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59" r:id="rId2"/>
    <p:sldId id="354" r:id="rId3"/>
    <p:sldId id="355" r:id="rId4"/>
    <p:sldId id="346" r:id="rId5"/>
    <p:sldId id="349" r:id="rId6"/>
    <p:sldId id="347" r:id="rId7"/>
    <p:sldId id="348" r:id="rId8"/>
    <p:sldId id="357" r:id="rId9"/>
    <p:sldId id="358" r:id="rId10"/>
    <p:sldId id="35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120"/>
      </p:cViewPr>
      <p:guideLst>
        <p:guide orient="horz" pos="15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714" y="-90"/>
      </p:cViewPr>
      <p:guideLst>
        <p:guide orient="horz" pos="282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71"/>
            <a:ext cx="6858000" cy="179112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169"/>
            <a:ext cx="6858000" cy="124211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45"/>
            <a:ext cx="4629150" cy="36560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45"/>
            <a:ext cx="4629150" cy="365608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08"/>
            <a:ext cx="1971675" cy="435991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08"/>
            <a:ext cx="5800725" cy="435991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0" y="2821336"/>
            <a:ext cx="9153525" cy="2322800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/>
      </p:transition>
    </mc:Choice>
    <mc:Fallback xmlns="">
      <p:transition>
        <p:spli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7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8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08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71902" y="368796"/>
            <a:ext cx="1280160" cy="29908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6"/>
            <a:ext cx="2562232" cy="34544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61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191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869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09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2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2/05/2018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2"/>
            <a:ext cx="3086100" cy="27390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2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611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8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08"/>
            <a:ext cx="7886700" cy="21400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912"/>
            <a:ext cx="7886700" cy="11254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09"/>
            <a:ext cx="7886700" cy="99440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170"/>
            <a:ext cx="3868340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251"/>
            <a:ext cx="3868340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170"/>
            <a:ext cx="3887391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251"/>
            <a:ext cx="3887391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09"/>
            <a:ext cx="7886700" cy="99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543"/>
            <a:ext cx="7886700" cy="326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392"/>
            <a:ext cx="30861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建筑物&#10;&#10;已生成极高可信度的说明">
            <a:extLst>
              <a:ext uri="{FF2B5EF4-FFF2-40B4-BE49-F238E27FC236}">
                <a16:creationId xmlns:a16="http://schemas.microsoft.com/office/drawing/2014/main" id="{7AFBC2E0-3D38-4B02-B970-6357F22FB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3689120" y="1962150"/>
            <a:ext cx="4939174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预制混凝土墙原料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计算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379537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1206229" y="95926"/>
            <a:ext cx="6640749" cy="369332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混凝土剪力墙平面布置图及常用图例和符号含义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C:\Users\susu82\AppData\Local\Microsoft\Windows\INetCache\Content.Word\剪力墙平面布置图示例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" b="1"/>
          <a:stretch>
            <a:fillRect/>
          </a:stretch>
        </p:blipFill>
        <p:spPr bwMode="auto">
          <a:xfrm>
            <a:off x="821055" y="699135"/>
            <a:ext cx="7501890" cy="3745230"/>
          </a:xfrm>
          <a:prstGeom prst="rect">
            <a:avLst/>
          </a:prstGeom>
          <a:noFill/>
          <a:ln>
            <a:noFill/>
          </a:ln>
          <a:effectLst>
            <a:outerShdw blurRad="762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591560" y="4693132"/>
            <a:ext cx="1960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剪力墙平面布置图示例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1188" y="862965"/>
            <a:ext cx="7921625" cy="7359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3" tIns="45716" rIns="91433" bIns="45716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、预制混凝土剪力墙平面布置图应按标准层绘制，内容包括预制剪力墙、现浇混凝土墙体、后浇段，现浇梁、楼面梁、水平后浇带或圈梁等。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505" y="1641475"/>
            <a:ext cx="6406515" cy="7359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33" tIns="45716" rIns="91433" bIns="45716" numCol="1" anchor="ctr" anchorCtr="0" compatLnSpc="1">
            <a:spAutoFit/>
          </a:bodyPr>
          <a:lstStyle/>
          <a:p>
            <a:pPr indent="3048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标高注写时应满足以下要求：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剪力墙平面布置图应标注结构楼层标高表，并注明上部结构嵌固部位位置。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31825" y="2419985"/>
            <a:ext cx="7880350" cy="7359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33" tIns="45716" rIns="91433" bIns="45716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用表格或其他方式注明包括地下室和地上各层的结构层楼（地）面标高、结构层高及相应的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结构层号，结构层号应与建筑楼层号对应一致。</a:t>
            </a:r>
            <a:endParaRPr kumimoji="0" 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31825" y="3198495"/>
            <a:ext cx="6841490" cy="412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33" tIns="45716" rIns="91433" bIns="45716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结构层楼（地）面标高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kumimoji="0" 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建筑图中的各层地面和楼面标高值－建筑面层及垫层厚度</a:t>
            </a:r>
            <a:endParaRPr kumimoji="0" 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31825" y="3653790"/>
            <a:ext cx="7880350" cy="628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33" tIns="45716" rIns="91433" bIns="45716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结构层楼面标高和结构层高在单项工程中必须统一。为方便施工，应将统一的结构楼面标高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和结构层高分别放在墙、板等各类构件的施工图中。</a:t>
            </a:r>
            <a:endParaRPr kumimoji="0" 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29" y="75866"/>
            <a:ext cx="308610" cy="3054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33" tIns="45716" rIns="91433" bIns="45716" numCol="1" anchor="ctr" anchorCtr="0" compatLnSpc="1">
            <a:spAutoFit/>
          </a:bodyPr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3423" y="826135"/>
            <a:ext cx="771715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在平面布置图中，应标注未居中承重墙体与轴线的定位，需标明预制剪力墙的门窗洞口、结构洞的尺寸和定位，还需标明预制剪力墙的装配方向。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外墙板以 内侧为装配方向，不需要特殊标注；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内墙板用      表示装配方向，如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YNQ1L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YNQ1a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YNQ2L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YNQ3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均标注了装配方向。</a:t>
            </a:r>
          </a:p>
        </p:txBody>
      </p:sp>
      <p:sp>
        <p:nvSpPr>
          <p:cNvPr id="3" name="等腰三角形 277"/>
          <p:cNvSpPr>
            <a:spLocks noChangeArrowheads="1"/>
          </p:cNvSpPr>
          <p:nvPr/>
        </p:nvSpPr>
        <p:spPr bwMode="auto">
          <a:xfrm>
            <a:off x="1910361" y="1955051"/>
            <a:ext cx="133340" cy="152389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000000"/>
            </a:solidFill>
            <a:miter lim="800000"/>
          </a:ln>
        </p:spPr>
        <p:txBody>
          <a:bodyPr vert="horz" wrap="square" lIns="91433" tIns="45716" rIns="91433" bIns="45716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196" y="2250349"/>
            <a:ext cx="1716645" cy="187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568" y="2250349"/>
            <a:ext cx="1559560" cy="1885950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45820" y="2933700"/>
            <a:ext cx="745236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所在轴号应先标注垂直于墙板的起止轴号，用“～”表示起止方向；再标注墙板所在轴线轴号，二者用“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”分隔。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YWQ2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，所在轴号为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A~B/1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如果同一轴线、同一起止区域内有多块墙板，可在所在轴号后用“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”、“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顺序标注。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45820" y="914819"/>
            <a:ext cx="4626610" cy="412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33" tIns="45716" rIns="91433" bIns="45716" numCol="1" anchor="ctr" anchorCtr="0" compatLnSpc="1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在平面布置图中，应标注水平后浇带或圈梁的位置。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45820" y="1563568"/>
            <a:ext cx="33832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五、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预制墙板表中表达的主要内容包括：</a:t>
            </a:r>
          </a:p>
        </p:txBody>
      </p:sp>
      <p:sp>
        <p:nvSpPr>
          <p:cNvPr id="14" name="矩形 13"/>
          <p:cNvSpPr/>
          <p:nvPr/>
        </p:nvSpPr>
        <p:spPr>
          <a:xfrm>
            <a:off x="845681" y="2096043"/>
            <a:ext cx="135382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、墙板编号。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45681" y="2598862"/>
            <a:ext cx="5478197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、各段墙板的位置信息，包括所在轴号和所在楼层号。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984" y="3402603"/>
            <a:ext cx="224282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、构件重量、构件数量。</a:t>
            </a:r>
          </a:p>
        </p:txBody>
      </p:sp>
      <p:sp>
        <p:nvSpPr>
          <p:cNvPr id="3" name="矩形 2"/>
          <p:cNvSpPr/>
          <p:nvPr/>
        </p:nvSpPr>
        <p:spPr>
          <a:xfrm>
            <a:off x="797560" y="3725922"/>
            <a:ext cx="754824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、构件详图页码，当选用标准图集时，需标注图集号和相应页码；当自行设计时，应注写构件详图的图纸编号。</a:t>
            </a:r>
          </a:p>
        </p:txBody>
      </p:sp>
      <p:sp>
        <p:nvSpPr>
          <p:cNvPr id="4" name="矩形 3"/>
          <p:cNvSpPr/>
          <p:nvPr/>
        </p:nvSpPr>
        <p:spPr>
          <a:xfrm>
            <a:off x="798195" y="993775"/>
            <a:ext cx="754761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当选用标准图集时，高度方向可只注写低区、中区和高区，水平方向根据标准图集的参数进行选择；当不可选用标准图集时，高度方向和水平方向均应注写具体定位尺寸，其参数位置所在装配方向为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，装配方向背面为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，可用下角标编号区分不同线盒。</a:t>
            </a:r>
          </a:p>
        </p:txBody>
      </p:sp>
      <p:sp>
        <p:nvSpPr>
          <p:cNvPr id="5" name="矩形 4"/>
          <p:cNvSpPr/>
          <p:nvPr/>
        </p:nvSpPr>
        <p:spPr>
          <a:xfrm>
            <a:off x="797984" y="686966"/>
            <a:ext cx="206502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、管线预埋位置信息。</a:t>
            </a:r>
          </a:p>
        </p:txBody>
      </p:sp>
      <p:pic>
        <p:nvPicPr>
          <p:cNvPr id="6" name="图片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329" y="2146916"/>
            <a:ext cx="3689342" cy="972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961995"/>
              </p:ext>
            </p:extLst>
          </p:nvPr>
        </p:nvGraphicFramePr>
        <p:xfrm>
          <a:off x="975360" y="943610"/>
          <a:ext cx="7040880" cy="32562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29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</a:p>
                  </a:txBody>
                  <a:tcPr marL="0" marR="0" marT="0" marB="0" anchor="ctr">
                    <a:solidFill>
                      <a:srgbClr val="F0B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图例</a:t>
                      </a:r>
                    </a:p>
                  </a:txBody>
                  <a:tcPr marL="0" marR="0" marT="0" marB="0" anchor="ctr">
                    <a:solidFill>
                      <a:srgbClr val="F0B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</a:p>
                  </a:txBody>
                  <a:tcPr marL="0" marR="0" marT="0" marB="0" anchor="ctr">
                    <a:solidFill>
                      <a:srgbClr val="F0B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图例</a:t>
                      </a:r>
                    </a:p>
                  </a:txBody>
                  <a:tcPr marL="0" marR="0" marT="0" marB="0" anchor="ctr">
                    <a:solidFill>
                      <a:srgbClr val="F0BF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预制钢筋混凝土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（包括内墙、内叶墙、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外叶墙）</a:t>
                      </a:r>
                    </a:p>
                  </a:txBody>
                  <a:tcPr marL="0" marR="0" marT="0" marB="0" anchor="ctr">
                    <a:solidFill>
                      <a:srgbClr val="F0BF2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后浇段、边缘构件</a:t>
                      </a:r>
                    </a:p>
                  </a:txBody>
                  <a:tcPr marL="0" marR="0" marT="0" marB="0" anchor="ctr">
                    <a:solidFill>
                      <a:srgbClr val="F0B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7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夹心保温外墙</a:t>
                      </a:r>
                    </a:p>
                  </a:txBody>
                  <a:tcPr marL="0" marR="0" marT="0" marB="0" anchor="ctr">
                    <a:solidFill>
                      <a:srgbClr val="F0B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保温层</a:t>
                      </a:r>
                    </a:p>
                  </a:txBody>
                  <a:tcPr marL="0" marR="0" marT="0" marB="0" anchor="ctr">
                    <a:solidFill>
                      <a:srgbClr val="F0B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预制外墙模板</a:t>
                      </a:r>
                    </a:p>
                  </a:txBody>
                  <a:tcPr marL="0" marR="0" marT="0" marB="0" anchor="ctr">
                    <a:solidFill>
                      <a:srgbClr val="F0B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现浇钢筋混凝土墙体</a:t>
                      </a:r>
                    </a:p>
                  </a:txBody>
                  <a:tcPr marL="0" marR="0" marT="0" marB="0" anchor="ctr">
                    <a:solidFill>
                      <a:srgbClr val="F0B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防腐木砖</a:t>
                      </a:r>
                    </a:p>
                  </a:txBody>
                  <a:tcPr marL="0" marR="0" marT="0" marB="0" anchor="ctr">
                    <a:solidFill>
                      <a:srgbClr val="F0B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预埋线盒</a:t>
                      </a:r>
                    </a:p>
                  </a:txBody>
                  <a:tcPr marL="0" marR="0" marT="0" marB="0" anchor="ctr">
                    <a:solidFill>
                      <a:srgbClr val="F0B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F0B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56865" y="1561465"/>
            <a:ext cx="1297940" cy="62992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2856230" y="2576195"/>
            <a:ext cx="1298575" cy="45529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2856865" y="3161030"/>
            <a:ext cx="1297940" cy="40005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3384550" y="3783330"/>
            <a:ext cx="241300" cy="25019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6"/>
          <a:stretch>
            <a:fillRect/>
          </a:stretch>
        </p:blipFill>
        <p:spPr>
          <a:xfrm>
            <a:off x="6604635" y="1398905"/>
            <a:ext cx="951230" cy="31813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7"/>
          <a:stretch>
            <a:fillRect/>
          </a:stretch>
        </p:blipFill>
        <p:spPr>
          <a:xfrm>
            <a:off x="6647180" y="1879600"/>
            <a:ext cx="866140" cy="46101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8"/>
          <a:stretch>
            <a:fillRect/>
          </a:stretch>
        </p:blipFill>
        <p:spPr>
          <a:xfrm>
            <a:off x="6854825" y="2482215"/>
            <a:ext cx="450215" cy="43815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9"/>
          <a:stretch>
            <a:fillRect/>
          </a:stretch>
        </p:blipFill>
        <p:spPr>
          <a:xfrm>
            <a:off x="6928485" y="3327400"/>
            <a:ext cx="376555" cy="23368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27123" y="50164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六、常用图例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1572"/>
              </p:ext>
            </p:extLst>
          </p:nvPr>
        </p:nvGraphicFramePr>
        <p:xfrm>
          <a:off x="1330960" y="749300"/>
          <a:ext cx="6482080" cy="36449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73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符号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粗糙面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外表面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内表面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MJ1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吊件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MJ2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临时支撑预埋螺母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MJ3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临时加固预埋螺母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B-30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宽填充用聚苯板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B-45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宽填充用聚苯板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B-50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宽填充用聚苯板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B-5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宽填充用聚苯板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图片 2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45" y="1181735"/>
            <a:ext cx="300355" cy="27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57752" y="38834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七、常用符号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662</Words>
  <Application>Microsoft Office PowerPoint</Application>
  <PresentationFormat>全屏显示(16:9)</PresentationFormat>
  <Paragraphs>65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153</cp:revision>
  <dcterms:created xsi:type="dcterms:W3CDTF">2017-06-23T03:09:00Z</dcterms:created>
  <dcterms:modified xsi:type="dcterms:W3CDTF">2018-05-02T08:47:39Z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