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353" r:id="rId2"/>
    <p:sldId id="349" r:id="rId3"/>
    <p:sldId id="350" r:id="rId4"/>
    <p:sldId id="346" r:id="rId5"/>
    <p:sldId id="352" r:id="rId6"/>
    <p:sldId id="351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9900"/>
    <a:srgbClr val="FFBD5B"/>
    <a:srgbClr val="415661"/>
    <a:srgbClr val="DA8D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3" autoAdjust="0"/>
    <p:restoredTop sz="94660"/>
  </p:normalViewPr>
  <p:slideViewPr>
    <p:cSldViewPr snapToGrid="0">
      <p:cViewPr varScale="1">
        <p:scale>
          <a:sx n="88" d="100"/>
          <a:sy n="88" d="100"/>
        </p:scale>
        <p:origin x="102" y="120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2" d="100"/>
        <a:sy n="42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371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AB2D6-7D2D-4045-A876-D8AE1F9EACE2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280" y="1143000"/>
            <a:ext cx="54854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B0147-15CD-4249-B4BC-D92A282CE29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971"/>
            <a:ext cx="6858000" cy="1791124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2169"/>
            <a:ext cx="6858000" cy="124211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81"/>
            <a:ext cx="2949178" cy="120043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745"/>
            <a:ext cx="4629150" cy="365608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415"/>
            <a:ext cx="2949178" cy="285936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81"/>
            <a:ext cx="2949178" cy="120043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745"/>
            <a:ext cx="4629150" cy="365608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415"/>
            <a:ext cx="2949178" cy="285936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908"/>
            <a:ext cx="1971675" cy="435991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908"/>
            <a:ext cx="5800725" cy="435991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B0D8-D049-4A31-8F2D-814DBCEBC8C0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3C6-6C2F-48CB-8888-B8D11C5DB6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7"/>
          <p:cNvGrpSpPr/>
          <p:nvPr userDrawn="1"/>
        </p:nvGrpSpPr>
        <p:grpSpPr>
          <a:xfrm>
            <a:off x="0" y="376238"/>
            <a:ext cx="9144000" cy="0"/>
            <a:chOff x="0" y="593"/>
            <a:chExt cx="14400" cy="0"/>
          </a:xfrm>
        </p:grpSpPr>
        <p:cxnSp>
          <p:nvCxnSpPr>
            <p:cNvPr id="5" name="直接连接符 4"/>
            <p:cNvCxnSpPr/>
            <p:nvPr userDrawn="1"/>
          </p:nvCxnSpPr>
          <p:spPr>
            <a:xfrm>
              <a:off x="0" y="592"/>
              <a:ext cx="5729" cy="0"/>
            </a:xfrm>
            <a:prstGeom prst="line">
              <a:avLst/>
            </a:prstGeom>
            <a:ln w="12700">
              <a:solidFill>
                <a:srgbClr val="F0BF29"/>
              </a:solidFill>
              <a:prstDash val="dash"/>
            </a:ln>
            <a:effectLst>
              <a:outerShdw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 userDrawn="1"/>
          </p:nvCxnSpPr>
          <p:spPr>
            <a:xfrm>
              <a:off x="8670" y="592"/>
              <a:ext cx="5729" cy="0"/>
            </a:xfrm>
            <a:prstGeom prst="line">
              <a:avLst/>
            </a:prstGeom>
            <a:ln w="12700">
              <a:solidFill>
                <a:srgbClr val="F0BF29"/>
              </a:solidFill>
              <a:prstDash val="dash"/>
            </a:ln>
            <a:effectLst>
              <a:outerShdw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文本框 8"/>
          <p:cNvSpPr txBox="1"/>
          <p:nvPr userDrawn="1"/>
        </p:nvSpPr>
        <p:spPr>
          <a:xfrm>
            <a:off x="3971925" y="177800"/>
            <a:ext cx="1200150" cy="3984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zh-CN" altLang="en-US" sz="2000">
                <a:solidFill>
                  <a:srgbClr val="1817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:random/>
      </p:transition>
    </mc:Choice>
    <mc:Fallback xmlns="">
      <p:transition advClick="0" advTm="6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4" y="203115"/>
            <a:ext cx="1050290" cy="344170"/>
          </a:xfrm>
          <a:prstGeom prst="rect">
            <a:avLst/>
          </a:prstGeom>
          <a:noFill/>
        </p:spPr>
        <p:txBody>
          <a:bodyPr wrap="none" lIns="68558" tIns="34279" rIns="68558" bIns="34279" rtlCol="0">
            <a:spAutoFit/>
          </a:bodyPr>
          <a:lstStyle/>
          <a:p>
            <a:pPr lvl="0" defTabSz="685800">
              <a:defRPr/>
            </a:pPr>
            <a:r>
              <a:rPr lang="zh-CN" altLang="en-US" b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产品运行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273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273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4" y="203115"/>
            <a:ext cx="1050290" cy="344170"/>
          </a:xfrm>
          <a:prstGeom prst="rect">
            <a:avLst/>
          </a:prstGeom>
          <a:noFill/>
        </p:spPr>
        <p:txBody>
          <a:bodyPr wrap="none" lIns="68558" tIns="34279" rIns="68558" bIns="34279" rtlCol="0">
            <a:spAutoFit/>
          </a:bodyPr>
          <a:lstStyle/>
          <a:p>
            <a:pPr lvl="0" defTabSz="685800">
              <a:defRPr/>
            </a:pPr>
            <a:r>
              <a:rPr lang="zh-CN" altLang="en-US" b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市场分析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273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273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625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 userDrawn="1"/>
        </p:nvSpPr>
        <p:spPr>
          <a:xfrm>
            <a:off x="-9525" y="-14290"/>
            <a:ext cx="9163050" cy="5173247"/>
          </a:xfrm>
          <a:prstGeom prst="rect">
            <a:avLst/>
          </a:prstGeom>
          <a:solidFill>
            <a:schemeClr val="tx1">
              <a:lumMod val="95000"/>
              <a:lumOff val="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12" name="Freeform 8"/>
          <p:cNvSpPr/>
          <p:nvPr userDrawn="1"/>
        </p:nvSpPr>
        <p:spPr bwMode="auto">
          <a:xfrm>
            <a:off x="0" y="2821626"/>
            <a:ext cx="9153525" cy="2323039"/>
          </a:xfrm>
          <a:prstGeom prst="rect">
            <a:avLst/>
          </a:prstGeom>
          <a:solidFill>
            <a:srgbClr val="F0BF29">
              <a:alpha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72576" tIns="36288" rIns="72576" bIns="36288" numCol="1" anchor="t" anchorCtr="0" compatLnSpc="1"/>
          <a:lstStyle/>
          <a:p>
            <a:pPr fontAlgn="auto"/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plit/>
      </p:transition>
    </mc:Choice>
    <mc:Fallback xmlns="">
      <p:transition>
        <p:spli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4" y="203115"/>
            <a:ext cx="1050290" cy="344170"/>
          </a:xfrm>
          <a:prstGeom prst="rect">
            <a:avLst/>
          </a:prstGeom>
          <a:noFill/>
        </p:spPr>
        <p:txBody>
          <a:bodyPr wrap="none" lIns="68558" tIns="34279" rIns="68558" bIns="34279" rtlCol="0">
            <a:spAutoFit/>
          </a:bodyPr>
          <a:lstStyle/>
          <a:p>
            <a:pPr lvl="0" defTabSz="685800">
              <a:defRPr/>
            </a:pPr>
            <a:r>
              <a:rPr lang="zh-CN" altLang="en-US" b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投资回报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273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273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00" y="4870017"/>
            <a:ext cx="381000" cy="2747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1" y="285818"/>
            <a:ext cx="8229600" cy="857453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1" y="876508"/>
            <a:ext cx="5029200" cy="323927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4718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0" y="0"/>
            <a:ext cx="9144000" cy="514471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/>
            <a:endParaRPr lang="zh-CN" altLang="en-US"/>
          </a:p>
        </p:txBody>
      </p:sp>
      <p:sp>
        <p:nvSpPr>
          <p:cNvPr id="3" name="TextBox 1"/>
          <p:cNvSpPr txBox="1"/>
          <p:nvPr userDrawn="1"/>
        </p:nvSpPr>
        <p:spPr>
          <a:xfrm>
            <a:off x="3871902" y="368796"/>
            <a:ext cx="1280160" cy="299085"/>
          </a:xfrm>
          <a:prstGeom prst="rect">
            <a:avLst/>
          </a:prstGeom>
          <a:noFill/>
        </p:spPr>
        <p:txBody>
          <a:bodyPr wrap="none" lIns="68584" tIns="34292" rIns="68584" bIns="34292" rtlCol="0">
            <a:spAutoFit/>
          </a:bodyPr>
          <a:lstStyle/>
          <a:p>
            <a:pPr lvl="0" algn="ctr"/>
            <a:r>
              <a:rPr lang="zh-CN" altLang="en-US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</a:t>
            </a:r>
            <a:endParaRPr lang="en-US" altLang="zh-CN" sz="15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2"/>
          <p:cNvSpPr txBox="1"/>
          <p:nvPr userDrawn="1"/>
        </p:nvSpPr>
        <p:spPr>
          <a:xfrm>
            <a:off x="3274748" y="710716"/>
            <a:ext cx="2562232" cy="345440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ctrTitle"/>
          </p:nvPr>
        </p:nvSpPr>
        <p:spPr>
          <a:xfrm>
            <a:off x="629841" y="374161"/>
            <a:ext cx="3942159" cy="523241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57" name="Subtitle 2"/>
          <p:cNvSpPr>
            <a:spLocks noGrp="1"/>
          </p:cNvSpPr>
          <p:nvPr>
            <p:ph type="subTitle" idx="1"/>
          </p:nvPr>
        </p:nvSpPr>
        <p:spPr>
          <a:xfrm>
            <a:off x="629841" y="918191"/>
            <a:ext cx="3942159" cy="280729"/>
          </a:xfrm>
        </p:spPr>
        <p:txBody>
          <a:bodyPr>
            <a:normAutofit/>
          </a:bodyPr>
          <a:lstStyle>
            <a:lvl1pPr marL="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5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0" y="1503869"/>
            <a:ext cx="3942159" cy="353784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endParaRPr lang="en-AU" dirty="0"/>
          </a:p>
        </p:txBody>
      </p:sp>
      <p:sp>
        <p:nvSpPr>
          <p:cNvPr id="5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8650" y="1869085"/>
            <a:ext cx="3942159" cy="1768594"/>
          </a:xfrm>
        </p:spPr>
        <p:txBody>
          <a:bodyPr>
            <a:normAutofit/>
          </a:bodyPr>
          <a:lstStyle>
            <a:lvl1pPr marL="0" indent="0">
              <a:buNone/>
              <a:defRPr sz="9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61" name="Chart Placeholder 60"/>
          <p:cNvSpPr>
            <a:spLocks noGrp="1"/>
          </p:cNvSpPr>
          <p:nvPr>
            <p:ph type="chart" sz="quarter" idx="15"/>
          </p:nvPr>
        </p:nvSpPr>
        <p:spPr>
          <a:xfrm>
            <a:off x="5114925" y="627609"/>
            <a:ext cx="3399235" cy="3889502"/>
          </a:xfrm>
        </p:spPr>
        <p:txBody>
          <a:bodyPr/>
          <a:lstStyle/>
          <a:p>
            <a:endParaRPr lang="en-AU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8392"/>
            <a:ext cx="2057400" cy="273908"/>
          </a:xfrm>
        </p:spPr>
        <p:txBody>
          <a:bodyPr/>
          <a:lstStyle/>
          <a:p>
            <a:fld id="{722F6D6F-DD99-46DF-A9EA-728D63EA6A31}" type="datetimeFigureOut">
              <a:rPr lang="en-AU" smtClean="0"/>
              <a:pPr/>
              <a:t>2/05/2018</a:t>
            </a:fld>
            <a:endParaRPr lang="en-A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8392"/>
            <a:ext cx="3086100" cy="273908"/>
          </a:xfrm>
        </p:spPr>
        <p:txBody>
          <a:bodyPr/>
          <a:lstStyle/>
          <a:p>
            <a:endParaRPr lang="en-A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8392"/>
            <a:ext cx="2057400" cy="273908"/>
          </a:xfrm>
        </p:spPr>
        <p:txBody>
          <a:bodyPr/>
          <a:lstStyle/>
          <a:p>
            <a:fld id="{84AD2E7E-F7BA-4F6B-9D0C-0B2331C2AE0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17"/>
          <p:cNvGrpSpPr/>
          <p:nvPr userDrawn="1"/>
        </p:nvGrpSpPr>
        <p:grpSpPr>
          <a:xfrm>
            <a:off x="0" y="414432"/>
            <a:ext cx="9144000" cy="4315802"/>
            <a:chOff x="-6" y="1364"/>
            <a:chExt cx="14402" cy="6795"/>
          </a:xfrm>
        </p:grpSpPr>
        <p:sp>
          <p:nvSpPr>
            <p:cNvPr id="3075" name="矩形 9"/>
            <p:cNvSpPr/>
            <p:nvPr userDrawn="1"/>
          </p:nvSpPr>
          <p:spPr>
            <a:xfrm>
              <a:off x="-4" y="2628"/>
              <a:ext cx="14400" cy="3752"/>
            </a:xfrm>
            <a:prstGeom prst="flowChartProcess">
              <a:avLst/>
            </a:prstGeom>
            <a:solidFill>
              <a:srgbClr val="F0BF29"/>
            </a:solidFill>
            <a:ln w="9525">
              <a:noFill/>
            </a:ln>
          </p:spPr>
          <p:txBody>
            <a:bodyPr wrap="square" lIns="121920" tIns="60960" rIns="121920" bIns="60960" anchor="t"/>
            <a:lstStyle/>
            <a:p>
              <a:pPr lvl="0" indent="0"/>
              <a:endParaRPr lang="zh-CN" altLang="en-US" baseline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" name="矩形 13"/>
            <p:cNvSpPr/>
            <p:nvPr userDrawn="1"/>
          </p:nvSpPr>
          <p:spPr>
            <a:xfrm rot="19800000">
              <a:off x="4397" y="1364"/>
              <a:ext cx="120" cy="6795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cxnSp>
          <p:nvCxnSpPr>
            <p:cNvPr id="16" name="直接连接符 15"/>
            <p:cNvCxnSpPr/>
            <p:nvPr userDrawn="1"/>
          </p:nvCxnSpPr>
          <p:spPr>
            <a:xfrm>
              <a:off x="-6" y="6461"/>
              <a:ext cx="456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 userDrawn="1"/>
          </p:nvCxnSpPr>
          <p:spPr>
            <a:xfrm>
              <a:off x="9836" y="2536"/>
              <a:ext cx="456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625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 userDrawn="1"/>
        </p:nvSpPr>
        <p:spPr>
          <a:xfrm>
            <a:off x="-19050" y="-14290"/>
            <a:ext cx="9163050" cy="5173247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12" name="Freeform 8"/>
          <p:cNvSpPr/>
          <p:nvPr userDrawn="1"/>
        </p:nvSpPr>
        <p:spPr bwMode="auto">
          <a:xfrm>
            <a:off x="-4762" y="1165489"/>
            <a:ext cx="9153525" cy="2813687"/>
          </a:xfrm>
          <a:prstGeom prst="rect">
            <a:avLst/>
          </a:prstGeom>
          <a:solidFill>
            <a:srgbClr val="F0BF29">
              <a:alpha val="8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72576" tIns="36288" rIns="72576" bIns="36288" numCol="1" anchor="t" anchorCtr="0" compatLnSpc="1"/>
          <a:lstStyle/>
          <a:p>
            <a:pPr fontAlgn="auto"/>
            <a:endParaRPr lang="zh-CN" altLang="en-US" strike="noStrike" noProof="1"/>
          </a:p>
        </p:txBody>
      </p:sp>
      <p:grpSp>
        <p:nvGrpSpPr>
          <p:cNvPr id="5125" name="组合 8"/>
          <p:cNvGrpSpPr/>
          <p:nvPr userDrawn="1"/>
        </p:nvGrpSpPr>
        <p:grpSpPr>
          <a:xfrm>
            <a:off x="2713038" y="2011818"/>
            <a:ext cx="3717925" cy="1121028"/>
            <a:chOff x="4273" y="2640"/>
            <a:chExt cx="5854" cy="1765"/>
          </a:xfrm>
        </p:grpSpPr>
        <p:pic>
          <p:nvPicPr>
            <p:cNvPr id="5126" name="文本框 12"/>
            <p:cNvPicPr>
              <a:picLocks noGrp="1"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7" y="2640"/>
              <a:ext cx="6763" cy="3764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8" name="直接连接符 7"/>
            <p:cNvCxnSpPr/>
            <p:nvPr userDrawn="1"/>
          </p:nvCxnSpPr>
          <p:spPr>
            <a:xfrm>
              <a:off x="4454" y="4404"/>
              <a:ext cx="548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本框 12"/>
          <p:cNvSpPr txBox="1"/>
          <p:nvPr userDrawn="1"/>
        </p:nvSpPr>
        <p:spPr>
          <a:xfrm>
            <a:off x="3099435" y="2013405"/>
            <a:ext cx="2945130" cy="1129665"/>
          </a:xfrm>
          <a:prstGeom prst="rect">
            <a:avLst/>
          </a:prstGeom>
          <a:noFill/>
          <a:effectLst>
            <a:reflection blurRad="177800" stA="24000" endA="300" endPos="60000" dir="5400000" sy="-100000" algn="bl" rotWithShape="0"/>
          </a:effectLst>
        </p:spPr>
        <p:txBody>
          <a:bodyPr wrap="non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4500" strike="noStrike" noProof="1">
                <a:solidFill>
                  <a:schemeClr val="tx1"/>
                </a:solidFill>
                <a:effectLst>
                  <a:outerShdw dist="25400" dir="2700000" algn="tl">
                    <a:srgbClr val="000000">
                      <a:alpha val="43137"/>
                    </a:srgbClr>
                  </a:outerShdw>
                </a:effectLst>
                <a:latin typeface="方正兰亭粗黑简体" panose="02000000000000000000" charset="-122"/>
                <a:ea typeface="方正兰亭粗黑简体" panose="02000000000000000000" charset="-122"/>
                <a:cs typeface="+mn-cs"/>
              </a:rPr>
              <a:t>谢 谢 观 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plit dir="in"/>
      </p:transition>
    </mc:Choice>
    <mc:Fallback xmlns="">
      <p:transition>
        <p:split dir="in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7"/>
          <p:cNvGrpSpPr/>
          <p:nvPr userDrawn="1"/>
        </p:nvGrpSpPr>
        <p:grpSpPr>
          <a:xfrm>
            <a:off x="0" y="376238"/>
            <a:ext cx="9144000" cy="0"/>
            <a:chOff x="0" y="593"/>
            <a:chExt cx="14400" cy="0"/>
          </a:xfrm>
        </p:grpSpPr>
        <p:cxnSp>
          <p:nvCxnSpPr>
            <p:cNvPr id="5" name="直接连接符 4"/>
            <p:cNvCxnSpPr/>
            <p:nvPr userDrawn="1"/>
          </p:nvCxnSpPr>
          <p:spPr>
            <a:xfrm>
              <a:off x="0" y="592"/>
              <a:ext cx="5729" cy="0"/>
            </a:xfrm>
            <a:prstGeom prst="line">
              <a:avLst/>
            </a:prstGeom>
            <a:ln w="12700">
              <a:solidFill>
                <a:srgbClr val="F0BF29"/>
              </a:solidFill>
              <a:prstDash val="dash"/>
            </a:ln>
            <a:effectLst>
              <a:outerShdw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 userDrawn="1"/>
          </p:nvCxnSpPr>
          <p:spPr>
            <a:xfrm>
              <a:off x="8670" y="592"/>
              <a:ext cx="5729" cy="0"/>
            </a:xfrm>
            <a:prstGeom prst="line">
              <a:avLst/>
            </a:prstGeom>
            <a:ln w="12700">
              <a:solidFill>
                <a:srgbClr val="F0BF29"/>
              </a:solidFill>
              <a:prstDash val="dash"/>
            </a:ln>
            <a:effectLst>
              <a:outerShdw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文本框 8"/>
          <p:cNvSpPr txBox="1"/>
          <p:nvPr userDrawn="1"/>
        </p:nvSpPr>
        <p:spPr>
          <a:xfrm>
            <a:off x="3971925" y="177800"/>
            <a:ext cx="1200150" cy="3984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zh-CN" altLang="en-US" sz="2000">
                <a:solidFill>
                  <a:srgbClr val="1817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:random/>
      </p:transition>
    </mc:Choice>
    <mc:Fallback xmlns="">
      <p:transition advClick="0" advTm="6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608"/>
            <a:ext cx="7886700" cy="214005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912"/>
            <a:ext cx="7886700" cy="112540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543"/>
            <a:ext cx="3886200" cy="326427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543"/>
            <a:ext cx="3886200" cy="326427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09"/>
            <a:ext cx="7886700" cy="99440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1170"/>
            <a:ext cx="3868340" cy="61808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9251"/>
            <a:ext cx="3868340" cy="276409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1170"/>
            <a:ext cx="3887391" cy="61808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9251"/>
            <a:ext cx="3887391" cy="276409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09"/>
            <a:ext cx="7886700" cy="994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543"/>
            <a:ext cx="7886700" cy="3264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392"/>
            <a:ext cx="2057400" cy="2739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2C926-1AF6-4C84-925A-B6B02113653E}" type="datetimeFigureOut">
              <a:rPr lang="zh-CN" altLang="en-US" smtClean="0"/>
              <a:pPr/>
              <a:t>2018/5/2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392"/>
            <a:ext cx="3086100" cy="2739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392"/>
            <a:ext cx="2057400" cy="2739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AA99D-0B2A-4248-B920-D9E6984CC9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204B61-C5E4-4ABE-93CD-273C8485DA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218F195-FDB3-4CD7-8537-5AEA8752D7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 descr="图片包含 户外, 建筑物&#10;&#10;已生成极高可信度的说明">
            <a:extLst>
              <a:ext uri="{FF2B5EF4-FFF2-40B4-BE49-F238E27FC236}">
                <a16:creationId xmlns:a16="http://schemas.microsoft.com/office/drawing/2014/main" id="{1B237C1E-8944-4C0B-A284-C39D3DC1A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5"/>
            <a:ext cx="9144000" cy="513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7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文本框 1"/>
          <p:cNvSpPr txBox="1"/>
          <p:nvPr/>
        </p:nvSpPr>
        <p:spPr>
          <a:xfrm>
            <a:off x="3689120" y="1962150"/>
            <a:ext cx="4939174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en-US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预制混凝土墙原料计算</a:t>
            </a:r>
          </a:p>
        </p:txBody>
      </p:sp>
      <p:sp>
        <p:nvSpPr>
          <p:cNvPr id="12290" name="文本框 2"/>
          <p:cNvSpPr txBox="1"/>
          <p:nvPr/>
        </p:nvSpPr>
        <p:spPr>
          <a:xfrm>
            <a:off x="579438" y="1962150"/>
            <a:ext cx="1379537" cy="6445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任务</a:t>
            </a:r>
            <a:r>
              <a:rPr lang="en-US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plit orient="vert"/>
      </p:transition>
    </mc:Choice>
    <mc:Fallback xmlns="">
      <p:transition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8"/>
          <p:cNvSpPr/>
          <p:nvPr/>
        </p:nvSpPr>
        <p:spPr>
          <a:xfrm>
            <a:off x="2741613" y="63500"/>
            <a:ext cx="3660775" cy="368300"/>
          </a:xfrm>
          <a:custGeom>
            <a:avLst/>
            <a:gdLst>
              <a:gd name="txL" fmla="*/ 0 w 4911725"/>
              <a:gd name="txT" fmla="*/ 0 h 435584"/>
              <a:gd name="txR" fmla="*/ 4911725 w 4911725"/>
              <a:gd name="txB" fmla="*/ 435584 h 435584"/>
            </a:gdLst>
            <a:ahLst/>
            <a:cxnLst>
              <a:cxn ang="0">
                <a:pos x="4911725" y="217792"/>
              </a:cxn>
              <a:cxn ang="5400000">
                <a:pos x="2455862" y="435584"/>
              </a:cxn>
              <a:cxn ang="10800000">
                <a:pos x="0" y="217792"/>
              </a:cxn>
              <a:cxn ang="16200000">
                <a:pos x="2455862" y="0"/>
              </a:cxn>
            </a:cxnLst>
            <a:rect l="txL" t="txT" r="txR" b="txB"/>
            <a:pathLst>
              <a:path w="4911725" h="435584">
                <a:moveTo>
                  <a:pt x="0" y="0"/>
                </a:moveTo>
                <a:lnTo>
                  <a:pt x="4839126" y="0"/>
                </a:lnTo>
                <a:lnTo>
                  <a:pt x="4911725" y="72598"/>
                </a:lnTo>
                <a:lnTo>
                  <a:pt x="4911725" y="435584"/>
                </a:lnTo>
                <a:lnTo>
                  <a:pt x="4911725" y="435584"/>
                </a:lnTo>
                <a:lnTo>
                  <a:pt x="72598" y="435584"/>
                </a:lnTo>
                <a:lnTo>
                  <a:pt x="0" y="362985"/>
                </a:lnTo>
                <a:lnTo>
                  <a:pt x="0" y="0"/>
                </a:lnTo>
                <a:close/>
              </a:path>
            </a:pathLst>
          </a:custGeom>
          <a:solidFill>
            <a:srgbClr val="F0BF29"/>
          </a:solidFill>
          <a:ln w="9525">
            <a:noFill/>
          </a:ln>
          <a:effectLst>
            <a:outerShdw dist="25400" dir="5400000" algn="t" rotWithShape="0">
              <a:srgbClr val="000000">
                <a:alpha val="39999"/>
              </a:srgbClr>
            </a:outerShdw>
          </a:effectLst>
        </p:spPr>
        <p:txBody>
          <a:bodyPr wrap="square" anchor="t">
            <a:spAutoFit/>
          </a:bodyPr>
          <a:lstStyle/>
          <a:p>
            <a:pPr algn="ctr" defTabSz="685800">
              <a:defRPr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钢筋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算量基础知识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193033" y="871855"/>
            <a:ext cx="3782060" cy="3399790"/>
            <a:chOff x="5825" y="1677"/>
            <a:chExt cx="5956" cy="5354"/>
          </a:xfrm>
        </p:grpSpPr>
        <p:pic>
          <p:nvPicPr>
            <p:cNvPr id="3" name="图片 2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5" y="1677"/>
              <a:ext cx="5956" cy="1595"/>
            </a:xfrm>
            <a:prstGeom prst="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" name="图片 14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825" y="4616"/>
              <a:ext cx="5948" cy="2415"/>
            </a:xfrm>
            <a:prstGeom prst="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" name="矩形 8"/>
          <p:cNvSpPr/>
          <p:nvPr/>
        </p:nvSpPr>
        <p:spPr>
          <a:xfrm>
            <a:off x="493362" y="522997"/>
            <a:ext cx="2703795" cy="33855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一、钢筋加工尺寸标注说明</a:t>
            </a:r>
          </a:p>
        </p:txBody>
      </p:sp>
      <p:sp>
        <p:nvSpPr>
          <p:cNvPr id="11" name="矩形 10"/>
          <p:cNvSpPr/>
          <p:nvPr/>
        </p:nvSpPr>
        <p:spPr>
          <a:xfrm>
            <a:off x="1451071" y="1414318"/>
            <a:ext cx="1455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1</a:t>
            </a:r>
            <a:r>
              <a:rPr lang="zh-CN" altLang="en-US" b="1" dirty="0"/>
              <a:t>、纵向钢筋</a:t>
            </a:r>
          </a:p>
        </p:txBody>
      </p:sp>
      <p:sp>
        <p:nvSpPr>
          <p:cNvPr id="12" name="矩形 11"/>
          <p:cNvSpPr/>
          <p:nvPr/>
        </p:nvSpPr>
        <p:spPr>
          <a:xfrm>
            <a:off x="1535021" y="2744918"/>
            <a:ext cx="994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2</a:t>
            </a:r>
            <a:r>
              <a:rPr lang="zh-CN" altLang="en-US" b="1" dirty="0"/>
              <a:t>、箍筋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:random/>
      </p:transition>
    </mc:Choice>
    <mc:Fallback xmlns="">
      <p:transition advClick="0" advTm="600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042297" y="544945"/>
            <a:ext cx="3769995" cy="3872230"/>
            <a:chOff x="5836" y="1120"/>
            <a:chExt cx="5937" cy="6098"/>
          </a:xfrm>
        </p:grpSpPr>
        <p:pic>
          <p:nvPicPr>
            <p:cNvPr id="5" name="图片 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836" y="1120"/>
              <a:ext cx="5937" cy="2174"/>
            </a:xfrm>
            <a:prstGeom prst="rect">
              <a:avLst/>
            </a:prstGeom>
            <a:ln w="12700" cmpd="sng">
              <a:solidFill>
                <a:schemeClr val="accent6">
                  <a:lumMod val="7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图片 6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6" y="4431"/>
              <a:ext cx="3691" cy="2787"/>
            </a:xfrm>
            <a:prstGeom prst="rect">
              <a:avLst/>
            </a:prstGeom>
            <a:ln w="12700" cmpd="sng">
              <a:solidFill>
                <a:schemeClr val="accent6">
                  <a:lumMod val="7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8" name="矩形 7"/>
          <p:cNvSpPr/>
          <p:nvPr/>
        </p:nvSpPr>
        <p:spPr>
          <a:xfrm>
            <a:off x="1331708" y="1187340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3</a:t>
            </a:r>
            <a:r>
              <a:rPr lang="zh-CN" altLang="en-US" b="1" dirty="0"/>
              <a:t>、拉筋</a:t>
            </a:r>
          </a:p>
        </p:txBody>
      </p:sp>
      <p:sp>
        <p:nvSpPr>
          <p:cNvPr id="9" name="矩形 8"/>
          <p:cNvSpPr/>
          <p:nvPr/>
        </p:nvSpPr>
        <p:spPr>
          <a:xfrm>
            <a:off x="1331708" y="3005864"/>
            <a:ext cx="1686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4</a:t>
            </a:r>
            <a:r>
              <a:rPr lang="zh-CN" altLang="en-US" b="1" dirty="0"/>
              <a:t>、窗下墙钢筋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:random/>
      </p:transition>
    </mc:Choice>
    <mc:Fallback xmlns="">
      <p:transition advClick="0" advTm="600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93362" y="489396"/>
            <a:ext cx="2703795" cy="33855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二、钢筋计算常用数据</a:t>
            </a:r>
          </a:p>
        </p:txBody>
      </p:sp>
      <p:sp>
        <p:nvSpPr>
          <p:cNvPr id="3" name="矩形 2"/>
          <p:cNvSpPr/>
          <p:nvPr/>
        </p:nvSpPr>
        <p:spPr>
          <a:xfrm>
            <a:off x="633094" y="795361"/>
            <a:ext cx="7877810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钢筋的每米质量的单位是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kg/m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钢筋的每米质量是计算钢筋工程量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（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）的基本数据，当计算出某种直径钢筋的总长度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（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）的时候，根据钢筋的每米质量就可以计算出这种钢筋的总质量：</a:t>
            </a: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钢筋的总质量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（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kg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）＝钢筋总长度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（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）×钢筋每米质量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（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kg/m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4" name="矩形 3"/>
          <p:cNvSpPr/>
          <p:nvPr/>
        </p:nvSpPr>
        <p:spPr>
          <a:xfrm>
            <a:off x="3696017" y="2079235"/>
            <a:ext cx="1751965" cy="2755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</a:rPr>
              <a:t>常用钢筋的理论质量表</a:t>
            </a:r>
            <a:r>
              <a:rPr lang="en-US" altLang="zh-CN" sz="1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</a:rPr>
              <a:t> 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235326"/>
              </p:ext>
            </p:extLst>
          </p:nvPr>
        </p:nvGraphicFramePr>
        <p:xfrm>
          <a:off x="1367789" y="2278817"/>
          <a:ext cx="6408420" cy="219837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617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8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4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78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钢筋直径</a:t>
                      </a: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/mm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理论质量</a:t>
                      </a: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</a:t>
                      </a:r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kg/m</a:t>
                      </a:r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钢筋直径</a:t>
                      </a: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/mm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理论质量</a:t>
                      </a: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</a:t>
                      </a:r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kg/m</a:t>
                      </a:r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1.578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395"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0.154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1.998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585"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0.222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2.466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0.260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2.984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585"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0.395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3.833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0.617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4.834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635"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0.888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5.549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635"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1.208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6.313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:random/>
      </p:transition>
    </mc:Choice>
    <mc:Fallback xmlns="">
      <p:transition advClick="0" advTm="600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plit dir="in"/>
      </p:transition>
    </mc:Choice>
    <mc:Fallback xmlns="">
      <p:transition>
        <p:split dir="in"/>
      </p:transition>
    </mc:Fallback>
  </mc:AlternateContent>
</p:sld>
</file>

<file path=ppt/theme/theme1.xml><?xml version="1.0" encoding="utf-8"?>
<a:theme xmlns:a="http://schemas.openxmlformats.org/drawingml/2006/main" name="www.33ppt.com​​">
  <a:themeElements>
    <a:clrScheme name="自定义 78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BF29"/>
      </a:accent1>
      <a:accent2>
        <a:srgbClr val="757376"/>
      </a:accent2>
      <a:accent3>
        <a:srgbClr val="F0BF29"/>
      </a:accent3>
      <a:accent4>
        <a:srgbClr val="757376"/>
      </a:accent4>
      <a:accent5>
        <a:srgbClr val="F0BF29"/>
      </a:accent5>
      <a:accent6>
        <a:srgbClr val="757376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184</Words>
  <Application>Microsoft Office PowerPoint</Application>
  <PresentationFormat>全屏显示(16:9)</PresentationFormat>
  <Paragraphs>49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20" baseType="lpstr">
      <vt:lpstr>Glegoo</vt:lpstr>
      <vt:lpstr>Lato Light</vt:lpstr>
      <vt:lpstr>Mission Gothic Regular</vt:lpstr>
      <vt:lpstr>等线</vt:lpstr>
      <vt:lpstr>等线 Light</vt:lpstr>
      <vt:lpstr>方正兰亭粗黑简体</vt:lpstr>
      <vt:lpstr>黑体</vt:lpstr>
      <vt:lpstr>宋体</vt:lpstr>
      <vt:lpstr>微软雅黑</vt:lpstr>
      <vt:lpstr>Arial</vt:lpstr>
      <vt:lpstr>Calibri</vt:lpstr>
      <vt:lpstr>Calibri Light</vt:lpstr>
      <vt:lpstr>Open Sans</vt:lpstr>
      <vt:lpstr>www.33ppt.com​​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www.33ppt.com</dc:title>
  <dc:subject>www.33ppt.com</dc:subject>
  <dc:creator>Administrator</dc:creator>
  <cp:lastModifiedBy>KQJ-jngc</cp:lastModifiedBy>
  <cp:revision>213</cp:revision>
  <dcterms:created xsi:type="dcterms:W3CDTF">2017-06-23T03:09:00Z</dcterms:created>
  <dcterms:modified xsi:type="dcterms:W3CDTF">2018-05-02T08:48:52Z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