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2"/>
  </p:notesMasterIdLst>
  <p:sldIdLst>
    <p:sldId id="265" r:id="rId2"/>
    <p:sldId id="35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5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4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C45F0-15BE-4535-B325-23CA40A4DDEC}" type="datetimeFigureOut">
              <a:rPr lang="zh-CN" altLang="en-US" smtClean="0"/>
              <a:pPr/>
              <a:t>2018/5/6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756F5-3E41-4BA2-BF6B-094FAA1EF2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57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65C9A-F863-4B53-BF18-B9F895775B52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4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5</a:t>
            </a:fld>
            <a:endParaRPr 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>
                <a:solidFill>
                  <a:prstClr val="black"/>
                </a:solidFill>
                <a:latin typeface="等线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0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81" y="270756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81" y="270756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81" y="270756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5459781" y="270756"/>
            <a:ext cx="1061795" cy="346232"/>
          </a:xfrm>
          <a:prstGeom prst="rect">
            <a:avLst/>
          </a:prstGeom>
          <a:noFill/>
        </p:spPr>
        <p:txBody>
          <a:bodyPr wrap="none" lIns="68563" tIns="34282" rIns="68563" bIns="34282" rtlCol="0">
            <a:spAutoFit/>
          </a:bodyPr>
          <a:lstStyle/>
          <a:p>
            <a:pPr defTabSz="685800">
              <a:defRPr/>
            </a:pPr>
            <a:r>
              <a:rPr lang="zh-CN" altLang="en-US" sz="1800" dirty="0">
                <a:solidFill>
                  <a:srgbClr val="F0BF2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lang="zh-CN" altLang="en-US" sz="1800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3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7340981" y="501578"/>
            <a:ext cx="485101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2000" y="6491819"/>
            <a:ext cx="508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381002"/>
            <a:ext cx="10972800" cy="114300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743201" y="1168401"/>
            <a:ext cx="67056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 defTabSz="457200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3" name="TextBox 1"/>
          <p:cNvSpPr txBox="1"/>
          <p:nvPr userDrawn="1"/>
        </p:nvSpPr>
        <p:spPr>
          <a:xfrm>
            <a:off x="5369636" y="491613"/>
            <a:ext cx="1292680" cy="30009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 defTabSz="457200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4366331" y="947398"/>
            <a:ext cx="3416309" cy="346259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 defTabSz="457200"/>
            <a:r>
              <a:rPr lang="zh-CN" alt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839790" y="498764"/>
            <a:ext cx="5256212" cy="697490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839790" y="1223966"/>
            <a:ext cx="5256212" cy="374216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1" y="2004684"/>
            <a:ext cx="5256212" cy="4716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1" y="2491526"/>
            <a:ext cx="5256212" cy="2357567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6819902" y="836615"/>
            <a:ext cx="4532313" cy="5184775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722F6D6F-DD99-46DF-A9EA-728D63EA6A31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6/05/2018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4AD2E7E-F7BA-4F6B-9D0C-0B2331C2AE06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552519"/>
            <a:ext cx="12192000" cy="5753811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sz="2400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2400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81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609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25400" y="-19052"/>
            <a:ext cx="12217400" cy="6896952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z="2400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6349" y="1553826"/>
            <a:ext cx="12204700" cy="3751196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6768" tIns="48384" rIns="96768" bIns="48384" numCol="1" anchor="t" anchorCtr="0" compatLnSpc="1"/>
          <a:lstStyle/>
          <a:p>
            <a:pPr fontAlgn="auto"/>
            <a:endParaRPr lang="zh-CN" altLang="en-US" sz="2400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3617385" y="2682149"/>
            <a:ext cx="4957233" cy="1494551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4123344" y="2684264"/>
            <a:ext cx="3945311" cy="1314206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60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  <p:extLst>
      <p:ext uri="{BB962C8B-B14F-4D97-AF65-F5344CB8AC3E}">
        <p14:creationId xmlns:p14="http://schemas.microsoft.com/office/powerpoint/2010/main" val="338864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2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5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7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452C926-1AF6-4C84-925A-B6B02113653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2018/5/6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DBAA99D-0B2A-4248-B920-D9E6984CC9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57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72" r:id="rId13"/>
    <p:sldLayoutId id="2147483673" r:id="rId14"/>
    <p:sldLayoutId id="2147483674" r:id="rId15"/>
    <p:sldLayoutId id="2147483675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98" r:id="rId25"/>
    <p:sldLayoutId id="2147483699" r:id="rId2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 descr="C:\Users\Administrator\Documents\Tencent Files\228364794\FileRecv\构件生产封皮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4511824" y="2616201"/>
            <a:ext cx="6522940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预制构件生产工艺布置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772584" y="2616201"/>
            <a:ext cx="1415772" cy="83099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绪论</a:t>
            </a:r>
            <a:endParaRPr lang="en-US" altLang="en-US" sz="4800" b="1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77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901440" y="33856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solidFill>
                  <a:prstClr val="black"/>
                </a:solidFill>
              </a:rPr>
              <a:t>流水线的种类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1813734" y="1097968"/>
            <a:ext cx="7342291" cy="471896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algn="ctr"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 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algn="ctr" defTabSz="685800">
              <a:defRPr/>
            </a:pPr>
            <a:r>
              <a:rPr lang="zh-CN" altLang="zh-CN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流水线是什么？</a:t>
            </a:r>
          </a:p>
          <a:p>
            <a:pPr algn="ctr" defTabSz="685800">
              <a:defRPr/>
            </a:pP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图片 2" descr="A000220150821B54PPIC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9045" y="338563"/>
            <a:ext cx="1151890" cy="249012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591560" y="2057613"/>
            <a:ext cx="5080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/>
            <a:r>
              <a:rPr lang="zh-CN" altLang="en-US" sz="1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流水生产组织是</a:t>
            </a:r>
            <a:r>
              <a:rPr lang="zh-CN" altLang="en-US" sz="1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大批量生产</a:t>
            </a:r>
            <a:r>
              <a:rPr lang="zh-CN" altLang="en-US" sz="1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的典型组织形式。在流水生产组织中，劳动对象按制订的工艺路线及生产节拍，连续不断地、顺序通过各个工位，最终形成产品的一种组织方式。</a:t>
            </a: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MH_SubTitle_1"/>
          <p:cNvSpPr/>
          <p:nvPr>
            <p:custDataLst>
              <p:tags r:id="rId2"/>
            </p:custDataLst>
          </p:nvPr>
        </p:nvSpPr>
        <p:spPr>
          <a:xfrm>
            <a:off x="1932479" y="3337555"/>
            <a:ext cx="7342291" cy="471896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algn="ctr"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 </a:t>
            </a:r>
            <a:endParaRPr lang="en-US" altLang="zh-CN" sz="1400" dirty="0">
              <a:solidFill>
                <a:prstClr val="black"/>
              </a:solidFill>
            </a:endParaRPr>
          </a:p>
          <a:p>
            <a:pPr algn="ctr" defTabSz="685800">
              <a:defRPr/>
            </a:pPr>
            <a:r>
              <a:rPr lang="zh-CN" altLang="zh-CN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流水线特征是什么？</a:t>
            </a:r>
          </a:p>
          <a:p>
            <a:pPr algn="ctr" defTabSz="685800">
              <a:defRPr/>
            </a:pPr>
            <a:endParaRPr lang="zh-CN" altLang="en-US" sz="1400" kern="0" dirty="0">
              <a:solidFill>
                <a:srgbClr val="F0BF2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56000" y="4335290"/>
            <a:ext cx="5080000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457200"/>
            <a:r>
              <a:rPr lang="zh-CN" altLang="en-US" sz="1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工艺过程</a:t>
            </a:r>
            <a:r>
              <a:rPr lang="zh-CN" altLang="en-US" sz="1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封闭</a:t>
            </a:r>
            <a:r>
              <a:rPr lang="zh-CN" altLang="en-US" sz="1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，各工序时间基本相等或成简单的倍数关系，生产节奏性</a:t>
            </a:r>
            <a:r>
              <a:rPr lang="zh-CN" altLang="en-US" sz="1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强</a:t>
            </a:r>
            <a:r>
              <a:rPr lang="zh-CN" altLang="en-US" sz="1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，过程连续性</a:t>
            </a:r>
            <a:r>
              <a:rPr lang="zh-CN" altLang="en-US" sz="1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</a:t>
            </a:r>
            <a:r>
              <a:rPr lang="zh-CN" altLang="en-US" sz="1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；其优势：能采用</a:t>
            </a:r>
            <a:r>
              <a:rPr lang="zh-CN" altLang="en-US" sz="120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先进、高效</a:t>
            </a:r>
            <a:r>
              <a:rPr lang="zh-CN" altLang="en-US" sz="120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的技术装备，能提高工人的操作熟练程度和效率，缩短生产周期。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1906980" y="1434426"/>
            <a:ext cx="4229278" cy="1409496"/>
            <a:chOff x="0" y="-322348"/>
            <a:chExt cx="4200260" cy="1409837"/>
          </a:xfrm>
        </p:grpSpPr>
        <p:sp>
          <p:nvSpPr>
            <p:cNvPr id="4" name="矩形 32"/>
            <p:cNvSpPr>
              <a:spLocks noChangeArrowheads="1"/>
            </p:cNvSpPr>
            <p:nvPr/>
          </p:nvSpPr>
          <p:spPr bwMode="auto">
            <a:xfrm>
              <a:off x="0" y="0"/>
              <a:ext cx="384065" cy="7206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/>
              <a:r>
                <a:rPr lang="en-US" sz="24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1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" name="矩形 33"/>
            <p:cNvSpPr>
              <a:spLocks noChangeArrowheads="1"/>
            </p:cNvSpPr>
            <p:nvPr/>
          </p:nvSpPr>
          <p:spPr bwMode="auto">
            <a:xfrm>
              <a:off x="384065" y="0"/>
              <a:ext cx="1656873" cy="7206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zh-CN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生产节拍性质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 34"/>
            <p:cNvSpPr>
              <a:spLocks noChangeArrowheads="1"/>
            </p:cNvSpPr>
            <p:nvPr/>
          </p:nvSpPr>
          <p:spPr bwMode="auto">
            <a:xfrm>
              <a:off x="2159322" y="-322348"/>
              <a:ext cx="2040938" cy="1409837"/>
            </a:xfrm>
            <a:prstGeom prst="rect">
              <a:avLst/>
            </a:prstGeom>
            <a:gradFill rotWithShape="1">
              <a:gsLst>
                <a:gs pos="0">
                  <a:srgbClr val="F9F9F9"/>
                </a:gs>
                <a:gs pos="32999">
                  <a:srgbClr val="F9F9F9"/>
                </a:gs>
                <a:gs pos="100000">
                  <a:srgbClr val="D7D7D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endParaRPr lang="zh-CN" altLang="en-US" sz="135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grpSp>
        <p:nvGrpSpPr>
          <p:cNvPr id="23" name="Group 30"/>
          <p:cNvGrpSpPr/>
          <p:nvPr/>
        </p:nvGrpSpPr>
        <p:grpSpPr bwMode="auto">
          <a:xfrm>
            <a:off x="1969362" y="3517117"/>
            <a:ext cx="4219118" cy="1683199"/>
            <a:chOff x="0" y="-213983"/>
            <a:chExt cx="4190171" cy="1683606"/>
          </a:xfrm>
        </p:grpSpPr>
        <p:sp>
          <p:nvSpPr>
            <p:cNvPr id="28" name="矩形 12"/>
            <p:cNvSpPr>
              <a:spLocks noChangeArrowheads="1"/>
            </p:cNvSpPr>
            <p:nvPr/>
          </p:nvSpPr>
          <p:spPr bwMode="auto">
            <a:xfrm>
              <a:off x="0" y="0"/>
              <a:ext cx="384065" cy="7206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2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29" name="矩形 13"/>
            <p:cNvSpPr>
              <a:spLocks noChangeArrowheads="1"/>
            </p:cNvSpPr>
            <p:nvPr/>
          </p:nvSpPr>
          <p:spPr bwMode="auto">
            <a:xfrm>
              <a:off x="384065" y="0"/>
              <a:ext cx="1656873" cy="7206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自动化程度</a:t>
              </a:r>
            </a:p>
          </p:txBody>
        </p:sp>
        <p:sp>
          <p:nvSpPr>
            <p:cNvPr id="30" name="矩形 14"/>
            <p:cNvSpPr>
              <a:spLocks noChangeArrowheads="1"/>
            </p:cNvSpPr>
            <p:nvPr/>
          </p:nvSpPr>
          <p:spPr bwMode="auto">
            <a:xfrm>
              <a:off x="2149232" y="-213983"/>
              <a:ext cx="2040939" cy="1683606"/>
            </a:xfrm>
            <a:prstGeom prst="rect">
              <a:avLst/>
            </a:prstGeom>
            <a:gradFill rotWithShape="1">
              <a:gsLst>
                <a:gs pos="0">
                  <a:srgbClr val="F9F9F9"/>
                </a:gs>
                <a:gs pos="32999">
                  <a:srgbClr val="F9F9F9"/>
                </a:gs>
                <a:gs pos="100000">
                  <a:srgbClr val="D7D7D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901440" y="33856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solidFill>
                  <a:prstClr val="black"/>
                </a:solidFill>
              </a:rPr>
              <a:t>流水线的种类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左大括号 37"/>
          <p:cNvSpPr/>
          <p:nvPr/>
        </p:nvSpPr>
        <p:spPr>
          <a:xfrm>
            <a:off x="4155440" y="1584471"/>
            <a:ext cx="213360" cy="9479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60240" y="1367791"/>
            <a:ext cx="238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强制节拍流水线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50080" y="2275138"/>
            <a:ext cx="1889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自由节拍流水线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41" name="左大括号 40"/>
          <p:cNvSpPr/>
          <p:nvPr/>
        </p:nvSpPr>
        <p:spPr>
          <a:xfrm>
            <a:off x="4257040" y="3656471"/>
            <a:ext cx="152400" cy="14084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70400" y="3412706"/>
            <a:ext cx="2519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自动化流水线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551680" y="4171086"/>
            <a:ext cx="254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机械化流水线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4794040"/>
            <a:ext cx="187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手工流水线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grpSp>
        <p:nvGrpSpPr>
          <p:cNvPr id="46" name="Group 6"/>
          <p:cNvGrpSpPr/>
          <p:nvPr/>
        </p:nvGrpSpPr>
        <p:grpSpPr bwMode="auto">
          <a:xfrm>
            <a:off x="6205042" y="1461511"/>
            <a:ext cx="4229278" cy="1409496"/>
            <a:chOff x="0" y="-322348"/>
            <a:chExt cx="4200260" cy="1409837"/>
          </a:xfrm>
        </p:grpSpPr>
        <p:sp>
          <p:nvSpPr>
            <p:cNvPr id="47" name="矩形 32"/>
            <p:cNvSpPr>
              <a:spLocks noChangeArrowheads="1"/>
            </p:cNvSpPr>
            <p:nvPr/>
          </p:nvSpPr>
          <p:spPr bwMode="auto">
            <a:xfrm>
              <a:off x="0" y="0"/>
              <a:ext cx="384065" cy="7206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3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48" name="矩形 33"/>
            <p:cNvSpPr>
              <a:spLocks noChangeArrowheads="1"/>
            </p:cNvSpPr>
            <p:nvPr/>
          </p:nvSpPr>
          <p:spPr bwMode="auto">
            <a:xfrm>
              <a:off x="384065" y="0"/>
              <a:ext cx="1656873" cy="7206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zh-CN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加工对象移动方式</a:t>
              </a:r>
              <a:endPara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34"/>
            <p:cNvSpPr>
              <a:spLocks noChangeArrowheads="1"/>
            </p:cNvSpPr>
            <p:nvPr/>
          </p:nvSpPr>
          <p:spPr bwMode="auto">
            <a:xfrm>
              <a:off x="2159322" y="-322348"/>
              <a:ext cx="2040938" cy="1409837"/>
            </a:xfrm>
            <a:prstGeom prst="rect">
              <a:avLst/>
            </a:prstGeom>
            <a:gradFill rotWithShape="1">
              <a:gsLst>
                <a:gs pos="0">
                  <a:srgbClr val="F9F9F9"/>
                </a:gs>
                <a:gs pos="32999">
                  <a:srgbClr val="F9F9F9"/>
                </a:gs>
                <a:gs pos="100000">
                  <a:srgbClr val="D7D7D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endParaRPr lang="zh-CN" altLang="en-US" sz="1350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</p:grpSp>
      <p:sp>
        <p:nvSpPr>
          <p:cNvPr id="50" name="左大括号 49"/>
          <p:cNvSpPr/>
          <p:nvPr/>
        </p:nvSpPr>
        <p:spPr>
          <a:xfrm>
            <a:off x="8432800" y="1598013"/>
            <a:ext cx="172720" cy="1164654"/>
          </a:xfrm>
          <a:prstGeom prst="leftBrace">
            <a:avLst>
              <a:gd name="adj1" fmla="val 12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666480" y="1489673"/>
            <a:ext cx="1767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移动式流水线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686800" y="2478275"/>
            <a:ext cx="16967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固定式流水线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grpSp>
        <p:nvGrpSpPr>
          <p:cNvPr id="53" name="Group 30"/>
          <p:cNvGrpSpPr/>
          <p:nvPr/>
        </p:nvGrpSpPr>
        <p:grpSpPr bwMode="auto">
          <a:xfrm>
            <a:off x="6256882" y="3544202"/>
            <a:ext cx="4219118" cy="1683199"/>
            <a:chOff x="0" y="-213983"/>
            <a:chExt cx="4190171" cy="1683606"/>
          </a:xfrm>
        </p:grpSpPr>
        <p:sp>
          <p:nvSpPr>
            <p:cNvPr id="54" name="矩形 12"/>
            <p:cNvSpPr>
              <a:spLocks noChangeArrowheads="1"/>
            </p:cNvSpPr>
            <p:nvPr/>
          </p:nvSpPr>
          <p:spPr bwMode="auto">
            <a:xfrm>
              <a:off x="0" y="0"/>
              <a:ext cx="384065" cy="7206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/>
              <a:r>
                <a:rPr lang="en-US" altLang="zh-CN" sz="2400" dirty="0">
                  <a:solidFill>
                    <a:srgbClr val="FFFFFF"/>
                  </a:solidFill>
                  <a:latin typeface="Impact" panose="020B0806030902050204" pitchFamily="34" charset="0"/>
                  <a:ea typeface="微软雅黑" panose="020B0503020204020204" pitchFamily="34" charset="-122"/>
                  <a:sym typeface="Impact" panose="020B0806030902050204" pitchFamily="34" charset="0"/>
                </a:rPr>
                <a:t>4</a:t>
              </a:r>
              <a:endParaRPr lang="zh-CN" altLang="en-US" sz="2400" dirty="0">
                <a:solidFill>
                  <a:srgbClr val="FFFFF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Impact" panose="020B0806030902050204" pitchFamily="34" charset="0"/>
              </a:endParaRPr>
            </a:p>
          </p:txBody>
        </p:sp>
        <p:sp>
          <p:nvSpPr>
            <p:cNvPr id="55" name="矩形 13"/>
            <p:cNvSpPr>
              <a:spLocks noChangeArrowheads="1"/>
            </p:cNvSpPr>
            <p:nvPr/>
          </p:nvSpPr>
          <p:spPr bwMode="auto">
            <a:xfrm>
              <a:off x="384065" y="0"/>
              <a:ext cx="1656873" cy="72067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r>
                <a:rPr lang="zh-CN" altLang="zh-CN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加工对象品种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矩形 14"/>
            <p:cNvSpPr>
              <a:spLocks noChangeArrowheads="1"/>
            </p:cNvSpPr>
            <p:nvPr/>
          </p:nvSpPr>
          <p:spPr bwMode="auto">
            <a:xfrm>
              <a:off x="2149232" y="-213983"/>
              <a:ext cx="2040939" cy="1683606"/>
            </a:xfrm>
            <a:prstGeom prst="rect">
              <a:avLst/>
            </a:prstGeom>
            <a:gradFill rotWithShape="1">
              <a:gsLst>
                <a:gs pos="0">
                  <a:srgbClr val="F9F9F9"/>
                </a:gs>
                <a:gs pos="32999">
                  <a:srgbClr val="F9F9F9"/>
                </a:gs>
                <a:gs pos="100000">
                  <a:srgbClr val="D7D7D7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 defTabSz="457200">
                <a:lnSpc>
                  <a:spcPct val="120000"/>
                </a:lnSpc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57" name="左大括号 56"/>
          <p:cNvSpPr/>
          <p:nvPr/>
        </p:nvSpPr>
        <p:spPr>
          <a:xfrm>
            <a:off x="8463280" y="3683556"/>
            <a:ext cx="142240" cy="13271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96960" y="3588759"/>
            <a:ext cx="172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单品种流水线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757920" y="4617988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多品种流水线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Click="0" advTm="6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332513" y="2883825"/>
            <a:ext cx="1574582" cy="21034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4463696" y="1721777"/>
            <a:ext cx="3312216" cy="4427538"/>
          </a:xfrm>
          <a:prstGeom prst="ellipse">
            <a:avLst/>
          </a:prstGeom>
          <a:noFill/>
          <a:ln w="12700" cap="flat">
            <a:solidFill>
              <a:srgbClr val="2E2C2C"/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648966" y="1096944"/>
            <a:ext cx="867473" cy="10749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7166866" y="4726328"/>
            <a:ext cx="910334" cy="11681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4277360" y="4794042"/>
            <a:ext cx="888010" cy="11817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V="1">
            <a:off x="6069598" y="2196442"/>
            <a:ext cx="0" cy="638175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H="1">
            <a:off x="5121445" y="4461279"/>
            <a:ext cx="280878" cy="5159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6940074" y="4393568"/>
            <a:ext cx="279688" cy="515938"/>
          </a:xfrm>
          <a:prstGeom prst="line">
            <a:avLst/>
          </a:prstGeom>
          <a:noFill/>
          <a:ln w="12700" cap="flat">
            <a:solidFill>
              <a:srgbClr val="2E2C2C"/>
            </a:solidFill>
            <a:prstDash val="solid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62" tIns="34281" rIns="68562" bIns="34281" numCol="1" anchor="t" anchorCtr="0" compatLnSpc="1"/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80732" y="3329087"/>
            <a:ext cx="913902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defTabSz="457200">
              <a:defRPr/>
            </a:pPr>
            <a:r>
              <a:rPr lang="zh-CN" altLang="zh-CN" sz="1200" dirty="0">
                <a:solidFill>
                  <a:prstClr val="black"/>
                </a:solidFill>
              </a:rPr>
              <a:t>传统预制构件多采用</a:t>
            </a:r>
            <a:r>
              <a:rPr lang="zh-CN" altLang="zh-CN" sz="1200" dirty="0">
                <a:solidFill>
                  <a:srgbClr val="C00000"/>
                </a:solidFill>
              </a:rPr>
              <a:t>固定模台法</a:t>
            </a:r>
            <a:endParaRPr lang="zh-CN" altLang="en-US" sz="1200" dirty="0">
              <a:solidFill>
                <a:srgbClr val="C000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黑体" pitchFamily="49" charset="-122"/>
              <a:ea typeface="黑体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69099" y="1396145"/>
            <a:ext cx="641867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 defTabSz="457200"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平模</a:t>
            </a:r>
            <a:endParaRPr lang="en-US" altLang="zh-CN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67761" y="4983639"/>
            <a:ext cx="546880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 defTabSz="457200"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成组立模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94098" y="5492928"/>
            <a:ext cx="594939" cy="253897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defTabSz="457200">
              <a:defRPr/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标题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20556" y="5093196"/>
            <a:ext cx="594939" cy="438563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/>
          <a:p>
            <a:pPr algn="ctr" defTabSz="457200">
              <a:defRPr/>
            </a:pPr>
            <a:r>
              <a:rPr lang="zh-CN" altLang="zh-CN" sz="1200" dirty="0">
                <a:solidFill>
                  <a:prstClr val="black"/>
                </a:solidFill>
              </a:rPr>
              <a:t>固定</a:t>
            </a:r>
            <a:endParaRPr lang="en-US" altLang="zh-CN" sz="1200" dirty="0">
              <a:solidFill>
                <a:prstClr val="black"/>
              </a:solidFill>
            </a:endParaRPr>
          </a:p>
          <a:p>
            <a:pPr algn="ctr" defTabSz="457200">
              <a:defRPr/>
            </a:pPr>
            <a:r>
              <a:rPr lang="zh-CN" altLang="zh-CN" sz="1200" dirty="0">
                <a:solidFill>
                  <a:prstClr val="black"/>
                </a:solidFill>
              </a:rPr>
              <a:t>台模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01440" y="33856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solidFill>
                  <a:prstClr val="black"/>
                </a:solidFill>
              </a:rPr>
              <a:t>固定模台法的特点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6" grpId="0" animBg="1"/>
      <p:bldP spid="18" grpId="0" animBg="1"/>
      <p:bldP spid="19" grpId="0" animBg="1"/>
      <p:bldP spid="20" grpId="0" build="allAtOnce"/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524005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524005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1835956" y="962543"/>
            <a:ext cx="5328556" cy="471896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algn="ctr"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 </a:t>
            </a:r>
            <a:r>
              <a:rPr lang="zh-CN" altLang="zh-CN" sz="1400" dirty="0">
                <a:solidFill>
                  <a:prstClr val="black"/>
                </a:solidFill>
              </a:rPr>
              <a:t>平模</a:t>
            </a: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2099353" y="917546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01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524005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524000" y="247689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984431" y="684434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1524005" y="914695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24005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24000" y="237532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5" y="425896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1440" y="33856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solidFill>
                  <a:prstClr val="black"/>
                </a:solidFill>
              </a:rPr>
              <a:t>固定模台法的特点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82800" y="1584472"/>
            <a:ext cx="7325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固定模台法通常采用平面浇筑的方法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defTabSz="457200"/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优点：</a:t>
            </a:r>
            <a:endParaRPr lang="en-US" altLang="zh-CN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适用性好、管理简单、设备成本较低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defTabSz="457200"/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缺点：</a:t>
            </a:r>
            <a:endParaRPr lang="en-US" altLang="zh-CN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难以实现机械化，人工消耗量较多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216066" name="图片 83" descr="固定台模平面浇注方法（一a）"/>
          <p:cNvPicPr>
            <a:picLocks noChangeAspect="1" noChangeArrowheads="1"/>
          </p:cNvPicPr>
          <p:nvPr/>
        </p:nvPicPr>
        <p:blipFill>
          <a:blip r:embed="rId5" cstate="print"/>
          <a:srcRect l="2242" r="4062" b="6430"/>
          <a:stretch>
            <a:fillRect/>
          </a:stretch>
        </p:blipFill>
        <p:spPr bwMode="auto">
          <a:xfrm>
            <a:off x="2103126" y="3344994"/>
            <a:ext cx="5788025" cy="35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524005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524005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1835956" y="962543"/>
            <a:ext cx="5328556" cy="471896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algn="ctr"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 成组立模</a:t>
            </a:r>
            <a:endParaRPr lang="zh-CN" altLang="zh-CN" sz="1400" dirty="0">
              <a:solidFill>
                <a:prstClr val="black"/>
              </a:solidFill>
            </a:endParaRPr>
          </a:p>
        </p:txBody>
      </p:sp>
      <p:sp>
        <p:nvSpPr>
          <p:cNvPr id="10" name="MH_Other_1"/>
          <p:cNvSpPr txBox="1"/>
          <p:nvPr>
            <p:custDataLst>
              <p:tags r:id="rId2"/>
            </p:custDataLst>
          </p:nvPr>
        </p:nvSpPr>
        <p:spPr>
          <a:xfrm flipH="1">
            <a:off x="2099353" y="917546"/>
            <a:ext cx="563386" cy="492443"/>
          </a:xfrm>
          <a:prstGeom prst="rect">
            <a:avLst/>
          </a:prstGeom>
          <a:noFill/>
          <a:effectLst/>
        </p:spPr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 algn="ctr" defTabSz="457200">
              <a:lnSpc>
                <a:spcPct val="100000"/>
              </a:lnSpc>
              <a:defRPr/>
            </a:pPr>
            <a:r>
              <a:rPr lang="en-US" altLang="zh-CN" sz="3200" b="0" dirty="0">
                <a:solidFill>
                  <a:srgbClr val="FFFFFF"/>
                </a:solidFill>
                <a:latin typeface="IrisUPC" pitchFamily="34" charset="-34"/>
                <a:cs typeface="IrisUPC" pitchFamily="34" charset="-34"/>
                <a:sym typeface="Arial" panose="020B0604020202020204" pitchFamily="34" charset="0"/>
              </a:rPr>
              <a:t>02</a:t>
            </a:r>
            <a:endParaRPr lang="zh-CN" altLang="en-US" sz="3200" b="0" dirty="0">
              <a:solidFill>
                <a:srgbClr val="FFFFFF"/>
              </a:solidFill>
              <a:latin typeface="IrisUPC" pitchFamily="34" charset="-34"/>
              <a:cs typeface="IrisUPC" pitchFamily="34" charset="-34"/>
              <a:sym typeface="Arial" panose="020B0604020202020204" pitchFamily="34" charset="0"/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524005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524000" y="247689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984431" y="684434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1524005" y="914695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24005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24000" y="237532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5" y="425896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1440" y="33856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solidFill>
                  <a:prstClr val="black"/>
                </a:solidFill>
              </a:rPr>
              <a:t>固定模台法的特点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3600" y="1530305"/>
            <a:ext cx="7294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成组立模是一种立式的固定模台，也称电池组立模，通常用于内墙板构件的生产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defTabSz="457200"/>
            <a:r>
              <a:rPr lang="zh-CN" altLang="en-US" dirty="0">
                <a:solidFill>
                  <a:srgbClr val="C00000"/>
                </a:solidFill>
              </a:rPr>
              <a:t>优点：</a:t>
            </a:r>
            <a:endParaRPr lang="en-US" altLang="zh-CN" dirty="0">
              <a:solidFill>
                <a:srgbClr val="C00000"/>
              </a:solidFill>
            </a:endParaRPr>
          </a:p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节省空间、养护效果好、预制构件表面平整等许多优点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defTabSz="457200"/>
            <a:r>
              <a:rPr lang="zh-CN" altLang="zh-CN" dirty="0">
                <a:solidFill>
                  <a:srgbClr val="C00000"/>
                </a:solidFill>
              </a:rPr>
              <a:t>缺点</a:t>
            </a:r>
            <a:r>
              <a:rPr lang="zh-CN" altLang="en-US" dirty="0">
                <a:solidFill>
                  <a:srgbClr val="C00000"/>
                </a:solidFill>
              </a:rPr>
              <a:t>：</a:t>
            </a:r>
            <a:endParaRPr lang="en-US" altLang="zh-CN" dirty="0">
              <a:solidFill>
                <a:srgbClr val="C00000"/>
              </a:solidFill>
            </a:endParaRPr>
          </a:p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受制于构件形状，通用性不强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217090" name="图片 88" descr="立模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1600" y="3412707"/>
            <a:ext cx="2622550" cy="249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787" descr="中东成组立模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8566" y="3412707"/>
            <a:ext cx="2492375" cy="249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矩形 20"/>
          <p:cNvSpPr/>
          <p:nvPr/>
        </p:nvSpPr>
        <p:spPr>
          <a:xfrm>
            <a:off x="3387273" y="6025718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zh-CN" sz="1100" dirty="0">
                <a:solidFill>
                  <a:prstClr val="black"/>
                </a:solidFill>
              </a:rPr>
              <a:t>成组立模法设备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93721" y="6039261"/>
            <a:ext cx="14542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CN" altLang="zh-CN" sz="1100" dirty="0">
                <a:solidFill>
                  <a:prstClr val="black"/>
                </a:solidFill>
              </a:rPr>
              <a:t>成组立模的内部构造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52400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52400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1835956" y="962543"/>
            <a:ext cx="5328556" cy="471896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algn="ctr"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 </a:t>
            </a:r>
            <a:r>
              <a:rPr lang="zh-CN" altLang="zh-CN" sz="1400" dirty="0">
                <a:solidFill>
                  <a:prstClr val="black"/>
                </a:solidFill>
              </a:rPr>
              <a:t>流动模台法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524003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524000" y="247689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984431" y="684434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1524003" y="914695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24003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24000" y="237532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3" y="425896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1440" y="33856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en-US" dirty="0">
                <a:solidFill>
                  <a:prstClr val="black"/>
                </a:solidFill>
              </a:rPr>
              <a:t>流动</a:t>
            </a:r>
            <a:r>
              <a:rPr lang="zh-CN" altLang="zh-CN" dirty="0">
                <a:solidFill>
                  <a:prstClr val="black"/>
                </a:solidFill>
              </a:rPr>
              <a:t>模台法的特点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04720" y="1652186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大多数</a:t>
            </a:r>
            <a:r>
              <a:rPr lang="en-US" altLang="zh-CN" sz="1600" dirty="0">
                <a:solidFill>
                  <a:srgbClr val="C00000"/>
                </a:solidFill>
              </a:rPr>
              <a:t>PC</a:t>
            </a:r>
            <a:r>
              <a:rPr lang="zh-CN" altLang="zh-CN" sz="1600" dirty="0">
                <a:solidFill>
                  <a:srgbClr val="C00000"/>
                </a:solidFill>
              </a:rPr>
              <a:t>构件生产线</a:t>
            </a:r>
            <a:r>
              <a:rPr lang="zh-CN" altLang="zh-CN" sz="1600" dirty="0">
                <a:solidFill>
                  <a:prstClr val="black"/>
                </a:solidFill>
              </a:rPr>
              <a:t>采用流动模台法</a:t>
            </a:r>
            <a:r>
              <a:rPr lang="zh-CN" altLang="en-US" sz="1600" dirty="0">
                <a:solidFill>
                  <a:prstClr val="black"/>
                </a:solidFill>
              </a:rPr>
              <a:t>。</a:t>
            </a:r>
            <a:r>
              <a:rPr lang="zh-CN" altLang="zh-CN" sz="1600" dirty="0">
                <a:solidFill>
                  <a:prstClr val="black"/>
                </a:solidFill>
              </a:rPr>
              <a:t>该方式为多品种、柔性节拍、移动式自动化生产线。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pic>
        <p:nvPicPr>
          <p:cNvPr id="219138" name="图片 49" descr="IMG_256"/>
          <p:cNvPicPr>
            <a:picLocks noChangeAspect="1" noChangeArrowheads="1"/>
          </p:cNvPicPr>
          <p:nvPr/>
        </p:nvPicPr>
        <p:blipFill>
          <a:blip r:embed="rId4" cstate="print"/>
          <a:srcRect t="16187"/>
          <a:stretch>
            <a:fillRect/>
          </a:stretch>
        </p:blipFill>
        <p:spPr bwMode="auto">
          <a:xfrm>
            <a:off x="3119123" y="2667870"/>
            <a:ext cx="5824551" cy="362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52400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524003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MH_SubTitle_1"/>
          <p:cNvSpPr/>
          <p:nvPr>
            <p:custDataLst>
              <p:tags r:id="rId1"/>
            </p:custDataLst>
          </p:nvPr>
        </p:nvSpPr>
        <p:spPr>
          <a:xfrm>
            <a:off x="1835956" y="962543"/>
            <a:ext cx="5328556" cy="471896"/>
          </a:xfrm>
          <a:custGeom>
            <a:avLst/>
            <a:gdLst>
              <a:gd name="connsiteX0" fmla="*/ 0 w 4508453"/>
              <a:gd name="connsiteY0" fmla="*/ 484779 h 969560"/>
              <a:gd name="connsiteX1" fmla="*/ 0 w 4508453"/>
              <a:gd name="connsiteY1" fmla="*/ 484780 h 969560"/>
              <a:gd name="connsiteX2" fmla="*/ 0 w 4508453"/>
              <a:gd name="connsiteY2" fmla="*/ 484780 h 969560"/>
              <a:gd name="connsiteX3" fmla="*/ 1260428 w 4508453"/>
              <a:gd name="connsiteY3" fmla="*/ 88141 h 969560"/>
              <a:gd name="connsiteX4" fmla="*/ 1260428 w 4508453"/>
              <a:gd name="connsiteY4" fmla="*/ 890894 h 969560"/>
              <a:gd name="connsiteX5" fmla="*/ 3969982 w 4508453"/>
              <a:gd name="connsiteY5" fmla="*/ 890894 h 969560"/>
              <a:gd name="connsiteX6" fmla="*/ 4411496 w 4508453"/>
              <a:gd name="connsiteY6" fmla="*/ 489518 h 969560"/>
              <a:gd name="connsiteX7" fmla="*/ 4411497 w 4508453"/>
              <a:gd name="connsiteY7" fmla="*/ 489518 h 969560"/>
              <a:gd name="connsiteX8" fmla="*/ 3969983 w 4508453"/>
              <a:gd name="connsiteY8" fmla="*/ 88141 h 969560"/>
              <a:gd name="connsiteX9" fmla="*/ 484780 w 4508453"/>
              <a:gd name="connsiteY9" fmla="*/ 0 h 969560"/>
              <a:gd name="connsiteX10" fmla="*/ 4023673 w 4508453"/>
              <a:gd name="connsiteY10" fmla="*/ 0 h 969560"/>
              <a:gd name="connsiteX11" fmla="*/ 4508453 w 4508453"/>
              <a:gd name="connsiteY11" fmla="*/ 484780 h 969560"/>
              <a:gd name="connsiteX12" fmla="*/ 4508452 w 4508453"/>
              <a:gd name="connsiteY12" fmla="*/ 484780 h 969560"/>
              <a:gd name="connsiteX13" fmla="*/ 4023672 w 4508453"/>
              <a:gd name="connsiteY13" fmla="*/ 969560 h 969560"/>
              <a:gd name="connsiteX14" fmla="*/ 484780 w 4508453"/>
              <a:gd name="connsiteY14" fmla="*/ 969559 h 969560"/>
              <a:gd name="connsiteX15" fmla="*/ 9849 w 4508453"/>
              <a:gd name="connsiteY15" fmla="*/ 582479 h 969560"/>
              <a:gd name="connsiteX16" fmla="*/ 0 w 4508453"/>
              <a:gd name="connsiteY16" fmla="*/ 484780 h 969560"/>
              <a:gd name="connsiteX17" fmla="*/ 9849 w 4508453"/>
              <a:gd name="connsiteY17" fmla="*/ 387080 h 969560"/>
              <a:gd name="connsiteX18" fmla="*/ 484780 w 4508453"/>
              <a:gd name="connsiteY18" fmla="*/ 0 h 96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08453" h="969560">
                <a:moveTo>
                  <a:pt x="0" y="484779"/>
                </a:moveTo>
                <a:lnTo>
                  <a:pt x="0" y="484780"/>
                </a:lnTo>
                <a:lnTo>
                  <a:pt x="0" y="484780"/>
                </a:lnTo>
                <a:close/>
                <a:moveTo>
                  <a:pt x="1260428" y="88141"/>
                </a:moveTo>
                <a:lnTo>
                  <a:pt x="1260428" y="890894"/>
                </a:lnTo>
                <a:lnTo>
                  <a:pt x="3969982" y="890894"/>
                </a:lnTo>
                <a:cubicBezTo>
                  <a:pt x="4213824" y="890894"/>
                  <a:pt x="4411496" y="711192"/>
                  <a:pt x="4411496" y="489518"/>
                </a:cubicBezTo>
                <a:lnTo>
                  <a:pt x="4411497" y="489518"/>
                </a:lnTo>
                <a:cubicBezTo>
                  <a:pt x="4411497" y="267843"/>
                  <a:pt x="4213825" y="88141"/>
                  <a:pt x="3969983" y="88141"/>
                </a:cubicBezTo>
                <a:close/>
                <a:moveTo>
                  <a:pt x="484780" y="0"/>
                </a:moveTo>
                <a:lnTo>
                  <a:pt x="4023673" y="0"/>
                </a:lnTo>
                <a:cubicBezTo>
                  <a:pt x="4291410" y="0"/>
                  <a:pt x="4508453" y="217043"/>
                  <a:pt x="4508453" y="484780"/>
                </a:cubicBezTo>
                <a:lnTo>
                  <a:pt x="4508452" y="484780"/>
                </a:lnTo>
                <a:cubicBezTo>
                  <a:pt x="4508452" y="752517"/>
                  <a:pt x="4291409" y="969560"/>
                  <a:pt x="4023672" y="969560"/>
                </a:cubicBezTo>
                <a:lnTo>
                  <a:pt x="484780" y="969559"/>
                </a:lnTo>
                <a:cubicBezTo>
                  <a:pt x="250510" y="969559"/>
                  <a:pt x="55053" y="803386"/>
                  <a:pt x="9849" y="582479"/>
                </a:cubicBezTo>
                <a:lnTo>
                  <a:pt x="0" y="484780"/>
                </a:lnTo>
                <a:lnTo>
                  <a:pt x="9849" y="387080"/>
                </a:lnTo>
                <a:cubicBezTo>
                  <a:pt x="55053" y="166174"/>
                  <a:pt x="250510" y="0"/>
                  <a:pt x="484780" y="0"/>
                </a:cubicBez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wrap="square" lIns="972922" tIns="0" rIns="0" bIns="0" rtlCol="0" anchor="ctr" anchorCtr="0">
            <a:noAutofit/>
          </a:bodyPr>
          <a:lstStyle/>
          <a:p>
            <a:pPr algn="ctr" defTabSz="685800">
              <a:defRPr/>
            </a:pPr>
            <a:r>
              <a:rPr lang="zh-CN" altLang="en-US" sz="1400" dirty="0">
                <a:solidFill>
                  <a:prstClr val="black"/>
                </a:solidFill>
              </a:rPr>
              <a:t>              </a:t>
            </a:r>
            <a:r>
              <a:rPr lang="zh-CN" altLang="zh-CN" sz="1400" dirty="0">
                <a:solidFill>
                  <a:prstClr val="black"/>
                </a:solidFill>
              </a:rPr>
              <a:t>流动模台法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1524003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1524000" y="247689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5984431" y="684434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1524003" y="9146954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524003" y="120041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defTabSz="4572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24000" y="2375326"/>
            <a:ext cx="223138" cy="27699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en-US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524003" y="4258962"/>
            <a:ext cx="184731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zh-CN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1440" y="338562"/>
            <a:ext cx="4460240" cy="36933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en-US" dirty="0">
                <a:solidFill>
                  <a:prstClr val="black"/>
                </a:solidFill>
              </a:rPr>
              <a:t>流动</a:t>
            </a:r>
            <a:r>
              <a:rPr lang="zh-CN" altLang="zh-CN" dirty="0">
                <a:solidFill>
                  <a:prstClr val="black"/>
                </a:solidFill>
              </a:rPr>
              <a:t>模台法的特点</a:t>
            </a:r>
            <a:endParaRPr lang="zh-CN" altLang="en-US" kern="0" dirty="0">
              <a:solidFill>
                <a:srgbClr val="F0BF2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0162" name="图片 103" descr="IMG_2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2484" y="2398540"/>
            <a:ext cx="4541519" cy="4175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265680" y="1638644"/>
            <a:ext cx="663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zh-CN" sz="1600" dirty="0">
                <a:solidFill>
                  <a:prstClr val="black"/>
                </a:solidFill>
              </a:rPr>
              <a:t>流动模台法中常用的主要设备包括混凝土空中运输车、混凝土输送平车、桥式起重机、布料机、振动台、辊道输送线、平移摆渡车、模台存取机、蒸养窑、构件运输平车、模台。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Other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851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www.33ppt.com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395</Words>
  <Application>Microsoft Office PowerPoint</Application>
  <PresentationFormat>宽屏</PresentationFormat>
  <Paragraphs>77</Paragraphs>
  <Slides>10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黑体</vt:lpstr>
      <vt:lpstr>宋体</vt:lpstr>
      <vt:lpstr>微软雅黑</vt:lpstr>
      <vt:lpstr>Arial</vt:lpstr>
      <vt:lpstr>Calibri</vt:lpstr>
      <vt:lpstr>Calibri Light</vt:lpstr>
      <vt:lpstr>Impact</vt:lpstr>
      <vt:lpstr>IrisUPC</vt:lpstr>
      <vt:lpstr>Open Sans</vt:lpstr>
      <vt:lpstr>Times New Roman</vt:lpstr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KQJ-jngc</cp:lastModifiedBy>
  <cp:revision>3</cp:revision>
  <dcterms:created xsi:type="dcterms:W3CDTF">2017-09-11T01:19:41Z</dcterms:created>
  <dcterms:modified xsi:type="dcterms:W3CDTF">2018-05-06T07:33:23Z</dcterms:modified>
</cp:coreProperties>
</file>