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0.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5.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6.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18.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19.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20.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26"/>
  </p:notesMasterIdLst>
  <p:sldIdLst>
    <p:sldId id="279" r:id="rId2"/>
    <p:sldId id="354"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35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948" y="6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CD8071-91FD-4B6A-9F92-9A696AFCBFC8}" type="datetimeFigureOut">
              <a:rPr lang="zh-CN" altLang="en-US" smtClean="0"/>
              <a:pPr/>
              <a:t>2018/5/6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53782B-A993-4D4C-B6C3-6BBFAC33C1E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p14="http://schemas.microsoft.com/office/powerpoint/2010/main" val="1491109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solidFill>
                  <a:prstClr val="black"/>
                </a:solidFill>
              </a:rPr>
              <a:pPr/>
              <a:t>12</a:t>
            </a:fld>
            <a:endParaRPr lang="zh-CN"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solidFill>
                  <a:prstClr val="black"/>
                </a:solidFill>
              </a:rPr>
              <a:pPr/>
              <a:t>13</a:t>
            </a:fld>
            <a:endParaRPr lang="zh-CN"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solidFill>
                  <a:prstClr val="black"/>
                </a:solidFill>
              </a:rPr>
              <a:pPr/>
              <a:t>14</a:t>
            </a:fld>
            <a:endParaRPr lang="zh-CN"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solidFill>
                  <a:prstClr val="black"/>
                </a:solidFill>
              </a:rPr>
              <a:pPr/>
              <a:t>15</a:t>
            </a:fld>
            <a:endParaRPr lang="zh-CN"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solidFill>
                  <a:prstClr val="black"/>
                </a:solidFill>
              </a:rPr>
              <a:pPr/>
              <a:t>16</a:t>
            </a:fld>
            <a:endParaRPr lang="zh-CN"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solidFill>
                  <a:prstClr val="black"/>
                </a:solidFill>
              </a:rPr>
              <a:pPr/>
              <a:t>17</a:t>
            </a:fld>
            <a:endParaRPr lang="zh-CN"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solidFill>
                  <a:prstClr val="black"/>
                </a:solidFill>
              </a:rPr>
              <a:pPr/>
              <a:t>18</a:t>
            </a:fld>
            <a:endParaRPr lang="zh-CN"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solidFill>
                  <a:prstClr val="black"/>
                </a:solidFill>
              </a:rPr>
              <a:pPr/>
              <a:t>19</a:t>
            </a:fld>
            <a:endParaRPr lang="zh-CN"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solidFill>
                  <a:prstClr val="black"/>
                </a:solidFill>
              </a:rPr>
              <a:pPr/>
              <a:t>20</a:t>
            </a:fld>
            <a:endParaRPr lang="zh-CN" alt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solidFill>
                  <a:prstClr val="black"/>
                </a:solidFill>
              </a:rPr>
              <a:pPr/>
              <a:t>21</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1491109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solidFill>
                  <a:prstClr val="black"/>
                </a:solidFill>
              </a:rPr>
              <a:pPr/>
              <a:t>22</a:t>
            </a:fld>
            <a:endParaRPr lang="zh-CN"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solidFill>
                  <a:prstClr val="black"/>
                </a:solidFill>
              </a:rPr>
              <a:pPr/>
              <a:t>23</a:t>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solidFill>
                  <a:prstClr val="black"/>
                </a:solidFill>
              </a:rPr>
              <a:pPr/>
              <a:t>5</a:t>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solidFill>
                  <a:prstClr val="black"/>
                </a:solidFill>
              </a:rPr>
              <a:pPr/>
              <a:t>6</a:t>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solidFill>
                  <a:prstClr val="black"/>
                </a:solidFill>
              </a:rPr>
              <a:pPr/>
              <a:t>7</a:t>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solidFill>
                  <a:prstClr val="black"/>
                </a:solidFill>
              </a:rPr>
              <a:pPr/>
              <a:t>8</a:t>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solidFill>
                  <a:prstClr val="black"/>
                </a:solidFill>
              </a:rPr>
              <a:pPr/>
              <a:t>9</a:t>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solidFill>
                  <a:prstClr val="black"/>
                </a:solidFill>
              </a:rPr>
              <a:pPr/>
              <a:t>10</a:t>
            </a:fld>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C147A23-5BA8-44CE-9215-79B767159C41}" type="slidenum">
              <a:rPr lang="zh-CN" altLang="en-US" smtClean="0">
                <a:solidFill>
                  <a:prstClr val="black"/>
                </a:solidFill>
              </a:rPr>
              <a:pPr/>
              <a:t>11</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600885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6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232091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6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669110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6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标题幻灯片">
    <p:spTree>
      <p:nvGrpSpPr>
        <p:cNvPr id="1" name=""/>
        <p:cNvGrpSpPr/>
        <p:nvPr/>
      </p:nvGrpSpPr>
      <p:grpSpPr>
        <a:xfrm>
          <a:off x="0" y="0"/>
          <a:ext cx="0" cy="0"/>
          <a:chOff x="0" y="0"/>
          <a:chExt cx="0" cy="0"/>
        </a:xfrm>
      </p:grpSpPr>
      <p:sp>
        <p:nvSpPr>
          <p:cNvPr id="3" name="文本框 37"/>
          <p:cNvSpPr txBox="1"/>
          <p:nvPr userDrawn="1"/>
        </p:nvSpPr>
        <p:spPr>
          <a:xfrm>
            <a:off x="5459781" y="270756"/>
            <a:ext cx="1061795" cy="346232"/>
          </a:xfrm>
          <a:prstGeom prst="rect">
            <a:avLst/>
          </a:prstGeom>
          <a:noFill/>
        </p:spPr>
        <p:txBody>
          <a:bodyPr wrap="none" lIns="68563" tIns="34282" rIns="68563" bIns="34282" rtlCol="0">
            <a:spAutoFit/>
          </a:bodyPr>
          <a:lstStyle/>
          <a:p>
            <a:pPr defTabSz="685869">
              <a:defRPr/>
            </a:pPr>
            <a:r>
              <a:rPr lang="zh-CN" altLang="en-US" sz="1800" dirty="0">
                <a:solidFill>
                  <a:srgbClr val="F0BF29"/>
                </a:solidFill>
                <a:latin typeface="微软雅黑" pitchFamily="34" charset="-122"/>
                <a:ea typeface="微软雅黑" pitchFamily="34" charset="-122"/>
              </a:rPr>
              <a:t>投资回报</a:t>
            </a:r>
            <a:endParaRPr lang="zh-CN" altLang="en-US" sz="1800" kern="0" dirty="0">
              <a:solidFill>
                <a:srgbClr val="F0BF29"/>
              </a:solidFill>
              <a:latin typeface="微软雅黑" pitchFamily="34" charset="-122"/>
              <a:ea typeface="微软雅黑" pitchFamily="34" charset="-122"/>
            </a:endParaRPr>
          </a:p>
        </p:txBody>
      </p:sp>
      <p:cxnSp>
        <p:nvCxnSpPr>
          <p:cNvPr id="6" name="直接连接符 5">
            <a:extLst>
              <a:ext uri="{FF2B5EF4-FFF2-40B4-BE49-F238E27FC236}">
                <a16:creationId xmlns:a16="http://schemas.microsoft.com/office/drawing/2014/main" id="{938D03C8-5A6E-48BF-B576-BF785595610E}"/>
              </a:ext>
            </a:extLst>
          </p:cNvPr>
          <p:cNvCxnSpPr>
            <a:cxnSpLocks/>
          </p:cNvCxnSpPr>
          <p:nvPr userDrawn="1"/>
        </p:nvCxnSpPr>
        <p:spPr>
          <a:xfrm>
            <a:off x="381" y="501578"/>
            <a:ext cx="485101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B8AE3EB0-54E6-4F03-BF5D-660BE55BAA33}"/>
              </a:ext>
            </a:extLst>
          </p:cNvPr>
          <p:cNvCxnSpPr>
            <a:cxnSpLocks/>
          </p:cNvCxnSpPr>
          <p:nvPr userDrawn="1"/>
        </p:nvCxnSpPr>
        <p:spPr>
          <a:xfrm>
            <a:off x="7340981" y="501578"/>
            <a:ext cx="485101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7976459"/>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26EB0D8-D049-4A31-8F2D-814DBCEBC8C0}" type="datetimeFigureOut">
              <a:rPr lang="zh-CN" altLang="en-US" smtClean="0">
                <a:solidFill>
                  <a:prstClr val="black">
                    <a:tint val="75000"/>
                  </a:prstClr>
                </a:solidFill>
              </a:rPr>
              <a:pPr/>
              <a:t>2018/5/6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A77D73C6-6C2F-48CB-8888-B8D11C5DB613}"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797622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6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3" name="文本框 37"/>
          <p:cNvSpPr txBox="1"/>
          <p:nvPr userDrawn="1"/>
        </p:nvSpPr>
        <p:spPr>
          <a:xfrm>
            <a:off x="5459781" y="270756"/>
            <a:ext cx="1061795" cy="346232"/>
          </a:xfrm>
          <a:prstGeom prst="rect">
            <a:avLst/>
          </a:prstGeom>
          <a:noFill/>
        </p:spPr>
        <p:txBody>
          <a:bodyPr wrap="none" lIns="68563" tIns="34282" rIns="68563" bIns="34282" rtlCol="0">
            <a:spAutoFit/>
          </a:bodyPr>
          <a:lstStyle/>
          <a:p>
            <a:pPr defTabSz="685869">
              <a:defRPr/>
            </a:pPr>
            <a:r>
              <a:rPr lang="zh-CN" altLang="en-US" sz="1800" dirty="0">
                <a:solidFill>
                  <a:srgbClr val="F0BF29"/>
                </a:solidFill>
                <a:latin typeface="微软雅黑" pitchFamily="34" charset="-122"/>
                <a:ea typeface="微软雅黑" pitchFamily="34" charset="-122"/>
              </a:rPr>
              <a:t>项目介绍</a:t>
            </a:r>
            <a:endParaRPr lang="zh-CN" altLang="en-US" sz="1800" kern="0" dirty="0">
              <a:solidFill>
                <a:srgbClr val="F0BF29"/>
              </a:solidFill>
              <a:latin typeface="微软雅黑" pitchFamily="34" charset="-122"/>
              <a:ea typeface="微软雅黑" pitchFamily="34" charset="-122"/>
            </a:endParaRPr>
          </a:p>
        </p:txBody>
      </p:sp>
      <p:cxnSp>
        <p:nvCxnSpPr>
          <p:cNvPr id="6" name="直接连接符 5">
            <a:extLst>
              <a:ext uri="{FF2B5EF4-FFF2-40B4-BE49-F238E27FC236}">
                <a16:creationId xmlns:a16="http://schemas.microsoft.com/office/drawing/2014/main" id="{938D03C8-5A6E-48BF-B576-BF785595610E}"/>
              </a:ext>
            </a:extLst>
          </p:cNvPr>
          <p:cNvCxnSpPr>
            <a:cxnSpLocks/>
          </p:cNvCxnSpPr>
          <p:nvPr userDrawn="1"/>
        </p:nvCxnSpPr>
        <p:spPr>
          <a:xfrm>
            <a:off x="381" y="501578"/>
            <a:ext cx="485101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B8AE3EB0-54E6-4F03-BF5D-660BE55BAA33}"/>
              </a:ext>
            </a:extLst>
          </p:cNvPr>
          <p:cNvCxnSpPr>
            <a:cxnSpLocks/>
          </p:cNvCxnSpPr>
          <p:nvPr userDrawn="1"/>
        </p:nvCxnSpPr>
        <p:spPr>
          <a:xfrm>
            <a:off x="7340981" y="501578"/>
            <a:ext cx="485101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58488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6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3" name="文本框 37"/>
          <p:cNvSpPr txBox="1"/>
          <p:nvPr userDrawn="1"/>
        </p:nvSpPr>
        <p:spPr>
          <a:xfrm>
            <a:off x="5459781" y="270756"/>
            <a:ext cx="1061795" cy="346232"/>
          </a:xfrm>
          <a:prstGeom prst="rect">
            <a:avLst/>
          </a:prstGeom>
          <a:noFill/>
        </p:spPr>
        <p:txBody>
          <a:bodyPr wrap="none" lIns="68563" tIns="34282" rIns="68563" bIns="34282" rtlCol="0">
            <a:spAutoFit/>
          </a:bodyPr>
          <a:lstStyle/>
          <a:p>
            <a:pPr defTabSz="685869">
              <a:defRPr/>
            </a:pPr>
            <a:r>
              <a:rPr lang="zh-CN" altLang="en-US" sz="1800" dirty="0">
                <a:solidFill>
                  <a:srgbClr val="F0BF29"/>
                </a:solidFill>
                <a:latin typeface="微软雅黑" pitchFamily="34" charset="-122"/>
                <a:ea typeface="微软雅黑" pitchFamily="34" charset="-122"/>
              </a:rPr>
              <a:t>产品运行</a:t>
            </a:r>
            <a:endParaRPr lang="zh-CN" altLang="en-US" sz="1800" kern="0" dirty="0">
              <a:solidFill>
                <a:srgbClr val="F0BF29"/>
              </a:solidFill>
              <a:latin typeface="微软雅黑" pitchFamily="34" charset="-122"/>
              <a:ea typeface="微软雅黑" pitchFamily="34" charset="-122"/>
            </a:endParaRPr>
          </a:p>
        </p:txBody>
      </p:sp>
      <p:cxnSp>
        <p:nvCxnSpPr>
          <p:cNvPr id="6" name="直接连接符 5">
            <a:extLst>
              <a:ext uri="{FF2B5EF4-FFF2-40B4-BE49-F238E27FC236}">
                <a16:creationId xmlns:a16="http://schemas.microsoft.com/office/drawing/2014/main" id="{938D03C8-5A6E-48BF-B576-BF785595610E}"/>
              </a:ext>
            </a:extLst>
          </p:cNvPr>
          <p:cNvCxnSpPr>
            <a:cxnSpLocks/>
          </p:cNvCxnSpPr>
          <p:nvPr userDrawn="1"/>
        </p:nvCxnSpPr>
        <p:spPr>
          <a:xfrm>
            <a:off x="381" y="501578"/>
            <a:ext cx="485101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B8AE3EB0-54E6-4F03-BF5D-660BE55BAA33}"/>
              </a:ext>
            </a:extLst>
          </p:cNvPr>
          <p:cNvCxnSpPr>
            <a:cxnSpLocks/>
          </p:cNvCxnSpPr>
          <p:nvPr userDrawn="1"/>
        </p:nvCxnSpPr>
        <p:spPr>
          <a:xfrm>
            <a:off x="7340981" y="501578"/>
            <a:ext cx="485101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41118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6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3" name="文本框 37"/>
          <p:cNvSpPr txBox="1"/>
          <p:nvPr userDrawn="1"/>
        </p:nvSpPr>
        <p:spPr>
          <a:xfrm>
            <a:off x="5459781" y="270756"/>
            <a:ext cx="1061795" cy="346232"/>
          </a:xfrm>
          <a:prstGeom prst="rect">
            <a:avLst/>
          </a:prstGeom>
          <a:noFill/>
        </p:spPr>
        <p:txBody>
          <a:bodyPr wrap="none" lIns="68563" tIns="34282" rIns="68563" bIns="34282" rtlCol="0">
            <a:spAutoFit/>
          </a:bodyPr>
          <a:lstStyle/>
          <a:p>
            <a:pPr defTabSz="685869">
              <a:defRPr/>
            </a:pPr>
            <a:r>
              <a:rPr lang="zh-CN" altLang="en-US" sz="1800" dirty="0">
                <a:solidFill>
                  <a:srgbClr val="F0BF29"/>
                </a:solidFill>
                <a:latin typeface="微软雅黑" pitchFamily="34" charset="-122"/>
                <a:ea typeface="微软雅黑" pitchFamily="34" charset="-122"/>
              </a:rPr>
              <a:t>市场分析</a:t>
            </a:r>
            <a:endParaRPr lang="zh-CN" altLang="en-US" sz="1800" kern="0" dirty="0">
              <a:solidFill>
                <a:srgbClr val="F0BF29"/>
              </a:solidFill>
              <a:latin typeface="微软雅黑" pitchFamily="34" charset="-122"/>
              <a:ea typeface="微软雅黑" pitchFamily="34" charset="-122"/>
            </a:endParaRPr>
          </a:p>
        </p:txBody>
      </p:sp>
      <p:cxnSp>
        <p:nvCxnSpPr>
          <p:cNvPr id="6" name="直接连接符 5">
            <a:extLst>
              <a:ext uri="{FF2B5EF4-FFF2-40B4-BE49-F238E27FC236}">
                <a16:creationId xmlns:a16="http://schemas.microsoft.com/office/drawing/2014/main" id="{938D03C8-5A6E-48BF-B576-BF785595610E}"/>
              </a:ext>
            </a:extLst>
          </p:cNvPr>
          <p:cNvCxnSpPr>
            <a:cxnSpLocks/>
          </p:cNvCxnSpPr>
          <p:nvPr userDrawn="1"/>
        </p:nvCxnSpPr>
        <p:spPr>
          <a:xfrm>
            <a:off x="381" y="501578"/>
            <a:ext cx="485101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B8AE3EB0-54E6-4F03-BF5D-660BE55BAA33}"/>
              </a:ext>
            </a:extLst>
          </p:cNvPr>
          <p:cNvCxnSpPr>
            <a:cxnSpLocks/>
          </p:cNvCxnSpPr>
          <p:nvPr userDrawn="1"/>
        </p:nvCxnSpPr>
        <p:spPr>
          <a:xfrm>
            <a:off x="7340981" y="501578"/>
            <a:ext cx="485101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68092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6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93888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6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545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6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53715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6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070480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6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22044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6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85752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6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5842000" y="6491819"/>
            <a:ext cx="508000" cy="366183"/>
          </a:xfrm>
          <a:prstGeom prst="rect">
            <a:avLst/>
          </a:prstGeom>
        </p:spPr>
        <p:txBody>
          <a:bodyPr vert="horz" lIns="91440" tIns="45720" rIns="91440" bIns="45720" rtlCol="0" anchor="ctr"/>
          <a:lstStyle>
            <a:lvl1pPr algn="ctr">
              <a:defRPr sz="1000">
                <a:solidFill>
                  <a:srgbClr val="FFFFFF"/>
                </a:solidFill>
                <a:latin typeface="Glegoo"/>
                <a:cs typeface="Glegoo"/>
              </a:defRPr>
            </a:lvl1pPr>
          </a:lstStyle>
          <a:p>
            <a:fld id="{4F30D5C1-D155-2E40-A967-511B3BD0F2AE}" type="slidenum">
              <a:rPr lang="en-US" smtClean="0"/>
              <a:pPr/>
              <a:t>‹#›</a:t>
            </a:fld>
            <a:endParaRPr lang="en-US" dirty="0"/>
          </a:p>
        </p:txBody>
      </p:sp>
      <p:sp>
        <p:nvSpPr>
          <p:cNvPr id="10" name="Title 1"/>
          <p:cNvSpPr>
            <a:spLocks noGrp="1"/>
          </p:cNvSpPr>
          <p:nvPr>
            <p:ph type="title"/>
          </p:nvPr>
        </p:nvSpPr>
        <p:spPr>
          <a:xfrm>
            <a:off x="609601" y="381002"/>
            <a:ext cx="10972800" cy="1143000"/>
          </a:xfrm>
        </p:spPr>
        <p:txBody>
          <a:bodyPr>
            <a:normAutofit/>
          </a:bodyPr>
          <a:lstStyle>
            <a:lvl1pPr>
              <a:defRPr sz="2800">
                <a:solidFill>
                  <a:srgbClr val="48597F"/>
                </a:solidFill>
                <a:latin typeface="Lato Light"/>
                <a:cs typeface="Lato Light"/>
              </a:defRPr>
            </a:lvl1pPr>
          </a:lstStyle>
          <a:p>
            <a:r>
              <a:rPr lang="en-US" dirty="0"/>
              <a:t>Click to edit Master title style</a:t>
            </a:r>
          </a:p>
        </p:txBody>
      </p:sp>
      <p:sp>
        <p:nvSpPr>
          <p:cNvPr id="11" name="Text Placeholder 17"/>
          <p:cNvSpPr>
            <a:spLocks noGrp="1"/>
          </p:cNvSpPr>
          <p:nvPr>
            <p:ph type="body" sz="quarter" idx="23"/>
          </p:nvPr>
        </p:nvSpPr>
        <p:spPr>
          <a:xfrm>
            <a:off x="2743201" y="1168401"/>
            <a:ext cx="6705600" cy="431800"/>
          </a:xfrm>
        </p:spPr>
        <p:txBody>
          <a:bodyPr>
            <a:noAutofit/>
          </a:bodyPr>
          <a:lstStyle>
            <a:lvl1pPr marL="0" indent="0" algn="ctr">
              <a:buFontTx/>
              <a:buNone/>
              <a:defRPr sz="1200" i="0">
                <a:solidFill>
                  <a:srgbClr val="1399EE"/>
                </a:solidFill>
                <a:latin typeface="Glegoo"/>
                <a:cs typeface="Glegoo"/>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US" dirty="0"/>
          </a:p>
        </p:txBody>
      </p:sp>
    </p:spTree>
    <p:extLst>
      <p:ext uri="{BB962C8B-B14F-4D97-AF65-F5344CB8AC3E}">
        <p14:creationId xmlns:p14="http://schemas.microsoft.com/office/powerpoint/2010/main" val="7800817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6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矩形 1"/>
          <p:cNvSpPr/>
          <p:nvPr userDrawn="1"/>
        </p:nvSpPr>
        <p:spPr>
          <a:xfrm>
            <a:off x="0" y="0"/>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defTabSz="457200"/>
            <a:endParaRPr lang="zh-CN" altLang="en-US" sz="1800">
              <a:solidFill>
                <a:prstClr val="white"/>
              </a:solidFill>
            </a:endParaRPr>
          </a:p>
        </p:txBody>
      </p:sp>
      <p:sp>
        <p:nvSpPr>
          <p:cNvPr id="3" name="TextBox 1"/>
          <p:cNvSpPr txBox="1"/>
          <p:nvPr userDrawn="1"/>
        </p:nvSpPr>
        <p:spPr>
          <a:xfrm>
            <a:off x="5369636" y="491613"/>
            <a:ext cx="1292680" cy="300092"/>
          </a:xfrm>
          <a:prstGeom prst="rect">
            <a:avLst/>
          </a:prstGeom>
          <a:noFill/>
        </p:spPr>
        <p:txBody>
          <a:bodyPr wrap="none" lIns="68589" tIns="34295" rIns="68589" bIns="34295" rtlCol="0">
            <a:spAutoFit/>
          </a:bodyPr>
          <a:lstStyle/>
          <a:p>
            <a:pPr algn="ctr" defTabSz="457200"/>
            <a:r>
              <a:rPr lang="zh-CN" altLang="en-US"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rPr>
              <a:t>点击添加标题</a:t>
            </a:r>
            <a:endParaRPr lang="en-US" altLang="zh-CN" sz="1500" b="1" dirty="0">
              <a:solidFill>
                <a:prstClr val="black">
                  <a:lumMod val="65000"/>
                  <a:lumOff val="3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 name="TextBox 2"/>
          <p:cNvSpPr txBox="1"/>
          <p:nvPr userDrawn="1"/>
        </p:nvSpPr>
        <p:spPr>
          <a:xfrm>
            <a:off x="4366331" y="947398"/>
            <a:ext cx="3416309" cy="346259"/>
          </a:xfrm>
          <a:prstGeom prst="rect">
            <a:avLst/>
          </a:prstGeom>
          <a:noFill/>
        </p:spPr>
        <p:txBody>
          <a:bodyPr wrap="square" lIns="68589" tIns="34295" rIns="68589" bIns="34295" rtlCol="0">
            <a:spAutoFit/>
          </a:bodyPr>
          <a:lstStyle/>
          <a:p>
            <a:pPr algn="ctr" defTabSz="457200"/>
            <a:r>
              <a:rPr lang="zh-CN" altLang="en-US" sz="900" dirty="0">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rPr>
              <a:t>您的内容打在这里，或通过复制文本后在此选择粘贴，并选择只保留文字。</a:t>
            </a:r>
            <a:endParaRPr lang="en-US" sz="900" dirty="0">
              <a:solidFill>
                <a:prstClr val="black">
                  <a:lumMod val="50000"/>
                  <a:lumOff val="50000"/>
                </a:prstClr>
              </a:solidFill>
              <a:latin typeface="Arial" panose="020B0604020202020204" pitchFamily="34" charset="0"/>
              <a:ea typeface="微软雅黑" panose="020B0503020204020204" pitchFamily="34" charset="-122"/>
              <a:cs typeface="Open Sans" panose="020B0606030504020204" pitchFamily="34" charset="0"/>
              <a:sym typeface="Arial" panose="020B0604020202020204" pitchFamily="34" charset="0"/>
            </a:endParaRPr>
          </a:p>
        </p:txBody>
      </p:sp>
    </p:spTree>
    <p:extLst>
      <p:ext uri="{BB962C8B-B14F-4D97-AF65-F5344CB8AC3E}">
        <p14:creationId xmlns:p14="http://schemas.microsoft.com/office/powerpoint/2010/main" val="3244272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6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ustom Layout chart">
    <p:spTree>
      <p:nvGrpSpPr>
        <p:cNvPr id="1" name=""/>
        <p:cNvGrpSpPr/>
        <p:nvPr/>
      </p:nvGrpSpPr>
      <p:grpSpPr>
        <a:xfrm>
          <a:off x="0" y="0"/>
          <a:ext cx="0" cy="0"/>
          <a:chOff x="0" y="0"/>
          <a:chExt cx="0" cy="0"/>
        </a:xfrm>
      </p:grpSpPr>
      <p:sp>
        <p:nvSpPr>
          <p:cNvPr id="56" name="Title 1"/>
          <p:cNvSpPr>
            <a:spLocks noGrp="1"/>
          </p:cNvSpPr>
          <p:nvPr>
            <p:ph type="ctrTitle"/>
          </p:nvPr>
        </p:nvSpPr>
        <p:spPr>
          <a:xfrm>
            <a:off x="839790" y="498764"/>
            <a:ext cx="5256212" cy="697490"/>
          </a:xfrm>
        </p:spPr>
        <p:txBody>
          <a:bodyPr anchor="b">
            <a:normAutofit/>
          </a:bodyPr>
          <a:lstStyle>
            <a:lvl1pPr algn="l">
              <a:defRPr sz="3000">
                <a:solidFill>
                  <a:schemeClr val="tx1">
                    <a:lumMod val="65000"/>
                    <a:lumOff val="35000"/>
                  </a:schemeClr>
                </a:solidFill>
              </a:defRPr>
            </a:lvl1pPr>
          </a:lstStyle>
          <a:p>
            <a:endParaRPr lang="en-AU" dirty="0"/>
          </a:p>
        </p:txBody>
      </p:sp>
      <p:sp>
        <p:nvSpPr>
          <p:cNvPr id="57" name="Subtitle 2"/>
          <p:cNvSpPr>
            <a:spLocks noGrp="1"/>
          </p:cNvSpPr>
          <p:nvPr>
            <p:ph type="subTitle" idx="1"/>
          </p:nvPr>
        </p:nvSpPr>
        <p:spPr>
          <a:xfrm>
            <a:off x="839790" y="1223966"/>
            <a:ext cx="5256212" cy="374216"/>
          </a:xfrm>
        </p:spPr>
        <p:txBody>
          <a:bodyPr>
            <a:normAutofit/>
          </a:bodyPr>
          <a:lstStyle>
            <a:lvl1pPr marL="0" indent="0" algn="l">
              <a:buNone/>
              <a:defRPr sz="1100">
                <a:solidFill>
                  <a:schemeClr val="bg1">
                    <a:lumMod val="50000"/>
                  </a:schemeClr>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AU" dirty="0"/>
          </a:p>
        </p:txBody>
      </p:sp>
      <p:sp>
        <p:nvSpPr>
          <p:cNvPr id="58" name="Text Placeholder 7"/>
          <p:cNvSpPr>
            <a:spLocks noGrp="1"/>
          </p:cNvSpPr>
          <p:nvPr>
            <p:ph type="body" sz="quarter" idx="13"/>
          </p:nvPr>
        </p:nvSpPr>
        <p:spPr>
          <a:xfrm>
            <a:off x="838201" y="2004684"/>
            <a:ext cx="5256212" cy="471600"/>
          </a:xfrm>
        </p:spPr>
        <p:txBody>
          <a:bodyPr>
            <a:noAutofit/>
          </a:bodyPr>
          <a:lstStyle>
            <a:lvl1pPr marL="0" indent="0">
              <a:buNone/>
              <a:defRPr sz="1800">
                <a:solidFill>
                  <a:schemeClr val="accent1"/>
                </a:solidFill>
              </a:defRPr>
            </a:lvl1pPr>
          </a:lstStyle>
          <a:p>
            <a:pPr lvl="0"/>
            <a:endParaRPr lang="en-AU" dirty="0"/>
          </a:p>
        </p:txBody>
      </p:sp>
      <p:sp>
        <p:nvSpPr>
          <p:cNvPr id="59" name="Text Placeholder 9"/>
          <p:cNvSpPr>
            <a:spLocks noGrp="1"/>
          </p:cNvSpPr>
          <p:nvPr>
            <p:ph type="body" sz="quarter" idx="14"/>
          </p:nvPr>
        </p:nvSpPr>
        <p:spPr>
          <a:xfrm>
            <a:off x="838201" y="2491526"/>
            <a:ext cx="5256212" cy="2357567"/>
          </a:xfrm>
        </p:spPr>
        <p:txBody>
          <a:bodyPr>
            <a:normAutofit/>
          </a:bodyPr>
          <a:lstStyle>
            <a:lvl1pPr marL="0" indent="0">
              <a:buNone/>
              <a:defRPr sz="900">
                <a:latin typeface="Lato Light" panose="020F0302020204030203" pitchFamily="34" charset="0"/>
              </a:defRPr>
            </a:lvl1pPr>
          </a:lstStyle>
          <a:p>
            <a:pPr lvl="0"/>
            <a:endParaRPr lang="en-AU" dirty="0"/>
          </a:p>
        </p:txBody>
      </p:sp>
      <p:sp>
        <p:nvSpPr>
          <p:cNvPr id="61" name="Chart Placeholder 60"/>
          <p:cNvSpPr>
            <a:spLocks noGrp="1"/>
          </p:cNvSpPr>
          <p:nvPr>
            <p:ph type="chart" sz="quarter" idx="15"/>
          </p:nvPr>
        </p:nvSpPr>
        <p:spPr>
          <a:xfrm>
            <a:off x="6819902" y="836615"/>
            <a:ext cx="4532313" cy="5184775"/>
          </a:xfrm>
        </p:spPr>
        <p:txBody>
          <a:bodyPr/>
          <a:lstStyle/>
          <a:p>
            <a:endParaRPr lang="en-AU"/>
          </a:p>
        </p:txBody>
      </p:sp>
      <p:sp>
        <p:nvSpPr>
          <p:cNvPr id="7" name="Date Placeholder 4"/>
          <p:cNvSpPr>
            <a:spLocks noGrp="1"/>
          </p:cNvSpPr>
          <p:nvPr>
            <p:ph type="dt" sz="half" idx="10"/>
          </p:nvPr>
        </p:nvSpPr>
        <p:spPr>
          <a:xfrm>
            <a:off x="838200" y="6356352"/>
            <a:ext cx="2743200" cy="365125"/>
          </a:xfrm>
        </p:spPr>
        <p:txBody>
          <a:bodyPr/>
          <a:lstStyle/>
          <a:p>
            <a:fld id="{722F6D6F-DD99-46DF-A9EA-728D63EA6A31}" type="datetimeFigureOut">
              <a:rPr lang="en-AU" smtClean="0">
                <a:solidFill>
                  <a:prstClr val="black">
                    <a:tint val="75000"/>
                  </a:prstClr>
                </a:solidFill>
              </a:rPr>
              <a:pPr/>
              <a:t>6/05/2018</a:t>
            </a:fld>
            <a:endParaRPr lang="en-AU">
              <a:solidFill>
                <a:prstClr val="black">
                  <a:tint val="75000"/>
                </a:prstClr>
              </a:solidFill>
            </a:endParaRPr>
          </a:p>
        </p:txBody>
      </p:sp>
      <p:sp>
        <p:nvSpPr>
          <p:cNvPr id="8" name="Footer Placeholder 5"/>
          <p:cNvSpPr>
            <a:spLocks noGrp="1"/>
          </p:cNvSpPr>
          <p:nvPr>
            <p:ph type="ftr" sz="quarter" idx="11"/>
          </p:nvPr>
        </p:nvSpPr>
        <p:spPr>
          <a:xfrm>
            <a:off x="4038600" y="6356352"/>
            <a:ext cx="4114800" cy="365125"/>
          </a:xfrm>
        </p:spPr>
        <p:txBody>
          <a:bodyPr/>
          <a:lstStyle/>
          <a:p>
            <a:endParaRPr lang="en-AU">
              <a:solidFill>
                <a:prstClr val="black">
                  <a:tint val="75000"/>
                </a:prstClr>
              </a:solidFill>
            </a:endParaRPr>
          </a:p>
        </p:txBody>
      </p:sp>
      <p:sp>
        <p:nvSpPr>
          <p:cNvPr id="9" name="Slide Number Placeholder 6"/>
          <p:cNvSpPr>
            <a:spLocks noGrp="1"/>
          </p:cNvSpPr>
          <p:nvPr>
            <p:ph type="sldNum" sz="quarter" idx="12"/>
          </p:nvPr>
        </p:nvSpPr>
        <p:spPr>
          <a:xfrm>
            <a:off x="8610600" y="6356352"/>
            <a:ext cx="2743200" cy="365125"/>
          </a:xfrm>
        </p:spPr>
        <p:txBody>
          <a:bodyPr/>
          <a:lstStyle/>
          <a:p>
            <a:fld id="{84AD2E7E-F7BA-4F6B-9D0C-0B2331C2AE06}"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854902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6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grpSp>
        <p:nvGrpSpPr>
          <p:cNvPr id="3074" name="组合 17"/>
          <p:cNvGrpSpPr/>
          <p:nvPr userDrawn="1"/>
        </p:nvGrpSpPr>
        <p:grpSpPr>
          <a:xfrm>
            <a:off x="0" y="552519"/>
            <a:ext cx="12192000" cy="5753811"/>
            <a:chOff x="-6" y="1364"/>
            <a:chExt cx="14402" cy="6795"/>
          </a:xfrm>
        </p:grpSpPr>
        <p:sp>
          <p:nvSpPr>
            <p:cNvPr id="3075" name="矩形 9"/>
            <p:cNvSpPr/>
            <p:nvPr userDrawn="1"/>
          </p:nvSpPr>
          <p:spPr>
            <a:xfrm>
              <a:off x="-4" y="2628"/>
              <a:ext cx="14400" cy="3752"/>
            </a:xfrm>
            <a:prstGeom prst="flowChartProcess">
              <a:avLst/>
            </a:prstGeom>
            <a:solidFill>
              <a:srgbClr val="F0BF29"/>
            </a:solidFill>
            <a:ln w="9525">
              <a:noFill/>
            </a:ln>
          </p:spPr>
          <p:txBody>
            <a:bodyPr wrap="square" lIns="121920" tIns="60960" rIns="121920" bIns="60960" anchor="t"/>
            <a:lstStyle/>
            <a:p>
              <a:pPr lvl="0" indent="0"/>
              <a:endParaRPr lang="zh-CN" altLang="en-US" sz="2400" baseline="0">
                <a:latin typeface="Calibri" panose="020F0502020204030204" pitchFamily="34" charset="0"/>
                <a:ea typeface="宋体" panose="02010600030101010101" pitchFamily="2" charset="-122"/>
              </a:endParaRPr>
            </a:p>
          </p:txBody>
        </p:sp>
        <p:sp>
          <p:nvSpPr>
            <p:cNvPr id="14" name="矩形 13"/>
            <p:cNvSpPr/>
            <p:nvPr userDrawn="1"/>
          </p:nvSpPr>
          <p:spPr>
            <a:xfrm rot="19800000">
              <a:off x="4397" y="1364"/>
              <a:ext cx="120" cy="679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p>
          </p:txBody>
        </p:sp>
        <p:cxnSp>
          <p:nvCxnSpPr>
            <p:cNvPr id="16" name="直接连接符 15"/>
            <p:cNvCxnSpPr/>
            <p:nvPr userDrawn="1"/>
          </p:nvCxnSpPr>
          <p:spPr>
            <a:xfrm>
              <a:off x="-6" y="6461"/>
              <a:ext cx="456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nvCxnSpPr>
          <p:spPr>
            <a:xfrm>
              <a:off x="9836" y="2536"/>
              <a:ext cx="456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78472208"/>
      </p:ext>
    </p:extLst>
  </p:cSld>
  <p:clrMapOvr>
    <a:masterClrMapping/>
  </p:clrMapOvr>
  <mc:AlternateContent xmlns:mc="http://schemas.openxmlformats.org/markup-compatibility/2006" xmlns:p14="http://schemas.microsoft.com/office/powerpoint/2010/main">
    <mc:Choice Requires="p14">
      <p:transition>
        <p:split orient="vert"/>
      </p:transition>
    </mc:Choice>
    <mc:Fallback xmlns="">
      <p:transition>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2_两栏内容">
    <p:spTree>
      <p:nvGrpSpPr>
        <p:cNvPr id="1" name=""/>
        <p:cNvGrpSpPr/>
        <p:nvPr/>
      </p:nvGrpSpPr>
      <p:grpSpPr>
        <a:xfrm>
          <a:off x="0" y="0"/>
          <a:ext cx="0" cy="0"/>
          <a:chOff x="0" y="0"/>
          <a:chExt cx="0" cy="0"/>
        </a:xfrm>
      </p:grpSpPr>
      <p:pic>
        <p:nvPicPr>
          <p:cNvPr id="5122" name="图片 3"/>
          <p:cNvPicPr>
            <a:picLocks noChangeAspect="1"/>
          </p:cNvPicPr>
          <p:nvPr userDrawn="1"/>
        </p:nvPicPr>
        <p:blipFill>
          <a:blip r:embed="rId2"/>
          <a:stretch>
            <a:fillRect/>
          </a:stretch>
        </p:blipFill>
        <p:spPr>
          <a:xfrm>
            <a:off x="0" y="1"/>
            <a:ext cx="12192000" cy="6860964"/>
          </a:xfrm>
          <a:prstGeom prst="rect">
            <a:avLst/>
          </a:prstGeom>
          <a:noFill/>
          <a:ln w="9525">
            <a:noFill/>
          </a:ln>
        </p:spPr>
      </p:pic>
      <p:sp>
        <p:nvSpPr>
          <p:cNvPr id="2" name="矩形 1"/>
          <p:cNvSpPr/>
          <p:nvPr userDrawn="1"/>
        </p:nvSpPr>
        <p:spPr>
          <a:xfrm>
            <a:off x="-25400" y="-19052"/>
            <a:ext cx="12217400" cy="6896952"/>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p>
        </p:txBody>
      </p:sp>
      <p:sp>
        <p:nvSpPr>
          <p:cNvPr id="12" name="Freeform 8"/>
          <p:cNvSpPr/>
          <p:nvPr userDrawn="1"/>
        </p:nvSpPr>
        <p:spPr bwMode="auto">
          <a:xfrm>
            <a:off x="-6349" y="1553826"/>
            <a:ext cx="12204700" cy="3751196"/>
          </a:xfrm>
          <a:prstGeom prst="rect">
            <a:avLst/>
          </a:prstGeom>
          <a:solidFill>
            <a:srgbClr val="F0BF29">
              <a:alpha val="80000"/>
            </a:srgbClr>
          </a:solidFill>
          <a:ln>
            <a:noFill/>
          </a:ln>
          <a:effectLst>
            <a:outerShdw blurRad="50800" dist="38100" dir="5400000" algn="t" rotWithShape="0">
              <a:prstClr val="black">
                <a:alpha val="40000"/>
              </a:prstClr>
            </a:outerShdw>
          </a:effectLst>
        </p:spPr>
        <p:txBody>
          <a:bodyPr vert="horz" wrap="square" lIns="96768" tIns="48384" rIns="96768" bIns="48384" numCol="1" anchor="t" anchorCtr="0" compatLnSpc="1"/>
          <a:lstStyle/>
          <a:p>
            <a:pPr fontAlgn="auto"/>
            <a:endParaRPr lang="zh-CN" altLang="en-US" sz="2400" strike="noStrike" noProof="1"/>
          </a:p>
        </p:txBody>
      </p:sp>
      <p:grpSp>
        <p:nvGrpSpPr>
          <p:cNvPr id="5125" name="组合 8"/>
          <p:cNvGrpSpPr/>
          <p:nvPr userDrawn="1"/>
        </p:nvGrpSpPr>
        <p:grpSpPr>
          <a:xfrm>
            <a:off x="3617385" y="2682149"/>
            <a:ext cx="4957233" cy="1494551"/>
            <a:chOff x="4273" y="2640"/>
            <a:chExt cx="5854" cy="1765"/>
          </a:xfrm>
        </p:grpSpPr>
        <p:pic>
          <p:nvPicPr>
            <p:cNvPr id="5126" name="文本框 12"/>
            <p:cNvPicPr>
              <a:picLocks noGrp="1" noChangeAspect="1"/>
            </p:cNvPicPr>
            <p:nvPr/>
          </p:nvPicPr>
          <p:blipFill>
            <a:blip r:embed="rId3"/>
            <a:stretch>
              <a:fillRect/>
            </a:stretch>
          </p:blipFill>
          <p:spPr>
            <a:xfrm>
              <a:off x="4037" y="2640"/>
              <a:ext cx="6763" cy="3764"/>
            </a:xfrm>
            <a:prstGeom prst="rect">
              <a:avLst/>
            </a:prstGeom>
            <a:noFill/>
            <a:ln w="9525">
              <a:noFill/>
            </a:ln>
          </p:spPr>
        </p:pic>
        <p:cxnSp>
          <p:nvCxnSpPr>
            <p:cNvPr id="8" name="直接连接符 7"/>
            <p:cNvCxnSpPr/>
            <p:nvPr userDrawn="1"/>
          </p:nvCxnSpPr>
          <p:spPr>
            <a:xfrm>
              <a:off x="4454" y="4404"/>
              <a:ext cx="548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文本框 12"/>
          <p:cNvSpPr txBox="1"/>
          <p:nvPr userDrawn="1"/>
        </p:nvSpPr>
        <p:spPr>
          <a:xfrm>
            <a:off x="4123344" y="2684264"/>
            <a:ext cx="3945311" cy="1314206"/>
          </a:xfrm>
          <a:prstGeom prst="rect">
            <a:avLst/>
          </a:prstGeom>
          <a:noFill/>
          <a:effectLst>
            <a:reflection blurRad="177800" stA="24000" endA="300" endPos="60000" dir="5400000" sy="-100000" algn="bl" rotWithShape="0"/>
          </a:effectLst>
        </p:spPr>
        <p:txBody>
          <a:bodyPr wrap="none" rtlCol="0">
            <a:spAutoFit/>
          </a:bodyPr>
          <a:lstStyle/>
          <a:p>
            <a:pPr algn="ctr" fontAlgn="auto">
              <a:lnSpc>
                <a:spcPct val="150000"/>
              </a:lnSpc>
            </a:pPr>
            <a:r>
              <a:rPr lang="zh-CN" altLang="en-US" sz="6000" strike="noStrike" noProof="1">
                <a:solidFill>
                  <a:schemeClr val="tx1"/>
                </a:solidFill>
                <a:effectLst>
                  <a:outerShdw dist="25400" dir="2700000" algn="tl">
                    <a:srgbClr val="000000">
                      <a:alpha val="43137"/>
                    </a:srgbClr>
                  </a:outerShdw>
                </a:effectLst>
                <a:latin typeface="方正兰亭粗黑简体" panose="02000000000000000000" charset="-122"/>
                <a:ea typeface="方正兰亭粗黑简体" panose="02000000000000000000" charset="-122"/>
                <a:cs typeface="+mn-cs"/>
              </a:rPr>
              <a:t>谢 谢 观 看</a:t>
            </a:r>
          </a:p>
        </p:txBody>
      </p:sp>
    </p:spTree>
    <p:extLst>
      <p:ext uri="{BB962C8B-B14F-4D97-AF65-F5344CB8AC3E}">
        <p14:creationId xmlns:p14="http://schemas.microsoft.com/office/powerpoint/2010/main" val="2600764669"/>
      </p:ext>
    </p:extLst>
  </p:cSld>
  <p:clrMapOvr>
    <a:masterClrMapping/>
  </p:clrMapOvr>
  <mc:AlternateContent xmlns:mc="http://schemas.openxmlformats.org/markup-compatibility/2006" xmlns:p14="http://schemas.microsoft.com/office/powerpoint/2010/main">
    <mc:Choice Requires="p14">
      <p:transition>
        <p:split dir="in"/>
      </p:transition>
    </mc:Choice>
    <mc:Fallback xmlns="">
      <p:transition>
        <p:split dir="in"/>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476696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6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417642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6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695727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6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00718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6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017298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6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315757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6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B452C926-1AF6-4C84-925A-B6B02113653E}" type="datetimeFigureOut">
              <a:rPr lang="zh-CN" altLang="en-US" smtClean="0">
                <a:solidFill>
                  <a:prstClr val="black">
                    <a:tint val="75000"/>
                  </a:prstClr>
                </a:solidFill>
              </a:rPr>
              <a:pPr/>
              <a:t>2018/5/6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BAA99D-0B2A-4248-B920-D9E6984CC9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722529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6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B452C926-1AF6-4C84-925A-B6B02113653E}" type="datetimeFigureOut">
              <a:rPr lang="zh-CN" altLang="en-US" smtClean="0">
                <a:solidFill>
                  <a:prstClr val="black">
                    <a:tint val="75000"/>
                  </a:prstClr>
                </a:solidFill>
              </a:rPr>
              <a:pPr defTabSz="457200"/>
              <a:t>2018/5/6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9DBAA99D-0B2A-4248-B920-D9E6984CC9CA}" type="slidenum">
              <a:rPr lang="zh-CN" altLang="en-US" smtClean="0">
                <a:solidFill>
                  <a:prstClr val="black">
                    <a:tint val="75000"/>
                  </a:prstClr>
                </a:solidFill>
              </a:rPr>
              <a:pPr defTabSz="457200"/>
              <a:t>‹#›</a:t>
            </a:fld>
            <a:endParaRPr lang="zh-CN" altLang="en-US">
              <a:solidFill>
                <a:prstClr val="black">
                  <a:tint val="75000"/>
                </a:prstClr>
              </a:solidFill>
            </a:endParaRPr>
          </a:p>
        </p:txBody>
      </p:sp>
    </p:spTree>
    <p:extLst>
      <p:ext uri="{BB962C8B-B14F-4D97-AF65-F5344CB8AC3E}">
        <p14:creationId xmlns:p14="http://schemas.microsoft.com/office/powerpoint/2010/main" val="311798636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72" r:id="rId13"/>
    <p:sldLayoutId id="2147483673" r:id="rId14"/>
    <p:sldLayoutId id="2147483674" r:id="rId15"/>
    <p:sldLayoutId id="2147483675"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98" r:id="rId25"/>
    <p:sldLayoutId id="2147483699" r:id="rId26"/>
  </p:sldLayoutIdLst>
  <mc:AlternateContent xmlns:mc="http://schemas.openxmlformats.org/markup-compatibility/2006" xmlns:p14="http://schemas.microsoft.com/office/powerpoint/2010/main">
    <mc:Choice Requires="p14">
      <p:transition spd="slow" p14:dur="1500">
        <p:random/>
      </p:transition>
    </mc:Choice>
    <mc:Fallback xmlns="">
      <p:transition spd="slow" advClick="0" advTm="6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4.jpeg"/><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4.jpeg"/><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5.png"/><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6.png"/><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7.png"/><Relationship Id="rId4"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4.jpeg"/><Relationship Id="rId4"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image" Target="../media/image4.jpeg"/><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image" Target="../media/image4.jpeg"/><Relationship Id="rId4"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4.jpeg"/><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4.jpeg"/><Relationship Id="rId4"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4.jpeg"/><Relationship Id="rId4"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image" Target="../media/image4.jpeg"/><Relationship Id="rId4"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4.jpeg"/><Relationship Id="rId4"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4.jpe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4.jpe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4.jpe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4.jpe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pic>
        <p:nvPicPr>
          <p:cNvPr id="4" name="Picture 2" descr="C:\Users\Administrator\Documents\Tencent Files\228364794\FileRecv\构件生产封皮.jpg"/>
          <p:cNvPicPr>
            <a:picLocks noChangeAspect="1" noChangeArrowheads="1"/>
          </p:cNvPicPr>
          <p:nvPr/>
        </p:nvPicPr>
        <p:blipFill>
          <a:blip r:embed="rId2" cstate="print"/>
          <a:srcRect/>
          <a:stretch>
            <a:fillRect/>
          </a:stretch>
        </p:blipFill>
        <p:spPr bwMode="auto">
          <a:xfrm>
            <a:off x="0" y="0"/>
            <a:ext cx="12191999" cy="6858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Click="0" advTm="600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3921760" y="176056"/>
            <a:ext cx="4358640"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defTabSz="685800">
              <a:defRPr/>
            </a:pPr>
            <a:r>
              <a:rPr lang="zh-CN" altLang="zh-CN" dirty="0">
                <a:solidFill>
                  <a:prstClr val="black"/>
                </a:solidFill>
              </a:rPr>
              <a:t>预制构件厂主要生产区域建设要求</a:t>
            </a:r>
            <a:endParaRPr lang="zh-CN" altLang="en-US" kern="0" dirty="0">
              <a:solidFill>
                <a:srgbClr val="F0BF29"/>
              </a:solidFill>
              <a:latin typeface="微软雅黑" panose="020B0503020204020204" pitchFamily="34" charset="-122"/>
              <a:ea typeface="微软雅黑" panose="020B0503020204020204" pitchFamily="34" charset="-122"/>
            </a:endParaRPr>
          </a:p>
          <a:p>
            <a:pPr algn="ctr" defTabSz="685800">
              <a:defRPr/>
            </a:pPr>
            <a:endParaRPr lang="zh-CN" altLang="en-US" kern="0" dirty="0">
              <a:solidFill>
                <a:srgbClr val="F0BF29"/>
              </a:solidFill>
              <a:latin typeface="微软雅黑" panose="020B0503020204020204" pitchFamily="34" charset="-122"/>
              <a:ea typeface="微软雅黑" panose="020B0503020204020204" pitchFamily="34" charset="-122"/>
            </a:endParaRPr>
          </a:p>
        </p:txBody>
      </p:sp>
      <p:sp>
        <p:nvSpPr>
          <p:cNvPr id="84996" name="Rectangle 4"/>
          <p:cNvSpPr>
            <a:spLocks noChangeArrowheads="1"/>
          </p:cNvSpPr>
          <p:nvPr/>
        </p:nvSpPr>
        <p:spPr bwMode="auto">
          <a:xfrm>
            <a:off x="1524003"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84998" name="Rectangle 6"/>
          <p:cNvSpPr>
            <a:spLocks noChangeArrowheads="1"/>
          </p:cNvSpPr>
          <p:nvPr/>
        </p:nvSpPr>
        <p:spPr bwMode="auto">
          <a:xfrm>
            <a:off x="1524003"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 name="MH_SubTitle_1"/>
          <p:cNvSpPr/>
          <p:nvPr>
            <p:custDataLst>
              <p:tags r:id="rId1"/>
            </p:custDataLst>
          </p:nvPr>
        </p:nvSpPr>
        <p:spPr>
          <a:xfrm>
            <a:off x="1805479" y="1097968"/>
            <a:ext cx="7342291" cy="471896"/>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pPr algn="ctr" defTabSz="685800">
              <a:defRPr/>
            </a:pPr>
            <a:r>
              <a:rPr lang="zh-CN" altLang="en-US" sz="1400" dirty="0">
                <a:solidFill>
                  <a:prstClr val="black"/>
                </a:solidFill>
              </a:rPr>
              <a:t>              </a:t>
            </a:r>
            <a:endParaRPr lang="en-US" altLang="zh-CN" sz="1400" dirty="0">
              <a:solidFill>
                <a:prstClr val="black"/>
              </a:solidFill>
            </a:endParaRPr>
          </a:p>
          <a:p>
            <a:pPr algn="ctr" defTabSz="685800">
              <a:defRPr/>
            </a:pPr>
            <a:r>
              <a:rPr lang="zh-CN" altLang="zh-CN" sz="1400" dirty="0">
                <a:solidFill>
                  <a:prstClr val="black"/>
                </a:solidFill>
              </a:rPr>
              <a:t>构件堆放</a:t>
            </a:r>
            <a:endParaRPr lang="en-US" altLang="zh-CN" sz="1400" b="1" dirty="0">
              <a:solidFill>
                <a:prstClr val="black">
                  <a:lumMod val="50000"/>
                  <a:lumOff val="50000"/>
                </a:prstClr>
              </a:solidFill>
              <a:latin typeface="微软雅黑" panose="020B0503020204020204" pitchFamily="34" charset="-122"/>
              <a:ea typeface="微软雅黑" panose="020B0503020204020204" pitchFamily="34" charset="-122"/>
            </a:endParaRPr>
          </a:p>
          <a:p>
            <a:pPr algn="ctr" defTabSz="685800">
              <a:defRPr/>
            </a:pPr>
            <a:endParaRPr lang="zh-CN" altLang="en-US" sz="1400" kern="0" dirty="0">
              <a:solidFill>
                <a:srgbClr val="F0BF29"/>
              </a:solidFill>
              <a:latin typeface="黑体" pitchFamily="49" charset="-122"/>
              <a:ea typeface="黑体" pitchFamily="49" charset="-122"/>
            </a:endParaRPr>
          </a:p>
        </p:txBody>
      </p:sp>
      <p:sp>
        <p:nvSpPr>
          <p:cNvPr id="10" name="MH_Other_1"/>
          <p:cNvSpPr txBox="1"/>
          <p:nvPr>
            <p:custDataLst>
              <p:tags r:id="rId2"/>
            </p:custDataLst>
          </p:nvPr>
        </p:nvSpPr>
        <p:spPr>
          <a:xfrm flipH="1">
            <a:off x="2393993" y="1025885"/>
            <a:ext cx="563386"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457200">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05</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
        <p:nvSpPr>
          <p:cNvPr id="94216" name="Rectangle 8"/>
          <p:cNvSpPr>
            <a:spLocks noChangeArrowheads="1"/>
          </p:cNvSpPr>
          <p:nvPr/>
        </p:nvSpPr>
        <p:spPr bwMode="auto">
          <a:xfrm>
            <a:off x="1524003" y="120041"/>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4217" name="Rectangle 9"/>
          <p:cNvSpPr>
            <a:spLocks noChangeArrowheads="1"/>
          </p:cNvSpPr>
          <p:nvPr/>
        </p:nvSpPr>
        <p:spPr bwMode="auto">
          <a:xfrm>
            <a:off x="1524000" y="2476896"/>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19" name="Rectangle 11"/>
          <p:cNvSpPr>
            <a:spLocks noChangeArrowheads="1"/>
          </p:cNvSpPr>
          <p:nvPr/>
        </p:nvSpPr>
        <p:spPr bwMode="auto">
          <a:xfrm>
            <a:off x="5984431" y="6844346"/>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algn="ct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20" name="Rectangle 12"/>
          <p:cNvSpPr>
            <a:spLocks noChangeArrowheads="1"/>
          </p:cNvSpPr>
          <p:nvPr/>
        </p:nvSpPr>
        <p:spPr bwMode="auto">
          <a:xfrm>
            <a:off x="1524003" y="9146954"/>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3" name="Rectangle 3"/>
          <p:cNvSpPr>
            <a:spLocks noChangeArrowheads="1"/>
          </p:cNvSpPr>
          <p:nvPr/>
        </p:nvSpPr>
        <p:spPr bwMode="auto">
          <a:xfrm>
            <a:off x="1524003" y="120041"/>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7284" name="Rectangle 4"/>
          <p:cNvSpPr>
            <a:spLocks noChangeArrowheads="1"/>
          </p:cNvSpPr>
          <p:nvPr/>
        </p:nvSpPr>
        <p:spPr bwMode="auto">
          <a:xfrm>
            <a:off x="1524000" y="2375326"/>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5" name="Rectangle 5"/>
          <p:cNvSpPr>
            <a:spLocks noChangeArrowheads="1"/>
          </p:cNvSpPr>
          <p:nvPr/>
        </p:nvSpPr>
        <p:spPr bwMode="auto">
          <a:xfrm>
            <a:off x="1524003" y="4258962"/>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21" name="TextBox 20"/>
          <p:cNvSpPr txBox="1"/>
          <p:nvPr/>
        </p:nvSpPr>
        <p:spPr>
          <a:xfrm>
            <a:off x="2265680" y="2085546"/>
            <a:ext cx="6319520" cy="2554545"/>
          </a:xfrm>
          <a:prstGeom prst="rect">
            <a:avLst/>
          </a:prstGeom>
          <a:noFill/>
        </p:spPr>
        <p:txBody>
          <a:bodyPr wrap="square" rtlCol="0">
            <a:spAutoFit/>
          </a:bodyPr>
          <a:lstStyle/>
          <a:p>
            <a:pPr indent="304800" fontAlgn="base">
              <a:spcBef>
                <a:spcPct val="0"/>
              </a:spcBef>
              <a:spcAft>
                <a:spcPct val="0"/>
              </a:spcAft>
            </a:pPr>
            <a:r>
              <a:rPr lang="zh-CN" altLang="zh-CN" sz="1600" dirty="0">
                <a:solidFill>
                  <a:prstClr val="black"/>
                </a:solidFill>
                <a:latin typeface="等线"/>
                <a:cs typeface="宋体" panose="02010600030101010101" pitchFamily="2" charset="-122"/>
              </a:rPr>
              <a:t>（</a:t>
            </a:r>
            <a:r>
              <a:rPr lang="en-US" altLang="zh-CN" sz="1600" dirty="0">
                <a:solidFill>
                  <a:prstClr val="black"/>
                </a:solidFill>
                <a:latin typeface="等线"/>
                <a:cs typeface="宋体" panose="02010600030101010101" pitchFamily="2" charset="-122"/>
              </a:rPr>
              <a:t>1</a:t>
            </a:r>
            <a:r>
              <a:rPr lang="zh-CN" altLang="en-US" sz="1600" dirty="0">
                <a:solidFill>
                  <a:prstClr val="black"/>
                </a:solidFill>
                <a:latin typeface="等线"/>
                <a:cs typeface="宋体" panose="02010600030101010101" pitchFamily="2" charset="-122"/>
              </a:rPr>
              <a:t>）应根据生产构件产品种类及规格，确定起重设备的</a:t>
            </a:r>
            <a:r>
              <a:rPr lang="zh-CN" altLang="en-US" sz="1600" dirty="0">
                <a:solidFill>
                  <a:srgbClr val="C00000"/>
                </a:solidFill>
                <a:latin typeface="等线"/>
                <a:cs typeface="宋体" panose="02010600030101010101" pitchFamily="2" charset="-122"/>
              </a:rPr>
              <a:t>起重吨位</a:t>
            </a:r>
            <a:r>
              <a:rPr lang="zh-CN" altLang="en-US" sz="1600" dirty="0">
                <a:solidFill>
                  <a:prstClr val="black"/>
                </a:solidFill>
                <a:latin typeface="等线"/>
                <a:cs typeface="宋体" panose="02010600030101010101" pitchFamily="2" charset="-122"/>
              </a:rPr>
              <a:t>和</a:t>
            </a:r>
            <a:r>
              <a:rPr lang="zh-CN" altLang="en-US" sz="1600" dirty="0">
                <a:solidFill>
                  <a:srgbClr val="C00000"/>
                </a:solidFill>
                <a:latin typeface="等线"/>
                <a:cs typeface="宋体" panose="02010600030101010101" pitchFamily="2" charset="-122"/>
              </a:rPr>
              <a:t>起升高度</a:t>
            </a:r>
            <a:r>
              <a:rPr lang="zh-CN" altLang="en-US" sz="1600" dirty="0">
                <a:solidFill>
                  <a:prstClr val="black"/>
                </a:solidFill>
                <a:latin typeface="等线"/>
                <a:cs typeface="宋体" panose="02010600030101010101" pitchFamily="2" charset="-122"/>
              </a:rPr>
              <a:t>，合理选用起重设备。</a:t>
            </a:r>
          </a:p>
          <a:p>
            <a:pPr indent="304800" eaLnBrk="0" fontAlgn="base" hangingPunct="0">
              <a:spcBef>
                <a:spcPct val="0"/>
              </a:spcBef>
              <a:spcAft>
                <a:spcPct val="0"/>
              </a:spcAft>
            </a:pPr>
            <a:r>
              <a:rPr lang="zh-CN" altLang="en-US" sz="1600" dirty="0">
                <a:solidFill>
                  <a:prstClr val="black"/>
                </a:solidFill>
                <a:latin typeface="等线"/>
                <a:cs typeface="宋体" panose="02010600030101010101" pitchFamily="2" charset="-122"/>
              </a:rPr>
              <a:t>（</a:t>
            </a:r>
            <a:r>
              <a:rPr lang="en-US" altLang="zh-CN" sz="1600" dirty="0">
                <a:solidFill>
                  <a:prstClr val="black"/>
                </a:solidFill>
                <a:latin typeface="等线"/>
                <a:cs typeface="宋体" panose="02010600030101010101" pitchFamily="2" charset="-122"/>
              </a:rPr>
              <a:t>2</a:t>
            </a:r>
            <a:r>
              <a:rPr lang="zh-CN" altLang="en-US" sz="1600" dirty="0">
                <a:solidFill>
                  <a:prstClr val="black"/>
                </a:solidFill>
                <a:latin typeface="等线"/>
                <a:cs typeface="宋体" panose="02010600030101010101" pitchFamily="2" charset="-122"/>
              </a:rPr>
              <a:t>）</a:t>
            </a:r>
            <a:r>
              <a:rPr lang="zh-CN" altLang="en-US" sz="1600" dirty="0">
                <a:solidFill>
                  <a:srgbClr val="C00000"/>
                </a:solidFill>
                <a:latin typeface="等线"/>
                <a:cs typeface="宋体" panose="02010600030101010101" pitchFamily="2" charset="-122"/>
              </a:rPr>
              <a:t>堆场面积</a:t>
            </a:r>
            <a:r>
              <a:rPr lang="zh-CN" altLang="en-US" sz="1600" dirty="0">
                <a:solidFill>
                  <a:prstClr val="black"/>
                </a:solidFill>
                <a:latin typeface="等线"/>
                <a:cs typeface="宋体" panose="02010600030101010101" pitchFamily="2" charset="-122"/>
              </a:rPr>
              <a:t>应根据构件产量、平均堆放日期、运输条件、产品种类、堆放形式、通道系数等因素确定，其中</a:t>
            </a:r>
            <a:r>
              <a:rPr lang="en-US" altLang="zh-CN" sz="1600" dirty="0">
                <a:solidFill>
                  <a:prstClr val="black"/>
                </a:solidFill>
                <a:latin typeface="等线"/>
                <a:cs typeface="宋体" panose="02010600030101010101" pitchFamily="2" charset="-122"/>
              </a:rPr>
              <a:t>5%</a:t>
            </a:r>
            <a:r>
              <a:rPr lang="zh-CN" altLang="en-US" sz="1600" dirty="0">
                <a:solidFill>
                  <a:prstClr val="black"/>
                </a:solidFill>
                <a:latin typeface="等线"/>
                <a:cs typeface="宋体" panose="02010600030101010101" pitchFamily="2" charset="-122"/>
              </a:rPr>
              <a:t>的堆放面积宜作为废品堆放场地及构件检验、试压的场地。</a:t>
            </a:r>
            <a:endParaRPr lang="en-US" altLang="zh-CN" sz="1600" dirty="0">
              <a:solidFill>
                <a:prstClr val="black"/>
              </a:solidFill>
              <a:latin typeface="等线"/>
              <a:cs typeface="宋体" panose="02010600030101010101" pitchFamily="2" charset="-122"/>
            </a:endParaRPr>
          </a:p>
          <a:p>
            <a:pPr indent="304800" eaLnBrk="0" fontAlgn="base" hangingPunct="0">
              <a:spcBef>
                <a:spcPct val="0"/>
              </a:spcBef>
              <a:spcAft>
                <a:spcPct val="0"/>
              </a:spcAft>
            </a:pPr>
            <a:r>
              <a:rPr lang="zh-CN" altLang="en-US" sz="1600" dirty="0">
                <a:solidFill>
                  <a:prstClr val="black"/>
                </a:solidFill>
                <a:latin typeface="等线"/>
                <a:cs typeface="宋体" panose="02010600030101010101" pitchFamily="2" charset="-122"/>
              </a:rPr>
              <a:t>（</a:t>
            </a:r>
            <a:r>
              <a:rPr lang="en-US" altLang="zh-CN" sz="1600" dirty="0">
                <a:solidFill>
                  <a:prstClr val="black"/>
                </a:solidFill>
                <a:latin typeface="等线"/>
                <a:cs typeface="宋体" panose="02010600030101010101" pitchFamily="2" charset="-122"/>
              </a:rPr>
              <a:t>3</a:t>
            </a:r>
            <a:r>
              <a:rPr lang="zh-CN" altLang="en-US" sz="1600" dirty="0">
                <a:solidFill>
                  <a:prstClr val="black"/>
                </a:solidFill>
                <a:latin typeface="等线"/>
                <a:cs typeface="宋体" panose="02010600030101010101" pitchFamily="2" charset="-122"/>
              </a:rPr>
              <a:t>）堆场产品堆存周期应根据</a:t>
            </a:r>
            <a:r>
              <a:rPr lang="zh-CN" altLang="en-US" sz="1600" dirty="0">
                <a:solidFill>
                  <a:srgbClr val="C00000"/>
                </a:solidFill>
                <a:latin typeface="等线"/>
                <a:cs typeface="宋体" panose="02010600030101010101" pitchFamily="2" charset="-122"/>
              </a:rPr>
              <a:t>建筑工程施工进度</a:t>
            </a:r>
            <a:r>
              <a:rPr lang="zh-CN" altLang="en-US" sz="1600" dirty="0">
                <a:solidFill>
                  <a:prstClr val="black"/>
                </a:solidFill>
                <a:latin typeface="等线"/>
                <a:cs typeface="宋体" panose="02010600030101010101" pitchFamily="2" charset="-122"/>
              </a:rPr>
              <a:t>和</a:t>
            </a:r>
            <a:r>
              <a:rPr lang="zh-CN" altLang="en-US" sz="1600" dirty="0">
                <a:solidFill>
                  <a:srgbClr val="C00000"/>
                </a:solidFill>
                <a:latin typeface="等线"/>
                <a:cs typeface="宋体" panose="02010600030101010101" pitchFamily="2" charset="-122"/>
              </a:rPr>
              <a:t>工厂加工进度</a:t>
            </a:r>
            <a:r>
              <a:rPr lang="zh-CN" altLang="en-US" sz="1600" dirty="0">
                <a:solidFill>
                  <a:prstClr val="black"/>
                </a:solidFill>
                <a:latin typeface="等线"/>
                <a:cs typeface="宋体" panose="02010600030101010101" pitchFamily="2" charset="-122"/>
              </a:rPr>
              <a:t>确定，一般可按工厂 </a:t>
            </a:r>
            <a:r>
              <a:rPr lang="en-US" altLang="zh-CN" sz="1600" dirty="0">
                <a:solidFill>
                  <a:prstClr val="black"/>
                </a:solidFill>
                <a:latin typeface="等线"/>
                <a:cs typeface="宋体" panose="02010600030101010101" pitchFamily="2" charset="-122"/>
              </a:rPr>
              <a:t>30</a:t>
            </a:r>
            <a:r>
              <a:rPr lang="zh-CN" altLang="en-US" sz="1600" dirty="0">
                <a:solidFill>
                  <a:prstClr val="black"/>
                </a:solidFill>
                <a:latin typeface="等线"/>
                <a:cs typeface="宋体" panose="02010600030101010101" pitchFamily="2" charset="-122"/>
              </a:rPr>
              <a:t>～</a:t>
            </a:r>
            <a:r>
              <a:rPr lang="en-US" altLang="zh-CN" sz="1600" dirty="0">
                <a:solidFill>
                  <a:prstClr val="black"/>
                </a:solidFill>
                <a:latin typeface="等线"/>
                <a:cs typeface="宋体" panose="02010600030101010101" pitchFamily="2" charset="-122"/>
              </a:rPr>
              <a:t>50 </a:t>
            </a:r>
            <a:r>
              <a:rPr lang="zh-CN" altLang="en-US" sz="1600" dirty="0">
                <a:solidFill>
                  <a:prstClr val="black"/>
                </a:solidFill>
                <a:latin typeface="等线"/>
                <a:cs typeface="宋体" panose="02010600030101010101" pitchFamily="2" charset="-122"/>
              </a:rPr>
              <a:t>天设计产能的产品数量来考虑。</a:t>
            </a:r>
          </a:p>
          <a:p>
            <a:pPr indent="304800" eaLnBrk="0" fontAlgn="base" hangingPunct="0">
              <a:spcBef>
                <a:spcPct val="0"/>
              </a:spcBef>
              <a:spcAft>
                <a:spcPct val="0"/>
              </a:spcAft>
            </a:pPr>
            <a:r>
              <a:rPr lang="zh-CN" altLang="en-US" sz="1600" dirty="0">
                <a:solidFill>
                  <a:prstClr val="black"/>
                </a:solidFill>
                <a:latin typeface="等线"/>
                <a:cs typeface="宋体" panose="02010600030101010101" pitchFamily="2" charset="-122"/>
              </a:rPr>
              <a:t>（</a:t>
            </a:r>
            <a:r>
              <a:rPr lang="en-US" altLang="zh-CN" sz="1600" dirty="0">
                <a:solidFill>
                  <a:prstClr val="black"/>
                </a:solidFill>
                <a:latin typeface="等线"/>
                <a:cs typeface="宋体" panose="02010600030101010101" pitchFamily="2" charset="-122"/>
              </a:rPr>
              <a:t>4</a:t>
            </a:r>
            <a:r>
              <a:rPr lang="zh-CN" altLang="en-US" sz="1600" dirty="0">
                <a:solidFill>
                  <a:prstClr val="black"/>
                </a:solidFill>
                <a:latin typeface="等线"/>
                <a:cs typeface="宋体" panose="02010600030101010101" pitchFamily="2" charset="-122"/>
              </a:rPr>
              <a:t>）堆场地面应依据</a:t>
            </a:r>
            <a:r>
              <a:rPr lang="zh-CN" altLang="en-US" sz="1600" dirty="0">
                <a:solidFill>
                  <a:srgbClr val="C00000"/>
                </a:solidFill>
                <a:latin typeface="等线"/>
                <a:cs typeface="宋体" panose="02010600030101010101" pitchFamily="2" charset="-122"/>
              </a:rPr>
              <a:t>产品种类、堆放形式</a:t>
            </a:r>
            <a:r>
              <a:rPr lang="zh-CN" altLang="en-US" sz="1600" dirty="0">
                <a:solidFill>
                  <a:prstClr val="black"/>
                </a:solidFill>
                <a:latin typeface="等线"/>
                <a:cs typeface="宋体" panose="02010600030101010101" pitchFamily="2" charset="-122"/>
              </a:rPr>
              <a:t>等因素进行硬化处理，满足承载能力，不得产生严重沉降和变形。</a:t>
            </a:r>
          </a:p>
          <a:p>
            <a:pPr defTabSz="457200"/>
            <a:endParaRPr lang="zh-CN" altLang="en-US" sz="1600" dirty="0">
              <a:solidFill>
                <a:prstClr val="black"/>
              </a:solidFill>
            </a:endParaRPr>
          </a:p>
        </p:txBody>
      </p:sp>
      <p:pic>
        <p:nvPicPr>
          <p:cNvPr id="15" name="图片 14" descr="k16975742.jpg"/>
          <p:cNvPicPr>
            <a:picLocks noChangeAspect="1"/>
          </p:cNvPicPr>
          <p:nvPr/>
        </p:nvPicPr>
        <p:blipFill>
          <a:blip r:embed="rId5" cstate="print"/>
          <a:stretch>
            <a:fillRect/>
          </a:stretch>
        </p:blipFill>
        <p:spPr>
          <a:xfrm>
            <a:off x="9147810" y="5331460"/>
            <a:ext cx="1172528" cy="11725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3921760" y="176056"/>
            <a:ext cx="4358640"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defTabSz="685800">
              <a:defRPr/>
            </a:pPr>
            <a:r>
              <a:rPr lang="zh-CN" altLang="zh-CN" dirty="0">
                <a:solidFill>
                  <a:prstClr val="black"/>
                </a:solidFill>
              </a:rPr>
              <a:t>预制构件厂主要生产区域建设要求</a:t>
            </a:r>
            <a:endParaRPr lang="zh-CN" altLang="en-US" kern="0" dirty="0">
              <a:solidFill>
                <a:srgbClr val="F0BF29"/>
              </a:solidFill>
              <a:latin typeface="微软雅黑" panose="020B0503020204020204" pitchFamily="34" charset="-122"/>
              <a:ea typeface="微软雅黑" panose="020B0503020204020204" pitchFamily="34" charset="-122"/>
            </a:endParaRPr>
          </a:p>
          <a:p>
            <a:pPr algn="ctr" defTabSz="685800">
              <a:defRPr/>
            </a:pPr>
            <a:endParaRPr lang="zh-CN" altLang="en-US" kern="0" dirty="0">
              <a:solidFill>
                <a:srgbClr val="F0BF29"/>
              </a:solidFill>
              <a:latin typeface="微软雅黑" panose="020B0503020204020204" pitchFamily="34" charset="-122"/>
              <a:ea typeface="微软雅黑" panose="020B0503020204020204" pitchFamily="34" charset="-122"/>
            </a:endParaRPr>
          </a:p>
        </p:txBody>
      </p:sp>
      <p:sp>
        <p:nvSpPr>
          <p:cNvPr id="84996" name="Rectangle 4"/>
          <p:cNvSpPr>
            <a:spLocks noChangeArrowheads="1"/>
          </p:cNvSpPr>
          <p:nvPr/>
        </p:nvSpPr>
        <p:spPr bwMode="auto">
          <a:xfrm>
            <a:off x="1524003"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84998" name="Rectangle 6"/>
          <p:cNvSpPr>
            <a:spLocks noChangeArrowheads="1"/>
          </p:cNvSpPr>
          <p:nvPr/>
        </p:nvSpPr>
        <p:spPr bwMode="auto">
          <a:xfrm>
            <a:off x="1524003"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 name="MH_SubTitle_1"/>
          <p:cNvSpPr/>
          <p:nvPr>
            <p:custDataLst>
              <p:tags r:id="rId1"/>
            </p:custDataLst>
          </p:nvPr>
        </p:nvSpPr>
        <p:spPr>
          <a:xfrm>
            <a:off x="1805479" y="1097968"/>
            <a:ext cx="7342291" cy="471896"/>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pPr algn="ctr" defTabSz="685800">
              <a:defRPr/>
            </a:pPr>
            <a:r>
              <a:rPr lang="zh-CN" altLang="en-US" sz="1400" dirty="0">
                <a:solidFill>
                  <a:prstClr val="black"/>
                </a:solidFill>
              </a:rPr>
              <a:t>              </a:t>
            </a:r>
            <a:endParaRPr lang="en-US" altLang="zh-CN" sz="1400" dirty="0">
              <a:solidFill>
                <a:prstClr val="black"/>
              </a:solidFill>
            </a:endParaRPr>
          </a:p>
          <a:p>
            <a:pPr algn="ctr" defTabSz="685800">
              <a:defRPr/>
            </a:pPr>
            <a:r>
              <a:rPr lang="zh-CN" altLang="zh-CN" sz="1400" dirty="0">
                <a:solidFill>
                  <a:prstClr val="black"/>
                </a:solidFill>
              </a:rPr>
              <a:t>试验室</a:t>
            </a:r>
            <a:endParaRPr lang="en-US" altLang="zh-CN" sz="1400" b="1" dirty="0">
              <a:solidFill>
                <a:prstClr val="black">
                  <a:lumMod val="50000"/>
                  <a:lumOff val="50000"/>
                </a:prstClr>
              </a:solidFill>
              <a:latin typeface="微软雅黑" panose="020B0503020204020204" pitchFamily="34" charset="-122"/>
              <a:ea typeface="微软雅黑" panose="020B0503020204020204" pitchFamily="34" charset="-122"/>
            </a:endParaRPr>
          </a:p>
          <a:p>
            <a:pPr algn="ctr" defTabSz="685800">
              <a:defRPr/>
            </a:pPr>
            <a:endParaRPr lang="zh-CN" altLang="en-US" sz="1400" kern="0" dirty="0">
              <a:solidFill>
                <a:srgbClr val="F0BF29"/>
              </a:solidFill>
              <a:latin typeface="黑体" pitchFamily="49" charset="-122"/>
              <a:ea typeface="黑体" pitchFamily="49" charset="-122"/>
            </a:endParaRPr>
          </a:p>
        </p:txBody>
      </p:sp>
      <p:sp>
        <p:nvSpPr>
          <p:cNvPr id="10" name="MH_Other_1"/>
          <p:cNvSpPr txBox="1"/>
          <p:nvPr>
            <p:custDataLst>
              <p:tags r:id="rId2"/>
            </p:custDataLst>
          </p:nvPr>
        </p:nvSpPr>
        <p:spPr>
          <a:xfrm flipH="1">
            <a:off x="2393993" y="1025885"/>
            <a:ext cx="563386"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457200">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06</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
        <p:nvSpPr>
          <p:cNvPr id="94216" name="Rectangle 8"/>
          <p:cNvSpPr>
            <a:spLocks noChangeArrowheads="1"/>
          </p:cNvSpPr>
          <p:nvPr/>
        </p:nvSpPr>
        <p:spPr bwMode="auto">
          <a:xfrm>
            <a:off x="1524003" y="120041"/>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4217" name="Rectangle 9"/>
          <p:cNvSpPr>
            <a:spLocks noChangeArrowheads="1"/>
          </p:cNvSpPr>
          <p:nvPr/>
        </p:nvSpPr>
        <p:spPr bwMode="auto">
          <a:xfrm>
            <a:off x="1524000" y="2476896"/>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19" name="Rectangle 11"/>
          <p:cNvSpPr>
            <a:spLocks noChangeArrowheads="1"/>
          </p:cNvSpPr>
          <p:nvPr/>
        </p:nvSpPr>
        <p:spPr bwMode="auto">
          <a:xfrm>
            <a:off x="5984431" y="6844346"/>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algn="ct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20" name="Rectangle 12"/>
          <p:cNvSpPr>
            <a:spLocks noChangeArrowheads="1"/>
          </p:cNvSpPr>
          <p:nvPr/>
        </p:nvSpPr>
        <p:spPr bwMode="auto">
          <a:xfrm>
            <a:off x="1524003" y="9146954"/>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3" name="Rectangle 3"/>
          <p:cNvSpPr>
            <a:spLocks noChangeArrowheads="1"/>
          </p:cNvSpPr>
          <p:nvPr/>
        </p:nvSpPr>
        <p:spPr bwMode="auto">
          <a:xfrm>
            <a:off x="1524003" y="120041"/>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7284" name="Rectangle 4"/>
          <p:cNvSpPr>
            <a:spLocks noChangeArrowheads="1"/>
          </p:cNvSpPr>
          <p:nvPr/>
        </p:nvSpPr>
        <p:spPr bwMode="auto">
          <a:xfrm>
            <a:off x="1524000" y="2375326"/>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5" name="Rectangle 5"/>
          <p:cNvSpPr>
            <a:spLocks noChangeArrowheads="1"/>
          </p:cNvSpPr>
          <p:nvPr/>
        </p:nvSpPr>
        <p:spPr bwMode="auto">
          <a:xfrm>
            <a:off x="1524003" y="4258962"/>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17" name="TextBox 16"/>
          <p:cNvSpPr txBox="1"/>
          <p:nvPr/>
        </p:nvSpPr>
        <p:spPr>
          <a:xfrm>
            <a:off x="2580640" y="1801154"/>
            <a:ext cx="6329680" cy="2062103"/>
          </a:xfrm>
          <a:prstGeom prst="rect">
            <a:avLst/>
          </a:prstGeom>
          <a:noFill/>
        </p:spPr>
        <p:txBody>
          <a:bodyPr wrap="square" rtlCol="0">
            <a:spAutoFit/>
          </a:bodyPr>
          <a:lstStyle/>
          <a:p>
            <a:pPr defTabSz="457200"/>
            <a:r>
              <a:rPr lang="zh-CN" altLang="zh-CN" sz="1600" dirty="0">
                <a:solidFill>
                  <a:prstClr val="black"/>
                </a:solidFill>
              </a:rPr>
              <a:t>（</a:t>
            </a:r>
            <a:r>
              <a:rPr lang="en-US" altLang="zh-CN" sz="1600" dirty="0">
                <a:solidFill>
                  <a:prstClr val="black"/>
                </a:solidFill>
              </a:rPr>
              <a:t>1</a:t>
            </a:r>
            <a:r>
              <a:rPr lang="zh-CN" altLang="zh-CN" sz="1600" dirty="0">
                <a:solidFill>
                  <a:prstClr val="black"/>
                </a:solidFill>
              </a:rPr>
              <a:t>）室内要求</a:t>
            </a:r>
            <a:r>
              <a:rPr lang="zh-CN" altLang="zh-CN" sz="1600" dirty="0">
                <a:solidFill>
                  <a:srgbClr val="C00000"/>
                </a:solidFill>
              </a:rPr>
              <a:t>宽敞</a:t>
            </a:r>
            <a:r>
              <a:rPr lang="zh-CN" altLang="zh-CN" sz="1600" dirty="0">
                <a:solidFill>
                  <a:prstClr val="black"/>
                </a:solidFill>
              </a:rPr>
              <a:t>，便于操作，</a:t>
            </a:r>
            <a:r>
              <a:rPr lang="zh-CN" altLang="zh-CN" sz="1600" dirty="0">
                <a:solidFill>
                  <a:srgbClr val="C00000"/>
                </a:solidFill>
              </a:rPr>
              <a:t>采光良好</a:t>
            </a:r>
            <a:r>
              <a:rPr lang="zh-CN" altLang="zh-CN" sz="1600" dirty="0">
                <a:solidFill>
                  <a:prstClr val="black"/>
                </a:solidFill>
              </a:rPr>
              <a:t>。室内层高应满足</a:t>
            </a:r>
            <a:r>
              <a:rPr lang="zh-CN" altLang="zh-CN" sz="1600" dirty="0">
                <a:solidFill>
                  <a:srgbClr val="C00000"/>
                </a:solidFill>
              </a:rPr>
              <a:t>最高设备的安装和使用</a:t>
            </a:r>
            <a:r>
              <a:rPr lang="zh-CN" altLang="zh-CN" sz="1600" dirty="0">
                <a:solidFill>
                  <a:prstClr val="black"/>
                </a:solidFill>
              </a:rPr>
              <a:t>。</a:t>
            </a:r>
          </a:p>
          <a:p>
            <a:pPr defTabSz="457200"/>
            <a:r>
              <a:rPr lang="zh-CN" altLang="zh-CN" sz="1600" dirty="0">
                <a:solidFill>
                  <a:prstClr val="black"/>
                </a:solidFill>
              </a:rPr>
              <a:t>（</a:t>
            </a:r>
            <a:r>
              <a:rPr lang="en-US" altLang="zh-CN" sz="1600" dirty="0">
                <a:solidFill>
                  <a:prstClr val="black"/>
                </a:solidFill>
              </a:rPr>
              <a:t>2</a:t>
            </a:r>
            <a:r>
              <a:rPr lang="zh-CN" altLang="zh-CN" sz="1600" dirty="0">
                <a:solidFill>
                  <a:prstClr val="black"/>
                </a:solidFill>
              </a:rPr>
              <a:t>）室内应设有给</a:t>
            </a:r>
            <a:r>
              <a:rPr lang="zh-CN" altLang="zh-CN" sz="1600" dirty="0">
                <a:solidFill>
                  <a:srgbClr val="C00000"/>
                </a:solidFill>
              </a:rPr>
              <a:t>排水管道</a:t>
            </a:r>
            <a:r>
              <a:rPr lang="zh-CN" altLang="zh-CN" sz="1600" dirty="0">
                <a:solidFill>
                  <a:prstClr val="black"/>
                </a:solidFill>
              </a:rPr>
              <a:t>，</a:t>
            </a:r>
            <a:r>
              <a:rPr lang="zh-CN" altLang="zh-CN" sz="1600" dirty="0">
                <a:solidFill>
                  <a:srgbClr val="C00000"/>
                </a:solidFill>
              </a:rPr>
              <a:t>电气设备</a:t>
            </a:r>
            <a:r>
              <a:rPr lang="zh-CN" altLang="zh-CN" sz="1600" dirty="0">
                <a:solidFill>
                  <a:prstClr val="black"/>
                </a:solidFill>
              </a:rPr>
              <a:t>必须</a:t>
            </a:r>
            <a:r>
              <a:rPr lang="zh-CN" altLang="zh-CN" sz="1600" dirty="0">
                <a:solidFill>
                  <a:srgbClr val="C00000"/>
                </a:solidFill>
              </a:rPr>
              <a:t>接地</a:t>
            </a:r>
            <a:r>
              <a:rPr lang="zh-CN" altLang="zh-CN" sz="1600" dirty="0">
                <a:solidFill>
                  <a:prstClr val="black"/>
                </a:solidFill>
              </a:rPr>
              <a:t>。</a:t>
            </a:r>
          </a:p>
          <a:p>
            <a:pPr defTabSz="457200"/>
            <a:r>
              <a:rPr lang="zh-CN" altLang="zh-CN" sz="1600" dirty="0">
                <a:solidFill>
                  <a:prstClr val="black"/>
                </a:solidFill>
              </a:rPr>
              <a:t>（</a:t>
            </a:r>
            <a:r>
              <a:rPr lang="en-US" altLang="zh-CN" sz="1600" dirty="0">
                <a:solidFill>
                  <a:prstClr val="black"/>
                </a:solidFill>
              </a:rPr>
              <a:t>3</a:t>
            </a:r>
            <a:r>
              <a:rPr lang="zh-CN" altLang="zh-CN" sz="1600" dirty="0">
                <a:solidFill>
                  <a:prstClr val="black"/>
                </a:solidFill>
              </a:rPr>
              <a:t>）混凝土室应考虑冲洗产生的</a:t>
            </a:r>
            <a:r>
              <a:rPr lang="zh-CN" altLang="zh-CN" sz="1600" dirty="0">
                <a:solidFill>
                  <a:srgbClr val="C00000"/>
                </a:solidFill>
              </a:rPr>
              <a:t>废水和废渣排出</a:t>
            </a:r>
            <a:r>
              <a:rPr lang="zh-CN" altLang="zh-CN" sz="1600" dirty="0">
                <a:solidFill>
                  <a:prstClr val="black"/>
                </a:solidFill>
              </a:rPr>
              <a:t>。</a:t>
            </a:r>
          </a:p>
          <a:p>
            <a:pPr defTabSz="457200"/>
            <a:r>
              <a:rPr lang="zh-CN" altLang="zh-CN" sz="1600" dirty="0">
                <a:solidFill>
                  <a:prstClr val="black"/>
                </a:solidFill>
              </a:rPr>
              <a:t>（</a:t>
            </a:r>
            <a:r>
              <a:rPr lang="en-US" altLang="zh-CN" sz="1600" dirty="0">
                <a:solidFill>
                  <a:prstClr val="black"/>
                </a:solidFill>
              </a:rPr>
              <a:t>4</a:t>
            </a:r>
            <a:r>
              <a:rPr lang="zh-CN" altLang="zh-CN" sz="1600" dirty="0">
                <a:solidFill>
                  <a:prstClr val="black"/>
                </a:solidFill>
              </a:rPr>
              <a:t>）试验设备四周的通道</a:t>
            </a:r>
            <a:r>
              <a:rPr lang="zh-CN" altLang="zh-CN" sz="1600" dirty="0">
                <a:solidFill>
                  <a:srgbClr val="C00000"/>
                </a:solidFill>
              </a:rPr>
              <a:t>不小于</a:t>
            </a:r>
            <a:r>
              <a:rPr lang="en-US" altLang="zh-CN" sz="1600" dirty="0">
                <a:solidFill>
                  <a:srgbClr val="C00000"/>
                </a:solidFill>
              </a:rPr>
              <a:t> 1 </a:t>
            </a:r>
            <a:r>
              <a:rPr lang="zh-CN" altLang="zh-CN" sz="1600" dirty="0">
                <a:solidFill>
                  <a:srgbClr val="C00000"/>
                </a:solidFill>
              </a:rPr>
              <a:t>米</a:t>
            </a:r>
            <a:r>
              <a:rPr lang="zh-CN" altLang="zh-CN" sz="1600" dirty="0">
                <a:solidFill>
                  <a:prstClr val="black"/>
                </a:solidFill>
              </a:rPr>
              <a:t>，操作面应留有足够的操作空间。</a:t>
            </a:r>
          </a:p>
          <a:p>
            <a:pPr defTabSz="457200"/>
            <a:r>
              <a:rPr lang="zh-CN" altLang="zh-CN" sz="1600" dirty="0">
                <a:solidFill>
                  <a:prstClr val="black"/>
                </a:solidFill>
              </a:rPr>
              <a:t>（</a:t>
            </a:r>
            <a:r>
              <a:rPr lang="en-US" altLang="zh-CN" sz="1600" dirty="0">
                <a:solidFill>
                  <a:prstClr val="black"/>
                </a:solidFill>
              </a:rPr>
              <a:t>5</a:t>
            </a:r>
            <a:r>
              <a:rPr lang="zh-CN" altLang="zh-CN" sz="1600" dirty="0">
                <a:solidFill>
                  <a:prstClr val="black"/>
                </a:solidFill>
              </a:rPr>
              <a:t>）养护室应保持恒温、恒湿，满足</a:t>
            </a:r>
            <a:r>
              <a:rPr lang="zh-CN" altLang="zh-CN" sz="1600" dirty="0">
                <a:solidFill>
                  <a:srgbClr val="C00000"/>
                </a:solidFill>
              </a:rPr>
              <a:t>《普通混凝土力学性能试验方法标准》</a:t>
            </a:r>
            <a:r>
              <a:rPr lang="zh-CN" altLang="zh-CN" sz="1600" dirty="0">
                <a:solidFill>
                  <a:prstClr val="black"/>
                </a:solidFill>
              </a:rPr>
              <a:t>（</a:t>
            </a:r>
            <a:r>
              <a:rPr lang="en-US" altLang="zh-CN" sz="1600" dirty="0">
                <a:solidFill>
                  <a:prstClr val="black"/>
                </a:solidFill>
              </a:rPr>
              <a:t>GB50081-2002</a:t>
            </a:r>
            <a:r>
              <a:rPr lang="zh-CN" altLang="zh-CN" sz="1600" dirty="0">
                <a:solidFill>
                  <a:prstClr val="black"/>
                </a:solidFill>
              </a:rPr>
              <a:t>）的要求。</a:t>
            </a:r>
          </a:p>
        </p:txBody>
      </p:sp>
      <p:pic>
        <p:nvPicPr>
          <p:cNvPr id="15" name="图片 14" descr="k16975742.jpg"/>
          <p:cNvPicPr>
            <a:picLocks noChangeAspect="1"/>
          </p:cNvPicPr>
          <p:nvPr/>
        </p:nvPicPr>
        <p:blipFill>
          <a:blip r:embed="rId5" cstate="print"/>
          <a:stretch>
            <a:fillRect/>
          </a:stretch>
        </p:blipFill>
        <p:spPr>
          <a:xfrm>
            <a:off x="9027795" y="5290185"/>
            <a:ext cx="1172528" cy="11725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3921760" y="176056"/>
            <a:ext cx="4358640"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defTabSz="685800">
              <a:defRPr/>
            </a:pPr>
            <a:r>
              <a:rPr lang="zh-CN" altLang="zh-CN" dirty="0">
                <a:solidFill>
                  <a:prstClr val="black"/>
                </a:solidFill>
              </a:rPr>
              <a:t>预制构件厂主要生产区域建设要求</a:t>
            </a:r>
            <a:endParaRPr lang="zh-CN" altLang="en-US" kern="0" dirty="0">
              <a:solidFill>
                <a:srgbClr val="F0BF29"/>
              </a:solidFill>
              <a:latin typeface="微软雅黑" panose="020B0503020204020204" pitchFamily="34" charset="-122"/>
              <a:ea typeface="微软雅黑" panose="020B0503020204020204" pitchFamily="34" charset="-122"/>
            </a:endParaRPr>
          </a:p>
          <a:p>
            <a:pPr algn="ctr" defTabSz="685800">
              <a:defRPr/>
            </a:pPr>
            <a:endParaRPr lang="zh-CN" altLang="en-US" kern="0" dirty="0">
              <a:solidFill>
                <a:srgbClr val="F0BF29"/>
              </a:solidFill>
              <a:latin typeface="微软雅黑" panose="020B0503020204020204" pitchFamily="34" charset="-122"/>
              <a:ea typeface="微软雅黑" panose="020B0503020204020204" pitchFamily="34" charset="-122"/>
            </a:endParaRPr>
          </a:p>
        </p:txBody>
      </p:sp>
      <p:sp>
        <p:nvSpPr>
          <p:cNvPr id="84996" name="Rectangle 4"/>
          <p:cNvSpPr>
            <a:spLocks noChangeArrowheads="1"/>
          </p:cNvSpPr>
          <p:nvPr/>
        </p:nvSpPr>
        <p:spPr bwMode="auto">
          <a:xfrm>
            <a:off x="1524003"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84998" name="Rectangle 6"/>
          <p:cNvSpPr>
            <a:spLocks noChangeArrowheads="1"/>
          </p:cNvSpPr>
          <p:nvPr/>
        </p:nvSpPr>
        <p:spPr bwMode="auto">
          <a:xfrm>
            <a:off x="1524003"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 name="MH_SubTitle_1"/>
          <p:cNvSpPr/>
          <p:nvPr>
            <p:custDataLst>
              <p:tags r:id="rId1"/>
            </p:custDataLst>
          </p:nvPr>
        </p:nvSpPr>
        <p:spPr>
          <a:xfrm>
            <a:off x="1805479" y="1097968"/>
            <a:ext cx="7342291" cy="471896"/>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pPr algn="ctr" defTabSz="685800">
              <a:defRPr/>
            </a:pPr>
            <a:r>
              <a:rPr lang="zh-CN" altLang="en-US" sz="1400" dirty="0">
                <a:solidFill>
                  <a:prstClr val="black"/>
                </a:solidFill>
              </a:rPr>
              <a:t>              </a:t>
            </a:r>
            <a:endParaRPr lang="en-US" altLang="zh-CN" sz="1400" dirty="0">
              <a:solidFill>
                <a:prstClr val="black"/>
              </a:solidFill>
            </a:endParaRPr>
          </a:p>
          <a:p>
            <a:pPr algn="ctr" defTabSz="685800">
              <a:defRPr/>
            </a:pPr>
            <a:endParaRPr lang="en-US" altLang="zh-CN" sz="1400" b="1" dirty="0">
              <a:solidFill>
                <a:prstClr val="black">
                  <a:lumMod val="50000"/>
                  <a:lumOff val="50000"/>
                </a:prstClr>
              </a:solidFill>
              <a:latin typeface="微软雅黑" panose="020B0503020204020204" pitchFamily="34" charset="-122"/>
              <a:ea typeface="微软雅黑" panose="020B0503020204020204" pitchFamily="34" charset="-122"/>
            </a:endParaRPr>
          </a:p>
          <a:p>
            <a:pPr algn="ctr" defTabSz="685800">
              <a:defRPr/>
            </a:pPr>
            <a:endParaRPr lang="zh-CN" altLang="en-US" sz="1400" kern="0" dirty="0">
              <a:solidFill>
                <a:srgbClr val="F0BF29"/>
              </a:solidFill>
              <a:latin typeface="黑体" pitchFamily="49" charset="-122"/>
              <a:ea typeface="黑体" pitchFamily="49" charset="-122"/>
            </a:endParaRPr>
          </a:p>
        </p:txBody>
      </p:sp>
      <p:sp>
        <p:nvSpPr>
          <p:cNvPr id="10" name="MH_Other_1"/>
          <p:cNvSpPr txBox="1"/>
          <p:nvPr>
            <p:custDataLst>
              <p:tags r:id="rId2"/>
            </p:custDataLst>
          </p:nvPr>
        </p:nvSpPr>
        <p:spPr>
          <a:xfrm flipH="1">
            <a:off x="2393993" y="1025885"/>
            <a:ext cx="563386"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457200">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07</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
        <p:nvSpPr>
          <p:cNvPr id="94216" name="Rectangle 8"/>
          <p:cNvSpPr>
            <a:spLocks noChangeArrowheads="1"/>
          </p:cNvSpPr>
          <p:nvPr/>
        </p:nvSpPr>
        <p:spPr bwMode="auto">
          <a:xfrm>
            <a:off x="1524003" y="120041"/>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4217" name="Rectangle 9"/>
          <p:cNvSpPr>
            <a:spLocks noChangeArrowheads="1"/>
          </p:cNvSpPr>
          <p:nvPr/>
        </p:nvSpPr>
        <p:spPr bwMode="auto">
          <a:xfrm>
            <a:off x="1524000" y="2476896"/>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19" name="Rectangle 11"/>
          <p:cNvSpPr>
            <a:spLocks noChangeArrowheads="1"/>
          </p:cNvSpPr>
          <p:nvPr/>
        </p:nvSpPr>
        <p:spPr bwMode="auto">
          <a:xfrm>
            <a:off x="5984431" y="6844346"/>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algn="ct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20" name="Rectangle 12"/>
          <p:cNvSpPr>
            <a:spLocks noChangeArrowheads="1"/>
          </p:cNvSpPr>
          <p:nvPr/>
        </p:nvSpPr>
        <p:spPr bwMode="auto">
          <a:xfrm>
            <a:off x="1524003" y="9146954"/>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3" name="Rectangle 3"/>
          <p:cNvSpPr>
            <a:spLocks noChangeArrowheads="1"/>
          </p:cNvSpPr>
          <p:nvPr/>
        </p:nvSpPr>
        <p:spPr bwMode="auto">
          <a:xfrm>
            <a:off x="1524003" y="120041"/>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7284" name="Rectangle 4"/>
          <p:cNvSpPr>
            <a:spLocks noChangeArrowheads="1"/>
          </p:cNvSpPr>
          <p:nvPr/>
        </p:nvSpPr>
        <p:spPr bwMode="auto">
          <a:xfrm>
            <a:off x="1524000" y="2375326"/>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5" name="Rectangle 5"/>
          <p:cNvSpPr>
            <a:spLocks noChangeArrowheads="1"/>
          </p:cNvSpPr>
          <p:nvPr/>
        </p:nvSpPr>
        <p:spPr bwMode="auto">
          <a:xfrm>
            <a:off x="1524003" y="4258962"/>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pic>
        <p:nvPicPr>
          <p:cNvPr id="1026" name="图片 3"/>
          <p:cNvPicPr>
            <a:picLocks noChangeAspect="1" noChangeArrowheads="1"/>
          </p:cNvPicPr>
          <p:nvPr/>
        </p:nvPicPr>
        <p:blipFill>
          <a:blip r:embed="rId5" cstate="print"/>
          <a:srcRect/>
          <a:stretch>
            <a:fillRect/>
          </a:stretch>
        </p:blipFill>
        <p:spPr bwMode="auto">
          <a:xfrm>
            <a:off x="2711624" y="1844824"/>
            <a:ext cx="6669863" cy="3744416"/>
          </a:xfrm>
          <a:prstGeom prst="rect">
            <a:avLst/>
          </a:prstGeom>
          <a:noFill/>
          <a:ln w="9525">
            <a:noFill/>
            <a:miter lim="800000"/>
            <a:headEnd/>
            <a:tailEnd/>
          </a:ln>
          <a:effectLst/>
        </p:spPr>
      </p:pic>
      <p:sp>
        <p:nvSpPr>
          <p:cNvPr id="16" name="矩形 15"/>
          <p:cNvSpPr/>
          <p:nvPr/>
        </p:nvSpPr>
        <p:spPr>
          <a:xfrm>
            <a:off x="4943872" y="5661248"/>
            <a:ext cx="2492990" cy="369332"/>
          </a:xfrm>
          <a:prstGeom prst="rect">
            <a:avLst/>
          </a:prstGeom>
        </p:spPr>
        <p:txBody>
          <a:bodyPr wrap="none">
            <a:spAutoFit/>
          </a:bodyPr>
          <a:lstStyle/>
          <a:p>
            <a:r>
              <a:rPr lang="zh-CN" altLang="zh-CN" dirty="0"/>
              <a:t>构件生产厂布置形式一</a:t>
            </a:r>
            <a:endParaRPr lang="zh-CN" altLang="en-US" dirty="0"/>
          </a:p>
        </p:txBody>
      </p:sp>
      <p:sp>
        <p:nvSpPr>
          <p:cNvPr id="18" name="矩形 17"/>
          <p:cNvSpPr/>
          <p:nvPr/>
        </p:nvSpPr>
        <p:spPr>
          <a:xfrm>
            <a:off x="4295801" y="1124744"/>
            <a:ext cx="3427541" cy="369332"/>
          </a:xfrm>
          <a:prstGeom prst="rect">
            <a:avLst/>
          </a:prstGeom>
        </p:spPr>
        <p:txBody>
          <a:bodyPr wrap="none">
            <a:spAutoFit/>
          </a:bodyPr>
          <a:lstStyle/>
          <a:p>
            <a:r>
              <a:rPr lang="en-US" altLang="zh-CN" dirty="0"/>
              <a:t>PC</a:t>
            </a:r>
            <a:r>
              <a:rPr lang="zh-CN" altLang="zh-CN" dirty="0"/>
              <a:t>构件生产厂几种典型布置形式</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3921760" y="176056"/>
            <a:ext cx="4358640"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defTabSz="685800">
              <a:defRPr/>
            </a:pPr>
            <a:r>
              <a:rPr lang="zh-CN" altLang="zh-CN" dirty="0">
                <a:solidFill>
                  <a:prstClr val="black"/>
                </a:solidFill>
              </a:rPr>
              <a:t>预制构件厂主要生产区域建设要求</a:t>
            </a:r>
            <a:endParaRPr lang="zh-CN" altLang="en-US" kern="0" dirty="0">
              <a:solidFill>
                <a:srgbClr val="F0BF29"/>
              </a:solidFill>
              <a:latin typeface="微软雅黑" panose="020B0503020204020204" pitchFamily="34" charset="-122"/>
              <a:ea typeface="微软雅黑" panose="020B0503020204020204" pitchFamily="34" charset="-122"/>
            </a:endParaRPr>
          </a:p>
          <a:p>
            <a:pPr algn="ctr" defTabSz="685800">
              <a:defRPr/>
            </a:pPr>
            <a:endParaRPr lang="zh-CN" altLang="en-US" kern="0" dirty="0">
              <a:solidFill>
                <a:srgbClr val="F0BF29"/>
              </a:solidFill>
              <a:latin typeface="微软雅黑" panose="020B0503020204020204" pitchFamily="34" charset="-122"/>
              <a:ea typeface="微软雅黑" panose="020B0503020204020204" pitchFamily="34" charset="-122"/>
            </a:endParaRPr>
          </a:p>
        </p:txBody>
      </p:sp>
      <p:sp>
        <p:nvSpPr>
          <p:cNvPr id="84996" name="Rectangle 4"/>
          <p:cNvSpPr>
            <a:spLocks noChangeArrowheads="1"/>
          </p:cNvSpPr>
          <p:nvPr/>
        </p:nvSpPr>
        <p:spPr bwMode="auto">
          <a:xfrm>
            <a:off x="1524003"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84998" name="Rectangle 6"/>
          <p:cNvSpPr>
            <a:spLocks noChangeArrowheads="1"/>
          </p:cNvSpPr>
          <p:nvPr/>
        </p:nvSpPr>
        <p:spPr bwMode="auto">
          <a:xfrm>
            <a:off x="1524003"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 name="MH_SubTitle_1"/>
          <p:cNvSpPr/>
          <p:nvPr>
            <p:custDataLst>
              <p:tags r:id="rId1"/>
            </p:custDataLst>
          </p:nvPr>
        </p:nvSpPr>
        <p:spPr>
          <a:xfrm>
            <a:off x="1805479" y="1097968"/>
            <a:ext cx="7342291" cy="471896"/>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pPr algn="ctr" defTabSz="685800">
              <a:defRPr/>
            </a:pPr>
            <a:r>
              <a:rPr lang="zh-CN" altLang="en-US" sz="1400" dirty="0">
                <a:solidFill>
                  <a:prstClr val="black"/>
                </a:solidFill>
              </a:rPr>
              <a:t>              </a:t>
            </a:r>
            <a:endParaRPr lang="en-US" altLang="zh-CN" sz="1400" dirty="0">
              <a:solidFill>
                <a:prstClr val="black"/>
              </a:solidFill>
            </a:endParaRPr>
          </a:p>
          <a:p>
            <a:pPr algn="ctr" defTabSz="685800">
              <a:defRPr/>
            </a:pPr>
            <a:endParaRPr lang="en-US" altLang="zh-CN" sz="1400" b="1" dirty="0">
              <a:solidFill>
                <a:prstClr val="black">
                  <a:lumMod val="50000"/>
                  <a:lumOff val="50000"/>
                </a:prstClr>
              </a:solidFill>
              <a:latin typeface="微软雅黑" panose="020B0503020204020204" pitchFamily="34" charset="-122"/>
              <a:ea typeface="微软雅黑" panose="020B0503020204020204" pitchFamily="34" charset="-122"/>
            </a:endParaRPr>
          </a:p>
          <a:p>
            <a:pPr algn="ctr" defTabSz="685800">
              <a:defRPr/>
            </a:pPr>
            <a:endParaRPr lang="zh-CN" altLang="en-US" sz="1400" kern="0" dirty="0">
              <a:solidFill>
                <a:srgbClr val="F0BF29"/>
              </a:solidFill>
              <a:latin typeface="黑体" pitchFamily="49" charset="-122"/>
              <a:ea typeface="黑体" pitchFamily="49" charset="-122"/>
            </a:endParaRPr>
          </a:p>
        </p:txBody>
      </p:sp>
      <p:sp>
        <p:nvSpPr>
          <p:cNvPr id="10" name="MH_Other_1"/>
          <p:cNvSpPr txBox="1"/>
          <p:nvPr>
            <p:custDataLst>
              <p:tags r:id="rId2"/>
            </p:custDataLst>
          </p:nvPr>
        </p:nvSpPr>
        <p:spPr>
          <a:xfrm flipH="1">
            <a:off x="2393993" y="1025885"/>
            <a:ext cx="563386"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457200">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07</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
        <p:nvSpPr>
          <p:cNvPr id="94216" name="Rectangle 8"/>
          <p:cNvSpPr>
            <a:spLocks noChangeArrowheads="1"/>
          </p:cNvSpPr>
          <p:nvPr/>
        </p:nvSpPr>
        <p:spPr bwMode="auto">
          <a:xfrm>
            <a:off x="1524003" y="120041"/>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4217" name="Rectangle 9"/>
          <p:cNvSpPr>
            <a:spLocks noChangeArrowheads="1"/>
          </p:cNvSpPr>
          <p:nvPr/>
        </p:nvSpPr>
        <p:spPr bwMode="auto">
          <a:xfrm>
            <a:off x="1524000" y="2476896"/>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19" name="Rectangle 11"/>
          <p:cNvSpPr>
            <a:spLocks noChangeArrowheads="1"/>
          </p:cNvSpPr>
          <p:nvPr/>
        </p:nvSpPr>
        <p:spPr bwMode="auto">
          <a:xfrm>
            <a:off x="5984431" y="6844346"/>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algn="ct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20" name="Rectangle 12"/>
          <p:cNvSpPr>
            <a:spLocks noChangeArrowheads="1"/>
          </p:cNvSpPr>
          <p:nvPr/>
        </p:nvSpPr>
        <p:spPr bwMode="auto">
          <a:xfrm>
            <a:off x="1524003" y="9146954"/>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3" name="Rectangle 3"/>
          <p:cNvSpPr>
            <a:spLocks noChangeArrowheads="1"/>
          </p:cNvSpPr>
          <p:nvPr/>
        </p:nvSpPr>
        <p:spPr bwMode="auto">
          <a:xfrm>
            <a:off x="1524003" y="120041"/>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7284" name="Rectangle 4"/>
          <p:cNvSpPr>
            <a:spLocks noChangeArrowheads="1"/>
          </p:cNvSpPr>
          <p:nvPr/>
        </p:nvSpPr>
        <p:spPr bwMode="auto">
          <a:xfrm>
            <a:off x="1524000" y="2375326"/>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5" name="Rectangle 5"/>
          <p:cNvSpPr>
            <a:spLocks noChangeArrowheads="1"/>
          </p:cNvSpPr>
          <p:nvPr/>
        </p:nvSpPr>
        <p:spPr bwMode="auto">
          <a:xfrm>
            <a:off x="1524003" y="4258962"/>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pic>
        <p:nvPicPr>
          <p:cNvPr id="2050" name="图片 91"/>
          <p:cNvPicPr>
            <a:picLocks noChangeAspect="1" noChangeArrowheads="1"/>
          </p:cNvPicPr>
          <p:nvPr/>
        </p:nvPicPr>
        <p:blipFill>
          <a:blip r:embed="rId5" cstate="print"/>
          <a:srcRect/>
          <a:stretch>
            <a:fillRect/>
          </a:stretch>
        </p:blipFill>
        <p:spPr bwMode="auto">
          <a:xfrm>
            <a:off x="2351585" y="1988840"/>
            <a:ext cx="6845161" cy="3240360"/>
          </a:xfrm>
          <a:prstGeom prst="rect">
            <a:avLst/>
          </a:prstGeom>
          <a:noFill/>
          <a:ln w="9525">
            <a:noFill/>
            <a:miter lim="800000"/>
            <a:headEnd/>
            <a:tailEnd/>
          </a:ln>
          <a:effectLst/>
        </p:spPr>
      </p:pic>
      <p:sp>
        <p:nvSpPr>
          <p:cNvPr id="17" name="矩形 16"/>
          <p:cNvSpPr/>
          <p:nvPr/>
        </p:nvSpPr>
        <p:spPr>
          <a:xfrm>
            <a:off x="4727848" y="5373216"/>
            <a:ext cx="2492990" cy="369332"/>
          </a:xfrm>
          <a:prstGeom prst="rect">
            <a:avLst/>
          </a:prstGeom>
        </p:spPr>
        <p:txBody>
          <a:bodyPr wrap="none">
            <a:spAutoFit/>
          </a:bodyPr>
          <a:lstStyle/>
          <a:p>
            <a:r>
              <a:rPr lang="zh-CN" altLang="zh-CN" dirty="0"/>
              <a:t>构件生产厂布置形式二</a:t>
            </a:r>
            <a:endParaRPr lang="zh-CN" altLang="en-US" dirty="0"/>
          </a:p>
        </p:txBody>
      </p:sp>
      <p:sp>
        <p:nvSpPr>
          <p:cNvPr id="18" name="矩形 17"/>
          <p:cNvSpPr/>
          <p:nvPr/>
        </p:nvSpPr>
        <p:spPr>
          <a:xfrm>
            <a:off x="4439817" y="1124744"/>
            <a:ext cx="3427541" cy="369332"/>
          </a:xfrm>
          <a:prstGeom prst="rect">
            <a:avLst/>
          </a:prstGeom>
        </p:spPr>
        <p:txBody>
          <a:bodyPr wrap="none">
            <a:spAutoFit/>
          </a:bodyPr>
          <a:lstStyle/>
          <a:p>
            <a:r>
              <a:rPr lang="en-US" altLang="zh-CN" dirty="0"/>
              <a:t>PC</a:t>
            </a:r>
            <a:r>
              <a:rPr lang="zh-CN" altLang="zh-CN" dirty="0"/>
              <a:t>构件生产厂几种典型布置形式</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3921760" y="176056"/>
            <a:ext cx="4358640"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defTabSz="685800">
              <a:defRPr/>
            </a:pPr>
            <a:r>
              <a:rPr lang="zh-CN" altLang="zh-CN" dirty="0">
                <a:solidFill>
                  <a:prstClr val="black"/>
                </a:solidFill>
              </a:rPr>
              <a:t>预制构件厂主要生产区域建设要求</a:t>
            </a:r>
            <a:endParaRPr lang="zh-CN" altLang="en-US" kern="0" dirty="0">
              <a:solidFill>
                <a:srgbClr val="F0BF29"/>
              </a:solidFill>
              <a:latin typeface="微软雅黑" panose="020B0503020204020204" pitchFamily="34" charset="-122"/>
              <a:ea typeface="微软雅黑" panose="020B0503020204020204" pitchFamily="34" charset="-122"/>
            </a:endParaRPr>
          </a:p>
          <a:p>
            <a:pPr algn="ctr" defTabSz="685800">
              <a:defRPr/>
            </a:pPr>
            <a:endParaRPr lang="zh-CN" altLang="en-US" kern="0" dirty="0">
              <a:solidFill>
                <a:srgbClr val="F0BF29"/>
              </a:solidFill>
              <a:latin typeface="微软雅黑" panose="020B0503020204020204" pitchFamily="34" charset="-122"/>
              <a:ea typeface="微软雅黑" panose="020B0503020204020204" pitchFamily="34" charset="-122"/>
            </a:endParaRPr>
          </a:p>
        </p:txBody>
      </p:sp>
      <p:sp>
        <p:nvSpPr>
          <p:cNvPr id="84996" name="Rectangle 4"/>
          <p:cNvSpPr>
            <a:spLocks noChangeArrowheads="1"/>
          </p:cNvSpPr>
          <p:nvPr/>
        </p:nvSpPr>
        <p:spPr bwMode="auto">
          <a:xfrm>
            <a:off x="1524003"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84998" name="Rectangle 6"/>
          <p:cNvSpPr>
            <a:spLocks noChangeArrowheads="1"/>
          </p:cNvSpPr>
          <p:nvPr/>
        </p:nvSpPr>
        <p:spPr bwMode="auto">
          <a:xfrm>
            <a:off x="1524003"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 name="MH_SubTitle_1"/>
          <p:cNvSpPr/>
          <p:nvPr>
            <p:custDataLst>
              <p:tags r:id="rId1"/>
            </p:custDataLst>
          </p:nvPr>
        </p:nvSpPr>
        <p:spPr>
          <a:xfrm>
            <a:off x="1805479" y="1097968"/>
            <a:ext cx="7342291" cy="471896"/>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pPr algn="ctr" defTabSz="685800">
              <a:defRPr/>
            </a:pPr>
            <a:r>
              <a:rPr lang="zh-CN" altLang="en-US" sz="1400" dirty="0">
                <a:solidFill>
                  <a:prstClr val="black"/>
                </a:solidFill>
              </a:rPr>
              <a:t>              </a:t>
            </a:r>
            <a:endParaRPr lang="en-US" altLang="zh-CN" sz="1400" dirty="0">
              <a:solidFill>
                <a:prstClr val="black"/>
              </a:solidFill>
            </a:endParaRPr>
          </a:p>
          <a:p>
            <a:pPr algn="ctr" defTabSz="685800">
              <a:defRPr/>
            </a:pPr>
            <a:endParaRPr lang="en-US" altLang="zh-CN" sz="1400" b="1" dirty="0">
              <a:solidFill>
                <a:prstClr val="black">
                  <a:lumMod val="50000"/>
                  <a:lumOff val="50000"/>
                </a:prstClr>
              </a:solidFill>
              <a:latin typeface="微软雅黑" panose="020B0503020204020204" pitchFamily="34" charset="-122"/>
              <a:ea typeface="微软雅黑" panose="020B0503020204020204" pitchFamily="34" charset="-122"/>
            </a:endParaRPr>
          </a:p>
          <a:p>
            <a:pPr algn="ctr" defTabSz="685800">
              <a:defRPr/>
            </a:pPr>
            <a:endParaRPr lang="zh-CN" altLang="en-US" sz="1400" kern="0" dirty="0">
              <a:solidFill>
                <a:srgbClr val="F0BF29"/>
              </a:solidFill>
              <a:latin typeface="黑体" pitchFamily="49" charset="-122"/>
              <a:ea typeface="黑体" pitchFamily="49" charset="-122"/>
            </a:endParaRPr>
          </a:p>
        </p:txBody>
      </p:sp>
      <p:sp>
        <p:nvSpPr>
          <p:cNvPr id="10" name="MH_Other_1"/>
          <p:cNvSpPr txBox="1"/>
          <p:nvPr>
            <p:custDataLst>
              <p:tags r:id="rId2"/>
            </p:custDataLst>
          </p:nvPr>
        </p:nvSpPr>
        <p:spPr>
          <a:xfrm flipH="1">
            <a:off x="2393993" y="1025885"/>
            <a:ext cx="563386"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457200">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07</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
        <p:nvSpPr>
          <p:cNvPr id="94216" name="Rectangle 8"/>
          <p:cNvSpPr>
            <a:spLocks noChangeArrowheads="1"/>
          </p:cNvSpPr>
          <p:nvPr/>
        </p:nvSpPr>
        <p:spPr bwMode="auto">
          <a:xfrm>
            <a:off x="1524003" y="120041"/>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4217" name="Rectangle 9"/>
          <p:cNvSpPr>
            <a:spLocks noChangeArrowheads="1"/>
          </p:cNvSpPr>
          <p:nvPr/>
        </p:nvSpPr>
        <p:spPr bwMode="auto">
          <a:xfrm>
            <a:off x="1524000" y="2476896"/>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19" name="Rectangle 11"/>
          <p:cNvSpPr>
            <a:spLocks noChangeArrowheads="1"/>
          </p:cNvSpPr>
          <p:nvPr/>
        </p:nvSpPr>
        <p:spPr bwMode="auto">
          <a:xfrm>
            <a:off x="5984431" y="6844346"/>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algn="ct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20" name="Rectangle 12"/>
          <p:cNvSpPr>
            <a:spLocks noChangeArrowheads="1"/>
          </p:cNvSpPr>
          <p:nvPr/>
        </p:nvSpPr>
        <p:spPr bwMode="auto">
          <a:xfrm>
            <a:off x="1524003" y="9146954"/>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3" name="Rectangle 3"/>
          <p:cNvSpPr>
            <a:spLocks noChangeArrowheads="1"/>
          </p:cNvSpPr>
          <p:nvPr/>
        </p:nvSpPr>
        <p:spPr bwMode="auto">
          <a:xfrm>
            <a:off x="1524003" y="120041"/>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7284" name="Rectangle 4"/>
          <p:cNvSpPr>
            <a:spLocks noChangeArrowheads="1"/>
          </p:cNvSpPr>
          <p:nvPr/>
        </p:nvSpPr>
        <p:spPr bwMode="auto">
          <a:xfrm>
            <a:off x="1524000" y="2375326"/>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5" name="Rectangle 5"/>
          <p:cNvSpPr>
            <a:spLocks noChangeArrowheads="1"/>
          </p:cNvSpPr>
          <p:nvPr/>
        </p:nvSpPr>
        <p:spPr bwMode="auto">
          <a:xfrm>
            <a:off x="1524003" y="4258962"/>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pic>
        <p:nvPicPr>
          <p:cNvPr id="3074" name="图片 39"/>
          <p:cNvPicPr>
            <a:picLocks noChangeAspect="1" noChangeArrowheads="1"/>
          </p:cNvPicPr>
          <p:nvPr/>
        </p:nvPicPr>
        <p:blipFill>
          <a:blip r:embed="rId5" cstate="print"/>
          <a:srcRect/>
          <a:stretch>
            <a:fillRect/>
          </a:stretch>
        </p:blipFill>
        <p:spPr bwMode="auto">
          <a:xfrm>
            <a:off x="2783632" y="2132856"/>
            <a:ext cx="6494454" cy="3456384"/>
          </a:xfrm>
          <a:prstGeom prst="rect">
            <a:avLst/>
          </a:prstGeom>
          <a:noFill/>
          <a:ln w="9525">
            <a:noFill/>
            <a:miter lim="800000"/>
            <a:headEnd/>
            <a:tailEnd/>
          </a:ln>
          <a:effectLst/>
        </p:spPr>
      </p:pic>
      <p:sp>
        <p:nvSpPr>
          <p:cNvPr id="18" name="矩形 17"/>
          <p:cNvSpPr/>
          <p:nvPr/>
        </p:nvSpPr>
        <p:spPr>
          <a:xfrm>
            <a:off x="4799856" y="5661248"/>
            <a:ext cx="2492990" cy="369332"/>
          </a:xfrm>
          <a:prstGeom prst="rect">
            <a:avLst/>
          </a:prstGeom>
        </p:spPr>
        <p:txBody>
          <a:bodyPr wrap="none">
            <a:spAutoFit/>
          </a:bodyPr>
          <a:lstStyle/>
          <a:p>
            <a:r>
              <a:rPr lang="zh-CN" altLang="zh-CN" dirty="0"/>
              <a:t>构件生产厂布置形式三</a:t>
            </a:r>
            <a:endParaRPr lang="zh-CN" altLang="en-US" dirty="0"/>
          </a:p>
        </p:txBody>
      </p:sp>
      <p:sp>
        <p:nvSpPr>
          <p:cNvPr id="19" name="矩形 18"/>
          <p:cNvSpPr/>
          <p:nvPr/>
        </p:nvSpPr>
        <p:spPr>
          <a:xfrm>
            <a:off x="4583833" y="1124744"/>
            <a:ext cx="3427541" cy="369332"/>
          </a:xfrm>
          <a:prstGeom prst="rect">
            <a:avLst/>
          </a:prstGeom>
        </p:spPr>
        <p:txBody>
          <a:bodyPr wrap="none">
            <a:spAutoFit/>
          </a:bodyPr>
          <a:lstStyle/>
          <a:p>
            <a:r>
              <a:rPr lang="en-US" altLang="zh-CN" dirty="0"/>
              <a:t>PC</a:t>
            </a:r>
            <a:r>
              <a:rPr lang="zh-CN" altLang="zh-CN" dirty="0"/>
              <a:t>构件生产厂几种典型布置形式</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bwMode="auto">
          <a:xfrm>
            <a:off x="1896820" y="1756697"/>
            <a:ext cx="2055038" cy="1544161"/>
            <a:chOff x="0" y="0"/>
            <a:chExt cx="2040938" cy="1544535"/>
          </a:xfrm>
        </p:grpSpPr>
        <p:sp>
          <p:nvSpPr>
            <p:cNvPr id="4" name="矩形 32"/>
            <p:cNvSpPr>
              <a:spLocks noChangeArrowheads="1"/>
            </p:cNvSpPr>
            <p:nvPr/>
          </p:nvSpPr>
          <p:spPr bwMode="auto">
            <a:xfrm>
              <a:off x="0" y="0"/>
              <a:ext cx="384065" cy="720677"/>
            </a:xfrm>
            <a:prstGeom prst="rect">
              <a:avLst/>
            </a:pr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defTabSz="457200"/>
              <a:r>
                <a:rPr lang="en-US" sz="2400" dirty="0">
                  <a:solidFill>
                    <a:srgbClr val="FFFFFF"/>
                  </a:solidFill>
                  <a:latin typeface="Impact" panose="020B0806030902050204" pitchFamily="34" charset="0"/>
                  <a:ea typeface="微软雅黑" panose="020B0503020204020204" pitchFamily="34" charset="-122"/>
                  <a:sym typeface="Impact" panose="020B0806030902050204" pitchFamily="34" charset="0"/>
                </a:rPr>
                <a:t>1</a:t>
              </a:r>
              <a:endParaRPr lang="zh-CN" altLang="en-US" sz="2400" dirty="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5" name="矩形 33"/>
            <p:cNvSpPr>
              <a:spLocks noChangeArrowheads="1"/>
            </p:cNvSpPr>
            <p:nvPr/>
          </p:nvSpPr>
          <p:spPr bwMode="auto">
            <a:xfrm>
              <a:off x="384065" y="0"/>
              <a:ext cx="1656873" cy="720677"/>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defTabSz="457200">
                <a:lnSpc>
                  <a:spcPct val="120000"/>
                </a:lnSpc>
              </a:pPr>
              <a:r>
                <a:rPr lang="zh-CN" altLang="en-US"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给水</a:t>
              </a:r>
              <a:endParaRPr lang="zh-CN" altLang="en-US" dirty="0">
                <a:solidFill>
                  <a:srgbClr val="000000"/>
                </a:solidFill>
              </a:endParaRPr>
            </a:p>
          </p:txBody>
        </p:sp>
        <p:sp>
          <p:nvSpPr>
            <p:cNvPr id="6" name="矩形 34"/>
            <p:cNvSpPr>
              <a:spLocks noChangeArrowheads="1"/>
            </p:cNvSpPr>
            <p:nvPr/>
          </p:nvSpPr>
          <p:spPr bwMode="auto">
            <a:xfrm>
              <a:off x="0" y="720677"/>
              <a:ext cx="2040938" cy="823858"/>
            </a:xfrm>
            <a:prstGeom prst="rect">
              <a:avLst/>
            </a:prstGeom>
            <a:gradFill rotWithShape="1">
              <a:gsLst>
                <a:gs pos="0">
                  <a:srgbClr val="F9F9F9"/>
                </a:gs>
                <a:gs pos="32999">
                  <a:srgbClr val="F9F9F9"/>
                </a:gs>
                <a:gs pos="100000">
                  <a:srgbClr val="D7D7D7"/>
                </a:gs>
              </a:gsLst>
              <a:lin ang="54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pPr algn="ctr" defTabSz="457200">
                <a:lnSpc>
                  <a:spcPct val="120000"/>
                </a:lnSpc>
              </a:pPr>
              <a:endParaRPr lang="zh-CN" altLang="en-US" sz="1350" dirty="0">
                <a:solidFill>
                  <a:prstClr val="black">
                    <a:lumMod val="65000"/>
                    <a:lumOff val="35000"/>
                  </a:prstClr>
                </a:solidFill>
              </a:endParaRPr>
            </a:p>
          </p:txBody>
        </p:sp>
      </p:grpSp>
      <p:grpSp>
        <p:nvGrpSpPr>
          <p:cNvPr id="3" name="Group 10"/>
          <p:cNvGrpSpPr/>
          <p:nvPr/>
        </p:nvGrpSpPr>
        <p:grpSpPr bwMode="auto">
          <a:xfrm>
            <a:off x="4039085" y="1783782"/>
            <a:ext cx="2055038" cy="1544161"/>
            <a:chOff x="0" y="0"/>
            <a:chExt cx="2040938" cy="1544535"/>
          </a:xfrm>
        </p:grpSpPr>
        <p:sp>
          <p:nvSpPr>
            <p:cNvPr id="8" name="矩形 29"/>
            <p:cNvSpPr>
              <a:spLocks noChangeArrowheads="1"/>
            </p:cNvSpPr>
            <p:nvPr/>
          </p:nvSpPr>
          <p:spPr bwMode="auto">
            <a:xfrm>
              <a:off x="0" y="0"/>
              <a:ext cx="384065" cy="720677"/>
            </a:xfrm>
            <a:prstGeom prst="rect">
              <a:avLst/>
            </a:pr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defTabSz="457200"/>
              <a:r>
                <a:rPr lang="en-US" sz="2400" dirty="0">
                  <a:solidFill>
                    <a:srgbClr val="FFFFFF"/>
                  </a:solidFill>
                  <a:latin typeface="Impact" panose="020B0806030902050204" pitchFamily="34" charset="0"/>
                  <a:ea typeface="微软雅黑" panose="020B0503020204020204" pitchFamily="34" charset="-122"/>
                  <a:sym typeface="Impact" panose="020B0806030902050204" pitchFamily="34" charset="0"/>
                </a:rPr>
                <a:t>2</a:t>
              </a:r>
              <a:endParaRPr lang="zh-CN" altLang="en-US" sz="2400" dirty="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9" name="矩形 30"/>
            <p:cNvSpPr>
              <a:spLocks noChangeArrowheads="1"/>
            </p:cNvSpPr>
            <p:nvPr/>
          </p:nvSpPr>
          <p:spPr bwMode="auto">
            <a:xfrm>
              <a:off x="384065" y="0"/>
              <a:ext cx="1656873" cy="720677"/>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defTabSz="457200">
                <a:lnSpc>
                  <a:spcPct val="120000"/>
                </a:lnSpc>
              </a:pPr>
              <a:r>
                <a:rPr lang="zh-CN" altLang="en-US"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排水</a:t>
              </a:r>
            </a:p>
          </p:txBody>
        </p:sp>
        <p:sp>
          <p:nvSpPr>
            <p:cNvPr id="10" name="矩形 31"/>
            <p:cNvSpPr>
              <a:spLocks noChangeArrowheads="1"/>
            </p:cNvSpPr>
            <p:nvPr/>
          </p:nvSpPr>
          <p:spPr bwMode="auto">
            <a:xfrm>
              <a:off x="0" y="720677"/>
              <a:ext cx="2040938" cy="823858"/>
            </a:xfrm>
            <a:prstGeom prst="rect">
              <a:avLst/>
            </a:prstGeom>
            <a:gradFill rotWithShape="1">
              <a:gsLst>
                <a:gs pos="0">
                  <a:srgbClr val="F9F9F9"/>
                </a:gs>
                <a:gs pos="32999">
                  <a:srgbClr val="F9F9F9"/>
                </a:gs>
                <a:gs pos="100000">
                  <a:srgbClr val="D7D7D7"/>
                </a:gs>
              </a:gsLst>
              <a:lin ang="54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pPr algn="ctr" defTabSz="457200">
                <a:lnSpc>
                  <a:spcPct val="120000"/>
                </a:lnSpc>
              </a:pPr>
              <a:endParaRPr lang="zh-CN" altLang="en-US" sz="1350" dirty="0">
                <a:solidFill>
                  <a:srgbClr val="000000"/>
                </a:solidFill>
              </a:endParaRPr>
            </a:p>
          </p:txBody>
        </p:sp>
      </p:grpSp>
      <p:grpSp>
        <p:nvGrpSpPr>
          <p:cNvPr id="7" name="Group 14"/>
          <p:cNvGrpSpPr/>
          <p:nvPr/>
        </p:nvGrpSpPr>
        <p:grpSpPr bwMode="auto">
          <a:xfrm>
            <a:off x="6147212" y="1783782"/>
            <a:ext cx="2053444" cy="1544161"/>
            <a:chOff x="0" y="0"/>
            <a:chExt cx="2040938" cy="1544535"/>
          </a:xfrm>
        </p:grpSpPr>
        <p:sp>
          <p:nvSpPr>
            <p:cNvPr id="12" name="矩形 24"/>
            <p:cNvSpPr>
              <a:spLocks noChangeArrowheads="1"/>
            </p:cNvSpPr>
            <p:nvPr/>
          </p:nvSpPr>
          <p:spPr bwMode="auto">
            <a:xfrm>
              <a:off x="0" y="0"/>
              <a:ext cx="384363" cy="720677"/>
            </a:xfrm>
            <a:prstGeom prst="rect">
              <a:avLst/>
            </a:pr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defTabSz="457200"/>
              <a:r>
                <a:rPr lang="en-US" sz="2400" dirty="0">
                  <a:solidFill>
                    <a:srgbClr val="FFFFFF"/>
                  </a:solidFill>
                  <a:latin typeface="Impact" panose="020B0806030902050204" pitchFamily="34" charset="0"/>
                  <a:ea typeface="微软雅黑" panose="020B0503020204020204" pitchFamily="34" charset="-122"/>
                  <a:sym typeface="Impact" panose="020B0806030902050204" pitchFamily="34" charset="0"/>
                </a:rPr>
                <a:t>3</a:t>
              </a:r>
              <a:endParaRPr lang="zh-CN" altLang="en-US" sz="2400" dirty="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3" name="矩形 25"/>
            <p:cNvSpPr>
              <a:spLocks noChangeArrowheads="1"/>
            </p:cNvSpPr>
            <p:nvPr/>
          </p:nvSpPr>
          <p:spPr bwMode="auto">
            <a:xfrm>
              <a:off x="384363" y="0"/>
              <a:ext cx="1656575" cy="720677"/>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defTabSz="457200">
                <a:lnSpc>
                  <a:spcPct val="120000"/>
                </a:lnSpc>
              </a:pPr>
              <a:r>
                <a:rPr lang="zh-CN" altLang="en-US"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供配电</a:t>
              </a:r>
            </a:p>
          </p:txBody>
        </p:sp>
        <p:sp>
          <p:nvSpPr>
            <p:cNvPr id="14" name="矩形 26"/>
            <p:cNvSpPr>
              <a:spLocks noChangeArrowheads="1"/>
            </p:cNvSpPr>
            <p:nvPr/>
          </p:nvSpPr>
          <p:spPr bwMode="auto">
            <a:xfrm>
              <a:off x="0" y="720677"/>
              <a:ext cx="2040938" cy="823858"/>
            </a:xfrm>
            <a:prstGeom prst="rect">
              <a:avLst/>
            </a:prstGeom>
            <a:gradFill rotWithShape="1">
              <a:gsLst>
                <a:gs pos="0">
                  <a:srgbClr val="F9F9F9"/>
                </a:gs>
                <a:gs pos="32999">
                  <a:srgbClr val="F9F9F9"/>
                </a:gs>
                <a:gs pos="100000">
                  <a:srgbClr val="D7D7D7"/>
                </a:gs>
              </a:gsLst>
              <a:lin ang="54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pPr algn="ctr" defTabSz="457200">
                <a:lnSpc>
                  <a:spcPct val="120000"/>
                </a:lnSpc>
              </a:pPr>
              <a:endParaRPr lang="zh-CN" altLang="en-US" sz="1350" dirty="0">
                <a:solidFill>
                  <a:srgbClr val="000000"/>
                </a:solidFill>
              </a:endParaRPr>
            </a:p>
          </p:txBody>
        </p:sp>
      </p:grpSp>
      <p:grpSp>
        <p:nvGrpSpPr>
          <p:cNvPr id="11" name="Group 18"/>
          <p:cNvGrpSpPr/>
          <p:nvPr/>
        </p:nvGrpSpPr>
        <p:grpSpPr bwMode="auto">
          <a:xfrm>
            <a:off x="1920082" y="3733476"/>
            <a:ext cx="2055038" cy="1544161"/>
            <a:chOff x="0" y="0"/>
            <a:chExt cx="2040938" cy="1544535"/>
          </a:xfrm>
        </p:grpSpPr>
        <p:sp>
          <p:nvSpPr>
            <p:cNvPr id="16" name="矩形 21"/>
            <p:cNvSpPr>
              <a:spLocks noChangeArrowheads="1"/>
            </p:cNvSpPr>
            <p:nvPr/>
          </p:nvSpPr>
          <p:spPr bwMode="auto">
            <a:xfrm>
              <a:off x="0" y="0"/>
              <a:ext cx="384065" cy="720677"/>
            </a:xfrm>
            <a:prstGeom prst="rect">
              <a:avLst/>
            </a:prstGeom>
            <a:solidFill>
              <a:schemeClr val="accent2"/>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defTabSz="457200"/>
              <a:r>
                <a:rPr lang="en-US" altLang="zh-CN" sz="2400" dirty="0">
                  <a:solidFill>
                    <a:srgbClr val="FFFFFF"/>
                  </a:solidFill>
                  <a:latin typeface="Impact" panose="020B0806030902050204" pitchFamily="34" charset="0"/>
                  <a:ea typeface="微软雅黑" panose="020B0503020204020204" pitchFamily="34" charset="-122"/>
                  <a:sym typeface="Impact" panose="020B0806030902050204" pitchFamily="34" charset="0"/>
                </a:rPr>
                <a:t>5</a:t>
              </a:r>
              <a:endParaRPr lang="zh-CN" altLang="en-US" sz="2400" dirty="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17" name="矩形 22"/>
            <p:cNvSpPr>
              <a:spLocks noChangeArrowheads="1"/>
            </p:cNvSpPr>
            <p:nvPr/>
          </p:nvSpPr>
          <p:spPr bwMode="auto">
            <a:xfrm>
              <a:off x="384065" y="0"/>
              <a:ext cx="1656873" cy="720677"/>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defTabSz="457200">
                <a:lnSpc>
                  <a:spcPct val="120000"/>
                </a:lnSpc>
              </a:pPr>
              <a:r>
                <a:rPr lang="zh-CN" altLang="en-US"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防雷</a:t>
              </a:r>
            </a:p>
          </p:txBody>
        </p:sp>
        <p:sp>
          <p:nvSpPr>
            <p:cNvPr id="18" name="矩形 23"/>
            <p:cNvSpPr>
              <a:spLocks noChangeArrowheads="1"/>
            </p:cNvSpPr>
            <p:nvPr/>
          </p:nvSpPr>
          <p:spPr bwMode="auto">
            <a:xfrm>
              <a:off x="0" y="720677"/>
              <a:ext cx="2040938" cy="823858"/>
            </a:xfrm>
            <a:prstGeom prst="rect">
              <a:avLst/>
            </a:prstGeom>
            <a:gradFill rotWithShape="1">
              <a:gsLst>
                <a:gs pos="0">
                  <a:srgbClr val="F9F9F9"/>
                </a:gs>
                <a:gs pos="32999">
                  <a:srgbClr val="F9F9F9"/>
                </a:gs>
                <a:gs pos="100000">
                  <a:srgbClr val="D7D7D7"/>
                </a:gs>
              </a:gsLst>
              <a:lin ang="54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pPr algn="ctr" defTabSz="457200">
                <a:lnSpc>
                  <a:spcPct val="120000"/>
                </a:lnSpc>
              </a:pPr>
              <a:endParaRPr lang="zh-CN" altLang="en-US" sz="1350" dirty="0">
                <a:solidFill>
                  <a:srgbClr val="000000"/>
                </a:solidFill>
              </a:endParaRPr>
            </a:p>
          </p:txBody>
        </p:sp>
      </p:grpSp>
      <p:grpSp>
        <p:nvGrpSpPr>
          <p:cNvPr id="15" name="Group 22"/>
          <p:cNvGrpSpPr/>
          <p:nvPr/>
        </p:nvGrpSpPr>
        <p:grpSpPr bwMode="auto">
          <a:xfrm>
            <a:off x="4040963" y="3733476"/>
            <a:ext cx="2055038" cy="1544161"/>
            <a:chOff x="0" y="0"/>
            <a:chExt cx="2040938" cy="1544535"/>
          </a:xfrm>
        </p:grpSpPr>
        <p:sp>
          <p:nvSpPr>
            <p:cNvPr id="20" name="矩形 19"/>
            <p:cNvSpPr>
              <a:spLocks noChangeArrowheads="1"/>
            </p:cNvSpPr>
            <p:nvPr/>
          </p:nvSpPr>
          <p:spPr bwMode="auto">
            <a:xfrm>
              <a:off x="0" y="0"/>
              <a:ext cx="384065" cy="720677"/>
            </a:xfrm>
            <a:prstGeom prst="rect">
              <a:avLst/>
            </a:prstGeom>
            <a:solidFill>
              <a:schemeClr val="accent3"/>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defTabSz="457200"/>
              <a:r>
                <a:rPr lang="en-US" altLang="zh-CN" sz="2400" dirty="0">
                  <a:solidFill>
                    <a:srgbClr val="FFFFFF"/>
                  </a:solidFill>
                  <a:latin typeface="Impact" panose="020B0806030902050204" pitchFamily="34" charset="0"/>
                  <a:ea typeface="微软雅黑" panose="020B0503020204020204" pitchFamily="34" charset="-122"/>
                  <a:sym typeface="Impact" panose="020B0806030902050204" pitchFamily="34" charset="0"/>
                </a:rPr>
                <a:t>6</a:t>
              </a:r>
              <a:endParaRPr lang="zh-CN" altLang="en-US" sz="2400" dirty="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1" name="矩形 20"/>
            <p:cNvSpPr>
              <a:spLocks noChangeArrowheads="1"/>
            </p:cNvSpPr>
            <p:nvPr/>
          </p:nvSpPr>
          <p:spPr bwMode="auto">
            <a:xfrm>
              <a:off x="384065" y="0"/>
              <a:ext cx="1656873" cy="720677"/>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defTabSz="457200">
                <a:lnSpc>
                  <a:spcPct val="120000"/>
                </a:lnSpc>
              </a:pPr>
              <a:r>
                <a:rPr lang="zh-CN" altLang="en-US"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自动化控制</a:t>
              </a:r>
            </a:p>
          </p:txBody>
        </p:sp>
        <p:sp>
          <p:nvSpPr>
            <p:cNvPr id="22" name="矩形 21"/>
            <p:cNvSpPr>
              <a:spLocks noChangeArrowheads="1"/>
            </p:cNvSpPr>
            <p:nvPr/>
          </p:nvSpPr>
          <p:spPr bwMode="auto">
            <a:xfrm>
              <a:off x="0" y="720677"/>
              <a:ext cx="2040938" cy="823858"/>
            </a:xfrm>
            <a:prstGeom prst="rect">
              <a:avLst/>
            </a:prstGeom>
            <a:gradFill rotWithShape="1">
              <a:gsLst>
                <a:gs pos="0">
                  <a:srgbClr val="F9F9F9"/>
                </a:gs>
                <a:gs pos="32999">
                  <a:srgbClr val="F9F9F9"/>
                </a:gs>
                <a:gs pos="100000">
                  <a:srgbClr val="D7D7D7"/>
                </a:gs>
              </a:gsLst>
              <a:lin ang="54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pPr algn="ctr" defTabSz="457200">
                <a:lnSpc>
                  <a:spcPct val="120000"/>
                </a:lnSpc>
              </a:pPr>
              <a:endParaRPr lang="zh-CN" altLang="en-US" sz="1350" dirty="0">
                <a:solidFill>
                  <a:srgbClr val="000000"/>
                </a:solidFill>
              </a:endParaRPr>
            </a:p>
          </p:txBody>
        </p:sp>
      </p:grpSp>
      <p:grpSp>
        <p:nvGrpSpPr>
          <p:cNvPr id="19" name="Group 26"/>
          <p:cNvGrpSpPr/>
          <p:nvPr/>
        </p:nvGrpSpPr>
        <p:grpSpPr bwMode="auto">
          <a:xfrm>
            <a:off x="6150679" y="3733476"/>
            <a:ext cx="2055038" cy="1544161"/>
            <a:chOff x="0" y="0"/>
            <a:chExt cx="2040938" cy="1544535"/>
          </a:xfrm>
        </p:grpSpPr>
        <p:sp>
          <p:nvSpPr>
            <p:cNvPr id="24" name="矩形 15"/>
            <p:cNvSpPr>
              <a:spLocks noChangeArrowheads="1"/>
            </p:cNvSpPr>
            <p:nvPr/>
          </p:nvSpPr>
          <p:spPr bwMode="auto">
            <a:xfrm>
              <a:off x="0" y="0"/>
              <a:ext cx="384065" cy="720677"/>
            </a:xfrm>
            <a:prstGeom prst="rect">
              <a:avLst/>
            </a:prstGeom>
            <a:solidFill>
              <a:schemeClr val="accent3"/>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defTabSz="457200"/>
              <a:r>
                <a:rPr lang="en-US" altLang="zh-CN" sz="2400" dirty="0">
                  <a:solidFill>
                    <a:srgbClr val="FFFFFF"/>
                  </a:solidFill>
                  <a:latin typeface="Impact" panose="020B0806030902050204" pitchFamily="34" charset="0"/>
                  <a:ea typeface="微软雅黑" panose="020B0503020204020204" pitchFamily="34" charset="-122"/>
                  <a:sym typeface="Impact" panose="020B0806030902050204" pitchFamily="34" charset="0"/>
                </a:rPr>
                <a:t>7</a:t>
              </a:r>
              <a:endParaRPr lang="zh-CN" altLang="en-US" sz="2400" dirty="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5" name="矩形 16"/>
            <p:cNvSpPr>
              <a:spLocks noChangeArrowheads="1"/>
            </p:cNvSpPr>
            <p:nvPr/>
          </p:nvSpPr>
          <p:spPr bwMode="auto">
            <a:xfrm>
              <a:off x="384065" y="0"/>
              <a:ext cx="1656873" cy="720677"/>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defTabSz="457200">
                <a:lnSpc>
                  <a:spcPct val="120000"/>
                </a:lnSpc>
              </a:pPr>
              <a:r>
                <a:rPr lang="zh-CN" altLang="en-US"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暖气</a:t>
              </a:r>
            </a:p>
          </p:txBody>
        </p:sp>
        <p:sp>
          <p:nvSpPr>
            <p:cNvPr id="26" name="矩形 17"/>
            <p:cNvSpPr>
              <a:spLocks noChangeArrowheads="1"/>
            </p:cNvSpPr>
            <p:nvPr/>
          </p:nvSpPr>
          <p:spPr bwMode="auto">
            <a:xfrm>
              <a:off x="0" y="720677"/>
              <a:ext cx="2040938" cy="823858"/>
            </a:xfrm>
            <a:prstGeom prst="rect">
              <a:avLst/>
            </a:prstGeom>
            <a:gradFill rotWithShape="1">
              <a:gsLst>
                <a:gs pos="0">
                  <a:srgbClr val="F9F9F9"/>
                </a:gs>
                <a:gs pos="32999">
                  <a:srgbClr val="F9F9F9"/>
                </a:gs>
                <a:gs pos="100000">
                  <a:srgbClr val="D7D7D7"/>
                </a:gs>
              </a:gsLst>
              <a:lin ang="54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pPr algn="ctr" defTabSz="457200">
                <a:lnSpc>
                  <a:spcPct val="120000"/>
                </a:lnSpc>
              </a:pPr>
              <a:endParaRPr lang="zh-CN" altLang="en-US" sz="1350" dirty="0">
                <a:solidFill>
                  <a:srgbClr val="000000"/>
                </a:solidFill>
              </a:endParaRPr>
            </a:p>
          </p:txBody>
        </p:sp>
      </p:grpSp>
      <p:grpSp>
        <p:nvGrpSpPr>
          <p:cNvPr id="23" name="Group 30"/>
          <p:cNvGrpSpPr/>
          <p:nvPr/>
        </p:nvGrpSpPr>
        <p:grpSpPr bwMode="auto">
          <a:xfrm>
            <a:off x="8288882" y="3744587"/>
            <a:ext cx="2055038" cy="1544161"/>
            <a:chOff x="0" y="0"/>
            <a:chExt cx="2040938" cy="1544535"/>
          </a:xfrm>
        </p:grpSpPr>
        <p:sp>
          <p:nvSpPr>
            <p:cNvPr id="28" name="矩形 12"/>
            <p:cNvSpPr>
              <a:spLocks noChangeArrowheads="1"/>
            </p:cNvSpPr>
            <p:nvPr/>
          </p:nvSpPr>
          <p:spPr bwMode="auto">
            <a:xfrm>
              <a:off x="0" y="0"/>
              <a:ext cx="384065" cy="720677"/>
            </a:xfrm>
            <a:prstGeom prst="rect">
              <a:avLst/>
            </a:prstGeom>
            <a:solidFill>
              <a:schemeClr val="accent4"/>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defTabSz="457200"/>
              <a:r>
                <a:rPr lang="en-US" altLang="zh-CN" sz="2400" dirty="0">
                  <a:solidFill>
                    <a:srgbClr val="FFFFFF"/>
                  </a:solidFill>
                  <a:latin typeface="Impact" panose="020B0806030902050204" pitchFamily="34" charset="0"/>
                  <a:ea typeface="微软雅黑" panose="020B0503020204020204" pitchFamily="34" charset="-122"/>
                  <a:sym typeface="Impact" panose="020B0806030902050204" pitchFamily="34" charset="0"/>
                </a:rPr>
                <a:t>8</a:t>
              </a:r>
              <a:endParaRPr lang="zh-CN" altLang="en-US" sz="2400" dirty="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29" name="矩形 13"/>
            <p:cNvSpPr>
              <a:spLocks noChangeArrowheads="1"/>
            </p:cNvSpPr>
            <p:nvPr/>
          </p:nvSpPr>
          <p:spPr bwMode="auto">
            <a:xfrm>
              <a:off x="384065" y="0"/>
              <a:ext cx="1656873" cy="720677"/>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defTabSz="457200">
                <a:lnSpc>
                  <a:spcPct val="120000"/>
                </a:lnSpc>
              </a:pPr>
              <a:r>
                <a:rPr lang="zh-CN" altLang="en-US"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蒸汽</a:t>
              </a:r>
            </a:p>
          </p:txBody>
        </p:sp>
        <p:sp>
          <p:nvSpPr>
            <p:cNvPr id="30" name="矩形 14"/>
            <p:cNvSpPr>
              <a:spLocks noChangeArrowheads="1"/>
            </p:cNvSpPr>
            <p:nvPr/>
          </p:nvSpPr>
          <p:spPr bwMode="auto">
            <a:xfrm>
              <a:off x="0" y="720677"/>
              <a:ext cx="2040938" cy="823858"/>
            </a:xfrm>
            <a:prstGeom prst="rect">
              <a:avLst/>
            </a:prstGeom>
            <a:gradFill rotWithShape="1">
              <a:gsLst>
                <a:gs pos="0">
                  <a:srgbClr val="F9F9F9"/>
                </a:gs>
                <a:gs pos="32999">
                  <a:srgbClr val="F9F9F9"/>
                </a:gs>
                <a:gs pos="100000">
                  <a:srgbClr val="D7D7D7"/>
                </a:gs>
              </a:gsLst>
              <a:lin ang="54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pPr algn="ctr" defTabSz="457200">
                <a:lnSpc>
                  <a:spcPct val="120000"/>
                </a:lnSpc>
              </a:pPr>
              <a:endParaRPr lang="zh-CN" altLang="en-US" sz="1350" dirty="0">
                <a:solidFill>
                  <a:srgbClr val="000000"/>
                </a:solidFill>
              </a:endParaRPr>
            </a:p>
          </p:txBody>
        </p:sp>
      </p:grpSp>
      <p:grpSp>
        <p:nvGrpSpPr>
          <p:cNvPr id="27" name="Group 30"/>
          <p:cNvGrpSpPr/>
          <p:nvPr/>
        </p:nvGrpSpPr>
        <p:grpSpPr bwMode="auto">
          <a:xfrm>
            <a:off x="8268562" y="1794469"/>
            <a:ext cx="2055038" cy="1544161"/>
            <a:chOff x="0" y="0"/>
            <a:chExt cx="2040938" cy="1544535"/>
          </a:xfrm>
        </p:grpSpPr>
        <p:sp>
          <p:nvSpPr>
            <p:cNvPr id="32" name="矩形 12"/>
            <p:cNvSpPr>
              <a:spLocks noChangeArrowheads="1"/>
            </p:cNvSpPr>
            <p:nvPr/>
          </p:nvSpPr>
          <p:spPr bwMode="auto">
            <a:xfrm>
              <a:off x="0" y="0"/>
              <a:ext cx="384065" cy="720677"/>
            </a:xfrm>
            <a:prstGeom prst="rect">
              <a:avLst/>
            </a:prstGeom>
            <a:solidFill>
              <a:schemeClr val="accent4"/>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defTabSz="457200"/>
              <a:r>
                <a:rPr lang="en-US" altLang="zh-CN" sz="2400" dirty="0">
                  <a:solidFill>
                    <a:srgbClr val="FFFFFF"/>
                  </a:solidFill>
                  <a:latin typeface="Impact" panose="020B0806030902050204" pitchFamily="34" charset="0"/>
                  <a:ea typeface="微软雅黑" panose="020B0503020204020204" pitchFamily="34" charset="-122"/>
                  <a:sym typeface="Impact" panose="020B0806030902050204" pitchFamily="34" charset="0"/>
                </a:rPr>
                <a:t>4</a:t>
              </a:r>
              <a:endParaRPr lang="zh-CN" altLang="en-US" sz="2400" dirty="0">
                <a:solidFill>
                  <a:srgbClr val="FFFFFF"/>
                </a:solidFill>
                <a:latin typeface="Impact" panose="020B0806030902050204" pitchFamily="34" charset="0"/>
                <a:ea typeface="微软雅黑" panose="020B0503020204020204" pitchFamily="34" charset="-122"/>
                <a:sym typeface="Impact" panose="020B0806030902050204" pitchFamily="34" charset="0"/>
              </a:endParaRPr>
            </a:p>
          </p:txBody>
        </p:sp>
        <p:sp>
          <p:nvSpPr>
            <p:cNvPr id="33" name="矩形 13"/>
            <p:cNvSpPr>
              <a:spLocks noChangeArrowheads="1"/>
            </p:cNvSpPr>
            <p:nvPr/>
          </p:nvSpPr>
          <p:spPr bwMode="auto">
            <a:xfrm>
              <a:off x="384065" y="0"/>
              <a:ext cx="1656873" cy="720677"/>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defTabSz="457200">
                <a:lnSpc>
                  <a:spcPct val="120000"/>
                </a:lnSpc>
              </a:pPr>
              <a:r>
                <a:rPr lang="zh-CN" altLang="en-US"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照明</a:t>
              </a:r>
            </a:p>
          </p:txBody>
        </p:sp>
        <p:sp>
          <p:nvSpPr>
            <p:cNvPr id="34" name="矩形 14"/>
            <p:cNvSpPr>
              <a:spLocks noChangeArrowheads="1"/>
            </p:cNvSpPr>
            <p:nvPr/>
          </p:nvSpPr>
          <p:spPr bwMode="auto">
            <a:xfrm>
              <a:off x="0" y="720677"/>
              <a:ext cx="2040938" cy="823858"/>
            </a:xfrm>
            <a:prstGeom prst="rect">
              <a:avLst/>
            </a:prstGeom>
            <a:gradFill rotWithShape="1">
              <a:gsLst>
                <a:gs pos="0">
                  <a:srgbClr val="F9F9F9"/>
                </a:gs>
                <a:gs pos="32999">
                  <a:srgbClr val="F9F9F9"/>
                </a:gs>
                <a:gs pos="100000">
                  <a:srgbClr val="D7D7D7"/>
                </a:gs>
              </a:gsLst>
              <a:lin ang="54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pPr algn="ctr" defTabSz="457200">
                <a:lnSpc>
                  <a:spcPct val="120000"/>
                </a:lnSpc>
              </a:pPr>
              <a:endParaRPr lang="zh-CN" altLang="en-US" sz="1350" dirty="0">
                <a:solidFill>
                  <a:srgbClr val="000000"/>
                </a:solidFill>
              </a:endParaRPr>
            </a:p>
          </p:txBody>
        </p:sp>
      </p:grpSp>
      <p:sp>
        <p:nvSpPr>
          <p:cNvPr id="35" name="TextBox 34"/>
          <p:cNvSpPr txBox="1"/>
          <p:nvPr/>
        </p:nvSpPr>
        <p:spPr>
          <a:xfrm>
            <a:off x="3901440" y="338562"/>
            <a:ext cx="4460240"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defTabSz="685800">
              <a:defRPr/>
            </a:pPr>
            <a:r>
              <a:rPr lang="zh-CN" altLang="zh-CN" dirty="0">
                <a:solidFill>
                  <a:prstClr val="black"/>
                </a:solidFill>
              </a:rPr>
              <a:t>预制构件厂所在区域配套设施要求</a:t>
            </a:r>
            <a:endParaRPr lang="zh-CN" altLang="en-US" kern="0" dirty="0">
              <a:solidFill>
                <a:srgbClr val="F0BF29"/>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6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250" fill="hold"/>
                                        <p:tgtEl>
                                          <p:spTgt spid="3"/>
                                        </p:tgtEl>
                                        <p:attrNameLst>
                                          <p:attrName>ppt_x</p:attrName>
                                        </p:attrNameLst>
                                      </p:cBhvr>
                                      <p:tavLst>
                                        <p:tav tm="0">
                                          <p:val>
                                            <p:strVal val="1+#ppt_w/2"/>
                                          </p:val>
                                        </p:tav>
                                        <p:tav tm="100000">
                                          <p:val>
                                            <p:strVal val="#ppt_x"/>
                                          </p:val>
                                        </p:tav>
                                      </p:tavLst>
                                    </p:anim>
                                    <p:anim calcmode="lin" valueType="num">
                                      <p:cBhvr additive="base">
                                        <p:cTn id="12" dur="12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250" fill="hold"/>
                                        <p:tgtEl>
                                          <p:spTgt spid="7"/>
                                        </p:tgtEl>
                                        <p:attrNameLst>
                                          <p:attrName>ppt_x</p:attrName>
                                        </p:attrNameLst>
                                      </p:cBhvr>
                                      <p:tavLst>
                                        <p:tav tm="0">
                                          <p:val>
                                            <p:strVal val="1+#ppt_w/2"/>
                                          </p:val>
                                        </p:tav>
                                        <p:tav tm="100000">
                                          <p:val>
                                            <p:strVal val="#ppt_x"/>
                                          </p:val>
                                        </p:tav>
                                      </p:tavLst>
                                    </p:anim>
                                    <p:anim calcmode="lin" valueType="num">
                                      <p:cBhvr additive="base">
                                        <p:cTn id="16" dur="1250" fill="hold"/>
                                        <p:tgtEl>
                                          <p:spTgt spid="7"/>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1250" fill="hold"/>
                                        <p:tgtEl>
                                          <p:spTgt spid="11"/>
                                        </p:tgtEl>
                                        <p:attrNameLst>
                                          <p:attrName>ppt_x</p:attrName>
                                        </p:attrNameLst>
                                      </p:cBhvr>
                                      <p:tavLst>
                                        <p:tav tm="0">
                                          <p:val>
                                            <p:strVal val="1+#ppt_w/2"/>
                                          </p:val>
                                        </p:tav>
                                        <p:tav tm="100000">
                                          <p:val>
                                            <p:strVal val="#ppt_x"/>
                                          </p:val>
                                        </p:tav>
                                      </p:tavLst>
                                    </p:anim>
                                    <p:anim calcmode="lin" valueType="num">
                                      <p:cBhvr additive="base">
                                        <p:cTn id="21" dur="12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1250" fill="hold"/>
                                        <p:tgtEl>
                                          <p:spTgt spid="15"/>
                                        </p:tgtEl>
                                        <p:attrNameLst>
                                          <p:attrName>ppt_x</p:attrName>
                                        </p:attrNameLst>
                                      </p:cBhvr>
                                      <p:tavLst>
                                        <p:tav tm="0">
                                          <p:val>
                                            <p:strVal val="1+#ppt_w/2"/>
                                          </p:val>
                                        </p:tav>
                                        <p:tav tm="100000">
                                          <p:val>
                                            <p:strVal val="#ppt_x"/>
                                          </p:val>
                                        </p:tav>
                                      </p:tavLst>
                                    </p:anim>
                                    <p:anim calcmode="lin" valueType="num">
                                      <p:cBhvr additive="base">
                                        <p:cTn id="25" dur="1250" fill="hold"/>
                                        <p:tgtEl>
                                          <p:spTgt spid="15"/>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1250" fill="hold"/>
                                        <p:tgtEl>
                                          <p:spTgt spid="19"/>
                                        </p:tgtEl>
                                        <p:attrNameLst>
                                          <p:attrName>ppt_x</p:attrName>
                                        </p:attrNameLst>
                                      </p:cBhvr>
                                      <p:tavLst>
                                        <p:tav tm="0">
                                          <p:val>
                                            <p:strVal val="1+#ppt_w/2"/>
                                          </p:val>
                                        </p:tav>
                                        <p:tav tm="100000">
                                          <p:val>
                                            <p:strVal val="#ppt_x"/>
                                          </p:val>
                                        </p:tav>
                                      </p:tavLst>
                                    </p:anim>
                                    <p:anim calcmode="lin" valueType="num">
                                      <p:cBhvr additive="base">
                                        <p:cTn id="29" dur="1250" fill="hold"/>
                                        <p:tgtEl>
                                          <p:spTgt spid="19"/>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1250" fill="hold"/>
                                        <p:tgtEl>
                                          <p:spTgt spid="23"/>
                                        </p:tgtEl>
                                        <p:attrNameLst>
                                          <p:attrName>ppt_x</p:attrName>
                                        </p:attrNameLst>
                                      </p:cBhvr>
                                      <p:tavLst>
                                        <p:tav tm="0">
                                          <p:val>
                                            <p:strVal val="1+#ppt_w/2"/>
                                          </p:val>
                                        </p:tav>
                                        <p:tav tm="100000">
                                          <p:val>
                                            <p:strVal val="#ppt_x"/>
                                          </p:val>
                                        </p:tav>
                                      </p:tavLst>
                                    </p:anim>
                                    <p:anim calcmode="lin" valueType="num">
                                      <p:cBhvr additive="base">
                                        <p:cTn id="33" dur="1250" fill="hold"/>
                                        <p:tgtEl>
                                          <p:spTgt spid="23"/>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1250" fill="hold"/>
                                        <p:tgtEl>
                                          <p:spTgt spid="27"/>
                                        </p:tgtEl>
                                        <p:attrNameLst>
                                          <p:attrName>ppt_x</p:attrName>
                                        </p:attrNameLst>
                                      </p:cBhvr>
                                      <p:tavLst>
                                        <p:tav tm="0">
                                          <p:val>
                                            <p:strVal val="1+#ppt_w/2"/>
                                          </p:val>
                                        </p:tav>
                                        <p:tav tm="100000">
                                          <p:val>
                                            <p:strVal val="#ppt_x"/>
                                          </p:val>
                                        </p:tav>
                                      </p:tavLst>
                                    </p:anim>
                                    <p:anim calcmode="lin" valueType="num">
                                      <p:cBhvr additive="base">
                                        <p:cTn id="37" dur="125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p:cNvSpPr>
            <a:spLocks noChangeArrowheads="1"/>
          </p:cNvSpPr>
          <p:nvPr/>
        </p:nvSpPr>
        <p:spPr bwMode="auto">
          <a:xfrm>
            <a:off x="1524003"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84998" name="Rectangle 6"/>
          <p:cNvSpPr>
            <a:spLocks noChangeArrowheads="1"/>
          </p:cNvSpPr>
          <p:nvPr/>
        </p:nvSpPr>
        <p:spPr bwMode="auto">
          <a:xfrm>
            <a:off x="1524003"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 name="MH_SubTitle_1"/>
          <p:cNvSpPr/>
          <p:nvPr>
            <p:custDataLst>
              <p:tags r:id="rId1"/>
            </p:custDataLst>
          </p:nvPr>
        </p:nvSpPr>
        <p:spPr>
          <a:xfrm>
            <a:off x="1805479" y="1097968"/>
            <a:ext cx="7342291" cy="471896"/>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pPr algn="ctr" defTabSz="685800">
              <a:defRPr/>
            </a:pPr>
            <a:r>
              <a:rPr lang="zh-CN" altLang="en-US" sz="1400" dirty="0">
                <a:solidFill>
                  <a:prstClr val="black"/>
                </a:solidFill>
              </a:rPr>
              <a:t>              </a:t>
            </a:r>
            <a:endParaRPr lang="en-US" altLang="zh-CN" sz="1400" dirty="0">
              <a:solidFill>
                <a:prstClr val="black"/>
              </a:solidFill>
            </a:endParaRPr>
          </a:p>
          <a:p>
            <a:pPr algn="ctr" defTabSz="685800">
              <a:defRPr/>
            </a:pPr>
            <a:r>
              <a:rPr lang="zh-CN" altLang="en-US" sz="1400" dirty="0">
                <a:solidFill>
                  <a:prstClr val="black"/>
                </a:solidFill>
              </a:rPr>
              <a:t>给水</a:t>
            </a:r>
            <a:endParaRPr lang="en-US" altLang="zh-CN" sz="1400" b="1" dirty="0">
              <a:solidFill>
                <a:prstClr val="black">
                  <a:lumMod val="50000"/>
                  <a:lumOff val="50000"/>
                </a:prstClr>
              </a:solidFill>
              <a:latin typeface="微软雅黑" panose="020B0503020204020204" pitchFamily="34" charset="-122"/>
              <a:ea typeface="微软雅黑" panose="020B0503020204020204" pitchFamily="34" charset="-122"/>
            </a:endParaRPr>
          </a:p>
          <a:p>
            <a:pPr algn="ctr" defTabSz="685800">
              <a:defRPr/>
            </a:pPr>
            <a:endParaRPr lang="zh-CN" altLang="en-US" sz="1400" kern="0" dirty="0">
              <a:solidFill>
                <a:srgbClr val="F0BF29"/>
              </a:solidFill>
              <a:latin typeface="黑体" pitchFamily="49" charset="-122"/>
              <a:ea typeface="黑体" pitchFamily="49" charset="-122"/>
            </a:endParaRPr>
          </a:p>
        </p:txBody>
      </p:sp>
      <p:sp>
        <p:nvSpPr>
          <p:cNvPr id="10" name="MH_Other_1"/>
          <p:cNvSpPr txBox="1"/>
          <p:nvPr>
            <p:custDataLst>
              <p:tags r:id="rId2"/>
            </p:custDataLst>
          </p:nvPr>
        </p:nvSpPr>
        <p:spPr>
          <a:xfrm flipH="1">
            <a:off x="2393993" y="1025885"/>
            <a:ext cx="563386"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457200">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01</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
        <p:nvSpPr>
          <p:cNvPr id="94216" name="Rectangle 8"/>
          <p:cNvSpPr>
            <a:spLocks noChangeArrowheads="1"/>
          </p:cNvSpPr>
          <p:nvPr/>
        </p:nvSpPr>
        <p:spPr bwMode="auto">
          <a:xfrm>
            <a:off x="1524003" y="120041"/>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4217" name="Rectangle 9"/>
          <p:cNvSpPr>
            <a:spLocks noChangeArrowheads="1"/>
          </p:cNvSpPr>
          <p:nvPr/>
        </p:nvSpPr>
        <p:spPr bwMode="auto">
          <a:xfrm>
            <a:off x="1524000" y="2476896"/>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19" name="Rectangle 11"/>
          <p:cNvSpPr>
            <a:spLocks noChangeArrowheads="1"/>
          </p:cNvSpPr>
          <p:nvPr/>
        </p:nvSpPr>
        <p:spPr bwMode="auto">
          <a:xfrm>
            <a:off x="5984431" y="6844346"/>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algn="ct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20" name="Rectangle 12"/>
          <p:cNvSpPr>
            <a:spLocks noChangeArrowheads="1"/>
          </p:cNvSpPr>
          <p:nvPr/>
        </p:nvSpPr>
        <p:spPr bwMode="auto">
          <a:xfrm>
            <a:off x="1524003" y="9146954"/>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3" name="Rectangle 3"/>
          <p:cNvSpPr>
            <a:spLocks noChangeArrowheads="1"/>
          </p:cNvSpPr>
          <p:nvPr/>
        </p:nvSpPr>
        <p:spPr bwMode="auto">
          <a:xfrm>
            <a:off x="1524003" y="120041"/>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7284" name="Rectangle 4"/>
          <p:cNvSpPr>
            <a:spLocks noChangeArrowheads="1"/>
          </p:cNvSpPr>
          <p:nvPr/>
        </p:nvSpPr>
        <p:spPr bwMode="auto">
          <a:xfrm>
            <a:off x="1524000" y="2375326"/>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5" name="Rectangle 5"/>
          <p:cNvSpPr>
            <a:spLocks noChangeArrowheads="1"/>
          </p:cNvSpPr>
          <p:nvPr/>
        </p:nvSpPr>
        <p:spPr bwMode="auto">
          <a:xfrm>
            <a:off x="1524003" y="4258962"/>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18" name="TextBox 17"/>
          <p:cNvSpPr txBox="1"/>
          <p:nvPr/>
        </p:nvSpPr>
        <p:spPr>
          <a:xfrm>
            <a:off x="2509520" y="1882409"/>
            <a:ext cx="6583680" cy="1846659"/>
          </a:xfrm>
          <a:prstGeom prst="rect">
            <a:avLst/>
          </a:prstGeom>
          <a:noFill/>
        </p:spPr>
        <p:txBody>
          <a:bodyPr wrap="square" rtlCol="0">
            <a:spAutoFit/>
          </a:bodyPr>
          <a:lstStyle/>
          <a:p>
            <a:pPr defTabSz="457200"/>
            <a:r>
              <a:rPr lang="zh-CN" altLang="zh-CN" sz="1600" dirty="0">
                <a:solidFill>
                  <a:prstClr val="black"/>
                </a:solidFill>
              </a:rPr>
              <a:t>（</a:t>
            </a:r>
            <a:r>
              <a:rPr lang="en-US" altLang="zh-CN" sz="1600" dirty="0">
                <a:solidFill>
                  <a:prstClr val="black"/>
                </a:solidFill>
              </a:rPr>
              <a:t>1</a:t>
            </a:r>
            <a:r>
              <a:rPr lang="zh-CN" altLang="zh-CN" sz="1600" dirty="0">
                <a:solidFill>
                  <a:prstClr val="black"/>
                </a:solidFill>
              </a:rPr>
              <a:t>）市政给水管网的供水压力和水量应满足工厂生产和生活的要求。</a:t>
            </a:r>
          </a:p>
          <a:p>
            <a:pPr defTabSz="457200"/>
            <a:r>
              <a:rPr lang="zh-CN" altLang="zh-CN" sz="1600" dirty="0">
                <a:solidFill>
                  <a:prstClr val="black"/>
                </a:solidFill>
              </a:rPr>
              <a:t>（</a:t>
            </a:r>
            <a:r>
              <a:rPr lang="en-US" altLang="zh-CN" sz="1600" dirty="0">
                <a:solidFill>
                  <a:prstClr val="black"/>
                </a:solidFill>
              </a:rPr>
              <a:t>2</a:t>
            </a:r>
            <a:r>
              <a:rPr lang="zh-CN" altLang="zh-CN" sz="1600" dirty="0">
                <a:solidFill>
                  <a:prstClr val="black"/>
                </a:solidFill>
              </a:rPr>
              <a:t>）市政给水管网的供水压力和水量应满足工厂消防给水的要求。没有达到要求的，需设置相应消防设施解决。</a:t>
            </a:r>
          </a:p>
          <a:p>
            <a:pPr defTabSz="457200"/>
            <a:r>
              <a:rPr lang="zh-CN" altLang="zh-CN" sz="1600" dirty="0">
                <a:solidFill>
                  <a:prstClr val="black"/>
                </a:solidFill>
              </a:rPr>
              <a:t>（</a:t>
            </a:r>
            <a:r>
              <a:rPr lang="en-US" altLang="zh-CN" sz="1600" dirty="0">
                <a:solidFill>
                  <a:prstClr val="black"/>
                </a:solidFill>
              </a:rPr>
              <a:t>3</a:t>
            </a:r>
            <a:r>
              <a:rPr lang="zh-CN" altLang="zh-CN" sz="1600" dirty="0">
                <a:solidFill>
                  <a:prstClr val="black"/>
                </a:solidFill>
              </a:rPr>
              <a:t>）工厂内搅拌站给水系统，宜考虑循环给水系统。</a:t>
            </a:r>
          </a:p>
          <a:p>
            <a:pPr defTabSz="457200"/>
            <a:r>
              <a:rPr lang="zh-CN" altLang="zh-CN" sz="1600" dirty="0">
                <a:solidFill>
                  <a:prstClr val="black"/>
                </a:solidFill>
              </a:rPr>
              <a:t>（</a:t>
            </a:r>
            <a:r>
              <a:rPr lang="en-US" altLang="zh-CN" sz="1600" dirty="0">
                <a:solidFill>
                  <a:prstClr val="black"/>
                </a:solidFill>
              </a:rPr>
              <a:t>4</a:t>
            </a:r>
            <a:r>
              <a:rPr lang="zh-CN" altLang="zh-CN" sz="1600" dirty="0">
                <a:solidFill>
                  <a:prstClr val="black"/>
                </a:solidFill>
              </a:rPr>
              <a:t>）工厂内场地冲洗和绿化浇灌给水系统，宜考虑雨水收集给水系统。</a:t>
            </a:r>
          </a:p>
          <a:p>
            <a:pPr defTabSz="457200"/>
            <a:r>
              <a:rPr lang="zh-CN" altLang="zh-CN" sz="1600" dirty="0">
                <a:solidFill>
                  <a:prstClr val="black"/>
                </a:solidFill>
              </a:rPr>
              <a:t>（</a:t>
            </a:r>
            <a:r>
              <a:rPr lang="en-US" altLang="zh-CN" sz="1600" dirty="0">
                <a:solidFill>
                  <a:prstClr val="black"/>
                </a:solidFill>
              </a:rPr>
              <a:t>5</a:t>
            </a:r>
            <a:r>
              <a:rPr lang="zh-CN" altLang="zh-CN" sz="1600" dirty="0">
                <a:solidFill>
                  <a:prstClr val="black"/>
                </a:solidFill>
              </a:rPr>
              <a:t>）给水管道及配件的选用和安装应符合设计和施工验收的要求。</a:t>
            </a:r>
          </a:p>
          <a:p>
            <a:pPr defTabSz="457200"/>
            <a:endParaRPr lang="zh-CN" altLang="en-US" dirty="0">
              <a:solidFill>
                <a:prstClr val="black"/>
              </a:solidFill>
            </a:endParaRPr>
          </a:p>
        </p:txBody>
      </p:sp>
      <p:sp>
        <p:nvSpPr>
          <p:cNvPr id="19" name="TextBox 18"/>
          <p:cNvSpPr txBox="1"/>
          <p:nvPr/>
        </p:nvSpPr>
        <p:spPr>
          <a:xfrm>
            <a:off x="3901440" y="338562"/>
            <a:ext cx="4460240"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defTabSz="685800">
              <a:defRPr/>
            </a:pPr>
            <a:r>
              <a:rPr lang="zh-CN" altLang="zh-CN" dirty="0">
                <a:solidFill>
                  <a:prstClr val="black"/>
                </a:solidFill>
              </a:rPr>
              <a:t>预制构件厂所在区域配套设施要求</a:t>
            </a:r>
            <a:endParaRPr lang="zh-CN" altLang="en-US" kern="0" dirty="0">
              <a:solidFill>
                <a:srgbClr val="F0BF29"/>
              </a:solidFill>
              <a:latin typeface="微软雅黑" panose="020B0503020204020204" pitchFamily="34" charset="-122"/>
              <a:ea typeface="微软雅黑" panose="020B0503020204020204" pitchFamily="34" charset="-122"/>
            </a:endParaRPr>
          </a:p>
        </p:txBody>
      </p:sp>
      <p:pic>
        <p:nvPicPr>
          <p:cNvPr id="15" name="图片 14" descr="k16975742.jpg"/>
          <p:cNvPicPr>
            <a:picLocks noChangeAspect="1"/>
          </p:cNvPicPr>
          <p:nvPr/>
        </p:nvPicPr>
        <p:blipFill>
          <a:blip r:embed="rId5" cstate="print"/>
          <a:stretch>
            <a:fillRect/>
          </a:stretch>
        </p:blipFill>
        <p:spPr>
          <a:xfrm>
            <a:off x="9093200" y="5135245"/>
            <a:ext cx="1172528" cy="1172528"/>
          </a:xfrm>
          <a:prstGeom prst="rect">
            <a:avLst/>
          </a:prstGeom>
        </p:spPr>
      </p:pic>
    </p:spTree>
  </p:cSld>
  <p:clrMapOvr>
    <a:masterClrMapping/>
  </p:clrMapOvr>
  <p:transition spd="slow" advClick="0" advTm="6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p:cNvSpPr>
            <a:spLocks noChangeArrowheads="1"/>
          </p:cNvSpPr>
          <p:nvPr/>
        </p:nvSpPr>
        <p:spPr bwMode="auto">
          <a:xfrm>
            <a:off x="1524003"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84998" name="Rectangle 6"/>
          <p:cNvSpPr>
            <a:spLocks noChangeArrowheads="1"/>
          </p:cNvSpPr>
          <p:nvPr/>
        </p:nvSpPr>
        <p:spPr bwMode="auto">
          <a:xfrm>
            <a:off x="1524003"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 name="MH_SubTitle_1"/>
          <p:cNvSpPr/>
          <p:nvPr>
            <p:custDataLst>
              <p:tags r:id="rId1"/>
            </p:custDataLst>
          </p:nvPr>
        </p:nvSpPr>
        <p:spPr>
          <a:xfrm>
            <a:off x="1805479" y="1097968"/>
            <a:ext cx="7342291" cy="471896"/>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pPr algn="ctr" defTabSz="685800">
              <a:defRPr/>
            </a:pPr>
            <a:r>
              <a:rPr lang="zh-CN" altLang="en-US" sz="1400" dirty="0">
                <a:solidFill>
                  <a:prstClr val="black"/>
                </a:solidFill>
              </a:rPr>
              <a:t>              </a:t>
            </a:r>
            <a:endParaRPr lang="en-US" altLang="zh-CN" sz="1400" dirty="0">
              <a:solidFill>
                <a:prstClr val="black"/>
              </a:solidFill>
            </a:endParaRPr>
          </a:p>
          <a:p>
            <a:pPr algn="ctr" defTabSz="685800">
              <a:defRPr/>
            </a:pPr>
            <a:r>
              <a:rPr lang="zh-CN" altLang="en-US" sz="1400" dirty="0">
                <a:solidFill>
                  <a:prstClr val="black"/>
                </a:solidFill>
              </a:rPr>
              <a:t>排水</a:t>
            </a:r>
            <a:endParaRPr lang="en-US" altLang="zh-CN" sz="1400" b="1" dirty="0">
              <a:solidFill>
                <a:prstClr val="black">
                  <a:lumMod val="50000"/>
                  <a:lumOff val="50000"/>
                </a:prstClr>
              </a:solidFill>
              <a:latin typeface="微软雅黑" panose="020B0503020204020204" pitchFamily="34" charset="-122"/>
              <a:ea typeface="微软雅黑" panose="020B0503020204020204" pitchFamily="34" charset="-122"/>
            </a:endParaRPr>
          </a:p>
          <a:p>
            <a:pPr algn="ctr" defTabSz="685800">
              <a:defRPr/>
            </a:pPr>
            <a:endParaRPr lang="zh-CN" altLang="en-US" sz="1400" kern="0" dirty="0">
              <a:solidFill>
                <a:srgbClr val="F0BF29"/>
              </a:solidFill>
              <a:latin typeface="黑体" pitchFamily="49" charset="-122"/>
              <a:ea typeface="黑体" pitchFamily="49" charset="-122"/>
            </a:endParaRPr>
          </a:p>
        </p:txBody>
      </p:sp>
      <p:sp>
        <p:nvSpPr>
          <p:cNvPr id="10" name="MH_Other_1"/>
          <p:cNvSpPr txBox="1"/>
          <p:nvPr>
            <p:custDataLst>
              <p:tags r:id="rId2"/>
            </p:custDataLst>
          </p:nvPr>
        </p:nvSpPr>
        <p:spPr>
          <a:xfrm flipH="1">
            <a:off x="2393993" y="1025885"/>
            <a:ext cx="563386"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457200">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02</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
        <p:nvSpPr>
          <p:cNvPr id="94216" name="Rectangle 8"/>
          <p:cNvSpPr>
            <a:spLocks noChangeArrowheads="1"/>
          </p:cNvSpPr>
          <p:nvPr/>
        </p:nvSpPr>
        <p:spPr bwMode="auto">
          <a:xfrm>
            <a:off x="1524003" y="120041"/>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4217" name="Rectangle 9"/>
          <p:cNvSpPr>
            <a:spLocks noChangeArrowheads="1"/>
          </p:cNvSpPr>
          <p:nvPr/>
        </p:nvSpPr>
        <p:spPr bwMode="auto">
          <a:xfrm>
            <a:off x="1524000" y="2476896"/>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19" name="Rectangle 11"/>
          <p:cNvSpPr>
            <a:spLocks noChangeArrowheads="1"/>
          </p:cNvSpPr>
          <p:nvPr/>
        </p:nvSpPr>
        <p:spPr bwMode="auto">
          <a:xfrm>
            <a:off x="5984431" y="6844346"/>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algn="ct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20" name="Rectangle 12"/>
          <p:cNvSpPr>
            <a:spLocks noChangeArrowheads="1"/>
          </p:cNvSpPr>
          <p:nvPr/>
        </p:nvSpPr>
        <p:spPr bwMode="auto">
          <a:xfrm>
            <a:off x="1524003" y="9146954"/>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3" name="Rectangle 3"/>
          <p:cNvSpPr>
            <a:spLocks noChangeArrowheads="1"/>
          </p:cNvSpPr>
          <p:nvPr/>
        </p:nvSpPr>
        <p:spPr bwMode="auto">
          <a:xfrm>
            <a:off x="1524003" y="120041"/>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7284" name="Rectangle 4"/>
          <p:cNvSpPr>
            <a:spLocks noChangeArrowheads="1"/>
          </p:cNvSpPr>
          <p:nvPr/>
        </p:nvSpPr>
        <p:spPr bwMode="auto">
          <a:xfrm>
            <a:off x="1524000" y="2375326"/>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5" name="Rectangle 5"/>
          <p:cNvSpPr>
            <a:spLocks noChangeArrowheads="1"/>
          </p:cNvSpPr>
          <p:nvPr/>
        </p:nvSpPr>
        <p:spPr bwMode="auto">
          <a:xfrm>
            <a:off x="1524003" y="4258962"/>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19" name="TextBox 18"/>
          <p:cNvSpPr txBox="1"/>
          <p:nvPr/>
        </p:nvSpPr>
        <p:spPr>
          <a:xfrm>
            <a:off x="3901440" y="338562"/>
            <a:ext cx="4460240"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defTabSz="685800">
              <a:defRPr/>
            </a:pPr>
            <a:r>
              <a:rPr lang="zh-CN" altLang="zh-CN" dirty="0">
                <a:solidFill>
                  <a:prstClr val="black"/>
                </a:solidFill>
              </a:rPr>
              <a:t>预制构件厂所在区域配套设施要求</a:t>
            </a:r>
            <a:endParaRPr lang="zh-CN" altLang="en-US" kern="0" dirty="0">
              <a:solidFill>
                <a:srgbClr val="F0BF29"/>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2519680" y="1855321"/>
            <a:ext cx="6421120" cy="2339102"/>
          </a:xfrm>
          <a:prstGeom prst="rect">
            <a:avLst/>
          </a:prstGeom>
          <a:noFill/>
        </p:spPr>
        <p:txBody>
          <a:bodyPr wrap="square" rtlCol="0">
            <a:spAutoFit/>
          </a:bodyPr>
          <a:lstStyle/>
          <a:p>
            <a:pPr defTabSz="457200"/>
            <a:r>
              <a:rPr lang="zh-CN" altLang="zh-CN" sz="1600" dirty="0">
                <a:solidFill>
                  <a:prstClr val="black"/>
                </a:solidFill>
              </a:rPr>
              <a:t>（</a:t>
            </a:r>
            <a:r>
              <a:rPr lang="en-US" altLang="zh-CN" sz="1600" dirty="0">
                <a:solidFill>
                  <a:prstClr val="black"/>
                </a:solidFill>
              </a:rPr>
              <a:t>1</a:t>
            </a:r>
            <a:r>
              <a:rPr lang="zh-CN" altLang="zh-CN" sz="1600" dirty="0">
                <a:solidFill>
                  <a:prstClr val="black"/>
                </a:solidFill>
              </a:rPr>
              <a:t>）市政污水排水管网的排水能力和标高应满足工厂生产和生活排水的要求。</a:t>
            </a:r>
          </a:p>
          <a:p>
            <a:pPr defTabSz="457200"/>
            <a:r>
              <a:rPr lang="zh-CN" altLang="zh-CN" sz="1600" dirty="0">
                <a:solidFill>
                  <a:prstClr val="black"/>
                </a:solidFill>
              </a:rPr>
              <a:t>（</a:t>
            </a:r>
            <a:r>
              <a:rPr lang="en-US" altLang="zh-CN" sz="1600" dirty="0">
                <a:solidFill>
                  <a:prstClr val="black"/>
                </a:solidFill>
              </a:rPr>
              <a:t>2</a:t>
            </a:r>
            <a:r>
              <a:rPr lang="zh-CN" altLang="zh-CN" sz="1600" dirty="0">
                <a:solidFill>
                  <a:prstClr val="black"/>
                </a:solidFill>
              </a:rPr>
              <a:t>）工厂生产排水和生活排水应满足市政排水管网的排放要求，没有达到排放标准的，需处理后排放。</a:t>
            </a:r>
          </a:p>
          <a:p>
            <a:pPr defTabSz="457200"/>
            <a:r>
              <a:rPr lang="zh-CN" altLang="zh-CN" sz="1600" dirty="0">
                <a:solidFill>
                  <a:prstClr val="black"/>
                </a:solidFill>
              </a:rPr>
              <a:t>（</a:t>
            </a:r>
            <a:r>
              <a:rPr lang="en-US" altLang="zh-CN" sz="1600" dirty="0">
                <a:solidFill>
                  <a:prstClr val="black"/>
                </a:solidFill>
              </a:rPr>
              <a:t>3</a:t>
            </a:r>
            <a:r>
              <a:rPr lang="zh-CN" altLang="zh-CN" sz="1600" dirty="0">
                <a:solidFill>
                  <a:prstClr val="black"/>
                </a:solidFill>
              </a:rPr>
              <a:t>）生产废水应经沉淀处理后循环使用。</a:t>
            </a:r>
          </a:p>
          <a:p>
            <a:pPr defTabSz="457200"/>
            <a:r>
              <a:rPr lang="zh-CN" altLang="zh-CN" sz="1600" dirty="0">
                <a:solidFill>
                  <a:prstClr val="black"/>
                </a:solidFill>
              </a:rPr>
              <a:t>（</a:t>
            </a:r>
            <a:r>
              <a:rPr lang="en-US" altLang="zh-CN" sz="1600" dirty="0">
                <a:solidFill>
                  <a:prstClr val="black"/>
                </a:solidFill>
              </a:rPr>
              <a:t>4</a:t>
            </a:r>
            <a:r>
              <a:rPr lang="zh-CN" altLang="zh-CN" sz="1600" dirty="0">
                <a:solidFill>
                  <a:prstClr val="black"/>
                </a:solidFill>
              </a:rPr>
              <a:t>）市政雨水排水管网的排水能力和标高应满足工厂暴雨强度排水能力。</a:t>
            </a:r>
          </a:p>
          <a:p>
            <a:pPr defTabSz="457200"/>
            <a:r>
              <a:rPr lang="zh-CN" altLang="zh-CN" sz="1600" dirty="0">
                <a:solidFill>
                  <a:prstClr val="black"/>
                </a:solidFill>
              </a:rPr>
              <a:t>（</a:t>
            </a:r>
            <a:r>
              <a:rPr lang="en-US" altLang="zh-CN" sz="1600" dirty="0">
                <a:solidFill>
                  <a:prstClr val="black"/>
                </a:solidFill>
              </a:rPr>
              <a:t>5</a:t>
            </a:r>
            <a:r>
              <a:rPr lang="zh-CN" altLang="zh-CN" sz="1600" dirty="0">
                <a:solidFill>
                  <a:prstClr val="black"/>
                </a:solidFill>
              </a:rPr>
              <a:t>）排水管道及窨井的施工和安装应符合设计和施工验收的要求。</a:t>
            </a:r>
          </a:p>
          <a:p>
            <a:pPr defTabSz="457200"/>
            <a:endParaRPr lang="zh-CN" altLang="en-US" dirty="0">
              <a:solidFill>
                <a:prstClr val="black"/>
              </a:solidFill>
            </a:endParaRPr>
          </a:p>
        </p:txBody>
      </p:sp>
      <p:pic>
        <p:nvPicPr>
          <p:cNvPr id="2" name="图片 1" descr="k16975742.jpg"/>
          <p:cNvPicPr>
            <a:picLocks noChangeAspect="1"/>
          </p:cNvPicPr>
          <p:nvPr/>
        </p:nvPicPr>
        <p:blipFill>
          <a:blip r:embed="rId5" cstate="print"/>
          <a:stretch>
            <a:fillRect/>
          </a:stretch>
        </p:blipFill>
        <p:spPr>
          <a:xfrm>
            <a:off x="9147810" y="5435600"/>
            <a:ext cx="1172528" cy="1172528"/>
          </a:xfrm>
          <a:prstGeom prst="rect">
            <a:avLst/>
          </a:prstGeom>
        </p:spPr>
      </p:pic>
    </p:spTree>
  </p:cSld>
  <p:clrMapOvr>
    <a:masterClrMapping/>
  </p:clrMapOvr>
  <p:transition spd="slow" advClick="0" advTm="6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p:cNvSpPr>
            <a:spLocks noChangeArrowheads="1"/>
          </p:cNvSpPr>
          <p:nvPr/>
        </p:nvSpPr>
        <p:spPr bwMode="auto">
          <a:xfrm>
            <a:off x="1524003"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84998" name="Rectangle 6"/>
          <p:cNvSpPr>
            <a:spLocks noChangeArrowheads="1"/>
          </p:cNvSpPr>
          <p:nvPr/>
        </p:nvSpPr>
        <p:spPr bwMode="auto">
          <a:xfrm>
            <a:off x="1524003"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 name="MH_SubTitle_1"/>
          <p:cNvSpPr/>
          <p:nvPr>
            <p:custDataLst>
              <p:tags r:id="rId1"/>
            </p:custDataLst>
          </p:nvPr>
        </p:nvSpPr>
        <p:spPr>
          <a:xfrm>
            <a:off x="1805479" y="1097968"/>
            <a:ext cx="7342291" cy="471896"/>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pPr algn="ctr" defTabSz="685800">
              <a:defRPr/>
            </a:pPr>
            <a:r>
              <a:rPr lang="zh-CN" altLang="en-US" sz="1400" dirty="0">
                <a:solidFill>
                  <a:prstClr val="black"/>
                </a:solidFill>
              </a:rPr>
              <a:t>              </a:t>
            </a:r>
            <a:endParaRPr lang="en-US" altLang="zh-CN" sz="1400" dirty="0">
              <a:solidFill>
                <a:prstClr val="black"/>
              </a:solidFill>
            </a:endParaRPr>
          </a:p>
          <a:p>
            <a:pPr algn="ctr" defTabSz="685800">
              <a:defRPr/>
            </a:pPr>
            <a:r>
              <a:rPr lang="zh-CN" altLang="en-US" sz="1400" dirty="0">
                <a:solidFill>
                  <a:prstClr val="black"/>
                </a:solidFill>
              </a:rPr>
              <a:t>供配电</a:t>
            </a:r>
            <a:endParaRPr lang="en-US" altLang="zh-CN" sz="1400" b="1" dirty="0">
              <a:solidFill>
                <a:prstClr val="black">
                  <a:lumMod val="50000"/>
                  <a:lumOff val="50000"/>
                </a:prstClr>
              </a:solidFill>
              <a:latin typeface="微软雅黑" panose="020B0503020204020204" pitchFamily="34" charset="-122"/>
              <a:ea typeface="微软雅黑" panose="020B0503020204020204" pitchFamily="34" charset="-122"/>
            </a:endParaRPr>
          </a:p>
          <a:p>
            <a:pPr algn="ctr" defTabSz="685800">
              <a:defRPr/>
            </a:pPr>
            <a:endParaRPr lang="zh-CN" altLang="en-US" sz="1400" kern="0" dirty="0">
              <a:solidFill>
                <a:srgbClr val="F0BF29"/>
              </a:solidFill>
              <a:latin typeface="黑体" pitchFamily="49" charset="-122"/>
              <a:ea typeface="黑体" pitchFamily="49" charset="-122"/>
            </a:endParaRPr>
          </a:p>
        </p:txBody>
      </p:sp>
      <p:sp>
        <p:nvSpPr>
          <p:cNvPr id="10" name="MH_Other_1"/>
          <p:cNvSpPr txBox="1"/>
          <p:nvPr>
            <p:custDataLst>
              <p:tags r:id="rId2"/>
            </p:custDataLst>
          </p:nvPr>
        </p:nvSpPr>
        <p:spPr>
          <a:xfrm flipH="1">
            <a:off x="2393993" y="1025885"/>
            <a:ext cx="563386"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457200">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03</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
        <p:nvSpPr>
          <p:cNvPr id="94216" name="Rectangle 8"/>
          <p:cNvSpPr>
            <a:spLocks noChangeArrowheads="1"/>
          </p:cNvSpPr>
          <p:nvPr/>
        </p:nvSpPr>
        <p:spPr bwMode="auto">
          <a:xfrm>
            <a:off x="1524003" y="120041"/>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4217" name="Rectangle 9"/>
          <p:cNvSpPr>
            <a:spLocks noChangeArrowheads="1"/>
          </p:cNvSpPr>
          <p:nvPr/>
        </p:nvSpPr>
        <p:spPr bwMode="auto">
          <a:xfrm>
            <a:off x="1524000" y="2476896"/>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19" name="Rectangle 11"/>
          <p:cNvSpPr>
            <a:spLocks noChangeArrowheads="1"/>
          </p:cNvSpPr>
          <p:nvPr/>
        </p:nvSpPr>
        <p:spPr bwMode="auto">
          <a:xfrm>
            <a:off x="5984431" y="6844346"/>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algn="ct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20" name="Rectangle 12"/>
          <p:cNvSpPr>
            <a:spLocks noChangeArrowheads="1"/>
          </p:cNvSpPr>
          <p:nvPr/>
        </p:nvSpPr>
        <p:spPr bwMode="auto">
          <a:xfrm>
            <a:off x="1524003" y="9146954"/>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3" name="Rectangle 3"/>
          <p:cNvSpPr>
            <a:spLocks noChangeArrowheads="1"/>
          </p:cNvSpPr>
          <p:nvPr/>
        </p:nvSpPr>
        <p:spPr bwMode="auto">
          <a:xfrm>
            <a:off x="1524003" y="120041"/>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7284" name="Rectangle 4"/>
          <p:cNvSpPr>
            <a:spLocks noChangeArrowheads="1"/>
          </p:cNvSpPr>
          <p:nvPr/>
        </p:nvSpPr>
        <p:spPr bwMode="auto">
          <a:xfrm>
            <a:off x="1524000" y="2375326"/>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5" name="Rectangle 5"/>
          <p:cNvSpPr>
            <a:spLocks noChangeArrowheads="1"/>
          </p:cNvSpPr>
          <p:nvPr/>
        </p:nvSpPr>
        <p:spPr bwMode="auto">
          <a:xfrm>
            <a:off x="1524003" y="4258962"/>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19" name="TextBox 18"/>
          <p:cNvSpPr txBox="1"/>
          <p:nvPr/>
        </p:nvSpPr>
        <p:spPr>
          <a:xfrm>
            <a:off x="3901440" y="338562"/>
            <a:ext cx="4460240"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defTabSz="685800">
              <a:defRPr/>
            </a:pPr>
            <a:r>
              <a:rPr lang="zh-CN" altLang="zh-CN" dirty="0">
                <a:solidFill>
                  <a:prstClr val="black"/>
                </a:solidFill>
              </a:rPr>
              <a:t>预制构件厂所在区域配套设施要求</a:t>
            </a:r>
            <a:endParaRPr lang="zh-CN" altLang="en-US" kern="0" dirty="0">
              <a:solidFill>
                <a:srgbClr val="F0BF29"/>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2235200" y="1855323"/>
            <a:ext cx="6959600" cy="2554545"/>
          </a:xfrm>
          <a:prstGeom prst="rect">
            <a:avLst/>
          </a:prstGeom>
          <a:noFill/>
        </p:spPr>
        <p:txBody>
          <a:bodyPr wrap="square" rtlCol="0">
            <a:spAutoFit/>
          </a:bodyPr>
          <a:lstStyle/>
          <a:p>
            <a:pPr defTabSz="457200"/>
            <a:r>
              <a:rPr lang="zh-CN" altLang="zh-CN" sz="1600" dirty="0">
                <a:solidFill>
                  <a:prstClr val="black"/>
                </a:solidFill>
              </a:rPr>
              <a:t>（</a:t>
            </a:r>
            <a:r>
              <a:rPr lang="en-US" altLang="zh-CN" sz="1600" dirty="0">
                <a:solidFill>
                  <a:prstClr val="black"/>
                </a:solidFill>
              </a:rPr>
              <a:t>1</a:t>
            </a:r>
            <a:r>
              <a:rPr lang="zh-CN" altLang="zh-CN" sz="1600" dirty="0">
                <a:solidFill>
                  <a:prstClr val="black"/>
                </a:solidFill>
              </a:rPr>
              <a:t>）供电电压应根据用电负荷容量、设备特征、供电距离、当地公共电网现状及其发展规划等因素综合考虑，一般采用</a:t>
            </a:r>
            <a:r>
              <a:rPr lang="en-US" altLang="zh-CN" sz="1600" dirty="0">
                <a:solidFill>
                  <a:prstClr val="black"/>
                </a:solidFill>
              </a:rPr>
              <a:t> 10KV </a:t>
            </a:r>
            <a:r>
              <a:rPr lang="zh-CN" altLang="zh-CN" sz="1600" dirty="0">
                <a:solidFill>
                  <a:prstClr val="black"/>
                </a:solidFill>
              </a:rPr>
              <a:t>供电。</a:t>
            </a:r>
          </a:p>
          <a:p>
            <a:pPr defTabSz="457200"/>
            <a:r>
              <a:rPr lang="zh-CN" altLang="zh-CN" sz="1600" dirty="0">
                <a:solidFill>
                  <a:prstClr val="black"/>
                </a:solidFill>
              </a:rPr>
              <a:t>（</a:t>
            </a:r>
            <a:r>
              <a:rPr lang="en-US" altLang="zh-CN" sz="1600" dirty="0">
                <a:solidFill>
                  <a:prstClr val="black"/>
                </a:solidFill>
              </a:rPr>
              <a:t>2</a:t>
            </a:r>
            <a:r>
              <a:rPr lang="zh-CN" altLang="zh-CN" sz="1600" dirty="0">
                <a:solidFill>
                  <a:prstClr val="black"/>
                </a:solidFill>
              </a:rPr>
              <a:t>）应根据装机容量合理选择变压器容量。</a:t>
            </a:r>
          </a:p>
          <a:p>
            <a:pPr defTabSz="457200"/>
            <a:r>
              <a:rPr lang="zh-CN" altLang="zh-CN" sz="1600" dirty="0">
                <a:solidFill>
                  <a:prstClr val="black"/>
                </a:solidFill>
              </a:rPr>
              <a:t>（</a:t>
            </a:r>
            <a:r>
              <a:rPr lang="en-US" altLang="zh-CN" sz="1600" dirty="0">
                <a:solidFill>
                  <a:prstClr val="black"/>
                </a:solidFill>
              </a:rPr>
              <a:t>3</a:t>
            </a:r>
            <a:r>
              <a:rPr lang="zh-CN" altLang="zh-CN" sz="1600" dirty="0">
                <a:solidFill>
                  <a:prstClr val="black"/>
                </a:solidFill>
              </a:rPr>
              <a:t>）补偿基本无功功率的电容器组，宜在变电所内集中补偿。</a:t>
            </a:r>
          </a:p>
          <a:p>
            <a:pPr defTabSz="457200"/>
            <a:r>
              <a:rPr lang="zh-CN" altLang="zh-CN" sz="1600" dirty="0">
                <a:solidFill>
                  <a:prstClr val="black"/>
                </a:solidFill>
              </a:rPr>
              <a:t>（</a:t>
            </a:r>
            <a:r>
              <a:rPr lang="en-US" altLang="zh-CN" sz="1600" dirty="0">
                <a:solidFill>
                  <a:prstClr val="black"/>
                </a:solidFill>
              </a:rPr>
              <a:t>4</a:t>
            </a:r>
            <a:r>
              <a:rPr lang="zh-CN" altLang="zh-CN" sz="1600" dirty="0">
                <a:solidFill>
                  <a:prstClr val="black"/>
                </a:solidFill>
              </a:rPr>
              <a:t>）配电级数及保护级数合理，分级明确，便于管理与维护。</a:t>
            </a:r>
          </a:p>
          <a:p>
            <a:pPr defTabSz="457200"/>
            <a:r>
              <a:rPr lang="zh-CN" altLang="zh-CN" sz="1600" dirty="0">
                <a:solidFill>
                  <a:prstClr val="black"/>
                </a:solidFill>
              </a:rPr>
              <a:t>（</a:t>
            </a:r>
            <a:r>
              <a:rPr lang="en-US" altLang="zh-CN" sz="1600" dirty="0">
                <a:solidFill>
                  <a:prstClr val="black"/>
                </a:solidFill>
              </a:rPr>
              <a:t>5</a:t>
            </a:r>
            <a:r>
              <a:rPr lang="zh-CN" altLang="zh-CN" sz="1600" dirty="0">
                <a:solidFill>
                  <a:prstClr val="black"/>
                </a:solidFill>
              </a:rPr>
              <a:t>）主要负荷功能区域为混凝土配料及搅拌、钢筋加工车间和构件生产车间，变压器尽可能靠近负荷中心，以缩短低压供电半径。</a:t>
            </a:r>
          </a:p>
          <a:p>
            <a:pPr defTabSz="457200"/>
            <a:r>
              <a:rPr lang="zh-CN" altLang="zh-CN" sz="1600" dirty="0">
                <a:solidFill>
                  <a:prstClr val="black"/>
                </a:solidFill>
              </a:rPr>
              <a:t>（</a:t>
            </a:r>
            <a:r>
              <a:rPr lang="en-US" altLang="zh-CN" sz="1600" dirty="0">
                <a:solidFill>
                  <a:prstClr val="black"/>
                </a:solidFill>
              </a:rPr>
              <a:t>6</a:t>
            </a:r>
            <a:r>
              <a:rPr lang="zh-CN" altLang="zh-CN" sz="1600" dirty="0">
                <a:solidFill>
                  <a:prstClr val="black"/>
                </a:solidFill>
              </a:rPr>
              <a:t>）合理选择线缆及其敷设方式，减少线路阻抗以提高用户的自然功率因数。</a:t>
            </a:r>
          </a:p>
          <a:p>
            <a:pPr defTabSz="457200"/>
            <a:r>
              <a:rPr lang="zh-CN" altLang="zh-CN" sz="1600" dirty="0">
                <a:solidFill>
                  <a:prstClr val="black"/>
                </a:solidFill>
              </a:rPr>
              <a:t>（</a:t>
            </a:r>
            <a:r>
              <a:rPr lang="en-US" altLang="zh-CN" sz="1600" dirty="0">
                <a:solidFill>
                  <a:prstClr val="black"/>
                </a:solidFill>
              </a:rPr>
              <a:t>7</a:t>
            </a:r>
            <a:r>
              <a:rPr lang="zh-CN" altLang="zh-CN" sz="1600" dirty="0">
                <a:solidFill>
                  <a:prstClr val="black"/>
                </a:solidFill>
              </a:rPr>
              <a:t>）消防设备、计算机中央控制中心为二级负荷，其余均为三级负荷。</a:t>
            </a:r>
            <a:endParaRPr lang="zh-CN" altLang="en-US" sz="1600" dirty="0">
              <a:solidFill>
                <a:prstClr val="black"/>
              </a:solidFill>
            </a:endParaRPr>
          </a:p>
        </p:txBody>
      </p:sp>
      <p:pic>
        <p:nvPicPr>
          <p:cNvPr id="15" name="图片 14" descr="k16975742.jpg"/>
          <p:cNvPicPr>
            <a:picLocks noChangeAspect="1"/>
          </p:cNvPicPr>
          <p:nvPr/>
        </p:nvPicPr>
        <p:blipFill>
          <a:blip r:embed="rId5" cstate="print"/>
          <a:stretch>
            <a:fillRect/>
          </a:stretch>
        </p:blipFill>
        <p:spPr>
          <a:xfrm>
            <a:off x="9147810" y="5176520"/>
            <a:ext cx="1172528" cy="11725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p:cNvSpPr>
            <a:spLocks noChangeArrowheads="1"/>
          </p:cNvSpPr>
          <p:nvPr/>
        </p:nvSpPr>
        <p:spPr bwMode="auto">
          <a:xfrm>
            <a:off x="1524003"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84998" name="Rectangle 6"/>
          <p:cNvSpPr>
            <a:spLocks noChangeArrowheads="1"/>
          </p:cNvSpPr>
          <p:nvPr/>
        </p:nvSpPr>
        <p:spPr bwMode="auto">
          <a:xfrm>
            <a:off x="1524003"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 name="MH_SubTitle_1"/>
          <p:cNvSpPr/>
          <p:nvPr>
            <p:custDataLst>
              <p:tags r:id="rId1"/>
            </p:custDataLst>
          </p:nvPr>
        </p:nvSpPr>
        <p:spPr>
          <a:xfrm>
            <a:off x="1805479" y="1097968"/>
            <a:ext cx="7342291" cy="471896"/>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pPr algn="ctr" defTabSz="685800">
              <a:defRPr/>
            </a:pPr>
            <a:r>
              <a:rPr lang="zh-CN" altLang="en-US" sz="1400" dirty="0">
                <a:solidFill>
                  <a:prstClr val="black"/>
                </a:solidFill>
              </a:rPr>
              <a:t>              </a:t>
            </a:r>
            <a:endParaRPr lang="en-US" altLang="zh-CN" sz="1400" dirty="0">
              <a:solidFill>
                <a:prstClr val="black"/>
              </a:solidFill>
            </a:endParaRPr>
          </a:p>
          <a:p>
            <a:pPr algn="ctr" defTabSz="685800">
              <a:defRPr/>
            </a:pPr>
            <a:r>
              <a:rPr lang="zh-CN" altLang="en-US" sz="1400" dirty="0">
                <a:solidFill>
                  <a:prstClr val="black"/>
                </a:solidFill>
              </a:rPr>
              <a:t>照明</a:t>
            </a:r>
            <a:endParaRPr lang="en-US" altLang="zh-CN" sz="1400" b="1" dirty="0">
              <a:solidFill>
                <a:prstClr val="black">
                  <a:lumMod val="50000"/>
                  <a:lumOff val="50000"/>
                </a:prstClr>
              </a:solidFill>
              <a:latin typeface="微软雅黑" panose="020B0503020204020204" pitchFamily="34" charset="-122"/>
              <a:ea typeface="微软雅黑" panose="020B0503020204020204" pitchFamily="34" charset="-122"/>
            </a:endParaRPr>
          </a:p>
          <a:p>
            <a:pPr algn="ctr" defTabSz="685800">
              <a:defRPr/>
            </a:pPr>
            <a:endParaRPr lang="zh-CN" altLang="en-US" sz="1400" kern="0" dirty="0">
              <a:solidFill>
                <a:srgbClr val="F0BF29"/>
              </a:solidFill>
              <a:latin typeface="黑体" pitchFamily="49" charset="-122"/>
              <a:ea typeface="黑体" pitchFamily="49" charset="-122"/>
            </a:endParaRPr>
          </a:p>
        </p:txBody>
      </p:sp>
      <p:sp>
        <p:nvSpPr>
          <p:cNvPr id="10" name="MH_Other_1"/>
          <p:cNvSpPr txBox="1"/>
          <p:nvPr>
            <p:custDataLst>
              <p:tags r:id="rId2"/>
            </p:custDataLst>
          </p:nvPr>
        </p:nvSpPr>
        <p:spPr>
          <a:xfrm flipH="1">
            <a:off x="2393993" y="1025885"/>
            <a:ext cx="563386"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457200">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04</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
        <p:nvSpPr>
          <p:cNvPr id="94216" name="Rectangle 8"/>
          <p:cNvSpPr>
            <a:spLocks noChangeArrowheads="1"/>
          </p:cNvSpPr>
          <p:nvPr/>
        </p:nvSpPr>
        <p:spPr bwMode="auto">
          <a:xfrm>
            <a:off x="1524003" y="120041"/>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4217" name="Rectangle 9"/>
          <p:cNvSpPr>
            <a:spLocks noChangeArrowheads="1"/>
          </p:cNvSpPr>
          <p:nvPr/>
        </p:nvSpPr>
        <p:spPr bwMode="auto">
          <a:xfrm>
            <a:off x="1524000" y="2476896"/>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19" name="Rectangle 11"/>
          <p:cNvSpPr>
            <a:spLocks noChangeArrowheads="1"/>
          </p:cNvSpPr>
          <p:nvPr/>
        </p:nvSpPr>
        <p:spPr bwMode="auto">
          <a:xfrm>
            <a:off x="5984431" y="6844346"/>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algn="ct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20" name="Rectangle 12"/>
          <p:cNvSpPr>
            <a:spLocks noChangeArrowheads="1"/>
          </p:cNvSpPr>
          <p:nvPr/>
        </p:nvSpPr>
        <p:spPr bwMode="auto">
          <a:xfrm>
            <a:off x="1524003" y="9146954"/>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3" name="Rectangle 3"/>
          <p:cNvSpPr>
            <a:spLocks noChangeArrowheads="1"/>
          </p:cNvSpPr>
          <p:nvPr/>
        </p:nvSpPr>
        <p:spPr bwMode="auto">
          <a:xfrm>
            <a:off x="1524003" y="120041"/>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7284" name="Rectangle 4"/>
          <p:cNvSpPr>
            <a:spLocks noChangeArrowheads="1"/>
          </p:cNvSpPr>
          <p:nvPr/>
        </p:nvSpPr>
        <p:spPr bwMode="auto">
          <a:xfrm>
            <a:off x="1524000" y="2375326"/>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5" name="Rectangle 5"/>
          <p:cNvSpPr>
            <a:spLocks noChangeArrowheads="1"/>
          </p:cNvSpPr>
          <p:nvPr/>
        </p:nvSpPr>
        <p:spPr bwMode="auto">
          <a:xfrm>
            <a:off x="1524003" y="4258962"/>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19" name="TextBox 18"/>
          <p:cNvSpPr txBox="1"/>
          <p:nvPr/>
        </p:nvSpPr>
        <p:spPr>
          <a:xfrm>
            <a:off x="3901440" y="338562"/>
            <a:ext cx="4460240"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defTabSz="685800">
              <a:defRPr/>
            </a:pPr>
            <a:r>
              <a:rPr lang="zh-CN" altLang="zh-CN" dirty="0">
                <a:solidFill>
                  <a:prstClr val="black"/>
                </a:solidFill>
              </a:rPr>
              <a:t>预制构件厂所在区域配套设施要求</a:t>
            </a:r>
            <a:endParaRPr lang="zh-CN" altLang="en-US" kern="0" dirty="0">
              <a:solidFill>
                <a:srgbClr val="F0BF29"/>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2207568" y="2132857"/>
            <a:ext cx="6912768" cy="1354217"/>
          </a:xfrm>
          <a:prstGeom prst="rect">
            <a:avLst/>
          </a:prstGeom>
          <a:noFill/>
        </p:spPr>
        <p:txBody>
          <a:bodyPr wrap="square" rtlCol="0">
            <a:spAutoFit/>
          </a:bodyPr>
          <a:lstStyle/>
          <a:p>
            <a:pPr defTabSz="457200"/>
            <a:r>
              <a:rPr lang="zh-CN" altLang="zh-CN" sz="1600" dirty="0">
                <a:solidFill>
                  <a:prstClr val="black"/>
                </a:solidFill>
              </a:rPr>
              <a:t>（</a:t>
            </a:r>
            <a:r>
              <a:rPr lang="en-US" altLang="zh-CN" sz="1600" dirty="0">
                <a:solidFill>
                  <a:prstClr val="black"/>
                </a:solidFill>
              </a:rPr>
              <a:t>1</a:t>
            </a:r>
            <a:r>
              <a:rPr lang="zh-CN" altLang="zh-CN" sz="1600" dirty="0">
                <a:solidFill>
                  <a:prstClr val="black"/>
                </a:solidFill>
              </a:rPr>
              <a:t>）照明应按照《建筑照明设计标准》</a:t>
            </a:r>
            <a:r>
              <a:rPr lang="en-US" altLang="zh-CN" sz="1600" dirty="0">
                <a:solidFill>
                  <a:prstClr val="black"/>
                </a:solidFill>
              </a:rPr>
              <a:t>GB50034 </a:t>
            </a:r>
            <a:r>
              <a:rPr lang="zh-CN" altLang="zh-CN" sz="1600" dirty="0">
                <a:solidFill>
                  <a:prstClr val="black"/>
                </a:solidFill>
              </a:rPr>
              <a:t>规定的照度进行设计，并要考虑功率密度值的要求。</a:t>
            </a:r>
          </a:p>
          <a:p>
            <a:pPr defTabSz="457200"/>
            <a:r>
              <a:rPr lang="zh-CN" altLang="zh-CN" sz="1600" dirty="0">
                <a:solidFill>
                  <a:prstClr val="black"/>
                </a:solidFill>
              </a:rPr>
              <a:t>（</a:t>
            </a:r>
            <a:r>
              <a:rPr lang="en-US" altLang="zh-CN" sz="1600" dirty="0">
                <a:solidFill>
                  <a:prstClr val="black"/>
                </a:solidFill>
              </a:rPr>
              <a:t>2</a:t>
            </a:r>
            <a:r>
              <a:rPr lang="zh-CN" altLang="zh-CN" sz="1600" dirty="0">
                <a:solidFill>
                  <a:prstClr val="black"/>
                </a:solidFill>
              </a:rPr>
              <a:t>）根据视觉要求、作业性质和环境条件，合理选择和配置光源、灯具，使工作区或空间具备合理的照度、显色性和适宜的亮度分布。</a:t>
            </a:r>
          </a:p>
          <a:p>
            <a:pPr defTabSz="457200"/>
            <a:endParaRPr lang="zh-CN" altLang="en-US" dirty="0">
              <a:solidFill>
                <a:prstClr val="black"/>
              </a:solidFill>
            </a:endParaRPr>
          </a:p>
        </p:txBody>
      </p:sp>
      <p:pic>
        <p:nvPicPr>
          <p:cNvPr id="2" name="图片 1" descr="k16975742.jpg"/>
          <p:cNvPicPr>
            <a:picLocks noChangeAspect="1"/>
          </p:cNvPicPr>
          <p:nvPr/>
        </p:nvPicPr>
        <p:blipFill>
          <a:blip r:embed="rId5" cstate="print"/>
          <a:stretch>
            <a:fillRect/>
          </a:stretch>
        </p:blipFill>
        <p:spPr>
          <a:xfrm>
            <a:off x="9147810" y="5073015"/>
            <a:ext cx="1172528" cy="11725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文本框 1"/>
          <p:cNvSpPr txBox="1"/>
          <p:nvPr/>
        </p:nvSpPr>
        <p:spPr>
          <a:xfrm>
            <a:off x="4280923" y="2616201"/>
            <a:ext cx="7138493" cy="830997"/>
          </a:xfrm>
          <a:prstGeom prst="rect">
            <a:avLst/>
          </a:prstGeom>
          <a:noFill/>
          <a:ln w="9525">
            <a:noFill/>
          </a:ln>
        </p:spPr>
        <p:txBody>
          <a:bodyPr wrap="none" anchor="t">
            <a:spAutoFit/>
          </a:bodyPr>
          <a:lstStyle/>
          <a:p>
            <a:pPr algn="ctr"/>
            <a:r>
              <a:rPr lang="en-US" altLang="en-US" sz="4800" b="1" dirty="0">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4800" b="1" dirty="0">
                <a:latin typeface="微软雅黑" panose="020B0503020204020204" pitchFamily="34" charset="-122"/>
                <a:ea typeface="微软雅黑" panose="020B0503020204020204" pitchFamily="34" charset="-122"/>
                <a:sym typeface="微软雅黑" panose="020B0503020204020204" pitchFamily="34" charset="-122"/>
              </a:rPr>
              <a:t>预制构件厂总体规划原则</a:t>
            </a:r>
          </a:p>
        </p:txBody>
      </p:sp>
      <p:sp>
        <p:nvSpPr>
          <p:cNvPr id="12290" name="文本框 2"/>
          <p:cNvSpPr txBox="1"/>
          <p:nvPr/>
        </p:nvSpPr>
        <p:spPr>
          <a:xfrm>
            <a:off x="772584" y="2616201"/>
            <a:ext cx="1415772" cy="830997"/>
          </a:xfrm>
          <a:prstGeom prst="rect">
            <a:avLst/>
          </a:prstGeom>
          <a:noFill/>
          <a:ln w="9525">
            <a:noFill/>
          </a:ln>
        </p:spPr>
        <p:txBody>
          <a:bodyPr wrap="none" anchor="t">
            <a:spAutoFit/>
          </a:bodyPr>
          <a:lstStyle/>
          <a:p>
            <a:r>
              <a:rPr lang="zh-CN" altLang="en-US" sz="4800" b="1" dirty="0">
                <a:latin typeface="微软雅黑" panose="020B0503020204020204" pitchFamily="34" charset="-122"/>
                <a:ea typeface="微软雅黑" panose="020B0503020204020204" pitchFamily="34" charset="-122"/>
                <a:sym typeface="微软雅黑" panose="020B0503020204020204" pitchFamily="34" charset="-122"/>
              </a:rPr>
              <a:t>绪论</a:t>
            </a:r>
            <a:endParaRPr lang="en-US" altLang="en-US" sz="4800" b="1" dirty="0">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909725157"/>
      </p:ext>
    </p:extLst>
  </p:cSld>
  <p:clrMapOvr>
    <a:masterClrMapping/>
  </p:clrMapOvr>
  <mc:AlternateContent xmlns:mc="http://schemas.openxmlformats.org/markup-compatibility/2006" xmlns:p14="http://schemas.microsoft.com/office/powerpoint/2010/main">
    <mc:Choice Requires="p14">
      <p:transition>
        <p:split orient="vert"/>
      </p:transition>
    </mc:Choice>
    <mc:Fallback xmlns="">
      <p:transition>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p:cNvSpPr>
            <a:spLocks noChangeArrowheads="1"/>
          </p:cNvSpPr>
          <p:nvPr/>
        </p:nvSpPr>
        <p:spPr bwMode="auto">
          <a:xfrm>
            <a:off x="1524003"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84998" name="Rectangle 6"/>
          <p:cNvSpPr>
            <a:spLocks noChangeArrowheads="1"/>
          </p:cNvSpPr>
          <p:nvPr/>
        </p:nvSpPr>
        <p:spPr bwMode="auto">
          <a:xfrm>
            <a:off x="1524003"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 name="MH_SubTitle_1"/>
          <p:cNvSpPr/>
          <p:nvPr>
            <p:custDataLst>
              <p:tags r:id="rId1"/>
            </p:custDataLst>
          </p:nvPr>
        </p:nvSpPr>
        <p:spPr>
          <a:xfrm>
            <a:off x="1805479" y="1097968"/>
            <a:ext cx="7342291" cy="471896"/>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pPr algn="ctr" defTabSz="685800">
              <a:defRPr/>
            </a:pPr>
            <a:r>
              <a:rPr lang="zh-CN" altLang="en-US" sz="1400" dirty="0">
                <a:solidFill>
                  <a:prstClr val="black"/>
                </a:solidFill>
              </a:rPr>
              <a:t>              </a:t>
            </a:r>
            <a:endParaRPr lang="en-US" altLang="zh-CN" sz="1400" dirty="0">
              <a:solidFill>
                <a:prstClr val="black"/>
              </a:solidFill>
            </a:endParaRPr>
          </a:p>
          <a:p>
            <a:pPr algn="ctr" defTabSz="685800">
              <a:defRPr/>
            </a:pPr>
            <a:r>
              <a:rPr lang="zh-CN" altLang="en-US" sz="1400" dirty="0">
                <a:solidFill>
                  <a:prstClr val="black"/>
                </a:solidFill>
              </a:rPr>
              <a:t>防雷</a:t>
            </a:r>
            <a:endParaRPr lang="en-US" altLang="zh-CN" sz="1400" b="1" dirty="0">
              <a:solidFill>
                <a:prstClr val="black">
                  <a:lumMod val="50000"/>
                  <a:lumOff val="50000"/>
                </a:prstClr>
              </a:solidFill>
              <a:latin typeface="微软雅黑" panose="020B0503020204020204" pitchFamily="34" charset="-122"/>
              <a:ea typeface="微软雅黑" panose="020B0503020204020204" pitchFamily="34" charset="-122"/>
            </a:endParaRPr>
          </a:p>
          <a:p>
            <a:pPr algn="ctr" defTabSz="685800">
              <a:defRPr/>
            </a:pPr>
            <a:endParaRPr lang="zh-CN" altLang="en-US" sz="1400" kern="0" dirty="0">
              <a:solidFill>
                <a:srgbClr val="F0BF29"/>
              </a:solidFill>
              <a:latin typeface="黑体" pitchFamily="49" charset="-122"/>
              <a:ea typeface="黑体" pitchFamily="49" charset="-122"/>
            </a:endParaRPr>
          </a:p>
        </p:txBody>
      </p:sp>
      <p:sp>
        <p:nvSpPr>
          <p:cNvPr id="10" name="MH_Other_1"/>
          <p:cNvSpPr txBox="1"/>
          <p:nvPr>
            <p:custDataLst>
              <p:tags r:id="rId2"/>
            </p:custDataLst>
          </p:nvPr>
        </p:nvSpPr>
        <p:spPr>
          <a:xfrm flipH="1">
            <a:off x="2393993" y="1025885"/>
            <a:ext cx="563386"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457200">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05</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
        <p:nvSpPr>
          <p:cNvPr id="94216" name="Rectangle 8"/>
          <p:cNvSpPr>
            <a:spLocks noChangeArrowheads="1"/>
          </p:cNvSpPr>
          <p:nvPr/>
        </p:nvSpPr>
        <p:spPr bwMode="auto">
          <a:xfrm>
            <a:off x="1524003" y="120041"/>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4217" name="Rectangle 9"/>
          <p:cNvSpPr>
            <a:spLocks noChangeArrowheads="1"/>
          </p:cNvSpPr>
          <p:nvPr/>
        </p:nvSpPr>
        <p:spPr bwMode="auto">
          <a:xfrm>
            <a:off x="1524000" y="2476896"/>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19" name="Rectangle 11"/>
          <p:cNvSpPr>
            <a:spLocks noChangeArrowheads="1"/>
          </p:cNvSpPr>
          <p:nvPr/>
        </p:nvSpPr>
        <p:spPr bwMode="auto">
          <a:xfrm>
            <a:off x="5984431" y="6844346"/>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algn="ct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20" name="Rectangle 12"/>
          <p:cNvSpPr>
            <a:spLocks noChangeArrowheads="1"/>
          </p:cNvSpPr>
          <p:nvPr/>
        </p:nvSpPr>
        <p:spPr bwMode="auto">
          <a:xfrm>
            <a:off x="1524003" y="9146954"/>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3" name="Rectangle 3"/>
          <p:cNvSpPr>
            <a:spLocks noChangeArrowheads="1"/>
          </p:cNvSpPr>
          <p:nvPr/>
        </p:nvSpPr>
        <p:spPr bwMode="auto">
          <a:xfrm>
            <a:off x="1524003" y="120041"/>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7284" name="Rectangle 4"/>
          <p:cNvSpPr>
            <a:spLocks noChangeArrowheads="1"/>
          </p:cNvSpPr>
          <p:nvPr/>
        </p:nvSpPr>
        <p:spPr bwMode="auto">
          <a:xfrm>
            <a:off x="1524000" y="2375326"/>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5" name="Rectangle 5"/>
          <p:cNvSpPr>
            <a:spLocks noChangeArrowheads="1"/>
          </p:cNvSpPr>
          <p:nvPr/>
        </p:nvSpPr>
        <p:spPr bwMode="auto">
          <a:xfrm>
            <a:off x="1524003" y="4258962"/>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19" name="TextBox 18"/>
          <p:cNvSpPr txBox="1"/>
          <p:nvPr/>
        </p:nvSpPr>
        <p:spPr>
          <a:xfrm>
            <a:off x="3901440" y="338562"/>
            <a:ext cx="4460240"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defTabSz="685800">
              <a:defRPr/>
            </a:pPr>
            <a:r>
              <a:rPr lang="zh-CN" altLang="zh-CN" dirty="0">
                <a:solidFill>
                  <a:prstClr val="black"/>
                </a:solidFill>
              </a:rPr>
              <a:t>预制构件厂所在区域配套设施要求</a:t>
            </a:r>
            <a:endParaRPr lang="zh-CN" altLang="en-US" kern="0" dirty="0">
              <a:solidFill>
                <a:srgbClr val="F0BF29"/>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2113280" y="2112628"/>
            <a:ext cx="6929120" cy="1569660"/>
          </a:xfrm>
          <a:prstGeom prst="rect">
            <a:avLst/>
          </a:prstGeom>
          <a:noFill/>
        </p:spPr>
        <p:txBody>
          <a:bodyPr wrap="square" rtlCol="0">
            <a:spAutoFit/>
          </a:bodyPr>
          <a:lstStyle/>
          <a:p>
            <a:pPr defTabSz="457200"/>
            <a:r>
              <a:rPr lang="zh-CN" altLang="zh-CN" sz="1600" dirty="0">
                <a:solidFill>
                  <a:prstClr val="black"/>
                </a:solidFill>
              </a:rPr>
              <a:t>（</a:t>
            </a:r>
            <a:r>
              <a:rPr lang="en-US" altLang="zh-CN" sz="1600" dirty="0">
                <a:solidFill>
                  <a:prstClr val="black"/>
                </a:solidFill>
              </a:rPr>
              <a:t>1</a:t>
            </a:r>
            <a:r>
              <a:rPr lang="zh-CN" altLang="zh-CN" sz="1600" dirty="0">
                <a:solidFill>
                  <a:prstClr val="black"/>
                </a:solidFill>
              </a:rPr>
              <a:t>）防雷设计，应根据地质、地貌、气象、环境等条件和雷击活动规律以及被保护物的特点等，因地制宜采取防雷措施。</a:t>
            </a:r>
          </a:p>
          <a:p>
            <a:pPr defTabSz="457200"/>
            <a:r>
              <a:rPr lang="zh-CN" altLang="zh-CN" sz="1600" dirty="0">
                <a:solidFill>
                  <a:prstClr val="black"/>
                </a:solidFill>
              </a:rPr>
              <a:t>（</a:t>
            </a:r>
            <a:r>
              <a:rPr lang="en-US" altLang="zh-CN" sz="1600" dirty="0">
                <a:solidFill>
                  <a:prstClr val="black"/>
                </a:solidFill>
              </a:rPr>
              <a:t>2</a:t>
            </a:r>
            <a:r>
              <a:rPr lang="zh-CN" altLang="zh-CN" sz="1600" dirty="0">
                <a:solidFill>
                  <a:prstClr val="black"/>
                </a:solidFill>
              </a:rPr>
              <a:t>）防雷设计应做到安全可靠、技术先进、经济合理及施工维护方便，应充分利用建筑物金属结构及钢筋混凝土结构中的钢筋等导体作为防雷装置。</a:t>
            </a:r>
          </a:p>
          <a:p>
            <a:pPr defTabSz="457200"/>
            <a:r>
              <a:rPr lang="zh-CN" altLang="zh-CN" sz="1600" dirty="0">
                <a:solidFill>
                  <a:prstClr val="black"/>
                </a:solidFill>
              </a:rPr>
              <a:t>（</a:t>
            </a:r>
            <a:r>
              <a:rPr lang="en-US" altLang="zh-CN" sz="1600" dirty="0">
                <a:solidFill>
                  <a:prstClr val="black"/>
                </a:solidFill>
              </a:rPr>
              <a:t>3</a:t>
            </a:r>
            <a:r>
              <a:rPr lang="zh-CN" altLang="zh-CN" sz="1600" dirty="0">
                <a:solidFill>
                  <a:prstClr val="black"/>
                </a:solidFill>
              </a:rPr>
              <a:t>）接地装置应优先利用建筑物钢筋混凝土内的钢筋，当不能满足要求时，应补打人工接地极。</a:t>
            </a:r>
          </a:p>
        </p:txBody>
      </p:sp>
      <p:pic>
        <p:nvPicPr>
          <p:cNvPr id="15" name="图片 14" descr="k16975742.jpg"/>
          <p:cNvPicPr>
            <a:picLocks noChangeAspect="1"/>
          </p:cNvPicPr>
          <p:nvPr/>
        </p:nvPicPr>
        <p:blipFill>
          <a:blip r:embed="rId5" cstate="print"/>
          <a:stretch>
            <a:fillRect/>
          </a:stretch>
        </p:blipFill>
        <p:spPr>
          <a:xfrm>
            <a:off x="9147810" y="5259070"/>
            <a:ext cx="1172528" cy="1172528"/>
          </a:xfrm>
          <a:prstGeom prst="rect">
            <a:avLst/>
          </a:prstGeom>
        </p:spPr>
      </p:pic>
    </p:spTree>
  </p:cSld>
  <p:clrMapOvr>
    <a:masterClrMapping/>
  </p:clrMapOvr>
  <p:transition spd="slow" advClick="0" advTm="6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p:cNvSpPr>
            <a:spLocks noChangeArrowheads="1"/>
          </p:cNvSpPr>
          <p:nvPr/>
        </p:nvSpPr>
        <p:spPr bwMode="auto">
          <a:xfrm>
            <a:off x="1524003"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84998" name="Rectangle 6"/>
          <p:cNvSpPr>
            <a:spLocks noChangeArrowheads="1"/>
          </p:cNvSpPr>
          <p:nvPr/>
        </p:nvSpPr>
        <p:spPr bwMode="auto">
          <a:xfrm>
            <a:off x="1524003"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 name="MH_SubTitle_1"/>
          <p:cNvSpPr/>
          <p:nvPr>
            <p:custDataLst>
              <p:tags r:id="rId1"/>
            </p:custDataLst>
          </p:nvPr>
        </p:nvSpPr>
        <p:spPr>
          <a:xfrm>
            <a:off x="1805479" y="1097968"/>
            <a:ext cx="7342291" cy="471896"/>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pPr algn="ctr" defTabSz="685800">
              <a:defRPr/>
            </a:pPr>
            <a:r>
              <a:rPr lang="zh-CN" altLang="en-US" sz="1400" dirty="0">
                <a:solidFill>
                  <a:prstClr val="black"/>
                </a:solidFill>
              </a:rPr>
              <a:t>              </a:t>
            </a:r>
            <a:endParaRPr lang="en-US" altLang="zh-CN" sz="1400" dirty="0">
              <a:solidFill>
                <a:prstClr val="black"/>
              </a:solidFill>
            </a:endParaRPr>
          </a:p>
          <a:p>
            <a:pPr algn="ctr" defTabSz="685800">
              <a:defRPr/>
            </a:pPr>
            <a:r>
              <a:rPr lang="zh-CN" altLang="en-US" sz="1400" dirty="0">
                <a:solidFill>
                  <a:prstClr val="black"/>
                </a:solidFill>
              </a:rPr>
              <a:t>自动化控制</a:t>
            </a:r>
            <a:endParaRPr lang="en-US" altLang="zh-CN" sz="1400" b="1" dirty="0">
              <a:solidFill>
                <a:prstClr val="black">
                  <a:lumMod val="50000"/>
                  <a:lumOff val="50000"/>
                </a:prstClr>
              </a:solidFill>
              <a:latin typeface="微软雅黑" panose="020B0503020204020204" pitchFamily="34" charset="-122"/>
              <a:ea typeface="微软雅黑" panose="020B0503020204020204" pitchFamily="34" charset="-122"/>
            </a:endParaRPr>
          </a:p>
          <a:p>
            <a:pPr algn="ctr" defTabSz="685800">
              <a:defRPr/>
            </a:pPr>
            <a:endParaRPr lang="zh-CN" altLang="en-US" sz="1400" kern="0" dirty="0">
              <a:solidFill>
                <a:srgbClr val="F0BF29"/>
              </a:solidFill>
              <a:latin typeface="黑体" pitchFamily="49" charset="-122"/>
              <a:ea typeface="黑体" pitchFamily="49" charset="-122"/>
            </a:endParaRPr>
          </a:p>
        </p:txBody>
      </p:sp>
      <p:sp>
        <p:nvSpPr>
          <p:cNvPr id="10" name="MH_Other_1"/>
          <p:cNvSpPr txBox="1"/>
          <p:nvPr>
            <p:custDataLst>
              <p:tags r:id="rId2"/>
            </p:custDataLst>
          </p:nvPr>
        </p:nvSpPr>
        <p:spPr>
          <a:xfrm flipH="1">
            <a:off x="2393993" y="1025885"/>
            <a:ext cx="563386"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457200">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06</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
        <p:nvSpPr>
          <p:cNvPr id="94216" name="Rectangle 8"/>
          <p:cNvSpPr>
            <a:spLocks noChangeArrowheads="1"/>
          </p:cNvSpPr>
          <p:nvPr/>
        </p:nvSpPr>
        <p:spPr bwMode="auto">
          <a:xfrm>
            <a:off x="1524003" y="120041"/>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4217" name="Rectangle 9"/>
          <p:cNvSpPr>
            <a:spLocks noChangeArrowheads="1"/>
          </p:cNvSpPr>
          <p:nvPr/>
        </p:nvSpPr>
        <p:spPr bwMode="auto">
          <a:xfrm>
            <a:off x="1524000" y="2476896"/>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19" name="Rectangle 11"/>
          <p:cNvSpPr>
            <a:spLocks noChangeArrowheads="1"/>
          </p:cNvSpPr>
          <p:nvPr/>
        </p:nvSpPr>
        <p:spPr bwMode="auto">
          <a:xfrm>
            <a:off x="5984431" y="6844346"/>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algn="ct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20" name="Rectangle 12"/>
          <p:cNvSpPr>
            <a:spLocks noChangeArrowheads="1"/>
          </p:cNvSpPr>
          <p:nvPr/>
        </p:nvSpPr>
        <p:spPr bwMode="auto">
          <a:xfrm>
            <a:off x="1524003" y="9146954"/>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3" name="Rectangle 3"/>
          <p:cNvSpPr>
            <a:spLocks noChangeArrowheads="1"/>
          </p:cNvSpPr>
          <p:nvPr/>
        </p:nvSpPr>
        <p:spPr bwMode="auto">
          <a:xfrm>
            <a:off x="1524003" y="120041"/>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7284" name="Rectangle 4"/>
          <p:cNvSpPr>
            <a:spLocks noChangeArrowheads="1"/>
          </p:cNvSpPr>
          <p:nvPr/>
        </p:nvSpPr>
        <p:spPr bwMode="auto">
          <a:xfrm>
            <a:off x="1524000" y="2375326"/>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5" name="Rectangle 5"/>
          <p:cNvSpPr>
            <a:spLocks noChangeArrowheads="1"/>
          </p:cNvSpPr>
          <p:nvPr/>
        </p:nvSpPr>
        <p:spPr bwMode="auto">
          <a:xfrm>
            <a:off x="1524003" y="4258962"/>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19" name="TextBox 18"/>
          <p:cNvSpPr txBox="1"/>
          <p:nvPr/>
        </p:nvSpPr>
        <p:spPr>
          <a:xfrm>
            <a:off x="3901440" y="338562"/>
            <a:ext cx="4460240"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defTabSz="685800">
              <a:defRPr/>
            </a:pPr>
            <a:r>
              <a:rPr lang="zh-CN" altLang="zh-CN" dirty="0">
                <a:solidFill>
                  <a:prstClr val="black"/>
                </a:solidFill>
              </a:rPr>
              <a:t>预制构件厂所在区域配套设施要求</a:t>
            </a:r>
            <a:endParaRPr lang="zh-CN" altLang="en-US" kern="0" dirty="0">
              <a:solidFill>
                <a:srgbClr val="F0BF29"/>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2326640" y="2031376"/>
            <a:ext cx="6827520" cy="2585323"/>
          </a:xfrm>
          <a:prstGeom prst="rect">
            <a:avLst/>
          </a:prstGeom>
          <a:noFill/>
        </p:spPr>
        <p:txBody>
          <a:bodyPr wrap="square" rtlCol="0">
            <a:spAutoFit/>
          </a:bodyPr>
          <a:lstStyle/>
          <a:p>
            <a:pPr defTabSz="457200"/>
            <a:r>
              <a:rPr lang="zh-CN" altLang="zh-CN" sz="1600" dirty="0">
                <a:solidFill>
                  <a:prstClr val="black"/>
                </a:solidFill>
              </a:rPr>
              <a:t>（</a:t>
            </a:r>
            <a:r>
              <a:rPr lang="en-US" altLang="zh-CN" sz="1600" dirty="0">
                <a:solidFill>
                  <a:prstClr val="black"/>
                </a:solidFill>
              </a:rPr>
              <a:t>1</a:t>
            </a:r>
            <a:r>
              <a:rPr lang="zh-CN" altLang="zh-CN" sz="1600" dirty="0">
                <a:solidFill>
                  <a:prstClr val="black"/>
                </a:solidFill>
              </a:rPr>
              <a:t>）工厂内或流水线生产车间内应设置中央控制中心，对生产过程实施监控。</a:t>
            </a:r>
          </a:p>
          <a:p>
            <a:pPr defTabSz="457200"/>
            <a:r>
              <a:rPr lang="zh-CN" altLang="zh-CN" sz="1600" dirty="0">
                <a:solidFill>
                  <a:prstClr val="black"/>
                </a:solidFill>
              </a:rPr>
              <a:t>（</a:t>
            </a:r>
            <a:r>
              <a:rPr lang="en-US" altLang="zh-CN" sz="1600" dirty="0">
                <a:solidFill>
                  <a:prstClr val="black"/>
                </a:solidFill>
              </a:rPr>
              <a:t>2</a:t>
            </a:r>
            <a:r>
              <a:rPr lang="zh-CN" altLang="zh-CN" sz="1600" dirty="0">
                <a:solidFill>
                  <a:prstClr val="black"/>
                </a:solidFill>
              </a:rPr>
              <a:t>）运用信息及自动化控制技术，实现生产过程的采集、控制、优化、调度、管理和决策，达到增加产量、提高产品质量、降低消耗、确保安全的目的。</a:t>
            </a:r>
          </a:p>
          <a:p>
            <a:pPr defTabSz="457200"/>
            <a:r>
              <a:rPr lang="zh-CN" altLang="zh-CN" sz="1600" dirty="0">
                <a:solidFill>
                  <a:prstClr val="black"/>
                </a:solidFill>
              </a:rPr>
              <a:t>（</a:t>
            </a:r>
            <a:r>
              <a:rPr lang="en-US" altLang="zh-CN" sz="1600" dirty="0">
                <a:solidFill>
                  <a:prstClr val="black"/>
                </a:solidFill>
              </a:rPr>
              <a:t>3</a:t>
            </a:r>
            <a:r>
              <a:rPr lang="zh-CN" altLang="zh-CN" sz="1600" dirty="0">
                <a:solidFill>
                  <a:prstClr val="black"/>
                </a:solidFill>
              </a:rPr>
              <a:t>）构件生产宜采用</a:t>
            </a:r>
            <a:r>
              <a:rPr lang="en-US" altLang="zh-CN" sz="1600" dirty="0">
                <a:solidFill>
                  <a:prstClr val="black"/>
                </a:solidFill>
              </a:rPr>
              <a:t> MES(</a:t>
            </a:r>
            <a:r>
              <a:rPr lang="zh-CN" altLang="zh-CN" sz="1600" dirty="0">
                <a:solidFill>
                  <a:prstClr val="black"/>
                </a:solidFill>
              </a:rPr>
              <a:t>制造执行系统</a:t>
            </a:r>
            <a:r>
              <a:rPr lang="en-US" altLang="zh-CN" sz="1600" dirty="0">
                <a:solidFill>
                  <a:prstClr val="black"/>
                </a:solidFill>
              </a:rPr>
              <a:t>)</a:t>
            </a:r>
            <a:r>
              <a:rPr lang="zh-CN" altLang="zh-CN" sz="1600" dirty="0">
                <a:solidFill>
                  <a:prstClr val="black"/>
                </a:solidFill>
              </a:rPr>
              <a:t>管理，负责监控和管理生产的每一个步骤和工序。</a:t>
            </a:r>
          </a:p>
          <a:p>
            <a:pPr defTabSz="457200"/>
            <a:r>
              <a:rPr lang="zh-CN" altLang="zh-CN" sz="1600" dirty="0">
                <a:solidFill>
                  <a:prstClr val="black"/>
                </a:solidFill>
              </a:rPr>
              <a:t>（</a:t>
            </a:r>
            <a:r>
              <a:rPr lang="en-US" altLang="zh-CN" sz="1600" dirty="0">
                <a:solidFill>
                  <a:prstClr val="black"/>
                </a:solidFill>
              </a:rPr>
              <a:t>4</a:t>
            </a:r>
            <a:r>
              <a:rPr lang="zh-CN" altLang="zh-CN" sz="1600" dirty="0">
                <a:solidFill>
                  <a:prstClr val="black"/>
                </a:solidFill>
              </a:rPr>
              <a:t>）宜将</a:t>
            </a:r>
            <a:r>
              <a:rPr lang="en-US" altLang="zh-CN" sz="1600" dirty="0">
                <a:solidFill>
                  <a:prstClr val="black"/>
                </a:solidFill>
              </a:rPr>
              <a:t> ERP</a:t>
            </a:r>
            <a:r>
              <a:rPr lang="zh-CN" altLang="zh-CN" sz="1600" dirty="0">
                <a:solidFill>
                  <a:prstClr val="black"/>
                </a:solidFill>
              </a:rPr>
              <a:t>（管理信息系统）管理和</a:t>
            </a:r>
            <a:r>
              <a:rPr lang="en-US" altLang="zh-CN" sz="1600" dirty="0">
                <a:solidFill>
                  <a:prstClr val="black"/>
                </a:solidFill>
              </a:rPr>
              <a:t> MES(</a:t>
            </a:r>
            <a:r>
              <a:rPr lang="zh-CN" altLang="zh-CN" sz="1600" dirty="0">
                <a:solidFill>
                  <a:prstClr val="black"/>
                </a:solidFill>
              </a:rPr>
              <a:t>制造执行系统</a:t>
            </a:r>
            <a:r>
              <a:rPr lang="en-US" altLang="zh-CN" sz="1600" dirty="0">
                <a:solidFill>
                  <a:prstClr val="black"/>
                </a:solidFill>
              </a:rPr>
              <a:t>)</a:t>
            </a:r>
            <a:r>
              <a:rPr lang="zh-CN" altLang="zh-CN" sz="1600" dirty="0">
                <a:solidFill>
                  <a:prstClr val="black"/>
                </a:solidFill>
              </a:rPr>
              <a:t>管理相结合，建立公共信息平台。</a:t>
            </a:r>
          </a:p>
          <a:p>
            <a:pPr defTabSz="457200"/>
            <a:endParaRPr lang="zh-CN" altLang="en-US" dirty="0">
              <a:solidFill>
                <a:prstClr val="black"/>
              </a:solidFill>
            </a:endParaRPr>
          </a:p>
        </p:txBody>
      </p:sp>
      <p:pic>
        <p:nvPicPr>
          <p:cNvPr id="2" name="图片 1" descr="k16975742.jpg"/>
          <p:cNvPicPr>
            <a:picLocks noChangeAspect="1"/>
          </p:cNvPicPr>
          <p:nvPr/>
        </p:nvPicPr>
        <p:blipFill>
          <a:blip r:embed="rId5" cstate="print"/>
          <a:stretch>
            <a:fillRect/>
          </a:stretch>
        </p:blipFill>
        <p:spPr>
          <a:xfrm>
            <a:off x="9147810" y="5186680"/>
            <a:ext cx="1172528" cy="1172528"/>
          </a:xfrm>
          <a:prstGeom prst="rect">
            <a:avLst/>
          </a:prstGeom>
        </p:spPr>
      </p:pic>
    </p:spTree>
  </p:cSld>
  <p:clrMapOvr>
    <a:masterClrMapping/>
  </p:clrMapOvr>
  <p:transition spd="slow" advClick="0" advTm="6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p:cNvSpPr>
            <a:spLocks noChangeArrowheads="1"/>
          </p:cNvSpPr>
          <p:nvPr/>
        </p:nvSpPr>
        <p:spPr bwMode="auto">
          <a:xfrm>
            <a:off x="1524003"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84998" name="Rectangle 6"/>
          <p:cNvSpPr>
            <a:spLocks noChangeArrowheads="1"/>
          </p:cNvSpPr>
          <p:nvPr/>
        </p:nvSpPr>
        <p:spPr bwMode="auto">
          <a:xfrm>
            <a:off x="1524003"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 name="MH_SubTitle_1"/>
          <p:cNvSpPr/>
          <p:nvPr>
            <p:custDataLst>
              <p:tags r:id="rId1"/>
            </p:custDataLst>
          </p:nvPr>
        </p:nvSpPr>
        <p:spPr>
          <a:xfrm>
            <a:off x="1805479" y="1097968"/>
            <a:ext cx="7342291" cy="471896"/>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pPr algn="ctr" defTabSz="685800">
              <a:defRPr/>
            </a:pPr>
            <a:r>
              <a:rPr lang="zh-CN" altLang="en-US" sz="1400" dirty="0">
                <a:solidFill>
                  <a:prstClr val="black"/>
                </a:solidFill>
              </a:rPr>
              <a:t>              </a:t>
            </a:r>
            <a:endParaRPr lang="en-US" altLang="zh-CN" sz="1400" dirty="0">
              <a:solidFill>
                <a:prstClr val="black"/>
              </a:solidFill>
            </a:endParaRPr>
          </a:p>
          <a:p>
            <a:pPr algn="ctr" defTabSz="685800">
              <a:defRPr/>
            </a:pPr>
            <a:r>
              <a:rPr lang="zh-CN" altLang="en-US" sz="1400" dirty="0">
                <a:solidFill>
                  <a:prstClr val="black"/>
                </a:solidFill>
              </a:rPr>
              <a:t>暖气</a:t>
            </a:r>
            <a:endParaRPr lang="en-US" altLang="zh-CN" sz="1400" b="1" dirty="0">
              <a:solidFill>
                <a:prstClr val="black">
                  <a:lumMod val="50000"/>
                  <a:lumOff val="50000"/>
                </a:prstClr>
              </a:solidFill>
              <a:latin typeface="微软雅黑" panose="020B0503020204020204" pitchFamily="34" charset="-122"/>
              <a:ea typeface="微软雅黑" panose="020B0503020204020204" pitchFamily="34" charset="-122"/>
            </a:endParaRPr>
          </a:p>
          <a:p>
            <a:pPr algn="ctr" defTabSz="685800">
              <a:defRPr/>
            </a:pPr>
            <a:endParaRPr lang="zh-CN" altLang="en-US" sz="1400" kern="0" dirty="0">
              <a:solidFill>
                <a:srgbClr val="F0BF29"/>
              </a:solidFill>
              <a:latin typeface="黑体" pitchFamily="49" charset="-122"/>
              <a:ea typeface="黑体" pitchFamily="49" charset="-122"/>
            </a:endParaRPr>
          </a:p>
        </p:txBody>
      </p:sp>
      <p:sp>
        <p:nvSpPr>
          <p:cNvPr id="10" name="MH_Other_1"/>
          <p:cNvSpPr txBox="1"/>
          <p:nvPr>
            <p:custDataLst>
              <p:tags r:id="rId2"/>
            </p:custDataLst>
          </p:nvPr>
        </p:nvSpPr>
        <p:spPr>
          <a:xfrm flipH="1">
            <a:off x="2393993" y="1025885"/>
            <a:ext cx="563386"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457200">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07</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
        <p:nvSpPr>
          <p:cNvPr id="94216" name="Rectangle 8"/>
          <p:cNvSpPr>
            <a:spLocks noChangeArrowheads="1"/>
          </p:cNvSpPr>
          <p:nvPr/>
        </p:nvSpPr>
        <p:spPr bwMode="auto">
          <a:xfrm>
            <a:off x="1524003" y="120041"/>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4217" name="Rectangle 9"/>
          <p:cNvSpPr>
            <a:spLocks noChangeArrowheads="1"/>
          </p:cNvSpPr>
          <p:nvPr/>
        </p:nvSpPr>
        <p:spPr bwMode="auto">
          <a:xfrm>
            <a:off x="1524000" y="2476896"/>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19" name="Rectangle 11"/>
          <p:cNvSpPr>
            <a:spLocks noChangeArrowheads="1"/>
          </p:cNvSpPr>
          <p:nvPr/>
        </p:nvSpPr>
        <p:spPr bwMode="auto">
          <a:xfrm>
            <a:off x="5984431" y="6844346"/>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algn="ct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20" name="Rectangle 12"/>
          <p:cNvSpPr>
            <a:spLocks noChangeArrowheads="1"/>
          </p:cNvSpPr>
          <p:nvPr/>
        </p:nvSpPr>
        <p:spPr bwMode="auto">
          <a:xfrm>
            <a:off x="1524003" y="9146954"/>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3" name="Rectangle 3"/>
          <p:cNvSpPr>
            <a:spLocks noChangeArrowheads="1"/>
          </p:cNvSpPr>
          <p:nvPr/>
        </p:nvSpPr>
        <p:spPr bwMode="auto">
          <a:xfrm>
            <a:off x="1524003" y="120041"/>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7284" name="Rectangle 4"/>
          <p:cNvSpPr>
            <a:spLocks noChangeArrowheads="1"/>
          </p:cNvSpPr>
          <p:nvPr/>
        </p:nvSpPr>
        <p:spPr bwMode="auto">
          <a:xfrm>
            <a:off x="1524000" y="2375326"/>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5" name="Rectangle 5"/>
          <p:cNvSpPr>
            <a:spLocks noChangeArrowheads="1"/>
          </p:cNvSpPr>
          <p:nvPr/>
        </p:nvSpPr>
        <p:spPr bwMode="auto">
          <a:xfrm>
            <a:off x="1524003" y="4258962"/>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19" name="TextBox 18"/>
          <p:cNvSpPr txBox="1"/>
          <p:nvPr/>
        </p:nvSpPr>
        <p:spPr>
          <a:xfrm>
            <a:off x="3901440" y="338562"/>
            <a:ext cx="4460240"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defTabSz="685800">
              <a:defRPr/>
            </a:pPr>
            <a:r>
              <a:rPr lang="zh-CN" altLang="zh-CN" dirty="0">
                <a:solidFill>
                  <a:prstClr val="black"/>
                </a:solidFill>
              </a:rPr>
              <a:t>预制构件厂所在区域配套设施要求</a:t>
            </a:r>
            <a:endParaRPr lang="zh-CN" altLang="en-US" kern="0" dirty="0">
              <a:solidFill>
                <a:srgbClr val="F0BF29"/>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2286000" y="2153255"/>
            <a:ext cx="6817360" cy="861774"/>
          </a:xfrm>
          <a:prstGeom prst="rect">
            <a:avLst/>
          </a:prstGeom>
          <a:noFill/>
        </p:spPr>
        <p:txBody>
          <a:bodyPr wrap="square" rtlCol="0">
            <a:spAutoFit/>
          </a:bodyPr>
          <a:lstStyle/>
          <a:p>
            <a:pPr defTabSz="457200"/>
            <a:r>
              <a:rPr lang="zh-CN" altLang="zh-CN" sz="1600" dirty="0">
                <a:solidFill>
                  <a:prstClr val="black"/>
                </a:solidFill>
              </a:rPr>
              <a:t>办公及生活供暖、车间供暖。目前，按相关政策要求，办公及生活供暖多采用联网集中供暖。车间是否采暖与生产相关，推荐使用蒸汽锅炉自供暖。</a:t>
            </a:r>
          </a:p>
          <a:p>
            <a:pPr defTabSz="457200"/>
            <a:endParaRPr lang="zh-CN" altLang="en-US" dirty="0">
              <a:solidFill>
                <a:prstClr val="black"/>
              </a:solidFill>
            </a:endParaRPr>
          </a:p>
        </p:txBody>
      </p:sp>
      <p:pic>
        <p:nvPicPr>
          <p:cNvPr id="15" name="图片 14" descr="k16975742.jpg"/>
          <p:cNvPicPr>
            <a:picLocks noChangeAspect="1"/>
          </p:cNvPicPr>
          <p:nvPr/>
        </p:nvPicPr>
        <p:blipFill>
          <a:blip r:embed="rId5" cstate="print"/>
          <a:stretch>
            <a:fillRect/>
          </a:stretch>
        </p:blipFill>
        <p:spPr>
          <a:xfrm>
            <a:off x="9147810" y="5135245"/>
            <a:ext cx="1172528" cy="1172528"/>
          </a:xfrm>
          <a:prstGeom prst="rect">
            <a:avLst/>
          </a:prstGeom>
        </p:spPr>
      </p:pic>
    </p:spTree>
  </p:cSld>
  <p:clrMapOvr>
    <a:masterClrMapping/>
  </p:clrMapOvr>
  <p:transition spd="slow" advClick="0" advTm="6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p:cNvSpPr>
            <a:spLocks noChangeArrowheads="1"/>
          </p:cNvSpPr>
          <p:nvPr/>
        </p:nvSpPr>
        <p:spPr bwMode="auto">
          <a:xfrm>
            <a:off x="1524003"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84998" name="Rectangle 6"/>
          <p:cNvSpPr>
            <a:spLocks noChangeArrowheads="1"/>
          </p:cNvSpPr>
          <p:nvPr/>
        </p:nvSpPr>
        <p:spPr bwMode="auto">
          <a:xfrm>
            <a:off x="1524003"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 name="MH_SubTitle_1"/>
          <p:cNvSpPr/>
          <p:nvPr>
            <p:custDataLst>
              <p:tags r:id="rId1"/>
            </p:custDataLst>
          </p:nvPr>
        </p:nvSpPr>
        <p:spPr>
          <a:xfrm>
            <a:off x="1805479" y="1097968"/>
            <a:ext cx="7342291" cy="471896"/>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pPr algn="ctr" defTabSz="685800">
              <a:defRPr/>
            </a:pPr>
            <a:r>
              <a:rPr lang="zh-CN" altLang="en-US" sz="1400" dirty="0">
                <a:solidFill>
                  <a:prstClr val="black"/>
                </a:solidFill>
              </a:rPr>
              <a:t>              </a:t>
            </a:r>
            <a:endParaRPr lang="en-US" altLang="zh-CN" sz="1400" dirty="0">
              <a:solidFill>
                <a:prstClr val="black"/>
              </a:solidFill>
            </a:endParaRPr>
          </a:p>
          <a:p>
            <a:pPr algn="ctr" defTabSz="685800">
              <a:defRPr/>
            </a:pPr>
            <a:r>
              <a:rPr lang="zh-CN" altLang="en-US" sz="1400" dirty="0">
                <a:solidFill>
                  <a:prstClr val="black"/>
                </a:solidFill>
              </a:rPr>
              <a:t>蒸汽</a:t>
            </a:r>
            <a:endParaRPr lang="en-US" altLang="zh-CN" sz="1400" b="1" dirty="0">
              <a:solidFill>
                <a:prstClr val="black">
                  <a:lumMod val="50000"/>
                  <a:lumOff val="50000"/>
                </a:prstClr>
              </a:solidFill>
              <a:latin typeface="微软雅黑" panose="020B0503020204020204" pitchFamily="34" charset="-122"/>
              <a:ea typeface="微软雅黑" panose="020B0503020204020204" pitchFamily="34" charset="-122"/>
            </a:endParaRPr>
          </a:p>
          <a:p>
            <a:pPr algn="ctr" defTabSz="685800">
              <a:defRPr/>
            </a:pPr>
            <a:endParaRPr lang="zh-CN" altLang="en-US" sz="1400" kern="0" dirty="0">
              <a:solidFill>
                <a:srgbClr val="F0BF29"/>
              </a:solidFill>
              <a:latin typeface="黑体" pitchFamily="49" charset="-122"/>
              <a:ea typeface="黑体" pitchFamily="49" charset="-122"/>
            </a:endParaRPr>
          </a:p>
        </p:txBody>
      </p:sp>
      <p:sp>
        <p:nvSpPr>
          <p:cNvPr id="10" name="MH_Other_1"/>
          <p:cNvSpPr txBox="1"/>
          <p:nvPr>
            <p:custDataLst>
              <p:tags r:id="rId2"/>
            </p:custDataLst>
          </p:nvPr>
        </p:nvSpPr>
        <p:spPr>
          <a:xfrm flipH="1">
            <a:off x="2393993" y="1025885"/>
            <a:ext cx="563386"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457200">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08</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
        <p:nvSpPr>
          <p:cNvPr id="94216" name="Rectangle 8"/>
          <p:cNvSpPr>
            <a:spLocks noChangeArrowheads="1"/>
          </p:cNvSpPr>
          <p:nvPr/>
        </p:nvSpPr>
        <p:spPr bwMode="auto">
          <a:xfrm>
            <a:off x="1524003" y="120041"/>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4217" name="Rectangle 9"/>
          <p:cNvSpPr>
            <a:spLocks noChangeArrowheads="1"/>
          </p:cNvSpPr>
          <p:nvPr/>
        </p:nvSpPr>
        <p:spPr bwMode="auto">
          <a:xfrm>
            <a:off x="1524000" y="2476896"/>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19" name="Rectangle 11"/>
          <p:cNvSpPr>
            <a:spLocks noChangeArrowheads="1"/>
          </p:cNvSpPr>
          <p:nvPr/>
        </p:nvSpPr>
        <p:spPr bwMode="auto">
          <a:xfrm>
            <a:off x="5984431" y="6844346"/>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algn="ct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20" name="Rectangle 12"/>
          <p:cNvSpPr>
            <a:spLocks noChangeArrowheads="1"/>
          </p:cNvSpPr>
          <p:nvPr/>
        </p:nvSpPr>
        <p:spPr bwMode="auto">
          <a:xfrm>
            <a:off x="1524003" y="9146954"/>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3" name="Rectangle 3"/>
          <p:cNvSpPr>
            <a:spLocks noChangeArrowheads="1"/>
          </p:cNvSpPr>
          <p:nvPr/>
        </p:nvSpPr>
        <p:spPr bwMode="auto">
          <a:xfrm>
            <a:off x="1524003" y="120041"/>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7284" name="Rectangle 4"/>
          <p:cNvSpPr>
            <a:spLocks noChangeArrowheads="1"/>
          </p:cNvSpPr>
          <p:nvPr/>
        </p:nvSpPr>
        <p:spPr bwMode="auto">
          <a:xfrm>
            <a:off x="1524000" y="2375326"/>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5" name="Rectangle 5"/>
          <p:cNvSpPr>
            <a:spLocks noChangeArrowheads="1"/>
          </p:cNvSpPr>
          <p:nvPr/>
        </p:nvSpPr>
        <p:spPr bwMode="auto">
          <a:xfrm>
            <a:off x="1524003" y="4258962"/>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19" name="TextBox 18"/>
          <p:cNvSpPr txBox="1"/>
          <p:nvPr/>
        </p:nvSpPr>
        <p:spPr>
          <a:xfrm>
            <a:off x="3901440" y="338562"/>
            <a:ext cx="4460240"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defTabSz="685800">
              <a:defRPr/>
            </a:pPr>
            <a:r>
              <a:rPr lang="zh-CN" altLang="zh-CN" dirty="0">
                <a:solidFill>
                  <a:prstClr val="black"/>
                </a:solidFill>
              </a:rPr>
              <a:t>预制构件厂所在区域配套设施要求</a:t>
            </a:r>
            <a:endParaRPr lang="zh-CN" altLang="en-US" kern="0" dirty="0">
              <a:solidFill>
                <a:srgbClr val="F0BF29"/>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2418080" y="2302223"/>
            <a:ext cx="6644640" cy="861774"/>
          </a:xfrm>
          <a:prstGeom prst="rect">
            <a:avLst/>
          </a:prstGeom>
          <a:noFill/>
        </p:spPr>
        <p:txBody>
          <a:bodyPr wrap="square" rtlCol="0">
            <a:spAutoFit/>
          </a:bodyPr>
          <a:lstStyle/>
          <a:p>
            <a:pPr defTabSz="457200"/>
            <a:r>
              <a:rPr lang="zh-CN" altLang="zh-CN" sz="1600" dirty="0">
                <a:solidFill>
                  <a:prstClr val="black"/>
                </a:solidFill>
              </a:rPr>
              <a:t>主要用于构件生产时的构件养护，因集中供暖无法满足生产用蒸汽使用要求，所以一般自建蒸汽锅炉。</a:t>
            </a:r>
          </a:p>
          <a:p>
            <a:pPr defTabSz="457200"/>
            <a:endParaRPr lang="zh-CN" altLang="en-US" dirty="0">
              <a:solidFill>
                <a:prstClr val="black"/>
              </a:solidFill>
            </a:endParaRPr>
          </a:p>
        </p:txBody>
      </p:sp>
      <p:pic>
        <p:nvPicPr>
          <p:cNvPr id="2" name="图片 1" descr="k16975742.jpg"/>
          <p:cNvPicPr>
            <a:picLocks noChangeAspect="1"/>
          </p:cNvPicPr>
          <p:nvPr/>
        </p:nvPicPr>
        <p:blipFill>
          <a:blip r:embed="rId5" cstate="print"/>
          <a:stretch>
            <a:fillRect/>
          </a:stretch>
        </p:blipFill>
        <p:spPr>
          <a:xfrm>
            <a:off x="9147810" y="5269865"/>
            <a:ext cx="1172528" cy="1172528"/>
          </a:xfrm>
          <a:prstGeom prst="rect">
            <a:avLst/>
          </a:prstGeom>
        </p:spPr>
      </p:pic>
    </p:spTree>
  </p:cSld>
  <p:clrMapOvr>
    <a:masterClrMapping/>
  </p:clrMapOvr>
  <p:transition spd="slow" advClick="0" advTm="6000">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7817872"/>
      </p:ext>
    </p:extLst>
  </p:cSld>
  <p:clrMapOvr>
    <a:masterClrMapping/>
  </p:clrMapOvr>
  <mc:AlternateContent xmlns:mc="http://schemas.openxmlformats.org/markup-compatibility/2006" xmlns:p14="http://schemas.microsoft.com/office/powerpoint/2010/main">
    <mc:Choice Requires="p14">
      <p:transition>
        <p:split dir="in"/>
      </p:transition>
    </mc:Choice>
    <mc:Fallback xmlns="">
      <p:transition>
        <p:split dir="in"/>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bwMode="auto">
          <a:xfrm>
            <a:off x="2519680" y="2410563"/>
            <a:ext cx="5171058" cy="3480419"/>
            <a:chOff x="-107915" y="389589"/>
            <a:chExt cx="5135578" cy="1247148"/>
          </a:xfrm>
        </p:grpSpPr>
        <p:sp>
          <p:nvSpPr>
            <p:cNvPr id="4" name="矩形 32"/>
            <p:cNvSpPr>
              <a:spLocks noChangeArrowheads="1"/>
            </p:cNvSpPr>
            <p:nvPr/>
          </p:nvSpPr>
          <p:spPr bwMode="auto">
            <a:xfrm>
              <a:off x="-107915" y="656489"/>
              <a:ext cx="572701" cy="281457"/>
            </a:xfrm>
            <a:prstGeom prst="rect">
              <a:avLst/>
            </a:pr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defTabSz="457200"/>
              <a:r>
                <a:rPr lang="en-US" altLang="zh-CN" sz="2400" dirty="0">
                  <a:solidFill>
                    <a:srgbClr val="FFFFFF"/>
                  </a:solidFill>
                  <a:latin typeface="Impact" panose="020B0806030902050204" pitchFamily="34" charset="0"/>
                  <a:ea typeface="微软雅黑" panose="020B0503020204020204" pitchFamily="34" charset="-122"/>
                  <a:sym typeface="Impact" panose="020B0806030902050204" pitchFamily="34" charset="0"/>
                </a:rPr>
                <a:t> </a:t>
              </a:r>
              <a:r>
                <a:rPr lang="zh-CN" altLang="en-US" sz="2400" dirty="0">
                  <a:solidFill>
                    <a:srgbClr val="FFFFFF"/>
                  </a:solidFill>
                  <a:latin typeface="Impact" panose="020B0806030902050204" pitchFamily="34" charset="0"/>
                  <a:ea typeface="微软雅黑" panose="020B0503020204020204" pitchFamily="34" charset="-122"/>
                  <a:sym typeface="Impact" panose="020B0806030902050204" pitchFamily="34" charset="0"/>
                </a:rPr>
                <a:t>一</a:t>
              </a:r>
            </a:p>
          </p:txBody>
        </p:sp>
        <p:sp>
          <p:nvSpPr>
            <p:cNvPr id="5" name="矩形 33"/>
            <p:cNvSpPr>
              <a:spLocks noChangeArrowheads="1"/>
            </p:cNvSpPr>
            <p:nvPr/>
          </p:nvSpPr>
          <p:spPr bwMode="auto">
            <a:xfrm>
              <a:off x="454696" y="664822"/>
              <a:ext cx="2121405" cy="273124"/>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defTabSz="457200">
                <a:lnSpc>
                  <a:spcPct val="120000"/>
                </a:lnSpc>
              </a:pPr>
              <a:r>
                <a:rPr lang="zh-CN" altLang="zh-CN" b="1" dirty="0">
                  <a:solidFill>
                    <a:prstClr val="white">
                      <a:lumMod val="95000"/>
                    </a:prstClr>
                  </a:solidFill>
                </a:rPr>
                <a:t>厂址选择原则</a:t>
              </a:r>
              <a:endParaRPr lang="zh-CN" altLang="en-US" b="1" dirty="0">
                <a:solidFill>
                  <a:prstClr val="white">
                    <a:lumMod val="95000"/>
                  </a:prstClr>
                </a:solidFill>
              </a:endParaRPr>
            </a:p>
          </p:txBody>
        </p:sp>
        <p:sp>
          <p:nvSpPr>
            <p:cNvPr id="6" name="矩形 34"/>
            <p:cNvSpPr>
              <a:spLocks noChangeArrowheads="1"/>
            </p:cNvSpPr>
            <p:nvPr/>
          </p:nvSpPr>
          <p:spPr bwMode="auto">
            <a:xfrm>
              <a:off x="2986725" y="389589"/>
              <a:ext cx="2040938" cy="1247148"/>
            </a:xfrm>
            <a:prstGeom prst="rect">
              <a:avLst/>
            </a:prstGeom>
            <a:gradFill rotWithShape="1">
              <a:gsLst>
                <a:gs pos="0">
                  <a:srgbClr val="F9F9F9"/>
                </a:gs>
                <a:gs pos="32999">
                  <a:srgbClr val="F9F9F9"/>
                </a:gs>
                <a:gs pos="100000">
                  <a:srgbClr val="D7D7D7"/>
                </a:gs>
              </a:gsLst>
              <a:lin ang="5400000" scaled="1"/>
            </a:gradFill>
            <a:ln>
              <a:noFill/>
            </a:ln>
            <a:extLst>
              <a:ext uri="{91240B29-F687-4F45-9708-019B960494DF}">
                <a14:hiddenLine xmlns:a14="http://schemas.microsoft.com/office/drawing/2010/main" w="9525">
                  <a:solidFill>
                    <a:srgbClr val="000000"/>
                  </a:solidFill>
                  <a:bevel/>
                </a14:hiddenLine>
              </a:ext>
            </a:extLst>
          </p:spPr>
          <p:txBody>
            <a:bodyPr anchor="ctr"/>
            <a:lstStyle/>
            <a:p>
              <a:pPr marL="228600" indent="-228600" algn="ctr" defTabSz="457200">
                <a:lnSpc>
                  <a:spcPct val="150000"/>
                </a:lnSpc>
                <a:buFontTx/>
                <a:buAutoNum type="arabicPeriod"/>
              </a:pPr>
              <a:endParaRPr lang="en-US" altLang="zh-CN" sz="9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defTabSz="457200">
                <a:lnSpc>
                  <a:spcPct val="120000"/>
                </a:lnSpc>
              </a:pPr>
              <a:endParaRPr lang="zh-CN" altLang="en-US" sz="1350" dirty="0">
                <a:solidFill>
                  <a:prstClr val="black">
                    <a:lumMod val="65000"/>
                    <a:lumOff val="35000"/>
                  </a:prstClr>
                </a:solidFill>
              </a:endParaRPr>
            </a:p>
          </p:txBody>
        </p:sp>
      </p:grpSp>
      <p:sp>
        <p:nvSpPr>
          <p:cNvPr id="31" name="TextBox 30"/>
          <p:cNvSpPr txBox="1"/>
          <p:nvPr/>
        </p:nvSpPr>
        <p:spPr>
          <a:xfrm>
            <a:off x="3901440" y="338562"/>
            <a:ext cx="4460240"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defTabSz="685869">
              <a:defRPr/>
            </a:pPr>
            <a:r>
              <a:rPr lang="zh-CN" altLang="zh-CN" dirty="0">
                <a:solidFill>
                  <a:prstClr val="black"/>
                </a:solidFill>
              </a:rPr>
              <a:t>预制构件厂总体规划原则</a:t>
            </a:r>
            <a:endParaRPr lang="zh-CN" altLang="en-US" kern="0" dirty="0">
              <a:solidFill>
                <a:srgbClr val="F0BF29"/>
              </a:solidFill>
              <a:latin typeface="微软雅黑" pitchFamily="34" charset="-122"/>
              <a:ea typeface="微软雅黑" pitchFamily="34" charset="-122"/>
            </a:endParaRPr>
          </a:p>
        </p:txBody>
      </p:sp>
      <p:sp>
        <p:nvSpPr>
          <p:cNvPr id="15" name="TextBox 14"/>
          <p:cNvSpPr txBox="1"/>
          <p:nvPr/>
        </p:nvSpPr>
        <p:spPr>
          <a:xfrm>
            <a:off x="4968240" y="2694953"/>
            <a:ext cx="1137920" cy="369332"/>
          </a:xfrm>
          <a:prstGeom prst="rect">
            <a:avLst/>
          </a:prstGeom>
          <a:noFill/>
        </p:spPr>
        <p:txBody>
          <a:bodyPr wrap="square" rtlCol="0">
            <a:spAutoFit/>
          </a:bodyPr>
          <a:lstStyle/>
          <a:p>
            <a:pPr defTabSz="457200"/>
            <a:endParaRPr lang="zh-CN" altLang="en-US" dirty="0">
              <a:solidFill>
                <a:prstClr val="black"/>
              </a:solidFill>
            </a:endParaRPr>
          </a:p>
        </p:txBody>
      </p:sp>
      <p:sp>
        <p:nvSpPr>
          <p:cNvPr id="12" name="矩形 11"/>
          <p:cNvSpPr/>
          <p:nvPr/>
        </p:nvSpPr>
        <p:spPr>
          <a:xfrm>
            <a:off x="5323840" y="2145767"/>
            <a:ext cx="4572000" cy="3000821"/>
          </a:xfrm>
          <a:prstGeom prst="rect">
            <a:avLst/>
          </a:prstGeom>
        </p:spPr>
        <p:txBody>
          <a:bodyPr>
            <a:spAutoFit/>
          </a:bodyPr>
          <a:lstStyle/>
          <a:p>
            <a:pPr marL="228600" indent="-228600" defTabSz="457200">
              <a:lnSpc>
                <a:spcPct val="150000"/>
              </a:lnSpc>
              <a:buFontTx/>
              <a:buAutoNum type="arabicPeriod"/>
            </a:pPr>
            <a:r>
              <a:rPr lang="zh-CN" altLang="en-US"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综合考虑</a:t>
            </a:r>
            <a:r>
              <a:rPr lang="zh-CN" altLang="en-US"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各方面因素</a:t>
            </a:r>
            <a:endParaRPr lang="en-US" altLang="zh-CN"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marL="228600" indent="-228600" defTabSz="457200">
              <a:lnSpc>
                <a:spcPct val="150000"/>
              </a:lnSpc>
              <a:buFontTx/>
              <a:buAutoNum type="arabicPeriod"/>
            </a:pPr>
            <a:r>
              <a:rPr lang="zh-CN" altLang="en-US"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原材料</a:t>
            </a:r>
            <a:r>
              <a:rPr lang="zh-CN" altLang="en-US"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供应充足</a:t>
            </a:r>
            <a:endParaRPr lang="en-US" altLang="zh-CN"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marL="228600" indent="-228600" defTabSz="457200">
              <a:lnSpc>
                <a:spcPct val="150000"/>
              </a:lnSpc>
              <a:buFontTx/>
              <a:buAutoNum type="arabicPeriod"/>
            </a:pPr>
            <a:r>
              <a:rPr lang="zh-CN" altLang="en-US"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能源</a:t>
            </a:r>
            <a:r>
              <a:rPr lang="zh-CN" altLang="en-US"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供应方便</a:t>
            </a:r>
            <a:endParaRPr lang="en-US" altLang="zh-CN"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marL="228600" indent="-228600" defTabSz="457200">
              <a:lnSpc>
                <a:spcPct val="150000"/>
              </a:lnSpc>
              <a:buFontTx/>
              <a:buAutoNum type="arabicPeriod"/>
            </a:pPr>
            <a:r>
              <a:rPr lang="zh-CN" altLang="en-US"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交通运输</a:t>
            </a:r>
            <a:r>
              <a:rPr lang="zh-CN" altLang="en-US"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方便</a:t>
            </a:r>
            <a:endParaRPr lang="en-US" altLang="zh-CN"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marL="228600" indent="-228600" defTabSz="457200">
              <a:lnSpc>
                <a:spcPct val="150000"/>
              </a:lnSpc>
              <a:buFontTx/>
              <a:buAutoNum type="arabicPeriod"/>
            </a:pPr>
            <a:r>
              <a:rPr lang="zh-CN" altLang="en-US"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外部运输条件及方式满足</a:t>
            </a:r>
            <a:r>
              <a:rPr lang="zh-CN" altLang="en-US"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超大件设备运输</a:t>
            </a:r>
            <a:r>
              <a:rPr lang="zh-CN" altLang="en-US"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要求</a:t>
            </a:r>
            <a:endParaRPr lang="en-US" altLang="zh-CN"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marL="228600" indent="-228600" defTabSz="457200">
              <a:lnSpc>
                <a:spcPct val="150000"/>
              </a:lnSpc>
              <a:buFontTx/>
              <a:buAutoNum type="arabicPeriod"/>
            </a:pPr>
            <a:r>
              <a:rPr lang="zh-CN" altLang="en-US"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厂址选择满足</a:t>
            </a:r>
            <a:r>
              <a:rPr lang="zh-CN" altLang="en-US"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环境要求</a:t>
            </a:r>
            <a:endParaRPr lang="en-US" altLang="zh-CN"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1971173674"/>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30"/>
          <p:cNvSpPr>
            <a:spLocks noChangeArrowheads="1"/>
          </p:cNvSpPr>
          <p:nvPr/>
        </p:nvSpPr>
        <p:spPr bwMode="auto">
          <a:xfrm>
            <a:off x="2661920" y="3101230"/>
            <a:ext cx="1795868" cy="777508"/>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bevel/>
              </a14:hiddenLine>
            </a:ext>
          </a:extLst>
        </p:spPr>
        <p:txBody>
          <a:bodyPr anchor="ctr"/>
          <a:lstStyle/>
          <a:p>
            <a:pPr defTabSz="457200">
              <a:lnSpc>
                <a:spcPct val="120000"/>
              </a:lnSpc>
            </a:pPr>
            <a:r>
              <a:rPr lang="zh-CN" altLang="zh-CN" b="1" dirty="0">
                <a:solidFill>
                  <a:prstClr val="white">
                    <a:lumMod val="95000"/>
                  </a:prstClr>
                </a:solidFill>
              </a:rPr>
              <a:t>总平面设计原则</a:t>
            </a:r>
            <a:endParaRPr lang="zh-CN" altLang="en-US" b="1" dirty="0">
              <a:solidFill>
                <a:prstClr val="white">
                  <a:lumMod val="9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TextBox 30"/>
          <p:cNvSpPr txBox="1"/>
          <p:nvPr/>
        </p:nvSpPr>
        <p:spPr>
          <a:xfrm>
            <a:off x="3901440" y="338562"/>
            <a:ext cx="4460240"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defTabSz="685869">
              <a:defRPr/>
            </a:pPr>
            <a:r>
              <a:rPr lang="zh-CN" altLang="zh-CN" dirty="0">
                <a:solidFill>
                  <a:prstClr val="black"/>
                </a:solidFill>
              </a:rPr>
              <a:t>预制构件厂总体规划原则</a:t>
            </a:r>
            <a:endParaRPr lang="zh-CN" altLang="en-US" kern="0" dirty="0">
              <a:solidFill>
                <a:srgbClr val="F0BF29"/>
              </a:solidFill>
              <a:latin typeface="微软雅黑" pitchFamily="34" charset="-122"/>
              <a:ea typeface="微软雅黑" pitchFamily="34" charset="-122"/>
            </a:endParaRPr>
          </a:p>
        </p:txBody>
      </p:sp>
      <p:sp>
        <p:nvSpPr>
          <p:cNvPr id="11" name="矩形 32"/>
          <p:cNvSpPr>
            <a:spLocks noChangeArrowheads="1"/>
          </p:cNvSpPr>
          <p:nvPr/>
        </p:nvSpPr>
        <p:spPr bwMode="auto">
          <a:xfrm>
            <a:off x="2110828" y="3082550"/>
            <a:ext cx="576658" cy="785464"/>
          </a:xfrm>
          <a:prstGeom prst="rect">
            <a:avLst/>
          </a:prstGeom>
          <a:solidFill>
            <a:schemeClr val="accent1"/>
          </a:solidFill>
          <a:ln>
            <a:noFill/>
          </a:ln>
          <a:extLst>
            <a:ext uri="{91240B29-F687-4F45-9708-019B960494DF}">
              <a14:hiddenLine xmlns:a14="http://schemas.microsoft.com/office/drawing/2010/main" w="9525">
                <a:solidFill>
                  <a:srgbClr val="000000"/>
                </a:solidFill>
                <a:bevel/>
              </a14:hiddenLine>
            </a:ext>
          </a:extLst>
        </p:spPr>
        <p:txBody>
          <a:bodyPr anchor="ctr"/>
          <a:lstStyle/>
          <a:p>
            <a:pPr algn="ctr" defTabSz="457200"/>
            <a:r>
              <a:rPr lang="en-US" altLang="zh-CN" sz="2400" dirty="0">
                <a:solidFill>
                  <a:srgbClr val="FFFFFF"/>
                </a:solidFill>
                <a:latin typeface="Impact" panose="020B0806030902050204" pitchFamily="34" charset="0"/>
                <a:ea typeface="微软雅黑" panose="020B0503020204020204" pitchFamily="34" charset="-122"/>
                <a:sym typeface="Impact" panose="020B0806030902050204" pitchFamily="34" charset="0"/>
              </a:rPr>
              <a:t> </a:t>
            </a:r>
            <a:r>
              <a:rPr lang="zh-CN" altLang="en-US" sz="2400" dirty="0">
                <a:solidFill>
                  <a:srgbClr val="FFFFFF"/>
                </a:solidFill>
                <a:latin typeface="Impact" panose="020B0806030902050204" pitchFamily="34" charset="0"/>
                <a:ea typeface="微软雅黑" panose="020B0503020204020204" pitchFamily="34" charset="-122"/>
                <a:sym typeface="Impact" panose="020B0806030902050204" pitchFamily="34" charset="0"/>
              </a:rPr>
              <a:t>二</a:t>
            </a:r>
          </a:p>
        </p:txBody>
      </p:sp>
      <p:sp>
        <p:nvSpPr>
          <p:cNvPr id="15" name="TextBox 14"/>
          <p:cNvSpPr txBox="1"/>
          <p:nvPr/>
        </p:nvSpPr>
        <p:spPr>
          <a:xfrm>
            <a:off x="4968240" y="2694953"/>
            <a:ext cx="1137920" cy="369332"/>
          </a:xfrm>
          <a:prstGeom prst="rect">
            <a:avLst/>
          </a:prstGeom>
          <a:noFill/>
        </p:spPr>
        <p:txBody>
          <a:bodyPr wrap="square" rtlCol="0">
            <a:spAutoFit/>
          </a:bodyPr>
          <a:lstStyle/>
          <a:p>
            <a:pPr defTabSz="457200"/>
            <a:endParaRPr lang="zh-CN" altLang="en-US" dirty="0">
              <a:solidFill>
                <a:prstClr val="black"/>
              </a:solidFill>
            </a:endParaRPr>
          </a:p>
        </p:txBody>
      </p:sp>
      <p:sp>
        <p:nvSpPr>
          <p:cNvPr id="17" name="矩形 16"/>
          <p:cNvSpPr/>
          <p:nvPr/>
        </p:nvSpPr>
        <p:spPr>
          <a:xfrm>
            <a:off x="4949321" y="1732342"/>
            <a:ext cx="4572000" cy="3194721"/>
          </a:xfrm>
          <a:prstGeom prst="rect">
            <a:avLst/>
          </a:prstGeom>
        </p:spPr>
        <p:txBody>
          <a:bodyPr>
            <a:spAutoFit/>
          </a:bodyPr>
          <a:lstStyle/>
          <a:p>
            <a:pPr marL="228600" indent="-228600" defTabSz="457200">
              <a:lnSpc>
                <a:spcPct val="120000"/>
              </a:lnSpc>
              <a:buFontTx/>
              <a:buAutoNum type="arabicPeriod"/>
            </a:pPr>
            <a:r>
              <a:rPr lang="zh-CN" altLang="en-US" sz="1400" dirty="0">
                <a:solidFill>
                  <a:srgbClr val="C00000"/>
                </a:solidFill>
                <a:latin typeface="微软雅黑" panose="020B0503020204020204" pitchFamily="34" charset="-122"/>
                <a:ea typeface="微软雅黑" panose="020B0503020204020204" pitchFamily="34" charset="-122"/>
                <a:sym typeface="微软雅黑" panose="020B0503020204020204" pitchFamily="34" charset="-122"/>
              </a:rPr>
              <a:t>综合考虑</a:t>
            </a:r>
            <a:r>
              <a:rPr lang="zh-CN" altLang="en-US" sz="14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各方面因素</a:t>
            </a:r>
            <a:endParaRPr lang="en-US" altLang="zh-CN" sz="14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marL="228600" indent="-228600" defTabSz="457200">
              <a:lnSpc>
                <a:spcPct val="120000"/>
              </a:lnSpc>
              <a:buFontTx/>
              <a:buAutoNum type="arabicPeriod"/>
            </a:pPr>
            <a:r>
              <a:rPr lang="zh-CN" altLang="zh-CN" sz="1400" dirty="0">
                <a:solidFill>
                  <a:prstClr val="black"/>
                </a:solidFill>
              </a:rPr>
              <a:t>按工厂生产规模和功能分区</a:t>
            </a:r>
            <a:r>
              <a:rPr lang="zh-CN" altLang="en-US" sz="1400" dirty="0">
                <a:solidFill>
                  <a:prstClr val="black"/>
                </a:solidFill>
              </a:rPr>
              <a:t>，合理布置</a:t>
            </a:r>
            <a:r>
              <a:rPr lang="zh-CN" altLang="en-US" sz="1400" dirty="0">
                <a:solidFill>
                  <a:srgbClr val="C00000"/>
                </a:solidFill>
              </a:rPr>
              <a:t>建筑物、构筑物</a:t>
            </a:r>
            <a:endParaRPr lang="en-US" altLang="zh-CN" sz="1400" dirty="0">
              <a:solidFill>
                <a:srgbClr val="C00000"/>
              </a:solidFill>
            </a:endParaRPr>
          </a:p>
          <a:p>
            <a:pPr marL="228600" indent="-228600" defTabSz="457200">
              <a:lnSpc>
                <a:spcPct val="120000"/>
              </a:lnSpc>
              <a:buFontTx/>
              <a:buAutoNum type="arabicPeriod"/>
            </a:pPr>
            <a:r>
              <a:rPr lang="zh-CN" altLang="zh-CN" sz="1400" dirty="0">
                <a:solidFill>
                  <a:prstClr val="black"/>
                </a:solidFill>
              </a:rPr>
              <a:t>总平面设计上，</a:t>
            </a:r>
            <a:r>
              <a:rPr lang="zh-CN" altLang="zh-CN" sz="1400" dirty="0">
                <a:solidFill>
                  <a:srgbClr val="C00000"/>
                </a:solidFill>
              </a:rPr>
              <a:t>合理衔接</a:t>
            </a:r>
            <a:r>
              <a:rPr lang="zh-CN" altLang="zh-CN" sz="1400" dirty="0">
                <a:solidFill>
                  <a:prstClr val="black"/>
                </a:solidFill>
              </a:rPr>
              <a:t>并符合</a:t>
            </a:r>
            <a:r>
              <a:rPr lang="zh-CN" altLang="zh-CN" sz="1400" dirty="0">
                <a:solidFill>
                  <a:srgbClr val="C00000"/>
                </a:solidFill>
              </a:rPr>
              <a:t>生产流程要求</a:t>
            </a:r>
            <a:endParaRPr lang="en-US" altLang="zh-CN" sz="1400" dirty="0">
              <a:solidFill>
                <a:srgbClr val="C00000"/>
              </a:solidFill>
            </a:endParaRPr>
          </a:p>
          <a:p>
            <a:pPr marL="228600" indent="-228600" defTabSz="457200">
              <a:lnSpc>
                <a:spcPct val="120000"/>
              </a:lnSpc>
              <a:buFontTx/>
              <a:buAutoNum type="arabicPeriod"/>
            </a:pPr>
            <a:r>
              <a:rPr lang="zh-CN" altLang="zh-CN" sz="1400" dirty="0">
                <a:solidFill>
                  <a:prstClr val="black"/>
                </a:solidFill>
              </a:rPr>
              <a:t>以</a:t>
            </a:r>
            <a:r>
              <a:rPr lang="zh-CN" altLang="zh-CN" sz="1400" dirty="0">
                <a:solidFill>
                  <a:srgbClr val="C00000"/>
                </a:solidFill>
              </a:rPr>
              <a:t>构件生产车间</a:t>
            </a:r>
            <a:r>
              <a:rPr lang="zh-CN" altLang="zh-CN" sz="1400" dirty="0">
                <a:solidFill>
                  <a:prstClr val="black"/>
                </a:solidFill>
              </a:rPr>
              <a:t>等主要设施为主进行布置</a:t>
            </a:r>
            <a:endParaRPr lang="en-US" altLang="zh-CN" sz="1400" dirty="0">
              <a:solidFill>
                <a:prstClr val="black"/>
              </a:solidFill>
            </a:endParaRPr>
          </a:p>
          <a:p>
            <a:pPr marL="228600" indent="-228600" defTabSz="457200">
              <a:lnSpc>
                <a:spcPct val="120000"/>
              </a:lnSpc>
              <a:buFontTx/>
              <a:buAutoNum type="arabicPeriod"/>
            </a:pPr>
            <a:r>
              <a:rPr lang="zh-CN" altLang="zh-CN" sz="1400" dirty="0">
                <a:solidFill>
                  <a:prstClr val="black"/>
                </a:solidFill>
              </a:rPr>
              <a:t>布置</a:t>
            </a:r>
            <a:r>
              <a:rPr lang="zh-CN" altLang="en-US" sz="1400" dirty="0">
                <a:solidFill>
                  <a:prstClr val="black"/>
                </a:solidFill>
              </a:rPr>
              <a:t>与</a:t>
            </a:r>
            <a:r>
              <a:rPr lang="zh-CN" altLang="zh-CN" sz="1400" dirty="0">
                <a:solidFill>
                  <a:prstClr val="black"/>
                </a:solidFill>
              </a:rPr>
              <a:t>工厂生产规模相适应的</a:t>
            </a:r>
            <a:r>
              <a:rPr lang="zh-CN" altLang="zh-CN" sz="1400" dirty="0">
                <a:solidFill>
                  <a:srgbClr val="C00000"/>
                </a:solidFill>
              </a:rPr>
              <a:t>构件成品堆场</a:t>
            </a:r>
            <a:endParaRPr lang="en-US" altLang="zh-CN" sz="1400" dirty="0">
              <a:solidFill>
                <a:srgbClr val="C00000"/>
              </a:solidFill>
            </a:endParaRPr>
          </a:p>
          <a:p>
            <a:pPr marL="228600" indent="-228600" defTabSz="457200">
              <a:lnSpc>
                <a:spcPct val="120000"/>
              </a:lnSpc>
              <a:buFontTx/>
              <a:buAutoNum type="arabicPeriod"/>
            </a:pPr>
            <a:r>
              <a:rPr lang="zh-CN" altLang="zh-CN" sz="1400" dirty="0">
                <a:solidFill>
                  <a:prstClr val="black"/>
                </a:solidFill>
              </a:rPr>
              <a:t>统筹考虑</a:t>
            </a:r>
            <a:r>
              <a:rPr lang="zh-CN" altLang="zh-CN" sz="1400" dirty="0">
                <a:solidFill>
                  <a:srgbClr val="C00000"/>
                </a:solidFill>
              </a:rPr>
              <a:t>生产附属设施</a:t>
            </a:r>
            <a:r>
              <a:rPr lang="zh-CN" altLang="zh-CN" sz="1400" dirty="0">
                <a:solidFill>
                  <a:prstClr val="black"/>
                </a:solidFill>
              </a:rPr>
              <a:t>和</a:t>
            </a:r>
            <a:r>
              <a:rPr lang="zh-CN" altLang="zh-CN" sz="1400" dirty="0">
                <a:solidFill>
                  <a:srgbClr val="C00000"/>
                </a:solidFill>
              </a:rPr>
              <a:t>生活服务设施</a:t>
            </a:r>
            <a:endParaRPr lang="en-US" altLang="zh-CN" sz="1400" dirty="0">
              <a:solidFill>
                <a:srgbClr val="C00000"/>
              </a:solidFill>
            </a:endParaRPr>
          </a:p>
          <a:p>
            <a:pPr marL="228600" indent="-228600" defTabSz="457200">
              <a:lnSpc>
                <a:spcPct val="120000"/>
              </a:lnSpc>
              <a:buFontTx/>
              <a:buAutoNum type="arabicPeriod"/>
            </a:pPr>
            <a:r>
              <a:rPr lang="zh-CN" altLang="zh-CN" sz="1400" dirty="0">
                <a:solidFill>
                  <a:srgbClr val="C00000"/>
                </a:solidFill>
              </a:rPr>
              <a:t>变电所及公用动力设施</a:t>
            </a:r>
            <a:r>
              <a:rPr lang="zh-CN" altLang="zh-CN" sz="1400" dirty="0">
                <a:solidFill>
                  <a:prstClr val="black"/>
                </a:solidFill>
              </a:rPr>
              <a:t>的布置，宜位于负荷中心</a:t>
            </a:r>
            <a:endParaRPr lang="en-US" altLang="zh-CN" sz="1400" dirty="0">
              <a:solidFill>
                <a:prstClr val="black"/>
              </a:solidFill>
            </a:endParaRPr>
          </a:p>
          <a:p>
            <a:pPr marL="228600" indent="-228600" defTabSz="457200">
              <a:lnSpc>
                <a:spcPct val="120000"/>
              </a:lnSpc>
              <a:buFontTx/>
              <a:buAutoNum type="arabicPeriod"/>
            </a:pPr>
            <a:r>
              <a:rPr lang="zh-CN" altLang="zh-CN" sz="1400" dirty="0">
                <a:solidFill>
                  <a:prstClr val="black"/>
                </a:solidFill>
              </a:rPr>
              <a:t>符合</a:t>
            </a:r>
            <a:r>
              <a:rPr lang="zh-CN" altLang="zh-CN" sz="1400" dirty="0">
                <a:solidFill>
                  <a:srgbClr val="C00000"/>
                </a:solidFill>
              </a:rPr>
              <a:t>《建筑设计防火规范》</a:t>
            </a:r>
            <a:r>
              <a:rPr lang="zh-CN" altLang="zh-CN" sz="1400" dirty="0">
                <a:solidFill>
                  <a:prstClr val="black"/>
                </a:solidFill>
              </a:rPr>
              <a:t>等有关的规定</a:t>
            </a:r>
            <a:endParaRPr lang="en-US" altLang="zh-CN" sz="1400" dirty="0">
              <a:solidFill>
                <a:prstClr val="black"/>
              </a:solidFill>
            </a:endParaRPr>
          </a:p>
          <a:p>
            <a:pPr marL="228600" indent="-228600" defTabSz="457200">
              <a:lnSpc>
                <a:spcPct val="120000"/>
              </a:lnSpc>
              <a:buFontTx/>
              <a:buAutoNum type="arabicPeriod"/>
            </a:pPr>
            <a:r>
              <a:rPr lang="zh-CN" altLang="en-US" sz="1400" dirty="0">
                <a:solidFill>
                  <a:srgbClr val="C00000"/>
                </a:solidFill>
              </a:rPr>
              <a:t>原材料储存区</a:t>
            </a:r>
            <a:r>
              <a:rPr lang="zh-CN" altLang="en-US" sz="1400" dirty="0">
                <a:solidFill>
                  <a:prstClr val="black"/>
                </a:solidFill>
              </a:rPr>
              <a:t>与办公</a:t>
            </a:r>
            <a:r>
              <a:rPr lang="zh-CN" altLang="zh-CN" sz="1400" dirty="0">
                <a:solidFill>
                  <a:prstClr val="black"/>
                </a:solidFill>
              </a:rPr>
              <a:t>和生活服务设施分离</a:t>
            </a:r>
            <a:endParaRPr lang="en-US" altLang="zh-CN" sz="1400" dirty="0">
              <a:solidFill>
                <a:prstClr val="black"/>
              </a:solidFill>
            </a:endParaRPr>
          </a:p>
          <a:p>
            <a:pPr marL="228600" indent="-228600" defTabSz="457200">
              <a:lnSpc>
                <a:spcPct val="120000"/>
              </a:lnSpc>
              <a:buFontTx/>
              <a:buAutoNum type="arabicPeriod"/>
            </a:pPr>
            <a:r>
              <a:rPr lang="zh-CN" altLang="zh-CN" sz="1400" dirty="0">
                <a:solidFill>
                  <a:srgbClr val="C00000"/>
                </a:solidFill>
              </a:rPr>
              <a:t>人流和物流的出入口设置</a:t>
            </a:r>
            <a:r>
              <a:rPr lang="zh-CN" altLang="zh-CN" sz="1400" dirty="0">
                <a:solidFill>
                  <a:prstClr val="black"/>
                </a:solidFill>
              </a:rPr>
              <a:t>应符合城市交通有关要求</a:t>
            </a:r>
            <a:endParaRPr lang="en-US" altLang="zh-CN" sz="1400" dirty="0">
              <a:solidFill>
                <a:prstClr val="black"/>
              </a:solidFill>
            </a:endParaRPr>
          </a:p>
          <a:p>
            <a:pPr marL="228600" indent="-228600" defTabSz="457200">
              <a:lnSpc>
                <a:spcPct val="120000"/>
              </a:lnSpc>
              <a:buFontTx/>
              <a:buAutoNum type="arabicPeriod"/>
            </a:pPr>
            <a:r>
              <a:rPr lang="zh-CN" altLang="en-US" sz="1400" dirty="0">
                <a:solidFill>
                  <a:prstClr val="black"/>
                </a:solidFill>
              </a:rPr>
              <a:t>建筑物设计符合当地</a:t>
            </a:r>
            <a:r>
              <a:rPr lang="zh-CN" altLang="en-US" sz="1400" dirty="0">
                <a:solidFill>
                  <a:srgbClr val="C00000"/>
                </a:solidFill>
              </a:rPr>
              <a:t>气象条件</a:t>
            </a:r>
            <a:endParaRPr lang="en-US" altLang="zh-CN" sz="1400" dirty="0">
              <a:solidFill>
                <a:srgbClr val="C00000"/>
              </a:solidFill>
            </a:endParaRPr>
          </a:p>
        </p:txBody>
      </p:sp>
    </p:spTree>
    <p:extLst>
      <p:ext uri="{BB962C8B-B14F-4D97-AF65-F5344CB8AC3E}">
        <p14:creationId xmlns:p14="http://schemas.microsoft.com/office/powerpoint/2010/main" val="1971173674"/>
      </p:ext>
    </p:extLst>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rot="1820888">
            <a:off x="4502524" y="3425728"/>
            <a:ext cx="3074906" cy="611648"/>
          </a:xfrm>
          <a:prstGeom prst="ellipse">
            <a:avLst/>
          </a:prstGeom>
          <a:noFill/>
          <a:ln w="9525">
            <a:solidFill>
              <a:schemeClr val="accent1"/>
            </a:solidFill>
            <a:headEnd type="none"/>
            <a:tailEnd type="stealt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2" tIns="27000" rIns="54002" bIns="27000" numCol="1" spcCol="0" rtlCol="0" fromWordArt="0" anchor="ctr" anchorCtr="0" forceAA="0" compatLnSpc="1">
            <a:noAutofit/>
          </a:bodyPr>
          <a:lstStyle/>
          <a:p>
            <a:pPr algn="ctr" defTabSz="457200"/>
            <a:endParaRPr lang="zh-CN" altLang="en-US" sz="1050">
              <a:solidFill>
                <a:prstClr val="black">
                  <a:lumMod val="75000"/>
                  <a:lumOff val="25000"/>
                </a:prstClr>
              </a:solidFill>
            </a:endParaRPr>
          </a:p>
        </p:txBody>
      </p:sp>
      <p:sp>
        <p:nvSpPr>
          <p:cNvPr id="4" name="椭圆 3"/>
          <p:cNvSpPr/>
          <p:nvPr/>
        </p:nvSpPr>
        <p:spPr>
          <a:xfrm rot="19657204">
            <a:off x="4452985" y="3459214"/>
            <a:ext cx="3074906" cy="611648"/>
          </a:xfrm>
          <a:prstGeom prst="ellipse">
            <a:avLst/>
          </a:prstGeom>
          <a:noFill/>
          <a:ln w="9525">
            <a:solidFill>
              <a:schemeClr val="accent4"/>
            </a:solidFill>
            <a:headEnd type="none"/>
            <a:tailEnd type="stealt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2" tIns="27000" rIns="54002" bIns="27000" numCol="1" spcCol="0" rtlCol="0" fromWordArt="0" anchor="ctr" anchorCtr="0" forceAA="0" compatLnSpc="1">
            <a:noAutofit/>
          </a:bodyPr>
          <a:lstStyle/>
          <a:p>
            <a:pPr algn="ctr" defTabSz="457200"/>
            <a:endParaRPr lang="zh-CN" altLang="en-US" sz="1050">
              <a:solidFill>
                <a:prstClr val="black">
                  <a:lumMod val="75000"/>
                  <a:lumOff val="25000"/>
                </a:prstClr>
              </a:solidFill>
            </a:endParaRPr>
          </a:p>
        </p:txBody>
      </p:sp>
      <p:sp>
        <p:nvSpPr>
          <p:cNvPr id="5" name="椭圆 4"/>
          <p:cNvSpPr/>
          <p:nvPr/>
        </p:nvSpPr>
        <p:spPr>
          <a:xfrm>
            <a:off x="7115791" y="4417480"/>
            <a:ext cx="325850" cy="413704"/>
          </a:xfrm>
          <a:prstGeom prst="ellipse">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2" tIns="27000" rIns="54002" bIns="27000" numCol="1" spcCol="0" rtlCol="0" fromWordArt="0" anchor="ctr" anchorCtr="0" forceAA="0" compatLnSpc="1">
            <a:noAutofit/>
          </a:bodyPr>
          <a:lstStyle/>
          <a:p>
            <a:pPr algn="ctr" defTabSz="457200"/>
            <a:endParaRPr lang="zh-CN" altLang="en-US" sz="1050">
              <a:solidFill>
                <a:prstClr val="black">
                  <a:lumMod val="75000"/>
                  <a:lumOff val="25000"/>
                </a:prstClr>
              </a:solidFill>
            </a:endParaRPr>
          </a:p>
        </p:txBody>
      </p:sp>
      <p:sp>
        <p:nvSpPr>
          <p:cNvPr id="7" name="矩形 6"/>
          <p:cNvSpPr/>
          <p:nvPr/>
        </p:nvSpPr>
        <p:spPr>
          <a:xfrm>
            <a:off x="5492463" y="1179625"/>
            <a:ext cx="1210588" cy="338554"/>
          </a:xfrm>
          <a:prstGeom prst="rect">
            <a:avLst/>
          </a:prstGeom>
        </p:spPr>
        <p:txBody>
          <a:bodyPr wrap="none">
            <a:spAutoFit/>
          </a:bodyPr>
          <a:lstStyle/>
          <a:p>
            <a:pPr defTabSz="457200"/>
            <a:r>
              <a:rPr lang="zh-CN" altLang="zh-CN" sz="1600" dirty="0">
                <a:solidFill>
                  <a:prstClr val="black"/>
                </a:solidFill>
              </a:rPr>
              <a:t>原材料储存</a:t>
            </a:r>
            <a:endParaRPr lang="en-US" altLang="zh-CN" sz="1600" b="1"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9" name="椭圆 8"/>
          <p:cNvSpPr/>
          <p:nvPr/>
        </p:nvSpPr>
        <p:spPr>
          <a:xfrm>
            <a:off x="4626397" y="2578768"/>
            <a:ext cx="325850" cy="413704"/>
          </a:xfrm>
          <a:prstGeom prst="ellipse">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2" tIns="27000" rIns="54002" bIns="27000" numCol="1" spcCol="0" rtlCol="0" fromWordArt="0" anchor="ctr" anchorCtr="0" forceAA="0" compatLnSpc="1">
            <a:noAutofit/>
          </a:bodyPr>
          <a:lstStyle/>
          <a:p>
            <a:pPr algn="ctr" defTabSz="457200"/>
            <a:endParaRPr lang="zh-CN" altLang="en-US" sz="1050">
              <a:solidFill>
                <a:prstClr val="black">
                  <a:lumMod val="75000"/>
                  <a:lumOff val="25000"/>
                </a:prstClr>
              </a:solidFill>
            </a:endParaRPr>
          </a:p>
        </p:txBody>
      </p:sp>
      <p:sp>
        <p:nvSpPr>
          <p:cNvPr id="10" name="椭圆 9"/>
          <p:cNvSpPr/>
          <p:nvPr/>
        </p:nvSpPr>
        <p:spPr>
          <a:xfrm>
            <a:off x="4523128" y="4568004"/>
            <a:ext cx="325850" cy="413704"/>
          </a:xfrm>
          <a:prstGeom prst="ellipse">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2" tIns="27000" rIns="54002" bIns="27000" numCol="1" spcCol="0" rtlCol="0" fromWordArt="0" anchor="ctr" anchorCtr="0" forceAA="0" compatLnSpc="1">
            <a:noAutofit/>
          </a:bodyPr>
          <a:lstStyle/>
          <a:p>
            <a:pPr algn="ctr" defTabSz="457200"/>
            <a:endParaRPr lang="zh-CN" altLang="en-US" sz="1050">
              <a:solidFill>
                <a:prstClr val="black">
                  <a:lumMod val="75000"/>
                  <a:lumOff val="25000"/>
                </a:prstClr>
              </a:solidFill>
            </a:endParaRPr>
          </a:p>
        </p:txBody>
      </p:sp>
      <p:sp>
        <p:nvSpPr>
          <p:cNvPr id="12" name="矩形 11"/>
          <p:cNvSpPr/>
          <p:nvPr/>
        </p:nvSpPr>
        <p:spPr>
          <a:xfrm>
            <a:off x="5316263" y="5617784"/>
            <a:ext cx="1693942" cy="338554"/>
          </a:xfrm>
          <a:prstGeom prst="rect">
            <a:avLst/>
          </a:prstGeom>
        </p:spPr>
        <p:txBody>
          <a:bodyPr wrap="square">
            <a:spAutoFit/>
          </a:bodyPr>
          <a:lstStyle/>
          <a:p>
            <a:pPr algn="ctr" defTabSz="457200"/>
            <a:r>
              <a:rPr lang="zh-CN" altLang="zh-CN" sz="1600" dirty="0">
                <a:solidFill>
                  <a:prstClr val="black"/>
                </a:solidFill>
              </a:rPr>
              <a:t>构件生产</a:t>
            </a:r>
            <a:endParaRPr lang="zh-CN" altLang="zh-CN" sz="1600"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15" name="矩形 14"/>
          <p:cNvSpPr/>
          <p:nvPr/>
        </p:nvSpPr>
        <p:spPr>
          <a:xfrm>
            <a:off x="7865032" y="4599049"/>
            <a:ext cx="1005403" cy="338554"/>
          </a:xfrm>
          <a:prstGeom prst="rect">
            <a:avLst/>
          </a:prstGeom>
        </p:spPr>
        <p:txBody>
          <a:bodyPr wrap="none">
            <a:spAutoFit/>
          </a:bodyPr>
          <a:lstStyle/>
          <a:p>
            <a:pPr defTabSz="457200"/>
            <a:r>
              <a:rPr lang="zh-CN" altLang="zh-CN" sz="1600" dirty="0">
                <a:solidFill>
                  <a:prstClr val="black"/>
                </a:solidFill>
              </a:rPr>
              <a:t>钢筋加工</a:t>
            </a:r>
            <a:endParaRPr lang="en-US" altLang="zh-CN" sz="1600" b="1" dirty="0">
              <a:solidFill>
                <a:prstClr val="black">
                  <a:lumMod val="50000"/>
                  <a:lumOff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矩形 17"/>
          <p:cNvSpPr/>
          <p:nvPr/>
        </p:nvSpPr>
        <p:spPr>
          <a:xfrm>
            <a:off x="3152951" y="4785928"/>
            <a:ext cx="1005403" cy="338554"/>
          </a:xfrm>
          <a:prstGeom prst="rect">
            <a:avLst/>
          </a:prstGeom>
        </p:spPr>
        <p:txBody>
          <a:bodyPr wrap="none">
            <a:spAutoFit/>
          </a:bodyPr>
          <a:lstStyle/>
          <a:p>
            <a:pPr defTabSz="457200"/>
            <a:r>
              <a:rPr lang="zh-CN" altLang="zh-CN" sz="1600" dirty="0">
                <a:solidFill>
                  <a:prstClr val="black"/>
                </a:solidFill>
              </a:rPr>
              <a:t>构件堆放</a:t>
            </a:r>
            <a:endParaRPr lang="en-US" altLang="zh-CN" sz="1600" b="1"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0" name="椭圆 19"/>
          <p:cNvSpPr/>
          <p:nvPr/>
        </p:nvSpPr>
        <p:spPr>
          <a:xfrm>
            <a:off x="7081351" y="2556166"/>
            <a:ext cx="325850" cy="413703"/>
          </a:xfrm>
          <a:prstGeom prst="ellipse">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2" tIns="27000" rIns="54002" bIns="27000" numCol="1" spcCol="0" rtlCol="0" fromWordArt="0" anchor="ctr" anchorCtr="0" forceAA="0" compatLnSpc="1">
            <a:noAutofit/>
          </a:bodyPr>
          <a:lstStyle/>
          <a:p>
            <a:pPr algn="ctr" defTabSz="457200"/>
            <a:endParaRPr lang="zh-CN" altLang="en-US" sz="1050">
              <a:solidFill>
                <a:prstClr val="black">
                  <a:lumMod val="75000"/>
                  <a:lumOff val="25000"/>
                </a:prstClr>
              </a:solidFill>
            </a:endParaRPr>
          </a:p>
        </p:txBody>
      </p:sp>
      <p:sp>
        <p:nvSpPr>
          <p:cNvPr id="22" name="矩形 21"/>
          <p:cNvSpPr/>
          <p:nvPr/>
        </p:nvSpPr>
        <p:spPr>
          <a:xfrm>
            <a:off x="7540797" y="2470527"/>
            <a:ext cx="1826141" cy="338554"/>
          </a:xfrm>
          <a:prstGeom prst="rect">
            <a:avLst/>
          </a:prstGeom>
        </p:spPr>
        <p:txBody>
          <a:bodyPr wrap="none">
            <a:spAutoFit/>
          </a:bodyPr>
          <a:lstStyle/>
          <a:p>
            <a:pPr defTabSz="457200"/>
            <a:r>
              <a:rPr lang="zh-CN" altLang="zh-CN" sz="1600" dirty="0">
                <a:solidFill>
                  <a:prstClr val="black"/>
                </a:solidFill>
              </a:rPr>
              <a:t>混凝土配料及搅拌</a:t>
            </a:r>
            <a:endParaRPr lang="en-US" altLang="zh-CN" sz="1600" b="1" dirty="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25" name="矩形 24"/>
          <p:cNvSpPr/>
          <p:nvPr/>
        </p:nvSpPr>
        <p:spPr>
          <a:xfrm>
            <a:off x="3324204" y="2495174"/>
            <a:ext cx="800219" cy="338554"/>
          </a:xfrm>
          <a:prstGeom prst="rect">
            <a:avLst/>
          </a:prstGeom>
        </p:spPr>
        <p:txBody>
          <a:bodyPr wrap="none">
            <a:spAutoFit/>
          </a:bodyPr>
          <a:lstStyle/>
          <a:p>
            <a:pPr defTabSz="457200"/>
            <a:r>
              <a:rPr lang="zh-CN" altLang="zh-CN" sz="1600" dirty="0">
                <a:solidFill>
                  <a:prstClr val="black"/>
                </a:solidFill>
              </a:rPr>
              <a:t>试验室</a:t>
            </a:r>
            <a:endParaRPr lang="en-US" altLang="zh-CN" sz="1600" b="1" dirty="0">
              <a:solidFill>
                <a:prstClr val="black">
                  <a:lumMod val="50000"/>
                  <a:lumOff val="50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椭圆 26"/>
          <p:cNvSpPr/>
          <p:nvPr/>
        </p:nvSpPr>
        <p:spPr>
          <a:xfrm rot="5400000">
            <a:off x="4516254" y="3456965"/>
            <a:ext cx="3099323" cy="410768"/>
          </a:xfrm>
          <a:prstGeom prst="ellipse">
            <a:avLst/>
          </a:prstGeom>
          <a:noFill/>
          <a:ln w="9525">
            <a:solidFill>
              <a:schemeClr val="accent3"/>
            </a:solidFill>
            <a:headEnd type="none"/>
            <a:tailEnd type="stealth"/>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2" tIns="27000" rIns="54002" bIns="27000" numCol="1" spcCol="0" rtlCol="0" fromWordArt="0" anchor="ctr" anchorCtr="0" forceAA="0" compatLnSpc="1">
            <a:noAutofit/>
          </a:bodyPr>
          <a:lstStyle/>
          <a:p>
            <a:pPr algn="ctr" defTabSz="457200"/>
            <a:endParaRPr lang="zh-CN" altLang="en-US" sz="1050">
              <a:solidFill>
                <a:prstClr val="black">
                  <a:lumMod val="75000"/>
                  <a:lumOff val="25000"/>
                </a:prstClr>
              </a:solidFill>
            </a:endParaRPr>
          </a:p>
        </p:txBody>
      </p:sp>
      <p:grpSp>
        <p:nvGrpSpPr>
          <p:cNvPr id="2" name="组合 27"/>
          <p:cNvGrpSpPr/>
          <p:nvPr/>
        </p:nvGrpSpPr>
        <p:grpSpPr>
          <a:xfrm>
            <a:off x="5361327" y="2808631"/>
            <a:ext cx="1416226" cy="1798061"/>
            <a:chOff x="4804332" y="2348505"/>
            <a:chExt cx="2398155" cy="2398155"/>
          </a:xfrm>
        </p:grpSpPr>
        <p:sp>
          <p:nvSpPr>
            <p:cNvPr id="29" name="菱形 28"/>
            <p:cNvSpPr/>
            <p:nvPr/>
          </p:nvSpPr>
          <p:spPr>
            <a:xfrm>
              <a:off x="4804332" y="2348505"/>
              <a:ext cx="2398155" cy="2398155"/>
            </a:xfrm>
            <a:prstGeom prst="diamond">
              <a:avLst/>
            </a:prstGeom>
            <a:solidFill>
              <a:schemeClr val="accent2">
                <a:alpha val="99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zh-CN" altLang="en-US" sz="1050">
                <a:solidFill>
                  <a:prstClr val="white"/>
                </a:solidFill>
              </a:endParaRPr>
            </a:p>
          </p:txBody>
        </p:sp>
        <p:sp>
          <p:nvSpPr>
            <p:cNvPr id="30" name="矩形 29"/>
            <p:cNvSpPr/>
            <p:nvPr/>
          </p:nvSpPr>
          <p:spPr>
            <a:xfrm>
              <a:off x="5847002" y="3167513"/>
              <a:ext cx="312811" cy="415627"/>
            </a:xfrm>
            <a:prstGeom prst="rect">
              <a:avLst/>
            </a:prstGeom>
          </p:spPr>
          <p:txBody>
            <a:bodyPr wrap="none">
              <a:spAutoFit/>
            </a:bodyPr>
            <a:lstStyle/>
            <a:p>
              <a:pPr algn="ctr" defTabSz="457200"/>
              <a:endParaRPr lang="zh-CN" altLang="en-US" sz="1425" b="1"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1" name="矩形 30"/>
            <p:cNvSpPr/>
            <p:nvPr/>
          </p:nvSpPr>
          <p:spPr>
            <a:xfrm>
              <a:off x="5846997" y="3495422"/>
              <a:ext cx="312811" cy="415627"/>
            </a:xfrm>
            <a:prstGeom prst="rect">
              <a:avLst/>
            </a:prstGeom>
          </p:spPr>
          <p:txBody>
            <a:bodyPr wrap="none">
              <a:spAutoFit/>
            </a:bodyPr>
            <a:lstStyle/>
            <a:p>
              <a:pPr algn="ctr" defTabSz="457200"/>
              <a:endParaRPr lang="zh-CN" altLang="en-US" sz="1425" b="1" dirty="0">
                <a:solidFill>
                  <a:prstClr val="white"/>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6" name="组合 31"/>
          <p:cNvGrpSpPr/>
          <p:nvPr/>
        </p:nvGrpSpPr>
        <p:grpSpPr>
          <a:xfrm>
            <a:off x="5901260" y="1894951"/>
            <a:ext cx="325850" cy="3532223"/>
            <a:chOff x="4377231" y="1342422"/>
            <a:chExt cx="325893" cy="2782484"/>
          </a:xfrm>
          <a:solidFill>
            <a:schemeClr val="accent3"/>
          </a:solidFill>
        </p:grpSpPr>
        <p:sp>
          <p:nvSpPr>
            <p:cNvPr id="33" name="椭圆 32"/>
            <p:cNvSpPr/>
            <p:nvPr/>
          </p:nvSpPr>
          <p:spPr>
            <a:xfrm>
              <a:off x="4377231" y="1342422"/>
              <a:ext cx="325893" cy="325893"/>
            </a:xfrm>
            <a:prstGeom prst="ellipse">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505" tIns="20252" rIns="40505" bIns="20252" numCol="1" spcCol="0" rtlCol="0" fromWordArt="0" anchor="ctr" anchorCtr="0" forceAA="0" compatLnSpc="1">
              <a:noAutofit/>
            </a:bodyPr>
            <a:lstStyle/>
            <a:p>
              <a:pPr algn="ctr" defTabSz="457200"/>
              <a:endParaRPr lang="zh-CN" altLang="en-US" sz="1050">
                <a:solidFill>
                  <a:prstClr val="black">
                    <a:lumMod val="75000"/>
                    <a:lumOff val="25000"/>
                  </a:prstClr>
                </a:solidFill>
              </a:endParaRPr>
            </a:p>
          </p:txBody>
        </p:sp>
        <p:sp>
          <p:nvSpPr>
            <p:cNvPr id="34" name="椭圆 33"/>
            <p:cNvSpPr/>
            <p:nvPr/>
          </p:nvSpPr>
          <p:spPr>
            <a:xfrm>
              <a:off x="4377231" y="3799013"/>
              <a:ext cx="325893" cy="325893"/>
            </a:xfrm>
            <a:prstGeom prst="ellipse">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0505" tIns="20252" rIns="40505" bIns="20252" numCol="1" spcCol="0" rtlCol="0" fromWordArt="0" anchor="ctr" anchorCtr="0" forceAA="0" compatLnSpc="1">
              <a:noAutofit/>
            </a:bodyPr>
            <a:lstStyle/>
            <a:p>
              <a:pPr algn="ctr" defTabSz="457200"/>
              <a:endParaRPr lang="zh-CN" altLang="en-US" sz="1050">
                <a:solidFill>
                  <a:prstClr val="black">
                    <a:lumMod val="75000"/>
                    <a:lumOff val="25000"/>
                  </a:prstClr>
                </a:solidFill>
              </a:endParaRPr>
            </a:p>
          </p:txBody>
        </p:sp>
      </p:grpSp>
      <p:sp>
        <p:nvSpPr>
          <p:cNvPr id="37" name="TextBox 36"/>
          <p:cNvSpPr txBox="1"/>
          <p:nvPr/>
        </p:nvSpPr>
        <p:spPr>
          <a:xfrm>
            <a:off x="3830320" y="338562"/>
            <a:ext cx="4460240" cy="36933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defTabSz="685800">
              <a:defRPr/>
            </a:pPr>
            <a:r>
              <a:rPr lang="zh-CN" altLang="zh-CN" dirty="0">
                <a:solidFill>
                  <a:prstClr val="black"/>
                </a:solidFill>
              </a:rPr>
              <a:t>预制构件厂主要生产区域建设要求</a:t>
            </a:r>
            <a:endParaRPr lang="zh-CN" altLang="en-US" kern="0" dirty="0">
              <a:solidFill>
                <a:srgbClr val="F0BF29"/>
              </a:solidFill>
              <a:latin typeface="微软雅黑" panose="020B0503020204020204" pitchFamily="34" charset="-122"/>
              <a:ea typeface="微软雅黑" panose="020B0503020204020204" pitchFamily="34" charset="-122"/>
            </a:endParaRPr>
          </a:p>
        </p:txBody>
      </p:sp>
      <p:sp>
        <p:nvSpPr>
          <p:cNvPr id="35" name="矩形 34"/>
          <p:cNvSpPr/>
          <p:nvPr/>
        </p:nvSpPr>
        <p:spPr>
          <a:xfrm>
            <a:off x="5428625" y="3425561"/>
            <a:ext cx="1261884" cy="523220"/>
          </a:xfrm>
          <a:prstGeom prst="rect">
            <a:avLst/>
          </a:prstGeom>
        </p:spPr>
        <p:txBody>
          <a:bodyPr wrap="none">
            <a:spAutoFit/>
          </a:bodyPr>
          <a:lstStyle/>
          <a:p>
            <a:pPr algn="ctr" defTabSz="457200"/>
            <a:r>
              <a:rPr lang="zh-CN" altLang="zh-CN" sz="1400" dirty="0">
                <a:solidFill>
                  <a:prstClr val="black"/>
                </a:solidFill>
              </a:rPr>
              <a:t>主要生产区域</a:t>
            </a:r>
            <a:endParaRPr lang="en-US" altLang="zh-CN" sz="1400" dirty="0">
              <a:solidFill>
                <a:prstClr val="black"/>
              </a:solidFill>
            </a:endParaRPr>
          </a:p>
          <a:p>
            <a:pPr algn="ctr" defTabSz="457200"/>
            <a:r>
              <a:rPr lang="zh-CN" altLang="zh-CN" sz="1400" dirty="0">
                <a:solidFill>
                  <a:prstClr val="black"/>
                </a:solidFill>
              </a:rPr>
              <a:t>建设要求</a:t>
            </a:r>
            <a:endParaRPr lang="zh-CN" altLang="en-US" sz="1400" dirty="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500"/>
                                        <p:tgtEl>
                                          <p:spTgt spid="3"/>
                                        </p:tgtEl>
                                      </p:cBhvr>
                                    </p:animEffect>
                                  </p:childTnLst>
                                </p:cTn>
                              </p:par>
                            </p:childTnLst>
                          </p:cTn>
                        </p:par>
                        <p:par>
                          <p:cTn id="12" fill="hold">
                            <p:stCondLst>
                              <p:cond delay="1500"/>
                            </p:stCondLst>
                            <p:childTnLst>
                              <p:par>
                                <p:cTn id="13" presetID="21"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500"/>
                                        <p:tgtEl>
                                          <p:spTgt spid="4"/>
                                        </p:tgtEl>
                                      </p:cBhvr>
                                    </p:animEffect>
                                  </p:childTnLst>
                                </p:cTn>
                              </p:par>
                            </p:childTnLst>
                          </p:cTn>
                        </p:par>
                        <p:par>
                          <p:cTn id="16" fill="hold">
                            <p:stCondLst>
                              <p:cond delay="2000"/>
                            </p:stCondLst>
                            <p:childTnLst>
                              <p:par>
                                <p:cTn id="17" presetID="53"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par>
                          <p:cTn id="22" fill="hold">
                            <p:stCondLst>
                              <p:cond delay="2500"/>
                            </p:stCondLst>
                            <p:childTnLst>
                              <p:par>
                                <p:cTn id="23" presetID="21" presetClass="entr" presetSubtype="1"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heel(1)">
                                      <p:cBhvr>
                                        <p:cTn id="25" dur="500"/>
                                        <p:tgtEl>
                                          <p:spTgt spid="27"/>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fltVal val="0"/>
                                          </p:val>
                                        </p:tav>
                                        <p:tav tm="100000">
                                          <p:val>
                                            <p:strVal val="#ppt_h"/>
                                          </p:val>
                                        </p:tav>
                                      </p:tavLst>
                                    </p:anim>
                                    <p:animEffect transition="in" filter="fade">
                                      <p:cBhvr>
                                        <p:cTn id="36" dur="500"/>
                                        <p:tgtEl>
                                          <p:spTgt spid="5"/>
                                        </p:tgtEl>
                                      </p:cBhvr>
                                    </p:animEffect>
                                  </p:childTnLst>
                                </p:cTn>
                              </p:par>
                            </p:childTnLst>
                          </p:cTn>
                        </p:par>
                        <p:par>
                          <p:cTn id="37" fill="hold">
                            <p:stCondLst>
                              <p:cond delay="3500"/>
                            </p:stCondLst>
                            <p:childTnLst>
                              <p:par>
                                <p:cTn id="38" presetID="53" presetClass="entr" presetSubtype="16"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animEffect transition="in" filter="fade">
                                      <p:cBhvr>
                                        <p:cTn id="42" dur="500"/>
                                        <p:tgtEl>
                                          <p:spTgt spid="20"/>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Effect transition="in" filter="fade">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animBg="1"/>
      <p:bldP spid="10" grpId="0" animBg="1"/>
      <p:bldP spid="20"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3921760" y="176056"/>
            <a:ext cx="4358640"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defTabSz="685800">
              <a:defRPr/>
            </a:pPr>
            <a:r>
              <a:rPr lang="zh-CN" altLang="zh-CN" dirty="0">
                <a:solidFill>
                  <a:prstClr val="black"/>
                </a:solidFill>
              </a:rPr>
              <a:t>预制构件厂主要生产区域建设要求</a:t>
            </a:r>
            <a:endParaRPr lang="zh-CN" altLang="en-US" kern="0" dirty="0">
              <a:solidFill>
                <a:srgbClr val="F0BF29"/>
              </a:solidFill>
              <a:latin typeface="微软雅黑" panose="020B0503020204020204" pitchFamily="34" charset="-122"/>
              <a:ea typeface="微软雅黑" panose="020B0503020204020204" pitchFamily="34" charset="-122"/>
            </a:endParaRPr>
          </a:p>
          <a:p>
            <a:pPr algn="ctr" defTabSz="685800">
              <a:defRPr/>
            </a:pPr>
            <a:endParaRPr lang="zh-CN" altLang="en-US" kern="0" dirty="0">
              <a:solidFill>
                <a:srgbClr val="F0BF29"/>
              </a:solidFill>
              <a:latin typeface="微软雅黑" panose="020B0503020204020204" pitchFamily="34" charset="-122"/>
              <a:ea typeface="微软雅黑" panose="020B0503020204020204" pitchFamily="34" charset="-122"/>
            </a:endParaRPr>
          </a:p>
        </p:txBody>
      </p:sp>
      <p:sp>
        <p:nvSpPr>
          <p:cNvPr id="84996" name="Rectangle 4"/>
          <p:cNvSpPr>
            <a:spLocks noChangeArrowheads="1"/>
          </p:cNvSpPr>
          <p:nvPr/>
        </p:nvSpPr>
        <p:spPr bwMode="auto">
          <a:xfrm>
            <a:off x="1524003"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84998" name="Rectangle 6"/>
          <p:cNvSpPr>
            <a:spLocks noChangeArrowheads="1"/>
          </p:cNvSpPr>
          <p:nvPr/>
        </p:nvSpPr>
        <p:spPr bwMode="auto">
          <a:xfrm>
            <a:off x="1524003"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 name="MH_SubTitle_1"/>
          <p:cNvSpPr/>
          <p:nvPr>
            <p:custDataLst>
              <p:tags r:id="rId1"/>
            </p:custDataLst>
          </p:nvPr>
        </p:nvSpPr>
        <p:spPr>
          <a:xfrm>
            <a:off x="1805479" y="1097968"/>
            <a:ext cx="7342291" cy="471896"/>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pPr algn="ctr" defTabSz="685800">
              <a:defRPr/>
            </a:pPr>
            <a:r>
              <a:rPr lang="zh-CN" altLang="en-US" sz="1400" dirty="0">
                <a:solidFill>
                  <a:prstClr val="black"/>
                </a:solidFill>
              </a:rPr>
              <a:t>              </a:t>
            </a:r>
            <a:r>
              <a:rPr lang="zh-CN" altLang="zh-CN" sz="1400" dirty="0">
                <a:solidFill>
                  <a:prstClr val="black"/>
                </a:solidFill>
              </a:rPr>
              <a:t>原材料储存</a:t>
            </a:r>
            <a:endParaRPr lang="zh-CN" altLang="en-US" sz="1400" kern="0" dirty="0">
              <a:solidFill>
                <a:srgbClr val="F0BF29"/>
              </a:solidFill>
              <a:latin typeface="黑体" pitchFamily="49" charset="-122"/>
              <a:ea typeface="黑体" pitchFamily="49" charset="-122"/>
            </a:endParaRPr>
          </a:p>
        </p:txBody>
      </p:sp>
      <p:sp>
        <p:nvSpPr>
          <p:cNvPr id="10" name="MH_Other_1"/>
          <p:cNvSpPr txBox="1"/>
          <p:nvPr>
            <p:custDataLst>
              <p:tags r:id="rId2"/>
            </p:custDataLst>
          </p:nvPr>
        </p:nvSpPr>
        <p:spPr>
          <a:xfrm flipH="1">
            <a:off x="2393993" y="1025885"/>
            <a:ext cx="563386"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457200">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01</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
        <p:nvSpPr>
          <p:cNvPr id="94216" name="Rectangle 8"/>
          <p:cNvSpPr>
            <a:spLocks noChangeArrowheads="1"/>
          </p:cNvSpPr>
          <p:nvPr/>
        </p:nvSpPr>
        <p:spPr bwMode="auto">
          <a:xfrm>
            <a:off x="1524003" y="120041"/>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4217" name="Rectangle 9"/>
          <p:cNvSpPr>
            <a:spLocks noChangeArrowheads="1"/>
          </p:cNvSpPr>
          <p:nvPr/>
        </p:nvSpPr>
        <p:spPr bwMode="auto">
          <a:xfrm>
            <a:off x="1524000" y="2476896"/>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19" name="Rectangle 11"/>
          <p:cNvSpPr>
            <a:spLocks noChangeArrowheads="1"/>
          </p:cNvSpPr>
          <p:nvPr/>
        </p:nvSpPr>
        <p:spPr bwMode="auto">
          <a:xfrm>
            <a:off x="5984431" y="6844346"/>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algn="ct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20" name="Rectangle 12"/>
          <p:cNvSpPr>
            <a:spLocks noChangeArrowheads="1"/>
          </p:cNvSpPr>
          <p:nvPr/>
        </p:nvSpPr>
        <p:spPr bwMode="auto">
          <a:xfrm>
            <a:off x="1524003" y="9146954"/>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3" name="Rectangle 3"/>
          <p:cNvSpPr>
            <a:spLocks noChangeArrowheads="1"/>
          </p:cNvSpPr>
          <p:nvPr/>
        </p:nvSpPr>
        <p:spPr bwMode="auto">
          <a:xfrm>
            <a:off x="1524003" y="120041"/>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7284" name="Rectangle 4"/>
          <p:cNvSpPr>
            <a:spLocks noChangeArrowheads="1"/>
          </p:cNvSpPr>
          <p:nvPr/>
        </p:nvSpPr>
        <p:spPr bwMode="auto">
          <a:xfrm>
            <a:off x="1524000" y="2375326"/>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5" name="Rectangle 5"/>
          <p:cNvSpPr>
            <a:spLocks noChangeArrowheads="1"/>
          </p:cNvSpPr>
          <p:nvPr/>
        </p:nvSpPr>
        <p:spPr bwMode="auto">
          <a:xfrm>
            <a:off x="1524003" y="4258962"/>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21" name="TextBox 20"/>
          <p:cNvSpPr txBox="1"/>
          <p:nvPr/>
        </p:nvSpPr>
        <p:spPr>
          <a:xfrm>
            <a:off x="2316480" y="1935097"/>
            <a:ext cx="6939280" cy="3108543"/>
          </a:xfrm>
          <a:prstGeom prst="rect">
            <a:avLst/>
          </a:prstGeom>
          <a:noFill/>
        </p:spPr>
        <p:txBody>
          <a:bodyPr wrap="square" rtlCol="0">
            <a:spAutoFit/>
          </a:bodyPr>
          <a:lstStyle/>
          <a:p>
            <a:pPr defTabSz="457200"/>
            <a:r>
              <a:rPr lang="zh-CN" altLang="en-US" sz="1600" dirty="0">
                <a:solidFill>
                  <a:prstClr val="black"/>
                </a:solidFill>
              </a:rPr>
              <a:t>（</a:t>
            </a:r>
            <a:r>
              <a:rPr lang="en-US" altLang="zh-CN" sz="1600" dirty="0">
                <a:solidFill>
                  <a:prstClr val="black"/>
                </a:solidFill>
              </a:rPr>
              <a:t>1</a:t>
            </a:r>
            <a:r>
              <a:rPr lang="zh-CN" altLang="en-US" sz="1600" dirty="0">
                <a:solidFill>
                  <a:prstClr val="black"/>
                </a:solidFill>
              </a:rPr>
              <a:t>）</a:t>
            </a:r>
            <a:r>
              <a:rPr lang="zh-CN" altLang="zh-CN" sz="1600" dirty="0">
                <a:solidFill>
                  <a:srgbClr val="0070C0"/>
                </a:solidFill>
              </a:rPr>
              <a:t>砂、石子</a:t>
            </a:r>
            <a:r>
              <a:rPr lang="zh-CN" altLang="zh-CN" sz="1600" dirty="0">
                <a:solidFill>
                  <a:srgbClr val="C00000"/>
                </a:solidFill>
              </a:rPr>
              <a:t>不得露天堆放</a:t>
            </a:r>
            <a:r>
              <a:rPr lang="zh-CN" altLang="zh-CN" sz="1600" dirty="0">
                <a:solidFill>
                  <a:prstClr val="black"/>
                </a:solidFill>
              </a:rPr>
              <a:t>，其堆场应为</a:t>
            </a:r>
            <a:r>
              <a:rPr lang="zh-CN" altLang="zh-CN" sz="1600" dirty="0">
                <a:solidFill>
                  <a:srgbClr val="C00000"/>
                </a:solidFill>
              </a:rPr>
              <a:t>硬质地面</a:t>
            </a:r>
            <a:r>
              <a:rPr lang="zh-CN" altLang="zh-CN" sz="1600" dirty="0">
                <a:solidFill>
                  <a:prstClr val="black"/>
                </a:solidFill>
              </a:rPr>
              <a:t>且有</a:t>
            </a:r>
            <a:r>
              <a:rPr lang="zh-CN" altLang="zh-CN" sz="1600" dirty="0">
                <a:solidFill>
                  <a:srgbClr val="C00000"/>
                </a:solidFill>
              </a:rPr>
              <a:t>排水措施</a:t>
            </a:r>
            <a:r>
              <a:rPr lang="zh-CN" altLang="zh-CN" sz="1600" dirty="0">
                <a:solidFill>
                  <a:prstClr val="black"/>
                </a:solidFill>
              </a:rPr>
              <a:t>。</a:t>
            </a:r>
          </a:p>
          <a:p>
            <a:pPr defTabSz="457200"/>
            <a:r>
              <a:rPr lang="zh-CN" altLang="zh-CN" sz="1600" dirty="0">
                <a:solidFill>
                  <a:prstClr val="black"/>
                </a:solidFill>
              </a:rPr>
              <a:t>（</a:t>
            </a:r>
            <a:r>
              <a:rPr lang="en-US" altLang="zh-CN" sz="1600" dirty="0">
                <a:solidFill>
                  <a:prstClr val="black"/>
                </a:solidFill>
              </a:rPr>
              <a:t>2</a:t>
            </a:r>
            <a:r>
              <a:rPr lang="zh-CN" altLang="zh-CN" sz="1600" dirty="0">
                <a:solidFill>
                  <a:prstClr val="black"/>
                </a:solidFill>
              </a:rPr>
              <a:t>）</a:t>
            </a:r>
            <a:r>
              <a:rPr lang="zh-CN" altLang="zh-CN" sz="1600" dirty="0">
                <a:solidFill>
                  <a:srgbClr val="0070C0"/>
                </a:solidFill>
              </a:rPr>
              <a:t>粉状物料</a:t>
            </a:r>
            <a:r>
              <a:rPr lang="zh-CN" altLang="zh-CN" sz="1600" dirty="0">
                <a:solidFill>
                  <a:prstClr val="black"/>
                </a:solidFill>
              </a:rPr>
              <a:t>采用</a:t>
            </a:r>
            <a:r>
              <a:rPr lang="zh-CN" altLang="zh-CN" sz="1600" dirty="0">
                <a:solidFill>
                  <a:srgbClr val="C00000"/>
                </a:solidFill>
              </a:rPr>
              <a:t>筒仓储存型式</a:t>
            </a:r>
            <a:r>
              <a:rPr lang="zh-CN" altLang="zh-CN" sz="1600" dirty="0">
                <a:solidFill>
                  <a:prstClr val="black"/>
                </a:solidFill>
              </a:rPr>
              <a:t>，由专用散装车送达。</a:t>
            </a:r>
          </a:p>
          <a:p>
            <a:pPr defTabSz="457200"/>
            <a:r>
              <a:rPr lang="zh-CN" altLang="zh-CN" sz="1600" dirty="0">
                <a:solidFill>
                  <a:prstClr val="black"/>
                </a:solidFill>
              </a:rPr>
              <a:t>（</a:t>
            </a:r>
            <a:r>
              <a:rPr lang="en-US" altLang="zh-CN" sz="1600" dirty="0">
                <a:solidFill>
                  <a:prstClr val="black"/>
                </a:solidFill>
              </a:rPr>
              <a:t>3</a:t>
            </a:r>
            <a:r>
              <a:rPr lang="zh-CN" altLang="zh-CN" sz="1600" dirty="0">
                <a:solidFill>
                  <a:prstClr val="black"/>
                </a:solidFill>
              </a:rPr>
              <a:t>）</a:t>
            </a:r>
            <a:r>
              <a:rPr lang="zh-CN" altLang="zh-CN" sz="1600" dirty="0">
                <a:solidFill>
                  <a:srgbClr val="0070C0"/>
                </a:solidFill>
              </a:rPr>
              <a:t>外加剂</a:t>
            </a:r>
            <a:r>
              <a:rPr lang="zh-CN" altLang="zh-CN" sz="1600" dirty="0">
                <a:solidFill>
                  <a:prstClr val="black"/>
                </a:solidFill>
              </a:rPr>
              <a:t>储存于具有</a:t>
            </a:r>
            <a:r>
              <a:rPr lang="zh-CN" altLang="zh-CN" sz="1600" dirty="0">
                <a:solidFill>
                  <a:srgbClr val="C00000"/>
                </a:solidFill>
              </a:rPr>
              <a:t>耐腐蚀和防沉淀功能的箱体内</a:t>
            </a:r>
            <a:r>
              <a:rPr lang="zh-CN" altLang="zh-CN" sz="1600" dirty="0">
                <a:solidFill>
                  <a:prstClr val="black"/>
                </a:solidFill>
              </a:rPr>
              <a:t>。</a:t>
            </a:r>
          </a:p>
          <a:p>
            <a:pPr defTabSz="457200"/>
            <a:r>
              <a:rPr lang="zh-CN" altLang="zh-CN" sz="1600" dirty="0">
                <a:solidFill>
                  <a:prstClr val="black"/>
                </a:solidFill>
              </a:rPr>
              <a:t>（</a:t>
            </a:r>
            <a:r>
              <a:rPr lang="en-US" altLang="zh-CN" sz="1600" dirty="0">
                <a:solidFill>
                  <a:prstClr val="black"/>
                </a:solidFill>
              </a:rPr>
              <a:t>4</a:t>
            </a:r>
            <a:r>
              <a:rPr lang="zh-CN" altLang="zh-CN" sz="1600" dirty="0">
                <a:solidFill>
                  <a:prstClr val="black"/>
                </a:solidFill>
              </a:rPr>
              <a:t>）</a:t>
            </a:r>
            <a:r>
              <a:rPr lang="zh-CN" altLang="zh-CN" sz="1600" dirty="0">
                <a:solidFill>
                  <a:srgbClr val="0070C0"/>
                </a:solidFill>
              </a:rPr>
              <a:t>钢筋</a:t>
            </a:r>
            <a:r>
              <a:rPr lang="zh-CN" altLang="zh-CN" sz="1600" dirty="0">
                <a:solidFill>
                  <a:prstClr val="black"/>
                </a:solidFill>
              </a:rPr>
              <a:t>及配套部件应分别设置</a:t>
            </a:r>
            <a:r>
              <a:rPr lang="zh-CN" altLang="zh-CN" sz="1600" dirty="0">
                <a:solidFill>
                  <a:srgbClr val="C00000"/>
                </a:solidFill>
              </a:rPr>
              <a:t>专用室内场地</a:t>
            </a:r>
            <a:r>
              <a:rPr lang="zh-CN" altLang="zh-CN" sz="1600" dirty="0">
                <a:solidFill>
                  <a:prstClr val="black"/>
                </a:solidFill>
              </a:rPr>
              <a:t>或</a:t>
            </a:r>
            <a:r>
              <a:rPr lang="zh-CN" altLang="zh-CN" sz="1600" dirty="0">
                <a:solidFill>
                  <a:srgbClr val="C00000"/>
                </a:solidFill>
              </a:rPr>
              <a:t>仓库</a:t>
            </a:r>
            <a:r>
              <a:rPr lang="zh-CN" altLang="zh-CN" sz="1600" dirty="0">
                <a:solidFill>
                  <a:prstClr val="black"/>
                </a:solidFill>
              </a:rPr>
              <a:t>进行存放，场地应为</a:t>
            </a:r>
            <a:r>
              <a:rPr lang="zh-CN" altLang="zh-CN" sz="1600" dirty="0">
                <a:solidFill>
                  <a:srgbClr val="C00000"/>
                </a:solidFill>
              </a:rPr>
              <a:t>硬质地坪</a:t>
            </a:r>
            <a:r>
              <a:rPr lang="zh-CN" altLang="zh-CN" sz="1600" dirty="0">
                <a:solidFill>
                  <a:prstClr val="black"/>
                </a:solidFill>
              </a:rPr>
              <a:t>且设有相应</a:t>
            </a:r>
            <a:r>
              <a:rPr lang="zh-CN" altLang="zh-CN" sz="1600" dirty="0">
                <a:solidFill>
                  <a:srgbClr val="C00000"/>
                </a:solidFill>
              </a:rPr>
              <a:t>排水和防潮措施</a:t>
            </a:r>
            <a:r>
              <a:rPr lang="zh-CN" altLang="zh-CN" sz="1600" dirty="0">
                <a:solidFill>
                  <a:prstClr val="black"/>
                </a:solidFill>
              </a:rPr>
              <a:t>。</a:t>
            </a:r>
          </a:p>
          <a:p>
            <a:pPr defTabSz="457200"/>
            <a:r>
              <a:rPr lang="zh-CN" altLang="zh-CN" sz="1600" dirty="0">
                <a:solidFill>
                  <a:prstClr val="black"/>
                </a:solidFill>
              </a:rPr>
              <a:t>（</a:t>
            </a:r>
            <a:r>
              <a:rPr lang="en-US" altLang="zh-CN" sz="1600" dirty="0">
                <a:solidFill>
                  <a:prstClr val="black"/>
                </a:solidFill>
              </a:rPr>
              <a:t>5</a:t>
            </a:r>
            <a:r>
              <a:rPr lang="zh-CN" altLang="zh-CN" sz="1600" dirty="0">
                <a:solidFill>
                  <a:prstClr val="black"/>
                </a:solidFill>
              </a:rPr>
              <a:t>）</a:t>
            </a:r>
            <a:r>
              <a:rPr lang="zh-CN" altLang="zh-CN" sz="1600" dirty="0">
                <a:solidFill>
                  <a:srgbClr val="0070C0"/>
                </a:solidFill>
              </a:rPr>
              <a:t>粉状物料</a:t>
            </a:r>
            <a:r>
              <a:rPr lang="zh-CN" altLang="zh-CN" sz="1600" dirty="0">
                <a:solidFill>
                  <a:prstClr val="black"/>
                </a:solidFill>
              </a:rPr>
              <a:t>必须选用</a:t>
            </a:r>
            <a:r>
              <a:rPr lang="zh-CN" altLang="zh-CN" sz="1600" dirty="0">
                <a:solidFill>
                  <a:srgbClr val="C00000"/>
                </a:solidFill>
              </a:rPr>
              <a:t>密闭输送设备</a:t>
            </a:r>
            <a:r>
              <a:rPr lang="zh-CN" altLang="zh-CN" sz="1600" dirty="0">
                <a:solidFill>
                  <a:prstClr val="black"/>
                </a:solidFill>
              </a:rPr>
              <a:t>；砂石输送选用非密闭输送设备时，应装有防尘罩。输送设备应有维修平台，并带有安全防护栏。</a:t>
            </a:r>
          </a:p>
          <a:p>
            <a:pPr defTabSz="457200"/>
            <a:r>
              <a:rPr lang="zh-CN" altLang="zh-CN" sz="1600" dirty="0">
                <a:solidFill>
                  <a:prstClr val="black"/>
                </a:solidFill>
              </a:rPr>
              <a:t>（</a:t>
            </a:r>
            <a:r>
              <a:rPr lang="en-US" altLang="zh-CN" sz="1600" dirty="0">
                <a:solidFill>
                  <a:prstClr val="black"/>
                </a:solidFill>
              </a:rPr>
              <a:t>6</a:t>
            </a:r>
            <a:r>
              <a:rPr lang="zh-CN" altLang="zh-CN" sz="1600" dirty="0">
                <a:solidFill>
                  <a:prstClr val="black"/>
                </a:solidFill>
              </a:rPr>
              <a:t>）</a:t>
            </a:r>
            <a:r>
              <a:rPr lang="zh-CN" altLang="zh-CN" sz="1600" dirty="0">
                <a:solidFill>
                  <a:srgbClr val="0070C0"/>
                </a:solidFill>
              </a:rPr>
              <a:t>筒仓内壁</a:t>
            </a:r>
            <a:r>
              <a:rPr lang="zh-CN" altLang="zh-CN" sz="1600" dirty="0">
                <a:solidFill>
                  <a:prstClr val="black"/>
                </a:solidFill>
              </a:rPr>
              <a:t>应</a:t>
            </a:r>
            <a:r>
              <a:rPr lang="zh-CN" altLang="zh-CN" sz="1600" dirty="0">
                <a:solidFill>
                  <a:srgbClr val="C00000"/>
                </a:solidFill>
              </a:rPr>
              <a:t>光滑</a:t>
            </a:r>
            <a:r>
              <a:rPr lang="zh-CN" altLang="zh-CN" sz="1600" dirty="0">
                <a:solidFill>
                  <a:prstClr val="black"/>
                </a:solidFill>
              </a:rPr>
              <a:t>且设有</a:t>
            </a:r>
            <a:r>
              <a:rPr lang="zh-CN" altLang="zh-CN" sz="1600" dirty="0">
                <a:solidFill>
                  <a:srgbClr val="C00000"/>
                </a:solidFill>
              </a:rPr>
              <a:t>破拱装置</a:t>
            </a:r>
            <a:r>
              <a:rPr lang="zh-CN" altLang="zh-CN" sz="1600" dirty="0">
                <a:solidFill>
                  <a:prstClr val="black"/>
                </a:solidFill>
              </a:rPr>
              <a:t>，仓底的最小倾角应</a:t>
            </a:r>
            <a:r>
              <a:rPr lang="zh-CN" altLang="zh-CN" sz="1600" dirty="0">
                <a:solidFill>
                  <a:srgbClr val="C00000"/>
                </a:solidFill>
              </a:rPr>
              <a:t>大于</a:t>
            </a:r>
            <a:r>
              <a:rPr lang="en-US" altLang="zh-CN" sz="1600" dirty="0">
                <a:solidFill>
                  <a:srgbClr val="C00000"/>
                </a:solidFill>
              </a:rPr>
              <a:t> 50</a:t>
            </a:r>
            <a:r>
              <a:rPr lang="zh-CN" altLang="zh-CN" sz="1600" dirty="0">
                <a:solidFill>
                  <a:prstClr val="black"/>
                </a:solidFill>
              </a:rPr>
              <a:t>°，不得有滞料的死角区。</a:t>
            </a:r>
          </a:p>
          <a:p>
            <a:pPr defTabSz="457200"/>
            <a:r>
              <a:rPr lang="zh-CN" altLang="zh-CN" sz="1600" dirty="0">
                <a:solidFill>
                  <a:prstClr val="black"/>
                </a:solidFill>
              </a:rPr>
              <a:t>（</a:t>
            </a:r>
            <a:r>
              <a:rPr lang="en-US" altLang="zh-CN" sz="1600" dirty="0">
                <a:solidFill>
                  <a:prstClr val="black"/>
                </a:solidFill>
              </a:rPr>
              <a:t>7</a:t>
            </a:r>
            <a:r>
              <a:rPr lang="zh-CN" altLang="zh-CN" sz="1600" dirty="0">
                <a:solidFill>
                  <a:prstClr val="black"/>
                </a:solidFill>
              </a:rPr>
              <a:t>）</a:t>
            </a:r>
            <a:r>
              <a:rPr lang="zh-CN" altLang="zh-CN" sz="1600" dirty="0">
                <a:solidFill>
                  <a:srgbClr val="0070C0"/>
                </a:solidFill>
              </a:rPr>
              <a:t>筒仓顶部</a:t>
            </a:r>
            <a:r>
              <a:rPr lang="zh-CN" altLang="zh-CN" sz="1600" dirty="0">
                <a:solidFill>
                  <a:prstClr val="black"/>
                </a:solidFill>
              </a:rPr>
              <a:t>应设</a:t>
            </a:r>
            <a:r>
              <a:rPr lang="zh-CN" altLang="zh-CN" sz="1600" dirty="0">
                <a:solidFill>
                  <a:srgbClr val="C00000"/>
                </a:solidFill>
              </a:rPr>
              <a:t>透气装置</a:t>
            </a:r>
            <a:r>
              <a:rPr lang="zh-CN" altLang="zh-CN" sz="1600" dirty="0">
                <a:solidFill>
                  <a:prstClr val="black"/>
                </a:solidFill>
              </a:rPr>
              <a:t>和</a:t>
            </a:r>
            <a:r>
              <a:rPr lang="zh-CN" altLang="zh-CN" sz="1600" dirty="0">
                <a:solidFill>
                  <a:srgbClr val="C00000"/>
                </a:solidFill>
              </a:rPr>
              <a:t>自动收尘装置</a:t>
            </a:r>
            <a:r>
              <a:rPr lang="zh-CN" altLang="zh-CN" sz="1600" dirty="0">
                <a:solidFill>
                  <a:prstClr val="black"/>
                </a:solidFill>
              </a:rPr>
              <a:t>，且性能可靠、清理方便。</a:t>
            </a:r>
          </a:p>
          <a:p>
            <a:pPr defTabSz="457200"/>
            <a:r>
              <a:rPr lang="zh-CN" altLang="zh-CN" sz="1600" dirty="0">
                <a:solidFill>
                  <a:prstClr val="black"/>
                </a:solidFill>
              </a:rPr>
              <a:t>（</a:t>
            </a:r>
            <a:r>
              <a:rPr lang="en-US" altLang="zh-CN" sz="1600" dirty="0">
                <a:solidFill>
                  <a:prstClr val="black"/>
                </a:solidFill>
              </a:rPr>
              <a:t>8</a:t>
            </a:r>
            <a:r>
              <a:rPr lang="zh-CN" altLang="zh-CN" sz="1600" dirty="0">
                <a:solidFill>
                  <a:prstClr val="black"/>
                </a:solidFill>
              </a:rPr>
              <a:t>）</a:t>
            </a:r>
            <a:r>
              <a:rPr lang="zh-CN" altLang="zh-CN" sz="1600" dirty="0">
                <a:solidFill>
                  <a:srgbClr val="0070C0"/>
                </a:solidFill>
              </a:rPr>
              <a:t>水泥</a:t>
            </a:r>
            <a:r>
              <a:rPr lang="zh-CN" altLang="zh-CN" sz="1600" dirty="0">
                <a:solidFill>
                  <a:prstClr val="black"/>
                </a:solidFill>
              </a:rPr>
              <a:t>采用散装船运输时，宜设置</a:t>
            </a:r>
            <a:r>
              <a:rPr lang="zh-CN" altLang="zh-CN" sz="1600" dirty="0">
                <a:solidFill>
                  <a:srgbClr val="C00000"/>
                </a:solidFill>
              </a:rPr>
              <a:t>水泥中间储</a:t>
            </a:r>
            <a:r>
              <a:rPr lang="zh-CN" altLang="zh-CN" sz="1600" dirty="0">
                <a:solidFill>
                  <a:prstClr val="black"/>
                </a:solidFill>
              </a:rPr>
              <a:t>库和</a:t>
            </a:r>
            <a:r>
              <a:rPr lang="zh-CN" altLang="zh-CN" sz="1600" dirty="0">
                <a:solidFill>
                  <a:srgbClr val="C00000"/>
                </a:solidFill>
              </a:rPr>
              <a:t>输送系统</a:t>
            </a:r>
            <a:r>
              <a:rPr lang="zh-CN" altLang="zh-CN" dirty="0">
                <a:solidFill>
                  <a:prstClr val="black"/>
                </a:solidFill>
              </a:rPr>
              <a:t>。</a:t>
            </a:r>
          </a:p>
          <a:p>
            <a:pPr defTabSz="457200"/>
            <a:endParaRPr lang="zh-CN" altLang="en-US" dirty="0">
              <a:solidFill>
                <a:prstClr val="black"/>
              </a:solidFill>
            </a:endParaRPr>
          </a:p>
        </p:txBody>
      </p:sp>
      <p:pic>
        <p:nvPicPr>
          <p:cNvPr id="15" name="图片 14" descr="k16975742.jpg"/>
          <p:cNvPicPr>
            <a:picLocks noChangeAspect="1"/>
          </p:cNvPicPr>
          <p:nvPr/>
        </p:nvPicPr>
        <p:blipFill>
          <a:blip r:embed="rId5" cstate="print"/>
          <a:stretch>
            <a:fillRect/>
          </a:stretch>
        </p:blipFill>
        <p:spPr>
          <a:xfrm>
            <a:off x="8883015" y="5186680"/>
            <a:ext cx="1172528" cy="11725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3921760" y="176056"/>
            <a:ext cx="4358640"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defTabSz="685800">
              <a:defRPr/>
            </a:pPr>
            <a:r>
              <a:rPr lang="zh-CN" altLang="zh-CN" dirty="0">
                <a:solidFill>
                  <a:prstClr val="black"/>
                </a:solidFill>
              </a:rPr>
              <a:t>预制构件厂主要生产区域建设要求</a:t>
            </a:r>
            <a:endParaRPr lang="zh-CN" altLang="en-US" kern="0" dirty="0">
              <a:solidFill>
                <a:srgbClr val="F0BF29"/>
              </a:solidFill>
              <a:latin typeface="微软雅黑" panose="020B0503020204020204" pitchFamily="34" charset="-122"/>
              <a:ea typeface="微软雅黑" panose="020B0503020204020204" pitchFamily="34" charset="-122"/>
            </a:endParaRPr>
          </a:p>
          <a:p>
            <a:pPr algn="ctr" defTabSz="685800">
              <a:defRPr/>
            </a:pPr>
            <a:endParaRPr lang="zh-CN" altLang="en-US" kern="0" dirty="0">
              <a:solidFill>
                <a:srgbClr val="F0BF29"/>
              </a:solidFill>
              <a:latin typeface="微软雅黑" panose="020B0503020204020204" pitchFamily="34" charset="-122"/>
              <a:ea typeface="微软雅黑" panose="020B0503020204020204" pitchFamily="34" charset="-122"/>
            </a:endParaRPr>
          </a:p>
        </p:txBody>
      </p:sp>
      <p:sp>
        <p:nvSpPr>
          <p:cNvPr id="84996" name="Rectangle 4"/>
          <p:cNvSpPr>
            <a:spLocks noChangeArrowheads="1"/>
          </p:cNvSpPr>
          <p:nvPr/>
        </p:nvSpPr>
        <p:spPr bwMode="auto">
          <a:xfrm>
            <a:off x="1524003"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84998" name="Rectangle 6"/>
          <p:cNvSpPr>
            <a:spLocks noChangeArrowheads="1"/>
          </p:cNvSpPr>
          <p:nvPr/>
        </p:nvSpPr>
        <p:spPr bwMode="auto">
          <a:xfrm>
            <a:off x="1524003"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 name="MH_SubTitle_1"/>
          <p:cNvSpPr/>
          <p:nvPr>
            <p:custDataLst>
              <p:tags r:id="rId1"/>
            </p:custDataLst>
          </p:nvPr>
        </p:nvSpPr>
        <p:spPr>
          <a:xfrm>
            <a:off x="1805479" y="1097968"/>
            <a:ext cx="7342291" cy="471896"/>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pPr algn="ctr" defTabSz="685800">
              <a:defRPr/>
            </a:pPr>
            <a:r>
              <a:rPr lang="zh-CN" altLang="en-US" sz="1400" dirty="0">
                <a:solidFill>
                  <a:prstClr val="black"/>
                </a:solidFill>
              </a:rPr>
              <a:t>              </a:t>
            </a:r>
            <a:endParaRPr lang="en-US" altLang="zh-CN" sz="1400" dirty="0">
              <a:solidFill>
                <a:prstClr val="black"/>
              </a:solidFill>
            </a:endParaRPr>
          </a:p>
          <a:p>
            <a:pPr algn="ctr" defTabSz="685800">
              <a:defRPr/>
            </a:pPr>
            <a:r>
              <a:rPr lang="zh-CN" altLang="zh-CN" sz="1400" dirty="0">
                <a:solidFill>
                  <a:prstClr val="black"/>
                </a:solidFill>
              </a:rPr>
              <a:t>混凝土配料及搅拌</a:t>
            </a:r>
            <a:endParaRPr lang="en-US" altLang="zh-CN" sz="1400" b="1" dirty="0">
              <a:solidFill>
                <a:prstClr val="black">
                  <a:lumMod val="50000"/>
                  <a:lumOff val="50000"/>
                </a:prstClr>
              </a:solidFill>
              <a:latin typeface="微软雅黑" panose="020B0503020204020204" pitchFamily="34" charset="-122"/>
              <a:ea typeface="微软雅黑" panose="020B0503020204020204" pitchFamily="34" charset="-122"/>
            </a:endParaRPr>
          </a:p>
          <a:p>
            <a:pPr algn="ctr" defTabSz="685800">
              <a:defRPr/>
            </a:pPr>
            <a:endParaRPr lang="zh-CN" altLang="en-US" sz="1400" kern="0" dirty="0">
              <a:solidFill>
                <a:srgbClr val="F0BF29"/>
              </a:solidFill>
              <a:latin typeface="黑体" pitchFamily="49" charset="-122"/>
              <a:ea typeface="黑体" pitchFamily="49" charset="-122"/>
            </a:endParaRPr>
          </a:p>
        </p:txBody>
      </p:sp>
      <p:sp>
        <p:nvSpPr>
          <p:cNvPr id="10" name="MH_Other_1"/>
          <p:cNvSpPr txBox="1"/>
          <p:nvPr>
            <p:custDataLst>
              <p:tags r:id="rId2"/>
            </p:custDataLst>
          </p:nvPr>
        </p:nvSpPr>
        <p:spPr>
          <a:xfrm flipH="1">
            <a:off x="2393993" y="1025885"/>
            <a:ext cx="563386"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457200">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02</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
        <p:nvSpPr>
          <p:cNvPr id="94216" name="Rectangle 8"/>
          <p:cNvSpPr>
            <a:spLocks noChangeArrowheads="1"/>
          </p:cNvSpPr>
          <p:nvPr/>
        </p:nvSpPr>
        <p:spPr bwMode="auto">
          <a:xfrm>
            <a:off x="1524003" y="120041"/>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4217" name="Rectangle 9"/>
          <p:cNvSpPr>
            <a:spLocks noChangeArrowheads="1"/>
          </p:cNvSpPr>
          <p:nvPr/>
        </p:nvSpPr>
        <p:spPr bwMode="auto">
          <a:xfrm>
            <a:off x="1524000" y="2476896"/>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19" name="Rectangle 11"/>
          <p:cNvSpPr>
            <a:spLocks noChangeArrowheads="1"/>
          </p:cNvSpPr>
          <p:nvPr/>
        </p:nvSpPr>
        <p:spPr bwMode="auto">
          <a:xfrm>
            <a:off x="5984431" y="6844346"/>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algn="ct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20" name="Rectangle 12"/>
          <p:cNvSpPr>
            <a:spLocks noChangeArrowheads="1"/>
          </p:cNvSpPr>
          <p:nvPr/>
        </p:nvSpPr>
        <p:spPr bwMode="auto">
          <a:xfrm>
            <a:off x="1524003" y="9146954"/>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3" name="Rectangle 3"/>
          <p:cNvSpPr>
            <a:spLocks noChangeArrowheads="1"/>
          </p:cNvSpPr>
          <p:nvPr/>
        </p:nvSpPr>
        <p:spPr bwMode="auto">
          <a:xfrm>
            <a:off x="1524003" y="120041"/>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7284" name="Rectangle 4"/>
          <p:cNvSpPr>
            <a:spLocks noChangeArrowheads="1"/>
          </p:cNvSpPr>
          <p:nvPr/>
        </p:nvSpPr>
        <p:spPr bwMode="auto">
          <a:xfrm>
            <a:off x="1524000" y="2375326"/>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5" name="Rectangle 5"/>
          <p:cNvSpPr>
            <a:spLocks noChangeArrowheads="1"/>
          </p:cNvSpPr>
          <p:nvPr/>
        </p:nvSpPr>
        <p:spPr bwMode="auto">
          <a:xfrm>
            <a:off x="1524003" y="4258962"/>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15" name="TextBox 14"/>
          <p:cNvSpPr txBox="1"/>
          <p:nvPr/>
        </p:nvSpPr>
        <p:spPr>
          <a:xfrm>
            <a:off x="2631440" y="1801153"/>
            <a:ext cx="5791200" cy="3877985"/>
          </a:xfrm>
          <a:prstGeom prst="rect">
            <a:avLst/>
          </a:prstGeom>
          <a:noFill/>
        </p:spPr>
        <p:txBody>
          <a:bodyPr wrap="square" rtlCol="0">
            <a:spAutoFit/>
          </a:bodyPr>
          <a:lstStyle/>
          <a:p>
            <a:pPr defTabSz="457200"/>
            <a:r>
              <a:rPr lang="zh-CN" altLang="zh-CN" sz="1600" dirty="0">
                <a:solidFill>
                  <a:prstClr val="black"/>
                </a:solidFill>
              </a:rPr>
              <a:t>（</a:t>
            </a:r>
            <a:r>
              <a:rPr lang="en-US" altLang="zh-CN" sz="1600" dirty="0">
                <a:solidFill>
                  <a:prstClr val="black"/>
                </a:solidFill>
              </a:rPr>
              <a:t>1</a:t>
            </a:r>
            <a:r>
              <a:rPr lang="zh-CN" altLang="zh-CN" sz="1600" dirty="0">
                <a:solidFill>
                  <a:prstClr val="black"/>
                </a:solidFill>
              </a:rPr>
              <a:t>）称量设备必须满足各种原材料所要求的</a:t>
            </a:r>
            <a:r>
              <a:rPr lang="zh-CN" altLang="zh-CN" sz="1600" dirty="0">
                <a:solidFill>
                  <a:srgbClr val="C00000"/>
                </a:solidFill>
              </a:rPr>
              <a:t>称量精度</a:t>
            </a:r>
            <a:r>
              <a:rPr lang="zh-CN" altLang="en-US" sz="1600" dirty="0">
                <a:solidFill>
                  <a:prstClr val="black"/>
                </a:solidFill>
              </a:rPr>
              <a:t>。</a:t>
            </a:r>
            <a:endParaRPr lang="en-US" altLang="zh-CN" sz="1600" dirty="0">
              <a:solidFill>
                <a:prstClr val="black"/>
              </a:solidFill>
            </a:endParaRPr>
          </a:p>
          <a:p>
            <a:pPr defTabSz="457200"/>
            <a:r>
              <a:rPr lang="zh-CN" altLang="zh-CN" sz="1600" dirty="0">
                <a:solidFill>
                  <a:prstClr val="black"/>
                </a:solidFill>
              </a:rPr>
              <a:t>（</a:t>
            </a:r>
            <a:r>
              <a:rPr lang="en-US" altLang="zh-CN" sz="1600" dirty="0">
                <a:solidFill>
                  <a:prstClr val="black"/>
                </a:solidFill>
              </a:rPr>
              <a:t>2</a:t>
            </a:r>
            <a:r>
              <a:rPr lang="zh-CN" altLang="zh-CN" sz="1600" dirty="0">
                <a:solidFill>
                  <a:prstClr val="black"/>
                </a:solidFill>
              </a:rPr>
              <a:t>）称量设备应设置</a:t>
            </a:r>
            <a:r>
              <a:rPr lang="zh-CN" altLang="zh-CN" sz="1600" dirty="0">
                <a:solidFill>
                  <a:srgbClr val="C00000"/>
                </a:solidFill>
              </a:rPr>
              <a:t>自动计量系统</a:t>
            </a:r>
            <a:r>
              <a:rPr lang="zh-CN" altLang="zh-CN" sz="1600" dirty="0">
                <a:solidFill>
                  <a:prstClr val="black"/>
                </a:solidFill>
              </a:rPr>
              <a:t>，且与搅拌机配置相适应。</a:t>
            </a:r>
          </a:p>
          <a:p>
            <a:pPr defTabSz="457200"/>
            <a:r>
              <a:rPr lang="zh-CN" altLang="zh-CN" sz="1600" dirty="0">
                <a:solidFill>
                  <a:prstClr val="black"/>
                </a:solidFill>
              </a:rPr>
              <a:t>（</a:t>
            </a:r>
            <a:r>
              <a:rPr lang="en-US" altLang="zh-CN" sz="1600" dirty="0">
                <a:solidFill>
                  <a:prstClr val="black"/>
                </a:solidFill>
              </a:rPr>
              <a:t>3</a:t>
            </a:r>
            <a:r>
              <a:rPr lang="zh-CN" altLang="zh-CN" sz="1600" dirty="0">
                <a:solidFill>
                  <a:prstClr val="black"/>
                </a:solidFill>
              </a:rPr>
              <a:t>）对于粉状物料，在称量工艺系统中，各设备连接部分予以</a:t>
            </a:r>
            <a:r>
              <a:rPr lang="zh-CN" altLang="zh-CN" sz="1600" dirty="0">
                <a:solidFill>
                  <a:srgbClr val="C00000"/>
                </a:solidFill>
              </a:rPr>
              <a:t>密封</a:t>
            </a:r>
            <a:r>
              <a:rPr lang="zh-CN" altLang="zh-CN" sz="1600" dirty="0">
                <a:solidFill>
                  <a:prstClr val="black"/>
                </a:solidFill>
              </a:rPr>
              <a:t>，不能实现密封的亦应采取有效的</a:t>
            </a:r>
            <a:r>
              <a:rPr lang="zh-CN" altLang="zh-CN" sz="1600" dirty="0">
                <a:solidFill>
                  <a:srgbClr val="C00000"/>
                </a:solidFill>
              </a:rPr>
              <a:t>收尘措施</a:t>
            </a:r>
            <a:r>
              <a:rPr lang="zh-CN" altLang="zh-CN" sz="1600" dirty="0">
                <a:solidFill>
                  <a:prstClr val="black"/>
                </a:solidFill>
              </a:rPr>
              <a:t>。</a:t>
            </a:r>
          </a:p>
          <a:p>
            <a:pPr defTabSz="457200"/>
            <a:r>
              <a:rPr lang="zh-CN" altLang="zh-CN" sz="1600" dirty="0">
                <a:solidFill>
                  <a:prstClr val="black"/>
                </a:solidFill>
              </a:rPr>
              <a:t>（</a:t>
            </a:r>
            <a:r>
              <a:rPr lang="en-US" altLang="zh-CN" sz="1600" dirty="0">
                <a:solidFill>
                  <a:prstClr val="black"/>
                </a:solidFill>
              </a:rPr>
              <a:t>4</a:t>
            </a:r>
            <a:r>
              <a:rPr lang="zh-CN" altLang="zh-CN" sz="1600" dirty="0">
                <a:solidFill>
                  <a:prstClr val="black"/>
                </a:solidFill>
              </a:rPr>
              <a:t>）混凝土搅拌机应符合</a:t>
            </a:r>
            <a:r>
              <a:rPr lang="zh-CN" altLang="zh-CN" sz="1600" dirty="0">
                <a:solidFill>
                  <a:srgbClr val="C00000"/>
                </a:solidFill>
              </a:rPr>
              <a:t>《混凝土搅拌机》</a:t>
            </a:r>
            <a:r>
              <a:rPr lang="zh-CN" altLang="zh-CN" sz="1600" dirty="0">
                <a:solidFill>
                  <a:prstClr val="black"/>
                </a:solidFill>
              </a:rPr>
              <a:t>（</a:t>
            </a:r>
            <a:r>
              <a:rPr lang="en-US" altLang="zh-CN" sz="1600" dirty="0">
                <a:solidFill>
                  <a:prstClr val="black"/>
                </a:solidFill>
              </a:rPr>
              <a:t>GB/T9142-2000</a:t>
            </a:r>
            <a:r>
              <a:rPr lang="zh-CN" altLang="zh-CN" sz="1600" dirty="0">
                <a:solidFill>
                  <a:prstClr val="black"/>
                </a:solidFill>
              </a:rPr>
              <a:t>）中的相关规定。</a:t>
            </a:r>
          </a:p>
          <a:p>
            <a:pPr defTabSz="457200"/>
            <a:r>
              <a:rPr lang="zh-CN" altLang="zh-CN" sz="1600" dirty="0">
                <a:solidFill>
                  <a:prstClr val="black"/>
                </a:solidFill>
              </a:rPr>
              <a:t>（</a:t>
            </a:r>
            <a:r>
              <a:rPr lang="en-US" altLang="zh-CN" sz="1600" dirty="0">
                <a:solidFill>
                  <a:prstClr val="black"/>
                </a:solidFill>
              </a:rPr>
              <a:t>5</a:t>
            </a:r>
            <a:r>
              <a:rPr lang="zh-CN" altLang="zh-CN" sz="1600" dirty="0">
                <a:solidFill>
                  <a:prstClr val="black"/>
                </a:solidFill>
              </a:rPr>
              <a:t>）混凝土搅拌机的类型和产能必须满足构件生产对混凝土拌合物的数量、质量及种类要求。</a:t>
            </a:r>
          </a:p>
          <a:p>
            <a:pPr defTabSz="457200"/>
            <a:r>
              <a:rPr lang="zh-CN" altLang="zh-CN" sz="1600" dirty="0">
                <a:solidFill>
                  <a:prstClr val="black"/>
                </a:solidFill>
              </a:rPr>
              <a:t>（</a:t>
            </a:r>
            <a:r>
              <a:rPr lang="en-US" altLang="zh-CN" sz="1600" dirty="0">
                <a:solidFill>
                  <a:prstClr val="black"/>
                </a:solidFill>
              </a:rPr>
              <a:t>6</a:t>
            </a:r>
            <a:r>
              <a:rPr lang="zh-CN" altLang="zh-CN" sz="1600" dirty="0">
                <a:solidFill>
                  <a:prstClr val="black"/>
                </a:solidFill>
              </a:rPr>
              <a:t>）混凝土搅拌完毕，应及时通过混凝土贮料输送设备运送至构件生产车间。</a:t>
            </a:r>
          </a:p>
          <a:p>
            <a:pPr defTabSz="457200"/>
            <a:r>
              <a:rPr lang="zh-CN" altLang="zh-CN" sz="1600" dirty="0">
                <a:solidFill>
                  <a:prstClr val="black"/>
                </a:solidFill>
              </a:rPr>
              <a:t>（</a:t>
            </a:r>
            <a:r>
              <a:rPr lang="en-US" altLang="zh-CN" sz="1600" dirty="0">
                <a:solidFill>
                  <a:prstClr val="black"/>
                </a:solidFill>
              </a:rPr>
              <a:t>7</a:t>
            </a:r>
            <a:r>
              <a:rPr lang="zh-CN" altLang="zh-CN" sz="1600" dirty="0">
                <a:solidFill>
                  <a:prstClr val="black"/>
                </a:solidFill>
              </a:rPr>
              <a:t>）混凝土贮料输送设备应</a:t>
            </a:r>
            <a:r>
              <a:rPr lang="zh-CN" altLang="zh-CN" sz="1600" dirty="0">
                <a:solidFill>
                  <a:srgbClr val="C00000"/>
                </a:solidFill>
              </a:rPr>
              <a:t>设防泄漏措施</a:t>
            </a:r>
            <a:r>
              <a:rPr lang="zh-CN" altLang="zh-CN" sz="1600" dirty="0">
                <a:solidFill>
                  <a:prstClr val="black"/>
                </a:solidFill>
              </a:rPr>
              <a:t>，对输送线路周边设置</a:t>
            </a:r>
            <a:r>
              <a:rPr lang="zh-CN" altLang="zh-CN" sz="1600" dirty="0">
                <a:solidFill>
                  <a:srgbClr val="C00000"/>
                </a:solidFill>
              </a:rPr>
              <a:t>安全防护措施</a:t>
            </a:r>
            <a:r>
              <a:rPr lang="zh-CN" altLang="zh-CN" sz="1600" dirty="0">
                <a:solidFill>
                  <a:prstClr val="black"/>
                </a:solidFill>
              </a:rPr>
              <a:t>。</a:t>
            </a:r>
          </a:p>
          <a:p>
            <a:pPr defTabSz="457200"/>
            <a:endParaRPr lang="en-US" altLang="zh-CN" dirty="0">
              <a:solidFill>
                <a:prstClr val="black"/>
              </a:solidFill>
            </a:endParaRPr>
          </a:p>
          <a:p>
            <a:pPr defTabSz="457200"/>
            <a:endParaRPr lang="zh-CN" altLang="zh-CN" dirty="0">
              <a:solidFill>
                <a:prstClr val="black"/>
              </a:solidFill>
            </a:endParaRPr>
          </a:p>
          <a:p>
            <a:pPr defTabSz="457200"/>
            <a:endParaRPr lang="zh-CN" altLang="en-US" dirty="0">
              <a:solidFill>
                <a:prstClr val="black"/>
              </a:solidFill>
            </a:endParaRPr>
          </a:p>
        </p:txBody>
      </p:sp>
      <p:pic>
        <p:nvPicPr>
          <p:cNvPr id="2" name="图片 1" descr="k16975742.jpg"/>
          <p:cNvPicPr>
            <a:picLocks noChangeAspect="1"/>
          </p:cNvPicPr>
          <p:nvPr/>
        </p:nvPicPr>
        <p:blipFill>
          <a:blip r:embed="rId5" cstate="print"/>
          <a:stretch>
            <a:fillRect/>
          </a:stretch>
        </p:blipFill>
        <p:spPr>
          <a:xfrm>
            <a:off x="8851900" y="5197475"/>
            <a:ext cx="1172528" cy="11725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3921760" y="176056"/>
            <a:ext cx="4358640"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defTabSz="685800">
              <a:defRPr/>
            </a:pPr>
            <a:r>
              <a:rPr lang="zh-CN" altLang="zh-CN" dirty="0">
                <a:solidFill>
                  <a:prstClr val="black"/>
                </a:solidFill>
              </a:rPr>
              <a:t>预制构件厂主要生产区域建设要求</a:t>
            </a:r>
            <a:endParaRPr lang="zh-CN" altLang="en-US" kern="0" dirty="0">
              <a:solidFill>
                <a:srgbClr val="F0BF29"/>
              </a:solidFill>
              <a:latin typeface="微软雅黑" panose="020B0503020204020204" pitchFamily="34" charset="-122"/>
              <a:ea typeface="微软雅黑" panose="020B0503020204020204" pitchFamily="34" charset="-122"/>
            </a:endParaRPr>
          </a:p>
          <a:p>
            <a:pPr algn="ctr" defTabSz="685800">
              <a:defRPr/>
            </a:pPr>
            <a:endParaRPr lang="zh-CN" altLang="en-US" kern="0" dirty="0">
              <a:solidFill>
                <a:srgbClr val="F0BF29"/>
              </a:solidFill>
              <a:latin typeface="微软雅黑" panose="020B0503020204020204" pitchFamily="34" charset="-122"/>
              <a:ea typeface="微软雅黑" panose="020B0503020204020204" pitchFamily="34" charset="-122"/>
            </a:endParaRPr>
          </a:p>
        </p:txBody>
      </p:sp>
      <p:sp>
        <p:nvSpPr>
          <p:cNvPr id="84996" name="Rectangle 4"/>
          <p:cNvSpPr>
            <a:spLocks noChangeArrowheads="1"/>
          </p:cNvSpPr>
          <p:nvPr/>
        </p:nvSpPr>
        <p:spPr bwMode="auto">
          <a:xfrm>
            <a:off x="1524003"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84998" name="Rectangle 6"/>
          <p:cNvSpPr>
            <a:spLocks noChangeArrowheads="1"/>
          </p:cNvSpPr>
          <p:nvPr/>
        </p:nvSpPr>
        <p:spPr bwMode="auto">
          <a:xfrm>
            <a:off x="1524003"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 name="MH_SubTitle_1"/>
          <p:cNvSpPr/>
          <p:nvPr>
            <p:custDataLst>
              <p:tags r:id="rId1"/>
            </p:custDataLst>
          </p:nvPr>
        </p:nvSpPr>
        <p:spPr>
          <a:xfrm>
            <a:off x="1805479" y="1097968"/>
            <a:ext cx="7342291" cy="471896"/>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pPr algn="ctr" defTabSz="685800">
              <a:defRPr/>
            </a:pPr>
            <a:r>
              <a:rPr lang="zh-CN" altLang="en-US" sz="1400" dirty="0">
                <a:solidFill>
                  <a:prstClr val="black"/>
                </a:solidFill>
              </a:rPr>
              <a:t>              </a:t>
            </a:r>
            <a:endParaRPr lang="en-US" altLang="zh-CN" sz="1400" dirty="0">
              <a:solidFill>
                <a:prstClr val="black"/>
              </a:solidFill>
            </a:endParaRPr>
          </a:p>
          <a:p>
            <a:pPr algn="ctr" defTabSz="685800">
              <a:defRPr/>
            </a:pPr>
            <a:r>
              <a:rPr lang="zh-CN" altLang="zh-CN" sz="1400" dirty="0">
                <a:solidFill>
                  <a:prstClr val="black"/>
                </a:solidFill>
              </a:rPr>
              <a:t>钢筋加工</a:t>
            </a:r>
            <a:endParaRPr lang="en-US" altLang="zh-CN" sz="1400" b="1" dirty="0">
              <a:solidFill>
                <a:prstClr val="black">
                  <a:lumMod val="50000"/>
                  <a:lumOff val="50000"/>
                </a:prstClr>
              </a:solidFill>
              <a:latin typeface="微软雅黑" panose="020B0503020204020204" pitchFamily="34" charset="-122"/>
              <a:ea typeface="微软雅黑" panose="020B0503020204020204" pitchFamily="34" charset="-122"/>
            </a:endParaRPr>
          </a:p>
          <a:p>
            <a:pPr algn="ctr" defTabSz="685800">
              <a:defRPr/>
            </a:pPr>
            <a:endParaRPr lang="zh-CN" altLang="en-US" sz="1400" kern="0" dirty="0">
              <a:solidFill>
                <a:srgbClr val="F0BF29"/>
              </a:solidFill>
              <a:latin typeface="黑体" pitchFamily="49" charset="-122"/>
              <a:ea typeface="黑体" pitchFamily="49" charset="-122"/>
            </a:endParaRPr>
          </a:p>
        </p:txBody>
      </p:sp>
      <p:sp>
        <p:nvSpPr>
          <p:cNvPr id="10" name="MH_Other_1"/>
          <p:cNvSpPr txBox="1"/>
          <p:nvPr>
            <p:custDataLst>
              <p:tags r:id="rId2"/>
            </p:custDataLst>
          </p:nvPr>
        </p:nvSpPr>
        <p:spPr>
          <a:xfrm flipH="1">
            <a:off x="2393993" y="1025885"/>
            <a:ext cx="563386"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457200">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03</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
        <p:nvSpPr>
          <p:cNvPr id="94216" name="Rectangle 8"/>
          <p:cNvSpPr>
            <a:spLocks noChangeArrowheads="1"/>
          </p:cNvSpPr>
          <p:nvPr/>
        </p:nvSpPr>
        <p:spPr bwMode="auto">
          <a:xfrm>
            <a:off x="1524003" y="120041"/>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4217" name="Rectangle 9"/>
          <p:cNvSpPr>
            <a:spLocks noChangeArrowheads="1"/>
          </p:cNvSpPr>
          <p:nvPr/>
        </p:nvSpPr>
        <p:spPr bwMode="auto">
          <a:xfrm>
            <a:off x="1524000" y="2476896"/>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19" name="Rectangle 11"/>
          <p:cNvSpPr>
            <a:spLocks noChangeArrowheads="1"/>
          </p:cNvSpPr>
          <p:nvPr/>
        </p:nvSpPr>
        <p:spPr bwMode="auto">
          <a:xfrm>
            <a:off x="5984431" y="6844346"/>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algn="ct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20" name="Rectangle 12"/>
          <p:cNvSpPr>
            <a:spLocks noChangeArrowheads="1"/>
          </p:cNvSpPr>
          <p:nvPr/>
        </p:nvSpPr>
        <p:spPr bwMode="auto">
          <a:xfrm>
            <a:off x="1524003" y="9146954"/>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3" name="Rectangle 3"/>
          <p:cNvSpPr>
            <a:spLocks noChangeArrowheads="1"/>
          </p:cNvSpPr>
          <p:nvPr/>
        </p:nvSpPr>
        <p:spPr bwMode="auto">
          <a:xfrm>
            <a:off x="1524003" y="120041"/>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7284" name="Rectangle 4"/>
          <p:cNvSpPr>
            <a:spLocks noChangeArrowheads="1"/>
          </p:cNvSpPr>
          <p:nvPr/>
        </p:nvSpPr>
        <p:spPr bwMode="auto">
          <a:xfrm>
            <a:off x="1524000" y="2375326"/>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5" name="Rectangle 5"/>
          <p:cNvSpPr>
            <a:spLocks noChangeArrowheads="1"/>
          </p:cNvSpPr>
          <p:nvPr/>
        </p:nvSpPr>
        <p:spPr bwMode="auto">
          <a:xfrm>
            <a:off x="1524003" y="4258962"/>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16" name="TextBox 15"/>
          <p:cNvSpPr txBox="1"/>
          <p:nvPr/>
        </p:nvSpPr>
        <p:spPr>
          <a:xfrm>
            <a:off x="2702560" y="1923033"/>
            <a:ext cx="5618480" cy="2339102"/>
          </a:xfrm>
          <a:prstGeom prst="rect">
            <a:avLst/>
          </a:prstGeom>
          <a:noFill/>
        </p:spPr>
        <p:txBody>
          <a:bodyPr wrap="square" rtlCol="0">
            <a:spAutoFit/>
          </a:bodyPr>
          <a:lstStyle/>
          <a:p>
            <a:pPr defTabSz="457200"/>
            <a:r>
              <a:rPr lang="zh-CN" altLang="zh-CN" sz="1600" dirty="0">
                <a:solidFill>
                  <a:prstClr val="black"/>
                </a:solidFill>
              </a:rPr>
              <a:t>（</a:t>
            </a:r>
            <a:r>
              <a:rPr lang="en-US" altLang="zh-CN" sz="1600" dirty="0">
                <a:solidFill>
                  <a:prstClr val="black"/>
                </a:solidFill>
              </a:rPr>
              <a:t>1</a:t>
            </a:r>
            <a:r>
              <a:rPr lang="zh-CN" altLang="zh-CN" sz="1600" dirty="0">
                <a:solidFill>
                  <a:prstClr val="black"/>
                </a:solidFill>
              </a:rPr>
              <a:t>）应在</a:t>
            </a:r>
            <a:r>
              <a:rPr lang="zh-CN" altLang="zh-CN" sz="1600" dirty="0">
                <a:solidFill>
                  <a:srgbClr val="C00000"/>
                </a:solidFill>
              </a:rPr>
              <a:t>室内车间</a:t>
            </a:r>
            <a:r>
              <a:rPr lang="zh-CN" altLang="zh-CN" sz="1600" dirty="0">
                <a:solidFill>
                  <a:prstClr val="black"/>
                </a:solidFill>
              </a:rPr>
              <a:t>进行生产；应在车间内设置</a:t>
            </a:r>
            <a:r>
              <a:rPr lang="zh-CN" altLang="zh-CN" sz="1600" dirty="0">
                <a:solidFill>
                  <a:srgbClr val="C00000"/>
                </a:solidFill>
              </a:rPr>
              <a:t>起重设备</a:t>
            </a:r>
            <a:r>
              <a:rPr lang="zh-CN" altLang="zh-CN" sz="1600" dirty="0">
                <a:solidFill>
                  <a:prstClr val="black"/>
                </a:solidFill>
              </a:rPr>
              <a:t>。</a:t>
            </a:r>
          </a:p>
          <a:p>
            <a:pPr defTabSz="457200"/>
            <a:r>
              <a:rPr lang="zh-CN" altLang="zh-CN" sz="1600" dirty="0">
                <a:solidFill>
                  <a:prstClr val="black"/>
                </a:solidFill>
              </a:rPr>
              <a:t>（</a:t>
            </a:r>
            <a:r>
              <a:rPr lang="en-US" altLang="zh-CN" sz="1600" dirty="0">
                <a:solidFill>
                  <a:prstClr val="black"/>
                </a:solidFill>
              </a:rPr>
              <a:t>2</a:t>
            </a:r>
            <a:r>
              <a:rPr lang="zh-CN" altLang="zh-CN" sz="1600" dirty="0">
                <a:solidFill>
                  <a:prstClr val="black"/>
                </a:solidFill>
              </a:rPr>
              <a:t>）车间内各加工设备的加工能力应满足</a:t>
            </a:r>
            <a:r>
              <a:rPr lang="zh-CN" altLang="zh-CN" sz="1600" dirty="0">
                <a:solidFill>
                  <a:srgbClr val="C00000"/>
                </a:solidFill>
              </a:rPr>
              <a:t>混凝土构件产能的需求</a:t>
            </a:r>
            <a:r>
              <a:rPr lang="zh-CN" altLang="zh-CN" sz="1600" dirty="0">
                <a:solidFill>
                  <a:prstClr val="black"/>
                </a:solidFill>
              </a:rPr>
              <a:t>。</a:t>
            </a:r>
          </a:p>
          <a:p>
            <a:pPr defTabSz="457200"/>
            <a:r>
              <a:rPr lang="zh-CN" altLang="zh-CN" sz="1600" dirty="0">
                <a:solidFill>
                  <a:prstClr val="black"/>
                </a:solidFill>
              </a:rPr>
              <a:t>（</a:t>
            </a:r>
            <a:r>
              <a:rPr lang="en-US" altLang="zh-CN" sz="1600" dirty="0">
                <a:solidFill>
                  <a:prstClr val="black"/>
                </a:solidFill>
              </a:rPr>
              <a:t>3</a:t>
            </a:r>
            <a:r>
              <a:rPr lang="zh-CN" altLang="zh-CN" sz="1600" dirty="0">
                <a:solidFill>
                  <a:prstClr val="black"/>
                </a:solidFill>
              </a:rPr>
              <a:t>）车间工艺布置时，尽量</a:t>
            </a:r>
            <a:r>
              <a:rPr lang="zh-CN" altLang="zh-CN" sz="1600" dirty="0">
                <a:solidFill>
                  <a:srgbClr val="C00000"/>
                </a:solidFill>
              </a:rPr>
              <a:t>避免材料的往返、交叉运输</a:t>
            </a:r>
            <a:r>
              <a:rPr lang="zh-CN" altLang="zh-CN" sz="1600" dirty="0">
                <a:solidFill>
                  <a:prstClr val="black"/>
                </a:solidFill>
              </a:rPr>
              <a:t>。</a:t>
            </a:r>
          </a:p>
          <a:p>
            <a:pPr defTabSz="457200"/>
            <a:r>
              <a:rPr lang="zh-CN" altLang="zh-CN" sz="1600" dirty="0">
                <a:solidFill>
                  <a:prstClr val="black"/>
                </a:solidFill>
              </a:rPr>
              <a:t>（</a:t>
            </a:r>
            <a:r>
              <a:rPr lang="en-US" altLang="zh-CN" sz="1600" dirty="0">
                <a:solidFill>
                  <a:prstClr val="black"/>
                </a:solidFill>
              </a:rPr>
              <a:t>4</a:t>
            </a:r>
            <a:r>
              <a:rPr lang="zh-CN" altLang="zh-CN" sz="1600" dirty="0">
                <a:solidFill>
                  <a:prstClr val="black"/>
                </a:solidFill>
              </a:rPr>
              <a:t>）车间内应当考虑设备</a:t>
            </a:r>
            <a:r>
              <a:rPr lang="zh-CN" altLang="zh-CN" sz="1600" dirty="0">
                <a:solidFill>
                  <a:srgbClr val="C00000"/>
                </a:solidFill>
              </a:rPr>
              <a:t>检修场地、运输通道和足够数量的中转堆场</a:t>
            </a:r>
            <a:r>
              <a:rPr lang="zh-CN" altLang="zh-CN" sz="1600" dirty="0">
                <a:solidFill>
                  <a:prstClr val="black"/>
                </a:solidFill>
              </a:rPr>
              <a:t>。</a:t>
            </a:r>
          </a:p>
          <a:p>
            <a:pPr defTabSz="457200"/>
            <a:r>
              <a:rPr lang="zh-CN" altLang="zh-CN" sz="1600" dirty="0">
                <a:solidFill>
                  <a:prstClr val="black"/>
                </a:solidFill>
              </a:rPr>
              <a:t>（</a:t>
            </a:r>
            <a:r>
              <a:rPr lang="en-US" altLang="zh-CN" sz="1600" dirty="0">
                <a:solidFill>
                  <a:prstClr val="black"/>
                </a:solidFill>
              </a:rPr>
              <a:t>5</a:t>
            </a:r>
            <a:r>
              <a:rPr lang="zh-CN" altLang="zh-CN" sz="1600" dirty="0">
                <a:solidFill>
                  <a:prstClr val="black"/>
                </a:solidFill>
              </a:rPr>
              <a:t>）车间一般可布置成</a:t>
            </a:r>
            <a:r>
              <a:rPr lang="zh-CN" altLang="zh-CN" sz="1600" dirty="0">
                <a:solidFill>
                  <a:srgbClr val="C00000"/>
                </a:solidFill>
              </a:rPr>
              <a:t>单跨</a:t>
            </a:r>
            <a:r>
              <a:rPr lang="zh-CN" altLang="zh-CN" sz="1600" dirty="0">
                <a:solidFill>
                  <a:prstClr val="black"/>
                </a:solidFill>
              </a:rPr>
              <a:t>或</a:t>
            </a:r>
            <a:r>
              <a:rPr lang="zh-CN" altLang="zh-CN" sz="1600" dirty="0">
                <a:solidFill>
                  <a:srgbClr val="C00000"/>
                </a:solidFill>
              </a:rPr>
              <a:t>双跨</a:t>
            </a:r>
            <a:r>
              <a:rPr lang="zh-CN" altLang="zh-CN" sz="1600" dirty="0">
                <a:solidFill>
                  <a:prstClr val="black"/>
                </a:solidFill>
              </a:rPr>
              <a:t>，单跨跨度不宜小于</a:t>
            </a:r>
            <a:r>
              <a:rPr lang="en-US" altLang="zh-CN" sz="1600" dirty="0">
                <a:solidFill>
                  <a:prstClr val="black"/>
                </a:solidFill>
              </a:rPr>
              <a:t> 12 </a:t>
            </a:r>
            <a:r>
              <a:rPr lang="zh-CN" altLang="zh-CN" sz="1600" dirty="0">
                <a:solidFill>
                  <a:prstClr val="black"/>
                </a:solidFill>
              </a:rPr>
              <a:t>米。</a:t>
            </a:r>
          </a:p>
          <a:p>
            <a:pPr defTabSz="457200"/>
            <a:endParaRPr lang="zh-CN" altLang="en-US" dirty="0">
              <a:solidFill>
                <a:prstClr val="black"/>
              </a:solidFill>
            </a:endParaRPr>
          </a:p>
        </p:txBody>
      </p:sp>
      <p:pic>
        <p:nvPicPr>
          <p:cNvPr id="15" name="图片 14" descr="k16975742.jpg"/>
          <p:cNvPicPr>
            <a:picLocks noChangeAspect="1"/>
          </p:cNvPicPr>
          <p:nvPr/>
        </p:nvPicPr>
        <p:blipFill>
          <a:blip r:embed="rId5" cstate="print"/>
          <a:stretch>
            <a:fillRect/>
          </a:stretch>
        </p:blipFill>
        <p:spPr>
          <a:xfrm>
            <a:off x="9147810" y="5125085"/>
            <a:ext cx="1172528" cy="11725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3921760" y="176056"/>
            <a:ext cx="4358640" cy="64633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pPr algn="ctr" defTabSz="685800">
              <a:defRPr/>
            </a:pPr>
            <a:r>
              <a:rPr lang="zh-CN" altLang="zh-CN" dirty="0">
                <a:solidFill>
                  <a:prstClr val="black"/>
                </a:solidFill>
              </a:rPr>
              <a:t>预制构件厂主要生产区域建设要求</a:t>
            </a:r>
            <a:endParaRPr lang="zh-CN" altLang="en-US" kern="0" dirty="0">
              <a:solidFill>
                <a:srgbClr val="F0BF29"/>
              </a:solidFill>
              <a:latin typeface="微软雅黑" panose="020B0503020204020204" pitchFamily="34" charset="-122"/>
              <a:ea typeface="微软雅黑" panose="020B0503020204020204" pitchFamily="34" charset="-122"/>
            </a:endParaRPr>
          </a:p>
          <a:p>
            <a:pPr algn="ctr" defTabSz="685800">
              <a:defRPr/>
            </a:pPr>
            <a:endParaRPr lang="zh-CN" altLang="en-US" kern="0" dirty="0">
              <a:solidFill>
                <a:srgbClr val="F0BF29"/>
              </a:solidFill>
              <a:latin typeface="微软雅黑" panose="020B0503020204020204" pitchFamily="34" charset="-122"/>
              <a:ea typeface="微软雅黑" panose="020B0503020204020204" pitchFamily="34" charset="-122"/>
            </a:endParaRPr>
          </a:p>
        </p:txBody>
      </p:sp>
      <p:sp>
        <p:nvSpPr>
          <p:cNvPr id="84996" name="Rectangle 4"/>
          <p:cNvSpPr>
            <a:spLocks noChangeArrowheads="1"/>
          </p:cNvSpPr>
          <p:nvPr/>
        </p:nvSpPr>
        <p:spPr bwMode="auto">
          <a:xfrm>
            <a:off x="1524003"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84998" name="Rectangle 6"/>
          <p:cNvSpPr>
            <a:spLocks noChangeArrowheads="1"/>
          </p:cNvSpPr>
          <p:nvPr/>
        </p:nvSpPr>
        <p:spPr bwMode="auto">
          <a:xfrm>
            <a:off x="1524003" y="-184667"/>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 name="MH_SubTitle_1"/>
          <p:cNvSpPr/>
          <p:nvPr>
            <p:custDataLst>
              <p:tags r:id="rId1"/>
            </p:custDataLst>
          </p:nvPr>
        </p:nvSpPr>
        <p:spPr>
          <a:xfrm>
            <a:off x="1805479" y="1097968"/>
            <a:ext cx="7342291" cy="471896"/>
          </a:xfrm>
          <a:custGeom>
            <a:avLst/>
            <a:gdLst>
              <a:gd name="connsiteX0" fmla="*/ 0 w 4508453"/>
              <a:gd name="connsiteY0" fmla="*/ 484779 h 969560"/>
              <a:gd name="connsiteX1" fmla="*/ 0 w 4508453"/>
              <a:gd name="connsiteY1" fmla="*/ 484780 h 969560"/>
              <a:gd name="connsiteX2" fmla="*/ 0 w 4508453"/>
              <a:gd name="connsiteY2" fmla="*/ 484780 h 969560"/>
              <a:gd name="connsiteX3" fmla="*/ 1260428 w 4508453"/>
              <a:gd name="connsiteY3" fmla="*/ 88141 h 969560"/>
              <a:gd name="connsiteX4" fmla="*/ 1260428 w 4508453"/>
              <a:gd name="connsiteY4" fmla="*/ 890894 h 969560"/>
              <a:gd name="connsiteX5" fmla="*/ 3969982 w 4508453"/>
              <a:gd name="connsiteY5" fmla="*/ 890894 h 969560"/>
              <a:gd name="connsiteX6" fmla="*/ 4411496 w 4508453"/>
              <a:gd name="connsiteY6" fmla="*/ 489518 h 969560"/>
              <a:gd name="connsiteX7" fmla="*/ 4411497 w 4508453"/>
              <a:gd name="connsiteY7" fmla="*/ 489518 h 969560"/>
              <a:gd name="connsiteX8" fmla="*/ 3969983 w 4508453"/>
              <a:gd name="connsiteY8" fmla="*/ 88141 h 969560"/>
              <a:gd name="connsiteX9" fmla="*/ 484780 w 4508453"/>
              <a:gd name="connsiteY9" fmla="*/ 0 h 969560"/>
              <a:gd name="connsiteX10" fmla="*/ 4023673 w 4508453"/>
              <a:gd name="connsiteY10" fmla="*/ 0 h 969560"/>
              <a:gd name="connsiteX11" fmla="*/ 4508453 w 4508453"/>
              <a:gd name="connsiteY11" fmla="*/ 484780 h 969560"/>
              <a:gd name="connsiteX12" fmla="*/ 4508452 w 4508453"/>
              <a:gd name="connsiteY12" fmla="*/ 484780 h 969560"/>
              <a:gd name="connsiteX13" fmla="*/ 4023672 w 4508453"/>
              <a:gd name="connsiteY13" fmla="*/ 969560 h 969560"/>
              <a:gd name="connsiteX14" fmla="*/ 484780 w 4508453"/>
              <a:gd name="connsiteY14" fmla="*/ 969559 h 969560"/>
              <a:gd name="connsiteX15" fmla="*/ 9849 w 4508453"/>
              <a:gd name="connsiteY15" fmla="*/ 582479 h 969560"/>
              <a:gd name="connsiteX16" fmla="*/ 0 w 4508453"/>
              <a:gd name="connsiteY16" fmla="*/ 484780 h 969560"/>
              <a:gd name="connsiteX17" fmla="*/ 9849 w 4508453"/>
              <a:gd name="connsiteY17" fmla="*/ 387080 h 969560"/>
              <a:gd name="connsiteX18" fmla="*/ 484780 w 4508453"/>
              <a:gd name="connsiteY18" fmla="*/ 0 h 96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08453" h="969560">
                <a:moveTo>
                  <a:pt x="0" y="484779"/>
                </a:moveTo>
                <a:lnTo>
                  <a:pt x="0" y="484780"/>
                </a:lnTo>
                <a:lnTo>
                  <a:pt x="0" y="484780"/>
                </a:lnTo>
                <a:close/>
                <a:moveTo>
                  <a:pt x="1260428" y="88141"/>
                </a:moveTo>
                <a:lnTo>
                  <a:pt x="1260428" y="890894"/>
                </a:lnTo>
                <a:lnTo>
                  <a:pt x="3969982" y="890894"/>
                </a:lnTo>
                <a:cubicBezTo>
                  <a:pt x="4213824" y="890894"/>
                  <a:pt x="4411496" y="711192"/>
                  <a:pt x="4411496" y="489518"/>
                </a:cubicBezTo>
                <a:lnTo>
                  <a:pt x="4411497" y="489518"/>
                </a:lnTo>
                <a:cubicBezTo>
                  <a:pt x="4411497" y="267843"/>
                  <a:pt x="4213825" y="88141"/>
                  <a:pt x="3969983" y="88141"/>
                </a:cubicBezTo>
                <a:close/>
                <a:moveTo>
                  <a:pt x="484780" y="0"/>
                </a:moveTo>
                <a:lnTo>
                  <a:pt x="4023673" y="0"/>
                </a:lnTo>
                <a:cubicBezTo>
                  <a:pt x="4291410" y="0"/>
                  <a:pt x="4508453" y="217043"/>
                  <a:pt x="4508453" y="484780"/>
                </a:cubicBezTo>
                <a:lnTo>
                  <a:pt x="4508452" y="484780"/>
                </a:lnTo>
                <a:cubicBezTo>
                  <a:pt x="4508452" y="752517"/>
                  <a:pt x="4291409" y="969560"/>
                  <a:pt x="4023672" y="969560"/>
                </a:cubicBezTo>
                <a:lnTo>
                  <a:pt x="484780" y="969559"/>
                </a:lnTo>
                <a:cubicBezTo>
                  <a:pt x="250510" y="969559"/>
                  <a:pt x="55053" y="803386"/>
                  <a:pt x="9849" y="582479"/>
                </a:cubicBezTo>
                <a:lnTo>
                  <a:pt x="0" y="484780"/>
                </a:lnTo>
                <a:lnTo>
                  <a:pt x="9849" y="387080"/>
                </a:lnTo>
                <a:cubicBezTo>
                  <a:pt x="55053" y="166174"/>
                  <a:pt x="250510" y="0"/>
                  <a:pt x="484780" y="0"/>
                </a:cubicBezTo>
                <a:close/>
              </a:path>
            </a:pathLst>
          </a:custGeom>
          <a:solidFill>
            <a:schemeClr val="accent1"/>
          </a:solidFill>
          <a:ln w="25400" cap="flat" cmpd="sng" algn="ctr">
            <a:noFill/>
            <a:prstDash val="solid"/>
          </a:ln>
          <a:effectLst/>
        </p:spPr>
        <p:txBody>
          <a:bodyPr wrap="square" lIns="972922" tIns="0" rIns="0" bIns="0" rtlCol="0" anchor="ctr" anchorCtr="0">
            <a:noAutofit/>
          </a:bodyPr>
          <a:lstStyle/>
          <a:p>
            <a:pPr algn="ctr" defTabSz="685800">
              <a:defRPr/>
            </a:pPr>
            <a:r>
              <a:rPr lang="zh-CN" altLang="en-US" sz="1400" dirty="0">
                <a:solidFill>
                  <a:prstClr val="black"/>
                </a:solidFill>
              </a:rPr>
              <a:t>              </a:t>
            </a:r>
            <a:endParaRPr lang="en-US" altLang="zh-CN" sz="1400" dirty="0">
              <a:solidFill>
                <a:prstClr val="black"/>
              </a:solidFill>
            </a:endParaRPr>
          </a:p>
          <a:p>
            <a:pPr algn="ctr" defTabSz="685800">
              <a:defRPr/>
            </a:pPr>
            <a:r>
              <a:rPr lang="zh-CN" altLang="zh-CN" sz="1400" dirty="0">
                <a:solidFill>
                  <a:prstClr val="black"/>
                </a:solidFill>
              </a:rPr>
              <a:t>构件生产</a:t>
            </a:r>
            <a:endParaRPr lang="en-US" altLang="zh-CN" sz="1400" b="1" dirty="0">
              <a:solidFill>
                <a:prstClr val="black">
                  <a:lumMod val="50000"/>
                  <a:lumOff val="50000"/>
                </a:prstClr>
              </a:solidFill>
              <a:latin typeface="微软雅黑" panose="020B0503020204020204" pitchFamily="34" charset="-122"/>
              <a:ea typeface="微软雅黑" panose="020B0503020204020204" pitchFamily="34" charset="-122"/>
            </a:endParaRPr>
          </a:p>
          <a:p>
            <a:pPr algn="ctr" defTabSz="685800">
              <a:defRPr/>
            </a:pPr>
            <a:endParaRPr lang="zh-CN" altLang="en-US" sz="1400" kern="0" dirty="0">
              <a:solidFill>
                <a:srgbClr val="F0BF29"/>
              </a:solidFill>
              <a:latin typeface="黑体" pitchFamily="49" charset="-122"/>
              <a:ea typeface="黑体" pitchFamily="49" charset="-122"/>
            </a:endParaRPr>
          </a:p>
        </p:txBody>
      </p:sp>
      <p:sp>
        <p:nvSpPr>
          <p:cNvPr id="10" name="MH_Other_1"/>
          <p:cNvSpPr txBox="1"/>
          <p:nvPr>
            <p:custDataLst>
              <p:tags r:id="rId2"/>
            </p:custDataLst>
          </p:nvPr>
        </p:nvSpPr>
        <p:spPr>
          <a:xfrm flipH="1">
            <a:off x="2393993" y="1025885"/>
            <a:ext cx="563386" cy="492443"/>
          </a:xfrm>
          <a:prstGeom prst="rect">
            <a:avLst/>
          </a:prstGeom>
          <a:noFill/>
          <a:effectLst/>
        </p:spPr>
        <p:txBody>
          <a:bodyPr wrap="square" lIns="0" tIns="0" rIns="0" bIns="0" rtlCol="0" anchor="t" anchorCtr="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457200">
              <a:lnSpc>
                <a:spcPct val="100000"/>
              </a:lnSpc>
              <a:defRPr/>
            </a:pPr>
            <a:r>
              <a:rPr lang="en-US" altLang="zh-CN" sz="3200" b="0" dirty="0">
                <a:solidFill>
                  <a:srgbClr val="FFFFFF"/>
                </a:solidFill>
                <a:latin typeface="IrisUPC" pitchFamily="34" charset="-34"/>
                <a:cs typeface="IrisUPC" pitchFamily="34" charset="-34"/>
                <a:sym typeface="Arial" panose="020B0604020202020204" pitchFamily="34" charset="0"/>
              </a:rPr>
              <a:t>04</a:t>
            </a:r>
            <a:endParaRPr lang="zh-CN" altLang="en-US" sz="3200" b="0" dirty="0">
              <a:solidFill>
                <a:srgbClr val="FFFFFF"/>
              </a:solidFill>
              <a:latin typeface="IrisUPC" pitchFamily="34" charset="-34"/>
              <a:cs typeface="IrisUPC" pitchFamily="34" charset="-34"/>
              <a:sym typeface="Arial" panose="020B0604020202020204" pitchFamily="34" charset="0"/>
            </a:endParaRPr>
          </a:p>
        </p:txBody>
      </p:sp>
      <p:sp>
        <p:nvSpPr>
          <p:cNvPr id="94216" name="Rectangle 8"/>
          <p:cNvSpPr>
            <a:spLocks noChangeArrowheads="1"/>
          </p:cNvSpPr>
          <p:nvPr/>
        </p:nvSpPr>
        <p:spPr bwMode="auto">
          <a:xfrm>
            <a:off x="1524003" y="120041"/>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4217" name="Rectangle 9"/>
          <p:cNvSpPr>
            <a:spLocks noChangeArrowheads="1"/>
          </p:cNvSpPr>
          <p:nvPr/>
        </p:nvSpPr>
        <p:spPr bwMode="auto">
          <a:xfrm>
            <a:off x="1524000" y="2476896"/>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19" name="Rectangle 11"/>
          <p:cNvSpPr>
            <a:spLocks noChangeArrowheads="1"/>
          </p:cNvSpPr>
          <p:nvPr/>
        </p:nvSpPr>
        <p:spPr bwMode="auto">
          <a:xfrm>
            <a:off x="5984431" y="6844346"/>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algn="ct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4220" name="Rectangle 12"/>
          <p:cNvSpPr>
            <a:spLocks noChangeArrowheads="1"/>
          </p:cNvSpPr>
          <p:nvPr/>
        </p:nvSpPr>
        <p:spPr bwMode="auto">
          <a:xfrm>
            <a:off x="1524003" y="9146954"/>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3" name="Rectangle 3"/>
          <p:cNvSpPr>
            <a:spLocks noChangeArrowheads="1"/>
          </p:cNvSpPr>
          <p:nvPr/>
        </p:nvSpPr>
        <p:spPr bwMode="auto">
          <a:xfrm>
            <a:off x="1524003" y="120041"/>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defTabSz="457200"/>
            <a:endParaRPr lang="zh-CN" altLang="en-US">
              <a:solidFill>
                <a:prstClr val="black"/>
              </a:solidFill>
            </a:endParaRPr>
          </a:p>
        </p:txBody>
      </p:sp>
      <p:sp>
        <p:nvSpPr>
          <p:cNvPr id="97284" name="Rectangle 4"/>
          <p:cNvSpPr>
            <a:spLocks noChangeArrowheads="1"/>
          </p:cNvSpPr>
          <p:nvPr/>
        </p:nvSpPr>
        <p:spPr bwMode="auto">
          <a:xfrm>
            <a:off x="1524000" y="2375326"/>
            <a:ext cx="223138" cy="276999"/>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r>
              <a:rPr lang="en-US" altLang="zh-CN" sz="1200">
                <a:solidFill>
                  <a:prstClr val="black"/>
                </a:solidFill>
                <a:latin typeface="Times New Roman" panose="02020603050405020304" pitchFamily="18" charset="0"/>
                <a:ea typeface="宋体" panose="02010600030101010101" pitchFamily="2" charset="-122"/>
                <a:cs typeface="宋体" panose="02010600030101010101" pitchFamily="2" charset="-122"/>
              </a:rPr>
              <a:t> </a:t>
            </a:r>
            <a:endParaRPr lang="en-US"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97285" name="Rectangle 5"/>
          <p:cNvSpPr>
            <a:spLocks noChangeArrowheads="1"/>
          </p:cNvSpPr>
          <p:nvPr/>
        </p:nvSpPr>
        <p:spPr bwMode="auto">
          <a:xfrm>
            <a:off x="1524003" y="4258962"/>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fontAlgn="base">
              <a:spcBef>
                <a:spcPct val="0"/>
              </a:spcBef>
              <a:spcAft>
                <a:spcPct val="0"/>
              </a:spcAft>
            </a:pPr>
            <a:endParaRPr lang="zh-CN" altLang="zh-CN">
              <a:solidFill>
                <a:prstClr val="black"/>
              </a:solidFill>
              <a:latin typeface="Arial" panose="020B0604020202020204" pitchFamily="34" charset="0"/>
              <a:ea typeface="宋体" panose="02010600030101010101" pitchFamily="2" charset="-122"/>
              <a:cs typeface="宋体" panose="02010600030101010101" pitchFamily="2" charset="-122"/>
            </a:endParaRPr>
          </a:p>
        </p:txBody>
      </p:sp>
      <p:sp>
        <p:nvSpPr>
          <p:cNvPr id="16" name="TextBox 15"/>
          <p:cNvSpPr txBox="1"/>
          <p:nvPr/>
        </p:nvSpPr>
        <p:spPr>
          <a:xfrm>
            <a:off x="2499360" y="1774066"/>
            <a:ext cx="6654800" cy="3785652"/>
          </a:xfrm>
          <a:prstGeom prst="rect">
            <a:avLst/>
          </a:prstGeom>
          <a:noFill/>
        </p:spPr>
        <p:txBody>
          <a:bodyPr wrap="square" rtlCol="0">
            <a:spAutoFit/>
          </a:bodyPr>
          <a:lstStyle/>
          <a:p>
            <a:pPr defTabSz="457200"/>
            <a:r>
              <a:rPr lang="zh-CN" altLang="zh-CN" sz="1600" dirty="0">
                <a:solidFill>
                  <a:prstClr val="black"/>
                </a:solidFill>
              </a:rPr>
              <a:t>（</a:t>
            </a:r>
            <a:r>
              <a:rPr lang="en-US" altLang="zh-CN" sz="1600" dirty="0">
                <a:solidFill>
                  <a:prstClr val="black"/>
                </a:solidFill>
              </a:rPr>
              <a:t>1</a:t>
            </a:r>
            <a:r>
              <a:rPr lang="zh-CN" altLang="zh-CN" sz="1600" dirty="0">
                <a:solidFill>
                  <a:prstClr val="black"/>
                </a:solidFill>
              </a:rPr>
              <a:t>）应根据构件产品选择</a:t>
            </a:r>
            <a:r>
              <a:rPr lang="zh-CN" altLang="zh-CN" sz="1600" dirty="0">
                <a:solidFill>
                  <a:srgbClr val="C00000"/>
                </a:solidFill>
              </a:rPr>
              <a:t>机组流水法</a:t>
            </a:r>
            <a:r>
              <a:rPr lang="zh-CN" altLang="zh-CN" sz="1600" dirty="0">
                <a:solidFill>
                  <a:prstClr val="black"/>
                </a:solidFill>
              </a:rPr>
              <a:t>、</a:t>
            </a:r>
            <a:r>
              <a:rPr lang="zh-CN" altLang="zh-CN" sz="1600" dirty="0">
                <a:solidFill>
                  <a:srgbClr val="C00000"/>
                </a:solidFill>
              </a:rPr>
              <a:t>流水传送法</a:t>
            </a:r>
            <a:r>
              <a:rPr lang="zh-CN" altLang="zh-CN" sz="1600" dirty="0">
                <a:solidFill>
                  <a:prstClr val="black"/>
                </a:solidFill>
              </a:rPr>
              <a:t>和</a:t>
            </a:r>
            <a:r>
              <a:rPr lang="zh-CN" altLang="zh-CN" sz="1600" dirty="0">
                <a:solidFill>
                  <a:srgbClr val="C00000"/>
                </a:solidFill>
              </a:rPr>
              <a:t>固定台座法</a:t>
            </a:r>
            <a:r>
              <a:rPr lang="zh-CN" altLang="zh-CN" sz="1600" dirty="0">
                <a:solidFill>
                  <a:prstClr val="black"/>
                </a:solidFill>
              </a:rPr>
              <a:t>等生产组织方式，确定全部加工工序，完成各工序的工艺方法。</a:t>
            </a:r>
          </a:p>
          <a:p>
            <a:pPr defTabSz="457200"/>
            <a:r>
              <a:rPr lang="zh-CN" altLang="zh-CN" sz="1600" dirty="0">
                <a:solidFill>
                  <a:prstClr val="black"/>
                </a:solidFill>
              </a:rPr>
              <a:t>（</a:t>
            </a:r>
            <a:r>
              <a:rPr lang="en-US" altLang="zh-CN" sz="1600" dirty="0">
                <a:solidFill>
                  <a:prstClr val="black"/>
                </a:solidFill>
              </a:rPr>
              <a:t>2</a:t>
            </a:r>
            <a:r>
              <a:rPr lang="zh-CN" altLang="zh-CN" sz="1600" dirty="0">
                <a:solidFill>
                  <a:prstClr val="black"/>
                </a:solidFill>
              </a:rPr>
              <a:t>）构件成型车间内</a:t>
            </a:r>
            <a:r>
              <a:rPr lang="zh-CN" altLang="zh-CN" sz="1600" dirty="0">
                <a:solidFill>
                  <a:srgbClr val="C00000"/>
                </a:solidFill>
              </a:rPr>
              <a:t>不宜</a:t>
            </a:r>
            <a:r>
              <a:rPr lang="zh-CN" altLang="zh-CN" sz="1600" dirty="0">
                <a:solidFill>
                  <a:prstClr val="black"/>
                </a:solidFill>
              </a:rPr>
              <a:t>布置</a:t>
            </a:r>
            <a:r>
              <a:rPr lang="zh-CN" altLang="zh-CN" sz="1600" dirty="0">
                <a:solidFill>
                  <a:srgbClr val="C00000"/>
                </a:solidFill>
              </a:rPr>
              <a:t>辅助车间生产线</a:t>
            </a:r>
            <a:r>
              <a:rPr lang="zh-CN" altLang="zh-CN" sz="1600" dirty="0">
                <a:solidFill>
                  <a:prstClr val="black"/>
                </a:solidFill>
              </a:rPr>
              <a:t>。</a:t>
            </a:r>
          </a:p>
          <a:p>
            <a:pPr defTabSz="457200"/>
            <a:r>
              <a:rPr lang="zh-CN" altLang="zh-CN" sz="1600" dirty="0">
                <a:solidFill>
                  <a:prstClr val="black"/>
                </a:solidFill>
              </a:rPr>
              <a:t>（</a:t>
            </a:r>
            <a:r>
              <a:rPr lang="en-US" altLang="zh-CN" sz="1600" dirty="0">
                <a:solidFill>
                  <a:prstClr val="black"/>
                </a:solidFill>
              </a:rPr>
              <a:t>3</a:t>
            </a:r>
            <a:r>
              <a:rPr lang="zh-CN" altLang="zh-CN" sz="1600" dirty="0">
                <a:solidFill>
                  <a:prstClr val="black"/>
                </a:solidFill>
              </a:rPr>
              <a:t>）车间内应</a:t>
            </a:r>
            <a:r>
              <a:rPr lang="zh-CN" altLang="zh-CN" sz="1600" dirty="0">
                <a:solidFill>
                  <a:srgbClr val="C00000"/>
                </a:solidFill>
              </a:rPr>
              <a:t>设置起重设备</a:t>
            </a:r>
            <a:r>
              <a:rPr lang="zh-CN" altLang="zh-CN" sz="1600" dirty="0">
                <a:solidFill>
                  <a:prstClr val="black"/>
                </a:solidFill>
              </a:rPr>
              <a:t>，吊钩起吊高度宜大于</a:t>
            </a:r>
            <a:r>
              <a:rPr lang="en-US" altLang="zh-CN" sz="1600" dirty="0">
                <a:solidFill>
                  <a:prstClr val="black"/>
                </a:solidFill>
              </a:rPr>
              <a:t> 8 </a:t>
            </a:r>
            <a:r>
              <a:rPr lang="zh-CN" altLang="zh-CN" sz="1600" dirty="0">
                <a:solidFill>
                  <a:prstClr val="black"/>
                </a:solidFill>
              </a:rPr>
              <a:t>米。</a:t>
            </a:r>
          </a:p>
          <a:p>
            <a:pPr defTabSz="457200"/>
            <a:r>
              <a:rPr lang="zh-CN" altLang="zh-CN" sz="1600" dirty="0">
                <a:solidFill>
                  <a:prstClr val="black"/>
                </a:solidFill>
              </a:rPr>
              <a:t>（</a:t>
            </a:r>
            <a:r>
              <a:rPr lang="en-US" altLang="zh-CN" sz="1600" dirty="0">
                <a:solidFill>
                  <a:prstClr val="black"/>
                </a:solidFill>
              </a:rPr>
              <a:t>4</a:t>
            </a:r>
            <a:r>
              <a:rPr lang="zh-CN" altLang="zh-CN" sz="1600" dirty="0">
                <a:solidFill>
                  <a:prstClr val="black"/>
                </a:solidFill>
              </a:rPr>
              <a:t>）车间内应设</a:t>
            </a:r>
            <a:r>
              <a:rPr lang="zh-CN" altLang="zh-CN" sz="1600" dirty="0">
                <a:solidFill>
                  <a:srgbClr val="C00000"/>
                </a:solidFill>
              </a:rPr>
              <a:t>专用人行通道</a:t>
            </a:r>
            <a:r>
              <a:rPr lang="zh-CN" altLang="zh-CN" sz="1600" dirty="0">
                <a:solidFill>
                  <a:prstClr val="black"/>
                </a:solidFill>
              </a:rPr>
              <a:t>。</a:t>
            </a:r>
          </a:p>
          <a:p>
            <a:pPr defTabSz="457200"/>
            <a:r>
              <a:rPr lang="zh-CN" altLang="zh-CN" sz="1600" dirty="0">
                <a:solidFill>
                  <a:prstClr val="black"/>
                </a:solidFill>
              </a:rPr>
              <a:t>（</a:t>
            </a:r>
            <a:r>
              <a:rPr lang="en-US" altLang="zh-CN" sz="1600" dirty="0">
                <a:solidFill>
                  <a:prstClr val="black"/>
                </a:solidFill>
              </a:rPr>
              <a:t>5</a:t>
            </a:r>
            <a:r>
              <a:rPr lang="zh-CN" altLang="zh-CN" sz="1600" dirty="0">
                <a:solidFill>
                  <a:prstClr val="black"/>
                </a:solidFill>
              </a:rPr>
              <a:t>）采用</a:t>
            </a:r>
            <a:r>
              <a:rPr lang="zh-CN" altLang="zh-CN" sz="1600" dirty="0">
                <a:solidFill>
                  <a:srgbClr val="C00000"/>
                </a:solidFill>
              </a:rPr>
              <a:t>流水传送法生产工艺</a:t>
            </a:r>
            <a:r>
              <a:rPr lang="zh-CN" altLang="zh-CN" sz="1600" dirty="0">
                <a:solidFill>
                  <a:prstClr val="black"/>
                </a:solidFill>
              </a:rPr>
              <a:t>，车间跨度一般不宜小于</a:t>
            </a:r>
            <a:r>
              <a:rPr lang="en-US" altLang="zh-CN" sz="1600" dirty="0">
                <a:solidFill>
                  <a:prstClr val="black"/>
                </a:solidFill>
              </a:rPr>
              <a:t> 24 </a:t>
            </a:r>
            <a:r>
              <a:rPr lang="zh-CN" altLang="zh-CN" sz="1600" dirty="0">
                <a:solidFill>
                  <a:prstClr val="black"/>
                </a:solidFill>
              </a:rPr>
              <a:t>米，长度宜大于</a:t>
            </a:r>
            <a:r>
              <a:rPr lang="en-US" altLang="zh-CN" sz="1600" dirty="0">
                <a:solidFill>
                  <a:prstClr val="black"/>
                </a:solidFill>
              </a:rPr>
              <a:t> 120</a:t>
            </a:r>
            <a:r>
              <a:rPr lang="zh-CN" altLang="zh-CN" sz="1600" dirty="0">
                <a:solidFill>
                  <a:prstClr val="black"/>
                </a:solidFill>
              </a:rPr>
              <a:t>米。</a:t>
            </a:r>
          </a:p>
          <a:p>
            <a:pPr defTabSz="457200"/>
            <a:r>
              <a:rPr lang="zh-CN" altLang="zh-CN" sz="1600" dirty="0">
                <a:solidFill>
                  <a:prstClr val="black"/>
                </a:solidFill>
              </a:rPr>
              <a:t>（</a:t>
            </a:r>
            <a:r>
              <a:rPr lang="en-US" altLang="zh-CN" sz="1600" dirty="0">
                <a:solidFill>
                  <a:prstClr val="black"/>
                </a:solidFill>
              </a:rPr>
              <a:t>6</a:t>
            </a:r>
            <a:r>
              <a:rPr lang="zh-CN" altLang="zh-CN" sz="1600" dirty="0">
                <a:solidFill>
                  <a:prstClr val="black"/>
                </a:solidFill>
              </a:rPr>
              <a:t>）构件养护宜采用</a:t>
            </a:r>
            <a:r>
              <a:rPr lang="zh-CN" altLang="zh-CN" sz="1600" dirty="0">
                <a:solidFill>
                  <a:srgbClr val="C00000"/>
                </a:solidFill>
              </a:rPr>
              <a:t>加热养护</a:t>
            </a:r>
            <a:r>
              <a:rPr lang="zh-CN" altLang="zh-CN" sz="1600" dirty="0">
                <a:solidFill>
                  <a:prstClr val="black"/>
                </a:solidFill>
              </a:rPr>
              <a:t>，应根据构件生产工艺合理选择养护池、隧道式养护窑、立式养护窑、养护罩等型式。</a:t>
            </a:r>
          </a:p>
          <a:p>
            <a:pPr defTabSz="457200"/>
            <a:r>
              <a:rPr lang="zh-CN" altLang="zh-CN" sz="1600" dirty="0">
                <a:solidFill>
                  <a:prstClr val="black"/>
                </a:solidFill>
              </a:rPr>
              <a:t>（</a:t>
            </a:r>
            <a:r>
              <a:rPr lang="en-US" altLang="zh-CN" sz="1600" dirty="0">
                <a:solidFill>
                  <a:prstClr val="black"/>
                </a:solidFill>
              </a:rPr>
              <a:t>7</a:t>
            </a:r>
            <a:r>
              <a:rPr lang="zh-CN" altLang="zh-CN" sz="1600" dirty="0">
                <a:solidFill>
                  <a:prstClr val="black"/>
                </a:solidFill>
              </a:rPr>
              <a:t>）应根据混凝土拌合物特性、构件特点，合理确定</a:t>
            </a:r>
            <a:r>
              <a:rPr lang="zh-CN" altLang="zh-CN" sz="1600" dirty="0">
                <a:solidFill>
                  <a:srgbClr val="C00000"/>
                </a:solidFill>
              </a:rPr>
              <a:t>振动台振动</a:t>
            </a:r>
            <a:r>
              <a:rPr lang="zh-CN" altLang="zh-CN" sz="1600" dirty="0">
                <a:solidFill>
                  <a:prstClr val="black"/>
                </a:solidFill>
              </a:rPr>
              <a:t>、</a:t>
            </a:r>
            <a:r>
              <a:rPr lang="zh-CN" altLang="zh-CN" sz="1600" dirty="0">
                <a:solidFill>
                  <a:srgbClr val="C00000"/>
                </a:solidFill>
              </a:rPr>
              <a:t>附着式振动</a:t>
            </a:r>
            <a:r>
              <a:rPr lang="zh-CN" altLang="zh-CN" sz="1600" dirty="0">
                <a:solidFill>
                  <a:prstClr val="black"/>
                </a:solidFill>
              </a:rPr>
              <a:t>、</a:t>
            </a:r>
            <a:r>
              <a:rPr lang="zh-CN" altLang="zh-CN" sz="1600" dirty="0">
                <a:solidFill>
                  <a:srgbClr val="C00000"/>
                </a:solidFill>
              </a:rPr>
              <a:t>插入式振捣器</a:t>
            </a:r>
            <a:r>
              <a:rPr lang="zh-CN" altLang="zh-CN" sz="1600" dirty="0">
                <a:solidFill>
                  <a:prstClr val="black"/>
                </a:solidFill>
              </a:rPr>
              <a:t>等方式，使混凝土获得良好的密实效果。</a:t>
            </a:r>
          </a:p>
          <a:p>
            <a:pPr defTabSz="457200"/>
            <a:r>
              <a:rPr lang="zh-CN" altLang="zh-CN" sz="1600" dirty="0">
                <a:solidFill>
                  <a:prstClr val="black"/>
                </a:solidFill>
              </a:rPr>
              <a:t>（</a:t>
            </a:r>
            <a:r>
              <a:rPr lang="en-US" altLang="zh-CN" sz="1600" dirty="0">
                <a:solidFill>
                  <a:prstClr val="black"/>
                </a:solidFill>
              </a:rPr>
              <a:t>8</a:t>
            </a:r>
            <a:r>
              <a:rPr lang="zh-CN" altLang="zh-CN" sz="1600" dirty="0">
                <a:solidFill>
                  <a:prstClr val="black"/>
                </a:solidFill>
              </a:rPr>
              <a:t>）墙板生产线宜设置</a:t>
            </a:r>
            <a:r>
              <a:rPr lang="zh-CN" altLang="zh-CN" sz="1600" dirty="0">
                <a:solidFill>
                  <a:srgbClr val="C00000"/>
                </a:solidFill>
              </a:rPr>
              <a:t>平台顶升装置</a:t>
            </a:r>
            <a:r>
              <a:rPr lang="zh-CN" altLang="zh-CN" sz="1600" dirty="0">
                <a:solidFill>
                  <a:prstClr val="black"/>
                </a:solidFill>
              </a:rPr>
              <a:t>，用于构件垂直吊运。</a:t>
            </a:r>
          </a:p>
          <a:p>
            <a:pPr defTabSz="457200"/>
            <a:r>
              <a:rPr lang="zh-CN" altLang="zh-CN" sz="1600" dirty="0">
                <a:solidFill>
                  <a:prstClr val="black"/>
                </a:solidFill>
              </a:rPr>
              <a:t>（</a:t>
            </a:r>
            <a:r>
              <a:rPr lang="en-US" altLang="zh-CN" sz="1600" dirty="0">
                <a:solidFill>
                  <a:prstClr val="black"/>
                </a:solidFill>
              </a:rPr>
              <a:t>9</a:t>
            </a:r>
            <a:r>
              <a:rPr lang="zh-CN" altLang="zh-CN" sz="1600" dirty="0">
                <a:solidFill>
                  <a:prstClr val="black"/>
                </a:solidFill>
              </a:rPr>
              <a:t>）采用流水传送法生产时，应根据生产各种产品工艺上差异、混凝土浇捣前检验和整改过程等因素，宜在流水线上设置工序间的中转工位。</a:t>
            </a:r>
          </a:p>
          <a:p>
            <a:pPr defTabSz="457200"/>
            <a:endParaRPr lang="zh-CN" altLang="en-US" sz="1600" dirty="0">
              <a:solidFill>
                <a:prstClr val="black"/>
              </a:solidFill>
            </a:endParaRPr>
          </a:p>
        </p:txBody>
      </p:sp>
      <p:pic>
        <p:nvPicPr>
          <p:cNvPr id="15" name="图片 14" descr="k16975742.jpg"/>
          <p:cNvPicPr>
            <a:picLocks noChangeAspect="1"/>
          </p:cNvPicPr>
          <p:nvPr/>
        </p:nvPicPr>
        <p:blipFill>
          <a:blip r:embed="rId5" cstate="print"/>
          <a:stretch>
            <a:fillRect/>
          </a:stretch>
        </p:blipFill>
        <p:spPr>
          <a:xfrm>
            <a:off x="8955405" y="5290185"/>
            <a:ext cx="1172528" cy="11725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31.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33.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1022203851"/>
  <p:tag name="MH_LIBRARY" val="GRAPHIC"/>
  <p:tag name="MH_TYPE" val="SubTitle"/>
  <p:tag name="MH_ORDER" val="1"/>
</p:tagLst>
</file>

<file path=ppt/theme/theme1.xml><?xml version="1.0" encoding="utf-8"?>
<a:theme xmlns:a="http://schemas.openxmlformats.org/drawingml/2006/main" name="www.33ppt.com​​">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8</TotalTime>
  <Words>2087</Words>
  <Application>Microsoft Office PowerPoint</Application>
  <PresentationFormat>宽屏</PresentationFormat>
  <Paragraphs>260</Paragraphs>
  <Slides>24</Slides>
  <Notes>21</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24</vt:i4>
      </vt:variant>
    </vt:vector>
  </HeadingPairs>
  <TitlesOfParts>
    <vt:vector size="41" baseType="lpstr">
      <vt:lpstr>Glegoo</vt:lpstr>
      <vt:lpstr>Lato Light</vt:lpstr>
      <vt:lpstr>Mission Gothic Regular</vt:lpstr>
      <vt:lpstr>等线</vt:lpstr>
      <vt:lpstr>等线 Light</vt:lpstr>
      <vt:lpstr>方正兰亭粗黑简体</vt:lpstr>
      <vt:lpstr>黑体</vt:lpstr>
      <vt:lpstr>宋体</vt:lpstr>
      <vt:lpstr>微软雅黑</vt:lpstr>
      <vt:lpstr>Arial</vt:lpstr>
      <vt:lpstr>Calibri</vt:lpstr>
      <vt:lpstr>Calibri Light</vt:lpstr>
      <vt:lpstr>Impact</vt:lpstr>
      <vt:lpstr>IrisUPC</vt:lpstr>
      <vt:lpstr>Open Sans</vt:lpstr>
      <vt:lpstr>Times New Roman</vt:lpstr>
      <vt:lpstr>www.33ppt.com​​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KQJ-jngc</cp:lastModifiedBy>
  <cp:revision>3</cp:revision>
  <dcterms:created xsi:type="dcterms:W3CDTF">2017-09-10T15:01:40Z</dcterms:created>
  <dcterms:modified xsi:type="dcterms:W3CDTF">2018-05-06T07:30:51Z</dcterms:modified>
</cp:coreProperties>
</file>