
<file path=[Content_Types].xml><?xml version="1.0" encoding="utf-8"?>
<Types xmlns="http://schemas.openxmlformats.org/package/2006/content-types">
  <Default Extension="jpeg" ContentType="image/jpeg"/>
  <Default Extension="tiff" ContentType="image/tif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1" r:id="rId3"/>
    <p:sldMasterId id="2147483673" r:id="rId4"/>
    <p:sldMasterId id="2147483685" r:id="rId5"/>
  </p:sldMasterIdLst>
  <p:notesMasterIdLst>
    <p:notesMasterId r:id="rId7"/>
  </p:notesMasterIdLst>
  <p:sldIdLst>
    <p:sldId id="1192" r:id="rId6"/>
    <p:sldId id="1193" r:id="rId8"/>
    <p:sldId id="1212" r:id="rId9"/>
    <p:sldId id="1144" r:id="rId10"/>
    <p:sldId id="1145" r:id="rId11"/>
    <p:sldId id="1207" r:id="rId12"/>
    <p:sldId id="1208" r:id="rId13"/>
    <p:sldId id="1209" r:id="rId14"/>
    <p:sldId id="1210" r:id="rId15"/>
    <p:sldId id="1211" r:id="rId16"/>
    <p:sldId id="1146" r:id="rId17"/>
    <p:sldId id="1147" r:id="rId18"/>
    <p:sldId id="1148" r:id="rId19"/>
    <p:sldId id="1149" r:id="rId20"/>
    <p:sldId id="1150" r:id="rId21"/>
    <p:sldId id="1151" r:id="rId22"/>
    <p:sldId id="1153" r:id="rId23"/>
    <p:sldId id="1194" r:id="rId24"/>
    <p:sldId id="1174" r:id="rId25"/>
    <p:sldId id="1196" r:id="rId26"/>
    <p:sldId id="1082" r:id="rId27"/>
  </p:sldIdLst>
  <p:sldSz cx="12192000" cy="6858000"/>
  <p:notesSz cx="6858000" cy="9144000"/>
  <p:embeddedFontLst>
    <p:embeddedFont>
      <p:font typeface="微软雅黑" panose="020B0503020204020204" charset="-122"/>
      <p:regular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Impact" panose="020B0806030902050204" pitchFamily="34" charset="0"/>
      <p:regular r:id="rId36"/>
    </p:embeddedFont>
    <p:embeddedFont>
      <p:font typeface="黑体" panose="02010609060101010101" pitchFamily="49" charset="-122"/>
      <p:regular r:id="rId37"/>
    </p:embeddedFont>
  </p:embeddedFont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3000" b="1" i="0" u="none" kern="1200" baseline="0">
        <a:solidFill>
          <a:srgbClr val="FF3300"/>
        </a:solidFill>
        <a:latin typeface="Arial" panose="020B0604020202020204" pitchFamily="34" charset="0"/>
        <a:ea typeface="楷体_GB2312" pitchFamily="49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3000" b="1" i="0" u="none" kern="1200" baseline="0">
        <a:solidFill>
          <a:srgbClr val="FF3300"/>
        </a:solidFill>
        <a:latin typeface="Arial" panose="020B0604020202020204" pitchFamily="34" charset="0"/>
        <a:ea typeface="楷体_GB2312" pitchFamily="49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3000" b="1" i="0" u="none" kern="1200" baseline="0">
        <a:solidFill>
          <a:srgbClr val="FF3300"/>
        </a:solidFill>
        <a:latin typeface="Arial" panose="020B0604020202020204" pitchFamily="34" charset="0"/>
        <a:ea typeface="楷体_GB2312" pitchFamily="49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3000" b="1" i="0" u="none" kern="1200" baseline="0">
        <a:solidFill>
          <a:srgbClr val="FF3300"/>
        </a:solidFill>
        <a:latin typeface="Arial" panose="020B0604020202020204" pitchFamily="34" charset="0"/>
        <a:ea typeface="楷体_GB2312" pitchFamily="49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3000" b="1" i="0" u="none" kern="1200" baseline="0">
        <a:solidFill>
          <a:srgbClr val="FF3300"/>
        </a:solidFill>
        <a:latin typeface="Arial" panose="020B0604020202020204" pitchFamily="34" charset="0"/>
        <a:ea typeface="楷体_GB2312" pitchFamily="49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3000" b="1" i="0" u="none" kern="1200" baseline="0">
        <a:solidFill>
          <a:srgbClr val="FF3300"/>
        </a:solidFill>
        <a:latin typeface="Arial" panose="020B0604020202020204" pitchFamily="34" charset="0"/>
        <a:ea typeface="楷体_GB2312" pitchFamily="49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3000" b="1" i="0" u="none" kern="1200" baseline="0">
        <a:solidFill>
          <a:srgbClr val="FF3300"/>
        </a:solidFill>
        <a:latin typeface="Arial" panose="020B0604020202020204" pitchFamily="34" charset="0"/>
        <a:ea typeface="楷体_GB2312" pitchFamily="49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3000" b="1" i="0" u="none" kern="1200" baseline="0">
        <a:solidFill>
          <a:srgbClr val="FF3300"/>
        </a:solidFill>
        <a:latin typeface="Arial" panose="020B0604020202020204" pitchFamily="34" charset="0"/>
        <a:ea typeface="楷体_GB2312" pitchFamily="49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3000" b="1" i="0" u="none" kern="1200" baseline="0">
        <a:solidFill>
          <a:srgbClr val="FF3300"/>
        </a:solidFill>
        <a:latin typeface="Arial" panose="020B0604020202020204" pitchFamily="34" charset="0"/>
        <a:ea typeface="楷体_GB2312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0000"/>
    <a:srgbClr val="3333CC"/>
    <a:srgbClr val="CC0000"/>
    <a:srgbClr val="FFFF00"/>
    <a:srgbClr val="FEFCAA"/>
    <a:srgbClr val="CC99FF"/>
    <a:srgbClr val="FF66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588"/>
    <p:restoredTop sz="81261"/>
  </p:normalViewPr>
  <p:slideViewPr>
    <p:cSldViewPr showGuides="1">
      <p:cViewPr varScale="1">
        <p:scale>
          <a:sx n="85" d="100"/>
          <a:sy n="85" d="100"/>
        </p:scale>
        <p:origin x="-936" y="-96"/>
      </p:cViewPr>
      <p:guideLst>
        <p:guide orient="horz" pos="2270"/>
        <p:guide pos="3696"/>
      </p:guideLst>
    </p:cSldViewPr>
  </p:slideViewPr>
  <p:outlineViewPr>
    <p:cViewPr>
      <p:scale>
        <a:sx n="33" d="100"/>
        <a:sy n="33" d="100"/>
      </p:scale>
      <p:origin x="0" y="186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6199" cy="76199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8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7" Type="http://schemas.openxmlformats.org/officeDocument/2006/relationships/font" Target="fonts/font7.fntdata"/><Relationship Id="rId36" Type="http://schemas.openxmlformats.org/officeDocument/2006/relationships/font" Target="fonts/font6.fntdata"/><Relationship Id="rId35" Type="http://schemas.openxmlformats.org/officeDocument/2006/relationships/font" Target="fonts/font5.fntdata"/><Relationship Id="rId34" Type="http://schemas.openxmlformats.org/officeDocument/2006/relationships/font" Target="fonts/font4.fntdata"/><Relationship Id="rId33" Type="http://schemas.openxmlformats.org/officeDocument/2006/relationships/font" Target="fonts/font3.fntdata"/><Relationship Id="rId32" Type="http://schemas.openxmlformats.org/officeDocument/2006/relationships/font" Target="fonts/font2.fntdata"/><Relationship Id="rId31" Type="http://schemas.openxmlformats.org/officeDocument/2006/relationships/font" Target="fonts/font1.fntdata"/><Relationship Id="rId30" Type="http://schemas.openxmlformats.org/officeDocument/2006/relationships/tableStyles" Target="tableStyles.xml"/><Relationship Id="rId3" Type="http://schemas.openxmlformats.org/officeDocument/2006/relationships/slideMaster" Target="slideMasters/slideMaster2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1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0" Type="http://schemas.openxmlformats.org/officeDocument/2006/relationships/slide" Target="slides/slide14.xml"/><Relationship Id="rId2" Type="http://schemas.openxmlformats.org/officeDocument/2006/relationships/theme" Target="theme/theme1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algn="r"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4" name="Rectangle 4"/>
          <p:cNvSpPr>
            <a:spLocks noGrp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/>
          <a:p>
            <a:pPr lvl="0" algn="r" eaLnBrk="1" fontAlgn="base" hangingPunct="1"/>
            <a:fld id="{9A0DB2DC-4C9A-4742-B13C-FB6460FD3503}" type="slidenum">
              <a:rPr lang="en-US" altLang="zh-CN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z="1200" strike="noStrike" noProof="1" dirty="0">
              <a:solidFill>
                <a:schemeClr val="tx1"/>
              </a:solidFill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819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流程图: 资料带 4"/>
          <p:cNvSpPr/>
          <p:nvPr userDrawn="1"/>
        </p:nvSpPr>
        <p:spPr>
          <a:xfrm>
            <a:off x="1589193" y="578485"/>
            <a:ext cx="10591800" cy="2120900"/>
          </a:xfrm>
          <a:prstGeom prst="flowChartPunchedTap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none" lIns="121920" tIns="60960" rIns="121920" bIns="60960" numCol="1" anchor="ctr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4000" b="1" i="0" u="none" strike="noStrike" cap="none" normalizeH="0" baseline="0" smtClean="0">
              <a:ln>
                <a:noFill/>
              </a:ln>
              <a:solidFill>
                <a:srgbClr val="FF3300"/>
              </a:solidFill>
              <a:effectLst/>
              <a:latin typeface="Arial" panose="020B0604020202020204" pitchFamily="34" charset="0"/>
              <a:ea typeface="楷体_GB2312" pitchFamily="49" charset="-122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anose="05000000000000000000" pitchFamily="2" charset="2"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制作人</a:t>
            </a:r>
            <a:r>
              <a:rPr lang="en-US" altLang="zh-CN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:</a:t>
            </a:r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沈文广</a:t>
            </a:r>
            <a:endParaRPr lang="zh-CN" altLang="en-US" sz="1200" strike="noStrike" noProof="1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制作人</a:t>
            </a:r>
            <a:r>
              <a:rPr lang="en-US" altLang="zh-CN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:</a:t>
            </a:r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沈文广</a:t>
            </a:r>
            <a:endParaRPr lang="zh-CN" altLang="en-US" sz="1200" strike="noStrike" noProof="1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制作人</a:t>
            </a:r>
            <a:r>
              <a:rPr lang="en-US" altLang="zh-CN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:</a:t>
            </a:r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沈文广</a:t>
            </a:r>
            <a:endParaRPr lang="zh-CN" altLang="en-US" sz="1200" strike="noStrike" noProof="1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制作人</a:t>
            </a:r>
            <a:r>
              <a:rPr lang="en-US" altLang="zh-CN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:</a:t>
            </a:r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沈文广</a:t>
            </a:r>
            <a:endParaRPr lang="zh-CN" altLang="en-US" sz="1200" strike="noStrike" noProof="1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制作人</a:t>
            </a:r>
            <a:r>
              <a:rPr lang="en-US" altLang="zh-CN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:</a:t>
            </a:r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沈文广</a:t>
            </a:r>
            <a:endParaRPr lang="zh-CN" altLang="en-US" sz="1200" strike="noStrike" noProof="1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制作人</a:t>
            </a:r>
            <a:r>
              <a:rPr lang="en-US" altLang="zh-CN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:</a:t>
            </a:r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沈文广</a:t>
            </a:r>
            <a:endParaRPr lang="zh-CN" altLang="en-US" sz="1200" strike="noStrike" noProof="1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制作人</a:t>
            </a:r>
            <a:r>
              <a:rPr lang="en-US" altLang="zh-CN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:</a:t>
            </a:r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沈文广</a:t>
            </a:r>
            <a:endParaRPr lang="zh-CN" altLang="en-US" sz="1200" strike="noStrike" noProof="1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流程图: 资料带 4"/>
          <p:cNvSpPr/>
          <p:nvPr userDrawn="1"/>
        </p:nvSpPr>
        <p:spPr>
          <a:xfrm>
            <a:off x="1589193" y="578485"/>
            <a:ext cx="10591800" cy="2120900"/>
          </a:xfrm>
          <a:prstGeom prst="flowChartPunchedTap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none" lIns="121920" tIns="60960" rIns="121920" bIns="60960" numCol="1" anchor="ctr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4000" b="1" i="0" u="none" strike="noStrike" cap="none" normalizeH="0" baseline="0" smtClean="0">
              <a:ln>
                <a:noFill/>
              </a:ln>
              <a:solidFill>
                <a:srgbClr val="FF3300"/>
              </a:solidFill>
              <a:effectLst/>
              <a:latin typeface="Arial" panose="020B0604020202020204" pitchFamily="34" charset="0"/>
              <a:ea typeface="楷体_GB2312" pitchFamily="49" charset="-122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制作人</a:t>
            </a:r>
            <a:r>
              <a:rPr lang="en-US" altLang="zh-CN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:</a:t>
            </a:r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沈文广</a:t>
            </a:r>
            <a:endParaRPr lang="zh-CN" altLang="en-US" sz="1200" strike="noStrike" noProof="1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anose="05000000000000000000" pitchFamily="2" charset="2"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制作人</a:t>
            </a:r>
            <a:r>
              <a:rPr lang="en-US" altLang="zh-CN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:</a:t>
            </a:r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沈文广</a:t>
            </a:r>
            <a:endParaRPr lang="zh-CN" altLang="en-US" sz="1200" strike="noStrike" noProof="1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制作人</a:t>
            </a:r>
            <a:r>
              <a:rPr lang="en-US" altLang="zh-CN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:</a:t>
            </a:r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沈文广</a:t>
            </a:r>
            <a:endParaRPr lang="zh-CN" altLang="en-US" sz="1200" strike="noStrike" noProof="1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制作人</a:t>
            </a:r>
            <a:r>
              <a:rPr lang="en-US" altLang="zh-CN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:</a:t>
            </a:r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沈文广</a:t>
            </a:r>
            <a:endParaRPr lang="zh-CN" altLang="en-US" sz="1200" strike="noStrike" noProof="1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EA4B1D4-D974-4837-9D7D-7406017DB07F}" type="datetime1"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EA4B1D4-D974-4837-9D7D-7406017DB07F}" type="datetime1"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EA4B1D4-D974-4837-9D7D-7406017DB07F}" type="datetime1"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EA4B1D4-D974-4837-9D7D-7406017DB07F}" type="datetime1"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EA4B1D4-D974-4837-9D7D-7406017DB07F}" type="datetime1"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EA4B1D4-D974-4837-9D7D-7406017DB07F}" type="datetime1"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EA4B1D4-D974-4837-9D7D-7406017DB07F}" type="datetime1"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EA4B1D4-D974-4837-9D7D-7406017DB07F}" type="datetime1"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anose="05000000000000000000" pitchFamily="2" charset="2"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EA4B1D4-D974-4837-9D7D-7406017DB07F}" type="datetime1"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EA4B1D4-D974-4837-9D7D-7406017DB07F}" type="datetime1"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EA4B1D4-D974-4837-9D7D-7406017DB07F}" type="datetime1"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anose="05000000000000000000" pitchFamily="2" charset="2"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0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3.xml"/><Relationship Id="rId8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4.xml"/><Relationship Id="rId1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+mj-lt"/>
          <a:ea typeface="+mj-ea"/>
          <a:cs typeface="+mj-cs"/>
        </a:defRPr>
      </a:lvl1pPr>
      <a:lvl2pPr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2pPr>
      <a:lvl3pPr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3pPr>
      <a:lvl4pPr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4pPr>
      <a:lvl5pPr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5pPr>
      <a:lvl6pPr marL="457200"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6pPr>
      <a:lvl7pPr marL="914400"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7pPr>
      <a:lvl8pPr marL="1371600"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8pPr>
      <a:lvl9pPr marL="1828800"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anose="05000000000000000000" pitchFamily="2" charset="2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5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477000"/>
            <a:ext cx="28448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5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477000"/>
            <a:ext cx="38608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algn="ctr"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5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477000"/>
            <a:ext cx="28448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defRPr sz="1200">
                <a:solidFill>
                  <a:schemeClr val="tx1"/>
                </a:solidFill>
                <a:ea typeface="宋体" panose="02010600030101010101" pitchFamily="2" charset="-122"/>
              </a:defRPr>
            </a:lvl1pPr>
          </a:lstStyle>
          <a:p>
            <a:pPr lvl="0" eaLnBrk="1" fontAlgn="base" hangingPunct="1"/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制作人</a:t>
            </a:r>
            <a:r>
              <a:rPr lang="en-US" altLang="zh-CN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:</a:t>
            </a:r>
            <a:r>
              <a:rPr lang="zh-CN" altLang="en-US" sz="1200" strike="noStrike" noProof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沈文广</a:t>
            </a:r>
            <a:endParaRPr lang="zh-CN" altLang="en-US" sz="1200" strike="noStrike" noProof="1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lvl1pPr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+mj-lt"/>
          <a:ea typeface="+mj-ea"/>
          <a:cs typeface="+mj-cs"/>
        </a:defRPr>
      </a:lvl1pPr>
      <a:lvl2pPr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2pPr>
      <a:lvl3pPr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3pPr>
      <a:lvl4pPr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4pPr>
      <a:lvl5pPr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5pPr>
      <a:lvl6pPr marL="457200"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6pPr>
      <a:lvl7pPr marL="914400"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7pPr>
      <a:lvl8pPr marL="1371600"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8pPr>
      <a:lvl9pPr marL="1828800"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anose="05000000000000000000" pitchFamily="2" charset="2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074" name="日期占位符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 typeface="Arial" panose="020B0604020202020204" pitchFamily="34" charset="0"/>
              <a:buNone/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EA4B1D4-D974-4837-9D7D-7406017DB07F}" type="datetime1"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sldNum="0" hdr="0" ftr="0" dt="0"/>
  <p:txStyles>
    <p:titleStyle>
      <a:lvl1pPr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+mj-lt"/>
          <a:ea typeface="+mj-ea"/>
          <a:cs typeface="+mj-cs"/>
        </a:defRPr>
      </a:lvl1pPr>
      <a:lvl2pPr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2pPr>
      <a:lvl3pPr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3pPr>
      <a:lvl4pPr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4pPr>
      <a:lvl5pPr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5pPr>
      <a:lvl6pPr marL="457200"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6pPr>
      <a:lvl7pPr marL="914400"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7pPr>
      <a:lvl8pPr marL="1371600"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8pPr>
      <a:lvl9pPr marL="1828800"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anose="05000000000000000000" pitchFamily="2" charset="2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098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8000" y="6400800"/>
            <a:ext cx="25400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 typeface="Arial" panose="020B0604020202020204" pitchFamily="34" charset="0"/>
              <a:buNone/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4099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51200" y="6400800"/>
            <a:ext cx="3860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 typeface="Arial" panose="020B0604020202020204" pitchFamily="34" charset="0"/>
              <a:buNone/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4100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15200" y="6400800"/>
            <a:ext cx="25400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楷体_GB2312" pitchFamily="49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sldNum="0" hdr="0" ftr="0" dt="0"/>
  <p:txStyles>
    <p:titleStyle>
      <a:lvl1pPr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+mj-lt"/>
          <a:ea typeface="+mj-ea"/>
          <a:cs typeface="+mj-cs"/>
        </a:defRPr>
      </a:lvl1pPr>
      <a:lvl2pPr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2pPr>
      <a:lvl3pPr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3pPr>
      <a:lvl4pPr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4pPr>
      <a:lvl5pPr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5pPr>
      <a:lvl6pPr marL="457200"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6pPr>
      <a:lvl7pPr marL="914400"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7pPr>
      <a:lvl8pPr marL="1371600"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8pPr>
      <a:lvl9pPr marL="1828800" algn="dist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panose="020B0604020202020204" pitchFamily="34" charset="0"/>
          <a:ea typeface="华文新魏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anose="05000000000000000000" pitchFamily="2" charset="2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tif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平行四边形 2"/>
          <p:cNvSpPr/>
          <p:nvPr/>
        </p:nvSpPr>
        <p:spPr>
          <a:xfrm>
            <a:off x="379307" y="-1154853"/>
            <a:ext cx="5574453" cy="9188027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椭圆 1"/>
          <p:cNvSpPr/>
          <p:nvPr/>
        </p:nvSpPr>
        <p:spPr>
          <a:xfrm>
            <a:off x="1218142" y="1615652"/>
            <a:ext cx="3896360" cy="3439160"/>
          </a:xfrm>
          <a:prstGeom prst="ellipse">
            <a:avLst/>
          </a:prstGeom>
          <a:blipFill dpi="0" rotWithShape="1"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1" tIns="34280" rIns="68561" bIns="34280"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10355580" y="6155690"/>
            <a:ext cx="1706880" cy="5530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rPr>
              <a:t>管理学基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9629140" y="6155690"/>
            <a:ext cx="2087880" cy="5530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t">
            <a:spAutoFit/>
          </a:bodyPr>
          <a:p>
            <a:r>
              <a:rPr lang="zh-CN" altLang="en-US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rPr>
              <a:t>管理学基础</a:t>
            </a:r>
            <a:endParaRPr lang="zh-CN" altLang="en-US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Calibri" panose="020F0502020204030204" pitchFamily="3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953760" y="2425277"/>
            <a:ext cx="647954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5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分析控制过程</a:t>
            </a:r>
            <a:endParaRPr lang="zh-CN" altLang="en-US" sz="54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6120765" y="4793615"/>
            <a:ext cx="5855970" cy="504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</a:rPr>
              <a:t>选自：模块</a:t>
            </a:r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</a:rPr>
              <a:t>8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</a:rPr>
              <a:t>检查纠偏，</a:t>
            </a:r>
            <a:r>
              <a:rPr sz="2000" b="1">
                <a:latin typeface="微软雅黑" panose="020B0503020204020204" charset="-122"/>
                <a:ea typeface="微软雅黑" panose="020B0503020204020204" charset="-122"/>
              </a:rPr>
              <a:t>任务1  分析</a:t>
            </a:r>
            <a:r>
              <a:rPr lang="zh-CN" sz="2000" b="1">
                <a:latin typeface="微软雅黑" panose="020B0503020204020204" charset="-122"/>
                <a:ea typeface="微软雅黑" panose="020B0503020204020204" charset="-122"/>
              </a:rPr>
              <a:t>控制的</a:t>
            </a:r>
            <a:r>
              <a:rPr sz="2000" b="1">
                <a:latin typeface="微软雅黑" panose="020B0503020204020204" charset="-122"/>
                <a:ea typeface="微软雅黑" panose="020B0503020204020204" charset="-122"/>
              </a:rPr>
              <a:t>过程</a:t>
            </a:r>
            <a:endParaRPr sz="2000" b="1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内容占位符 13"/>
          <p:cNvSpPr>
            <a:spLocks noGrp="1"/>
          </p:cNvSpPr>
          <p:nvPr>
            <p:ph idx="4294967295"/>
          </p:nvPr>
        </p:nvSpPr>
        <p:spPr bwMode="auto">
          <a:xfrm>
            <a:off x="498397" y="1293927"/>
            <a:ext cx="11098518" cy="1779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2000" b="1" dirty="0" smtClean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尽管</a:t>
            </a:r>
            <a:r>
              <a:rPr lang="zh-CN" altLang="en-US" sz="20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计划可以制定出来，组织结构可以调整得非常有效，员工的积极性也可以调动起来，但是这仍然不能保证所有的行动按计划执行，不能保证管理者追求的目标一定能</a:t>
            </a:r>
            <a:r>
              <a:rPr lang="zh-CN" altLang="en-US" sz="2000" b="1" dirty="0" smtClean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达到</a:t>
            </a:r>
            <a:endParaRPr lang="zh-CN" altLang="en-US" sz="20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0" indent="0" algn="r">
              <a:lnSpc>
                <a:spcPct val="150000"/>
              </a:lnSpc>
              <a:buNone/>
            </a:pPr>
            <a:r>
              <a:rPr lang="en-US" altLang="zh-CN" sz="16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——</a:t>
            </a:r>
            <a:r>
              <a:rPr lang="zh-CN" altLang="en-US" sz="16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斯蒂芬</a:t>
            </a:r>
            <a:r>
              <a:rPr lang="en-US" altLang="zh-CN" sz="16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·</a:t>
            </a:r>
            <a:r>
              <a:rPr lang="zh-CN" altLang="en-US" sz="16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罗宾</a:t>
            </a:r>
            <a:r>
              <a:rPr lang="zh-CN" altLang="en-US" sz="1600" b="1" dirty="0" smtClean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斯</a:t>
            </a:r>
            <a:endParaRPr lang="en-US" altLang="zh-CN" sz="18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868202" y="2942319"/>
            <a:ext cx="10401348" cy="3253264"/>
            <a:chOff x="1921265" y="2884261"/>
            <a:chExt cx="8044755" cy="3253264"/>
          </a:xfrm>
        </p:grpSpPr>
        <p:sp>
          <p:nvSpPr>
            <p:cNvPr id="4" name="Rectangle 4"/>
            <p:cNvSpPr>
              <a:spLocks noChangeArrowheads="1"/>
            </p:cNvSpPr>
            <p:nvPr/>
          </p:nvSpPr>
          <p:spPr bwMode="auto">
            <a:xfrm>
              <a:off x="1921265" y="5768193"/>
              <a:ext cx="7543800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SzPct val="85000"/>
                <a:defRPr/>
              </a:pPr>
              <a:r>
                <a:rPr lang="zh-CN" altLang="en-US" b="1" dirty="0">
                  <a:solidFill>
                    <a:schemeClr val="bg2">
                      <a:lumMod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管理控制的实质：确保实际活动与规划活动相一致。</a:t>
              </a:r>
              <a:endParaRPr lang="zh-CN" altLang="en-US" b="1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5" name="Line 5"/>
            <p:cNvSpPr>
              <a:spLocks noChangeShapeType="1"/>
            </p:cNvSpPr>
            <p:nvPr/>
          </p:nvSpPr>
          <p:spPr bwMode="auto">
            <a:xfrm flipV="1">
              <a:off x="2295525" y="2884261"/>
              <a:ext cx="0" cy="2590800"/>
            </a:xfrm>
            <a:prstGeom prst="line">
              <a:avLst/>
            </a:prstGeom>
            <a:noFill/>
            <a:ln w="57150">
              <a:solidFill>
                <a:schemeClr val="bg2">
                  <a:lumMod val="25000"/>
                </a:schemeClr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algn="ctr">
                <a:defRPr/>
              </a:pPr>
              <a:endParaRPr lang="zh-CN" altLang="en-US" b="1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6" name="Line 6"/>
            <p:cNvSpPr>
              <a:spLocks noChangeShapeType="1"/>
            </p:cNvSpPr>
            <p:nvPr/>
          </p:nvSpPr>
          <p:spPr bwMode="auto">
            <a:xfrm>
              <a:off x="2295525" y="5475061"/>
              <a:ext cx="1981200" cy="0"/>
            </a:xfrm>
            <a:prstGeom prst="line">
              <a:avLst/>
            </a:prstGeom>
            <a:noFill/>
            <a:ln w="57150">
              <a:solidFill>
                <a:schemeClr val="bg2">
                  <a:lumMod val="25000"/>
                </a:schemeClr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algn="ctr">
                <a:defRPr/>
              </a:pPr>
              <a:endParaRPr lang="zh-CN" altLang="en-US" b="1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7" name="Line 7"/>
            <p:cNvSpPr>
              <a:spLocks noChangeShapeType="1"/>
            </p:cNvSpPr>
            <p:nvPr/>
          </p:nvSpPr>
          <p:spPr bwMode="auto">
            <a:xfrm flipV="1">
              <a:off x="5114925" y="2884261"/>
              <a:ext cx="0" cy="2590800"/>
            </a:xfrm>
            <a:prstGeom prst="line">
              <a:avLst/>
            </a:prstGeom>
            <a:noFill/>
            <a:ln w="57150">
              <a:solidFill>
                <a:schemeClr val="bg2">
                  <a:lumMod val="25000"/>
                </a:schemeClr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algn="ctr">
                <a:defRPr/>
              </a:pPr>
              <a:endParaRPr lang="zh-CN" altLang="en-US" b="1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8" name="Line 8"/>
            <p:cNvSpPr>
              <a:spLocks noChangeShapeType="1"/>
            </p:cNvSpPr>
            <p:nvPr/>
          </p:nvSpPr>
          <p:spPr bwMode="auto">
            <a:xfrm flipV="1">
              <a:off x="7934325" y="2884261"/>
              <a:ext cx="0" cy="2590800"/>
            </a:xfrm>
            <a:prstGeom prst="line">
              <a:avLst/>
            </a:prstGeom>
            <a:noFill/>
            <a:ln w="57150">
              <a:solidFill>
                <a:schemeClr val="bg2">
                  <a:lumMod val="25000"/>
                </a:schemeClr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algn="ctr">
                <a:defRPr/>
              </a:pPr>
              <a:endParaRPr lang="zh-CN" altLang="en-US" b="1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9" name="Line 9"/>
            <p:cNvSpPr>
              <a:spLocks noChangeShapeType="1"/>
            </p:cNvSpPr>
            <p:nvPr/>
          </p:nvSpPr>
          <p:spPr bwMode="auto">
            <a:xfrm>
              <a:off x="7934325" y="5475061"/>
              <a:ext cx="1981200" cy="0"/>
            </a:xfrm>
            <a:prstGeom prst="line">
              <a:avLst/>
            </a:prstGeom>
            <a:noFill/>
            <a:ln w="57150">
              <a:solidFill>
                <a:schemeClr val="bg2">
                  <a:lumMod val="25000"/>
                </a:schemeClr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algn="ctr">
                <a:defRPr/>
              </a:pPr>
              <a:endParaRPr lang="zh-CN" altLang="en-US" b="1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10" name="Line 10"/>
            <p:cNvSpPr>
              <a:spLocks noChangeShapeType="1"/>
            </p:cNvSpPr>
            <p:nvPr/>
          </p:nvSpPr>
          <p:spPr bwMode="auto">
            <a:xfrm>
              <a:off x="5114925" y="5475061"/>
              <a:ext cx="1981200" cy="0"/>
            </a:xfrm>
            <a:prstGeom prst="line">
              <a:avLst/>
            </a:prstGeom>
            <a:noFill/>
            <a:ln w="57150">
              <a:solidFill>
                <a:schemeClr val="bg2">
                  <a:lumMod val="25000"/>
                </a:schemeClr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algn="ctr">
                <a:defRPr/>
              </a:pPr>
              <a:endParaRPr lang="zh-CN" altLang="en-US" b="1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11" name="Freeform 14"/>
            <p:cNvSpPr/>
            <p:nvPr/>
          </p:nvSpPr>
          <p:spPr bwMode="auto">
            <a:xfrm>
              <a:off x="2297113" y="4970237"/>
              <a:ext cx="1155700" cy="703263"/>
            </a:xfrm>
            <a:custGeom>
              <a:avLst/>
              <a:gdLst>
                <a:gd name="T0" fmla="*/ 14 w 728"/>
                <a:gd name="T1" fmla="*/ 308 h 443"/>
                <a:gd name="T2" fmla="*/ 51 w 728"/>
                <a:gd name="T3" fmla="*/ 234 h 443"/>
                <a:gd name="T4" fmla="*/ 100 w 728"/>
                <a:gd name="T5" fmla="*/ 124 h 443"/>
                <a:gd name="T6" fmla="*/ 198 w 728"/>
                <a:gd name="T7" fmla="*/ 271 h 443"/>
                <a:gd name="T8" fmla="*/ 296 w 728"/>
                <a:gd name="T9" fmla="*/ 443 h 443"/>
                <a:gd name="T10" fmla="*/ 370 w 728"/>
                <a:gd name="T11" fmla="*/ 173 h 443"/>
                <a:gd name="T12" fmla="*/ 394 w 728"/>
                <a:gd name="T13" fmla="*/ 136 h 443"/>
                <a:gd name="T14" fmla="*/ 406 w 728"/>
                <a:gd name="T15" fmla="*/ 99 h 443"/>
                <a:gd name="T16" fmla="*/ 443 w 728"/>
                <a:gd name="T17" fmla="*/ 124 h 443"/>
                <a:gd name="T18" fmla="*/ 480 w 728"/>
                <a:gd name="T19" fmla="*/ 136 h 443"/>
                <a:gd name="T20" fmla="*/ 541 w 728"/>
                <a:gd name="T21" fmla="*/ 124 h 443"/>
                <a:gd name="T22" fmla="*/ 554 w 728"/>
                <a:gd name="T23" fmla="*/ 87 h 443"/>
                <a:gd name="T24" fmla="*/ 590 w 728"/>
                <a:gd name="T25" fmla="*/ 75 h 443"/>
                <a:gd name="T26" fmla="*/ 615 w 728"/>
                <a:gd name="T27" fmla="*/ 38 h 443"/>
                <a:gd name="T28" fmla="*/ 688 w 728"/>
                <a:gd name="T29" fmla="*/ 26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28" h="443">
                  <a:moveTo>
                    <a:pt x="14" y="308"/>
                  </a:moveTo>
                  <a:cubicBezTo>
                    <a:pt x="50" y="206"/>
                    <a:pt x="0" y="340"/>
                    <a:pt x="51" y="234"/>
                  </a:cubicBezTo>
                  <a:cubicBezTo>
                    <a:pt x="70" y="195"/>
                    <a:pt x="76" y="161"/>
                    <a:pt x="100" y="124"/>
                  </a:cubicBezTo>
                  <a:cubicBezTo>
                    <a:pt x="215" y="169"/>
                    <a:pt x="127" y="116"/>
                    <a:pt x="198" y="271"/>
                  </a:cubicBezTo>
                  <a:cubicBezTo>
                    <a:pt x="225" y="331"/>
                    <a:pt x="263" y="386"/>
                    <a:pt x="296" y="443"/>
                  </a:cubicBezTo>
                  <a:cubicBezTo>
                    <a:pt x="377" y="323"/>
                    <a:pt x="227" y="77"/>
                    <a:pt x="370" y="173"/>
                  </a:cubicBezTo>
                  <a:cubicBezTo>
                    <a:pt x="378" y="161"/>
                    <a:pt x="388" y="149"/>
                    <a:pt x="394" y="136"/>
                  </a:cubicBezTo>
                  <a:cubicBezTo>
                    <a:pt x="400" y="124"/>
                    <a:pt x="393" y="102"/>
                    <a:pt x="406" y="99"/>
                  </a:cubicBezTo>
                  <a:cubicBezTo>
                    <a:pt x="420" y="95"/>
                    <a:pt x="430" y="117"/>
                    <a:pt x="443" y="124"/>
                  </a:cubicBezTo>
                  <a:cubicBezTo>
                    <a:pt x="455" y="130"/>
                    <a:pt x="468" y="132"/>
                    <a:pt x="480" y="136"/>
                  </a:cubicBezTo>
                  <a:cubicBezTo>
                    <a:pt x="500" y="132"/>
                    <a:pt x="524" y="135"/>
                    <a:pt x="541" y="124"/>
                  </a:cubicBezTo>
                  <a:cubicBezTo>
                    <a:pt x="552" y="117"/>
                    <a:pt x="545" y="96"/>
                    <a:pt x="554" y="87"/>
                  </a:cubicBezTo>
                  <a:cubicBezTo>
                    <a:pt x="563" y="78"/>
                    <a:pt x="578" y="79"/>
                    <a:pt x="590" y="75"/>
                  </a:cubicBezTo>
                  <a:cubicBezTo>
                    <a:pt x="598" y="63"/>
                    <a:pt x="601" y="43"/>
                    <a:pt x="615" y="38"/>
                  </a:cubicBezTo>
                  <a:cubicBezTo>
                    <a:pt x="728" y="0"/>
                    <a:pt x="617" y="97"/>
                    <a:pt x="688" y="26"/>
                  </a:cubicBezTo>
                </a:path>
              </a:pathLst>
            </a:custGeom>
            <a:noFill/>
            <a:ln w="57150" cmpd="sng">
              <a:solidFill>
                <a:srgbClr val="D24726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algn="ctr">
                <a:defRPr/>
              </a:pPr>
              <a:endParaRPr lang="zh-CN" altLang="en-US" b="1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12" name="Line 15"/>
            <p:cNvSpPr>
              <a:spLocks noChangeShapeType="1"/>
            </p:cNvSpPr>
            <p:nvPr/>
          </p:nvSpPr>
          <p:spPr bwMode="auto">
            <a:xfrm flipV="1">
              <a:off x="3362325" y="3798661"/>
              <a:ext cx="381000" cy="1219200"/>
            </a:xfrm>
            <a:prstGeom prst="line">
              <a:avLst/>
            </a:prstGeom>
            <a:noFill/>
            <a:ln w="57150">
              <a:solidFill>
                <a:srgbClr val="D24726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algn="ctr">
                <a:defRPr/>
              </a:pPr>
              <a:endParaRPr lang="zh-CN" altLang="en-US" b="1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13" name="Freeform 16"/>
            <p:cNvSpPr/>
            <p:nvPr/>
          </p:nvSpPr>
          <p:spPr bwMode="auto">
            <a:xfrm>
              <a:off x="5218113" y="4389212"/>
              <a:ext cx="1809750" cy="1089025"/>
            </a:xfrm>
            <a:custGeom>
              <a:avLst/>
              <a:gdLst>
                <a:gd name="T0" fmla="*/ 0 w 1140"/>
                <a:gd name="T1" fmla="*/ 686 h 686"/>
                <a:gd name="T2" fmla="*/ 37 w 1140"/>
                <a:gd name="T3" fmla="*/ 539 h 686"/>
                <a:gd name="T4" fmla="*/ 86 w 1140"/>
                <a:gd name="T5" fmla="*/ 588 h 686"/>
                <a:gd name="T6" fmla="*/ 123 w 1140"/>
                <a:gd name="T7" fmla="*/ 613 h 686"/>
                <a:gd name="T8" fmla="*/ 147 w 1140"/>
                <a:gd name="T9" fmla="*/ 576 h 686"/>
                <a:gd name="T10" fmla="*/ 160 w 1140"/>
                <a:gd name="T11" fmla="*/ 392 h 686"/>
                <a:gd name="T12" fmla="*/ 209 w 1140"/>
                <a:gd name="T13" fmla="*/ 465 h 686"/>
                <a:gd name="T14" fmla="*/ 245 w 1140"/>
                <a:gd name="T15" fmla="*/ 478 h 686"/>
                <a:gd name="T16" fmla="*/ 258 w 1140"/>
                <a:gd name="T17" fmla="*/ 429 h 686"/>
                <a:gd name="T18" fmla="*/ 270 w 1140"/>
                <a:gd name="T19" fmla="*/ 269 h 686"/>
                <a:gd name="T20" fmla="*/ 282 w 1140"/>
                <a:gd name="T21" fmla="*/ 306 h 686"/>
                <a:gd name="T22" fmla="*/ 344 w 1140"/>
                <a:gd name="T23" fmla="*/ 355 h 686"/>
                <a:gd name="T24" fmla="*/ 417 w 1140"/>
                <a:gd name="T25" fmla="*/ 245 h 686"/>
                <a:gd name="T26" fmla="*/ 613 w 1140"/>
                <a:gd name="T27" fmla="*/ 184 h 686"/>
                <a:gd name="T28" fmla="*/ 870 w 1140"/>
                <a:gd name="T29" fmla="*/ 73 h 686"/>
                <a:gd name="T30" fmla="*/ 1054 w 1140"/>
                <a:gd name="T31" fmla="*/ 24 h 686"/>
                <a:gd name="T32" fmla="*/ 1103 w 1140"/>
                <a:gd name="T33" fmla="*/ 12 h 686"/>
                <a:gd name="T34" fmla="*/ 1140 w 1140"/>
                <a:gd name="T35" fmla="*/ 0 h 6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40" h="686">
                  <a:moveTo>
                    <a:pt x="0" y="686"/>
                  </a:moveTo>
                  <a:cubicBezTo>
                    <a:pt x="13" y="637"/>
                    <a:pt x="21" y="587"/>
                    <a:pt x="37" y="539"/>
                  </a:cubicBezTo>
                  <a:cubicBezTo>
                    <a:pt x="117" y="565"/>
                    <a:pt x="39" y="529"/>
                    <a:pt x="86" y="588"/>
                  </a:cubicBezTo>
                  <a:cubicBezTo>
                    <a:pt x="95" y="600"/>
                    <a:pt x="111" y="605"/>
                    <a:pt x="123" y="613"/>
                  </a:cubicBezTo>
                  <a:cubicBezTo>
                    <a:pt x="131" y="601"/>
                    <a:pt x="145" y="590"/>
                    <a:pt x="147" y="576"/>
                  </a:cubicBezTo>
                  <a:cubicBezTo>
                    <a:pt x="157" y="515"/>
                    <a:pt x="130" y="446"/>
                    <a:pt x="160" y="392"/>
                  </a:cubicBezTo>
                  <a:cubicBezTo>
                    <a:pt x="174" y="366"/>
                    <a:pt x="181" y="455"/>
                    <a:pt x="209" y="465"/>
                  </a:cubicBezTo>
                  <a:cubicBezTo>
                    <a:pt x="221" y="469"/>
                    <a:pt x="233" y="474"/>
                    <a:pt x="245" y="478"/>
                  </a:cubicBezTo>
                  <a:cubicBezTo>
                    <a:pt x="249" y="462"/>
                    <a:pt x="256" y="446"/>
                    <a:pt x="258" y="429"/>
                  </a:cubicBezTo>
                  <a:cubicBezTo>
                    <a:pt x="264" y="376"/>
                    <a:pt x="260" y="321"/>
                    <a:pt x="270" y="269"/>
                  </a:cubicBezTo>
                  <a:cubicBezTo>
                    <a:pt x="272" y="256"/>
                    <a:pt x="276" y="294"/>
                    <a:pt x="282" y="306"/>
                  </a:cubicBezTo>
                  <a:cubicBezTo>
                    <a:pt x="304" y="350"/>
                    <a:pt x="302" y="341"/>
                    <a:pt x="344" y="355"/>
                  </a:cubicBezTo>
                  <a:cubicBezTo>
                    <a:pt x="357" y="288"/>
                    <a:pt x="350" y="267"/>
                    <a:pt x="417" y="245"/>
                  </a:cubicBezTo>
                  <a:cubicBezTo>
                    <a:pt x="475" y="206"/>
                    <a:pt x="546" y="207"/>
                    <a:pt x="613" y="184"/>
                  </a:cubicBezTo>
                  <a:cubicBezTo>
                    <a:pt x="711" y="151"/>
                    <a:pt x="762" y="90"/>
                    <a:pt x="870" y="73"/>
                  </a:cubicBezTo>
                  <a:cubicBezTo>
                    <a:pt x="935" y="62"/>
                    <a:pt x="992" y="42"/>
                    <a:pt x="1054" y="24"/>
                  </a:cubicBezTo>
                  <a:cubicBezTo>
                    <a:pt x="1070" y="19"/>
                    <a:pt x="1087" y="17"/>
                    <a:pt x="1103" y="12"/>
                  </a:cubicBezTo>
                  <a:cubicBezTo>
                    <a:pt x="1115" y="9"/>
                    <a:pt x="1140" y="0"/>
                    <a:pt x="1140" y="0"/>
                  </a:cubicBezTo>
                </a:path>
              </a:pathLst>
            </a:custGeom>
            <a:noFill/>
            <a:ln w="57150" cmpd="sng">
              <a:solidFill>
                <a:srgbClr val="D24726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algn="ctr">
                <a:defRPr/>
              </a:pPr>
              <a:endParaRPr lang="zh-CN" altLang="en-US" b="1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14" name="Freeform 18"/>
            <p:cNvSpPr/>
            <p:nvPr/>
          </p:nvSpPr>
          <p:spPr bwMode="auto">
            <a:xfrm>
              <a:off x="8013700" y="5103586"/>
              <a:ext cx="920750" cy="336550"/>
            </a:xfrm>
            <a:custGeom>
              <a:avLst/>
              <a:gdLst>
                <a:gd name="T0" fmla="*/ 4 w 580"/>
                <a:gd name="T1" fmla="*/ 212 h 212"/>
                <a:gd name="T2" fmla="*/ 16 w 580"/>
                <a:gd name="T3" fmla="*/ 113 h 212"/>
                <a:gd name="T4" fmla="*/ 53 w 580"/>
                <a:gd name="T5" fmla="*/ 126 h 212"/>
                <a:gd name="T6" fmla="*/ 78 w 580"/>
                <a:gd name="T7" fmla="*/ 163 h 212"/>
                <a:gd name="T8" fmla="*/ 102 w 580"/>
                <a:gd name="T9" fmla="*/ 77 h 212"/>
                <a:gd name="T10" fmla="*/ 139 w 580"/>
                <a:gd name="T11" fmla="*/ 64 h 212"/>
                <a:gd name="T12" fmla="*/ 151 w 580"/>
                <a:gd name="T13" fmla="*/ 15 h 212"/>
                <a:gd name="T14" fmla="*/ 200 w 580"/>
                <a:gd name="T15" fmla="*/ 28 h 212"/>
                <a:gd name="T16" fmla="*/ 274 w 580"/>
                <a:gd name="T17" fmla="*/ 113 h 212"/>
                <a:gd name="T18" fmla="*/ 433 w 580"/>
                <a:gd name="T19" fmla="*/ 64 h 212"/>
                <a:gd name="T20" fmla="*/ 482 w 580"/>
                <a:gd name="T21" fmla="*/ 77 h 212"/>
                <a:gd name="T22" fmla="*/ 519 w 580"/>
                <a:gd name="T23" fmla="*/ 101 h 212"/>
                <a:gd name="T24" fmla="*/ 556 w 580"/>
                <a:gd name="T25" fmla="*/ 64 h 212"/>
                <a:gd name="T26" fmla="*/ 580 w 580"/>
                <a:gd name="T27" fmla="*/ 28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80" h="212">
                  <a:moveTo>
                    <a:pt x="4" y="212"/>
                  </a:moveTo>
                  <a:cubicBezTo>
                    <a:pt x="8" y="179"/>
                    <a:pt x="0" y="142"/>
                    <a:pt x="16" y="113"/>
                  </a:cubicBezTo>
                  <a:cubicBezTo>
                    <a:pt x="22" y="102"/>
                    <a:pt x="43" y="118"/>
                    <a:pt x="53" y="126"/>
                  </a:cubicBezTo>
                  <a:cubicBezTo>
                    <a:pt x="65" y="135"/>
                    <a:pt x="70" y="151"/>
                    <a:pt x="78" y="163"/>
                  </a:cubicBezTo>
                  <a:cubicBezTo>
                    <a:pt x="87" y="135"/>
                    <a:pt x="84" y="100"/>
                    <a:pt x="102" y="77"/>
                  </a:cubicBezTo>
                  <a:cubicBezTo>
                    <a:pt x="110" y="67"/>
                    <a:pt x="127" y="68"/>
                    <a:pt x="139" y="64"/>
                  </a:cubicBezTo>
                  <a:cubicBezTo>
                    <a:pt x="197" y="154"/>
                    <a:pt x="129" y="59"/>
                    <a:pt x="151" y="15"/>
                  </a:cubicBezTo>
                  <a:cubicBezTo>
                    <a:pt x="159" y="0"/>
                    <a:pt x="184" y="24"/>
                    <a:pt x="200" y="28"/>
                  </a:cubicBezTo>
                  <a:cubicBezTo>
                    <a:pt x="236" y="80"/>
                    <a:pt x="214" y="93"/>
                    <a:pt x="274" y="113"/>
                  </a:cubicBezTo>
                  <a:cubicBezTo>
                    <a:pt x="330" y="76"/>
                    <a:pt x="362" y="75"/>
                    <a:pt x="433" y="64"/>
                  </a:cubicBezTo>
                  <a:cubicBezTo>
                    <a:pt x="449" y="68"/>
                    <a:pt x="466" y="70"/>
                    <a:pt x="482" y="77"/>
                  </a:cubicBezTo>
                  <a:cubicBezTo>
                    <a:pt x="496" y="83"/>
                    <a:pt x="505" y="104"/>
                    <a:pt x="519" y="101"/>
                  </a:cubicBezTo>
                  <a:cubicBezTo>
                    <a:pt x="536" y="98"/>
                    <a:pt x="545" y="77"/>
                    <a:pt x="556" y="64"/>
                  </a:cubicBezTo>
                  <a:cubicBezTo>
                    <a:pt x="565" y="53"/>
                    <a:pt x="580" y="28"/>
                    <a:pt x="580" y="28"/>
                  </a:cubicBezTo>
                </a:path>
              </a:pathLst>
            </a:custGeom>
            <a:noFill/>
            <a:ln w="57150" cmpd="sng">
              <a:solidFill>
                <a:srgbClr val="D24726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algn="ctr">
                <a:defRPr/>
              </a:pPr>
              <a:endParaRPr lang="zh-CN" altLang="en-US" b="1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15" name="Line 20"/>
            <p:cNvSpPr>
              <a:spLocks noChangeShapeType="1"/>
            </p:cNvSpPr>
            <p:nvPr/>
          </p:nvSpPr>
          <p:spPr bwMode="auto">
            <a:xfrm flipV="1">
              <a:off x="8924925" y="4484461"/>
              <a:ext cx="685800" cy="685800"/>
            </a:xfrm>
            <a:prstGeom prst="line">
              <a:avLst/>
            </a:prstGeom>
            <a:noFill/>
            <a:ln w="57150">
              <a:solidFill>
                <a:srgbClr val="D24726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algn="ctr">
                <a:defRPr/>
              </a:pPr>
              <a:endParaRPr lang="zh-CN" altLang="en-US" b="1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16" name="Text Box 21"/>
            <p:cNvSpPr txBox="1">
              <a:spLocks noChangeArrowheads="1"/>
            </p:cNvSpPr>
            <p:nvPr/>
          </p:nvSpPr>
          <p:spPr bwMode="auto">
            <a:xfrm>
              <a:off x="2621520" y="3036661"/>
              <a:ext cx="502374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CC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zh-CN" altLang="en-US" b="1">
                  <a:solidFill>
                    <a:schemeClr val="bg2">
                      <a:lumMod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计划</a:t>
              </a:r>
              <a:endParaRPr lang="zh-CN" altLang="en-US" b="1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17" name="Text Box 22"/>
            <p:cNvSpPr txBox="1">
              <a:spLocks noChangeArrowheads="1"/>
            </p:cNvSpPr>
            <p:nvPr/>
          </p:nvSpPr>
          <p:spPr bwMode="auto">
            <a:xfrm>
              <a:off x="5364720" y="2884261"/>
              <a:ext cx="502374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CC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zh-CN" altLang="en-US" b="1">
                  <a:solidFill>
                    <a:schemeClr val="bg2">
                      <a:lumMod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计划</a:t>
              </a:r>
              <a:endParaRPr lang="zh-CN" altLang="en-US" b="1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18" name="Text Box 23"/>
            <p:cNvSpPr txBox="1">
              <a:spLocks noChangeArrowheads="1"/>
            </p:cNvSpPr>
            <p:nvPr/>
          </p:nvSpPr>
          <p:spPr bwMode="auto">
            <a:xfrm>
              <a:off x="8184121" y="2884261"/>
              <a:ext cx="502374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CC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zh-CN" altLang="en-US" b="1">
                  <a:solidFill>
                    <a:schemeClr val="bg2">
                      <a:lumMod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计划</a:t>
              </a:r>
              <a:endParaRPr lang="zh-CN" altLang="en-US" b="1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19" name="Text Box 24"/>
            <p:cNvSpPr txBox="1">
              <a:spLocks noChangeArrowheads="1"/>
            </p:cNvSpPr>
            <p:nvPr/>
          </p:nvSpPr>
          <p:spPr bwMode="auto">
            <a:xfrm>
              <a:off x="3840721" y="4941661"/>
              <a:ext cx="502374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CC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zh-CN" altLang="en-US" b="1">
                  <a:solidFill>
                    <a:schemeClr val="bg2">
                      <a:lumMod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实际</a:t>
              </a:r>
              <a:endParaRPr lang="zh-CN" altLang="en-US" b="1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20" name="Text Box 25"/>
            <p:cNvSpPr txBox="1">
              <a:spLocks noChangeArrowheads="1"/>
            </p:cNvSpPr>
            <p:nvPr/>
          </p:nvSpPr>
          <p:spPr bwMode="auto">
            <a:xfrm>
              <a:off x="6491846" y="4809899"/>
              <a:ext cx="502374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CC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zh-CN" altLang="en-US" b="1">
                  <a:solidFill>
                    <a:schemeClr val="bg2">
                      <a:lumMod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实际</a:t>
              </a:r>
              <a:endParaRPr lang="zh-CN" altLang="en-US" b="1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21" name="Text Box 26"/>
            <p:cNvSpPr txBox="1">
              <a:spLocks noChangeArrowheads="1"/>
            </p:cNvSpPr>
            <p:nvPr/>
          </p:nvSpPr>
          <p:spPr bwMode="auto">
            <a:xfrm>
              <a:off x="9463646" y="4809899"/>
              <a:ext cx="502374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CC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zh-CN" altLang="en-US" b="1">
                  <a:solidFill>
                    <a:schemeClr val="bg2">
                      <a:lumMod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实际</a:t>
              </a:r>
              <a:endParaRPr lang="zh-CN" altLang="en-US" b="1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560215" y="607875"/>
            <a:ext cx="11065728" cy="714326"/>
            <a:chOff x="560215" y="607875"/>
            <a:chExt cx="11065728" cy="714326"/>
          </a:xfrm>
        </p:grpSpPr>
        <p:sp>
          <p:nvSpPr>
            <p:cNvPr id="26" name="任意多边形 25"/>
            <p:cNvSpPr/>
            <p:nvPr/>
          </p:nvSpPr>
          <p:spPr>
            <a:xfrm>
              <a:off x="560215" y="607875"/>
              <a:ext cx="683896" cy="683896"/>
            </a:xfrm>
            <a:custGeom>
              <a:avLst/>
              <a:gdLst>
                <a:gd name="connsiteX0" fmla="*/ 0 w 864000"/>
                <a:gd name="connsiteY0" fmla="*/ 0 h 864000"/>
                <a:gd name="connsiteX1" fmla="*/ 864000 w 864000"/>
                <a:gd name="connsiteY1" fmla="*/ 0 h 864000"/>
                <a:gd name="connsiteX2" fmla="*/ 864000 w 864000"/>
                <a:gd name="connsiteY2" fmla="*/ 261737 h 864000"/>
                <a:gd name="connsiteX3" fmla="*/ 751007 w 864000"/>
                <a:gd name="connsiteY3" fmla="*/ 261737 h 864000"/>
                <a:gd name="connsiteX4" fmla="*/ 751007 w 864000"/>
                <a:gd name="connsiteY4" fmla="*/ 112993 h 864000"/>
                <a:gd name="connsiteX5" fmla="*/ 112993 w 864000"/>
                <a:gd name="connsiteY5" fmla="*/ 112993 h 864000"/>
                <a:gd name="connsiteX6" fmla="*/ 112993 w 864000"/>
                <a:gd name="connsiteY6" fmla="*/ 751007 h 864000"/>
                <a:gd name="connsiteX7" fmla="*/ 246681 w 864000"/>
                <a:gd name="connsiteY7" fmla="*/ 751007 h 864000"/>
                <a:gd name="connsiteX8" fmla="*/ 246681 w 864000"/>
                <a:gd name="connsiteY8" fmla="*/ 864000 h 864000"/>
                <a:gd name="connsiteX9" fmla="*/ 0 w 864000"/>
                <a:gd name="connsiteY9" fmla="*/ 864000 h 86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4000" h="864000">
                  <a:moveTo>
                    <a:pt x="0" y="0"/>
                  </a:moveTo>
                  <a:lnTo>
                    <a:pt x="864000" y="0"/>
                  </a:lnTo>
                  <a:lnTo>
                    <a:pt x="864000" y="261737"/>
                  </a:lnTo>
                  <a:lnTo>
                    <a:pt x="751007" y="261737"/>
                  </a:lnTo>
                  <a:lnTo>
                    <a:pt x="751007" y="112993"/>
                  </a:lnTo>
                  <a:lnTo>
                    <a:pt x="112993" y="112993"/>
                  </a:lnTo>
                  <a:lnTo>
                    <a:pt x="112993" y="751007"/>
                  </a:lnTo>
                  <a:lnTo>
                    <a:pt x="246681" y="751007"/>
                  </a:lnTo>
                  <a:lnTo>
                    <a:pt x="246681" y="864000"/>
                  </a:lnTo>
                  <a:lnTo>
                    <a:pt x="0" y="864000"/>
                  </a:lnTo>
                  <a:close/>
                </a:path>
              </a:pathLst>
            </a:custGeom>
            <a:solidFill>
              <a:srgbClr val="80A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759986" y="860536"/>
              <a:ext cx="10865957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>
                <a:spcAft>
                  <a:spcPct val="0"/>
                </a:spcAft>
              </a:pPr>
              <a:r>
                <a:rPr kumimoji="1" lang="en-US" altLang="zh-CN" sz="2400" b="1" dirty="0" smtClean="0">
                  <a:ln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1.1.2 </a:t>
              </a:r>
              <a:r>
                <a:rPr kumimoji="1" lang="zh-CN" altLang="en-US" sz="2400" b="1" dirty="0" smtClean="0">
                  <a:ln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控制</a:t>
              </a:r>
              <a:r>
                <a:rPr kumimoji="1" lang="zh-CN" altLang="en-US" sz="2400" b="1" dirty="0">
                  <a:ln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的实质</a:t>
              </a:r>
              <a:endParaRPr kumimoji="1" lang="zh-CN" altLang="en-US" sz="2400" b="1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0" y="-76021"/>
            <a:ext cx="12198350" cy="672601"/>
            <a:chOff x="0" y="-76021"/>
            <a:chExt cx="12198350" cy="672601"/>
          </a:xfrm>
          <a:noFill/>
        </p:grpSpPr>
        <p:cxnSp>
          <p:nvCxnSpPr>
            <p:cNvPr id="29" name="直接连接符 28"/>
            <p:cNvCxnSpPr/>
            <p:nvPr/>
          </p:nvCxnSpPr>
          <p:spPr>
            <a:xfrm>
              <a:off x="10004659" y="486627"/>
              <a:ext cx="103135" cy="0"/>
            </a:xfrm>
            <a:prstGeom prst="line">
              <a:avLst/>
            </a:prstGeom>
            <a:grpFill/>
            <a:ln w="22479">
              <a:solidFill>
                <a:srgbClr val="D2472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/>
          </p:nvCxnSpPr>
          <p:spPr>
            <a:xfrm flipH="1">
              <a:off x="1" y="486627"/>
              <a:ext cx="10021876" cy="0"/>
            </a:xfrm>
            <a:prstGeom prst="line">
              <a:avLst/>
            </a:prstGeom>
            <a:grpFill/>
            <a:ln w="22479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椭圆 30"/>
            <p:cNvSpPr/>
            <p:nvPr/>
          </p:nvSpPr>
          <p:spPr>
            <a:xfrm>
              <a:off x="10110285" y="41655"/>
              <a:ext cx="481106" cy="48110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2" name="椭圆 31"/>
            <p:cNvSpPr/>
            <p:nvPr/>
          </p:nvSpPr>
          <p:spPr>
            <a:xfrm>
              <a:off x="10694525" y="41655"/>
              <a:ext cx="481106" cy="48110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3" name="椭圆 32"/>
            <p:cNvSpPr/>
            <p:nvPr/>
          </p:nvSpPr>
          <p:spPr>
            <a:xfrm>
              <a:off x="11278766" y="41655"/>
              <a:ext cx="481106" cy="48110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dirty="0"/>
            </a:p>
          </p:txBody>
        </p:sp>
        <p:sp>
          <p:nvSpPr>
            <p:cNvPr id="34" name="弧形 33"/>
            <p:cNvSpPr/>
            <p:nvPr/>
          </p:nvSpPr>
          <p:spPr>
            <a:xfrm>
              <a:off x="10014538" y="-76021"/>
              <a:ext cx="672601" cy="672601"/>
            </a:xfrm>
            <a:prstGeom prst="arc">
              <a:avLst>
                <a:gd name="adj1" fmla="val 2537820"/>
                <a:gd name="adj2" fmla="val 8360135"/>
              </a:avLst>
            </a:prstGeom>
            <a:grpFill/>
            <a:ln w="22479">
              <a:solidFill>
                <a:srgbClr val="D2472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35" name="直接连接符 34"/>
            <p:cNvCxnSpPr/>
            <p:nvPr/>
          </p:nvCxnSpPr>
          <p:spPr>
            <a:xfrm>
              <a:off x="10588900" y="486627"/>
              <a:ext cx="103135" cy="0"/>
            </a:xfrm>
            <a:prstGeom prst="line">
              <a:avLst/>
            </a:prstGeom>
            <a:grpFill/>
            <a:ln w="22479">
              <a:solidFill>
                <a:srgbClr val="D2472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/>
            <p:cNvCxnSpPr/>
            <p:nvPr/>
          </p:nvCxnSpPr>
          <p:spPr>
            <a:xfrm>
              <a:off x="11175632" y="486627"/>
              <a:ext cx="103135" cy="0"/>
            </a:xfrm>
            <a:prstGeom prst="line">
              <a:avLst/>
            </a:prstGeom>
            <a:grpFill/>
            <a:ln w="22479">
              <a:solidFill>
                <a:srgbClr val="D2472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弧形 36"/>
            <p:cNvSpPr/>
            <p:nvPr/>
          </p:nvSpPr>
          <p:spPr>
            <a:xfrm>
              <a:off x="10598778" y="-76021"/>
              <a:ext cx="672601" cy="672601"/>
            </a:xfrm>
            <a:prstGeom prst="arc">
              <a:avLst>
                <a:gd name="adj1" fmla="val 2537820"/>
                <a:gd name="adj2" fmla="val 8360135"/>
              </a:avLst>
            </a:prstGeom>
            <a:grpFill/>
            <a:ln w="22479">
              <a:solidFill>
                <a:srgbClr val="D2472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弧形 37"/>
            <p:cNvSpPr/>
            <p:nvPr/>
          </p:nvSpPr>
          <p:spPr>
            <a:xfrm>
              <a:off x="11183019" y="-76021"/>
              <a:ext cx="672601" cy="672601"/>
            </a:xfrm>
            <a:prstGeom prst="arc">
              <a:avLst>
                <a:gd name="adj1" fmla="val 2537820"/>
                <a:gd name="adj2" fmla="val 8360135"/>
              </a:avLst>
            </a:prstGeom>
            <a:grpFill/>
            <a:ln w="22479">
              <a:solidFill>
                <a:srgbClr val="D2472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39" name="直接连接符 38"/>
            <p:cNvCxnSpPr/>
            <p:nvPr/>
          </p:nvCxnSpPr>
          <p:spPr>
            <a:xfrm>
              <a:off x="11759872" y="486627"/>
              <a:ext cx="438478" cy="0"/>
            </a:xfrm>
            <a:prstGeom prst="line">
              <a:avLst/>
            </a:prstGeom>
            <a:grpFill/>
            <a:ln w="22479">
              <a:solidFill>
                <a:srgbClr val="D2472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标题 1"/>
            <p:cNvSpPr txBox="1"/>
            <p:nvPr/>
          </p:nvSpPr>
          <p:spPr>
            <a:xfrm>
              <a:off x="0" y="88789"/>
              <a:ext cx="10021877" cy="327116"/>
            </a:xfrm>
            <a:prstGeom prst="rect">
              <a:avLst/>
            </a:prstGeom>
            <a:grpFill/>
          </p:spPr>
          <p:txBody>
            <a:bodyPr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1600" kern="12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+mj-cs"/>
                </a:defRPr>
              </a:lvl1pPr>
            </a:lstStyle>
            <a:p>
              <a:r>
                <a:rPr lang="zh-CN" altLang="en-US" sz="2000" b="1" dirty="0" smtClean="0">
                  <a:solidFill>
                    <a:schemeClr val="accent3">
                      <a:lumMod val="75000"/>
                    </a:schemeClr>
                  </a:solidFill>
                </a:rPr>
                <a:t>第</a:t>
              </a:r>
              <a:r>
                <a:rPr lang="en-US" altLang="zh-CN" sz="2000" b="1" dirty="0" smtClean="0">
                  <a:solidFill>
                    <a:schemeClr val="accent3">
                      <a:lumMod val="75000"/>
                    </a:schemeClr>
                  </a:solidFill>
                </a:rPr>
                <a:t>1</a:t>
              </a:r>
              <a:r>
                <a:rPr lang="zh-CN" altLang="en-US" sz="2000" b="1" dirty="0" smtClean="0">
                  <a:solidFill>
                    <a:schemeClr val="accent3">
                      <a:lumMod val="75000"/>
                    </a:schemeClr>
                  </a:solidFill>
                </a:rPr>
                <a:t>节 控制概述</a:t>
              </a:r>
              <a:r>
                <a:rPr lang="zh-CN" altLang="en-US" sz="2000" b="1" kern="1200" dirty="0" smtClean="0">
                  <a:solidFill>
                    <a:srgbClr val="92D050"/>
                  </a:solidFill>
                  <a:effectLst/>
                </a:rPr>
                <a:t>│</a:t>
              </a:r>
              <a:r>
                <a:rPr lang="zh-CN" altLang="en-US" sz="2000" b="1" dirty="0" smtClean="0">
                  <a:solidFill>
                    <a:schemeClr val="accent3">
                      <a:lumMod val="75000"/>
                    </a:schemeClr>
                  </a:solidFill>
                </a:rPr>
                <a:t>控制的含义</a:t>
              </a:r>
              <a:endParaRPr lang="zh-CN" altLang="en-US" sz="2000" b="1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A000220150318R96PPI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42780" y="829733"/>
            <a:ext cx="4513580" cy="6166273"/>
          </a:xfrm>
          <a:prstGeom prst="rect">
            <a:avLst/>
          </a:prstGeom>
        </p:spPr>
      </p:pic>
      <p:sp>
        <p:nvSpPr>
          <p:cNvPr id="42" name="KSO_Shape"/>
          <p:cNvSpPr>
            <a:spLocks noChangeAspect="1"/>
          </p:cNvSpPr>
          <p:nvPr/>
        </p:nvSpPr>
        <p:spPr>
          <a:xfrm>
            <a:off x="289196" y="581276"/>
            <a:ext cx="991084" cy="901887"/>
          </a:xfrm>
          <a:custGeom>
            <a:avLst/>
            <a:gdLst/>
            <a:ahLst/>
            <a:cxnLst/>
            <a:rect l="l" t="t" r="r" b="b"/>
            <a:pathLst>
              <a:path w="2284089" h="2079602">
                <a:moveTo>
                  <a:pt x="86815" y="1071782"/>
                </a:moveTo>
                <a:lnTo>
                  <a:pt x="88113" y="1072322"/>
                </a:lnTo>
                <a:lnTo>
                  <a:pt x="87547" y="1073116"/>
                </a:lnTo>
                <a:close/>
                <a:moveTo>
                  <a:pt x="1788507" y="635242"/>
                </a:moveTo>
                <a:lnTo>
                  <a:pt x="1788786" y="635715"/>
                </a:lnTo>
                <a:lnTo>
                  <a:pt x="1787932" y="635786"/>
                </a:lnTo>
                <a:close/>
                <a:moveTo>
                  <a:pt x="569538" y="592800"/>
                </a:moveTo>
                <a:cubicBezTo>
                  <a:pt x="668960" y="592800"/>
                  <a:pt x="749558" y="673398"/>
                  <a:pt x="749558" y="772820"/>
                </a:cubicBezTo>
                <a:cubicBezTo>
                  <a:pt x="749558" y="872242"/>
                  <a:pt x="668960" y="952840"/>
                  <a:pt x="569538" y="952840"/>
                </a:cubicBezTo>
                <a:cubicBezTo>
                  <a:pt x="527872" y="952840"/>
                  <a:pt x="489512" y="938685"/>
                  <a:pt x="460796" y="912621"/>
                </a:cubicBezTo>
                <a:cubicBezTo>
                  <a:pt x="160953" y="1199491"/>
                  <a:pt x="32382" y="1622905"/>
                  <a:pt x="123061" y="2029688"/>
                </a:cubicBezTo>
                <a:lnTo>
                  <a:pt x="122792" y="2030674"/>
                </a:lnTo>
                <a:lnTo>
                  <a:pt x="122422" y="2030846"/>
                </a:lnTo>
                <a:cubicBezTo>
                  <a:pt x="128206" y="2047921"/>
                  <a:pt x="121912" y="2063921"/>
                  <a:pt x="108319" y="2072242"/>
                </a:cubicBezTo>
                <a:lnTo>
                  <a:pt x="93617" y="2078368"/>
                </a:lnTo>
                <a:cubicBezTo>
                  <a:pt x="78806" y="2082076"/>
                  <a:pt x="61999" y="2077403"/>
                  <a:pt x="49824" y="2064742"/>
                </a:cubicBezTo>
                <a:lnTo>
                  <a:pt x="48258" y="2065474"/>
                </a:lnTo>
                <a:cubicBezTo>
                  <a:pt x="46175" y="2062722"/>
                  <a:pt x="43765" y="2060412"/>
                  <a:pt x="41206" y="2058388"/>
                </a:cubicBezTo>
                <a:lnTo>
                  <a:pt x="34720" y="2047096"/>
                </a:lnTo>
                <a:lnTo>
                  <a:pt x="29758" y="2036793"/>
                </a:lnTo>
                <a:lnTo>
                  <a:pt x="31015" y="2036666"/>
                </a:lnTo>
                <a:cubicBezTo>
                  <a:pt x="-62810" y="1599721"/>
                  <a:pt x="78484" y="1146303"/>
                  <a:pt x="402804" y="840118"/>
                </a:cubicBezTo>
                <a:cubicBezTo>
                  <a:pt x="394149" y="819400"/>
                  <a:pt x="389518" y="796651"/>
                  <a:pt x="389518" y="772820"/>
                </a:cubicBezTo>
                <a:cubicBezTo>
                  <a:pt x="389518" y="673398"/>
                  <a:pt x="470116" y="592800"/>
                  <a:pt x="569538" y="592800"/>
                </a:cubicBezTo>
                <a:close/>
                <a:moveTo>
                  <a:pt x="568738" y="204473"/>
                </a:moveTo>
                <a:cubicBezTo>
                  <a:pt x="882635" y="204683"/>
                  <a:pt x="1136929" y="459316"/>
                  <a:pt x="1136718" y="773212"/>
                </a:cubicBezTo>
                <a:cubicBezTo>
                  <a:pt x="1136509" y="1087108"/>
                  <a:pt x="881877" y="1341401"/>
                  <a:pt x="567981" y="1341192"/>
                </a:cubicBezTo>
                <a:cubicBezTo>
                  <a:pt x="515830" y="1341157"/>
                  <a:pt x="465323" y="1334100"/>
                  <a:pt x="418388" y="1317655"/>
                </a:cubicBezTo>
                <a:lnTo>
                  <a:pt x="417956" y="1319386"/>
                </a:lnTo>
                <a:cubicBezTo>
                  <a:pt x="417638" y="1319460"/>
                  <a:pt x="417352" y="1319392"/>
                  <a:pt x="417065" y="1319320"/>
                </a:cubicBezTo>
                <a:lnTo>
                  <a:pt x="411259" y="1315754"/>
                </a:lnTo>
                <a:lnTo>
                  <a:pt x="403881" y="1313786"/>
                </a:lnTo>
                <a:lnTo>
                  <a:pt x="397389" y="1307474"/>
                </a:lnTo>
                <a:lnTo>
                  <a:pt x="397466" y="1307280"/>
                </a:lnTo>
                <a:cubicBezTo>
                  <a:pt x="386426" y="1300408"/>
                  <a:pt x="380901" y="1288764"/>
                  <a:pt x="382056" y="1276919"/>
                </a:cubicBezTo>
                <a:lnTo>
                  <a:pt x="385152" y="1264503"/>
                </a:lnTo>
                <a:cubicBezTo>
                  <a:pt x="392324" y="1247126"/>
                  <a:pt x="413982" y="1238019"/>
                  <a:pt x="435969" y="1243501"/>
                </a:cubicBezTo>
                <a:lnTo>
                  <a:pt x="436787" y="1243861"/>
                </a:lnTo>
                <a:lnTo>
                  <a:pt x="436371" y="1245530"/>
                </a:lnTo>
                <a:cubicBezTo>
                  <a:pt x="438704" y="1243635"/>
                  <a:pt x="440910" y="1244132"/>
                  <a:pt x="443287" y="1244881"/>
                </a:cubicBezTo>
                <a:cubicBezTo>
                  <a:pt x="482765" y="1257317"/>
                  <a:pt x="524743" y="1262958"/>
                  <a:pt x="568032" y="1262985"/>
                </a:cubicBezTo>
                <a:cubicBezTo>
                  <a:pt x="838737" y="1263167"/>
                  <a:pt x="1058333" y="1043864"/>
                  <a:pt x="1058513" y="773160"/>
                </a:cubicBezTo>
                <a:cubicBezTo>
                  <a:pt x="1058694" y="502455"/>
                  <a:pt x="839390" y="282860"/>
                  <a:pt x="568686" y="282679"/>
                </a:cubicBezTo>
                <a:cubicBezTo>
                  <a:pt x="297982" y="282499"/>
                  <a:pt x="78387" y="501802"/>
                  <a:pt x="78206" y="772506"/>
                </a:cubicBezTo>
                <a:cubicBezTo>
                  <a:pt x="78151" y="855495"/>
                  <a:pt x="98723" y="933681"/>
                  <a:pt x="137242" y="1001052"/>
                </a:cubicBezTo>
                <a:lnTo>
                  <a:pt x="136711" y="1001518"/>
                </a:lnTo>
                <a:cubicBezTo>
                  <a:pt x="151076" y="1018274"/>
                  <a:pt x="152475" y="1041066"/>
                  <a:pt x="140479" y="1055055"/>
                </a:cubicBezTo>
                <a:lnTo>
                  <a:pt x="130816" y="1063444"/>
                </a:lnTo>
                <a:cubicBezTo>
                  <a:pt x="115403" y="1073277"/>
                  <a:pt x="93261" y="1068839"/>
                  <a:pt x="78796" y="1052472"/>
                </a:cubicBezTo>
                <a:lnTo>
                  <a:pt x="77048" y="1054008"/>
                </a:lnTo>
                <a:cubicBezTo>
                  <a:pt x="27228" y="971942"/>
                  <a:pt x="-68" y="875382"/>
                  <a:pt x="0" y="772454"/>
                </a:cubicBezTo>
                <a:cubicBezTo>
                  <a:pt x="209" y="458557"/>
                  <a:pt x="254842" y="204264"/>
                  <a:pt x="568738" y="204473"/>
                </a:cubicBezTo>
                <a:close/>
                <a:moveTo>
                  <a:pt x="1744110" y="193576"/>
                </a:moveTo>
                <a:cubicBezTo>
                  <a:pt x="1813698" y="193576"/>
                  <a:pt x="1870110" y="249988"/>
                  <a:pt x="1870110" y="319576"/>
                </a:cubicBezTo>
                <a:cubicBezTo>
                  <a:pt x="1870110" y="364088"/>
                  <a:pt x="1847030" y="403208"/>
                  <a:pt x="1810937" y="423685"/>
                </a:cubicBezTo>
                <a:cubicBezTo>
                  <a:pt x="1876006" y="638245"/>
                  <a:pt x="2050455" y="802592"/>
                  <a:pt x="2267371" y="853783"/>
                </a:cubicBezTo>
                <a:lnTo>
                  <a:pt x="2267774" y="854132"/>
                </a:lnTo>
                <a:lnTo>
                  <a:pt x="2267775" y="854344"/>
                </a:lnTo>
                <a:cubicBezTo>
                  <a:pt x="2277024" y="855501"/>
                  <a:pt x="2283147" y="862058"/>
                  <a:pt x="2284089" y="870289"/>
                </a:cubicBezTo>
                <a:lnTo>
                  <a:pt x="2283762" y="878542"/>
                </a:lnTo>
                <a:cubicBezTo>
                  <a:pt x="2282280" y="886298"/>
                  <a:pt x="2276441" y="893093"/>
                  <a:pt x="2267869" y="895919"/>
                </a:cubicBezTo>
                <a:lnTo>
                  <a:pt x="2267872" y="896816"/>
                </a:lnTo>
                <a:cubicBezTo>
                  <a:pt x="2266131" y="897167"/>
                  <a:pt x="2264526" y="897771"/>
                  <a:pt x="2263022" y="898508"/>
                </a:cubicBezTo>
                <a:lnTo>
                  <a:pt x="2256327" y="898986"/>
                </a:lnTo>
                <a:lnTo>
                  <a:pt x="2250426" y="898975"/>
                </a:lnTo>
                <a:lnTo>
                  <a:pt x="2250640" y="898359"/>
                </a:lnTo>
                <a:cubicBezTo>
                  <a:pt x="2021208" y="842323"/>
                  <a:pt x="1836902" y="668133"/>
                  <a:pt x="1766709" y="441014"/>
                </a:cubicBezTo>
                <a:cubicBezTo>
                  <a:pt x="1759690" y="444854"/>
                  <a:pt x="1751984" y="445576"/>
                  <a:pt x="1744110" y="445576"/>
                </a:cubicBezTo>
                <a:cubicBezTo>
                  <a:pt x="1674522" y="445576"/>
                  <a:pt x="1618110" y="389164"/>
                  <a:pt x="1618110" y="319576"/>
                </a:cubicBezTo>
                <a:cubicBezTo>
                  <a:pt x="1618110" y="249988"/>
                  <a:pt x="1674522" y="193576"/>
                  <a:pt x="1744110" y="193576"/>
                </a:cubicBezTo>
                <a:close/>
                <a:moveTo>
                  <a:pt x="1750820" y="59"/>
                </a:moveTo>
                <a:cubicBezTo>
                  <a:pt x="1792352" y="864"/>
                  <a:pt x="1834412" y="9826"/>
                  <a:pt x="1874735" y="27812"/>
                </a:cubicBezTo>
                <a:cubicBezTo>
                  <a:pt x="2036029" y="99753"/>
                  <a:pt x="2108463" y="288828"/>
                  <a:pt x="2036521" y="450121"/>
                </a:cubicBezTo>
                <a:cubicBezTo>
                  <a:pt x="2024569" y="476919"/>
                  <a:pt x="2009383" y="501264"/>
                  <a:pt x="1990190" y="521625"/>
                </a:cubicBezTo>
                <a:lnTo>
                  <a:pt x="1990981" y="522243"/>
                </a:lnTo>
                <a:cubicBezTo>
                  <a:pt x="1990946" y="522424"/>
                  <a:pt x="1990845" y="522555"/>
                  <a:pt x="1990743" y="522686"/>
                </a:cubicBezTo>
                <a:lnTo>
                  <a:pt x="1987581" y="524854"/>
                </a:lnTo>
                <a:lnTo>
                  <a:pt x="1984881" y="528197"/>
                </a:lnTo>
                <a:lnTo>
                  <a:pt x="1980151" y="530089"/>
                </a:lnTo>
                <a:lnTo>
                  <a:pt x="1980069" y="530005"/>
                </a:lnTo>
                <a:cubicBezTo>
                  <a:pt x="1974010" y="534107"/>
                  <a:pt x="1966761" y="534282"/>
                  <a:pt x="1960937" y="530978"/>
                </a:cubicBezTo>
                <a:lnTo>
                  <a:pt x="1955264" y="526545"/>
                </a:lnTo>
                <a:cubicBezTo>
                  <a:pt x="1947973" y="518882"/>
                  <a:pt x="1948249" y="505665"/>
                  <a:pt x="1956098" y="495619"/>
                </a:cubicBezTo>
                <a:lnTo>
                  <a:pt x="1956471" y="495281"/>
                </a:lnTo>
                <a:lnTo>
                  <a:pt x="1957233" y="495877"/>
                </a:lnTo>
                <a:cubicBezTo>
                  <a:pt x="1956793" y="494244"/>
                  <a:pt x="1957553" y="493224"/>
                  <a:pt x="1958482" y="492173"/>
                </a:cubicBezTo>
                <a:cubicBezTo>
                  <a:pt x="1973908" y="474728"/>
                  <a:pt x="1986414" y="454442"/>
                  <a:pt x="1996335" y="432198"/>
                </a:cubicBezTo>
                <a:cubicBezTo>
                  <a:pt x="2058378" y="293098"/>
                  <a:pt x="1995911" y="130039"/>
                  <a:pt x="1856811" y="67997"/>
                </a:cubicBezTo>
                <a:cubicBezTo>
                  <a:pt x="1717711" y="5955"/>
                  <a:pt x="1554653" y="68422"/>
                  <a:pt x="1492610" y="207522"/>
                </a:cubicBezTo>
                <a:cubicBezTo>
                  <a:pt x="1430568" y="346622"/>
                  <a:pt x="1493036" y="509680"/>
                  <a:pt x="1632135" y="571722"/>
                </a:cubicBezTo>
                <a:cubicBezTo>
                  <a:pt x="1674779" y="590742"/>
                  <a:pt x="1719674" y="598061"/>
                  <a:pt x="1763118" y="593680"/>
                </a:cubicBezTo>
                <a:lnTo>
                  <a:pt x="1763235" y="594059"/>
                </a:lnTo>
                <a:cubicBezTo>
                  <a:pt x="1775135" y="590511"/>
                  <a:pt x="1787171" y="595008"/>
                  <a:pt x="1791616" y="604375"/>
                </a:cubicBezTo>
                <a:lnTo>
                  <a:pt x="1793716" y="611261"/>
                </a:lnTo>
                <a:cubicBezTo>
                  <a:pt x="1795243" y="621434"/>
                  <a:pt x="1787895" y="631799"/>
                  <a:pt x="1776172" y="635489"/>
                </a:cubicBezTo>
                <a:lnTo>
                  <a:pt x="1776562" y="636738"/>
                </a:lnTo>
                <a:cubicBezTo>
                  <a:pt x="1722979" y="643565"/>
                  <a:pt x="1667101" y="635498"/>
                  <a:pt x="1614211" y="611908"/>
                </a:cubicBezTo>
                <a:cubicBezTo>
                  <a:pt x="1452917" y="539967"/>
                  <a:pt x="1380483" y="350892"/>
                  <a:pt x="1452425" y="189598"/>
                </a:cubicBezTo>
                <a:cubicBezTo>
                  <a:pt x="1506381" y="68628"/>
                  <a:pt x="1626225" y="-2359"/>
                  <a:pt x="1750820" y="59"/>
                </a:cubicBezTo>
                <a:close/>
              </a:path>
            </a:pathLst>
          </a:custGeom>
          <a:solidFill>
            <a:srgbClr val="FFB44B"/>
          </a:solidFill>
          <a:ln>
            <a:solidFill>
              <a:schemeClr val="tx2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zh-CN" altLang="en-US" sz="4000"/>
          </a:p>
        </p:txBody>
      </p:sp>
      <p:sp>
        <p:nvSpPr>
          <p:cNvPr id="2" name="文本框 1"/>
          <p:cNvSpPr txBox="1"/>
          <p:nvPr/>
        </p:nvSpPr>
        <p:spPr>
          <a:xfrm>
            <a:off x="559647" y="1151467"/>
            <a:ext cx="6679353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735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一、控制的概念及作用</a:t>
            </a:r>
            <a:endParaRPr lang="zh-CN" altLang="en-US" sz="3735" b="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88" name="直接连接符 17"/>
          <p:cNvCxnSpPr>
            <a:cxnSpLocks noChangeShapeType="1"/>
          </p:cNvCxnSpPr>
          <p:nvPr/>
        </p:nvCxnSpPr>
        <p:spPr bwMode="auto">
          <a:xfrm>
            <a:off x="1231397" y="2390189"/>
            <a:ext cx="1337971" cy="0"/>
          </a:xfrm>
          <a:prstGeom prst="line">
            <a:avLst/>
          </a:prstGeom>
          <a:noFill/>
          <a:ln w="19050" cmpd="sng">
            <a:solidFill>
              <a:srgbClr val="0070C0"/>
            </a:solidFill>
            <a:prstDash val="sysDash"/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8" name="矩形 107"/>
          <p:cNvSpPr>
            <a:spLocks noChangeArrowheads="1"/>
          </p:cNvSpPr>
          <p:nvPr/>
        </p:nvSpPr>
        <p:spPr bwMode="auto">
          <a:xfrm>
            <a:off x="3306233" y="2743200"/>
            <a:ext cx="6236547" cy="2059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90" tIns="45696" rIns="91390" bIns="4569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20000"/>
              </a:lnSpc>
            </a:pPr>
            <a:r>
              <a:rPr sz="2665" dirty="0">
                <a:latin typeface="微软雅黑" panose="020B0503020204020204" charset="-122"/>
                <a:ea typeface="微软雅黑" panose="020B0503020204020204" charset="-122"/>
              </a:rPr>
              <a:t>控制是管理的一项重要的职能，它与计划、组织、领导工作是相辅相成、互相影响的，它们共同被视为管理链 的四个要素和环节。</a:t>
            </a:r>
            <a:endParaRPr sz="2665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09" name="直接连接符 108"/>
          <p:cNvCxnSpPr/>
          <p:nvPr/>
        </p:nvCxnSpPr>
        <p:spPr>
          <a:xfrm>
            <a:off x="3554307" y="2390140"/>
            <a:ext cx="5797127" cy="23707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10" name="直接连接符 109"/>
          <p:cNvCxnSpPr/>
          <p:nvPr/>
        </p:nvCxnSpPr>
        <p:spPr>
          <a:xfrm>
            <a:off x="3306233" y="5041053"/>
            <a:ext cx="6428740" cy="61807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0" name="直接连接符 9"/>
          <p:cNvCxnSpPr>
            <a:endCxn id="14" idx="6"/>
          </p:cNvCxnSpPr>
          <p:nvPr userDrawn="1"/>
        </p:nvCxnSpPr>
        <p:spPr>
          <a:xfrm>
            <a:off x="847513" y="7445587"/>
            <a:ext cx="1827107" cy="847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椭圆 12"/>
          <p:cNvSpPr/>
          <p:nvPr userDrawn="1"/>
        </p:nvSpPr>
        <p:spPr>
          <a:xfrm>
            <a:off x="703447" y="7355929"/>
            <a:ext cx="179953" cy="180000"/>
          </a:xfrm>
          <a:prstGeom prst="ellipse">
            <a:avLst/>
          </a:prstGeom>
          <a:solidFill>
            <a:srgbClr val="FF8500"/>
          </a:solidFill>
          <a:ln w="57150">
            <a:solidFill>
              <a:srgbClr val="EAE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p>
            <a:pPr algn="ctr"/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2494160" y="7355929"/>
            <a:ext cx="179953" cy="180000"/>
          </a:xfrm>
          <a:prstGeom prst="ellipse">
            <a:avLst/>
          </a:prstGeom>
          <a:solidFill>
            <a:srgbClr val="0070C0"/>
          </a:solidFill>
          <a:ln w="57150">
            <a:solidFill>
              <a:srgbClr val="EAE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p>
            <a:pPr algn="ctr"/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圆角矩形 14"/>
          <p:cNvSpPr/>
          <p:nvPr userDrawn="1"/>
        </p:nvSpPr>
        <p:spPr>
          <a:xfrm>
            <a:off x="289539" y="7265929"/>
            <a:ext cx="1079719" cy="360000"/>
          </a:xfrm>
          <a:prstGeom prst="roundRect">
            <a:avLst>
              <a:gd name="adj" fmla="val 5329"/>
            </a:avLst>
          </a:prstGeom>
          <a:gradFill>
            <a:gsLst>
              <a:gs pos="0">
                <a:srgbClr val="939292"/>
              </a:gs>
              <a:gs pos="80000">
                <a:srgbClr val="A6A6A7"/>
              </a:gs>
              <a:gs pos="100000">
                <a:srgbClr val="B6B0B2"/>
              </a:gs>
            </a:gsLst>
          </a:gra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91416" tIns="45708" rIns="91416" bIns="45708" rtlCol="0" anchor="ctr"/>
          <a:p>
            <a:pPr algn="ctr"/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3"/>
          <p:cNvSpPr txBox="1"/>
          <p:nvPr userDrawn="1"/>
        </p:nvSpPr>
        <p:spPr>
          <a:xfrm>
            <a:off x="1961432" y="7612061"/>
            <a:ext cx="1372870" cy="295910"/>
          </a:xfrm>
          <a:prstGeom prst="rect">
            <a:avLst/>
          </a:prstGeom>
          <a:noFill/>
        </p:spPr>
        <p:txBody>
          <a:bodyPr wrap="none" lIns="91416" tIns="45708" rIns="91416" bIns="45708" rtlCol="0">
            <a:spAutoFit/>
          </a:bodyPr>
          <a:p>
            <a:pPr algn="ctr"/>
            <a:r>
              <a:rPr lang="zh-CN" altLang="en-US" sz="1335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选择控制的方法</a:t>
            </a:r>
            <a:endParaRPr lang="zh-CN" altLang="en-US" sz="1335" dirty="0" smtClean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椭圆 17"/>
          <p:cNvSpPr/>
          <p:nvPr userDrawn="1"/>
        </p:nvSpPr>
        <p:spPr>
          <a:xfrm>
            <a:off x="739421" y="7355929"/>
            <a:ext cx="179953" cy="180000"/>
          </a:xfrm>
          <a:prstGeom prst="ellipse">
            <a:avLst/>
          </a:prstGeom>
          <a:solidFill>
            <a:srgbClr val="0070C0"/>
          </a:solidFill>
          <a:ln w="57150">
            <a:solidFill>
              <a:srgbClr val="EAE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p>
            <a:pPr algn="ctr"/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文本框 2"/>
          <p:cNvSpPr txBox="1"/>
          <p:nvPr userDrawn="1"/>
        </p:nvSpPr>
        <p:spPr>
          <a:xfrm>
            <a:off x="27395" y="7612060"/>
            <a:ext cx="1604010" cy="335915"/>
          </a:xfrm>
          <a:prstGeom prst="rect">
            <a:avLst/>
          </a:prstGeom>
          <a:noFill/>
        </p:spPr>
        <p:txBody>
          <a:bodyPr wrap="none" lIns="91416" tIns="45708" rIns="91416" bIns="45708" rtlCol="0">
            <a:spAutoFit/>
          </a:bodyPr>
          <a:p>
            <a:pPr algn="ctr"/>
            <a:r>
              <a:rPr lang="zh-CN" altLang="en-US" sz="1600" b="1" dirty="0" smtClean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分析控制的过程</a:t>
            </a:r>
            <a:endParaRPr lang="zh-CN" altLang="en-US" sz="1600" b="1" dirty="0" smtClean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385147" y="1847427"/>
            <a:ext cx="4181687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665">
                <a:solidFill>
                  <a:schemeClr val="tx2">
                    <a:lumMod val="75000"/>
                  </a:schemeClr>
                </a:solidFill>
              </a:rPr>
              <a:t>（一）控制的概念</a:t>
            </a:r>
            <a:endParaRPr lang="zh-CN" altLang="en-US" sz="2665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265" name="矩形 2"/>
          <p:cNvSpPr>
            <a:spLocks noChangeArrowheads="1"/>
          </p:cNvSpPr>
          <p:nvPr/>
        </p:nvSpPr>
        <p:spPr bwMode="auto">
          <a:xfrm flipV="1">
            <a:off x="-22013" y="-308187"/>
            <a:ext cx="12235180" cy="154940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p>
            <a:pPr algn="ctr"/>
            <a:endParaRPr lang="zh-CN" altLang="en-US" sz="40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868333" y="-817880"/>
            <a:ext cx="3520440" cy="575733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p>
            <a:pPr algn="ctr"/>
            <a:endParaRPr lang="zh-CN" altLang="en-US" sz="40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9979660" y="-816927"/>
            <a:ext cx="2286847" cy="574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zh-CN" altLang="en-US" sz="3735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03  总结</a:t>
            </a:r>
            <a:endParaRPr lang="zh-CN" altLang="en-US" sz="3735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289560" y="-815233"/>
            <a:ext cx="3826087" cy="574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r>
              <a:rPr lang="en-US" altLang="zh-CN" sz="3735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charset="-122"/>
              </a:rPr>
              <a:t>01    </a:t>
            </a:r>
            <a:r>
              <a:rPr lang="zh-CN" altLang="en-US" sz="3735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3735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5239173" y="-816927"/>
            <a:ext cx="4598247" cy="574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3735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charset="-122"/>
              </a:rPr>
              <a:t>02   内容讲授</a:t>
            </a:r>
            <a:endParaRPr lang="en-US" altLang="zh-CN" sz="3735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0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bldLvl="0" animBg="1"/>
      <p:bldP spid="108" grpId="0"/>
      <p:bldP spid="11268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2" name="KSO_Shape"/>
          <p:cNvSpPr>
            <a:spLocks noChangeAspect="1"/>
          </p:cNvSpPr>
          <p:nvPr/>
        </p:nvSpPr>
        <p:spPr>
          <a:xfrm>
            <a:off x="289196" y="581276"/>
            <a:ext cx="991084" cy="901887"/>
          </a:xfrm>
          <a:custGeom>
            <a:avLst/>
            <a:gdLst/>
            <a:ahLst/>
            <a:cxnLst/>
            <a:rect l="l" t="t" r="r" b="b"/>
            <a:pathLst>
              <a:path w="2284089" h="2079602">
                <a:moveTo>
                  <a:pt x="86815" y="1071782"/>
                </a:moveTo>
                <a:lnTo>
                  <a:pt x="88113" y="1072322"/>
                </a:lnTo>
                <a:lnTo>
                  <a:pt x="87547" y="1073116"/>
                </a:lnTo>
                <a:close/>
                <a:moveTo>
                  <a:pt x="1788507" y="635242"/>
                </a:moveTo>
                <a:lnTo>
                  <a:pt x="1788786" y="635715"/>
                </a:lnTo>
                <a:lnTo>
                  <a:pt x="1787932" y="635786"/>
                </a:lnTo>
                <a:close/>
                <a:moveTo>
                  <a:pt x="569538" y="592800"/>
                </a:moveTo>
                <a:cubicBezTo>
                  <a:pt x="668960" y="592800"/>
                  <a:pt x="749558" y="673398"/>
                  <a:pt x="749558" y="772820"/>
                </a:cubicBezTo>
                <a:cubicBezTo>
                  <a:pt x="749558" y="872242"/>
                  <a:pt x="668960" y="952840"/>
                  <a:pt x="569538" y="952840"/>
                </a:cubicBezTo>
                <a:cubicBezTo>
                  <a:pt x="527872" y="952840"/>
                  <a:pt x="489512" y="938685"/>
                  <a:pt x="460796" y="912621"/>
                </a:cubicBezTo>
                <a:cubicBezTo>
                  <a:pt x="160953" y="1199491"/>
                  <a:pt x="32382" y="1622905"/>
                  <a:pt x="123061" y="2029688"/>
                </a:cubicBezTo>
                <a:lnTo>
                  <a:pt x="122792" y="2030674"/>
                </a:lnTo>
                <a:lnTo>
                  <a:pt x="122422" y="2030846"/>
                </a:lnTo>
                <a:cubicBezTo>
                  <a:pt x="128206" y="2047921"/>
                  <a:pt x="121912" y="2063921"/>
                  <a:pt x="108319" y="2072242"/>
                </a:cubicBezTo>
                <a:lnTo>
                  <a:pt x="93617" y="2078368"/>
                </a:lnTo>
                <a:cubicBezTo>
                  <a:pt x="78806" y="2082076"/>
                  <a:pt x="61999" y="2077403"/>
                  <a:pt x="49824" y="2064742"/>
                </a:cubicBezTo>
                <a:lnTo>
                  <a:pt x="48258" y="2065474"/>
                </a:lnTo>
                <a:cubicBezTo>
                  <a:pt x="46175" y="2062722"/>
                  <a:pt x="43765" y="2060412"/>
                  <a:pt x="41206" y="2058388"/>
                </a:cubicBezTo>
                <a:lnTo>
                  <a:pt x="34720" y="2047096"/>
                </a:lnTo>
                <a:lnTo>
                  <a:pt x="29758" y="2036793"/>
                </a:lnTo>
                <a:lnTo>
                  <a:pt x="31015" y="2036666"/>
                </a:lnTo>
                <a:cubicBezTo>
                  <a:pt x="-62810" y="1599721"/>
                  <a:pt x="78484" y="1146303"/>
                  <a:pt x="402804" y="840118"/>
                </a:cubicBezTo>
                <a:cubicBezTo>
                  <a:pt x="394149" y="819400"/>
                  <a:pt x="389518" y="796651"/>
                  <a:pt x="389518" y="772820"/>
                </a:cubicBezTo>
                <a:cubicBezTo>
                  <a:pt x="389518" y="673398"/>
                  <a:pt x="470116" y="592800"/>
                  <a:pt x="569538" y="592800"/>
                </a:cubicBezTo>
                <a:close/>
                <a:moveTo>
                  <a:pt x="568738" y="204473"/>
                </a:moveTo>
                <a:cubicBezTo>
                  <a:pt x="882635" y="204683"/>
                  <a:pt x="1136929" y="459316"/>
                  <a:pt x="1136718" y="773212"/>
                </a:cubicBezTo>
                <a:cubicBezTo>
                  <a:pt x="1136509" y="1087108"/>
                  <a:pt x="881877" y="1341401"/>
                  <a:pt x="567981" y="1341192"/>
                </a:cubicBezTo>
                <a:cubicBezTo>
                  <a:pt x="515830" y="1341157"/>
                  <a:pt x="465323" y="1334100"/>
                  <a:pt x="418388" y="1317655"/>
                </a:cubicBezTo>
                <a:lnTo>
                  <a:pt x="417956" y="1319386"/>
                </a:lnTo>
                <a:cubicBezTo>
                  <a:pt x="417638" y="1319460"/>
                  <a:pt x="417352" y="1319392"/>
                  <a:pt x="417065" y="1319320"/>
                </a:cubicBezTo>
                <a:lnTo>
                  <a:pt x="411259" y="1315754"/>
                </a:lnTo>
                <a:lnTo>
                  <a:pt x="403881" y="1313786"/>
                </a:lnTo>
                <a:lnTo>
                  <a:pt x="397389" y="1307474"/>
                </a:lnTo>
                <a:lnTo>
                  <a:pt x="397466" y="1307280"/>
                </a:lnTo>
                <a:cubicBezTo>
                  <a:pt x="386426" y="1300408"/>
                  <a:pt x="380901" y="1288764"/>
                  <a:pt x="382056" y="1276919"/>
                </a:cubicBezTo>
                <a:lnTo>
                  <a:pt x="385152" y="1264503"/>
                </a:lnTo>
                <a:cubicBezTo>
                  <a:pt x="392324" y="1247126"/>
                  <a:pt x="413982" y="1238019"/>
                  <a:pt x="435969" y="1243501"/>
                </a:cubicBezTo>
                <a:lnTo>
                  <a:pt x="436787" y="1243861"/>
                </a:lnTo>
                <a:lnTo>
                  <a:pt x="436371" y="1245530"/>
                </a:lnTo>
                <a:cubicBezTo>
                  <a:pt x="438704" y="1243635"/>
                  <a:pt x="440910" y="1244132"/>
                  <a:pt x="443287" y="1244881"/>
                </a:cubicBezTo>
                <a:cubicBezTo>
                  <a:pt x="482765" y="1257317"/>
                  <a:pt x="524743" y="1262958"/>
                  <a:pt x="568032" y="1262985"/>
                </a:cubicBezTo>
                <a:cubicBezTo>
                  <a:pt x="838737" y="1263167"/>
                  <a:pt x="1058333" y="1043864"/>
                  <a:pt x="1058513" y="773160"/>
                </a:cubicBezTo>
                <a:cubicBezTo>
                  <a:pt x="1058694" y="502455"/>
                  <a:pt x="839390" y="282860"/>
                  <a:pt x="568686" y="282679"/>
                </a:cubicBezTo>
                <a:cubicBezTo>
                  <a:pt x="297982" y="282499"/>
                  <a:pt x="78387" y="501802"/>
                  <a:pt x="78206" y="772506"/>
                </a:cubicBezTo>
                <a:cubicBezTo>
                  <a:pt x="78151" y="855495"/>
                  <a:pt x="98723" y="933681"/>
                  <a:pt x="137242" y="1001052"/>
                </a:cubicBezTo>
                <a:lnTo>
                  <a:pt x="136711" y="1001518"/>
                </a:lnTo>
                <a:cubicBezTo>
                  <a:pt x="151076" y="1018274"/>
                  <a:pt x="152475" y="1041066"/>
                  <a:pt x="140479" y="1055055"/>
                </a:cubicBezTo>
                <a:lnTo>
                  <a:pt x="130816" y="1063444"/>
                </a:lnTo>
                <a:cubicBezTo>
                  <a:pt x="115403" y="1073277"/>
                  <a:pt x="93261" y="1068839"/>
                  <a:pt x="78796" y="1052472"/>
                </a:cubicBezTo>
                <a:lnTo>
                  <a:pt x="77048" y="1054008"/>
                </a:lnTo>
                <a:cubicBezTo>
                  <a:pt x="27228" y="971942"/>
                  <a:pt x="-68" y="875382"/>
                  <a:pt x="0" y="772454"/>
                </a:cubicBezTo>
                <a:cubicBezTo>
                  <a:pt x="209" y="458557"/>
                  <a:pt x="254842" y="204264"/>
                  <a:pt x="568738" y="204473"/>
                </a:cubicBezTo>
                <a:close/>
                <a:moveTo>
                  <a:pt x="1744110" y="193576"/>
                </a:moveTo>
                <a:cubicBezTo>
                  <a:pt x="1813698" y="193576"/>
                  <a:pt x="1870110" y="249988"/>
                  <a:pt x="1870110" y="319576"/>
                </a:cubicBezTo>
                <a:cubicBezTo>
                  <a:pt x="1870110" y="364088"/>
                  <a:pt x="1847030" y="403208"/>
                  <a:pt x="1810937" y="423685"/>
                </a:cubicBezTo>
                <a:cubicBezTo>
                  <a:pt x="1876006" y="638245"/>
                  <a:pt x="2050455" y="802592"/>
                  <a:pt x="2267371" y="853783"/>
                </a:cubicBezTo>
                <a:lnTo>
                  <a:pt x="2267774" y="854132"/>
                </a:lnTo>
                <a:lnTo>
                  <a:pt x="2267775" y="854344"/>
                </a:lnTo>
                <a:cubicBezTo>
                  <a:pt x="2277024" y="855501"/>
                  <a:pt x="2283147" y="862058"/>
                  <a:pt x="2284089" y="870289"/>
                </a:cubicBezTo>
                <a:lnTo>
                  <a:pt x="2283762" y="878542"/>
                </a:lnTo>
                <a:cubicBezTo>
                  <a:pt x="2282280" y="886298"/>
                  <a:pt x="2276441" y="893093"/>
                  <a:pt x="2267869" y="895919"/>
                </a:cubicBezTo>
                <a:lnTo>
                  <a:pt x="2267872" y="896816"/>
                </a:lnTo>
                <a:cubicBezTo>
                  <a:pt x="2266131" y="897167"/>
                  <a:pt x="2264526" y="897771"/>
                  <a:pt x="2263022" y="898508"/>
                </a:cubicBezTo>
                <a:lnTo>
                  <a:pt x="2256327" y="898986"/>
                </a:lnTo>
                <a:lnTo>
                  <a:pt x="2250426" y="898975"/>
                </a:lnTo>
                <a:lnTo>
                  <a:pt x="2250640" y="898359"/>
                </a:lnTo>
                <a:cubicBezTo>
                  <a:pt x="2021208" y="842323"/>
                  <a:pt x="1836902" y="668133"/>
                  <a:pt x="1766709" y="441014"/>
                </a:cubicBezTo>
                <a:cubicBezTo>
                  <a:pt x="1759690" y="444854"/>
                  <a:pt x="1751984" y="445576"/>
                  <a:pt x="1744110" y="445576"/>
                </a:cubicBezTo>
                <a:cubicBezTo>
                  <a:pt x="1674522" y="445576"/>
                  <a:pt x="1618110" y="389164"/>
                  <a:pt x="1618110" y="319576"/>
                </a:cubicBezTo>
                <a:cubicBezTo>
                  <a:pt x="1618110" y="249988"/>
                  <a:pt x="1674522" y="193576"/>
                  <a:pt x="1744110" y="193576"/>
                </a:cubicBezTo>
                <a:close/>
                <a:moveTo>
                  <a:pt x="1750820" y="59"/>
                </a:moveTo>
                <a:cubicBezTo>
                  <a:pt x="1792352" y="864"/>
                  <a:pt x="1834412" y="9826"/>
                  <a:pt x="1874735" y="27812"/>
                </a:cubicBezTo>
                <a:cubicBezTo>
                  <a:pt x="2036029" y="99753"/>
                  <a:pt x="2108463" y="288828"/>
                  <a:pt x="2036521" y="450121"/>
                </a:cubicBezTo>
                <a:cubicBezTo>
                  <a:pt x="2024569" y="476919"/>
                  <a:pt x="2009383" y="501264"/>
                  <a:pt x="1990190" y="521625"/>
                </a:cubicBezTo>
                <a:lnTo>
                  <a:pt x="1990981" y="522243"/>
                </a:lnTo>
                <a:cubicBezTo>
                  <a:pt x="1990946" y="522424"/>
                  <a:pt x="1990845" y="522555"/>
                  <a:pt x="1990743" y="522686"/>
                </a:cubicBezTo>
                <a:lnTo>
                  <a:pt x="1987581" y="524854"/>
                </a:lnTo>
                <a:lnTo>
                  <a:pt x="1984881" y="528197"/>
                </a:lnTo>
                <a:lnTo>
                  <a:pt x="1980151" y="530089"/>
                </a:lnTo>
                <a:lnTo>
                  <a:pt x="1980069" y="530005"/>
                </a:lnTo>
                <a:cubicBezTo>
                  <a:pt x="1974010" y="534107"/>
                  <a:pt x="1966761" y="534282"/>
                  <a:pt x="1960937" y="530978"/>
                </a:cubicBezTo>
                <a:lnTo>
                  <a:pt x="1955264" y="526545"/>
                </a:lnTo>
                <a:cubicBezTo>
                  <a:pt x="1947973" y="518882"/>
                  <a:pt x="1948249" y="505665"/>
                  <a:pt x="1956098" y="495619"/>
                </a:cubicBezTo>
                <a:lnTo>
                  <a:pt x="1956471" y="495281"/>
                </a:lnTo>
                <a:lnTo>
                  <a:pt x="1957233" y="495877"/>
                </a:lnTo>
                <a:cubicBezTo>
                  <a:pt x="1956793" y="494244"/>
                  <a:pt x="1957553" y="493224"/>
                  <a:pt x="1958482" y="492173"/>
                </a:cubicBezTo>
                <a:cubicBezTo>
                  <a:pt x="1973908" y="474728"/>
                  <a:pt x="1986414" y="454442"/>
                  <a:pt x="1996335" y="432198"/>
                </a:cubicBezTo>
                <a:cubicBezTo>
                  <a:pt x="2058378" y="293098"/>
                  <a:pt x="1995911" y="130039"/>
                  <a:pt x="1856811" y="67997"/>
                </a:cubicBezTo>
                <a:cubicBezTo>
                  <a:pt x="1717711" y="5955"/>
                  <a:pt x="1554653" y="68422"/>
                  <a:pt x="1492610" y="207522"/>
                </a:cubicBezTo>
                <a:cubicBezTo>
                  <a:pt x="1430568" y="346622"/>
                  <a:pt x="1493036" y="509680"/>
                  <a:pt x="1632135" y="571722"/>
                </a:cubicBezTo>
                <a:cubicBezTo>
                  <a:pt x="1674779" y="590742"/>
                  <a:pt x="1719674" y="598061"/>
                  <a:pt x="1763118" y="593680"/>
                </a:cubicBezTo>
                <a:lnTo>
                  <a:pt x="1763235" y="594059"/>
                </a:lnTo>
                <a:cubicBezTo>
                  <a:pt x="1775135" y="590511"/>
                  <a:pt x="1787171" y="595008"/>
                  <a:pt x="1791616" y="604375"/>
                </a:cubicBezTo>
                <a:lnTo>
                  <a:pt x="1793716" y="611261"/>
                </a:lnTo>
                <a:cubicBezTo>
                  <a:pt x="1795243" y="621434"/>
                  <a:pt x="1787895" y="631799"/>
                  <a:pt x="1776172" y="635489"/>
                </a:cubicBezTo>
                <a:lnTo>
                  <a:pt x="1776562" y="636738"/>
                </a:lnTo>
                <a:cubicBezTo>
                  <a:pt x="1722979" y="643565"/>
                  <a:pt x="1667101" y="635498"/>
                  <a:pt x="1614211" y="611908"/>
                </a:cubicBezTo>
                <a:cubicBezTo>
                  <a:pt x="1452917" y="539967"/>
                  <a:pt x="1380483" y="350892"/>
                  <a:pt x="1452425" y="189598"/>
                </a:cubicBezTo>
                <a:cubicBezTo>
                  <a:pt x="1506381" y="68628"/>
                  <a:pt x="1626225" y="-2359"/>
                  <a:pt x="1750820" y="59"/>
                </a:cubicBezTo>
                <a:close/>
              </a:path>
            </a:pathLst>
          </a:custGeom>
          <a:solidFill>
            <a:srgbClr val="FFB44B"/>
          </a:solidFill>
          <a:ln>
            <a:solidFill>
              <a:schemeClr val="tx2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zh-CN" altLang="en-US" sz="4000"/>
          </a:p>
        </p:txBody>
      </p:sp>
      <p:cxnSp>
        <p:nvCxnSpPr>
          <p:cNvPr id="10" name="直接连接符 9"/>
          <p:cNvCxnSpPr>
            <a:endCxn id="14" idx="6"/>
          </p:cNvCxnSpPr>
          <p:nvPr userDrawn="1"/>
        </p:nvCxnSpPr>
        <p:spPr>
          <a:xfrm>
            <a:off x="847513" y="7445587"/>
            <a:ext cx="1827107" cy="847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椭圆 12"/>
          <p:cNvSpPr/>
          <p:nvPr userDrawn="1"/>
        </p:nvSpPr>
        <p:spPr>
          <a:xfrm>
            <a:off x="703447" y="7355929"/>
            <a:ext cx="179953" cy="180000"/>
          </a:xfrm>
          <a:prstGeom prst="ellipse">
            <a:avLst/>
          </a:prstGeom>
          <a:solidFill>
            <a:srgbClr val="FF8500"/>
          </a:solidFill>
          <a:ln w="57150">
            <a:solidFill>
              <a:srgbClr val="EAE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p>
            <a:pPr algn="ctr"/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2494160" y="7355929"/>
            <a:ext cx="179953" cy="180000"/>
          </a:xfrm>
          <a:prstGeom prst="ellipse">
            <a:avLst/>
          </a:prstGeom>
          <a:solidFill>
            <a:srgbClr val="0070C0"/>
          </a:solidFill>
          <a:ln w="57150">
            <a:solidFill>
              <a:srgbClr val="EAE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p>
            <a:pPr algn="ctr"/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圆角矩形 14"/>
          <p:cNvSpPr/>
          <p:nvPr userDrawn="1"/>
        </p:nvSpPr>
        <p:spPr>
          <a:xfrm>
            <a:off x="289539" y="7265929"/>
            <a:ext cx="1079719" cy="360000"/>
          </a:xfrm>
          <a:prstGeom prst="roundRect">
            <a:avLst>
              <a:gd name="adj" fmla="val 5329"/>
            </a:avLst>
          </a:prstGeom>
          <a:gradFill>
            <a:gsLst>
              <a:gs pos="0">
                <a:srgbClr val="939292"/>
              </a:gs>
              <a:gs pos="80000">
                <a:srgbClr val="A6A6A7"/>
              </a:gs>
              <a:gs pos="100000">
                <a:srgbClr val="B6B0B2"/>
              </a:gs>
            </a:gsLst>
          </a:gra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91416" tIns="45708" rIns="91416" bIns="45708" rtlCol="0" anchor="ctr"/>
          <a:p>
            <a:pPr algn="ctr"/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3"/>
          <p:cNvSpPr txBox="1"/>
          <p:nvPr userDrawn="1"/>
        </p:nvSpPr>
        <p:spPr>
          <a:xfrm>
            <a:off x="1961432" y="7612061"/>
            <a:ext cx="1372870" cy="295910"/>
          </a:xfrm>
          <a:prstGeom prst="rect">
            <a:avLst/>
          </a:prstGeom>
          <a:noFill/>
        </p:spPr>
        <p:txBody>
          <a:bodyPr wrap="none" lIns="91416" tIns="45708" rIns="91416" bIns="45708" rtlCol="0">
            <a:spAutoFit/>
          </a:bodyPr>
          <a:p>
            <a:pPr algn="ctr"/>
            <a:r>
              <a:rPr lang="zh-CN" altLang="en-US" sz="1335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选择控制的方法</a:t>
            </a:r>
            <a:endParaRPr lang="zh-CN" altLang="en-US" sz="1335" dirty="0" smtClean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椭圆 17"/>
          <p:cNvSpPr/>
          <p:nvPr userDrawn="1"/>
        </p:nvSpPr>
        <p:spPr>
          <a:xfrm>
            <a:off x="739421" y="7355929"/>
            <a:ext cx="179953" cy="180000"/>
          </a:xfrm>
          <a:prstGeom prst="ellipse">
            <a:avLst/>
          </a:prstGeom>
          <a:solidFill>
            <a:srgbClr val="0070C0"/>
          </a:solidFill>
          <a:ln w="57150">
            <a:solidFill>
              <a:srgbClr val="EAE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p>
            <a:pPr algn="ctr"/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文本框 2"/>
          <p:cNvSpPr txBox="1"/>
          <p:nvPr userDrawn="1"/>
        </p:nvSpPr>
        <p:spPr>
          <a:xfrm>
            <a:off x="27395" y="7612060"/>
            <a:ext cx="1604010" cy="335915"/>
          </a:xfrm>
          <a:prstGeom prst="rect">
            <a:avLst/>
          </a:prstGeom>
          <a:noFill/>
        </p:spPr>
        <p:txBody>
          <a:bodyPr wrap="none" lIns="91416" tIns="45708" rIns="91416" bIns="45708" rtlCol="0">
            <a:spAutoFit/>
          </a:bodyPr>
          <a:p>
            <a:pPr algn="ctr"/>
            <a:r>
              <a:rPr lang="zh-CN" altLang="en-US" sz="1600" b="1" dirty="0" smtClean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分析控制的过程</a:t>
            </a:r>
            <a:endParaRPr lang="zh-CN" altLang="en-US" sz="1600" b="1" dirty="0" smtClean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 descr="A000220150821C67PPI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59915" y="1787313"/>
            <a:ext cx="7863205" cy="5242560"/>
          </a:xfrm>
          <a:prstGeom prst="rect">
            <a:avLst/>
          </a:prstGeom>
        </p:spPr>
      </p:pic>
      <p:sp>
        <p:nvSpPr>
          <p:cNvPr id="4" name="圆角矩形 3"/>
          <p:cNvSpPr/>
          <p:nvPr/>
        </p:nvSpPr>
        <p:spPr>
          <a:xfrm>
            <a:off x="1859915" y="5704417"/>
            <a:ext cx="6386195" cy="1324611"/>
          </a:xfrm>
          <a:prstGeom prst="round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为什么需要控制？如果不进行控制将会出现什么后果？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3" name="圆角矩形 72"/>
          <p:cNvSpPr/>
          <p:nvPr/>
        </p:nvSpPr>
        <p:spPr bwMode="auto">
          <a:xfrm>
            <a:off x="1652693" y="764540"/>
            <a:ext cx="2930313" cy="676487"/>
          </a:xfrm>
          <a:prstGeom prst="roundRect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390" tIns="45696" rIns="91390" bIns="45696" anchor="ctr"/>
          <a:p>
            <a:pPr algn="ctr">
              <a:defRPr/>
            </a:pPr>
            <a:r>
              <a:rPr lang="zh-CN" altLang="en-US" sz="4000" ker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课堂提问</a:t>
            </a:r>
            <a:endParaRPr lang="zh-CN" altLang="en-US" sz="4000" ker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265" name="矩形 2"/>
          <p:cNvSpPr>
            <a:spLocks noChangeArrowheads="1"/>
          </p:cNvSpPr>
          <p:nvPr/>
        </p:nvSpPr>
        <p:spPr bwMode="auto">
          <a:xfrm flipV="1">
            <a:off x="-22013" y="-308187"/>
            <a:ext cx="12235180" cy="154940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 sz="40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868333" y="-817880"/>
            <a:ext cx="3520440" cy="575733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p>
            <a:pPr algn="ctr"/>
            <a:endParaRPr lang="zh-CN" altLang="en-US" sz="40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extBox 5"/>
          <p:cNvSpPr txBox="1">
            <a:spLocks noChangeArrowheads="1"/>
          </p:cNvSpPr>
          <p:nvPr/>
        </p:nvSpPr>
        <p:spPr bwMode="auto">
          <a:xfrm>
            <a:off x="9979660" y="-816927"/>
            <a:ext cx="2286847" cy="574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zh-CN" altLang="en-US" sz="3735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03  总结</a:t>
            </a:r>
            <a:endParaRPr lang="zh-CN" altLang="en-US" sz="3735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289560" y="-815233"/>
            <a:ext cx="3826087" cy="574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r>
              <a:rPr lang="en-US" altLang="zh-CN" sz="3735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charset="-122"/>
              </a:rPr>
              <a:t>01    </a:t>
            </a:r>
            <a:r>
              <a:rPr lang="zh-CN" altLang="en-US" sz="3735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3735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5239173" y="-816927"/>
            <a:ext cx="4598247" cy="574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3735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charset="-122"/>
              </a:rPr>
              <a:t>02   内容讲授</a:t>
            </a:r>
            <a:endParaRPr lang="en-US" altLang="zh-CN" sz="3735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6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bldLvl="0" animBg="1"/>
      <p:bldP spid="73" grpId="0" bldLvl="0" animBg="1"/>
      <p:bldP spid="11268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199456" y="252527"/>
            <a:ext cx="2784309" cy="420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135" b="1" dirty="0" smtClean="0">
                <a:solidFill>
                  <a:schemeClr val="bg1"/>
                </a:solidFill>
                <a:ea typeface="微软雅黑" panose="020B0503020204020204" charset="-122"/>
              </a:rPr>
              <a:t>项 目 成 果 展 示</a:t>
            </a:r>
            <a:endParaRPr lang="zh-CN" altLang="en-US" sz="2135" b="1" dirty="0">
              <a:solidFill>
                <a:schemeClr val="bg1"/>
              </a:solidFill>
              <a:ea typeface="微软雅黑" panose="020B0503020204020204" charset="-122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5354" t="8440" r="6203" b="10136"/>
          <a:stretch>
            <a:fillRect/>
          </a:stretch>
        </p:blipFill>
        <p:spPr bwMode="auto">
          <a:xfrm>
            <a:off x="519007" y="1176020"/>
            <a:ext cx="11612033" cy="5962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组合 9"/>
          <p:cNvGrpSpPr/>
          <p:nvPr/>
        </p:nvGrpSpPr>
        <p:grpSpPr>
          <a:xfrm>
            <a:off x="3701627" y="252307"/>
            <a:ext cx="4748953" cy="1845103"/>
            <a:chOff x="814328" y="3178225"/>
            <a:chExt cx="3027807" cy="473644"/>
          </a:xfrm>
        </p:grpSpPr>
        <p:grpSp>
          <p:nvGrpSpPr>
            <p:cNvPr id="11" name="组合 10"/>
            <p:cNvGrpSpPr/>
            <p:nvPr/>
          </p:nvGrpSpPr>
          <p:grpSpPr>
            <a:xfrm>
              <a:off x="814328" y="3178225"/>
              <a:ext cx="3027807" cy="473644"/>
              <a:chOff x="2173927" y="3233356"/>
              <a:chExt cx="3842005" cy="601011"/>
            </a:xfrm>
          </p:grpSpPr>
          <p:grpSp>
            <p:nvGrpSpPr>
              <p:cNvPr id="13" name="组合 12"/>
              <p:cNvGrpSpPr/>
              <p:nvPr/>
            </p:nvGrpSpPr>
            <p:grpSpPr>
              <a:xfrm>
                <a:off x="2173927" y="3233356"/>
                <a:ext cx="3842005" cy="601011"/>
                <a:chOff x="4304043" y="1024567"/>
                <a:chExt cx="8567251" cy="3019894"/>
              </a:xfrm>
              <a:effectLst>
                <a:outerShdw blurRad="381000" dist="2540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5" name="圆角矩形 14"/>
                <p:cNvSpPr/>
                <p:nvPr/>
              </p:nvSpPr>
              <p:spPr>
                <a:xfrm>
                  <a:off x="4304043" y="1286668"/>
                  <a:ext cx="7914744" cy="2757793"/>
                </a:xfrm>
                <a:prstGeom prst="roundRect">
                  <a:avLst/>
                </a:prstGeom>
                <a:gradFill>
                  <a:gsLst>
                    <a:gs pos="62000">
                      <a:schemeClr val="bg1">
                        <a:lumMod val="9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81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zh-CN" altLang="en-US" sz="1465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16" name="圆角矩形 15"/>
                <p:cNvSpPr/>
                <p:nvPr/>
              </p:nvSpPr>
              <p:spPr>
                <a:xfrm>
                  <a:off x="4304043" y="1024567"/>
                  <a:ext cx="8567251" cy="2759017"/>
                </a:xfrm>
                <a:prstGeom prst="roundRect">
                  <a:avLst/>
                </a:prstGeom>
                <a:gradFill>
                  <a:gsLst>
                    <a:gs pos="42000">
                      <a:srgbClr val="F0F0F0"/>
                    </a:gs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189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zh-CN" altLang="en-US" sz="1465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</p:grpSp>
          <p:sp>
            <p:nvSpPr>
              <p:cNvPr id="14" name="椭圆 13"/>
              <p:cNvSpPr/>
              <p:nvPr/>
            </p:nvSpPr>
            <p:spPr>
              <a:xfrm>
                <a:off x="2306811" y="3419931"/>
                <a:ext cx="769223" cy="279294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>
                <a:outerShdw blurRad="88900" dist="63500" dir="8100000" algn="tr" rotWithShape="0">
                  <a:prstClr val="black">
                    <a:alpha val="5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zh-CN" altLang="en-US" sz="1465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1626169" y="3219374"/>
              <a:ext cx="2191136" cy="40050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pPr algn="l"/>
              <a:r>
                <a:rPr lang="en-US" altLang="zh-CN" sz="3735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  </a:t>
              </a:r>
              <a:r>
                <a:rPr lang="zh-CN" altLang="en-US" sz="3735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资料卡</a:t>
              </a:r>
              <a:endParaRPr lang="zh-CN" altLang="en-US" sz="3735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l"/>
              <a:r>
                <a:rPr lang="zh-CN" altLang="en-US" sz="3735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zh-CN" altLang="en-US" sz="2665" dirty="0">
                  <a:solidFill>
                    <a:schemeClr val="tx1"/>
                  </a:solidFill>
                  <a:sym typeface="+mn-ea"/>
                </a:rPr>
                <a:t>“破窗理论”的由来</a:t>
              </a:r>
              <a:endParaRPr lang="zh-CN" altLang="en-US" sz="2665" dirty="0">
                <a:solidFill>
                  <a:schemeClr val="tx1"/>
                </a:solidFill>
                <a:sym typeface="+mn-ea"/>
              </a:endParaRPr>
            </a:p>
            <a:p>
              <a:pPr algn="l"/>
              <a:endParaRPr lang="zh-CN" altLang="en-US" sz="2665" b="0" dirty="0">
                <a:solidFill>
                  <a:schemeClr val="tx1"/>
                </a:solidFill>
                <a:sym typeface="+mn-ea"/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2373207" y="2204720"/>
            <a:ext cx="7902787" cy="40786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       </a:t>
            </a:r>
            <a:r>
              <a:rPr lang="zh-CN" altLang="en-US" sz="2135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美国心理学家詹巴斗曾进行过一项实验。他找了两辆一模一样的汽车，把其中一辆摆在帕罗阿尔托的中产阶级区，而另一辆停在相对杂乱的布朗克斯街区。他把停在布朗克斯那辆车的车牌摘掉、顶棚打开，结果这辆车一天之内就被人偷走。而放在帕罗阿尔托的那一辆，摆了一个星期都无人问津。后来，詹巴斗用锤子把那辆车的玻璃敲了一个大洞。结果仅过几个小时，它就不见了。以这项实验为基础，政治学家威尔逊和犯罪学家凯琳提出了一个“破窗理论”。该理论认为：如果有人打坏了一个建筑物的窗户玻璃，而这扇窗户又得不到及时维修，别人就可能受到某些暗示性的纵容去打烂更多的玻璃。久而久之，这些破窗户就给人造成一种无序的感觉。结果在这种公众麻木不仁的氛围中，犯罪就会滋生、泛滥。</a:t>
            </a:r>
            <a:endParaRPr lang="zh-CN" altLang="en-US" sz="2135" b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" name="直接连接符 2"/>
          <p:cNvCxnSpPr>
            <a:endCxn id="7" idx="6"/>
          </p:cNvCxnSpPr>
          <p:nvPr userDrawn="1"/>
        </p:nvCxnSpPr>
        <p:spPr>
          <a:xfrm>
            <a:off x="847513" y="7445587"/>
            <a:ext cx="1827107" cy="847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椭圆 5"/>
          <p:cNvSpPr/>
          <p:nvPr userDrawn="1"/>
        </p:nvSpPr>
        <p:spPr>
          <a:xfrm>
            <a:off x="703447" y="7355929"/>
            <a:ext cx="179953" cy="180000"/>
          </a:xfrm>
          <a:prstGeom prst="ellipse">
            <a:avLst/>
          </a:prstGeom>
          <a:solidFill>
            <a:srgbClr val="FF8500"/>
          </a:solidFill>
          <a:ln w="57150">
            <a:solidFill>
              <a:srgbClr val="EAE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p>
            <a:pPr algn="ctr"/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椭圆 6"/>
          <p:cNvSpPr/>
          <p:nvPr userDrawn="1"/>
        </p:nvSpPr>
        <p:spPr>
          <a:xfrm>
            <a:off x="2494160" y="7355929"/>
            <a:ext cx="179953" cy="180000"/>
          </a:xfrm>
          <a:prstGeom prst="ellipse">
            <a:avLst/>
          </a:prstGeom>
          <a:solidFill>
            <a:srgbClr val="0070C0"/>
          </a:solidFill>
          <a:ln w="57150">
            <a:solidFill>
              <a:srgbClr val="EAE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p>
            <a:pPr algn="ctr"/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圆角矩形 7"/>
          <p:cNvSpPr/>
          <p:nvPr userDrawn="1"/>
        </p:nvSpPr>
        <p:spPr>
          <a:xfrm>
            <a:off x="289539" y="7265929"/>
            <a:ext cx="1079719" cy="360000"/>
          </a:xfrm>
          <a:prstGeom prst="roundRect">
            <a:avLst>
              <a:gd name="adj" fmla="val 5329"/>
            </a:avLst>
          </a:prstGeom>
          <a:gradFill>
            <a:gsLst>
              <a:gs pos="0">
                <a:srgbClr val="939292"/>
              </a:gs>
              <a:gs pos="80000">
                <a:srgbClr val="A6A6A7"/>
              </a:gs>
              <a:gs pos="100000">
                <a:srgbClr val="B6B0B2"/>
              </a:gs>
            </a:gsLst>
          </a:gra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91416" tIns="45708" rIns="91416" bIns="45708" rtlCol="0" anchor="ctr"/>
          <a:p>
            <a:pPr algn="ctr"/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3"/>
          <p:cNvSpPr txBox="1"/>
          <p:nvPr userDrawn="1"/>
        </p:nvSpPr>
        <p:spPr>
          <a:xfrm>
            <a:off x="1961432" y="7612061"/>
            <a:ext cx="1372870" cy="295910"/>
          </a:xfrm>
          <a:prstGeom prst="rect">
            <a:avLst/>
          </a:prstGeom>
          <a:noFill/>
        </p:spPr>
        <p:txBody>
          <a:bodyPr wrap="none" lIns="91416" tIns="45708" rIns="91416" bIns="45708" rtlCol="0">
            <a:spAutoFit/>
          </a:bodyPr>
          <a:p>
            <a:pPr algn="ctr"/>
            <a:r>
              <a:rPr lang="zh-CN" altLang="en-US" sz="1335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选择控制的方法</a:t>
            </a:r>
            <a:endParaRPr lang="zh-CN" altLang="en-US" sz="1335" dirty="0" smtClean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椭圆 17"/>
          <p:cNvSpPr/>
          <p:nvPr userDrawn="1"/>
        </p:nvSpPr>
        <p:spPr>
          <a:xfrm>
            <a:off x="739421" y="7355929"/>
            <a:ext cx="179953" cy="180000"/>
          </a:xfrm>
          <a:prstGeom prst="ellipse">
            <a:avLst/>
          </a:prstGeom>
          <a:solidFill>
            <a:srgbClr val="0070C0"/>
          </a:solidFill>
          <a:ln w="57150">
            <a:solidFill>
              <a:srgbClr val="EAE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p>
            <a:pPr algn="ctr"/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文本框 2"/>
          <p:cNvSpPr txBox="1"/>
          <p:nvPr userDrawn="1"/>
        </p:nvSpPr>
        <p:spPr>
          <a:xfrm>
            <a:off x="27395" y="7612060"/>
            <a:ext cx="1604010" cy="335915"/>
          </a:xfrm>
          <a:prstGeom prst="rect">
            <a:avLst/>
          </a:prstGeom>
          <a:noFill/>
        </p:spPr>
        <p:txBody>
          <a:bodyPr wrap="none" lIns="91416" tIns="45708" rIns="91416" bIns="45708" rtlCol="0">
            <a:spAutoFit/>
          </a:bodyPr>
          <a:p>
            <a:pPr algn="ctr"/>
            <a:r>
              <a:rPr lang="zh-CN" altLang="en-US" sz="1600" b="1" dirty="0" smtClean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分析控制的过程</a:t>
            </a:r>
            <a:endParaRPr lang="zh-CN" altLang="en-US" sz="1600" b="1" dirty="0" smtClean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265" name="矩形 2"/>
          <p:cNvSpPr>
            <a:spLocks noChangeArrowheads="1"/>
          </p:cNvSpPr>
          <p:nvPr/>
        </p:nvSpPr>
        <p:spPr bwMode="auto">
          <a:xfrm flipV="1">
            <a:off x="-22013" y="-308187"/>
            <a:ext cx="12235180" cy="154940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 sz="40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868333" y="-817880"/>
            <a:ext cx="3520440" cy="575733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p>
            <a:pPr algn="ctr"/>
            <a:endParaRPr lang="zh-CN" altLang="en-US" sz="40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TextBox 5"/>
          <p:cNvSpPr txBox="1">
            <a:spLocks noChangeArrowheads="1"/>
          </p:cNvSpPr>
          <p:nvPr/>
        </p:nvSpPr>
        <p:spPr bwMode="auto">
          <a:xfrm>
            <a:off x="9979660" y="-816927"/>
            <a:ext cx="2286847" cy="574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zh-CN" altLang="en-US" sz="3735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03  总结</a:t>
            </a:r>
            <a:endParaRPr lang="zh-CN" altLang="en-US" sz="3735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289560" y="-815233"/>
            <a:ext cx="3826087" cy="574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r>
              <a:rPr lang="en-US" altLang="zh-CN" sz="3735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charset="-122"/>
              </a:rPr>
              <a:t>01    </a:t>
            </a:r>
            <a:r>
              <a:rPr lang="zh-CN" altLang="en-US" sz="3735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3735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TextBox 5"/>
          <p:cNvSpPr txBox="1">
            <a:spLocks noChangeArrowheads="1"/>
          </p:cNvSpPr>
          <p:nvPr/>
        </p:nvSpPr>
        <p:spPr bwMode="auto">
          <a:xfrm>
            <a:off x="5239173" y="-816927"/>
            <a:ext cx="4598247" cy="574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3735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charset="-122"/>
              </a:rPr>
              <a:t>02   内容讲授</a:t>
            </a:r>
            <a:endParaRPr lang="en-US" altLang="zh-CN" sz="3735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slow" advTm="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3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3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2" name="KSO_Shape"/>
          <p:cNvSpPr>
            <a:spLocks noChangeAspect="1"/>
          </p:cNvSpPr>
          <p:nvPr/>
        </p:nvSpPr>
        <p:spPr>
          <a:xfrm>
            <a:off x="144416" y="185883"/>
            <a:ext cx="991084" cy="901887"/>
          </a:xfrm>
          <a:custGeom>
            <a:avLst/>
            <a:gdLst/>
            <a:ahLst/>
            <a:cxnLst/>
            <a:rect l="l" t="t" r="r" b="b"/>
            <a:pathLst>
              <a:path w="2284089" h="2079602">
                <a:moveTo>
                  <a:pt x="86815" y="1071782"/>
                </a:moveTo>
                <a:lnTo>
                  <a:pt x="88113" y="1072322"/>
                </a:lnTo>
                <a:lnTo>
                  <a:pt x="87547" y="1073116"/>
                </a:lnTo>
                <a:close/>
                <a:moveTo>
                  <a:pt x="1788507" y="635242"/>
                </a:moveTo>
                <a:lnTo>
                  <a:pt x="1788786" y="635715"/>
                </a:lnTo>
                <a:lnTo>
                  <a:pt x="1787932" y="635786"/>
                </a:lnTo>
                <a:close/>
                <a:moveTo>
                  <a:pt x="569538" y="592800"/>
                </a:moveTo>
                <a:cubicBezTo>
                  <a:pt x="668960" y="592800"/>
                  <a:pt x="749558" y="673398"/>
                  <a:pt x="749558" y="772820"/>
                </a:cubicBezTo>
                <a:cubicBezTo>
                  <a:pt x="749558" y="872242"/>
                  <a:pt x="668960" y="952840"/>
                  <a:pt x="569538" y="952840"/>
                </a:cubicBezTo>
                <a:cubicBezTo>
                  <a:pt x="527872" y="952840"/>
                  <a:pt x="489512" y="938685"/>
                  <a:pt x="460796" y="912621"/>
                </a:cubicBezTo>
                <a:cubicBezTo>
                  <a:pt x="160953" y="1199491"/>
                  <a:pt x="32382" y="1622905"/>
                  <a:pt x="123061" y="2029688"/>
                </a:cubicBezTo>
                <a:lnTo>
                  <a:pt x="122792" y="2030674"/>
                </a:lnTo>
                <a:lnTo>
                  <a:pt x="122422" y="2030846"/>
                </a:lnTo>
                <a:cubicBezTo>
                  <a:pt x="128206" y="2047921"/>
                  <a:pt x="121912" y="2063921"/>
                  <a:pt x="108319" y="2072242"/>
                </a:cubicBezTo>
                <a:lnTo>
                  <a:pt x="93617" y="2078368"/>
                </a:lnTo>
                <a:cubicBezTo>
                  <a:pt x="78806" y="2082076"/>
                  <a:pt x="61999" y="2077403"/>
                  <a:pt x="49824" y="2064742"/>
                </a:cubicBezTo>
                <a:lnTo>
                  <a:pt x="48258" y="2065474"/>
                </a:lnTo>
                <a:cubicBezTo>
                  <a:pt x="46175" y="2062722"/>
                  <a:pt x="43765" y="2060412"/>
                  <a:pt x="41206" y="2058388"/>
                </a:cubicBezTo>
                <a:lnTo>
                  <a:pt x="34720" y="2047096"/>
                </a:lnTo>
                <a:lnTo>
                  <a:pt x="29758" y="2036793"/>
                </a:lnTo>
                <a:lnTo>
                  <a:pt x="31015" y="2036666"/>
                </a:lnTo>
                <a:cubicBezTo>
                  <a:pt x="-62810" y="1599721"/>
                  <a:pt x="78484" y="1146303"/>
                  <a:pt x="402804" y="840118"/>
                </a:cubicBezTo>
                <a:cubicBezTo>
                  <a:pt x="394149" y="819400"/>
                  <a:pt x="389518" y="796651"/>
                  <a:pt x="389518" y="772820"/>
                </a:cubicBezTo>
                <a:cubicBezTo>
                  <a:pt x="389518" y="673398"/>
                  <a:pt x="470116" y="592800"/>
                  <a:pt x="569538" y="592800"/>
                </a:cubicBezTo>
                <a:close/>
                <a:moveTo>
                  <a:pt x="568738" y="204473"/>
                </a:moveTo>
                <a:cubicBezTo>
                  <a:pt x="882635" y="204683"/>
                  <a:pt x="1136929" y="459316"/>
                  <a:pt x="1136718" y="773212"/>
                </a:cubicBezTo>
                <a:cubicBezTo>
                  <a:pt x="1136509" y="1087108"/>
                  <a:pt x="881877" y="1341401"/>
                  <a:pt x="567981" y="1341192"/>
                </a:cubicBezTo>
                <a:cubicBezTo>
                  <a:pt x="515830" y="1341157"/>
                  <a:pt x="465323" y="1334100"/>
                  <a:pt x="418388" y="1317655"/>
                </a:cubicBezTo>
                <a:lnTo>
                  <a:pt x="417956" y="1319386"/>
                </a:lnTo>
                <a:cubicBezTo>
                  <a:pt x="417638" y="1319460"/>
                  <a:pt x="417352" y="1319392"/>
                  <a:pt x="417065" y="1319320"/>
                </a:cubicBezTo>
                <a:lnTo>
                  <a:pt x="411259" y="1315754"/>
                </a:lnTo>
                <a:lnTo>
                  <a:pt x="403881" y="1313786"/>
                </a:lnTo>
                <a:lnTo>
                  <a:pt x="397389" y="1307474"/>
                </a:lnTo>
                <a:lnTo>
                  <a:pt x="397466" y="1307280"/>
                </a:lnTo>
                <a:cubicBezTo>
                  <a:pt x="386426" y="1300408"/>
                  <a:pt x="380901" y="1288764"/>
                  <a:pt x="382056" y="1276919"/>
                </a:cubicBezTo>
                <a:lnTo>
                  <a:pt x="385152" y="1264503"/>
                </a:lnTo>
                <a:cubicBezTo>
                  <a:pt x="392324" y="1247126"/>
                  <a:pt x="413982" y="1238019"/>
                  <a:pt x="435969" y="1243501"/>
                </a:cubicBezTo>
                <a:lnTo>
                  <a:pt x="436787" y="1243861"/>
                </a:lnTo>
                <a:lnTo>
                  <a:pt x="436371" y="1245530"/>
                </a:lnTo>
                <a:cubicBezTo>
                  <a:pt x="438704" y="1243635"/>
                  <a:pt x="440910" y="1244132"/>
                  <a:pt x="443287" y="1244881"/>
                </a:cubicBezTo>
                <a:cubicBezTo>
                  <a:pt x="482765" y="1257317"/>
                  <a:pt x="524743" y="1262958"/>
                  <a:pt x="568032" y="1262985"/>
                </a:cubicBezTo>
                <a:cubicBezTo>
                  <a:pt x="838737" y="1263167"/>
                  <a:pt x="1058333" y="1043864"/>
                  <a:pt x="1058513" y="773160"/>
                </a:cubicBezTo>
                <a:cubicBezTo>
                  <a:pt x="1058694" y="502455"/>
                  <a:pt x="839390" y="282860"/>
                  <a:pt x="568686" y="282679"/>
                </a:cubicBezTo>
                <a:cubicBezTo>
                  <a:pt x="297982" y="282499"/>
                  <a:pt x="78387" y="501802"/>
                  <a:pt x="78206" y="772506"/>
                </a:cubicBezTo>
                <a:cubicBezTo>
                  <a:pt x="78151" y="855495"/>
                  <a:pt x="98723" y="933681"/>
                  <a:pt x="137242" y="1001052"/>
                </a:cubicBezTo>
                <a:lnTo>
                  <a:pt x="136711" y="1001518"/>
                </a:lnTo>
                <a:cubicBezTo>
                  <a:pt x="151076" y="1018274"/>
                  <a:pt x="152475" y="1041066"/>
                  <a:pt x="140479" y="1055055"/>
                </a:cubicBezTo>
                <a:lnTo>
                  <a:pt x="130816" y="1063444"/>
                </a:lnTo>
                <a:cubicBezTo>
                  <a:pt x="115403" y="1073277"/>
                  <a:pt x="93261" y="1068839"/>
                  <a:pt x="78796" y="1052472"/>
                </a:cubicBezTo>
                <a:lnTo>
                  <a:pt x="77048" y="1054008"/>
                </a:lnTo>
                <a:cubicBezTo>
                  <a:pt x="27228" y="971942"/>
                  <a:pt x="-68" y="875382"/>
                  <a:pt x="0" y="772454"/>
                </a:cubicBezTo>
                <a:cubicBezTo>
                  <a:pt x="209" y="458557"/>
                  <a:pt x="254842" y="204264"/>
                  <a:pt x="568738" y="204473"/>
                </a:cubicBezTo>
                <a:close/>
                <a:moveTo>
                  <a:pt x="1744110" y="193576"/>
                </a:moveTo>
                <a:cubicBezTo>
                  <a:pt x="1813698" y="193576"/>
                  <a:pt x="1870110" y="249988"/>
                  <a:pt x="1870110" y="319576"/>
                </a:cubicBezTo>
                <a:cubicBezTo>
                  <a:pt x="1870110" y="364088"/>
                  <a:pt x="1847030" y="403208"/>
                  <a:pt x="1810937" y="423685"/>
                </a:cubicBezTo>
                <a:cubicBezTo>
                  <a:pt x="1876006" y="638245"/>
                  <a:pt x="2050455" y="802592"/>
                  <a:pt x="2267371" y="853783"/>
                </a:cubicBezTo>
                <a:lnTo>
                  <a:pt x="2267774" y="854132"/>
                </a:lnTo>
                <a:lnTo>
                  <a:pt x="2267775" y="854344"/>
                </a:lnTo>
                <a:cubicBezTo>
                  <a:pt x="2277024" y="855501"/>
                  <a:pt x="2283147" y="862058"/>
                  <a:pt x="2284089" y="870289"/>
                </a:cubicBezTo>
                <a:lnTo>
                  <a:pt x="2283762" y="878542"/>
                </a:lnTo>
                <a:cubicBezTo>
                  <a:pt x="2282280" y="886298"/>
                  <a:pt x="2276441" y="893093"/>
                  <a:pt x="2267869" y="895919"/>
                </a:cubicBezTo>
                <a:lnTo>
                  <a:pt x="2267872" y="896816"/>
                </a:lnTo>
                <a:cubicBezTo>
                  <a:pt x="2266131" y="897167"/>
                  <a:pt x="2264526" y="897771"/>
                  <a:pt x="2263022" y="898508"/>
                </a:cubicBezTo>
                <a:lnTo>
                  <a:pt x="2256327" y="898986"/>
                </a:lnTo>
                <a:lnTo>
                  <a:pt x="2250426" y="898975"/>
                </a:lnTo>
                <a:lnTo>
                  <a:pt x="2250640" y="898359"/>
                </a:lnTo>
                <a:cubicBezTo>
                  <a:pt x="2021208" y="842323"/>
                  <a:pt x="1836902" y="668133"/>
                  <a:pt x="1766709" y="441014"/>
                </a:cubicBezTo>
                <a:cubicBezTo>
                  <a:pt x="1759690" y="444854"/>
                  <a:pt x="1751984" y="445576"/>
                  <a:pt x="1744110" y="445576"/>
                </a:cubicBezTo>
                <a:cubicBezTo>
                  <a:pt x="1674522" y="445576"/>
                  <a:pt x="1618110" y="389164"/>
                  <a:pt x="1618110" y="319576"/>
                </a:cubicBezTo>
                <a:cubicBezTo>
                  <a:pt x="1618110" y="249988"/>
                  <a:pt x="1674522" y="193576"/>
                  <a:pt x="1744110" y="193576"/>
                </a:cubicBezTo>
                <a:close/>
                <a:moveTo>
                  <a:pt x="1750820" y="59"/>
                </a:moveTo>
                <a:cubicBezTo>
                  <a:pt x="1792352" y="864"/>
                  <a:pt x="1834412" y="9826"/>
                  <a:pt x="1874735" y="27812"/>
                </a:cubicBezTo>
                <a:cubicBezTo>
                  <a:pt x="2036029" y="99753"/>
                  <a:pt x="2108463" y="288828"/>
                  <a:pt x="2036521" y="450121"/>
                </a:cubicBezTo>
                <a:cubicBezTo>
                  <a:pt x="2024569" y="476919"/>
                  <a:pt x="2009383" y="501264"/>
                  <a:pt x="1990190" y="521625"/>
                </a:cubicBezTo>
                <a:lnTo>
                  <a:pt x="1990981" y="522243"/>
                </a:lnTo>
                <a:cubicBezTo>
                  <a:pt x="1990946" y="522424"/>
                  <a:pt x="1990845" y="522555"/>
                  <a:pt x="1990743" y="522686"/>
                </a:cubicBezTo>
                <a:lnTo>
                  <a:pt x="1987581" y="524854"/>
                </a:lnTo>
                <a:lnTo>
                  <a:pt x="1984881" y="528197"/>
                </a:lnTo>
                <a:lnTo>
                  <a:pt x="1980151" y="530089"/>
                </a:lnTo>
                <a:lnTo>
                  <a:pt x="1980069" y="530005"/>
                </a:lnTo>
                <a:cubicBezTo>
                  <a:pt x="1974010" y="534107"/>
                  <a:pt x="1966761" y="534282"/>
                  <a:pt x="1960937" y="530978"/>
                </a:cubicBezTo>
                <a:lnTo>
                  <a:pt x="1955264" y="526545"/>
                </a:lnTo>
                <a:cubicBezTo>
                  <a:pt x="1947973" y="518882"/>
                  <a:pt x="1948249" y="505665"/>
                  <a:pt x="1956098" y="495619"/>
                </a:cubicBezTo>
                <a:lnTo>
                  <a:pt x="1956471" y="495281"/>
                </a:lnTo>
                <a:lnTo>
                  <a:pt x="1957233" y="495877"/>
                </a:lnTo>
                <a:cubicBezTo>
                  <a:pt x="1956793" y="494244"/>
                  <a:pt x="1957553" y="493224"/>
                  <a:pt x="1958482" y="492173"/>
                </a:cubicBezTo>
                <a:cubicBezTo>
                  <a:pt x="1973908" y="474728"/>
                  <a:pt x="1986414" y="454442"/>
                  <a:pt x="1996335" y="432198"/>
                </a:cubicBezTo>
                <a:cubicBezTo>
                  <a:pt x="2058378" y="293098"/>
                  <a:pt x="1995911" y="130039"/>
                  <a:pt x="1856811" y="67997"/>
                </a:cubicBezTo>
                <a:cubicBezTo>
                  <a:pt x="1717711" y="5955"/>
                  <a:pt x="1554653" y="68422"/>
                  <a:pt x="1492610" y="207522"/>
                </a:cubicBezTo>
                <a:cubicBezTo>
                  <a:pt x="1430568" y="346622"/>
                  <a:pt x="1493036" y="509680"/>
                  <a:pt x="1632135" y="571722"/>
                </a:cubicBezTo>
                <a:cubicBezTo>
                  <a:pt x="1674779" y="590742"/>
                  <a:pt x="1719674" y="598061"/>
                  <a:pt x="1763118" y="593680"/>
                </a:cubicBezTo>
                <a:lnTo>
                  <a:pt x="1763235" y="594059"/>
                </a:lnTo>
                <a:cubicBezTo>
                  <a:pt x="1775135" y="590511"/>
                  <a:pt x="1787171" y="595008"/>
                  <a:pt x="1791616" y="604375"/>
                </a:cubicBezTo>
                <a:lnTo>
                  <a:pt x="1793716" y="611261"/>
                </a:lnTo>
                <a:cubicBezTo>
                  <a:pt x="1795243" y="621434"/>
                  <a:pt x="1787895" y="631799"/>
                  <a:pt x="1776172" y="635489"/>
                </a:cubicBezTo>
                <a:lnTo>
                  <a:pt x="1776562" y="636738"/>
                </a:lnTo>
                <a:cubicBezTo>
                  <a:pt x="1722979" y="643565"/>
                  <a:pt x="1667101" y="635498"/>
                  <a:pt x="1614211" y="611908"/>
                </a:cubicBezTo>
                <a:cubicBezTo>
                  <a:pt x="1452917" y="539967"/>
                  <a:pt x="1380483" y="350892"/>
                  <a:pt x="1452425" y="189598"/>
                </a:cubicBezTo>
                <a:cubicBezTo>
                  <a:pt x="1506381" y="68628"/>
                  <a:pt x="1626225" y="-2359"/>
                  <a:pt x="1750820" y="59"/>
                </a:cubicBezTo>
                <a:close/>
              </a:path>
            </a:pathLst>
          </a:custGeom>
          <a:solidFill>
            <a:srgbClr val="FFB44B"/>
          </a:solidFill>
          <a:ln>
            <a:solidFill>
              <a:schemeClr val="tx2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zh-CN" altLang="en-US" sz="4000"/>
          </a:p>
        </p:txBody>
      </p:sp>
      <p:grpSp>
        <p:nvGrpSpPr>
          <p:cNvPr id="91" name="组合 90"/>
          <p:cNvGrpSpPr/>
          <p:nvPr/>
        </p:nvGrpSpPr>
        <p:grpSpPr>
          <a:xfrm>
            <a:off x="294640" y="2573020"/>
            <a:ext cx="8431107" cy="684107"/>
            <a:chOff x="11027754" y="2126774"/>
            <a:chExt cx="5508612" cy="684076"/>
          </a:xfrm>
        </p:grpSpPr>
        <p:cxnSp>
          <p:nvCxnSpPr>
            <p:cNvPr id="92" name="直接连接符 91"/>
            <p:cNvCxnSpPr/>
            <p:nvPr/>
          </p:nvCxnSpPr>
          <p:spPr>
            <a:xfrm>
              <a:off x="11711830" y="2468812"/>
              <a:ext cx="4824536" cy="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93" name="椭圆 92"/>
            <p:cNvSpPr/>
            <p:nvPr/>
          </p:nvSpPr>
          <p:spPr>
            <a:xfrm>
              <a:off x="11027754" y="2126774"/>
              <a:ext cx="684076" cy="684076"/>
            </a:xfrm>
            <a:prstGeom prst="ellipse">
              <a:avLst/>
            </a:prstGeom>
            <a:solidFill>
              <a:srgbClr val="F9F9F9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3600" dirty="0">
                  <a:solidFill>
                    <a:srgbClr val="0070C0"/>
                  </a:solidFill>
                  <a:latin typeface="Broadway" pitchFamily="82" charset="0"/>
                </a:rPr>
                <a:t>1</a:t>
              </a:r>
              <a:endParaRPr lang="zh-CN" altLang="en-US" sz="3600" dirty="0">
                <a:solidFill>
                  <a:srgbClr val="0070C0"/>
                </a:solidFill>
                <a:latin typeface="Broadway" pitchFamily="82" charset="0"/>
              </a:endParaRPr>
            </a:p>
          </p:txBody>
        </p:sp>
      </p:grpSp>
      <p:grpSp>
        <p:nvGrpSpPr>
          <p:cNvPr id="97" name="组合 96"/>
          <p:cNvGrpSpPr/>
          <p:nvPr/>
        </p:nvGrpSpPr>
        <p:grpSpPr>
          <a:xfrm>
            <a:off x="294640" y="4659207"/>
            <a:ext cx="8060267" cy="684107"/>
            <a:chOff x="11027754" y="2126774"/>
            <a:chExt cx="5076564" cy="684076"/>
          </a:xfrm>
        </p:grpSpPr>
        <p:cxnSp>
          <p:nvCxnSpPr>
            <p:cNvPr id="98" name="直接连接符 97"/>
            <p:cNvCxnSpPr/>
            <p:nvPr/>
          </p:nvCxnSpPr>
          <p:spPr>
            <a:xfrm>
              <a:off x="11711830" y="2468812"/>
              <a:ext cx="4392488" cy="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99" name="椭圆 98"/>
            <p:cNvSpPr/>
            <p:nvPr/>
          </p:nvSpPr>
          <p:spPr>
            <a:xfrm>
              <a:off x="11027754" y="2126774"/>
              <a:ext cx="684076" cy="684076"/>
            </a:xfrm>
            <a:prstGeom prst="ellipse">
              <a:avLst/>
            </a:prstGeom>
            <a:solidFill>
              <a:srgbClr val="F9F9F9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3600" dirty="0">
                  <a:solidFill>
                    <a:srgbClr val="0070C0"/>
                  </a:solidFill>
                  <a:latin typeface="Broadway" pitchFamily="82" charset="0"/>
                </a:rPr>
                <a:t>3</a:t>
              </a:r>
              <a:endParaRPr lang="zh-CN" altLang="en-US" sz="36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00" name="组合 99"/>
          <p:cNvGrpSpPr/>
          <p:nvPr/>
        </p:nvGrpSpPr>
        <p:grpSpPr>
          <a:xfrm>
            <a:off x="294640" y="3834553"/>
            <a:ext cx="7928187" cy="684107"/>
            <a:chOff x="11027754" y="2126774"/>
            <a:chExt cx="5076564" cy="684076"/>
          </a:xfrm>
        </p:grpSpPr>
        <p:cxnSp>
          <p:nvCxnSpPr>
            <p:cNvPr id="101" name="直接连接符 100"/>
            <p:cNvCxnSpPr/>
            <p:nvPr/>
          </p:nvCxnSpPr>
          <p:spPr>
            <a:xfrm>
              <a:off x="11711830" y="2468812"/>
              <a:ext cx="4392488" cy="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02" name="椭圆 101"/>
            <p:cNvSpPr/>
            <p:nvPr/>
          </p:nvSpPr>
          <p:spPr>
            <a:xfrm>
              <a:off x="11027754" y="2126774"/>
              <a:ext cx="684076" cy="684076"/>
            </a:xfrm>
            <a:prstGeom prst="ellipse">
              <a:avLst/>
            </a:prstGeom>
            <a:solidFill>
              <a:srgbClr val="F9F9F9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3600" dirty="0">
                  <a:solidFill>
                    <a:srgbClr val="0070C0"/>
                  </a:solidFill>
                  <a:latin typeface="Broadway" pitchFamily="82" charset="0"/>
                </a:rPr>
                <a:t>2</a:t>
              </a:r>
              <a:endParaRPr lang="zh-CN" altLang="en-US" sz="3600" dirty="0">
                <a:solidFill>
                  <a:srgbClr val="0070C0"/>
                </a:solidFill>
              </a:endParaRPr>
            </a:p>
          </p:txBody>
        </p:sp>
      </p:grpSp>
      <p:sp>
        <p:nvSpPr>
          <p:cNvPr id="103" name="椭圆 102"/>
          <p:cNvSpPr/>
          <p:nvPr/>
        </p:nvSpPr>
        <p:spPr>
          <a:xfrm>
            <a:off x="8354907" y="2092113"/>
            <a:ext cx="4425527" cy="4223173"/>
          </a:xfrm>
          <a:prstGeom prst="ellipse">
            <a:avLst/>
          </a:prstGeom>
          <a:solidFill>
            <a:srgbClr val="F9F9F9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p>
            <a:pPr algn="ctr"/>
            <a:endParaRPr lang="zh-CN" altLang="en-US" sz="4000"/>
          </a:p>
        </p:txBody>
      </p:sp>
      <p:sp>
        <p:nvSpPr>
          <p:cNvPr id="104" name="TextBox 103"/>
          <p:cNvSpPr txBox="1"/>
          <p:nvPr/>
        </p:nvSpPr>
        <p:spPr>
          <a:xfrm>
            <a:off x="9119447" y="3666067"/>
            <a:ext cx="3207173" cy="1509395"/>
          </a:xfrm>
          <a:prstGeom prst="rect">
            <a:avLst/>
          </a:prstGeom>
          <a:noFill/>
        </p:spPr>
        <p:txBody>
          <a:bodyPr wrap="square" lIns="91416" tIns="45708" rIns="91416" bIns="45708">
            <a:spAutoFit/>
          </a:bodyPr>
          <a:p>
            <a:pPr indent="73025">
              <a:lnSpc>
                <a:spcPct val="133000"/>
              </a:lnSpc>
              <a:defRPr/>
            </a:pPr>
            <a:r>
              <a:rPr lang="en-US" altLang="zh-CN" sz="3200" b="1" noProof="0" dirty="0" smtClean="0">
                <a:ln>
                  <a:noFill/>
                </a:ln>
                <a:solidFill>
                  <a:srgbClr val="204B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  </a:t>
            </a:r>
            <a:r>
              <a:rPr lang="zh-CN" altLang="en-US" sz="3200" b="1" noProof="0" dirty="0" smtClean="0">
                <a:ln>
                  <a:noFill/>
                </a:ln>
                <a:solidFill>
                  <a:srgbClr val="204B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控制的作用</a:t>
            </a:r>
            <a:endParaRPr lang="zh-CN" altLang="en-US" sz="3200" b="1" noProof="0" dirty="0" smtClean="0">
              <a:ln>
                <a:noFill/>
              </a:ln>
              <a:solidFill>
                <a:srgbClr val="204BB6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indent="73025">
              <a:lnSpc>
                <a:spcPct val="133000"/>
              </a:lnSpc>
              <a:defRPr/>
            </a:pPr>
            <a:endParaRPr lang="zh-CN" altLang="en-US" sz="3735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1590887" y="2417233"/>
            <a:ext cx="5242560" cy="582295"/>
          </a:xfrm>
          <a:prstGeom prst="rect">
            <a:avLst/>
          </a:prstGeom>
          <a:noFill/>
        </p:spPr>
        <p:txBody>
          <a:bodyPr wrap="square" lIns="91416" tIns="45708" rIns="91416" bIns="45708">
            <a:spAutoFit/>
          </a:bodyPr>
          <a:p>
            <a:pPr algn="ctr"/>
            <a:r>
              <a:rPr lang="zh-CN" altLang="en-US" sz="3200" b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控制是完成计划的重要保障</a:t>
            </a:r>
            <a:endParaRPr lang="zh-CN" altLang="en-US" sz="3200" b="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1855893" y="3594947"/>
            <a:ext cx="5874173" cy="582295"/>
          </a:xfrm>
          <a:prstGeom prst="rect">
            <a:avLst/>
          </a:prstGeom>
          <a:noFill/>
        </p:spPr>
        <p:txBody>
          <a:bodyPr wrap="square" lIns="91416" tIns="45708" rIns="91416" bIns="45708">
            <a:spAutoFit/>
          </a:bodyPr>
          <a:p>
            <a:pPr algn="ctr"/>
            <a:r>
              <a:rPr lang="zh-CN" altLang="en-US" sz="3200" b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控制是提高组织效率的有效手段</a:t>
            </a:r>
            <a:endParaRPr lang="zh-CN" altLang="en-US" sz="3200" b="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1590887" y="5566833"/>
            <a:ext cx="7286413" cy="1071880"/>
          </a:xfrm>
          <a:prstGeom prst="rect">
            <a:avLst/>
          </a:prstGeom>
          <a:noFill/>
        </p:spPr>
        <p:txBody>
          <a:bodyPr wrap="square" lIns="91416" tIns="45708" rIns="91416" bIns="45708">
            <a:spAutoFit/>
          </a:bodyPr>
          <a:p>
            <a:pPr>
              <a:lnSpc>
                <a:spcPct val="133000"/>
              </a:lnSpc>
              <a:defRPr/>
            </a:pPr>
            <a:r>
              <a:rPr lang="en-US" altLang="zh-CN" sz="3200" b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</a:t>
            </a:r>
            <a:r>
              <a:rPr lang="zh-CN" altLang="en-US" sz="3200" b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控制是使组织适应环境的重要保证</a:t>
            </a:r>
            <a:endParaRPr lang="zh-CN" altLang="en-US" sz="3200" b="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33000"/>
              </a:lnSpc>
              <a:defRPr/>
            </a:pPr>
            <a:endParaRPr lang="zh-CN" altLang="en-US" sz="16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1380913" y="1396153"/>
            <a:ext cx="2895600" cy="50165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zh-CN" sz="2665" b="1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（</a:t>
            </a:r>
            <a:r>
              <a:rPr lang="zh-CN" altLang="en-US" sz="2665" b="1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二</a:t>
            </a:r>
            <a:r>
              <a:rPr lang="zh-CN" altLang="zh-CN" sz="2665" b="1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）</a:t>
            </a:r>
            <a:r>
              <a:rPr lang="zh-CN" altLang="en-US" sz="2665" b="1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控制的作用</a:t>
            </a:r>
            <a:endParaRPr lang="zh-CN" altLang="en-US" sz="2665" b="1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3" name="TextBox 106"/>
          <p:cNvSpPr txBox="1"/>
          <p:nvPr/>
        </p:nvSpPr>
        <p:spPr>
          <a:xfrm>
            <a:off x="1436793" y="4331547"/>
            <a:ext cx="5294207" cy="2380615"/>
          </a:xfrm>
          <a:prstGeom prst="rect">
            <a:avLst/>
          </a:prstGeom>
          <a:noFill/>
        </p:spPr>
        <p:txBody>
          <a:bodyPr wrap="square" lIns="91416" tIns="45708" rIns="91416" bIns="45708">
            <a:spAutoFit/>
          </a:bodyPr>
          <a:p>
            <a:pPr>
              <a:lnSpc>
                <a:spcPct val="133000"/>
              </a:lnSpc>
              <a:defRPr/>
            </a:pPr>
            <a:r>
              <a:rPr lang="en-US" altLang="zh-CN" sz="3200" b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</a:t>
            </a:r>
            <a:r>
              <a:rPr lang="zh-CN" altLang="en-US" sz="3200" b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控制是管理创新的催化剂</a:t>
            </a:r>
            <a:endParaRPr lang="zh-CN" altLang="en-US" sz="3200" b="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33000"/>
              </a:lnSpc>
              <a:defRPr/>
            </a:pPr>
            <a:endParaRPr lang="zh-CN" altLang="en-US" sz="3200" b="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33000"/>
              </a:lnSpc>
              <a:defRPr/>
            </a:pPr>
            <a:endParaRPr lang="zh-CN" altLang="en-US" sz="1600" dirty="0"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  <a:p>
            <a:pPr>
              <a:lnSpc>
                <a:spcPct val="133000"/>
              </a:lnSpc>
              <a:defRPr/>
            </a:pPr>
            <a:endParaRPr lang="zh-CN" altLang="en-US" sz="1600" dirty="0"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  <a:p>
            <a:pPr>
              <a:lnSpc>
                <a:spcPct val="133000"/>
              </a:lnSpc>
              <a:defRPr/>
            </a:pPr>
            <a:endParaRPr lang="zh-CN" altLang="en-US" sz="16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294640" y="5924973"/>
            <a:ext cx="9629140" cy="684107"/>
            <a:chOff x="11027754" y="2126774"/>
            <a:chExt cx="5076564" cy="684076"/>
          </a:xfrm>
        </p:grpSpPr>
        <p:cxnSp>
          <p:nvCxnSpPr>
            <p:cNvPr id="35" name="直接连接符 34"/>
            <p:cNvCxnSpPr/>
            <p:nvPr/>
          </p:nvCxnSpPr>
          <p:spPr>
            <a:xfrm>
              <a:off x="11711830" y="2468812"/>
              <a:ext cx="4392488" cy="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36" name="椭圆 35"/>
            <p:cNvSpPr/>
            <p:nvPr/>
          </p:nvSpPr>
          <p:spPr>
            <a:xfrm>
              <a:off x="11027754" y="2126774"/>
              <a:ext cx="684076" cy="684076"/>
            </a:xfrm>
            <a:prstGeom prst="ellipse">
              <a:avLst/>
            </a:prstGeom>
            <a:solidFill>
              <a:srgbClr val="F9F9F9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sz="3600" dirty="0">
                  <a:solidFill>
                    <a:srgbClr val="0070C0"/>
                  </a:solidFill>
                  <a:latin typeface="Broadway" pitchFamily="82" charset="0"/>
                </a:rPr>
                <a:t>4</a:t>
              </a:r>
              <a:endParaRPr lang="en-US" sz="3600" dirty="0">
                <a:solidFill>
                  <a:srgbClr val="0070C0"/>
                </a:solidFill>
              </a:endParaRPr>
            </a:p>
          </p:txBody>
        </p:sp>
      </p:grpSp>
      <p:cxnSp>
        <p:nvCxnSpPr>
          <p:cNvPr id="37" name="直接连接符 36"/>
          <p:cNvCxnSpPr>
            <a:endCxn id="39" idx="6"/>
          </p:cNvCxnSpPr>
          <p:nvPr userDrawn="1"/>
        </p:nvCxnSpPr>
        <p:spPr>
          <a:xfrm>
            <a:off x="847513" y="7445587"/>
            <a:ext cx="1827107" cy="847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椭圆 37"/>
          <p:cNvSpPr/>
          <p:nvPr userDrawn="1"/>
        </p:nvSpPr>
        <p:spPr>
          <a:xfrm>
            <a:off x="703447" y="7355929"/>
            <a:ext cx="179953" cy="180000"/>
          </a:xfrm>
          <a:prstGeom prst="ellipse">
            <a:avLst/>
          </a:prstGeom>
          <a:solidFill>
            <a:srgbClr val="FF8500"/>
          </a:solidFill>
          <a:ln w="57150">
            <a:solidFill>
              <a:srgbClr val="EAE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p>
            <a:pPr algn="ctr"/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9" name="椭圆 38"/>
          <p:cNvSpPr/>
          <p:nvPr userDrawn="1"/>
        </p:nvSpPr>
        <p:spPr>
          <a:xfrm>
            <a:off x="2494160" y="7355929"/>
            <a:ext cx="179953" cy="180000"/>
          </a:xfrm>
          <a:prstGeom prst="ellipse">
            <a:avLst/>
          </a:prstGeom>
          <a:solidFill>
            <a:srgbClr val="0070C0"/>
          </a:solidFill>
          <a:ln w="57150">
            <a:solidFill>
              <a:srgbClr val="EAE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p>
            <a:pPr algn="ctr"/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圆角矩形 39"/>
          <p:cNvSpPr/>
          <p:nvPr userDrawn="1"/>
        </p:nvSpPr>
        <p:spPr>
          <a:xfrm>
            <a:off x="289539" y="7265929"/>
            <a:ext cx="1079719" cy="360000"/>
          </a:xfrm>
          <a:prstGeom prst="roundRect">
            <a:avLst>
              <a:gd name="adj" fmla="val 5329"/>
            </a:avLst>
          </a:prstGeom>
          <a:gradFill>
            <a:gsLst>
              <a:gs pos="0">
                <a:srgbClr val="939292"/>
              </a:gs>
              <a:gs pos="80000">
                <a:srgbClr val="A6A6A7"/>
              </a:gs>
              <a:gs pos="100000">
                <a:srgbClr val="B6B0B2"/>
              </a:gs>
            </a:gsLst>
          </a:gra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91416" tIns="45708" rIns="91416" bIns="45708" rtlCol="0" anchor="ctr"/>
          <a:p>
            <a:pPr algn="ctr"/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" name="文本框 3"/>
          <p:cNvSpPr txBox="1"/>
          <p:nvPr userDrawn="1"/>
        </p:nvSpPr>
        <p:spPr>
          <a:xfrm>
            <a:off x="1961432" y="7612061"/>
            <a:ext cx="1372870" cy="295910"/>
          </a:xfrm>
          <a:prstGeom prst="rect">
            <a:avLst/>
          </a:prstGeom>
          <a:noFill/>
        </p:spPr>
        <p:txBody>
          <a:bodyPr wrap="none" lIns="91416" tIns="45708" rIns="91416" bIns="45708" rtlCol="0">
            <a:spAutoFit/>
          </a:bodyPr>
          <a:p>
            <a:pPr algn="ctr"/>
            <a:r>
              <a:rPr lang="zh-CN" altLang="en-US" sz="1335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选择控制的方法</a:t>
            </a:r>
            <a:endParaRPr lang="zh-CN" altLang="en-US" sz="1335" dirty="0" smtClean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7" name="椭圆 46"/>
          <p:cNvSpPr/>
          <p:nvPr userDrawn="1"/>
        </p:nvSpPr>
        <p:spPr>
          <a:xfrm>
            <a:off x="739421" y="7355929"/>
            <a:ext cx="179953" cy="180000"/>
          </a:xfrm>
          <a:prstGeom prst="ellipse">
            <a:avLst/>
          </a:prstGeom>
          <a:solidFill>
            <a:srgbClr val="0070C0"/>
          </a:solidFill>
          <a:ln w="57150">
            <a:solidFill>
              <a:srgbClr val="EAE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p>
            <a:pPr algn="ctr"/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8" name="文本框 2"/>
          <p:cNvSpPr txBox="1"/>
          <p:nvPr userDrawn="1"/>
        </p:nvSpPr>
        <p:spPr>
          <a:xfrm>
            <a:off x="27395" y="7612060"/>
            <a:ext cx="1604010" cy="335915"/>
          </a:xfrm>
          <a:prstGeom prst="rect">
            <a:avLst/>
          </a:prstGeom>
          <a:noFill/>
        </p:spPr>
        <p:txBody>
          <a:bodyPr wrap="none" lIns="91416" tIns="45708" rIns="91416" bIns="45708" rtlCol="0">
            <a:spAutoFit/>
          </a:bodyPr>
          <a:p>
            <a:pPr algn="ctr"/>
            <a:r>
              <a:rPr lang="zh-CN" altLang="en-US" sz="1600" b="1" dirty="0" smtClean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分析控制的过程</a:t>
            </a:r>
            <a:endParaRPr lang="zh-CN" altLang="en-US" sz="1600" b="1" dirty="0" smtClean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744220" y="700193"/>
            <a:ext cx="6679353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735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一、控制的概念及作用</a:t>
            </a:r>
            <a:endParaRPr lang="zh-CN" altLang="en-US" sz="3735" b="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265" name="矩形 2"/>
          <p:cNvSpPr>
            <a:spLocks noChangeArrowheads="1"/>
          </p:cNvSpPr>
          <p:nvPr/>
        </p:nvSpPr>
        <p:spPr bwMode="auto">
          <a:xfrm flipV="1">
            <a:off x="-22013" y="-308187"/>
            <a:ext cx="12235180" cy="154940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 sz="40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868333" y="-817880"/>
            <a:ext cx="3520440" cy="575733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p>
            <a:pPr algn="ctr"/>
            <a:endParaRPr lang="zh-CN" altLang="en-US" sz="40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extBox 5"/>
          <p:cNvSpPr txBox="1">
            <a:spLocks noChangeArrowheads="1"/>
          </p:cNvSpPr>
          <p:nvPr/>
        </p:nvSpPr>
        <p:spPr bwMode="auto">
          <a:xfrm>
            <a:off x="9979660" y="-816927"/>
            <a:ext cx="2286847" cy="574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zh-CN" altLang="en-US" sz="3735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03  总结</a:t>
            </a:r>
            <a:endParaRPr lang="zh-CN" altLang="en-US" sz="3735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289560" y="-815233"/>
            <a:ext cx="3826087" cy="574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r>
              <a:rPr lang="en-US" altLang="zh-CN" sz="3735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charset="-122"/>
              </a:rPr>
              <a:t>01    </a:t>
            </a:r>
            <a:r>
              <a:rPr lang="zh-CN" altLang="en-US" sz="3735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3735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5239173" y="-816927"/>
            <a:ext cx="4598247" cy="574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3735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charset="-122"/>
              </a:rPr>
              <a:t>02   内容讲授</a:t>
            </a:r>
            <a:endParaRPr lang="en-US" altLang="zh-CN" sz="3735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9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bldLvl="0" animBg="1"/>
      <p:bldP spid="103" grpId="0" bldLvl="0" animBg="1"/>
      <p:bldP spid="104" grpId="0"/>
      <p:bldP spid="104" grpId="1"/>
      <p:bldP spid="105" grpId="0"/>
      <p:bldP spid="106" grpId="0"/>
      <p:bldP spid="107" grpId="0"/>
      <p:bldP spid="33" grpId="0"/>
      <p:bldP spid="11268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" name="文本框 9"/>
          <p:cNvSpPr txBox="1"/>
          <p:nvPr/>
        </p:nvSpPr>
        <p:spPr>
          <a:xfrm>
            <a:off x="215053" y="193040"/>
            <a:ext cx="7325360" cy="12249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20000"/>
              </a:lnSpc>
            </a:pPr>
            <a:r>
              <a:rPr lang="zh-CN" altLang="en-US" sz="3735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二、控制过程中应遵循的原则</a:t>
            </a:r>
            <a:endParaRPr lang="zh-CN" altLang="en-US" sz="3735" b="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>
              <a:lnSpc>
                <a:spcPct val="120000"/>
              </a:lnSpc>
            </a:pPr>
            <a:r>
              <a:rPr lang="zh-CN" altLang="zh-CN" sz="240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1" name="TextBox 3"/>
          <p:cNvSpPr txBox="1"/>
          <p:nvPr/>
        </p:nvSpPr>
        <p:spPr>
          <a:xfrm>
            <a:off x="2532861" y="5275785"/>
            <a:ext cx="5872480" cy="2832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p>
            <a:pPr algn="l">
              <a:lnSpc>
                <a:spcPts val="1500"/>
              </a:lnSpc>
            </a:pPr>
            <a:r>
              <a:rPr lang="zh-CN" altLang="en-US" sz="3200" dirty="0">
                <a:solidFill>
                  <a:srgbClr val="1C1C1C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有利于激发和调动员工的积极性</a:t>
            </a:r>
            <a:endParaRPr lang="zh-CN" altLang="en-US" sz="3200" dirty="0">
              <a:solidFill>
                <a:srgbClr val="1C1C1C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2" name="TextBox 4"/>
          <p:cNvSpPr txBox="1"/>
          <p:nvPr/>
        </p:nvSpPr>
        <p:spPr>
          <a:xfrm>
            <a:off x="5213613" y="3841499"/>
            <a:ext cx="5120640" cy="10763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l">
              <a:lnSpc>
                <a:spcPct val="100000"/>
              </a:lnSpc>
            </a:pPr>
            <a:r>
              <a:rPr lang="zh-CN" altLang="en-US" sz="3200" dirty="0">
                <a:solidFill>
                  <a:srgbClr val="1C1C1C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充有助于将员工的个人目标</a:t>
            </a:r>
            <a:endParaRPr lang="zh-CN" altLang="en-US" sz="3200" dirty="0">
              <a:solidFill>
                <a:srgbClr val="1C1C1C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>
              <a:lnSpc>
                <a:spcPct val="100000"/>
              </a:lnSpc>
            </a:pPr>
            <a:r>
              <a:rPr lang="zh-CN" altLang="en-US" sz="3200" dirty="0">
                <a:solidFill>
                  <a:srgbClr val="1C1C1C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与组织目标统一起来</a:t>
            </a:r>
            <a:endParaRPr lang="zh-CN" altLang="en-US" sz="3200" dirty="0">
              <a:solidFill>
                <a:srgbClr val="1C1C1C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3" name="TextBox 5"/>
          <p:cNvSpPr txBox="1"/>
          <p:nvPr/>
        </p:nvSpPr>
        <p:spPr>
          <a:xfrm>
            <a:off x="7515013" y="2306320"/>
            <a:ext cx="5195993" cy="47561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l">
              <a:lnSpc>
                <a:spcPts val="1500"/>
              </a:lnSpc>
            </a:pPr>
            <a:r>
              <a:rPr lang="zh-CN" altLang="en-US" sz="3200" dirty="0">
                <a:solidFill>
                  <a:srgbClr val="1C1C1C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原则性与灵活性相结合</a:t>
            </a:r>
            <a:endParaRPr lang="zh-CN" altLang="en-US" sz="3200" dirty="0">
              <a:solidFill>
                <a:srgbClr val="1C1C1C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ts val="1500"/>
              </a:lnSpc>
            </a:pPr>
            <a:endParaRPr lang="zh-CN" altLang="en-US" sz="2000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84" name="组合 83"/>
          <p:cNvGrpSpPr/>
          <p:nvPr/>
        </p:nvGrpSpPr>
        <p:grpSpPr>
          <a:xfrm>
            <a:off x="6322300" y="2156229"/>
            <a:ext cx="1218685" cy="1218685"/>
            <a:chOff x="5105593" y="1379191"/>
            <a:chExt cx="914014" cy="914014"/>
          </a:xfrm>
          <a:solidFill>
            <a:srgbClr val="0070C0"/>
          </a:solidFill>
        </p:grpSpPr>
        <p:grpSp>
          <p:nvGrpSpPr>
            <p:cNvPr id="85" name="组合 84"/>
            <p:cNvGrpSpPr/>
            <p:nvPr/>
          </p:nvGrpSpPr>
          <p:grpSpPr>
            <a:xfrm>
              <a:off x="5105593" y="1379191"/>
              <a:ext cx="914014" cy="914014"/>
              <a:chOff x="304800" y="673100"/>
              <a:chExt cx="4000500" cy="4000500"/>
            </a:xfrm>
            <a:grpFill/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86" name="同心圆 85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40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87" name="椭圆 86"/>
              <p:cNvSpPr/>
              <p:nvPr/>
            </p:nvSpPr>
            <p:spPr>
              <a:xfrm>
                <a:off x="392112" y="760412"/>
                <a:ext cx="3825874" cy="382587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40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88" name="TextBox 8"/>
            <p:cNvSpPr txBox="1"/>
            <p:nvPr/>
          </p:nvSpPr>
          <p:spPr>
            <a:xfrm>
              <a:off x="5314943" y="1628156"/>
              <a:ext cx="450533" cy="376238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p>
              <a:r>
                <a:rPr lang="en-US" altLang="zh-CN" sz="2665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03</a:t>
              </a:r>
              <a:endParaRPr lang="zh-CN" altLang="en-US" sz="2665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89" name="组合 88"/>
          <p:cNvGrpSpPr/>
          <p:nvPr/>
        </p:nvGrpSpPr>
        <p:grpSpPr>
          <a:xfrm>
            <a:off x="3841883" y="3426605"/>
            <a:ext cx="1218685" cy="1218685"/>
            <a:chOff x="3245280" y="2331973"/>
            <a:chExt cx="914014" cy="914014"/>
          </a:xfrm>
          <a:solidFill>
            <a:srgbClr val="0070C0"/>
          </a:solidFill>
        </p:grpSpPr>
        <p:grpSp>
          <p:nvGrpSpPr>
            <p:cNvPr id="90" name="组合 89"/>
            <p:cNvGrpSpPr/>
            <p:nvPr/>
          </p:nvGrpSpPr>
          <p:grpSpPr>
            <a:xfrm>
              <a:off x="3245280" y="2331973"/>
              <a:ext cx="914014" cy="914014"/>
              <a:chOff x="304800" y="673100"/>
              <a:chExt cx="4000500" cy="4000500"/>
            </a:xfrm>
            <a:grpFill/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94" name="同心圆 93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40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95" name="椭圆 94"/>
              <p:cNvSpPr/>
              <p:nvPr/>
            </p:nvSpPr>
            <p:spPr>
              <a:xfrm>
                <a:off x="392112" y="760412"/>
                <a:ext cx="3825874" cy="382587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40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96" name="TextBox 13"/>
            <p:cNvSpPr txBox="1"/>
            <p:nvPr/>
          </p:nvSpPr>
          <p:spPr>
            <a:xfrm>
              <a:off x="3424802" y="2571135"/>
              <a:ext cx="450533" cy="376238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p>
              <a:r>
                <a:rPr lang="en-US" altLang="zh-CN" sz="2665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02</a:t>
              </a:r>
              <a:endParaRPr lang="zh-CN" altLang="en-US" sz="2665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08" name="组合 107"/>
          <p:cNvGrpSpPr/>
          <p:nvPr/>
        </p:nvGrpSpPr>
        <p:grpSpPr>
          <a:xfrm>
            <a:off x="1219901" y="4763849"/>
            <a:ext cx="1218685" cy="1218685"/>
            <a:chOff x="1278794" y="3334906"/>
            <a:chExt cx="914014" cy="914014"/>
          </a:xfrm>
          <a:solidFill>
            <a:srgbClr val="0070C0"/>
          </a:solidFill>
        </p:grpSpPr>
        <p:grpSp>
          <p:nvGrpSpPr>
            <p:cNvPr id="109" name="组合 108"/>
            <p:cNvGrpSpPr/>
            <p:nvPr/>
          </p:nvGrpSpPr>
          <p:grpSpPr>
            <a:xfrm>
              <a:off x="1278794" y="3334906"/>
              <a:ext cx="914014" cy="914014"/>
              <a:chOff x="304800" y="673100"/>
              <a:chExt cx="4000500" cy="4000500"/>
            </a:xfrm>
            <a:grpFill/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10" name="同心圆 109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40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11" name="椭圆 110"/>
              <p:cNvSpPr/>
              <p:nvPr/>
            </p:nvSpPr>
            <p:spPr>
              <a:xfrm>
                <a:off x="392112" y="760412"/>
                <a:ext cx="3825874" cy="382587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40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12" name="TextBox 18"/>
            <p:cNvSpPr txBox="1"/>
            <p:nvPr/>
          </p:nvSpPr>
          <p:spPr>
            <a:xfrm>
              <a:off x="1483792" y="3591858"/>
              <a:ext cx="450533" cy="376238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p>
              <a:r>
                <a:rPr lang="en-US" altLang="zh-CN" sz="2665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01</a:t>
              </a:r>
              <a:endParaRPr lang="zh-CN" altLang="en-US" sz="2665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cxnSp>
        <p:nvCxnSpPr>
          <p:cNvPr id="37" name="直接连接符 36"/>
          <p:cNvCxnSpPr>
            <a:endCxn id="39" idx="6"/>
          </p:cNvCxnSpPr>
          <p:nvPr userDrawn="1"/>
        </p:nvCxnSpPr>
        <p:spPr>
          <a:xfrm>
            <a:off x="847513" y="7445587"/>
            <a:ext cx="1827107" cy="847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椭圆 37"/>
          <p:cNvSpPr/>
          <p:nvPr userDrawn="1"/>
        </p:nvSpPr>
        <p:spPr>
          <a:xfrm>
            <a:off x="703447" y="7355929"/>
            <a:ext cx="179953" cy="180000"/>
          </a:xfrm>
          <a:prstGeom prst="ellipse">
            <a:avLst/>
          </a:prstGeom>
          <a:solidFill>
            <a:srgbClr val="FF8500"/>
          </a:solidFill>
          <a:ln w="57150">
            <a:solidFill>
              <a:srgbClr val="EAE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p>
            <a:pPr algn="ctr"/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9" name="椭圆 38"/>
          <p:cNvSpPr/>
          <p:nvPr userDrawn="1"/>
        </p:nvSpPr>
        <p:spPr>
          <a:xfrm>
            <a:off x="2494160" y="7355929"/>
            <a:ext cx="179953" cy="180000"/>
          </a:xfrm>
          <a:prstGeom prst="ellipse">
            <a:avLst/>
          </a:prstGeom>
          <a:solidFill>
            <a:srgbClr val="0070C0"/>
          </a:solidFill>
          <a:ln w="57150">
            <a:solidFill>
              <a:srgbClr val="EAE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p>
            <a:pPr algn="ctr"/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圆角矩形 39"/>
          <p:cNvSpPr/>
          <p:nvPr userDrawn="1"/>
        </p:nvSpPr>
        <p:spPr>
          <a:xfrm>
            <a:off x="289539" y="7265929"/>
            <a:ext cx="1079719" cy="360000"/>
          </a:xfrm>
          <a:prstGeom prst="roundRect">
            <a:avLst>
              <a:gd name="adj" fmla="val 5329"/>
            </a:avLst>
          </a:prstGeom>
          <a:gradFill>
            <a:gsLst>
              <a:gs pos="0">
                <a:srgbClr val="939292"/>
              </a:gs>
              <a:gs pos="80000">
                <a:srgbClr val="A6A6A7"/>
              </a:gs>
              <a:gs pos="100000">
                <a:srgbClr val="B6B0B2"/>
              </a:gs>
            </a:gsLst>
          </a:gra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91416" tIns="45708" rIns="91416" bIns="45708" rtlCol="0" anchor="ctr"/>
          <a:p>
            <a:pPr algn="ctr"/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" name="文本框 3"/>
          <p:cNvSpPr txBox="1"/>
          <p:nvPr userDrawn="1"/>
        </p:nvSpPr>
        <p:spPr>
          <a:xfrm>
            <a:off x="1961432" y="7612061"/>
            <a:ext cx="1372870" cy="295910"/>
          </a:xfrm>
          <a:prstGeom prst="rect">
            <a:avLst/>
          </a:prstGeom>
          <a:noFill/>
        </p:spPr>
        <p:txBody>
          <a:bodyPr wrap="none" lIns="91416" tIns="45708" rIns="91416" bIns="45708" rtlCol="0">
            <a:spAutoFit/>
          </a:bodyPr>
          <a:p>
            <a:pPr algn="ctr"/>
            <a:r>
              <a:rPr lang="zh-CN" altLang="en-US" sz="1335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选择控制的方法</a:t>
            </a:r>
            <a:endParaRPr lang="zh-CN" altLang="en-US" sz="1335" dirty="0" smtClean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7" name="椭圆 46"/>
          <p:cNvSpPr/>
          <p:nvPr userDrawn="1"/>
        </p:nvSpPr>
        <p:spPr>
          <a:xfrm>
            <a:off x="739421" y="7355929"/>
            <a:ext cx="179953" cy="180000"/>
          </a:xfrm>
          <a:prstGeom prst="ellipse">
            <a:avLst/>
          </a:prstGeom>
          <a:solidFill>
            <a:srgbClr val="0070C0"/>
          </a:solidFill>
          <a:ln w="57150">
            <a:solidFill>
              <a:srgbClr val="EAE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p>
            <a:pPr algn="ctr"/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8" name="文本框 2"/>
          <p:cNvSpPr txBox="1"/>
          <p:nvPr userDrawn="1"/>
        </p:nvSpPr>
        <p:spPr>
          <a:xfrm>
            <a:off x="27395" y="7612060"/>
            <a:ext cx="1604010" cy="335915"/>
          </a:xfrm>
          <a:prstGeom prst="rect">
            <a:avLst/>
          </a:prstGeom>
          <a:noFill/>
        </p:spPr>
        <p:txBody>
          <a:bodyPr wrap="none" lIns="91416" tIns="45708" rIns="91416" bIns="45708" rtlCol="0">
            <a:spAutoFit/>
          </a:bodyPr>
          <a:p>
            <a:pPr algn="ctr"/>
            <a:r>
              <a:rPr lang="zh-CN" altLang="en-US" sz="1600" b="1" dirty="0" smtClean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分析控制的过程</a:t>
            </a:r>
            <a:endParaRPr lang="zh-CN" altLang="en-US" sz="1600" b="1" dirty="0" smtClean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265" name="矩形 2"/>
          <p:cNvSpPr>
            <a:spLocks noChangeArrowheads="1"/>
          </p:cNvSpPr>
          <p:nvPr/>
        </p:nvSpPr>
        <p:spPr bwMode="auto">
          <a:xfrm flipV="1">
            <a:off x="-22013" y="-308187"/>
            <a:ext cx="12235180" cy="154940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 sz="40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868333" y="-817880"/>
            <a:ext cx="3520440" cy="575733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p>
            <a:pPr algn="ctr"/>
            <a:endParaRPr lang="zh-CN" altLang="en-US" sz="40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extBox 5"/>
          <p:cNvSpPr txBox="1">
            <a:spLocks noChangeArrowheads="1"/>
          </p:cNvSpPr>
          <p:nvPr/>
        </p:nvSpPr>
        <p:spPr bwMode="auto">
          <a:xfrm>
            <a:off x="9979660" y="-816927"/>
            <a:ext cx="2286847" cy="574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zh-CN" altLang="en-US" sz="3735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03  总结</a:t>
            </a:r>
            <a:endParaRPr lang="zh-CN" altLang="en-US" sz="3735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289560" y="-815233"/>
            <a:ext cx="3826087" cy="574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r>
              <a:rPr lang="en-US" altLang="zh-CN" sz="3735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charset="-122"/>
              </a:rPr>
              <a:t>01    </a:t>
            </a:r>
            <a:r>
              <a:rPr lang="zh-CN" altLang="en-US" sz="3735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3735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5239173" y="-816927"/>
            <a:ext cx="4598247" cy="574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3735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charset="-122"/>
              </a:rPr>
              <a:t>02   内容讲授</a:t>
            </a:r>
            <a:endParaRPr lang="en-US" altLang="zh-CN" sz="3735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  <p:bldP spid="82" grpId="0"/>
      <p:bldP spid="83" grpId="0"/>
      <p:bldP spid="11268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" name="文本框 9"/>
          <p:cNvSpPr txBox="1"/>
          <p:nvPr/>
        </p:nvSpPr>
        <p:spPr>
          <a:xfrm>
            <a:off x="215053" y="193040"/>
            <a:ext cx="7325360" cy="7816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20000"/>
              </a:lnSpc>
            </a:pPr>
            <a:r>
              <a:rPr lang="zh-CN" altLang="en-US" sz="3735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三、控制过程</a:t>
            </a:r>
            <a:r>
              <a:rPr lang="zh-CN" altLang="zh-CN" sz="240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7" name="直接连接符 36"/>
          <p:cNvCxnSpPr>
            <a:endCxn id="39" idx="6"/>
          </p:cNvCxnSpPr>
          <p:nvPr userDrawn="1"/>
        </p:nvCxnSpPr>
        <p:spPr>
          <a:xfrm>
            <a:off x="847513" y="7445587"/>
            <a:ext cx="1827107" cy="847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椭圆 37"/>
          <p:cNvSpPr/>
          <p:nvPr userDrawn="1"/>
        </p:nvSpPr>
        <p:spPr>
          <a:xfrm>
            <a:off x="703447" y="7355929"/>
            <a:ext cx="179953" cy="180000"/>
          </a:xfrm>
          <a:prstGeom prst="ellipse">
            <a:avLst/>
          </a:prstGeom>
          <a:solidFill>
            <a:srgbClr val="FF8500"/>
          </a:solidFill>
          <a:ln w="57150">
            <a:solidFill>
              <a:srgbClr val="EAE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p>
            <a:pPr algn="ctr"/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9" name="椭圆 38"/>
          <p:cNvSpPr/>
          <p:nvPr userDrawn="1"/>
        </p:nvSpPr>
        <p:spPr>
          <a:xfrm>
            <a:off x="2494160" y="7355929"/>
            <a:ext cx="179953" cy="180000"/>
          </a:xfrm>
          <a:prstGeom prst="ellipse">
            <a:avLst/>
          </a:prstGeom>
          <a:solidFill>
            <a:srgbClr val="0070C0"/>
          </a:solidFill>
          <a:ln w="57150">
            <a:solidFill>
              <a:srgbClr val="EAE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p>
            <a:pPr algn="ctr"/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圆角矩形 39"/>
          <p:cNvSpPr/>
          <p:nvPr userDrawn="1"/>
        </p:nvSpPr>
        <p:spPr>
          <a:xfrm>
            <a:off x="289539" y="7265929"/>
            <a:ext cx="1079719" cy="360000"/>
          </a:xfrm>
          <a:prstGeom prst="roundRect">
            <a:avLst>
              <a:gd name="adj" fmla="val 5329"/>
            </a:avLst>
          </a:prstGeom>
          <a:gradFill>
            <a:gsLst>
              <a:gs pos="0">
                <a:srgbClr val="939292"/>
              </a:gs>
              <a:gs pos="80000">
                <a:srgbClr val="A6A6A7"/>
              </a:gs>
              <a:gs pos="100000">
                <a:srgbClr val="B6B0B2"/>
              </a:gs>
            </a:gsLst>
          </a:gra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91416" tIns="45708" rIns="91416" bIns="45708" rtlCol="0" anchor="ctr"/>
          <a:p>
            <a:pPr algn="ctr"/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" name="文本框 3"/>
          <p:cNvSpPr txBox="1"/>
          <p:nvPr userDrawn="1"/>
        </p:nvSpPr>
        <p:spPr>
          <a:xfrm>
            <a:off x="1961432" y="7612061"/>
            <a:ext cx="1372870" cy="295910"/>
          </a:xfrm>
          <a:prstGeom prst="rect">
            <a:avLst/>
          </a:prstGeom>
          <a:noFill/>
        </p:spPr>
        <p:txBody>
          <a:bodyPr wrap="none" lIns="91416" tIns="45708" rIns="91416" bIns="45708" rtlCol="0">
            <a:spAutoFit/>
          </a:bodyPr>
          <a:p>
            <a:pPr algn="ctr"/>
            <a:r>
              <a:rPr lang="zh-CN" altLang="en-US" sz="1335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选择控制的方法</a:t>
            </a:r>
            <a:endParaRPr lang="zh-CN" altLang="en-US" sz="1335" dirty="0" smtClean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7" name="椭圆 46"/>
          <p:cNvSpPr/>
          <p:nvPr userDrawn="1"/>
        </p:nvSpPr>
        <p:spPr>
          <a:xfrm>
            <a:off x="739421" y="7355929"/>
            <a:ext cx="179953" cy="180000"/>
          </a:xfrm>
          <a:prstGeom prst="ellipse">
            <a:avLst/>
          </a:prstGeom>
          <a:solidFill>
            <a:srgbClr val="0070C0"/>
          </a:solidFill>
          <a:ln w="57150">
            <a:solidFill>
              <a:srgbClr val="EAE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p>
            <a:pPr algn="ctr"/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8" name="文本框 2"/>
          <p:cNvSpPr txBox="1"/>
          <p:nvPr userDrawn="1"/>
        </p:nvSpPr>
        <p:spPr>
          <a:xfrm>
            <a:off x="27395" y="7612060"/>
            <a:ext cx="1604010" cy="335915"/>
          </a:xfrm>
          <a:prstGeom prst="rect">
            <a:avLst/>
          </a:prstGeom>
          <a:noFill/>
        </p:spPr>
        <p:txBody>
          <a:bodyPr wrap="none" lIns="91416" tIns="45708" rIns="91416" bIns="45708" rtlCol="0">
            <a:spAutoFit/>
          </a:bodyPr>
          <a:p>
            <a:pPr algn="ctr"/>
            <a:r>
              <a:rPr lang="zh-CN" altLang="en-US" sz="1600" b="1" dirty="0" smtClean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分析控制的过程</a:t>
            </a:r>
            <a:endParaRPr lang="zh-CN" altLang="en-US" sz="1600" b="1" dirty="0" smtClean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5364" name="Group 4"/>
          <p:cNvGrpSpPr/>
          <p:nvPr/>
        </p:nvGrpSpPr>
        <p:grpSpPr>
          <a:xfrm>
            <a:off x="1054100" y="1477433"/>
            <a:ext cx="10361084" cy="5553152"/>
            <a:chOff x="0" y="0"/>
            <a:chExt cx="11572" cy="5829"/>
          </a:xfrm>
        </p:grpSpPr>
        <p:pic>
          <p:nvPicPr>
            <p:cNvPr id="16388" name="Picture 5" descr="9-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0" y="0"/>
              <a:ext cx="11572" cy="535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6389" name="Text Box 6"/>
            <p:cNvSpPr txBox="1"/>
            <p:nvPr/>
          </p:nvSpPr>
          <p:spPr>
            <a:xfrm>
              <a:off x="366" y="5216"/>
              <a:ext cx="4779" cy="61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r>
                <a:rPr lang="zh-CN" altLang="zh-CN" sz="3200" dirty="0">
                  <a:solidFill>
                    <a:schemeClr val="tx2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控制过程示意图</a:t>
              </a:r>
              <a:endParaRPr lang="zh-CN" altLang="zh-CN" sz="3200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1265" name="矩形 2"/>
          <p:cNvSpPr>
            <a:spLocks noChangeArrowheads="1"/>
          </p:cNvSpPr>
          <p:nvPr/>
        </p:nvSpPr>
        <p:spPr bwMode="auto">
          <a:xfrm flipV="1">
            <a:off x="-22013" y="-308187"/>
            <a:ext cx="12235180" cy="154940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 sz="40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868333" y="-817880"/>
            <a:ext cx="3520440" cy="575733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p>
            <a:pPr algn="ctr"/>
            <a:endParaRPr lang="zh-CN" altLang="en-US" sz="40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extBox 5"/>
          <p:cNvSpPr txBox="1">
            <a:spLocks noChangeArrowheads="1"/>
          </p:cNvSpPr>
          <p:nvPr/>
        </p:nvSpPr>
        <p:spPr bwMode="auto">
          <a:xfrm>
            <a:off x="9979660" y="-816927"/>
            <a:ext cx="2286847" cy="574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zh-CN" altLang="en-US" sz="3735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03  总结</a:t>
            </a:r>
            <a:endParaRPr lang="zh-CN" altLang="en-US" sz="3735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289560" y="-815233"/>
            <a:ext cx="3826087" cy="574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r>
              <a:rPr lang="en-US" altLang="zh-CN" sz="3735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charset="-122"/>
              </a:rPr>
              <a:t>01    </a:t>
            </a:r>
            <a:r>
              <a:rPr lang="zh-CN" altLang="en-US" sz="3735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3735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5239173" y="-816927"/>
            <a:ext cx="4598247" cy="574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3735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charset="-122"/>
              </a:rPr>
              <a:t>02   内容讲授</a:t>
            </a:r>
            <a:endParaRPr lang="en-US" altLang="zh-CN" sz="3735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" name="文本框 9"/>
          <p:cNvSpPr txBox="1"/>
          <p:nvPr/>
        </p:nvSpPr>
        <p:spPr>
          <a:xfrm>
            <a:off x="215053" y="193040"/>
            <a:ext cx="7325360" cy="7816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20000"/>
              </a:lnSpc>
            </a:pPr>
            <a:r>
              <a:rPr lang="zh-CN" altLang="en-US" sz="3735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三、控制过程</a:t>
            </a:r>
            <a:r>
              <a:rPr lang="zh-CN" altLang="zh-CN" sz="3735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zh-CN" altLang="zh-CN" sz="240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7" name="直接连接符 36"/>
          <p:cNvCxnSpPr>
            <a:endCxn id="39" idx="6"/>
          </p:cNvCxnSpPr>
          <p:nvPr userDrawn="1"/>
        </p:nvCxnSpPr>
        <p:spPr>
          <a:xfrm>
            <a:off x="847513" y="7445587"/>
            <a:ext cx="1827107" cy="847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椭圆 37"/>
          <p:cNvSpPr/>
          <p:nvPr userDrawn="1"/>
        </p:nvSpPr>
        <p:spPr>
          <a:xfrm>
            <a:off x="703447" y="7355929"/>
            <a:ext cx="179953" cy="180000"/>
          </a:xfrm>
          <a:prstGeom prst="ellipse">
            <a:avLst/>
          </a:prstGeom>
          <a:solidFill>
            <a:srgbClr val="FF8500"/>
          </a:solidFill>
          <a:ln w="57150">
            <a:solidFill>
              <a:srgbClr val="EAE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p>
            <a:pPr algn="ctr"/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9" name="椭圆 38"/>
          <p:cNvSpPr/>
          <p:nvPr userDrawn="1"/>
        </p:nvSpPr>
        <p:spPr>
          <a:xfrm>
            <a:off x="2494160" y="7355929"/>
            <a:ext cx="179953" cy="180000"/>
          </a:xfrm>
          <a:prstGeom prst="ellipse">
            <a:avLst/>
          </a:prstGeom>
          <a:solidFill>
            <a:srgbClr val="0070C0"/>
          </a:solidFill>
          <a:ln w="57150">
            <a:solidFill>
              <a:srgbClr val="EAE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p>
            <a:pPr algn="ctr"/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圆角矩形 39"/>
          <p:cNvSpPr/>
          <p:nvPr userDrawn="1"/>
        </p:nvSpPr>
        <p:spPr>
          <a:xfrm>
            <a:off x="289539" y="7265929"/>
            <a:ext cx="1079719" cy="360000"/>
          </a:xfrm>
          <a:prstGeom prst="roundRect">
            <a:avLst>
              <a:gd name="adj" fmla="val 5329"/>
            </a:avLst>
          </a:prstGeom>
          <a:gradFill>
            <a:gsLst>
              <a:gs pos="0">
                <a:srgbClr val="939292"/>
              </a:gs>
              <a:gs pos="80000">
                <a:srgbClr val="A6A6A7"/>
              </a:gs>
              <a:gs pos="100000">
                <a:srgbClr val="B6B0B2"/>
              </a:gs>
            </a:gsLst>
          </a:gra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91416" tIns="45708" rIns="91416" bIns="45708" rtlCol="0" anchor="ctr"/>
          <a:p>
            <a:pPr algn="ctr"/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" name="文本框 3"/>
          <p:cNvSpPr txBox="1"/>
          <p:nvPr userDrawn="1"/>
        </p:nvSpPr>
        <p:spPr>
          <a:xfrm>
            <a:off x="1961432" y="7612061"/>
            <a:ext cx="1372870" cy="295910"/>
          </a:xfrm>
          <a:prstGeom prst="rect">
            <a:avLst/>
          </a:prstGeom>
          <a:noFill/>
        </p:spPr>
        <p:txBody>
          <a:bodyPr wrap="none" lIns="91416" tIns="45708" rIns="91416" bIns="45708" rtlCol="0">
            <a:spAutoFit/>
          </a:bodyPr>
          <a:p>
            <a:pPr algn="ctr"/>
            <a:r>
              <a:rPr lang="zh-CN" altLang="en-US" sz="1335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选择控制的方法</a:t>
            </a:r>
            <a:endParaRPr lang="zh-CN" altLang="en-US" sz="1335" dirty="0" smtClean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7" name="椭圆 46"/>
          <p:cNvSpPr/>
          <p:nvPr userDrawn="1"/>
        </p:nvSpPr>
        <p:spPr>
          <a:xfrm>
            <a:off x="739421" y="7355929"/>
            <a:ext cx="179953" cy="180000"/>
          </a:xfrm>
          <a:prstGeom prst="ellipse">
            <a:avLst/>
          </a:prstGeom>
          <a:solidFill>
            <a:srgbClr val="0070C0"/>
          </a:solidFill>
          <a:ln w="57150">
            <a:solidFill>
              <a:srgbClr val="EAE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p>
            <a:pPr algn="ctr"/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8" name="文本框 2"/>
          <p:cNvSpPr txBox="1"/>
          <p:nvPr userDrawn="1"/>
        </p:nvSpPr>
        <p:spPr>
          <a:xfrm>
            <a:off x="27395" y="7612060"/>
            <a:ext cx="1604010" cy="335915"/>
          </a:xfrm>
          <a:prstGeom prst="rect">
            <a:avLst/>
          </a:prstGeom>
          <a:noFill/>
        </p:spPr>
        <p:txBody>
          <a:bodyPr wrap="none" lIns="91416" tIns="45708" rIns="91416" bIns="45708" rtlCol="0">
            <a:spAutoFit/>
          </a:bodyPr>
          <a:p>
            <a:pPr algn="ctr"/>
            <a:r>
              <a:rPr lang="zh-CN" altLang="en-US" sz="1600" b="1" dirty="0" smtClean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分析控制的过程</a:t>
            </a:r>
            <a:endParaRPr lang="zh-CN" altLang="en-US" sz="1600" b="1" dirty="0" smtClean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89560" y="1148080"/>
            <a:ext cx="3251835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571500" marR="0" lvl="0" indent="-5715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665" noProof="0" smtClean="0">
                <a:ln>
                  <a:noFill/>
                </a:ln>
                <a:solidFill>
                  <a:srgbClr val="204B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（一）</a:t>
            </a:r>
            <a:r>
              <a:rPr lang="zh-CN" altLang="en-US" sz="2665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华文中宋" pitchFamily="2" charset="-122"/>
                <a:ea typeface="黑体" panose="02010609060101010101" pitchFamily="49" charset="-122"/>
                <a:sym typeface="+mn-ea"/>
              </a:rPr>
              <a:t>制定控制标准</a:t>
            </a:r>
            <a:endParaRPr lang="zh-CN" altLang="en-US" sz="2665"/>
          </a:p>
        </p:txBody>
      </p:sp>
      <p:sp>
        <p:nvSpPr>
          <p:cNvPr id="11266" name="燕尾形 1"/>
          <p:cNvSpPr>
            <a:spLocks noChangeArrowheads="1"/>
          </p:cNvSpPr>
          <p:nvPr/>
        </p:nvSpPr>
        <p:spPr bwMode="auto">
          <a:xfrm>
            <a:off x="1631951" y="2527300"/>
            <a:ext cx="2447925" cy="2519363"/>
          </a:xfrm>
          <a:prstGeom prst="chevron">
            <a:avLst>
              <a:gd name="adj" fmla="val 32167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3315" name="燕尾形 9"/>
          <p:cNvSpPr>
            <a:spLocks noChangeArrowheads="1"/>
          </p:cNvSpPr>
          <p:nvPr/>
        </p:nvSpPr>
        <p:spPr bwMode="auto">
          <a:xfrm>
            <a:off x="1212851" y="3030539"/>
            <a:ext cx="1006475" cy="1512887"/>
          </a:xfrm>
          <a:prstGeom prst="chevron">
            <a:avLst>
              <a:gd name="adj" fmla="val 50000"/>
            </a:avLst>
          </a:prstGeom>
          <a:solidFill>
            <a:srgbClr val="808080"/>
          </a:solidFill>
          <a:ln w="3175" algn="ctr">
            <a:noFill/>
            <a:miter lim="800000"/>
          </a:ln>
        </p:spPr>
        <p:txBody>
          <a:bodyPr anchor="ctr"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3323" name="圆角矩形 19"/>
          <p:cNvSpPr>
            <a:spLocks noChangeArrowheads="1"/>
          </p:cNvSpPr>
          <p:nvPr/>
        </p:nvSpPr>
        <p:spPr bwMode="auto">
          <a:xfrm>
            <a:off x="5951539" y="1484313"/>
            <a:ext cx="5133975" cy="1296987"/>
          </a:xfrm>
          <a:prstGeom prst="roundRect">
            <a:avLst>
              <a:gd name="adj" fmla="val 0"/>
            </a:avLst>
          </a:prstGeom>
          <a:solidFill>
            <a:srgbClr val="808080"/>
          </a:solidFill>
          <a:ln w="25400" algn="ctr">
            <a:solidFill>
              <a:schemeClr val="bg1"/>
            </a:solidFill>
            <a:round/>
          </a:ln>
        </p:spPr>
        <p:txBody>
          <a:bodyPr anchor="ctr"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  <a:ea typeface="微软雅黑" panose="020B0503020204020204" charset="-122"/>
            </a:endParaRPr>
          </a:p>
        </p:txBody>
      </p:sp>
      <p:sp>
        <p:nvSpPr>
          <p:cNvPr id="13324" name="TextBox 6"/>
          <p:cNvSpPr txBox="1">
            <a:spLocks noChangeArrowheads="1"/>
          </p:cNvSpPr>
          <p:nvPr/>
        </p:nvSpPr>
        <p:spPr bwMode="auto">
          <a:xfrm>
            <a:off x="6350000" y="1902460"/>
            <a:ext cx="4389755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pPr marR="0" algn="l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sz="2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1．定量标准</a:t>
            </a:r>
            <a:endParaRPr sz="2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3325" name="圆角矩形 19"/>
          <p:cNvSpPr>
            <a:spLocks noChangeArrowheads="1"/>
          </p:cNvSpPr>
          <p:nvPr/>
        </p:nvSpPr>
        <p:spPr bwMode="auto">
          <a:xfrm>
            <a:off x="5977573" y="5046663"/>
            <a:ext cx="5133975" cy="1296987"/>
          </a:xfrm>
          <a:prstGeom prst="roundRect">
            <a:avLst>
              <a:gd name="adj" fmla="val 0"/>
            </a:avLst>
          </a:prstGeom>
          <a:solidFill>
            <a:srgbClr val="808080"/>
          </a:solidFill>
          <a:ln w="25400" algn="ctr">
            <a:solidFill>
              <a:schemeClr val="bg1"/>
            </a:solidFill>
            <a:round/>
          </a:ln>
        </p:spPr>
        <p:txBody>
          <a:bodyPr anchor="ctr"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  <a:ea typeface="微软雅黑" panose="020B0503020204020204" charset="-122"/>
            </a:endParaRPr>
          </a:p>
        </p:txBody>
      </p:sp>
      <p:sp>
        <p:nvSpPr>
          <p:cNvPr id="13326" name="TextBox 6"/>
          <p:cNvSpPr txBox="1">
            <a:spLocks noChangeArrowheads="1"/>
          </p:cNvSpPr>
          <p:nvPr/>
        </p:nvSpPr>
        <p:spPr bwMode="auto">
          <a:xfrm>
            <a:off x="6525260" y="5293360"/>
            <a:ext cx="4370705" cy="5708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pPr>
              <a:lnSpc>
                <a:spcPct val="130000"/>
              </a:lnSpc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2．定性标准 </a:t>
            </a:r>
            <a:endParaRPr lang="en-US" altLang="zh-CN" sz="2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282" name="Line 46"/>
          <p:cNvSpPr>
            <a:spLocks noChangeShapeType="1"/>
          </p:cNvSpPr>
          <p:nvPr/>
        </p:nvSpPr>
        <p:spPr bwMode="auto">
          <a:xfrm flipV="1">
            <a:off x="4008439" y="2060575"/>
            <a:ext cx="1800225" cy="1728788"/>
          </a:xfrm>
          <a:prstGeom prst="line">
            <a:avLst/>
          </a:prstGeom>
          <a:noFill/>
          <a:ln w="31750">
            <a:solidFill>
              <a:srgbClr val="3C78CE"/>
            </a:solidFill>
            <a:prstDash val="sysDot"/>
            <a:round/>
            <a:headEnd type="diamond" w="med" len="med"/>
            <a:tailEnd type="triangle" w="med" len="med"/>
          </a:ln>
        </p:spPr>
        <p:txBody>
          <a:bodyPr/>
          <a:p>
            <a:endParaRPr lang="zh-CN" altLang="en-US"/>
          </a:p>
        </p:txBody>
      </p:sp>
      <p:sp>
        <p:nvSpPr>
          <p:cNvPr id="11283" name="Line 47"/>
          <p:cNvSpPr>
            <a:spLocks noChangeShapeType="1"/>
          </p:cNvSpPr>
          <p:nvPr/>
        </p:nvSpPr>
        <p:spPr bwMode="auto">
          <a:xfrm>
            <a:off x="4008439" y="3789363"/>
            <a:ext cx="1800225" cy="1944687"/>
          </a:xfrm>
          <a:prstGeom prst="line">
            <a:avLst/>
          </a:prstGeom>
          <a:noFill/>
          <a:ln w="31750">
            <a:solidFill>
              <a:srgbClr val="3C78CE"/>
            </a:solidFill>
            <a:prstDash val="sysDot"/>
            <a:round/>
            <a:headEnd type="diamond" w="med" len="med"/>
            <a:tailEnd type="triangle" w="med" len="med"/>
          </a:ln>
        </p:spPr>
        <p:txBody>
          <a:bodyPr/>
          <a:p>
            <a:endParaRPr lang="zh-CN" altLang="en-US"/>
          </a:p>
        </p:txBody>
      </p:sp>
      <p:sp>
        <p:nvSpPr>
          <p:cNvPr id="11286" name="AutoShape 50"/>
          <p:cNvSpPr>
            <a:spLocks noChangeArrowheads="1"/>
          </p:cNvSpPr>
          <p:nvPr/>
        </p:nvSpPr>
        <p:spPr bwMode="auto">
          <a:xfrm>
            <a:off x="6218873" y="4686300"/>
            <a:ext cx="4676775" cy="504825"/>
          </a:xfrm>
          <a:prstGeom prst="hexagon">
            <a:avLst>
              <a:gd name="adj" fmla="val 0"/>
              <a:gd name="vf" fmla="val 115470"/>
            </a:avLst>
          </a:prstGeom>
          <a:solidFill>
            <a:srgbClr val="0848AF"/>
          </a:solidFill>
          <a:ln w="25400">
            <a:solidFill>
              <a:schemeClr val="bg1"/>
            </a:solidFill>
            <a:miter lim="800000"/>
          </a:ln>
        </p:spPr>
        <p:txBody>
          <a:bodyPr wrap="none" anchor="ctr"/>
          <a:p>
            <a:endParaRPr lang="zh-CN" altLang="en-US"/>
          </a:p>
        </p:txBody>
      </p:sp>
      <p:sp>
        <p:nvSpPr>
          <p:cNvPr id="11288" name="AutoShape 52"/>
          <p:cNvSpPr>
            <a:spLocks noChangeArrowheads="1"/>
          </p:cNvSpPr>
          <p:nvPr/>
        </p:nvSpPr>
        <p:spPr bwMode="auto">
          <a:xfrm>
            <a:off x="6192839" y="1125539"/>
            <a:ext cx="4676775" cy="504825"/>
          </a:xfrm>
          <a:prstGeom prst="hexagon">
            <a:avLst>
              <a:gd name="adj" fmla="val 0"/>
              <a:gd name="vf" fmla="val 115470"/>
            </a:avLst>
          </a:prstGeom>
          <a:solidFill>
            <a:srgbClr val="0848AF"/>
          </a:solidFill>
          <a:ln w="25400">
            <a:solidFill>
              <a:schemeClr val="bg1"/>
            </a:solidFill>
            <a:miter lim="800000"/>
          </a:ln>
        </p:spPr>
        <p:txBody>
          <a:bodyPr wrap="none" anchor="ctr"/>
          <a:p>
            <a:endParaRPr lang="zh-CN" altLang="en-US"/>
          </a:p>
        </p:txBody>
      </p:sp>
      <p:sp>
        <p:nvSpPr>
          <p:cNvPr id="13338" name="TextBox 6"/>
          <p:cNvSpPr txBox="1">
            <a:spLocks noChangeArrowheads="1"/>
          </p:cNvSpPr>
          <p:nvPr/>
        </p:nvSpPr>
        <p:spPr bwMode="auto">
          <a:xfrm>
            <a:off x="2330027" y="2764367"/>
            <a:ext cx="1413933" cy="189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pPr>
              <a:lnSpc>
                <a:spcPct val="130000"/>
              </a:lnSpc>
            </a:pPr>
            <a:r>
              <a:rPr lang="zh-CN" altLang="en-US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控制标准的类别</a:t>
            </a:r>
            <a:endParaRPr lang="zh-CN" altLang="en-US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265" name="矩形 2"/>
          <p:cNvSpPr>
            <a:spLocks noChangeArrowheads="1"/>
          </p:cNvSpPr>
          <p:nvPr/>
        </p:nvSpPr>
        <p:spPr bwMode="auto">
          <a:xfrm flipV="1">
            <a:off x="-22013" y="-308187"/>
            <a:ext cx="12235180" cy="154940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 sz="40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868333" y="-817880"/>
            <a:ext cx="3520440" cy="575733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p>
            <a:pPr algn="ctr"/>
            <a:endParaRPr lang="zh-CN" altLang="en-US" sz="40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extBox 5"/>
          <p:cNvSpPr txBox="1">
            <a:spLocks noChangeArrowheads="1"/>
          </p:cNvSpPr>
          <p:nvPr/>
        </p:nvSpPr>
        <p:spPr bwMode="auto">
          <a:xfrm>
            <a:off x="9979660" y="-816927"/>
            <a:ext cx="2286847" cy="574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zh-CN" altLang="en-US" sz="3735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03  总结</a:t>
            </a:r>
            <a:endParaRPr lang="zh-CN" altLang="en-US" sz="3735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289560" y="-815233"/>
            <a:ext cx="3826087" cy="574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r>
              <a:rPr lang="en-US" altLang="zh-CN" sz="3735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charset="-122"/>
              </a:rPr>
              <a:t>01    </a:t>
            </a:r>
            <a:r>
              <a:rPr lang="zh-CN" altLang="en-US" sz="3735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3735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5239173" y="-816927"/>
            <a:ext cx="4598247" cy="574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3735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charset="-122"/>
              </a:rPr>
              <a:t>02   内容讲授</a:t>
            </a:r>
            <a:endParaRPr lang="en-US" altLang="zh-CN" sz="3735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4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bldLvl="0" animBg="1"/>
      <p:bldP spid="13315" grpId="0" bldLvl="0" animBg="1"/>
      <p:bldP spid="13323" grpId="0" bldLvl="0" animBg="1"/>
      <p:bldP spid="13324" grpId="0"/>
      <p:bldP spid="13325" grpId="0" bldLvl="0" animBg="1"/>
      <p:bldP spid="13326" grpId="0"/>
      <p:bldP spid="11282" grpId="0" bldLvl="0" animBg="1"/>
      <p:bldP spid="11283" grpId="0" bldLvl="0" animBg="1"/>
      <p:bldP spid="11286" grpId="0" bldLvl="0" animBg="1"/>
      <p:bldP spid="11288" grpId="0" bldLvl="0" animBg="1"/>
      <p:bldP spid="13338" grpId="0"/>
      <p:bldP spid="11268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71543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8214783" y="-583353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78663" y="-582400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charset="-122"/>
              </a:rPr>
              <a:t>03  总结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45023" y="-581130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57233" y="-582400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charset="-122"/>
              </a:rPr>
              <a:t>02   内容讲授</a:t>
            </a:r>
            <a:endParaRPr lang="en-US" altLang="zh-CN" sz="2800" b="1">
              <a:solidFill>
                <a:schemeClr val="tx1"/>
              </a:solidFill>
              <a:latin typeface="Impact" panose="020B0806030902050204" pitchFamily="34" charset="0"/>
              <a:ea typeface="微软雅黑" panose="020B050302020402020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AutoShape 14"/>
          <p:cNvSpPr>
            <a:spLocks noChangeArrowheads="1"/>
          </p:cNvSpPr>
          <p:nvPr/>
        </p:nvSpPr>
        <p:spPr bwMode="auto">
          <a:xfrm>
            <a:off x="403860" y="868680"/>
            <a:ext cx="11320145" cy="5842000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0070C0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40" tIns="45720" rIns="91440" bIns="45720" anchor="ctr"/>
          <a:p>
            <a:endParaRPr lang="zh-CN" altLang="en-US" sz="400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Oval 53"/>
          <p:cNvSpPr>
            <a:spLocks noChangeArrowheads="1"/>
          </p:cNvSpPr>
          <p:nvPr/>
        </p:nvSpPr>
        <p:spPr bwMode="auto">
          <a:xfrm>
            <a:off x="4658360" y="-452967"/>
            <a:ext cx="3479800" cy="1741593"/>
          </a:xfrm>
          <a:prstGeom prst="ellipse">
            <a:avLst/>
          </a:prstGeom>
          <a:solidFill>
            <a:schemeClr val="accent1"/>
          </a:solidFill>
          <a:ln w="28575">
            <a:noFill/>
          </a:ln>
          <a:effectLst>
            <a:outerShdw blurRad="279400" dist="76200" dir="2700000" sx="101000" sy="101000" algn="tl" rotWithShape="0">
              <a:prstClr val="black">
                <a:alpha val="2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p>
            <a:pPr algn="ctr" eaLnBrk="0" hangingPunct="0"/>
            <a:r>
              <a:rPr lang="zh-CN" altLang="en-US" sz="2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小案例</a:t>
            </a:r>
            <a:endParaRPr lang="zh-CN" altLang="en-US" sz="2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 eaLnBrk="0" hangingPunct="0"/>
            <a:r>
              <a:rPr lang="zh-CN" altLang="en-US" sz="2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王老师怎么啦？</a:t>
            </a:r>
            <a:endParaRPr lang="zh-CN" altLang="en-US" sz="2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77520" y="1288627"/>
            <a:ext cx="11246273" cy="54222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eaLnBrk="0" hangingPunct="0">
              <a:lnSpc>
                <a:spcPct val="120000"/>
              </a:lnSpc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zh-CN" altLang="zh-CN" sz="2135" b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某校软件学院教学楼307室，上课的铃声刚刚结束，教管理学的王老师就拿起了点名册开始了点名。5分钟过后，王老师点完了名，正准备开始讲课时，10多名同学陆陆续续地进入教室并安静地坐了下来。王老师犹豫了一下，脸露不悦，厉声地说道：“请刚才迟到的同学站起来，说一说你们为什么会迟到。”同学们各自都给出了不同的理由。</a:t>
            </a:r>
            <a:endParaRPr lang="zh-CN" altLang="zh-CN" sz="2135" b="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eaLnBrk="0" hangingPunct="0">
              <a:lnSpc>
                <a:spcPct val="120000"/>
              </a:lnSpc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zh-CN" altLang="zh-CN" sz="2135" b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●2分钟过后，王老师的心情平静了下来，挥挥手对那些迟到的同学说：“好了，请大家坐下吧！现在我们开始上课。请大家翻到课本218页，今天我们开始讲管理的第四大职能控制。”</a:t>
            </a:r>
            <a:endParaRPr lang="zh-CN" altLang="zh-CN" sz="2135" b="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eaLnBrk="0" hangingPunct="0">
              <a:lnSpc>
                <a:spcPct val="120000"/>
              </a:lnSpc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zh-CN" altLang="zh-CN" sz="2135" b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●课间休息的时候，王老师走出了教室，在走廊上有几位刚才迟到的同学来到了王老师的面前，并对他们的迟到向王老师表示了歉意，李老师微笑地说：“没关系，以后注意就是。”</a:t>
            </a:r>
            <a:endParaRPr lang="zh-CN" altLang="zh-CN" sz="2135" b="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eaLnBrk="0" hangingPunct="0">
              <a:lnSpc>
                <a:spcPct val="120000"/>
              </a:lnSpc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zh-CN" altLang="zh-CN" sz="2135" b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第二节课开始时，王老师站在讲台上环视了一周，然后说：“对不起，我应该对上节课那些迟到的同学的情绪失控表示歉意。但因为今天才开始讲控制，我一直都在思考着几个问题，这就是，控制是什么？老师要不要对学生实行控制？为什么？如果要的话，该怎样对学生实行控制？我想请同学们思考一下这几个问题，它将有助于我们学好控制职能。”</a:t>
            </a:r>
            <a:endParaRPr lang="zh-CN" altLang="zh-CN" sz="2135" b="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37" name="直接连接符 36"/>
          <p:cNvCxnSpPr>
            <a:endCxn id="39" idx="6"/>
          </p:cNvCxnSpPr>
          <p:nvPr userDrawn="1"/>
        </p:nvCxnSpPr>
        <p:spPr>
          <a:xfrm>
            <a:off x="847513" y="7445587"/>
            <a:ext cx="1827107" cy="847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椭圆 37"/>
          <p:cNvSpPr/>
          <p:nvPr userDrawn="1"/>
        </p:nvSpPr>
        <p:spPr>
          <a:xfrm>
            <a:off x="703447" y="7355929"/>
            <a:ext cx="179953" cy="180000"/>
          </a:xfrm>
          <a:prstGeom prst="ellipse">
            <a:avLst/>
          </a:prstGeom>
          <a:solidFill>
            <a:srgbClr val="FF8500"/>
          </a:solidFill>
          <a:ln w="57150">
            <a:solidFill>
              <a:srgbClr val="EAE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p>
            <a:pPr algn="ctr"/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9" name="椭圆 38"/>
          <p:cNvSpPr/>
          <p:nvPr userDrawn="1"/>
        </p:nvSpPr>
        <p:spPr>
          <a:xfrm>
            <a:off x="2494160" y="7355929"/>
            <a:ext cx="179953" cy="180000"/>
          </a:xfrm>
          <a:prstGeom prst="ellipse">
            <a:avLst/>
          </a:prstGeom>
          <a:solidFill>
            <a:srgbClr val="0070C0"/>
          </a:solidFill>
          <a:ln w="57150">
            <a:solidFill>
              <a:srgbClr val="EAE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p>
            <a:pPr algn="ctr"/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圆角矩形 39"/>
          <p:cNvSpPr/>
          <p:nvPr userDrawn="1"/>
        </p:nvSpPr>
        <p:spPr>
          <a:xfrm>
            <a:off x="289539" y="7265929"/>
            <a:ext cx="1079719" cy="360000"/>
          </a:xfrm>
          <a:prstGeom prst="roundRect">
            <a:avLst>
              <a:gd name="adj" fmla="val 5329"/>
            </a:avLst>
          </a:prstGeom>
          <a:gradFill>
            <a:gsLst>
              <a:gs pos="0">
                <a:srgbClr val="939292"/>
              </a:gs>
              <a:gs pos="80000">
                <a:srgbClr val="A6A6A7"/>
              </a:gs>
              <a:gs pos="100000">
                <a:srgbClr val="B6B0B2"/>
              </a:gs>
            </a:gsLst>
          </a:gra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91416" tIns="45708" rIns="91416" bIns="45708" rtlCol="0" anchor="ctr"/>
          <a:p>
            <a:pPr algn="ctr"/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" name="文本框 3"/>
          <p:cNvSpPr txBox="1"/>
          <p:nvPr userDrawn="1"/>
        </p:nvSpPr>
        <p:spPr>
          <a:xfrm>
            <a:off x="1961432" y="7612061"/>
            <a:ext cx="1372870" cy="295910"/>
          </a:xfrm>
          <a:prstGeom prst="rect">
            <a:avLst/>
          </a:prstGeom>
          <a:noFill/>
        </p:spPr>
        <p:txBody>
          <a:bodyPr wrap="none" lIns="91416" tIns="45708" rIns="91416" bIns="45708" rtlCol="0">
            <a:spAutoFit/>
          </a:bodyPr>
          <a:p>
            <a:pPr algn="ctr"/>
            <a:r>
              <a:rPr lang="zh-CN" altLang="en-US" sz="1335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选择控制的方法</a:t>
            </a:r>
            <a:endParaRPr lang="zh-CN" altLang="en-US" sz="1335" dirty="0" smtClean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7" name="椭圆 46"/>
          <p:cNvSpPr/>
          <p:nvPr userDrawn="1"/>
        </p:nvSpPr>
        <p:spPr>
          <a:xfrm>
            <a:off x="739421" y="7355929"/>
            <a:ext cx="179953" cy="180000"/>
          </a:xfrm>
          <a:prstGeom prst="ellipse">
            <a:avLst/>
          </a:prstGeom>
          <a:solidFill>
            <a:srgbClr val="0070C0"/>
          </a:solidFill>
          <a:ln w="57150">
            <a:solidFill>
              <a:srgbClr val="EAE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p>
            <a:pPr algn="ctr"/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8" name="文本框 2"/>
          <p:cNvSpPr txBox="1"/>
          <p:nvPr userDrawn="1"/>
        </p:nvSpPr>
        <p:spPr>
          <a:xfrm>
            <a:off x="27395" y="7612060"/>
            <a:ext cx="1604010" cy="335915"/>
          </a:xfrm>
          <a:prstGeom prst="rect">
            <a:avLst/>
          </a:prstGeom>
          <a:noFill/>
        </p:spPr>
        <p:txBody>
          <a:bodyPr wrap="none" lIns="91416" tIns="45708" rIns="91416" bIns="45708" rtlCol="0">
            <a:spAutoFit/>
          </a:bodyPr>
          <a:p>
            <a:pPr algn="ctr"/>
            <a:r>
              <a:rPr lang="zh-CN" altLang="en-US" sz="1600" b="1" dirty="0" smtClean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分析控制的过程</a:t>
            </a:r>
            <a:endParaRPr lang="zh-CN" altLang="en-US" sz="1600" b="1" dirty="0" smtClean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07085" y="-442172"/>
            <a:ext cx="1889760" cy="52197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p>
            <a:r>
              <a:rPr lang="zh-CN" altLang="en-US" sz="28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拓展作业</a:t>
            </a:r>
            <a:endParaRPr lang="zh-CN" altLang="en-US" sz="28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6" name="燕尾形 1"/>
          <p:cNvSpPr>
            <a:spLocks noChangeArrowheads="1"/>
          </p:cNvSpPr>
          <p:nvPr/>
        </p:nvSpPr>
        <p:spPr bwMode="auto">
          <a:xfrm>
            <a:off x="1631950" y="2527300"/>
            <a:ext cx="2447925" cy="2519363"/>
          </a:xfrm>
          <a:prstGeom prst="chevron">
            <a:avLst>
              <a:gd name="adj" fmla="val 32167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3315" name="燕尾形 9"/>
          <p:cNvSpPr>
            <a:spLocks noChangeArrowheads="1"/>
          </p:cNvSpPr>
          <p:nvPr/>
        </p:nvSpPr>
        <p:spPr bwMode="auto">
          <a:xfrm>
            <a:off x="1212850" y="3030538"/>
            <a:ext cx="1006475" cy="1512887"/>
          </a:xfrm>
          <a:prstGeom prst="chevron">
            <a:avLst>
              <a:gd name="adj" fmla="val 50000"/>
            </a:avLst>
          </a:prstGeom>
          <a:solidFill>
            <a:srgbClr val="808080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1080770" y="16891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89381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charset="-122"/>
              </a:rPr>
              <a:t>03  总结</a:t>
            </a:r>
            <a:endParaRPr lang="en-US" altLang="zh-CN" sz="2800" b="1">
              <a:solidFill>
                <a:schemeClr val="tx1"/>
              </a:solidFill>
              <a:latin typeface="Impact" panose="020B0806030902050204" pitchFamily="34" charset="0"/>
              <a:ea typeface="微软雅黑" panose="020B050302020402020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charset="-122"/>
              </a:rPr>
              <a:t>01    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323" name="圆角矩形 19"/>
          <p:cNvSpPr>
            <a:spLocks noChangeArrowheads="1"/>
          </p:cNvSpPr>
          <p:nvPr/>
        </p:nvSpPr>
        <p:spPr bwMode="auto">
          <a:xfrm>
            <a:off x="5951538" y="1484313"/>
            <a:ext cx="5133975" cy="1296987"/>
          </a:xfrm>
          <a:prstGeom prst="roundRect">
            <a:avLst>
              <a:gd name="adj" fmla="val 0"/>
            </a:avLst>
          </a:prstGeom>
          <a:solidFill>
            <a:srgbClr val="808080"/>
          </a:solidFill>
          <a:ln w="25400" algn="ctr">
            <a:solidFill>
              <a:schemeClr val="bg1"/>
            </a:solidFill>
            <a:round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  <a:ea typeface="微软雅黑" panose="020B0503020204020204" charset="-122"/>
            </a:endParaRPr>
          </a:p>
        </p:txBody>
      </p:sp>
      <p:sp>
        <p:nvSpPr>
          <p:cNvPr id="13324" name="TextBox 6"/>
          <p:cNvSpPr txBox="1">
            <a:spLocks noChangeArrowheads="1"/>
          </p:cNvSpPr>
          <p:nvPr/>
        </p:nvSpPr>
        <p:spPr bwMode="auto">
          <a:xfrm>
            <a:off x="6350000" y="1902460"/>
            <a:ext cx="4389755" cy="8299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R="0" algn="l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sz="2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掌握控制定义和解释控制的作用，陈述控制的基本过程</a:t>
            </a:r>
            <a:endParaRPr sz="2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3325" name="圆角矩形 19"/>
          <p:cNvSpPr>
            <a:spLocks noChangeArrowheads="1"/>
          </p:cNvSpPr>
          <p:nvPr/>
        </p:nvSpPr>
        <p:spPr bwMode="auto">
          <a:xfrm>
            <a:off x="5808980" y="5046980"/>
            <a:ext cx="5134187" cy="1728893"/>
          </a:xfrm>
          <a:prstGeom prst="roundRect">
            <a:avLst>
              <a:gd name="adj" fmla="val 0"/>
            </a:avLst>
          </a:prstGeom>
          <a:solidFill>
            <a:srgbClr val="808080"/>
          </a:solidFill>
          <a:ln w="25400" algn="ctr">
            <a:solidFill>
              <a:schemeClr val="bg1"/>
            </a:solidFill>
            <a:round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  <a:ea typeface="微软雅黑" panose="020B0503020204020204" charset="-122"/>
            </a:endParaRPr>
          </a:p>
        </p:txBody>
      </p:sp>
      <p:sp>
        <p:nvSpPr>
          <p:cNvPr id="13326" name="TextBox 6"/>
          <p:cNvSpPr txBox="1">
            <a:spLocks noChangeArrowheads="1"/>
          </p:cNvSpPr>
          <p:nvPr/>
        </p:nvSpPr>
        <p:spPr bwMode="auto">
          <a:xfrm>
            <a:off x="6153573" y="5216313"/>
            <a:ext cx="4715933" cy="15297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培养通过检查纠偏确保目标实现的能力；培养学生运用现   代控制方法的能力</a:t>
            </a:r>
            <a:endParaRPr lang="en-US" altLang="zh-CN" sz="2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282" name="Line 46"/>
          <p:cNvSpPr>
            <a:spLocks noChangeShapeType="1"/>
          </p:cNvSpPr>
          <p:nvPr/>
        </p:nvSpPr>
        <p:spPr bwMode="auto">
          <a:xfrm flipV="1">
            <a:off x="4008438" y="2060575"/>
            <a:ext cx="1800225" cy="1728788"/>
          </a:xfrm>
          <a:prstGeom prst="line">
            <a:avLst/>
          </a:prstGeom>
          <a:noFill/>
          <a:ln w="31750">
            <a:solidFill>
              <a:srgbClr val="3C78CE"/>
            </a:solidFill>
            <a:prstDash val="sysDot"/>
            <a:round/>
            <a:headEnd type="diamond" w="med" len="med"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283" name="Line 47"/>
          <p:cNvSpPr>
            <a:spLocks noChangeShapeType="1"/>
          </p:cNvSpPr>
          <p:nvPr/>
        </p:nvSpPr>
        <p:spPr bwMode="auto">
          <a:xfrm>
            <a:off x="4008438" y="3789363"/>
            <a:ext cx="1800225" cy="1944687"/>
          </a:xfrm>
          <a:prstGeom prst="line">
            <a:avLst/>
          </a:prstGeom>
          <a:noFill/>
          <a:ln w="31750">
            <a:solidFill>
              <a:srgbClr val="3C78CE"/>
            </a:solidFill>
            <a:prstDash val="sysDot"/>
            <a:round/>
            <a:headEnd type="diamond" w="med" len="med"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286" name="AutoShape 50"/>
          <p:cNvSpPr>
            <a:spLocks noChangeArrowheads="1"/>
          </p:cNvSpPr>
          <p:nvPr/>
        </p:nvSpPr>
        <p:spPr bwMode="auto">
          <a:xfrm>
            <a:off x="6049963" y="4686300"/>
            <a:ext cx="4676775" cy="504825"/>
          </a:xfrm>
          <a:prstGeom prst="hexagon">
            <a:avLst>
              <a:gd name="adj" fmla="val 0"/>
              <a:gd name="vf" fmla="val 115470"/>
            </a:avLst>
          </a:prstGeom>
          <a:solidFill>
            <a:srgbClr val="0848AF"/>
          </a:solidFill>
          <a:ln w="25400">
            <a:solidFill>
              <a:schemeClr val="bg1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335" name="TextBox 6"/>
          <p:cNvSpPr txBox="1">
            <a:spLocks noChangeArrowheads="1"/>
          </p:cNvSpPr>
          <p:nvPr/>
        </p:nvSpPr>
        <p:spPr bwMode="auto">
          <a:xfrm>
            <a:off x="7321550" y="4614863"/>
            <a:ext cx="2160588" cy="5708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能力目标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288" name="AutoShape 52"/>
          <p:cNvSpPr>
            <a:spLocks noChangeArrowheads="1"/>
          </p:cNvSpPr>
          <p:nvPr/>
        </p:nvSpPr>
        <p:spPr bwMode="auto">
          <a:xfrm>
            <a:off x="6192838" y="1125538"/>
            <a:ext cx="4676775" cy="504825"/>
          </a:xfrm>
          <a:prstGeom prst="hexagon">
            <a:avLst>
              <a:gd name="adj" fmla="val 0"/>
              <a:gd name="vf" fmla="val 115470"/>
            </a:avLst>
          </a:prstGeom>
          <a:solidFill>
            <a:srgbClr val="0848AF"/>
          </a:solidFill>
          <a:ln w="25400">
            <a:solidFill>
              <a:schemeClr val="bg1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337" name="TextBox 6"/>
          <p:cNvSpPr txBox="1">
            <a:spLocks noChangeArrowheads="1"/>
          </p:cNvSpPr>
          <p:nvPr/>
        </p:nvSpPr>
        <p:spPr bwMode="auto">
          <a:xfrm>
            <a:off x="7464425" y="1054100"/>
            <a:ext cx="2160588" cy="5708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dirty="0">
                <a:solidFill>
                  <a:schemeClr val="bg1"/>
                </a:solidFill>
                <a:sym typeface="+mn-ea"/>
              </a:rPr>
              <a:t>知识目标</a:t>
            </a:r>
            <a:endParaRPr lang="zh-CN" altLang="en-US" sz="2400" b="1" dirty="0">
              <a:solidFill>
                <a:schemeClr val="bg1"/>
              </a:solidFill>
              <a:ea typeface="微软雅黑" panose="020B0503020204020204" charset="-122"/>
              <a:sym typeface="+mn-ea"/>
            </a:endParaRPr>
          </a:p>
        </p:txBody>
      </p:sp>
      <p:sp>
        <p:nvSpPr>
          <p:cNvPr id="13338" name="TextBox 6"/>
          <p:cNvSpPr txBox="1">
            <a:spLocks noChangeArrowheads="1"/>
          </p:cNvSpPr>
          <p:nvPr/>
        </p:nvSpPr>
        <p:spPr bwMode="auto">
          <a:xfrm>
            <a:off x="2568575" y="3068638"/>
            <a:ext cx="1152525" cy="12915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charset="-122"/>
              </a:rPr>
              <a:t>02   内容讲授</a:t>
            </a:r>
            <a:endParaRPr lang="en-US" altLang="zh-CN" sz="2800" b="1">
              <a:solidFill>
                <a:schemeClr val="tx1"/>
              </a:solidFill>
              <a:latin typeface="Impact" panose="020B0806030902050204" pitchFamily="34" charset="0"/>
              <a:ea typeface="微软雅黑" panose="020B050302020402020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3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bldLvl="0" animBg="1"/>
      <p:bldP spid="13315" grpId="0" bldLvl="0" animBg="1"/>
      <p:bldP spid="11268" grpId="0" bldLvl="0" animBg="1"/>
      <p:bldP spid="13323" grpId="0" bldLvl="0" animBg="1"/>
      <p:bldP spid="13324" grpId="0"/>
      <p:bldP spid="13325" grpId="0" bldLvl="0" animBg="1"/>
      <p:bldP spid="13326" grpId="0"/>
      <p:bldP spid="11282" grpId="0" bldLvl="0" animBg="1"/>
      <p:bldP spid="11283" grpId="0" bldLvl="0" animBg="1"/>
      <p:bldP spid="11286" grpId="0" bldLvl="0" animBg="1"/>
      <p:bldP spid="13335" grpId="0"/>
      <p:bldP spid="11288" grpId="0" bldLvl="0" animBg="1"/>
      <p:bldP spid="13337" grpId="0"/>
      <p:bldP spid="1333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240155" y="198120"/>
            <a:ext cx="1892300" cy="52197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p>
            <a:r>
              <a:rPr lang="zh-CN" altLang="en-US" sz="2800"/>
              <a:t>预习任务</a:t>
            </a:r>
            <a:endParaRPr lang="zh-CN" altLang="en-US" sz="2800"/>
          </a:p>
        </p:txBody>
      </p:sp>
      <p:sp>
        <p:nvSpPr>
          <p:cNvPr id="3" name="文本框 2"/>
          <p:cNvSpPr txBox="1"/>
          <p:nvPr/>
        </p:nvSpPr>
        <p:spPr>
          <a:xfrm>
            <a:off x="1432560" y="1935480"/>
            <a:ext cx="7774940" cy="31076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激励的第一步，就是分析被管理者的需要；也就是要弄清楚人们的需要到底有哪些？只有弄清楚了人们的需要，才能通过满足需要来奖励人，通过需要落空来惩罚人。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那到底人们的需要有那些呢？如何提高激励呢效果？一些经典的激励理论给出了答案。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请预习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</a:rPr>
              <a:t>6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大激励理论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。  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push/>
      </p:transition>
    </mc:Choice>
    <mc:Fallback>
      <p:transition>
        <p:push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2330419" y="1128545"/>
            <a:ext cx="2493904" cy="2493904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7" name="同心圆 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>
                <a:solidFill>
                  <a:srgbClr val="0070C0"/>
                </a:solidFill>
              </a:endParaRPr>
            </a:p>
          </p:txBody>
        </p:sp>
        <p:sp>
          <p:nvSpPr>
            <p:cNvPr id="8" name="椭圆 7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>
                <a:solidFill>
                  <a:srgbClr val="0070C0"/>
                </a:solidFill>
              </a:endParaRPr>
            </a:p>
          </p:txBody>
        </p:sp>
      </p:grpSp>
      <p:sp>
        <p:nvSpPr>
          <p:cNvPr id="9" name="椭圆 8"/>
          <p:cNvSpPr/>
          <p:nvPr/>
        </p:nvSpPr>
        <p:spPr>
          <a:xfrm>
            <a:off x="1361596" y="4388268"/>
            <a:ext cx="903568" cy="903568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/>
          </a:p>
        </p:txBody>
      </p:sp>
      <p:sp>
        <p:nvSpPr>
          <p:cNvPr id="10" name="椭圆 9"/>
          <p:cNvSpPr/>
          <p:nvPr/>
        </p:nvSpPr>
        <p:spPr>
          <a:xfrm>
            <a:off x="2531864" y="676907"/>
            <a:ext cx="366369" cy="366369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/>
          </a:p>
        </p:txBody>
      </p:sp>
      <p:grpSp>
        <p:nvGrpSpPr>
          <p:cNvPr id="11" name="组合 10"/>
          <p:cNvGrpSpPr/>
          <p:nvPr/>
        </p:nvGrpSpPr>
        <p:grpSpPr>
          <a:xfrm>
            <a:off x="6493913" y="3555823"/>
            <a:ext cx="401413" cy="401413"/>
            <a:chOff x="304800" y="673100"/>
            <a:chExt cx="4000500" cy="4000500"/>
          </a:xfrm>
          <a:effectLst>
            <a:outerShdw blurRad="381000" dist="152400" dir="8100000" algn="tr" rotWithShape="0">
              <a:prstClr val="black">
                <a:alpha val="70000"/>
              </a:prstClr>
            </a:outerShdw>
          </a:effectLst>
        </p:grpSpPr>
        <p:sp>
          <p:nvSpPr>
            <p:cNvPr id="12" name="同心圆 1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>
                <a:solidFill>
                  <a:schemeClr val="tx1"/>
                </a:solidFill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>
              <a:off x="479425" y="847725"/>
              <a:ext cx="3651250" cy="3651250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/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7119616" y="1754636"/>
            <a:ext cx="831871" cy="831871"/>
            <a:chOff x="304800" y="673100"/>
            <a:chExt cx="4000500" cy="4000500"/>
          </a:xfrm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5" name="同心圆 14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>
                <a:solidFill>
                  <a:schemeClr val="tx1"/>
                </a:solidFill>
              </a:endParaRPr>
            </a:p>
          </p:txBody>
        </p:sp>
        <p:sp>
          <p:nvSpPr>
            <p:cNvPr id="16" name="椭圆 15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/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3574585" y="4486484"/>
            <a:ext cx="293036" cy="293036"/>
            <a:chOff x="304800" y="673100"/>
            <a:chExt cx="4000500" cy="4000500"/>
          </a:xfrm>
          <a:effectLst>
            <a:outerShdw blurRad="381000" dist="152400" dir="8100000" algn="tr" rotWithShape="0">
              <a:prstClr val="black">
                <a:alpha val="70000"/>
              </a:prstClr>
            </a:outerShdw>
          </a:effectLst>
        </p:grpSpPr>
        <p:sp>
          <p:nvSpPr>
            <p:cNvPr id="18" name="同心圆 17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>
                <a:solidFill>
                  <a:schemeClr val="tx1"/>
                </a:solidFill>
              </a:endParaRPr>
            </a:p>
          </p:txBody>
        </p:sp>
        <p:sp>
          <p:nvSpPr>
            <p:cNvPr id="19" name="椭圆 18"/>
            <p:cNvSpPr/>
            <p:nvPr/>
          </p:nvSpPr>
          <p:spPr>
            <a:xfrm>
              <a:off x="479425" y="847725"/>
              <a:ext cx="3651250" cy="3651250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/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576292" y="5798677"/>
            <a:ext cx="383892" cy="383892"/>
            <a:chOff x="304800" y="673100"/>
            <a:chExt cx="4000500" cy="4000500"/>
          </a:xfrm>
          <a:effectLst>
            <a:outerShdw blurRad="381000" dist="152400" dir="8100000" algn="tr" rotWithShape="0">
              <a:prstClr val="black">
                <a:alpha val="70000"/>
              </a:prstClr>
            </a:outerShdw>
          </a:effectLst>
        </p:grpSpPr>
        <p:sp>
          <p:nvSpPr>
            <p:cNvPr id="21" name="同心圆 20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>
                <a:solidFill>
                  <a:schemeClr val="tx1"/>
                </a:solidFill>
              </a:endParaRPr>
            </a:p>
          </p:txBody>
        </p:sp>
        <p:sp>
          <p:nvSpPr>
            <p:cNvPr id="23" name="椭圆 22"/>
            <p:cNvSpPr/>
            <p:nvPr/>
          </p:nvSpPr>
          <p:spPr>
            <a:xfrm>
              <a:off x="479425" y="847725"/>
              <a:ext cx="3651250" cy="3651250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/>
            </a:p>
          </p:txBody>
        </p:sp>
      </p:grpSp>
      <p:sp>
        <p:nvSpPr>
          <p:cNvPr id="24" name="椭圆 23"/>
          <p:cNvSpPr/>
          <p:nvPr/>
        </p:nvSpPr>
        <p:spPr>
          <a:xfrm>
            <a:off x="6046380" y="1406423"/>
            <a:ext cx="366369" cy="366369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/>
          </a:p>
        </p:txBody>
      </p:sp>
      <p:sp>
        <p:nvSpPr>
          <p:cNvPr id="25" name="椭圆 24"/>
          <p:cNvSpPr/>
          <p:nvPr/>
        </p:nvSpPr>
        <p:spPr>
          <a:xfrm>
            <a:off x="6065731" y="6014568"/>
            <a:ext cx="183185" cy="183185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/>
          </a:p>
        </p:txBody>
      </p:sp>
      <p:grpSp>
        <p:nvGrpSpPr>
          <p:cNvPr id="26" name="组合 25"/>
          <p:cNvGrpSpPr/>
          <p:nvPr/>
        </p:nvGrpSpPr>
        <p:grpSpPr>
          <a:xfrm>
            <a:off x="4758535" y="4164625"/>
            <a:ext cx="1099479" cy="1099479"/>
            <a:chOff x="304800" y="673100"/>
            <a:chExt cx="4000500" cy="4000500"/>
          </a:xfrm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27" name="同心圆 2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>
                <a:solidFill>
                  <a:schemeClr val="tx1"/>
                </a:solidFill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2373592" y="2026684"/>
            <a:ext cx="2244090" cy="66611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altLang="zh-CN" sz="3735" b="1" dirty="0" smtClean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THANKS</a:t>
            </a:r>
            <a:endParaRPr lang="zh-CN" altLang="en-US" sz="3735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208235" y="4635487"/>
            <a:ext cx="3573780" cy="912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335" b="1" dirty="0" smtClean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感谢欣赏！</a:t>
            </a:r>
            <a:endParaRPr lang="en-US" altLang="zh-CN" sz="5335" b="1" dirty="0" smtClean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Tm="0">
        <p14:vortex dir="r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4" presetClass="pat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-4.72222E-6 -4.68026E-6 L 0.38872 0.84338 " pathEditMode="relative" rAng="0" ptsTypes="AA">
                                      <p:cBhvr>
                                        <p:cTn id="13" dur="10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27" y="42169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4" presetClass="path" presetSubtype="0" fill="hold" grpId="2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2.77778E-6 2.422E-6 L 0.39375 -0.33797 " pathEditMode="relative" rAng="0" ptsTypes="AA">
                                      <p:cBhvr>
                                        <p:cTn id="22" dur="1000" spd="-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88" y="-16898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4" presetClass="pat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5.55556E-7 -1.46123E-6 L 0.20451 0.58418 " pathEditMode="relative" rAng="0" ptsTypes="AA">
                                      <p:cBhvr>
                                        <p:cTn id="31" dur="10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26" y="29194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4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28699E-6 L -0.52465 -0.50942 " pathEditMode="relative" rAng="0" ptsTypes="AA">
                                      <p:cBhvr>
                                        <p:cTn id="40" dur="1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233" y="-25487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4" presetClass="path" presetSubtype="0" fill="hold" grpId="2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2.22222E-6 1.18319E-6 L 0.21702 -0.37071 " pathEditMode="relative" rAng="0" ptsTypes="AA">
                                      <p:cBhvr>
                                        <p:cTn id="49" dur="1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51" y="-18536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64" presetClass="path" presetSubtype="0" fill="hold" grpId="2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5E-6 2.09762E-6 L -0.18855 -1.11369 " pathEditMode="relative" rAng="0" ptsTypes="AA">
                                      <p:cBhvr>
                                        <p:cTn id="58" dur="1000" spd="-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27" y="-55700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4" presetClass="path" presetSubtype="0" fill="hold" grpId="2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1.11111E-6 4.44444E-6 L 0.12309 0.575 " pathEditMode="relative" rAng="0" ptsTypes="AA">
                                      <p:cBhvr>
                                        <p:cTn id="67" dur="1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46" y="28735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64" presetClass="pat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1.38889E-6 3.41057E-6 L -0.71736 -0.40563 " pathEditMode="relative" rAng="0" ptsTypes="AA">
                                      <p:cBhvr>
                                        <p:cTn id="76" dur="10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868" y="-20297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64" presetClass="pat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8.33333E-7 3.20988E-6 L 1.0349 -0.87346 " pathEditMode="relative" rAng="0" ptsTypes="AA">
                                      <p:cBhvr>
                                        <p:cTn id="85" dur="10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736" y="-43673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64" presetClass="pat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3.05556E-6 3.44146E-6 L -0.64115 -0.94965 " pathEditMode="relative" rAng="0" ptsTypes="AA">
                                      <p:cBhvr>
                                        <p:cTn id="94" dur="1000" spd="-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066" y="-474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4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899"/>
                            </p:stCondLst>
                            <p:childTnLst>
                              <p:par>
                                <p:cTn id="100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650"/>
                            </p:stCondLst>
                            <p:childTnLst>
                              <p:par>
                                <p:cTn id="10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9" grpId="1" bldLvl="0" animBg="1"/>
      <p:bldP spid="9" grpId="2" bldLvl="0" animBg="1"/>
      <p:bldP spid="10" grpId="0" bldLvl="0" animBg="1"/>
      <p:bldP spid="10" grpId="1" bldLvl="0" animBg="1"/>
      <p:bldP spid="10" grpId="2" bldLvl="0" animBg="1"/>
      <p:bldP spid="24" grpId="0" bldLvl="0" animBg="1"/>
      <p:bldP spid="24" grpId="1" bldLvl="0" animBg="1"/>
      <p:bldP spid="24" grpId="2" bldLvl="0" animBg="1"/>
      <p:bldP spid="25" grpId="0" bldLvl="0" animBg="1"/>
      <p:bldP spid="25" grpId="1" bldLvl="0" animBg="1"/>
      <p:bldP spid="25" grpId="2" bldLvl="0" animBg="1"/>
      <p:bldP spid="29" grpId="0" bldLvl="0" animBg="1"/>
      <p:bldP spid="29" grpId="1" bldLvl="0" animBg="1"/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燕尾形 2"/>
          <p:cNvSpPr>
            <a:spLocks noChangeArrowheads="1"/>
          </p:cNvSpPr>
          <p:nvPr/>
        </p:nvSpPr>
        <p:spPr bwMode="auto">
          <a:xfrm>
            <a:off x="4944533" y="235585"/>
            <a:ext cx="3520440" cy="575733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p>
            <a:pPr algn="ctr"/>
            <a:endParaRPr lang="zh-CN" altLang="en-US" sz="40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3326" name="TextBox 6"/>
          <p:cNvSpPr txBox="1">
            <a:spLocks noChangeArrowheads="1"/>
          </p:cNvSpPr>
          <p:nvPr/>
        </p:nvSpPr>
        <p:spPr bwMode="auto">
          <a:xfrm>
            <a:off x="6153573" y="5216313"/>
            <a:ext cx="4715933" cy="15297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培养通过检查纠偏确保目标实现的能力；培养学生运用现   代控制方法的能力</a:t>
            </a:r>
            <a:endParaRPr lang="en-US" altLang="zh-CN" sz="2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3337" name="TextBox 6"/>
          <p:cNvSpPr txBox="1">
            <a:spLocks noChangeArrowheads="1"/>
          </p:cNvSpPr>
          <p:nvPr/>
        </p:nvSpPr>
        <p:spPr bwMode="auto">
          <a:xfrm>
            <a:off x="7464425" y="1054100"/>
            <a:ext cx="2160588" cy="5708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dirty="0">
                <a:solidFill>
                  <a:schemeClr val="bg1"/>
                </a:solidFill>
                <a:sym typeface="+mn-ea"/>
              </a:rPr>
              <a:t>知识目标</a:t>
            </a:r>
            <a:endParaRPr lang="zh-CN" altLang="en-US" sz="2400" b="1" dirty="0">
              <a:solidFill>
                <a:schemeClr val="bg1"/>
              </a:solidFill>
              <a:ea typeface="微软雅黑" panose="020B0503020204020204" charset="-122"/>
              <a:sym typeface="+mn-ea"/>
            </a:endParaRPr>
          </a:p>
        </p:txBody>
      </p:sp>
      <p:sp>
        <p:nvSpPr>
          <p:cNvPr id="2" name="矩形 2"/>
          <p:cNvSpPr>
            <a:spLocks noChangeArrowheads="1"/>
          </p:cNvSpPr>
          <p:nvPr/>
        </p:nvSpPr>
        <p:spPr bwMode="auto">
          <a:xfrm>
            <a:off x="27305" y="933027"/>
            <a:ext cx="16256000" cy="97367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p>
            <a:pPr algn="ctr"/>
            <a:endParaRPr lang="zh-CN" altLang="en-US" sz="40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9345930" y="236538"/>
            <a:ext cx="2286847" cy="574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zh-CN" altLang="en-US" sz="3735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03  总结</a:t>
            </a:r>
            <a:endParaRPr lang="zh-CN" altLang="en-US" sz="3735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441960" y="236962"/>
            <a:ext cx="3826087" cy="574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r>
              <a:rPr lang="en-US" altLang="zh-CN" sz="3735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charset="-122"/>
              </a:rPr>
              <a:t>01    </a:t>
            </a:r>
            <a:r>
              <a:rPr lang="zh-CN" altLang="en-US" sz="3735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3735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135033" y="235903"/>
            <a:ext cx="4598247" cy="574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3735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charset="-122"/>
              </a:rPr>
              <a:t>02   内容讲授</a:t>
            </a:r>
            <a:endParaRPr lang="en-US" altLang="zh-CN" sz="3735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6" grpId="0"/>
      <p:bldP spid="13337" grpId="0"/>
      <p:bldP spid="8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27305" y="933027"/>
            <a:ext cx="16256000" cy="97367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p>
            <a:pPr algn="ctr"/>
            <a:endParaRPr lang="zh-CN" altLang="en-US" sz="40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图片 6" descr="A000220150321H57PPI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33280" y="932815"/>
            <a:ext cx="2136140" cy="217424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7091680" y="2977727"/>
            <a:ext cx="1755140" cy="4921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algn="ctr"/>
            <a:r>
              <a:rPr lang="zh-CN" sz="32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任务情境</a:t>
            </a:r>
            <a:endParaRPr lang="zh-CN" sz="3200" b="1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3" name="圆角矩形 72"/>
          <p:cNvSpPr/>
          <p:nvPr/>
        </p:nvSpPr>
        <p:spPr bwMode="auto">
          <a:xfrm>
            <a:off x="3954780" y="1189567"/>
            <a:ext cx="2930313" cy="676487"/>
          </a:xfrm>
          <a:prstGeom prst="roundRect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390" tIns="45696" rIns="91390" bIns="45696" anchor="ctr"/>
          <a:p>
            <a:pPr algn="ctr">
              <a:defRPr/>
            </a:pPr>
            <a:r>
              <a:rPr lang="zh-CN" altLang="en-US" sz="4000" ker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案例导入</a:t>
            </a:r>
            <a:endParaRPr lang="zh-CN" altLang="en-US" sz="4000" ker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74" name="直接连接符 73"/>
          <p:cNvCxnSpPr/>
          <p:nvPr userDrawn="1"/>
        </p:nvCxnSpPr>
        <p:spPr>
          <a:xfrm>
            <a:off x="738928" y="6606752"/>
            <a:ext cx="1827107" cy="847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椭圆 74"/>
          <p:cNvSpPr/>
          <p:nvPr userDrawn="1"/>
        </p:nvSpPr>
        <p:spPr>
          <a:xfrm>
            <a:off x="703447" y="7355929"/>
            <a:ext cx="179953" cy="180000"/>
          </a:xfrm>
          <a:prstGeom prst="ellipse">
            <a:avLst/>
          </a:prstGeom>
          <a:solidFill>
            <a:srgbClr val="FF8500"/>
          </a:solidFill>
          <a:ln w="57150">
            <a:solidFill>
              <a:srgbClr val="EAE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p>
            <a:pPr algn="ctr"/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6" name="椭圆 75"/>
          <p:cNvSpPr/>
          <p:nvPr userDrawn="1"/>
        </p:nvSpPr>
        <p:spPr>
          <a:xfrm>
            <a:off x="2565915" y="6517094"/>
            <a:ext cx="179953" cy="180000"/>
          </a:xfrm>
          <a:prstGeom prst="ellipse">
            <a:avLst/>
          </a:prstGeom>
          <a:solidFill>
            <a:srgbClr val="0070C0"/>
          </a:solidFill>
          <a:ln w="57150">
            <a:solidFill>
              <a:srgbClr val="EAE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p>
            <a:pPr algn="ctr"/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8" name="圆角矩形 77"/>
          <p:cNvSpPr/>
          <p:nvPr userDrawn="1"/>
        </p:nvSpPr>
        <p:spPr>
          <a:xfrm>
            <a:off x="289539" y="6427094"/>
            <a:ext cx="1079719" cy="360000"/>
          </a:xfrm>
          <a:prstGeom prst="roundRect">
            <a:avLst>
              <a:gd name="adj" fmla="val 5329"/>
            </a:avLst>
          </a:prstGeom>
          <a:gradFill>
            <a:gsLst>
              <a:gs pos="0">
                <a:srgbClr val="939292"/>
              </a:gs>
              <a:gs pos="80000">
                <a:srgbClr val="A6A6A7"/>
              </a:gs>
              <a:gs pos="100000">
                <a:srgbClr val="B6B0B2"/>
              </a:gs>
            </a:gsLst>
          </a:gra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91416" tIns="45708" rIns="91416" bIns="45708" rtlCol="0" anchor="ctr"/>
          <a:p>
            <a:pPr algn="ctr"/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9" name="文本框 3"/>
          <p:cNvSpPr txBox="1"/>
          <p:nvPr userDrawn="1"/>
        </p:nvSpPr>
        <p:spPr>
          <a:xfrm>
            <a:off x="1961432" y="7612061"/>
            <a:ext cx="1372870" cy="295910"/>
          </a:xfrm>
          <a:prstGeom prst="rect">
            <a:avLst/>
          </a:prstGeom>
          <a:noFill/>
        </p:spPr>
        <p:txBody>
          <a:bodyPr wrap="none" lIns="91416" tIns="45708" rIns="91416" bIns="45708" rtlCol="0">
            <a:spAutoFit/>
          </a:bodyPr>
          <a:p>
            <a:pPr algn="ctr"/>
            <a:r>
              <a:rPr lang="zh-CN" altLang="en-US" sz="1335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选择控制的方法</a:t>
            </a:r>
            <a:endParaRPr lang="zh-CN" altLang="en-US" sz="1335" dirty="0" smtClean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0" name="椭圆 79"/>
          <p:cNvSpPr/>
          <p:nvPr userDrawn="1"/>
        </p:nvSpPr>
        <p:spPr>
          <a:xfrm>
            <a:off x="740056" y="6517094"/>
            <a:ext cx="179953" cy="180000"/>
          </a:xfrm>
          <a:prstGeom prst="ellipse">
            <a:avLst/>
          </a:prstGeom>
          <a:solidFill>
            <a:srgbClr val="0070C0"/>
          </a:solidFill>
          <a:ln w="57150">
            <a:solidFill>
              <a:srgbClr val="EAE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p>
            <a:pPr algn="ctr"/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1" name="文本框 2"/>
          <p:cNvSpPr txBox="1"/>
          <p:nvPr userDrawn="1"/>
        </p:nvSpPr>
        <p:spPr>
          <a:xfrm>
            <a:off x="27395" y="7612060"/>
            <a:ext cx="1604010" cy="335915"/>
          </a:xfrm>
          <a:prstGeom prst="rect">
            <a:avLst/>
          </a:prstGeom>
          <a:noFill/>
        </p:spPr>
        <p:txBody>
          <a:bodyPr wrap="none" lIns="91416" tIns="45708" rIns="91416" bIns="45708" rtlCol="0">
            <a:spAutoFit/>
          </a:bodyPr>
          <a:p>
            <a:pPr algn="ctr"/>
            <a:r>
              <a:rPr lang="zh-CN" altLang="en-US" sz="1600" b="1" dirty="0" smtClean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分析控制的过程</a:t>
            </a:r>
            <a:endParaRPr lang="zh-CN" altLang="en-US" sz="1600" b="1" dirty="0" smtClean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AutoShape 14"/>
          <p:cNvSpPr>
            <a:spLocks noChangeArrowheads="1"/>
          </p:cNvSpPr>
          <p:nvPr/>
        </p:nvSpPr>
        <p:spPr bwMode="auto">
          <a:xfrm>
            <a:off x="289560" y="2689860"/>
            <a:ext cx="11434445" cy="3609340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0070C0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40" tIns="45720" rIns="91440" bIns="45720" anchor="ctr"/>
          <a:p>
            <a:endParaRPr lang="zh-CN" altLang="en-US" sz="400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07153" y="2801620"/>
            <a:ext cx="10999047" cy="34975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400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</a:t>
            </a:r>
            <a:r>
              <a:rPr lang="zh-CN" altLang="en-US" sz="2400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20世纪50年代末，日本索尼公司开始向世界市场进军。公司创始人之一盛田昭夫专程赶到美国，推销刚刚试制成功 的半导体微型收音机。一家著名百货公司的采购经理看了样 品之后，对产品很满意，准备订购1万台，要求盛田昭夫报价。于是盛田昭夫报了一个单价。采购经理说：“如果我订购10万台，报价又是多少？”盛田昭夫大概计算了一下后，报了一个比1万台订货量高得多的单价。该采购经理几乎难以相信自己的耳朵，从来都是买得越多越便宜，没听过厂商面对大批量订单的报价反而高于小批量订单的。</a:t>
            </a:r>
            <a:endParaRPr lang="zh-CN" altLang="en-US" sz="2400" dirty="0">
              <a:solidFill>
                <a:schemeClr val="tx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r>
              <a:rPr lang="zh-CN" altLang="en-US" sz="2400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　</a:t>
            </a:r>
            <a:r>
              <a:rPr lang="zh-CN" altLang="en-US" sz="2665" b="1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请同学们思考：盛田昭夫为什么报了一个比1万台订货量高得多的单价？他的真实想法究竟是什么？</a:t>
            </a:r>
            <a:r>
              <a:rPr lang="zh-CN" altLang="en-US" sz="2400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sz="2400" dirty="0">
              <a:solidFill>
                <a:schemeClr val="tx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944533" y="235585"/>
            <a:ext cx="3520440" cy="575733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p>
            <a:pPr algn="ctr"/>
            <a:endParaRPr lang="zh-CN" altLang="en-US" sz="40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extBox 5"/>
          <p:cNvSpPr txBox="1">
            <a:spLocks noChangeArrowheads="1"/>
          </p:cNvSpPr>
          <p:nvPr/>
        </p:nvSpPr>
        <p:spPr bwMode="auto">
          <a:xfrm>
            <a:off x="9437370" y="236538"/>
            <a:ext cx="2286847" cy="574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zh-CN" altLang="en-US" sz="3735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03  总结</a:t>
            </a:r>
            <a:endParaRPr lang="zh-CN" altLang="en-US" sz="3735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289560" y="236962"/>
            <a:ext cx="3826087" cy="574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r>
              <a:rPr lang="en-US" altLang="zh-CN" sz="3735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charset="-122"/>
              </a:rPr>
              <a:t>01    </a:t>
            </a:r>
            <a:r>
              <a:rPr lang="zh-CN" altLang="en-US" sz="3735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3735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5135033" y="235903"/>
            <a:ext cx="4598247" cy="574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3735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charset="-122"/>
              </a:rPr>
              <a:t>02   内容讲授</a:t>
            </a:r>
            <a:endParaRPr lang="en-US" altLang="zh-CN" sz="3735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8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bldLvl="0" animBg="1"/>
      <p:bldP spid="4" grpId="0" bldLvl="0" animBg="1"/>
      <p:bldP spid="11268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A000220150318H72PPI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40545" y="4721860"/>
            <a:ext cx="2772410" cy="2167890"/>
          </a:xfrm>
          <a:prstGeom prst="rect">
            <a:avLst/>
          </a:prstGeom>
        </p:spPr>
      </p:pic>
      <p:sp>
        <p:nvSpPr>
          <p:cNvPr id="3" name="圆角矩形 2"/>
          <p:cNvSpPr/>
          <p:nvPr/>
        </p:nvSpPr>
        <p:spPr>
          <a:xfrm>
            <a:off x="919480" y="1739265"/>
            <a:ext cx="9393555" cy="4655185"/>
          </a:xfrm>
          <a:prstGeom prst="round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400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4406265" y="1176020"/>
            <a:ext cx="1662430" cy="120332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" name="同心圆 4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40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40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4689052" y="1202267"/>
            <a:ext cx="1343660" cy="107632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32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任务分析</a:t>
            </a:r>
            <a:endParaRPr lang="zh-CN" altLang="en-US" sz="3200" b="1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66427" y="2379133"/>
            <a:ext cx="8299873" cy="38366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indent="266700">
              <a:lnSpc>
                <a:spcPct val="130000"/>
              </a:lnSpc>
            </a:pPr>
            <a:r>
              <a:rPr lang="zh-CN" altLang="en-US" sz="133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zh-CN" altLang="en-US" sz="240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2400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生产1万台是在索尼现有的生产能力控制之内，不需要扩大生产规模即可供货。如果生产10万台，则必须扩大产房，添加设备，招聘、培训工人。而新产品的市场难以估量，如果买方第二年不能按10万台续订，则索尼的经营就会失去控制，不得不裁员、转产，不但业务上大起大落，还有可能因此而关厂，有伤元气。因此，从眼前销售和长期稳定发展的平衡来看，早期大批量生产的成本和风险都太高，为了实现有效控制                     就必须对价格进行调整。</a:t>
            </a:r>
            <a:endParaRPr lang="zh-CN" altLang="en-US" sz="2400" dirty="0">
              <a:solidFill>
                <a:schemeClr val="tx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7" name="直接连接符 6"/>
          <p:cNvCxnSpPr>
            <a:endCxn id="10" idx="6"/>
          </p:cNvCxnSpPr>
          <p:nvPr userDrawn="1"/>
        </p:nvCxnSpPr>
        <p:spPr>
          <a:xfrm>
            <a:off x="847513" y="7445587"/>
            <a:ext cx="1827107" cy="847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椭圆 8"/>
          <p:cNvSpPr/>
          <p:nvPr userDrawn="1"/>
        </p:nvSpPr>
        <p:spPr>
          <a:xfrm>
            <a:off x="703447" y="7355929"/>
            <a:ext cx="179953" cy="180000"/>
          </a:xfrm>
          <a:prstGeom prst="ellipse">
            <a:avLst/>
          </a:prstGeom>
          <a:solidFill>
            <a:srgbClr val="FF8500"/>
          </a:solidFill>
          <a:ln w="57150">
            <a:solidFill>
              <a:srgbClr val="EAE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p>
            <a:pPr algn="ctr"/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椭圆 9"/>
          <p:cNvSpPr/>
          <p:nvPr userDrawn="1"/>
        </p:nvSpPr>
        <p:spPr>
          <a:xfrm>
            <a:off x="2494160" y="7355929"/>
            <a:ext cx="179953" cy="180000"/>
          </a:xfrm>
          <a:prstGeom prst="ellipse">
            <a:avLst/>
          </a:prstGeom>
          <a:solidFill>
            <a:srgbClr val="0070C0"/>
          </a:solidFill>
          <a:ln w="57150">
            <a:solidFill>
              <a:srgbClr val="EAE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p>
            <a:pPr algn="ctr"/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圆角矩形 10"/>
          <p:cNvSpPr/>
          <p:nvPr userDrawn="1"/>
        </p:nvSpPr>
        <p:spPr>
          <a:xfrm>
            <a:off x="289539" y="7265929"/>
            <a:ext cx="1079719" cy="360000"/>
          </a:xfrm>
          <a:prstGeom prst="roundRect">
            <a:avLst>
              <a:gd name="adj" fmla="val 5329"/>
            </a:avLst>
          </a:prstGeom>
          <a:gradFill>
            <a:gsLst>
              <a:gs pos="0">
                <a:srgbClr val="939292"/>
              </a:gs>
              <a:gs pos="80000">
                <a:srgbClr val="A6A6A7"/>
              </a:gs>
              <a:gs pos="100000">
                <a:srgbClr val="B6B0B2"/>
              </a:gs>
            </a:gsLst>
          </a:gra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91416" tIns="45708" rIns="91416" bIns="45708" rtlCol="0" anchor="ctr"/>
          <a:p>
            <a:pPr algn="ctr"/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3"/>
          <p:cNvSpPr txBox="1"/>
          <p:nvPr userDrawn="1"/>
        </p:nvSpPr>
        <p:spPr>
          <a:xfrm>
            <a:off x="1961432" y="7612061"/>
            <a:ext cx="1372870" cy="295910"/>
          </a:xfrm>
          <a:prstGeom prst="rect">
            <a:avLst/>
          </a:prstGeom>
          <a:noFill/>
        </p:spPr>
        <p:txBody>
          <a:bodyPr wrap="none" lIns="91416" tIns="45708" rIns="91416" bIns="45708" rtlCol="0">
            <a:spAutoFit/>
          </a:bodyPr>
          <a:p>
            <a:pPr algn="ctr"/>
            <a:r>
              <a:rPr lang="zh-CN" altLang="en-US" sz="1335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选择控制的方法</a:t>
            </a:r>
            <a:endParaRPr lang="zh-CN" altLang="en-US" sz="1335" dirty="0" smtClean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椭圆 12"/>
          <p:cNvSpPr/>
          <p:nvPr userDrawn="1"/>
        </p:nvSpPr>
        <p:spPr>
          <a:xfrm>
            <a:off x="739421" y="7355929"/>
            <a:ext cx="179953" cy="180000"/>
          </a:xfrm>
          <a:prstGeom prst="ellipse">
            <a:avLst/>
          </a:prstGeom>
          <a:solidFill>
            <a:srgbClr val="0070C0"/>
          </a:solidFill>
          <a:ln w="57150">
            <a:solidFill>
              <a:srgbClr val="EAE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p>
            <a:pPr algn="ctr"/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框 2"/>
          <p:cNvSpPr txBox="1"/>
          <p:nvPr userDrawn="1"/>
        </p:nvSpPr>
        <p:spPr>
          <a:xfrm>
            <a:off x="27395" y="7612060"/>
            <a:ext cx="1604010" cy="335915"/>
          </a:xfrm>
          <a:prstGeom prst="rect">
            <a:avLst/>
          </a:prstGeom>
          <a:noFill/>
        </p:spPr>
        <p:txBody>
          <a:bodyPr wrap="none" lIns="91416" tIns="45708" rIns="91416" bIns="45708" rtlCol="0">
            <a:spAutoFit/>
          </a:bodyPr>
          <a:p>
            <a:pPr algn="ctr"/>
            <a:r>
              <a:rPr lang="zh-CN" altLang="en-US" sz="1600" b="1" dirty="0" smtClean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分析控制的过程</a:t>
            </a:r>
            <a:endParaRPr lang="zh-CN" altLang="en-US" sz="1600" b="1" dirty="0" smtClean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265" name="矩形 2"/>
          <p:cNvSpPr>
            <a:spLocks noChangeArrowheads="1"/>
          </p:cNvSpPr>
          <p:nvPr/>
        </p:nvSpPr>
        <p:spPr bwMode="auto">
          <a:xfrm flipV="1">
            <a:off x="-22013" y="-308187"/>
            <a:ext cx="12235180" cy="154940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 sz="40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88628" y="308822"/>
            <a:ext cx="3520440" cy="575733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p>
            <a:pPr algn="ctr"/>
            <a:endParaRPr lang="zh-CN" altLang="en-US" sz="40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TextBox 5"/>
          <p:cNvSpPr txBox="1">
            <a:spLocks noChangeArrowheads="1"/>
          </p:cNvSpPr>
          <p:nvPr/>
        </p:nvSpPr>
        <p:spPr bwMode="auto">
          <a:xfrm>
            <a:off x="9440545" y="308505"/>
            <a:ext cx="2286847" cy="574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zh-CN" altLang="en-US" sz="3735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03  总结</a:t>
            </a:r>
            <a:endParaRPr lang="zh-CN" altLang="en-US" sz="3735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98120" y="309563"/>
            <a:ext cx="3826087" cy="574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r>
              <a:rPr lang="en-US" altLang="zh-CN" sz="3735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charset="-122"/>
              </a:rPr>
              <a:t>01    </a:t>
            </a:r>
            <a:r>
              <a:rPr lang="zh-CN" altLang="en-US" sz="3735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3735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TextBox 5"/>
          <p:cNvSpPr txBox="1">
            <a:spLocks noChangeArrowheads="1"/>
          </p:cNvSpPr>
          <p:nvPr/>
        </p:nvSpPr>
        <p:spPr bwMode="auto">
          <a:xfrm>
            <a:off x="4842298" y="309775"/>
            <a:ext cx="4598247" cy="574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3735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charset="-122"/>
              </a:rPr>
              <a:t>02   内容讲授</a:t>
            </a:r>
            <a:endParaRPr lang="en-US" altLang="zh-CN" sz="3735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1023258" y="1129848"/>
            <a:ext cx="10145485" cy="4730750"/>
            <a:chOff x="1146629" y="1362075"/>
            <a:chExt cx="10145485" cy="4730750"/>
          </a:xfrm>
        </p:grpSpPr>
        <p:grpSp>
          <p:nvGrpSpPr>
            <p:cNvPr id="2" name="组合 1"/>
            <p:cNvGrpSpPr/>
            <p:nvPr/>
          </p:nvGrpSpPr>
          <p:grpSpPr>
            <a:xfrm>
              <a:off x="1146629" y="3198813"/>
              <a:ext cx="10145485" cy="2894012"/>
              <a:chOff x="2206626" y="3198813"/>
              <a:chExt cx="7705725" cy="2894012"/>
            </a:xfrm>
          </p:grpSpPr>
          <p:pic>
            <p:nvPicPr>
              <p:cNvPr id="4" name="Picture 12" descr="그림1 copy"/>
              <p:cNvPicPr>
                <a:picLocks noChangeAspect="1" noChangeArrowheads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06626" y="3198813"/>
                <a:ext cx="7705725" cy="28940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" name="矩形 17"/>
              <p:cNvSpPr>
                <a:spLocks noChangeArrowheads="1"/>
              </p:cNvSpPr>
              <p:nvPr/>
            </p:nvSpPr>
            <p:spPr bwMode="auto">
              <a:xfrm>
                <a:off x="2640014" y="3932238"/>
                <a:ext cx="2016125" cy="553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None/>
                  <a:defRPr/>
                </a:pPr>
                <a:r>
                  <a:rPr lang="en-US" sz="2000" b="1" dirty="0">
                    <a:solidFill>
                      <a:schemeClr val="bg2">
                        <a:lumMod val="2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1.</a:t>
                </a:r>
                <a:r>
                  <a:rPr lang="zh-CN" altLang="en-US" sz="2000" b="1" dirty="0">
                    <a:solidFill>
                      <a:schemeClr val="bg2">
                        <a:lumMod val="2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你喜欢去肯德基吗？</a:t>
                </a:r>
                <a:endParaRPr lang="zh-CN" altLang="en-US" sz="2000" b="1" dirty="0">
                  <a:solidFill>
                    <a:schemeClr val="bg2">
                      <a:lumMod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" name="矩形 18"/>
              <p:cNvSpPr>
                <a:spLocks noChangeArrowheads="1"/>
              </p:cNvSpPr>
              <p:nvPr/>
            </p:nvSpPr>
            <p:spPr bwMode="auto">
              <a:xfrm>
                <a:off x="5016500" y="4525963"/>
                <a:ext cx="2089150" cy="10156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  <a:defRPr/>
                </a:pPr>
                <a:r>
                  <a:rPr lang="en-US" sz="2000" b="1">
                    <a:solidFill>
                      <a:schemeClr val="bg2">
                        <a:lumMod val="2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2.</a:t>
                </a:r>
                <a:r>
                  <a:rPr lang="zh-CN" altLang="en-US" sz="2000" b="1">
                    <a:solidFill>
                      <a:schemeClr val="bg2">
                        <a:lumMod val="2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你为什么喜欢去肯德基？</a:t>
                </a:r>
                <a:endParaRPr lang="zh-CN" altLang="en-US" sz="2000" b="1">
                  <a:solidFill>
                    <a:schemeClr val="bg2">
                      <a:lumMod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矩形 19"/>
              <p:cNvSpPr>
                <a:spLocks noChangeArrowheads="1"/>
              </p:cNvSpPr>
              <p:nvPr/>
            </p:nvSpPr>
            <p:spPr bwMode="auto">
              <a:xfrm>
                <a:off x="7248525" y="3875088"/>
                <a:ext cx="2389188" cy="10156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None/>
                  <a:defRPr/>
                </a:pPr>
                <a:r>
                  <a:rPr lang="en-US" sz="2000" b="1" dirty="0">
                    <a:solidFill>
                      <a:schemeClr val="bg2">
                        <a:lumMod val="2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3.</a:t>
                </a:r>
                <a:r>
                  <a:rPr lang="zh-CN" altLang="en-US" sz="2000" b="1" dirty="0">
                    <a:solidFill>
                      <a:schemeClr val="bg2">
                        <a:lumMod val="2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你认为肯德基为什么会如此成功？</a:t>
                </a:r>
                <a:endParaRPr lang="zh-CN" altLang="en-US" sz="2000" b="1" dirty="0">
                  <a:solidFill>
                    <a:schemeClr val="bg2">
                      <a:lumMod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13" name="Picture 1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1989" y="1362075"/>
              <a:ext cx="2134765" cy="26623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4" name="组合 13"/>
          <p:cNvGrpSpPr/>
          <p:nvPr/>
        </p:nvGrpSpPr>
        <p:grpSpPr>
          <a:xfrm>
            <a:off x="560215" y="607875"/>
            <a:ext cx="11065728" cy="714326"/>
            <a:chOff x="560215" y="607875"/>
            <a:chExt cx="11065728" cy="714326"/>
          </a:xfrm>
        </p:grpSpPr>
        <p:sp>
          <p:nvSpPr>
            <p:cNvPr id="15" name="任意多边形 14"/>
            <p:cNvSpPr/>
            <p:nvPr/>
          </p:nvSpPr>
          <p:spPr>
            <a:xfrm>
              <a:off x="560215" y="607875"/>
              <a:ext cx="683896" cy="683896"/>
            </a:xfrm>
            <a:custGeom>
              <a:avLst/>
              <a:gdLst>
                <a:gd name="connsiteX0" fmla="*/ 0 w 864000"/>
                <a:gd name="connsiteY0" fmla="*/ 0 h 864000"/>
                <a:gd name="connsiteX1" fmla="*/ 864000 w 864000"/>
                <a:gd name="connsiteY1" fmla="*/ 0 h 864000"/>
                <a:gd name="connsiteX2" fmla="*/ 864000 w 864000"/>
                <a:gd name="connsiteY2" fmla="*/ 261737 h 864000"/>
                <a:gd name="connsiteX3" fmla="*/ 751007 w 864000"/>
                <a:gd name="connsiteY3" fmla="*/ 261737 h 864000"/>
                <a:gd name="connsiteX4" fmla="*/ 751007 w 864000"/>
                <a:gd name="connsiteY4" fmla="*/ 112993 h 864000"/>
                <a:gd name="connsiteX5" fmla="*/ 112993 w 864000"/>
                <a:gd name="connsiteY5" fmla="*/ 112993 h 864000"/>
                <a:gd name="connsiteX6" fmla="*/ 112993 w 864000"/>
                <a:gd name="connsiteY6" fmla="*/ 751007 h 864000"/>
                <a:gd name="connsiteX7" fmla="*/ 246681 w 864000"/>
                <a:gd name="connsiteY7" fmla="*/ 751007 h 864000"/>
                <a:gd name="connsiteX8" fmla="*/ 246681 w 864000"/>
                <a:gd name="connsiteY8" fmla="*/ 864000 h 864000"/>
                <a:gd name="connsiteX9" fmla="*/ 0 w 864000"/>
                <a:gd name="connsiteY9" fmla="*/ 864000 h 86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4000" h="864000">
                  <a:moveTo>
                    <a:pt x="0" y="0"/>
                  </a:moveTo>
                  <a:lnTo>
                    <a:pt x="864000" y="0"/>
                  </a:lnTo>
                  <a:lnTo>
                    <a:pt x="864000" y="261737"/>
                  </a:lnTo>
                  <a:lnTo>
                    <a:pt x="751007" y="261737"/>
                  </a:lnTo>
                  <a:lnTo>
                    <a:pt x="751007" y="112993"/>
                  </a:lnTo>
                  <a:lnTo>
                    <a:pt x="112993" y="112993"/>
                  </a:lnTo>
                  <a:lnTo>
                    <a:pt x="112993" y="751007"/>
                  </a:lnTo>
                  <a:lnTo>
                    <a:pt x="246681" y="751007"/>
                  </a:lnTo>
                  <a:lnTo>
                    <a:pt x="246681" y="864000"/>
                  </a:lnTo>
                  <a:lnTo>
                    <a:pt x="0" y="864000"/>
                  </a:lnTo>
                  <a:close/>
                </a:path>
              </a:pathLst>
            </a:custGeom>
            <a:solidFill>
              <a:srgbClr val="80A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759986" y="860536"/>
              <a:ext cx="10865957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>
                <a:spcAft>
                  <a:spcPct val="0"/>
                </a:spcAft>
              </a:pPr>
              <a:r>
                <a:rPr kumimoji="1" lang="en-US" altLang="zh-CN" sz="2400" b="1" dirty="0" smtClean="0">
                  <a:solidFill>
                    <a:srgbClr val="D2472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1.1.1 </a:t>
              </a:r>
              <a:r>
                <a:rPr kumimoji="1" lang="zh-CN" altLang="en-US" sz="2400" b="1" dirty="0" smtClean="0">
                  <a:solidFill>
                    <a:srgbClr val="D2472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引例（肯德基）</a:t>
              </a:r>
              <a:endParaRPr kumimoji="1" lang="zh-CN" altLang="en-US" sz="2400" b="1" dirty="0">
                <a:solidFill>
                  <a:srgbClr val="D247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0" y="-76021"/>
            <a:ext cx="12198350" cy="672601"/>
            <a:chOff x="0" y="-76021"/>
            <a:chExt cx="12198350" cy="672601"/>
          </a:xfrm>
        </p:grpSpPr>
        <p:cxnSp>
          <p:nvCxnSpPr>
            <p:cNvPr id="18" name="直接连接符 17"/>
            <p:cNvCxnSpPr/>
            <p:nvPr/>
          </p:nvCxnSpPr>
          <p:spPr>
            <a:xfrm>
              <a:off x="10004659" y="486627"/>
              <a:ext cx="103135" cy="0"/>
            </a:xfrm>
            <a:prstGeom prst="line">
              <a:avLst/>
            </a:prstGeom>
            <a:ln w="22479">
              <a:solidFill>
                <a:srgbClr val="D2472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 flipH="1">
              <a:off x="1" y="486627"/>
              <a:ext cx="10021876" cy="0"/>
            </a:xfrm>
            <a:prstGeom prst="line">
              <a:avLst/>
            </a:prstGeom>
            <a:ln w="22479">
              <a:solidFill>
                <a:srgbClr val="D2472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椭圆 19"/>
            <p:cNvSpPr/>
            <p:nvPr/>
          </p:nvSpPr>
          <p:spPr>
            <a:xfrm>
              <a:off x="10110285" y="41655"/>
              <a:ext cx="481106" cy="481106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1" name="椭圆 20"/>
            <p:cNvSpPr/>
            <p:nvPr/>
          </p:nvSpPr>
          <p:spPr>
            <a:xfrm>
              <a:off x="10694525" y="41655"/>
              <a:ext cx="481106" cy="48110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2" name="椭圆 21"/>
            <p:cNvSpPr/>
            <p:nvPr/>
          </p:nvSpPr>
          <p:spPr>
            <a:xfrm>
              <a:off x="11278766" y="41655"/>
              <a:ext cx="481106" cy="481106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dirty="0"/>
            </a:p>
          </p:txBody>
        </p:sp>
        <p:sp>
          <p:nvSpPr>
            <p:cNvPr id="23" name="弧形 22"/>
            <p:cNvSpPr/>
            <p:nvPr/>
          </p:nvSpPr>
          <p:spPr>
            <a:xfrm>
              <a:off x="10014538" y="-76021"/>
              <a:ext cx="672601" cy="672601"/>
            </a:xfrm>
            <a:prstGeom prst="arc">
              <a:avLst>
                <a:gd name="adj1" fmla="val 2537820"/>
                <a:gd name="adj2" fmla="val 8360135"/>
              </a:avLst>
            </a:prstGeom>
            <a:ln w="22479">
              <a:solidFill>
                <a:srgbClr val="D2472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4" name="直接连接符 23"/>
            <p:cNvCxnSpPr/>
            <p:nvPr/>
          </p:nvCxnSpPr>
          <p:spPr>
            <a:xfrm>
              <a:off x="10588900" y="486627"/>
              <a:ext cx="103135" cy="0"/>
            </a:xfrm>
            <a:prstGeom prst="line">
              <a:avLst/>
            </a:prstGeom>
            <a:ln w="22479">
              <a:solidFill>
                <a:srgbClr val="D2472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/>
          </p:nvCxnSpPr>
          <p:spPr>
            <a:xfrm>
              <a:off x="11175632" y="486627"/>
              <a:ext cx="103135" cy="0"/>
            </a:xfrm>
            <a:prstGeom prst="line">
              <a:avLst/>
            </a:prstGeom>
            <a:ln w="22479">
              <a:solidFill>
                <a:srgbClr val="D2472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弧形 25"/>
            <p:cNvSpPr/>
            <p:nvPr/>
          </p:nvSpPr>
          <p:spPr>
            <a:xfrm>
              <a:off x="10598778" y="-76021"/>
              <a:ext cx="672601" cy="672601"/>
            </a:xfrm>
            <a:prstGeom prst="arc">
              <a:avLst>
                <a:gd name="adj1" fmla="val 2537820"/>
                <a:gd name="adj2" fmla="val 8360135"/>
              </a:avLst>
            </a:prstGeom>
            <a:ln w="22479">
              <a:solidFill>
                <a:srgbClr val="D2472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弧形 26"/>
            <p:cNvSpPr/>
            <p:nvPr/>
          </p:nvSpPr>
          <p:spPr>
            <a:xfrm>
              <a:off x="11183019" y="-76021"/>
              <a:ext cx="672601" cy="672601"/>
            </a:xfrm>
            <a:prstGeom prst="arc">
              <a:avLst>
                <a:gd name="adj1" fmla="val 2537820"/>
                <a:gd name="adj2" fmla="val 8360135"/>
              </a:avLst>
            </a:prstGeom>
            <a:ln w="22479">
              <a:solidFill>
                <a:srgbClr val="D2472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8" name="直接连接符 27"/>
            <p:cNvCxnSpPr/>
            <p:nvPr/>
          </p:nvCxnSpPr>
          <p:spPr>
            <a:xfrm>
              <a:off x="11759872" y="486627"/>
              <a:ext cx="438478" cy="0"/>
            </a:xfrm>
            <a:prstGeom prst="line">
              <a:avLst/>
            </a:prstGeom>
            <a:ln w="22479">
              <a:solidFill>
                <a:srgbClr val="D2472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标题 1"/>
            <p:cNvSpPr txBox="1"/>
            <p:nvPr/>
          </p:nvSpPr>
          <p:spPr>
            <a:xfrm>
              <a:off x="0" y="88789"/>
              <a:ext cx="10021877" cy="327116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1600" kern="12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+mj-cs"/>
                </a:defRPr>
              </a:lvl1pPr>
            </a:lstStyle>
            <a:p>
              <a:r>
                <a:rPr lang="zh-CN" altLang="en-US" sz="2000" b="1" dirty="0" smtClean="0">
                  <a:solidFill>
                    <a:schemeClr val="accent3">
                      <a:lumMod val="75000"/>
                    </a:schemeClr>
                  </a:solidFill>
                </a:rPr>
                <a:t>第</a:t>
              </a:r>
              <a:r>
                <a:rPr lang="en-US" altLang="zh-CN" sz="2000" b="1" dirty="0" smtClean="0">
                  <a:solidFill>
                    <a:schemeClr val="accent3">
                      <a:lumMod val="75000"/>
                    </a:schemeClr>
                  </a:solidFill>
                </a:rPr>
                <a:t>1</a:t>
              </a:r>
              <a:r>
                <a:rPr lang="zh-CN" altLang="en-US" sz="2000" b="1" dirty="0" smtClean="0">
                  <a:solidFill>
                    <a:schemeClr val="accent3">
                      <a:lumMod val="75000"/>
                    </a:schemeClr>
                  </a:solidFill>
                </a:rPr>
                <a:t>节 控制概述</a:t>
              </a:r>
              <a:r>
                <a:rPr lang="zh-CN" altLang="en-US" sz="2000" b="1" kern="1200" dirty="0" smtClean="0">
                  <a:solidFill>
                    <a:srgbClr val="92D050"/>
                  </a:solidFill>
                  <a:effectLst/>
                </a:rPr>
                <a:t>│</a:t>
              </a:r>
              <a:r>
                <a:rPr lang="zh-CN" altLang="en-US" sz="2000" b="1" dirty="0" smtClean="0">
                  <a:solidFill>
                    <a:schemeClr val="accent3">
                      <a:lumMod val="75000"/>
                    </a:schemeClr>
                  </a:solidFill>
                </a:rPr>
                <a:t>控制的含义</a:t>
              </a:r>
              <a:endParaRPr lang="zh-CN" altLang="en-US" sz="2000" b="1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Oval 2"/>
          <p:cNvSpPr>
            <a:spLocks noChangeArrowheads="1"/>
          </p:cNvSpPr>
          <p:nvPr/>
        </p:nvSpPr>
        <p:spPr bwMode="auto">
          <a:xfrm>
            <a:off x="6169629" y="2608630"/>
            <a:ext cx="2743200" cy="2743200"/>
          </a:xfrm>
          <a:prstGeom prst="ellipse">
            <a:avLst/>
          </a:prstGeom>
          <a:solidFill>
            <a:schemeClr val="bg1">
              <a:alpha val="7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 b="1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220" name="Line 4"/>
          <p:cNvSpPr>
            <a:spLocks noChangeShapeType="1"/>
          </p:cNvSpPr>
          <p:nvPr/>
        </p:nvSpPr>
        <p:spPr bwMode="auto">
          <a:xfrm>
            <a:off x="4694841" y="3921492"/>
            <a:ext cx="1524000" cy="76200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 b="1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221" name="Line 5"/>
          <p:cNvSpPr>
            <a:spLocks noChangeShapeType="1"/>
          </p:cNvSpPr>
          <p:nvPr/>
        </p:nvSpPr>
        <p:spPr bwMode="auto">
          <a:xfrm>
            <a:off x="5234591" y="2464167"/>
            <a:ext cx="914400" cy="914400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 b="1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222" name="Line 6"/>
          <p:cNvSpPr>
            <a:spLocks noChangeShapeType="1"/>
          </p:cNvSpPr>
          <p:nvPr/>
        </p:nvSpPr>
        <p:spPr bwMode="auto">
          <a:xfrm flipH="1">
            <a:off x="4874230" y="4553317"/>
            <a:ext cx="1106487" cy="1150938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 b="1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223" name="Line 7"/>
          <p:cNvSpPr>
            <a:spLocks noChangeShapeType="1"/>
          </p:cNvSpPr>
          <p:nvPr/>
        </p:nvSpPr>
        <p:spPr bwMode="auto">
          <a:xfrm>
            <a:off x="6745892" y="4264392"/>
            <a:ext cx="688975" cy="450850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 b="1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224" name="Line 8"/>
          <p:cNvSpPr>
            <a:spLocks noChangeShapeType="1"/>
          </p:cNvSpPr>
          <p:nvPr/>
        </p:nvSpPr>
        <p:spPr bwMode="auto">
          <a:xfrm flipV="1">
            <a:off x="6828441" y="2930892"/>
            <a:ext cx="533400" cy="838200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 b="1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227" name="Oval 12"/>
          <p:cNvSpPr>
            <a:spLocks noChangeArrowheads="1"/>
          </p:cNvSpPr>
          <p:nvPr/>
        </p:nvSpPr>
        <p:spPr bwMode="auto">
          <a:xfrm>
            <a:off x="4663092" y="1529130"/>
            <a:ext cx="1146175" cy="1154113"/>
          </a:xfrm>
          <a:prstGeom prst="ellipse">
            <a:avLst/>
          </a:prstGeom>
          <a:solidFill>
            <a:srgbClr val="EAEAEA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 b="1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6300" name="Group 12"/>
          <p:cNvGrpSpPr/>
          <p:nvPr/>
        </p:nvGrpSpPr>
        <p:grpSpPr bwMode="auto">
          <a:xfrm>
            <a:off x="4698017" y="1565643"/>
            <a:ext cx="1079500" cy="1347788"/>
            <a:chOff x="0" y="0"/>
            <a:chExt cx="931" cy="1163"/>
          </a:xfrm>
        </p:grpSpPr>
        <p:pic>
          <p:nvPicPr>
            <p:cNvPr id="6313" name="Picture 14" descr="circuler_1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25" cy="9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30" name="Oval 15"/>
            <p:cNvSpPr>
              <a:spLocks noChangeArrowheads="1"/>
            </p:cNvSpPr>
            <p:nvPr/>
          </p:nvSpPr>
          <p:spPr bwMode="auto">
            <a:xfrm>
              <a:off x="0" y="0"/>
              <a:ext cx="931" cy="937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zh-CN" altLang="en-US" b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6316" name="Group 16"/>
            <p:cNvGrpSpPr/>
            <p:nvPr/>
          </p:nvGrpSpPr>
          <p:grpSpPr bwMode="auto">
            <a:xfrm rot="-3733502" flipH="1" flipV="1">
              <a:off x="281" y="654"/>
              <a:ext cx="820" cy="198"/>
              <a:chOff x="0" y="0"/>
              <a:chExt cx="893" cy="246"/>
            </a:xfrm>
          </p:grpSpPr>
          <p:grpSp>
            <p:nvGrpSpPr>
              <p:cNvPr id="6317" name="Group 17"/>
              <p:cNvGrpSpPr/>
              <p:nvPr/>
            </p:nvGrpSpPr>
            <p:grpSpPr bwMode="auto">
              <a:xfrm>
                <a:off x="0" y="0"/>
                <a:ext cx="743" cy="185"/>
                <a:chOff x="0" y="0"/>
                <a:chExt cx="1118" cy="279"/>
              </a:xfrm>
            </p:grpSpPr>
            <p:sp>
              <p:nvSpPr>
                <p:cNvPr id="9234" name="AutoShape 19"/>
                <p:cNvSpPr>
                  <a:spLocks noChangeArrowheads="1"/>
                </p:cNvSpPr>
                <p:nvPr/>
              </p:nvSpPr>
              <p:spPr bwMode="auto">
                <a:xfrm rot="5263130">
                  <a:off x="292" y="-285"/>
                  <a:ext cx="228" cy="8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defRPr/>
                  </a:pPr>
                  <a:endParaRPr lang="zh-CN" altLang="en-US" b="1">
                    <a:solidFill>
                      <a:schemeClr val="bg2">
                        <a:lumMod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235" name="AutoShape 20"/>
                <p:cNvSpPr>
                  <a:spLocks noChangeArrowheads="1"/>
                </p:cNvSpPr>
                <p:nvPr/>
              </p:nvSpPr>
              <p:spPr bwMode="auto">
                <a:xfrm rot="6078281">
                  <a:off x="423" y="-282"/>
                  <a:ext cx="228" cy="8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defRPr/>
                  </a:pPr>
                  <a:endParaRPr lang="zh-CN" altLang="en-US" b="1">
                    <a:solidFill>
                      <a:schemeClr val="bg2">
                        <a:lumMod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236" name="AutoShape 21"/>
                <p:cNvSpPr>
                  <a:spLocks noChangeArrowheads="1"/>
                </p:cNvSpPr>
                <p:nvPr/>
              </p:nvSpPr>
              <p:spPr bwMode="auto">
                <a:xfrm rot="6373927">
                  <a:off x="498" y="-259"/>
                  <a:ext cx="226" cy="8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defRPr/>
                  </a:pPr>
                  <a:endParaRPr lang="zh-CN" altLang="en-US" b="1">
                    <a:solidFill>
                      <a:schemeClr val="bg2">
                        <a:lumMod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237" name="AutoShape 22"/>
                <p:cNvSpPr>
                  <a:spLocks noChangeArrowheads="1"/>
                </p:cNvSpPr>
                <p:nvPr/>
              </p:nvSpPr>
              <p:spPr bwMode="auto">
                <a:xfrm rot="6906312">
                  <a:off x="586" y="-231"/>
                  <a:ext cx="233" cy="8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zh-CN" altLang="en-US" b="1">
                    <a:solidFill>
                      <a:schemeClr val="bg2">
                        <a:lumMod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6318" name="Group 22"/>
              <p:cNvGrpSpPr/>
              <p:nvPr/>
            </p:nvGrpSpPr>
            <p:grpSpPr bwMode="auto">
              <a:xfrm rot="1353540">
                <a:off x="150" y="60"/>
                <a:ext cx="743" cy="186"/>
                <a:chOff x="0" y="0"/>
                <a:chExt cx="1118" cy="279"/>
              </a:xfrm>
            </p:grpSpPr>
            <p:sp>
              <p:nvSpPr>
                <p:cNvPr id="9239" name="AutoShape 24"/>
                <p:cNvSpPr>
                  <a:spLocks noChangeArrowheads="1"/>
                </p:cNvSpPr>
                <p:nvPr/>
              </p:nvSpPr>
              <p:spPr bwMode="auto">
                <a:xfrm rot="5263130">
                  <a:off x="291" y="-287"/>
                  <a:ext cx="232" cy="8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zh-CN" altLang="en-US" b="1">
                    <a:solidFill>
                      <a:schemeClr val="bg2">
                        <a:lumMod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240" name="AutoShape 25"/>
                <p:cNvSpPr>
                  <a:spLocks noChangeArrowheads="1"/>
                </p:cNvSpPr>
                <p:nvPr/>
              </p:nvSpPr>
              <p:spPr bwMode="auto">
                <a:xfrm rot="6078281">
                  <a:off x="429" y="-285"/>
                  <a:ext cx="227" cy="8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zh-CN" altLang="en-US" b="1">
                    <a:solidFill>
                      <a:schemeClr val="bg2">
                        <a:lumMod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241" name="AutoShape 26"/>
                <p:cNvSpPr>
                  <a:spLocks noChangeArrowheads="1"/>
                </p:cNvSpPr>
                <p:nvPr/>
              </p:nvSpPr>
              <p:spPr bwMode="auto">
                <a:xfrm rot="6373927">
                  <a:off x="503" y="-262"/>
                  <a:ext cx="232" cy="8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zh-CN" altLang="en-US" b="1">
                    <a:solidFill>
                      <a:schemeClr val="bg2">
                        <a:lumMod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242" name="AutoShape 27"/>
                <p:cNvSpPr>
                  <a:spLocks noChangeArrowheads="1"/>
                </p:cNvSpPr>
                <p:nvPr/>
              </p:nvSpPr>
              <p:spPr bwMode="auto">
                <a:xfrm rot="6906312">
                  <a:off x="596" y="-228"/>
                  <a:ext cx="230" cy="8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zh-CN" altLang="en-US" b="1">
                    <a:solidFill>
                      <a:schemeClr val="bg2">
                        <a:lumMod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</p:grpSp>
      <p:grpSp>
        <p:nvGrpSpPr>
          <p:cNvPr id="6301" name="Group 27"/>
          <p:cNvGrpSpPr/>
          <p:nvPr/>
        </p:nvGrpSpPr>
        <p:grpSpPr bwMode="auto">
          <a:xfrm rot="17866498" flipH="1" flipV="1">
            <a:off x="5134580" y="2307005"/>
            <a:ext cx="830263" cy="209550"/>
            <a:chOff x="0" y="0"/>
            <a:chExt cx="887" cy="254"/>
          </a:xfrm>
        </p:grpSpPr>
        <p:grpSp>
          <p:nvGrpSpPr>
            <p:cNvPr id="6303" name="Group 28"/>
            <p:cNvGrpSpPr/>
            <p:nvPr/>
          </p:nvGrpSpPr>
          <p:grpSpPr bwMode="auto">
            <a:xfrm>
              <a:off x="0" y="0"/>
              <a:ext cx="743" cy="185"/>
              <a:chOff x="0" y="0"/>
              <a:chExt cx="1118" cy="279"/>
            </a:xfrm>
          </p:grpSpPr>
          <p:sp>
            <p:nvSpPr>
              <p:cNvPr id="9245" name="AutoShape 30"/>
              <p:cNvSpPr>
                <a:spLocks noChangeArrowheads="1"/>
              </p:cNvSpPr>
              <p:nvPr/>
            </p:nvSpPr>
            <p:spPr bwMode="auto">
              <a:xfrm rot="5263130">
                <a:off x="286" y="-285"/>
                <a:ext cx="226" cy="813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wrap="none" anchor="ctr"/>
              <a:lstStyle/>
              <a:p>
                <a:pPr>
                  <a:defRPr/>
                </a:pPr>
                <a:endParaRPr lang="zh-CN" altLang="en-US" b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246" name="AutoShape 31"/>
              <p:cNvSpPr>
                <a:spLocks noChangeArrowheads="1"/>
              </p:cNvSpPr>
              <p:nvPr/>
            </p:nvSpPr>
            <p:spPr bwMode="auto">
              <a:xfrm rot="6078281">
                <a:off x="430" y="-292"/>
                <a:ext cx="223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wrap="none" anchor="ctr"/>
              <a:lstStyle/>
              <a:p>
                <a:pPr>
                  <a:defRPr/>
                </a:pPr>
                <a:endParaRPr lang="zh-CN" altLang="en-US" b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247" name="AutoShape 32"/>
              <p:cNvSpPr>
                <a:spLocks noChangeArrowheads="1"/>
              </p:cNvSpPr>
              <p:nvPr/>
            </p:nvSpPr>
            <p:spPr bwMode="auto">
              <a:xfrm rot="6373927">
                <a:off x="500" y="-261"/>
                <a:ext cx="226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wrap="none" anchor="ctr"/>
              <a:lstStyle/>
              <a:p>
                <a:pPr>
                  <a:defRPr/>
                </a:pPr>
                <a:endParaRPr lang="zh-CN" altLang="en-US" b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248" name="AutoShape 33"/>
              <p:cNvSpPr>
                <a:spLocks noChangeArrowheads="1"/>
              </p:cNvSpPr>
              <p:nvPr/>
            </p:nvSpPr>
            <p:spPr bwMode="auto">
              <a:xfrm rot="6906312">
                <a:off x="591" y="-231"/>
                <a:ext cx="226" cy="811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zh-CN" altLang="en-US" b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304" name="Group 33"/>
            <p:cNvGrpSpPr/>
            <p:nvPr/>
          </p:nvGrpSpPr>
          <p:grpSpPr bwMode="auto">
            <a:xfrm rot="1353540">
              <a:off x="147" y="65"/>
              <a:ext cx="740" cy="189"/>
              <a:chOff x="0" y="9"/>
              <a:chExt cx="1114" cy="284"/>
            </a:xfrm>
          </p:grpSpPr>
          <p:sp>
            <p:nvSpPr>
              <p:cNvPr id="9250" name="AutoShape 35"/>
              <p:cNvSpPr>
                <a:spLocks noChangeArrowheads="1"/>
              </p:cNvSpPr>
              <p:nvPr/>
            </p:nvSpPr>
            <p:spPr bwMode="auto">
              <a:xfrm rot="5263130">
                <a:off x="292" y="-283"/>
                <a:ext cx="231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zh-CN" altLang="en-US" b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251" name="AutoShape 36"/>
              <p:cNvSpPr>
                <a:spLocks noChangeArrowheads="1"/>
              </p:cNvSpPr>
              <p:nvPr/>
            </p:nvSpPr>
            <p:spPr bwMode="auto">
              <a:xfrm rot="6078281">
                <a:off x="426" y="-284"/>
                <a:ext cx="228" cy="813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zh-CN" altLang="en-US" b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253" name="AutoShape 38"/>
              <p:cNvSpPr>
                <a:spLocks noChangeArrowheads="1"/>
              </p:cNvSpPr>
              <p:nvPr/>
            </p:nvSpPr>
            <p:spPr bwMode="auto">
              <a:xfrm rot="6906312">
                <a:off x="594" y="-228"/>
                <a:ext cx="228" cy="813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zh-CN" altLang="en-US" b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9254" name="Rectangle 39"/>
          <p:cNvSpPr>
            <a:spLocks noChangeArrowheads="1"/>
          </p:cNvSpPr>
          <p:nvPr/>
        </p:nvSpPr>
        <p:spPr bwMode="auto">
          <a:xfrm>
            <a:off x="4807555" y="1887905"/>
            <a:ext cx="9588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0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亲切感</a:t>
            </a:r>
            <a:endParaRPr lang="zh-CN" altLang="en-US" sz="2000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256" name="Oval 41"/>
          <p:cNvSpPr>
            <a:spLocks noChangeArrowheads="1"/>
          </p:cNvSpPr>
          <p:nvPr/>
        </p:nvSpPr>
        <p:spPr bwMode="auto">
          <a:xfrm>
            <a:off x="3629630" y="3184892"/>
            <a:ext cx="1146175" cy="1154113"/>
          </a:xfrm>
          <a:prstGeom prst="ellipse">
            <a:avLst/>
          </a:prstGeom>
          <a:solidFill>
            <a:srgbClr val="EAEAEA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 b="1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6272" name="Group 41"/>
          <p:cNvGrpSpPr/>
          <p:nvPr/>
        </p:nvGrpSpPr>
        <p:grpSpPr bwMode="auto">
          <a:xfrm>
            <a:off x="3664555" y="3221405"/>
            <a:ext cx="1079500" cy="1347788"/>
            <a:chOff x="0" y="0"/>
            <a:chExt cx="931" cy="1163"/>
          </a:xfrm>
        </p:grpSpPr>
        <p:pic>
          <p:nvPicPr>
            <p:cNvPr id="6285" name="Picture 43" descr="circuler_1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25" cy="9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59" name="Oval 44"/>
            <p:cNvSpPr>
              <a:spLocks noChangeArrowheads="1"/>
            </p:cNvSpPr>
            <p:nvPr/>
          </p:nvSpPr>
          <p:spPr bwMode="auto">
            <a:xfrm>
              <a:off x="0" y="0"/>
              <a:ext cx="931" cy="937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zh-CN" altLang="en-US" b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6288" name="Group 45"/>
            <p:cNvGrpSpPr/>
            <p:nvPr/>
          </p:nvGrpSpPr>
          <p:grpSpPr bwMode="auto">
            <a:xfrm rot="-3733502" flipH="1" flipV="1">
              <a:off x="281" y="654"/>
              <a:ext cx="820" cy="198"/>
              <a:chOff x="0" y="0"/>
              <a:chExt cx="893" cy="246"/>
            </a:xfrm>
          </p:grpSpPr>
          <p:grpSp>
            <p:nvGrpSpPr>
              <p:cNvPr id="6289" name="Group 46"/>
              <p:cNvGrpSpPr/>
              <p:nvPr/>
            </p:nvGrpSpPr>
            <p:grpSpPr bwMode="auto">
              <a:xfrm>
                <a:off x="0" y="0"/>
                <a:ext cx="743" cy="185"/>
                <a:chOff x="0" y="0"/>
                <a:chExt cx="1118" cy="279"/>
              </a:xfrm>
            </p:grpSpPr>
            <p:sp>
              <p:nvSpPr>
                <p:cNvPr id="9263" name="AutoShape 48"/>
                <p:cNvSpPr>
                  <a:spLocks noChangeArrowheads="1"/>
                </p:cNvSpPr>
                <p:nvPr/>
              </p:nvSpPr>
              <p:spPr bwMode="auto">
                <a:xfrm rot="5263130">
                  <a:off x="292" y="-285"/>
                  <a:ext cx="228" cy="8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b="1">
                    <a:solidFill>
                      <a:schemeClr val="bg2">
                        <a:lumMod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264" name="AutoShape 49"/>
                <p:cNvSpPr>
                  <a:spLocks noChangeArrowheads="1"/>
                </p:cNvSpPr>
                <p:nvPr/>
              </p:nvSpPr>
              <p:spPr bwMode="auto">
                <a:xfrm rot="6078281">
                  <a:off x="423" y="-282"/>
                  <a:ext cx="228" cy="8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b="1">
                    <a:solidFill>
                      <a:schemeClr val="bg2">
                        <a:lumMod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265" name="AutoShape 50"/>
                <p:cNvSpPr>
                  <a:spLocks noChangeArrowheads="1"/>
                </p:cNvSpPr>
                <p:nvPr/>
              </p:nvSpPr>
              <p:spPr bwMode="auto">
                <a:xfrm rot="6373927">
                  <a:off x="498" y="-259"/>
                  <a:ext cx="226" cy="8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b="1">
                    <a:solidFill>
                      <a:schemeClr val="bg2">
                        <a:lumMod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266" name="AutoShape 51"/>
                <p:cNvSpPr>
                  <a:spLocks noChangeArrowheads="1"/>
                </p:cNvSpPr>
                <p:nvPr/>
              </p:nvSpPr>
              <p:spPr bwMode="auto">
                <a:xfrm rot="6906312">
                  <a:off x="586" y="-231"/>
                  <a:ext cx="233" cy="8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b="1">
                    <a:solidFill>
                      <a:schemeClr val="bg2">
                        <a:lumMod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6290" name="Group 51"/>
              <p:cNvGrpSpPr/>
              <p:nvPr/>
            </p:nvGrpSpPr>
            <p:grpSpPr bwMode="auto">
              <a:xfrm rot="1353540">
                <a:off x="150" y="60"/>
                <a:ext cx="743" cy="186"/>
                <a:chOff x="0" y="0"/>
                <a:chExt cx="1118" cy="279"/>
              </a:xfrm>
            </p:grpSpPr>
            <p:sp>
              <p:nvSpPr>
                <p:cNvPr id="9268" name="AutoShape 53"/>
                <p:cNvSpPr>
                  <a:spLocks noChangeArrowheads="1"/>
                </p:cNvSpPr>
                <p:nvPr/>
              </p:nvSpPr>
              <p:spPr bwMode="auto">
                <a:xfrm rot="5263130">
                  <a:off x="291" y="-287"/>
                  <a:ext cx="232" cy="8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b="1">
                    <a:solidFill>
                      <a:schemeClr val="bg2">
                        <a:lumMod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269" name="AutoShape 54"/>
                <p:cNvSpPr>
                  <a:spLocks noChangeArrowheads="1"/>
                </p:cNvSpPr>
                <p:nvPr/>
              </p:nvSpPr>
              <p:spPr bwMode="auto">
                <a:xfrm rot="6078281">
                  <a:off x="429" y="-285"/>
                  <a:ext cx="227" cy="8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b="1">
                    <a:solidFill>
                      <a:schemeClr val="bg2">
                        <a:lumMod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270" name="AutoShape 55"/>
                <p:cNvSpPr>
                  <a:spLocks noChangeArrowheads="1"/>
                </p:cNvSpPr>
                <p:nvPr/>
              </p:nvSpPr>
              <p:spPr bwMode="auto">
                <a:xfrm rot="6373927">
                  <a:off x="503" y="-262"/>
                  <a:ext cx="232" cy="8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b="1">
                    <a:solidFill>
                      <a:schemeClr val="bg2">
                        <a:lumMod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271" name="AutoShape 56"/>
                <p:cNvSpPr>
                  <a:spLocks noChangeArrowheads="1"/>
                </p:cNvSpPr>
                <p:nvPr/>
              </p:nvSpPr>
              <p:spPr bwMode="auto">
                <a:xfrm rot="6906312">
                  <a:off x="596" y="-228"/>
                  <a:ext cx="230" cy="8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b="1">
                    <a:solidFill>
                      <a:schemeClr val="bg2">
                        <a:lumMod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</p:grpSp>
      <p:grpSp>
        <p:nvGrpSpPr>
          <p:cNvPr id="6273" name="Group 56"/>
          <p:cNvGrpSpPr/>
          <p:nvPr/>
        </p:nvGrpSpPr>
        <p:grpSpPr bwMode="auto">
          <a:xfrm rot="17866498" flipH="1" flipV="1">
            <a:off x="4099530" y="3970705"/>
            <a:ext cx="836613" cy="203200"/>
            <a:chOff x="0" y="0"/>
            <a:chExt cx="893" cy="246"/>
          </a:xfrm>
        </p:grpSpPr>
        <p:grpSp>
          <p:nvGrpSpPr>
            <p:cNvPr id="6275" name="Group 57"/>
            <p:cNvGrpSpPr/>
            <p:nvPr/>
          </p:nvGrpSpPr>
          <p:grpSpPr bwMode="auto">
            <a:xfrm>
              <a:off x="0" y="0"/>
              <a:ext cx="743" cy="185"/>
              <a:chOff x="0" y="0"/>
              <a:chExt cx="1118" cy="279"/>
            </a:xfrm>
          </p:grpSpPr>
          <p:sp>
            <p:nvSpPr>
              <p:cNvPr id="9274" name="AutoShape 59"/>
              <p:cNvSpPr>
                <a:spLocks noChangeArrowheads="1"/>
              </p:cNvSpPr>
              <p:nvPr/>
            </p:nvSpPr>
            <p:spPr bwMode="auto">
              <a:xfrm rot="5263130">
                <a:off x="286" y="-285"/>
                <a:ext cx="226" cy="813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b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275" name="AutoShape 60"/>
              <p:cNvSpPr>
                <a:spLocks noChangeArrowheads="1"/>
              </p:cNvSpPr>
              <p:nvPr/>
            </p:nvSpPr>
            <p:spPr bwMode="auto">
              <a:xfrm rot="6078281">
                <a:off x="430" y="-292"/>
                <a:ext cx="223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b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276" name="AutoShape 61"/>
              <p:cNvSpPr>
                <a:spLocks noChangeArrowheads="1"/>
              </p:cNvSpPr>
              <p:nvPr/>
            </p:nvSpPr>
            <p:spPr bwMode="auto">
              <a:xfrm rot="6373927">
                <a:off x="500" y="-261"/>
                <a:ext cx="226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b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277" name="AutoShape 62"/>
              <p:cNvSpPr>
                <a:spLocks noChangeArrowheads="1"/>
              </p:cNvSpPr>
              <p:nvPr/>
            </p:nvSpPr>
            <p:spPr bwMode="auto">
              <a:xfrm rot="6906312">
                <a:off x="591" y="-231"/>
                <a:ext cx="226" cy="811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b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276" name="Group 62"/>
            <p:cNvGrpSpPr/>
            <p:nvPr/>
          </p:nvGrpSpPr>
          <p:grpSpPr bwMode="auto">
            <a:xfrm rot="1353540">
              <a:off x="150" y="60"/>
              <a:ext cx="743" cy="186"/>
              <a:chOff x="0" y="0"/>
              <a:chExt cx="1118" cy="279"/>
            </a:xfrm>
          </p:grpSpPr>
          <p:sp>
            <p:nvSpPr>
              <p:cNvPr id="9279" name="AutoShape 64"/>
              <p:cNvSpPr>
                <a:spLocks noChangeArrowheads="1"/>
              </p:cNvSpPr>
              <p:nvPr/>
            </p:nvSpPr>
            <p:spPr bwMode="auto">
              <a:xfrm rot="5263130">
                <a:off x="292" y="-283"/>
                <a:ext cx="231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b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280" name="AutoShape 65"/>
              <p:cNvSpPr>
                <a:spLocks noChangeArrowheads="1"/>
              </p:cNvSpPr>
              <p:nvPr/>
            </p:nvSpPr>
            <p:spPr bwMode="auto">
              <a:xfrm rot="6078281">
                <a:off x="426" y="-284"/>
                <a:ext cx="228" cy="813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b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281" name="AutoShape 66"/>
              <p:cNvSpPr>
                <a:spLocks noChangeArrowheads="1"/>
              </p:cNvSpPr>
              <p:nvPr/>
            </p:nvSpPr>
            <p:spPr bwMode="auto">
              <a:xfrm rot="6373927">
                <a:off x="503" y="-261"/>
                <a:ext cx="228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b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282" name="AutoShape 67"/>
              <p:cNvSpPr>
                <a:spLocks noChangeArrowheads="1"/>
              </p:cNvSpPr>
              <p:nvPr/>
            </p:nvSpPr>
            <p:spPr bwMode="auto">
              <a:xfrm rot="6906312">
                <a:off x="594" y="-228"/>
                <a:ext cx="228" cy="813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b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9283" name="Rectangle 68"/>
          <p:cNvSpPr>
            <a:spLocks noChangeArrowheads="1"/>
          </p:cNvSpPr>
          <p:nvPr/>
        </p:nvSpPr>
        <p:spPr bwMode="auto">
          <a:xfrm>
            <a:off x="3866168" y="3545255"/>
            <a:ext cx="7000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000" b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服务</a:t>
            </a:r>
            <a:endParaRPr lang="zh-CN" altLang="en-US" sz="2000" b="1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285" name="Oval 70"/>
          <p:cNvSpPr>
            <a:spLocks noChangeArrowheads="1"/>
          </p:cNvSpPr>
          <p:nvPr/>
        </p:nvSpPr>
        <p:spPr bwMode="auto">
          <a:xfrm>
            <a:off x="3866167" y="5488355"/>
            <a:ext cx="1146175" cy="1154113"/>
          </a:xfrm>
          <a:prstGeom prst="ellipse">
            <a:avLst/>
          </a:prstGeom>
          <a:solidFill>
            <a:srgbClr val="EAEAEA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 b="1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6244" name="Group 70"/>
          <p:cNvGrpSpPr/>
          <p:nvPr/>
        </p:nvGrpSpPr>
        <p:grpSpPr bwMode="auto">
          <a:xfrm>
            <a:off x="3901092" y="5524868"/>
            <a:ext cx="1079500" cy="1347788"/>
            <a:chOff x="0" y="0"/>
            <a:chExt cx="931" cy="1163"/>
          </a:xfrm>
        </p:grpSpPr>
        <p:pic>
          <p:nvPicPr>
            <p:cNvPr id="6257" name="Picture 72" descr="circuler_1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25" cy="9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88" name="Oval 73"/>
            <p:cNvSpPr>
              <a:spLocks noChangeArrowheads="1"/>
            </p:cNvSpPr>
            <p:nvPr/>
          </p:nvSpPr>
          <p:spPr bwMode="auto">
            <a:xfrm>
              <a:off x="0" y="0"/>
              <a:ext cx="931" cy="937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zh-CN" altLang="en-US" b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6260" name="Group 74"/>
            <p:cNvGrpSpPr/>
            <p:nvPr/>
          </p:nvGrpSpPr>
          <p:grpSpPr bwMode="auto">
            <a:xfrm rot="-3733502" flipH="1" flipV="1">
              <a:off x="281" y="654"/>
              <a:ext cx="820" cy="198"/>
              <a:chOff x="0" y="0"/>
              <a:chExt cx="893" cy="246"/>
            </a:xfrm>
          </p:grpSpPr>
          <p:grpSp>
            <p:nvGrpSpPr>
              <p:cNvPr id="6261" name="Group 75"/>
              <p:cNvGrpSpPr/>
              <p:nvPr/>
            </p:nvGrpSpPr>
            <p:grpSpPr bwMode="auto">
              <a:xfrm>
                <a:off x="0" y="0"/>
                <a:ext cx="743" cy="185"/>
                <a:chOff x="0" y="0"/>
                <a:chExt cx="1118" cy="279"/>
              </a:xfrm>
            </p:grpSpPr>
            <p:sp>
              <p:nvSpPr>
                <p:cNvPr id="9292" name="AutoShape 77"/>
                <p:cNvSpPr>
                  <a:spLocks noChangeArrowheads="1"/>
                </p:cNvSpPr>
                <p:nvPr/>
              </p:nvSpPr>
              <p:spPr bwMode="auto">
                <a:xfrm rot="5263130">
                  <a:off x="292" y="-285"/>
                  <a:ext cx="228" cy="8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b="1">
                    <a:solidFill>
                      <a:schemeClr val="bg2">
                        <a:lumMod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293" name="AutoShape 78"/>
                <p:cNvSpPr>
                  <a:spLocks noChangeArrowheads="1"/>
                </p:cNvSpPr>
                <p:nvPr/>
              </p:nvSpPr>
              <p:spPr bwMode="auto">
                <a:xfrm rot="6078281">
                  <a:off x="423" y="-282"/>
                  <a:ext cx="228" cy="8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b="1">
                    <a:solidFill>
                      <a:schemeClr val="bg2">
                        <a:lumMod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294" name="AutoShape 79"/>
                <p:cNvSpPr>
                  <a:spLocks noChangeArrowheads="1"/>
                </p:cNvSpPr>
                <p:nvPr/>
              </p:nvSpPr>
              <p:spPr bwMode="auto">
                <a:xfrm rot="6373927">
                  <a:off x="498" y="-259"/>
                  <a:ext cx="226" cy="8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b="1">
                    <a:solidFill>
                      <a:schemeClr val="bg2">
                        <a:lumMod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295" name="AutoShape 80"/>
                <p:cNvSpPr>
                  <a:spLocks noChangeArrowheads="1"/>
                </p:cNvSpPr>
                <p:nvPr/>
              </p:nvSpPr>
              <p:spPr bwMode="auto">
                <a:xfrm rot="6906312">
                  <a:off x="586" y="-231"/>
                  <a:ext cx="233" cy="8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b="1">
                    <a:solidFill>
                      <a:schemeClr val="bg2">
                        <a:lumMod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6262" name="Group 80"/>
              <p:cNvGrpSpPr/>
              <p:nvPr/>
            </p:nvGrpSpPr>
            <p:grpSpPr bwMode="auto">
              <a:xfrm rot="1353540">
                <a:off x="150" y="60"/>
                <a:ext cx="743" cy="186"/>
                <a:chOff x="0" y="0"/>
                <a:chExt cx="1118" cy="279"/>
              </a:xfrm>
            </p:grpSpPr>
            <p:sp>
              <p:nvSpPr>
                <p:cNvPr id="9297" name="AutoShape 82"/>
                <p:cNvSpPr>
                  <a:spLocks noChangeArrowheads="1"/>
                </p:cNvSpPr>
                <p:nvPr/>
              </p:nvSpPr>
              <p:spPr bwMode="auto">
                <a:xfrm rot="5263130">
                  <a:off x="291" y="-287"/>
                  <a:ext cx="232" cy="8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b="1">
                    <a:solidFill>
                      <a:schemeClr val="bg2">
                        <a:lumMod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298" name="AutoShape 83"/>
                <p:cNvSpPr>
                  <a:spLocks noChangeArrowheads="1"/>
                </p:cNvSpPr>
                <p:nvPr/>
              </p:nvSpPr>
              <p:spPr bwMode="auto">
                <a:xfrm rot="6078281">
                  <a:off x="429" y="-285"/>
                  <a:ext cx="227" cy="8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b="1">
                    <a:solidFill>
                      <a:schemeClr val="bg2">
                        <a:lumMod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299" name="AutoShape 84"/>
                <p:cNvSpPr>
                  <a:spLocks noChangeArrowheads="1"/>
                </p:cNvSpPr>
                <p:nvPr/>
              </p:nvSpPr>
              <p:spPr bwMode="auto">
                <a:xfrm rot="6373927">
                  <a:off x="503" y="-262"/>
                  <a:ext cx="232" cy="8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b="1">
                    <a:solidFill>
                      <a:schemeClr val="bg2">
                        <a:lumMod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300" name="AutoShape 85"/>
                <p:cNvSpPr>
                  <a:spLocks noChangeArrowheads="1"/>
                </p:cNvSpPr>
                <p:nvPr/>
              </p:nvSpPr>
              <p:spPr bwMode="auto">
                <a:xfrm rot="6906312">
                  <a:off x="596" y="-228"/>
                  <a:ext cx="230" cy="8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b="1">
                    <a:solidFill>
                      <a:schemeClr val="bg2">
                        <a:lumMod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</p:grpSp>
      <p:grpSp>
        <p:nvGrpSpPr>
          <p:cNvPr id="6245" name="Group 85"/>
          <p:cNvGrpSpPr/>
          <p:nvPr/>
        </p:nvGrpSpPr>
        <p:grpSpPr bwMode="auto">
          <a:xfrm rot="17866498" flipH="1" flipV="1">
            <a:off x="4336067" y="6274168"/>
            <a:ext cx="836613" cy="203200"/>
            <a:chOff x="0" y="0"/>
            <a:chExt cx="893" cy="246"/>
          </a:xfrm>
        </p:grpSpPr>
        <p:grpSp>
          <p:nvGrpSpPr>
            <p:cNvPr id="6247" name="Group 86"/>
            <p:cNvGrpSpPr/>
            <p:nvPr/>
          </p:nvGrpSpPr>
          <p:grpSpPr bwMode="auto">
            <a:xfrm>
              <a:off x="0" y="0"/>
              <a:ext cx="743" cy="185"/>
              <a:chOff x="0" y="0"/>
              <a:chExt cx="1118" cy="279"/>
            </a:xfrm>
          </p:grpSpPr>
          <p:sp>
            <p:nvSpPr>
              <p:cNvPr id="9303" name="AutoShape 88"/>
              <p:cNvSpPr>
                <a:spLocks noChangeArrowheads="1"/>
              </p:cNvSpPr>
              <p:nvPr/>
            </p:nvSpPr>
            <p:spPr bwMode="auto">
              <a:xfrm rot="5263130">
                <a:off x="286" y="-285"/>
                <a:ext cx="226" cy="813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b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304" name="AutoShape 89"/>
              <p:cNvSpPr>
                <a:spLocks noChangeArrowheads="1"/>
              </p:cNvSpPr>
              <p:nvPr/>
            </p:nvSpPr>
            <p:spPr bwMode="auto">
              <a:xfrm rot="6078281">
                <a:off x="430" y="-292"/>
                <a:ext cx="223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b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305" name="AutoShape 90"/>
              <p:cNvSpPr>
                <a:spLocks noChangeArrowheads="1"/>
              </p:cNvSpPr>
              <p:nvPr/>
            </p:nvSpPr>
            <p:spPr bwMode="auto">
              <a:xfrm rot="6373927">
                <a:off x="500" y="-261"/>
                <a:ext cx="226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b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306" name="AutoShape 91"/>
              <p:cNvSpPr>
                <a:spLocks noChangeArrowheads="1"/>
              </p:cNvSpPr>
              <p:nvPr/>
            </p:nvSpPr>
            <p:spPr bwMode="auto">
              <a:xfrm rot="6906312">
                <a:off x="591" y="-231"/>
                <a:ext cx="226" cy="811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b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248" name="Group 91"/>
            <p:cNvGrpSpPr/>
            <p:nvPr/>
          </p:nvGrpSpPr>
          <p:grpSpPr bwMode="auto">
            <a:xfrm rot="1353540">
              <a:off x="150" y="60"/>
              <a:ext cx="743" cy="186"/>
              <a:chOff x="0" y="0"/>
              <a:chExt cx="1118" cy="279"/>
            </a:xfrm>
          </p:grpSpPr>
          <p:sp>
            <p:nvSpPr>
              <p:cNvPr id="9308" name="AutoShape 93"/>
              <p:cNvSpPr>
                <a:spLocks noChangeArrowheads="1"/>
              </p:cNvSpPr>
              <p:nvPr/>
            </p:nvSpPr>
            <p:spPr bwMode="auto">
              <a:xfrm rot="5263130">
                <a:off x="292" y="-283"/>
                <a:ext cx="231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b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309" name="AutoShape 94"/>
              <p:cNvSpPr>
                <a:spLocks noChangeArrowheads="1"/>
              </p:cNvSpPr>
              <p:nvPr/>
            </p:nvSpPr>
            <p:spPr bwMode="auto">
              <a:xfrm rot="6078281">
                <a:off x="426" y="-284"/>
                <a:ext cx="228" cy="813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b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310" name="AutoShape 95"/>
              <p:cNvSpPr>
                <a:spLocks noChangeArrowheads="1"/>
              </p:cNvSpPr>
              <p:nvPr/>
            </p:nvSpPr>
            <p:spPr bwMode="auto">
              <a:xfrm rot="6373927">
                <a:off x="503" y="-261"/>
                <a:ext cx="228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b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311" name="AutoShape 96"/>
              <p:cNvSpPr>
                <a:spLocks noChangeArrowheads="1"/>
              </p:cNvSpPr>
              <p:nvPr/>
            </p:nvSpPr>
            <p:spPr bwMode="auto">
              <a:xfrm rot="6906312">
                <a:off x="594" y="-228"/>
                <a:ext cx="228" cy="813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b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9312" name="Rectangle 97"/>
          <p:cNvSpPr>
            <a:spLocks noChangeArrowheads="1"/>
          </p:cNvSpPr>
          <p:nvPr/>
        </p:nvSpPr>
        <p:spPr bwMode="auto">
          <a:xfrm>
            <a:off x="4059842" y="5869355"/>
            <a:ext cx="7000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0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品味</a:t>
            </a:r>
            <a:endParaRPr lang="zh-CN" altLang="en-US" sz="2000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314" name="Oval 99"/>
          <p:cNvSpPr>
            <a:spLocks noChangeArrowheads="1"/>
          </p:cNvSpPr>
          <p:nvPr/>
        </p:nvSpPr>
        <p:spPr bwMode="auto">
          <a:xfrm>
            <a:off x="7215792" y="4302492"/>
            <a:ext cx="1146175" cy="1154113"/>
          </a:xfrm>
          <a:prstGeom prst="ellipse">
            <a:avLst/>
          </a:prstGeom>
          <a:solidFill>
            <a:srgbClr val="EAEAEA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 b="1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6216" name="Group 99"/>
          <p:cNvGrpSpPr/>
          <p:nvPr/>
        </p:nvGrpSpPr>
        <p:grpSpPr bwMode="auto">
          <a:xfrm>
            <a:off x="7250717" y="4339005"/>
            <a:ext cx="1079500" cy="1347788"/>
            <a:chOff x="0" y="0"/>
            <a:chExt cx="931" cy="1163"/>
          </a:xfrm>
        </p:grpSpPr>
        <p:pic>
          <p:nvPicPr>
            <p:cNvPr id="6229" name="Picture 101" descr="circuler_1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25" cy="9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17" name="Oval 102"/>
            <p:cNvSpPr>
              <a:spLocks noChangeArrowheads="1"/>
            </p:cNvSpPr>
            <p:nvPr/>
          </p:nvSpPr>
          <p:spPr bwMode="auto">
            <a:xfrm>
              <a:off x="0" y="0"/>
              <a:ext cx="931" cy="937"/>
            </a:xfrm>
            <a:prstGeom prst="ellipse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zh-CN" altLang="en-US" b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6232" name="Group 103"/>
            <p:cNvGrpSpPr/>
            <p:nvPr/>
          </p:nvGrpSpPr>
          <p:grpSpPr bwMode="auto">
            <a:xfrm rot="-3733502" flipH="1" flipV="1">
              <a:off x="281" y="654"/>
              <a:ext cx="820" cy="198"/>
              <a:chOff x="0" y="0"/>
              <a:chExt cx="893" cy="246"/>
            </a:xfrm>
          </p:grpSpPr>
          <p:grpSp>
            <p:nvGrpSpPr>
              <p:cNvPr id="6233" name="Group 104"/>
              <p:cNvGrpSpPr/>
              <p:nvPr/>
            </p:nvGrpSpPr>
            <p:grpSpPr bwMode="auto">
              <a:xfrm>
                <a:off x="0" y="0"/>
                <a:ext cx="743" cy="185"/>
                <a:chOff x="0" y="0"/>
                <a:chExt cx="1118" cy="279"/>
              </a:xfrm>
            </p:grpSpPr>
            <p:sp>
              <p:nvSpPr>
                <p:cNvPr id="9321" name="AutoShape 106"/>
                <p:cNvSpPr>
                  <a:spLocks noChangeArrowheads="1"/>
                </p:cNvSpPr>
                <p:nvPr/>
              </p:nvSpPr>
              <p:spPr bwMode="auto">
                <a:xfrm rot="5263130">
                  <a:off x="292" y="-285"/>
                  <a:ext cx="228" cy="8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b="1">
                    <a:solidFill>
                      <a:schemeClr val="bg2">
                        <a:lumMod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322" name="AutoShape 107"/>
                <p:cNvSpPr>
                  <a:spLocks noChangeArrowheads="1"/>
                </p:cNvSpPr>
                <p:nvPr/>
              </p:nvSpPr>
              <p:spPr bwMode="auto">
                <a:xfrm rot="6078281">
                  <a:off x="423" y="-282"/>
                  <a:ext cx="228" cy="8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b="1">
                    <a:solidFill>
                      <a:schemeClr val="bg2">
                        <a:lumMod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323" name="AutoShape 108"/>
                <p:cNvSpPr>
                  <a:spLocks noChangeArrowheads="1"/>
                </p:cNvSpPr>
                <p:nvPr/>
              </p:nvSpPr>
              <p:spPr bwMode="auto">
                <a:xfrm rot="6373927">
                  <a:off x="498" y="-259"/>
                  <a:ext cx="226" cy="8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b="1">
                    <a:solidFill>
                      <a:schemeClr val="bg2">
                        <a:lumMod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324" name="AutoShape 109"/>
                <p:cNvSpPr>
                  <a:spLocks noChangeArrowheads="1"/>
                </p:cNvSpPr>
                <p:nvPr/>
              </p:nvSpPr>
              <p:spPr bwMode="auto">
                <a:xfrm rot="6906312">
                  <a:off x="586" y="-231"/>
                  <a:ext cx="233" cy="8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b="1">
                    <a:solidFill>
                      <a:schemeClr val="bg2">
                        <a:lumMod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6234" name="Group 109"/>
              <p:cNvGrpSpPr/>
              <p:nvPr/>
            </p:nvGrpSpPr>
            <p:grpSpPr bwMode="auto">
              <a:xfrm rot="1353540">
                <a:off x="150" y="60"/>
                <a:ext cx="743" cy="186"/>
                <a:chOff x="0" y="0"/>
                <a:chExt cx="1118" cy="279"/>
              </a:xfrm>
            </p:grpSpPr>
            <p:sp>
              <p:nvSpPr>
                <p:cNvPr id="9326" name="AutoShape 111"/>
                <p:cNvSpPr>
                  <a:spLocks noChangeArrowheads="1"/>
                </p:cNvSpPr>
                <p:nvPr/>
              </p:nvSpPr>
              <p:spPr bwMode="auto">
                <a:xfrm rot="5263130">
                  <a:off x="291" y="-287"/>
                  <a:ext cx="232" cy="8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b="1">
                    <a:solidFill>
                      <a:schemeClr val="bg2">
                        <a:lumMod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327" name="AutoShape 112"/>
                <p:cNvSpPr>
                  <a:spLocks noChangeArrowheads="1"/>
                </p:cNvSpPr>
                <p:nvPr/>
              </p:nvSpPr>
              <p:spPr bwMode="auto">
                <a:xfrm rot="6078281">
                  <a:off x="429" y="-285"/>
                  <a:ext cx="227" cy="8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b="1">
                    <a:solidFill>
                      <a:schemeClr val="bg2">
                        <a:lumMod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328" name="AutoShape 113"/>
                <p:cNvSpPr>
                  <a:spLocks noChangeArrowheads="1"/>
                </p:cNvSpPr>
                <p:nvPr/>
              </p:nvSpPr>
              <p:spPr bwMode="auto">
                <a:xfrm rot="6373927">
                  <a:off x="503" y="-262"/>
                  <a:ext cx="232" cy="8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b="1">
                    <a:solidFill>
                      <a:schemeClr val="bg2">
                        <a:lumMod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329" name="AutoShape 114"/>
                <p:cNvSpPr>
                  <a:spLocks noChangeArrowheads="1"/>
                </p:cNvSpPr>
                <p:nvPr/>
              </p:nvSpPr>
              <p:spPr bwMode="auto">
                <a:xfrm rot="6906312">
                  <a:off x="596" y="-228"/>
                  <a:ext cx="230" cy="8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b="1">
                    <a:solidFill>
                      <a:schemeClr val="bg2">
                        <a:lumMod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</p:grpSp>
      <p:grpSp>
        <p:nvGrpSpPr>
          <p:cNvPr id="6217" name="Group 114"/>
          <p:cNvGrpSpPr/>
          <p:nvPr/>
        </p:nvGrpSpPr>
        <p:grpSpPr bwMode="auto">
          <a:xfrm rot="17866498" flipH="1" flipV="1">
            <a:off x="7685692" y="5088305"/>
            <a:ext cx="836613" cy="203200"/>
            <a:chOff x="0" y="0"/>
            <a:chExt cx="893" cy="246"/>
          </a:xfrm>
        </p:grpSpPr>
        <p:grpSp>
          <p:nvGrpSpPr>
            <p:cNvPr id="6219" name="Group 115"/>
            <p:cNvGrpSpPr/>
            <p:nvPr/>
          </p:nvGrpSpPr>
          <p:grpSpPr bwMode="auto">
            <a:xfrm>
              <a:off x="0" y="0"/>
              <a:ext cx="743" cy="185"/>
              <a:chOff x="0" y="0"/>
              <a:chExt cx="1118" cy="279"/>
            </a:xfrm>
          </p:grpSpPr>
          <p:sp>
            <p:nvSpPr>
              <p:cNvPr id="9332" name="AutoShape 117"/>
              <p:cNvSpPr>
                <a:spLocks noChangeArrowheads="1"/>
              </p:cNvSpPr>
              <p:nvPr/>
            </p:nvSpPr>
            <p:spPr bwMode="auto">
              <a:xfrm rot="5263130">
                <a:off x="286" y="-285"/>
                <a:ext cx="226" cy="813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b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333" name="AutoShape 118"/>
              <p:cNvSpPr>
                <a:spLocks noChangeArrowheads="1"/>
              </p:cNvSpPr>
              <p:nvPr/>
            </p:nvSpPr>
            <p:spPr bwMode="auto">
              <a:xfrm rot="6078281">
                <a:off x="430" y="-292"/>
                <a:ext cx="223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b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334" name="AutoShape 119"/>
              <p:cNvSpPr>
                <a:spLocks noChangeArrowheads="1"/>
              </p:cNvSpPr>
              <p:nvPr/>
            </p:nvSpPr>
            <p:spPr bwMode="auto">
              <a:xfrm rot="6373927">
                <a:off x="500" y="-261"/>
                <a:ext cx="226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b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335" name="AutoShape 120"/>
              <p:cNvSpPr>
                <a:spLocks noChangeArrowheads="1"/>
              </p:cNvSpPr>
              <p:nvPr/>
            </p:nvSpPr>
            <p:spPr bwMode="auto">
              <a:xfrm rot="6906312">
                <a:off x="591" y="-231"/>
                <a:ext cx="226" cy="811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b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220" name="Group 120"/>
            <p:cNvGrpSpPr/>
            <p:nvPr/>
          </p:nvGrpSpPr>
          <p:grpSpPr bwMode="auto">
            <a:xfrm rot="1353540">
              <a:off x="150" y="60"/>
              <a:ext cx="743" cy="186"/>
              <a:chOff x="0" y="0"/>
              <a:chExt cx="1118" cy="279"/>
            </a:xfrm>
          </p:grpSpPr>
          <p:sp>
            <p:nvSpPr>
              <p:cNvPr id="9337" name="AutoShape 122"/>
              <p:cNvSpPr>
                <a:spLocks noChangeArrowheads="1"/>
              </p:cNvSpPr>
              <p:nvPr/>
            </p:nvSpPr>
            <p:spPr bwMode="auto">
              <a:xfrm rot="5263130">
                <a:off x="292" y="-283"/>
                <a:ext cx="231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b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338" name="AutoShape 123"/>
              <p:cNvSpPr>
                <a:spLocks noChangeArrowheads="1"/>
              </p:cNvSpPr>
              <p:nvPr/>
            </p:nvSpPr>
            <p:spPr bwMode="auto">
              <a:xfrm rot="6078281">
                <a:off x="426" y="-284"/>
                <a:ext cx="228" cy="813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b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339" name="AutoShape 124"/>
              <p:cNvSpPr>
                <a:spLocks noChangeArrowheads="1"/>
              </p:cNvSpPr>
              <p:nvPr/>
            </p:nvSpPr>
            <p:spPr bwMode="auto">
              <a:xfrm rot="6373927">
                <a:off x="503" y="-261"/>
                <a:ext cx="228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b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340" name="AutoShape 125"/>
              <p:cNvSpPr>
                <a:spLocks noChangeArrowheads="1"/>
              </p:cNvSpPr>
              <p:nvPr/>
            </p:nvSpPr>
            <p:spPr bwMode="auto">
              <a:xfrm rot="6906312">
                <a:off x="594" y="-228"/>
                <a:ext cx="228" cy="813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b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9341" name="Rectangle 126"/>
          <p:cNvSpPr>
            <a:spLocks noChangeArrowheads="1"/>
          </p:cNvSpPr>
          <p:nvPr/>
        </p:nvSpPr>
        <p:spPr bwMode="auto">
          <a:xfrm>
            <a:off x="7434867" y="4658092"/>
            <a:ext cx="7000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000" b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食物</a:t>
            </a:r>
            <a:endParaRPr lang="zh-CN" altLang="en-US" sz="2000" b="1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343" name="Oval 128"/>
          <p:cNvSpPr>
            <a:spLocks noChangeArrowheads="1"/>
          </p:cNvSpPr>
          <p:nvPr/>
        </p:nvSpPr>
        <p:spPr bwMode="auto">
          <a:xfrm>
            <a:off x="6980842" y="1911717"/>
            <a:ext cx="1146175" cy="1154113"/>
          </a:xfrm>
          <a:prstGeom prst="ellipse">
            <a:avLst/>
          </a:prstGeom>
          <a:solidFill>
            <a:srgbClr val="EAEAEA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 b="1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6188" name="Group 128"/>
          <p:cNvGrpSpPr/>
          <p:nvPr/>
        </p:nvGrpSpPr>
        <p:grpSpPr bwMode="auto">
          <a:xfrm>
            <a:off x="7015767" y="1948230"/>
            <a:ext cx="1079500" cy="1347788"/>
            <a:chOff x="0" y="0"/>
            <a:chExt cx="931" cy="1163"/>
          </a:xfrm>
        </p:grpSpPr>
        <p:pic>
          <p:nvPicPr>
            <p:cNvPr id="6201" name="Picture 130" descr="circuler_1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25" cy="9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46" name="Oval 131"/>
            <p:cNvSpPr>
              <a:spLocks noChangeArrowheads="1"/>
            </p:cNvSpPr>
            <p:nvPr/>
          </p:nvSpPr>
          <p:spPr bwMode="auto">
            <a:xfrm>
              <a:off x="0" y="0"/>
              <a:ext cx="931" cy="937"/>
            </a:xfrm>
            <a:prstGeom prst="ellipse">
              <a:avLst/>
            </a:prstGeom>
            <a:solidFill>
              <a:schemeClr val="folHlink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zh-CN" altLang="en-US" b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6204" name="Group 132"/>
            <p:cNvGrpSpPr/>
            <p:nvPr/>
          </p:nvGrpSpPr>
          <p:grpSpPr bwMode="auto">
            <a:xfrm rot="-3733502" flipH="1" flipV="1">
              <a:off x="281" y="654"/>
              <a:ext cx="820" cy="198"/>
              <a:chOff x="0" y="0"/>
              <a:chExt cx="893" cy="246"/>
            </a:xfrm>
          </p:grpSpPr>
          <p:grpSp>
            <p:nvGrpSpPr>
              <p:cNvPr id="6205" name="Group 133"/>
              <p:cNvGrpSpPr/>
              <p:nvPr/>
            </p:nvGrpSpPr>
            <p:grpSpPr bwMode="auto">
              <a:xfrm>
                <a:off x="0" y="0"/>
                <a:ext cx="743" cy="185"/>
                <a:chOff x="0" y="0"/>
                <a:chExt cx="1118" cy="279"/>
              </a:xfrm>
            </p:grpSpPr>
            <p:sp>
              <p:nvSpPr>
                <p:cNvPr id="9350" name="AutoShape 135"/>
                <p:cNvSpPr>
                  <a:spLocks noChangeArrowheads="1"/>
                </p:cNvSpPr>
                <p:nvPr/>
              </p:nvSpPr>
              <p:spPr bwMode="auto">
                <a:xfrm rot="5263130">
                  <a:off x="292" y="-285"/>
                  <a:ext cx="228" cy="8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b="1">
                    <a:solidFill>
                      <a:schemeClr val="bg2">
                        <a:lumMod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351" name="AutoShape 136"/>
                <p:cNvSpPr>
                  <a:spLocks noChangeArrowheads="1"/>
                </p:cNvSpPr>
                <p:nvPr/>
              </p:nvSpPr>
              <p:spPr bwMode="auto">
                <a:xfrm rot="6078281">
                  <a:off x="423" y="-282"/>
                  <a:ext cx="228" cy="8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b="1">
                    <a:solidFill>
                      <a:schemeClr val="bg2">
                        <a:lumMod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352" name="AutoShape 137"/>
                <p:cNvSpPr>
                  <a:spLocks noChangeArrowheads="1"/>
                </p:cNvSpPr>
                <p:nvPr/>
              </p:nvSpPr>
              <p:spPr bwMode="auto">
                <a:xfrm rot="6373927">
                  <a:off x="498" y="-259"/>
                  <a:ext cx="226" cy="8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b="1">
                    <a:solidFill>
                      <a:schemeClr val="bg2">
                        <a:lumMod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353" name="AutoShape 138"/>
                <p:cNvSpPr>
                  <a:spLocks noChangeArrowheads="1"/>
                </p:cNvSpPr>
                <p:nvPr/>
              </p:nvSpPr>
              <p:spPr bwMode="auto">
                <a:xfrm rot="6906312">
                  <a:off x="586" y="-231"/>
                  <a:ext cx="233" cy="8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b="1">
                    <a:solidFill>
                      <a:schemeClr val="bg2">
                        <a:lumMod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6206" name="Group 138"/>
              <p:cNvGrpSpPr/>
              <p:nvPr/>
            </p:nvGrpSpPr>
            <p:grpSpPr bwMode="auto">
              <a:xfrm rot="1353540">
                <a:off x="150" y="60"/>
                <a:ext cx="743" cy="186"/>
                <a:chOff x="0" y="0"/>
                <a:chExt cx="1118" cy="279"/>
              </a:xfrm>
            </p:grpSpPr>
            <p:sp>
              <p:nvSpPr>
                <p:cNvPr id="9355" name="AutoShape 140"/>
                <p:cNvSpPr>
                  <a:spLocks noChangeArrowheads="1"/>
                </p:cNvSpPr>
                <p:nvPr/>
              </p:nvSpPr>
              <p:spPr bwMode="auto">
                <a:xfrm rot="5263130">
                  <a:off x="291" y="-287"/>
                  <a:ext cx="232" cy="8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b="1">
                    <a:solidFill>
                      <a:schemeClr val="bg2">
                        <a:lumMod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356" name="AutoShape 141"/>
                <p:cNvSpPr>
                  <a:spLocks noChangeArrowheads="1"/>
                </p:cNvSpPr>
                <p:nvPr/>
              </p:nvSpPr>
              <p:spPr bwMode="auto">
                <a:xfrm rot="6078281">
                  <a:off x="429" y="-285"/>
                  <a:ext cx="227" cy="8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b="1">
                    <a:solidFill>
                      <a:schemeClr val="bg2">
                        <a:lumMod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357" name="AutoShape 142"/>
                <p:cNvSpPr>
                  <a:spLocks noChangeArrowheads="1"/>
                </p:cNvSpPr>
                <p:nvPr/>
              </p:nvSpPr>
              <p:spPr bwMode="auto">
                <a:xfrm rot="6373927">
                  <a:off x="503" y="-262"/>
                  <a:ext cx="232" cy="8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b="1">
                    <a:solidFill>
                      <a:schemeClr val="bg2">
                        <a:lumMod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358" name="AutoShape 143"/>
                <p:cNvSpPr>
                  <a:spLocks noChangeArrowheads="1"/>
                </p:cNvSpPr>
                <p:nvPr/>
              </p:nvSpPr>
              <p:spPr bwMode="auto">
                <a:xfrm rot="6906312">
                  <a:off x="596" y="-228"/>
                  <a:ext cx="230" cy="8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b="1">
                    <a:solidFill>
                      <a:schemeClr val="bg2">
                        <a:lumMod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</p:grpSp>
      <p:grpSp>
        <p:nvGrpSpPr>
          <p:cNvPr id="6189" name="Group 143"/>
          <p:cNvGrpSpPr/>
          <p:nvPr/>
        </p:nvGrpSpPr>
        <p:grpSpPr bwMode="auto">
          <a:xfrm rot="17866498" flipH="1" flipV="1">
            <a:off x="7450742" y="2697530"/>
            <a:ext cx="836613" cy="203200"/>
            <a:chOff x="0" y="0"/>
            <a:chExt cx="893" cy="246"/>
          </a:xfrm>
        </p:grpSpPr>
        <p:grpSp>
          <p:nvGrpSpPr>
            <p:cNvPr id="6191" name="Group 144"/>
            <p:cNvGrpSpPr/>
            <p:nvPr/>
          </p:nvGrpSpPr>
          <p:grpSpPr bwMode="auto">
            <a:xfrm>
              <a:off x="0" y="0"/>
              <a:ext cx="743" cy="185"/>
              <a:chOff x="0" y="0"/>
              <a:chExt cx="1118" cy="279"/>
            </a:xfrm>
          </p:grpSpPr>
          <p:sp>
            <p:nvSpPr>
              <p:cNvPr id="9361" name="AutoShape 146"/>
              <p:cNvSpPr>
                <a:spLocks noChangeArrowheads="1"/>
              </p:cNvSpPr>
              <p:nvPr/>
            </p:nvSpPr>
            <p:spPr bwMode="auto">
              <a:xfrm rot="5263130">
                <a:off x="286" y="-285"/>
                <a:ext cx="226" cy="813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b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362" name="AutoShape 147"/>
              <p:cNvSpPr>
                <a:spLocks noChangeArrowheads="1"/>
              </p:cNvSpPr>
              <p:nvPr/>
            </p:nvSpPr>
            <p:spPr bwMode="auto">
              <a:xfrm rot="6078281">
                <a:off x="430" y="-292"/>
                <a:ext cx="223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b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363" name="AutoShape 148"/>
              <p:cNvSpPr>
                <a:spLocks noChangeArrowheads="1"/>
              </p:cNvSpPr>
              <p:nvPr/>
            </p:nvSpPr>
            <p:spPr bwMode="auto">
              <a:xfrm rot="6373927">
                <a:off x="500" y="-261"/>
                <a:ext cx="226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b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364" name="AutoShape 149"/>
              <p:cNvSpPr>
                <a:spLocks noChangeArrowheads="1"/>
              </p:cNvSpPr>
              <p:nvPr/>
            </p:nvSpPr>
            <p:spPr bwMode="auto">
              <a:xfrm rot="6906312">
                <a:off x="591" y="-231"/>
                <a:ext cx="226" cy="811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b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192" name="Group 149"/>
            <p:cNvGrpSpPr/>
            <p:nvPr/>
          </p:nvGrpSpPr>
          <p:grpSpPr bwMode="auto">
            <a:xfrm rot="1353540">
              <a:off x="150" y="60"/>
              <a:ext cx="743" cy="186"/>
              <a:chOff x="0" y="0"/>
              <a:chExt cx="1118" cy="279"/>
            </a:xfrm>
          </p:grpSpPr>
          <p:sp>
            <p:nvSpPr>
              <p:cNvPr id="9366" name="AutoShape 151"/>
              <p:cNvSpPr>
                <a:spLocks noChangeArrowheads="1"/>
              </p:cNvSpPr>
              <p:nvPr/>
            </p:nvSpPr>
            <p:spPr bwMode="auto">
              <a:xfrm rot="5263130">
                <a:off x="292" y="-283"/>
                <a:ext cx="231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b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367" name="AutoShape 152"/>
              <p:cNvSpPr>
                <a:spLocks noChangeArrowheads="1"/>
              </p:cNvSpPr>
              <p:nvPr/>
            </p:nvSpPr>
            <p:spPr bwMode="auto">
              <a:xfrm rot="6078281">
                <a:off x="426" y="-284"/>
                <a:ext cx="228" cy="813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b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368" name="AutoShape 153"/>
              <p:cNvSpPr>
                <a:spLocks noChangeArrowheads="1"/>
              </p:cNvSpPr>
              <p:nvPr/>
            </p:nvSpPr>
            <p:spPr bwMode="auto">
              <a:xfrm rot="6373927">
                <a:off x="503" y="-261"/>
                <a:ext cx="228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b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369" name="AutoShape 154"/>
              <p:cNvSpPr>
                <a:spLocks noChangeArrowheads="1"/>
              </p:cNvSpPr>
              <p:nvPr/>
            </p:nvSpPr>
            <p:spPr bwMode="auto">
              <a:xfrm rot="6906312">
                <a:off x="594" y="-228"/>
                <a:ext cx="228" cy="813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b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9370" name="Rectangle 155"/>
          <p:cNvSpPr>
            <a:spLocks noChangeArrowheads="1"/>
          </p:cNvSpPr>
          <p:nvPr/>
        </p:nvSpPr>
        <p:spPr bwMode="auto">
          <a:xfrm>
            <a:off x="7211030" y="2321292"/>
            <a:ext cx="7000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000" b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环境</a:t>
            </a:r>
            <a:endParaRPr lang="zh-CN" altLang="en-US" sz="2000" b="1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6170" name="Picture 157" descr="circuler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76862">
            <a:off x="5611912" y="3295608"/>
            <a:ext cx="1371646" cy="1398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73" name="Oval 158"/>
          <p:cNvSpPr>
            <a:spLocks noChangeArrowheads="1"/>
          </p:cNvSpPr>
          <p:nvPr/>
        </p:nvSpPr>
        <p:spPr bwMode="auto">
          <a:xfrm rot="4976862">
            <a:off x="5615370" y="3291697"/>
            <a:ext cx="1363763" cy="1398685"/>
          </a:xfrm>
          <a:prstGeom prst="ellipse">
            <a:avLst/>
          </a:prstGeom>
          <a:gradFill rotWithShape="1">
            <a:gsLst>
              <a:gs pos="0">
                <a:srgbClr val="666666"/>
              </a:gs>
              <a:gs pos="50000">
                <a:schemeClr val="bg2">
                  <a:alpha val="50000"/>
                </a:schemeClr>
              </a:gs>
              <a:gs pos="100000">
                <a:srgbClr val="66666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 b="1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6174" name="Group 158"/>
          <p:cNvGrpSpPr/>
          <p:nvPr/>
        </p:nvGrpSpPr>
        <p:grpSpPr bwMode="auto">
          <a:xfrm rot="3679437" flipH="1" flipV="1">
            <a:off x="5167340" y="3922639"/>
            <a:ext cx="1190337" cy="300880"/>
            <a:chOff x="0" y="0"/>
            <a:chExt cx="893" cy="246"/>
          </a:xfrm>
        </p:grpSpPr>
        <p:grpSp>
          <p:nvGrpSpPr>
            <p:cNvPr id="6177" name="Group 159"/>
            <p:cNvGrpSpPr/>
            <p:nvPr/>
          </p:nvGrpSpPr>
          <p:grpSpPr bwMode="auto">
            <a:xfrm>
              <a:off x="0" y="0"/>
              <a:ext cx="743" cy="185"/>
              <a:chOff x="0" y="0"/>
              <a:chExt cx="1118" cy="279"/>
            </a:xfrm>
          </p:grpSpPr>
          <p:sp>
            <p:nvSpPr>
              <p:cNvPr id="9376" name="AutoShape 161"/>
              <p:cNvSpPr>
                <a:spLocks noChangeArrowheads="1"/>
              </p:cNvSpPr>
              <p:nvPr/>
            </p:nvSpPr>
            <p:spPr bwMode="auto">
              <a:xfrm rot="5263130">
                <a:off x="304" y="-300"/>
                <a:ext cx="229" cy="815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b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377" name="AutoShape 162"/>
              <p:cNvSpPr>
                <a:spLocks noChangeArrowheads="1"/>
              </p:cNvSpPr>
              <p:nvPr/>
            </p:nvSpPr>
            <p:spPr bwMode="auto">
              <a:xfrm rot="6078281">
                <a:off x="436" y="-295"/>
                <a:ext cx="231" cy="815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b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378" name="AutoShape 163"/>
              <p:cNvSpPr>
                <a:spLocks noChangeArrowheads="1"/>
              </p:cNvSpPr>
              <p:nvPr/>
            </p:nvSpPr>
            <p:spPr bwMode="auto">
              <a:xfrm rot="6373927">
                <a:off x="514" y="-276"/>
                <a:ext cx="231" cy="817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b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379" name="AutoShape 164"/>
              <p:cNvSpPr>
                <a:spLocks noChangeArrowheads="1"/>
              </p:cNvSpPr>
              <p:nvPr/>
            </p:nvSpPr>
            <p:spPr bwMode="auto">
              <a:xfrm rot="6906312">
                <a:off x="606" y="-243"/>
                <a:ext cx="227" cy="817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b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178" name="Group 164"/>
            <p:cNvGrpSpPr/>
            <p:nvPr/>
          </p:nvGrpSpPr>
          <p:grpSpPr bwMode="auto">
            <a:xfrm rot="1353540">
              <a:off x="150" y="60"/>
              <a:ext cx="743" cy="186"/>
              <a:chOff x="0" y="0"/>
              <a:chExt cx="1118" cy="279"/>
            </a:xfrm>
          </p:grpSpPr>
          <p:sp>
            <p:nvSpPr>
              <p:cNvPr id="9381" name="AutoShape 166"/>
              <p:cNvSpPr>
                <a:spLocks noChangeArrowheads="1"/>
              </p:cNvSpPr>
              <p:nvPr/>
            </p:nvSpPr>
            <p:spPr bwMode="auto">
              <a:xfrm rot="5263130">
                <a:off x="297" y="-307"/>
                <a:ext cx="232" cy="815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b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382" name="AutoShape 167"/>
              <p:cNvSpPr>
                <a:spLocks noChangeArrowheads="1"/>
              </p:cNvSpPr>
              <p:nvPr/>
            </p:nvSpPr>
            <p:spPr bwMode="auto">
              <a:xfrm rot="6078281">
                <a:off x="435" y="-308"/>
                <a:ext cx="232" cy="814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b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383" name="AutoShape 168"/>
              <p:cNvSpPr>
                <a:spLocks noChangeArrowheads="1"/>
              </p:cNvSpPr>
              <p:nvPr/>
            </p:nvSpPr>
            <p:spPr bwMode="auto">
              <a:xfrm rot="6373927">
                <a:off x="512" y="-285"/>
                <a:ext cx="232" cy="817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b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384" name="AutoShape 169"/>
              <p:cNvSpPr>
                <a:spLocks noChangeArrowheads="1"/>
              </p:cNvSpPr>
              <p:nvPr/>
            </p:nvSpPr>
            <p:spPr bwMode="auto">
              <a:xfrm rot="6906312">
                <a:off x="602" y="-256"/>
                <a:ext cx="230" cy="817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b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9385" name="Arc 170"/>
          <p:cNvSpPr/>
          <p:nvPr/>
        </p:nvSpPr>
        <p:spPr bwMode="auto">
          <a:xfrm rot="1129146" flipH="1">
            <a:off x="5510817" y="3205531"/>
            <a:ext cx="1593850" cy="1608137"/>
          </a:xfrm>
          <a:custGeom>
            <a:avLst/>
            <a:gdLst>
              <a:gd name="T0" fmla="*/ 0 w 43200"/>
              <a:gd name="T1" fmla="*/ 0 h 43155"/>
              <a:gd name="T2" fmla="*/ 0 w 43200"/>
              <a:gd name="T3" fmla="*/ 0 h 43155"/>
              <a:gd name="T4" fmla="*/ 0 w 43200"/>
              <a:gd name="T5" fmla="*/ 0 h 43155"/>
              <a:gd name="T6" fmla="*/ 0 60000 65536"/>
              <a:gd name="T7" fmla="*/ 0 60000 65536"/>
              <a:gd name="T8" fmla="*/ 0 60000 65536"/>
              <a:gd name="T9" fmla="*/ 0 w 43200"/>
              <a:gd name="T10" fmla="*/ 0 h 43155"/>
              <a:gd name="T11" fmla="*/ 43200 w 43200"/>
              <a:gd name="T12" fmla="*/ 43155 h 4315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43155" fill="none" extrusionOk="0">
                <a:moveTo>
                  <a:pt x="3603" y="33544"/>
                </a:moveTo>
                <a:cubicBezTo>
                  <a:pt x="1253" y="30004"/>
                  <a:pt x="0" y="2584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32987"/>
                  <a:pt x="34359" y="42418"/>
                  <a:pt x="22995" y="43154"/>
                </a:cubicBezTo>
              </a:path>
              <a:path w="43200" h="43155" stroke="0" extrusionOk="0">
                <a:moveTo>
                  <a:pt x="3603" y="33544"/>
                </a:moveTo>
                <a:cubicBezTo>
                  <a:pt x="1253" y="30004"/>
                  <a:pt x="0" y="2584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32987"/>
                  <a:pt x="34359" y="42418"/>
                  <a:pt x="22995" y="43154"/>
                </a:cubicBezTo>
                <a:lnTo>
                  <a:pt x="21600" y="21600"/>
                </a:lnTo>
                <a:close/>
              </a:path>
            </a:pathLst>
          </a:custGeom>
          <a:noFill/>
          <a:ln w="12700" cmpd="sng">
            <a:solidFill>
              <a:srgbClr val="000000"/>
            </a:solidFill>
            <a:prstDash val="sysDot"/>
            <a:miter lim="800000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 b="1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387" name="AutoShape 172"/>
          <p:cNvSpPr/>
          <p:nvPr/>
        </p:nvSpPr>
        <p:spPr bwMode="auto">
          <a:xfrm>
            <a:off x="8976329" y="2183180"/>
            <a:ext cx="1509712" cy="366712"/>
          </a:xfrm>
          <a:prstGeom prst="accentCallout2">
            <a:avLst>
              <a:gd name="adj1" fmla="val 31167"/>
              <a:gd name="adj2" fmla="val -5046"/>
              <a:gd name="adj3" fmla="val 31167"/>
              <a:gd name="adj4" fmla="val -38907"/>
              <a:gd name="adj5" fmla="val 99565"/>
              <a:gd name="adj6" fmla="val -73185"/>
            </a:avLst>
          </a:prstGeom>
          <a:noFill/>
          <a:ln w="9525" cmpd="sng">
            <a:solidFill>
              <a:schemeClr val="folHlink"/>
            </a:solidFill>
            <a:miter lim="800000"/>
            <a:tailEnd type="diamond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eaLnBrk="0" hangingPunct="0">
              <a:defRPr/>
            </a:pPr>
            <a:endParaRPr lang="zh-CN" altLang="en-US" sz="1400" b="1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388" name="AutoShape 173"/>
          <p:cNvSpPr/>
          <p:nvPr/>
        </p:nvSpPr>
        <p:spPr bwMode="auto">
          <a:xfrm>
            <a:off x="8671529" y="4138980"/>
            <a:ext cx="1509712" cy="392112"/>
          </a:xfrm>
          <a:prstGeom prst="accentCallout2">
            <a:avLst>
              <a:gd name="adj1" fmla="val 29148"/>
              <a:gd name="adj2" fmla="val -5046"/>
              <a:gd name="adj3" fmla="val 29148"/>
              <a:gd name="adj4" fmla="val -5046"/>
              <a:gd name="adj5" fmla="val 112551"/>
              <a:gd name="adj6" fmla="val -59833"/>
            </a:avLst>
          </a:prstGeom>
          <a:noFill/>
          <a:ln w="9525" cmpd="sng">
            <a:solidFill>
              <a:schemeClr val="bg2"/>
            </a:solidFill>
            <a:miter lim="800000"/>
            <a:tailEnd type="diamond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eaLnBrk="0" hangingPunct="0">
              <a:defRPr/>
            </a:pPr>
            <a:endParaRPr lang="zh-CN" altLang="en-US" sz="1400" b="1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389" name="AutoShape 174"/>
          <p:cNvSpPr/>
          <p:nvPr/>
        </p:nvSpPr>
        <p:spPr bwMode="auto">
          <a:xfrm>
            <a:off x="2614023" y="1793678"/>
            <a:ext cx="1593850" cy="434975"/>
          </a:xfrm>
          <a:prstGeom prst="accentCallout2">
            <a:avLst>
              <a:gd name="adj1" fmla="val 43796"/>
              <a:gd name="adj2" fmla="val 104782"/>
              <a:gd name="adj3" fmla="val 43796"/>
              <a:gd name="adj4" fmla="val 114843"/>
              <a:gd name="adj5" fmla="val 84882"/>
              <a:gd name="adj6" fmla="val 130464"/>
            </a:avLst>
          </a:prstGeom>
          <a:noFill/>
          <a:ln w="9525" cmpd="sng">
            <a:solidFill>
              <a:schemeClr val="tx2"/>
            </a:solidFill>
            <a:miter lim="800000"/>
            <a:tailEnd type="diamond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r" eaLnBrk="0" hangingPunct="0">
              <a:defRPr/>
            </a:pPr>
            <a:endParaRPr lang="zh-CN" altLang="en-US" sz="1400" b="1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390" name="AutoShape 175"/>
          <p:cNvSpPr/>
          <p:nvPr/>
        </p:nvSpPr>
        <p:spPr bwMode="auto">
          <a:xfrm rot="19779935">
            <a:off x="1267428" y="4840656"/>
            <a:ext cx="1590676" cy="434975"/>
          </a:xfrm>
          <a:prstGeom prst="accentCallout2">
            <a:avLst>
              <a:gd name="adj1" fmla="val 57190"/>
              <a:gd name="adj2" fmla="val 109259"/>
              <a:gd name="adj3" fmla="val 59250"/>
              <a:gd name="adj4" fmla="val 112782"/>
              <a:gd name="adj5" fmla="val 74"/>
              <a:gd name="adj6" fmla="val 175685"/>
            </a:avLst>
          </a:prstGeom>
          <a:noFill/>
          <a:ln w="9525" cmpd="sng">
            <a:solidFill>
              <a:schemeClr val="accent2"/>
            </a:solidFill>
            <a:miter lim="800000"/>
            <a:tailEnd type="diamond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r" eaLnBrk="0" hangingPunct="0">
              <a:defRPr/>
            </a:pPr>
            <a:endParaRPr lang="zh-CN" altLang="en-US" sz="1400" b="1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391" name="Text Box 179"/>
          <p:cNvSpPr txBox="1">
            <a:spLocks noChangeArrowheads="1"/>
          </p:cNvSpPr>
          <p:nvPr/>
        </p:nvSpPr>
        <p:spPr bwMode="auto">
          <a:xfrm>
            <a:off x="5737830" y="3761155"/>
            <a:ext cx="12969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4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肯德基</a:t>
            </a:r>
            <a:endParaRPr lang="zh-CN" altLang="en-US" sz="24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6164" name="Picture 18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15" b="22115"/>
          <a:stretch>
            <a:fillRect/>
          </a:stretch>
        </p:blipFill>
        <p:spPr bwMode="auto">
          <a:xfrm>
            <a:off x="9162721" y="1826237"/>
            <a:ext cx="1906613" cy="1072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65" name="Picture 18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21" b="21421"/>
          <a:stretch>
            <a:fillRect/>
          </a:stretch>
        </p:blipFill>
        <p:spPr bwMode="auto">
          <a:xfrm>
            <a:off x="8819890" y="3932046"/>
            <a:ext cx="1894756" cy="106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66" name="Picture 18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85" b="32856"/>
          <a:stretch>
            <a:fillRect/>
          </a:stretch>
        </p:blipFill>
        <p:spPr bwMode="auto">
          <a:xfrm>
            <a:off x="755099" y="4620365"/>
            <a:ext cx="1944688" cy="109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67" name="Picture 18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29" b="29981"/>
          <a:stretch>
            <a:fillRect/>
          </a:stretch>
        </p:blipFill>
        <p:spPr bwMode="auto">
          <a:xfrm>
            <a:off x="5328111" y="5509681"/>
            <a:ext cx="1938280" cy="1090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68" name="Picture 188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49" b="12449"/>
          <a:stretch>
            <a:fillRect/>
          </a:stretch>
        </p:blipFill>
        <p:spPr bwMode="auto">
          <a:xfrm>
            <a:off x="2199250" y="1477142"/>
            <a:ext cx="1896907" cy="1067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8" name="组合 197"/>
          <p:cNvGrpSpPr/>
          <p:nvPr/>
        </p:nvGrpSpPr>
        <p:grpSpPr>
          <a:xfrm>
            <a:off x="560215" y="607875"/>
            <a:ext cx="11065728" cy="714326"/>
            <a:chOff x="560215" y="607875"/>
            <a:chExt cx="11065728" cy="714326"/>
          </a:xfrm>
        </p:grpSpPr>
        <p:sp>
          <p:nvSpPr>
            <p:cNvPr id="199" name="任意多边形 198"/>
            <p:cNvSpPr/>
            <p:nvPr/>
          </p:nvSpPr>
          <p:spPr>
            <a:xfrm>
              <a:off x="560215" y="607875"/>
              <a:ext cx="683896" cy="683896"/>
            </a:xfrm>
            <a:custGeom>
              <a:avLst/>
              <a:gdLst>
                <a:gd name="connsiteX0" fmla="*/ 0 w 864000"/>
                <a:gd name="connsiteY0" fmla="*/ 0 h 864000"/>
                <a:gd name="connsiteX1" fmla="*/ 864000 w 864000"/>
                <a:gd name="connsiteY1" fmla="*/ 0 h 864000"/>
                <a:gd name="connsiteX2" fmla="*/ 864000 w 864000"/>
                <a:gd name="connsiteY2" fmla="*/ 261737 h 864000"/>
                <a:gd name="connsiteX3" fmla="*/ 751007 w 864000"/>
                <a:gd name="connsiteY3" fmla="*/ 261737 h 864000"/>
                <a:gd name="connsiteX4" fmla="*/ 751007 w 864000"/>
                <a:gd name="connsiteY4" fmla="*/ 112993 h 864000"/>
                <a:gd name="connsiteX5" fmla="*/ 112993 w 864000"/>
                <a:gd name="connsiteY5" fmla="*/ 112993 h 864000"/>
                <a:gd name="connsiteX6" fmla="*/ 112993 w 864000"/>
                <a:gd name="connsiteY6" fmla="*/ 751007 h 864000"/>
                <a:gd name="connsiteX7" fmla="*/ 246681 w 864000"/>
                <a:gd name="connsiteY7" fmla="*/ 751007 h 864000"/>
                <a:gd name="connsiteX8" fmla="*/ 246681 w 864000"/>
                <a:gd name="connsiteY8" fmla="*/ 864000 h 864000"/>
                <a:gd name="connsiteX9" fmla="*/ 0 w 864000"/>
                <a:gd name="connsiteY9" fmla="*/ 864000 h 86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4000" h="864000">
                  <a:moveTo>
                    <a:pt x="0" y="0"/>
                  </a:moveTo>
                  <a:lnTo>
                    <a:pt x="864000" y="0"/>
                  </a:lnTo>
                  <a:lnTo>
                    <a:pt x="864000" y="261737"/>
                  </a:lnTo>
                  <a:lnTo>
                    <a:pt x="751007" y="261737"/>
                  </a:lnTo>
                  <a:lnTo>
                    <a:pt x="751007" y="112993"/>
                  </a:lnTo>
                  <a:lnTo>
                    <a:pt x="112993" y="112993"/>
                  </a:lnTo>
                  <a:lnTo>
                    <a:pt x="112993" y="751007"/>
                  </a:lnTo>
                  <a:lnTo>
                    <a:pt x="246681" y="751007"/>
                  </a:lnTo>
                  <a:lnTo>
                    <a:pt x="246681" y="864000"/>
                  </a:lnTo>
                  <a:lnTo>
                    <a:pt x="0" y="864000"/>
                  </a:lnTo>
                  <a:close/>
                </a:path>
              </a:pathLst>
            </a:custGeom>
            <a:solidFill>
              <a:srgbClr val="80A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00" name="矩形 199"/>
            <p:cNvSpPr/>
            <p:nvPr/>
          </p:nvSpPr>
          <p:spPr>
            <a:xfrm>
              <a:off x="759986" y="860536"/>
              <a:ext cx="10865957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>
                <a:spcAft>
                  <a:spcPct val="0"/>
                </a:spcAft>
              </a:pPr>
              <a:r>
                <a:rPr kumimoji="1" lang="en-US" altLang="zh-CN" sz="2400" b="1" dirty="0" smtClean="0">
                  <a:solidFill>
                    <a:srgbClr val="D2472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1.1.1 </a:t>
              </a:r>
              <a:r>
                <a:rPr kumimoji="1" lang="zh-CN" altLang="en-US" sz="2400" b="1" dirty="0" smtClean="0">
                  <a:solidFill>
                    <a:srgbClr val="D2472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引例（肯德基）</a:t>
              </a:r>
              <a:endParaRPr kumimoji="1" lang="zh-CN" altLang="en-US" sz="2400" b="1" dirty="0">
                <a:solidFill>
                  <a:srgbClr val="D247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01" name="组合 200"/>
          <p:cNvGrpSpPr/>
          <p:nvPr/>
        </p:nvGrpSpPr>
        <p:grpSpPr>
          <a:xfrm>
            <a:off x="0" y="-76021"/>
            <a:ext cx="12198350" cy="672601"/>
            <a:chOff x="0" y="-76021"/>
            <a:chExt cx="12198350" cy="672601"/>
          </a:xfrm>
        </p:grpSpPr>
        <p:cxnSp>
          <p:nvCxnSpPr>
            <p:cNvPr id="202" name="直接连接符 201"/>
            <p:cNvCxnSpPr/>
            <p:nvPr/>
          </p:nvCxnSpPr>
          <p:spPr>
            <a:xfrm>
              <a:off x="10004659" y="486627"/>
              <a:ext cx="103135" cy="0"/>
            </a:xfrm>
            <a:prstGeom prst="line">
              <a:avLst/>
            </a:prstGeom>
            <a:ln w="22479">
              <a:solidFill>
                <a:srgbClr val="D2472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直接连接符 202"/>
            <p:cNvCxnSpPr/>
            <p:nvPr/>
          </p:nvCxnSpPr>
          <p:spPr>
            <a:xfrm flipH="1">
              <a:off x="1" y="486627"/>
              <a:ext cx="10021876" cy="0"/>
            </a:xfrm>
            <a:prstGeom prst="line">
              <a:avLst/>
            </a:prstGeom>
            <a:ln w="22479">
              <a:solidFill>
                <a:srgbClr val="D2472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4" name="椭圆 203"/>
            <p:cNvSpPr/>
            <p:nvPr/>
          </p:nvSpPr>
          <p:spPr>
            <a:xfrm>
              <a:off x="10110285" y="41655"/>
              <a:ext cx="481106" cy="481106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05" name="椭圆 204"/>
            <p:cNvSpPr/>
            <p:nvPr/>
          </p:nvSpPr>
          <p:spPr>
            <a:xfrm>
              <a:off x="10694525" y="41655"/>
              <a:ext cx="481106" cy="48110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06" name="椭圆 205"/>
            <p:cNvSpPr/>
            <p:nvPr/>
          </p:nvSpPr>
          <p:spPr>
            <a:xfrm>
              <a:off x="11278766" y="41655"/>
              <a:ext cx="481106" cy="481106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dirty="0"/>
            </a:p>
          </p:txBody>
        </p:sp>
        <p:sp>
          <p:nvSpPr>
            <p:cNvPr id="207" name="弧形 206"/>
            <p:cNvSpPr/>
            <p:nvPr/>
          </p:nvSpPr>
          <p:spPr>
            <a:xfrm>
              <a:off x="10014538" y="-76021"/>
              <a:ext cx="672601" cy="672601"/>
            </a:xfrm>
            <a:prstGeom prst="arc">
              <a:avLst>
                <a:gd name="adj1" fmla="val 2537820"/>
                <a:gd name="adj2" fmla="val 8360135"/>
              </a:avLst>
            </a:prstGeom>
            <a:ln w="22479">
              <a:solidFill>
                <a:srgbClr val="D2472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08" name="直接连接符 207"/>
            <p:cNvCxnSpPr/>
            <p:nvPr/>
          </p:nvCxnSpPr>
          <p:spPr>
            <a:xfrm>
              <a:off x="10588900" y="486627"/>
              <a:ext cx="103135" cy="0"/>
            </a:xfrm>
            <a:prstGeom prst="line">
              <a:avLst/>
            </a:prstGeom>
            <a:ln w="22479">
              <a:solidFill>
                <a:srgbClr val="D2472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直接连接符 208"/>
            <p:cNvCxnSpPr/>
            <p:nvPr/>
          </p:nvCxnSpPr>
          <p:spPr>
            <a:xfrm>
              <a:off x="11175632" y="486627"/>
              <a:ext cx="103135" cy="0"/>
            </a:xfrm>
            <a:prstGeom prst="line">
              <a:avLst/>
            </a:prstGeom>
            <a:ln w="22479">
              <a:solidFill>
                <a:srgbClr val="D2472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0" name="弧形 209"/>
            <p:cNvSpPr/>
            <p:nvPr/>
          </p:nvSpPr>
          <p:spPr>
            <a:xfrm>
              <a:off x="10598778" y="-76021"/>
              <a:ext cx="672601" cy="672601"/>
            </a:xfrm>
            <a:prstGeom prst="arc">
              <a:avLst>
                <a:gd name="adj1" fmla="val 2537820"/>
                <a:gd name="adj2" fmla="val 8360135"/>
              </a:avLst>
            </a:prstGeom>
            <a:ln w="22479">
              <a:solidFill>
                <a:srgbClr val="D2472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1" name="弧形 210"/>
            <p:cNvSpPr/>
            <p:nvPr/>
          </p:nvSpPr>
          <p:spPr>
            <a:xfrm>
              <a:off x="11183019" y="-76021"/>
              <a:ext cx="672601" cy="672601"/>
            </a:xfrm>
            <a:prstGeom prst="arc">
              <a:avLst>
                <a:gd name="adj1" fmla="val 2537820"/>
                <a:gd name="adj2" fmla="val 8360135"/>
              </a:avLst>
            </a:prstGeom>
            <a:ln w="22479">
              <a:solidFill>
                <a:srgbClr val="D2472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12" name="直接连接符 211"/>
            <p:cNvCxnSpPr/>
            <p:nvPr/>
          </p:nvCxnSpPr>
          <p:spPr>
            <a:xfrm>
              <a:off x="11759872" y="486627"/>
              <a:ext cx="438478" cy="0"/>
            </a:xfrm>
            <a:prstGeom prst="line">
              <a:avLst/>
            </a:prstGeom>
            <a:ln w="22479">
              <a:solidFill>
                <a:srgbClr val="D2472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3" name="标题 1"/>
            <p:cNvSpPr txBox="1"/>
            <p:nvPr/>
          </p:nvSpPr>
          <p:spPr>
            <a:xfrm>
              <a:off x="0" y="88789"/>
              <a:ext cx="10021877" cy="327116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1600" kern="12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+mj-cs"/>
                </a:defRPr>
              </a:lvl1pPr>
            </a:lstStyle>
            <a:p>
              <a:r>
                <a:rPr lang="zh-CN" altLang="en-US" sz="2000" b="1" dirty="0" smtClean="0">
                  <a:solidFill>
                    <a:schemeClr val="accent3">
                      <a:lumMod val="75000"/>
                    </a:schemeClr>
                  </a:solidFill>
                </a:rPr>
                <a:t>第</a:t>
              </a:r>
              <a:r>
                <a:rPr lang="en-US" altLang="zh-CN" sz="2000" b="1" dirty="0" smtClean="0">
                  <a:solidFill>
                    <a:schemeClr val="accent3">
                      <a:lumMod val="75000"/>
                    </a:schemeClr>
                  </a:solidFill>
                </a:rPr>
                <a:t>1</a:t>
              </a:r>
              <a:r>
                <a:rPr lang="zh-CN" altLang="en-US" sz="2000" b="1" dirty="0" smtClean="0">
                  <a:solidFill>
                    <a:schemeClr val="accent3">
                      <a:lumMod val="75000"/>
                    </a:schemeClr>
                  </a:solidFill>
                </a:rPr>
                <a:t>节 控制概述</a:t>
              </a:r>
              <a:r>
                <a:rPr lang="zh-CN" altLang="en-US" sz="2000" b="1" kern="1200" dirty="0" smtClean="0">
                  <a:solidFill>
                    <a:srgbClr val="92D050"/>
                  </a:solidFill>
                  <a:effectLst/>
                </a:rPr>
                <a:t>│</a:t>
              </a:r>
              <a:r>
                <a:rPr lang="zh-CN" altLang="en-US" sz="2000" b="1" dirty="0" smtClean="0">
                  <a:solidFill>
                    <a:schemeClr val="accent3">
                      <a:lumMod val="75000"/>
                    </a:schemeClr>
                  </a:solidFill>
                </a:rPr>
                <a:t>控制的含义</a:t>
              </a:r>
              <a:endParaRPr lang="zh-CN" altLang="en-US" sz="2000" b="1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2186" y="1351229"/>
            <a:ext cx="6985000" cy="574675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zh-CN" altLang="en-US" sz="24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用严格标准和控制手段树立肯德基的高品质形象</a:t>
            </a:r>
            <a:endParaRPr lang="zh-CN" altLang="en-US" sz="2400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541196" y="1895474"/>
            <a:ext cx="11084747" cy="274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/>
          <a:p>
            <a:pPr marL="0" indent="0" eaLnBrk="1" hangingPunct="1">
              <a:lnSpc>
                <a:spcPct val="150000"/>
              </a:lnSpc>
              <a:buNone/>
            </a:pPr>
            <a:r>
              <a:rPr lang="zh-CN" altLang="en-US" sz="2000" b="1" dirty="0">
                <a:solidFill>
                  <a:srgbClr val="D247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制定严格的业务操作标准</a:t>
            </a:r>
            <a:r>
              <a:rPr lang="zh-CN" altLang="en-US" sz="20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（汉堡包大学、几百页的经营手册、雇员着装、门窗擦洗的次数、一磅肉所含的脂肪要小于</a:t>
            </a:r>
            <a:r>
              <a:rPr lang="en-US" altLang="zh-CN" sz="20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19%</a:t>
            </a:r>
            <a:r>
              <a:rPr lang="zh-CN" altLang="en-US" sz="20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、面包的尺寸、食品的存放时间（炸薯条</a:t>
            </a:r>
            <a:r>
              <a:rPr lang="en-US" altLang="zh-CN" sz="20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7</a:t>
            </a:r>
            <a:r>
              <a:rPr lang="zh-CN" altLang="en-US" sz="20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分钟、汉堡包</a:t>
            </a:r>
            <a:r>
              <a:rPr lang="en-US" altLang="zh-CN" sz="20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10</a:t>
            </a:r>
            <a:r>
              <a:rPr lang="zh-CN" altLang="en-US" sz="20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分钟、咖啡</a:t>
            </a:r>
            <a:r>
              <a:rPr lang="en-US" altLang="zh-CN" sz="20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30</a:t>
            </a:r>
            <a:r>
              <a:rPr lang="zh-CN" altLang="en-US" sz="20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分钟，超过时间必须倒掉）</a:t>
            </a:r>
            <a:endParaRPr lang="zh-CN" altLang="en-US" sz="20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zh-CN" altLang="en-US" sz="2000" b="1" dirty="0" smtClean="0">
                <a:solidFill>
                  <a:srgbClr val="D247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始终如一</a:t>
            </a:r>
            <a:r>
              <a:rPr lang="zh-CN" altLang="en-US" sz="2000" b="1" dirty="0">
                <a:solidFill>
                  <a:srgbClr val="D247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遵守高标准</a:t>
            </a:r>
            <a:r>
              <a:rPr lang="zh-CN" altLang="en-US" sz="20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（严格的监督机制，避免任何一家分店的失误对整个肯德基品牌的影响；苛刻的眼光选址，确保每个分店都具有巨大的成功机会；严格执行企业形象识别系统，不得有丝毫的改动；增加食品花色品种时，必须经过仔细研究、实验和论证。</a:t>
            </a:r>
            <a:endParaRPr lang="zh-CN" altLang="en-US" sz="20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560215" y="607875"/>
            <a:ext cx="11065728" cy="714326"/>
            <a:chOff x="560215" y="607875"/>
            <a:chExt cx="11065728" cy="714326"/>
          </a:xfrm>
        </p:grpSpPr>
        <p:sp>
          <p:nvSpPr>
            <p:cNvPr id="7" name="任意多边形 6"/>
            <p:cNvSpPr/>
            <p:nvPr/>
          </p:nvSpPr>
          <p:spPr>
            <a:xfrm>
              <a:off x="560215" y="607875"/>
              <a:ext cx="683896" cy="683896"/>
            </a:xfrm>
            <a:custGeom>
              <a:avLst/>
              <a:gdLst>
                <a:gd name="connsiteX0" fmla="*/ 0 w 864000"/>
                <a:gd name="connsiteY0" fmla="*/ 0 h 864000"/>
                <a:gd name="connsiteX1" fmla="*/ 864000 w 864000"/>
                <a:gd name="connsiteY1" fmla="*/ 0 h 864000"/>
                <a:gd name="connsiteX2" fmla="*/ 864000 w 864000"/>
                <a:gd name="connsiteY2" fmla="*/ 261737 h 864000"/>
                <a:gd name="connsiteX3" fmla="*/ 751007 w 864000"/>
                <a:gd name="connsiteY3" fmla="*/ 261737 h 864000"/>
                <a:gd name="connsiteX4" fmla="*/ 751007 w 864000"/>
                <a:gd name="connsiteY4" fmla="*/ 112993 h 864000"/>
                <a:gd name="connsiteX5" fmla="*/ 112993 w 864000"/>
                <a:gd name="connsiteY5" fmla="*/ 112993 h 864000"/>
                <a:gd name="connsiteX6" fmla="*/ 112993 w 864000"/>
                <a:gd name="connsiteY6" fmla="*/ 751007 h 864000"/>
                <a:gd name="connsiteX7" fmla="*/ 246681 w 864000"/>
                <a:gd name="connsiteY7" fmla="*/ 751007 h 864000"/>
                <a:gd name="connsiteX8" fmla="*/ 246681 w 864000"/>
                <a:gd name="connsiteY8" fmla="*/ 864000 h 864000"/>
                <a:gd name="connsiteX9" fmla="*/ 0 w 864000"/>
                <a:gd name="connsiteY9" fmla="*/ 864000 h 86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4000" h="864000">
                  <a:moveTo>
                    <a:pt x="0" y="0"/>
                  </a:moveTo>
                  <a:lnTo>
                    <a:pt x="864000" y="0"/>
                  </a:lnTo>
                  <a:lnTo>
                    <a:pt x="864000" y="261737"/>
                  </a:lnTo>
                  <a:lnTo>
                    <a:pt x="751007" y="261737"/>
                  </a:lnTo>
                  <a:lnTo>
                    <a:pt x="751007" y="112993"/>
                  </a:lnTo>
                  <a:lnTo>
                    <a:pt x="112993" y="112993"/>
                  </a:lnTo>
                  <a:lnTo>
                    <a:pt x="112993" y="751007"/>
                  </a:lnTo>
                  <a:lnTo>
                    <a:pt x="246681" y="751007"/>
                  </a:lnTo>
                  <a:lnTo>
                    <a:pt x="246681" y="864000"/>
                  </a:lnTo>
                  <a:lnTo>
                    <a:pt x="0" y="864000"/>
                  </a:lnTo>
                  <a:close/>
                </a:path>
              </a:pathLst>
            </a:custGeom>
            <a:solidFill>
              <a:srgbClr val="80A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759986" y="860536"/>
              <a:ext cx="10865957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>
                <a:spcAft>
                  <a:spcPct val="0"/>
                </a:spcAft>
              </a:pPr>
              <a:r>
                <a:rPr kumimoji="1" lang="en-US" altLang="zh-CN" sz="2400" b="1" dirty="0" smtClean="0">
                  <a:solidFill>
                    <a:srgbClr val="D2472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1.1.1 </a:t>
              </a:r>
              <a:r>
                <a:rPr kumimoji="1" lang="zh-CN" altLang="en-US" sz="2400" b="1" dirty="0" smtClean="0">
                  <a:solidFill>
                    <a:srgbClr val="D2472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引例（肯德基）</a:t>
              </a:r>
              <a:endParaRPr kumimoji="1" lang="zh-CN" altLang="en-US" sz="2400" b="1" dirty="0">
                <a:solidFill>
                  <a:srgbClr val="D247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0" y="-76021"/>
            <a:ext cx="12198350" cy="672601"/>
            <a:chOff x="0" y="-76021"/>
            <a:chExt cx="12198350" cy="672601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10004659" y="486627"/>
              <a:ext cx="103135" cy="0"/>
            </a:xfrm>
            <a:prstGeom prst="line">
              <a:avLst/>
            </a:prstGeom>
            <a:ln w="22479">
              <a:solidFill>
                <a:srgbClr val="D2472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 flipH="1">
              <a:off x="1" y="486627"/>
              <a:ext cx="10021876" cy="0"/>
            </a:xfrm>
            <a:prstGeom prst="line">
              <a:avLst/>
            </a:prstGeom>
            <a:ln w="22479">
              <a:solidFill>
                <a:srgbClr val="D2472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椭圆 11"/>
            <p:cNvSpPr/>
            <p:nvPr/>
          </p:nvSpPr>
          <p:spPr>
            <a:xfrm>
              <a:off x="10110285" y="41655"/>
              <a:ext cx="481106" cy="481106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3" name="椭圆 12"/>
            <p:cNvSpPr/>
            <p:nvPr/>
          </p:nvSpPr>
          <p:spPr>
            <a:xfrm>
              <a:off x="10694525" y="41655"/>
              <a:ext cx="481106" cy="48110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4" name="椭圆 13"/>
            <p:cNvSpPr/>
            <p:nvPr/>
          </p:nvSpPr>
          <p:spPr>
            <a:xfrm>
              <a:off x="11278766" y="41655"/>
              <a:ext cx="481106" cy="481106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dirty="0"/>
            </a:p>
          </p:txBody>
        </p:sp>
        <p:sp>
          <p:nvSpPr>
            <p:cNvPr id="15" name="弧形 14"/>
            <p:cNvSpPr/>
            <p:nvPr/>
          </p:nvSpPr>
          <p:spPr>
            <a:xfrm>
              <a:off x="10014538" y="-76021"/>
              <a:ext cx="672601" cy="672601"/>
            </a:xfrm>
            <a:prstGeom prst="arc">
              <a:avLst>
                <a:gd name="adj1" fmla="val 2537820"/>
                <a:gd name="adj2" fmla="val 8360135"/>
              </a:avLst>
            </a:prstGeom>
            <a:ln w="22479">
              <a:solidFill>
                <a:srgbClr val="D2472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>
              <a:off x="10588900" y="486627"/>
              <a:ext cx="103135" cy="0"/>
            </a:xfrm>
            <a:prstGeom prst="line">
              <a:avLst/>
            </a:prstGeom>
            <a:ln w="22479">
              <a:solidFill>
                <a:srgbClr val="D2472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>
              <a:off x="11175632" y="486627"/>
              <a:ext cx="103135" cy="0"/>
            </a:xfrm>
            <a:prstGeom prst="line">
              <a:avLst/>
            </a:prstGeom>
            <a:ln w="22479">
              <a:solidFill>
                <a:srgbClr val="D2472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弧形 17"/>
            <p:cNvSpPr/>
            <p:nvPr/>
          </p:nvSpPr>
          <p:spPr>
            <a:xfrm>
              <a:off x="10598778" y="-76021"/>
              <a:ext cx="672601" cy="672601"/>
            </a:xfrm>
            <a:prstGeom prst="arc">
              <a:avLst>
                <a:gd name="adj1" fmla="val 2537820"/>
                <a:gd name="adj2" fmla="val 8360135"/>
              </a:avLst>
            </a:prstGeom>
            <a:ln w="22479">
              <a:solidFill>
                <a:srgbClr val="D2472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弧形 18"/>
            <p:cNvSpPr/>
            <p:nvPr/>
          </p:nvSpPr>
          <p:spPr>
            <a:xfrm>
              <a:off x="11183019" y="-76021"/>
              <a:ext cx="672601" cy="672601"/>
            </a:xfrm>
            <a:prstGeom prst="arc">
              <a:avLst>
                <a:gd name="adj1" fmla="val 2537820"/>
                <a:gd name="adj2" fmla="val 8360135"/>
              </a:avLst>
            </a:prstGeom>
            <a:ln w="22479">
              <a:solidFill>
                <a:srgbClr val="D2472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0" name="直接连接符 19"/>
            <p:cNvCxnSpPr/>
            <p:nvPr/>
          </p:nvCxnSpPr>
          <p:spPr>
            <a:xfrm>
              <a:off x="11759872" y="486627"/>
              <a:ext cx="438478" cy="0"/>
            </a:xfrm>
            <a:prstGeom prst="line">
              <a:avLst/>
            </a:prstGeom>
            <a:ln w="22479">
              <a:solidFill>
                <a:srgbClr val="D2472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标题 1"/>
            <p:cNvSpPr txBox="1"/>
            <p:nvPr/>
          </p:nvSpPr>
          <p:spPr>
            <a:xfrm>
              <a:off x="0" y="88789"/>
              <a:ext cx="10021877" cy="327116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1600" kern="12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+mj-cs"/>
                </a:defRPr>
              </a:lvl1pPr>
            </a:lstStyle>
            <a:p>
              <a:r>
                <a:rPr lang="zh-CN" altLang="en-US" sz="2000" b="1" dirty="0" smtClean="0">
                  <a:solidFill>
                    <a:schemeClr val="accent3">
                      <a:lumMod val="75000"/>
                    </a:schemeClr>
                  </a:solidFill>
                </a:rPr>
                <a:t>第</a:t>
              </a:r>
              <a:r>
                <a:rPr lang="en-US" altLang="zh-CN" sz="2000" b="1" dirty="0" smtClean="0">
                  <a:solidFill>
                    <a:schemeClr val="accent3">
                      <a:lumMod val="75000"/>
                    </a:schemeClr>
                  </a:solidFill>
                </a:rPr>
                <a:t>1</a:t>
              </a:r>
              <a:r>
                <a:rPr lang="zh-CN" altLang="en-US" sz="2000" b="1" dirty="0" smtClean="0">
                  <a:solidFill>
                    <a:schemeClr val="accent3">
                      <a:lumMod val="75000"/>
                    </a:schemeClr>
                  </a:solidFill>
                </a:rPr>
                <a:t>节 控制概述</a:t>
              </a:r>
              <a:r>
                <a:rPr lang="zh-CN" altLang="en-US" sz="2000" b="1" kern="1200" dirty="0" smtClean="0">
                  <a:solidFill>
                    <a:srgbClr val="92D050"/>
                  </a:solidFill>
                  <a:effectLst/>
                </a:rPr>
                <a:t>│</a:t>
              </a:r>
              <a:r>
                <a:rPr lang="zh-CN" altLang="en-US" sz="2000" b="1" dirty="0" smtClean="0">
                  <a:solidFill>
                    <a:schemeClr val="accent3">
                      <a:lumMod val="75000"/>
                    </a:schemeClr>
                  </a:solidFill>
                </a:rPr>
                <a:t>控制的含义</a:t>
              </a:r>
              <a:endParaRPr lang="zh-CN" altLang="en-US" sz="2000" b="1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119" y="3323770"/>
            <a:ext cx="2663992" cy="3534229"/>
          </a:xfrm>
          <a:prstGeom prst="rect">
            <a:avLst/>
          </a:prstGeom>
        </p:spPr>
      </p:pic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49221" y="1322201"/>
            <a:ext cx="10808606" cy="262568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zh-CN" altLang="en-US" sz="20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经过长达15年的精心准备，耗资15亿美元的哈勃太空望远镜最后终于在1990年4月发射升空。但是，美国国家航天局仍然发现望远镜的主镜片存在缺陷。由于直径达94.5英寸的主镜片的中心过于</a:t>
            </a:r>
            <a:r>
              <a:rPr lang="zh-CN" altLang="en-US" sz="2000" b="1" dirty="0" smtClean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平坦，导致</a:t>
            </a:r>
            <a:r>
              <a:rPr lang="zh-CN" altLang="en-US" sz="20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成像模糊。因此望远镜对遥远的星体无法象预期那样清晰地聚焦，结果造成一半以上的实验和许多观察项目无法进行……</a:t>
            </a:r>
            <a:endParaRPr lang="zh-CN" altLang="en-US" sz="20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zh-CN" altLang="en-US" sz="20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哈勃望远镜的例子说</a:t>
            </a:r>
            <a:r>
              <a:rPr lang="zh-CN" altLang="en-US" sz="2000" b="1" dirty="0" smtClean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明了，在</a:t>
            </a:r>
            <a:r>
              <a:rPr lang="zh-CN" altLang="en-US" sz="20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一个组织机构</a:t>
            </a:r>
            <a:r>
              <a:rPr lang="zh-CN" altLang="en-US" sz="2000" b="1" dirty="0" smtClean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中，如果</a:t>
            </a:r>
            <a:r>
              <a:rPr lang="zh-CN" altLang="en-US" sz="20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没有控制将发生什么。</a:t>
            </a:r>
            <a:endParaRPr lang="zh-CN" altLang="en-US" sz="20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560215" y="607875"/>
            <a:ext cx="11065728" cy="713036"/>
            <a:chOff x="560215" y="607875"/>
            <a:chExt cx="11065728" cy="713036"/>
          </a:xfrm>
        </p:grpSpPr>
        <p:sp>
          <p:nvSpPr>
            <p:cNvPr id="5" name="任意多边形 4"/>
            <p:cNvSpPr/>
            <p:nvPr/>
          </p:nvSpPr>
          <p:spPr>
            <a:xfrm>
              <a:off x="560215" y="607875"/>
              <a:ext cx="683896" cy="683896"/>
            </a:xfrm>
            <a:custGeom>
              <a:avLst/>
              <a:gdLst>
                <a:gd name="connsiteX0" fmla="*/ 0 w 864000"/>
                <a:gd name="connsiteY0" fmla="*/ 0 h 864000"/>
                <a:gd name="connsiteX1" fmla="*/ 864000 w 864000"/>
                <a:gd name="connsiteY1" fmla="*/ 0 h 864000"/>
                <a:gd name="connsiteX2" fmla="*/ 864000 w 864000"/>
                <a:gd name="connsiteY2" fmla="*/ 261737 h 864000"/>
                <a:gd name="connsiteX3" fmla="*/ 751007 w 864000"/>
                <a:gd name="connsiteY3" fmla="*/ 261737 h 864000"/>
                <a:gd name="connsiteX4" fmla="*/ 751007 w 864000"/>
                <a:gd name="connsiteY4" fmla="*/ 112993 h 864000"/>
                <a:gd name="connsiteX5" fmla="*/ 112993 w 864000"/>
                <a:gd name="connsiteY5" fmla="*/ 112993 h 864000"/>
                <a:gd name="connsiteX6" fmla="*/ 112993 w 864000"/>
                <a:gd name="connsiteY6" fmla="*/ 751007 h 864000"/>
                <a:gd name="connsiteX7" fmla="*/ 246681 w 864000"/>
                <a:gd name="connsiteY7" fmla="*/ 751007 h 864000"/>
                <a:gd name="connsiteX8" fmla="*/ 246681 w 864000"/>
                <a:gd name="connsiteY8" fmla="*/ 864000 h 864000"/>
                <a:gd name="connsiteX9" fmla="*/ 0 w 864000"/>
                <a:gd name="connsiteY9" fmla="*/ 864000 h 86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4000" h="864000">
                  <a:moveTo>
                    <a:pt x="0" y="0"/>
                  </a:moveTo>
                  <a:lnTo>
                    <a:pt x="864000" y="0"/>
                  </a:lnTo>
                  <a:lnTo>
                    <a:pt x="864000" y="261737"/>
                  </a:lnTo>
                  <a:lnTo>
                    <a:pt x="751007" y="261737"/>
                  </a:lnTo>
                  <a:lnTo>
                    <a:pt x="751007" y="112993"/>
                  </a:lnTo>
                  <a:lnTo>
                    <a:pt x="112993" y="112993"/>
                  </a:lnTo>
                  <a:lnTo>
                    <a:pt x="112993" y="751007"/>
                  </a:lnTo>
                  <a:lnTo>
                    <a:pt x="246681" y="751007"/>
                  </a:lnTo>
                  <a:lnTo>
                    <a:pt x="246681" y="864000"/>
                  </a:lnTo>
                  <a:lnTo>
                    <a:pt x="0" y="864000"/>
                  </a:lnTo>
                  <a:close/>
                </a:path>
              </a:pathLst>
            </a:custGeom>
            <a:solidFill>
              <a:srgbClr val="80A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759986" y="860536"/>
              <a:ext cx="10865957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>
                <a:spcAft>
                  <a:spcPct val="0"/>
                </a:spcAft>
              </a:pPr>
              <a:r>
                <a:rPr kumimoji="1" lang="en-US" altLang="zh-CN" sz="2400" b="1" dirty="0" smtClean="0">
                  <a:solidFill>
                    <a:srgbClr val="D2472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1.1.1</a:t>
              </a:r>
              <a:r>
                <a:rPr kumimoji="1" lang="zh-CN" altLang="en-US" sz="2400" b="1" dirty="0" smtClean="0">
                  <a:solidFill>
                    <a:srgbClr val="D2472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反例</a:t>
              </a:r>
              <a:r>
                <a:rPr kumimoji="1" lang="zh-CN" altLang="en-US" sz="2400" b="1" dirty="0" smtClean="0">
                  <a:solidFill>
                    <a:srgbClr val="D2472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（哈勃太空望远镜）</a:t>
              </a:r>
              <a:endParaRPr kumimoji="1" lang="zh-CN" altLang="en-US" sz="2400" b="1" dirty="0">
                <a:solidFill>
                  <a:srgbClr val="D247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0" y="-76021"/>
            <a:ext cx="12198350" cy="672601"/>
            <a:chOff x="0" y="-76021"/>
            <a:chExt cx="12198350" cy="672601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10004659" y="486627"/>
              <a:ext cx="103135" cy="0"/>
            </a:xfrm>
            <a:prstGeom prst="line">
              <a:avLst/>
            </a:prstGeom>
            <a:ln w="22479">
              <a:solidFill>
                <a:srgbClr val="D2472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 flipH="1">
              <a:off x="1" y="486627"/>
              <a:ext cx="10021876" cy="0"/>
            </a:xfrm>
            <a:prstGeom prst="line">
              <a:avLst/>
            </a:prstGeom>
            <a:ln w="22479">
              <a:solidFill>
                <a:srgbClr val="D2472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椭圆 10"/>
            <p:cNvSpPr/>
            <p:nvPr/>
          </p:nvSpPr>
          <p:spPr>
            <a:xfrm>
              <a:off x="10110285" y="41655"/>
              <a:ext cx="481106" cy="481106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2" name="椭圆 11"/>
            <p:cNvSpPr/>
            <p:nvPr/>
          </p:nvSpPr>
          <p:spPr>
            <a:xfrm>
              <a:off x="10694525" y="41655"/>
              <a:ext cx="481106" cy="48110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3" name="椭圆 12"/>
            <p:cNvSpPr/>
            <p:nvPr/>
          </p:nvSpPr>
          <p:spPr>
            <a:xfrm>
              <a:off x="11278766" y="41655"/>
              <a:ext cx="481106" cy="481106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dirty="0"/>
            </a:p>
          </p:txBody>
        </p:sp>
        <p:sp>
          <p:nvSpPr>
            <p:cNvPr id="14" name="弧形 13"/>
            <p:cNvSpPr/>
            <p:nvPr/>
          </p:nvSpPr>
          <p:spPr>
            <a:xfrm>
              <a:off x="10014538" y="-76021"/>
              <a:ext cx="672601" cy="672601"/>
            </a:xfrm>
            <a:prstGeom prst="arc">
              <a:avLst>
                <a:gd name="adj1" fmla="val 2537820"/>
                <a:gd name="adj2" fmla="val 8360135"/>
              </a:avLst>
            </a:prstGeom>
            <a:ln w="22479">
              <a:solidFill>
                <a:srgbClr val="D2472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5" name="直接连接符 14"/>
            <p:cNvCxnSpPr/>
            <p:nvPr/>
          </p:nvCxnSpPr>
          <p:spPr>
            <a:xfrm>
              <a:off x="10588900" y="486627"/>
              <a:ext cx="103135" cy="0"/>
            </a:xfrm>
            <a:prstGeom prst="line">
              <a:avLst/>
            </a:prstGeom>
            <a:ln w="22479">
              <a:solidFill>
                <a:srgbClr val="D2472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/>
          </p:nvCxnSpPr>
          <p:spPr>
            <a:xfrm>
              <a:off x="11175632" y="486627"/>
              <a:ext cx="103135" cy="0"/>
            </a:xfrm>
            <a:prstGeom prst="line">
              <a:avLst/>
            </a:prstGeom>
            <a:ln w="22479">
              <a:solidFill>
                <a:srgbClr val="D2472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弧形 16"/>
            <p:cNvSpPr/>
            <p:nvPr/>
          </p:nvSpPr>
          <p:spPr>
            <a:xfrm>
              <a:off x="10598778" y="-76021"/>
              <a:ext cx="672601" cy="672601"/>
            </a:xfrm>
            <a:prstGeom prst="arc">
              <a:avLst>
                <a:gd name="adj1" fmla="val 2537820"/>
                <a:gd name="adj2" fmla="val 8360135"/>
              </a:avLst>
            </a:prstGeom>
            <a:ln w="22479">
              <a:solidFill>
                <a:srgbClr val="D2472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弧形 17"/>
            <p:cNvSpPr/>
            <p:nvPr/>
          </p:nvSpPr>
          <p:spPr>
            <a:xfrm>
              <a:off x="11183019" y="-76021"/>
              <a:ext cx="672601" cy="672601"/>
            </a:xfrm>
            <a:prstGeom prst="arc">
              <a:avLst>
                <a:gd name="adj1" fmla="val 2537820"/>
                <a:gd name="adj2" fmla="val 8360135"/>
              </a:avLst>
            </a:prstGeom>
            <a:ln w="22479">
              <a:solidFill>
                <a:srgbClr val="D2472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9" name="直接连接符 18"/>
            <p:cNvCxnSpPr/>
            <p:nvPr/>
          </p:nvCxnSpPr>
          <p:spPr>
            <a:xfrm>
              <a:off x="11759872" y="486627"/>
              <a:ext cx="438478" cy="0"/>
            </a:xfrm>
            <a:prstGeom prst="line">
              <a:avLst/>
            </a:prstGeom>
            <a:ln w="22479">
              <a:solidFill>
                <a:srgbClr val="D2472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标题 1"/>
            <p:cNvSpPr txBox="1"/>
            <p:nvPr/>
          </p:nvSpPr>
          <p:spPr>
            <a:xfrm>
              <a:off x="0" y="88789"/>
              <a:ext cx="10021877" cy="327116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1600" kern="12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+mj-cs"/>
                </a:defRPr>
              </a:lvl1pPr>
            </a:lstStyle>
            <a:p>
              <a:r>
                <a:rPr lang="zh-CN" altLang="en-US" sz="2000" b="1" dirty="0" smtClean="0">
                  <a:solidFill>
                    <a:schemeClr val="accent3">
                      <a:lumMod val="75000"/>
                    </a:schemeClr>
                  </a:solidFill>
                </a:rPr>
                <a:t>第</a:t>
              </a:r>
              <a:r>
                <a:rPr lang="en-US" altLang="zh-CN" sz="2000" b="1" dirty="0" smtClean="0">
                  <a:solidFill>
                    <a:schemeClr val="accent3">
                      <a:lumMod val="75000"/>
                    </a:schemeClr>
                  </a:solidFill>
                </a:rPr>
                <a:t>1</a:t>
              </a:r>
              <a:r>
                <a:rPr lang="zh-CN" altLang="en-US" sz="2000" b="1" dirty="0" smtClean="0">
                  <a:solidFill>
                    <a:schemeClr val="accent3">
                      <a:lumMod val="75000"/>
                    </a:schemeClr>
                  </a:solidFill>
                </a:rPr>
                <a:t>节 控制概述</a:t>
              </a:r>
              <a:r>
                <a:rPr lang="zh-CN" altLang="en-US" sz="2000" b="1" kern="1200" dirty="0" smtClean="0">
                  <a:solidFill>
                    <a:srgbClr val="92D050"/>
                  </a:solidFill>
                  <a:effectLst/>
                </a:rPr>
                <a:t>│</a:t>
              </a:r>
              <a:r>
                <a:rPr lang="zh-CN" altLang="en-US" sz="2000" b="1" dirty="0" smtClean="0">
                  <a:solidFill>
                    <a:schemeClr val="accent3">
                      <a:lumMod val="75000"/>
                    </a:schemeClr>
                  </a:solidFill>
                </a:rPr>
                <a:t>控制的含义</a:t>
              </a:r>
              <a:endParaRPr lang="zh-CN" altLang="en-US" sz="2000" b="1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build="p"/>
    </p:bldLst>
  </p:timing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D1259"/>
      </a:dk1>
      <a:lt1>
        <a:srgbClr val="FFFFFF"/>
      </a:lt1>
      <a:dk2>
        <a:srgbClr val="0E4AA2"/>
      </a:dk2>
      <a:lt2>
        <a:srgbClr val="C0C0C0"/>
      </a:lt2>
      <a:accent1>
        <a:srgbClr val="3191D3"/>
      </a:accent1>
      <a:accent2>
        <a:srgbClr val="81CFEB"/>
      </a:accent2>
      <a:accent3>
        <a:srgbClr val="FFFFFF"/>
      </a:accent3>
      <a:accent4>
        <a:srgbClr val="090E4B"/>
      </a:accent4>
      <a:accent5>
        <a:srgbClr val="ADC7E6"/>
      </a:accent5>
      <a:accent6>
        <a:srgbClr val="74BBD5"/>
      </a:accent6>
      <a:hlink>
        <a:srgbClr val="6FB7B7"/>
      </a:hlink>
      <a:folHlink>
        <a:srgbClr val="DCCA42"/>
      </a:folHlink>
    </a:clrScheme>
    <a:fontScheme name="默认设计模板">
      <a:majorFont>
        <a:latin typeface="Arial"/>
        <a:ea typeface="华文新魏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800000"/>
            </a:gs>
            <a:gs pos="50000">
              <a:schemeClr val="bg1"/>
            </a:gs>
            <a:gs pos="100000">
              <a:srgbClr val="800000"/>
            </a:gs>
          </a:gsLst>
          <a:lin ang="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17961" dir="2700000" algn="ctr" rotWithShape="0">
            <a:schemeClr val="tx1">
              <a:gamma/>
              <a:shade val="60000"/>
              <a:invGamma/>
            </a:schemeClr>
          </a:outerShdw>
        </a:effectLst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3000" b="1" i="0" u="none" strike="noStrike" cap="none" normalizeH="0" baseline="0" smtClean="0">
            <a:ln>
              <a:noFill/>
            </a:ln>
            <a:solidFill>
              <a:srgbClr val="FF3300"/>
            </a:solidFill>
            <a:effectLst/>
            <a:latin typeface="Arial" panose="020B0604020202020204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800000"/>
            </a:gs>
            <a:gs pos="50000">
              <a:schemeClr val="bg1"/>
            </a:gs>
            <a:gs pos="100000">
              <a:srgbClr val="800000"/>
            </a:gs>
          </a:gsLst>
          <a:lin ang="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17961" dir="2700000" algn="ctr" rotWithShape="0">
            <a:schemeClr val="tx1">
              <a:gamma/>
              <a:shade val="60000"/>
              <a:invGamma/>
            </a:schemeClr>
          </a:outerShdw>
        </a:effectLst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3000" b="1" i="0" u="none" strike="noStrike" cap="none" normalizeH="0" baseline="0" smtClean="0">
            <a:ln>
              <a:noFill/>
            </a:ln>
            <a:solidFill>
              <a:srgbClr val="FF3300"/>
            </a:solidFill>
            <a:effectLst/>
            <a:latin typeface="Arial" panose="020B0604020202020204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默认设计模板 1">
        <a:dk1>
          <a:srgbClr val="0D1259"/>
        </a:dk1>
        <a:lt1>
          <a:srgbClr val="FFFFFF"/>
        </a:lt1>
        <a:dk2>
          <a:srgbClr val="0E4AA2"/>
        </a:dk2>
        <a:lt2>
          <a:srgbClr val="C0C0C0"/>
        </a:lt2>
        <a:accent1>
          <a:srgbClr val="3191D3"/>
        </a:accent1>
        <a:accent2>
          <a:srgbClr val="81CFEB"/>
        </a:accent2>
        <a:accent3>
          <a:srgbClr val="FFFFFF"/>
        </a:accent3>
        <a:accent4>
          <a:srgbClr val="090E4B"/>
        </a:accent4>
        <a:accent5>
          <a:srgbClr val="ADC7E6"/>
        </a:accent5>
        <a:accent6>
          <a:srgbClr val="74BBD5"/>
        </a:accent6>
        <a:hlink>
          <a:srgbClr val="6FB7B7"/>
        </a:hlink>
        <a:folHlink>
          <a:srgbClr val="DCCA4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542F81"/>
        </a:dk1>
        <a:lt1>
          <a:srgbClr val="FFFFFF"/>
        </a:lt1>
        <a:dk2>
          <a:srgbClr val="0E4AA2"/>
        </a:dk2>
        <a:lt2>
          <a:srgbClr val="C0C0C0"/>
        </a:lt2>
        <a:accent1>
          <a:srgbClr val="2B59D9"/>
        </a:accent1>
        <a:accent2>
          <a:srgbClr val="EFA441"/>
        </a:accent2>
        <a:accent3>
          <a:srgbClr val="FFFFFF"/>
        </a:accent3>
        <a:accent4>
          <a:srgbClr val="46276D"/>
        </a:accent4>
        <a:accent5>
          <a:srgbClr val="ACB5E9"/>
        </a:accent5>
        <a:accent6>
          <a:srgbClr val="D9943A"/>
        </a:accent6>
        <a:hlink>
          <a:srgbClr val="63C398"/>
        </a:hlink>
        <a:folHlink>
          <a:srgbClr val="AAC85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E3558"/>
        </a:dk1>
        <a:lt1>
          <a:srgbClr val="FFFFFF"/>
        </a:lt1>
        <a:dk2>
          <a:srgbClr val="006666"/>
        </a:dk2>
        <a:lt2>
          <a:srgbClr val="969696"/>
        </a:lt2>
        <a:accent1>
          <a:srgbClr val="E3BE05"/>
        </a:accent1>
        <a:accent2>
          <a:srgbClr val="4BC77A"/>
        </a:accent2>
        <a:accent3>
          <a:srgbClr val="FFFFFF"/>
        </a:accent3>
        <a:accent4>
          <a:srgbClr val="0A2C4A"/>
        </a:accent4>
        <a:accent5>
          <a:srgbClr val="EFDBAA"/>
        </a:accent5>
        <a:accent6>
          <a:srgbClr val="43B46E"/>
        </a:accent6>
        <a:hlink>
          <a:srgbClr val="CC33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默认设计模板">
  <a:themeElements>
    <a:clrScheme name="1_默认设计模板 1">
      <a:dk1>
        <a:srgbClr val="0D1259"/>
      </a:dk1>
      <a:lt1>
        <a:srgbClr val="FFFFFF"/>
      </a:lt1>
      <a:dk2>
        <a:srgbClr val="0E4AA2"/>
      </a:dk2>
      <a:lt2>
        <a:srgbClr val="C0C0C0"/>
      </a:lt2>
      <a:accent1>
        <a:srgbClr val="3191D3"/>
      </a:accent1>
      <a:accent2>
        <a:srgbClr val="81CFEB"/>
      </a:accent2>
      <a:accent3>
        <a:srgbClr val="FFFFFF"/>
      </a:accent3>
      <a:accent4>
        <a:srgbClr val="090E4B"/>
      </a:accent4>
      <a:accent5>
        <a:srgbClr val="ADC7E6"/>
      </a:accent5>
      <a:accent6>
        <a:srgbClr val="74BBD5"/>
      </a:accent6>
      <a:hlink>
        <a:srgbClr val="6FB7B7"/>
      </a:hlink>
      <a:folHlink>
        <a:srgbClr val="DCCA42"/>
      </a:folHlink>
    </a:clrScheme>
    <a:fontScheme name="1_默认设计模板">
      <a:majorFont>
        <a:latin typeface="Arial"/>
        <a:ea typeface="华文新魏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800000"/>
            </a:gs>
            <a:gs pos="50000">
              <a:schemeClr val="bg1"/>
            </a:gs>
            <a:gs pos="100000">
              <a:srgbClr val="800000"/>
            </a:gs>
          </a:gsLst>
          <a:lin ang="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17961" dir="2700000" algn="ctr" rotWithShape="0">
            <a:schemeClr val="tx1">
              <a:gamma/>
              <a:shade val="60000"/>
              <a:invGamma/>
            </a:schemeClr>
          </a:outerShdw>
        </a:effectLst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3000" b="1" i="0" u="none" strike="noStrike" cap="none" normalizeH="0" baseline="0" smtClean="0">
            <a:ln>
              <a:noFill/>
            </a:ln>
            <a:solidFill>
              <a:srgbClr val="FF3300"/>
            </a:solidFill>
            <a:effectLst/>
            <a:latin typeface="Arial" panose="020B0604020202020204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800000"/>
            </a:gs>
            <a:gs pos="50000">
              <a:schemeClr val="bg1"/>
            </a:gs>
            <a:gs pos="100000">
              <a:srgbClr val="800000"/>
            </a:gs>
          </a:gsLst>
          <a:lin ang="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17961" dir="2700000" algn="ctr" rotWithShape="0">
            <a:schemeClr val="tx1">
              <a:gamma/>
              <a:shade val="60000"/>
              <a:invGamma/>
            </a:schemeClr>
          </a:outerShdw>
        </a:effectLst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3000" b="1" i="0" u="none" strike="noStrike" cap="none" normalizeH="0" baseline="0" smtClean="0">
            <a:ln>
              <a:noFill/>
            </a:ln>
            <a:solidFill>
              <a:srgbClr val="FF3300"/>
            </a:solidFill>
            <a:effectLst/>
            <a:latin typeface="Arial" panose="020B0604020202020204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1_默认设计模板 1">
        <a:dk1>
          <a:srgbClr val="0D1259"/>
        </a:dk1>
        <a:lt1>
          <a:srgbClr val="FFFFFF"/>
        </a:lt1>
        <a:dk2>
          <a:srgbClr val="0E4AA2"/>
        </a:dk2>
        <a:lt2>
          <a:srgbClr val="C0C0C0"/>
        </a:lt2>
        <a:accent1>
          <a:srgbClr val="3191D3"/>
        </a:accent1>
        <a:accent2>
          <a:srgbClr val="81CFEB"/>
        </a:accent2>
        <a:accent3>
          <a:srgbClr val="FFFFFF"/>
        </a:accent3>
        <a:accent4>
          <a:srgbClr val="090E4B"/>
        </a:accent4>
        <a:accent5>
          <a:srgbClr val="ADC7E6"/>
        </a:accent5>
        <a:accent6>
          <a:srgbClr val="74BBD5"/>
        </a:accent6>
        <a:hlink>
          <a:srgbClr val="6FB7B7"/>
        </a:hlink>
        <a:folHlink>
          <a:srgbClr val="DCCA4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2">
        <a:dk1>
          <a:srgbClr val="542F81"/>
        </a:dk1>
        <a:lt1>
          <a:srgbClr val="FFFFFF"/>
        </a:lt1>
        <a:dk2>
          <a:srgbClr val="0E4AA2"/>
        </a:dk2>
        <a:lt2>
          <a:srgbClr val="C0C0C0"/>
        </a:lt2>
        <a:accent1>
          <a:srgbClr val="2B59D9"/>
        </a:accent1>
        <a:accent2>
          <a:srgbClr val="EFA441"/>
        </a:accent2>
        <a:accent3>
          <a:srgbClr val="FFFFFF"/>
        </a:accent3>
        <a:accent4>
          <a:srgbClr val="46276D"/>
        </a:accent4>
        <a:accent5>
          <a:srgbClr val="ACB5E9"/>
        </a:accent5>
        <a:accent6>
          <a:srgbClr val="D9943A"/>
        </a:accent6>
        <a:hlink>
          <a:srgbClr val="63C398"/>
        </a:hlink>
        <a:folHlink>
          <a:srgbClr val="AAC85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3">
        <a:dk1>
          <a:srgbClr val="0E3558"/>
        </a:dk1>
        <a:lt1>
          <a:srgbClr val="FFFFFF"/>
        </a:lt1>
        <a:dk2>
          <a:srgbClr val="006666"/>
        </a:dk2>
        <a:lt2>
          <a:srgbClr val="969696"/>
        </a:lt2>
        <a:accent1>
          <a:srgbClr val="E3BE05"/>
        </a:accent1>
        <a:accent2>
          <a:srgbClr val="4BC77A"/>
        </a:accent2>
        <a:accent3>
          <a:srgbClr val="FFFFFF"/>
        </a:accent3>
        <a:accent4>
          <a:srgbClr val="0A2C4A"/>
        </a:accent4>
        <a:accent5>
          <a:srgbClr val="EFDBAA"/>
        </a:accent5>
        <a:accent6>
          <a:srgbClr val="43B46E"/>
        </a:accent6>
        <a:hlink>
          <a:srgbClr val="CC33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默认设计模板">
  <a:themeElements>
    <a:clrScheme name="2_默认设计模板 1">
      <a:dk1>
        <a:srgbClr val="0D1259"/>
      </a:dk1>
      <a:lt1>
        <a:srgbClr val="FFFFFF"/>
      </a:lt1>
      <a:dk2>
        <a:srgbClr val="0E4AA2"/>
      </a:dk2>
      <a:lt2>
        <a:srgbClr val="C0C0C0"/>
      </a:lt2>
      <a:accent1>
        <a:srgbClr val="3191D3"/>
      </a:accent1>
      <a:accent2>
        <a:srgbClr val="81CFEB"/>
      </a:accent2>
      <a:accent3>
        <a:srgbClr val="FFFFFF"/>
      </a:accent3>
      <a:accent4>
        <a:srgbClr val="090E4B"/>
      </a:accent4>
      <a:accent5>
        <a:srgbClr val="ADC7E6"/>
      </a:accent5>
      <a:accent6>
        <a:srgbClr val="74BBD5"/>
      </a:accent6>
      <a:hlink>
        <a:srgbClr val="6FB7B7"/>
      </a:hlink>
      <a:folHlink>
        <a:srgbClr val="DCCA42"/>
      </a:folHlink>
    </a:clrScheme>
    <a:fontScheme name="2_默认设计模板">
      <a:majorFont>
        <a:latin typeface="Arial"/>
        <a:ea typeface="华文新魏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800000"/>
            </a:gs>
            <a:gs pos="50000">
              <a:schemeClr val="bg1"/>
            </a:gs>
            <a:gs pos="100000">
              <a:srgbClr val="800000"/>
            </a:gs>
          </a:gsLst>
          <a:lin ang="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17961" dir="2700000" algn="ctr" rotWithShape="0">
            <a:schemeClr val="tx1">
              <a:gamma/>
              <a:shade val="60000"/>
              <a:invGamma/>
            </a:schemeClr>
          </a:outerShdw>
        </a:effectLst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3000" b="1" i="0" u="none" strike="noStrike" cap="none" normalizeH="0" baseline="0" smtClean="0">
            <a:ln>
              <a:noFill/>
            </a:ln>
            <a:solidFill>
              <a:srgbClr val="FF3300"/>
            </a:solidFill>
            <a:effectLst/>
            <a:latin typeface="Arial" panose="020B0604020202020204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800000"/>
            </a:gs>
            <a:gs pos="50000">
              <a:schemeClr val="bg1"/>
            </a:gs>
            <a:gs pos="100000">
              <a:srgbClr val="800000"/>
            </a:gs>
          </a:gsLst>
          <a:lin ang="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17961" dir="2700000" algn="ctr" rotWithShape="0">
            <a:schemeClr val="tx1">
              <a:gamma/>
              <a:shade val="60000"/>
              <a:invGamma/>
            </a:schemeClr>
          </a:outerShdw>
        </a:effectLst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3000" b="1" i="0" u="none" strike="noStrike" cap="none" normalizeH="0" baseline="0" smtClean="0">
            <a:ln>
              <a:noFill/>
            </a:ln>
            <a:solidFill>
              <a:srgbClr val="FF3300"/>
            </a:solidFill>
            <a:effectLst/>
            <a:latin typeface="Arial" panose="020B0604020202020204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2_默认设计模板 1">
        <a:dk1>
          <a:srgbClr val="0D1259"/>
        </a:dk1>
        <a:lt1>
          <a:srgbClr val="FFFFFF"/>
        </a:lt1>
        <a:dk2>
          <a:srgbClr val="0E4AA2"/>
        </a:dk2>
        <a:lt2>
          <a:srgbClr val="C0C0C0"/>
        </a:lt2>
        <a:accent1>
          <a:srgbClr val="3191D3"/>
        </a:accent1>
        <a:accent2>
          <a:srgbClr val="81CFEB"/>
        </a:accent2>
        <a:accent3>
          <a:srgbClr val="FFFFFF"/>
        </a:accent3>
        <a:accent4>
          <a:srgbClr val="090E4B"/>
        </a:accent4>
        <a:accent5>
          <a:srgbClr val="ADC7E6"/>
        </a:accent5>
        <a:accent6>
          <a:srgbClr val="74BBD5"/>
        </a:accent6>
        <a:hlink>
          <a:srgbClr val="6FB7B7"/>
        </a:hlink>
        <a:folHlink>
          <a:srgbClr val="DCCA4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默认设计模板 2">
        <a:dk1>
          <a:srgbClr val="542F81"/>
        </a:dk1>
        <a:lt1>
          <a:srgbClr val="FFFFFF"/>
        </a:lt1>
        <a:dk2>
          <a:srgbClr val="0E4AA2"/>
        </a:dk2>
        <a:lt2>
          <a:srgbClr val="C0C0C0"/>
        </a:lt2>
        <a:accent1>
          <a:srgbClr val="2B59D9"/>
        </a:accent1>
        <a:accent2>
          <a:srgbClr val="EFA441"/>
        </a:accent2>
        <a:accent3>
          <a:srgbClr val="FFFFFF"/>
        </a:accent3>
        <a:accent4>
          <a:srgbClr val="46276D"/>
        </a:accent4>
        <a:accent5>
          <a:srgbClr val="ACB5E9"/>
        </a:accent5>
        <a:accent6>
          <a:srgbClr val="D9943A"/>
        </a:accent6>
        <a:hlink>
          <a:srgbClr val="63C398"/>
        </a:hlink>
        <a:folHlink>
          <a:srgbClr val="AAC85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默认设计模板 3">
        <a:dk1>
          <a:srgbClr val="0E3558"/>
        </a:dk1>
        <a:lt1>
          <a:srgbClr val="FFFFFF"/>
        </a:lt1>
        <a:dk2>
          <a:srgbClr val="006666"/>
        </a:dk2>
        <a:lt2>
          <a:srgbClr val="969696"/>
        </a:lt2>
        <a:accent1>
          <a:srgbClr val="E3BE05"/>
        </a:accent1>
        <a:accent2>
          <a:srgbClr val="4BC77A"/>
        </a:accent2>
        <a:accent3>
          <a:srgbClr val="FFFFFF"/>
        </a:accent3>
        <a:accent4>
          <a:srgbClr val="0A2C4A"/>
        </a:accent4>
        <a:accent5>
          <a:srgbClr val="EFDBAA"/>
        </a:accent5>
        <a:accent6>
          <a:srgbClr val="43B46E"/>
        </a:accent6>
        <a:hlink>
          <a:srgbClr val="CC33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默认设计模板">
  <a:themeElements>
    <a:clrScheme name="3_默认设计模板 1">
      <a:dk1>
        <a:srgbClr val="0D1259"/>
      </a:dk1>
      <a:lt1>
        <a:srgbClr val="FFFFFF"/>
      </a:lt1>
      <a:dk2>
        <a:srgbClr val="0E4AA2"/>
      </a:dk2>
      <a:lt2>
        <a:srgbClr val="C0C0C0"/>
      </a:lt2>
      <a:accent1>
        <a:srgbClr val="3191D3"/>
      </a:accent1>
      <a:accent2>
        <a:srgbClr val="81CFEB"/>
      </a:accent2>
      <a:accent3>
        <a:srgbClr val="FFFFFF"/>
      </a:accent3>
      <a:accent4>
        <a:srgbClr val="090E4B"/>
      </a:accent4>
      <a:accent5>
        <a:srgbClr val="ADC7E6"/>
      </a:accent5>
      <a:accent6>
        <a:srgbClr val="74BBD5"/>
      </a:accent6>
      <a:hlink>
        <a:srgbClr val="6FB7B7"/>
      </a:hlink>
      <a:folHlink>
        <a:srgbClr val="DCCA42"/>
      </a:folHlink>
    </a:clrScheme>
    <a:fontScheme name="3_默认设计模板">
      <a:majorFont>
        <a:latin typeface="Arial"/>
        <a:ea typeface="华文新魏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800000"/>
            </a:gs>
            <a:gs pos="50000">
              <a:schemeClr val="bg1"/>
            </a:gs>
            <a:gs pos="100000">
              <a:srgbClr val="800000"/>
            </a:gs>
          </a:gsLst>
          <a:lin ang="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17961" dir="2700000" algn="ctr" rotWithShape="0">
            <a:schemeClr val="tx1">
              <a:gamma/>
              <a:shade val="60000"/>
              <a:invGamma/>
            </a:schemeClr>
          </a:outerShdw>
        </a:effectLst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3000" b="1" i="0" u="none" strike="noStrike" cap="none" normalizeH="0" baseline="0" smtClean="0">
            <a:ln>
              <a:noFill/>
            </a:ln>
            <a:solidFill>
              <a:srgbClr val="FF3300"/>
            </a:solidFill>
            <a:effectLst/>
            <a:latin typeface="Arial" panose="020B0604020202020204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800000"/>
            </a:gs>
            <a:gs pos="50000">
              <a:schemeClr val="bg1"/>
            </a:gs>
            <a:gs pos="100000">
              <a:srgbClr val="800000"/>
            </a:gs>
          </a:gsLst>
          <a:lin ang="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17961" dir="2700000" algn="ctr" rotWithShape="0">
            <a:schemeClr val="tx1">
              <a:gamma/>
              <a:shade val="60000"/>
              <a:invGamma/>
            </a:schemeClr>
          </a:outerShdw>
        </a:effectLst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3000" b="1" i="0" u="none" strike="noStrike" cap="none" normalizeH="0" baseline="0" smtClean="0">
            <a:ln>
              <a:noFill/>
            </a:ln>
            <a:solidFill>
              <a:srgbClr val="FF3300"/>
            </a:solidFill>
            <a:effectLst/>
            <a:latin typeface="Arial" panose="020B0604020202020204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3_默认设计模板 1">
        <a:dk1>
          <a:srgbClr val="0D1259"/>
        </a:dk1>
        <a:lt1>
          <a:srgbClr val="FFFFFF"/>
        </a:lt1>
        <a:dk2>
          <a:srgbClr val="0E4AA2"/>
        </a:dk2>
        <a:lt2>
          <a:srgbClr val="C0C0C0"/>
        </a:lt2>
        <a:accent1>
          <a:srgbClr val="3191D3"/>
        </a:accent1>
        <a:accent2>
          <a:srgbClr val="81CFEB"/>
        </a:accent2>
        <a:accent3>
          <a:srgbClr val="FFFFFF"/>
        </a:accent3>
        <a:accent4>
          <a:srgbClr val="090E4B"/>
        </a:accent4>
        <a:accent5>
          <a:srgbClr val="ADC7E6"/>
        </a:accent5>
        <a:accent6>
          <a:srgbClr val="74BBD5"/>
        </a:accent6>
        <a:hlink>
          <a:srgbClr val="6FB7B7"/>
        </a:hlink>
        <a:folHlink>
          <a:srgbClr val="DCCA4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默认设计模板 2">
        <a:dk1>
          <a:srgbClr val="542F81"/>
        </a:dk1>
        <a:lt1>
          <a:srgbClr val="FFFFFF"/>
        </a:lt1>
        <a:dk2>
          <a:srgbClr val="0E4AA2"/>
        </a:dk2>
        <a:lt2>
          <a:srgbClr val="C0C0C0"/>
        </a:lt2>
        <a:accent1>
          <a:srgbClr val="2B59D9"/>
        </a:accent1>
        <a:accent2>
          <a:srgbClr val="EFA441"/>
        </a:accent2>
        <a:accent3>
          <a:srgbClr val="FFFFFF"/>
        </a:accent3>
        <a:accent4>
          <a:srgbClr val="46276D"/>
        </a:accent4>
        <a:accent5>
          <a:srgbClr val="ACB5E9"/>
        </a:accent5>
        <a:accent6>
          <a:srgbClr val="D9943A"/>
        </a:accent6>
        <a:hlink>
          <a:srgbClr val="63C398"/>
        </a:hlink>
        <a:folHlink>
          <a:srgbClr val="AAC85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默认设计模板 3">
        <a:dk1>
          <a:srgbClr val="0E3558"/>
        </a:dk1>
        <a:lt1>
          <a:srgbClr val="FFFFFF"/>
        </a:lt1>
        <a:dk2>
          <a:srgbClr val="006666"/>
        </a:dk2>
        <a:lt2>
          <a:srgbClr val="969696"/>
        </a:lt2>
        <a:accent1>
          <a:srgbClr val="E3BE05"/>
        </a:accent1>
        <a:accent2>
          <a:srgbClr val="4BC77A"/>
        </a:accent2>
        <a:accent3>
          <a:srgbClr val="FFFFFF"/>
        </a:accent3>
        <a:accent4>
          <a:srgbClr val="0A2C4A"/>
        </a:accent4>
        <a:accent5>
          <a:srgbClr val="EFDBAA"/>
        </a:accent5>
        <a:accent6>
          <a:srgbClr val="43B46E"/>
        </a:accent6>
        <a:hlink>
          <a:srgbClr val="CC33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3147</Words>
  <Application>WPS 演示</Application>
  <PresentationFormat/>
  <Paragraphs>305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21</vt:i4>
      </vt:variant>
    </vt:vector>
  </HeadingPairs>
  <TitlesOfParts>
    <vt:vector size="40" baseType="lpstr">
      <vt:lpstr>Arial</vt:lpstr>
      <vt:lpstr>宋体</vt:lpstr>
      <vt:lpstr>Wingdings</vt:lpstr>
      <vt:lpstr>楷体_GB2312</vt:lpstr>
      <vt:lpstr>华文新魏</vt:lpstr>
      <vt:lpstr>微软雅黑</vt:lpstr>
      <vt:lpstr>Calibri</vt:lpstr>
      <vt:lpstr>Impact</vt:lpstr>
      <vt:lpstr>Broadway</vt:lpstr>
      <vt:lpstr>Times New Roman</vt:lpstr>
      <vt:lpstr>黑体</vt:lpstr>
      <vt:lpstr>华文中宋</vt:lpstr>
      <vt:lpstr>Arial Unicode MS</vt:lpstr>
      <vt:lpstr>新宋体</vt:lpstr>
      <vt:lpstr>Segoe Print</vt:lpstr>
      <vt:lpstr>默认设计模板</vt:lpstr>
      <vt:lpstr>1_默认设计模板</vt:lpstr>
      <vt:lpstr>2_默认设计模板</vt:lpstr>
      <vt:lpstr>3_默认设计模板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用严格标准和控制手段树立肯德基的高品质形象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走进管理</dc:title>
  <dc:creator>bxd</dc:creator>
  <dc:subject>课程设计</dc:subject>
  <cp:lastModifiedBy>plumstory</cp:lastModifiedBy>
  <cp:revision>1202</cp:revision>
  <dcterms:created xsi:type="dcterms:W3CDTF">2013-12-24T01:03:00Z</dcterms:created>
  <dcterms:modified xsi:type="dcterms:W3CDTF">2018-11-30T03:59:56Z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2052-10.1.0.7668</vt:lpwstr>
  </property>
</Properties>
</file>