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3"/>
    <p:sldMasterId id="2147483673" r:id="rId4"/>
    <p:sldMasterId id="2147483685" r:id="rId5"/>
  </p:sldMasterIdLst>
  <p:notesMasterIdLst>
    <p:notesMasterId r:id="rId7"/>
  </p:notesMasterIdLst>
  <p:sldIdLst>
    <p:sldId id="1231" r:id="rId6"/>
    <p:sldId id="964" r:id="rId8"/>
    <p:sldId id="965" r:id="rId9"/>
    <p:sldId id="1252" r:id="rId10"/>
    <p:sldId id="1254" r:id="rId11"/>
    <p:sldId id="1255" r:id="rId12"/>
    <p:sldId id="1257" r:id="rId13"/>
    <p:sldId id="1258" r:id="rId14"/>
    <p:sldId id="1259" r:id="rId15"/>
    <p:sldId id="1261" r:id="rId16"/>
    <p:sldId id="1262" r:id="rId17"/>
    <p:sldId id="1263" r:id="rId18"/>
    <p:sldId id="1264" r:id="rId19"/>
    <p:sldId id="1265" r:id="rId20"/>
    <p:sldId id="1266" r:id="rId21"/>
    <p:sldId id="1267" r:id="rId22"/>
    <p:sldId id="1268" r:id="rId23"/>
    <p:sldId id="1282" r:id="rId24"/>
    <p:sldId id="1269" r:id="rId25"/>
    <p:sldId id="1270" r:id="rId26"/>
    <p:sldId id="1256" r:id="rId27"/>
    <p:sldId id="1276" r:id="rId28"/>
    <p:sldId id="1278" r:id="rId29"/>
    <p:sldId id="1279" r:id="rId30"/>
    <p:sldId id="1280" r:id="rId31"/>
    <p:sldId id="1281" r:id="rId32"/>
    <p:sldId id="1082" r:id="rId33"/>
  </p:sldIdLst>
  <p:sldSz cx="12192000" cy="6858000"/>
  <p:notesSz cx="6858000" cy="9144000"/>
  <p:embeddedFontLst>
    <p:embeddedFont>
      <p:font typeface="微软雅黑" panose="020B0503020204020204" charset="-122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Segoe UI" panose="020B0502040204020203" pitchFamily="34" charset="0"/>
      <p:regular r:id="rId42"/>
      <p:bold r:id="rId43"/>
      <p:italic r:id="rId44"/>
      <p:boldItalic r:id="rId45"/>
    </p:embeddedFont>
    <p:embeddedFont>
      <p:font typeface="Impact" panose="020B0806030902050204" pitchFamily="34" charset="0"/>
      <p:regular r:id="rId46"/>
    </p:embeddedFont>
  </p:embeddedFont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FF"/>
    <a:srgbClr val="3333CC"/>
    <a:srgbClr val="CC0000"/>
    <a:srgbClr val="FFFF00"/>
    <a:srgbClr val="FEFCAA"/>
    <a:srgbClr val="CC99FF"/>
    <a:srgbClr val="FF66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88"/>
    <p:restoredTop sz="81261"/>
  </p:normalViewPr>
  <p:slideViewPr>
    <p:cSldViewPr showGuides="1">
      <p:cViewPr varScale="1">
        <p:scale>
          <a:sx n="85" d="100"/>
          <a:sy n="85" d="100"/>
        </p:scale>
        <p:origin x="-936" y="-96"/>
      </p:cViewPr>
      <p:guideLst>
        <p:guide orient="horz" pos="2212"/>
        <p:guide pos="3720"/>
      </p:guideLst>
    </p:cSldViewPr>
  </p:slideViewPr>
  <p:outlineViewPr>
    <p:cViewPr>
      <p:scale>
        <a:sx n="33" d="100"/>
        <a:sy n="33" d="100"/>
      </p:scale>
      <p:origin x="0" y="186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6199" cy="761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6" Type="http://schemas.openxmlformats.org/officeDocument/2006/relationships/font" Target="fonts/font10.fntdata"/><Relationship Id="rId45" Type="http://schemas.openxmlformats.org/officeDocument/2006/relationships/font" Target="fonts/font9.fntdata"/><Relationship Id="rId44" Type="http://schemas.openxmlformats.org/officeDocument/2006/relationships/font" Target="fonts/font8.fntdata"/><Relationship Id="rId43" Type="http://schemas.openxmlformats.org/officeDocument/2006/relationships/font" Target="fonts/font7.fntdata"/><Relationship Id="rId42" Type="http://schemas.openxmlformats.org/officeDocument/2006/relationships/font" Target="fonts/font6.fntdata"/><Relationship Id="rId41" Type="http://schemas.openxmlformats.org/officeDocument/2006/relationships/font" Target="fonts/font5.fntdata"/><Relationship Id="rId40" Type="http://schemas.openxmlformats.org/officeDocument/2006/relationships/font" Target="fonts/font4.fntdata"/><Relationship Id="rId4" Type="http://schemas.openxmlformats.org/officeDocument/2006/relationships/slideMaster" Target="slideMasters/slideMaster3.xml"/><Relationship Id="rId39" Type="http://schemas.openxmlformats.org/officeDocument/2006/relationships/font" Target="fonts/font3.fntdata"/><Relationship Id="rId38" Type="http://schemas.openxmlformats.org/officeDocument/2006/relationships/font" Target="fonts/font2.fntdata"/><Relationship Id="rId37" Type="http://schemas.openxmlformats.org/officeDocument/2006/relationships/font" Target="fonts/font1.fntdata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4" name="Rectangle 4"/>
          <p:cNvSpPr>
            <a:spLocks noGrp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/>
            <a:fld id="{9A0DB2DC-4C9A-4742-B13C-FB6460FD3503}" type="slidenum"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200" strike="noStrike" noProof="1" dirty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7105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miter/>
          </a:ln>
        </p:spPr>
      </p:sp>
      <p:sp>
        <p:nvSpPr>
          <p:cNvPr id="47106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153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miter/>
          </a:ln>
        </p:spPr>
      </p:sp>
      <p:sp>
        <p:nvSpPr>
          <p:cNvPr id="49154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1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miter/>
          </a:ln>
        </p:spPr>
      </p:sp>
      <p:sp>
        <p:nvSpPr>
          <p:cNvPr id="51202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49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miter/>
          </a:ln>
        </p:spPr>
      </p:sp>
      <p:sp>
        <p:nvSpPr>
          <p:cNvPr id="53250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流程图: 资料带 4"/>
          <p:cNvSpPr/>
          <p:nvPr userDrawn="1"/>
        </p:nvSpPr>
        <p:spPr>
          <a:xfrm>
            <a:off x="1589193" y="578485"/>
            <a:ext cx="10591800" cy="2120900"/>
          </a:xfrm>
          <a:prstGeom prst="flowChartPunchedTap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 lIns="121920" tIns="60960" rIns="121920" bIns="6096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4000" b="1" i="0" u="none" strike="noStrike" cap="none" normalizeH="0" baseline="0" smtClean="0">
              <a:ln>
                <a:noFill/>
              </a:ln>
              <a:solidFill>
                <a:srgbClr val="FF3300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流程图: 资料带 4"/>
          <p:cNvSpPr/>
          <p:nvPr userDrawn="1"/>
        </p:nvSpPr>
        <p:spPr>
          <a:xfrm>
            <a:off x="1589193" y="578485"/>
            <a:ext cx="10591800" cy="2120900"/>
          </a:xfrm>
          <a:prstGeom prst="flowChartPunchedTap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 lIns="121920" tIns="60960" rIns="121920" bIns="6096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4000" b="1" i="0" u="none" strike="noStrike" cap="none" normalizeH="0" baseline="0" smtClean="0">
              <a:ln>
                <a:noFill/>
              </a:ln>
              <a:solidFill>
                <a:srgbClr val="FF3300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2pPr>
      <a:lvl3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3pPr>
      <a:lvl4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4pPr>
      <a:lvl5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5pPr>
      <a:lvl6pPr marL="4572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6pPr>
      <a:lvl7pPr marL="9144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7pPr>
      <a:lvl8pPr marL="13716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8pPr>
      <a:lvl9pPr marL="18288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205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477000"/>
            <a:ext cx="28448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477000"/>
            <a:ext cx="38608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477000"/>
            <a:ext cx="28448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2pPr>
      <a:lvl3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3pPr>
      <a:lvl4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4pPr>
      <a:lvl5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5pPr>
      <a:lvl6pPr marL="4572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6pPr>
      <a:lvl7pPr marL="9144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7pPr>
      <a:lvl8pPr marL="13716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8pPr>
      <a:lvl9pPr marL="18288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3074" name="日期占位符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20204" pitchFamily="34" charset="0"/>
              <a:buNone/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2pPr>
      <a:lvl3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3pPr>
      <a:lvl4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4pPr>
      <a:lvl5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5pPr>
      <a:lvl6pPr marL="4572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6pPr>
      <a:lvl7pPr marL="9144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7pPr>
      <a:lvl8pPr marL="13716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8pPr>
      <a:lvl9pPr marL="18288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4098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8000" y="64008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20204" pitchFamily="34" charset="0"/>
              <a:buNone/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4099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51200" y="6400800"/>
            <a:ext cx="3860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20204" pitchFamily="34" charset="0"/>
              <a:buNone/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410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15200" y="64008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ftr="0" dt="0"/>
  <p:txStyles>
    <p:titleStyle>
      <a:lvl1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2pPr>
      <a:lvl3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3pPr>
      <a:lvl4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4pPr>
      <a:lvl5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5pPr>
      <a:lvl6pPr marL="4572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6pPr>
      <a:lvl7pPr marL="9144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7pPr>
      <a:lvl8pPr marL="13716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8pPr>
      <a:lvl9pPr marL="18288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/>
        </p:nvSpPr>
        <p:spPr>
          <a:xfrm>
            <a:off x="379307" y="-1192953"/>
            <a:ext cx="5574453" cy="9177867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1506855" y="1599565"/>
            <a:ext cx="3896360" cy="3439160"/>
          </a:xfrm>
          <a:prstGeom prst="ellipse">
            <a:avLst/>
          </a:prstGeom>
          <a:blipFill dpi="0"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1" tIns="34280" rIns="68561" bIns="34280"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9839113" y="6155902"/>
            <a:ext cx="2087880" cy="5530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t">
            <a:spAutoFit/>
          </a:bodyPr>
          <a:p>
            <a:r>
              <a:rPr lang="zh-CN" altLang="en-US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rPr>
              <a:t>管理学基础</a:t>
            </a:r>
            <a:endParaRPr lang="zh-CN" altLang="en-US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Calibri" panose="020F0502020204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211781" y="2842048"/>
            <a:ext cx="64446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制定企业计划</a:t>
            </a:r>
            <a:endParaRPr lang="zh-CN" altLang="en-US" sz="5400" b="1">
              <a:solidFill>
                <a:schemeClr val="tx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6120553" y="4793827"/>
            <a:ext cx="5547360" cy="5046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</a:rPr>
              <a:t>选自：模块三编制计划，任务二 制定企业计划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594090" y="26130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77807" y="1942253"/>
            <a:ext cx="3189393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课堂提问</a:t>
            </a:r>
            <a:endParaRPr lang="zh-CN" altLang="en-US" sz="4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11053" y="2926927"/>
            <a:ext cx="5051213" cy="18167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735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人们不做计划的理由有哪些？这些冠冕堂皇的理由能否成立？</a:t>
            </a:r>
            <a:endParaRPr lang="zh-CN" altLang="en-US" sz="3735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descr="A000220150322E82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653" y="2638213"/>
            <a:ext cx="5928360" cy="4190153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594090" y="26130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5" name="Freeform 105"/>
          <p:cNvSpPr/>
          <p:nvPr/>
        </p:nvSpPr>
        <p:spPr bwMode="auto">
          <a:xfrm>
            <a:off x="6158653" y="4666827"/>
            <a:ext cx="1999827" cy="1997287"/>
          </a:xfrm>
          <a:custGeom>
            <a:avLst/>
            <a:gdLst>
              <a:gd name="T0" fmla="*/ 0 w 876"/>
              <a:gd name="T1" fmla="*/ 29138806 h 952"/>
              <a:gd name="T2" fmla="*/ 0 w 876"/>
              <a:gd name="T3" fmla="*/ 477871696 h 952"/>
              <a:gd name="T4" fmla="*/ 851127092 w 876"/>
              <a:gd name="T5" fmla="*/ 924662129 h 952"/>
              <a:gd name="T6" fmla="*/ 691784020 w 876"/>
              <a:gd name="T7" fmla="*/ 0 h 952"/>
              <a:gd name="T8" fmla="*/ 367267589 w 876"/>
              <a:gd name="T9" fmla="*/ 0 h 952"/>
              <a:gd name="T10" fmla="*/ 410017760 w 876"/>
              <a:gd name="T11" fmla="*/ 244763215 h 952"/>
              <a:gd name="T12" fmla="*/ 0 w 876"/>
              <a:gd name="T13" fmla="*/ 29138806 h 95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76" h="952">
                <a:moveTo>
                  <a:pt x="0" y="30"/>
                </a:moveTo>
                <a:lnTo>
                  <a:pt x="0" y="492"/>
                </a:lnTo>
                <a:lnTo>
                  <a:pt x="876" y="952"/>
                </a:lnTo>
                <a:lnTo>
                  <a:pt x="712" y="0"/>
                </a:lnTo>
                <a:lnTo>
                  <a:pt x="378" y="0"/>
                </a:lnTo>
                <a:lnTo>
                  <a:pt x="422" y="252"/>
                </a:lnTo>
                <a:lnTo>
                  <a:pt x="0" y="3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200">
              <a:solidFill>
                <a:prstClr val="black"/>
              </a:solidFill>
            </a:endParaRPr>
          </a:p>
        </p:txBody>
      </p:sp>
      <p:sp>
        <p:nvSpPr>
          <p:cNvPr id="28679" name="Freeform 6"/>
          <p:cNvSpPr>
            <a:spLocks noEditPoints="1" noChangeArrowheads="1"/>
          </p:cNvSpPr>
          <p:nvPr/>
        </p:nvSpPr>
        <p:spPr bwMode="auto">
          <a:xfrm>
            <a:off x="7517553" y="1430867"/>
            <a:ext cx="1164167" cy="2315633"/>
          </a:xfrm>
          <a:custGeom>
            <a:avLst/>
            <a:gdLst>
              <a:gd name="T0" fmla="*/ 7 w 6843"/>
              <a:gd name="T1" fmla="*/ 13512 h 13588"/>
              <a:gd name="T2" fmla="*/ 6769 w 6843"/>
              <a:gd name="T3" fmla="*/ 1897 h 13588"/>
              <a:gd name="T4" fmla="*/ 6382 w 6843"/>
              <a:gd name="T5" fmla="*/ 1682 h 13588"/>
              <a:gd name="T6" fmla="*/ 5990 w 6843"/>
              <a:gd name="T7" fmla="*/ 1480 h 13588"/>
              <a:gd name="T8" fmla="*/ 5592 w 6843"/>
              <a:gd name="T9" fmla="*/ 1292 h 13588"/>
              <a:gd name="T10" fmla="*/ 5188 w 6843"/>
              <a:gd name="T11" fmla="*/ 1117 h 13588"/>
              <a:gd name="T12" fmla="*/ 4780 w 6843"/>
              <a:gd name="T13" fmla="*/ 956 h 13588"/>
              <a:gd name="T14" fmla="*/ 4367 w 6843"/>
              <a:gd name="T15" fmla="*/ 808 h 13588"/>
              <a:gd name="T16" fmla="*/ 3949 w 6843"/>
              <a:gd name="T17" fmla="*/ 674 h 13588"/>
              <a:gd name="T18" fmla="*/ 3527 w 6843"/>
              <a:gd name="T19" fmla="*/ 554 h 13588"/>
              <a:gd name="T20" fmla="*/ 3102 w 6843"/>
              <a:gd name="T21" fmla="*/ 447 h 13588"/>
              <a:gd name="T22" fmla="*/ 2673 w 6843"/>
              <a:gd name="T23" fmla="*/ 354 h 13588"/>
              <a:gd name="T24" fmla="*/ 2241 w 6843"/>
              <a:gd name="T25" fmla="*/ 276 h 13588"/>
              <a:gd name="T26" fmla="*/ 1806 w 6843"/>
              <a:gd name="T27" fmla="*/ 212 h 13588"/>
              <a:gd name="T28" fmla="*/ 1369 w 6843"/>
              <a:gd name="T29" fmla="*/ 161 h 13588"/>
              <a:gd name="T30" fmla="*/ 930 w 6843"/>
              <a:gd name="T31" fmla="*/ 125 h 13588"/>
              <a:gd name="T32" fmla="*/ 490 w 6843"/>
              <a:gd name="T33" fmla="*/ 103 h 13588"/>
              <a:gd name="T34" fmla="*/ 48 w 6843"/>
              <a:gd name="T35" fmla="*/ 96 h 13588"/>
              <a:gd name="T36" fmla="*/ 96 w 6843"/>
              <a:gd name="T37" fmla="*/ 13536 h 13588"/>
              <a:gd name="T38" fmla="*/ 15 w 6843"/>
              <a:gd name="T39" fmla="*/ 14 h 13588"/>
              <a:gd name="T40" fmla="*/ 271 w 6843"/>
              <a:gd name="T41" fmla="*/ 2 h 13588"/>
              <a:gd name="T42" fmla="*/ 716 w 6843"/>
              <a:gd name="T43" fmla="*/ 17 h 13588"/>
              <a:gd name="T44" fmla="*/ 1159 w 6843"/>
              <a:gd name="T45" fmla="*/ 46 h 13588"/>
              <a:gd name="T46" fmla="*/ 1600 w 6843"/>
              <a:gd name="T47" fmla="*/ 89 h 13588"/>
              <a:gd name="T48" fmla="*/ 2039 w 6843"/>
              <a:gd name="T49" fmla="*/ 147 h 13588"/>
              <a:gd name="T50" fmla="*/ 2475 w 6843"/>
              <a:gd name="T51" fmla="*/ 219 h 13588"/>
              <a:gd name="T52" fmla="*/ 2908 w 6843"/>
              <a:gd name="T53" fmla="*/ 306 h 13588"/>
              <a:gd name="T54" fmla="*/ 3338 w 6843"/>
              <a:gd name="T55" fmla="*/ 406 h 13588"/>
              <a:gd name="T56" fmla="*/ 3766 w 6843"/>
              <a:gd name="T57" fmla="*/ 520 h 13588"/>
              <a:gd name="T58" fmla="*/ 4188 w 6843"/>
              <a:gd name="T59" fmla="*/ 648 h 13588"/>
              <a:gd name="T60" fmla="*/ 4606 w 6843"/>
              <a:gd name="T61" fmla="*/ 790 h 13588"/>
              <a:gd name="T62" fmla="*/ 5020 w 6843"/>
              <a:gd name="T63" fmla="*/ 946 h 13588"/>
              <a:gd name="T64" fmla="*/ 5430 w 6843"/>
              <a:gd name="T65" fmla="*/ 1115 h 13588"/>
              <a:gd name="T66" fmla="*/ 5833 w 6843"/>
              <a:gd name="T67" fmla="*/ 1298 h 13588"/>
              <a:gd name="T68" fmla="*/ 6231 w 6843"/>
              <a:gd name="T69" fmla="*/ 1494 h 13588"/>
              <a:gd name="T70" fmla="*/ 6624 w 6843"/>
              <a:gd name="T71" fmla="*/ 1704 h 13588"/>
              <a:gd name="T72" fmla="*/ 6839 w 6843"/>
              <a:gd name="T73" fmla="*/ 1842 h 13588"/>
              <a:gd name="T74" fmla="*/ 90 w 6843"/>
              <a:gd name="T75" fmla="*/ 13560 h 13588"/>
              <a:gd name="T76" fmla="*/ 0 w 6843"/>
              <a:gd name="T77" fmla="*/ 13536 h 135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6843"/>
              <a:gd name="T118" fmla="*/ 0 h 13588"/>
              <a:gd name="T119" fmla="*/ 6843 w 6843"/>
              <a:gd name="T120" fmla="*/ 13588 h 13588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6843" h="13588">
                <a:moveTo>
                  <a:pt x="96" y="13536"/>
                </a:moveTo>
                <a:lnTo>
                  <a:pt x="7" y="13512"/>
                </a:lnTo>
                <a:lnTo>
                  <a:pt x="6751" y="1831"/>
                </a:lnTo>
                <a:lnTo>
                  <a:pt x="6769" y="1897"/>
                </a:lnTo>
                <a:lnTo>
                  <a:pt x="6576" y="1787"/>
                </a:lnTo>
                <a:lnTo>
                  <a:pt x="6382" y="1682"/>
                </a:lnTo>
                <a:lnTo>
                  <a:pt x="6187" y="1580"/>
                </a:lnTo>
                <a:lnTo>
                  <a:pt x="5990" y="1480"/>
                </a:lnTo>
                <a:lnTo>
                  <a:pt x="5792" y="1385"/>
                </a:lnTo>
                <a:lnTo>
                  <a:pt x="5592" y="1292"/>
                </a:lnTo>
                <a:lnTo>
                  <a:pt x="5391" y="1203"/>
                </a:lnTo>
                <a:lnTo>
                  <a:pt x="5188" y="1117"/>
                </a:lnTo>
                <a:lnTo>
                  <a:pt x="4985" y="1035"/>
                </a:lnTo>
                <a:lnTo>
                  <a:pt x="4780" y="956"/>
                </a:lnTo>
                <a:lnTo>
                  <a:pt x="4574" y="881"/>
                </a:lnTo>
                <a:lnTo>
                  <a:pt x="4367" y="808"/>
                </a:lnTo>
                <a:lnTo>
                  <a:pt x="4158" y="740"/>
                </a:lnTo>
                <a:lnTo>
                  <a:pt x="3949" y="674"/>
                </a:lnTo>
                <a:lnTo>
                  <a:pt x="3738" y="612"/>
                </a:lnTo>
                <a:lnTo>
                  <a:pt x="3527" y="554"/>
                </a:lnTo>
                <a:lnTo>
                  <a:pt x="3314" y="499"/>
                </a:lnTo>
                <a:lnTo>
                  <a:pt x="3102" y="447"/>
                </a:lnTo>
                <a:lnTo>
                  <a:pt x="2888" y="399"/>
                </a:lnTo>
                <a:lnTo>
                  <a:pt x="2673" y="354"/>
                </a:lnTo>
                <a:lnTo>
                  <a:pt x="2457" y="314"/>
                </a:lnTo>
                <a:lnTo>
                  <a:pt x="2241" y="276"/>
                </a:lnTo>
                <a:lnTo>
                  <a:pt x="2024" y="242"/>
                </a:lnTo>
                <a:lnTo>
                  <a:pt x="1806" y="212"/>
                </a:lnTo>
                <a:lnTo>
                  <a:pt x="1588" y="185"/>
                </a:lnTo>
                <a:lnTo>
                  <a:pt x="1369" y="161"/>
                </a:lnTo>
                <a:lnTo>
                  <a:pt x="1150" y="141"/>
                </a:lnTo>
                <a:lnTo>
                  <a:pt x="930" y="125"/>
                </a:lnTo>
                <a:lnTo>
                  <a:pt x="710" y="112"/>
                </a:lnTo>
                <a:lnTo>
                  <a:pt x="490" y="103"/>
                </a:lnTo>
                <a:lnTo>
                  <a:pt x="269" y="98"/>
                </a:lnTo>
                <a:lnTo>
                  <a:pt x="48" y="96"/>
                </a:lnTo>
                <a:lnTo>
                  <a:pt x="96" y="48"/>
                </a:lnTo>
                <a:lnTo>
                  <a:pt x="96" y="13536"/>
                </a:lnTo>
                <a:close/>
                <a:moveTo>
                  <a:pt x="0" y="48"/>
                </a:moveTo>
                <a:cubicBezTo>
                  <a:pt x="0" y="35"/>
                  <a:pt x="6" y="23"/>
                  <a:pt x="15" y="14"/>
                </a:cubicBezTo>
                <a:cubicBezTo>
                  <a:pt x="24" y="5"/>
                  <a:pt x="36" y="0"/>
                  <a:pt x="49" y="0"/>
                </a:cubicBezTo>
                <a:lnTo>
                  <a:pt x="271" y="2"/>
                </a:lnTo>
                <a:lnTo>
                  <a:pt x="494" y="8"/>
                </a:lnTo>
                <a:lnTo>
                  <a:pt x="716" y="17"/>
                </a:lnTo>
                <a:lnTo>
                  <a:pt x="938" y="29"/>
                </a:lnTo>
                <a:lnTo>
                  <a:pt x="1159" y="46"/>
                </a:lnTo>
                <a:lnTo>
                  <a:pt x="1380" y="66"/>
                </a:lnTo>
                <a:lnTo>
                  <a:pt x="1600" y="89"/>
                </a:lnTo>
                <a:lnTo>
                  <a:pt x="1820" y="116"/>
                </a:lnTo>
                <a:lnTo>
                  <a:pt x="2039" y="147"/>
                </a:lnTo>
                <a:lnTo>
                  <a:pt x="2257" y="181"/>
                </a:lnTo>
                <a:lnTo>
                  <a:pt x="2475" y="219"/>
                </a:lnTo>
                <a:lnTo>
                  <a:pt x="2692" y="260"/>
                </a:lnTo>
                <a:lnTo>
                  <a:pt x="2908" y="306"/>
                </a:lnTo>
                <a:lnTo>
                  <a:pt x="3124" y="354"/>
                </a:lnTo>
                <a:lnTo>
                  <a:pt x="3338" y="406"/>
                </a:lnTo>
                <a:lnTo>
                  <a:pt x="3553" y="461"/>
                </a:lnTo>
                <a:lnTo>
                  <a:pt x="3766" y="520"/>
                </a:lnTo>
                <a:lnTo>
                  <a:pt x="3977" y="583"/>
                </a:lnTo>
                <a:lnTo>
                  <a:pt x="4188" y="648"/>
                </a:lnTo>
                <a:lnTo>
                  <a:pt x="4398" y="718"/>
                </a:lnTo>
                <a:lnTo>
                  <a:pt x="4606" y="790"/>
                </a:lnTo>
                <a:lnTo>
                  <a:pt x="4814" y="866"/>
                </a:lnTo>
                <a:lnTo>
                  <a:pt x="5020" y="946"/>
                </a:lnTo>
                <a:lnTo>
                  <a:pt x="5226" y="1029"/>
                </a:lnTo>
                <a:lnTo>
                  <a:pt x="5430" y="1115"/>
                </a:lnTo>
                <a:lnTo>
                  <a:pt x="5632" y="1205"/>
                </a:lnTo>
                <a:lnTo>
                  <a:pt x="5833" y="1298"/>
                </a:lnTo>
                <a:lnTo>
                  <a:pt x="6033" y="1395"/>
                </a:lnTo>
                <a:lnTo>
                  <a:pt x="6231" y="1494"/>
                </a:lnTo>
                <a:lnTo>
                  <a:pt x="6428" y="1597"/>
                </a:lnTo>
                <a:lnTo>
                  <a:pt x="6624" y="1704"/>
                </a:lnTo>
                <a:lnTo>
                  <a:pt x="6817" y="1813"/>
                </a:lnTo>
                <a:cubicBezTo>
                  <a:pt x="6828" y="1820"/>
                  <a:pt x="6836" y="1830"/>
                  <a:pt x="6839" y="1842"/>
                </a:cubicBezTo>
                <a:cubicBezTo>
                  <a:pt x="6843" y="1855"/>
                  <a:pt x="6841" y="1868"/>
                  <a:pt x="6835" y="1879"/>
                </a:cubicBezTo>
                <a:lnTo>
                  <a:pt x="90" y="13560"/>
                </a:lnTo>
                <a:cubicBezTo>
                  <a:pt x="79" y="13579"/>
                  <a:pt x="57" y="13588"/>
                  <a:pt x="36" y="13583"/>
                </a:cubicBezTo>
                <a:cubicBezTo>
                  <a:pt x="15" y="13577"/>
                  <a:pt x="0" y="13558"/>
                  <a:pt x="0" y="13536"/>
                </a:cubicBezTo>
                <a:lnTo>
                  <a:pt x="0" y="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588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endParaRPr lang="zh-CN" altLang="zh-CN" sz="4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8687" name="Freeform 26"/>
          <p:cNvSpPr>
            <a:spLocks noEditPoints="1" noChangeArrowheads="1"/>
          </p:cNvSpPr>
          <p:nvPr/>
        </p:nvSpPr>
        <p:spPr bwMode="auto">
          <a:xfrm>
            <a:off x="6127751" y="1430867"/>
            <a:ext cx="2008716" cy="2006600"/>
          </a:xfrm>
          <a:custGeom>
            <a:avLst/>
            <a:gdLst>
              <a:gd name="T0" fmla="*/ 11755 w 11784"/>
              <a:gd name="T1" fmla="*/ 11690 h 11784"/>
              <a:gd name="T2" fmla="*/ 11690 w 11784"/>
              <a:gd name="T3" fmla="*/ 11755 h 11784"/>
              <a:gd name="T4" fmla="*/ 4946 w 11784"/>
              <a:gd name="T5" fmla="*/ 74 h 11784"/>
              <a:gd name="T6" fmla="*/ 5012 w 11784"/>
              <a:gd name="T7" fmla="*/ 91 h 11784"/>
              <a:gd name="T8" fmla="*/ 4820 w 11784"/>
              <a:gd name="T9" fmla="*/ 204 h 11784"/>
              <a:gd name="T10" fmla="*/ 4632 w 11784"/>
              <a:gd name="T11" fmla="*/ 319 h 11784"/>
              <a:gd name="T12" fmla="*/ 4261 w 11784"/>
              <a:gd name="T13" fmla="*/ 558 h 11784"/>
              <a:gd name="T14" fmla="*/ 3899 w 11784"/>
              <a:gd name="T15" fmla="*/ 809 h 11784"/>
              <a:gd name="T16" fmla="*/ 3546 w 11784"/>
              <a:gd name="T17" fmla="*/ 1071 h 11784"/>
              <a:gd name="T18" fmla="*/ 3202 w 11784"/>
              <a:gd name="T19" fmla="*/ 1344 h 11784"/>
              <a:gd name="T20" fmla="*/ 2867 w 11784"/>
              <a:gd name="T21" fmla="*/ 1629 h 11784"/>
              <a:gd name="T22" fmla="*/ 2542 w 11784"/>
              <a:gd name="T23" fmla="*/ 1923 h 11784"/>
              <a:gd name="T24" fmla="*/ 2227 w 11784"/>
              <a:gd name="T25" fmla="*/ 2228 h 11784"/>
              <a:gd name="T26" fmla="*/ 1922 w 11784"/>
              <a:gd name="T27" fmla="*/ 2543 h 11784"/>
              <a:gd name="T28" fmla="*/ 1628 w 11784"/>
              <a:gd name="T29" fmla="*/ 2868 h 11784"/>
              <a:gd name="T30" fmla="*/ 1343 w 11784"/>
              <a:gd name="T31" fmla="*/ 3203 h 11784"/>
              <a:gd name="T32" fmla="*/ 1070 w 11784"/>
              <a:gd name="T33" fmla="*/ 3547 h 11784"/>
              <a:gd name="T34" fmla="*/ 808 w 11784"/>
              <a:gd name="T35" fmla="*/ 3900 h 11784"/>
              <a:gd name="T36" fmla="*/ 557 w 11784"/>
              <a:gd name="T37" fmla="*/ 4262 h 11784"/>
              <a:gd name="T38" fmla="*/ 318 w 11784"/>
              <a:gd name="T39" fmla="*/ 4633 h 11784"/>
              <a:gd name="T40" fmla="*/ 203 w 11784"/>
              <a:gd name="T41" fmla="*/ 4821 h 11784"/>
              <a:gd name="T42" fmla="*/ 91 w 11784"/>
              <a:gd name="T43" fmla="*/ 5012 h 11784"/>
              <a:gd name="T44" fmla="*/ 74 w 11784"/>
              <a:gd name="T45" fmla="*/ 4946 h 11784"/>
              <a:gd name="T46" fmla="*/ 11755 w 11784"/>
              <a:gd name="T47" fmla="*/ 11690 h 11784"/>
              <a:gd name="T48" fmla="*/ 26 w 11784"/>
              <a:gd name="T49" fmla="*/ 5029 h 11784"/>
              <a:gd name="T50" fmla="*/ 4 w 11784"/>
              <a:gd name="T51" fmla="*/ 5000 h 11784"/>
              <a:gd name="T52" fmla="*/ 9 w 11784"/>
              <a:gd name="T53" fmla="*/ 4963 h 11784"/>
              <a:gd name="T54" fmla="*/ 122 w 11784"/>
              <a:gd name="T55" fmla="*/ 4771 h 11784"/>
              <a:gd name="T56" fmla="*/ 238 w 11784"/>
              <a:gd name="T57" fmla="*/ 4581 h 11784"/>
              <a:gd name="T58" fmla="*/ 478 w 11784"/>
              <a:gd name="T59" fmla="*/ 4208 h 11784"/>
              <a:gd name="T60" fmla="*/ 731 w 11784"/>
              <a:gd name="T61" fmla="*/ 3843 h 11784"/>
              <a:gd name="T62" fmla="*/ 995 w 11784"/>
              <a:gd name="T63" fmla="*/ 3487 h 11784"/>
              <a:gd name="T64" fmla="*/ 1270 w 11784"/>
              <a:gd name="T65" fmla="*/ 3141 h 11784"/>
              <a:gd name="T66" fmla="*/ 1556 w 11784"/>
              <a:gd name="T67" fmla="*/ 2804 h 11784"/>
              <a:gd name="T68" fmla="*/ 1853 w 11784"/>
              <a:gd name="T69" fmla="*/ 2477 h 11784"/>
              <a:gd name="T70" fmla="*/ 2160 w 11784"/>
              <a:gd name="T71" fmla="*/ 2159 h 11784"/>
              <a:gd name="T72" fmla="*/ 2478 w 11784"/>
              <a:gd name="T73" fmla="*/ 1852 h 11784"/>
              <a:gd name="T74" fmla="*/ 2805 w 11784"/>
              <a:gd name="T75" fmla="*/ 1555 h 11784"/>
              <a:gd name="T76" fmla="*/ 3142 w 11784"/>
              <a:gd name="T77" fmla="*/ 1269 h 11784"/>
              <a:gd name="T78" fmla="*/ 3489 w 11784"/>
              <a:gd name="T79" fmla="*/ 994 h 11784"/>
              <a:gd name="T80" fmla="*/ 3844 w 11784"/>
              <a:gd name="T81" fmla="*/ 730 h 11784"/>
              <a:gd name="T82" fmla="*/ 4209 w 11784"/>
              <a:gd name="T83" fmla="*/ 478 h 11784"/>
              <a:gd name="T84" fmla="*/ 4582 w 11784"/>
              <a:gd name="T85" fmla="*/ 237 h 11784"/>
              <a:gd name="T86" fmla="*/ 4772 w 11784"/>
              <a:gd name="T87" fmla="*/ 121 h 11784"/>
              <a:gd name="T88" fmla="*/ 4963 w 11784"/>
              <a:gd name="T89" fmla="*/ 9 h 11784"/>
              <a:gd name="T90" fmla="*/ 5000 w 11784"/>
              <a:gd name="T91" fmla="*/ 4 h 11784"/>
              <a:gd name="T92" fmla="*/ 5029 w 11784"/>
              <a:gd name="T93" fmla="*/ 26 h 11784"/>
              <a:gd name="T94" fmla="*/ 11773 w 11784"/>
              <a:gd name="T95" fmla="*/ 11707 h 11784"/>
              <a:gd name="T96" fmla="*/ 11765 w 11784"/>
              <a:gd name="T97" fmla="*/ 11765 h 11784"/>
              <a:gd name="T98" fmla="*/ 11707 w 11784"/>
              <a:gd name="T99" fmla="*/ 11773 h 11784"/>
              <a:gd name="T100" fmla="*/ 26 w 11784"/>
              <a:gd name="T101" fmla="*/ 5029 h 1178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1784"/>
              <a:gd name="T154" fmla="*/ 0 h 11784"/>
              <a:gd name="T155" fmla="*/ 11784 w 11784"/>
              <a:gd name="T156" fmla="*/ 11784 h 11784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1784" h="11784">
                <a:moveTo>
                  <a:pt x="11755" y="11690"/>
                </a:moveTo>
                <a:lnTo>
                  <a:pt x="11690" y="11755"/>
                </a:lnTo>
                <a:lnTo>
                  <a:pt x="4946" y="74"/>
                </a:lnTo>
                <a:lnTo>
                  <a:pt x="5012" y="91"/>
                </a:lnTo>
                <a:lnTo>
                  <a:pt x="4820" y="204"/>
                </a:lnTo>
                <a:lnTo>
                  <a:pt x="4632" y="319"/>
                </a:lnTo>
                <a:lnTo>
                  <a:pt x="4261" y="558"/>
                </a:lnTo>
                <a:lnTo>
                  <a:pt x="3899" y="809"/>
                </a:lnTo>
                <a:lnTo>
                  <a:pt x="3546" y="1071"/>
                </a:lnTo>
                <a:lnTo>
                  <a:pt x="3202" y="1344"/>
                </a:lnTo>
                <a:lnTo>
                  <a:pt x="2867" y="1629"/>
                </a:lnTo>
                <a:lnTo>
                  <a:pt x="2542" y="1923"/>
                </a:lnTo>
                <a:lnTo>
                  <a:pt x="2227" y="2228"/>
                </a:lnTo>
                <a:lnTo>
                  <a:pt x="1922" y="2543"/>
                </a:lnTo>
                <a:lnTo>
                  <a:pt x="1628" y="2868"/>
                </a:lnTo>
                <a:lnTo>
                  <a:pt x="1343" y="3203"/>
                </a:lnTo>
                <a:lnTo>
                  <a:pt x="1070" y="3547"/>
                </a:lnTo>
                <a:lnTo>
                  <a:pt x="808" y="3900"/>
                </a:lnTo>
                <a:lnTo>
                  <a:pt x="557" y="4262"/>
                </a:lnTo>
                <a:lnTo>
                  <a:pt x="318" y="4633"/>
                </a:lnTo>
                <a:lnTo>
                  <a:pt x="203" y="4821"/>
                </a:lnTo>
                <a:lnTo>
                  <a:pt x="91" y="5012"/>
                </a:lnTo>
                <a:lnTo>
                  <a:pt x="74" y="4946"/>
                </a:lnTo>
                <a:lnTo>
                  <a:pt x="11755" y="11690"/>
                </a:lnTo>
                <a:close/>
                <a:moveTo>
                  <a:pt x="26" y="5029"/>
                </a:moveTo>
                <a:cubicBezTo>
                  <a:pt x="15" y="5023"/>
                  <a:pt x="7" y="5012"/>
                  <a:pt x="4" y="5000"/>
                </a:cubicBezTo>
                <a:cubicBezTo>
                  <a:pt x="0" y="4987"/>
                  <a:pt x="2" y="4974"/>
                  <a:pt x="9" y="4963"/>
                </a:cubicBezTo>
                <a:lnTo>
                  <a:pt x="122" y="4771"/>
                </a:lnTo>
                <a:lnTo>
                  <a:pt x="238" y="4581"/>
                </a:lnTo>
                <a:lnTo>
                  <a:pt x="478" y="4208"/>
                </a:lnTo>
                <a:lnTo>
                  <a:pt x="731" y="3843"/>
                </a:lnTo>
                <a:lnTo>
                  <a:pt x="995" y="3487"/>
                </a:lnTo>
                <a:lnTo>
                  <a:pt x="1270" y="3141"/>
                </a:lnTo>
                <a:lnTo>
                  <a:pt x="1556" y="2804"/>
                </a:lnTo>
                <a:lnTo>
                  <a:pt x="1853" y="2477"/>
                </a:lnTo>
                <a:lnTo>
                  <a:pt x="2160" y="2159"/>
                </a:lnTo>
                <a:lnTo>
                  <a:pt x="2478" y="1852"/>
                </a:lnTo>
                <a:lnTo>
                  <a:pt x="2805" y="1555"/>
                </a:lnTo>
                <a:lnTo>
                  <a:pt x="3142" y="1269"/>
                </a:lnTo>
                <a:lnTo>
                  <a:pt x="3489" y="994"/>
                </a:lnTo>
                <a:lnTo>
                  <a:pt x="3844" y="730"/>
                </a:lnTo>
                <a:lnTo>
                  <a:pt x="4209" y="478"/>
                </a:lnTo>
                <a:lnTo>
                  <a:pt x="4582" y="237"/>
                </a:lnTo>
                <a:lnTo>
                  <a:pt x="4772" y="121"/>
                </a:lnTo>
                <a:lnTo>
                  <a:pt x="4963" y="9"/>
                </a:lnTo>
                <a:cubicBezTo>
                  <a:pt x="4974" y="2"/>
                  <a:pt x="4987" y="0"/>
                  <a:pt x="5000" y="4"/>
                </a:cubicBezTo>
                <a:cubicBezTo>
                  <a:pt x="5012" y="7"/>
                  <a:pt x="5023" y="15"/>
                  <a:pt x="5029" y="26"/>
                </a:cubicBezTo>
                <a:lnTo>
                  <a:pt x="11773" y="11707"/>
                </a:lnTo>
                <a:cubicBezTo>
                  <a:pt x="11784" y="11726"/>
                  <a:pt x="11781" y="11750"/>
                  <a:pt x="11765" y="11765"/>
                </a:cubicBezTo>
                <a:cubicBezTo>
                  <a:pt x="11750" y="11781"/>
                  <a:pt x="11726" y="11784"/>
                  <a:pt x="11707" y="11773"/>
                </a:cubicBezTo>
                <a:lnTo>
                  <a:pt x="26" y="50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588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endParaRPr lang="zh-CN" altLang="zh-CN" sz="4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93725" y="1097280"/>
            <a:ext cx="461941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735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一、计划及其作用</a:t>
            </a:r>
            <a:endParaRPr lang="zh-CN" altLang="en-US" sz="3735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145117" y="1992630"/>
            <a:ext cx="2895600" cy="5016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665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（三）计划的特点</a:t>
            </a:r>
            <a:endParaRPr lang="zh-CN" altLang="en-US" sz="2665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椭圆 54"/>
          <p:cNvSpPr/>
          <p:nvPr/>
        </p:nvSpPr>
        <p:spPr>
          <a:xfrm>
            <a:off x="4040813" y="3434693"/>
            <a:ext cx="4636869" cy="2402897"/>
          </a:xfrm>
          <a:custGeom>
            <a:avLst/>
            <a:gdLst>
              <a:gd name="connsiteX0" fmla="*/ 0 w 3439659"/>
              <a:gd name="connsiteY0" fmla="*/ 1719830 h 3439659"/>
              <a:gd name="connsiteX1" fmla="*/ 1719830 w 3439659"/>
              <a:gd name="connsiteY1" fmla="*/ 0 h 3439659"/>
              <a:gd name="connsiteX2" fmla="*/ 3439660 w 3439659"/>
              <a:gd name="connsiteY2" fmla="*/ 1719830 h 3439659"/>
              <a:gd name="connsiteX3" fmla="*/ 1719830 w 3439659"/>
              <a:gd name="connsiteY3" fmla="*/ 3439660 h 3439659"/>
              <a:gd name="connsiteX4" fmla="*/ 0 w 3439659"/>
              <a:gd name="connsiteY4" fmla="*/ 1719830 h 3439659"/>
              <a:gd name="connsiteX0-1" fmla="*/ 0 w 3487467"/>
              <a:gd name="connsiteY0-2" fmla="*/ 0 h 1719830"/>
              <a:gd name="connsiteX1-3" fmla="*/ 3439660 w 3487467"/>
              <a:gd name="connsiteY1-4" fmla="*/ 0 h 1719830"/>
              <a:gd name="connsiteX2-5" fmla="*/ 1719830 w 3487467"/>
              <a:gd name="connsiteY2-6" fmla="*/ 1719830 h 1719830"/>
              <a:gd name="connsiteX3-7" fmla="*/ 0 w 3487467"/>
              <a:gd name="connsiteY3-8" fmla="*/ 0 h 1719830"/>
              <a:gd name="connsiteX0-9" fmla="*/ 6132 w 3493599"/>
              <a:gd name="connsiteY0-10" fmla="*/ 130018 h 1849848"/>
              <a:gd name="connsiteX1-11" fmla="*/ 3445792 w 3493599"/>
              <a:gd name="connsiteY1-12" fmla="*/ 130018 h 1849848"/>
              <a:gd name="connsiteX2-13" fmla="*/ 1725962 w 3493599"/>
              <a:gd name="connsiteY2-14" fmla="*/ 1849848 h 1849848"/>
              <a:gd name="connsiteX3-15" fmla="*/ 6132 w 3493599"/>
              <a:gd name="connsiteY3-16" fmla="*/ 130018 h 1849848"/>
              <a:gd name="connsiteX0-17" fmla="*/ 6132 w 3493599"/>
              <a:gd name="connsiteY0-18" fmla="*/ 35412 h 1755242"/>
              <a:gd name="connsiteX1-19" fmla="*/ 3445792 w 3493599"/>
              <a:gd name="connsiteY1-20" fmla="*/ 35412 h 1755242"/>
              <a:gd name="connsiteX2-21" fmla="*/ 1725962 w 3493599"/>
              <a:gd name="connsiteY2-22" fmla="*/ 1755242 h 1755242"/>
              <a:gd name="connsiteX3-23" fmla="*/ 6132 w 3493599"/>
              <a:gd name="connsiteY3-24" fmla="*/ 35412 h 1755242"/>
              <a:gd name="connsiteX0-25" fmla="*/ 4377 w 3488420"/>
              <a:gd name="connsiteY0-26" fmla="*/ 11795 h 1772900"/>
              <a:gd name="connsiteX1-27" fmla="*/ 3450912 w 3488420"/>
              <a:gd name="connsiteY1-28" fmla="*/ 53046 h 1772900"/>
              <a:gd name="connsiteX2-29" fmla="*/ 1731082 w 3488420"/>
              <a:gd name="connsiteY2-30" fmla="*/ 1772876 h 1772900"/>
              <a:gd name="connsiteX3-31" fmla="*/ 4377 w 3488420"/>
              <a:gd name="connsiteY3-32" fmla="*/ 11795 h 1772900"/>
              <a:gd name="connsiteX0-33" fmla="*/ 39013 w 3522446"/>
              <a:gd name="connsiteY0-34" fmla="*/ 134148 h 1909003"/>
              <a:gd name="connsiteX1-35" fmla="*/ 3485548 w 3522446"/>
              <a:gd name="connsiteY1-36" fmla="*/ 175399 h 1909003"/>
              <a:gd name="connsiteX2-37" fmla="*/ 1738217 w 3522446"/>
              <a:gd name="connsiteY2-38" fmla="*/ 1908979 h 1909003"/>
              <a:gd name="connsiteX3-39" fmla="*/ 39013 w 3522446"/>
              <a:gd name="connsiteY3-40" fmla="*/ 134148 h 1909003"/>
              <a:gd name="connsiteX0-41" fmla="*/ 55067 w 3553265"/>
              <a:gd name="connsiteY0-42" fmla="*/ 134148 h 1909002"/>
              <a:gd name="connsiteX1-43" fmla="*/ 3501602 w 3553265"/>
              <a:gd name="connsiteY1-44" fmla="*/ 175399 h 1909002"/>
              <a:gd name="connsiteX2-45" fmla="*/ 1754271 w 3553265"/>
              <a:gd name="connsiteY2-46" fmla="*/ 1908979 h 1909002"/>
              <a:gd name="connsiteX3-47" fmla="*/ 55067 w 3553265"/>
              <a:gd name="connsiteY3-48" fmla="*/ 134148 h 1909002"/>
              <a:gd name="connsiteX0-49" fmla="*/ 39426 w 3502160"/>
              <a:gd name="connsiteY0-50" fmla="*/ 134148 h 1909003"/>
              <a:gd name="connsiteX1-51" fmla="*/ 3465335 w 3502160"/>
              <a:gd name="connsiteY1-52" fmla="*/ 175399 h 1909003"/>
              <a:gd name="connsiteX2-53" fmla="*/ 1718004 w 3502160"/>
              <a:gd name="connsiteY2-54" fmla="*/ 1908979 h 1909003"/>
              <a:gd name="connsiteX3-55" fmla="*/ 39426 w 3502160"/>
              <a:gd name="connsiteY3-56" fmla="*/ 134148 h 1909003"/>
              <a:gd name="connsiteX0-57" fmla="*/ 8999 w 3471733"/>
              <a:gd name="connsiteY0-58" fmla="*/ 21578 h 1796433"/>
              <a:gd name="connsiteX1-59" fmla="*/ 3434908 w 3471733"/>
              <a:gd name="connsiteY1-60" fmla="*/ 62829 h 1796433"/>
              <a:gd name="connsiteX2-61" fmla="*/ 1687577 w 3471733"/>
              <a:gd name="connsiteY2-62" fmla="*/ 1796409 h 1796433"/>
              <a:gd name="connsiteX3-63" fmla="*/ 8999 w 3471733"/>
              <a:gd name="connsiteY3-64" fmla="*/ 21578 h 1796433"/>
              <a:gd name="connsiteX0-65" fmla="*/ 39425 w 3502159"/>
              <a:gd name="connsiteY0-66" fmla="*/ 135675 h 1931154"/>
              <a:gd name="connsiteX1-67" fmla="*/ 3465334 w 3502159"/>
              <a:gd name="connsiteY1-68" fmla="*/ 176926 h 1931154"/>
              <a:gd name="connsiteX2-69" fmla="*/ 1718003 w 3502159"/>
              <a:gd name="connsiteY2-70" fmla="*/ 1931131 h 1931154"/>
              <a:gd name="connsiteX3-71" fmla="*/ 39425 w 3502159"/>
              <a:gd name="connsiteY3-72" fmla="*/ 135675 h 1931154"/>
              <a:gd name="connsiteX0-73" fmla="*/ 7276 w 3470010"/>
              <a:gd name="connsiteY0-74" fmla="*/ 26065 h 1821544"/>
              <a:gd name="connsiteX1-75" fmla="*/ 3433185 w 3470010"/>
              <a:gd name="connsiteY1-76" fmla="*/ 67316 h 1821544"/>
              <a:gd name="connsiteX2-77" fmla="*/ 1685854 w 3470010"/>
              <a:gd name="connsiteY2-78" fmla="*/ 1821521 h 1821544"/>
              <a:gd name="connsiteX3-79" fmla="*/ 7276 w 3470010"/>
              <a:gd name="connsiteY3-80" fmla="*/ 26065 h 1821544"/>
              <a:gd name="connsiteX0-81" fmla="*/ 12669 w 3492943"/>
              <a:gd name="connsiteY0-82" fmla="*/ 26065 h 1822469"/>
              <a:gd name="connsiteX1-83" fmla="*/ 3438578 w 3492943"/>
              <a:gd name="connsiteY1-84" fmla="*/ 67316 h 1822469"/>
              <a:gd name="connsiteX2-85" fmla="*/ 1691247 w 3492943"/>
              <a:gd name="connsiteY2-86" fmla="*/ 1821521 h 1822469"/>
              <a:gd name="connsiteX3-87" fmla="*/ 12669 w 3492943"/>
              <a:gd name="connsiteY3-88" fmla="*/ 26065 h 1822469"/>
              <a:gd name="connsiteX0-89" fmla="*/ 48756 w 3529030"/>
              <a:gd name="connsiteY0-90" fmla="*/ 3139 h 1799516"/>
              <a:gd name="connsiteX1-91" fmla="*/ 3474665 w 3529030"/>
              <a:gd name="connsiteY1-92" fmla="*/ 44390 h 1799516"/>
              <a:gd name="connsiteX2-93" fmla="*/ 1727334 w 3529030"/>
              <a:gd name="connsiteY2-94" fmla="*/ 1798595 h 1799516"/>
              <a:gd name="connsiteX3-95" fmla="*/ 48756 w 3529030"/>
              <a:gd name="connsiteY3-96" fmla="*/ 3139 h 1799516"/>
              <a:gd name="connsiteX0-97" fmla="*/ 48756 w 3529030"/>
              <a:gd name="connsiteY0-98" fmla="*/ 5796 h 1802173"/>
              <a:gd name="connsiteX1-99" fmla="*/ 3474665 w 3529030"/>
              <a:gd name="connsiteY1-100" fmla="*/ 47047 h 1802173"/>
              <a:gd name="connsiteX2-101" fmla="*/ 1727334 w 3529030"/>
              <a:gd name="connsiteY2-102" fmla="*/ 1801252 h 1802173"/>
              <a:gd name="connsiteX3-103" fmla="*/ 48756 w 3529030"/>
              <a:gd name="connsiteY3-104" fmla="*/ 5796 h 1802173"/>
              <a:gd name="connsiteX0-105" fmla="*/ 48756 w 3477652"/>
              <a:gd name="connsiteY0-106" fmla="*/ 5796 h 1802173"/>
              <a:gd name="connsiteX1-107" fmla="*/ 3474665 w 3477652"/>
              <a:gd name="connsiteY1-108" fmla="*/ 47047 h 1802173"/>
              <a:gd name="connsiteX2-109" fmla="*/ 1727334 w 3477652"/>
              <a:gd name="connsiteY2-110" fmla="*/ 1801252 h 1802173"/>
              <a:gd name="connsiteX3-111" fmla="*/ 48756 w 3477652"/>
              <a:gd name="connsiteY3-112" fmla="*/ 5796 h 18021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477652" h="1802173">
                <a:moveTo>
                  <a:pt x="48756" y="5796"/>
                </a:moveTo>
                <a:cubicBezTo>
                  <a:pt x="305602" y="15937"/>
                  <a:pt x="3181151" y="-33335"/>
                  <a:pt x="3474665" y="47047"/>
                </a:cubicBezTo>
                <a:cubicBezTo>
                  <a:pt x="3527547" y="271809"/>
                  <a:pt x="2875835" y="1753126"/>
                  <a:pt x="1727334" y="1801252"/>
                </a:cubicBezTo>
                <a:cubicBezTo>
                  <a:pt x="578833" y="1849378"/>
                  <a:pt x="-208090" y="-4345"/>
                  <a:pt x="48756" y="5796"/>
                </a:cubicBezTo>
                <a:close/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0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TextBox 3"/>
          <p:cNvSpPr txBox="1"/>
          <p:nvPr/>
        </p:nvSpPr>
        <p:spPr>
          <a:xfrm>
            <a:off x="2262956" y="3194336"/>
            <a:ext cx="1200150" cy="7886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ko-KR" altLang="en-US" sz="2665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首位性</a:t>
            </a:r>
            <a:endParaRPr lang="ko-KR" altLang="en-US" sz="2665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endParaRPr lang="ko-KR" altLang="en-US" sz="1865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cxnSp>
        <p:nvCxnSpPr>
          <p:cNvPr id="31" name="直接连接符 30"/>
          <p:cNvCxnSpPr/>
          <p:nvPr/>
        </p:nvCxnSpPr>
        <p:spPr>
          <a:xfrm flipV="1">
            <a:off x="3778115" y="3429385"/>
            <a:ext cx="2551903" cy="28307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 flipV="1">
            <a:off x="4331153" y="3429385"/>
            <a:ext cx="1998864" cy="1405789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>
            <a:stCxn id="45" idx="4"/>
            <a:endCxn id="57" idx="2"/>
          </p:cNvCxnSpPr>
          <p:nvPr/>
        </p:nvCxnSpPr>
        <p:spPr>
          <a:xfrm flipH="1" flipV="1">
            <a:off x="6309995" y="3695700"/>
            <a:ext cx="19685" cy="2536825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 flipH="1" flipV="1">
            <a:off x="6330017" y="3429385"/>
            <a:ext cx="1953653" cy="1405789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6330017" y="3429384"/>
            <a:ext cx="2481712" cy="18408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椭圆 43"/>
          <p:cNvSpPr/>
          <p:nvPr/>
        </p:nvSpPr>
        <p:spPr>
          <a:xfrm>
            <a:off x="4065293" y="4304753"/>
            <a:ext cx="880176" cy="880176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4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en-US" altLang="zh-CN" sz="4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5889759" y="5352381"/>
            <a:ext cx="880176" cy="880176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4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en-US" altLang="zh-CN" sz="4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椭圆 45"/>
          <p:cNvSpPr/>
          <p:nvPr/>
        </p:nvSpPr>
        <p:spPr>
          <a:xfrm>
            <a:off x="7781655" y="4175608"/>
            <a:ext cx="880176" cy="880176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4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en-US" altLang="zh-CN" sz="4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椭圆 46"/>
          <p:cNvSpPr/>
          <p:nvPr/>
        </p:nvSpPr>
        <p:spPr>
          <a:xfrm>
            <a:off x="8179620" y="3018655"/>
            <a:ext cx="880176" cy="880176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4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endParaRPr lang="en-US" altLang="zh-CN" sz="4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椭圆 47"/>
          <p:cNvSpPr/>
          <p:nvPr/>
        </p:nvSpPr>
        <p:spPr>
          <a:xfrm>
            <a:off x="3691004" y="3003451"/>
            <a:ext cx="880176" cy="880176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4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en-US" altLang="zh-CN" sz="4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TextBox 17"/>
          <p:cNvSpPr txBox="1"/>
          <p:nvPr/>
        </p:nvSpPr>
        <p:spPr>
          <a:xfrm>
            <a:off x="2302857" y="4758447"/>
            <a:ext cx="1200150" cy="7886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ko-KR" altLang="en-US" sz="2665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普遍性</a:t>
            </a:r>
            <a:endParaRPr lang="ko-KR" altLang="en-US" sz="2665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endParaRPr lang="zh-CN" altLang="en-US" sz="1865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5865362" y="6432459"/>
            <a:ext cx="120015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ko-KR" altLang="en-US" sz="2665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目的性</a:t>
            </a:r>
            <a:endParaRPr lang="ko-KR" altLang="en-US" sz="2665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1" name="TextBox 23"/>
          <p:cNvSpPr txBox="1"/>
          <p:nvPr/>
        </p:nvSpPr>
        <p:spPr>
          <a:xfrm>
            <a:off x="8678555" y="4758228"/>
            <a:ext cx="120015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ko-KR" altLang="en-US" sz="2665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创造性</a:t>
            </a:r>
            <a:endParaRPr lang="ko-KR" altLang="en-US" sz="2665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2" name="TextBox 25"/>
          <p:cNvSpPr txBox="1"/>
          <p:nvPr/>
        </p:nvSpPr>
        <p:spPr>
          <a:xfrm>
            <a:off x="9186631" y="3017975"/>
            <a:ext cx="120015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ko-KR" altLang="en-US" sz="2665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效率性</a:t>
            </a:r>
            <a:endParaRPr lang="ko-KR" altLang="en-US" sz="2665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5395112" y="2494479"/>
            <a:ext cx="1869811" cy="1869811"/>
            <a:chOff x="3851771" y="1163107"/>
            <a:chExt cx="1402358" cy="1402358"/>
          </a:xfrm>
          <a:solidFill>
            <a:srgbClr val="0070C0"/>
          </a:solidFill>
        </p:grpSpPr>
        <p:grpSp>
          <p:nvGrpSpPr>
            <p:cNvPr id="54" name="组合 53"/>
            <p:cNvGrpSpPr/>
            <p:nvPr/>
          </p:nvGrpSpPr>
          <p:grpSpPr>
            <a:xfrm>
              <a:off x="3851771" y="1163107"/>
              <a:ext cx="1402358" cy="1402358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55" name="同心圆 54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" name="椭圆 55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57" name="TextBox 29"/>
            <p:cNvSpPr txBox="1"/>
            <p:nvPr/>
          </p:nvSpPr>
          <p:spPr>
            <a:xfrm>
              <a:off x="4214816" y="1687964"/>
              <a:ext cx="645795" cy="376238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665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特点</a:t>
              </a:r>
              <a:endParaRPr lang="zh-CN" altLang="en-US" sz="2665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594090" y="26130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28679" name="Freeform 6"/>
          <p:cNvSpPr>
            <a:spLocks noEditPoints="1" noChangeArrowheads="1"/>
          </p:cNvSpPr>
          <p:nvPr/>
        </p:nvSpPr>
        <p:spPr bwMode="auto">
          <a:xfrm>
            <a:off x="6333913" y="1950720"/>
            <a:ext cx="1164167" cy="2315633"/>
          </a:xfrm>
          <a:custGeom>
            <a:avLst/>
            <a:gdLst>
              <a:gd name="T0" fmla="*/ 7 w 6843"/>
              <a:gd name="T1" fmla="*/ 13512 h 13588"/>
              <a:gd name="T2" fmla="*/ 6769 w 6843"/>
              <a:gd name="T3" fmla="*/ 1897 h 13588"/>
              <a:gd name="T4" fmla="*/ 6382 w 6843"/>
              <a:gd name="T5" fmla="*/ 1682 h 13588"/>
              <a:gd name="T6" fmla="*/ 5990 w 6843"/>
              <a:gd name="T7" fmla="*/ 1480 h 13588"/>
              <a:gd name="T8" fmla="*/ 5592 w 6843"/>
              <a:gd name="T9" fmla="*/ 1292 h 13588"/>
              <a:gd name="T10" fmla="*/ 5188 w 6843"/>
              <a:gd name="T11" fmla="*/ 1117 h 13588"/>
              <a:gd name="T12" fmla="*/ 4780 w 6843"/>
              <a:gd name="T13" fmla="*/ 956 h 13588"/>
              <a:gd name="T14" fmla="*/ 4367 w 6843"/>
              <a:gd name="T15" fmla="*/ 808 h 13588"/>
              <a:gd name="T16" fmla="*/ 3949 w 6843"/>
              <a:gd name="T17" fmla="*/ 674 h 13588"/>
              <a:gd name="T18" fmla="*/ 3527 w 6843"/>
              <a:gd name="T19" fmla="*/ 554 h 13588"/>
              <a:gd name="T20" fmla="*/ 3102 w 6843"/>
              <a:gd name="T21" fmla="*/ 447 h 13588"/>
              <a:gd name="T22" fmla="*/ 2673 w 6843"/>
              <a:gd name="T23" fmla="*/ 354 h 13588"/>
              <a:gd name="T24" fmla="*/ 2241 w 6843"/>
              <a:gd name="T25" fmla="*/ 276 h 13588"/>
              <a:gd name="T26" fmla="*/ 1806 w 6843"/>
              <a:gd name="T27" fmla="*/ 212 h 13588"/>
              <a:gd name="T28" fmla="*/ 1369 w 6843"/>
              <a:gd name="T29" fmla="*/ 161 h 13588"/>
              <a:gd name="T30" fmla="*/ 930 w 6843"/>
              <a:gd name="T31" fmla="*/ 125 h 13588"/>
              <a:gd name="T32" fmla="*/ 490 w 6843"/>
              <a:gd name="T33" fmla="*/ 103 h 13588"/>
              <a:gd name="T34" fmla="*/ 48 w 6843"/>
              <a:gd name="T35" fmla="*/ 96 h 13588"/>
              <a:gd name="T36" fmla="*/ 96 w 6843"/>
              <a:gd name="T37" fmla="*/ 13536 h 13588"/>
              <a:gd name="T38" fmla="*/ 15 w 6843"/>
              <a:gd name="T39" fmla="*/ 14 h 13588"/>
              <a:gd name="T40" fmla="*/ 271 w 6843"/>
              <a:gd name="T41" fmla="*/ 2 h 13588"/>
              <a:gd name="T42" fmla="*/ 716 w 6843"/>
              <a:gd name="T43" fmla="*/ 17 h 13588"/>
              <a:gd name="T44" fmla="*/ 1159 w 6843"/>
              <a:gd name="T45" fmla="*/ 46 h 13588"/>
              <a:gd name="T46" fmla="*/ 1600 w 6843"/>
              <a:gd name="T47" fmla="*/ 89 h 13588"/>
              <a:gd name="T48" fmla="*/ 2039 w 6843"/>
              <a:gd name="T49" fmla="*/ 147 h 13588"/>
              <a:gd name="T50" fmla="*/ 2475 w 6843"/>
              <a:gd name="T51" fmla="*/ 219 h 13588"/>
              <a:gd name="T52" fmla="*/ 2908 w 6843"/>
              <a:gd name="T53" fmla="*/ 306 h 13588"/>
              <a:gd name="T54" fmla="*/ 3338 w 6843"/>
              <a:gd name="T55" fmla="*/ 406 h 13588"/>
              <a:gd name="T56" fmla="*/ 3766 w 6843"/>
              <a:gd name="T57" fmla="*/ 520 h 13588"/>
              <a:gd name="T58" fmla="*/ 4188 w 6843"/>
              <a:gd name="T59" fmla="*/ 648 h 13588"/>
              <a:gd name="T60" fmla="*/ 4606 w 6843"/>
              <a:gd name="T61" fmla="*/ 790 h 13588"/>
              <a:gd name="T62" fmla="*/ 5020 w 6843"/>
              <a:gd name="T63" fmla="*/ 946 h 13588"/>
              <a:gd name="T64" fmla="*/ 5430 w 6843"/>
              <a:gd name="T65" fmla="*/ 1115 h 13588"/>
              <a:gd name="T66" fmla="*/ 5833 w 6843"/>
              <a:gd name="T67" fmla="*/ 1298 h 13588"/>
              <a:gd name="T68" fmla="*/ 6231 w 6843"/>
              <a:gd name="T69" fmla="*/ 1494 h 13588"/>
              <a:gd name="T70" fmla="*/ 6624 w 6843"/>
              <a:gd name="T71" fmla="*/ 1704 h 13588"/>
              <a:gd name="T72" fmla="*/ 6839 w 6843"/>
              <a:gd name="T73" fmla="*/ 1842 h 13588"/>
              <a:gd name="T74" fmla="*/ 90 w 6843"/>
              <a:gd name="T75" fmla="*/ 13560 h 13588"/>
              <a:gd name="T76" fmla="*/ 0 w 6843"/>
              <a:gd name="T77" fmla="*/ 13536 h 135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6843"/>
              <a:gd name="T118" fmla="*/ 0 h 13588"/>
              <a:gd name="T119" fmla="*/ 6843 w 6843"/>
              <a:gd name="T120" fmla="*/ 13588 h 13588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6843" h="13588">
                <a:moveTo>
                  <a:pt x="96" y="13536"/>
                </a:moveTo>
                <a:lnTo>
                  <a:pt x="7" y="13512"/>
                </a:lnTo>
                <a:lnTo>
                  <a:pt x="6751" y="1831"/>
                </a:lnTo>
                <a:lnTo>
                  <a:pt x="6769" y="1897"/>
                </a:lnTo>
                <a:lnTo>
                  <a:pt x="6576" y="1787"/>
                </a:lnTo>
                <a:lnTo>
                  <a:pt x="6382" y="1682"/>
                </a:lnTo>
                <a:lnTo>
                  <a:pt x="6187" y="1580"/>
                </a:lnTo>
                <a:lnTo>
                  <a:pt x="5990" y="1480"/>
                </a:lnTo>
                <a:lnTo>
                  <a:pt x="5792" y="1385"/>
                </a:lnTo>
                <a:lnTo>
                  <a:pt x="5592" y="1292"/>
                </a:lnTo>
                <a:lnTo>
                  <a:pt x="5391" y="1203"/>
                </a:lnTo>
                <a:lnTo>
                  <a:pt x="5188" y="1117"/>
                </a:lnTo>
                <a:lnTo>
                  <a:pt x="4985" y="1035"/>
                </a:lnTo>
                <a:lnTo>
                  <a:pt x="4780" y="956"/>
                </a:lnTo>
                <a:lnTo>
                  <a:pt x="4574" y="881"/>
                </a:lnTo>
                <a:lnTo>
                  <a:pt x="4367" y="808"/>
                </a:lnTo>
                <a:lnTo>
                  <a:pt x="4158" y="740"/>
                </a:lnTo>
                <a:lnTo>
                  <a:pt x="3949" y="674"/>
                </a:lnTo>
                <a:lnTo>
                  <a:pt x="3738" y="612"/>
                </a:lnTo>
                <a:lnTo>
                  <a:pt x="3527" y="554"/>
                </a:lnTo>
                <a:lnTo>
                  <a:pt x="3314" y="499"/>
                </a:lnTo>
                <a:lnTo>
                  <a:pt x="3102" y="447"/>
                </a:lnTo>
                <a:lnTo>
                  <a:pt x="2888" y="399"/>
                </a:lnTo>
                <a:lnTo>
                  <a:pt x="2673" y="354"/>
                </a:lnTo>
                <a:lnTo>
                  <a:pt x="2457" y="314"/>
                </a:lnTo>
                <a:lnTo>
                  <a:pt x="2241" y="276"/>
                </a:lnTo>
                <a:lnTo>
                  <a:pt x="2024" y="242"/>
                </a:lnTo>
                <a:lnTo>
                  <a:pt x="1806" y="212"/>
                </a:lnTo>
                <a:lnTo>
                  <a:pt x="1588" y="185"/>
                </a:lnTo>
                <a:lnTo>
                  <a:pt x="1369" y="161"/>
                </a:lnTo>
                <a:lnTo>
                  <a:pt x="1150" y="141"/>
                </a:lnTo>
                <a:lnTo>
                  <a:pt x="930" y="125"/>
                </a:lnTo>
                <a:lnTo>
                  <a:pt x="710" y="112"/>
                </a:lnTo>
                <a:lnTo>
                  <a:pt x="490" y="103"/>
                </a:lnTo>
                <a:lnTo>
                  <a:pt x="269" y="98"/>
                </a:lnTo>
                <a:lnTo>
                  <a:pt x="48" y="96"/>
                </a:lnTo>
                <a:lnTo>
                  <a:pt x="96" y="48"/>
                </a:lnTo>
                <a:lnTo>
                  <a:pt x="96" y="13536"/>
                </a:lnTo>
                <a:close/>
                <a:moveTo>
                  <a:pt x="0" y="48"/>
                </a:moveTo>
                <a:cubicBezTo>
                  <a:pt x="0" y="35"/>
                  <a:pt x="6" y="23"/>
                  <a:pt x="15" y="14"/>
                </a:cubicBezTo>
                <a:cubicBezTo>
                  <a:pt x="24" y="5"/>
                  <a:pt x="36" y="0"/>
                  <a:pt x="49" y="0"/>
                </a:cubicBezTo>
                <a:lnTo>
                  <a:pt x="271" y="2"/>
                </a:lnTo>
                <a:lnTo>
                  <a:pt x="494" y="8"/>
                </a:lnTo>
                <a:lnTo>
                  <a:pt x="716" y="17"/>
                </a:lnTo>
                <a:lnTo>
                  <a:pt x="938" y="29"/>
                </a:lnTo>
                <a:lnTo>
                  <a:pt x="1159" y="46"/>
                </a:lnTo>
                <a:lnTo>
                  <a:pt x="1380" y="66"/>
                </a:lnTo>
                <a:lnTo>
                  <a:pt x="1600" y="89"/>
                </a:lnTo>
                <a:lnTo>
                  <a:pt x="1820" y="116"/>
                </a:lnTo>
                <a:lnTo>
                  <a:pt x="2039" y="147"/>
                </a:lnTo>
                <a:lnTo>
                  <a:pt x="2257" y="181"/>
                </a:lnTo>
                <a:lnTo>
                  <a:pt x="2475" y="219"/>
                </a:lnTo>
                <a:lnTo>
                  <a:pt x="2692" y="260"/>
                </a:lnTo>
                <a:lnTo>
                  <a:pt x="2908" y="306"/>
                </a:lnTo>
                <a:lnTo>
                  <a:pt x="3124" y="354"/>
                </a:lnTo>
                <a:lnTo>
                  <a:pt x="3338" y="406"/>
                </a:lnTo>
                <a:lnTo>
                  <a:pt x="3553" y="461"/>
                </a:lnTo>
                <a:lnTo>
                  <a:pt x="3766" y="520"/>
                </a:lnTo>
                <a:lnTo>
                  <a:pt x="3977" y="583"/>
                </a:lnTo>
                <a:lnTo>
                  <a:pt x="4188" y="648"/>
                </a:lnTo>
                <a:lnTo>
                  <a:pt x="4398" y="718"/>
                </a:lnTo>
                <a:lnTo>
                  <a:pt x="4606" y="790"/>
                </a:lnTo>
                <a:lnTo>
                  <a:pt x="4814" y="866"/>
                </a:lnTo>
                <a:lnTo>
                  <a:pt x="5020" y="946"/>
                </a:lnTo>
                <a:lnTo>
                  <a:pt x="5226" y="1029"/>
                </a:lnTo>
                <a:lnTo>
                  <a:pt x="5430" y="1115"/>
                </a:lnTo>
                <a:lnTo>
                  <a:pt x="5632" y="1205"/>
                </a:lnTo>
                <a:lnTo>
                  <a:pt x="5833" y="1298"/>
                </a:lnTo>
                <a:lnTo>
                  <a:pt x="6033" y="1395"/>
                </a:lnTo>
                <a:lnTo>
                  <a:pt x="6231" y="1494"/>
                </a:lnTo>
                <a:lnTo>
                  <a:pt x="6428" y="1597"/>
                </a:lnTo>
                <a:lnTo>
                  <a:pt x="6624" y="1704"/>
                </a:lnTo>
                <a:lnTo>
                  <a:pt x="6817" y="1813"/>
                </a:lnTo>
                <a:cubicBezTo>
                  <a:pt x="6828" y="1820"/>
                  <a:pt x="6836" y="1830"/>
                  <a:pt x="6839" y="1842"/>
                </a:cubicBezTo>
                <a:cubicBezTo>
                  <a:pt x="6843" y="1855"/>
                  <a:pt x="6841" y="1868"/>
                  <a:pt x="6835" y="1879"/>
                </a:cubicBezTo>
                <a:lnTo>
                  <a:pt x="90" y="13560"/>
                </a:lnTo>
                <a:cubicBezTo>
                  <a:pt x="79" y="13579"/>
                  <a:pt x="57" y="13588"/>
                  <a:pt x="36" y="13583"/>
                </a:cubicBezTo>
                <a:cubicBezTo>
                  <a:pt x="15" y="13577"/>
                  <a:pt x="0" y="13558"/>
                  <a:pt x="0" y="13536"/>
                </a:cubicBezTo>
                <a:lnTo>
                  <a:pt x="0" y="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588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endParaRPr lang="zh-CN" altLang="zh-CN" sz="4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8687" name="Freeform 26"/>
          <p:cNvSpPr>
            <a:spLocks noEditPoints="1" noChangeArrowheads="1"/>
          </p:cNvSpPr>
          <p:nvPr/>
        </p:nvSpPr>
        <p:spPr bwMode="auto">
          <a:xfrm>
            <a:off x="4944111" y="1950720"/>
            <a:ext cx="2008716" cy="2006600"/>
          </a:xfrm>
          <a:custGeom>
            <a:avLst/>
            <a:gdLst>
              <a:gd name="T0" fmla="*/ 11755 w 11784"/>
              <a:gd name="T1" fmla="*/ 11690 h 11784"/>
              <a:gd name="T2" fmla="*/ 11690 w 11784"/>
              <a:gd name="T3" fmla="*/ 11755 h 11784"/>
              <a:gd name="T4" fmla="*/ 4946 w 11784"/>
              <a:gd name="T5" fmla="*/ 74 h 11784"/>
              <a:gd name="T6" fmla="*/ 5012 w 11784"/>
              <a:gd name="T7" fmla="*/ 91 h 11784"/>
              <a:gd name="T8" fmla="*/ 4820 w 11784"/>
              <a:gd name="T9" fmla="*/ 204 h 11784"/>
              <a:gd name="T10" fmla="*/ 4632 w 11784"/>
              <a:gd name="T11" fmla="*/ 319 h 11784"/>
              <a:gd name="T12" fmla="*/ 4261 w 11784"/>
              <a:gd name="T13" fmla="*/ 558 h 11784"/>
              <a:gd name="T14" fmla="*/ 3899 w 11784"/>
              <a:gd name="T15" fmla="*/ 809 h 11784"/>
              <a:gd name="T16" fmla="*/ 3546 w 11784"/>
              <a:gd name="T17" fmla="*/ 1071 h 11784"/>
              <a:gd name="T18" fmla="*/ 3202 w 11784"/>
              <a:gd name="T19" fmla="*/ 1344 h 11784"/>
              <a:gd name="T20" fmla="*/ 2867 w 11784"/>
              <a:gd name="T21" fmla="*/ 1629 h 11784"/>
              <a:gd name="T22" fmla="*/ 2542 w 11784"/>
              <a:gd name="T23" fmla="*/ 1923 h 11784"/>
              <a:gd name="T24" fmla="*/ 2227 w 11784"/>
              <a:gd name="T25" fmla="*/ 2228 h 11784"/>
              <a:gd name="T26" fmla="*/ 1922 w 11784"/>
              <a:gd name="T27" fmla="*/ 2543 h 11784"/>
              <a:gd name="T28" fmla="*/ 1628 w 11784"/>
              <a:gd name="T29" fmla="*/ 2868 h 11784"/>
              <a:gd name="T30" fmla="*/ 1343 w 11784"/>
              <a:gd name="T31" fmla="*/ 3203 h 11784"/>
              <a:gd name="T32" fmla="*/ 1070 w 11784"/>
              <a:gd name="T33" fmla="*/ 3547 h 11784"/>
              <a:gd name="T34" fmla="*/ 808 w 11784"/>
              <a:gd name="T35" fmla="*/ 3900 h 11784"/>
              <a:gd name="T36" fmla="*/ 557 w 11784"/>
              <a:gd name="T37" fmla="*/ 4262 h 11784"/>
              <a:gd name="T38" fmla="*/ 318 w 11784"/>
              <a:gd name="T39" fmla="*/ 4633 h 11784"/>
              <a:gd name="T40" fmla="*/ 203 w 11784"/>
              <a:gd name="T41" fmla="*/ 4821 h 11784"/>
              <a:gd name="T42" fmla="*/ 91 w 11784"/>
              <a:gd name="T43" fmla="*/ 5012 h 11784"/>
              <a:gd name="T44" fmla="*/ 74 w 11784"/>
              <a:gd name="T45" fmla="*/ 4946 h 11784"/>
              <a:gd name="T46" fmla="*/ 11755 w 11784"/>
              <a:gd name="T47" fmla="*/ 11690 h 11784"/>
              <a:gd name="T48" fmla="*/ 26 w 11784"/>
              <a:gd name="T49" fmla="*/ 5029 h 11784"/>
              <a:gd name="T50" fmla="*/ 4 w 11784"/>
              <a:gd name="T51" fmla="*/ 5000 h 11784"/>
              <a:gd name="T52" fmla="*/ 9 w 11784"/>
              <a:gd name="T53" fmla="*/ 4963 h 11784"/>
              <a:gd name="T54" fmla="*/ 122 w 11784"/>
              <a:gd name="T55" fmla="*/ 4771 h 11784"/>
              <a:gd name="T56" fmla="*/ 238 w 11784"/>
              <a:gd name="T57" fmla="*/ 4581 h 11784"/>
              <a:gd name="T58" fmla="*/ 478 w 11784"/>
              <a:gd name="T59" fmla="*/ 4208 h 11784"/>
              <a:gd name="T60" fmla="*/ 731 w 11784"/>
              <a:gd name="T61" fmla="*/ 3843 h 11784"/>
              <a:gd name="T62" fmla="*/ 995 w 11784"/>
              <a:gd name="T63" fmla="*/ 3487 h 11784"/>
              <a:gd name="T64" fmla="*/ 1270 w 11784"/>
              <a:gd name="T65" fmla="*/ 3141 h 11784"/>
              <a:gd name="T66" fmla="*/ 1556 w 11784"/>
              <a:gd name="T67" fmla="*/ 2804 h 11784"/>
              <a:gd name="T68" fmla="*/ 1853 w 11784"/>
              <a:gd name="T69" fmla="*/ 2477 h 11784"/>
              <a:gd name="T70" fmla="*/ 2160 w 11784"/>
              <a:gd name="T71" fmla="*/ 2159 h 11784"/>
              <a:gd name="T72" fmla="*/ 2478 w 11784"/>
              <a:gd name="T73" fmla="*/ 1852 h 11784"/>
              <a:gd name="T74" fmla="*/ 2805 w 11784"/>
              <a:gd name="T75" fmla="*/ 1555 h 11784"/>
              <a:gd name="T76" fmla="*/ 3142 w 11784"/>
              <a:gd name="T77" fmla="*/ 1269 h 11784"/>
              <a:gd name="T78" fmla="*/ 3489 w 11784"/>
              <a:gd name="T79" fmla="*/ 994 h 11784"/>
              <a:gd name="T80" fmla="*/ 3844 w 11784"/>
              <a:gd name="T81" fmla="*/ 730 h 11784"/>
              <a:gd name="T82" fmla="*/ 4209 w 11784"/>
              <a:gd name="T83" fmla="*/ 478 h 11784"/>
              <a:gd name="T84" fmla="*/ 4582 w 11784"/>
              <a:gd name="T85" fmla="*/ 237 h 11784"/>
              <a:gd name="T86" fmla="*/ 4772 w 11784"/>
              <a:gd name="T87" fmla="*/ 121 h 11784"/>
              <a:gd name="T88" fmla="*/ 4963 w 11784"/>
              <a:gd name="T89" fmla="*/ 9 h 11784"/>
              <a:gd name="T90" fmla="*/ 5000 w 11784"/>
              <a:gd name="T91" fmla="*/ 4 h 11784"/>
              <a:gd name="T92" fmla="*/ 5029 w 11784"/>
              <a:gd name="T93" fmla="*/ 26 h 11784"/>
              <a:gd name="T94" fmla="*/ 11773 w 11784"/>
              <a:gd name="T95" fmla="*/ 11707 h 11784"/>
              <a:gd name="T96" fmla="*/ 11765 w 11784"/>
              <a:gd name="T97" fmla="*/ 11765 h 11784"/>
              <a:gd name="T98" fmla="*/ 11707 w 11784"/>
              <a:gd name="T99" fmla="*/ 11773 h 11784"/>
              <a:gd name="T100" fmla="*/ 26 w 11784"/>
              <a:gd name="T101" fmla="*/ 5029 h 1178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1784"/>
              <a:gd name="T154" fmla="*/ 0 h 11784"/>
              <a:gd name="T155" fmla="*/ 11784 w 11784"/>
              <a:gd name="T156" fmla="*/ 11784 h 11784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1784" h="11784">
                <a:moveTo>
                  <a:pt x="11755" y="11690"/>
                </a:moveTo>
                <a:lnTo>
                  <a:pt x="11690" y="11755"/>
                </a:lnTo>
                <a:lnTo>
                  <a:pt x="4946" y="74"/>
                </a:lnTo>
                <a:lnTo>
                  <a:pt x="5012" y="91"/>
                </a:lnTo>
                <a:lnTo>
                  <a:pt x="4820" y="204"/>
                </a:lnTo>
                <a:lnTo>
                  <a:pt x="4632" y="319"/>
                </a:lnTo>
                <a:lnTo>
                  <a:pt x="4261" y="558"/>
                </a:lnTo>
                <a:lnTo>
                  <a:pt x="3899" y="809"/>
                </a:lnTo>
                <a:lnTo>
                  <a:pt x="3546" y="1071"/>
                </a:lnTo>
                <a:lnTo>
                  <a:pt x="3202" y="1344"/>
                </a:lnTo>
                <a:lnTo>
                  <a:pt x="2867" y="1629"/>
                </a:lnTo>
                <a:lnTo>
                  <a:pt x="2542" y="1923"/>
                </a:lnTo>
                <a:lnTo>
                  <a:pt x="2227" y="2228"/>
                </a:lnTo>
                <a:lnTo>
                  <a:pt x="1922" y="2543"/>
                </a:lnTo>
                <a:lnTo>
                  <a:pt x="1628" y="2868"/>
                </a:lnTo>
                <a:lnTo>
                  <a:pt x="1343" y="3203"/>
                </a:lnTo>
                <a:lnTo>
                  <a:pt x="1070" y="3547"/>
                </a:lnTo>
                <a:lnTo>
                  <a:pt x="808" y="3900"/>
                </a:lnTo>
                <a:lnTo>
                  <a:pt x="557" y="4262"/>
                </a:lnTo>
                <a:lnTo>
                  <a:pt x="318" y="4633"/>
                </a:lnTo>
                <a:lnTo>
                  <a:pt x="203" y="4821"/>
                </a:lnTo>
                <a:lnTo>
                  <a:pt x="91" y="5012"/>
                </a:lnTo>
                <a:lnTo>
                  <a:pt x="74" y="4946"/>
                </a:lnTo>
                <a:lnTo>
                  <a:pt x="11755" y="11690"/>
                </a:lnTo>
                <a:close/>
                <a:moveTo>
                  <a:pt x="26" y="5029"/>
                </a:moveTo>
                <a:cubicBezTo>
                  <a:pt x="15" y="5023"/>
                  <a:pt x="7" y="5012"/>
                  <a:pt x="4" y="5000"/>
                </a:cubicBezTo>
                <a:cubicBezTo>
                  <a:pt x="0" y="4987"/>
                  <a:pt x="2" y="4974"/>
                  <a:pt x="9" y="4963"/>
                </a:cubicBezTo>
                <a:lnTo>
                  <a:pt x="122" y="4771"/>
                </a:lnTo>
                <a:lnTo>
                  <a:pt x="238" y="4581"/>
                </a:lnTo>
                <a:lnTo>
                  <a:pt x="478" y="4208"/>
                </a:lnTo>
                <a:lnTo>
                  <a:pt x="731" y="3843"/>
                </a:lnTo>
                <a:lnTo>
                  <a:pt x="995" y="3487"/>
                </a:lnTo>
                <a:lnTo>
                  <a:pt x="1270" y="3141"/>
                </a:lnTo>
                <a:lnTo>
                  <a:pt x="1556" y="2804"/>
                </a:lnTo>
                <a:lnTo>
                  <a:pt x="1853" y="2477"/>
                </a:lnTo>
                <a:lnTo>
                  <a:pt x="2160" y="2159"/>
                </a:lnTo>
                <a:lnTo>
                  <a:pt x="2478" y="1852"/>
                </a:lnTo>
                <a:lnTo>
                  <a:pt x="2805" y="1555"/>
                </a:lnTo>
                <a:lnTo>
                  <a:pt x="3142" y="1269"/>
                </a:lnTo>
                <a:lnTo>
                  <a:pt x="3489" y="994"/>
                </a:lnTo>
                <a:lnTo>
                  <a:pt x="3844" y="730"/>
                </a:lnTo>
                <a:lnTo>
                  <a:pt x="4209" y="478"/>
                </a:lnTo>
                <a:lnTo>
                  <a:pt x="4582" y="237"/>
                </a:lnTo>
                <a:lnTo>
                  <a:pt x="4772" y="121"/>
                </a:lnTo>
                <a:lnTo>
                  <a:pt x="4963" y="9"/>
                </a:lnTo>
                <a:cubicBezTo>
                  <a:pt x="4974" y="2"/>
                  <a:pt x="4987" y="0"/>
                  <a:pt x="5000" y="4"/>
                </a:cubicBezTo>
                <a:cubicBezTo>
                  <a:pt x="5012" y="7"/>
                  <a:pt x="5023" y="15"/>
                  <a:pt x="5029" y="26"/>
                </a:cubicBezTo>
                <a:lnTo>
                  <a:pt x="11773" y="11707"/>
                </a:lnTo>
                <a:cubicBezTo>
                  <a:pt x="11784" y="11726"/>
                  <a:pt x="11781" y="11750"/>
                  <a:pt x="11765" y="11765"/>
                </a:cubicBezTo>
                <a:cubicBezTo>
                  <a:pt x="11750" y="11781"/>
                  <a:pt x="11726" y="11784"/>
                  <a:pt x="11707" y="11773"/>
                </a:cubicBezTo>
                <a:lnTo>
                  <a:pt x="26" y="50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588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endParaRPr lang="zh-CN" altLang="zh-CN" sz="4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73100" y="853440"/>
            <a:ext cx="461941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735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一、计划及其作用</a:t>
            </a:r>
            <a:endParaRPr lang="zh-CN" altLang="en-US" sz="3735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985520" y="1419013"/>
            <a:ext cx="2895600" cy="5016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665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（四）计划的作用</a:t>
            </a:r>
            <a:endParaRPr lang="zh-CN" altLang="en-US" sz="2665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空心弧 1"/>
          <p:cNvSpPr/>
          <p:nvPr/>
        </p:nvSpPr>
        <p:spPr>
          <a:xfrm rot="5400000">
            <a:off x="1030577" y="2180869"/>
            <a:ext cx="4190637" cy="3899619"/>
          </a:xfrm>
          <a:prstGeom prst="blockArc">
            <a:avLst>
              <a:gd name="adj1" fmla="val 10897210"/>
              <a:gd name="adj2" fmla="val 6953"/>
              <a:gd name="adj3" fmla="val 1246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anchor="ctr"/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32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4" name="直接连接符 3"/>
          <p:cNvCxnSpPr/>
          <p:nvPr/>
        </p:nvCxnSpPr>
        <p:spPr bwMode="auto">
          <a:xfrm>
            <a:off x="3938445" y="2294509"/>
            <a:ext cx="1921933" cy="0"/>
          </a:xfrm>
          <a:prstGeom prst="line">
            <a:avLst/>
          </a:prstGeom>
          <a:ln w="12700">
            <a:solidFill>
              <a:srgbClr val="9DA8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 bwMode="auto">
          <a:xfrm>
            <a:off x="4004641" y="6015363"/>
            <a:ext cx="1919817" cy="0"/>
          </a:xfrm>
          <a:prstGeom prst="line">
            <a:avLst/>
          </a:prstGeom>
          <a:ln w="12700">
            <a:solidFill>
              <a:srgbClr val="9DA8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 bwMode="auto">
          <a:xfrm>
            <a:off x="5100604" y="3556312"/>
            <a:ext cx="1778844" cy="0"/>
          </a:xfrm>
          <a:prstGeom prst="line">
            <a:avLst/>
          </a:prstGeom>
          <a:ln w="12700">
            <a:solidFill>
              <a:srgbClr val="9DA8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 bwMode="auto">
          <a:xfrm>
            <a:off x="4912287" y="4869639"/>
            <a:ext cx="1920933" cy="0"/>
          </a:xfrm>
          <a:prstGeom prst="line">
            <a:avLst/>
          </a:prstGeom>
          <a:ln w="12700">
            <a:solidFill>
              <a:srgbClr val="9DA8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椭圆 10"/>
          <p:cNvSpPr/>
          <p:nvPr/>
        </p:nvSpPr>
        <p:spPr>
          <a:xfrm>
            <a:off x="1316567" y="2621280"/>
            <a:ext cx="3012440" cy="301244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400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3635545" y="2005872"/>
            <a:ext cx="497747" cy="497747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4000" dirty="0" smtClean="0"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4691663" y="3287101"/>
            <a:ext cx="497747" cy="497747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4000" dirty="0" smtClean="0"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4663743" y="4596959"/>
            <a:ext cx="497747" cy="497747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4000" dirty="0" smtClean="0"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3635545" y="5730567"/>
            <a:ext cx="497747" cy="497747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4000" dirty="0" smtClean="0"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727592" y="3184564"/>
            <a:ext cx="5142230" cy="1412875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p>
            <a:pPr algn="l"/>
            <a:r>
              <a:rPr lang="zh-CN" altLang="en-US" sz="3200" dirty="0">
                <a:solidFill>
                  <a:schemeClr val="tx1"/>
                </a:solidFill>
                <a:sym typeface="+mn-ea"/>
              </a:rPr>
              <a:t>计划减少了组织的不确定性</a:t>
            </a:r>
            <a:endParaRPr lang="zh-CN" altLang="en-US" sz="3200" dirty="0">
              <a:solidFill>
                <a:schemeClr val="tx1"/>
              </a:solidFill>
              <a:sym typeface="+mn-ea"/>
            </a:endParaRPr>
          </a:p>
          <a:p>
            <a:pPr algn="l"/>
            <a:endParaRPr lang="zh-CN" altLang="en-US" sz="3200" dirty="0">
              <a:solidFill>
                <a:schemeClr val="tx1"/>
              </a:solidFill>
              <a:latin typeface="Arial" panose="020B0604020202020204" pitchFamily="34" charset="0"/>
              <a:ea typeface="楷体_GB2312" pitchFamily="49" charset="-122"/>
              <a:sym typeface="+mn-ea"/>
            </a:endParaRPr>
          </a:p>
          <a:p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951780" y="4528717"/>
            <a:ext cx="4733925" cy="1105535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p>
            <a:pPr algn="ctr" eaLnBrk="0" hangingPunct="0"/>
            <a:r>
              <a:rPr lang="zh-CN" altLang="en-US" sz="3200" dirty="0">
                <a:solidFill>
                  <a:schemeClr val="tx1"/>
                </a:solidFill>
                <a:sym typeface="+mn-ea"/>
              </a:rPr>
              <a:t>计划有利于合理配置资源</a:t>
            </a:r>
            <a:endParaRPr lang="zh-CN" altLang="en-US" sz="3200" dirty="0">
              <a:solidFill>
                <a:schemeClr val="tx1"/>
              </a:solidFill>
              <a:sym typeface="+mn-ea"/>
            </a:endParaRPr>
          </a:p>
          <a:p>
            <a:pPr algn="ctr" eaLnBrk="0" hangingPunct="0"/>
            <a:endParaRPr lang="zh-CN" altLang="en-US" sz="3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925316" y="5633849"/>
            <a:ext cx="5550535" cy="1105535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p>
            <a:pPr algn="l"/>
            <a:r>
              <a:rPr lang="zh-CN" altLang="en-US" sz="3200" dirty="0">
                <a:solidFill>
                  <a:schemeClr val="tx1"/>
                </a:solidFill>
                <a:sym typeface="+mn-ea"/>
              </a:rPr>
              <a:t>计划为管理者提供了控制标准</a:t>
            </a:r>
            <a:endParaRPr lang="zh-CN" altLang="en-US" sz="3200" dirty="0">
              <a:solidFill>
                <a:schemeClr val="tx1"/>
              </a:solidFill>
              <a:sym typeface="+mn-ea"/>
            </a:endParaRPr>
          </a:p>
          <a:p>
            <a:endParaRPr lang="zh-CN" altLang="en-US" sz="3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792661" y="2009391"/>
            <a:ext cx="4438650" cy="612775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p>
            <a:pPr algn="ctr" eaLnBrk="0" hangingPunct="0"/>
            <a:r>
              <a:rPr lang="zh-CN" altLang="en-US" sz="3200" dirty="0">
                <a:solidFill>
                  <a:schemeClr val="tx1"/>
                </a:solidFill>
                <a:sym typeface="+mn-ea"/>
              </a:rPr>
              <a:t> 计划为组织指明了方向</a:t>
            </a:r>
            <a:endParaRPr lang="zh-CN" altLang="en-US" sz="320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1452880" y="2826173"/>
            <a:ext cx="2739813" cy="2601807"/>
          </a:xfrm>
          <a:prstGeom prst="ellipse">
            <a:avLst/>
          </a:prstGeom>
          <a:gradFill>
            <a:gsLst>
              <a:gs pos="100000">
                <a:schemeClr val="bg1"/>
              </a:gs>
              <a:gs pos="0">
                <a:schemeClr val="bg1">
                  <a:lumMod val="75000"/>
                </a:schemeClr>
              </a:gs>
            </a:gsLst>
            <a:lin ang="2700000" scaled="0"/>
          </a:gradFill>
          <a:ln w="104775">
            <a:gradFill>
              <a:gsLst>
                <a:gs pos="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2700000" scaled="0"/>
            </a:gradFill>
          </a:ln>
          <a:effectLst>
            <a:outerShdw blurRad="152400" dist="292100" dir="2700000" sx="95000" sy="95000" algn="tl" rotWithShape="0">
              <a:prstClr val="black">
                <a:alpha val="12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>
              <a:lnSpc>
                <a:spcPct val="120000"/>
              </a:lnSpc>
            </a:pPr>
            <a:r>
              <a:rPr lang="en-US" altLang="zh-CN" sz="32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zh-CN" altLang="zh-CN" sz="32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计划的</a:t>
            </a:r>
            <a:endParaRPr lang="zh-CN" altLang="zh-CN" sz="3200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20000"/>
              </a:lnSpc>
            </a:pPr>
            <a:r>
              <a:rPr lang="zh-CN" altLang="zh-CN" sz="32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  作用</a:t>
            </a:r>
            <a:endParaRPr lang="zh-CN" altLang="zh-CN" sz="3200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1" grpId="0" bldLvl="0" animBg="1"/>
      <p:bldP spid="27" grpId="0" bldLvl="0" animBg="1"/>
      <p:bldP spid="2" grpId="0" bldLvl="0" animBg="1"/>
      <p:bldP spid="13" grpId="0" bldLvl="0" animBg="1"/>
      <p:bldP spid="20" grpId="0"/>
      <p:bldP spid="14" grpId="0" bldLvl="0" animBg="1"/>
      <p:bldP spid="39" grpId="0"/>
      <p:bldP spid="15" grpId="0" bldLvl="0" animBg="1"/>
      <p:bldP spid="12" grpId="0"/>
      <p:bldP spid="16" grpId="0" bldLvl="0" animBg="1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594090" y="26130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28679" name="Freeform 6"/>
          <p:cNvSpPr>
            <a:spLocks noEditPoints="1" noChangeArrowheads="1"/>
          </p:cNvSpPr>
          <p:nvPr/>
        </p:nvSpPr>
        <p:spPr bwMode="auto">
          <a:xfrm>
            <a:off x="6379633" y="1889760"/>
            <a:ext cx="1164167" cy="2315633"/>
          </a:xfrm>
          <a:custGeom>
            <a:avLst/>
            <a:gdLst>
              <a:gd name="T0" fmla="*/ 7 w 6843"/>
              <a:gd name="T1" fmla="*/ 13512 h 13588"/>
              <a:gd name="T2" fmla="*/ 6769 w 6843"/>
              <a:gd name="T3" fmla="*/ 1897 h 13588"/>
              <a:gd name="T4" fmla="*/ 6382 w 6843"/>
              <a:gd name="T5" fmla="*/ 1682 h 13588"/>
              <a:gd name="T6" fmla="*/ 5990 w 6843"/>
              <a:gd name="T7" fmla="*/ 1480 h 13588"/>
              <a:gd name="T8" fmla="*/ 5592 w 6843"/>
              <a:gd name="T9" fmla="*/ 1292 h 13588"/>
              <a:gd name="T10" fmla="*/ 5188 w 6843"/>
              <a:gd name="T11" fmla="*/ 1117 h 13588"/>
              <a:gd name="T12" fmla="*/ 4780 w 6843"/>
              <a:gd name="T13" fmla="*/ 956 h 13588"/>
              <a:gd name="T14" fmla="*/ 4367 w 6843"/>
              <a:gd name="T15" fmla="*/ 808 h 13588"/>
              <a:gd name="T16" fmla="*/ 3949 w 6843"/>
              <a:gd name="T17" fmla="*/ 674 h 13588"/>
              <a:gd name="T18" fmla="*/ 3527 w 6843"/>
              <a:gd name="T19" fmla="*/ 554 h 13588"/>
              <a:gd name="T20" fmla="*/ 3102 w 6843"/>
              <a:gd name="T21" fmla="*/ 447 h 13588"/>
              <a:gd name="T22" fmla="*/ 2673 w 6843"/>
              <a:gd name="T23" fmla="*/ 354 h 13588"/>
              <a:gd name="T24" fmla="*/ 2241 w 6843"/>
              <a:gd name="T25" fmla="*/ 276 h 13588"/>
              <a:gd name="T26" fmla="*/ 1806 w 6843"/>
              <a:gd name="T27" fmla="*/ 212 h 13588"/>
              <a:gd name="T28" fmla="*/ 1369 w 6843"/>
              <a:gd name="T29" fmla="*/ 161 h 13588"/>
              <a:gd name="T30" fmla="*/ 930 w 6843"/>
              <a:gd name="T31" fmla="*/ 125 h 13588"/>
              <a:gd name="T32" fmla="*/ 490 w 6843"/>
              <a:gd name="T33" fmla="*/ 103 h 13588"/>
              <a:gd name="T34" fmla="*/ 48 w 6843"/>
              <a:gd name="T35" fmla="*/ 96 h 13588"/>
              <a:gd name="T36" fmla="*/ 96 w 6843"/>
              <a:gd name="T37" fmla="*/ 13536 h 13588"/>
              <a:gd name="T38" fmla="*/ 15 w 6843"/>
              <a:gd name="T39" fmla="*/ 14 h 13588"/>
              <a:gd name="T40" fmla="*/ 271 w 6843"/>
              <a:gd name="T41" fmla="*/ 2 h 13588"/>
              <a:gd name="T42" fmla="*/ 716 w 6843"/>
              <a:gd name="T43" fmla="*/ 17 h 13588"/>
              <a:gd name="T44" fmla="*/ 1159 w 6843"/>
              <a:gd name="T45" fmla="*/ 46 h 13588"/>
              <a:gd name="T46" fmla="*/ 1600 w 6843"/>
              <a:gd name="T47" fmla="*/ 89 h 13588"/>
              <a:gd name="T48" fmla="*/ 2039 w 6843"/>
              <a:gd name="T49" fmla="*/ 147 h 13588"/>
              <a:gd name="T50" fmla="*/ 2475 w 6843"/>
              <a:gd name="T51" fmla="*/ 219 h 13588"/>
              <a:gd name="T52" fmla="*/ 2908 w 6843"/>
              <a:gd name="T53" fmla="*/ 306 h 13588"/>
              <a:gd name="T54" fmla="*/ 3338 w 6843"/>
              <a:gd name="T55" fmla="*/ 406 h 13588"/>
              <a:gd name="T56" fmla="*/ 3766 w 6843"/>
              <a:gd name="T57" fmla="*/ 520 h 13588"/>
              <a:gd name="T58" fmla="*/ 4188 w 6843"/>
              <a:gd name="T59" fmla="*/ 648 h 13588"/>
              <a:gd name="T60" fmla="*/ 4606 w 6843"/>
              <a:gd name="T61" fmla="*/ 790 h 13588"/>
              <a:gd name="T62" fmla="*/ 5020 w 6843"/>
              <a:gd name="T63" fmla="*/ 946 h 13588"/>
              <a:gd name="T64" fmla="*/ 5430 w 6843"/>
              <a:gd name="T65" fmla="*/ 1115 h 13588"/>
              <a:gd name="T66" fmla="*/ 5833 w 6843"/>
              <a:gd name="T67" fmla="*/ 1298 h 13588"/>
              <a:gd name="T68" fmla="*/ 6231 w 6843"/>
              <a:gd name="T69" fmla="*/ 1494 h 13588"/>
              <a:gd name="T70" fmla="*/ 6624 w 6843"/>
              <a:gd name="T71" fmla="*/ 1704 h 13588"/>
              <a:gd name="T72" fmla="*/ 6839 w 6843"/>
              <a:gd name="T73" fmla="*/ 1842 h 13588"/>
              <a:gd name="T74" fmla="*/ 90 w 6843"/>
              <a:gd name="T75" fmla="*/ 13560 h 13588"/>
              <a:gd name="T76" fmla="*/ 0 w 6843"/>
              <a:gd name="T77" fmla="*/ 13536 h 135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6843"/>
              <a:gd name="T118" fmla="*/ 0 h 13588"/>
              <a:gd name="T119" fmla="*/ 6843 w 6843"/>
              <a:gd name="T120" fmla="*/ 13588 h 13588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6843" h="13588">
                <a:moveTo>
                  <a:pt x="96" y="13536"/>
                </a:moveTo>
                <a:lnTo>
                  <a:pt x="7" y="13512"/>
                </a:lnTo>
                <a:lnTo>
                  <a:pt x="6751" y="1831"/>
                </a:lnTo>
                <a:lnTo>
                  <a:pt x="6769" y="1897"/>
                </a:lnTo>
                <a:lnTo>
                  <a:pt x="6576" y="1787"/>
                </a:lnTo>
                <a:lnTo>
                  <a:pt x="6382" y="1682"/>
                </a:lnTo>
                <a:lnTo>
                  <a:pt x="6187" y="1580"/>
                </a:lnTo>
                <a:lnTo>
                  <a:pt x="5990" y="1480"/>
                </a:lnTo>
                <a:lnTo>
                  <a:pt x="5792" y="1385"/>
                </a:lnTo>
                <a:lnTo>
                  <a:pt x="5592" y="1292"/>
                </a:lnTo>
                <a:lnTo>
                  <a:pt x="5391" y="1203"/>
                </a:lnTo>
                <a:lnTo>
                  <a:pt x="5188" y="1117"/>
                </a:lnTo>
                <a:lnTo>
                  <a:pt x="4985" y="1035"/>
                </a:lnTo>
                <a:lnTo>
                  <a:pt x="4780" y="956"/>
                </a:lnTo>
                <a:lnTo>
                  <a:pt x="4574" y="881"/>
                </a:lnTo>
                <a:lnTo>
                  <a:pt x="4367" y="808"/>
                </a:lnTo>
                <a:lnTo>
                  <a:pt x="4158" y="740"/>
                </a:lnTo>
                <a:lnTo>
                  <a:pt x="3949" y="674"/>
                </a:lnTo>
                <a:lnTo>
                  <a:pt x="3738" y="612"/>
                </a:lnTo>
                <a:lnTo>
                  <a:pt x="3527" y="554"/>
                </a:lnTo>
                <a:lnTo>
                  <a:pt x="3314" y="499"/>
                </a:lnTo>
                <a:lnTo>
                  <a:pt x="3102" y="447"/>
                </a:lnTo>
                <a:lnTo>
                  <a:pt x="2888" y="399"/>
                </a:lnTo>
                <a:lnTo>
                  <a:pt x="2673" y="354"/>
                </a:lnTo>
                <a:lnTo>
                  <a:pt x="2457" y="314"/>
                </a:lnTo>
                <a:lnTo>
                  <a:pt x="2241" y="276"/>
                </a:lnTo>
                <a:lnTo>
                  <a:pt x="2024" y="242"/>
                </a:lnTo>
                <a:lnTo>
                  <a:pt x="1806" y="212"/>
                </a:lnTo>
                <a:lnTo>
                  <a:pt x="1588" y="185"/>
                </a:lnTo>
                <a:lnTo>
                  <a:pt x="1369" y="161"/>
                </a:lnTo>
                <a:lnTo>
                  <a:pt x="1150" y="141"/>
                </a:lnTo>
                <a:lnTo>
                  <a:pt x="930" y="125"/>
                </a:lnTo>
                <a:lnTo>
                  <a:pt x="710" y="112"/>
                </a:lnTo>
                <a:lnTo>
                  <a:pt x="490" y="103"/>
                </a:lnTo>
                <a:lnTo>
                  <a:pt x="269" y="98"/>
                </a:lnTo>
                <a:lnTo>
                  <a:pt x="48" y="96"/>
                </a:lnTo>
                <a:lnTo>
                  <a:pt x="96" y="48"/>
                </a:lnTo>
                <a:lnTo>
                  <a:pt x="96" y="13536"/>
                </a:lnTo>
                <a:close/>
                <a:moveTo>
                  <a:pt x="0" y="48"/>
                </a:moveTo>
                <a:cubicBezTo>
                  <a:pt x="0" y="35"/>
                  <a:pt x="6" y="23"/>
                  <a:pt x="15" y="14"/>
                </a:cubicBezTo>
                <a:cubicBezTo>
                  <a:pt x="24" y="5"/>
                  <a:pt x="36" y="0"/>
                  <a:pt x="49" y="0"/>
                </a:cubicBezTo>
                <a:lnTo>
                  <a:pt x="271" y="2"/>
                </a:lnTo>
                <a:lnTo>
                  <a:pt x="494" y="8"/>
                </a:lnTo>
                <a:lnTo>
                  <a:pt x="716" y="17"/>
                </a:lnTo>
                <a:lnTo>
                  <a:pt x="938" y="29"/>
                </a:lnTo>
                <a:lnTo>
                  <a:pt x="1159" y="46"/>
                </a:lnTo>
                <a:lnTo>
                  <a:pt x="1380" y="66"/>
                </a:lnTo>
                <a:lnTo>
                  <a:pt x="1600" y="89"/>
                </a:lnTo>
                <a:lnTo>
                  <a:pt x="1820" y="116"/>
                </a:lnTo>
                <a:lnTo>
                  <a:pt x="2039" y="147"/>
                </a:lnTo>
                <a:lnTo>
                  <a:pt x="2257" y="181"/>
                </a:lnTo>
                <a:lnTo>
                  <a:pt x="2475" y="219"/>
                </a:lnTo>
                <a:lnTo>
                  <a:pt x="2692" y="260"/>
                </a:lnTo>
                <a:lnTo>
                  <a:pt x="2908" y="306"/>
                </a:lnTo>
                <a:lnTo>
                  <a:pt x="3124" y="354"/>
                </a:lnTo>
                <a:lnTo>
                  <a:pt x="3338" y="406"/>
                </a:lnTo>
                <a:lnTo>
                  <a:pt x="3553" y="461"/>
                </a:lnTo>
                <a:lnTo>
                  <a:pt x="3766" y="520"/>
                </a:lnTo>
                <a:lnTo>
                  <a:pt x="3977" y="583"/>
                </a:lnTo>
                <a:lnTo>
                  <a:pt x="4188" y="648"/>
                </a:lnTo>
                <a:lnTo>
                  <a:pt x="4398" y="718"/>
                </a:lnTo>
                <a:lnTo>
                  <a:pt x="4606" y="790"/>
                </a:lnTo>
                <a:lnTo>
                  <a:pt x="4814" y="866"/>
                </a:lnTo>
                <a:lnTo>
                  <a:pt x="5020" y="946"/>
                </a:lnTo>
                <a:lnTo>
                  <a:pt x="5226" y="1029"/>
                </a:lnTo>
                <a:lnTo>
                  <a:pt x="5430" y="1115"/>
                </a:lnTo>
                <a:lnTo>
                  <a:pt x="5632" y="1205"/>
                </a:lnTo>
                <a:lnTo>
                  <a:pt x="5833" y="1298"/>
                </a:lnTo>
                <a:lnTo>
                  <a:pt x="6033" y="1395"/>
                </a:lnTo>
                <a:lnTo>
                  <a:pt x="6231" y="1494"/>
                </a:lnTo>
                <a:lnTo>
                  <a:pt x="6428" y="1597"/>
                </a:lnTo>
                <a:lnTo>
                  <a:pt x="6624" y="1704"/>
                </a:lnTo>
                <a:lnTo>
                  <a:pt x="6817" y="1813"/>
                </a:lnTo>
                <a:cubicBezTo>
                  <a:pt x="6828" y="1820"/>
                  <a:pt x="6836" y="1830"/>
                  <a:pt x="6839" y="1842"/>
                </a:cubicBezTo>
                <a:cubicBezTo>
                  <a:pt x="6843" y="1855"/>
                  <a:pt x="6841" y="1868"/>
                  <a:pt x="6835" y="1879"/>
                </a:cubicBezTo>
                <a:lnTo>
                  <a:pt x="90" y="13560"/>
                </a:lnTo>
                <a:cubicBezTo>
                  <a:pt x="79" y="13579"/>
                  <a:pt x="57" y="13588"/>
                  <a:pt x="36" y="13583"/>
                </a:cubicBezTo>
                <a:cubicBezTo>
                  <a:pt x="15" y="13577"/>
                  <a:pt x="0" y="13558"/>
                  <a:pt x="0" y="13536"/>
                </a:cubicBezTo>
                <a:lnTo>
                  <a:pt x="0" y="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588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endParaRPr lang="zh-CN" altLang="zh-CN" sz="4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8687" name="Freeform 26"/>
          <p:cNvSpPr>
            <a:spLocks noEditPoints="1" noChangeArrowheads="1"/>
          </p:cNvSpPr>
          <p:nvPr/>
        </p:nvSpPr>
        <p:spPr bwMode="auto">
          <a:xfrm>
            <a:off x="4989831" y="1889760"/>
            <a:ext cx="2008716" cy="2006600"/>
          </a:xfrm>
          <a:custGeom>
            <a:avLst/>
            <a:gdLst>
              <a:gd name="T0" fmla="*/ 11755 w 11784"/>
              <a:gd name="T1" fmla="*/ 11690 h 11784"/>
              <a:gd name="T2" fmla="*/ 11690 w 11784"/>
              <a:gd name="T3" fmla="*/ 11755 h 11784"/>
              <a:gd name="T4" fmla="*/ 4946 w 11784"/>
              <a:gd name="T5" fmla="*/ 74 h 11784"/>
              <a:gd name="T6" fmla="*/ 5012 w 11784"/>
              <a:gd name="T7" fmla="*/ 91 h 11784"/>
              <a:gd name="T8" fmla="*/ 4820 w 11784"/>
              <a:gd name="T9" fmla="*/ 204 h 11784"/>
              <a:gd name="T10" fmla="*/ 4632 w 11784"/>
              <a:gd name="T11" fmla="*/ 319 h 11784"/>
              <a:gd name="T12" fmla="*/ 4261 w 11784"/>
              <a:gd name="T13" fmla="*/ 558 h 11784"/>
              <a:gd name="T14" fmla="*/ 3899 w 11784"/>
              <a:gd name="T15" fmla="*/ 809 h 11784"/>
              <a:gd name="T16" fmla="*/ 3546 w 11784"/>
              <a:gd name="T17" fmla="*/ 1071 h 11784"/>
              <a:gd name="T18" fmla="*/ 3202 w 11784"/>
              <a:gd name="T19" fmla="*/ 1344 h 11784"/>
              <a:gd name="T20" fmla="*/ 2867 w 11784"/>
              <a:gd name="T21" fmla="*/ 1629 h 11784"/>
              <a:gd name="T22" fmla="*/ 2542 w 11784"/>
              <a:gd name="T23" fmla="*/ 1923 h 11784"/>
              <a:gd name="T24" fmla="*/ 2227 w 11784"/>
              <a:gd name="T25" fmla="*/ 2228 h 11784"/>
              <a:gd name="T26" fmla="*/ 1922 w 11784"/>
              <a:gd name="T27" fmla="*/ 2543 h 11784"/>
              <a:gd name="T28" fmla="*/ 1628 w 11784"/>
              <a:gd name="T29" fmla="*/ 2868 h 11784"/>
              <a:gd name="T30" fmla="*/ 1343 w 11784"/>
              <a:gd name="T31" fmla="*/ 3203 h 11784"/>
              <a:gd name="T32" fmla="*/ 1070 w 11784"/>
              <a:gd name="T33" fmla="*/ 3547 h 11784"/>
              <a:gd name="T34" fmla="*/ 808 w 11784"/>
              <a:gd name="T35" fmla="*/ 3900 h 11784"/>
              <a:gd name="T36" fmla="*/ 557 w 11784"/>
              <a:gd name="T37" fmla="*/ 4262 h 11784"/>
              <a:gd name="T38" fmla="*/ 318 w 11784"/>
              <a:gd name="T39" fmla="*/ 4633 h 11784"/>
              <a:gd name="T40" fmla="*/ 203 w 11784"/>
              <a:gd name="T41" fmla="*/ 4821 h 11784"/>
              <a:gd name="T42" fmla="*/ 91 w 11784"/>
              <a:gd name="T43" fmla="*/ 5012 h 11784"/>
              <a:gd name="T44" fmla="*/ 74 w 11784"/>
              <a:gd name="T45" fmla="*/ 4946 h 11784"/>
              <a:gd name="T46" fmla="*/ 11755 w 11784"/>
              <a:gd name="T47" fmla="*/ 11690 h 11784"/>
              <a:gd name="T48" fmla="*/ 26 w 11784"/>
              <a:gd name="T49" fmla="*/ 5029 h 11784"/>
              <a:gd name="T50" fmla="*/ 4 w 11784"/>
              <a:gd name="T51" fmla="*/ 5000 h 11784"/>
              <a:gd name="T52" fmla="*/ 9 w 11784"/>
              <a:gd name="T53" fmla="*/ 4963 h 11784"/>
              <a:gd name="T54" fmla="*/ 122 w 11784"/>
              <a:gd name="T55" fmla="*/ 4771 h 11784"/>
              <a:gd name="T56" fmla="*/ 238 w 11784"/>
              <a:gd name="T57" fmla="*/ 4581 h 11784"/>
              <a:gd name="T58" fmla="*/ 478 w 11784"/>
              <a:gd name="T59" fmla="*/ 4208 h 11784"/>
              <a:gd name="T60" fmla="*/ 731 w 11784"/>
              <a:gd name="T61" fmla="*/ 3843 h 11784"/>
              <a:gd name="T62" fmla="*/ 995 w 11784"/>
              <a:gd name="T63" fmla="*/ 3487 h 11784"/>
              <a:gd name="T64" fmla="*/ 1270 w 11784"/>
              <a:gd name="T65" fmla="*/ 3141 h 11784"/>
              <a:gd name="T66" fmla="*/ 1556 w 11784"/>
              <a:gd name="T67" fmla="*/ 2804 h 11784"/>
              <a:gd name="T68" fmla="*/ 1853 w 11784"/>
              <a:gd name="T69" fmla="*/ 2477 h 11784"/>
              <a:gd name="T70" fmla="*/ 2160 w 11784"/>
              <a:gd name="T71" fmla="*/ 2159 h 11784"/>
              <a:gd name="T72" fmla="*/ 2478 w 11784"/>
              <a:gd name="T73" fmla="*/ 1852 h 11784"/>
              <a:gd name="T74" fmla="*/ 2805 w 11784"/>
              <a:gd name="T75" fmla="*/ 1555 h 11784"/>
              <a:gd name="T76" fmla="*/ 3142 w 11784"/>
              <a:gd name="T77" fmla="*/ 1269 h 11784"/>
              <a:gd name="T78" fmla="*/ 3489 w 11784"/>
              <a:gd name="T79" fmla="*/ 994 h 11784"/>
              <a:gd name="T80" fmla="*/ 3844 w 11784"/>
              <a:gd name="T81" fmla="*/ 730 h 11784"/>
              <a:gd name="T82" fmla="*/ 4209 w 11784"/>
              <a:gd name="T83" fmla="*/ 478 h 11784"/>
              <a:gd name="T84" fmla="*/ 4582 w 11784"/>
              <a:gd name="T85" fmla="*/ 237 h 11784"/>
              <a:gd name="T86" fmla="*/ 4772 w 11784"/>
              <a:gd name="T87" fmla="*/ 121 h 11784"/>
              <a:gd name="T88" fmla="*/ 4963 w 11784"/>
              <a:gd name="T89" fmla="*/ 9 h 11784"/>
              <a:gd name="T90" fmla="*/ 5000 w 11784"/>
              <a:gd name="T91" fmla="*/ 4 h 11784"/>
              <a:gd name="T92" fmla="*/ 5029 w 11784"/>
              <a:gd name="T93" fmla="*/ 26 h 11784"/>
              <a:gd name="T94" fmla="*/ 11773 w 11784"/>
              <a:gd name="T95" fmla="*/ 11707 h 11784"/>
              <a:gd name="T96" fmla="*/ 11765 w 11784"/>
              <a:gd name="T97" fmla="*/ 11765 h 11784"/>
              <a:gd name="T98" fmla="*/ 11707 w 11784"/>
              <a:gd name="T99" fmla="*/ 11773 h 11784"/>
              <a:gd name="T100" fmla="*/ 26 w 11784"/>
              <a:gd name="T101" fmla="*/ 5029 h 1178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1784"/>
              <a:gd name="T154" fmla="*/ 0 h 11784"/>
              <a:gd name="T155" fmla="*/ 11784 w 11784"/>
              <a:gd name="T156" fmla="*/ 11784 h 11784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1784" h="11784">
                <a:moveTo>
                  <a:pt x="11755" y="11690"/>
                </a:moveTo>
                <a:lnTo>
                  <a:pt x="11690" y="11755"/>
                </a:lnTo>
                <a:lnTo>
                  <a:pt x="4946" y="74"/>
                </a:lnTo>
                <a:lnTo>
                  <a:pt x="5012" y="91"/>
                </a:lnTo>
                <a:lnTo>
                  <a:pt x="4820" y="204"/>
                </a:lnTo>
                <a:lnTo>
                  <a:pt x="4632" y="319"/>
                </a:lnTo>
                <a:lnTo>
                  <a:pt x="4261" y="558"/>
                </a:lnTo>
                <a:lnTo>
                  <a:pt x="3899" y="809"/>
                </a:lnTo>
                <a:lnTo>
                  <a:pt x="3546" y="1071"/>
                </a:lnTo>
                <a:lnTo>
                  <a:pt x="3202" y="1344"/>
                </a:lnTo>
                <a:lnTo>
                  <a:pt x="2867" y="1629"/>
                </a:lnTo>
                <a:lnTo>
                  <a:pt x="2542" y="1923"/>
                </a:lnTo>
                <a:lnTo>
                  <a:pt x="2227" y="2228"/>
                </a:lnTo>
                <a:lnTo>
                  <a:pt x="1922" y="2543"/>
                </a:lnTo>
                <a:lnTo>
                  <a:pt x="1628" y="2868"/>
                </a:lnTo>
                <a:lnTo>
                  <a:pt x="1343" y="3203"/>
                </a:lnTo>
                <a:lnTo>
                  <a:pt x="1070" y="3547"/>
                </a:lnTo>
                <a:lnTo>
                  <a:pt x="808" y="3900"/>
                </a:lnTo>
                <a:lnTo>
                  <a:pt x="557" y="4262"/>
                </a:lnTo>
                <a:lnTo>
                  <a:pt x="318" y="4633"/>
                </a:lnTo>
                <a:lnTo>
                  <a:pt x="203" y="4821"/>
                </a:lnTo>
                <a:lnTo>
                  <a:pt x="91" y="5012"/>
                </a:lnTo>
                <a:lnTo>
                  <a:pt x="74" y="4946"/>
                </a:lnTo>
                <a:lnTo>
                  <a:pt x="11755" y="11690"/>
                </a:lnTo>
                <a:close/>
                <a:moveTo>
                  <a:pt x="26" y="5029"/>
                </a:moveTo>
                <a:cubicBezTo>
                  <a:pt x="15" y="5023"/>
                  <a:pt x="7" y="5012"/>
                  <a:pt x="4" y="5000"/>
                </a:cubicBezTo>
                <a:cubicBezTo>
                  <a:pt x="0" y="4987"/>
                  <a:pt x="2" y="4974"/>
                  <a:pt x="9" y="4963"/>
                </a:cubicBezTo>
                <a:lnTo>
                  <a:pt x="122" y="4771"/>
                </a:lnTo>
                <a:lnTo>
                  <a:pt x="238" y="4581"/>
                </a:lnTo>
                <a:lnTo>
                  <a:pt x="478" y="4208"/>
                </a:lnTo>
                <a:lnTo>
                  <a:pt x="731" y="3843"/>
                </a:lnTo>
                <a:lnTo>
                  <a:pt x="995" y="3487"/>
                </a:lnTo>
                <a:lnTo>
                  <a:pt x="1270" y="3141"/>
                </a:lnTo>
                <a:lnTo>
                  <a:pt x="1556" y="2804"/>
                </a:lnTo>
                <a:lnTo>
                  <a:pt x="1853" y="2477"/>
                </a:lnTo>
                <a:lnTo>
                  <a:pt x="2160" y="2159"/>
                </a:lnTo>
                <a:lnTo>
                  <a:pt x="2478" y="1852"/>
                </a:lnTo>
                <a:lnTo>
                  <a:pt x="2805" y="1555"/>
                </a:lnTo>
                <a:lnTo>
                  <a:pt x="3142" y="1269"/>
                </a:lnTo>
                <a:lnTo>
                  <a:pt x="3489" y="994"/>
                </a:lnTo>
                <a:lnTo>
                  <a:pt x="3844" y="730"/>
                </a:lnTo>
                <a:lnTo>
                  <a:pt x="4209" y="478"/>
                </a:lnTo>
                <a:lnTo>
                  <a:pt x="4582" y="237"/>
                </a:lnTo>
                <a:lnTo>
                  <a:pt x="4772" y="121"/>
                </a:lnTo>
                <a:lnTo>
                  <a:pt x="4963" y="9"/>
                </a:lnTo>
                <a:cubicBezTo>
                  <a:pt x="4974" y="2"/>
                  <a:pt x="4987" y="0"/>
                  <a:pt x="5000" y="4"/>
                </a:cubicBezTo>
                <a:cubicBezTo>
                  <a:pt x="5012" y="7"/>
                  <a:pt x="5023" y="15"/>
                  <a:pt x="5029" y="26"/>
                </a:cubicBezTo>
                <a:lnTo>
                  <a:pt x="11773" y="11707"/>
                </a:lnTo>
                <a:cubicBezTo>
                  <a:pt x="11784" y="11726"/>
                  <a:pt x="11781" y="11750"/>
                  <a:pt x="11765" y="11765"/>
                </a:cubicBezTo>
                <a:cubicBezTo>
                  <a:pt x="11750" y="11781"/>
                  <a:pt x="11726" y="11784"/>
                  <a:pt x="11707" y="11773"/>
                </a:cubicBezTo>
                <a:lnTo>
                  <a:pt x="26" y="50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588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endParaRPr lang="zh-CN" altLang="zh-CN" sz="4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18820" y="792480"/>
            <a:ext cx="461941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735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二、计划的种类</a:t>
            </a:r>
            <a:endParaRPr lang="zh-CN" altLang="en-US" sz="3735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031240" y="1358053"/>
            <a:ext cx="4558030" cy="5016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665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1.按照计划的形式和层次分类</a:t>
            </a:r>
            <a:endParaRPr lang="zh-CN" altLang="en-US" sz="2665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9703" name="Picture 7" descr="QQ截图未命名"/>
          <p:cNvPicPr>
            <a:picLocks noChangeAspect="1"/>
          </p:cNvPicPr>
          <p:nvPr/>
        </p:nvPicPr>
        <p:blipFill>
          <a:blip r:embed="rId1"/>
          <a:srcRect b="9189"/>
          <a:stretch>
            <a:fillRect/>
          </a:stretch>
        </p:blipFill>
        <p:spPr>
          <a:xfrm>
            <a:off x="1391285" y="2120900"/>
            <a:ext cx="6462395" cy="4645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594090" y="26130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28687" name="Freeform 26"/>
          <p:cNvSpPr>
            <a:spLocks noEditPoints="1" noChangeArrowheads="1"/>
          </p:cNvSpPr>
          <p:nvPr/>
        </p:nvSpPr>
        <p:spPr bwMode="auto">
          <a:xfrm>
            <a:off x="5096511" y="2392680"/>
            <a:ext cx="2008716" cy="2006600"/>
          </a:xfrm>
          <a:custGeom>
            <a:avLst/>
            <a:gdLst>
              <a:gd name="T0" fmla="*/ 11755 w 11784"/>
              <a:gd name="T1" fmla="*/ 11690 h 11784"/>
              <a:gd name="T2" fmla="*/ 11690 w 11784"/>
              <a:gd name="T3" fmla="*/ 11755 h 11784"/>
              <a:gd name="T4" fmla="*/ 4946 w 11784"/>
              <a:gd name="T5" fmla="*/ 74 h 11784"/>
              <a:gd name="T6" fmla="*/ 5012 w 11784"/>
              <a:gd name="T7" fmla="*/ 91 h 11784"/>
              <a:gd name="T8" fmla="*/ 4820 w 11784"/>
              <a:gd name="T9" fmla="*/ 204 h 11784"/>
              <a:gd name="T10" fmla="*/ 4632 w 11784"/>
              <a:gd name="T11" fmla="*/ 319 h 11784"/>
              <a:gd name="T12" fmla="*/ 4261 w 11784"/>
              <a:gd name="T13" fmla="*/ 558 h 11784"/>
              <a:gd name="T14" fmla="*/ 3899 w 11784"/>
              <a:gd name="T15" fmla="*/ 809 h 11784"/>
              <a:gd name="T16" fmla="*/ 3546 w 11784"/>
              <a:gd name="T17" fmla="*/ 1071 h 11784"/>
              <a:gd name="T18" fmla="*/ 3202 w 11784"/>
              <a:gd name="T19" fmla="*/ 1344 h 11784"/>
              <a:gd name="T20" fmla="*/ 2867 w 11784"/>
              <a:gd name="T21" fmla="*/ 1629 h 11784"/>
              <a:gd name="T22" fmla="*/ 2542 w 11784"/>
              <a:gd name="T23" fmla="*/ 1923 h 11784"/>
              <a:gd name="T24" fmla="*/ 2227 w 11784"/>
              <a:gd name="T25" fmla="*/ 2228 h 11784"/>
              <a:gd name="T26" fmla="*/ 1922 w 11784"/>
              <a:gd name="T27" fmla="*/ 2543 h 11784"/>
              <a:gd name="T28" fmla="*/ 1628 w 11784"/>
              <a:gd name="T29" fmla="*/ 2868 h 11784"/>
              <a:gd name="T30" fmla="*/ 1343 w 11784"/>
              <a:gd name="T31" fmla="*/ 3203 h 11784"/>
              <a:gd name="T32" fmla="*/ 1070 w 11784"/>
              <a:gd name="T33" fmla="*/ 3547 h 11784"/>
              <a:gd name="T34" fmla="*/ 808 w 11784"/>
              <a:gd name="T35" fmla="*/ 3900 h 11784"/>
              <a:gd name="T36" fmla="*/ 557 w 11784"/>
              <a:gd name="T37" fmla="*/ 4262 h 11784"/>
              <a:gd name="T38" fmla="*/ 318 w 11784"/>
              <a:gd name="T39" fmla="*/ 4633 h 11784"/>
              <a:gd name="T40" fmla="*/ 203 w 11784"/>
              <a:gd name="T41" fmla="*/ 4821 h 11784"/>
              <a:gd name="T42" fmla="*/ 91 w 11784"/>
              <a:gd name="T43" fmla="*/ 5012 h 11784"/>
              <a:gd name="T44" fmla="*/ 74 w 11784"/>
              <a:gd name="T45" fmla="*/ 4946 h 11784"/>
              <a:gd name="T46" fmla="*/ 11755 w 11784"/>
              <a:gd name="T47" fmla="*/ 11690 h 11784"/>
              <a:gd name="T48" fmla="*/ 26 w 11784"/>
              <a:gd name="T49" fmla="*/ 5029 h 11784"/>
              <a:gd name="T50" fmla="*/ 4 w 11784"/>
              <a:gd name="T51" fmla="*/ 5000 h 11784"/>
              <a:gd name="T52" fmla="*/ 9 w 11784"/>
              <a:gd name="T53" fmla="*/ 4963 h 11784"/>
              <a:gd name="T54" fmla="*/ 122 w 11784"/>
              <a:gd name="T55" fmla="*/ 4771 h 11784"/>
              <a:gd name="T56" fmla="*/ 238 w 11784"/>
              <a:gd name="T57" fmla="*/ 4581 h 11784"/>
              <a:gd name="T58" fmla="*/ 478 w 11784"/>
              <a:gd name="T59" fmla="*/ 4208 h 11784"/>
              <a:gd name="T60" fmla="*/ 731 w 11784"/>
              <a:gd name="T61" fmla="*/ 3843 h 11784"/>
              <a:gd name="T62" fmla="*/ 995 w 11784"/>
              <a:gd name="T63" fmla="*/ 3487 h 11784"/>
              <a:gd name="T64" fmla="*/ 1270 w 11784"/>
              <a:gd name="T65" fmla="*/ 3141 h 11784"/>
              <a:gd name="T66" fmla="*/ 1556 w 11784"/>
              <a:gd name="T67" fmla="*/ 2804 h 11784"/>
              <a:gd name="T68" fmla="*/ 1853 w 11784"/>
              <a:gd name="T69" fmla="*/ 2477 h 11784"/>
              <a:gd name="T70" fmla="*/ 2160 w 11784"/>
              <a:gd name="T71" fmla="*/ 2159 h 11784"/>
              <a:gd name="T72" fmla="*/ 2478 w 11784"/>
              <a:gd name="T73" fmla="*/ 1852 h 11784"/>
              <a:gd name="T74" fmla="*/ 2805 w 11784"/>
              <a:gd name="T75" fmla="*/ 1555 h 11784"/>
              <a:gd name="T76" fmla="*/ 3142 w 11784"/>
              <a:gd name="T77" fmla="*/ 1269 h 11784"/>
              <a:gd name="T78" fmla="*/ 3489 w 11784"/>
              <a:gd name="T79" fmla="*/ 994 h 11784"/>
              <a:gd name="T80" fmla="*/ 3844 w 11784"/>
              <a:gd name="T81" fmla="*/ 730 h 11784"/>
              <a:gd name="T82" fmla="*/ 4209 w 11784"/>
              <a:gd name="T83" fmla="*/ 478 h 11784"/>
              <a:gd name="T84" fmla="*/ 4582 w 11784"/>
              <a:gd name="T85" fmla="*/ 237 h 11784"/>
              <a:gd name="T86" fmla="*/ 4772 w 11784"/>
              <a:gd name="T87" fmla="*/ 121 h 11784"/>
              <a:gd name="T88" fmla="*/ 4963 w 11784"/>
              <a:gd name="T89" fmla="*/ 9 h 11784"/>
              <a:gd name="T90" fmla="*/ 5000 w 11784"/>
              <a:gd name="T91" fmla="*/ 4 h 11784"/>
              <a:gd name="T92" fmla="*/ 5029 w 11784"/>
              <a:gd name="T93" fmla="*/ 26 h 11784"/>
              <a:gd name="T94" fmla="*/ 11773 w 11784"/>
              <a:gd name="T95" fmla="*/ 11707 h 11784"/>
              <a:gd name="T96" fmla="*/ 11765 w 11784"/>
              <a:gd name="T97" fmla="*/ 11765 h 11784"/>
              <a:gd name="T98" fmla="*/ 11707 w 11784"/>
              <a:gd name="T99" fmla="*/ 11773 h 11784"/>
              <a:gd name="T100" fmla="*/ 26 w 11784"/>
              <a:gd name="T101" fmla="*/ 5029 h 1178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1784"/>
              <a:gd name="T154" fmla="*/ 0 h 11784"/>
              <a:gd name="T155" fmla="*/ 11784 w 11784"/>
              <a:gd name="T156" fmla="*/ 11784 h 11784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1784" h="11784">
                <a:moveTo>
                  <a:pt x="11755" y="11690"/>
                </a:moveTo>
                <a:lnTo>
                  <a:pt x="11690" y="11755"/>
                </a:lnTo>
                <a:lnTo>
                  <a:pt x="4946" y="74"/>
                </a:lnTo>
                <a:lnTo>
                  <a:pt x="5012" y="91"/>
                </a:lnTo>
                <a:lnTo>
                  <a:pt x="4820" y="204"/>
                </a:lnTo>
                <a:lnTo>
                  <a:pt x="4632" y="319"/>
                </a:lnTo>
                <a:lnTo>
                  <a:pt x="4261" y="558"/>
                </a:lnTo>
                <a:lnTo>
                  <a:pt x="3899" y="809"/>
                </a:lnTo>
                <a:lnTo>
                  <a:pt x="3546" y="1071"/>
                </a:lnTo>
                <a:lnTo>
                  <a:pt x="3202" y="1344"/>
                </a:lnTo>
                <a:lnTo>
                  <a:pt x="2867" y="1629"/>
                </a:lnTo>
                <a:lnTo>
                  <a:pt x="2542" y="1923"/>
                </a:lnTo>
                <a:lnTo>
                  <a:pt x="2227" y="2228"/>
                </a:lnTo>
                <a:lnTo>
                  <a:pt x="1922" y="2543"/>
                </a:lnTo>
                <a:lnTo>
                  <a:pt x="1628" y="2868"/>
                </a:lnTo>
                <a:lnTo>
                  <a:pt x="1343" y="3203"/>
                </a:lnTo>
                <a:lnTo>
                  <a:pt x="1070" y="3547"/>
                </a:lnTo>
                <a:lnTo>
                  <a:pt x="808" y="3900"/>
                </a:lnTo>
                <a:lnTo>
                  <a:pt x="557" y="4262"/>
                </a:lnTo>
                <a:lnTo>
                  <a:pt x="318" y="4633"/>
                </a:lnTo>
                <a:lnTo>
                  <a:pt x="203" y="4821"/>
                </a:lnTo>
                <a:lnTo>
                  <a:pt x="91" y="5012"/>
                </a:lnTo>
                <a:lnTo>
                  <a:pt x="74" y="4946"/>
                </a:lnTo>
                <a:lnTo>
                  <a:pt x="11755" y="11690"/>
                </a:lnTo>
                <a:close/>
                <a:moveTo>
                  <a:pt x="26" y="5029"/>
                </a:moveTo>
                <a:cubicBezTo>
                  <a:pt x="15" y="5023"/>
                  <a:pt x="7" y="5012"/>
                  <a:pt x="4" y="5000"/>
                </a:cubicBezTo>
                <a:cubicBezTo>
                  <a:pt x="0" y="4987"/>
                  <a:pt x="2" y="4974"/>
                  <a:pt x="9" y="4963"/>
                </a:cubicBezTo>
                <a:lnTo>
                  <a:pt x="122" y="4771"/>
                </a:lnTo>
                <a:lnTo>
                  <a:pt x="238" y="4581"/>
                </a:lnTo>
                <a:lnTo>
                  <a:pt x="478" y="4208"/>
                </a:lnTo>
                <a:lnTo>
                  <a:pt x="731" y="3843"/>
                </a:lnTo>
                <a:lnTo>
                  <a:pt x="995" y="3487"/>
                </a:lnTo>
                <a:lnTo>
                  <a:pt x="1270" y="3141"/>
                </a:lnTo>
                <a:lnTo>
                  <a:pt x="1556" y="2804"/>
                </a:lnTo>
                <a:lnTo>
                  <a:pt x="1853" y="2477"/>
                </a:lnTo>
                <a:lnTo>
                  <a:pt x="2160" y="2159"/>
                </a:lnTo>
                <a:lnTo>
                  <a:pt x="2478" y="1852"/>
                </a:lnTo>
                <a:lnTo>
                  <a:pt x="2805" y="1555"/>
                </a:lnTo>
                <a:lnTo>
                  <a:pt x="3142" y="1269"/>
                </a:lnTo>
                <a:lnTo>
                  <a:pt x="3489" y="994"/>
                </a:lnTo>
                <a:lnTo>
                  <a:pt x="3844" y="730"/>
                </a:lnTo>
                <a:lnTo>
                  <a:pt x="4209" y="478"/>
                </a:lnTo>
                <a:lnTo>
                  <a:pt x="4582" y="237"/>
                </a:lnTo>
                <a:lnTo>
                  <a:pt x="4772" y="121"/>
                </a:lnTo>
                <a:lnTo>
                  <a:pt x="4963" y="9"/>
                </a:lnTo>
                <a:cubicBezTo>
                  <a:pt x="4974" y="2"/>
                  <a:pt x="4987" y="0"/>
                  <a:pt x="5000" y="4"/>
                </a:cubicBezTo>
                <a:cubicBezTo>
                  <a:pt x="5012" y="7"/>
                  <a:pt x="5023" y="15"/>
                  <a:pt x="5029" y="26"/>
                </a:cubicBezTo>
                <a:lnTo>
                  <a:pt x="11773" y="11707"/>
                </a:lnTo>
                <a:cubicBezTo>
                  <a:pt x="11784" y="11726"/>
                  <a:pt x="11781" y="11750"/>
                  <a:pt x="11765" y="11765"/>
                </a:cubicBezTo>
                <a:cubicBezTo>
                  <a:pt x="11750" y="11781"/>
                  <a:pt x="11726" y="11784"/>
                  <a:pt x="11707" y="11773"/>
                </a:cubicBezTo>
                <a:lnTo>
                  <a:pt x="26" y="50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588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endParaRPr lang="zh-CN" altLang="zh-CN" sz="4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825500" y="1295400"/>
            <a:ext cx="461941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735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二、计划的种类</a:t>
            </a:r>
            <a:endParaRPr lang="zh-CN" altLang="en-US" sz="3735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139613" y="1991360"/>
            <a:ext cx="3201670" cy="5016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665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2.按照时间跨度分类</a:t>
            </a:r>
            <a:endParaRPr lang="zh-CN" altLang="en-US" sz="2665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91" name="组合 90"/>
          <p:cNvGrpSpPr/>
          <p:nvPr/>
        </p:nvGrpSpPr>
        <p:grpSpPr>
          <a:xfrm>
            <a:off x="1814407" y="3711787"/>
            <a:ext cx="4969087" cy="684107"/>
            <a:chOff x="11027754" y="2126774"/>
            <a:chExt cx="5508612" cy="684076"/>
          </a:xfrm>
        </p:grpSpPr>
        <p:cxnSp>
          <p:nvCxnSpPr>
            <p:cNvPr id="92" name="直接连接符 91"/>
            <p:cNvCxnSpPr/>
            <p:nvPr/>
          </p:nvCxnSpPr>
          <p:spPr>
            <a:xfrm>
              <a:off x="11711830" y="2468812"/>
              <a:ext cx="4824536" cy="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93" name="椭圆 92"/>
            <p:cNvSpPr/>
            <p:nvPr/>
          </p:nvSpPr>
          <p:spPr>
            <a:xfrm>
              <a:off x="11027754" y="2126774"/>
              <a:ext cx="684076" cy="684076"/>
            </a:xfrm>
            <a:prstGeom prst="ellipse">
              <a:avLst/>
            </a:prstGeom>
            <a:solidFill>
              <a:srgbClr val="F9F9F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3600" dirty="0">
                  <a:solidFill>
                    <a:srgbClr val="0070C0"/>
                  </a:solidFill>
                  <a:latin typeface="Broadway" pitchFamily="82" charset="0"/>
                </a:rPr>
                <a:t>1</a:t>
              </a:r>
              <a:endParaRPr lang="zh-CN" altLang="en-US" sz="3600" dirty="0">
                <a:solidFill>
                  <a:srgbClr val="0070C0"/>
                </a:solidFill>
                <a:latin typeface="Broadway" pitchFamily="82" charset="0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1814309" y="5516160"/>
            <a:ext cx="5075243" cy="684076"/>
            <a:chOff x="11027754" y="2126774"/>
            <a:chExt cx="5076564" cy="684076"/>
          </a:xfrm>
        </p:grpSpPr>
        <p:cxnSp>
          <p:nvCxnSpPr>
            <p:cNvPr id="98" name="直接连接符 97"/>
            <p:cNvCxnSpPr/>
            <p:nvPr/>
          </p:nvCxnSpPr>
          <p:spPr>
            <a:xfrm>
              <a:off x="11711830" y="2468812"/>
              <a:ext cx="4392488" cy="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99" name="椭圆 98"/>
            <p:cNvSpPr/>
            <p:nvPr/>
          </p:nvSpPr>
          <p:spPr>
            <a:xfrm>
              <a:off x="11027754" y="2126774"/>
              <a:ext cx="684076" cy="684076"/>
            </a:xfrm>
            <a:prstGeom prst="ellipse">
              <a:avLst/>
            </a:prstGeom>
            <a:solidFill>
              <a:srgbClr val="F9F9F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3600" dirty="0">
                  <a:solidFill>
                    <a:srgbClr val="0070C0"/>
                  </a:solidFill>
                  <a:latin typeface="Broadway" pitchFamily="82" charset="0"/>
                </a:rPr>
                <a:t>3</a:t>
              </a:r>
              <a:endParaRPr lang="zh-CN" altLang="en-US" sz="36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00" name="组合 99"/>
          <p:cNvGrpSpPr/>
          <p:nvPr/>
        </p:nvGrpSpPr>
        <p:grpSpPr>
          <a:xfrm>
            <a:off x="1814309" y="4614033"/>
            <a:ext cx="5075243" cy="684076"/>
            <a:chOff x="11027754" y="2126774"/>
            <a:chExt cx="5076564" cy="684076"/>
          </a:xfrm>
        </p:grpSpPr>
        <p:cxnSp>
          <p:nvCxnSpPr>
            <p:cNvPr id="101" name="直接连接符 100"/>
            <p:cNvCxnSpPr/>
            <p:nvPr/>
          </p:nvCxnSpPr>
          <p:spPr>
            <a:xfrm>
              <a:off x="11711830" y="2468812"/>
              <a:ext cx="4392488" cy="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02" name="椭圆 101"/>
            <p:cNvSpPr/>
            <p:nvPr/>
          </p:nvSpPr>
          <p:spPr>
            <a:xfrm>
              <a:off x="11027754" y="2126774"/>
              <a:ext cx="684076" cy="684076"/>
            </a:xfrm>
            <a:prstGeom prst="ellipse">
              <a:avLst/>
            </a:prstGeom>
            <a:solidFill>
              <a:srgbClr val="F9F9F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3600" dirty="0">
                  <a:solidFill>
                    <a:srgbClr val="0070C0"/>
                  </a:solidFill>
                  <a:latin typeface="Broadway" pitchFamily="82" charset="0"/>
                </a:rPr>
                <a:t>2</a:t>
              </a:r>
              <a:endParaRPr lang="zh-CN" altLang="en-US" sz="3600" dirty="0">
                <a:solidFill>
                  <a:srgbClr val="0070C0"/>
                </a:solidFill>
              </a:endParaRPr>
            </a:p>
          </p:txBody>
        </p:sp>
      </p:grpSp>
      <p:sp>
        <p:nvSpPr>
          <p:cNvPr id="105" name="TextBox 104"/>
          <p:cNvSpPr txBox="1"/>
          <p:nvPr/>
        </p:nvSpPr>
        <p:spPr>
          <a:xfrm>
            <a:off x="2349667" y="3555745"/>
            <a:ext cx="4755921" cy="582295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p>
            <a:pPr algn="ctr"/>
            <a:r>
              <a:rPr lang="zh-CN" altLang="en-US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长期计划</a:t>
            </a:r>
            <a:endParaRPr lang="zh-CN" altLang="en-US" sz="32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2565567" y="4485269"/>
            <a:ext cx="4323985" cy="909320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p>
            <a:pPr algn="ctr"/>
            <a:r>
              <a:rPr lang="zh-CN" altLang="en-US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中期计划</a:t>
            </a:r>
            <a:endParaRPr lang="zh-CN" altLang="en-US" sz="32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33000"/>
              </a:lnSpc>
              <a:defRPr/>
            </a:pP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2566412" y="5159161"/>
            <a:ext cx="4323987" cy="1071880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p>
            <a:pPr>
              <a:lnSpc>
                <a:spcPct val="133000"/>
              </a:lnSpc>
              <a:defRPr/>
            </a:pPr>
            <a:r>
              <a:rPr lang="en-US" altLang="zh-CN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</a:t>
            </a:r>
            <a:r>
              <a:rPr lang="zh-CN" altLang="en-US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短期计划</a:t>
            </a:r>
            <a:endParaRPr lang="zh-CN" altLang="en-US" sz="32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33000"/>
              </a:lnSpc>
              <a:defRPr/>
            </a:pP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05" grpId="0"/>
      <p:bldP spid="106" grpId="0"/>
      <p:bldP spid="10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594090" y="26130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28679" name="Freeform 6"/>
          <p:cNvSpPr>
            <a:spLocks noEditPoints="1" noChangeArrowheads="1"/>
          </p:cNvSpPr>
          <p:nvPr/>
        </p:nvSpPr>
        <p:spPr bwMode="auto">
          <a:xfrm>
            <a:off x="7213600" y="2156460"/>
            <a:ext cx="1164167" cy="2315633"/>
          </a:xfrm>
          <a:custGeom>
            <a:avLst/>
            <a:gdLst>
              <a:gd name="T0" fmla="*/ 7 w 6843"/>
              <a:gd name="T1" fmla="*/ 13512 h 13588"/>
              <a:gd name="T2" fmla="*/ 6769 w 6843"/>
              <a:gd name="T3" fmla="*/ 1897 h 13588"/>
              <a:gd name="T4" fmla="*/ 6382 w 6843"/>
              <a:gd name="T5" fmla="*/ 1682 h 13588"/>
              <a:gd name="T6" fmla="*/ 5990 w 6843"/>
              <a:gd name="T7" fmla="*/ 1480 h 13588"/>
              <a:gd name="T8" fmla="*/ 5592 w 6843"/>
              <a:gd name="T9" fmla="*/ 1292 h 13588"/>
              <a:gd name="T10" fmla="*/ 5188 w 6843"/>
              <a:gd name="T11" fmla="*/ 1117 h 13588"/>
              <a:gd name="T12" fmla="*/ 4780 w 6843"/>
              <a:gd name="T13" fmla="*/ 956 h 13588"/>
              <a:gd name="T14" fmla="*/ 4367 w 6843"/>
              <a:gd name="T15" fmla="*/ 808 h 13588"/>
              <a:gd name="T16" fmla="*/ 3949 w 6843"/>
              <a:gd name="T17" fmla="*/ 674 h 13588"/>
              <a:gd name="T18" fmla="*/ 3527 w 6843"/>
              <a:gd name="T19" fmla="*/ 554 h 13588"/>
              <a:gd name="T20" fmla="*/ 3102 w 6843"/>
              <a:gd name="T21" fmla="*/ 447 h 13588"/>
              <a:gd name="T22" fmla="*/ 2673 w 6843"/>
              <a:gd name="T23" fmla="*/ 354 h 13588"/>
              <a:gd name="T24" fmla="*/ 2241 w 6843"/>
              <a:gd name="T25" fmla="*/ 276 h 13588"/>
              <a:gd name="T26" fmla="*/ 1806 w 6843"/>
              <a:gd name="T27" fmla="*/ 212 h 13588"/>
              <a:gd name="T28" fmla="*/ 1369 w 6843"/>
              <a:gd name="T29" fmla="*/ 161 h 13588"/>
              <a:gd name="T30" fmla="*/ 930 w 6843"/>
              <a:gd name="T31" fmla="*/ 125 h 13588"/>
              <a:gd name="T32" fmla="*/ 490 w 6843"/>
              <a:gd name="T33" fmla="*/ 103 h 13588"/>
              <a:gd name="T34" fmla="*/ 48 w 6843"/>
              <a:gd name="T35" fmla="*/ 96 h 13588"/>
              <a:gd name="T36" fmla="*/ 96 w 6843"/>
              <a:gd name="T37" fmla="*/ 13536 h 13588"/>
              <a:gd name="T38" fmla="*/ 15 w 6843"/>
              <a:gd name="T39" fmla="*/ 14 h 13588"/>
              <a:gd name="T40" fmla="*/ 271 w 6843"/>
              <a:gd name="T41" fmla="*/ 2 h 13588"/>
              <a:gd name="T42" fmla="*/ 716 w 6843"/>
              <a:gd name="T43" fmla="*/ 17 h 13588"/>
              <a:gd name="T44" fmla="*/ 1159 w 6843"/>
              <a:gd name="T45" fmla="*/ 46 h 13588"/>
              <a:gd name="T46" fmla="*/ 1600 w 6843"/>
              <a:gd name="T47" fmla="*/ 89 h 13588"/>
              <a:gd name="T48" fmla="*/ 2039 w 6843"/>
              <a:gd name="T49" fmla="*/ 147 h 13588"/>
              <a:gd name="T50" fmla="*/ 2475 w 6843"/>
              <a:gd name="T51" fmla="*/ 219 h 13588"/>
              <a:gd name="T52" fmla="*/ 2908 w 6843"/>
              <a:gd name="T53" fmla="*/ 306 h 13588"/>
              <a:gd name="T54" fmla="*/ 3338 w 6843"/>
              <a:gd name="T55" fmla="*/ 406 h 13588"/>
              <a:gd name="T56" fmla="*/ 3766 w 6843"/>
              <a:gd name="T57" fmla="*/ 520 h 13588"/>
              <a:gd name="T58" fmla="*/ 4188 w 6843"/>
              <a:gd name="T59" fmla="*/ 648 h 13588"/>
              <a:gd name="T60" fmla="*/ 4606 w 6843"/>
              <a:gd name="T61" fmla="*/ 790 h 13588"/>
              <a:gd name="T62" fmla="*/ 5020 w 6843"/>
              <a:gd name="T63" fmla="*/ 946 h 13588"/>
              <a:gd name="T64" fmla="*/ 5430 w 6843"/>
              <a:gd name="T65" fmla="*/ 1115 h 13588"/>
              <a:gd name="T66" fmla="*/ 5833 w 6843"/>
              <a:gd name="T67" fmla="*/ 1298 h 13588"/>
              <a:gd name="T68" fmla="*/ 6231 w 6843"/>
              <a:gd name="T69" fmla="*/ 1494 h 13588"/>
              <a:gd name="T70" fmla="*/ 6624 w 6843"/>
              <a:gd name="T71" fmla="*/ 1704 h 13588"/>
              <a:gd name="T72" fmla="*/ 6839 w 6843"/>
              <a:gd name="T73" fmla="*/ 1842 h 13588"/>
              <a:gd name="T74" fmla="*/ 90 w 6843"/>
              <a:gd name="T75" fmla="*/ 13560 h 13588"/>
              <a:gd name="T76" fmla="*/ 0 w 6843"/>
              <a:gd name="T77" fmla="*/ 13536 h 135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6843"/>
              <a:gd name="T118" fmla="*/ 0 h 13588"/>
              <a:gd name="T119" fmla="*/ 6843 w 6843"/>
              <a:gd name="T120" fmla="*/ 13588 h 13588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6843" h="13588">
                <a:moveTo>
                  <a:pt x="96" y="13536"/>
                </a:moveTo>
                <a:lnTo>
                  <a:pt x="7" y="13512"/>
                </a:lnTo>
                <a:lnTo>
                  <a:pt x="6751" y="1831"/>
                </a:lnTo>
                <a:lnTo>
                  <a:pt x="6769" y="1897"/>
                </a:lnTo>
                <a:lnTo>
                  <a:pt x="6576" y="1787"/>
                </a:lnTo>
                <a:lnTo>
                  <a:pt x="6382" y="1682"/>
                </a:lnTo>
                <a:lnTo>
                  <a:pt x="6187" y="1580"/>
                </a:lnTo>
                <a:lnTo>
                  <a:pt x="5990" y="1480"/>
                </a:lnTo>
                <a:lnTo>
                  <a:pt x="5792" y="1385"/>
                </a:lnTo>
                <a:lnTo>
                  <a:pt x="5592" y="1292"/>
                </a:lnTo>
                <a:lnTo>
                  <a:pt x="5391" y="1203"/>
                </a:lnTo>
                <a:lnTo>
                  <a:pt x="5188" y="1117"/>
                </a:lnTo>
                <a:lnTo>
                  <a:pt x="4985" y="1035"/>
                </a:lnTo>
                <a:lnTo>
                  <a:pt x="4780" y="956"/>
                </a:lnTo>
                <a:lnTo>
                  <a:pt x="4574" y="881"/>
                </a:lnTo>
                <a:lnTo>
                  <a:pt x="4367" y="808"/>
                </a:lnTo>
                <a:lnTo>
                  <a:pt x="4158" y="740"/>
                </a:lnTo>
                <a:lnTo>
                  <a:pt x="3949" y="674"/>
                </a:lnTo>
                <a:lnTo>
                  <a:pt x="3738" y="612"/>
                </a:lnTo>
                <a:lnTo>
                  <a:pt x="3527" y="554"/>
                </a:lnTo>
                <a:lnTo>
                  <a:pt x="3314" y="499"/>
                </a:lnTo>
                <a:lnTo>
                  <a:pt x="3102" y="447"/>
                </a:lnTo>
                <a:lnTo>
                  <a:pt x="2888" y="399"/>
                </a:lnTo>
                <a:lnTo>
                  <a:pt x="2673" y="354"/>
                </a:lnTo>
                <a:lnTo>
                  <a:pt x="2457" y="314"/>
                </a:lnTo>
                <a:lnTo>
                  <a:pt x="2241" y="276"/>
                </a:lnTo>
                <a:lnTo>
                  <a:pt x="2024" y="242"/>
                </a:lnTo>
                <a:lnTo>
                  <a:pt x="1806" y="212"/>
                </a:lnTo>
                <a:lnTo>
                  <a:pt x="1588" y="185"/>
                </a:lnTo>
                <a:lnTo>
                  <a:pt x="1369" y="161"/>
                </a:lnTo>
                <a:lnTo>
                  <a:pt x="1150" y="141"/>
                </a:lnTo>
                <a:lnTo>
                  <a:pt x="930" y="125"/>
                </a:lnTo>
                <a:lnTo>
                  <a:pt x="710" y="112"/>
                </a:lnTo>
                <a:lnTo>
                  <a:pt x="490" y="103"/>
                </a:lnTo>
                <a:lnTo>
                  <a:pt x="269" y="98"/>
                </a:lnTo>
                <a:lnTo>
                  <a:pt x="48" y="96"/>
                </a:lnTo>
                <a:lnTo>
                  <a:pt x="96" y="48"/>
                </a:lnTo>
                <a:lnTo>
                  <a:pt x="96" y="13536"/>
                </a:lnTo>
                <a:close/>
                <a:moveTo>
                  <a:pt x="0" y="48"/>
                </a:moveTo>
                <a:cubicBezTo>
                  <a:pt x="0" y="35"/>
                  <a:pt x="6" y="23"/>
                  <a:pt x="15" y="14"/>
                </a:cubicBezTo>
                <a:cubicBezTo>
                  <a:pt x="24" y="5"/>
                  <a:pt x="36" y="0"/>
                  <a:pt x="49" y="0"/>
                </a:cubicBezTo>
                <a:lnTo>
                  <a:pt x="271" y="2"/>
                </a:lnTo>
                <a:lnTo>
                  <a:pt x="494" y="8"/>
                </a:lnTo>
                <a:lnTo>
                  <a:pt x="716" y="17"/>
                </a:lnTo>
                <a:lnTo>
                  <a:pt x="938" y="29"/>
                </a:lnTo>
                <a:lnTo>
                  <a:pt x="1159" y="46"/>
                </a:lnTo>
                <a:lnTo>
                  <a:pt x="1380" y="66"/>
                </a:lnTo>
                <a:lnTo>
                  <a:pt x="1600" y="89"/>
                </a:lnTo>
                <a:lnTo>
                  <a:pt x="1820" y="116"/>
                </a:lnTo>
                <a:lnTo>
                  <a:pt x="2039" y="147"/>
                </a:lnTo>
                <a:lnTo>
                  <a:pt x="2257" y="181"/>
                </a:lnTo>
                <a:lnTo>
                  <a:pt x="2475" y="219"/>
                </a:lnTo>
                <a:lnTo>
                  <a:pt x="2692" y="260"/>
                </a:lnTo>
                <a:lnTo>
                  <a:pt x="2908" y="306"/>
                </a:lnTo>
                <a:lnTo>
                  <a:pt x="3124" y="354"/>
                </a:lnTo>
                <a:lnTo>
                  <a:pt x="3338" y="406"/>
                </a:lnTo>
                <a:lnTo>
                  <a:pt x="3553" y="461"/>
                </a:lnTo>
                <a:lnTo>
                  <a:pt x="3766" y="520"/>
                </a:lnTo>
                <a:lnTo>
                  <a:pt x="3977" y="583"/>
                </a:lnTo>
                <a:lnTo>
                  <a:pt x="4188" y="648"/>
                </a:lnTo>
                <a:lnTo>
                  <a:pt x="4398" y="718"/>
                </a:lnTo>
                <a:lnTo>
                  <a:pt x="4606" y="790"/>
                </a:lnTo>
                <a:lnTo>
                  <a:pt x="4814" y="866"/>
                </a:lnTo>
                <a:lnTo>
                  <a:pt x="5020" y="946"/>
                </a:lnTo>
                <a:lnTo>
                  <a:pt x="5226" y="1029"/>
                </a:lnTo>
                <a:lnTo>
                  <a:pt x="5430" y="1115"/>
                </a:lnTo>
                <a:lnTo>
                  <a:pt x="5632" y="1205"/>
                </a:lnTo>
                <a:lnTo>
                  <a:pt x="5833" y="1298"/>
                </a:lnTo>
                <a:lnTo>
                  <a:pt x="6033" y="1395"/>
                </a:lnTo>
                <a:lnTo>
                  <a:pt x="6231" y="1494"/>
                </a:lnTo>
                <a:lnTo>
                  <a:pt x="6428" y="1597"/>
                </a:lnTo>
                <a:lnTo>
                  <a:pt x="6624" y="1704"/>
                </a:lnTo>
                <a:lnTo>
                  <a:pt x="6817" y="1813"/>
                </a:lnTo>
                <a:cubicBezTo>
                  <a:pt x="6828" y="1820"/>
                  <a:pt x="6836" y="1830"/>
                  <a:pt x="6839" y="1842"/>
                </a:cubicBezTo>
                <a:cubicBezTo>
                  <a:pt x="6843" y="1855"/>
                  <a:pt x="6841" y="1868"/>
                  <a:pt x="6835" y="1879"/>
                </a:cubicBezTo>
                <a:lnTo>
                  <a:pt x="90" y="13560"/>
                </a:lnTo>
                <a:cubicBezTo>
                  <a:pt x="79" y="13579"/>
                  <a:pt x="57" y="13588"/>
                  <a:pt x="36" y="13583"/>
                </a:cubicBezTo>
                <a:cubicBezTo>
                  <a:pt x="15" y="13577"/>
                  <a:pt x="0" y="13558"/>
                  <a:pt x="0" y="13536"/>
                </a:cubicBezTo>
                <a:lnTo>
                  <a:pt x="0" y="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588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endParaRPr lang="zh-CN" altLang="zh-CN" sz="4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8687" name="Freeform 26"/>
          <p:cNvSpPr>
            <a:spLocks noEditPoints="1" noChangeArrowheads="1"/>
          </p:cNvSpPr>
          <p:nvPr/>
        </p:nvSpPr>
        <p:spPr bwMode="auto">
          <a:xfrm>
            <a:off x="5611284" y="2857500"/>
            <a:ext cx="2008716" cy="2006600"/>
          </a:xfrm>
          <a:custGeom>
            <a:avLst/>
            <a:gdLst>
              <a:gd name="T0" fmla="*/ 11755 w 11784"/>
              <a:gd name="T1" fmla="*/ 11690 h 11784"/>
              <a:gd name="T2" fmla="*/ 11690 w 11784"/>
              <a:gd name="T3" fmla="*/ 11755 h 11784"/>
              <a:gd name="T4" fmla="*/ 4946 w 11784"/>
              <a:gd name="T5" fmla="*/ 74 h 11784"/>
              <a:gd name="T6" fmla="*/ 5012 w 11784"/>
              <a:gd name="T7" fmla="*/ 91 h 11784"/>
              <a:gd name="T8" fmla="*/ 4820 w 11784"/>
              <a:gd name="T9" fmla="*/ 204 h 11784"/>
              <a:gd name="T10" fmla="*/ 4632 w 11784"/>
              <a:gd name="T11" fmla="*/ 319 h 11784"/>
              <a:gd name="T12" fmla="*/ 4261 w 11784"/>
              <a:gd name="T13" fmla="*/ 558 h 11784"/>
              <a:gd name="T14" fmla="*/ 3899 w 11784"/>
              <a:gd name="T15" fmla="*/ 809 h 11784"/>
              <a:gd name="T16" fmla="*/ 3546 w 11784"/>
              <a:gd name="T17" fmla="*/ 1071 h 11784"/>
              <a:gd name="T18" fmla="*/ 3202 w 11784"/>
              <a:gd name="T19" fmla="*/ 1344 h 11784"/>
              <a:gd name="T20" fmla="*/ 2867 w 11784"/>
              <a:gd name="T21" fmla="*/ 1629 h 11784"/>
              <a:gd name="T22" fmla="*/ 2542 w 11784"/>
              <a:gd name="T23" fmla="*/ 1923 h 11784"/>
              <a:gd name="T24" fmla="*/ 2227 w 11784"/>
              <a:gd name="T25" fmla="*/ 2228 h 11784"/>
              <a:gd name="T26" fmla="*/ 1922 w 11784"/>
              <a:gd name="T27" fmla="*/ 2543 h 11784"/>
              <a:gd name="T28" fmla="*/ 1628 w 11784"/>
              <a:gd name="T29" fmla="*/ 2868 h 11784"/>
              <a:gd name="T30" fmla="*/ 1343 w 11784"/>
              <a:gd name="T31" fmla="*/ 3203 h 11784"/>
              <a:gd name="T32" fmla="*/ 1070 w 11784"/>
              <a:gd name="T33" fmla="*/ 3547 h 11784"/>
              <a:gd name="T34" fmla="*/ 808 w 11784"/>
              <a:gd name="T35" fmla="*/ 3900 h 11784"/>
              <a:gd name="T36" fmla="*/ 557 w 11784"/>
              <a:gd name="T37" fmla="*/ 4262 h 11784"/>
              <a:gd name="T38" fmla="*/ 318 w 11784"/>
              <a:gd name="T39" fmla="*/ 4633 h 11784"/>
              <a:gd name="T40" fmla="*/ 203 w 11784"/>
              <a:gd name="T41" fmla="*/ 4821 h 11784"/>
              <a:gd name="T42" fmla="*/ 91 w 11784"/>
              <a:gd name="T43" fmla="*/ 5012 h 11784"/>
              <a:gd name="T44" fmla="*/ 74 w 11784"/>
              <a:gd name="T45" fmla="*/ 4946 h 11784"/>
              <a:gd name="T46" fmla="*/ 11755 w 11784"/>
              <a:gd name="T47" fmla="*/ 11690 h 11784"/>
              <a:gd name="T48" fmla="*/ 26 w 11784"/>
              <a:gd name="T49" fmla="*/ 5029 h 11784"/>
              <a:gd name="T50" fmla="*/ 4 w 11784"/>
              <a:gd name="T51" fmla="*/ 5000 h 11784"/>
              <a:gd name="T52" fmla="*/ 9 w 11784"/>
              <a:gd name="T53" fmla="*/ 4963 h 11784"/>
              <a:gd name="T54" fmla="*/ 122 w 11784"/>
              <a:gd name="T55" fmla="*/ 4771 h 11784"/>
              <a:gd name="T56" fmla="*/ 238 w 11784"/>
              <a:gd name="T57" fmla="*/ 4581 h 11784"/>
              <a:gd name="T58" fmla="*/ 478 w 11784"/>
              <a:gd name="T59" fmla="*/ 4208 h 11784"/>
              <a:gd name="T60" fmla="*/ 731 w 11784"/>
              <a:gd name="T61" fmla="*/ 3843 h 11784"/>
              <a:gd name="T62" fmla="*/ 995 w 11784"/>
              <a:gd name="T63" fmla="*/ 3487 h 11784"/>
              <a:gd name="T64" fmla="*/ 1270 w 11784"/>
              <a:gd name="T65" fmla="*/ 3141 h 11784"/>
              <a:gd name="T66" fmla="*/ 1556 w 11784"/>
              <a:gd name="T67" fmla="*/ 2804 h 11784"/>
              <a:gd name="T68" fmla="*/ 1853 w 11784"/>
              <a:gd name="T69" fmla="*/ 2477 h 11784"/>
              <a:gd name="T70" fmla="*/ 2160 w 11784"/>
              <a:gd name="T71" fmla="*/ 2159 h 11784"/>
              <a:gd name="T72" fmla="*/ 2478 w 11784"/>
              <a:gd name="T73" fmla="*/ 1852 h 11784"/>
              <a:gd name="T74" fmla="*/ 2805 w 11784"/>
              <a:gd name="T75" fmla="*/ 1555 h 11784"/>
              <a:gd name="T76" fmla="*/ 3142 w 11784"/>
              <a:gd name="T77" fmla="*/ 1269 h 11784"/>
              <a:gd name="T78" fmla="*/ 3489 w 11784"/>
              <a:gd name="T79" fmla="*/ 994 h 11784"/>
              <a:gd name="T80" fmla="*/ 3844 w 11784"/>
              <a:gd name="T81" fmla="*/ 730 h 11784"/>
              <a:gd name="T82" fmla="*/ 4209 w 11784"/>
              <a:gd name="T83" fmla="*/ 478 h 11784"/>
              <a:gd name="T84" fmla="*/ 4582 w 11784"/>
              <a:gd name="T85" fmla="*/ 237 h 11784"/>
              <a:gd name="T86" fmla="*/ 4772 w 11784"/>
              <a:gd name="T87" fmla="*/ 121 h 11784"/>
              <a:gd name="T88" fmla="*/ 4963 w 11784"/>
              <a:gd name="T89" fmla="*/ 9 h 11784"/>
              <a:gd name="T90" fmla="*/ 5000 w 11784"/>
              <a:gd name="T91" fmla="*/ 4 h 11784"/>
              <a:gd name="T92" fmla="*/ 5029 w 11784"/>
              <a:gd name="T93" fmla="*/ 26 h 11784"/>
              <a:gd name="T94" fmla="*/ 11773 w 11784"/>
              <a:gd name="T95" fmla="*/ 11707 h 11784"/>
              <a:gd name="T96" fmla="*/ 11765 w 11784"/>
              <a:gd name="T97" fmla="*/ 11765 h 11784"/>
              <a:gd name="T98" fmla="*/ 11707 w 11784"/>
              <a:gd name="T99" fmla="*/ 11773 h 11784"/>
              <a:gd name="T100" fmla="*/ 26 w 11784"/>
              <a:gd name="T101" fmla="*/ 5029 h 1178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1784"/>
              <a:gd name="T154" fmla="*/ 0 h 11784"/>
              <a:gd name="T155" fmla="*/ 11784 w 11784"/>
              <a:gd name="T156" fmla="*/ 11784 h 11784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1784" h="11784">
                <a:moveTo>
                  <a:pt x="11755" y="11690"/>
                </a:moveTo>
                <a:lnTo>
                  <a:pt x="11690" y="11755"/>
                </a:lnTo>
                <a:lnTo>
                  <a:pt x="4946" y="74"/>
                </a:lnTo>
                <a:lnTo>
                  <a:pt x="5012" y="91"/>
                </a:lnTo>
                <a:lnTo>
                  <a:pt x="4820" y="204"/>
                </a:lnTo>
                <a:lnTo>
                  <a:pt x="4632" y="319"/>
                </a:lnTo>
                <a:lnTo>
                  <a:pt x="4261" y="558"/>
                </a:lnTo>
                <a:lnTo>
                  <a:pt x="3899" y="809"/>
                </a:lnTo>
                <a:lnTo>
                  <a:pt x="3546" y="1071"/>
                </a:lnTo>
                <a:lnTo>
                  <a:pt x="3202" y="1344"/>
                </a:lnTo>
                <a:lnTo>
                  <a:pt x="2867" y="1629"/>
                </a:lnTo>
                <a:lnTo>
                  <a:pt x="2542" y="1923"/>
                </a:lnTo>
                <a:lnTo>
                  <a:pt x="2227" y="2228"/>
                </a:lnTo>
                <a:lnTo>
                  <a:pt x="1922" y="2543"/>
                </a:lnTo>
                <a:lnTo>
                  <a:pt x="1628" y="2868"/>
                </a:lnTo>
                <a:lnTo>
                  <a:pt x="1343" y="3203"/>
                </a:lnTo>
                <a:lnTo>
                  <a:pt x="1070" y="3547"/>
                </a:lnTo>
                <a:lnTo>
                  <a:pt x="808" y="3900"/>
                </a:lnTo>
                <a:lnTo>
                  <a:pt x="557" y="4262"/>
                </a:lnTo>
                <a:lnTo>
                  <a:pt x="318" y="4633"/>
                </a:lnTo>
                <a:lnTo>
                  <a:pt x="203" y="4821"/>
                </a:lnTo>
                <a:lnTo>
                  <a:pt x="91" y="5012"/>
                </a:lnTo>
                <a:lnTo>
                  <a:pt x="74" y="4946"/>
                </a:lnTo>
                <a:lnTo>
                  <a:pt x="11755" y="11690"/>
                </a:lnTo>
                <a:close/>
                <a:moveTo>
                  <a:pt x="26" y="5029"/>
                </a:moveTo>
                <a:cubicBezTo>
                  <a:pt x="15" y="5023"/>
                  <a:pt x="7" y="5012"/>
                  <a:pt x="4" y="5000"/>
                </a:cubicBezTo>
                <a:cubicBezTo>
                  <a:pt x="0" y="4987"/>
                  <a:pt x="2" y="4974"/>
                  <a:pt x="9" y="4963"/>
                </a:cubicBezTo>
                <a:lnTo>
                  <a:pt x="122" y="4771"/>
                </a:lnTo>
                <a:lnTo>
                  <a:pt x="238" y="4581"/>
                </a:lnTo>
                <a:lnTo>
                  <a:pt x="478" y="4208"/>
                </a:lnTo>
                <a:lnTo>
                  <a:pt x="731" y="3843"/>
                </a:lnTo>
                <a:lnTo>
                  <a:pt x="995" y="3487"/>
                </a:lnTo>
                <a:lnTo>
                  <a:pt x="1270" y="3141"/>
                </a:lnTo>
                <a:lnTo>
                  <a:pt x="1556" y="2804"/>
                </a:lnTo>
                <a:lnTo>
                  <a:pt x="1853" y="2477"/>
                </a:lnTo>
                <a:lnTo>
                  <a:pt x="2160" y="2159"/>
                </a:lnTo>
                <a:lnTo>
                  <a:pt x="2478" y="1852"/>
                </a:lnTo>
                <a:lnTo>
                  <a:pt x="2805" y="1555"/>
                </a:lnTo>
                <a:lnTo>
                  <a:pt x="3142" y="1269"/>
                </a:lnTo>
                <a:lnTo>
                  <a:pt x="3489" y="994"/>
                </a:lnTo>
                <a:lnTo>
                  <a:pt x="3844" y="730"/>
                </a:lnTo>
                <a:lnTo>
                  <a:pt x="4209" y="478"/>
                </a:lnTo>
                <a:lnTo>
                  <a:pt x="4582" y="237"/>
                </a:lnTo>
                <a:lnTo>
                  <a:pt x="4772" y="121"/>
                </a:lnTo>
                <a:lnTo>
                  <a:pt x="4963" y="9"/>
                </a:lnTo>
                <a:cubicBezTo>
                  <a:pt x="4974" y="2"/>
                  <a:pt x="4987" y="0"/>
                  <a:pt x="5000" y="4"/>
                </a:cubicBezTo>
                <a:cubicBezTo>
                  <a:pt x="5012" y="7"/>
                  <a:pt x="5023" y="15"/>
                  <a:pt x="5029" y="26"/>
                </a:cubicBezTo>
                <a:lnTo>
                  <a:pt x="11773" y="11707"/>
                </a:lnTo>
                <a:cubicBezTo>
                  <a:pt x="11784" y="11726"/>
                  <a:pt x="11781" y="11750"/>
                  <a:pt x="11765" y="11765"/>
                </a:cubicBezTo>
                <a:cubicBezTo>
                  <a:pt x="11750" y="11781"/>
                  <a:pt x="11726" y="11784"/>
                  <a:pt x="11707" y="11773"/>
                </a:cubicBezTo>
                <a:lnTo>
                  <a:pt x="26" y="50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588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endParaRPr lang="zh-CN" altLang="zh-CN" sz="4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95020" y="944880"/>
            <a:ext cx="461941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735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二、计划的种类</a:t>
            </a:r>
            <a:endParaRPr lang="zh-CN" altLang="en-US" sz="3735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109980" y="1772073"/>
            <a:ext cx="3201670" cy="5016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665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3.按照企业职能分类</a:t>
            </a:r>
            <a:endParaRPr lang="zh-CN" altLang="en-US" sz="2665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91" name="组合 90"/>
          <p:cNvGrpSpPr/>
          <p:nvPr/>
        </p:nvGrpSpPr>
        <p:grpSpPr>
          <a:xfrm>
            <a:off x="1098127" y="3361267"/>
            <a:ext cx="4969087" cy="684107"/>
            <a:chOff x="11027754" y="2126774"/>
            <a:chExt cx="5508612" cy="684076"/>
          </a:xfrm>
        </p:grpSpPr>
        <p:cxnSp>
          <p:nvCxnSpPr>
            <p:cNvPr id="92" name="直接连接符 91"/>
            <p:cNvCxnSpPr/>
            <p:nvPr/>
          </p:nvCxnSpPr>
          <p:spPr>
            <a:xfrm>
              <a:off x="11711830" y="2468812"/>
              <a:ext cx="4824536" cy="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93" name="椭圆 92"/>
            <p:cNvSpPr/>
            <p:nvPr/>
          </p:nvSpPr>
          <p:spPr>
            <a:xfrm>
              <a:off x="11027754" y="2126774"/>
              <a:ext cx="684076" cy="684076"/>
            </a:xfrm>
            <a:prstGeom prst="ellipse">
              <a:avLst/>
            </a:prstGeom>
            <a:solidFill>
              <a:srgbClr val="F9F9F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3600" dirty="0">
                  <a:solidFill>
                    <a:srgbClr val="0070C0"/>
                  </a:solidFill>
                  <a:latin typeface="Broadway" pitchFamily="82" charset="0"/>
                </a:rPr>
                <a:t>1</a:t>
              </a:r>
              <a:endParaRPr lang="zh-CN" altLang="en-US" sz="3600" dirty="0">
                <a:solidFill>
                  <a:srgbClr val="0070C0"/>
                </a:solidFill>
                <a:latin typeface="Broadway" pitchFamily="82" charset="0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1098029" y="5165640"/>
            <a:ext cx="5075243" cy="684076"/>
            <a:chOff x="11027754" y="2126774"/>
            <a:chExt cx="5076564" cy="684076"/>
          </a:xfrm>
        </p:grpSpPr>
        <p:cxnSp>
          <p:nvCxnSpPr>
            <p:cNvPr id="98" name="直接连接符 97"/>
            <p:cNvCxnSpPr/>
            <p:nvPr/>
          </p:nvCxnSpPr>
          <p:spPr>
            <a:xfrm>
              <a:off x="11711830" y="2468812"/>
              <a:ext cx="4392488" cy="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99" name="椭圆 98"/>
            <p:cNvSpPr/>
            <p:nvPr/>
          </p:nvSpPr>
          <p:spPr>
            <a:xfrm>
              <a:off x="11027754" y="2126774"/>
              <a:ext cx="684076" cy="684076"/>
            </a:xfrm>
            <a:prstGeom prst="ellipse">
              <a:avLst/>
            </a:prstGeom>
            <a:solidFill>
              <a:srgbClr val="F9F9F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3600" dirty="0">
                  <a:solidFill>
                    <a:srgbClr val="0070C0"/>
                  </a:solidFill>
                  <a:latin typeface="Broadway" pitchFamily="82" charset="0"/>
                </a:rPr>
                <a:t>3</a:t>
              </a:r>
              <a:endParaRPr lang="zh-CN" altLang="en-US" sz="36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00" name="组合 99"/>
          <p:cNvGrpSpPr/>
          <p:nvPr/>
        </p:nvGrpSpPr>
        <p:grpSpPr>
          <a:xfrm>
            <a:off x="1098029" y="4263513"/>
            <a:ext cx="5075243" cy="684076"/>
            <a:chOff x="11027754" y="2126774"/>
            <a:chExt cx="5076564" cy="684076"/>
          </a:xfrm>
        </p:grpSpPr>
        <p:cxnSp>
          <p:nvCxnSpPr>
            <p:cNvPr id="101" name="直接连接符 100"/>
            <p:cNvCxnSpPr/>
            <p:nvPr/>
          </p:nvCxnSpPr>
          <p:spPr>
            <a:xfrm>
              <a:off x="11711830" y="2468812"/>
              <a:ext cx="4392488" cy="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02" name="椭圆 101"/>
            <p:cNvSpPr/>
            <p:nvPr/>
          </p:nvSpPr>
          <p:spPr>
            <a:xfrm>
              <a:off x="11027754" y="2126774"/>
              <a:ext cx="684076" cy="684076"/>
            </a:xfrm>
            <a:prstGeom prst="ellipse">
              <a:avLst/>
            </a:prstGeom>
            <a:solidFill>
              <a:srgbClr val="F9F9F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3600" dirty="0">
                  <a:solidFill>
                    <a:srgbClr val="0070C0"/>
                  </a:solidFill>
                  <a:latin typeface="Broadway" pitchFamily="82" charset="0"/>
                </a:rPr>
                <a:t>2</a:t>
              </a:r>
              <a:endParaRPr lang="zh-CN" altLang="en-US" sz="3600" dirty="0">
                <a:solidFill>
                  <a:srgbClr val="0070C0"/>
                </a:solidFill>
              </a:endParaRPr>
            </a:p>
          </p:txBody>
        </p:sp>
      </p:grpSp>
      <p:sp>
        <p:nvSpPr>
          <p:cNvPr id="105" name="TextBox 104"/>
          <p:cNvSpPr txBox="1"/>
          <p:nvPr/>
        </p:nvSpPr>
        <p:spPr>
          <a:xfrm>
            <a:off x="1633387" y="3205225"/>
            <a:ext cx="4755921" cy="582295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p>
            <a:pPr algn="ctr"/>
            <a:r>
              <a:rPr lang="zh-CN" altLang="en-US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销售计划</a:t>
            </a:r>
            <a:endParaRPr lang="zh-CN" altLang="en-US" sz="32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1849287" y="4134749"/>
            <a:ext cx="4323985" cy="582295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p>
            <a:pPr algn="ctr"/>
            <a:r>
              <a:rPr lang="zh-CN" altLang="en-US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生产计划</a:t>
            </a:r>
            <a:endParaRPr lang="zh-CN" altLang="en-US" sz="32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1850132" y="4808641"/>
            <a:ext cx="4323987" cy="1071880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p>
            <a:pPr>
              <a:lnSpc>
                <a:spcPct val="133000"/>
              </a:lnSpc>
              <a:defRPr/>
            </a:pPr>
            <a:r>
              <a:rPr lang="en-US" altLang="zh-CN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</a:t>
            </a:r>
            <a:r>
              <a:rPr lang="zh-CN" altLang="en-US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供应计划</a:t>
            </a:r>
            <a:endParaRPr lang="zh-CN" altLang="en-US" sz="32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33000"/>
              </a:lnSpc>
              <a:defRPr/>
            </a:pP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858847" y="3391747"/>
            <a:ext cx="4969087" cy="684107"/>
            <a:chOff x="11027754" y="2126774"/>
            <a:chExt cx="5508612" cy="684076"/>
          </a:xfrm>
        </p:grpSpPr>
        <p:cxnSp>
          <p:nvCxnSpPr>
            <p:cNvPr id="4" name="直接连接符 3"/>
            <p:cNvCxnSpPr/>
            <p:nvPr/>
          </p:nvCxnSpPr>
          <p:spPr>
            <a:xfrm>
              <a:off x="11711830" y="2468812"/>
              <a:ext cx="4824536" cy="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" name="椭圆 4"/>
            <p:cNvSpPr/>
            <p:nvPr/>
          </p:nvSpPr>
          <p:spPr>
            <a:xfrm>
              <a:off x="11027754" y="2126774"/>
              <a:ext cx="684076" cy="684076"/>
            </a:xfrm>
            <a:prstGeom prst="ellipse">
              <a:avLst/>
            </a:prstGeom>
            <a:solidFill>
              <a:srgbClr val="F9F9F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sz="3600" dirty="0">
                  <a:solidFill>
                    <a:srgbClr val="0070C0"/>
                  </a:solidFill>
                  <a:latin typeface="Broadway" pitchFamily="82" charset="0"/>
                </a:rPr>
                <a:t>5</a:t>
              </a:r>
              <a:endParaRPr lang="en-US" sz="3600" dirty="0">
                <a:solidFill>
                  <a:srgbClr val="0070C0"/>
                </a:solidFill>
                <a:latin typeface="Broadway" pitchFamily="82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858749" y="5196120"/>
            <a:ext cx="5075243" cy="684076"/>
            <a:chOff x="11027754" y="2126774"/>
            <a:chExt cx="5076564" cy="684076"/>
          </a:xfrm>
        </p:grpSpPr>
        <p:cxnSp>
          <p:nvCxnSpPr>
            <p:cNvPr id="7" name="直接连接符 6"/>
            <p:cNvCxnSpPr/>
            <p:nvPr/>
          </p:nvCxnSpPr>
          <p:spPr>
            <a:xfrm>
              <a:off x="11711830" y="2468812"/>
              <a:ext cx="4392488" cy="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9" name="椭圆 8"/>
            <p:cNvSpPr/>
            <p:nvPr/>
          </p:nvSpPr>
          <p:spPr>
            <a:xfrm>
              <a:off x="11027754" y="2126774"/>
              <a:ext cx="684076" cy="684076"/>
            </a:xfrm>
            <a:prstGeom prst="ellipse">
              <a:avLst/>
            </a:prstGeom>
            <a:solidFill>
              <a:srgbClr val="F9F9F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sz="3600" dirty="0">
                  <a:solidFill>
                    <a:srgbClr val="0070C0"/>
                  </a:solidFill>
                  <a:latin typeface="Broadway" pitchFamily="82" charset="0"/>
                </a:rPr>
                <a:t>7</a:t>
              </a:r>
              <a:endParaRPr lang="en-US" sz="36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858749" y="4293993"/>
            <a:ext cx="5075243" cy="684076"/>
            <a:chOff x="11027754" y="2126774"/>
            <a:chExt cx="5076564" cy="684076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11711830" y="2468812"/>
              <a:ext cx="4392488" cy="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2" name="椭圆 11"/>
            <p:cNvSpPr/>
            <p:nvPr/>
          </p:nvSpPr>
          <p:spPr>
            <a:xfrm>
              <a:off x="11027754" y="2126774"/>
              <a:ext cx="684076" cy="684076"/>
            </a:xfrm>
            <a:prstGeom prst="ellipse">
              <a:avLst/>
            </a:prstGeom>
            <a:solidFill>
              <a:srgbClr val="F9F9F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sz="3600" dirty="0">
                  <a:solidFill>
                    <a:srgbClr val="0070C0"/>
                  </a:solidFill>
                  <a:latin typeface="Broadway" pitchFamily="82" charset="0"/>
                </a:rPr>
                <a:t>6</a:t>
              </a:r>
              <a:endParaRPr lang="en-US" sz="3600" dirty="0">
                <a:solidFill>
                  <a:srgbClr val="0070C0"/>
                </a:solidFill>
              </a:endParaRPr>
            </a:p>
          </p:txBody>
        </p:sp>
      </p:grpSp>
      <p:sp>
        <p:nvSpPr>
          <p:cNvPr id="13" name="TextBox 104"/>
          <p:cNvSpPr txBox="1"/>
          <p:nvPr/>
        </p:nvSpPr>
        <p:spPr>
          <a:xfrm>
            <a:off x="7394107" y="3235705"/>
            <a:ext cx="4755921" cy="582295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p>
            <a:pPr algn="ctr"/>
            <a:r>
              <a:rPr lang="zh-CN" altLang="en-US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财务计划</a:t>
            </a:r>
            <a:endParaRPr lang="zh-CN" altLang="en-US" sz="32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TextBox 105"/>
          <p:cNvSpPr txBox="1"/>
          <p:nvPr/>
        </p:nvSpPr>
        <p:spPr>
          <a:xfrm>
            <a:off x="7610007" y="4165229"/>
            <a:ext cx="4323985" cy="582295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p>
            <a:pPr algn="ctr"/>
            <a:r>
              <a:rPr lang="zh-CN" altLang="en-US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人事计划</a:t>
            </a:r>
            <a:endParaRPr lang="zh-CN" altLang="en-US" sz="32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TextBox 106"/>
          <p:cNvSpPr txBox="1"/>
          <p:nvPr/>
        </p:nvSpPr>
        <p:spPr>
          <a:xfrm>
            <a:off x="7610852" y="4839121"/>
            <a:ext cx="4323987" cy="1071880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p>
            <a:pPr>
              <a:lnSpc>
                <a:spcPct val="133000"/>
              </a:lnSpc>
              <a:defRPr/>
            </a:pPr>
            <a:r>
              <a:rPr lang="en-US" altLang="zh-CN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</a:t>
            </a:r>
            <a:r>
              <a:rPr lang="zh-CN" altLang="en-US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后勤保障计划</a:t>
            </a:r>
            <a:endParaRPr lang="zh-CN" altLang="en-US" sz="32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33000"/>
              </a:lnSpc>
              <a:defRPr/>
            </a:pP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131896" y="6103747"/>
            <a:ext cx="5075243" cy="684076"/>
            <a:chOff x="11027754" y="2126774"/>
            <a:chExt cx="5076564" cy="684076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11711830" y="2468812"/>
              <a:ext cx="4392488" cy="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0" name="椭圆 19"/>
            <p:cNvSpPr/>
            <p:nvPr/>
          </p:nvSpPr>
          <p:spPr>
            <a:xfrm>
              <a:off x="11027754" y="2126774"/>
              <a:ext cx="684076" cy="684076"/>
            </a:xfrm>
            <a:prstGeom prst="ellipse">
              <a:avLst/>
            </a:prstGeom>
            <a:solidFill>
              <a:srgbClr val="F9F9F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sz="3600" dirty="0">
                  <a:solidFill>
                    <a:srgbClr val="0070C0"/>
                  </a:solidFill>
                  <a:latin typeface="Broadway" pitchFamily="82" charset="0"/>
                </a:rPr>
                <a:t>4</a:t>
              </a:r>
              <a:endParaRPr lang="en-US" sz="3600" dirty="0">
                <a:solidFill>
                  <a:srgbClr val="0070C0"/>
                </a:solidFill>
              </a:endParaRP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2585720" y="5769187"/>
            <a:ext cx="422148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新产品开发计划</a:t>
            </a:r>
            <a:endParaRPr lang="zh-CN" altLang="en-US" sz="400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05" grpId="0"/>
      <p:bldP spid="106" grpId="0"/>
      <p:bldP spid="107" grpId="0"/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594090" y="26130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28679" name="Freeform 6"/>
          <p:cNvSpPr>
            <a:spLocks noEditPoints="1" noChangeArrowheads="1"/>
          </p:cNvSpPr>
          <p:nvPr/>
        </p:nvSpPr>
        <p:spPr bwMode="auto">
          <a:xfrm>
            <a:off x="7198360" y="2247900"/>
            <a:ext cx="1164167" cy="2315633"/>
          </a:xfrm>
          <a:custGeom>
            <a:avLst/>
            <a:gdLst>
              <a:gd name="T0" fmla="*/ 7 w 6843"/>
              <a:gd name="T1" fmla="*/ 13512 h 13588"/>
              <a:gd name="T2" fmla="*/ 6769 w 6843"/>
              <a:gd name="T3" fmla="*/ 1897 h 13588"/>
              <a:gd name="T4" fmla="*/ 6382 w 6843"/>
              <a:gd name="T5" fmla="*/ 1682 h 13588"/>
              <a:gd name="T6" fmla="*/ 5990 w 6843"/>
              <a:gd name="T7" fmla="*/ 1480 h 13588"/>
              <a:gd name="T8" fmla="*/ 5592 w 6843"/>
              <a:gd name="T9" fmla="*/ 1292 h 13588"/>
              <a:gd name="T10" fmla="*/ 5188 w 6843"/>
              <a:gd name="T11" fmla="*/ 1117 h 13588"/>
              <a:gd name="T12" fmla="*/ 4780 w 6843"/>
              <a:gd name="T13" fmla="*/ 956 h 13588"/>
              <a:gd name="T14" fmla="*/ 4367 w 6843"/>
              <a:gd name="T15" fmla="*/ 808 h 13588"/>
              <a:gd name="T16" fmla="*/ 3949 w 6843"/>
              <a:gd name="T17" fmla="*/ 674 h 13588"/>
              <a:gd name="T18" fmla="*/ 3527 w 6843"/>
              <a:gd name="T19" fmla="*/ 554 h 13588"/>
              <a:gd name="T20" fmla="*/ 3102 w 6843"/>
              <a:gd name="T21" fmla="*/ 447 h 13588"/>
              <a:gd name="T22" fmla="*/ 2673 w 6843"/>
              <a:gd name="T23" fmla="*/ 354 h 13588"/>
              <a:gd name="T24" fmla="*/ 2241 w 6843"/>
              <a:gd name="T25" fmla="*/ 276 h 13588"/>
              <a:gd name="T26" fmla="*/ 1806 w 6843"/>
              <a:gd name="T27" fmla="*/ 212 h 13588"/>
              <a:gd name="T28" fmla="*/ 1369 w 6843"/>
              <a:gd name="T29" fmla="*/ 161 h 13588"/>
              <a:gd name="T30" fmla="*/ 930 w 6843"/>
              <a:gd name="T31" fmla="*/ 125 h 13588"/>
              <a:gd name="T32" fmla="*/ 490 w 6843"/>
              <a:gd name="T33" fmla="*/ 103 h 13588"/>
              <a:gd name="T34" fmla="*/ 48 w 6843"/>
              <a:gd name="T35" fmla="*/ 96 h 13588"/>
              <a:gd name="T36" fmla="*/ 96 w 6843"/>
              <a:gd name="T37" fmla="*/ 13536 h 13588"/>
              <a:gd name="T38" fmla="*/ 15 w 6843"/>
              <a:gd name="T39" fmla="*/ 14 h 13588"/>
              <a:gd name="T40" fmla="*/ 271 w 6843"/>
              <a:gd name="T41" fmla="*/ 2 h 13588"/>
              <a:gd name="T42" fmla="*/ 716 w 6843"/>
              <a:gd name="T43" fmla="*/ 17 h 13588"/>
              <a:gd name="T44" fmla="*/ 1159 w 6843"/>
              <a:gd name="T45" fmla="*/ 46 h 13588"/>
              <a:gd name="T46" fmla="*/ 1600 w 6843"/>
              <a:gd name="T47" fmla="*/ 89 h 13588"/>
              <a:gd name="T48" fmla="*/ 2039 w 6843"/>
              <a:gd name="T49" fmla="*/ 147 h 13588"/>
              <a:gd name="T50" fmla="*/ 2475 w 6843"/>
              <a:gd name="T51" fmla="*/ 219 h 13588"/>
              <a:gd name="T52" fmla="*/ 2908 w 6843"/>
              <a:gd name="T53" fmla="*/ 306 h 13588"/>
              <a:gd name="T54" fmla="*/ 3338 w 6843"/>
              <a:gd name="T55" fmla="*/ 406 h 13588"/>
              <a:gd name="T56" fmla="*/ 3766 w 6843"/>
              <a:gd name="T57" fmla="*/ 520 h 13588"/>
              <a:gd name="T58" fmla="*/ 4188 w 6843"/>
              <a:gd name="T59" fmla="*/ 648 h 13588"/>
              <a:gd name="T60" fmla="*/ 4606 w 6843"/>
              <a:gd name="T61" fmla="*/ 790 h 13588"/>
              <a:gd name="T62" fmla="*/ 5020 w 6843"/>
              <a:gd name="T63" fmla="*/ 946 h 13588"/>
              <a:gd name="T64" fmla="*/ 5430 w 6843"/>
              <a:gd name="T65" fmla="*/ 1115 h 13588"/>
              <a:gd name="T66" fmla="*/ 5833 w 6843"/>
              <a:gd name="T67" fmla="*/ 1298 h 13588"/>
              <a:gd name="T68" fmla="*/ 6231 w 6843"/>
              <a:gd name="T69" fmla="*/ 1494 h 13588"/>
              <a:gd name="T70" fmla="*/ 6624 w 6843"/>
              <a:gd name="T71" fmla="*/ 1704 h 13588"/>
              <a:gd name="T72" fmla="*/ 6839 w 6843"/>
              <a:gd name="T73" fmla="*/ 1842 h 13588"/>
              <a:gd name="T74" fmla="*/ 90 w 6843"/>
              <a:gd name="T75" fmla="*/ 13560 h 13588"/>
              <a:gd name="T76" fmla="*/ 0 w 6843"/>
              <a:gd name="T77" fmla="*/ 13536 h 135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6843"/>
              <a:gd name="T118" fmla="*/ 0 h 13588"/>
              <a:gd name="T119" fmla="*/ 6843 w 6843"/>
              <a:gd name="T120" fmla="*/ 13588 h 13588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6843" h="13588">
                <a:moveTo>
                  <a:pt x="96" y="13536"/>
                </a:moveTo>
                <a:lnTo>
                  <a:pt x="7" y="13512"/>
                </a:lnTo>
                <a:lnTo>
                  <a:pt x="6751" y="1831"/>
                </a:lnTo>
                <a:lnTo>
                  <a:pt x="6769" y="1897"/>
                </a:lnTo>
                <a:lnTo>
                  <a:pt x="6576" y="1787"/>
                </a:lnTo>
                <a:lnTo>
                  <a:pt x="6382" y="1682"/>
                </a:lnTo>
                <a:lnTo>
                  <a:pt x="6187" y="1580"/>
                </a:lnTo>
                <a:lnTo>
                  <a:pt x="5990" y="1480"/>
                </a:lnTo>
                <a:lnTo>
                  <a:pt x="5792" y="1385"/>
                </a:lnTo>
                <a:lnTo>
                  <a:pt x="5592" y="1292"/>
                </a:lnTo>
                <a:lnTo>
                  <a:pt x="5391" y="1203"/>
                </a:lnTo>
                <a:lnTo>
                  <a:pt x="5188" y="1117"/>
                </a:lnTo>
                <a:lnTo>
                  <a:pt x="4985" y="1035"/>
                </a:lnTo>
                <a:lnTo>
                  <a:pt x="4780" y="956"/>
                </a:lnTo>
                <a:lnTo>
                  <a:pt x="4574" y="881"/>
                </a:lnTo>
                <a:lnTo>
                  <a:pt x="4367" y="808"/>
                </a:lnTo>
                <a:lnTo>
                  <a:pt x="4158" y="740"/>
                </a:lnTo>
                <a:lnTo>
                  <a:pt x="3949" y="674"/>
                </a:lnTo>
                <a:lnTo>
                  <a:pt x="3738" y="612"/>
                </a:lnTo>
                <a:lnTo>
                  <a:pt x="3527" y="554"/>
                </a:lnTo>
                <a:lnTo>
                  <a:pt x="3314" y="499"/>
                </a:lnTo>
                <a:lnTo>
                  <a:pt x="3102" y="447"/>
                </a:lnTo>
                <a:lnTo>
                  <a:pt x="2888" y="399"/>
                </a:lnTo>
                <a:lnTo>
                  <a:pt x="2673" y="354"/>
                </a:lnTo>
                <a:lnTo>
                  <a:pt x="2457" y="314"/>
                </a:lnTo>
                <a:lnTo>
                  <a:pt x="2241" y="276"/>
                </a:lnTo>
                <a:lnTo>
                  <a:pt x="2024" y="242"/>
                </a:lnTo>
                <a:lnTo>
                  <a:pt x="1806" y="212"/>
                </a:lnTo>
                <a:lnTo>
                  <a:pt x="1588" y="185"/>
                </a:lnTo>
                <a:lnTo>
                  <a:pt x="1369" y="161"/>
                </a:lnTo>
                <a:lnTo>
                  <a:pt x="1150" y="141"/>
                </a:lnTo>
                <a:lnTo>
                  <a:pt x="930" y="125"/>
                </a:lnTo>
                <a:lnTo>
                  <a:pt x="710" y="112"/>
                </a:lnTo>
                <a:lnTo>
                  <a:pt x="490" y="103"/>
                </a:lnTo>
                <a:lnTo>
                  <a:pt x="269" y="98"/>
                </a:lnTo>
                <a:lnTo>
                  <a:pt x="48" y="96"/>
                </a:lnTo>
                <a:lnTo>
                  <a:pt x="96" y="48"/>
                </a:lnTo>
                <a:lnTo>
                  <a:pt x="96" y="13536"/>
                </a:lnTo>
                <a:close/>
                <a:moveTo>
                  <a:pt x="0" y="48"/>
                </a:moveTo>
                <a:cubicBezTo>
                  <a:pt x="0" y="35"/>
                  <a:pt x="6" y="23"/>
                  <a:pt x="15" y="14"/>
                </a:cubicBezTo>
                <a:cubicBezTo>
                  <a:pt x="24" y="5"/>
                  <a:pt x="36" y="0"/>
                  <a:pt x="49" y="0"/>
                </a:cubicBezTo>
                <a:lnTo>
                  <a:pt x="271" y="2"/>
                </a:lnTo>
                <a:lnTo>
                  <a:pt x="494" y="8"/>
                </a:lnTo>
                <a:lnTo>
                  <a:pt x="716" y="17"/>
                </a:lnTo>
                <a:lnTo>
                  <a:pt x="938" y="29"/>
                </a:lnTo>
                <a:lnTo>
                  <a:pt x="1159" y="46"/>
                </a:lnTo>
                <a:lnTo>
                  <a:pt x="1380" y="66"/>
                </a:lnTo>
                <a:lnTo>
                  <a:pt x="1600" y="89"/>
                </a:lnTo>
                <a:lnTo>
                  <a:pt x="1820" y="116"/>
                </a:lnTo>
                <a:lnTo>
                  <a:pt x="2039" y="147"/>
                </a:lnTo>
                <a:lnTo>
                  <a:pt x="2257" y="181"/>
                </a:lnTo>
                <a:lnTo>
                  <a:pt x="2475" y="219"/>
                </a:lnTo>
                <a:lnTo>
                  <a:pt x="2692" y="260"/>
                </a:lnTo>
                <a:lnTo>
                  <a:pt x="2908" y="306"/>
                </a:lnTo>
                <a:lnTo>
                  <a:pt x="3124" y="354"/>
                </a:lnTo>
                <a:lnTo>
                  <a:pt x="3338" y="406"/>
                </a:lnTo>
                <a:lnTo>
                  <a:pt x="3553" y="461"/>
                </a:lnTo>
                <a:lnTo>
                  <a:pt x="3766" y="520"/>
                </a:lnTo>
                <a:lnTo>
                  <a:pt x="3977" y="583"/>
                </a:lnTo>
                <a:lnTo>
                  <a:pt x="4188" y="648"/>
                </a:lnTo>
                <a:lnTo>
                  <a:pt x="4398" y="718"/>
                </a:lnTo>
                <a:lnTo>
                  <a:pt x="4606" y="790"/>
                </a:lnTo>
                <a:lnTo>
                  <a:pt x="4814" y="866"/>
                </a:lnTo>
                <a:lnTo>
                  <a:pt x="5020" y="946"/>
                </a:lnTo>
                <a:lnTo>
                  <a:pt x="5226" y="1029"/>
                </a:lnTo>
                <a:lnTo>
                  <a:pt x="5430" y="1115"/>
                </a:lnTo>
                <a:lnTo>
                  <a:pt x="5632" y="1205"/>
                </a:lnTo>
                <a:lnTo>
                  <a:pt x="5833" y="1298"/>
                </a:lnTo>
                <a:lnTo>
                  <a:pt x="6033" y="1395"/>
                </a:lnTo>
                <a:lnTo>
                  <a:pt x="6231" y="1494"/>
                </a:lnTo>
                <a:lnTo>
                  <a:pt x="6428" y="1597"/>
                </a:lnTo>
                <a:lnTo>
                  <a:pt x="6624" y="1704"/>
                </a:lnTo>
                <a:lnTo>
                  <a:pt x="6817" y="1813"/>
                </a:lnTo>
                <a:cubicBezTo>
                  <a:pt x="6828" y="1820"/>
                  <a:pt x="6836" y="1830"/>
                  <a:pt x="6839" y="1842"/>
                </a:cubicBezTo>
                <a:cubicBezTo>
                  <a:pt x="6843" y="1855"/>
                  <a:pt x="6841" y="1868"/>
                  <a:pt x="6835" y="1879"/>
                </a:cubicBezTo>
                <a:lnTo>
                  <a:pt x="90" y="13560"/>
                </a:lnTo>
                <a:cubicBezTo>
                  <a:pt x="79" y="13579"/>
                  <a:pt x="57" y="13588"/>
                  <a:pt x="36" y="13583"/>
                </a:cubicBezTo>
                <a:cubicBezTo>
                  <a:pt x="15" y="13577"/>
                  <a:pt x="0" y="13558"/>
                  <a:pt x="0" y="13536"/>
                </a:cubicBezTo>
                <a:lnTo>
                  <a:pt x="0" y="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588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endParaRPr lang="zh-CN" altLang="zh-CN" sz="4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79780" y="1036320"/>
            <a:ext cx="461941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735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二、计划的种类</a:t>
            </a:r>
            <a:endParaRPr lang="zh-CN" altLang="en-US" sz="3735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094740" y="1863513"/>
            <a:ext cx="3201670" cy="5016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665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4.按照指导程度分类</a:t>
            </a:r>
            <a:endParaRPr lang="zh-CN" altLang="en-US" sz="2665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8" name="图片 27" descr="A000220150320J19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2920" y="2394373"/>
            <a:ext cx="4374727" cy="4175760"/>
          </a:xfrm>
          <a:prstGeom prst="rect">
            <a:avLst/>
          </a:prstGeom>
        </p:spPr>
      </p:pic>
      <p:pic>
        <p:nvPicPr>
          <p:cNvPr id="29" name="图片 28" descr="A000220150320H74PPI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093" y="2551853"/>
            <a:ext cx="3605107" cy="4495800"/>
          </a:xfrm>
          <a:prstGeom prst="rect">
            <a:avLst/>
          </a:prstGeom>
        </p:spPr>
      </p:pic>
      <p:sp>
        <p:nvSpPr>
          <p:cNvPr id="30" name="圆角矩形 29"/>
          <p:cNvSpPr/>
          <p:nvPr/>
        </p:nvSpPr>
        <p:spPr>
          <a:xfrm>
            <a:off x="2635673" y="4088553"/>
            <a:ext cx="2647527" cy="20320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121920" tIns="60960" rIns="121920" bIns="6096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楷体_GB2312" pitchFamily="49" charset="-122"/>
              </a:rPr>
              <a:t>（1）指导性计划</a:t>
            </a:r>
            <a:endParaRPr kumimoji="0" lang="zh-CN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7391400" y="2895600"/>
            <a:ext cx="2641600" cy="2336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121920" tIns="60960" rIns="121920" bIns="6096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楷体_GB2312" pitchFamily="49" charset="-122"/>
              </a:rPr>
              <a:t>（2）具体性计划</a:t>
            </a:r>
            <a:endParaRPr kumimoji="0" lang="zh-CN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594090" y="26130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28679" name="Freeform 6"/>
          <p:cNvSpPr>
            <a:spLocks noEditPoints="1" noChangeArrowheads="1"/>
          </p:cNvSpPr>
          <p:nvPr/>
        </p:nvSpPr>
        <p:spPr bwMode="auto">
          <a:xfrm>
            <a:off x="7137400" y="2247900"/>
            <a:ext cx="1164167" cy="2315633"/>
          </a:xfrm>
          <a:custGeom>
            <a:avLst/>
            <a:gdLst>
              <a:gd name="T0" fmla="*/ 7 w 6843"/>
              <a:gd name="T1" fmla="*/ 13512 h 13588"/>
              <a:gd name="T2" fmla="*/ 6769 w 6843"/>
              <a:gd name="T3" fmla="*/ 1897 h 13588"/>
              <a:gd name="T4" fmla="*/ 6382 w 6843"/>
              <a:gd name="T5" fmla="*/ 1682 h 13588"/>
              <a:gd name="T6" fmla="*/ 5990 w 6843"/>
              <a:gd name="T7" fmla="*/ 1480 h 13588"/>
              <a:gd name="T8" fmla="*/ 5592 w 6843"/>
              <a:gd name="T9" fmla="*/ 1292 h 13588"/>
              <a:gd name="T10" fmla="*/ 5188 w 6843"/>
              <a:gd name="T11" fmla="*/ 1117 h 13588"/>
              <a:gd name="T12" fmla="*/ 4780 w 6843"/>
              <a:gd name="T13" fmla="*/ 956 h 13588"/>
              <a:gd name="T14" fmla="*/ 4367 w 6843"/>
              <a:gd name="T15" fmla="*/ 808 h 13588"/>
              <a:gd name="T16" fmla="*/ 3949 w 6843"/>
              <a:gd name="T17" fmla="*/ 674 h 13588"/>
              <a:gd name="T18" fmla="*/ 3527 w 6843"/>
              <a:gd name="T19" fmla="*/ 554 h 13588"/>
              <a:gd name="T20" fmla="*/ 3102 w 6843"/>
              <a:gd name="T21" fmla="*/ 447 h 13588"/>
              <a:gd name="T22" fmla="*/ 2673 w 6843"/>
              <a:gd name="T23" fmla="*/ 354 h 13588"/>
              <a:gd name="T24" fmla="*/ 2241 w 6843"/>
              <a:gd name="T25" fmla="*/ 276 h 13588"/>
              <a:gd name="T26" fmla="*/ 1806 w 6843"/>
              <a:gd name="T27" fmla="*/ 212 h 13588"/>
              <a:gd name="T28" fmla="*/ 1369 w 6843"/>
              <a:gd name="T29" fmla="*/ 161 h 13588"/>
              <a:gd name="T30" fmla="*/ 930 w 6843"/>
              <a:gd name="T31" fmla="*/ 125 h 13588"/>
              <a:gd name="T32" fmla="*/ 490 w 6843"/>
              <a:gd name="T33" fmla="*/ 103 h 13588"/>
              <a:gd name="T34" fmla="*/ 48 w 6843"/>
              <a:gd name="T35" fmla="*/ 96 h 13588"/>
              <a:gd name="T36" fmla="*/ 96 w 6843"/>
              <a:gd name="T37" fmla="*/ 13536 h 13588"/>
              <a:gd name="T38" fmla="*/ 15 w 6843"/>
              <a:gd name="T39" fmla="*/ 14 h 13588"/>
              <a:gd name="T40" fmla="*/ 271 w 6843"/>
              <a:gd name="T41" fmla="*/ 2 h 13588"/>
              <a:gd name="T42" fmla="*/ 716 w 6843"/>
              <a:gd name="T43" fmla="*/ 17 h 13588"/>
              <a:gd name="T44" fmla="*/ 1159 w 6843"/>
              <a:gd name="T45" fmla="*/ 46 h 13588"/>
              <a:gd name="T46" fmla="*/ 1600 w 6843"/>
              <a:gd name="T47" fmla="*/ 89 h 13588"/>
              <a:gd name="T48" fmla="*/ 2039 w 6843"/>
              <a:gd name="T49" fmla="*/ 147 h 13588"/>
              <a:gd name="T50" fmla="*/ 2475 w 6843"/>
              <a:gd name="T51" fmla="*/ 219 h 13588"/>
              <a:gd name="T52" fmla="*/ 2908 w 6843"/>
              <a:gd name="T53" fmla="*/ 306 h 13588"/>
              <a:gd name="T54" fmla="*/ 3338 w 6843"/>
              <a:gd name="T55" fmla="*/ 406 h 13588"/>
              <a:gd name="T56" fmla="*/ 3766 w 6843"/>
              <a:gd name="T57" fmla="*/ 520 h 13588"/>
              <a:gd name="T58" fmla="*/ 4188 w 6843"/>
              <a:gd name="T59" fmla="*/ 648 h 13588"/>
              <a:gd name="T60" fmla="*/ 4606 w 6843"/>
              <a:gd name="T61" fmla="*/ 790 h 13588"/>
              <a:gd name="T62" fmla="*/ 5020 w 6843"/>
              <a:gd name="T63" fmla="*/ 946 h 13588"/>
              <a:gd name="T64" fmla="*/ 5430 w 6843"/>
              <a:gd name="T65" fmla="*/ 1115 h 13588"/>
              <a:gd name="T66" fmla="*/ 5833 w 6843"/>
              <a:gd name="T67" fmla="*/ 1298 h 13588"/>
              <a:gd name="T68" fmla="*/ 6231 w 6843"/>
              <a:gd name="T69" fmla="*/ 1494 h 13588"/>
              <a:gd name="T70" fmla="*/ 6624 w 6843"/>
              <a:gd name="T71" fmla="*/ 1704 h 13588"/>
              <a:gd name="T72" fmla="*/ 6839 w 6843"/>
              <a:gd name="T73" fmla="*/ 1842 h 13588"/>
              <a:gd name="T74" fmla="*/ 90 w 6843"/>
              <a:gd name="T75" fmla="*/ 13560 h 13588"/>
              <a:gd name="T76" fmla="*/ 0 w 6843"/>
              <a:gd name="T77" fmla="*/ 13536 h 135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6843"/>
              <a:gd name="T118" fmla="*/ 0 h 13588"/>
              <a:gd name="T119" fmla="*/ 6843 w 6843"/>
              <a:gd name="T120" fmla="*/ 13588 h 13588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6843" h="13588">
                <a:moveTo>
                  <a:pt x="96" y="13536"/>
                </a:moveTo>
                <a:lnTo>
                  <a:pt x="7" y="13512"/>
                </a:lnTo>
                <a:lnTo>
                  <a:pt x="6751" y="1831"/>
                </a:lnTo>
                <a:lnTo>
                  <a:pt x="6769" y="1897"/>
                </a:lnTo>
                <a:lnTo>
                  <a:pt x="6576" y="1787"/>
                </a:lnTo>
                <a:lnTo>
                  <a:pt x="6382" y="1682"/>
                </a:lnTo>
                <a:lnTo>
                  <a:pt x="6187" y="1580"/>
                </a:lnTo>
                <a:lnTo>
                  <a:pt x="5990" y="1480"/>
                </a:lnTo>
                <a:lnTo>
                  <a:pt x="5792" y="1385"/>
                </a:lnTo>
                <a:lnTo>
                  <a:pt x="5592" y="1292"/>
                </a:lnTo>
                <a:lnTo>
                  <a:pt x="5391" y="1203"/>
                </a:lnTo>
                <a:lnTo>
                  <a:pt x="5188" y="1117"/>
                </a:lnTo>
                <a:lnTo>
                  <a:pt x="4985" y="1035"/>
                </a:lnTo>
                <a:lnTo>
                  <a:pt x="4780" y="956"/>
                </a:lnTo>
                <a:lnTo>
                  <a:pt x="4574" y="881"/>
                </a:lnTo>
                <a:lnTo>
                  <a:pt x="4367" y="808"/>
                </a:lnTo>
                <a:lnTo>
                  <a:pt x="4158" y="740"/>
                </a:lnTo>
                <a:lnTo>
                  <a:pt x="3949" y="674"/>
                </a:lnTo>
                <a:lnTo>
                  <a:pt x="3738" y="612"/>
                </a:lnTo>
                <a:lnTo>
                  <a:pt x="3527" y="554"/>
                </a:lnTo>
                <a:lnTo>
                  <a:pt x="3314" y="499"/>
                </a:lnTo>
                <a:lnTo>
                  <a:pt x="3102" y="447"/>
                </a:lnTo>
                <a:lnTo>
                  <a:pt x="2888" y="399"/>
                </a:lnTo>
                <a:lnTo>
                  <a:pt x="2673" y="354"/>
                </a:lnTo>
                <a:lnTo>
                  <a:pt x="2457" y="314"/>
                </a:lnTo>
                <a:lnTo>
                  <a:pt x="2241" y="276"/>
                </a:lnTo>
                <a:lnTo>
                  <a:pt x="2024" y="242"/>
                </a:lnTo>
                <a:lnTo>
                  <a:pt x="1806" y="212"/>
                </a:lnTo>
                <a:lnTo>
                  <a:pt x="1588" y="185"/>
                </a:lnTo>
                <a:lnTo>
                  <a:pt x="1369" y="161"/>
                </a:lnTo>
                <a:lnTo>
                  <a:pt x="1150" y="141"/>
                </a:lnTo>
                <a:lnTo>
                  <a:pt x="930" y="125"/>
                </a:lnTo>
                <a:lnTo>
                  <a:pt x="710" y="112"/>
                </a:lnTo>
                <a:lnTo>
                  <a:pt x="490" y="103"/>
                </a:lnTo>
                <a:lnTo>
                  <a:pt x="269" y="98"/>
                </a:lnTo>
                <a:lnTo>
                  <a:pt x="48" y="96"/>
                </a:lnTo>
                <a:lnTo>
                  <a:pt x="96" y="48"/>
                </a:lnTo>
                <a:lnTo>
                  <a:pt x="96" y="13536"/>
                </a:lnTo>
                <a:close/>
                <a:moveTo>
                  <a:pt x="0" y="48"/>
                </a:moveTo>
                <a:cubicBezTo>
                  <a:pt x="0" y="35"/>
                  <a:pt x="6" y="23"/>
                  <a:pt x="15" y="14"/>
                </a:cubicBezTo>
                <a:cubicBezTo>
                  <a:pt x="24" y="5"/>
                  <a:pt x="36" y="0"/>
                  <a:pt x="49" y="0"/>
                </a:cubicBezTo>
                <a:lnTo>
                  <a:pt x="271" y="2"/>
                </a:lnTo>
                <a:lnTo>
                  <a:pt x="494" y="8"/>
                </a:lnTo>
                <a:lnTo>
                  <a:pt x="716" y="17"/>
                </a:lnTo>
                <a:lnTo>
                  <a:pt x="938" y="29"/>
                </a:lnTo>
                <a:lnTo>
                  <a:pt x="1159" y="46"/>
                </a:lnTo>
                <a:lnTo>
                  <a:pt x="1380" y="66"/>
                </a:lnTo>
                <a:lnTo>
                  <a:pt x="1600" y="89"/>
                </a:lnTo>
                <a:lnTo>
                  <a:pt x="1820" y="116"/>
                </a:lnTo>
                <a:lnTo>
                  <a:pt x="2039" y="147"/>
                </a:lnTo>
                <a:lnTo>
                  <a:pt x="2257" y="181"/>
                </a:lnTo>
                <a:lnTo>
                  <a:pt x="2475" y="219"/>
                </a:lnTo>
                <a:lnTo>
                  <a:pt x="2692" y="260"/>
                </a:lnTo>
                <a:lnTo>
                  <a:pt x="2908" y="306"/>
                </a:lnTo>
                <a:lnTo>
                  <a:pt x="3124" y="354"/>
                </a:lnTo>
                <a:lnTo>
                  <a:pt x="3338" y="406"/>
                </a:lnTo>
                <a:lnTo>
                  <a:pt x="3553" y="461"/>
                </a:lnTo>
                <a:lnTo>
                  <a:pt x="3766" y="520"/>
                </a:lnTo>
                <a:lnTo>
                  <a:pt x="3977" y="583"/>
                </a:lnTo>
                <a:lnTo>
                  <a:pt x="4188" y="648"/>
                </a:lnTo>
                <a:lnTo>
                  <a:pt x="4398" y="718"/>
                </a:lnTo>
                <a:lnTo>
                  <a:pt x="4606" y="790"/>
                </a:lnTo>
                <a:lnTo>
                  <a:pt x="4814" y="866"/>
                </a:lnTo>
                <a:lnTo>
                  <a:pt x="5020" y="946"/>
                </a:lnTo>
                <a:lnTo>
                  <a:pt x="5226" y="1029"/>
                </a:lnTo>
                <a:lnTo>
                  <a:pt x="5430" y="1115"/>
                </a:lnTo>
                <a:lnTo>
                  <a:pt x="5632" y="1205"/>
                </a:lnTo>
                <a:lnTo>
                  <a:pt x="5833" y="1298"/>
                </a:lnTo>
                <a:lnTo>
                  <a:pt x="6033" y="1395"/>
                </a:lnTo>
                <a:lnTo>
                  <a:pt x="6231" y="1494"/>
                </a:lnTo>
                <a:lnTo>
                  <a:pt x="6428" y="1597"/>
                </a:lnTo>
                <a:lnTo>
                  <a:pt x="6624" y="1704"/>
                </a:lnTo>
                <a:lnTo>
                  <a:pt x="6817" y="1813"/>
                </a:lnTo>
                <a:cubicBezTo>
                  <a:pt x="6828" y="1820"/>
                  <a:pt x="6836" y="1830"/>
                  <a:pt x="6839" y="1842"/>
                </a:cubicBezTo>
                <a:cubicBezTo>
                  <a:pt x="6843" y="1855"/>
                  <a:pt x="6841" y="1868"/>
                  <a:pt x="6835" y="1879"/>
                </a:cubicBezTo>
                <a:lnTo>
                  <a:pt x="90" y="13560"/>
                </a:lnTo>
                <a:cubicBezTo>
                  <a:pt x="79" y="13579"/>
                  <a:pt x="57" y="13588"/>
                  <a:pt x="36" y="13583"/>
                </a:cubicBezTo>
                <a:cubicBezTo>
                  <a:pt x="15" y="13577"/>
                  <a:pt x="0" y="13558"/>
                  <a:pt x="0" y="13536"/>
                </a:cubicBezTo>
                <a:lnTo>
                  <a:pt x="0" y="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588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endParaRPr lang="zh-CN" altLang="zh-CN" sz="4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18820" y="1036320"/>
            <a:ext cx="461941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735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二、计划的种类</a:t>
            </a:r>
            <a:endParaRPr lang="zh-CN" altLang="en-US" sz="3735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033780" y="1863513"/>
            <a:ext cx="7609840" cy="5016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665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5.按照计划对组织整体活动的影响范围和程序分类</a:t>
            </a:r>
            <a:endParaRPr lang="zh-CN" altLang="en-US" sz="2665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8" name="图片 27" descr="A000220150320J19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91960" y="2394373"/>
            <a:ext cx="4374727" cy="4175760"/>
          </a:xfrm>
          <a:prstGeom prst="rect">
            <a:avLst/>
          </a:prstGeom>
        </p:spPr>
      </p:pic>
      <p:pic>
        <p:nvPicPr>
          <p:cNvPr id="29" name="图片 28" descr="A000220150320H74PPI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133" y="2551853"/>
            <a:ext cx="3605107" cy="4495800"/>
          </a:xfrm>
          <a:prstGeom prst="rect">
            <a:avLst/>
          </a:prstGeom>
        </p:spPr>
      </p:pic>
      <p:sp>
        <p:nvSpPr>
          <p:cNvPr id="30" name="圆角矩形 29"/>
          <p:cNvSpPr/>
          <p:nvPr/>
        </p:nvSpPr>
        <p:spPr>
          <a:xfrm>
            <a:off x="2574713" y="4088553"/>
            <a:ext cx="2647527" cy="20320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121920" tIns="60960" rIns="121920" bIns="6096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楷体_GB2312" pitchFamily="49" charset="-122"/>
              </a:rPr>
              <a:t>1.战略计划</a:t>
            </a:r>
            <a:endParaRPr kumimoji="0" lang="zh-CN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7689427" y="2895600"/>
            <a:ext cx="2282613" cy="2190327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121920" tIns="60960" rIns="121920" bIns="6096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楷体_GB2312" pitchFamily="49" charset="-122"/>
              </a:rPr>
              <a:t>2. 战术计划</a:t>
            </a:r>
            <a:endParaRPr kumimoji="0" lang="zh-CN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594090" y="26130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18820" y="1036320"/>
            <a:ext cx="461941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735" b="0" noProof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二、计划的种类</a:t>
            </a:r>
            <a:endParaRPr lang="zh-CN" altLang="en-US" sz="3735" b="0" noProof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858520" y="2312035"/>
            <a:ext cx="5080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320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不同的管理层都做哪些计划？</a:t>
            </a:r>
            <a:endParaRPr lang="zh-CN" altLang="en-US" sz="3200">
              <a:solidFill>
                <a:schemeClr val="tx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56005" y="3140710"/>
            <a:ext cx="9253220" cy="197612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高层管理者</a:t>
            </a:r>
            <a:r>
              <a:rPr lang="en-US" altLang="zh-CN" sz="2800" b="0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——</a:t>
            </a:r>
            <a:r>
              <a:rPr lang="zh-CN" altLang="en-US" sz="2800" b="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战略计划、指导性计划、长期计划、高层管理计划、非程序性计划；</a:t>
            </a:r>
            <a:endParaRPr lang="zh-CN" altLang="en-US" sz="2800" b="0">
              <a:solidFill>
                <a:schemeClr val="tx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基层管理者</a:t>
            </a:r>
            <a:r>
              <a:rPr lang="en-US" altLang="zh-CN" sz="2800" b="0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——</a:t>
            </a:r>
            <a:r>
              <a:rPr lang="zh-CN" altLang="en-US" sz="2800" b="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作业计划、具体计划、短期计划、基层管理计划、程序性计划。</a:t>
            </a:r>
            <a:endParaRPr lang="zh-CN" altLang="en-US" sz="2800" b="0">
              <a:solidFill>
                <a:schemeClr val="tx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  <a:p>
            <a:r>
              <a:rPr lang="zh-CN" altLang="en-US" sz="105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zh-CN" altLang="en-US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594090" y="26130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2" name="Freeform 6"/>
          <p:cNvSpPr>
            <a:spLocks noEditPoints="1" noChangeArrowheads="1"/>
          </p:cNvSpPr>
          <p:nvPr/>
        </p:nvSpPr>
        <p:spPr bwMode="auto">
          <a:xfrm>
            <a:off x="7198360" y="2415540"/>
            <a:ext cx="1164167" cy="2315633"/>
          </a:xfrm>
          <a:custGeom>
            <a:avLst/>
            <a:gdLst>
              <a:gd name="T0" fmla="*/ 7 w 6843"/>
              <a:gd name="T1" fmla="*/ 13512 h 13588"/>
              <a:gd name="T2" fmla="*/ 6769 w 6843"/>
              <a:gd name="T3" fmla="*/ 1897 h 13588"/>
              <a:gd name="T4" fmla="*/ 6382 w 6843"/>
              <a:gd name="T5" fmla="*/ 1682 h 13588"/>
              <a:gd name="T6" fmla="*/ 5990 w 6843"/>
              <a:gd name="T7" fmla="*/ 1480 h 13588"/>
              <a:gd name="T8" fmla="*/ 5592 w 6843"/>
              <a:gd name="T9" fmla="*/ 1292 h 13588"/>
              <a:gd name="T10" fmla="*/ 5188 w 6843"/>
              <a:gd name="T11" fmla="*/ 1117 h 13588"/>
              <a:gd name="T12" fmla="*/ 4780 w 6843"/>
              <a:gd name="T13" fmla="*/ 956 h 13588"/>
              <a:gd name="T14" fmla="*/ 4367 w 6843"/>
              <a:gd name="T15" fmla="*/ 808 h 13588"/>
              <a:gd name="T16" fmla="*/ 3949 w 6843"/>
              <a:gd name="T17" fmla="*/ 674 h 13588"/>
              <a:gd name="T18" fmla="*/ 3527 w 6843"/>
              <a:gd name="T19" fmla="*/ 554 h 13588"/>
              <a:gd name="T20" fmla="*/ 3102 w 6843"/>
              <a:gd name="T21" fmla="*/ 447 h 13588"/>
              <a:gd name="T22" fmla="*/ 2673 w 6843"/>
              <a:gd name="T23" fmla="*/ 354 h 13588"/>
              <a:gd name="T24" fmla="*/ 2241 w 6843"/>
              <a:gd name="T25" fmla="*/ 276 h 13588"/>
              <a:gd name="T26" fmla="*/ 1806 w 6843"/>
              <a:gd name="T27" fmla="*/ 212 h 13588"/>
              <a:gd name="T28" fmla="*/ 1369 w 6843"/>
              <a:gd name="T29" fmla="*/ 161 h 13588"/>
              <a:gd name="T30" fmla="*/ 930 w 6843"/>
              <a:gd name="T31" fmla="*/ 125 h 13588"/>
              <a:gd name="T32" fmla="*/ 490 w 6843"/>
              <a:gd name="T33" fmla="*/ 103 h 13588"/>
              <a:gd name="T34" fmla="*/ 48 w 6843"/>
              <a:gd name="T35" fmla="*/ 96 h 13588"/>
              <a:gd name="T36" fmla="*/ 96 w 6843"/>
              <a:gd name="T37" fmla="*/ 13536 h 13588"/>
              <a:gd name="T38" fmla="*/ 15 w 6843"/>
              <a:gd name="T39" fmla="*/ 14 h 13588"/>
              <a:gd name="T40" fmla="*/ 271 w 6843"/>
              <a:gd name="T41" fmla="*/ 2 h 13588"/>
              <a:gd name="T42" fmla="*/ 716 w 6843"/>
              <a:gd name="T43" fmla="*/ 17 h 13588"/>
              <a:gd name="T44" fmla="*/ 1159 w 6843"/>
              <a:gd name="T45" fmla="*/ 46 h 13588"/>
              <a:gd name="T46" fmla="*/ 1600 w 6843"/>
              <a:gd name="T47" fmla="*/ 89 h 13588"/>
              <a:gd name="T48" fmla="*/ 2039 w 6843"/>
              <a:gd name="T49" fmla="*/ 147 h 13588"/>
              <a:gd name="T50" fmla="*/ 2475 w 6843"/>
              <a:gd name="T51" fmla="*/ 219 h 13588"/>
              <a:gd name="T52" fmla="*/ 2908 w 6843"/>
              <a:gd name="T53" fmla="*/ 306 h 13588"/>
              <a:gd name="T54" fmla="*/ 3338 w 6843"/>
              <a:gd name="T55" fmla="*/ 406 h 13588"/>
              <a:gd name="T56" fmla="*/ 3766 w 6843"/>
              <a:gd name="T57" fmla="*/ 520 h 13588"/>
              <a:gd name="T58" fmla="*/ 4188 w 6843"/>
              <a:gd name="T59" fmla="*/ 648 h 13588"/>
              <a:gd name="T60" fmla="*/ 4606 w 6843"/>
              <a:gd name="T61" fmla="*/ 790 h 13588"/>
              <a:gd name="T62" fmla="*/ 5020 w 6843"/>
              <a:gd name="T63" fmla="*/ 946 h 13588"/>
              <a:gd name="T64" fmla="*/ 5430 w 6843"/>
              <a:gd name="T65" fmla="*/ 1115 h 13588"/>
              <a:gd name="T66" fmla="*/ 5833 w 6843"/>
              <a:gd name="T67" fmla="*/ 1298 h 13588"/>
              <a:gd name="T68" fmla="*/ 6231 w 6843"/>
              <a:gd name="T69" fmla="*/ 1494 h 13588"/>
              <a:gd name="T70" fmla="*/ 6624 w 6843"/>
              <a:gd name="T71" fmla="*/ 1704 h 13588"/>
              <a:gd name="T72" fmla="*/ 6839 w 6843"/>
              <a:gd name="T73" fmla="*/ 1842 h 13588"/>
              <a:gd name="T74" fmla="*/ 90 w 6843"/>
              <a:gd name="T75" fmla="*/ 13560 h 13588"/>
              <a:gd name="T76" fmla="*/ 0 w 6843"/>
              <a:gd name="T77" fmla="*/ 13536 h 135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6843"/>
              <a:gd name="T118" fmla="*/ 0 h 13588"/>
              <a:gd name="T119" fmla="*/ 6843 w 6843"/>
              <a:gd name="T120" fmla="*/ 13588 h 13588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6843" h="13588">
                <a:moveTo>
                  <a:pt x="96" y="13536"/>
                </a:moveTo>
                <a:lnTo>
                  <a:pt x="7" y="13512"/>
                </a:lnTo>
                <a:lnTo>
                  <a:pt x="6751" y="1831"/>
                </a:lnTo>
                <a:lnTo>
                  <a:pt x="6769" y="1897"/>
                </a:lnTo>
                <a:lnTo>
                  <a:pt x="6576" y="1787"/>
                </a:lnTo>
                <a:lnTo>
                  <a:pt x="6382" y="1682"/>
                </a:lnTo>
                <a:lnTo>
                  <a:pt x="6187" y="1580"/>
                </a:lnTo>
                <a:lnTo>
                  <a:pt x="5990" y="1480"/>
                </a:lnTo>
                <a:lnTo>
                  <a:pt x="5792" y="1385"/>
                </a:lnTo>
                <a:lnTo>
                  <a:pt x="5592" y="1292"/>
                </a:lnTo>
                <a:lnTo>
                  <a:pt x="5391" y="1203"/>
                </a:lnTo>
                <a:lnTo>
                  <a:pt x="5188" y="1117"/>
                </a:lnTo>
                <a:lnTo>
                  <a:pt x="4985" y="1035"/>
                </a:lnTo>
                <a:lnTo>
                  <a:pt x="4780" y="956"/>
                </a:lnTo>
                <a:lnTo>
                  <a:pt x="4574" y="881"/>
                </a:lnTo>
                <a:lnTo>
                  <a:pt x="4367" y="808"/>
                </a:lnTo>
                <a:lnTo>
                  <a:pt x="4158" y="740"/>
                </a:lnTo>
                <a:lnTo>
                  <a:pt x="3949" y="674"/>
                </a:lnTo>
                <a:lnTo>
                  <a:pt x="3738" y="612"/>
                </a:lnTo>
                <a:lnTo>
                  <a:pt x="3527" y="554"/>
                </a:lnTo>
                <a:lnTo>
                  <a:pt x="3314" y="499"/>
                </a:lnTo>
                <a:lnTo>
                  <a:pt x="3102" y="447"/>
                </a:lnTo>
                <a:lnTo>
                  <a:pt x="2888" y="399"/>
                </a:lnTo>
                <a:lnTo>
                  <a:pt x="2673" y="354"/>
                </a:lnTo>
                <a:lnTo>
                  <a:pt x="2457" y="314"/>
                </a:lnTo>
                <a:lnTo>
                  <a:pt x="2241" y="276"/>
                </a:lnTo>
                <a:lnTo>
                  <a:pt x="2024" y="242"/>
                </a:lnTo>
                <a:lnTo>
                  <a:pt x="1806" y="212"/>
                </a:lnTo>
                <a:lnTo>
                  <a:pt x="1588" y="185"/>
                </a:lnTo>
                <a:lnTo>
                  <a:pt x="1369" y="161"/>
                </a:lnTo>
                <a:lnTo>
                  <a:pt x="1150" y="141"/>
                </a:lnTo>
                <a:lnTo>
                  <a:pt x="930" y="125"/>
                </a:lnTo>
                <a:lnTo>
                  <a:pt x="710" y="112"/>
                </a:lnTo>
                <a:lnTo>
                  <a:pt x="490" y="103"/>
                </a:lnTo>
                <a:lnTo>
                  <a:pt x="269" y="98"/>
                </a:lnTo>
                <a:lnTo>
                  <a:pt x="48" y="96"/>
                </a:lnTo>
                <a:lnTo>
                  <a:pt x="96" y="48"/>
                </a:lnTo>
                <a:lnTo>
                  <a:pt x="96" y="13536"/>
                </a:lnTo>
                <a:close/>
                <a:moveTo>
                  <a:pt x="0" y="48"/>
                </a:moveTo>
                <a:cubicBezTo>
                  <a:pt x="0" y="35"/>
                  <a:pt x="6" y="23"/>
                  <a:pt x="15" y="14"/>
                </a:cubicBezTo>
                <a:cubicBezTo>
                  <a:pt x="24" y="5"/>
                  <a:pt x="36" y="0"/>
                  <a:pt x="49" y="0"/>
                </a:cubicBezTo>
                <a:lnTo>
                  <a:pt x="271" y="2"/>
                </a:lnTo>
                <a:lnTo>
                  <a:pt x="494" y="8"/>
                </a:lnTo>
                <a:lnTo>
                  <a:pt x="716" y="17"/>
                </a:lnTo>
                <a:lnTo>
                  <a:pt x="938" y="29"/>
                </a:lnTo>
                <a:lnTo>
                  <a:pt x="1159" y="46"/>
                </a:lnTo>
                <a:lnTo>
                  <a:pt x="1380" y="66"/>
                </a:lnTo>
                <a:lnTo>
                  <a:pt x="1600" y="89"/>
                </a:lnTo>
                <a:lnTo>
                  <a:pt x="1820" y="116"/>
                </a:lnTo>
                <a:lnTo>
                  <a:pt x="2039" y="147"/>
                </a:lnTo>
                <a:lnTo>
                  <a:pt x="2257" y="181"/>
                </a:lnTo>
                <a:lnTo>
                  <a:pt x="2475" y="219"/>
                </a:lnTo>
                <a:lnTo>
                  <a:pt x="2692" y="260"/>
                </a:lnTo>
                <a:lnTo>
                  <a:pt x="2908" y="306"/>
                </a:lnTo>
                <a:lnTo>
                  <a:pt x="3124" y="354"/>
                </a:lnTo>
                <a:lnTo>
                  <a:pt x="3338" y="406"/>
                </a:lnTo>
                <a:lnTo>
                  <a:pt x="3553" y="461"/>
                </a:lnTo>
                <a:lnTo>
                  <a:pt x="3766" y="520"/>
                </a:lnTo>
                <a:lnTo>
                  <a:pt x="3977" y="583"/>
                </a:lnTo>
                <a:lnTo>
                  <a:pt x="4188" y="648"/>
                </a:lnTo>
                <a:lnTo>
                  <a:pt x="4398" y="718"/>
                </a:lnTo>
                <a:lnTo>
                  <a:pt x="4606" y="790"/>
                </a:lnTo>
                <a:lnTo>
                  <a:pt x="4814" y="866"/>
                </a:lnTo>
                <a:lnTo>
                  <a:pt x="5020" y="946"/>
                </a:lnTo>
                <a:lnTo>
                  <a:pt x="5226" y="1029"/>
                </a:lnTo>
                <a:lnTo>
                  <a:pt x="5430" y="1115"/>
                </a:lnTo>
                <a:lnTo>
                  <a:pt x="5632" y="1205"/>
                </a:lnTo>
                <a:lnTo>
                  <a:pt x="5833" y="1298"/>
                </a:lnTo>
                <a:lnTo>
                  <a:pt x="6033" y="1395"/>
                </a:lnTo>
                <a:lnTo>
                  <a:pt x="6231" y="1494"/>
                </a:lnTo>
                <a:lnTo>
                  <a:pt x="6428" y="1597"/>
                </a:lnTo>
                <a:lnTo>
                  <a:pt x="6624" y="1704"/>
                </a:lnTo>
                <a:lnTo>
                  <a:pt x="6817" y="1813"/>
                </a:lnTo>
                <a:cubicBezTo>
                  <a:pt x="6828" y="1820"/>
                  <a:pt x="6836" y="1830"/>
                  <a:pt x="6839" y="1842"/>
                </a:cubicBezTo>
                <a:cubicBezTo>
                  <a:pt x="6843" y="1855"/>
                  <a:pt x="6841" y="1868"/>
                  <a:pt x="6835" y="1879"/>
                </a:cubicBezTo>
                <a:lnTo>
                  <a:pt x="90" y="13560"/>
                </a:lnTo>
                <a:cubicBezTo>
                  <a:pt x="79" y="13579"/>
                  <a:pt x="57" y="13588"/>
                  <a:pt x="36" y="13583"/>
                </a:cubicBezTo>
                <a:cubicBezTo>
                  <a:pt x="15" y="13577"/>
                  <a:pt x="0" y="13558"/>
                  <a:pt x="0" y="13536"/>
                </a:cubicBezTo>
                <a:lnTo>
                  <a:pt x="0" y="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588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endParaRPr lang="zh-CN" altLang="zh-CN" sz="4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9780" y="1203960"/>
            <a:ext cx="6561667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735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三、计划的制订要求与过程</a:t>
            </a:r>
            <a:endParaRPr lang="zh-CN" altLang="en-US" sz="3735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94740" y="2031153"/>
            <a:ext cx="4930140" cy="5016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665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（一）制订有效计划的基本要求</a:t>
            </a:r>
            <a:endParaRPr lang="zh-CN" altLang="en-US" sz="2665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1" name="TextBox 3"/>
          <p:cNvSpPr txBox="1"/>
          <p:nvPr/>
        </p:nvSpPr>
        <p:spPr>
          <a:xfrm>
            <a:off x="2609427" y="6129020"/>
            <a:ext cx="3663527" cy="2832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l">
              <a:lnSpc>
                <a:spcPts val="1500"/>
              </a:lnSpc>
            </a:pPr>
            <a:r>
              <a:rPr lang="zh-CN" altLang="en-US" sz="3200" dirty="0">
                <a:solidFill>
                  <a:srgbClr val="1C1C1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管理人员的领导术</a:t>
            </a:r>
            <a:endParaRPr lang="zh-CN" altLang="en-US" sz="3200" dirty="0">
              <a:solidFill>
                <a:srgbClr val="1C1C1C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2" name="TextBox 4"/>
          <p:cNvSpPr txBox="1"/>
          <p:nvPr/>
        </p:nvSpPr>
        <p:spPr>
          <a:xfrm>
            <a:off x="5289973" y="4694767"/>
            <a:ext cx="4904740" cy="2832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l">
              <a:lnSpc>
                <a:spcPts val="1500"/>
              </a:lnSpc>
            </a:pPr>
            <a:r>
              <a:rPr lang="zh-CN" altLang="en-US" sz="3200" dirty="0">
                <a:solidFill>
                  <a:srgbClr val="1C1C1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管理者积极性和勇气</a:t>
            </a:r>
            <a:endParaRPr lang="zh-CN" altLang="en-US" sz="3200" dirty="0">
              <a:solidFill>
                <a:srgbClr val="1C1C1C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3" name="TextBox 5"/>
          <p:cNvSpPr txBox="1"/>
          <p:nvPr/>
        </p:nvSpPr>
        <p:spPr>
          <a:xfrm>
            <a:off x="7727823" y="3314415"/>
            <a:ext cx="3434080" cy="2832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p>
            <a:pPr algn="l">
              <a:lnSpc>
                <a:spcPts val="1500"/>
              </a:lnSpc>
            </a:pPr>
            <a:r>
              <a:rPr lang="zh-CN" altLang="en-US" sz="3200" dirty="0">
                <a:solidFill>
                  <a:srgbClr val="1C1C1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管理人员的稳定性</a:t>
            </a:r>
            <a:endParaRPr lang="zh-CN" altLang="en-US" sz="3200" dirty="0">
              <a:solidFill>
                <a:srgbClr val="1C1C1C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84" name="组合 83"/>
          <p:cNvGrpSpPr/>
          <p:nvPr/>
        </p:nvGrpSpPr>
        <p:grpSpPr>
          <a:xfrm>
            <a:off x="6398500" y="3009669"/>
            <a:ext cx="1218685" cy="1218685"/>
            <a:chOff x="5105593" y="1379191"/>
            <a:chExt cx="914014" cy="914014"/>
          </a:xfrm>
          <a:solidFill>
            <a:srgbClr val="0070C0"/>
          </a:solidFill>
        </p:grpSpPr>
        <p:grpSp>
          <p:nvGrpSpPr>
            <p:cNvPr id="85" name="组合 84"/>
            <p:cNvGrpSpPr/>
            <p:nvPr/>
          </p:nvGrpSpPr>
          <p:grpSpPr>
            <a:xfrm>
              <a:off x="5105593" y="1379191"/>
              <a:ext cx="914014" cy="914014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86" name="同心圆 8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7" name="椭圆 86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88" name="TextBox 8"/>
            <p:cNvSpPr txBox="1"/>
            <p:nvPr/>
          </p:nvSpPr>
          <p:spPr>
            <a:xfrm>
              <a:off x="5314943" y="1628156"/>
              <a:ext cx="450533" cy="376238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p>
              <a:r>
                <a:rPr lang="en-US" altLang="zh-CN" sz="2665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  <a:endParaRPr lang="zh-CN" altLang="en-US" sz="26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3918083" y="4280045"/>
            <a:ext cx="1218685" cy="1218685"/>
            <a:chOff x="3245280" y="2331973"/>
            <a:chExt cx="914014" cy="914014"/>
          </a:xfrm>
          <a:solidFill>
            <a:srgbClr val="0070C0"/>
          </a:solidFill>
        </p:grpSpPr>
        <p:grpSp>
          <p:nvGrpSpPr>
            <p:cNvPr id="90" name="组合 89"/>
            <p:cNvGrpSpPr/>
            <p:nvPr/>
          </p:nvGrpSpPr>
          <p:grpSpPr>
            <a:xfrm>
              <a:off x="3245280" y="2331973"/>
              <a:ext cx="914014" cy="914014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94" name="同心圆 93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5" name="椭圆 94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96" name="TextBox 13"/>
            <p:cNvSpPr txBox="1"/>
            <p:nvPr/>
          </p:nvSpPr>
          <p:spPr>
            <a:xfrm>
              <a:off x="3424802" y="2571135"/>
              <a:ext cx="450533" cy="376238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p>
              <a:r>
                <a:rPr lang="en-US" altLang="zh-CN" sz="2665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  <a:endParaRPr lang="zh-CN" altLang="en-US" sz="26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08" name="组合 107"/>
          <p:cNvGrpSpPr/>
          <p:nvPr/>
        </p:nvGrpSpPr>
        <p:grpSpPr>
          <a:xfrm>
            <a:off x="1296101" y="5617289"/>
            <a:ext cx="1218685" cy="1218685"/>
            <a:chOff x="1278794" y="3334906"/>
            <a:chExt cx="914014" cy="914014"/>
          </a:xfrm>
          <a:solidFill>
            <a:srgbClr val="0070C0"/>
          </a:solidFill>
        </p:grpSpPr>
        <p:grpSp>
          <p:nvGrpSpPr>
            <p:cNvPr id="109" name="组合 108"/>
            <p:cNvGrpSpPr/>
            <p:nvPr/>
          </p:nvGrpSpPr>
          <p:grpSpPr>
            <a:xfrm>
              <a:off x="1278794" y="3334906"/>
              <a:ext cx="914014" cy="914014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10" name="同心圆 109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11" name="椭圆 110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2" name="TextBox 18"/>
            <p:cNvSpPr txBox="1"/>
            <p:nvPr/>
          </p:nvSpPr>
          <p:spPr>
            <a:xfrm>
              <a:off x="1483792" y="3591858"/>
              <a:ext cx="450533" cy="376238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p>
              <a:r>
                <a:rPr lang="en-US" altLang="zh-CN" sz="2665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  <a:endParaRPr lang="zh-CN" altLang="en-US" sz="26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81" grpId="0"/>
      <p:bldP spid="82" grpId="0"/>
      <p:bldP spid="8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椭圆 4"/>
          <p:cNvSpPr/>
          <p:nvPr/>
        </p:nvSpPr>
        <p:spPr>
          <a:xfrm rot="197558">
            <a:off x="6000704" y="610960"/>
            <a:ext cx="4945435" cy="5007368"/>
          </a:xfrm>
          <a:custGeom>
            <a:avLst/>
            <a:gdLst/>
            <a:ahLst/>
            <a:cxnLst/>
            <a:rect l="l" t="t" r="r" b="b"/>
            <a:pathLst>
              <a:path w="6373853" h="6453678">
                <a:moveTo>
                  <a:pt x="1748789" y="3781"/>
                </a:moveTo>
                <a:cubicBezTo>
                  <a:pt x="1773410" y="1281"/>
                  <a:pt x="1798391" y="0"/>
                  <a:pt x="1823671" y="0"/>
                </a:cubicBezTo>
                <a:cubicBezTo>
                  <a:pt x="2222376" y="0"/>
                  <a:pt x="2546668" y="318599"/>
                  <a:pt x="2555176" y="715114"/>
                </a:cubicBezTo>
                <a:cubicBezTo>
                  <a:pt x="2646063" y="945229"/>
                  <a:pt x="2815509" y="1149545"/>
                  <a:pt x="3050234" y="1286278"/>
                </a:cubicBezTo>
                <a:cubicBezTo>
                  <a:pt x="3277270" y="1418531"/>
                  <a:pt x="3529180" y="1466470"/>
                  <a:pt x="3767051" y="1437382"/>
                </a:cubicBezTo>
                <a:cubicBezTo>
                  <a:pt x="4043009" y="1173698"/>
                  <a:pt x="4417184" y="1012566"/>
                  <a:pt x="4828995" y="1012566"/>
                </a:cubicBezTo>
                <a:cubicBezTo>
                  <a:pt x="5682197" y="1012566"/>
                  <a:pt x="6373853" y="1704222"/>
                  <a:pt x="6373853" y="2557424"/>
                </a:cubicBezTo>
                <a:cubicBezTo>
                  <a:pt x="6373853" y="3315640"/>
                  <a:pt x="5827627" y="3946278"/>
                  <a:pt x="5106977" y="4075988"/>
                </a:cubicBezTo>
                <a:cubicBezTo>
                  <a:pt x="4860269" y="4198053"/>
                  <a:pt x="4655938" y="4415360"/>
                  <a:pt x="4548276" y="4699239"/>
                </a:cubicBezTo>
                <a:cubicBezTo>
                  <a:pt x="4488061" y="4858013"/>
                  <a:pt x="4464290" y="5021251"/>
                  <a:pt x="4473846" y="5178965"/>
                </a:cubicBezTo>
                <a:cubicBezTo>
                  <a:pt x="4624448" y="5311033"/>
                  <a:pt x="4718008" y="5505241"/>
                  <a:pt x="4718008" y="5721301"/>
                </a:cubicBezTo>
                <a:cubicBezTo>
                  <a:pt x="4718008" y="6125782"/>
                  <a:pt x="4390112" y="6453678"/>
                  <a:pt x="3985631" y="6453678"/>
                </a:cubicBezTo>
                <a:cubicBezTo>
                  <a:pt x="3581150" y="6453678"/>
                  <a:pt x="3253254" y="6125782"/>
                  <a:pt x="3253254" y="5721301"/>
                </a:cubicBezTo>
                <a:cubicBezTo>
                  <a:pt x="3253254" y="5342100"/>
                  <a:pt x="3541444" y="5030211"/>
                  <a:pt x="3910750" y="4992705"/>
                </a:cubicBezTo>
                <a:lnTo>
                  <a:pt x="3970068" y="4989710"/>
                </a:lnTo>
                <a:cubicBezTo>
                  <a:pt x="4089426" y="4874941"/>
                  <a:pt x="4186035" y="4731148"/>
                  <a:pt x="4249282" y="4564379"/>
                </a:cubicBezTo>
                <a:cubicBezTo>
                  <a:pt x="4318623" y="4381544"/>
                  <a:pt x="4339635" y="4192787"/>
                  <a:pt x="4317136" y="4013436"/>
                </a:cubicBezTo>
                <a:cubicBezTo>
                  <a:pt x="4256166" y="3992601"/>
                  <a:pt x="4197322" y="3967056"/>
                  <a:pt x="4140584" y="3937908"/>
                </a:cubicBezTo>
                <a:cubicBezTo>
                  <a:pt x="3785942" y="3880704"/>
                  <a:pt x="3361104" y="3968836"/>
                  <a:pt x="2972750" y="4207511"/>
                </a:cubicBezTo>
                <a:cubicBezTo>
                  <a:pt x="2649524" y="4406159"/>
                  <a:pt x="2407922" y="4674458"/>
                  <a:pt x="2273557" y="4956562"/>
                </a:cubicBezTo>
                <a:cubicBezTo>
                  <a:pt x="2243728" y="5333109"/>
                  <a:pt x="1928537" y="5629160"/>
                  <a:pt x="1544199" y="5629160"/>
                </a:cubicBezTo>
                <a:cubicBezTo>
                  <a:pt x="1139718" y="5629161"/>
                  <a:pt x="811822" y="5301265"/>
                  <a:pt x="811822" y="4896783"/>
                </a:cubicBezTo>
                <a:cubicBezTo>
                  <a:pt x="811822" y="4517582"/>
                  <a:pt x="1100012" y="4205693"/>
                  <a:pt x="1469317" y="4168187"/>
                </a:cubicBezTo>
                <a:cubicBezTo>
                  <a:pt x="1493938" y="4165687"/>
                  <a:pt x="1518919" y="4164406"/>
                  <a:pt x="1544199" y="4164406"/>
                </a:cubicBezTo>
                <a:cubicBezTo>
                  <a:pt x="1614188" y="4164406"/>
                  <a:pt x="1681885" y="4174224"/>
                  <a:pt x="1745054" y="4195817"/>
                </a:cubicBezTo>
                <a:cubicBezTo>
                  <a:pt x="2080595" y="4225945"/>
                  <a:pt x="2467608" y="4133688"/>
                  <a:pt x="2823912" y="3914711"/>
                </a:cubicBezTo>
                <a:cubicBezTo>
                  <a:pt x="3105509" y="3741648"/>
                  <a:pt x="3325152" y="3515718"/>
                  <a:pt x="3465145" y="3273270"/>
                </a:cubicBezTo>
                <a:cubicBezTo>
                  <a:pt x="3451578" y="3254462"/>
                  <a:pt x="3441393" y="3233849"/>
                  <a:pt x="3431663" y="3212981"/>
                </a:cubicBezTo>
                <a:cubicBezTo>
                  <a:pt x="3160269" y="2960984"/>
                  <a:pt x="2737001" y="2800878"/>
                  <a:pt x="2261862" y="2800878"/>
                </a:cubicBezTo>
                <a:cubicBezTo>
                  <a:pt x="1915427" y="2800878"/>
                  <a:pt x="1596569" y="2885993"/>
                  <a:pt x="1343736" y="3029603"/>
                </a:cubicBezTo>
                <a:cubicBezTo>
                  <a:pt x="1213416" y="3228799"/>
                  <a:pt x="988216" y="3359981"/>
                  <a:pt x="732377" y="3359981"/>
                </a:cubicBezTo>
                <a:cubicBezTo>
                  <a:pt x="327896" y="3359981"/>
                  <a:pt x="0" y="3032085"/>
                  <a:pt x="0" y="2627604"/>
                </a:cubicBezTo>
                <a:cubicBezTo>
                  <a:pt x="0" y="2248403"/>
                  <a:pt x="288190" y="1936513"/>
                  <a:pt x="657496" y="1899008"/>
                </a:cubicBezTo>
                <a:cubicBezTo>
                  <a:pt x="682116" y="1896508"/>
                  <a:pt x="707097" y="1895227"/>
                  <a:pt x="732377" y="1895227"/>
                </a:cubicBezTo>
                <a:cubicBezTo>
                  <a:pt x="990216" y="1895227"/>
                  <a:pt x="1216935" y="2028468"/>
                  <a:pt x="1346404" y="2230521"/>
                </a:cubicBezTo>
                <a:cubicBezTo>
                  <a:pt x="1602758" y="2382858"/>
                  <a:pt x="1930881" y="2473491"/>
                  <a:pt x="2288367" y="2473491"/>
                </a:cubicBezTo>
                <a:cubicBezTo>
                  <a:pt x="2697774" y="2473492"/>
                  <a:pt x="3068669" y="2354621"/>
                  <a:pt x="3337053" y="2160075"/>
                </a:cubicBezTo>
                <a:cubicBezTo>
                  <a:pt x="3340926" y="2141545"/>
                  <a:pt x="3346143" y="2123420"/>
                  <a:pt x="3351687" y="2105436"/>
                </a:cubicBezTo>
                <a:cubicBezTo>
                  <a:pt x="3259746" y="1885205"/>
                  <a:pt x="3094211" y="1690778"/>
                  <a:pt x="2868101" y="1559064"/>
                </a:cubicBezTo>
                <a:cubicBezTo>
                  <a:pt x="2612420" y="1410124"/>
                  <a:pt x="2325191" y="1368116"/>
                  <a:pt x="2062135" y="1421669"/>
                </a:cubicBezTo>
                <a:cubicBezTo>
                  <a:pt x="2020112" y="1439592"/>
                  <a:pt x="1975220" y="1450584"/>
                  <a:pt x="1928800" y="1456357"/>
                </a:cubicBezTo>
                <a:cubicBezTo>
                  <a:pt x="1920816" y="1457887"/>
                  <a:pt x="1913196" y="1460508"/>
                  <a:pt x="1905608" y="1463212"/>
                </a:cubicBezTo>
                <a:lnTo>
                  <a:pt x="1907728" y="1459572"/>
                </a:lnTo>
                <a:cubicBezTo>
                  <a:pt x="1880177" y="1463133"/>
                  <a:pt x="1852113" y="1464754"/>
                  <a:pt x="1823671" y="1464754"/>
                </a:cubicBezTo>
                <a:cubicBezTo>
                  <a:pt x="1419190" y="1464754"/>
                  <a:pt x="1091294" y="1136858"/>
                  <a:pt x="1091294" y="732377"/>
                </a:cubicBezTo>
                <a:cubicBezTo>
                  <a:pt x="1091294" y="353176"/>
                  <a:pt x="1379484" y="41286"/>
                  <a:pt x="1748789" y="3781"/>
                </a:cubicBezTo>
                <a:close/>
              </a:path>
            </a:pathLst>
          </a:custGeom>
          <a:solidFill>
            <a:srgbClr val="0070C0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865" kern="0" dirty="0">
              <a:solidFill>
                <a:sysClr val="window" lastClr="FFFFFF"/>
              </a:solidFill>
              <a:latin typeface="Calibri" panose="020F0502020204030204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H="1">
            <a:off x="2492904" y="1516269"/>
            <a:ext cx="4519216" cy="0"/>
          </a:xfrm>
          <a:prstGeom prst="line">
            <a:avLst/>
          </a:prstGeom>
          <a:ln w="63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 flipH="1">
            <a:off x="1643847" y="2963507"/>
            <a:ext cx="4449057" cy="1176"/>
          </a:xfrm>
          <a:prstGeom prst="line">
            <a:avLst/>
          </a:prstGeom>
          <a:ln w="63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H="1">
            <a:off x="2492904" y="4478945"/>
            <a:ext cx="4232081" cy="21908"/>
          </a:xfrm>
          <a:prstGeom prst="line">
            <a:avLst/>
          </a:prstGeom>
          <a:ln w="63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/>
        </p:nvGrpSpPr>
        <p:grpSpPr>
          <a:xfrm>
            <a:off x="8800684" y="1639525"/>
            <a:ext cx="2074600" cy="2023671"/>
            <a:chOff x="2846568" y="1860029"/>
            <a:chExt cx="3903324" cy="3807502"/>
          </a:xfrm>
        </p:grpSpPr>
        <p:sp>
          <p:nvSpPr>
            <p:cNvPr id="13" name="椭圆 12"/>
            <p:cNvSpPr/>
            <p:nvPr/>
          </p:nvSpPr>
          <p:spPr>
            <a:xfrm>
              <a:off x="2848131" y="1860029"/>
              <a:ext cx="3807501" cy="38075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79400" dist="2540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  <p:sp>
          <p:nvSpPr>
            <p:cNvPr id="12" name="文本框 94"/>
            <p:cNvSpPr txBox="1"/>
            <p:nvPr/>
          </p:nvSpPr>
          <p:spPr>
            <a:xfrm>
              <a:off x="2846568" y="2556242"/>
              <a:ext cx="3903324" cy="2487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4000" b="1" dirty="0" smtClean="0">
                  <a:solidFill>
                    <a:schemeClr val="tx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知识</a:t>
              </a:r>
              <a:endParaRPr lang="zh-CN" sz="4000" b="1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sz="4000" b="1" dirty="0" smtClean="0">
                  <a:solidFill>
                    <a:schemeClr val="tx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目标</a:t>
              </a:r>
              <a:endParaRPr lang="zh-CN" sz="4000" b="1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093295" y="678993"/>
            <a:ext cx="857245" cy="857245"/>
            <a:chOff x="6962369" y="1155522"/>
            <a:chExt cx="928603" cy="928603"/>
          </a:xfrm>
        </p:grpSpPr>
        <p:sp>
          <p:nvSpPr>
            <p:cNvPr id="18" name="椭圆 17"/>
            <p:cNvSpPr/>
            <p:nvPr/>
          </p:nvSpPr>
          <p:spPr>
            <a:xfrm>
              <a:off x="6962369" y="1155522"/>
              <a:ext cx="928603" cy="9286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79400" dist="2540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  <p:sp>
          <p:nvSpPr>
            <p:cNvPr id="17" name="文本框 2"/>
            <p:cNvSpPr txBox="1"/>
            <p:nvPr/>
          </p:nvSpPr>
          <p:spPr>
            <a:xfrm>
              <a:off x="7108091" y="1353105"/>
              <a:ext cx="605315" cy="4986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  <a:endParaRPr lang="zh-CN" altLang="en-US" sz="2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6174840" y="2106261"/>
            <a:ext cx="857244" cy="857244"/>
            <a:chOff x="6962369" y="1155522"/>
            <a:chExt cx="928602" cy="928602"/>
          </a:xfrm>
        </p:grpSpPr>
        <p:sp>
          <p:nvSpPr>
            <p:cNvPr id="23" name="椭圆 22"/>
            <p:cNvSpPr/>
            <p:nvPr/>
          </p:nvSpPr>
          <p:spPr>
            <a:xfrm>
              <a:off x="6962369" y="1155522"/>
              <a:ext cx="928602" cy="928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79400" dist="2540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  <p:sp>
          <p:nvSpPr>
            <p:cNvPr id="22" name="文本框 124"/>
            <p:cNvSpPr txBox="1"/>
            <p:nvPr/>
          </p:nvSpPr>
          <p:spPr>
            <a:xfrm>
              <a:off x="7108091" y="1353105"/>
              <a:ext cx="605315" cy="4986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  <a:endParaRPr lang="zh-CN" altLang="en-US" sz="2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705013" y="3901176"/>
            <a:ext cx="857244" cy="857244"/>
            <a:chOff x="6962369" y="1155522"/>
            <a:chExt cx="928602" cy="928602"/>
          </a:xfrm>
        </p:grpSpPr>
        <p:sp>
          <p:nvSpPr>
            <p:cNvPr id="28" name="椭圆 27"/>
            <p:cNvSpPr/>
            <p:nvPr/>
          </p:nvSpPr>
          <p:spPr>
            <a:xfrm>
              <a:off x="6962369" y="1155522"/>
              <a:ext cx="928602" cy="928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79400" dist="2540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  <p:sp>
          <p:nvSpPr>
            <p:cNvPr id="27" name="文本框 130"/>
            <p:cNvSpPr txBox="1"/>
            <p:nvPr/>
          </p:nvSpPr>
          <p:spPr>
            <a:xfrm>
              <a:off x="7108091" y="1353105"/>
              <a:ext cx="605315" cy="4986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  <a:endParaRPr lang="zh-CN" altLang="en-US" sz="2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3" name="椭圆 32"/>
          <p:cNvSpPr/>
          <p:nvPr/>
        </p:nvSpPr>
        <p:spPr>
          <a:xfrm>
            <a:off x="8549640" y="4660900"/>
            <a:ext cx="856827" cy="8568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35" name="TextBox 75"/>
          <p:cNvSpPr txBox="1"/>
          <p:nvPr/>
        </p:nvSpPr>
        <p:spPr>
          <a:xfrm>
            <a:off x="1773767" y="2227580"/>
            <a:ext cx="4191000" cy="58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zh-CN" altLang="en-US" sz="2135" noProof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2.了解确定目标的基本原则；</a:t>
            </a:r>
            <a:endParaRPr lang="zh-CN" altLang="en-US" sz="2135" noProof="0">
              <a:solidFill>
                <a:schemeClr val="tx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6" name="TextBox 75"/>
          <p:cNvSpPr txBox="1"/>
          <p:nvPr/>
        </p:nvSpPr>
        <p:spPr>
          <a:xfrm>
            <a:off x="2493010" y="3894032"/>
            <a:ext cx="4021667" cy="58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defRPr/>
            </a:pPr>
            <a:r>
              <a:rPr lang="zh-CN" altLang="en-US" sz="2135" noProof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3.掌握制定目标的步骤</a:t>
            </a:r>
            <a:endParaRPr lang="zh-CN" altLang="en-US" sz="2135" noProof="0">
              <a:solidFill>
                <a:schemeClr val="tx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TextBox 75"/>
          <p:cNvSpPr txBox="1"/>
          <p:nvPr/>
        </p:nvSpPr>
        <p:spPr>
          <a:xfrm>
            <a:off x="3180080" y="861060"/>
            <a:ext cx="3145367" cy="58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zh-CN" altLang="en-US" sz="2135" noProof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1.了解确定目标的作用；</a:t>
            </a:r>
            <a:endParaRPr lang="zh-CN" altLang="en-US" sz="2135" noProof="0">
              <a:solidFill>
                <a:schemeClr val="tx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4" grpId="0" bldLvl="0" animBg="1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594090" y="26130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25805" y="694055"/>
            <a:ext cx="6561667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735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三、计划的制订要求与过程</a:t>
            </a:r>
            <a:endParaRPr lang="zh-CN" altLang="en-US" sz="3735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73150" y="1359958"/>
            <a:ext cx="5608320" cy="5016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665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（二）制订计划的过程（结合案例）</a:t>
            </a:r>
            <a:endParaRPr lang="zh-CN" altLang="en-US" sz="2665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6869" name="Picture 5" descr="计划不周"/>
          <p:cNvPicPr>
            <a:picLocks noChangeAspect="1"/>
          </p:cNvPicPr>
          <p:nvPr/>
        </p:nvPicPr>
        <p:blipFill>
          <a:blip r:embed="rId1"/>
          <a:srcRect b="7597"/>
          <a:stretch>
            <a:fillRect/>
          </a:stretch>
        </p:blipFill>
        <p:spPr>
          <a:xfrm>
            <a:off x="561128" y="1861820"/>
            <a:ext cx="11070167" cy="497416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594090" y="26130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36270" y="2137410"/>
            <a:ext cx="10918825" cy="289179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p>
            <a:pPr indent="266700">
              <a:lnSpc>
                <a:spcPct val="130000"/>
              </a:lnSpc>
            </a:pPr>
            <a:r>
              <a:rPr lang="zh-CN" altLang="en-US" sz="20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会后，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哈尔总经理分别与有关方面的负责人进行交谈与沟通，消除抱怨、听取建议，他详细查阅本企业有关的资料，</a:t>
            </a:r>
            <a:r>
              <a:rPr lang="zh-CN" altLang="en-US" sz="2000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具体研究本行业同类指标的水平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，并组织有关部门的负责人分析企业内外情况，论证</a:t>
            </a:r>
            <a:r>
              <a:rPr lang="zh-CN" altLang="en-US" sz="2000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下年度工作计划和目标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r>
              <a:rPr lang="zh-CN" altLang="en-US" sz="20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在此基础上，哈尔总经理又把他们召集起来下达了新的计划指标，他说：“生产部门一定要把原材料消耗的费用降低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10%</a:t>
            </a:r>
            <a:r>
              <a:rPr lang="zh-CN" altLang="en-US" sz="20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，人事部门一定要把职工超时费降到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7万美元</a:t>
            </a:r>
            <a:r>
              <a:rPr lang="zh-CN" altLang="en-US" sz="20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；即使是运输费用在提高，但也决不能超过今年的标准。这是我们明年的目标。到明年底我再看你们的结果。”与此同时，生产副总经理也提出了一些具体措施、改进的方法、奖惩意见，明确了责任部门、责任人、时间进度、重点环节、协调要求等。</a:t>
            </a:r>
            <a:endParaRPr lang="zh-CN" altLang="en-US" sz="2000"/>
          </a:p>
        </p:txBody>
      </p:sp>
      <p:sp>
        <p:nvSpPr>
          <p:cNvPr id="4" name="圆角矩形 3"/>
          <p:cNvSpPr/>
          <p:nvPr/>
        </p:nvSpPr>
        <p:spPr>
          <a:xfrm>
            <a:off x="418465" y="1850390"/>
            <a:ext cx="11696065" cy="346583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0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282440" y="1232535"/>
            <a:ext cx="3246120" cy="5530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r>
              <a:rPr lang="zh-CN" altLang="en-US"/>
              <a:t>导入案例（续）</a:t>
            </a:r>
            <a:endParaRPr lang="zh-CN" altLang="en-US"/>
          </a:p>
        </p:txBody>
      </p:sp>
      <p:sp>
        <p:nvSpPr>
          <p:cNvPr id="6" name="圆角矩形标注 5"/>
          <p:cNvSpPr/>
          <p:nvPr/>
        </p:nvSpPr>
        <p:spPr>
          <a:xfrm>
            <a:off x="4114800" y="1981200"/>
            <a:ext cx="1783080" cy="609600"/>
          </a:xfrm>
          <a:prstGeom prst="wedgeRoundRectCallou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30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楷体_GB2312" pitchFamily="49" charset="-122"/>
              </a:rPr>
              <a:t>机会分析</a:t>
            </a:r>
            <a:endParaRPr kumimoji="0" lang="zh-CN" altLang="en-US" sz="30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2303145" y="2484120"/>
            <a:ext cx="1979295" cy="533400"/>
          </a:xfrm>
          <a:prstGeom prst="wedgeRoundRectCallou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30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楷体_GB2312" pitchFamily="49" charset="-122"/>
              </a:rPr>
              <a:t>确定目标</a:t>
            </a:r>
            <a:endParaRPr kumimoji="0" lang="zh-CN" altLang="en-US" sz="30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9829800" y="1569720"/>
            <a:ext cx="1448435" cy="914400"/>
          </a:xfrm>
          <a:prstGeom prst="wedgeRoundRectCallou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楷体_GB2312" pitchFamily="49" charset="-122"/>
              </a:rPr>
              <a:t>明确计划</a:t>
            </a:r>
            <a:endParaRPr kumimoji="0" lang="zh-CN" altLang="en-US" sz="2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楷体_GB2312" pitchFamily="49" charset="-122"/>
              </a:rPr>
              <a:t>的前提</a:t>
            </a:r>
            <a:endParaRPr kumimoji="0" lang="zh-CN" altLang="en-US" sz="2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9" name="圆角矩形标注 8"/>
          <p:cNvSpPr/>
          <p:nvPr/>
        </p:nvSpPr>
        <p:spPr>
          <a:xfrm>
            <a:off x="7467600" y="2743200"/>
            <a:ext cx="2255520" cy="609600"/>
          </a:xfrm>
          <a:prstGeom prst="wedgeRoundRectCallou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楷体_GB2312" pitchFamily="49" charset="-122"/>
              </a:rPr>
              <a:t>提出可行方案</a:t>
            </a:r>
            <a:endParaRPr kumimoji="0" lang="zh-CN" altLang="en-US" sz="3000" b="1" i="0" u="none" strike="noStrike" cap="none" normalizeH="0" baseline="0" smtClean="0">
              <a:ln>
                <a:noFill/>
              </a:ln>
              <a:solidFill>
                <a:srgbClr val="FF3300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10" name="圆角矩形标注 9"/>
          <p:cNvSpPr/>
          <p:nvPr/>
        </p:nvSpPr>
        <p:spPr>
          <a:xfrm>
            <a:off x="5105400" y="3810000"/>
            <a:ext cx="2026920" cy="457200"/>
          </a:xfrm>
          <a:prstGeom prst="wedgeRoundRectCallou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楷体_GB2312" pitchFamily="49" charset="-122"/>
              </a:rPr>
              <a:t>拟定支持计划</a:t>
            </a:r>
            <a:endParaRPr kumimoji="0" lang="zh-CN" altLang="en-US" sz="2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11" name="圆角矩形标注 10"/>
          <p:cNvSpPr/>
          <p:nvPr/>
        </p:nvSpPr>
        <p:spPr>
          <a:xfrm>
            <a:off x="7795260" y="4495800"/>
            <a:ext cx="1600200" cy="533400"/>
          </a:xfrm>
          <a:prstGeom prst="wedgeRoundRectCallou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楷体_GB2312" pitchFamily="49" charset="-122"/>
              </a:rPr>
              <a:t>编制预算</a:t>
            </a:r>
            <a:endParaRPr kumimoji="0" lang="zh-CN" altLang="en-US" sz="3000" b="1" i="0" u="none" strike="noStrike" cap="none" normalizeH="0" baseline="0" smtClean="0">
              <a:ln>
                <a:noFill/>
              </a:ln>
              <a:solidFill>
                <a:srgbClr val="FF3300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339850" y="5494020"/>
            <a:ext cx="2561590" cy="5530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zh-CN" altLang="en-US"/>
              <a:t>评价备选方案</a:t>
            </a:r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339850" y="6165215"/>
            <a:ext cx="1714500" cy="5530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p>
            <a:r>
              <a:rPr lang="zh-CN" altLang="en-US"/>
              <a:t>选择方案</a:t>
            </a:r>
            <a:endParaRPr lang="zh-CN" altLang="en-US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594090" y="26130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95300" y="1440180"/>
            <a:ext cx="11201400" cy="535432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p>
            <a:r>
              <a:rPr lang="zh-CN" altLang="en-US" sz="1800">
                <a:solidFill>
                  <a:schemeClr val="tx1">
                    <a:lumMod val="50000"/>
                  </a:schemeClr>
                </a:solidFill>
              </a:rPr>
              <a:t>“案例导入”中哈尔总经理的</a:t>
            </a:r>
            <a:r>
              <a:rPr lang="zh-CN" altLang="en-US" sz="1800">
                <a:solidFill>
                  <a:srgbClr val="FF0000"/>
                </a:solidFill>
              </a:rPr>
              <a:t>计划工作在方式与内容上发生了改变</a:t>
            </a:r>
            <a:r>
              <a:rPr lang="zh-CN" altLang="en-US" sz="1800">
                <a:solidFill>
                  <a:schemeClr val="tx1">
                    <a:lumMod val="50000"/>
                  </a:schemeClr>
                </a:solidFill>
              </a:rPr>
              <a:t>：</a:t>
            </a:r>
            <a:endParaRPr lang="zh-CN" altLang="en-US" sz="180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zh-CN" altLang="en-US" sz="1800">
                <a:solidFill>
                  <a:srgbClr val="FF0000"/>
                </a:solidFill>
              </a:rPr>
              <a:t>计划方式的变化</a:t>
            </a:r>
            <a:r>
              <a:rPr lang="zh-CN" altLang="en-US" sz="1800">
                <a:solidFill>
                  <a:schemeClr val="tx1">
                    <a:lumMod val="50000"/>
                  </a:schemeClr>
                </a:solidFill>
              </a:rPr>
              <a:t>。哈尔刚刚担任总经理时，“迅速制定了企业的一系列工作计划和目标”，并“把这些计划指标告诉了有关方面的负责人”。也就是说，</a:t>
            </a:r>
            <a:r>
              <a:rPr lang="zh-CN" altLang="en-US" sz="1800">
                <a:solidFill>
                  <a:srgbClr val="FF0000"/>
                </a:solidFill>
              </a:rPr>
              <a:t>这一次的计划是哈尔一个人做出的</a:t>
            </a:r>
            <a:r>
              <a:rPr lang="zh-CN" altLang="en-US" sz="1800">
                <a:solidFill>
                  <a:schemeClr val="tx1">
                    <a:lumMod val="50000"/>
                  </a:schemeClr>
                </a:solidFill>
              </a:rPr>
              <a:t>。一年后哈尔再做计划的时候，则是“分别与有关方面的负责人进行交谈与沟通，消除抱怨、听取建议，他详细查阅本企业有关的资料，具体研究本行业同类指标的水平，并组织有关部门的负责人分析企业内外情况，论证下年度工作计划和目标。“与此同时，生产副总经理也提出了一些具体措施、改进的方法、奖惩意见，明确了责任部门、责任人、时间进度、重点环节、协调要求等”。这说明，</a:t>
            </a:r>
            <a:r>
              <a:rPr lang="zh-CN" altLang="en-US" sz="1800">
                <a:solidFill>
                  <a:srgbClr val="FF0000"/>
                </a:solidFill>
              </a:rPr>
              <a:t>第二次的计划是经过充分论证和调研的，相应的负责人围绕计划的落实也有具体的实施  要求。</a:t>
            </a:r>
            <a:endParaRPr lang="zh-CN" altLang="en-US" sz="1800">
              <a:solidFill>
                <a:srgbClr val="FF0000"/>
              </a:solidFill>
            </a:endParaRPr>
          </a:p>
          <a:p>
            <a:r>
              <a:rPr lang="zh-CN" altLang="en-US" sz="1800">
                <a:solidFill>
                  <a:srgbClr val="FF0000"/>
                </a:solidFill>
              </a:rPr>
              <a:t>计划的具体内容（指标）的变化</a:t>
            </a:r>
            <a:r>
              <a:rPr lang="zh-CN" altLang="en-US" sz="1800">
                <a:solidFill>
                  <a:schemeClr val="tx1">
                    <a:lumMod val="50000"/>
                  </a:schemeClr>
                </a:solidFill>
              </a:rPr>
              <a:t>。第一次计划的各项指标是：“在1年内要把购买原材料的费用率降低15%～20%；把用于支付员工加班的费用从原来的13万美元减少到6万美元；要把废料运输费用降低4%等”。第二次则是“生产部门一定要把原材料消耗的费用降低10%，人事部门一定要把职工超时费降到7万美元；即使是运输费用在提高，但也决不能超过今年的  标准。”</a:t>
            </a:r>
            <a:endParaRPr lang="zh-CN" altLang="en-US" sz="180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zh-CN" altLang="en-US" sz="1800">
                <a:solidFill>
                  <a:schemeClr val="tx1">
                    <a:lumMod val="50000"/>
                  </a:schemeClr>
                </a:solidFill>
              </a:rPr>
              <a:t>不难发现，下调指标的原因是第一次制定指标并没有进行充分的调研和论证，同时也没有提出实现目标（指标）的具体要求。</a:t>
            </a:r>
            <a:endParaRPr lang="zh-CN" altLang="en-US" sz="180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zh-CN" altLang="en-US" sz="1800">
                <a:solidFill>
                  <a:srgbClr val="FF0000"/>
                </a:solidFill>
              </a:rPr>
              <a:t>计划工作应包括三个方面的工作</a:t>
            </a:r>
            <a:r>
              <a:rPr lang="zh-CN" altLang="en-US" sz="1800">
                <a:solidFill>
                  <a:schemeClr val="tx1">
                    <a:lumMod val="50000"/>
                  </a:schemeClr>
                </a:solidFill>
              </a:rPr>
              <a:t>：一是科学的预测，分析内外部环境；二是提出未来一定时期内要达到的目标；三是提出实现目标的途径、方法，然而哈尔总经理第一次做计划的时候只是提出了一个目标，也就是指标，既没有进行预测（调研论证），也没有提出实现目标的具体措施和要求，这使得他的计划注定失败。第二次他在论证的基础上提出各项指标，生产副总经理也提出了实现目标的具体措施，这样，才能保证指标的实现。</a:t>
            </a:r>
            <a:endParaRPr lang="zh-CN" altLang="en-US" sz="180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573780" y="887095"/>
            <a:ext cx="2080895" cy="5530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r>
              <a:rPr lang="zh-CN" altLang="en-US"/>
              <a:t>案例解析</a:t>
            </a:r>
            <a:endParaRPr lang="zh-CN" altLang="en-US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对角圆角矩形 28"/>
          <p:cNvSpPr/>
          <p:nvPr/>
        </p:nvSpPr>
        <p:spPr>
          <a:xfrm>
            <a:off x="4800600" y="3252788"/>
            <a:ext cx="4175125" cy="649287"/>
          </a:xfrm>
          <a:custGeom>
            <a:avLst/>
            <a:gdLst/>
            <a:ahLst/>
            <a:cxnLst>
              <a:cxn ang="0">
                <a:pos x="4175125" y="324644"/>
              </a:cxn>
              <a:cxn ang="5400000">
                <a:pos x="2087565" y="649287"/>
              </a:cxn>
              <a:cxn ang="10800000">
                <a:pos x="0" y="324644"/>
              </a:cxn>
              <a:cxn ang="16200000">
                <a:pos x="2087565" y="0"/>
              </a:cxn>
            </a:cxnLst>
            <a:pathLst>
              <a:path w="4175125" h="649287">
                <a:moveTo>
                  <a:pt x="135980" y="0"/>
                </a:moveTo>
                <a:lnTo>
                  <a:pt x="4175125" y="0"/>
                </a:lnTo>
                <a:lnTo>
                  <a:pt x="4175125" y="513307"/>
                </a:lnTo>
                <a:cubicBezTo>
                  <a:pt x="4175125" y="588406"/>
                  <a:pt x="4114244" y="649286"/>
                  <a:pt x="4039145" y="649287"/>
                </a:cubicBezTo>
                <a:lnTo>
                  <a:pt x="0" y="649287"/>
                </a:lnTo>
                <a:lnTo>
                  <a:pt x="0" y="135980"/>
                </a:lnTo>
                <a:cubicBezTo>
                  <a:pt x="0" y="60880"/>
                  <a:pt x="60880" y="0"/>
                  <a:pt x="135979" y="0"/>
                </a:cubicBezTo>
                <a:close/>
              </a:path>
            </a:pathLst>
          </a:custGeom>
          <a:solidFill>
            <a:srgbClr val="0848AF"/>
          </a:solidFill>
          <a:ln w="25400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9218" name="Rectangle 6"/>
          <p:cNvSpPr/>
          <p:nvPr/>
        </p:nvSpPr>
        <p:spPr>
          <a:xfrm>
            <a:off x="0" y="0"/>
            <a:ext cx="4008438" cy="6858000"/>
          </a:xfrm>
          <a:prstGeom prst="rect">
            <a:avLst/>
          </a:prstGeom>
          <a:solidFill>
            <a:srgbClr val="0848AF"/>
          </a:solidFill>
          <a:ln w="25400">
            <a:noFill/>
          </a:ln>
        </p:spPr>
        <p:txBody>
          <a:bodyPr anchor="ctr"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1268" name="文本框 52"/>
          <p:cNvSpPr txBox="1"/>
          <p:nvPr/>
        </p:nvSpPr>
        <p:spPr>
          <a:xfrm>
            <a:off x="1490663" y="1700213"/>
            <a:ext cx="2374900" cy="8604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zh-CN" altLang="en-US" sz="5000" b="1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charset="-122"/>
              </a:rPr>
              <a:t>内容</a:t>
            </a:r>
            <a:endParaRPr lang="zh-CN" altLang="en-US" sz="5000" b="1">
              <a:solidFill>
                <a:schemeClr val="bg1"/>
              </a:solidFill>
              <a:latin typeface="Calibri" panose="020F0502020204030204" pitchFamily="34" charset="0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/>
          <p:nvPr/>
        </p:nvSpPr>
        <p:spPr>
          <a:xfrm>
            <a:off x="4972050" y="1779588"/>
            <a:ext cx="3832225" cy="4921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>
            <a:spAutoFit/>
          </a:bodyPr>
          <a:p>
            <a:r>
              <a:rPr lang="en-US" altLang="zh-CN" sz="3200" b="1">
                <a:solidFill>
                  <a:schemeClr val="tx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01    学习目标</a:t>
            </a:r>
            <a:endParaRPr lang="en-US" altLang="zh-CN" sz="3200" b="1">
              <a:solidFill>
                <a:schemeClr val="tx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1" name="TextBox 10"/>
          <p:cNvSpPr txBox="1"/>
          <p:nvPr/>
        </p:nvSpPr>
        <p:spPr>
          <a:xfrm>
            <a:off x="4972050" y="2560638"/>
            <a:ext cx="3832225" cy="4921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>
            <a:spAutoFit/>
          </a:bodyPr>
          <a:p>
            <a:r>
              <a:rPr lang="en-US" altLang="zh-CN" sz="3200" b="1">
                <a:solidFill>
                  <a:schemeClr val="tx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02    </a:t>
            </a:r>
            <a:r>
              <a:rPr lang="zh-CN" altLang="en-US" sz="3200" b="1">
                <a:solidFill>
                  <a:schemeClr val="tx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内容讲授</a:t>
            </a:r>
            <a:endParaRPr lang="zh-CN" altLang="en-US" sz="3200" b="1">
              <a:solidFill>
                <a:schemeClr val="tx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Picture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01050" y="3140075"/>
            <a:ext cx="3556000" cy="2622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5"/>
          <p:cNvSpPr txBox="1"/>
          <p:nvPr/>
        </p:nvSpPr>
        <p:spPr>
          <a:xfrm>
            <a:off x="4972050" y="3330575"/>
            <a:ext cx="3832225" cy="4921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>
            <a:spAutoFit/>
          </a:bodyPr>
          <a:p>
            <a:r>
              <a:rPr lang="en-US" altLang="zh-CN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03    总结</a:t>
            </a:r>
            <a:endParaRPr lang="en-US" altLang="zh-CN" sz="3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bldLvl="0" animBg="1"/>
      <p:bldP spid="9218" grpId="0" bldLvl="0" animBg="1"/>
      <p:bldP spid="11268" grpId="0"/>
      <p:bldP spid="11270" grpId="0"/>
      <p:bldP spid="11271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129" name="矩形 2"/>
          <p:cNvSpPr/>
          <p:nvPr/>
        </p:nvSpPr>
        <p:spPr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>
            <a:noFill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1268" name="燕尾形 2"/>
          <p:cNvSpPr/>
          <p:nvPr/>
        </p:nvSpPr>
        <p:spPr>
          <a:xfrm>
            <a:off x="8181975" y="168275"/>
            <a:ext cx="2641600" cy="431800"/>
          </a:xfrm>
          <a:prstGeom prst="chevron">
            <a:avLst>
              <a:gd name="adj" fmla="val 22969"/>
            </a:avLst>
          </a:prstGeom>
          <a:solidFill>
            <a:srgbClr val="0848AF"/>
          </a:solidFill>
          <a:ln w="3175">
            <a:noFill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48131" name="TextBox 5"/>
          <p:cNvSpPr txBox="1"/>
          <p:nvPr/>
        </p:nvSpPr>
        <p:spPr>
          <a:xfrm>
            <a:off x="8747125" y="168275"/>
            <a:ext cx="1714500" cy="43021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03  总结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48132" name="TextBox 6"/>
          <p:cNvSpPr txBox="1"/>
          <p:nvPr/>
        </p:nvSpPr>
        <p:spPr>
          <a:xfrm>
            <a:off x="1212850" y="169863"/>
            <a:ext cx="2870200" cy="430212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133" name="TextBox 5"/>
          <p:cNvSpPr txBox="1"/>
          <p:nvPr/>
        </p:nvSpPr>
        <p:spPr>
          <a:xfrm>
            <a:off x="4924425" y="168275"/>
            <a:ext cx="3449638" cy="43021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48134" name="矩形 5"/>
          <p:cNvSpPr/>
          <p:nvPr/>
        </p:nvSpPr>
        <p:spPr>
          <a:xfrm>
            <a:off x="1889125" y="1122363"/>
            <a:ext cx="2087563" cy="33813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21485" y="2644775"/>
            <a:ext cx="8369300" cy="1568450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>
              <a:buNone/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（一）：计划及其作用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buNone/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（二）：计划的种类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buNone/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（三）：计划的制订要求与过程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177" name="矩形 2"/>
          <p:cNvSpPr/>
          <p:nvPr/>
        </p:nvSpPr>
        <p:spPr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>
            <a:noFill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1268" name="燕尾形 2"/>
          <p:cNvSpPr/>
          <p:nvPr/>
        </p:nvSpPr>
        <p:spPr>
          <a:xfrm>
            <a:off x="4646613" y="168275"/>
            <a:ext cx="2640012" cy="431800"/>
          </a:xfrm>
          <a:prstGeom prst="chevron">
            <a:avLst>
              <a:gd name="adj" fmla="val 22955"/>
            </a:avLst>
          </a:prstGeom>
          <a:solidFill>
            <a:srgbClr val="0848AF"/>
          </a:solidFill>
          <a:ln w="3175">
            <a:noFill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50179" name="TextBox 5"/>
          <p:cNvSpPr txBox="1"/>
          <p:nvPr/>
        </p:nvSpPr>
        <p:spPr>
          <a:xfrm>
            <a:off x="8747125" y="168275"/>
            <a:ext cx="1714500" cy="43021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>
                    <a:lumMod val="50000"/>
                  </a:schemeClr>
                </a:solidFill>
                <a:latin typeface="Impact" panose="020B0806030902050204" pitchFamily="34" charset="0"/>
                <a:ea typeface="微软雅黑" panose="020B0503020204020204" charset="-122"/>
              </a:rPr>
              <a:t>03  总结</a:t>
            </a:r>
            <a:endParaRPr lang="en-US" altLang="zh-CN" sz="2800" b="1">
              <a:solidFill>
                <a:schemeClr val="tx1">
                  <a:lumMod val="50000"/>
                </a:schemeClr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50180" name="TextBox 6"/>
          <p:cNvSpPr txBox="1"/>
          <p:nvPr/>
        </p:nvSpPr>
        <p:spPr>
          <a:xfrm>
            <a:off x="1212850" y="169863"/>
            <a:ext cx="2870200" cy="430212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>
                    <a:lumMod val="50000"/>
                  </a:schemeClr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181" name="TextBox 5"/>
          <p:cNvSpPr txBox="1"/>
          <p:nvPr/>
        </p:nvSpPr>
        <p:spPr>
          <a:xfrm>
            <a:off x="4924425" y="168275"/>
            <a:ext cx="3449638" cy="43021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50182" name="Text Box 15"/>
          <p:cNvSpPr txBox="1"/>
          <p:nvPr/>
        </p:nvSpPr>
        <p:spPr>
          <a:xfrm>
            <a:off x="6765925" y="1016000"/>
            <a:ext cx="850900" cy="80803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添加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54063" y="841375"/>
            <a:ext cx="5767388" cy="5207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拓展任务：</a:t>
            </a:r>
            <a:endParaRPr lang="zh-CN" altLang="en-US" sz="2800" b="0" noProof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213485" y="2068830"/>
            <a:ext cx="9842500" cy="3001645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84525" y="1546225"/>
            <a:ext cx="47720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zh-CN" sz="2800" b="1" dirty="0">
                <a:solidFill>
                  <a:schemeClr val="tx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制定联欢晚会计划</a:t>
            </a:r>
            <a:endParaRPr lang="zh-CN" altLang="zh-CN" sz="2800" b="1" dirty="0">
              <a:solidFill>
                <a:schemeClr val="tx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186" name="TextBox 20"/>
          <p:cNvSpPr txBox="1"/>
          <p:nvPr/>
        </p:nvSpPr>
        <p:spPr>
          <a:xfrm>
            <a:off x="1547495" y="2339975"/>
            <a:ext cx="9015095" cy="344678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pPr defTabSz="914400"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zh-CN" altLang="en-US" sz="1000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1600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zh-CN" altLang="en-US" sz="2000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000" b="1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</a:rPr>
              <a:t> 我校某班级决定组织一次联欢晚会。于是，班长拟定了一份活动计划：12月31日晚上7点开始联欢，全班同学出席，邀请班主任及任课老师参加；内容有唱歌（卡拉OK）、猜谜、跳迪斯科，由文艺委员主持；买一箱可乐，若干水果和小吃，招待出席者和老师；买一些文具作为奖品奖励演出者和猜谜成功者；晚上11点左右结束此次联欢。</a:t>
            </a:r>
            <a:endParaRPr lang="zh-CN" altLang="en-US" sz="2000" b="1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defTabSz="914400">
              <a:lnSpc>
                <a:spcPct val="140000"/>
              </a:lnSpc>
              <a:buFont typeface="Arial" panose="020B0604020202020204" pitchFamily="34" charset="0"/>
              <a:buNone/>
            </a:pPr>
            <a:endParaRPr lang="zh-CN" altLang="en-US" sz="2000" b="1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defTabSz="914400">
              <a:lnSpc>
                <a:spcPct val="140000"/>
              </a:lnSpc>
              <a:buFont typeface="Arial" panose="020B0604020202020204" pitchFamily="34" charset="0"/>
              <a:buNone/>
            </a:pPr>
            <a:endParaRPr lang="zh-CN" altLang="en-US" sz="2000" b="1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defTabSz="914400"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请同学们用计划的要素整理以上活动，并指出该计划存在哪些不足。</a:t>
            </a:r>
            <a:endParaRPr lang="zh-CN" altLang="en-US" sz="2000" b="1" dirty="0">
              <a:solidFill>
                <a:schemeClr val="tx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4" grpId="0"/>
      <p:bldP spid="2" grpId="0" bldLvl="0" animBg="1"/>
      <p:bldP spid="2" grpId="1" animBg="1"/>
      <p:bldP spid="2" grpId="2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5" name="矩形 2"/>
          <p:cNvSpPr/>
          <p:nvPr/>
        </p:nvSpPr>
        <p:spPr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>
            <a:noFill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1268" name="燕尾形 2"/>
          <p:cNvSpPr/>
          <p:nvPr/>
        </p:nvSpPr>
        <p:spPr>
          <a:xfrm>
            <a:off x="4646613" y="168275"/>
            <a:ext cx="2640012" cy="431800"/>
          </a:xfrm>
          <a:prstGeom prst="chevron">
            <a:avLst>
              <a:gd name="adj" fmla="val 22955"/>
            </a:avLst>
          </a:prstGeom>
          <a:solidFill>
            <a:srgbClr val="0848AF"/>
          </a:solidFill>
          <a:ln w="3175">
            <a:noFill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52227" name="TextBox 5"/>
          <p:cNvSpPr txBox="1"/>
          <p:nvPr/>
        </p:nvSpPr>
        <p:spPr>
          <a:xfrm>
            <a:off x="8747125" y="168275"/>
            <a:ext cx="1714500" cy="43021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latin typeface="Impact" panose="020B0806030902050204" pitchFamily="34" charset="0"/>
                <a:ea typeface="微软雅黑" panose="020B050302020402020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52228" name="TextBox 6"/>
          <p:cNvSpPr txBox="1"/>
          <p:nvPr/>
        </p:nvSpPr>
        <p:spPr>
          <a:xfrm>
            <a:off x="1212850" y="169863"/>
            <a:ext cx="2870200" cy="430212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229" name="TextBox 5"/>
          <p:cNvSpPr txBox="1"/>
          <p:nvPr/>
        </p:nvSpPr>
        <p:spPr>
          <a:xfrm>
            <a:off x="4924425" y="168275"/>
            <a:ext cx="3449638" cy="43021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52230" name="Text Box 15"/>
          <p:cNvSpPr txBox="1"/>
          <p:nvPr/>
        </p:nvSpPr>
        <p:spPr>
          <a:xfrm>
            <a:off x="6765925" y="1016000"/>
            <a:ext cx="850900" cy="80803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添加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31863" y="1058863"/>
            <a:ext cx="1855788" cy="522288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p>
            <a:r>
              <a:rPr lang="zh-CN" altLang="en-US" sz="2800" noProof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预习任务：</a:t>
            </a:r>
            <a:endParaRPr lang="zh-CN" altLang="en-US" sz="2800" noProof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2232" name="图片 6" descr="A000220150824A93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6400" y="1016000"/>
            <a:ext cx="10271125" cy="9431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233" name="文本框 8"/>
          <p:cNvSpPr txBox="1"/>
          <p:nvPr/>
        </p:nvSpPr>
        <p:spPr>
          <a:xfrm>
            <a:off x="2066290" y="2476500"/>
            <a:ext cx="5419090" cy="181483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</p:spPr>
        <p:txBody>
          <a:bodyPr wrap="square" anchor="t">
            <a:spAutoFit/>
          </a:bodyPr>
          <a:p>
            <a:r>
              <a:rPr lang="zh-CN" altLang="en-US" sz="2800">
                <a:solidFill>
                  <a:schemeClr val="tx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请预习：我们学习了计划的定义、分类、制定的要求与过程，那么我们应该怎样制定计划呢？</a:t>
            </a:r>
            <a:endParaRPr lang="zh-CN" altLang="en-US" sz="2800">
              <a:solidFill>
                <a:schemeClr val="tx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solidFill>
                  <a:schemeClr val="tx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请预习指定计划的四种方法</a:t>
            </a:r>
            <a:endParaRPr lang="zh-CN" altLang="en-US" sz="2800">
              <a:solidFill>
                <a:schemeClr val="tx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2330419" y="1128545"/>
            <a:ext cx="2493904" cy="249390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" name="同心圆 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solidFill>
                  <a:srgbClr val="0070C0"/>
                </a:solidFill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solidFill>
                  <a:srgbClr val="0070C0"/>
                </a:solidFill>
              </a:endParaRPr>
            </a:p>
          </p:txBody>
        </p:sp>
      </p:grpSp>
      <p:sp>
        <p:nvSpPr>
          <p:cNvPr id="9" name="椭圆 8"/>
          <p:cNvSpPr/>
          <p:nvPr/>
        </p:nvSpPr>
        <p:spPr>
          <a:xfrm>
            <a:off x="1361596" y="4388268"/>
            <a:ext cx="903568" cy="903568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10" name="椭圆 9"/>
          <p:cNvSpPr/>
          <p:nvPr/>
        </p:nvSpPr>
        <p:spPr>
          <a:xfrm>
            <a:off x="2531864" y="676907"/>
            <a:ext cx="366369" cy="366369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grpSp>
        <p:nvGrpSpPr>
          <p:cNvPr id="11" name="组合 10"/>
          <p:cNvGrpSpPr/>
          <p:nvPr/>
        </p:nvGrpSpPr>
        <p:grpSpPr>
          <a:xfrm>
            <a:off x="6493913" y="3555823"/>
            <a:ext cx="401413" cy="401413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12" name="同心圆 1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solidFill>
                  <a:schemeClr val="tx1"/>
                </a:solidFill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7119616" y="1754636"/>
            <a:ext cx="831871" cy="831871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" name="同心圆 1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solidFill>
                  <a:schemeClr val="tx1"/>
                </a:solidFill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574585" y="4486484"/>
            <a:ext cx="293036" cy="293036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18" name="同心圆 1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solidFill>
                  <a:schemeClr val="tx1"/>
                </a:solidFill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576292" y="5798677"/>
            <a:ext cx="383892" cy="383892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21" name="同心圆 2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solidFill>
                  <a:schemeClr val="tx1"/>
                </a:solidFill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</p:grpSp>
      <p:sp>
        <p:nvSpPr>
          <p:cNvPr id="24" name="椭圆 23"/>
          <p:cNvSpPr/>
          <p:nvPr/>
        </p:nvSpPr>
        <p:spPr>
          <a:xfrm>
            <a:off x="6046380" y="1406423"/>
            <a:ext cx="366369" cy="366369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25" name="椭圆 24"/>
          <p:cNvSpPr/>
          <p:nvPr/>
        </p:nvSpPr>
        <p:spPr>
          <a:xfrm>
            <a:off x="6065731" y="6014568"/>
            <a:ext cx="183185" cy="183185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grpSp>
        <p:nvGrpSpPr>
          <p:cNvPr id="26" name="组合 25"/>
          <p:cNvGrpSpPr/>
          <p:nvPr/>
        </p:nvGrpSpPr>
        <p:grpSpPr>
          <a:xfrm>
            <a:off x="4758535" y="4164625"/>
            <a:ext cx="1099479" cy="1099479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7" name="同心圆 2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solidFill>
                  <a:schemeClr val="tx1"/>
                </a:solidFill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373592" y="2026684"/>
            <a:ext cx="2244090" cy="66611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3735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THANKS</a:t>
            </a:r>
            <a:endParaRPr lang="zh-CN" altLang="en-US" sz="3735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208235" y="4635487"/>
            <a:ext cx="3573780" cy="912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335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感谢欣赏！</a:t>
            </a:r>
            <a:endParaRPr lang="en-US" altLang="zh-CN" sz="5335" b="1" dirty="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0">
        <p14:vortex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4" presetClass="pat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4.72222E-6 -4.68026E-6 L 0.38872 0.84338 " pathEditMode="relative" rAng="0" ptsTypes="AA">
                                      <p:cBhvr>
                                        <p:cTn id="13" dur="1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27" y="42169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4" presetClass="path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2.77778E-6 2.422E-6 L 0.39375 -0.33797 " pathEditMode="relative" rAng="0" ptsTypes="AA">
                                      <p:cBhvr>
                                        <p:cTn id="22" dur="1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-1689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4" presetClass="pat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5.55556E-7 -1.46123E-6 L 0.20451 0.58418 " pathEditMode="relative" rAng="0" ptsTypes="AA">
                                      <p:cBhvr>
                                        <p:cTn id="31" dur="1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26" y="29194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8699E-6 L -0.52465 -0.50942 " pathEditMode="relative" rAng="0" ptsTypes="AA">
                                      <p:cBhvr>
                                        <p:cTn id="40" dur="1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33" y="-25487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4" presetClass="pat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2.22222E-6 1.18319E-6 L 0.21702 -0.37071 " pathEditMode="relative" rAng="0" ptsTypes="AA">
                                      <p:cBhvr>
                                        <p:cTn id="49" dur="1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18536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4" presetClass="path" presetSubtype="0" fill="hold" grpId="2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5E-6 2.09762E-6 L -0.18855 -1.11369 " pathEditMode="relative" rAng="0" ptsTypes="AA">
                                      <p:cBhvr>
                                        <p:cTn id="58" dur="1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27" y="-5570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4" presetClass="pat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1.11111E-6 4.44444E-6 L 0.12309 0.575 " pathEditMode="relative" rAng="0" ptsTypes="AA">
                                      <p:cBhvr>
                                        <p:cTn id="67" dur="1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6" y="28735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4" presetClass="pat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1.38889E-6 3.41057E-6 L -0.71736 -0.40563 " pathEditMode="relative" rAng="0" ptsTypes="AA">
                                      <p:cBhvr>
                                        <p:cTn id="76" dur="1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68" y="-20297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4" presetClass="pat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8.33333E-7 3.20988E-6 L 1.0349 -0.87346 " pathEditMode="relative" rAng="0" ptsTypes="AA">
                                      <p:cBhvr>
                                        <p:cTn id="85" dur="1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736" y="-43673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4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3.05556E-6 3.44146E-6 L -0.64115 -0.94965 " pathEditMode="relative" rAng="0" ptsTypes="AA">
                                      <p:cBhvr>
                                        <p:cTn id="94" dur="10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66" y="-474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899"/>
                            </p:stCondLst>
                            <p:childTnLst>
                              <p:par>
                                <p:cTn id="10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650"/>
                            </p:stCondLst>
                            <p:childTnLst>
                              <p:par>
                                <p:cTn id="1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bldLvl="0" animBg="1"/>
      <p:bldP spid="9" grpId="2" bldLvl="0" animBg="1"/>
      <p:bldP spid="10" grpId="0" bldLvl="0" animBg="1"/>
      <p:bldP spid="10" grpId="1" bldLvl="0" animBg="1"/>
      <p:bldP spid="10" grpId="2" bldLvl="0" animBg="1"/>
      <p:bldP spid="24" grpId="0" bldLvl="0" animBg="1"/>
      <p:bldP spid="24" grpId="1" bldLvl="0" animBg="1"/>
      <p:bldP spid="24" grpId="2" bldLvl="0" animBg="1"/>
      <p:bldP spid="25" grpId="0" bldLvl="0" animBg="1"/>
      <p:bldP spid="25" grpId="1" bldLvl="0" animBg="1"/>
      <p:bldP spid="25" grpId="2" bldLvl="0" animBg="1"/>
      <p:bldP spid="29" grpId="0" bldLvl="0" animBg="1"/>
      <p:bldP spid="29" grpId="1" bldLvl="0" animBg="1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" name="组合 2"/>
          <p:cNvGrpSpPr/>
          <p:nvPr/>
        </p:nvGrpSpPr>
        <p:grpSpPr>
          <a:xfrm>
            <a:off x="2282613" y="1891453"/>
            <a:ext cx="3490807" cy="4867487"/>
            <a:chOff x="2472883" y="1303551"/>
            <a:chExt cx="1692851" cy="3170157"/>
          </a:xfrm>
        </p:grpSpPr>
        <p:sp>
          <p:nvSpPr>
            <p:cNvPr id="4" name="Rectangle 10"/>
            <p:cNvSpPr/>
            <p:nvPr/>
          </p:nvSpPr>
          <p:spPr bwMode="auto">
            <a:xfrm>
              <a:off x="2472883" y="1303551"/>
              <a:ext cx="1692851" cy="3170157"/>
            </a:xfrm>
            <a:prstGeom prst="round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457200" dist="127000" dir="8640000" algn="tr" rotWithShape="0">
                <a:prstClr val="black">
                  <a:alpha val="4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/>
            </a:p>
          </p:txBody>
        </p:sp>
        <p:sp>
          <p:nvSpPr>
            <p:cNvPr id="5" name="同侧圆角矩形 4"/>
            <p:cNvSpPr/>
            <p:nvPr/>
          </p:nvSpPr>
          <p:spPr>
            <a:xfrm>
              <a:off x="2500162" y="2392952"/>
              <a:ext cx="1639070" cy="350533"/>
            </a:xfrm>
            <a:prstGeom prst="round2SameRect">
              <a:avLst/>
            </a:prstGeom>
            <a:solidFill>
              <a:srgbClr val="0070C0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Rectangle 16"/>
            <p:cNvSpPr/>
            <p:nvPr/>
          </p:nvSpPr>
          <p:spPr>
            <a:xfrm>
              <a:off x="2479449" y="2436022"/>
              <a:ext cx="1686284" cy="272957"/>
            </a:xfrm>
            <a:prstGeom prst="rect">
              <a:avLst/>
            </a:prstGeom>
          </p:spPr>
          <p:txBody>
            <a:bodyPr wrap="square" lIns="91424" tIns="45713" rIns="91424" bIns="45713" anchor="b" anchorCtr="0">
              <a:spAutoFit/>
            </a:bodyPr>
            <a:lstStyle>
              <a:defPPr>
                <a:defRPr lang="en-US"/>
              </a:defPPr>
              <a:lvl1pPr marL="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065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0965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865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765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03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193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3715">
                <a:defRPr/>
              </a:pPr>
              <a:r>
                <a:rPr lang="zh-CN" altLang="en-US" sz="2135" kern="0" spc="-40" dirty="0">
                  <a:solidFill>
                    <a:schemeClr val="bg1">
                      <a:alpha val="99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Segoe UI" panose="020B0502040204020203" pitchFamily="34" charset="0"/>
                </a:rPr>
                <a:t>能力目标</a:t>
              </a:r>
              <a:r>
                <a:rPr lang="en-US" altLang="zh-CN" sz="2135" kern="0" spc="-40" dirty="0">
                  <a:solidFill>
                    <a:schemeClr val="bg1">
                      <a:alpha val="99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Segoe UI" panose="020B0502040204020203" pitchFamily="34" charset="0"/>
                </a:rPr>
                <a:t>1</a:t>
              </a:r>
              <a:r>
                <a:rPr lang="zh-CN" altLang="en-US" sz="2135" kern="0" spc="-40" dirty="0">
                  <a:solidFill>
                    <a:schemeClr val="bg1">
                      <a:alpha val="99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Segoe UI" panose="020B0502040204020203" pitchFamily="34" charset="0"/>
                </a:rPr>
                <a:t>：</a:t>
              </a:r>
              <a:endParaRPr lang="zh-CN" altLang="en-US" sz="2135" kern="0" spc="-40" dirty="0">
                <a:solidFill>
                  <a:schemeClr val="bg1">
                    <a:alpha val="99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</a:endParaRPr>
            </a:p>
          </p:txBody>
        </p:sp>
        <p:sp>
          <p:nvSpPr>
            <p:cNvPr id="7" name="Freeform 45"/>
            <p:cNvSpPr>
              <a:spLocks noEditPoints="1"/>
            </p:cNvSpPr>
            <p:nvPr/>
          </p:nvSpPr>
          <p:spPr bwMode="black">
            <a:xfrm>
              <a:off x="2984237" y="1509679"/>
              <a:ext cx="619904" cy="704118"/>
            </a:xfrm>
            <a:custGeom>
              <a:avLst/>
              <a:gdLst>
                <a:gd name="T0" fmla="*/ 135 w 140"/>
                <a:gd name="T1" fmla="*/ 85 h 151"/>
                <a:gd name="T2" fmla="*/ 140 w 140"/>
                <a:gd name="T3" fmla="*/ 96 h 151"/>
                <a:gd name="T4" fmla="*/ 134 w 140"/>
                <a:gd name="T5" fmla="*/ 106 h 151"/>
                <a:gd name="T6" fmla="*/ 137 w 140"/>
                <a:gd name="T7" fmla="*/ 117 h 151"/>
                <a:gd name="T8" fmla="*/ 129 w 140"/>
                <a:gd name="T9" fmla="*/ 128 h 151"/>
                <a:gd name="T10" fmla="*/ 128 w 140"/>
                <a:gd name="T11" fmla="*/ 137 h 151"/>
                <a:gd name="T12" fmla="*/ 116 w 140"/>
                <a:gd name="T13" fmla="*/ 148 h 151"/>
                <a:gd name="T14" fmla="*/ 65 w 140"/>
                <a:gd name="T15" fmla="*/ 148 h 151"/>
                <a:gd name="T16" fmla="*/ 33 w 140"/>
                <a:gd name="T17" fmla="*/ 142 h 151"/>
                <a:gd name="T18" fmla="*/ 33 w 140"/>
                <a:gd name="T19" fmla="*/ 82 h 151"/>
                <a:gd name="T20" fmla="*/ 34 w 140"/>
                <a:gd name="T21" fmla="*/ 82 h 151"/>
                <a:gd name="T22" fmla="*/ 34 w 140"/>
                <a:gd name="T23" fmla="*/ 82 h 151"/>
                <a:gd name="T24" fmla="*/ 37 w 140"/>
                <a:gd name="T25" fmla="*/ 82 h 151"/>
                <a:gd name="T26" fmla="*/ 60 w 140"/>
                <a:gd name="T27" fmla="*/ 48 h 151"/>
                <a:gd name="T28" fmla="*/ 68 w 140"/>
                <a:gd name="T29" fmla="*/ 39 h 151"/>
                <a:gd name="T30" fmla="*/ 81 w 140"/>
                <a:gd name="T31" fmla="*/ 3 h 151"/>
                <a:gd name="T32" fmla="*/ 97 w 140"/>
                <a:gd name="T33" fmla="*/ 8 h 151"/>
                <a:gd name="T34" fmla="*/ 99 w 140"/>
                <a:gd name="T35" fmla="*/ 35 h 151"/>
                <a:gd name="T36" fmla="*/ 90 w 140"/>
                <a:gd name="T37" fmla="*/ 60 h 151"/>
                <a:gd name="T38" fmla="*/ 130 w 140"/>
                <a:gd name="T39" fmla="*/ 62 h 151"/>
                <a:gd name="T40" fmla="*/ 140 w 140"/>
                <a:gd name="T41" fmla="*/ 77 h 151"/>
                <a:gd name="T42" fmla="*/ 135 w 140"/>
                <a:gd name="T43" fmla="*/ 85 h 151"/>
                <a:gd name="T44" fmla="*/ 30 w 140"/>
                <a:gd name="T45" fmla="*/ 137 h 151"/>
                <a:gd name="T46" fmla="*/ 30 w 140"/>
                <a:gd name="T47" fmla="*/ 137 h 151"/>
                <a:gd name="T48" fmla="*/ 30 w 140"/>
                <a:gd name="T49" fmla="*/ 82 h 151"/>
                <a:gd name="T50" fmla="*/ 23 w 140"/>
                <a:gd name="T51" fmla="*/ 76 h 151"/>
                <a:gd name="T52" fmla="*/ 7 w 140"/>
                <a:gd name="T53" fmla="*/ 76 h 151"/>
                <a:gd name="T54" fmla="*/ 0 w 140"/>
                <a:gd name="T55" fmla="*/ 82 h 151"/>
                <a:gd name="T56" fmla="*/ 0 w 140"/>
                <a:gd name="T57" fmla="*/ 137 h 151"/>
                <a:gd name="T58" fmla="*/ 7 w 140"/>
                <a:gd name="T59" fmla="*/ 144 h 151"/>
                <a:gd name="T60" fmla="*/ 23 w 140"/>
                <a:gd name="T61" fmla="*/ 144 h 151"/>
                <a:gd name="T62" fmla="*/ 30 w 140"/>
                <a:gd name="T63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0" h="151">
                  <a:moveTo>
                    <a:pt x="135" y="85"/>
                  </a:moveTo>
                  <a:cubicBezTo>
                    <a:pt x="135" y="88"/>
                    <a:pt x="140" y="93"/>
                    <a:pt x="140" y="96"/>
                  </a:cubicBezTo>
                  <a:cubicBezTo>
                    <a:pt x="140" y="99"/>
                    <a:pt x="134" y="103"/>
                    <a:pt x="134" y="106"/>
                  </a:cubicBezTo>
                  <a:cubicBezTo>
                    <a:pt x="133" y="109"/>
                    <a:pt x="137" y="114"/>
                    <a:pt x="137" y="117"/>
                  </a:cubicBezTo>
                  <a:cubicBezTo>
                    <a:pt x="137" y="121"/>
                    <a:pt x="130" y="125"/>
                    <a:pt x="129" y="128"/>
                  </a:cubicBezTo>
                  <a:cubicBezTo>
                    <a:pt x="128" y="130"/>
                    <a:pt x="129" y="135"/>
                    <a:pt x="128" y="137"/>
                  </a:cubicBezTo>
                  <a:cubicBezTo>
                    <a:pt x="127" y="141"/>
                    <a:pt x="120" y="147"/>
                    <a:pt x="116" y="148"/>
                  </a:cubicBezTo>
                  <a:cubicBezTo>
                    <a:pt x="104" y="151"/>
                    <a:pt x="65" y="148"/>
                    <a:pt x="65" y="148"/>
                  </a:cubicBezTo>
                  <a:cubicBezTo>
                    <a:pt x="65" y="148"/>
                    <a:pt x="65" y="148"/>
                    <a:pt x="33" y="142"/>
                  </a:cubicBezTo>
                  <a:cubicBezTo>
                    <a:pt x="33" y="142"/>
                    <a:pt x="33" y="142"/>
                    <a:pt x="33" y="82"/>
                  </a:cubicBezTo>
                  <a:cubicBezTo>
                    <a:pt x="33" y="82"/>
                    <a:pt x="33" y="82"/>
                    <a:pt x="34" y="82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34" y="82"/>
                    <a:pt x="34" y="82"/>
                    <a:pt x="37" y="82"/>
                  </a:cubicBezTo>
                  <a:cubicBezTo>
                    <a:pt x="41" y="81"/>
                    <a:pt x="49" y="75"/>
                    <a:pt x="60" y="48"/>
                  </a:cubicBezTo>
                  <a:cubicBezTo>
                    <a:pt x="61" y="44"/>
                    <a:pt x="65" y="42"/>
                    <a:pt x="68" y="39"/>
                  </a:cubicBezTo>
                  <a:cubicBezTo>
                    <a:pt x="75" y="34"/>
                    <a:pt x="79" y="27"/>
                    <a:pt x="81" y="3"/>
                  </a:cubicBezTo>
                  <a:cubicBezTo>
                    <a:pt x="81" y="0"/>
                    <a:pt x="91" y="1"/>
                    <a:pt x="97" y="8"/>
                  </a:cubicBezTo>
                  <a:cubicBezTo>
                    <a:pt x="102" y="14"/>
                    <a:pt x="102" y="26"/>
                    <a:pt x="99" y="35"/>
                  </a:cubicBezTo>
                  <a:cubicBezTo>
                    <a:pt x="96" y="41"/>
                    <a:pt x="87" y="55"/>
                    <a:pt x="90" y="60"/>
                  </a:cubicBezTo>
                  <a:cubicBezTo>
                    <a:pt x="90" y="60"/>
                    <a:pt x="124" y="59"/>
                    <a:pt x="130" y="62"/>
                  </a:cubicBezTo>
                  <a:cubicBezTo>
                    <a:pt x="134" y="63"/>
                    <a:pt x="140" y="72"/>
                    <a:pt x="140" y="77"/>
                  </a:cubicBezTo>
                  <a:cubicBezTo>
                    <a:pt x="140" y="79"/>
                    <a:pt x="136" y="83"/>
                    <a:pt x="135" y="85"/>
                  </a:cubicBezTo>
                  <a:close/>
                  <a:moveTo>
                    <a:pt x="30" y="137"/>
                  </a:moveTo>
                  <a:cubicBezTo>
                    <a:pt x="30" y="137"/>
                    <a:pt x="30" y="137"/>
                    <a:pt x="30" y="137"/>
                  </a:cubicBezTo>
                  <a:cubicBezTo>
                    <a:pt x="30" y="137"/>
                    <a:pt x="30" y="137"/>
                    <a:pt x="30" y="82"/>
                  </a:cubicBezTo>
                  <a:cubicBezTo>
                    <a:pt x="30" y="79"/>
                    <a:pt x="27" y="76"/>
                    <a:pt x="23" y="76"/>
                  </a:cubicBezTo>
                  <a:cubicBezTo>
                    <a:pt x="23" y="76"/>
                    <a:pt x="23" y="76"/>
                    <a:pt x="7" y="76"/>
                  </a:cubicBezTo>
                  <a:cubicBezTo>
                    <a:pt x="3" y="76"/>
                    <a:pt x="0" y="79"/>
                    <a:pt x="0" y="82"/>
                  </a:cubicBezTo>
                  <a:cubicBezTo>
                    <a:pt x="0" y="82"/>
                    <a:pt x="0" y="82"/>
                    <a:pt x="0" y="137"/>
                  </a:cubicBezTo>
                  <a:cubicBezTo>
                    <a:pt x="0" y="141"/>
                    <a:pt x="3" y="144"/>
                    <a:pt x="7" y="144"/>
                  </a:cubicBezTo>
                  <a:cubicBezTo>
                    <a:pt x="7" y="144"/>
                    <a:pt x="7" y="144"/>
                    <a:pt x="23" y="144"/>
                  </a:cubicBezTo>
                  <a:cubicBezTo>
                    <a:pt x="27" y="144"/>
                    <a:pt x="30" y="141"/>
                    <a:pt x="30" y="13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24" tIns="45713" rIns="91424" bIns="45713" numCol="1" anchor="t" anchorCtr="0" compatLnSpc="1"/>
            <a:lstStyle>
              <a:defPPr>
                <a:defRPr lang="en-US"/>
              </a:defPPr>
              <a:lvl1pPr marL="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065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0965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865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765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03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193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13715"/>
              <a:endParaRPr lang="en-US" sz="1865">
                <a:solidFill>
                  <a:srgbClr val="FFFFFF"/>
                </a:solidFill>
              </a:endParaRPr>
            </a:p>
          </p:txBody>
        </p:sp>
        <p:sp>
          <p:nvSpPr>
            <p:cNvPr id="8" name="Rectangle 42"/>
            <p:cNvSpPr/>
            <p:nvPr/>
          </p:nvSpPr>
          <p:spPr bwMode="auto">
            <a:xfrm>
              <a:off x="2583636" y="2859782"/>
              <a:ext cx="1455466" cy="1560622"/>
            </a:xfrm>
            <a:prstGeom prst="rect">
              <a:avLst/>
            </a:prstGeom>
            <a:noFill/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68576" tIns="34288" rIns="68576" bIns="34288" numCol="1" rtlCol="0" anchor="t" anchorCtr="0" compatLnSpc="1"/>
            <a:lstStyle>
              <a:defPPr>
                <a:defRPr lang="en-US"/>
              </a:defPPr>
              <a:lvl1pPr marL="0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065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0965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3865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6765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399030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1930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3715">
                <a:lnSpc>
                  <a:spcPct val="150000"/>
                </a:lnSpc>
                <a:spcAft>
                  <a:spcPts val="340"/>
                </a:spcAft>
                <a:buFont typeface="Arial" panose="020B0604020202020204" pitchFamily="34" charset="0"/>
                <a:defRPr/>
              </a:pPr>
              <a:r>
                <a:rPr lang="zh-CN" altLang="en-US" sz="2665" b="0" dirty="0">
                  <a:solidFill>
                    <a:schemeClr val="tx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学会编制并运用计划的程序与方法；</a:t>
              </a:r>
              <a:endParaRPr lang="zh-CN" altLang="en-US" sz="2665" b="0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7167880" y="1891453"/>
            <a:ext cx="3364653" cy="4867432"/>
            <a:chOff x="6897720" y="1303552"/>
            <a:chExt cx="1712647" cy="3170156"/>
          </a:xfrm>
        </p:grpSpPr>
        <p:sp>
          <p:nvSpPr>
            <p:cNvPr id="30" name="Rectangle 12"/>
            <p:cNvSpPr/>
            <p:nvPr/>
          </p:nvSpPr>
          <p:spPr bwMode="auto">
            <a:xfrm>
              <a:off x="6918874" y="1303552"/>
              <a:ext cx="1691062" cy="3170156"/>
            </a:xfrm>
            <a:prstGeom prst="round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457200" dist="127000" dir="8640000" algn="tr" rotWithShape="0">
                <a:prstClr val="black">
                  <a:alpha val="4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/>
            </a:p>
          </p:txBody>
        </p:sp>
        <p:sp>
          <p:nvSpPr>
            <p:cNvPr id="31" name="同侧圆角矩形 30"/>
            <p:cNvSpPr/>
            <p:nvPr/>
          </p:nvSpPr>
          <p:spPr>
            <a:xfrm>
              <a:off x="6918825" y="2392952"/>
              <a:ext cx="1639070" cy="350533"/>
            </a:xfrm>
            <a:prstGeom prst="round2SameRect">
              <a:avLst/>
            </a:prstGeom>
            <a:solidFill>
              <a:srgbClr val="0070C0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Rectangle 18"/>
            <p:cNvSpPr/>
            <p:nvPr/>
          </p:nvSpPr>
          <p:spPr>
            <a:xfrm>
              <a:off x="6897720" y="2436019"/>
              <a:ext cx="1681099" cy="272960"/>
            </a:xfrm>
            <a:prstGeom prst="rect">
              <a:avLst/>
            </a:prstGeom>
          </p:spPr>
          <p:txBody>
            <a:bodyPr wrap="square" lIns="91424" tIns="45713" rIns="91424" bIns="45713" anchor="b" anchorCtr="0">
              <a:spAutoFit/>
            </a:bodyPr>
            <a:lstStyle>
              <a:defPPr>
                <a:defRPr lang="en-US"/>
              </a:defPPr>
              <a:lvl1pPr marL="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065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0965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865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765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03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193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3715">
                <a:defRPr/>
              </a:pPr>
              <a:r>
                <a:rPr lang="zh-CN" sz="2135" kern="0" spc="-40" dirty="0" smtClean="0">
                  <a:solidFill>
                    <a:schemeClr val="bg1">
                      <a:alpha val="99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Segoe UI" panose="020B0502040204020203" pitchFamily="34" charset="0"/>
                </a:rPr>
                <a:t>能力目标</a:t>
              </a:r>
              <a:r>
                <a:rPr lang="en-US" altLang="zh-CN" sz="2135" kern="0" spc="-40" dirty="0" smtClean="0">
                  <a:solidFill>
                    <a:schemeClr val="bg1">
                      <a:alpha val="99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Segoe UI" panose="020B0502040204020203" pitchFamily="34" charset="0"/>
                </a:rPr>
                <a:t>2</a:t>
              </a:r>
              <a:r>
                <a:rPr lang="zh-CN" altLang="en-US" sz="2135" kern="0" spc="-40" dirty="0" smtClean="0">
                  <a:solidFill>
                    <a:schemeClr val="bg1">
                      <a:alpha val="99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Segoe UI" panose="020B0502040204020203" pitchFamily="34" charset="0"/>
                </a:rPr>
                <a:t>：</a:t>
              </a:r>
              <a:endParaRPr lang="zh-CN" altLang="en-US" sz="2135" kern="0" spc="-40" dirty="0" smtClean="0">
                <a:solidFill>
                  <a:schemeClr val="bg1">
                    <a:alpha val="99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</a:endParaRPr>
            </a:p>
          </p:txBody>
        </p:sp>
        <p:sp>
          <p:nvSpPr>
            <p:cNvPr id="33" name="Freeform 35"/>
            <p:cNvSpPr/>
            <p:nvPr/>
          </p:nvSpPr>
          <p:spPr bwMode="black">
            <a:xfrm>
              <a:off x="7329339" y="1404682"/>
              <a:ext cx="844141" cy="914113"/>
            </a:xfrm>
            <a:custGeom>
              <a:avLst/>
              <a:gdLst>
                <a:gd name="T0" fmla="*/ 120 w 191"/>
                <a:gd name="T1" fmla="*/ 32 h 197"/>
                <a:gd name="T2" fmla="*/ 83 w 191"/>
                <a:gd name="T3" fmla="*/ 3 h 197"/>
                <a:gd name="T4" fmla="*/ 47 w 191"/>
                <a:gd name="T5" fmla="*/ 5 h 197"/>
                <a:gd name="T6" fmla="*/ 44 w 191"/>
                <a:gd name="T7" fmla="*/ 27 h 197"/>
                <a:gd name="T8" fmla="*/ 40 w 191"/>
                <a:gd name="T9" fmla="*/ 29 h 197"/>
                <a:gd name="T10" fmla="*/ 40 w 191"/>
                <a:gd name="T11" fmla="*/ 33 h 197"/>
                <a:gd name="T12" fmla="*/ 45 w 191"/>
                <a:gd name="T13" fmla="*/ 40 h 197"/>
                <a:gd name="T14" fmla="*/ 88 w 191"/>
                <a:gd name="T15" fmla="*/ 44 h 197"/>
                <a:gd name="T16" fmla="*/ 118 w 191"/>
                <a:gd name="T17" fmla="*/ 113 h 197"/>
                <a:gd name="T18" fmla="*/ 144 w 191"/>
                <a:gd name="T19" fmla="*/ 129 h 197"/>
                <a:gd name="T20" fmla="*/ 112 w 191"/>
                <a:gd name="T21" fmla="*/ 109 h 197"/>
                <a:gd name="T22" fmla="*/ 65 w 191"/>
                <a:gd name="T23" fmla="*/ 115 h 197"/>
                <a:gd name="T24" fmla="*/ 0 w 191"/>
                <a:gd name="T25" fmla="*/ 116 h 197"/>
                <a:gd name="T26" fmla="*/ 26 w 191"/>
                <a:gd name="T27" fmla="*/ 174 h 197"/>
                <a:gd name="T28" fmla="*/ 61 w 191"/>
                <a:gd name="T29" fmla="*/ 136 h 197"/>
                <a:gd name="T30" fmla="*/ 57 w 191"/>
                <a:gd name="T31" fmla="*/ 148 h 197"/>
                <a:gd name="T32" fmla="*/ 126 w 191"/>
                <a:gd name="T33" fmla="*/ 140 h 197"/>
                <a:gd name="T34" fmla="*/ 55 w 191"/>
                <a:gd name="T35" fmla="*/ 153 h 197"/>
                <a:gd name="T36" fmla="*/ 30 w 191"/>
                <a:gd name="T37" fmla="*/ 180 h 197"/>
                <a:gd name="T38" fmla="*/ 32 w 191"/>
                <a:gd name="T39" fmla="*/ 182 h 197"/>
                <a:gd name="T40" fmla="*/ 180 w 191"/>
                <a:gd name="T41" fmla="*/ 159 h 197"/>
                <a:gd name="T42" fmla="*/ 185 w 191"/>
                <a:gd name="T43" fmla="*/ 129 h 197"/>
                <a:gd name="T44" fmla="*/ 120 w 191"/>
                <a:gd name="T45" fmla="*/ 32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1" h="197">
                  <a:moveTo>
                    <a:pt x="120" y="32"/>
                  </a:moveTo>
                  <a:cubicBezTo>
                    <a:pt x="112" y="23"/>
                    <a:pt x="99" y="9"/>
                    <a:pt x="83" y="3"/>
                  </a:cubicBezTo>
                  <a:cubicBezTo>
                    <a:pt x="72" y="0"/>
                    <a:pt x="47" y="5"/>
                    <a:pt x="47" y="5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7"/>
                    <a:pt x="45" y="40"/>
                  </a:cubicBezTo>
                  <a:cubicBezTo>
                    <a:pt x="50" y="42"/>
                    <a:pt x="73" y="53"/>
                    <a:pt x="88" y="44"/>
                  </a:cubicBezTo>
                  <a:cubicBezTo>
                    <a:pt x="118" y="60"/>
                    <a:pt x="105" y="91"/>
                    <a:pt x="118" y="113"/>
                  </a:cubicBezTo>
                  <a:cubicBezTo>
                    <a:pt x="123" y="120"/>
                    <a:pt x="131" y="127"/>
                    <a:pt x="144" y="129"/>
                  </a:cubicBezTo>
                  <a:cubicBezTo>
                    <a:pt x="144" y="129"/>
                    <a:pt x="115" y="131"/>
                    <a:pt x="112" y="109"/>
                  </a:cubicBezTo>
                  <a:cubicBezTo>
                    <a:pt x="101" y="104"/>
                    <a:pt x="82" y="99"/>
                    <a:pt x="65" y="115"/>
                  </a:cubicBezTo>
                  <a:cubicBezTo>
                    <a:pt x="51" y="100"/>
                    <a:pt x="14" y="100"/>
                    <a:pt x="0" y="116"/>
                  </a:cubicBezTo>
                  <a:cubicBezTo>
                    <a:pt x="6" y="141"/>
                    <a:pt x="18" y="163"/>
                    <a:pt x="26" y="174"/>
                  </a:cubicBezTo>
                  <a:cubicBezTo>
                    <a:pt x="52" y="156"/>
                    <a:pt x="61" y="136"/>
                    <a:pt x="61" y="136"/>
                  </a:cubicBezTo>
                  <a:cubicBezTo>
                    <a:pt x="60" y="140"/>
                    <a:pt x="59" y="144"/>
                    <a:pt x="57" y="148"/>
                  </a:cubicBezTo>
                  <a:cubicBezTo>
                    <a:pt x="103" y="167"/>
                    <a:pt x="126" y="140"/>
                    <a:pt x="126" y="140"/>
                  </a:cubicBezTo>
                  <a:cubicBezTo>
                    <a:pt x="107" y="171"/>
                    <a:pt x="63" y="157"/>
                    <a:pt x="55" y="153"/>
                  </a:cubicBezTo>
                  <a:cubicBezTo>
                    <a:pt x="48" y="166"/>
                    <a:pt x="38" y="175"/>
                    <a:pt x="30" y="180"/>
                  </a:cubicBezTo>
                  <a:cubicBezTo>
                    <a:pt x="32" y="181"/>
                    <a:pt x="32" y="182"/>
                    <a:pt x="32" y="182"/>
                  </a:cubicBezTo>
                  <a:cubicBezTo>
                    <a:pt x="88" y="197"/>
                    <a:pt x="154" y="177"/>
                    <a:pt x="180" y="159"/>
                  </a:cubicBezTo>
                  <a:cubicBezTo>
                    <a:pt x="191" y="151"/>
                    <a:pt x="188" y="138"/>
                    <a:pt x="185" y="129"/>
                  </a:cubicBezTo>
                  <a:cubicBezTo>
                    <a:pt x="172" y="91"/>
                    <a:pt x="134" y="49"/>
                    <a:pt x="120" y="32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82289" tIns="41144" rIns="82289" bIns="41144" numCol="1" anchor="t" anchorCtr="0" compatLnSpc="1"/>
            <a:lstStyle>
              <a:defPPr>
                <a:defRPr lang="en-US"/>
              </a:defPPr>
              <a:lvl1pPr marL="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065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0965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865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765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03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1930" algn="l" defTabSz="685165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13715"/>
              <a:endParaRPr lang="en-US" sz="1200">
                <a:solidFill>
                  <a:srgbClr val="FFFFFF"/>
                </a:solidFill>
              </a:endParaRPr>
            </a:p>
          </p:txBody>
        </p:sp>
        <p:sp>
          <p:nvSpPr>
            <p:cNvPr id="34" name="Rectangle 42"/>
            <p:cNvSpPr/>
            <p:nvPr/>
          </p:nvSpPr>
          <p:spPr bwMode="auto">
            <a:xfrm>
              <a:off x="6918837" y="2859698"/>
              <a:ext cx="1691530" cy="1560557"/>
            </a:xfrm>
            <a:prstGeom prst="rect">
              <a:avLst/>
            </a:prstGeom>
            <a:noFill/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68576" tIns="34288" rIns="68576" bIns="34288" numCol="1" rtlCol="0" anchor="t" anchorCtr="0" compatLnSpc="1"/>
            <a:lstStyle>
              <a:defPPr>
                <a:defRPr lang="en-US"/>
              </a:defPPr>
              <a:lvl1pPr marL="0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065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0965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3865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6765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399030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1930" algn="l" defTabSz="685165" rtl="0" eaLnBrk="1" latinLnBrk="0" hangingPunct="1">
                <a:defRPr sz="1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3715">
                <a:lnSpc>
                  <a:spcPct val="150000"/>
                </a:lnSpc>
                <a:spcAft>
                  <a:spcPts val="340"/>
                </a:spcAft>
                <a:buFont typeface="Arial" panose="020B0604020202020204" pitchFamily="34" charset="0"/>
                <a:defRPr/>
              </a:pPr>
              <a:r>
                <a:rPr lang="zh-CN" altLang="en-US" sz="2400" b="0" dirty="0">
                  <a:solidFill>
                    <a:schemeClr val="tx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能运用目标管理分析和解释企业的管理行为；</a:t>
              </a:r>
              <a:endParaRPr lang="zh-CN" altLang="en-US" sz="2400" b="0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 defTabSz="513715">
                <a:lnSpc>
                  <a:spcPct val="150000"/>
                </a:lnSpc>
                <a:spcAft>
                  <a:spcPts val="340"/>
                </a:spcAft>
                <a:buFont typeface="Arial" panose="020B0604020202020204" pitchFamily="34" charset="0"/>
                <a:defRPr/>
              </a:pPr>
              <a:r>
                <a:rPr lang="zh-CN" altLang="en-US" sz="2400" b="0" dirty="0">
                  <a:solidFill>
                    <a:schemeClr val="tx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运用时间管理合理制订个人计划。</a:t>
              </a:r>
              <a:endParaRPr lang="zh-CN" altLang="en-US" sz="2400" b="0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588431" y="379"/>
            <a:ext cx="2074600" cy="2023671"/>
            <a:chOff x="3149236" y="1860029"/>
            <a:chExt cx="3903324" cy="3807502"/>
          </a:xfrm>
        </p:grpSpPr>
        <p:sp>
          <p:nvSpPr>
            <p:cNvPr id="36" name="椭圆 35"/>
            <p:cNvSpPr/>
            <p:nvPr/>
          </p:nvSpPr>
          <p:spPr>
            <a:xfrm>
              <a:off x="3198589" y="1860029"/>
              <a:ext cx="3807501" cy="38075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79400" dist="2540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37" name="文本框 94"/>
            <p:cNvSpPr txBox="1"/>
            <p:nvPr/>
          </p:nvSpPr>
          <p:spPr>
            <a:xfrm>
              <a:off x="3149236" y="2490929"/>
              <a:ext cx="3903324" cy="2487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sz="4000" b="1" dirty="0" smtClean="0">
                  <a:solidFill>
                    <a:schemeClr val="tx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能力</a:t>
              </a:r>
              <a:endParaRPr lang="zh-CN" sz="4000" b="1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sz="4000" b="1" dirty="0" smtClean="0">
                  <a:solidFill>
                    <a:schemeClr val="tx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目标</a:t>
              </a:r>
              <a:endParaRPr lang="zh-CN" sz="4000" b="1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7" name="图片 1" descr="管理学基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863" y="0"/>
            <a:ext cx="12290425" cy="6842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椭圆 6"/>
          <p:cNvSpPr/>
          <p:nvPr/>
        </p:nvSpPr>
        <p:spPr>
          <a:xfrm>
            <a:off x="9036368" y="4305935"/>
            <a:ext cx="1368425" cy="50482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82445" y="2095500"/>
            <a:ext cx="8369300" cy="1568450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>
              <a:buNone/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（一）：计划及其作用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buNone/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（二）：计划的种类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buNone/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（三）：计划的制订要求与过程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24255" y="1096010"/>
            <a:ext cx="2550795" cy="6451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内容大纲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897380" y="4046220"/>
            <a:ext cx="8564245" cy="2061210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p>
            <a:pPr algn="l"/>
            <a:r>
              <a:rPr lang="zh-CN" altLang="en-US" sz="32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重点：</a:t>
            </a:r>
            <a:endParaRPr lang="zh-CN" altLang="en-US" sz="32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32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1个定义：</a:t>
            </a:r>
            <a:r>
              <a:rPr lang="zh-CN" altLang="en-US" sz="32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计划的含义</a:t>
            </a:r>
            <a:r>
              <a:rPr lang="zh-CN" altLang="en-US" sz="32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32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en-US" altLang="zh-CN" sz="32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32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个种类：</a:t>
            </a:r>
            <a:r>
              <a:rPr lang="zh-CN" altLang="en-US" sz="32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计划的种类</a:t>
            </a:r>
            <a:endParaRPr lang="zh-CN" altLang="en-US" sz="32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/>
            <a:r>
              <a:rPr lang="zh-CN" altLang="en-US" sz="32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难点：</a:t>
            </a:r>
            <a:r>
              <a:rPr lang="zh-CN" altLang="en-US" sz="32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计划的制订要求与过程</a:t>
            </a:r>
            <a:endParaRPr lang="zh-CN" altLang="en-US" sz="32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594090" y="26130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387985" y="1769745"/>
            <a:ext cx="11696065" cy="443992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0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9032" y="1785832"/>
            <a:ext cx="11034607" cy="47440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indent="266700">
              <a:lnSpc>
                <a:spcPct val="130000"/>
              </a:lnSpc>
            </a:pPr>
            <a:r>
              <a:rPr lang="zh-CN" altLang="en-US" sz="133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13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zh-CN" altLang="en-US" sz="2135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18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哈尔担任总经理将近一年了。他在审阅企业有关年终情况的统计资料时，发现结果是出乎意料的糟糕。记得他刚刚担任总经理时的第一件事，就是</a:t>
            </a:r>
            <a:r>
              <a:rPr lang="zh-CN" altLang="en-US" sz="1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迅速制定了</a:t>
            </a:r>
            <a:r>
              <a:rPr lang="zh-CN" altLang="en-US" sz="18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企业的一系列工作计划和目标。具体地说，</a:t>
            </a:r>
            <a:r>
              <a:rPr lang="zh-CN" altLang="en-US" sz="1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他要解决企业的浪费、员工费用过高、废料运输费过多的问题</a:t>
            </a:r>
            <a:r>
              <a:rPr lang="zh-CN" altLang="en-US" sz="18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。他提出了</a:t>
            </a:r>
            <a:r>
              <a:rPr lang="zh-CN" altLang="en-US" sz="1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具体的要求</a:t>
            </a:r>
            <a:r>
              <a:rPr lang="zh-CN" altLang="en-US" sz="18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在一年内要把购买原材料的费用率降低15%～20%；把用于支付员工加班的费用从原来的13万美元减少到6万美元；要把废料运输费用降低4%等。他把这些计划指标告诉了有关方面的负责人。然而，年终统计资料表明：原材料的浪费比去年严重，消耗费率竟占公司费用总额的22%；职工加班费用也只降到11万美元；运输费用也没有降低等。</a:t>
            </a:r>
            <a:endParaRPr lang="zh-CN" altLang="en-US" sz="180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266700">
              <a:lnSpc>
                <a:spcPct val="130000"/>
              </a:lnSpc>
            </a:pPr>
            <a:r>
              <a:rPr lang="zh-CN" altLang="en-US" sz="18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为此，他立即召开有关人员参加会议，打算对这些情况进行通报，研究一些问题和对策。会上，他严肃地批评了分管生产的副总经理。而生产副总经理则争辩说：“我曾对员工强调过要注意减少浪费的问题，原以为员工会执行我的要求”；财务部门的负责人也附和着说“我已为削减超时的费用做了最大的努力。只支付那些必须支付的款项”；负责运输方面的负责人则说：“我对未能把运输费减下来并不感到意外，因为我们已经想尽了一切办法。我预计明年的运输费可能要上升4%～5%”。会议成了抱怨会，无法正常进行，只好在与会人员的抱怨声中散会了。</a:t>
            </a:r>
            <a:endParaRPr lang="zh-CN" altLang="en-US" sz="180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266700">
              <a:lnSpc>
                <a:spcPct val="130000"/>
              </a:lnSpc>
            </a:pPr>
            <a:endParaRPr lang="zh-CN" altLang="en-US" sz="180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283200" y="1216660"/>
            <a:ext cx="1905635" cy="5530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r>
              <a:rPr lang="zh-CN" altLang="en-US"/>
              <a:t>导入案例</a:t>
            </a:r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718820" y="6209665"/>
            <a:ext cx="61417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tx1">
                    <a:lumMod val="50000"/>
                  </a:schemeClr>
                </a:solidFill>
              </a:rPr>
              <a:t>问题：哈尔计划失败的原因是什么？</a:t>
            </a:r>
            <a:endParaRPr lang="zh-CN" altLang="en-US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594090" y="26130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5" name="Freeform 105"/>
          <p:cNvSpPr/>
          <p:nvPr/>
        </p:nvSpPr>
        <p:spPr bwMode="auto">
          <a:xfrm>
            <a:off x="6158653" y="4666827"/>
            <a:ext cx="1999827" cy="1997287"/>
          </a:xfrm>
          <a:custGeom>
            <a:avLst/>
            <a:gdLst>
              <a:gd name="T0" fmla="*/ 0 w 876"/>
              <a:gd name="T1" fmla="*/ 29138806 h 952"/>
              <a:gd name="T2" fmla="*/ 0 w 876"/>
              <a:gd name="T3" fmla="*/ 477871696 h 952"/>
              <a:gd name="T4" fmla="*/ 851127092 w 876"/>
              <a:gd name="T5" fmla="*/ 924662129 h 952"/>
              <a:gd name="T6" fmla="*/ 691784020 w 876"/>
              <a:gd name="T7" fmla="*/ 0 h 952"/>
              <a:gd name="T8" fmla="*/ 367267589 w 876"/>
              <a:gd name="T9" fmla="*/ 0 h 952"/>
              <a:gd name="T10" fmla="*/ 410017760 w 876"/>
              <a:gd name="T11" fmla="*/ 244763215 h 952"/>
              <a:gd name="T12" fmla="*/ 0 w 876"/>
              <a:gd name="T13" fmla="*/ 29138806 h 95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76" h="952">
                <a:moveTo>
                  <a:pt x="0" y="30"/>
                </a:moveTo>
                <a:lnTo>
                  <a:pt x="0" y="492"/>
                </a:lnTo>
                <a:lnTo>
                  <a:pt x="876" y="952"/>
                </a:lnTo>
                <a:lnTo>
                  <a:pt x="712" y="0"/>
                </a:lnTo>
                <a:lnTo>
                  <a:pt x="378" y="0"/>
                </a:lnTo>
                <a:lnTo>
                  <a:pt x="422" y="252"/>
                </a:lnTo>
                <a:lnTo>
                  <a:pt x="0" y="3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200">
              <a:solidFill>
                <a:prstClr val="black"/>
              </a:solidFill>
            </a:endParaRPr>
          </a:p>
        </p:txBody>
      </p:sp>
      <p:sp>
        <p:nvSpPr>
          <p:cNvPr id="7" name="Freeform 107"/>
          <p:cNvSpPr/>
          <p:nvPr/>
        </p:nvSpPr>
        <p:spPr bwMode="auto">
          <a:xfrm>
            <a:off x="4200033" y="4608689"/>
            <a:ext cx="1540933" cy="1667935"/>
          </a:xfrm>
          <a:custGeom>
            <a:avLst/>
            <a:gdLst>
              <a:gd name="T0" fmla="*/ 878 w 878"/>
              <a:gd name="T1" fmla="*/ 30 h 952"/>
              <a:gd name="T2" fmla="*/ 456 w 878"/>
              <a:gd name="T3" fmla="*/ 252 h 952"/>
              <a:gd name="T4" fmla="*/ 498 w 878"/>
              <a:gd name="T5" fmla="*/ 0 h 952"/>
              <a:gd name="T6" fmla="*/ 164 w 878"/>
              <a:gd name="T7" fmla="*/ 0 h 952"/>
              <a:gd name="T8" fmla="*/ 0 w 878"/>
              <a:gd name="T9" fmla="*/ 952 h 952"/>
              <a:gd name="T10" fmla="*/ 878 w 878"/>
              <a:gd name="T11" fmla="*/ 492 h 952"/>
              <a:gd name="T12" fmla="*/ 878 w 878"/>
              <a:gd name="T13" fmla="*/ 30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78" h="952">
                <a:moveTo>
                  <a:pt x="878" y="30"/>
                </a:moveTo>
                <a:lnTo>
                  <a:pt x="456" y="252"/>
                </a:lnTo>
                <a:lnTo>
                  <a:pt x="498" y="0"/>
                </a:lnTo>
                <a:lnTo>
                  <a:pt x="164" y="0"/>
                </a:lnTo>
                <a:lnTo>
                  <a:pt x="0" y="952"/>
                </a:lnTo>
                <a:lnTo>
                  <a:pt x="878" y="492"/>
                </a:lnTo>
                <a:lnTo>
                  <a:pt x="878" y="3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3200">
              <a:solidFill>
                <a:prstClr val="black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28676" name="TextBox 15"/>
          <p:cNvSpPr>
            <a:spLocks noChangeArrowheads="1"/>
          </p:cNvSpPr>
          <p:nvPr/>
        </p:nvSpPr>
        <p:spPr bwMode="auto">
          <a:xfrm>
            <a:off x="6995584" y="4468284"/>
            <a:ext cx="2207683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p>
            <a:pPr algn="ctr"/>
            <a:r>
              <a:rPr lang="zh-CN" altLang="zh-CN" sz="2135">
                <a:solidFill>
                  <a:schemeClr val="bg1"/>
                </a:solidFill>
                <a:latin typeface="方正兰亭黑简体" charset="-122"/>
                <a:ea typeface="Adobe 宋体 Std L" pitchFamily="2" charset="-122"/>
                <a:sym typeface="方正兰亭黑简体" charset="-122"/>
              </a:rPr>
              <a:t>Transition Page</a:t>
            </a:r>
            <a:endParaRPr lang="zh-CN" altLang="zh-CN" sz="2135">
              <a:solidFill>
                <a:schemeClr val="bg1"/>
              </a:solidFill>
              <a:latin typeface="方正兰亭黑简体" charset="-122"/>
              <a:ea typeface="Adobe 宋体 Std L" pitchFamily="2" charset="-122"/>
              <a:sym typeface="方正兰亭黑简体" charset="-122"/>
            </a:endParaRPr>
          </a:p>
        </p:txBody>
      </p:sp>
      <p:sp>
        <p:nvSpPr>
          <p:cNvPr id="28679" name="Freeform 6"/>
          <p:cNvSpPr>
            <a:spLocks noEditPoints="1" noChangeArrowheads="1"/>
          </p:cNvSpPr>
          <p:nvPr/>
        </p:nvSpPr>
        <p:spPr bwMode="auto">
          <a:xfrm>
            <a:off x="7517553" y="1430867"/>
            <a:ext cx="1164167" cy="2315633"/>
          </a:xfrm>
          <a:custGeom>
            <a:avLst/>
            <a:gdLst>
              <a:gd name="T0" fmla="*/ 7 w 6843"/>
              <a:gd name="T1" fmla="*/ 13512 h 13588"/>
              <a:gd name="T2" fmla="*/ 6769 w 6843"/>
              <a:gd name="T3" fmla="*/ 1897 h 13588"/>
              <a:gd name="T4" fmla="*/ 6382 w 6843"/>
              <a:gd name="T5" fmla="*/ 1682 h 13588"/>
              <a:gd name="T6" fmla="*/ 5990 w 6843"/>
              <a:gd name="T7" fmla="*/ 1480 h 13588"/>
              <a:gd name="T8" fmla="*/ 5592 w 6843"/>
              <a:gd name="T9" fmla="*/ 1292 h 13588"/>
              <a:gd name="T10" fmla="*/ 5188 w 6843"/>
              <a:gd name="T11" fmla="*/ 1117 h 13588"/>
              <a:gd name="T12" fmla="*/ 4780 w 6843"/>
              <a:gd name="T13" fmla="*/ 956 h 13588"/>
              <a:gd name="T14" fmla="*/ 4367 w 6843"/>
              <a:gd name="T15" fmla="*/ 808 h 13588"/>
              <a:gd name="T16" fmla="*/ 3949 w 6843"/>
              <a:gd name="T17" fmla="*/ 674 h 13588"/>
              <a:gd name="T18" fmla="*/ 3527 w 6843"/>
              <a:gd name="T19" fmla="*/ 554 h 13588"/>
              <a:gd name="T20" fmla="*/ 3102 w 6843"/>
              <a:gd name="T21" fmla="*/ 447 h 13588"/>
              <a:gd name="T22" fmla="*/ 2673 w 6843"/>
              <a:gd name="T23" fmla="*/ 354 h 13588"/>
              <a:gd name="T24" fmla="*/ 2241 w 6843"/>
              <a:gd name="T25" fmla="*/ 276 h 13588"/>
              <a:gd name="T26" fmla="*/ 1806 w 6843"/>
              <a:gd name="T27" fmla="*/ 212 h 13588"/>
              <a:gd name="T28" fmla="*/ 1369 w 6843"/>
              <a:gd name="T29" fmla="*/ 161 h 13588"/>
              <a:gd name="T30" fmla="*/ 930 w 6843"/>
              <a:gd name="T31" fmla="*/ 125 h 13588"/>
              <a:gd name="T32" fmla="*/ 490 w 6843"/>
              <a:gd name="T33" fmla="*/ 103 h 13588"/>
              <a:gd name="T34" fmla="*/ 48 w 6843"/>
              <a:gd name="T35" fmla="*/ 96 h 13588"/>
              <a:gd name="T36" fmla="*/ 96 w 6843"/>
              <a:gd name="T37" fmla="*/ 13536 h 13588"/>
              <a:gd name="T38" fmla="*/ 15 w 6843"/>
              <a:gd name="T39" fmla="*/ 14 h 13588"/>
              <a:gd name="T40" fmla="*/ 271 w 6843"/>
              <a:gd name="T41" fmla="*/ 2 h 13588"/>
              <a:gd name="T42" fmla="*/ 716 w 6843"/>
              <a:gd name="T43" fmla="*/ 17 h 13588"/>
              <a:gd name="T44" fmla="*/ 1159 w 6843"/>
              <a:gd name="T45" fmla="*/ 46 h 13588"/>
              <a:gd name="T46" fmla="*/ 1600 w 6843"/>
              <a:gd name="T47" fmla="*/ 89 h 13588"/>
              <a:gd name="T48" fmla="*/ 2039 w 6843"/>
              <a:gd name="T49" fmla="*/ 147 h 13588"/>
              <a:gd name="T50" fmla="*/ 2475 w 6843"/>
              <a:gd name="T51" fmla="*/ 219 h 13588"/>
              <a:gd name="T52" fmla="*/ 2908 w 6843"/>
              <a:gd name="T53" fmla="*/ 306 h 13588"/>
              <a:gd name="T54" fmla="*/ 3338 w 6843"/>
              <a:gd name="T55" fmla="*/ 406 h 13588"/>
              <a:gd name="T56" fmla="*/ 3766 w 6843"/>
              <a:gd name="T57" fmla="*/ 520 h 13588"/>
              <a:gd name="T58" fmla="*/ 4188 w 6843"/>
              <a:gd name="T59" fmla="*/ 648 h 13588"/>
              <a:gd name="T60" fmla="*/ 4606 w 6843"/>
              <a:gd name="T61" fmla="*/ 790 h 13588"/>
              <a:gd name="T62" fmla="*/ 5020 w 6843"/>
              <a:gd name="T63" fmla="*/ 946 h 13588"/>
              <a:gd name="T64" fmla="*/ 5430 w 6843"/>
              <a:gd name="T65" fmla="*/ 1115 h 13588"/>
              <a:gd name="T66" fmla="*/ 5833 w 6843"/>
              <a:gd name="T67" fmla="*/ 1298 h 13588"/>
              <a:gd name="T68" fmla="*/ 6231 w 6843"/>
              <a:gd name="T69" fmla="*/ 1494 h 13588"/>
              <a:gd name="T70" fmla="*/ 6624 w 6843"/>
              <a:gd name="T71" fmla="*/ 1704 h 13588"/>
              <a:gd name="T72" fmla="*/ 6839 w 6843"/>
              <a:gd name="T73" fmla="*/ 1842 h 13588"/>
              <a:gd name="T74" fmla="*/ 90 w 6843"/>
              <a:gd name="T75" fmla="*/ 13560 h 13588"/>
              <a:gd name="T76" fmla="*/ 0 w 6843"/>
              <a:gd name="T77" fmla="*/ 13536 h 135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6843"/>
              <a:gd name="T118" fmla="*/ 0 h 13588"/>
              <a:gd name="T119" fmla="*/ 6843 w 6843"/>
              <a:gd name="T120" fmla="*/ 13588 h 13588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6843" h="13588">
                <a:moveTo>
                  <a:pt x="96" y="13536"/>
                </a:moveTo>
                <a:lnTo>
                  <a:pt x="7" y="13512"/>
                </a:lnTo>
                <a:lnTo>
                  <a:pt x="6751" y="1831"/>
                </a:lnTo>
                <a:lnTo>
                  <a:pt x="6769" y="1897"/>
                </a:lnTo>
                <a:lnTo>
                  <a:pt x="6576" y="1787"/>
                </a:lnTo>
                <a:lnTo>
                  <a:pt x="6382" y="1682"/>
                </a:lnTo>
                <a:lnTo>
                  <a:pt x="6187" y="1580"/>
                </a:lnTo>
                <a:lnTo>
                  <a:pt x="5990" y="1480"/>
                </a:lnTo>
                <a:lnTo>
                  <a:pt x="5792" y="1385"/>
                </a:lnTo>
                <a:lnTo>
                  <a:pt x="5592" y="1292"/>
                </a:lnTo>
                <a:lnTo>
                  <a:pt x="5391" y="1203"/>
                </a:lnTo>
                <a:lnTo>
                  <a:pt x="5188" y="1117"/>
                </a:lnTo>
                <a:lnTo>
                  <a:pt x="4985" y="1035"/>
                </a:lnTo>
                <a:lnTo>
                  <a:pt x="4780" y="956"/>
                </a:lnTo>
                <a:lnTo>
                  <a:pt x="4574" y="881"/>
                </a:lnTo>
                <a:lnTo>
                  <a:pt x="4367" y="808"/>
                </a:lnTo>
                <a:lnTo>
                  <a:pt x="4158" y="740"/>
                </a:lnTo>
                <a:lnTo>
                  <a:pt x="3949" y="674"/>
                </a:lnTo>
                <a:lnTo>
                  <a:pt x="3738" y="612"/>
                </a:lnTo>
                <a:lnTo>
                  <a:pt x="3527" y="554"/>
                </a:lnTo>
                <a:lnTo>
                  <a:pt x="3314" y="499"/>
                </a:lnTo>
                <a:lnTo>
                  <a:pt x="3102" y="447"/>
                </a:lnTo>
                <a:lnTo>
                  <a:pt x="2888" y="399"/>
                </a:lnTo>
                <a:lnTo>
                  <a:pt x="2673" y="354"/>
                </a:lnTo>
                <a:lnTo>
                  <a:pt x="2457" y="314"/>
                </a:lnTo>
                <a:lnTo>
                  <a:pt x="2241" y="276"/>
                </a:lnTo>
                <a:lnTo>
                  <a:pt x="2024" y="242"/>
                </a:lnTo>
                <a:lnTo>
                  <a:pt x="1806" y="212"/>
                </a:lnTo>
                <a:lnTo>
                  <a:pt x="1588" y="185"/>
                </a:lnTo>
                <a:lnTo>
                  <a:pt x="1369" y="161"/>
                </a:lnTo>
                <a:lnTo>
                  <a:pt x="1150" y="141"/>
                </a:lnTo>
                <a:lnTo>
                  <a:pt x="930" y="125"/>
                </a:lnTo>
                <a:lnTo>
                  <a:pt x="710" y="112"/>
                </a:lnTo>
                <a:lnTo>
                  <a:pt x="490" y="103"/>
                </a:lnTo>
                <a:lnTo>
                  <a:pt x="269" y="98"/>
                </a:lnTo>
                <a:lnTo>
                  <a:pt x="48" y="96"/>
                </a:lnTo>
                <a:lnTo>
                  <a:pt x="96" y="48"/>
                </a:lnTo>
                <a:lnTo>
                  <a:pt x="96" y="13536"/>
                </a:lnTo>
                <a:close/>
                <a:moveTo>
                  <a:pt x="0" y="48"/>
                </a:moveTo>
                <a:cubicBezTo>
                  <a:pt x="0" y="35"/>
                  <a:pt x="6" y="23"/>
                  <a:pt x="15" y="14"/>
                </a:cubicBezTo>
                <a:cubicBezTo>
                  <a:pt x="24" y="5"/>
                  <a:pt x="36" y="0"/>
                  <a:pt x="49" y="0"/>
                </a:cubicBezTo>
                <a:lnTo>
                  <a:pt x="271" y="2"/>
                </a:lnTo>
                <a:lnTo>
                  <a:pt x="494" y="8"/>
                </a:lnTo>
                <a:lnTo>
                  <a:pt x="716" y="17"/>
                </a:lnTo>
                <a:lnTo>
                  <a:pt x="938" y="29"/>
                </a:lnTo>
                <a:lnTo>
                  <a:pt x="1159" y="46"/>
                </a:lnTo>
                <a:lnTo>
                  <a:pt x="1380" y="66"/>
                </a:lnTo>
                <a:lnTo>
                  <a:pt x="1600" y="89"/>
                </a:lnTo>
                <a:lnTo>
                  <a:pt x="1820" y="116"/>
                </a:lnTo>
                <a:lnTo>
                  <a:pt x="2039" y="147"/>
                </a:lnTo>
                <a:lnTo>
                  <a:pt x="2257" y="181"/>
                </a:lnTo>
                <a:lnTo>
                  <a:pt x="2475" y="219"/>
                </a:lnTo>
                <a:lnTo>
                  <a:pt x="2692" y="260"/>
                </a:lnTo>
                <a:lnTo>
                  <a:pt x="2908" y="306"/>
                </a:lnTo>
                <a:lnTo>
                  <a:pt x="3124" y="354"/>
                </a:lnTo>
                <a:lnTo>
                  <a:pt x="3338" y="406"/>
                </a:lnTo>
                <a:lnTo>
                  <a:pt x="3553" y="461"/>
                </a:lnTo>
                <a:lnTo>
                  <a:pt x="3766" y="520"/>
                </a:lnTo>
                <a:lnTo>
                  <a:pt x="3977" y="583"/>
                </a:lnTo>
                <a:lnTo>
                  <a:pt x="4188" y="648"/>
                </a:lnTo>
                <a:lnTo>
                  <a:pt x="4398" y="718"/>
                </a:lnTo>
                <a:lnTo>
                  <a:pt x="4606" y="790"/>
                </a:lnTo>
                <a:lnTo>
                  <a:pt x="4814" y="866"/>
                </a:lnTo>
                <a:lnTo>
                  <a:pt x="5020" y="946"/>
                </a:lnTo>
                <a:lnTo>
                  <a:pt x="5226" y="1029"/>
                </a:lnTo>
                <a:lnTo>
                  <a:pt x="5430" y="1115"/>
                </a:lnTo>
                <a:lnTo>
                  <a:pt x="5632" y="1205"/>
                </a:lnTo>
                <a:lnTo>
                  <a:pt x="5833" y="1298"/>
                </a:lnTo>
                <a:lnTo>
                  <a:pt x="6033" y="1395"/>
                </a:lnTo>
                <a:lnTo>
                  <a:pt x="6231" y="1494"/>
                </a:lnTo>
                <a:lnTo>
                  <a:pt x="6428" y="1597"/>
                </a:lnTo>
                <a:lnTo>
                  <a:pt x="6624" y="1704"/>
                </a:lnTo>
                <a:lnTo>
                  <a:pt x="6817" y="1813"/>
                </a:lnTo>
                <a:cubicBezTo>
                  <a:pt x="6828" y="1820"/>
                  <a:pt x="6836" y="1830"/>
                  <a:pt x="6839" y="1842"/>
                </a:cubicBezTo>
                <a:cubicBezTo>
                  <a:pt x="6843" y="1855"/>
                  <a:pt x="6841" y="1868"/>
                  <a:pt x="6835" y="1879"/>
                </a:cubicBezTo>
                <a:lnTo>
                  <a:pt x="90" y="13560"/>
                </a:lnTo>
                <a:cubicBezTo>
                  <a:pt x="79" y="13579"/>
                  <a:pt x="57" y="13588"/>
                  <a:pt x="36" y="13583"/>
                </a:cubicBezTo>
                <a:cubicBezTo>
                  <a:pt x="15" y="13577"/>
                  <a:pt x="0" y="13558"/>
                  <a:pt x="0" y="13536"/>
                </a:cubicBezTo>
                <a:lnTo>
                  <a:pt x="0" y="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588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endParaRPr lang="zh-CN" altLang="zh-CN" sz="4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8687" name="Freeform 26"/>
          <p:cNvSpPr>
            <a:spLocks noEditPoints="1" noChangeArrowheads="1"/>
          </p:cNvSpPr>
          <p:nvPr/>
        </p:nvSpPr>
        <p:spPr bwMode="auto">
          <a:xfrm>
            <a:off x="6127751" y="1430867"/>
            <a:ext cx="2008716" cy="2006600"/>
          </a:xfrm>
          <a:custGeom>
            <a:avLst/>
            <a:gdLst>
              <a:gd name="T0" fmla="*/ 11755 w 11784"/>
              <a:gd name="T1" fmla="*/ 11690 h 11784"/>
              <a:gd name="T2" fmla="*/ 11690 w 11784"/>
              <a:gd name="T3" fmla="*/ 11755 h 11784"/>
              <a:gd name="T4" fmla="*/ 4946 w 11784"/>
              <a:gd name="T5" fmla="*/ 74 h 11784"/>
              <a:gd name="T6" fmla="*/ 5012 w 11784"/>
              <a:gd name="T7" fmla="*/ 91 h 11784"/>
              <a:gd name="T8" fmla="*/ 4820 w 11784"/>
              <a:gd name="T9" fmla="*/ 204 h 11784"/>
              <a:gd name="T10" fmla="*/ 4632 w 11784"/>
              <a:gd name="T11" fmla="*/ 319 h 11784"/>
              <a:gd name="T12" fmla="*/ 4261 w 11784"/>
              <a:gd name="T13" fmla="*/ 558 h 11784"/>
              <a:gd name="T14" fmla="*/ 3899 w 11784"/>
              <a:gd name="T15" fmla="*/ 809 h 11784"/>
              <a:gd name="T16" fmla="*/ 3546 w 11784"/>
              <a:gd name="T17" fmla="*/ 1071 h 11784"/>
              <a:gd name="T18" fmla="*/ 3202 w 11784"/>
              <a:gd name="T19" fmla="*/ 1344 h 11784"/>
              <a:gd name="T20" fmla="*/ 2867 w 11784"/>
              <a:gd name="T21" fmla="*/ 1629 h 11784"/>
              <a:gd name="T22" fmla="*/ 2542 w 11784"/>
              <a:gd name="T23" fmla="*/ 1923 h 11784"/>
              <a:gd name="T24" fmla="*/ 2227 w 11784"/>
              <a:gd name="T25" fmla="*/ 2228 h 11784"/>
              <a:gd name="T26" fmla="*/ 1922 w 11784"/>
              <a:gd name="T27" fmla="*/ 2543 h 11784"/>
              <a:gd name="T28" fmla="*/ 1628 w 11784"/>
              <a:gd name="T29" fmla="*/ 2868 h 11784"/>
              <a:gd name="T30" fmla="*/ 1343 w 11784"/>
              <a:gd name="T31" fmla="*/ 3203 h 11784"/>
              <a:gd name="T32" fmla="*/ 1070 w 11784"/>
              <a:gd name="T33" fmla="*/ 3547 h 11784"/>
              <a:gd name="T34" fmla="*/ 808 w 11784"/>
              <a:gd name="T35" fmla="*/ 3900 h 11784"/>
              <a:gd name="T36" fmla="*/ 557 w 11784"/>
              <a:gd name="T37" fmla="*/ 4262 h 11784"/>
              <a:gd name="T38" fmla="*/ 318 w 11784"/>
              <a:gd name="T39" fmla="*/ 4633 h 11784"/>
              <a:gd name="T40" fmla="*/ 203 w 11784"/>
              <a:gd name="T41" fmla="*/ 4821 h 11784"/>
              <a:gd name="T42" fmla="*/ 91 w 11784"/>
              <a:gd name="T43" fmla="*/ 5012 h 11784"/>
              <a:gd name="T44" fmla="*/ 74 w 11784"/>
              <a:gd name="T45" fmla="*/ 4946 h 11784"/>
              <a:gd name="T46" fmla="*/ 11755 w 11784"/>
              <a:gd name="T47" fmla="*/ 11690 h 11784"/>
              <a:gd name="T48" fmla="*/ 26 w 11784"/>
              <a:gd name="T49" fmla="*/ 5029 h 11784"/>
              <a:gd name="T50" fmla="*/ 4 w 11784"/>
              <a:gd name="T51" fmla="*/ 5000 h 11784"/>
              <a:gd name="T52" fmla="*/ 9 w 11784"/>
              <a:gd name="T53" fmla="*/ 4963 h 11784"/>
              <a:gd name="T54" fmla="*/ 122 w 11784"/>
              <a:gd name="T55" fmla="*/ 4771 h 11784"/>
              <a:gd name="T56" fmla="*/ 238 w 11784"/>
              <a:gd name="T57" fmla="*/ 4581 h 11784"/>
              <a:gd name="T58" fmla="*/ 478 w 11784"/>
              <a:gd name="T59" fmla="*/ 4208 h 11784"/>
              <a:gd name="T60" fmla="*/ 731 w 11784"/>
              <a:gd name="T61" fmla="*/ 3843 h 11784"/>
              <a:gd name="T62" fmla="*/ 995 w 11784"/>
              <a:gd name="T63" fmla="*/ 3487 h 11784"/>
              <a:gd name="T64" fmla="*/ 1270 w 11784"/>
              <a:gd name="T65" fmla="*/ 3141 h 11784"/>
              <a:gd name="T66" fmla="*/ 1556 w 11784"/>
              <a:gd name="T67" fmla="*/ 2804 h 11784"/>
              <a:gd name="T68" fmla="*/ 1853 w 11784"/>
              <a:gd name="T69" fmla="*/ 2477 h 11784"/>
              <a:gd name="T70" fmla="*/ 2160 w 11784"/>
              <a:gd name="T71" fmla="*/ 2159 h 11784"/>
              <a:gd name="T72" fmla="*/ 2478 w 11784"/>
              <a:gd name="T73" fmla="*/ 1852 h 11784"/>
              <a:gd name="T74" fmla="*/ 2805 w 11784"/>
              <a:gd name="T75" fmla="*/ 1555 h 11784"/>
              <a:gd name="T76" fmla="*/ 3142 w 11784"/>
              <a:gd name="T77" fmla="*/ 1269 h 11784"/>
              <a:gd name="T78" fmla="*/ 3489 w 11784"/>
              <a:gd name="T79" fmla="*/ 994 h 11784"/>
              <a:gd name="T80" fmla="*/ 3844 w 11784"/>
              <a:gd name="T81" fmla="*/ 730 h 11784"/>
              <a:gd name="T82" fmla="*/ 4209 w 11784"/>
              <a:gd name="T83" fmla="*/ 478 h 11784"/>
              <a:gd name="T84" fmla="*/ 4582 w 11784"/>
              <a:gd name="T85" fmla="*/ 237 h 11784"/>
              <a:gd name="T86" fmla="*/ 4772 w 11784"/>
              <a:gd name="T87" fmla="*/ 121 h 11784"/>
              <a:gd name="T88" fmla="*/ 4963 w 11784"/>
              <a:gd name="T89" fmla="*/ 9 h 11784"/>
              <a:gd name="T90" fmla="*/ 5000 w 11784"/>
              <a:gd name="T91" fmla="*/ 4 h 11784"/>
              <a:gd name="T92" fmla="*/ 5029 w 11784"/>
              <a:gd name="T93" fmla="*/ 26 h 11784"/>
              <a:gd name="T94" fmla="*/ 11773 w 11784"/>
              <a:gd name="T95" fmla="*/ 11707 h 11784"/>
              <a:gd name="T96" fmla="*/ 11765 w 11784"/>
              <a:gd name="T97" fmla="*/ 11765 h 11784"/>
              <a:gd name="T98" fmla="*/ 11707 w 11784"/>
              <a:gd name="T99" fmla="*/ 11773 h 11784"/>
              <a:gd name="T100" fmla="*/ 26 w 11784"/>
              <a:gd name="T101" fmla="*/ 5029 h 1178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1784"/>
              <a:gd name="T154" fmla="*/ 0 h 11784"/>
              <a:gd name="T155" fmla="*/ 11784 w 11784"/>
              <a:gd name="T156" fmla="*/ 11784 h 11784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1784" h="11784">
                <a:moveTo>
                  <a:pt x="11755" y="11690"/>
                </a:moveTo>
                <a:lnTo>
                  <a:pt x="11690" y="11755"/>
                </a:lnTo>
                <a:lnTo>
                  <a:pt x="4946" y="74"/>
                </a:lnTo>
                <a:lnTo>
                  <a:pt x="5012" y="91"/>
                </a:lnTo>
                <a:lnTo>
                  <a:pt x="4820" y="204"/>
                </a:lnTo>
                <a:lnTo>
                  <a:pt x="4632" y="319"/>
                </a:lnTo>
                <a:lnTo>
                  <a:pt x="4261" y="558"/>
                </a:lnTo>
                <a:lnTo>
                  <a:pt x="3899" y="809"/>
                </a:lnTo>
                <a:lnTo>
                  <a:pt x="3546" y="1071"/>
                </a:lnTo>
                <a:lnTo>
                  <a:pt x="3202" y="1344"/>
                </a:lnTo>
                <a:lnTo>
                  <a:pt x="2867" y="1629"/>
                </a:lnTo>
                <a:lnTo>
                  <a:pt x="2542" y="1923"/>
                </a:lnTo>
                <a:lnTo>
                  <a:pt x="2227" y="2228"/>
                </a:lnTo>
                <a:lnTo>
                  <a:pt x="1922" y="2543"/>
                </a:lnTo>
                <a:lnTo>
                  <a:pt x="1628" y="2868"/>
                </a:lnTo>
                <a:lnTo>
                  <a:pt x="1343" y="3203"/>
                </a:lnTo>
                <a:lnTo>
                  <a:pt x="1070" y="3547"/>
                </a:lnTo>
                <a:lnTo>
                  <a:pt x="808" y="3900"/>
                </a:lnTo>
                <a:lnTo>
                  <a:pt x="557" y="4262"/>
                </a:lnTo>
                <a:lnTo>
                  <a:pt x="318" y="4633"/>
                </a:lnTo>
                <a:lnTo>
                  <a:pt x="203" y="4821"/>
                </a:lnTo>
                <a:lnTo>
                  <a:pt x="91" y="5012"/>
                </a:lnTo>
                <a:lnTo>
                  <a:pt x="74" y="4946"/>
                </a:lnTo>
                <a:lnTo>
                  <a:pt x="11755" y="11690"/>
                </a:lnTo>
                <a:close/>
                <a:moveTo>
                  <a:pt x="26" y="5029"/>
                </a:moveTo>
                <a:cubicBezTo>
                  <a:pt x="15" y="5023"/>
                  <a:pt x="7" y="5012"/>
                  <a:pt x="4" y="5000"/>
                </a:cubicBezTo>
                <a:cubicBezTo>
                  <a:pt x="0" y="4987"/>
                  <a:pt x="2" y="4974"/>
                  <a:pt x="9" y="4963"/>
                </a:cubicBezTo>
                <a:lnTo>
                  <a:pt x="122" y="4771"/>
                </a:lnTo>
                <a:lnTo>
                  <a:pt x="238" y="4581"/>
                </a:lnTo>
                <a:lnTo>
                  <a:pt x="478" y="4208"/>
                </a:lnTo>
                <a:lnTo>
                  <a:pt x="731" y="3843"/>
                </a:lnTo>
                <a:lnTo>
                  <a:pt x="995" y="3487"/>
                </a:lnTo>
                <a:lnTo>
                  <a:pt x="1270" y="3141"/>
                </a:lnTo>
                <a:lnTo>
                  <a:pt x="1556" y="2804"/>
                </a:lnTo>
                <a:lnTo>
                  <a:pt x="1853" y="2477"/>
                </a:lnTo>
                <a:lnTo>
                  <a:pt x="2160" y="2159"/>
                </a:lnTo>
                <a:lnTo>
                  <a:pt x="2478" y="1852"/>
                </a:lnTo>
                <a:lnTo>
                  <a:pt x="2805" y="1555"/>
                </a:lnTo>
                <a:lnTo>
                  <a:pt x="3142" y="1269"/>
                </a:lnTo>
                <a:lnTo>
                  <a:pt x="3489" y="994"/>
                </a:lnTo>
                <a:lnTo>
                  <a:pt x="3844" y="730"/>
                </a:lnTo>
                <a:lnTo>
                  <a:pt x="4209" y="478"/>
                </a:lnTo>
                <a:lnTo>
                  <a:pt x="4582" y="237"/>
                </a:lnTo>
                <a:lnTo>
                  <a:pt x="4772" y="121"/>
                </a:lnTo>
                <a:lnTo>
                  <a:pt x="4963" y="9"/>
                </a:lnTo>
                <a:cubicBezTo>
                  <a:pt x="4974" y="2"/>
                  <a:pt x="4987" y="0"/>
                  <a:pt x="5000" y="4"/>
                </a:cubicBezTo>
                <a:cubicBezTo>
                  <a:pt x="5012" y="7"/>
                  <a:pt x="5023" y="15"/>
                  <a:pt x="5029" y="26"/>
                </a:cubicBezTo>
                <a:lnTo>
                  <a:pt x="11773" y="11707"/>
                </a:lnTo>
                <a:cubicBezTo>
                  <a:pt x="11784" y="11726"/>
                  <a:pt x="11781" y="11750"/>
                  <a:pt x="11765" y="11765"/>
                </a:cubicBezTo>
                <a:cubicBezTo>
                  <a:pt x="11750" y="11781"/>
                  <a:pt x="11726" y="11784"/>
                  <a:pt x="11707" y="11773"/>
                </a:cubicBezTo>
                <a:lnTo>
                  <a:pt x="26" y="50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588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endParaRPr lang="zh-CN" altLang="zh-CN" sz="4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03580" y="765175"/>
            <a:ext cx="461941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735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一、计划及其作用</a:t>
            </a:r>
            <a:endParaRPr lang="zh-CN" altLang="en-US" sz="3735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107440" y="1430867"/>
            <a:ext cx="2895600" cy="5016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665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（一）计划的概念</a:t>
            </a:r>
            <a:endParaRPr lang="zh-CN" altLang="en-US" sz="2665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0" name="图片 29" descr="A000220150821C70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087" y="2065867"/>
            <a:ext cx="7968827" cy="4754880"/>
          </a:xfrm>
          <a:prstGeom prst="rect">
            <a:avLst/>
          </a:prstGeom>
        </p:spPr>
      </p:pic>
      <p:sp>
        <p:nvSpPr>
          <p:cNvPr id="31" name="圆角矩形 30"/>
          <p:cNvSpPr/>
          <p:nvPr/>
        </p:nvSpPr>
        <p:spPr>
          <a:xfrm>
            <a:off x="601980" y="5469467"/>
            <a:ext cx="8737600" cy="139446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121920" tIns="60960" rIns="121920" bIns="6096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4000" b="1" i="0" u="none" strike="noStrike" cap="none" normalizeH="0" baseline="0" smtClean="0">
              <a:ln>
                <a:noFill/>
              </a:ln>
              <a:solidFill>
                <a:srgbClr val="FF3300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703580" y="5306060"/>
            <a:ext cx="8636847" cy="19354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/>
              <a:t> </a:t>
            </a:r>
            <a:r>
              <a:rPr lang="zh-CN" altLang="en-US" sz="2660" dirty="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计划</a:t>
            </a:r>
            <a:r>
              <a:rPr lang="en-US" altLang="zh-CN" sz="2660" dirty="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(planning)——</a:t>
            </a:r>
            <a:r>
              <a:rPr lang="zh-CN" altLang="en-GB" sz="2660" dirty="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通过科学的</a:t>
            </a:r>
            <a:r>
              <a:rPr lang="zh-CN" altLang="en-GB" sz="2660" u="sng" dirty="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预测</a:t>
            </a:r>
            <a:r>
              <a:rPr lang="zh-CN" altLang="en-GB" sz="2660" dirty="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，权衡客观的需要和主观的可能，</a:t>
            </a:r>
            <a:r>
              <a:rPr lang="zh-CN" altLang="en-GB" sz="2660" u="sng" dirty="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提出</a:t>
            </a:r>
            <a:r>
              <a:rPr lang="zh-CN" altLang="en-GB" sz="2660" dirty="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未来一定时期内要达到的</a:t>
            </a:r>
            <a:r>
              <a:rPr lang="zh-CN" altLang="en-GB" sz="2660" u="sng" dirty="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目标</a:t>
            </a:r>
            <a:r>
              <a:rPr lang="zh-CN" altLang="en-GB" sz="2660" dirty="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以及实现目标的</a:t>
            </a:r>
            <a:r>
              <a:rPr lang="zh-CN" altLang="en-GB" sz="2660" u="sng" dirty="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途径、方法</a:t>
            </a:r>
            <a:r>
              <a:rPr lang="zh-CN" altLang="en-GB" sz="2660" dirty="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660" dirty="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660" b="1" dirty="0">
              <a:solidFill>
                <a:schemeClr val="tx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endParaRPr lang="zh-CN" altLang="en-US" sz="2665">
              <a:solidFill>
                <a:schemeClr val="tx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594090" y="26130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7" name="Freeform 107"/>
          <p:cNvSpPr/>
          <p:nvPr/>
        </p:nvSpPr>
        <p:spPr bwMode="auto">
          <a:xfrm>
            <a:off x="4200033" y="4608689"/>
            <a:ext cx="1540933" cy="1667935"/>
          </a:xfrm>
          <a:custGeom>
            <a:avLst/>
            <a:gdLst>
              <a:gd name="T0" fmla="*/ 878 w 878"/>
              <a:gd name="T1" fmla="*/ 30 h 952"/>
              <a:gd name="T2" fmla="*/ 456 w 878"/>
              <a:gd name="T3" fmla="*/ 252 h 952"/>
              <a:gd name="T4" fmla="*/ 498 w 878"/>
              <a:gd name="T5" fmla="*/ 0 h 952"/>
              <a:gd name="T6" fmla="*/ 164 w 878"/>
              <a:gd name="T7" fmla="*/ 0 h 952"/>
              <a:gd name="T8" fmla="*/ 0 w 878"/>
              <a:gd name="T9" fmla="*/ 952 h 952"/>
              <a:gd name="T10" fmla="*/ 878 w 878"/>
              <a:gd name="T11" fmla="*/ 492 h 952"/>
              <a:gd name="T12" fmla="*/ 878 w 878"/>
              <a:gd name="T13" fmla="*/ 30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78" h="952">
                <a:moveTo>
                  <a:pt x="878" y="30"/>
                </a:moveTo>
                <a:lnTo>
                  <a:pt x="456" y="252"/>
                </a:lnTo>
                <a:lnTo>
                  <a:pt x="498" y="0"/>
                </a:lnTo>
                <a:lnTo>
                  <a:pt x="164" y="0"/>
                </a:lnTo>
                <a:lnTo>
                  <a:pt x="0" y="952"/>
                </a:lnTo>
                <a:lnTo>
                  <a:pt x="878" y="492"/>
                </a:lnTo>
                <a:lnTo>
                  <a:pt x="878" y="3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3200">
              <a:solidFill>
                <a:prstClr val="black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28676" name="TextBox 15"/>
          <p:cNvSpPr>
            <a:spLocks noChangeArrowheads="1"/>
          </p:cNvSpPr>
          <p:nvPr/>
        </p:nvSpPr>
        <p:spPr bwMode="auto">
          <a:xfrm>
            <a:off x="6995584" y="4468284"/>
            <a:ext cx="2207683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p>
            <a:pPr algn="ctr"/>
            <a:r>
              <a:rPr lang="zh-CN" altLang="zh-CN" sz="2135">
                <a:solidFill>
                  <a:schemeClr val="bg1"/>
                </a:solidFill>
                <a:latin typeface="方正兰亭黑简体" charset="-122"/>
                <a:ea typeface="Adobe 宋体 Std L" pitchFamily="2" charset="-122"/>
                <a:sym typeface="方正兰亭黑简体" charset="-122"/>
              </a:rPr>
              <a:t>Transition Page</a:t>
            </a:r>
            <a:endParaRPr lang="zh-CN" altLang="zh-CN" sz="2135">
              <a:solidFill>
                <a:schemeClr val="bg1"/>
              </a:solidFill>
              <a:latin typeface="方正兰亭黑简体" charset="-122"/>
              <a:ea typeface="Adobe 宋体 Std L" pitchFamily="2" charset="-122"/>
              <a:sym typeface="方正兰亭黑简体" charset="-122"/>
            </a:endParaRPr>
          </a:p>
        </p:txBody>
      </p:sp>
      <p:sp>
        <p:nvSpPr>
          <p:cNvPr id="28679" name="Freeform 6"/>
          <p:cNvSpPr>
            <a:spLocks noEditPoints="1" noChangeArrowheads="1"/>
          </p:cNvSpPr>
          <p:nvPr/>
        </p:nvSpPr>
        <p:spPr bwMode="auto">
          <a:xfrm>
            <a:off x="7517553" y="1430867"/>
            <a:ext cx="1164167" cy="2315633"/>
          </a:xfrm>
          <a:custGeom>
            <a:avLst/>
            <a:gdLst>
              <a:gd name="T0" fmla="*/ 7 w 6843"/>
              <a:gd name="T1" fmla="*/ 13512 h 13588"/>
              <a:gd name="T2" fmla="*/ 6769 w 6843"/>
              <a:gd name="T3" fmla="*/ 1897 h 13588"/>
              <a:gd name="T4" fmla="*/ 6382 w 6843"/>
              <a:gd name="T5" fmla="*/ 1682 h 13588"/>
              <a:gd name="T6" fmla="*/ 5990 w 6843"/>
              <a:gd name="T7" fmla="*/ 1480 h 13588"/>
              <a:gd name="T8" fmla="*/ 5592 w 6843"/>
              <a:gd name="T9" fmla="*/ 1292 h 13588"/>
              <a:gd name="T10" fmla="*/ 5188 w 6843"/>
              <a:gd name="T11" fmla="*/ 1117 h 13588"/>
              <a:gd name="T12" fmla="*/ 4780 w 6843"/>
              <a:gd name="T13" fmla="*/ 956 h 13588"/>
              <a:gd name="T14" fmla="*/ 4367 w 6843"/>
              <a:gd name="T15" fmla="*/ 808 h 13588"/>
              <a:gd name="T16" fmla="*/ 3949 w 6843"/>
              <a:gd name="T17" fmla="*/ 674 h 13588"/>
              <a:gd name="T18" fmla="*/ 3527 w 6843"/>
              <a:gd name="T19" fmla="*/ 554 h 13588"/>
              <a:gd name="T20" fmla="*/ 3102 w 6843"/>
              <a:gd name="T21" fmla="*/ 447 h 13588"/>
              <a:gd name="T22" fmla="*/ 2673 w 6843"/>
              <a:gd name="T23" fmla="*/ 354 h 13588"/>
              <a:gd name="T24" fmla="*/ 2241 w 6843"/>
              <a:gd name="T25" fmla="*/ 276 h 13588"/>
              <a:gd name="T26" fmla="*/ 1806 w 6843"/>
              <a:gd name="T27" fmla="*/ 212 h 13588"/>
              <a:gd name="T28" fmla="*/ 1369 w 6843"/>
              <a:gd name="T29" fmla="*/ 161 h 13588"/>
              <a:gd name="T30" fmla="*/ 930 w 6843"/>
              <a:gd name="T31" fmla="*/ 125 h 13588"/>
              <a:gd name="T32" fmla="*/ 490 w 6843"/>
              <a:gd name="T33" fmla="*/ 103 h 13588"/>
              <a:gd name="T34" fmla="*/ 48 w 6843"/>
              <a:gd name="T35" fmla="*/ 96 h 13588"/>
              <a:gd name="T36" fmla="*/ 96 w 6843"/>
              <a:gd name="T37" fmla="*/ 13536 h 13588"/>
              <a:gd name="T38" fmla="*/ 15 w 6843"/>
              <a:gd name="T39" fmla="*/ 14 h 13588"/>
              <a:gd name="T40" fmla="*/ 271 w 6843"/>
              <a:gd name="T41" fmla="*/ 2 h 13588"/>
              <a:gd name="T42" fmla="*/ 716 w 6843"/>
              <a:gd name="T43" fmla="*/ 17 h 13588"/>
              <a:gd name="T44" fmla="*/ 1159 w 6843"/>
              <a:gd name="T45" fmla="*/ 46 h 13588"/>
              <a:gd name="T46" fmla="*/ 1600 w 6843"/>
              <a:gd name="T47" fmla="*/ 89 h 13588"/>
              <a:gd name="T48" fmla="*/ 2039 w 6843"/>
              <a:gd name="T49" fmla="*/ 147 h 13588"/>
              <a:gd name="T50" fmla="*/ 2475 w 6843"/>
              <a:gd name="T51" fmla="*/ 219 h 13588"/>
              <a:gd name="T52" fmla="*/ 2908 w 6843"/>
              <a:gd name="T53" fmla="*/ 306 h 13588"/>
              <a:gd name="T54" fmla="*/ 3338 w 6843"/>
              <a:gd name="T55" fmla="*/ 406 h 13588"/>
              <a:gd name="T56" fmla="*/ 3766 w 6843"/>
              <a:gd name="T57" fmla="*/ 520 h 13588"/>
              <a:gd name="T58" fmla="*/ 4188 w 6843"/>
              <a:gd name="T59" fmla="*/ 648 h 13588"/>
              <a:gd name="T60" fmla="*/ 4606 w 6843"/>
              <a:gd name="T61" fmla="*/ 790 h 13588"/>
              <a:gd name="T62" fmla="*/ 5020 w 6843"/>
              <a:gd name="T63" fmla="*/ 946 h 13588"/>
              <a:gd name="T64" fmla="*/ 5430 w 6843"/>
              <a:gd name="T65" fmla="*/ 1115 h 13588"/>
              <a:gd name="T66" fmla="*/ 5833 w 6843"/>
              <a:gd name="T67" fmla="*/ 1298 h 13588"/>
              <a:gd name="T68" fmla="*/ 6231 w 6843"/>
              <a:gd name="T69" fmla="*/ 1494 h 13588"/>
              <a:gd name="T70" fmla="*/ 6624 w 6843"/>
              <a:gd name="T71" fmla="*/ 1704 h 13588"/>
              <a:gd name="T72" fmla="*/ 6839 w 6843"/>
              <a:gd name="T73" fmla="*/ 1842 h 13588"/>
              <a:gd name="T74" fmla="*/ 90 w 6843"/>
              <a:gd name="T75" fmla="*/ 13560 h 13588"/>
              <a:gd name="T76" fmla="*/ 0 w 6843"/>
              <a:gd name="T77" fmla="*/ 13536 h 135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6843"/>
              <a:gd name="T118" fmla="*/ 0 h 13588"/>
              <a:gd name="T119" fmla="*/ 6843 w 6843"/>
              <a:gd name="T120" fmla="*/ 13588 h 13588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6843" h="13588">
                <a:moveTo>
                  <a:pt x="96" y="13536"/>
                </a:moveTo>
                <a:lnTo>
                  <a:pt x="7" y="13512"/>
                </a:lnTo>
                <a:lnTo>
                  <a:pt x="6751" y="1831"/>
                </a:lnTo>
                <a:lnTo>
                  <a:pt x="6769" y="1897"/>
                </a:lnTo>
                <a:lnTo>
                  <a:pt x="6576" y="1787"/>
                </a:lnTo>
                <a:lnTo>
                  <a:pt x="6382" y="1682"/>
                </a:lnTo>
                <a:lnTo>
                  <a:pt x="6187" y="1580"/>
                </a:lnTo>
                <a:lnTo>
                  <a:pt x="5990" y="1480"/>
                </a:lnTo>
                <a:lnTo>
                  <a:pt x="5792" y="1385"/>
                </a:lnTo>
                <a:lnTo>
                  <a:pt x="5592" y="1292"/>
                </a:lnTo>
                <a:lnTo>
                  <a:pt x="5391" y="1203"/>
                </a:lnTo>
                <a:lnTo>
                  <a:pt x="5188" y="1117"/>
                </a:lnTo>
                <a:lnTo>
                  <a:pt x="4985" y="1035"/>
                </a:lnTo>
                <a:lnTo>
                  <a:pt x="4780" y="956"/>
                </a:lnTo>
                <a:lnTo>
                  <a:pt x="4574" y="881"/>
                </a:lnTo>
                <a:lnTo>
                  <a:pt x="4367" y="808"/>
                </a:lnTo>
                <a:lnTo>
                  <a:pt x="4158" y="740"/>
                </a:lnTo>
                <a:lnTo>
                  <a:pt x="3949" y="674"/>
                </a:lnTo>
                <a:lnTo>
                  <a:pt x="3738" y="612"/>
                </a:lnTo>
                <a:lnTo>
                  <a:pt x="3527" y="554"/>
                </a:lnTo>
                <a:lnTo>
                  <a:pt x="3314" y="499"/>
                </a:lnTo>
                <a:lnTo>
                  <a:pt x="3102" y="447"/>
                </a:lnTo>
                <a:lnTo>
                  <a:pt x="2888" y="399"/>
                </a:lnTo>
                <a:lnTo>
                  <a:pt x="2673" y="354"/>
                </a:lnTo>
                <a:lnTo>
                  <a:pt x="2457" y="314"/>
                </a:lnTo>
                <a:lnTo>
                  <a:pt x="2241" y="276"/>
                </a:lnTo>
                <a:lnTo>
                  <a:pt x="2024" y="242"/>
                </a:lnTo>
                <a:lnTo>
                  <a:pt x="1806" y="212"/>
                </a:lnTo>
                <a:lnTo>
                  <a:pt x="1588" y="185"/>
                </a:lnTo>
                <a:lnTo>
                  <a:pt x="1369" y="161"/>
                </a:lnTo>
                <a:lnTo>
                  <a:pt x="1150" y="141"/>
                </a:lnTo>
                <a:lnTo>
                  <a:pt x="930" y="125"/>
                </a:lnTo>
                <a:lnTo>
                  <a:pt x="710" y="112"/>
                </a:lnTo>
                <a:lnTo>
                  <a:pt x="490" y="103"/>
                </a:lnTo>
                <a:lnTo>
                  <a:pt x="269" y="98"/>
                </a:lnTo>
                <a:lnTo>
                  <a:pt x="48" y="96"/>
                </a:lnTo>
                <a:lnTo>
                  <a:pt x="96" y="48"/>
                </a:lnTo>
                <a:lnTo>
                  <a:pt x="96" y="13536"/>
                </a:lnTo>
                <a:close/>
                <a:moveTo>
                  <a:pt x="0" y="48"/>
                </a:moveTo>
                <a:cubicBezTo>
                  <a:pt x="0" y="35"/>
                  <a:pt x="6" y="23"/>
                  <a:pt x="15" y="14"/>
                </a:cubicBezTo>
                <a:cubicBezTo>
                  <a:pt x="24" y="5"/>
                  <a:pt x="36" y="0"/>
                  <a:pt x="49" y="0"/>
                </a:cubicBezTo>
                <a:lnTo>
                  <a:pt x="271" y="2"/>
                </a:lnTo>
                <a:lnTo>
                  <a:pt x="494" y="8"/>
                </a:lnTo>
                <a:lnTo>
                  <a:pt x="716" y="17"/>
                </a:lnTo>
                <a:lnTo>
                  <a:pt x="938" y="29"/>
                </a:lnTo>
                <a:lnTo>
                  <a:pt x="1159" y="46"/>
                </a:lnTo>
                <a:lnTo>
                  <a:pt x="1380" y="66"/>
                </a:lnTo>
                <a:lnTo>
                  <a:pt x="1600" y="89"/>
                </a:lnTo>
                <a:lnTo>
                  <a:pt x="1820" y="116"/>
                </a:lnTo>
                <a:lnTo>
                  <a:pt x="2039" y="147"/>
                </a:lnTo>
                <a:lnTo>
                  <a:pt x="2257" y="181"/>
                </a:lnTo>
                <a:lnTo>
                  <a:pt x="2475" y="219"/>
                </a:lnTo>
                <a:lnTo>
                  <a:pt x="2692" y="260"/>
                </a:lnTo>
                <a:lnTo>
                  <a:pt x="2908" y="306"/>
                </a:lnTo>
                <a:lnTo>
                  <a:pt x="3124" y="354"/>
                </a:lnTo>
                <a:lnTo>
                  <a:pt x="3338" y="406"/>
                </a:lnTo>
                <a:lnTo>
                  <a:pt x="3553" y="461"/>
                </a:lnTo>
                <a:lnTo>
                  <a:pt x="3766" y="520"/>
                </a:lnTo>
                <a:lnTo>
                  <a:pt x="3977" y="583"/>
                </a:lnTo>
                <a:lnTo>
                  <a:pt x="4188" y="648"/>
                </a:lnTo>
                <a:lnTo>
                  <a:pt x="4398" y="718"/>
                </a:lnTo>
                <a:lnTo>
                  <a:pt x="4606" y="790"/>
                </a:lnTo>
                <a:lnTo>
                  <a:pt x="4814" y="866"/>
                </a:lnTo>
                <a:lnTo>
                  <a:pt x="5020" y="946"/>
                </a:lnTo>
                <a:lnTo>
                  <a:pt x="5226" y="1029"/>
                </a:lnTo>
                <a:lnTo>
                  <a:pt x="5430" y="1115"/>
                </a:lnTo>
                <a:lnTo>
                  <a:pt x="5632" y="1205"/>
                </a:lnTo>
                <a:lnTo>
                  <a:pt x="5833" y="1298"/>
                </a:lnTo>
                <a:lnTo>
                  <a:pt x="6033" y="1395"/>
                </a:lnTo>
                <a:lnTo>
                  <a:pt x="6231" y="1494"/>
                </a:lnTo>
                <a:lnTo>
                  <a:pt x="6428" y="1597"/>
                </a:lnTo>
                <a:lnTo>
                  <a:pt x="6624" y="1704"/>
                </a:lnTo>
                <a:lnTo>
                  <a:pt x="6817" y="1813"/>
                </a:lnTo>
                <a:cubicBezTo>
                  <a:pt x="6828" y="1820"/>
                  <a:pt x="6836" y="1830"/>
                  <a:pt x="6839" y="1842"/>
                </a:cubicBezTo>
                <a:cubicBezTo>
                  <a:pt x="6843" y="1855"/>
                  <a:pt x="6841" y="1868"/>
                  <a:pt x="6835" y="1879"/>
                </a:cubicBezTo>
                <a:lnTo>
                  <a:pt x="90" y="13560"/>
                </a:lnTo>
                <a:cubicBezTo>
                  <a:pt x="79" y="13579"/>
                  <a:pt x="57" y="13588"/>
                  <a:pt x="36" y="13583"/>
                </a:cubicBezTo>
                <a:cubicBezTo>
                  <a:pt x="15" y="13577"/>
                  <a:pt x="0" y="13558"/>
                  <a:pt x="0" y="13536"/>
                </a:cubicBezTo>
                <a:lnTo>
                  <a:pt x="0" y="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588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endParaRPr lang="zh-CN" altLang="zh-CN" sz="4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8687" name="Freeform 26"/>
          <p:cNvSpPr>
            <a:spLocks noEditPoints="1" noChangeArrowheads="1"/>
          </p:cNvSpPr>
          <p:nvPr/>
        </p:nvSpPr>
        <p:spPr bwMode="auto">
          <a:xfrm>
            <a:off x="6127751" y="1430867"/>
            <a:ext cx="2008716" cy="2006600"/>
          </a:xfrm>
          <a:custGeom>
            <a:avLst/>
            <a:gdLst>
              <a:gd name="T0" fmla="*/ 11755 w 11784"/>
              <a:gd name="T1" fmla="*/ 11690 h 11784"/>
              <a:gd name="T2" fmla="*/ 11690 w 11784"/>
              <a:gd name="T3" fmla="*/ 11755 h 11784"/>
              <a:gd name="T4" fmla="*/ 4946 w 11784"/>
              <a:gd name="T5" fmla="*/ 74 h 11784"/>
              <a:gd name="T6" fmla="*/ 5012 w 11784"/>
              <a:gd name="T7" fmla="*/ 91 h 11784"/>
              <a:gd name="T8" fmla="*/ 4820 w 11784"/>
              <a:gd name="T9" fmla="*/ 204 h 11784"/>
              <a:gd name="T10" fmla="*/ 4632 w 11784"/>
              <a:gd name="T11" fmla="*/ 319 h 11784"/>
              <a:gd name="T12" fmla="*/ 4261 w 11784"/>
              <a:gd name="T13" fmla="*/ 558 h 11784"/>
              <a:gd name="T14" fmla="*/ 3899 w 11784"/>
              <a:gd name="T15" fmla="*/ 809 h 11784"/>
              <a:gd name="T16" fmla="*/ 3546 w 11784"/>
              <a:gd name="T17" fmla="*/ 1071 h 11784"/>
              <a:gd name="T18" fmla="*/ 3202 w 11784"/>
              <a:gd name="T19" fmla="*/ 1344 h 11784"/>
              <a:gd name="T20" fmla="*/ 2867 w 11784"/>
              <a:gd name="T21" fmla="*/ 1629 h 11784"/>
              <a:gd name="T22" fmla="*/ 2542 w 11784"/>
              <a:gd name="T23" fmla="*/ 1923 h 11784"/>
              <a:gd name="T24" fmla="*/ 2227 w 11784"/>
              <a:gd name="T25" fmla="*/ 2228 h 11784"/>
              <a:gd name="T26" fmla="*/ 1922 w 11784"/>
              <a:gd name="T27" fmla="*/ 2543 h 11784"/>
              <a:gd name="T28" fmla="*/ 1628 w 11784"/>
              <a:gd name="T29" fmla="*/ 2868 h 11784"/>
              <a:gd name="T30" fmla="*/ 1343 w 11784"/>
              <a:gd name="T31" fmla="*/ 3203 h 11784"/>
              <a:gd name="T32" fmla="*/ 1070 w 11784"/>
              <a:gd name="T33" fmla="*/ 3547 h 11784"/>
              <a:gd name="T34" fmla="*/ 808 w 11784"/>
              <a:gd name="T35" fmla="*/ 3900 h 11784"/>
              <a:gd name="T36" fmla="*/ 557 w 11784"/>
              <a:gd name="T37" fmla="*/ 4262 h 11784"/>
              <a:gd name="T38" fmla="*/ 318 w 11784"/>
              <a:gd name="T39" fmla="*/ 4633 h 11784"/>
              <a:gd name="T40" fmla="*/ 203 w 11784"/>
              <a:gd name="T41" fmla="*/ 4821 h 11784"/>
              <a:gd name="T42" fmla="*/ 91 w 11784"/>
              <a:gd name="T43" fmla="*/ 5012 h 11784"/>
              <a:gd name="T44" fmla="*/ 74 w 11784"/>
              <a:gd name="T45" fmla="*/ 4946 h 11784"/>
              <a:gd name="T46" fmla="*/ 11755 w 11784"/>
              <a:gd name="T47" fmla="*/ 11690 h 11784"/>
              <a:gd name="T48" fmla="*/ 26 w 11784"/>
              <a:gd name="T49" fmla="*/ 5029 h 11784"/>
              <a:gd name="T50" fmla="*/ 4 w 11784"/>
              <a:gd name="T51" fmla="*/ 5000 h 11784"/>
              <a:gd name="T52" fmla="*/ 9 w 11784"/>
              <a:gd name="T53" fmla="*/ 4963 h 11784"/>
              <a:gd name="T54" fmla="*/ 122 w 11784"/>
              <a:gd name="T55" fmla="*/ 4771 h 11784"/>
              <a:gd name="T56" fmla="*/ 238 w 11784"/>
              <a:gd name="T57" fmla="*/ 4581 h 11784"/>
              <a:gd name="T58" fmla="*/ 478 w 11784"/>
              <a:gd name="T59" fmla="*/ 4208 h 11784"/>
              <a:gd name="T60" fmla="*/ 731 w 11784"/>
              <a:gd name="T61" fmla="*/ 3843 h 11784"/>
              <a:gd name="T62" fmla="*/ 995 w 11784"/>
              <a:gd name="T63" fmla="*/ 3487 h 11784"/>
              <a:gd name="T64" fmla="*/ 1270 w 11784"/>
              <a:gd name="T65" fmla="*/ 3141 h 11784"/>
              <a:gd name="T66" fmla="*/ 1556 w 11784"/>
              <a:gd name="T67" fmla="*/ 2804 h 11784"/>
              <a:gd name="T68" fmla="*/ 1853 w 11784"/>
              <a:gd name="T69" fmla="*/ 2477 h 11784"/>
              <a:gd name="T70" fmla="*/ 2160 w 11784"/>
              <a:gd name="T71" fmla="*/ 2159 h 11784"/>
              <a:gd name="T72" fmla="*/ 2478 w 11784"/>
              <a:gd name="T73" fmla="*/ 1852 h 11784"/>
              <a:gd name="T74" fmla="*/ 2805 w 11784"/>
              <a:gd name="T75" fmla="*/ 1555 h 11784"/>
              <a:gd name="T76" fmla="*/ 3142 w 11784"/>
              <a:gd name="T77" fmla="*/ 1269 h 11784"/>
              <a:gd name="T78" fmla="*/ 3489 w 11784"/>
              <a:gd name="T79" fmla="*/ 994 h 11784"/>
              <a:gd name="T80" fmla="*/ 3844 w 11784"/>
              <a:gd name="T81" fmla="*/ 730 h 11784"/>
              <a:gd name="T82" fmla="*/ 4209 w 11784"/>
              <a:gd name="T83" fmla="*/ 478 h 11784"/>
              <a:gd name="T84" fmla="*/ 4582 w 11784"/>
              <a:gd name="T85" fmla="*/ 237 h 11784"/>
              <a:gd name="T86" fmla="*/ 4772 w 11784"/>
              <a:gd name="T87" fmla="*/ 121 h 11784"/>
              <a:gd name="T88" fmla="*/ 4963 w 11784"/>
              <a:gd name="T89" fmla="*/ 9 h 11784"/>
              <a:gd name="T90" fmla="*/ 5000 w 11784"/>
              <a:gd name="T91" fmla="*/ 4 h 11784"/>
              <a:gd name="T92" fmla="*/ 5029 w 11784"/>
              <a:gd name="T93" fmla="*/ 26 h 11784"/>
              <a:gd name="T94" fmla="*/ 11773 w 11784"/>
              <a:gd name="T95" fmla="*/ 11707 h 11784"/>
              <a:gd name="T96" fmla="*/ 11765 w 11784"/>
              <a:gd name="T97" fmla="*/ 11765 h 11784"/>
              <a:gd name="T98" fmla="*/ 11707 w 11784"/>
              <a:gd name="T99" fmla="*/ 11773 h 11784"/>
              <a:gd name="T100" fmla="*/ 26 w 11784"/>
              <a:gd name="T101" fmla="*/ 5029 h 1178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1784"/>
              <a:gd name="T154" fmla="*/ 0 h 11784"/>
              <a:gd name="T155" fmla="*/ 11784 w 11784"/>
              <a:gd name="T156" fmla="*/ 11784 h 11784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1784" h="11784">
                <a:moveTo>
                  <a:pt x="11755" y="11690"/>
                </a:moveTo>
                <a:lnTo>
                  <a:pt x="11690" y="11755"/>
                </a:lnTo>
                <a:lnTo>
                  <a:pt x="4946" y="74"/>
                </a:lnTo>
                <a:lnTo>
                  <a:pt x="5012" y="91"/>
                </a:lnTo>
                <a:lnTo>
                  <a:pt x="4820" y="204"/>
                </a:lnTo>
                <a:lnTo>
                  <a:pt x="4632" y="319"/>
                </a:lnTo>
                <a:lnTo>
                  <a:pt x="4261" y="558"/>
                </a:lnTo>
                <a:lnTo>
                  <a:pt x="3899" y="809"/>
                </a:lnTo>
                <a:lnTo>
                  <a:pt x="3546" y="1071"/>
                </a:lnTo>
                <a:lnTo>
                  <a:pt x="3202" y="1344"/>
                </a:lnTo>
                <a:lnTo>
                  <a:pt x="2867" y="1629"/>
                </a:lnTo>
                <a:lnTo>
                  <a:pt x="2542" y="1923"/>
                </a:lnTo>
                <a:lnTo>
                  <a:pt x="2227" y="2228"/>
                </a:lnTo>
                <a:lnTo>
                  <a:pt x="1922" y="2543"/>
                </a:lnTo>
                <a:lnTo>
                  <a:pt x="1628" y="2868"/>
                </a:lnTo>
                <a:lnTo>
                  <a:pt x="1343" y="3203"/>
                </a:lnTo>
                <a:lnTo>
                  <a:pt x="1070" y="3547"/>
                </a:lnTo>
                <a:lnTo>
                  <a:pt x="808" y="3900"/>
                </a:lnTo>
                <a:lnTo>
                  <a:pt x="557" y="4262"/>
                </a:lnTo>
                <a:lnTo>
                  <a:pt x="318" y="4633"/>
                </a:lnTo>
                <a:lnTo>
                  <a:pt x="203" y="4821"/>
                </a:lnTo>
                <a:lnTo>
                  <a:pt x="91" y="5012"/>
                </a:lnTo>
                <a:lnTo>
                  <a:pt x="74" y="4946"/>
                </a:lnTo>
                <a:lnTo>
                  <a:pt x="11755" y="11690"/>
                </a:lnTo>
                <a:close/>
                <a:moveTo>
                  <a:pt x="26" y="5029"/>
                </a:moveTo>
                <a:cubicBezTo>
                  <a:pt x="15" y="5023"/>
                  <a:pt x="7" y="5012"/>
                  <a:pt x="4" y="5000"/>
                </a:cubicBezTo>
                <a:cubicBezTo>
                  <a:pt x="0" y="4987"/>
                  <a:pt x="2" y="4974"/>
                  <a:pt x="9" y="4963"/>
                </a:cubicBezTo>
                <a:lnTo>
                  <a:pt x="122" y="4771"/>
                </a:lnTo>
                <a:lnTo>
                  <a:pt x="238" y="4581"/>
                </a:lnTo>
                <a:lnTo>
                  <a:pt x="478" y="4208"/>
                </a:lnTo>
                <a:lnTo>
                  <a:pt x="731" y="3843"/>
                </a:lnTo>
                <a:lnTo>
                  <a:pt x="995" y="3487"/>
                </a:lnTo>
                <a:lnTo>
                  <a:pt x="1270" y="3141"/>
                </a:lnTo>
                <a:lnTo>
                  <a:pt x="1556" y="2804"/>
                </a:lnTo>
                <a:lnTo>
                  <a:pt x="1853" y="2477"/>
                </a:lnTo>
                <a:lnTo>
                  <a:pt x="2160" y="2159"/>
                </a:lnTo>
                <a:lnTo>
                  <a:pt x="2478" y="1852"/>
                </a:lnTo>
                <a:lnTo>
                  <a:pt x="2805" y="1555"/>
                </a:lnTo>
                <a:lnTo>
                  <a:pt x="3142" y="1269"/>
                </a:lnTo>
                <a:lnTo>
                  <a:pt x="3489" y="994"/>
                </a:lnTo>
                <a:lnTo>
                  <a:pt x="3844" y="730"/>
                </a:lnTo>
                <a:lnTo>
                  <a:pt x="4209" y="478"/>
                </a:lnTo>
                <a:lnTo>
                  <a:pt x="4582" y="237"/>
                </a:lnTo>
                <a:lnTo>
                  <a:pt x="4772" y="121"/>
                </a:lnTo>
                <a:lnTo>
                  <a:pt x="4963" y="9"/>
                </a:lnTo>
                <a:cubicBezTo>
                  <a:pt x="4974" y="2"/>
                  <a:pt x="4987" y="0"/>
                  <a:pt x="5000" y="4"/>
                </a:cubicBezTo>
                <a:cubicBezTo>
                  <a:pt x="5012" y="7"/>
                  <a:pt x="5023" y="15"/>
                  <a:pt x="5029" y="26"/>
                </a:cubicBezTo>
                <a:lnTo>
                  <a:pt x="11773" y="11707"/>
                </a:lnTo>
                <a:cubicBezTo>
                  <a:pt x="11784" y="11726"/>
                  <a:pt x="11781" y="11750"/>
                  <a:pt x="11765" y="11765"/>
                </a:cubicBezTo>
                <a:cubicBezTo>
                  <a:pt x="11750" y="11781"/>
                  <a:pt x="11726" y="11784"/>
                  <a:pt x="11707" y="11773"/>
                </a:cubicBezTo>
                <a:lnTo>
                  <a:pt x="26" y="50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588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endParaRPr lang="zh-CN" altLang="zh-CN" sz="4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108287" y="1046480"/>
            <a:ext cx="5269230" cy="5016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665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（二）计划与其他管理职能的关系</a:t>
            </a:r>
            <a:endParaRPr lang="zh-CN" altLang="en-US" sz="2665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1103419" y="3311700"/>
            <a:ext cx="7888816" cy="1079500"/>
          </a:xfrm>
          <a:prstGeom prst="homePlate">
            <a:avLst>
              <a:gd name="adj" fmla="val 4003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51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9525">
            <a:noFill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txBody>
          <a:bodyPr wrap="none" anchor="ctr"/>
          <a:lstStyle/>
          <a:p>
            <a:pPr marL="357505" indent="-357505" algn="l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zh-CN" altLang="en-US" sz="1600" kern="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6421544" y="3311699"/>
            <a:ext cx="670983" cy="1104900"/>
          </a:xfrm>
          <a:prstGeom prst="chevron">
            <a:avLst>
              <a:gd name="adj" fmla="val 55472"/>
            </a:avLst>
          </a:prstGeom>
          <a:solidFill>
            <a:srgbClr val="0070C0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zh-CN" altLang="en-US" sz="2400" kern="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auto">
          <a:xfrm>
            <a:off x="4321336" y="3302193"/>
            <a:ext cx="668867" cy="1104900"/>
          </a:xfrm>
          <a:prstGeom prst="chevron">
            <a:avLst>
              <a:gd name="adj" fmla="val 55472"/>
            </a:avLst>
          </a:prstGeom>
          <a:solidFill>
            <a:srgbClr val="0070C0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zh-CN" altLang="en-US" sz="2400" kern="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auto">
          <a:xfrm>
            <a:off x="2207260" y="3311700"/>
            <a:ext cx="670984" cy="1104900"/>
          </a:xfrm>
          <a:prstGeom prst="chevron">
            <a:avLst>
              <a:gd name="adj" fmla="val 55472"/>
            </a:avLst>
          </a:prstGeom>
          <a:solidFill>
            <a:srgbClr val="0070C0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zh-CN" altLang="en-US" sz="2400" kern="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8514927" y="3311697"/>
            <a:ext cx="668867" cy="1104900"/>
          </a:xfrm>
          <a:prstGeom prst="chevron">
            <a:avLst>
              <a:gd name="adj" fmla="val 55472"/>
            </a:avLst>
          </a:prstGeom>
          <a:solidFill>
            <a:srgbClr val="0070C0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zh-CN" altLang="en-US" sz="2400" kern="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0"/>
          <p:cNvSpPr txBox="1"/>
          <p:nvPr/>
        </p:nvSpPr>
        <p:spPr>
          <a:xfrm>
            <a:off x="1104477" y="3681419"/>
            <a:ext cx="338455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</a:pPr>
            <a:r>
              <a:rPr lang="en-US" altLang="zh-CN" sz="3200" i="1" dirty="0">
                <a:solidFill>
                  <a:srgbClr val="0070C0"/>
                </a:solidFill>
                <a:latin typeface="Impact" panose="020B0806030902050204" pitchFamily="34" charset="0"/>
              </a:rPr>
              <a:t>1</a:t>
            </a:r>
            <a:endParaRPr lang="en-US" altLang="zh-CN" sz="3200" i="1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2" name="TextBox 11"/>
          <p:cNvSpPr txBox="1"/>
          <p:nvPr/>
        </p:nvSpPr>
        <p:spPr>
          <a:xfrm>
            <a:off x="3212677" y="3681419"/>
            <a:ext cx="38735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</a:pPr>
            <a:r>
              <a:rPr lang="en-US" altLang="zh-CN" sz="3200" i="1" dirty="0" smtClean="0">
                <a:solidFill>
                  <a:srgbClr val="0070C0"/>
                </a:solidFill>
                <a:latin typeface="Impact" panose="020B0806030902050204" pitchFamily="34" charset="0"/>
              </a:rPr>
              <a:t>2</a:t>
            </a:r>
            <a:endParaRPr lang="zh-CN" altLang="en-US" sz="3200" i="1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4" name="TextBox 12"/>
          <p:cNvSpPr txBox="1"/>
          <p:nvPr/>
        </p:nvSpPr>
        <p:spPr>
          <a:xfrm>
            <a:off x="5318760" y="3681419"/>
            <a:ext cx="363220" cy="50165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</a:pPr>
            <a:r>
              <a:rPr lang="en-US" sz="2665" i="1" dirty="0" smtClean="0">
                <a:solidFill>
                  <a:srgbClr val="0070C0"/>
                </a:solidFill>
                <a:latin typeface="Impact" panose="020B0806030902050204" pitchFamily="34" charset="0"/>
              </a:rPr>
              <a:t>3</a:t>
            </a:r>
            <a:endParaRPr lang="en-US" sz="2665" i="1" dirty="0" smtClean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9" name="TextBox 13"/>
          <p:cNvSpPr txBox="1"/>
          <p:nvPr/>
        </p:nvSpPr>
        <p:spPr>
          <a:xfrm>
            <a:off x="7424844" y="3681419"/>
            <a:ext cx="353060" cy="50165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</a:pPr>
            <a:r>
              <a:rPr lang="en-US" altLang="zh-CN" sz="2665" i="1" dirty="0">
                <a:solidFill>
                  <a:srgbClr val="0070C0"/>
                </a:solidFill>
                <a:latin typeface="Impact" panose="020B0806030902050204" pitchFamily="34" charset="0"/>
              </a:rPr>
              <a:t>4</a:t>
            </a:r>
            <a:endParaRPr lang="en-US" altLang="zh-CN" sz="2665" i="1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grpSp>
        <p:nvGrpSpPr>
          <p:cNvPr id="20" name="组合 13"/>
          <p:cNvGrpSpPr/>
          <p:nvPr/>
        </p:nvGrpSpPr>
        <p:grpSpPr bwMode="auto">
          <a:xfrm>
            <a:off x="1415627" y="4259269"/>
            <a:ext cx="3323167" cy="2152649"/>
            <a:chOff x="941884" y="3983470"/>
            <a:chExt cx="1984063" cy="1825445"/>
          </a:xfrm>
        </p:grpSpPr>
        <p:cxnSp>
          <p:nvCxnSpPr>
            <p:cNvPr id="5" name="直接连接符 23"/>
            <p:cNvCxnSpPr>
              <a:cxnSpLocks noChangeShapeType="1"/>
            </p:cNvCxnSpPr>
            <p:nvPr/>
          </p:nvCxnSpPr>
          <p:spPr bwMode="auto">
            <a:xfrm>
              <a:off x="941884" y="3983470"/>
              <a:ext cx="0" cy="1358533"/>
            </a:xfrm>
            <a:prstGeom prst="line">
              <a:avLst/>
            </a:prstGeom>
            <a:noFill/>
            <a:ln w="9525" algn="ctr">
              <a:solidFill>
                <a:srgbClr val="0070C0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" name="TextBox 16"/>
            <p:cNvSpPr txBox="1"/>
            <p:nvPr/>
          </p:nvSpPr>
          <p:spPr>
            <a:xfrm>
              <a:off x="1000016" y="4792266"/>
              <a:ext cx="1925931" cy="101664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l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zh-CN" altLang="en-US" sz="24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什么样的组织结构</a:t>
              </a:r>
              <a:endPara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  <a:p>
              <a:pPr algn="l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zh-CN" altLang="en-US" sz="2400" b="1" kern="0" dirty="0">
                  <a:solidFill>
                    <a:schemeClr val="tx1">
                      <a:lumMod val="75000"/>
                    </a:schemeClr>
                  </a:solidFill>
                  <a:latin typeface="+mn-lt"/>
                </a:rPr>
                <a:t>这使我们知道</a:t>
              </a:r>
              <a:endParaRPr lang="zh-CN" altLang="en-US" sz="2400" b="1" kern="0" dirty="0">
                <a:solidFill>
                  <a:schemeClr val="tx1">
                    <a:lumMod val="7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7" name="组合 14"/>
          <p:cNvGrpSpPr/>
          <p:nvPr/>
        </p:nvGrpSpPr>
        <p:grpSpPr bwMode="auto">
          <a:xfrm>
            <a:off x="2207260" y="1421553"/>
            <a:ext cx="5047827" cy="1809538"/>
            <a:chOff x="2018538" y="1759046"/>
            <a:chExt cx="2200537" cy="1691902"/>
          </a:xfrm>
        </p:grpSpPr>
        <p:cxnSp>
          <p:nvCxnSpPr>
            <p:cNvPr id="28" name="直接连接符 21"/>
            <p:cNvCxnSpPr>
              <a:cxnSpLocks noChangeShapeType="1"/>
              <a:stCxn id="29" idx="1"/>
            </p:cNvCxnSpPr>
            <p:nvPr/>
          </p:nvCxnSpPr>
          <p:spPr bwMode="auto">
            <a:xfrm>
              <a:off x="2018538" y="2494194"/>
              <a:ext cx="274606" cy="956754"/>
            </a:xfrm>
            <a:prstGeom prst="line">
              <a:avLst/>
            </a:prstGeom>
            <a:noFill/>
            <a:ln w="9525" algn="ctr">
              <a:solidFill>
                <a:srgbClr val="0070C0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" name="TextBox 19"/>
            <p:cNvSpPr txBox="1"/>
            <p:nvPr/>
          </p:nvSpPr>
          <p:spPr>
            <a:xfrm>
              <a:off x="2018538" y="1759046"/>
              <a:ext cx="2200537" cy="14700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zh-CN" altLang="en-US" sz="2135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需要怎样的职工？哪些部门需要？</a:t>
              </a:r>
              <a:endParaRPr lang="zh-CN" altLang="en-US" sz="2135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l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zh-CN" altLang="en-US" sz="2135" b="1" kern="0" dirty="0">
                  <a:solidFill>
                    <a:schemeClr val="tx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员工的特点关系到，采用何种领导方式</a:t>
              </a:r>
              <a:endParaRPr lang="zh-CN" altLang="en-US" sz="2135" b="1" kern="0" dirty="0">
                <a:solidFill>
                  <a:schemeClr val="tx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l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endParaRPr lang="zh-CN" altLang="en-US" sz="2135" b="1" kern="0" dirty="0">
                <a:solidFill>
                  <a:schemeClr val="tx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3" name="组合 15"/>
          <p:cNvGrpSpPr/>
          <p:nvPr/>
        </p:nvGrpSpPr>
        <p:grpSpPr bwMode="auto">
          <a:xfrm>
            <a:off x="5587577" y="4284669"/>
            <a:ext cx="3094568" cy="1626023"/>
            <a:chOff x="3641104" y="3980384"/>
            <a:chExt cx="2118670" cy="1377483"/>
          </a:xfrm>
        </p:grpSpPr>
        <p:cxnSp>
          <p:nvCxnSpPr>
            <p:cNvPr id="35" name="直接连接符 19"/>
            <p:cNvCxnSpPr>
              <a:cxnSpLocks noChangeShapeType="1"/>
            </p:cNvCxnSpPr>
            <p:nvPr/>
          </p:nvCxnSpPr>
          <p:spPr bwMode="auto">
            <a:xfrm>
              <a:off x="3648596" y="3980384"/>
              <a:ext cx="0" cy="1358533"/>
            </a:xfrm>
            <a:prstGeom prst="line">
              <a:avLst/>
            </a:prstGeom>
            <a:noFill/>
            <a:ln w="9525" algn="ctr">
              <a:solidFill>
                <a:srgbClr val="0070C0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6" name="TextBox 22"/>
            <p:cNvSpPr txBox="1"/>
            <p:nvPr/>
          </p:nvSpPr>
          <p:spPr>
            <a:xfrm>
              <a:off x="3641104" y="4392804"/>
              <a:ext cx="2118670" cy="9650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zh-CN" altLang="en-US" sz="24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怎样指导和领导员工</a:t>
              </a:r>
              <a:endPara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  <a:p>
              <a:pPr algn="l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zh-CN" altLang="en-US" sz="2135" b="1" kern="0" dirty="0">
                  <a:solidFill>
                    <a:schemeClr val="tx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为了确保计划取得成功</a:t>
              </a:r>
              <a:endParaRPr lang="zh-CN" altLang="en-US" sz="2135" b="1" kern="0" dirty="0">
                <a:solidFill>
                  <a:schemeClr val="tx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/>
      <p:bldP spid="2" grpId="0"/>
      <p:bldP spid="4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594090" y="26130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1412240" y="1937385"/>
            <a:ext cx="9370695" cy="401955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0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241502" y="1648460"/>
            <a:ext cx="1343660" cy="132207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40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导入任务</a:t>
            </a:r>
            <a:endParaRPr lang="zh-CN" altLang="en-US" sz="40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Box 20"/>
          <p:cNvSpPr txBox="1"/>
          <p:nvPr/>
        </p:nvSpPr>
        <p:spPr>
          <a:xfrm>
            <a:off x="1811655" y="1938020"/>
            <a:ext cx="8569113" cy="36804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indent="266700">
              <a:lnSpc>
                <a:spcPct val="130000"/>
              </a:lnSpc>
            </a:pPr>
            <a:r>
              <a:rPr lang="zh-CN" altLang="en-US" sz="133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335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误解之一：</a:t>
            </a:r>
            <a:r>
              <a:rPr lang="zh-CN" altLang="en-US" sz="20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不准确的计划浪费管理者的时间。其实，计划迫使管理者认真考虑要干什么和怎样去干，搞清这两个问题本身就很有价值。计划的最终结果仅仅是计划的目的之一，即使最终并未达到预期的目标，但通过认真进行计划的安排，管理者把握了明确的方向，从而在实施过程中使偏离正确方向的损失减少，这也是计划本身的价值所在。所以，在某些情况下，未达到目标不能算是重大失误，为掩盖事实真相而制造假象才是更为严重的错误。</a:t>
            </a:r>
            <a:endParaRPr lang="zh-CN" altLang="en-US" sz="200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266700">
              <a:lnSpc>
                <a:spcPct val="130000"/>
              </a:lnSpc>
            </a:pPr>
            <a:r>
              <a:rPr lang="zh-CN" altLang="en-US" sz="20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误解之二</a:t>
            </a:r>
            <a:r>
              <a:rPr lang="zh-CN" altLang="en-US" sz="20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计划可以消除变化。环境的变化并不是某个组织的管理者所能控制的，无论组织的计划多么周全，环境的变化总会发生。管理者所能达到的只是预见变化并制定应变措施，实际上，这也是管理者制订计划的目的。</a:t>
            </a:r>
            <a:endParaRPr lang="zh-CN" altLang="en-US" sz="200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704215" y="1994535"/>
            <a:ext cx="812800" cy="39624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121920" tIns="60960" rIns="121920" bIns="6096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4000" b="1" i="0" u="none" strike="noStrike" cap="none" normalizeH="0" baseline="0" smtClean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latin typeface="Arial" panose="020B0604020202020204" pitchFamily="34" charset="0"/>
                <a:ea typeface="楷体_GB2312" pitchFamily="49" charset="-122"/>
              </a:rPr>
              <a:t>资</a:t>
            </a:r>
            <a:endParaRPr kumimoji="0" lang="zh-CN" altLang="en-US" sz="4000" b="1" i="0" u="none" strike="noStrike" cap="none" normalizeH="0" baseline="0" smtClean="0">
              <a:ln>
                <a:noFill/>
              </a:ln>
              <a:solidFill>
                <a:schemeClr val="tx1">
                  <a:lumMod val="75000"/>
                </a:schemeClr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4000" b="1" i="0" u="none" strike="noStrike" cap="none" normalizeH="0" baseline="0" smtClean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latin typeface="Arial" panose="020B0604020202020204" pitchFamily="34" charset="0"/>
                <a:ea typeface="楷体_GB2312" pitchFamily="49" charset="-122"/>
              </a:rPr>
              <a:t>料</a:t>
            </a:r>
            <a:endParaRPr kumimoji="0" lang="zh-CN" altLang="en-US" sz="4000" b="1" i="0" u="none" strike="noStrike" cap="none" normalizeH="0" baseline="0" smtClean="0">
              <a:ln>
                <a:noFill/>
              </a:ln>
              <a:solidFill>
                <a:schemeClr val="tx1">
                  <a:lumMod val="75000"/>
                </a:schemeClr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4000" b="1" i="0" u="none" strike="noStrike" cap="none" normalizeH="0" baseline="0" smtClean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latin typeface="Arial" panose="020B0604020202020204" pitchFamily="34" charset="0"/>
                <a:ea typeface="楷体_GB2312" pitchFamily="49" charset="-122"/>
              </a:rPr>
              <a:t>卡</a:t>
            </a:r>
            <a:endParaRPr kumimoji="0" lang="zh-CN" altLang="en-US" sz="4000" b="1" i="0" u="none" strike="noStrike" cap="none" normalizeH="0" baseline="0" smtClean="0">
              <a:ln>
                <a:noFill/>
              </a:ln>
              <a:solidFill>
                <a:schemeClr val="tx1">
                  <a:lumMod val="75000"/>
                </a:schemeClr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975648" y="1199727"/>
            <a:ext cx="5068147" cy="70675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p>
            <a:r>
              <a:rPr lang="zh-CN" altLang="en-US" sz="4000"/>
              <a:t>常见的对计划的误解</a:t>
            </a:r>
            <a:endParaRPr lang="zh-CN" altLang="en-US" sz="400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D1259"/>
      </a:dk1>
      <a:lt1>
        <a:srgbClr val="FFFFFF"/>
      </a:lt1>
      <a:dk2>
        <a:srgbClr val="0E4AA2"/>
      </a:dk2>
      <a:lt2>
        <a:srgbClr val="C0C0C0"/>
      </a:lt2>
      <a:accent1>
        <a:srgbClr val="3191D3"/>
      </a:accent1>
      <a:accent2>
        <a:srgbClr val="81CFEB"/>
      </a:accent2>
      <a:accent3>
        <a:srgbClr val="FFFFFF"/>
      </a:accent3>
      <a:accent4>
        <a:srgbClr val="090E4B"/>
      </a:accent4>
      <a:accent5>
        <a:srgbClr val="ADC7E6"/>
      </a:accent5>
      <a:accent6>
        <a:srgbClr val="74BBD5"/>
      </a:accent6>
      <a:hlink>
        <a:srgbClr val="6FB7B7"/>
      </a:hlink>
      <a:folHlink>
        <a:srgbClr val="DCCA42"/>
      </a:folHlink>
    </a:clrScheme>
    <a:fontScheme name="默认设计模板">
      <a:majorFont>
        <a:latin typeface="Arial"/>
        <a:ea typeface="华文新魏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800000"/>
            </a:gs>
            <a:gs pos="50000">
              <a:schemeClr val="bg1"/>
            </a:gs>
            <a:gs pos="100000">
              <a:srgbClr val="800000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3000" b="1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panose="020B0604020202020204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800000"/>
            </a:gs>
            <a:gs pos="50000">
              <a:schemeClr val="bg1"/>
            </a:gs>
            <a:gs pos="100000">
              <a:srgbClr val="800000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3000" b="1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panose="020B0604020202020204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D1259"/>
        </a:dk1>
        <a:lt1>
          <a:srgbClr val="FFFFFF"/>
        </a:lt1>
        <a:dk2>
          <a:srgbClr val="0E4AA2"/>
        </a:dk2>
        <a:lt2>
          <a:srgbClr val="C0C0C0"/>
        </a:lt2>
        <a:accent1>
          <a:srgbClr val="3191D3"/>
        </a:accent1>
        <a:accent2>
          <a:srgbClr val="81CFEB"/>
        </a:accent2>
        <a:accent3>
          <a:srgbClr val="FFFFFF"/>
        </a:accent3>
        <a:accent4>
          <a:srgbClr val="090E4B"/>
        </a:accent4>
        <a:accent5>
          <a:srgbClr val="ADC7E6"/>
        </a:accent5>
        <a:accent6>
          <a:srgbClr val="74BBD5"/>
        </a:accent6>
        <a:hlink>
          <a:srgbClr val="6FB7B7"/>
        </a:hlink>
        <a:folHlink>
          <a:srgbClr val="DCCA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542F81"/>
        </a:dk1>
        <a:lt1>
          <a:srgbClr val="FFFFFF"/>
        </a:lt1>
        <a:dk2>
          <a:srgbClr val="0E4AA2"/>
        </a:dk2>
        <a:lt2>
          <a:srgbClr val="C0C0C0"/>
        </a:lt2>
        <a:accent1>
          <a:srgbClr val="2B59D9"/>
        </a:accent1>
        <a:accent2>
          <a:srgbClr val="EFA441"/>
        </a:accent2>
        <a:accent3>
          <a:srgbClr val="FFFFFF"/>
        </a:accent3>
        <a:accent4>
          <a:srgbClr val="46276D"/>
        </a:accent4>
        <a:accent5>
          <a:srgbClr val="ACB5E9"/>
        </a:accent5>
        <a:accent6>
          <a:srgbClr val="D9943A"/>
        </a:accent6>
        <a:hlink>
          <a:srgbClr val="63C398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E3558"/>
        </a:dk1>
        <a:lt1>
          <a:srgbClr val="FFFFFF"/>
        </a:lt1>
        <a:dk2>
          <a:srgbClr val="006666"/>
        </a:dk2>
        <a:lt2>
          <a:srgbClr val="969696"/>
        </a:lt2>
        <a:accent1>
          <a:srgbClr val="E3BE05"/>
        </a:accent1>
        <a:accent2>
          <a:srgbClr val="4BC77A"/>
        </a:accent2>
        <a:accent3>
          <a:srgbClr val="FFFFFF"/>
        </a:accent3>
        <a:accent4>
          <a:srgbClr val="0A2C4A"/>
        </a:accent4>
        <a:accent5>
          <a:srgbClr val="EFDBAA"/>
        </a:accent5>
        <a:accent6>
          <a:srgbClr val="43B46E"/>
        </a:accent6>
        <a:hlink>
          <a:srgbClr val="CC33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1_默认设计模板 1">
      <a:dk1>
        <a:srgbClr val="0D1259"/>
      </a:dk1>
      <a:lt1>
        <a:srgbClr val="FFFFFF"/>
      </a:lt1>
      <a:dk2>
        <a:srgbClr val="0E4AA2"/>
      </a:dk2>
      <a:lt2>
        <a:srgbClr val="C0C0C0"/>
      </a:lt2>
      <a:accent1>
        <a:srgbClr val="3191D3"/>
      </a:accent1>
      <a:accent2>
        <a:srgbClr val="81CFEB"/>
      </a:accent2>
      <a:accent3>
        <a:srgbClr val="FFFFFF"/>
      </a:accent3>
      <a:accent4>
        <a:srgbClr val="090E4B"/>
      </a:accent4>
      <a:accent5>
        <a:srgbClr val="ADC7E6"/>
      </a:accent5>
      <a:accent6>
        <a:srgbClr val="74BBD5"/>
      </a:accent6>
      <a:hlink>
        <a:srgbClr val="6FB7B7"/>
      </a:hlink>
      <a:folHlink>
        <a:srgbClr val="DCCA42"/>
      </a:folHlink>
    </a:clrScheme>
    <a:fontScheme name="1_默认设计模板">
      <a:majorFont>
        <a:latin typeface="Arial"/>
        <a:ea typeface="华文新魏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800000"/>
            </a:gs>
            <a:gs pos="50000">
              <a:schemeClr val="bg1"/>
            </a:gs>
            <a:gs pos="100000">
              <a:srgbClr val="800000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3000" b="1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panose="020B0604020202020204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800000"/>
            </a:gs>
            <a:gs pos="50000">
              <a:schemeClr val="bg1"/>
            </a:gs>
            <a:gs pos="100000">
              <a:srgbClr val="800000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3000" b="1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panose="020B0604020202020204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1_默认设计模板 1">
        <a:dk1>
          <a:srgbClr val="0D1259"/>
        </a:dk1>
        <a:lt1>
          <a:srgbClr val="FFFFFF"/>
        </a:lt1>
        <a:dk2>
          <a:srgbClr val="0E4AA2"/>
        </a:dk2>
        <a:lt2>
          <a:srgbClr val="C0C0C0"/>
        </a:lt2>
        <a:accent1>
          <a:srgbClr val="3191D3"/>
        </a:accent1>
        <a:accent2>
          <a:srgbClr val="81CFEB"/>
        </a:accent2>
        <a:accent3>
          <a:srgbClr val="FFFFFF"/>
        </a:accent3>
        <a:accent4>
          <a:srgbClr val="090E4B"/>
        </a:accent4>
        <a:accent5>
          <a:srgbClr val="ADC7E6"/>
        </a:accent5>
        <a:accent6>
          <a:srgbClr val="74BBD5"/>
        </a:accent6>
        <a:hlink>
          <a:srgbClr val="6FB7B7"/>
        </a:hlink>
        <a:folHlink>
          <a:srgbClr val="DCCA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2">
        <a:dk1>
          <a:srgbClr val="542F81"/>
        </a:dk1>
        <a:lt1>
          <a:srgbClr val="FFFFFF"/>
        </a:lt1>
        <a:dk2>
          <a:srgbClr val="0E4AA2"/>
        </a:dk2>
        <a:lt2>
          <a:srgbClr val="C0C0C0"/>
        </a:lt2>
        <a:accent1>
          <a:srgbClr val="2B59D9"/>
        </a:accent1>
        <a:accent2>
          <a:srgbClr val="EFA441"/>
        </a:accent2>
        <a:accent3>
          <a:srgbClr val="FFFFFF"/>
        </a:accent3>
        <a:accent4>
          <a:srgbClr val="46276D"/>
        </a:accent4>
        <a:accent5>
          <a:srgbClr val="ACB5E9"/>
        </a:accent5>
        <a:accent6>
          <a:srgbClr val="D9943A"/>
        </a:accent6>
        <a:hlink>
          <a:srgbClr val="63C398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3">
        <a:dk1>
          <a:srgbClr val="0E3558"/>
        </a:dk1>
        <a:lt1>
          <a:srgbClr val="FFFFFF"/>
        </a:lt1>
        <a:dk2>
          <a:srgbClr val="006666"/>
        </a:dk2>
        <a:lt2>
          <a:srgbClr val="969696"/>
        </a:lt2>
        <a:accent1>
          <a:srgbClr val="E3BE05"/>
        </a:accent1>
        <a:accent2>
          <a:srgbClr val="4BC77A"/>
        </a:accent2>
        <a:accent3>
          <a:srgbClr val="FFFFFF"/>
        </a:accent3>
        <a:accent4>
          <a:srgbClr val="0A2C4A"/>
        </a:accent4>
        <a:accent5>
          <a:srgbClr val="EFDBAA"/>
        </a:accent5>
        <a:accent6>
          <a:srgbClr val="43B46E"/>
        </a:accent6>
        <a:hlink>
          <a:srgbClr val="CC33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默认设计模板">
  <a:themeElements>
    <a:clrScheme name="2_默认设计模板 1">
      <a:dk1>
        <a:srgbClr val="0D1259"/>
      </a:dk1>
      <a:lt1>
        <a:srgbClr val="FFFFFF"/>
      </a:lt1>
      <a:dk2>
        <a:srgbClr val="0E4AA2"/>
      </a:dk2>
      <a:lt2>
        <a:srgbClr val="C0C0C0"/>
      </a:lt2>
      <a:accent1>
        <a:srgbClr val="3191D3"/>
      </a:accent1>
      <a:accent2>
        <a:srgbClr val="81CFEB"/>
      </a:accent2>
      <a:accent3>
        <a:srgbClr val="FFFFFF"/>
      </a:accent3>
      <a:accent4>
        <a:srgbClr val="090E4B"/>
      </a:accent4>
      <a:accent5>
        <a:srgbClr val="ADC7E6"/>
      </a:accent5>
      <a:accent6>
        <a:srgbClr val="74BBD5"/>
      </a:accent6>
      <a:hlink>
        <a:srgbClr val="6FB7B7"/>
      </a:hlink>
      <a:folHlink>
        <a:srgbClr val="DCCA42"/>
      </a:folHlink>
    </a:clrScheme>
    <a:fontScheme name="2_默认设计模板">
      <a:majorFont>
        <a:latin typeface="Arial"/>
        <a:ea typeface="华文新魏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800000"/>
            </a:gs>
            <a:gs pos="50000">
              <a:schemeClr val="bg1"/>
            </a:gs>
            <a:gs pos="100000">
              <a:srgbClr val="800000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3000" b="1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panose="020B0604020202020204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800000"/>
            </a:gs>
            <a:gs pos="50000">
              <a:schemeClr val="bg1"/>
            </a:gs>
            <a:gs pos="100000">
              <a:srgbClr val="800000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3000" b="1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panose="020B0604020202020204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2_默认设计模板 1">
        <a:dk1>
          <a:srgbClr val="0D1259"/>
        </a:dk1>
        <a:lt1>
          <a:srgbClr val="FFFFFF"/>
        </a:lt1>
        <a:dk2>
          <a:srgbClr val="0E4AA2"/>
        </a:dk2>
        <a:lt2>
          <a:srgbClr val="C0C0C0"/>
        </a:lt2>
        <a:accent1>
          <a:srgbClr val="3191D3"/>
        </a:accent1>
        <a:accent2>
          <a:srgbClr val="81CFEB"/>
        </a:accent2>
        <a:accent3>
          <a:srgbClr val="FFFFFF"/>
        </a:accent3>
        <a:accent4>
          <a:srgbClr val="090E4B"/>
        </a:accent4>
        <a:accent5>
          <a:srgbClr val="ADC7E6"/>
        </a:accent5>
        <a:accent6>
          <a:srgbClr val="74BBD5"/>
        </a:accent6>
        <a:hlink>
          <a:srgbClr val="6FB7B7"/>
        </a:hlink>
        <a:folHlink>
          <a:srgbClr val="DCCA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2">
        <a:dk1>
          <a:srgbClr val="542F81"/>
        </a:dk1>
        <a:lt1>
          <a:srgbClr val="FFFFFF"/>
        </a:lt1>
        <a:dk2>
          <a:srgbClr val="0E4AA2"/>
        </a:dk2>
        <a:lt2>
          <a:srgbClr val="C0C0C0"/>
        </a:lt2>
        <a:accent1>
          <a:srgbClr val="2B59D9"/>
        </a:accent1>
        <a:accent2>
          <a:srgbClr val="EFA441"/>
        </a:accent2>
        <a:accent3>
          <a:srgbClr val="FFFFFF"/>
        </a:accent3>
        <a:accent4>
          <a:srgbClr val="46276D"/>
        </a:accent4>
        <a:accent5>
          <a:srgbClr val="ACB5E9"/>
        </a:accent5>
        <a:accent6>
          <a:srgbClr val="D9943A"/>
        </a:accent6>
        <a:hlink>
          <a:srgbClr val="63C398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3">
        <a:dk1>
          <a:srgbClr val="0E3558"/>
        </a:dk1>
        <a:lt1>
          <a:srgbClr val="FFFFFF"/>
        </a:lt1>
        <a:dk2>
          <a:srgbClr val="006666"/>
        </a:dk2>
        <a:lt2>
          <a:srgbClr val="969696"/>
        </a:lt2>
        <a:accent1>
          <a:srgbClr val="E3BE05"/>
        </a:accent1>
        <a:accent2>
          <a:srgbClr val="4BC77A"/>
        </a:accent2>
        <a:accent3>
          <a:srgbClr val="FFFFFF"/>
        </a:accent3>
        <a:accent4>
          <a:srgbClr val="0A2C4A"/>
        </a:accent4>
        <a:accent5>
          <a:srgbClr val="EFDBAA"/>
        </a:accent5>
        <a:accent6>
          <a:srgbClr val="43B46E"/>
        </a:accent6>
        <a:hlink>
          <a:srgbClr val="CC33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默认设计模板">
  <a:themeElements>
    <a:clrScheme name="3_默认设计模板 1">
      <a:dk1>
        <a:srgbClr val="0D1259"/>
      </a:dk1>
      <a:lt1>
        <a:srgbClr val="FFFFFF"/>
      </a:lt1>
      <a:dk2>
        <a:srgbClr val="0E4AA2"/>
      </a:dk2>
      <a:lt2>
        <a:srgbClr val="C0C0C0"/>
      </a:lt2>
      <a:accent1>
        <a:srgbClr val="3191D3"/>
      </a:accent1>
      <a:accent2>
        <a:srgbClr val="81CFEB"/>
      </a:accent2>
      <a:accent3>
        <a:srgbClr val="FFFFFF"/>
      </a:accent3>
      <a:accent4>
        <a:srgbClr val="090E4B"/>
      </a:accent4>
      <a:accent5>
        <a:srgbClr val="ADC7E6"/>
      </a:accent5>
      <a:accent6>
        <a:srgbClr val="74BBD5"/>
      </a:accent6>
      <a:hlink>
        <a:srgbClr val="6FB7B7"/>
      </a:hlink>
      <a:folHlink>
        <a:srgbClr val="DCCA42"/>
      </a:folHlink>
    </a:clrScheme>
    <a:fontScheme name="3_默认设计模板">
      <a:majorFont>
        <a:latin typeface="Arial"/>
        <a:ea typeface="华文新魏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800000"/>
            </a:gs>
            <a:gs pos="50000">
              <a:schemeClr val="bg1"/>
            </a:gs>
            <a:gs pos="100000">
              <a:srgbClr val="800000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3000" b="1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panose="020B0604020202020204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800000"/>
            </a:gs>
            <a:gs pos="50000">
              <a:schemeClr val="bg1"/>
            </a:gs>
            <a:gs pos="100000">
              <a:srgbClr val="800000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3000" b="1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panose="020B0604020202020204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3_默认设计模板 1">
        <a:dk1>
          <a:srgbClr val="0D1259"/>
        </a:dk1>
        <a:lt1>
          <a:srgbClr val="FFFFFF"/>
        </a:lt1>
        <a:dk2>
          <a:srgbClr val="0E4AA2"/>
        </a:dk2>
        <a:lt2>
          <a:srgbClr val="C0C0C0"/>
        </a:lt2>
        <a:accent1>
          <a:srgbClr val="3191D3"/>
        </a:accent1>
        <a:accent2>
          <a:srgbClr val="81CFEB"/>
        </a:accent2>
        <a:accent3>
          <a:srgbClr val="FFFFFF"/>
        </a:accent3>
        <a:accent4>
          <a:srgbClr val="090E4B"/>
        </a:accent4>
        <a:accent5>
          <a:srgbClr val="ADC7E6"/>
        </a:accent5>
        <a:accent6>
          <a:srgbClr val="74BBD5"/>
        </a:accent6>
        <a:hlink>
          <a:srgbClr val="6FB7B7"/>
        </a:hlink>
        <a:folHlink>
          <a:srgbClr val="DCCA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默认设计模板 2">
        <a:dk1>
          <a:srgbClr val="542F81"/>
        </a:dk1>
        <a:lt1>
          <a:srgbClr val="FFFFFF"/>
        </a:lt1>
        <a:dk2>
          <a:srgbClr val="0E4AA2"/>
        </a:dk2>
        <a:lt2>
          <a:srgbClr val="C0C0C0"/>
        </a:lt2>
        <a:accent1>
          <a:srgbClr val="2B59D9"/>
        </a:accent1>
        <a:accent2>
          <a:srgbClr val="EFA441"/>
        </a:accent2>
        <a:accent3>
          <a:srgbClr val="FFFFFF"/>
        </a:accent3>
        <a:accent4>
          <a:srgbClr val="46276D"/>
        </a:accent4>
        <a:accent5>
          <a:srgbClr val="ACB5E9"/>
        </a:accent5>
        <a:accent6>
          <a:srgbClr val="D9943A"/>
        </a:accent6>
        <a:hlink>
          <a:srgbClr val="63C398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默认设计模板 3">
        <a:dk1>
          <a:srgbClr val="0E3558"/>
        </a:dk1>
        <a:lt1>
          <a:srgbClr val="FFFFFF"/>
        </a:lt1>
        <a:dk2>
          <a:srgbClr val="006666"/>
        </a:dk2>
        <a:lt2>
          <a:srgbClr val="969696"/>
        </a:lt2>
        <a:accent1>
          <a:srgbClr val="E3BE05"/>
        </a:accent1>
        <a:accent2>
          <a:srgbClr val="4BC77A"/>
        </a:accent2>
        <a:accent3>
          <a:srgbClr val="FFFFFF"/>
        </a:accent3>
        <a:accent4>
          <a:srgbClr val="0A2C4A"/>
        </a:accent4>
        <a:accent5>
          <a:srgbClr val="EFDBAA"/>
        </a:accent5>
        <a:accent6>
          <a:srgbClr val="43B46E"/>
        </a:accent6>
        <a:hlink>
          <a:srgbClr val="CC33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3795</Words>
  <Application>WPS 演示</Application>
  <PresentationFormat/>
  <Paragraphs>446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27</vt:i4>
      </vt:variant>
    </vt:vector>
  </HeadingPairs>
  <TitlesOfParts>
    <vt:vector size="50" baseType="lpstr">
      <vt:lpstr>Arial</vt:lpstr>
      <vt:lpstr>宋体</vt:lpstr>
      <vt:lpstr>Wingdings</vt:lpstr>
      <vt:lpstr>楷体_GB2312</vt:lpstr>
      <vt:lpstr>华文新魏</vt:lpstr>
      <vt:lpstr>微软雅黑</vt:lpstr>
      <vt:lpstr>Calibri</vt:lpstr>
      <vt:lpstr>Calibri</vt:lpstr>
      <vt:lpstr>Segoe UI</vt:lpstr>
      <vt:lpstr>Impact</vt:lpstr>
      <vt:lpstr>方正兰亭黑简体</vt:lpstr>
      <vt:lpstr>Adobe 宋体 Std L</vt:lpstr>
      <vt:lpstr>Arial Unicode MS</vt:lpstr>
      <vt:lpstr>HY헤드라인M</vt:lpstr>
      <vt:lpstr>Broadway</vt:lpstr>
      <vt:lpstr>新宋体</vt:lpstr>
      <vt:lpstr>黑体</vt:lpstr>
      <vt:lpstr>Malgun Gothic</vt:lpstr>
      <vt:lpstr>Segoe Print</vt:lpstr>
      <vt:lpstr>默认设计模板</vt:lpstr>
      <vt:lpstr>1_默认设计模板</vt:lpstr>
      <vt:lpstr>2_默认设计模板</vt:lpstr>
      <vt:lpstr>3_默认设计模板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走进管理</dc:title>
  <dc:creator>bxd</dc:creator>
  <dc:subject>课程设计</dc:subject>
  <cp:lastModifiedBy>plumstory</cp:lastModifiedBy>
  <cp:revision>1207</cp:revision>
  <dcterms:created xsi:type="dcterms:W3CDTF">2013-12-24T01:03:00Z</dcterms:created>
  <dcterms:modified xsi:type="dcterms:W3CDTF">2018-11-28T07:17:23Z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2052-10.1.0.7668</vt:lpwstr>
  </property>
  <property fmtid="{D5CDD505-2E9C-101B-9397-08002B2CF9AE}" pid="4" name="KSORubyTemplateID">
    <vt:lpwstr>13</vt:lpwstr>
  </property>
</Properties>
</file>