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9"/>
  </p:handoutMasterIdLst>
  <p:sldIdLst>
    <p:sldId id="461" r:id="rId3"/>
    <p:sldId id="258" r:id="rId5"/>
    <p:sldId id="307" r:id="rId6"/>
    <p:sldId id="421" r:id="rId7"/>
    <p:sldId id="462" r:id="rId8"/>
    <p:sldId id="571" r:id="rId9"/>
    <p:sldId id="572" r:id="rId10"/>
    <p:sldId id="573" r:id="rId11"/>
    <p:sldId id="574" r:id="rId12"/>
    <p:sldId id="561" r:id="rId13"/>
    <p:sldId id="562" r:id="rId14"/>
    <p:sldId id="563" r:id="rId15"/>
    <p:sldId id="564" r:id="rId16"/>
    <p:sldId id="565" r:id="rId17"/>
    <p:sldId id="566" r:id="rId18"/>
    <p:sldId id="567" r:id="rId19"/>
    <p:sldId id="568" r:id="rId20"/>
    <p:sldId id="569" r:id="rId21"/>
    <p:sldId id="570" r:id="rId22"/>
    <p:sldId id="575" r:id="rId23"/>
    <p:sldId id="423" r:id="rId24"/>
    <p:sldId id="424" r:id="rId25"/>
    <p:sldId id="435" r:id="rId26"/>
    <p:sldId id="469" r:id="rId27"/>
    <p:sldId id="418" r:id="rId28"/>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8500"/>
    <a:srgbClr val="3C78CE"/>
    <a:srgbClr val="CD1F06"/>
    <a:srgbClr val="CB1003"/>
    <a:srgbClr val="A50021"/>
    <a:srgbClr val="08489B"/>
    <a:srgbClr val="054682"/>
    <a:srgbClr val="0848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handoutMaster" Target="handoutMasters/handoutMaster1.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p:spPr>
        <p:txBody>
          <a:bodyPr/>
          <a:lstStyle/>
          <a:p>
            <a:fld id="{D69B6FBA-93C9-489C-B97A-A1464B06CAEC}" type="datetimeFigureOut">
              <a:rPr lang="zh-CN" altLang="en-US" smtClean="0"/>
            </a:fld>
            <a:endParaRPr lang="zh-CN" altLang="en-US"/>
          </a:p>
        </p:txBody>
      </p:sp>
      <p:sp>
        <p:nvSpPr>
          <p:cNvPr id="3" name="Footer Placeholder 2"/>
          <p:cNvSpPr>
            <a:spLocks noGrp="1"/>
          </p:cNvSpPr>
          <p:nvPr>
            <p:ph type="ftr" sz="quarter" idx="11"/>
          </p:nvPr>
        </p:nvSpPr>
        <p:spPr>
          <a:xfrm>
            <a:off x="4038600" y="6356350"/>
            <a:ext cx="4114800" cy="365125"/>
          </a:xfrm>
        </p:spPr>
        <p:txBody>
          <a:bodyPr/>
          <a:lstStyle/>
          <a:p>
            <a:endParaRPr lang="zh-CN" altLang="en-US"/>
          </a:p>
        </p:txBody>
      </p:sp>
      <p:sp>
        <p:nvSpPr>
          <p:cNvPr id="4" name="Slide Number Placeholder 3"/>
          <p:cNvSpPr>
            <a:spLocks noGrp="1"/>
          </p:cNvSpPr>
          <p:nvPr>
            <p:ph type="sldNum" sz="quarter" idx="12"/>
          </p:nvPr>
        </p:nvSpPr>
        <p:spPr>
          <a:xfrm>
            <a:off x="8610600" y="6356350"/>
            <a:ext cx="2743200" cy="365125"/>
          </a:xfrm>
        </p:spPr>
        <p:txBody>
          <a:bodyPr/>
          <a:lstStyle/>
          <a:p>
            <a:fld id="{0FC10CF4-85E5-4A21-A25F-47720A09ADC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4098" name="Freeform 2"/>
          <p:cNvSpPr/>
          <p:nvPr/>
        </p:nvSpPr>
        <p:spPr>
          <a:xfrm>
            <a:off x="6347884" y="20638"/>
            <a:ext cx="5918200" cy="4038600"/>
          </a:xfrm>
          <a:custGeom>
            <a:avLst/>
            <a:gdLst/>
            <a:ahLst/>
            <a:cxnLst>
              <a:cxn ang="0">
                <a:pos x="186976" y="32504"/>
              </a:cxn>
              <a:cxn ang="0">
                <a:pos x="89423" y="576943"/>
              </a:cxn>
              <a:cxn ang="0">
                <a:pos x="203235" y="3193501"/>
              </a:cxn>
              <a:cxn ang="0">
                <a:pos x="438987" y="3713562"/>
              </a:cxn>
              <a:cxn ang="0">
                <a:pos x="1284445" y="3916711"/>
              </a:cxn>
              <a:cxn ang="0">
                <a:pos x="1658397" y="4022348"/>
              </a:cxn>
              <a:cxn ang="0">
                <a:pos x="4227286" y="3859829"/>
              </a:cxn>
              <a:cxn ang="0">
                <a:pos x="4332968" y="1357035"/>
              </a:cxn>
              <a:cxn ang="0">
                <a:pos x="2999747" y="130015"/>
              </a:cxn>
              <a:cxn ang="0">
                <a:pos x="2024220" y="235653"/>
              </a:cxn>
              <a:cxn ang="0">
                <a:pos x="1609620" y="89386"/>
              </a:cxn>
              <a:cxn ang="0">
                <a:pos x="1227539" y="16252"/>
              </a:cxn>
              <a:cxn ang="0">
                <a:pos x="186976" y="32504"/>
              </a:cxn>
            </a:cxnLst>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alpha val="100000"/>
            </a:schemeClr>
          </a:solidFill>
          <a:ln w="0">
            <a:noFill/>
          </a:ln>
        </p:spPr>
        <p:txBody>
          <a:bodyPr/>
          <a:p>
            <a:endParaRPr lang="zh-CN" altLang="en-US"/>
          </a:p>
        </p:txBody>
      </p:sp>
      <p:grpSp>
        <p:nvGrpSpPr>
          <p:cNvPr id="4099" name="Group 3"/>
          <p:cNvGrpSpPr/>
          <p:nvPr/>
        </p:nvGrpSpPr>
        <p:grpSpPr>
          <a:xfrm>
            <a:off x="6096000" y="28575"/>
            <a:ext cx="6341533" cy="4338638"/>
            <a:chOff x="2918" y="18"/>
            <a:chExt cx="2958" cy="2699"/>
          </a:xfrm>
        </p:grpSpPr>
        <p:sp>
          <p:nvSpPr>
            <p:cNvPr id="4265" name="Freeform 4"/>
            <p:cNvSpPr/>
            <p:nvPr/>
          </p:nvSpPr>
          <p:spPr>
            <a:xfrm>
              <a:off x="3060" y="18"/>
              <a:ext cx="490" cy="187"/>
            </a:xfrm>
            <a:custGeom>
              <a:avLst/>
              <a:gdLst/>
              <a:ahLst/>
              <a:cxnLst>
                <a:cxn ang="0">
                  <a:pos x="359" y="126"/>
                </a:cxn>
                <a:cxn ang="0">
                  <a:pos x="460" y="101"/>
                </a:cxn>
                <a:cxn ang="0">
                  <a:pos x="465" y="86"/>
                </a:cxn>
                <a:cxn ang="0">
                  <a:pos x="445" y="0"/>
                </a:cxn>
                <a:cxn ang="0">
                  <a:pos x="126" y="0"/>
                </a:cxn>
                <a:cxn ang="0">
                  <a:pos x="51" y="111"/>
                </a:cxn>
                <a:cxn ang="0">
                  <a:pos x="359" y="126"/>
                </a:cxn>
              </a:cxnLst>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alpha val="100000"/>
              </a:schemeClr>
            </a:solidFill>
            <a:ln w="0">
              <a:noFill/>
            </a:ln>
          </p:spPr>
          <p:txBody>
            <a:bodyPr/>
            <a:p>
              <a:endParaRPr lang="zh-CN" altLang="en-US"/>
            </a:p>
          </p:txBody>
        </p:sp>
        <p:sp>
          <p:nvSpPr>
            <p:cNvPr id="4266" name="Freeform 5"/>
            <p:cNvSpPr>
              <a:spLocks noEditPoints="1"/>
            </p:cNvSpPr>
            <p:nvPr/>
          </p:nvSpPr>
          <p:spPr>
            <a:xfrm>
              <a:off x="2918" y="18"/>
              <a:ext cx="2958" cy="2699"/>
            </a:xfrm>
            <a:custGeom>
              <a:avLst/>
              <a:gdLst/>
              <a:ahLst/>
              <a:cxnLst>
                <a:cxn ang="0">
                  <a:pos x="2548" y="5"/>
                </a:cxn>
                <a:cxn ang="0">
                  <a:pos x="794" y="0"/>
                </a:cxn>
                <a:cxn ang="0">
                  <a:pos x="1138" y="106"/>
                </a:cxn>
                <a:cxn ang="0">
                  <a:pos x="880" y="197"/>
                </a:cxn>
                <a:cxn ang="0">
                  <a:pos x="1047" y="359"/>
                </a:cxn>
                <a:cxn ang="0">
                  <a:pos x="374" y="303"/>
                </a:cxn>
                <a:cxn ang="0">
                  <a:pos x="131" y="318"/>
                </a:cxn>
                <a:cxn ang="0">
                  <a:pos x="1006" y="2461"/>
                </a:cxn>
                <a:cxn ang="0">
                  <a:pos x="728" y="1724"/>
                </a:cxn>
                <a:cxn ang="0">
                  <a:pos x="531" y="1900"/>
                </a:cxn>
                <a:cxn ang="0">
                  <a:pos x="475" y="2199"/>
                </a:cxn>
                <a:cxn ang="0">
                  <a:pos x="627" y="1339"/>
                </a:cxn>
                <a:cxn ang="0">
                  <a:pos x="774" y="1152"/>
                </a:cxn>
                <a:cxn ang="0">
                  <a:pos x="1057" y="1198"/>
                </a:cxn>
                <a:cxn ang="0">
                  <a:pos x="951" y="1547"/>
                </a:cxn>
                <a:cxn ang="0">
                  <a:pos x="971" y="1996"/>
                </a:cxn>
                <a:cxn ang="0">
                  <a:pos x="2604" y="2441"/>
                </a:cxn>
                <a:cxn ang="0">
                  <a:pos x="2296" y="2158"/>
                </a:cxn>
                <a:cxn ang="0">
                  <a:pos x="2149" y="1744"/>
                </a:cxn>
                <a:cxn ang="0">
                  <a:pos x="2002" y="1365"/>
                </a:cxn>
                <a:cxn ang="0">
                  <a:pos x="2326" y="1294"/>
                </a:cxn>
                <a:cxn ang="0">
                  <a:pos x="2058" y="1127"/>
                </a:cxn>
                <a:cxn ang="0">
                  <a:pos x="2220" y="1142"/>
                </a:cxn>
                <a:cxn ang="0">
                  <a:pos x="2215" y="1056"/>
                </a:cxn>
                <a:cxn ang="0">
                  <a:pos x="1901" y="1066"/>
                </a:cxn>
                <a:cxn ang="0">
                  <a:pos x="1805" y="1734"/>
                </a:cxn>
                <a:cxn ang="0">
                  <a:pos x="1755" y="1162"/>
                </a:cxn>
                <a:cxn ang="0">
                  <a:pos x="1674" y="920"/>
                </a:cxn>
                <a:cxn ang="0">
                  <a:pos x="1755" y="687"/>
                </a:cxn>
                <a:cxn ang="0">
                  <a:pos x="1714" y="500"/>
                </a:cxn>
                <a:cxn ang="0">
                  <a:pos x="1674" y="313"/>
                </a:cxn>
                <a:cxn ang="0">
                  <a:pos x="1866" y="521"/>
                </a:cxn>
                <a:cxn ang="0">
                  <a:pos x="2098" y="238"/>
                </a:cxn>
                <a:cxn ang="0">
                  <a:pos x="2068" y="480"/>
                </a:cxn>
                <a:cxn ang="0">
                  <a:pos x="2028" y="657"/>
                </a:cxn>
                <a:cxn ang="0">
                  <a:pos x="2028" y="915"/>
                </a:cxn>
                <a:cxn ang="0">
                  <a:pos x="2821" y="915"/>
                </a:cxn>
                <a:cxn ang="0">
                  <a:pos x="2801" y="384"/>
                </a:cxn>
                <a:cxn ang="0">
                  <a:pos x="1259" y="349"/>
                </a:cxn>
                <a:cxn ang="0">
                  <a:pos x="1482" y="470"/>
                </a:cxn>
                <a:cxn ang="0">
                  <a:pos x="865" y="986"/>
                </a:cxn>
                <a:cxn ang="0">
                  <a:pos x="349" y="495"/>
                </a:cxn>
                <a:cxn ang="0">
                  <a:pos x="966" y="536"/>
                </a:cxn>
                <a:cxn ang="0">
                  <a:pos x="1112" y="531"/>
                </a:cxn>
                <a:cxn ang="0">
                  <a:pos x="1527" y="612"/>
                </a:cxn>
                <a:cxn ang="0">
                  <a:pos x="1396" y="1294"/>
                </a:cxn>
                <a:cxn ang="0">
                  <a:pos x="1315" y="692"/>
                </a:cxn>
                <a:cxn ang="0">
                  <a:pos x="865" y="986"/>
                </a:cxn>
                <a:cxn ang="0">
                  <a:pos x="1128" y="1137"/>
                </a:cxn>
                <a:cxn ang="0">
                  <a:pos x="1249" y="799"/>
                </a:cxn>
                <a:cxn ang="0">
                  <a:pos x="1648" y="1476"/>
                </a:cxn>
                <a:cxn ang="0">
                  <a:pos x="1087" y="1622"/>
                </a:cxn>
                <a:cxn ang="0">
                  <a:pos x="1562" y="1400"/>
                </a:cxn>
                <a:cxn ang="0">
                  <a:pos x="1608" y="672"/>
                </a:cxn>
                <a:cxn ang="0">
                  <a:pos x="1583" y="1077"/>
                </a:cxn>
                <a:cxn ang="0">
                  <a:pos x="1512" y="728"/>
                </a:cxn>
                <a:cxn ang="0">
                  <a:pos x="2564" y="905"/>
                </a:cxn>
                <a:cxn ang="0">
                  <a:pos x="2331" y="819"/>
                </a:cxn>
              </a:cxnLst>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alpha val="100000"/>
              </a:schemeClr>
            </a:solidFill>
            <a:ln w="0">
              <a:noFill/>
            </a:ln>
          </p:spPr>
          <p:txBody>
            <a:bodyPr/>
            <a:p>
              <a:endParaRPr lang="zh-CN" altLang="en-US"/>
            </a:p>
          </p:txBody>
        </p:sp>
        <p:sp>
          <p:nvSpPr>
            <p:cNvPr id="4267" name="Freeform 6"/>
            <p:cNvSpPr/>
            <p:nvPr/>
          </p:nvSpPr>
          <p:spPr>
            <a:xfrm>
              <a:off x="3621" y="1287"/>
              <a:ext cx="238" cy="283"/>
            </a:xfrm>
            <a:custGeom>
              <a:avLst/>
              <a:gdLst/>
              <a:ahLst/>
              <a:cxnLst>
                <a:cxn ang="0">
                  <a:pos x="203" y="76"/>
                </a:cxn>
                <a:cxn ang="0">
                  <a:pos x="137" y="283"/>
                </a:cxn>
                <a:cxn ang="0">
                  <a:pos x="203" y="76"/>
                </a:cxn>
              </a:cxnLst>
              <a:pathLst>
                <a:path w="47" h="56">
                  <a:moveTo>
                    <a:pt x="40" y="15"/>
                  </a:moveTo>
                  <a:cubicBezTo>
                    <a:pt x="37" y="0"/>
                    <a:pt x="0" y="23"/>
                    <a:pt x="27" y="56"/>
                  </a:cubicBezTo>
                  <a:cubicBezTo>
                    <a:pt x="27" y="56"/>
                    <a:pt x="47" y="49"/>
                    <a:pt x="40" y="15"/>
                  </a:cubicBezTo>
                  <a:close/>
                </a:path>
              </a:pathLst>
            </a:custGeom>
            <a:solidFill>
              <a:schemeClr val="bg1">
                <a:alpha val="100000"/>
              </a:schemeClr>
            </a:solidFill>
            <a:ln w="0">
              <a:noFill/>
            </a:ln>
          </p:spPr>
          <p:txBody>
            <a:bodyPr/>
            <a:p>
              <a:endParaRPr lang="zh-CN" altLang="en-US"/>
            </a:p>
          </p:txBody>
        </p:sp>
        <p:sp>
          <p:nvSpPr>
            <p:cNvPr id="4268" name="Freeform 7"/>
            <p:cNvSpPr/>
            <p:nvPr/>
          </p:nvSpPr>
          <p:spPr>
            <a:xfrm>
              <a:off x="3403" y="1403"/>
              <a:ext cx="208" cy="379"/>
            </a:xfrm>
            <a:custGeom>
              <a:avLst/>
              <a:gdLst/>
              <a:ahLst/>
              <a:cxnLst>
                <a:cxn ang="0">
                  <a:pos x="96" y="136"/>
                </a:cxn>
                <a:cxn ang="0">
                  <a:pos x="61" y="349"/>
                </a:cxn>
                <a:cxn ang="0">
                  <a:pos x="203" y="227"/>
                </a:cxn>
                <a:cxn ang="0">
                  <a:pos x="188" y="121"/>
                </a:cxn>
                <a:cxn ang="0">
                  <a:pos x="96" y="136"/>
                </a:cxn>
              </a:cxnLst>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alpha val="100000"/>
              </a:schemeClr>
            </a:solidFill>
            <a:ln w="0">
              <a:noFill/>
            </a:ln>
          </p:spPr>
          <p:txBody>
            <a:bodyPr/>
            <a:p>
              <a:endParaRPr lang="zh-CN" altLang="en-US"/>
            </a:p>
          </p:txBody>
        </p:sp>
        <p:sp>
          <p:nvSpPr>
            <p:cNvPr id="4269" name="Freeform 8"/>
            <p:cNvSpPr/>
            <p:nvPr/>
          </p:nvSpPr>
          <p:spPr>
            <a:xfrm>
              <a:off x="3272" y="645"/>
              <a:ext cx="683" cy="318"/>
            </a:xfrm>
            <a:custGeom>
              <a:avLst/>
              <a:gdLst/>
              <a:ahLst/>
              <a:cxnLst>
                <a:cxn ang="0">
                  <a:pos x="567" y="20"/>
                </a:cxn>
                <a:cxn ang="0">
                  <a:pos x="121" y="20"/>
                </a:cxn>
                <a:cxn ang="0">
                  <a:pos x="10" y="126"/>
                </a:cxn>
                <a:cxn ang="0">
                  <a:pos x="304" y="293"/>
                </a:cxn>
                <a:cxn ang="0">
                  <a:pos x="486" y="273"/>
                </a:cxn>
                <a:cxn ang="0">
                  <a:pos x="572" y="268"/>
                </a:cxn>
                <a:cxn ang="0">
                  <a:pos x="567" y="20"/>
                </a:cxn>
              </a:cxnLst>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alpha val="100000"/>
              </a:schemeClr>
            </a:solidFill>
            <a:ln w="0">
              <a:noFill/>
            </a:ln>
          </p:spPr>
          <p:txBody>
            <a:bodyPr/>
            <a:p>
              <a:endParaRPr lang="zh-CN" altLang="en-US"/>
            </a:p>
          </p:txBody>
        </p:sp>
        <p:sp>
          <p:nvSpPr>
            <p:cNvPr id="4270" name="Freeform 9"/>
            <p:cNvSpPr/>
            <p:nvPr/>
          </p:nvSpPr>
          <p:spPr>
            <a:xfrm>
              <a:off x="4046" y="1545"/>
              <a:ext cx="490" cy="515"/>
            </a:xfrm>
            <a:custGeom>
              <a:avLst/>
              <a:gdLst/>
              <a:ahLst/>
              <a:cxnLst>
                <a:cxn ang="0">
                  <a:pos x="338" y="25"/>
                </a:cxn>
                <a:cxn ang="0">
                  <a:pos x="157" y="25"/>
                </a:cxn>
                <a:cxn ang="0">
                  <a:pos x="61" y="288"/>
                </a:cxn>
                <a:cxn ang="0">
                  <a:pos x="399" y="313"/>
                </a:cxn>
                <a:cxn ang="0">
                  <a:pos x="338" y="25"/>
                </a:cxn>
              </a:cxnLst>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alpha val="100000"/>
              </a:schemeClr>
            </a:solidFill>
            <a:ln w="0">
              <a:noFill/>
            </a:ln>
          </p:spPr>
          <p:txBody>
            <a:bodyPr/>
            <a:p>
              <a:endParaRPr lang="zh-CN" altLang="en-US"/>
            </a:p>
          </p:txBody>
        </p:sp>
        <p:sp>
          <p:nvSpPr>
            <p:cNvPr id="4271" name="Freeform 10"/>
            <p:cNvSpPr/>
            <p:nvPr/>
          </p:nvSpPr>
          <p:spPr>
            <a:xfrm>
              <a:off x="5173" y="1024"/>
              <a:ext cx="501" cy="96"/>
            </a:xfrm>
            <a:custGeom>
              <a:avLst/>
              <a:gdLst/>
              <a:ahLst/>
              <a:cxnLst>
                <a:cxn ang="0">
                  <a:pos x="76" y="0"/>
                </a:cxn>
                <a:cxn ang="0">
                  <a:pos x="202" y="76"/>
                </a:cxn>
                <a:cxn ang="0">
                  <a:pos x="76" y="0"/>
                </a:cxn>
              </a:cxnLst>
              <a:pathLst>
                <a:path w="99" h="19">
                  <a:moveTo>
                    <a:pt x="15" y="0"/>
                  </a:moveTo>
                  <a:cubicBezTo>
                    <a:pt x="0" y="0"/>
                    <a:pt x="19" y="19"/>
                    <a:pt x="40" y="15"/>
                  </a:cubicBezTo>
                  <a:cubicBezTo>
                    <a:pt x="99" y="1"/>
                    <a:pt x="15" y="0"/>
                    <a:pt x="15" y="0"/>
                  </a:cubicBezTo>
                  <a:close/>
                </a:path>
              </a:pathLst>
            </a:custGeom>
            <a:solidFill>
              <a:schemeClr val="bg1">
                <a:alpha val="100000"/>
              </a:schemeClr>
            </a:solidFill>
            <a:ln w="0">
              <a:noFill/>
            </a:ln>
          </p:spPr>
          <p:txBody>
            <a:bodyPr/>
            <a:p>
              <a:endParaRPr lang="zh-CN" altLang="en-US"/>
            </a:p>
          </p:txBody>
        </p:sp>
        <p:sp>
          <p:nvSpPr>
            <p:cNvPr id="4272" name="Freeform 11"/>
            <p:cNvSpPr/>
            <p:nvPr/>
          </p:nvSpPr>
          <p:spPr>
            <a:xfrm>
              <a:off x="5340" y="1004"/>
              <a:ext cx="385" cy="237"/>
            </a:xfrm>
            <a:custGeom>
              <a:avLst/>
              <a:gdLst/>
              <a:ahLst/>
              <a:cxnLst>
                <a:cxn ang="0">
                  <a:pos x="106" y="187"/>
                </a:cxn>
                <a:cxn ang="0">
                  <a:pos x="355" y="86"/>
                </a:cxn>
                <a:cxn ang="0">
                  <a:pos x="243" y="15"/>
                </a:cxn>
                <a:cxn ang="0">
                  <a:pos x="96" y="161"/>
                </a:cxn>
                <a:cxn ang="0">
                  <a:pos x="106" y="187"/>
                </a:cxn>
              </a:cxnLst>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alpha val="100000"/>
              </a:schemeClr>
            </a:solidFill>
            <a:ln w="0">
              <a:noFill/>
            </a:ln>
          </p:spPr>
          <p:txBody>
            <a:bodyPr/>
            <a:p>
              <a:endParaRPr lang="zh-CN" altLang="en-US"/>
            </a:p>
          </p:txBody>
        </p:sp>
        <p:sp>
          <p:nvSpPr>
            <p:cNvPr id="4273" name="Freeform 12"/>
            <p:cNvSpPr/>
            <p:nvPr/>
          </p:nvSpPr>
          <p:spPr>
            <a:xfrm>
              <a:off x="5325" y="1201"/>
              <a:ext cx="415" cy="187"/>
            </a:xfrm>
            <a:custGeom>
              <a:avLst/>
              <a:gdLst/>
              <a:ahLst/>
              <a:cxnLst>
                <a:cxn ang="0">
                  <a:pos x="364" y="30"/>
                </a:cxn>
                <a:cxn ang="0">
                  <a:pos x="121" y="86"/>
                </a:cxn>
                <a:cxn ang="0">
                  <a:pos x="86" y="131"/>
                </a:cxn>
                <a:cxn ang="0">
                  <a:pos x="385" y="116"/>
                </a:cxn>
                <a:cxn ang="0">
                  <a:pos x="415" y="101"/>
                </a:cxn>
                <a:cxn ang="0">
                  <a:pos x="415" y="0"/>
                </a:cxn>
                <a:cxn ang="0">
                  <a:pos x="364" y="30"/>
                </a:cxn>
              </a:cxnLst>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alpha val="100000"/>
              </a:schemeClr>
            </a:solidFill>
            <a:ln w="0">
              <a:noFill/>
            </a:ln>
          </p:spPr>
          <p:txBody>
            <a:bodyPr/>
            <a:p>
              <a:endParaRPr lang="zh-CN" altLang="en-US"/>
            </a:p>
          </p:txBody>
        </p:sp>
        <p:sp>
          <p:nvSpPr>
            <p:cNvPr id="4274" name="Freeform 13"/>
            <p:cNvSpPr/>
            <p:nvPr/>
          </p:nvSpPr>
          <p:spPr>
            <a:xfrm>
              <a:off x="5001" y="1378"/>
              <a:ext cx="698" cy="167"/>
            </a:xfrm>
            <a:custGeom>
              <a:avLst/>
              <a:gdLst/>
              <a:ahLst/>
              <a:cxnLst>
                <a:cxn ang="0">
                  <a:pos x="106" y="5"/>
                </a:cxn>
                <a:cxn ang="0">
                  <a:pos x="40" y="71"/>
                </a:cxn>
                <a:cxn ang="0">
                  <a:pos x="288" y="111"/>
                </a:cxn>
                <a:cxn ang="0">
                  <a:pos x="592" y="116"/>
                </a:cxn>
                <a:cxn ang="0">
                  <a:pos x="577" y="40"/>
                </a:cxn>
                <a:cxn ang="0">
                  <a:pos x="415" y="15"/>
                </a:cxn>
                <a:cxn ang="0">
                  <a:pos x="106" y="5"/>
                </a:cxn>
              </a:cxnLst>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alpha val="100000"/>
              </a:schemeClr>
            </a:solidFill>
            <a:ln w="0">
              <a:noFill/>
            </a:ln>
          </p:spPr>
          <p:txBody>
            <a:bodyPr/>
            <a:p>
              <a:endParaRPr lang="zh-CN" altLang="en-US"/>
            </a:p>
          </p:txBody>
        </p:sp>
        <p:sp>
          <p:nvSpPr>
            <p:cNvPr id="4275" name="Freeform 14"/>
            <p:cNvSpPr/>
            <p:nvPr/>
          </p:nvSpPr>
          <p:spPr>
            <a:xfrm>
              <a:off x="5077" y="1540"/>
              <a:ext cx="567" cy="146"/>
            </a:xfrm>
            <a:custGeom>
              <a:avLst/>
              <a:gdLst/>
              <a:ahLst/>
              <a:cxnLst>
                <a:cxn ang="0">
                  <a:pos x="496" y="96"/>
                </a:cxn>
                <a:cxn ang="0">
                  <a:pos x="521" y="20"/>
                </a:cxn>
                <a:cxn ang="0">
                  <a:pos x="375" y="50"/>
                </a:cxn>
                <a:cxn ang="0">
                  <a:pos x="182" y="30"/>
                </a:cxn>
                <a:cxn ang="0">
                  <a:pos x="10" y="20"/>
                </a:cxn>
                <a:cxn ang="0">
                  <a:pos x="496" y="96"/>
                </a:cxn>
              </a:cxnLst>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alpha val="100000"/>
              </a:schemeClr>
            </a:solidFill>
            <a:ln w="0">
              <a:noFill/>
            </a:ln>
          </p:spPr>
          <p:txBody>
            <a:bodyPr/>
            <a:p>
              <a:endParaRPr lang="zh-CN" altLang="en-US"/>
            </a:p>
          </p:txBody>
        </p:sp>
        <p:sp>
          <p:nvSpPr>
            <p:cNvPr id="4276" name="Freeform 15"/>
            <p:cNvSpPr/>
            <p:nvPr/>
          </p:nvSpPr>
          <p:spPr>
            <a:xfrm>
              <a:off x="5042" y="1656"/>
              <a:ext cx="581" cy="480"/>
            </a:xfrm>
            <a:custGeom>
              <a:avLst/>
              <a:gdLst/>
              <a:ahLst/>
              <a:cxnLst>
                <a:cxn ang="0">
                  <a:pos x="15" y="268"/>
                </a:cxn>
                <a:cxn ang="0">
                  <a:pos x="131" y="273"/>
                </a:cxn>
                <a:cxn ang="0">
                  <a:pos x="253" y="389"/>
                </a:cxn>
                <a:cxn ang="0">
                  <a:pos x="298" y="424"/>
                </a:cxn>
                <a:cxn ang="0">
                  <a:pos x="409" y="263"/>
                </a:cxn>
                <a:cxn ang="0">
                  <a:pos x="561" y="263"/>
                </a:cxn>
                <a:cxn ang="0">
                  <a:pos x="399" y="136"/>
                </a:cxn>
                <a:cxn ang="0">
                  <a:pos x="187" y="81"/>
                </a:cxn>
                <a:cxn ang="0">
                  <a:pos x="61" y="207"/>
                </a:cxn>
                <a:cxn ang="0">
                  <a:pos x="15" y="268"/>
                </a:cxn>
              </a:cxnLst>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alpha val="100000"/>
              </a:schemeClr>
            </a:solidFill>
            <a:ln w="0">
              <a:noFill/>
            </a:ln>
          </p:spPr>
          <p:txBody>
            <a:bodyPr/>
            <a:p>
              <a:endParaRPr lang="zh-CN" altLang="en-US"/>
            </a:p>
          </p:txBody>
        </p:sp>
        <p:sp>
          <p:nvSpPr>
            <p:cNvPr id="4277" name="Freeform 16"/>
            <p:cNvSpPr/>
            <p:nvPr/>
          </p:nvSpPr>
          <p:spPr>
            <a:xfrm>
              <a:off x="5421" y="1464"/>
              <a:ext cx="329" cy="854"/>
            </a:xfrm>
            <a:custGeom>
              <a:avLst/>
              <a:gdLst/>
              <a:ahLst/>
              <a:cxnLst>
                <a:cxn ang="0">
                  <a:pos x="258" y="202"/>
                </a:cxn>
                <a:cxn ang="0">
                  <a:pos x="111" y="248"/>
                </a:cxn>
                <a:cxn ang="0">
                  <a:pos x="111" y="298"/>
                </a:cxn>
                <a:cxn ang="0">
                  <a:pos x="253" y="455"/>
                </a:cxn>
                <a:cxn ang="0">
                  <a:pos x="172" y="596"/>
                </a:cxn>
                <a:cxn ang="0">
                  <a:pos x="0" y="748"/>
                </a:cxn>
                <a:cxn ang="0">
                  <a:pos x="86" y="783"/>
                </a:cxn>
                <a:cxn ang="0">
                  <a:pos x="238" y="839"/>
                </a:cxn>
                <a:cxn ang="0">
                  <a:pos x="319" y="819"/>
                </a:cxn>
                <a:cxn ang="0">
                  <a:pos x="329" y="0"/>
                </a:cxn>
                <a:cxn ang="0">
                  <a:pos x="258" y="202"/>
                </a:cxn>
              </a:cxnLst>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alpha val="100000"/>
              </a:schemeClr>
            </a:solidFill>
            <a:ln w="0">
              <a:noFill/>
            </a:ln>
          </p:spPr>
          <p:txBody>
            <a:bodyPr/>
            <a:p>
              <a:endParaRPr lang="zh-CN" altLang="en-US"/>
            </a:p>
          </p:txBody>
        </p:sp>
      </p:grpSp>
      <p:grpSp>
        <p:nvGrpSpPr>
          <p:cNvPr id="4100" name="Group 17"/>
          <p:cNvGrpSpPr/>
          <p:nvPr/>
        </p:nvGrpSpPr>
        <p:grpSpPr>
          <a:xfrm>
            <a:off x="738717" y="36513"/>
            <a:ext cx="10521949" cy="6821487"/>
            <a:chOff x="349" y="23"/>
            <a:chExt cx="4971" cy="4297"/>
          </a:xfrm>
        </p:grpSpPr>
        <p:sp>
          <p:nvSpPr>
            <p:cNvPr id="4120" name="Rectangle 18"/>
            <p:cNvSpPr/>
            <p:nvPr/>
          </p:nvSpPr>
          <p:spPr>
            <a:xfrm>
              <a:off x="384"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21" name="Freeform 19"/>
            <p:cNvSpPr>
              <a:spLocks noEditPoints="1"/>
            </p:cNvSpPr>
            <p:nvPr/>
          </p:nvSpPr>
          <p:spPr>
            <a:xfrm>
              <a:off x="384"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2" name="Freeform 20"/>
            <p:cNvSpPr>
              <a:spLocks noEditPoints="1"/>
            </p:cNvSpPr>
            <p:nvPr/>
          </p:nvSpPr>
          <p:spPr>
            <a:xfrm>
              <a:off x="384"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3" name="Freeform 21"/>
            <p:cNvSpPr>
              <a:spLocks noEditPoints="1"/>
            </p:cNvSpPr>
            <p:nvPr/>
          </p:nvSpPr>
          <p:spPr>
            <a:xfrm>
              <a:off x="384"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4" name="Freeform 22"/>
            <p:cNvSpPr>
              <a:spLocks noEditPoints="1"/>
            </p:cNvSpPr>
            <p:nvPr/>
          </p:nvSpPr>
          <p:spPr>
            <a:xfrm>
              <a:off x="384"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5" name="Freeform 23"/>
            <p:cNvSpPr>
              <a:spLocks noEditPoints="1"/>
            </p:cNvSpPr>
            <p:nvPr/>
          </p:nvSpPr>
          <p:spPr>
            <a:xfrm>
              <a:off x="384"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6" name="Freeform 24"/>
            <p:cNvSpPr>
              <a:spLocks noEditPoints="1"/>
            </p:cNvSpPr>
            <p:nvPr/>
          </p:nvSpPr>
          <p:spPr>
            <a:xfrm>
              <a:off x="384"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7" name="Freeform 25"/>
            <p:cNvSpPr>
              <a:spLocks noEditPoints="1"/>
            </p:cNvSpPr>
            <p:nvPr/>
          </p:nvSpPr>
          <p:spPr>
            <a:xfrm>
              <a:off x="384"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8" name="Freeform 26"/>
            <p:cNvSpPr>
              <a:spLocks noEditPoints="1"/>
            </p:cNvSpPr>
            <p:nvPr/>
          </p:nvSpPr>
          <p:spPr>
            <a:xfrm>
              <a:off x="384"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9" name="Freeform 27"/>
            <p:cNvSpPr>
              <a:spLocks noEditPoints="1"/>
            </p:cNvSpPr>
            <p:nvPr/>
          </p:nvSpPr>
          <p:spPr>
            <a:xfrm>
              <a:off x="384"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0" name="Freeform 28"/>
            <p:cNvSpPr>
              <a:spLocks noEditPoints="1"/>
            </p:cNvSpPr>
            <p:nvPr/>
          </p:nvSpPr>
          <p:spPr>
            <a:xfrm>
              <a:off x="384"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1" name="Rectangle 29"/>
            <p:cNvSpPr/>
            <p:nvPr/>
          </p:nvSpPr>
          <p:spPr>
            <a:xfrm>
              <a:off x="384"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32" name="Rectangle 30"/>
            <p:cNvSpPr/>
            <p:nvPr/>
          </p:nvSpPr>
          <p:spPr>
            <a:xfrm>
              <a:off x="829"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33" name="Freeform 31"/>
            <p:cNvSpPr>
              <a:spLocks noEditPoints="1"/>
            </p:cNvSpPr>
            <p:nvPr/>
          </p:nvSpPr>
          <p:spPr>
            <a:xfrm>
              <a:off x="829"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4" name="Freeform 32"/>
            <p:cNvSpPr>
              <a:spLocks noEditPoints="1"/>
            </p:cNvSpPr>
            <p:nvPr/>
          </p:nvSpPr>
          <p:spPr>
            <a:xfrm>
              <a:off x="829"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5" name="Freeform 33"/>
            <p:cNvSpPr>
              <a:spLocks noEditPoints="1"/>
            </p:cNvSpPr>
            <p:nvPr/>
          </p:nvSpPr>
          <p:spPr>
            <a:xfrm>
              <a:off x="829"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6" name="Freeform 34"/>
            <p:cNvSpPr>
              <a:spLocks noEditPoints="1"/>
            </p:cNvSpPr>
            <p:nvPr/>
          </p:nvSpPr>
          <p:spPr>
            <a:xfrm>
              <a:off x="829"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7" name="Freeform 35"/>
            <p:cNvSpPr>
              <a:spLocks noEditPoints="1"/>
            </p:cNvSpPr>
            <p:nvPr/>
          </p:nvSpPr>
          <p:spPr>
            <a:xfrm>
              <a:off x="829"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8" name="Freeform 36"/>
            <p:cNvSpPr>
              <a:spLocks noEditPoints="1"/>
            </p:cNvSpPr>
            <p:nvPr/>
          </p:nvSpPr>
          <p:spPr>
            <a:xfrm>
              <a:off x="829"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9" name="Freeform 37"/>
            <p:cNvSpPr>
              <a:spLocks noEditPoints="1"/>
            </p:cNvSpPr>
            <p:nvPr/>
          </p:nvSpPr>
          <p:spPr>
            <a:xfrm>
              <a:off x="829"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0" name="Freeform 38"/>
            <p:cNvSpPr>
              <a:spLocks noEditPoints="1"/>
            </p:cNvSpPr>
            <p:nvPr/>
          </p:nvSpPr>
          <p:spPr>
            <a:xfrm>
              <a:off x="829"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1" name="Freeform 39"/>
            <p:cNvSpPr>
              <a:spLocks noEditPoints="1"/>
            </p:cNvSpPr>
            <p:nvPr/>
          </p:nvSpPr>
          <p:spPr>
            <a:xfrm>
              <a:off x="829"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2" name="Freeform 40"/>
            <p:cNvSpPr>
              <a:spLocks noEditPoints="1"/>
            </p:cNvSpPr>
            <p:nvPr/>
          </p:nvSpPr>
          <p:spPr>
            <a:xfrm>
              <a:off x="829"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3" name="Rectangle 41"/>
            <p:cNvSpPr/>
            <p:nvPr/>
          </p:nvSpPr>
          <p:spPr>
            <a:xfrm>
              <a:off x="829"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44" name="Rectangle 42"/>
            <p:cNvSpPr/>
            <p:nvPr/>
          </p:nvSpPr>
          <p:spPr>
            <a:xfrm>
              <a:off x="1279"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45" name="Freeform 43"/>
            <p:cNvSpPr>
              <a:spLocks noEditPoints="1"/>
            </p:cNvSpPr>
            <p:nvPr/>
          </p:nvSpPr>
          <p:spPr>
            <a:xfrm>
              <a:off x="1279"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6" name="Freeform 44"/>
            <p:cNvSpPr>
              <a:spLocks noEditPoints="1"/>
            </p:cNvSpPr>
            <p:nvPr/>
          </p:nvSpPr>
          <p:spPr>
            <a:xfrm>
              <a:off x="1279"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7" name="Freeform 45"/>
            <p:cNvSpPr>
              <a:spLocks noEditPoints="1"/>
            </p:cNvSpPr>
            <p:nvPr/>
          </p:nvSpPr>
          <p:spPr>
            <a:xfrm>
              <a:off x="1279"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8" name="Freeform 46"/>
            <p:cNvSpPr>
              <a:spLocks noEditPoints="1"/>
            </p:cNvSpPr>
            <p:nvPr/>
          </p:nvSpPr>
          <p:spPr>
            <a:xfrm>
              <a:off x="1279"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9" name="Freeform 47"/>
            <p:cNvSpPr>
              <a:spLocks noEditPoints="1"/>
            </p:cNvSpPr>
            <p:nvPr/>
          </p:nvSpPr>
          <p:spPr>
            <a:xfrm>
              <a:off x="1279"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0" name="Freeform 48"/>
            <p:cNvSpPr>
              <a:spLocks noEditPoints="1"/>
            </p:cNvSpPr>
            <p:nvPr/>
          </p:nvSpPr>
          <p:spPr>
            <a:xfrm>
              <a:off x="1279"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1" name="Freeform 49"/>
            <p:cNvSpPr>
              <a:spLocks noEditPoints="1"/>
            </p:cNvSpPr>
            <p:nvPr/>
          </p:nvSpPr>
          <p:spPr>
            <a:xfrm>
              <a:off x="1279"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2" name="Freeform 50"/>
            <p:cNvSpPr>
              <a:spLocks noEditPoints="1"/>
            </p:cNvSpPr>
            <p:nvPr/>
          </p:nvSpPr>
          <p:spPr>
            <a:xfrm>
              <a:off x="1279"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3" name="Freeform 51"/>
            <p:cNvSpPr>
              <a:spLocks noEditPoints="1"/>
            </p:cNvSpPr>
            <p:nvPr/>
          </p:nvSpPr>
          <p:spPr>
            <a:xfrm>
              <a:off x="1279"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4" name="Freeform 52"/>
            <p:cNvSpPr>
              <a:spLocks noEditPoints="1"/>
            </p:cNvSpPr>
            <p:nvPr/>
          </p:nvSpPr>
          <p:spPr>
            <a:xfrm>
              <a:off x="1279"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5" name="Rectangle 53"/>
            <p:cNvSpPr/>
            <p:nvPr/>
          </p:nvSpPr>
          <p:spPr>
            <a:xfrm>
              <a:off x="1279"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56" name="Rectangle 54"/>
            <p:cNvSpPr/>
            <p:nvPr/>
          </p:nvSpPr>
          <p:spPr>
            <a:xfrm>
              <a:off x="1724"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57" name="Freeform 55"/>
            <p:cNvSpPr>
              <a:spLocks noEditPoints="1"/>
            </p:cNvSpPr>
            <p:nvPr/>
          </p:nvSpPr>
          <p:spPr>
            <a:xfrm>
              <a:off x="1724"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8" name="Freeform 56"/>
            <p:cNvSpPr>
              <a:spLocks noEditPoints="1"/>
            </p:cNvSpPr>
            <p:nvPr/>
          </p:nvSpPr>
          <p:spPr>
            <a:xfrm>
              <a:off x="1724"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9" name="Freeform 57"/>
            <p:cNvSpPr>
              <a:spLocks noEditPoints="1"/>
            </p:cNvSpPr>
            <p:nvPr/>
          </p:nvSpPr>
          <p:spPr>
            <a:xfrm>
              <a:off x="1724"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0" name="Freeform 58"/>
            <p:cNvSpPr>
              <a:spLocks noEditPoints="1"/>
            </p:cNvSpPr>
            <p:nvPr/>
          </p:nvSpPr>
          <p:spPr>
            <a:xfrm>
              <a:off x="1724"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1" name="Freeform 59"/>
            <p:cNvSpPr>
              <a:spLocks noEditPoints="1"/>
            </p:cNvSpPr>
            <p:nvPr/>
          </p:nvSpPr>
          <p:spPr>
            <a:xfrm>
              <a:off x="1724"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2" name="Freeform 60"/>
            <p:cNvSpPr>
              <a:spLocks noEditPoints="1"/>
            </p:cNvSpPr>
            <p:nvPr/>
          </p:nvSpPr>
          <p:spPr>
            <a:xfrm>
              <a:off x="1724"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3" name="Freeform 61"/>
            <p:cNvSpPr>
              <a:spLocks noEditPoints="1"/>
            </p:cNvSpPr>
            <p:nvPr/>
          </p:nvSpPr>
          <p:spPr>
            <a:xfrm>
              <a:off x="1724"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4" name="Freeform 62"/>
            <p:cNvSpPr>
              <a:spLocks noEditPoints="1"/>
            </p:cNvSpPr>
            <p:nvPr/>
          </p:nvSpPr>
          <p:spPr>
            <a:xfrm>
              <a:off x="1724"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5" name="Freeform 63"/>
            <p:cNvSpPr>
              <a:spLocks noEditPoints="1"/>
            </p:cNvSpPr>
            <p:nvPr/>
          </p:nvSpPr>
          <p:spPr>
            <a:xfrm>
              <a:off x="1724"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6" name="Freeform 64"/>
            <p:cNvSpPr>
              <a:spLocks noEditPoints="1"/>
            </p:cNvSpPr>
            <p:nvPr/>
          </p:nvSpPr>
          <p:spPr>
            <a:xfrm>
              <a:off x="1724"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7" name="Rectangle 65"/>
            <p:cNvSpPr/>
            <p:nvPr/>
          </p:nvSpPr>
          <p:spPr>
            <a:xfrm>
              <a:off x="1724"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68" name="Rectangle 66"/>
            <p:cNvSpPr/>
            <p:nvPr/>
          </p:nvSpPr>
          <p:spPr>
            <a:xfrm>
              <a:off x="2169"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69" name="Freeform 67"/>
            <p:cNvSpPr>
              <a:spLocks noEditPoints="1"/>
            </p:cNvSpPr>
            <p:nvPr/>
          </p:nvSpPr>
          <p:spPr>
            <a:xfrm>
              <a:off x="2169"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0" name="Freeform 68"/>
            <p:cNvSpPr>
              <a:spLocks noEditPoints="1"/>
            </p:cNvSpPr>
            <p:nvPr/>
          </p:nvSpPr>
          <p:spPr>
            <a:xfrm>
              <a:off x="2169"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1" name="Freeform 69"/>
            <p:cNvSpPr>
              <a:spLocks noEditPoints="1"/>
            </p:cNvSpPr>
            <p:nvPr/>
          </p:nvSpPr>
          <p:spPr>
            <a:xfrm>
              <a:off x="2169"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2" name="Freeform 70"/>
            <p:cNvSpPr>
              <a:spLocks noEditPoints="1"/>
            </p:cNvSpPr>
            <p:nvPr/>
          </p:nvSpPr>
          <p:spPr>
            <a:xfrm>
              <a:off x="2169"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3" name="Freeform 71"/>
            <p:cNvSpPr>
              <a:spLocks noEditPoints="1"/>
            </p:cNvSpPr>
            <p:nvPr/>
          </p:nvSpPr>
          <p:spPr>
            <a:xfrm>
              <a:off x="2169"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4" name="Freeform 72"/>
            <p:cNvSpPr>
              <a:spLocks noEditPoints="1"/>
            </p:cNvSpPr>
            <p:nvPr/>
          </p:nvSpPr>
          <p:spPr>
            <a:xfrm>
              <a:off x="2169"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5" name="Freeform 73"/>
            <p:cNvSpPr>
              <a:spLocks noEditPoints="1"/>
            </p:cNvSpPr>
            <p:nvPr/>
          </p:nvSpPr>
          <p:spPr>
            <a:xfrm>
              <a:off x="2169"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6" name="Freeform 74"/>
            <p:cNvSpPr>
              <a:spLocks noEditPoints="1"/>
            </p:cNvSpPr>
            <p:nvPr/>
          </p:nvSpPr>
          <p:spPr>
            <a:xfrm>
              <a:off x="2169"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7" name="Freeform 75"/>
            <p:cNvSpPr>
              <a:spLocks noEditPoints="1"/>
            </p:cNvSpPr>
            <p:nvPr/>
          </p:nvSpPr>
          <p:spPr>
            <a:xfrm>
              <a:off x="2169"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8" name="Freeform 76"/>
            <p:cNvSpPr>
              <a:spLocks noEditPoints="1"/>
            </p:cNvSpPr>
            <p:nvPr/>
          </p:nvSpPr>
          <p:spPr>
            <a:xfrm>
              <a:off x="2169"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9" name="Rectangle 77"/>
            <p:cNvSpPr/>
            <p:nvPr/>
          </p:nvSpPr>
          <p:spPr>
            <a:xfrm>
              <a:off x="2169"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80" name="Rectangle 78"/>
            <p:cNvSpPr/>
            <p:nvPr/>
          </p:nvSpPr>
          <p:spPr>
            <a:xfrm>
              <a:off x="262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81" name="Freeform 79"/>
            <p:cNvSpPr>
              <a:spLocks noEditPoints="1"/>
            </p:cNvSpPr>
            <p:nvPr/>
          </p:nvSpPr>
          <p:spPr>
            <a:xfrm>
              <a:off x="262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2" name="Freeform 80"/>
            <p:cNvSpPr>
              <a:spLocks noEditPoints="1"/>
            </p:cNvSpPr>
            <p:nvPr/>
          </p:nvSpPr>
          <p:spPr>
            <a:xfrm>
              <a:off x="262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3" name="Freeform 81"/>
            <p:cNvSpPr>
              <a:spLocks noEditPoints="1"/>
            </p:cNvSpPr>
            <p:nvPr/>
          </p:nvSpPr>
          <p:spPr>
            <a:xfrm>
              <a:off x="262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4" name="Freeform 82"/>
            <p:cNvSpPr>
              <a:spLocks noEditPoints="1"/>
            </p:cNvSpPr>
            <p:nvPr/>
          </p:nvSpPr>
          <p:spPr>
            <a:xfrm>
              <a:off x="262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5" name="Freeform 83"/>
            <p:cNvSpPr>
              <a:spLocks noEditPoints="1"/>
            </p:cNvSpPr>
            <p:nvPr/>
          </p:nvSpPr>
          <p:spPr>
            <a:xfrm>
              <a:off x="262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6" name="Freeform 84"/>
            <p:cNvSpPr>
              <a:spLocks noEditPoints="1"/>
            </p:cNvSpPr>
            <p:nvPr/>
          </p:nvSpPr>
          <p:spPr>
            <a:xfrm>
              <a:off x="262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7" name="Freeform 85"/>
            <p:cNvSpPr>
              <a:spLocks noEditPoints="1"/>
            </p:cNvSpPr>
            <p:nvPr/>
          </p:nvSpPr>
          <p:spPr>
            <a:xfrm>
              <a:off x="262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8" name="Freeform 86"/>
            <p:cNvSpPr>
              <a:spLocks noEditPoints="1"/>
            </p:cNvSpPr>
            <p:nvPr/>
          </p:nvSpPr>
          <p:spPr>
            <a:xfrm>
              <a:off x="262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9" name="Freeform 87"/>
            <p:cNvSpPr>
              <a:spLocks noEditPoints="1"/>
            </p:cNvSpPr>
            <p:nvPr/>
          </p:nvSpPr>
          <p:spPr>
            <a:xfrm>
              <a:off x="262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0" name="Freeform 88"/>
            <p:cNvSpPr>
              <a:spLocks noEditPoints="1"/>
            </p:cNvSpPr>
            <p:nvPr/>
          </p:nvSpPr>
          <p:spPr>
            <a:xfrm>
              <a:off x="262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1" name="Rectangle 89"/>
            <p:cNvSpPr/>
            <p:nvPr/>
          </p:nvSpPr>
          <p:spPr>
            <a:xfrm>
              <a:off x="262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92" name="Rectangle 90"/>
            <p:cNvSpPr/>
            <p:nvPr/>
          </p:nvSpPr>
          <p:spPr>
            <a:xfrm>
              <a:off x="3065"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93" name="Freeform 91"/>
            <p:cNvSpPr>
              <a:spLocks noEditPoints="1"/>
            </p:cNvSpPr>
            <p:nvPr/>
          </p:nvSpPr>
          <p:spPr>
            <a:xfrm>
              <a:off x="3065"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4" name="Freeform 92"/>
            <p:cNvSpPr>
              <a:spLocks noEditPoints="1"/>
            </p:cNvSpPr>
            <p:nvPr/>
          </p:nvSpPr>
          <p:spPr>
            <a:xfrm>
              <a:off x="3065"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5" name="Freeform 93"/>
            <p:cNvSpPr>
              <a:spLocks noEditPoints="1"/>
            </p:cNvSpPr>
            <p:nvPr/>
          </p:nvSpPr>
          <p:spPr>
            <a:xfrm>
              <a:off x="3065"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6" name="Freeform 94"/>
            <p:cNvSpPr>
              <a:spLocks noEditPoints="1"/>
            </p:cNvSpPr>
            <p:nvPr/>
          </p:nvSpPr>
          <p:spPr>
            <a:xfrm>
              <a:off x="3065"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7" name="Freeform 95"/>
            <p:cNvSpPr>
              <a:spLocks noEditPoints="1"/>
            </p:cNvSpPr>
            <p:nvPr/>
          </p:nvSpPr>
          <p:spPr>
            <a:xfrm>
              <a:off x="3065"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8" name="Freeform 96"/>
            <p:cNvSpPr>
              <a:spLocks noEditPoints="1"/>
            </p:cNvSpPr>
            <p:nvPr/>
          </p:nvSpPr>
          <p:spPr>
            <a:xfrm>
              <a:off x="3065"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9" name="Freeform 97"/>
            <p:cNvSpPr>
              <a:spLocks noEditPoints="1"/>
            </p:cNvSpPr>
            <p:nvPr/>
          </p:nvSpPr>
          <p:spPr>
            <a:xfrm>
              <a:off x="3065"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0" name="Freeform 98"/>
            <p:cNvSpPr>
              <a:spLocks noEditPoints="1"/>
            </p:cNvSpPr>
            <p:nvPr/>
          </p:nvSpPr>
          <p:spPr>
            <a:xfrm>
              <a:off x="3065"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1" name="Freeform 99"/>
            <p:cNvSpPr>
              <a:spLocks noEditPoints="1"/>
            </p:cNvSpPr>
            <p:nvPr/>
          </p:nvSpPr>
          <p:spPr>
            <a:xfrm>
              <a:off x="3065"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2" name="Freeform 100"/>
            <p:cNvSpPr>
              <a:spLocks noEditPoints="1"/>
            </p:cNvSpPr>
            <p:nvPr/>
          </p:nvSpPr>
          <p:spPr>
            <a:xfrm>
              <a:off x="3065"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3" name="Rectangle 101"/>
            <p:cNvSpPr/>
            <p:nvPr/>
          </p:nvSpPr>
          <p:spPr>
            <a:xfrm>
              <a:off x="3065"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04" name="Rectangle 102"/>
            <p:cNvSpPr/>
            <p:nvPr/>
          </p:nvSpPr>
          <p:spPr>
            <a:xfrm>
              <a:off x="351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05" name="Freeform 103"/>
            <p:cNvSpPr>
              <a:spLocks noEditPoints="1"/>
            </p:cNvSpPr>
            <p:nvPr/>
          </p:nvSpPr>
          <p:spPr>
            <a:xfrm>
              <a:off x="351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6" name="Freeform 104"/>
            <p:cNvSpPr>
              <a:spLocks noEditPoints="1"/>
            </p:cNvSpPr>
            <p:nvPr/>
          </p:nvSpPr>
          <p:spPr>
            <a:xfrm>
              <a:off x="351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7" name="Freeform 105"/>
            <p:cNvSpPr>
              <a:spLocks noEditPoints="1"/>
            </p:cNvSpPr>
            <p:nvPr/>
          </p:nvSpPr>
          <p:spPr>
            <a:xfrm>
              <a:off x="351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8" name="Freeform 106"/>
            <p:cNvSpPr>
              <a:spLocks noEditPoints="1"/>
            </p:cNvSpPr>
            <p:nvPr/>
          </p:nvSpPr>
          <p:spPr>
            <a:xfrm>
              <a:off x="351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9" name="Freeform 107"/>
            <p:cNvSpPr>
              <a:spLocks noEditPoints="1"/>
            </p:cNvSpPr>
            <p:nvPr/>
          </p:nvSpPr>
          <p:spPr>
            <a:xfrm>
              <a:off x="351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0" name="Freeform 108"/>
            <p:cNvSpPr>
              <a:spLocks noEditPoints="1"/>
            </p:cNvSpPr>
            <p:nvPr/>
          </p:nvSpPr>
          <p:spPr>
            <a:xfrm>
              <a:off x="351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1" name="Freeform 109"/>
            <p:cNvSpPr>
              <a:spLocks noEditPoints="1"/>
            </p:cNvSpPr>
            <p:nvPr/>
          </p:nvSpPr>
          <p:spPr>
            <a:xfrm>
              <a:off x="351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2" name="Freeform 110"/>
            <p:cNvSpPr>
              <a:spLocks noEditPoints="1"/>
            </p:cNvSpPr>
            <p:nvPr/>
          </p:nvSpPr>
          <p:spPr>
            <a:xfrm>
              <a:off x="351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3" name="Freeform 111"/>
            <p:cNvSpPr>
              <a:spLocks noEditPoints="1"/>
            </p:cNvSpPr>
            <p:nvPr/>
          </p:nvSpPr>
          <p:spPr>
            <a:xfrm>
              <a:off x="351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4" name="Freeform 112"/>
            <p:cNvSpPr>
              <a:spLocks noEditPoints="1"/>
            </p:cNvSpPr>
            <p:nvPr/>
          </p:nvSpPr>
          <p:spPr>
            <a:xfrm>
              <a:off x="351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5" name="Rectangle 113"/>
            <p:cNvSpPr/>
            <p:nvPr/>
          </p:nvSpPr>
          <p:spPr>
            <a:xfrm>
              <a:off x="351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16" name="Rectangle 114"/>
            <p:cNvSpPr/>
            <p:nvPr/>
          </p:nvSpPr>
          <p:spPr>
            <a:xfrm>
              <a:off x="396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17" name="Freeform 115"/>
            <p:cNvSpPr>
              <a:spLocks noEditPoints="1"/>
            </p:cNvSpPr>
            <p:nvPr/>
          </p:nvSpPr>
          <p:spPr>
            <a:xfrm>
              <a:off x="396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8" name="Freeform 116"/>
            <p:cNvSpPr>
              <a:spLocks noEditPoints="1"/>
            </p:cNvSpPr>
            <p:nvPr/>
          </p:nvSpPr>
          <p:spPr>
            <a:xfrm>
              <a:off x="396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9" name="Freeform 117"/>
            <p:cNvSpPr>
              <a:spLocks noEditPoints="1"/>
            </p:cNvSpPr>
            <p:nvPr/>
          </p:nvSpPr>
          <p:spPr>
            <a:xfrm>
              <a:off x="396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0" name="Freeform 118"/>
            <p:cNvSpPr>
              <a:spLocks noEditPoints="1"/>
            </p:cNvSpPr>
            <p:nvPr/>
          </p:nvSpPr>
          <p:spPr>
            <a:xfrm>
              <a:off x="396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1" name="Freeform 119"/>
            <p:cNvSpPr>
              <a:spLocks noEditPoints="1"/>
            </p:cNvSpPr>
            <p:nvPr/>
          </p:nvSpPr>
          <p:spPr>
            <a:xfrm>
              <a:off x="396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2" name="Freeform 120"/>
            <p:cNvSpPr>
              <a:spLocks noEditPoints="1"/>
            </p:cNvSpPr>
            <p:nvPr/>
          </p:nvSpPr>
          <p:spPr>
            <a:xfrm>
              <a:off x="396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3" name="Freeform 121"/>
            <p:cNvSpPr>
              <a:spLocks noEditPoints="1"/>
            </p:cNvSpPr>
            <p:nvPr/>
          </p:nvSpPr>
          <p:spPr>
            <a:xfrm>
              <a:off x="396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4" name="Freeform 122"/>
            <p:cNvSpPr>
              <a:spLocks noEditPoints="1"/>
            </p:cNvSpPr>
            <p:nvPr/>
          </p:nvSpPr>
          <p:spPr>
            <a:xfrm>
              <a:off x="396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5" name="Freeform 123"/>
            <p:cNvSpPr>
              <a:spLocks noEditPoints="1"/>
            </p:cNvSpPr>
            <p:nvPr/>
          </p:nvSpPr>
          <p:spPr>
            <a:xfrm>
              <a:off x="396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6" name="Freeform 124"/>
            <p:cNvSpPr>
              <a:spLocks noEditPoints="1"/>
            </p:cNvSpPr>
            <p:nvPr/>
          </p:nvSpPr>
          <p:spPr>
            <a:xfrm>
              <a:off x="396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7" name="Rectangle 125"/>
            <p:cNvSpPr/>
            <p:nvPr/>
          </p:nvSpPr>
          <p:spPr>
            <a:xfrm>
              <a:off x="396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28" name="Rectangle 126"/>
            <p:cNvSpPr/>
            <p:nvPr/>
          </p:nvSpPr>
          <p:spPr>
            <a:xfrm>
              <a:off x="4405"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29" name="Freeform 127"/>
            <p:cNvSpPr>
              <a:spLocks noEditPoints="1"/>
            </p:cNvSpPr>
            <p:nvPr/>
          </p:nvSpPr>
          <p:spPr>
            <a:xfrm>
              <a:off x="4405"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0" name="Freeform 128"/>
            <p:cNvSpPr>
              <a:spLocks noEditPoints="1"/>
            </p:cNvSpPr>
            <p:nvPr/>
          </p:nvSpPr>
          <p:spPr>
            <a:xfrm>
              <a:off x="4405"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1" name="Freeform 129"/>
            <p:cNvSpPr>
              <a:spLocks noEditPoints="1"/>
            </p:cNvSpPr>
            <p:nvPr/>
          </p:nvSpPr>
          <p:spPr>
            <a:xfrm>
              <a:off x="4405"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2" name="Freeform 130"/>
            <p:cNvSpPr>
              <a:spLocks noEditPoints="1"/>
            </p:cNvSpPr>
            <p:nvPr/>
          </p:nvSpPr>
          <p:spPr>
            <a:xfrm>
              <a:off x="4405"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3" name="Freeform 131"/>
            <p:cNvSpPr>
              <a:spLocks noEditPoints="1"/>
            </p:cNvSpPr>
            <p:nvPr/>
          </p:nvSpPr>
          <p:spPr>
            <a:xfrm>
              <a:off x="4405"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4" name="Freeform 132"/>
            <p:cNvSpPr>
              <a:spLocks noEditPoints="1"/>
            </p:cNvSpPr>
            <p:nvPr/>
          </p:nvSpPr>
          <p:spPr>
            <a:xfrm>
              <a:off x="4405"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5" name="Freeform 133"/>
            <p:cNvSpPr>
              <a:spLocks noEditPoints="1"/>
            </p:cNvSpPr>
            <p:nvPr/>
          </p:nvSpPr>
          <p:spPr>
            <a:xfrm>
              <a:off x="4405"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6" name="Freeform 134"/>
            <p:cNvSpPr>
              <a:spLocks noEditPoints="1"/>
            </p:cNvSpPr>
            <p:nvPr/>
          </p:nvSpPr>
          <p:spPr>
            <a:xfrm>
              <a:off x="4405"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7" name="Freeform 135"/>
            <p:cNvSpPr>
              <a:spLocks noEditPoints="1"/>
            </p:cNvSpPr>
            <p:nvPr/>
          </p:nvSpPr>
          <p:spPr>
            <a:xfrm>
              <a:off x="4405"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8" name="Freeform 136"/>
            <p:cNvSpPr>
              <a:spLocks noEditPoints="1"/>
            </p:cNvSpPr>
            <p:nvPr/>
          </p:nvSpPr>
          <p:spPr>
            <a:xfrm>
              <a:off x="4405"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9" name="Rectangle 137"/>
            <p:cNvSpPr/>
            <p:nvPr/>
          </p:nvSpPr>
          <p:spPr>
            <a:xfrm>
              <a:off x="4405"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40" name="Rectangle 138"/>
            <p:cNvSpPr/>
            <p:nvPr/>
          </p:nvSpPr>
          <p:spPr>
            <a:xfrm>
              <a:off x="485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41" name="Freeform 139"/>
            <p:cNvSpPr>
              <a:spLocks noEditPoints="1"/>
            </p:cNvSpPr>
            <p:nvPr/>
          </p:nvSpPr>
          <p:spPr>
            <a:xfrm>
              <a:off x="485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2" name="Freeform 140"/>
            <p:cNvSpPr>
              <a:spLocks noEditPoints="1"/>
            </p:cNvSpPr>
            <p:nvPr/>
          </p:nvSpPr>
          <p:spPr>
            <a:xfrm>
              <a:off x="485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3" name="Freeform 141"/>
            <p:cNvSpPr>
              <a:spLocks noEditPoints="1"/>
            </p:cNvSpPr>
            <p:nvPr/>
          </p:nvSpPr>
          <p:spPr>
            <a:xfrm>
              <a:off x="485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4" name="Freeform 142"/>
            <p:cNvSpPr>
              <a:spLocks noEditPoints="1"/>
            </p:cNvSpPr>
            <p:nvPr/>
          </p:nvSpPr>
          <p:spPr>
            <a:xfrm>
              <a:off x="485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5" name="Freeform 143"/>
            <p:cNvSpPr>
              <a:spLocks noEditPoints="1"/>
            </p:cNvSpPr>
            <p:nvPr/>
          </p:nvSpPr>
          <p:spPr>
            <a:xfrm>
              <a:off x="485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6" name="Freeform 144"/>
            <p:cNvSpPr>
              <a:spLocks noEditPoints="1"/>
            </p:cNvSpPr>
            <p:nvPr/>
          </p:nvSpPr>
          <p:spPr>
            <a:xfrm>
              <a:off x="485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7" name="Freeform 145"/>
            <p:cNvSpPr>
              <a:spLocks noEditPoints="1"/>
            </p:cNvSpPr>
            <p:nvPr/>
          </p:nvSpPr>
          <p:spPr>
            <a:xfrm>
              <a:off x="485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8" name="Freeform 146"/>
            <p:cNvSpPr>
              <a:spLocks noEditPoints="1"/>
            </p:cNvSpPr>
            <p:nvPr/>
          </p:nvSpPr>
          <p:spPr>
            <a:xfrm>
              <a:off x="485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9" name="Freeform 147"/>
            <p:cNvSpPr>
              <a:spLocks noEditPoints="1"/>
            </p:cNvSpPr>
            <p:nvPr/>
          </p:nvSpPr>
          <p:spPr>
            <a:xfrm>
              <a:off x="485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0" name="Freeform 148"/>
            <p:cNvSpPr>
              <a:spLocks noEditPoints="1"/>
            </p:cNvSpPr>
            <p:nvPr/>
          </p:nvSpPr>
          <p:spPr>
            <a:xfrm>
              <a:off x="485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1" name="Rectangle 149"/>
            <p:cNvSpPr/>
            <p:nvPr/>
          </p:nvSpPr>
          <p:spPr>
            <a:xfrm>
              <a:off x="485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52" name="Rectangle 150"/>
            <p:cNvSpPr/>
            <p:nvPr/>
          </p:nvSpPr>
          <p:spPr>
            <a:xfrm>
              <a:off x="530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53" name="Freeform 151"/>
            <p:cNvSpPr>
              <a:spLocks noEditPoints="1"/>
            </p:cNvSpPr>
            <p:nvPr/>
          </p:nvSpPr>
          <p:spPr>
            <a:xfrm>
              <a:off x="530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4" name="Freeform 152"/>
            <p:cNvSpPr>
              <a:spLocks noEditPoints="1"/>
            </p:cNvSpPr>
            <p:nvPr/>
          </p:nvSpPr>
          <p:spPr>
            <a:xfrm>
              <a:off x="530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5" name="Freeform 153"/>
            <p:cNvSpPr>
              <a:spLocks noEditPoints="1"/>
            </p:cNvSpPr>
            <p:nvPr/>
          </p:nvSpPr>
          <p:spPr>
            <a:xfrm>
              <a:off x="530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6" name="Freeform 154"/>
            <p:cNvSpPr>
              <a:spLocks noEditPoints="1"/>
            </p:cNvSpPr>
            <p:nvPr/>
          </p:nvSpPr>
          <p:spPr>
            <a:xfrm>
              <a:off x="530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7" name="Freeform 155"/>
            <p:cNvSpPr>
              <a:spLocks noEditPoints="1"/>
            </p:cNvSpPr>
            <p:nvPr/>
          </p:nvSpPr>
          <p:spPr>
            <a:xfrm>
              <a:off x="530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8" name="Freeform 156"/>
            <p:cNvSpPr>
              <a:spLocks noEditPoints="1"/>
            </p:cNvSpPr>
            <p:nvPr/>
          </p:nvSpPr>
          <p:spPr>
            <a:xfrm>
              <a:off x="530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9" name="Freeform 157"/>
            <p:cNvSpPr>
              <a:spLocks noEditPoints="1"/>
            </p:cNvSpPr>
            <p:nvPr/>
          </p:nvSpPr>
          <p:spPr>
            <a:xfrm>
              <a:off x="530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0" name="Freeform 158"/>
            <p:cNvSpPr>
              <a:spLocks noEditPoints="1"/>
            </p:cNvSpPr>
            <p:nvPr/>
          </p:nvSpPr>
          <p:spPr>
            <a:xfrm>
              <a:off x="530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1" name="Freeform 159"/>
            <p:cNvSpPr>
              <a:spLocks noEditPoints="1"/>
            </p:cNvSpPr>
            <p:nvPr/>
          </p:nvSpPr>
          <p:spPr>
            <a:xfrm>
              <a:off x="530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2" name="Freeform 160"/>
            <p:cNvSpPr>
              <a:spLocks noEditPoints="1"/>
            </p:cNvSpPr>
            <p:nvPr/>
          </p:nvSpPr>
          <p:spPr>
            <a:xfrm>
              <a:off x="530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3" name="Rectangle 161"/>
            <p:cNvSpPr/>
            <p:nvPr/>
          </p:nvSpPr>
          <p:spPr>
            <a:xfrm>
              <a:off x="530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64" name="Freeform 162"/>
            <p:cNvSpPr/>
            <p:nvPr/>
          </p:nvSpPr>
          <p:spPr>
            <a:xfrm>
              <a:off x="349" y="3304"/>
              <a:ext cx="20" cy="10"/>
            </a:xfrm>
            <a:custGeom>
              <a:avLst/>
              <a:gdLst/>
              <a:ahLst/>
              <a:cxnLst>
                <a:cxn ang="0">
                  <a:pos x="0" y="5"/>
                </a:cxn>
                <a:cxn ang="0">
                  <a:pos x="0" y="5"/>
                </a:cxn>
              </a:cxnLst>
              <a:pathLst>
                <a:path w="4" h="2">
                  <a:moveTo>
                    <a:pt x="0" y="1"/>
                  </a:moveTo>
                  <a:cubicBezTo>
                    <a:pt x="1" y="2"/>
                    <a:pt x="4" y="0"/>
                    <a:pt x="0" y="1"/>
                  </a:cubicBezTo>
                  <a:close/>
                </a:path>
              </a:pathLst>
            </a:custGeom>
            <a:solidFill>
              <a:schemeClr val="bg2">
                <a:alpha val="50195"/>
              </a:schemeClr>
            </a:solidFill>
            <a:ln w="0">
              <a:noFill/>
            </a:ln>
          </p:spPr>
          <p:txBody>
            <a:bodyPr/>
            <a:p>
              <a:endParaRPr lang="zh-CN" altLang="en-US"/>
            </a:p>
          </p:txBody>
        </p:sp>
      </p:grpSp>
      <p:grpSp>
        <p:nvGrpSpPr>
          <p:cNvPr id="4101" name="Group 168"/>
          <p:cNvGrpSpPr/>
          <p:nvPr/>
        </p:nvGrpSpPr>
        <p:grpSpPr>
          <a:xfrm>
            <a:off x="203200" y="4724400"/>
            <a:ext cx="2247900" cy="1557338"/>
            <a:chOff x="96" y="2784"/>
            <a:chExt cx="1062" cy="981"/>
          </a:xfrm>
        </p:grpSpPr>
        <p:sp>
          <p:nvSpPr>
            <p:cNvPr id="4107" name="Freeform 169"/>
            <p:cNvSpPr/>
            <p:nvPr userDrawn="1"/>
          </p:nvSpPr>
          <p:spPr>
            <a:xfrm>
              <a:off x="121" y="2784"/>
              <a:ext cx="207" cy="81"/>
            </a:xfrm>
            <a:custGeom>
              <a:avLst/>
              <a:gdLst/>
              <a:ahLst/>
              <a:cxnLst>
                <a:cxn ang="0">
                  <a:pos x="151" y="61"/>
                </a:cxn>
                <a:cxn ang="0">
                  <a:pos x="187" y="51"/>
                </a:cxn>
                <a:cxn ang="0">
                  <a:pos x="192" y="46"/>
                </a:cxn>
                <a:cxn ang="0">
                  <a:pos x="157" y="5"/>
                </a:cxn>
                <a:cxn ang="0">
                  <a:pos x="40" y="56"/>
                </a:cxn>
                <a:cxn ang="0">
                  <a:pos x="151" y="61"/>
                </a:cxn>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folHlink">
                <a:alpha val="100000"/>
              </a:schemeClr>
            </a:solidFill>
            <a:ln w="0">
              <a:noFill/>
            </a:ln>
          </p:spPr>
          <p:txBody>
            <a:bodyPr/>
            <a:p>
              <a:endParaRPr lang="zh-CN" altLang="en-US"/>
            </a:p>
          </p:txBody>
        </p:sp>
        <p:sp>
          <p:nvSpPr>
            <p:cNvPr id="4108" name="Freeform 170"/>
            <p:cNvSpPr>
              <a:spLocks noEditPoints="1"/>
            </p:cNvSpPr>
            <p:nvPr userDrawn="1"/>
          </p:nvSpPr>
          <p:spPr>
            <a:xfrm>
              <a:off x="96" y="2789"/>
              <a:ext cx="1062" cy="976"/>
            </a:xfrm>
            <a:custGeom>
              <a:avLst/>
              <a:gdLst/>
              <a:ahLst/>
              <a:cxnLst>
                <a:cxn ang="0">
                  <a:pos x="824" y="784"/>
                </a:cxn>
                <a:cxn ang="0">
                  <a:pos x="769" y="632"/>
                </a:cxn>
                <a:cxn ang="0">
                  <a:pos x="718" y="501"/>
                </a:cxn>
                <a:cxn ang="0">
                  <a:pos x="834" y="470"/>
                </a:cxn>
                <a:cxn ang="0">
                  <a:pos x="738" y="415"/>
                </a:cxn>
                <a:cxn ang="0">
                  <a:pos x="794" y="420"/>
                </a:cxn>
                <a:cxn ang="0">
                  <a:pos x="794" y="389"/>
                </a:cxn>
                <a:cxn ang="0">
                  <a:pos x="683" y="394"/>
                </a:cxn>
                <a:cxn ang="0">
                  <a:pos x="647" y="632"/>
                </a:cxn>
                <a:cxn ang="0">
                  <a:pos x="627" y="425"/>
                </a:cxn>
                <a:cxn ang="0">
                  <a:pos x="597" y="339"/>
                </a:cxn>
                <a:cxn ang="0">
                  <a:pos x="627" y="258"/>
                </a:cxn>
                <a:cxn ang="0">
                  <a:pos x="612" y="187"/>
                </a:cxn>
                <a:cxn ang="0">
                  <a:pos x="602" y="121"/>
                </a:cxn>
                <a:cxn ang="0">
                  <a:pos x="668" y="197"/>
                </a:cxn>
                <a:cxn ang="0">
                  <a:pos x="754" y="91"/>
                </a:cxn>
                <a:cxn ang="0">
                  <a:pos x="743" y="182"/>
                </a:cxn>
                <a:cxn ang="0">
                  <a:pos x="723" y="243"/>
                </a:cxn>
                <a:cxn ang="0">
                  <a:pos x="728" y="339"/>
                </a:cxn>
                <a:cxn ang="0">
                  <a:pos x="1006" y="147"/>
                </a:cxn>
                <a:cxn ang="0">
                  <a:pos x="455" y="5"/>
                </a:cxn>
                <a:cxn ang="0">
                  <a:pos x="283" y="40"/>
                </a:cxn>
                <a:cxn ang="0">
                  <a:pos x="430" y="61"/>
                </a:cxn>
                <a:cxn ang="0">
                  <a:pos x="303" y="111"/>
                </a:cxn>
                <a:cxn ang="0">
                  <a:pos x="293" y="147"/>
                </a:cxn>
                <a:cxn ang="0">
                  <a:pos x="192" y="86"/>
                </a:cxn>
                <a:cxn ang="0">
                  <a:pos x="66" y="582"/>
                </a:cxn>
                <a:cxn ang="0">
                  <a:pos x="308" y="738"/>
                </a:cxn>
                <a:cxn ang="0">
                  <a:pos x="228" y="673"/>
                </a:cxn>
                <a:cxn ang="0">
                  <a:pos x="177" y="733"/>
                </a:cxn>
                <a:cxn ang="0">
                  <a:pos x="162" y="647"/>
                </a:cxn>
                <a:cxn ang="0">
                  <a:pos x="233" y="435"/>
                </a:cxn>
                <a:cxn ang="0">
                  <a:pos x="339" y="420"/>
                </a:cxn>
                <a:cxn ang="0">
                  <a:pos x="359" y="480"/>
                </a:cxn>
                <a:cxn ang="0">
                  <a:pos x="308" y="612"/>
                </a:cxn>
                <a:cxn ang="0">
                  <a:pos x="460" y="910"/>
                </a:cxn>
                <a:cxn ang="0">
                  <a:pos x="941" y="839"/>
                </a:cxn>
                <a:cxn ang="0">
                  <a:pos x="920" y="334"/>
                </a:cxn>
                <a:cxn ang="0">
                  <a:pos x="834" y="303"/>
                </a:cxn>
                <a:cxn ang="0">
                  <a:pos x="571" y="308"/>
                </a:cxn>
                <a:cxn ang="0">
                  <a:pos x="546" y="440"/>
                </a:cxn>
                <a:cxn ang="0">
                  <a:pos x="577" y="253"/>
                </a:cxn>
                <a:cxn ang="0">
                  <a:pos x="450" y="131"/>
                </a:cxn>
                <a:cxn ang="0">
                  <a:pos x="531" y="177"/>
                </a:cxn>
                <a:cxn ang="0">
                  <a:pos x="308" y="364"/>
                </a:cxn>
                <a:cxn ang="0">
                  <a:pos x="121" y="187"/>
                </a:cxn>
                <a:cxn ang="0">
                  <a:pos x="344" y="202"/>
                </a:cxn>
                <a:cxn ang="0">
                  <a:pos x="400" y="202"/>
                </a:cxn>
                <a:cxn ang="0">
                  <a:pos x="546" y="228"/>
                </a:cxn>
                <a:cxn ang="0">
                  <a:pos x="501" y="470"/>
                </a:cxn>
                <a:cxn ang="0">
                  <a:pos x="470" y="258"/>
                </a:cxn>
                <a:cxn ang="0">
                  <a:pos x="308" y="364"/>
                </a:cxn>
                <a:cxn ang="0">
                  <a:pos x="405" y="415"/>
                </a:cxn>
                <a:cxn ang="0">
                  <a:pos x="445" y="293"/>
                </a:cxn>
                <a:cxn ang="0">
                  <a:pos x="516" y="733"/>
                </a:cxn>
                <a:cxn ang="0">
                  <a:pos x="415" y="485"/>
                </a:cxn>
                <a:cxn ang="0">
                  <a:pos x="592" y="536"/>
                </a:cxn>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folHlink">
                <a:alpha val="100000"/>
              </a:schemeClr>
            </a:solidFill>
            <a:ln w="0">
              <a:noFill/>
            </a:ln>
          </p:spPr>
          <p:txBody>
            <a:bodyPr/>
            <a:p>
              <a:endParaRPr lang="zh-CN" altLang="en-US"/>
            </a:p>
          </p:txBody>
        </p:sp>
        <p:sp>
          <p:nvSpPr>
            <p:cNvPr id="4109" name="Freeform 171"/>
            <p:cNvSpPr/>
            <p:nvPr userDrawn="1"/>
          </p:nvSpPr>
          <p:spPr>
            <a:xfrm>
              <a:off x="348" y="3254"/>
              <a:ext cx="86" cy="102"/>
            </a:xfrm>
            <a:custGeom>
              <a:avLst/>
              <a:gdLst/>
              <a:ahLst/>
              <a:cxnLst>
                <a:cxn ang="0">
                  <a:pos x="71" y="26"/>
                </a:cxn>
                <a:cxn ang="0">
                  <a:pos x="46" y="102"/>
                </a:cxn>
                <a:cxn ang="0">
                  <a:pos x="71" y="26"/>
                </a:cxn>
              </a:cxnLst>
              <a:pathLst>
                <a:path w="17" h="20">
                  <a:moveTo>
                    <a:pt x="14" y="5"/>
                  </a:moveTo>
                  <a:cubicBezTo>
                    <a:pt x="13" y="0"/>
                    <a:pt x="0" y="8"/>
                    <a:pt x="9" y="20"/>
                  </a:cubicBezTo>
                  <a:cubicBezTo>
                    <a:pt x="9" y="20"/>
                    <a:pt x="17" y="17"/>
                    <a:pt x="14" y="5"/>
                  </a:cubicBezTo>
                  <a:close/>
                </a:path>
              </a:pathLst>
            </a:custGeom>
            <a:solidFill>
              <a:schemeClr val="folHlink">
                <a:alpha val="100000"/>
              </a:schemeClr>
            </a:solidFill>
            <a:ln w="0">
              <a:noFill/>
            </a:ln>
          </p:spPr>
          <p:txBody>
            <a:bodyPr/>
            <a:p>
              <a:endParaRPr lang="zh-CN" altLang="en-US"/>
            </a:p>
          </p:txBody>
        </p:sp>
        <p:sp>
          <p:nvSpPr>
            <p:cNvPr id="4110" name="Freeform 172"/>
            <p:cNvSpPr/>
            <p:nvPr userDrawn="1"/>
          </p:nvSpPr>
          <p:spPr>
            <a:xfrm>
              <a:off x="267" y="3295"/>
              <a:ext cx="76" cy="136"/>
            </a:xfrm>
            <a:custGeom>
              <a:avLst/>
              <a:gdLst/>
              <a:ahLst/>
              <a:cxnLst>
                <a:cxn ang="0">
                  <a:pos x="35" y="50"/>
                </a:cxn>
                <a:cxn ang="0">
                  <a:pos x="20" y="126"/>
                </a:cxn>
                <a:cxn ang="0">
                  <a:pos x="76" y="81"/>
                </a:cxn>
                <a:cxn ang="0">
                  <a:pos x="66" y="40"/>
                </a:cxn>
                <a:cxn ang="0">
                  <a:pos x="35" y="50"/>
                </a:cxn>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folHlink">
                <a:alpha val="100000"/>
              </a:schemeClr>
            </a:solidFill>
            <a:ln w="0">
              <a:noFill/>
            </a:ln>
          </p:spPr>
          <p:txBody>
            <a:bodyPr/>
            <a:p>
              <a:endParaRPr lang="zh-CN" altLang="en-US"/>
            </a:p>
          </p:txBody>
        </p:sp>
        <p:sp>
          <p:nvSpPr>
            <p:cNvPr id="4111" name="Freeform 173"/>
            <p:cNvSpPr/>
            <p:nvPr userDrawn="1"/>
          </p:nvSpPr>
          <p:spPr>
            <a:xfrm>
              <a:off x="222" y="3022"/>
              <a:ext cx="243" cy="116"/>
            </a:xfrm>
            <a:custGeom>
              <a:avLst/>
              <a:gdLst/>
              <a:ahLst/>
              <a:cxnLst>
                <a:cxn ang="0">
                  <a:pos x="203" y="10"/>
                </a:cxn>
                <a:cxn ang="0">
                  <a:pos x="46" y="5"/>
                </a:cxn>
                <a:cxn ang="0">
                  <a:pos x="5" y="45"/>
                </a:cxn>
                <a:cxn ang="0">
                  <a:pos x="111" y="106"/>
                </a:cxn>
                <a:cxn ang="0">
                  <a:pos x="172" y="101"/>
                </a:cxn>
                <a:cxn ang="0">
                  <a:pos x="203" y="96"/>
                </a:cxn>
                <a:cxn ang="0">
                  <a:pos x="203" y="10"/>
                </a:cxn>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folHlink">
                <a:alpha val="100000"/>
              </a:schemeClr>
            </a:solidFill>
            <a:ln w="0">
              <a:noFill/>
            </a:ln>
          </p:spPr>
          <p:txBody>
            <a:bodyPr/>
            <a:p>
              <a:endParaRPr lang="zh-CN" altLang="en-US"/>
            </a:p>
          </p:txBody>
        </p:sp>
        <p:sp>
          <p:nvSpPr>
            <p:cNvPr id="4112" name="Freeform 174"/>
            <p:cNvSpPr/>
            <p:nvPr userDrawn="1"/>
          </p:nvSpPr>
          <p:spPr>
            <a:xfrm>
              <a:off x="500" y="3345"/>
              <a:ext cx="177" cy="187"/>
            </a:xfrm>
            <a:custGeom>
              <a:avLst/>
              <a:gdLst/>
              <a:ahLst/>
              <a:cxnLst>
                <a:cxn ang="0">
                  <a:pos x="121" y="10"/>
                </a:cxn>
                <a:cxn ang="0">
                  <a:pos x="56" y="10"/>
                </a:cxn>
                <a:cxn ang="0">
                  <a:pos x="20" y="101"/>
                </a:cxn>
                <a:cxn ang="0">
                  <a:pos x="142" y="111"/>
                </a:cxn>
                <a:cxn ang="0">
                  <a:pos x="121" y="10"/>
                </a:cxn>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folHlink">
                <a:alpha val="100000"/>
              </a:schemeClr>
            </a:solidFill>
            <a:ln w="0">
              <a:noFill/>
            </a:ln>
          </p:spPr>
          <p:txBody>
            <a:bodyPr/>
            <a:p>
              <a:endParaRPr lang="zh-CN" altLang="en-US"/>
            </a:p>
          </p:txBody>
        </p:sp>
        <p:sp>
          <p:nvSpPr>
            <p:cNvPr id="4113" name="Freeform 175"/>
            <p:cNvSpPr/>
            <p:nvPr userDrawn="1"/>
          </p:nvSpPr>
          <p:spPr>
            <a:xfrm>
              <a:off x="905" y="3158"/>
              <a:ext cx="177" cy="36"/>
            </a:xfrm>
            <a:custGeom>
              <a:avLst/>
              <a:gdLst/>
              <a:ahLst/>
              <a:cxnLst>
                <a:cxn ang="0">
                  <a:pos x="25" y="0"/>
                </a:cxn>
                <a:cxn ang="0">
                  <a:pos x="71" y="26"/>
                </a:cxn>
                <a:cxn ang="0">
                  <a:pos x="25" y="0"/>
                </a:cxn>
              </a:cxnLst>
              <a:pathLst>
                <a:path w="35" h="7">
                  <a:moveTo>
                    <a:pt x="5" y="0"/>
                  </a:moveTo>
                  <a:cubicBezTo>
                    <a:pt x="0" y="0"/>
                    <a:pt x="7" y="7"/>
                    <a:pt x="14" y="5"/>
                  </a:cubicBezTo>
                  <a:cubicBezTo>
                    <a:pt x="35" y="1"/>
                    <a:pt x="5" y="0"/>
                    <a:pt x="5" y="0"/>
                  </a:cubicBezTo>
                  <a:close/>
                </a:path>
              </a:pathLst>
            </a:custGeom>
            <a:solidFill>
              <a:schemeClr val="folHlink">
                <a:alpha val="100000"/>
              </a:schemeClr>
            </a:solidFill>
            <a:ln w="0">
              <a:noFill/>
            </a:ln>
          </p:spPr>
          <p:txBody>
            <a:bodyPr/>
            <a:p>
              <a:endParaRPr lang="zh-CN" altLang="en-US"/>
            </a:p>
          </p:txBody>
        </p:sp>
        <p:sp>
          <p:nvSpPr>
            <p:cNvPr id="4114" name="Freeform 176"/>
            <p:cNvSpPr/>
            <p:nvPr userDrawn="1"/>
          </p:nvSpPr>
          <p:spPr>
            <a:xfrm>
              <a:off x="965" y="3153"/>
              <a:ext cx="137" cy="81"/>
            </a:xfrm>
            <a:custGeom>
              <a:avLst/>
              <a:gdLst/>
              <a:ahLst/>
              <a:cxnLst>
                <a:cxn ang="0">
                  <a:pos x="36" y="66"/>
                </a:cxn>
                <a:cxn ang="0">
                  <a:pos x="127" y="30"/>
                </a:cxn>
                <a:cxn ang="0">
                  <a:pos x="86" y="5"/>
                </a:cxn>
                <a:cxn ang="0">
                  <a:pos x="36" y="56"/>
                </a:cxn>
                <a:cxn ang="0">
                  <a:pos x="36" y="66"/>
                </a:cxn>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folHlink">
                <a:alpha val="100000"/>
              </a:schemeClr>
            </a:solidFill>
            <a:ln w="0">
              <a:noFill/>
            </a:ln>
          </p:spPr>
          <p:txBody>
            <a:bodyPr/>
            <a:p>
              <a:endParaRPr lang="zh-CN" altLang="en-US"/>
            </a:p>
          </p:txBody>
        </p:sp>
        <p:sp>
          <p:nvSpPr>
            <p:cNvPr id="4115" name="Freeform 177"/>
            <p:cNvSpPr/>
            <p:nvPr userDrawn="1"/>
          </p:nvSpPr>
          <p:spPr>
            <a:xfrm>
              <a:off x="960" y="3204"/>
              <a:ext cx="177" cy="86"/>
            </a:xfrm>
            <a:custGeom>
              <a:avLst/>
              <a:gdLst/>
              <a:ahLst/>
              <a:cxnLst>
                <a:cxn ang="0">
                  <a:pos x="126" y="30"/>
                </a:cxn>
                <a:cxn ang="0">
                  <a:pos x="40" y="51"/>
                </a:cxn>
                <a:cxn ang="0">
                  <a:pos x="30" y="66"/>
                </a:cxn>
                <a:cxn ang="0">
                  <a:pos x="137" y="61"/>
                </a:cxn>
                <a:cxn ang="0">
                  <a:pos x="126" y="30"/>
                </a:cxn>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folHlink">
                <a:alpha val="100000"/>
              </a:schemeClr>
            </a:solidFill>
            <a:ln w="0">
              <a:noFill/>
            </a:ln>
          </p:spPr>
          <p:txBody>
            <a:bodyPr/>
            <a:p>
              <a:endParaRPr lang="zh-CN" altLang="en-US"/>
            </a:p>
          </p:txBody>
        </p:sp>
        <p:sp>
          <p:nvSpPr>
            <p:cNvPr id="4116" name="Freeform 178"/>
            <p:cNvSpPr/>
            <p:nvPr userDrawn="1"/>
          </p:nvSpPr>
          <p:spPr>
            <a:xfrm>
              <a:off x="844" y="3285"/>
              <a:ext cx="248" cy="60"/>
            </a:xfrm>
            <a:custGeom>
              <a:avLst/>
              <a:gdLst/>
              <a:ahLst/>
              <a:cxnLst>
                <a:cxn ang="0">
                  <a:pos x="202" y="15"/>
                </a:cxn>
                <a:cxn ang="0">
                  <a:pos x="147" y="5"/>
                </a:cxn>
                <a:cxn ang="0">
                  <a:pos x="35" y="0"/>
                </a:cxn>
                <a:cxn ang="0">
                  <a:pos x="10" y="25"/>
                </a:cxn>
                <a:cxn ang="0">
                  <a:pos x="101" y="40"/>
                </a:cxn>
                <a:cxn ang="0">
                  <a:pos x="208" y="40"/>
                </a:cxn>
                <a:cxn ang="0">
                  <a:pos x="202" y="15"/>
                </a:cxn>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folHlink">
                <a:alpha val="100000"/>
              </a:schemeClr>
            </a:solidFill>
            <a:ln w="0">
              <a:noFill/>
            </a:ln>
          </p:spPr>
          <p:txBody>
            <a:bodyPr/>
            <a:p>
              <a:endParaRPr lang="zh-CN" altLang="en-US"/>
            </a:p>
          </p:txBody>
        </p:sp>
        <p:sp>
          <p:nvSpPr>
            <p:cNvPr id="4117" name="Freeform 179"/>
            <p:cNvSpPr/>
            <p:nvPr userDrawn="1"/>
          </p:nvSpPr>
          <p:spPr>
            <a:xfrm>
              <a:off x="869" y="3340"/>
              <a:ext cx="203" cy="56"/>
            </a:xfrm>
            <a:custGeom>
              <a:avLst/>
              <a:gdLst/>
              <a:ahLst/>
              <a:cxnLst>
                <a:cxn ang="0">
                  <a:pos x="188" y="10"/>
                </a:cxn>
                <a:cxn ang="0">
                  <a:pos x="132" y="20"/>
                </a:cxn>
                <a:cxn ang="0">
                  <a:pos x="66" y="15"/>
                </a:cxn>
                <a:cxn ang="0">
                  <a:pos x="5" y="10"/>
                </a:cxn>
                <a:cxn ang="0">
                  <a:pos x="178" y="41"/>
                </a:cxn>
                <a:cxn ang="0">
                  <a:pos x="188" y="10"/>
                </a:cxn>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folHlink">
                <a:alpha val="100000"/>
              </a:schemeClr>
            </a:solidFill>
            <a:ln w="0">
              <a:noFill/>
            </a:ln>
          </p:spPr>
          <p:txBody>
            <a:bodyPr/>
            <a:p>
              <a:endParaRPr lang="zh-CN" altLang="en-US"/>
            </a:p>
          </p:txBody>
        </p:sp>
        <p:sp>
          <p:nvSpPr>
            <p:cNvPr id="4118" name="Freeform 180"/>
            <p:cNvSpPr/>
            <p:nvPr userDrawn="1"/>
          </p:nvSpPr>
          <p:spPr>
            <a:xfrm>
              <a:off x="859" y="3386"/>
              <a:ext cx="207" cy="172"/>
            </a:xfrm>
            <a:custGeom>
              <a:avLst/>
              <a:gdLst/>
              <a:ahLst/>
              <a:cxnLst>
                <a:cxn ang="0">
                  <a:pos x="141" y="46"/>
                </a:cxn>
                <a:cxn ang="0">
                  <a:pos x="66" y="30"/>
                </a:cxn>
                <a:cxn ang="0">
                  <a:pos x="20" y="76"/>
                </a:cxn>
                <a:cxn ang="0">
                  <a:pos x="5" y="96"/>
                </a:cxn>
                <a:cxn ang="0">
                  <a:pos x="45" y="96"/>
                </a:cxn>
                <a:cxn ang="0">
                  <a:pos x="86" y="137"/>
                </a:cxn>
                <a:cxn ang="0">
                  <a:pos x="106" y="152"/>
                </a:cxn>
                <a:cxn ang="0">
                  <a:pos x="146" y="96"/>
                </a:cxn>
                <a:cxn ang="0">
                  <a:pos x="197" y="96"/>
                </a:cxn>
                <a:cxn ang="0">
                  <a:pos x="141" y="46"/>
                </a:cxn>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folHlink">
                <a:alpha val="100000"/>
              </a:schemeClr>
            </a:solidFill>
            <a:ln w="0">
              <a:noFill/>
            </a:ln>
          </p:spPr>
          <p:txBody>
            <a:bodyPr/>
            <a:p>
              <a:endParaRPr lang="zh-CN" altLang="en-US"/>
            </a:p>
          </p:txBody>
        </p:sp>
        <p:sp>
          <p:nvSpPr>
            <p:cNvPr id="4119" name="Freeform 181"/>
            <p:cNvSpPr/>
            <p:nvPr userDrawn="1"/>
          </p:nvSpPr>
          <p:spPr>
            <a:xfrm>
              <a:off x="996" y="3305"/>
              <a:ext cx="126" cy="318"/>
            </a:xfrm>
            <a:custGeom>
              <a:avLst/>
              <a:gdLst/>
              <a:ahLst/>
              <a:cxnLst>
                <a:cxn ang="0">
                  <a:pos x="111" y="10"/>
                </a:cxn>
                <a:cxn ang="0">
                  <a:pos x="91" y="86"/>
                </a:cxn>
                <a:cxn ang="0">
                  <a:pos x="35" y="101"/>
                </a:cxn>
                <a:cxn ang="0">
                  <a:pos x="35" y="116"/>
                </a:cxn>
                <a:cxn ang="0">
                  <a:pos x="86" y="172"/>
                </a:cxn>
                <a:cxn ang="0">
                  <a:pos x="60" y="227"/>
                </a:cxn>
                <a:cxn ang="0">
                  <a:pos x="0" y="278"/>
                </a:cxn>
                <a:cxn ang="0">
                  <a:pos x="25" y="293"/>
                </a:cxn>
                <a:cxn ang="0">
                  <a:pos x="81" y="313"/>
                </a:cxn>
                <a:cxn ang="0">
                  <a:pos x="116" y="288"/>
                </a:cxn>
                <a:cxn ang="0">
                  <a:pos x="126" y="71"/>
                </a:cxn>
                <a:cxn ang="0">
                  <a:pos x="126" y="10"/>
                </a:cxn>
                <a:cxn ang="0">
                  <a:pos x="111" y="10"/>
                </a:cxn>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folHlink">
                <a:alpha val="100000"/>
              </a:schemeClr>
            </a:solidFill>
            <a:ln w="0">
              <a:noFill/>
            </a:ln>
          </p:spPr>
          <p:txBody>
            <a:bodyPr/>
            <a:p>
              <a:endParaRPr lang="zh-CN" altLang="en-US"/>
            </a:p>
          </p:txBody>
        </p:sp>
      </p:grpSp>
      <p:sp>
        <p:nvSpPr>
          <p:cNvPr id="5283" name="Rectangle 163"/>
          <p:cNvSpPr>
            <a:spLocks noGrp="1" noRot="1" noChangeArrowheads="1"/>
          </p:cNvSpPr>
          <p:nvPr>
            <p:ph type="ctrTitle"/>
          </p:nvPr>
        </p:nvSpPr>
        <p:spPr>
          <a:xfrm>
            <a:off x="914400" y="2057400"/>
            <a:ext cx="10363200" cy="1143000"/>
          </a:xfrm>
        </p:spPr>
        <p:txBody>
          <a:bodyPr/>
          <a:lstStyle>
            <a:lvl1pPr>
              <a:defRPr/>
            </a:lvl1pPr>
          </a:lstStyle>
          <a:p>
            <a:pPr lvl="0"/>
            <a:r>
              <a:rPr lang="zh-CN" altLang="en-US" noProof="0" smtClean="0"/>
              <a:t>单击此处编辑母版标题样式</a:t>
            </a:r>
            <a:endParaRPr lang="zh-CN" altLang="en-US" noProof="0" smtClean="0"/>
          </a:p>
        </p:txBody>
      </p:sp>
      <p:sp>
        <p:nvSpPr>
          <p:cNvPr id="5287" name="Rectangle 167"/>
          <p:cNvSpPr>
            <a:spLocks noGrp="1" noRot="1" noChangeArrowheads="1"/>
          </p:cNvSpPr>
          <p:nvPr>
            <p:ph type="subTitle" idx="1"/>
          </p:nvPr>
        </p:nvSpPr>
        <p:spPr>
          <a:xfrm>
            <a:off x="1828800" y="3505200"/>
            <a:ext cx="8534400" cy="1752600"/>
          </a:xfrm>
        </p:spPr>
        <p:txBody>
          <a:bodyPr/>
          <a:lstStyle>
            <a:lvl1pPr marL="0" indent="0" algn="ctr">
              <a:buFont typeface="Wingdings" panose="05000000000000000000" pitchFamily="2" charset="2"/>
              <a:buNone/>
              <a:defRPr/>
            </a:lvl1pPr>
          </a:lstStyle>
          <a:p>
            <a:pPr lvl="0"/>
            <a:r>
              <a:rPr lang="zh-CN" altLang="en-US" noProof="0" smtClean="0"/>
              <a:t>单击此处编辑母版副标题样式</a:t>
            </a:r>
            <a:endParaRPr lang="zh-CN" altLang="en-US" noProof="0" smtClean="0"/>
          </a:p>
        </p:txBody>
      </p:sp>
      <p:sp>
        <p:nvSpPr>
          <p:cNvPr id="428" name="Rectangle 164"/>
          <p:cNvSpPr>
            <a:spLocks noGrp="1" noChangeArrowheads="1"/>
          </p:cNvSpPr>
          <p:nvPr>
            <p:ph type="dt" sz="half" idx="2"/>
          </p:nvPr>
        </p:nvSpPr>
        <p:spPr bwMode="auto">
          <a:xfrm>
            <a:off x="402167" y="6248400"/>
            <a:ext cx="3052233"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A81BBB2-B432-48FD-A67D-59EDCA585370}"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29" name="Rectangle 165"/>
          <p:cNvSpPr>
            <a:spLocks noGrp="1" noChangeArrowheads="1"/>
          </p:cNvSpPr>
          <p:nvPr>
            <p:ph type="ftr" sz="quarter" idx="3"/>
          </p:nvPr>
        </p:nvSpPr>
        <p:spPr bwMode="auto">
          <a:xfrm>
            <a:off x="4165600" y="6248400"/>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30" name="Rectangle 166"/>
          <p:cNvSpPr>
            <a:spLocks noGrp="1" noChangeArrowheads="1"/>
          </p:cNvSpPr>
          <p:nvPr>
            <p:ph type="sldNum" sz="quarter" idx="4"/>
          </p:nvPr>
        </p:nvSpPr>
        <p:spPr bwMode="auto">
          <a:xfrm>
            <a:off x="8737600" y="6248400"/>
            <a:ext cx="3052233"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
            <a:pPr algn="r"/>
            <a:fld id="{9A0DB2DC-4C9A-4742-B13C-FB6460FD3503}" type="slidenum">
              <a:rPr lang="en-US" altLang="zh-CN" dirty="0"/>
            </a:fld>
            <a:endParaRPr lang="en-US" altLang="zh-CN" dirty="0"/>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97933" y="228600"/>
            <a:ext cx="11387667" cy="114300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12800" y="1600200"/>
            <a:ext cx="10871200" cy="44989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397933" y="6245225"/>
            <a:ext cx="3052233"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fld id="{3BC1FDB5-8174-4A1D-84DB-E91250F0DBBF}"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161367"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733367" y="6245225"/>
            <a:ext cx="3052233" cy="476250"/>
          </a:xfrm>
        </p:spPr>
        <p:txBody>
          <a:bodyPr/>
          <a:p>
            <a:pPr lvl="0" eaLnBrk="1" hangingPunct="1"/>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97933" y="228600"/>
            <a:ext cx="11387667" cy="114300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397933" y="6245225"/>
            <a:ext cx="3052233" cy="476250"/>
          </a:xfrm>
        </p:spPr>
        <p:txBody>
          <a:bodyPr/>
          <a:lstStyle/>
          <a:p>
            <a:pPr lvl="0" eaLnBrk="1" hangingPunct="1"/>
            <a:r>
              <a:rPr lang="zh-CN" altLang="en-US" dirty="0">
                <a:latin typeface="Arial" panose="020B0604020202020204" pitchFamily="34" charset="0"/>
              </a:rPr>
              <a:t>Prentice Hall, 2001</a:t>
            </a:r>
            <a:endParaRPr lang="zh-CN" altLang="en-US" dirty="0">
              <a:latin typeface="Arial" panose="020B0604020202020204" pitchFamily="34" charset="0"/>
              <a:ea typeface="宋体" panose="02010600030101010101" pitchFamily="2" charset="-122"/>
            </a:endParaRPr>
          </a:p>
        </p:txBody>
      </p:sp>
      <p:sp>
        <p:nvSpPr>
          <p:cNvPr id="4" name="页脚占位符 3"/>
          <p:cNvSpPr>
            <a:spLocks noGrp="1"/>
          </p:cNvSpPr>
          <p:nvPr>
            <p:ph type="ftr" sz="quarter" idx="11"/>
          </p:nvPr>
        </p:nvSpPr>
        <p:spPr>
          <a:xfrm>
            <a:off x="4161367" y="6245225"/>
            <a:ext cx="3860800" cy="476250"/>
          </a:xfrm>
        </p:spPr>
        <p:txBody>
          <a:bodyPr/>
          <a:lstStyle/>
          <a:p>
            <a:pPr lvl="0" eaLnBrk="1" hangingPunct="1"/>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a:xfrm>
            <a:off x="8733367" y="6245225"/>
            <a:ext cx="3052233" cy="476250"/>
          </a:xfrm>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椭圆 1"/>
          <p:cNvSpPr/>
          <p:nvPr/>
        </p:nvSpPr>
        <p:spPr>
          <a:xfrm>
            <a:off x="1506855" y="1599565"/>
            <a:ext cx="3896360" cy="3439160"/>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6" name="文本框 5"/>
          <p:cNvSpPr txBox="1"/>
          <p:nvPr/>
        </p:nvSpPr>
        <p:spPr>
          <a:xfrm>
            <a:off x="10507980" y="6155690"/>
            <a:ext cx="1325880"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 name="文本框 6"/>
          <p:cNvSpPr txBox="1"/>
          <p:nvPr/>
        </p:nvSpPr>
        <p:spPr>
          <a:xfrm>
            <a:off x="5808980" y="2426970"/>
            <a:ext cx="6479540" cy="922020"/>
          </a:xfrm>
          <a:prstGeom prst="rect">
            <a:avLst/>
          </a:prstGeom>
          <a:noFill/>
        </p:spPr>
        <p:txBody>
          <a:bodyPr wrap="square" rtlCol="0">
            <a:spAutoFit/>
          </a:bodyPr>
          <a:p>
            <a:r>
              <a:rPr lang="zh-CN" altLang="en-US" sz="5400" b="1">
                <a:latin typeface="微软雅黑" panose="020B0503020204020204" pitchFamily="34" charset="-122"/>
                <a:ea typeface="微软雅黑" panose="020B0503020204020204" pitchFamily="34" charset="-122"/>
              </a:rPr>
              <a:t>选择激励方式</a:t>
            </a:r>
            <a:endParaRPr lang="zh-CN" altLang="en-US"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855970"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a:latin typeface="微软雅黑" panose="020B0503020204020204" pitchFamily="34" charset="-122"/>
                <a:ea typeface="微软雅黑" panose="020B0503020204020204" pitchFamily="34" charset="-122"/>
              </a:rPr>
              <a:t>选自：模块</a:t>
            </a:r>
            <a:r>
              <a:rPr lang="en-US" altLang="zh-CN" sz="2000" b="1">
                <a:latin typeface="微软雅黑" panose="020B0503020204020204" pitchFamily="34" charset="-122"/>
                <a:ea typeface="微软雅黑" panose="020B0503020204020204" pitchFamily="34" charset="-122"/>
              </a:rPr>
              <a:t>7</a:t>
            </a:r>
            <a:r>
              <a:rPr lang="zh-CN" altLang="en-US" sz="2000" b="1">
                <a:latin typeface="微软雅黑" panose="020B0503020204020204" pitchFamily="34" charset="-122"/>
                <a:ea typeface="微软雅黑" panose="020B0503020204020204" pitchFamily="34" charset="-122"/>
              </a:rPr>
              <a:t>有效激励，</a:t>
            </a:r>
            <a:r>
              <a:rPr sz="2000" b="1">
                <a:latin typeface="微软雅黑" panose="020B0503020204020204" pitchFamily="34" charset="-122"/>
                <a:ea typeface="微软雅黑" panose="020B0503020204020204" pitchFamily="34" charset="-122"/>
              </a:rPr>
              <a:t>任务</a:t>
            </a:r>
            <a:r>
              <a:rPr lang="en-US" sz="2000" b="1">
                <a:latin typeface="微软雅黑" panose="020B0503020204020204" pitchFamily="34" charset="-122"/>
                <a:ea typeface="微软雅黑" panose="020B0503020204020204" pitchFamily="34" charset="-122"/>
              </a:rPr>
              <a:t>3</a:t>
            </a:r>
            <a:r>
              <a:rPr sz="2000" b="1">
                <a:latin typeface="微软雅黑" panose="020B0503020204020204" pitchFamily="34" charset="-122"/>
                <a:ea typeface="微软雅黑" panose="020B0503020204020204" pitchFamily="34" charset="-122"/>
              </a:rPr>
              <a:t>  </a:t>
            </a:r>
            <a:r>
              <a:rPr lang="zh-CN" sz="2000" b="1">
                <a:latin typeface="微软雅黑" panose="020B0503020204020204" pitchFamily="34" charset="-122"/>
                <a:ea typeface="微软雅黑" panose="020B0503020204020204" pitchFamily="34" charset="-122"/>
              </a:rPr>
              <a:t>选择激励方式</a:t>
            </a:r>
            <a:endParaRPr lang="zh-CN"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圆角矩形 4"/>
          <p:cNvSpPr/>
          <p:nvPr/>
        </p:nvSpPr>
        <p:spPr>
          <a:xfrm>
            <a:off x="1044575" y="2453005"/>
            <a:ext cx="7591425" cy="3510915"/>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3609340" y="1444625"/>
            <a:ext cx="1593850" cy="1580515"/>
            <a:chOff x="304800" y="673100"/>
            <a:chExt cx="4000500" cy="4000500"/>
          </a:xfrm>
          <a:effectLst>
            <a:outerShdw blurRad="444500" dist="254000" dir="8100000" algn="tr" rotWithShape="0">
              <a:prstClr val="black">
                <a:alpha val="50000"/>
              </a:prstClr>
            </a:outerShdw>
          </a:effectLst>
        </p:grpSpPr>
        <p:sp>
          <p:nvSpPr>
            <p:cNvPr id="7" name="同心圆 6"/>
            <p:cNvSpPr/>
            <p:nvPr/>
          </p:nvSpPr>
          <p:spPr>
            <a:xfrm>
              <a:off x="304800" y="673100"/>
              <a:ext cx="4000500" cy="4000500"/>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椭圆 17"/>
            <p:cNvSpPr/>
            <p:nvPr/>
          </p:nvSpPr>
          <p:spPr>
            <a:xfrm>
              <a:off x="392112" y="760412"/>
              <a:ext cx="3825874" cy="382587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29" name="矩形 28"/>
          <p:cNvSpPr/>
          <p:nvPr/>
        </p:nvSpPr>
        <p:spPr>
          <a:xfrm>
            <a:off x="3727450" y="1819275"/>
            <a:ext cx="1357630" cy="829945"/>
          </a:xfrm>
          <a:prstGeom prst="rect">
            <a:avLst/>
          </a:prstGeom>
        </p:spPr>
        <p:txBody>
          <a:bodyPr wrap="square">
            <a:spAutoFit/>
          </a:bodyPr>
          <a:p>
            <a:r>
              <a:rPr lang="en-US" altLang="zh-CN" sz="2400" b="1" dirty="0" smtClean="0">
                <a:solidFill>
                  <a:schemeClr val="bg1"/>
                </a:solidFill>
                <a:latin typeface="微软雅黑" panose="020B0503020204020204" pitchFamily="34" charset="-122"/>
                <a:ea typeface="微软雅黑" panose="020B0503020204020204" pitchFamily="34" charset="-122"/>
              </a:rPr>
              <a:t>  </a:t>
            </a:r>
            <a:r>
              <a:rPr lang="zh-CN" altLang="en-US" sz="2400" b="1" dirty="0" smtClean="0">
                <a:solidFill>
                  <a:schemeClr val="bg1"/>
                </a:solidFill>
                <a:latin typeface="微软雅黑" panose="020B0503020204020204" pitchFamily="34" charset="-122"/>
                <a:ea typeface="微软雅黑" panose="020B0503020204020204" pitchFamily="34" charset="-122"/>
              </a:rPr>
              <a:t>激励</a:t>
            </a:r>
            <a:endParaRPr lang="zh-CN" altLang="en-US" sz="2400" b="1" dirty="0" smtClean="0">
              <a:solidFill>
                <a:schemeClr val="bg1"/>
              </a:solidFill>
              <a:latin typeface="微软雅黑" panose="020B0503020204020204" pitchFamily="34" charset="-122"/>
              <a:ea typeface="微软雅黑" panose="020B0503020204020204" pitchFamily="34" charset="-122"/>
            </a:endParaRPr>
          </a:p>
          <a:p>
            <a:r>
              <a:rPr lang="zh-CN" altLang="en-US" sz="2400" b="1" dirty="0" smtClean="0">
                <a:solidFill>
                  <a:schemeClr val="bg1"/>
                </a:solidFill>
                <a:latin typeface="微软雅黑" panose="020B0503020204020204" pitchFamily="34" charset="-122"/>
                <a:ea typeface="微软雅黑" panose="020B0503020204020204" pitchFamily="34" charset="-122"/>
              </a:rPr>
              <a:t>的方式</a:t>
            </a:r>
            <a:endParaRPr lang="zh-CN" altLang="en-US" sz="2400" b="1" dirty="0" smtClean="0">
              <a:solidFill>
                <a:schemeClr val="bg1"/>
              </a:solidFill>
              <a:latin typeface="微软雅黑" panose="020B0503020204020204" pitchFamily="34" charset="-122"/>
              <a:ea typeface="微软雅黑" panose="020B0503020204020204" pitchFamily="34" charset="-122"/>
            </a:endParaRPr>
          </a:p>
        </p:txBody>
      </p:sp>
      <p:sp>
        <p:nvSpPr>
          <p:cNvPr id="34" name="TextBox 20"/>
          <p:cNvSpPr txBox="1"/>
          <p:nvPr/>
        </p:nvSpPr>
        <p:spPr>
          <a:xfrm>
            <a:off x="1310640" y="3189605"/>
            <a:ext cx="6287770" cy="1119505"/>
          </a:xfrm>
          <a:prstGeom prst="rect">
            <a:avLst/>
          </a:prstGeom>
          <a:noFill/>
        </p:spPr>
        <p:txBody>
          <a:bodyPr wrap="square" lIns="0" tIns="0" rIns="0" bIns="0" rtlCol="0">
            <a:spAutoFit/>
          </a:bodyPr>
          <a:p>
            <a:pPr indent="266700">
              <a:lnSpc>
                <a:spcPct val="130000"/>
              </a:lnSpc>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sz="2800" b="1" dirty="0" smtClean="0">
                <a:solidFill>
                  <a:schemeClr val="tx2">
                    <a:lumMod val="75000"/>
                  </a:schemeClr>
                </a:solidFill>
                <a:latin typeface="微软雅黑" panose="020B0503020204020204" pitchFamily="34" charset="-122"/>
                <a:ea typeface="微软雅黑" panose="020B0503020204020204" pitchFamily="34" charset="-122"/>
              </a:rPr>
              <a:t>10</a:t>
            </a:r>
            <a:r>
              <a:rPr lang="zh-CN" altLang="en-US" sz="2800" b="1" dirty="0" smtClean="0">
                <a:solidFill>
                  <a:schemeClr val="tx2">
                    <a:lumMod val="75000"/>
                  </a:schemeClr>
                </a:solidFill>
                <a:latin typeface="微软雅黑" panose="020B0503020204020204" pitchFamily="34" charset="-122"/>
                <a:ea typeface="微软雅黑" panose="020B0503020204020204" pitchFamily="34" charset="-122"/>
              </a:rPr>
              <a:t>种常见的激励方式常用于企业管理中，提高员工的工作效率。</a:t>
            </a:r>
            <a:endParaRPr lang="zh-CN" altLang="en-US" sz="2800" b="1" dirty="0" smtClean="0">
              <a:solidFill>
                <a:schemeClr val="tx2">
                  <a:lumMod val="75000"/>
                </a:schemeClr>
              </a:solidFill>
              <a:latin typeface="微软雅黑" panose="020B0503020204020204" pitchFamily="34" charset="-122"/>
              <a:ea typeface="微软雅黑" panose="020B0503020204020204" pitchFamily="34" charset="-122"/>
            </a:endParaRPr>
          </a:p>
        </p:txBody>
      </p:sp>
      <p:pic>
        <p:nvPicPr>
          <p:cNvPr id="2" name="图片 1" descr="A000220150318C13PPIC"/>
          <p:cNvPicPr>
            <a:picLocks noChangeAspect="1"/>
          </p:cNvPicPr>
          <p:nvPr/>
        </p:nvPicPr>
        <p:blipFill>
          <a:blip r:embed="rId1"/>
          <a:stretch>
            <a:fillRect/>
          </a:stretch>
        </p:blipFill>
        <p:spPr>
          <a:xfrm>
            <a:off x="8918575" y="2132330"/>
            <a:ext cx="2344420" cy="2593975"/>
          </a:xfrm>
          <a:prstGeom prst="rect">
            <a:avLst/>
          </a:prstGeom>
        </p:spPr>
      </p:pic>
      <p:sp>
        <p:nvSpPr>
          <p:cNvPr id="39" name="文本框 38"/>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3" name="圆角矩形 72"/>
          <p:cNvSpPr/>
          <p:nvPr/>
        </p:nvSpPr>
        <p:spPr bwMode="auto">
          <a:xfrm>
            <a:off x="953135" y="1960880"/>
            <a:ext cx="231140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lang="en-US" altLang="zh-CN" sz="2800" kern="0">
                <a:solidFill>
                  <a:schemeClr val="bg1"/>
                </a:solidFill>
                <a:latin typeface="微软雅黑" panose="020B0503020204020204" pitchFamily="34" charset="-122"/>
                <a:ea typeface="微软雅黑" panose="020B0503020204020204" pitchFamily="34" charset="-122"/>
              </a:rPr>
              <a:t>1</a:t>
            </a:r>
            <a:r>
              <a:rPr lang="zh-CN" altLang="en-US" sz="2800" kern="0">
                <a:solidFill>
                  <a:schemeClr val="bg1"/>
                </a:solidFill>
                <a:latin typeface="微软雅黑" panose="020B0503020204020204" pitchFamily="34" charset="-122"/>
                <a:ea typeface="微软雅黑" panose="020B0503020204020204" pitchFamily="34" charset="-122"/>
              </a:rPr>
              <a:t>、金钱</a:t>
            </a:r>
            <a:endParaRPr lang="zh-CN" altLang="en-US"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660650" y="3335020"/>
            <a:ext cx="4626610" cy="1076325"/>
          </a:xfrm>
          <a:prstGeom prst="rect">
            <a:avLst/>
          </a:prstGeom>
          <a:noFill/>
        </p:spPr>
        <p:txBody>
          <a:bodyPr wrap="square" rtlCol="0" anchor="t">
            <a:spAutoFit/>
          </a:bodyPr>
          <a:p>
            <a:r>
              <a:rPr lang="zh-CN" altLang="en-US" sz="3200">
                <a:latin typeface="微软雅黑" panose="020B0503020204020204" pitchFamily="34" charset="-122"/>
                <a:ea typeface="微软雅黑" panose="020B0503020204020204" pitchFamily="34" charset="-122"/>
              </a:rPr>
              <a:t>工资+奖金+物质（员工需要公司也能提供）</a:t>
            </a:r>
            <a:endParaRPr lang="zh-CN" altLang="en-US" sz="3200">
              <a:latin typeface="微软雅黑" panose="020B0503020204020204" pitchFamily="34" charset="-122"/>
              <a:ea typeface="微软雅黑" panose="020B0503020204020204" pitchFamily="34" charset="-122"/>
            </a:endParaRPr>
          </a:p>
        </p:txBody>
      </p:sp>
      <p:pic>
        <p:nvPicPr>
          <p:cNvPr id="4" name="图片 3" descr="A000220150322E55PPIC"/>
          <p:cNvPicPr>
            <a:picLocks noChangeAspect="1"/>
          </p:cNvPicPr>
          <p:nvPr/>
        </p:nvPicPr>
        <p:blipFill>
          <a:blip r:embed="rId1"/>
          <a:stretch>
            <a:fillRect/>
          </a:stretch>
        </p:blipFill>
        <p:spPr>
          <a:xfrm>
            <a:off x="8263255" y="1466215"/>
            <a:ext cx="3015615" cy="4610100"/>
          </a:xfrm>
          <a:prstGeom prst="rect">
            <a:avLst/>
          </a:prstGeom>
        </p:spPr>
      </p:pic>
      <p:sp>
        <p:nvSpPr>
          <p:cNvPr id="5" name="文本框 4"/>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p:cTn id="11" dur="500" fill="hold"/>
                                        <p:tgtEl>
                                          <p:spTgt spid="39"/>
                                        </p:tgtEl>
                                        <p:attrNameLst>
                                          <p:attrName>ppt_w</p:attrName>
                                        </p:attrNameLst>
                                      </p:cBhvr>
                                      <p:tavLst>
                                        <p:tav tm="0">
                                          <p:val>
                                            <p:fltVal val="0"/>
                                          </p:val>
                                        </p:tav>
                                        <p:tav tm="100000">
                                          <p:val>
                                            <p:strVal val="#ppt_w"/>
                                          </p:val>
                                        </p:tav>
                                      </p:tavLst>
                                    </p:anim>
                                    <p:anim calcmode="lin" valueType="num">
                                      <p:cBhvr>
                                        <p:cTn id="12" dur="500" fill="hold"/>
                                        <p:tgtEl>
                                          <p:spTgt spid="39"/>
                                        </p:tgtEl>
                                        <p:attrNameLst>
                                          <p:attrName>ppt_h</p:attrName>
                                        </p:attrNameLst>
                                      </p:cBhvr>
                                      <p:tavLst>
                                        <p:tav tm="0">
                                          <p:val>
                                            <p:fltVal val="0"/>
                                          </p:val>
                                        </p:tav>
                                        <p:tav tm="100000">
                                          <p:val>
                                            <p:strVal val="#ppt_h"/>
                                          </p:val>
                                        </p:tav>
                                      </p:tavLst>
                                    </p:anim>
                                    <p:anim calcmode="lin" valueType="num">
                                      <p:cBhvr>
                                        <p:cTn id="13" dur="500" fill="hold"/>
                                        <p:tgtEl>
                                          <p:spTgt spid="39"/>
                                        </p:tgtEl>
                                        <p:attrNameLst>
                                          <p:attrName>style.rotation</p:attrName>
                                        </p:attrNameLst>
                                      </p:cBhvr>
                                      <p:tavLst>
                                        <p:tav tm="0">
                                          <p:val>
                                            <p:fltVal val="360"/>
                                          </p:val>
                                        </p:tav>
                                        <p:tav tm="100000">
                                          <p:val>
                                            <p:fltVal val="0"/>
                                          </p:val>
                                        </p:tav>
                                      </p:tavLst>
                                    </p:anim>
                                    <p:animEffect transition="in" filter="fade">
                                      <p:cBhvr>
                                        <p:cTn id="14" dur="500"/>
                                        <p:tgtEl>
                                          <p:spTgt spid="39"/>
                                        </p:tgtEl>
                                      </p:cBhvr>
                                    </p:animEffect>
                                  </p:childTnLst>
                                </p:cTn>
                              </p:par>
                              <p:par>
                                <p:cTn id="15" presetID="2" presetClass="entr" presetSubtype="2" fill="hold" grpId="0" nodeType="with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additive="base">
                                        <p:cTn id="17" dur="500" fill="hold"/>
                                        <p:tgtEl>
                                          <p:spTgt spid="73"/>
                                        </p:tgtEl>
                                        <p:attrNameLst>
                                          <p:attrName>ppt_x</p:attrName>
                                        </p:attrNameLst>
                                      </p:cBhvr>
                                      <p:tavLst>
                                        <p:tav tm="0">
                                          <p:val>
                                            <p:strVal val="1+#ppt_w/2"/>
                                          </p:val>
                                        </p:tav>
                                        <p:tav tm="100000">
                                          <p:val>
                                            <p:strVal val="#ppt_x"/>
                                          </p:val>
                                        </p:tav>
                                      </p:tavLst>
                                    </p:anim>
                                    <p:anim calcmode="lin" valueType="num">
                                      <p:cBhvr additive="base">
                                        <p:cTn id="18"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9" grpId="0" bldLvl="0" animBg="1"/>
      <p:bldP spid="7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3" name="圆角矩形 72"/>
          <p:cNvSpPr/>
          <p:nvPr/>
        </p:nvSpPr>
        <p:spPr bwMode="auto">
          <a:xfrm>
            <a:off x="782955" y="1823085"/>
            <a:ext cx="481076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sz="2800" kern="0">
                <a:solidFill>
                  <a:schemeClr val="bg1"/>
                </a:solidFill>
                <a:latin typeface="微软雅黑" panose="020B0503020204020204" pitchFamily="34" charset="-122"/>
                <a:ea typeface="微软雅黑" panose="020B0503020204020204" pitchFamily="34" charset="-122"/>
              </a:rPr>
              <a:t>2、认可（赞美、表扬）</a:t>
            </a:r>
            <a:endParaRPr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660650" y="3335020"/>
            <a:ext cx="4626610" cy="1568450"/>
          </a:xfrm>
          <a:prstGeom prst="rect">
            <a:avLst/>
          </a:prstGeom>
          <a:noFill/>
          <a:ln>
            <a:solidFill>
              <a:schemeClr val="tx1"/>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对于一些高级知识分子和一些酷爱面子的人，认可往往比金钱更有效</a:t>
            </a:r>
            <a:endParaRPr lang="zh-CN" altLang="en-US" sz="3200">
              <a:latin typeface="微软雅黑" panose="020B0503020204020204" pitchFamily="34" charset="-122"/>
              <a:ea typeface="微软雅黑" panose="020B0503020204020204" pitchFamily="34" charset="-122"/>
            </a:endParaRPr>
          </a:p>
        </p:txBody>
      </p:sp>
      <p:pic>
        <p:nvPicPr>
          <p:cNvPr id="5" name="图片 4" descr="A000220150322D83PPIC"/>
          <p:cNvPicPr>
            <a:picLocks noChangeAspect="1"/>
          </p:cNvPicPr>
          <p:nvPr/>
        </p:nvPicPr>
        <p:blipFill>
          <a:blip r:embed="rId1"/>
          <a:stretch>
            <a:fillRect/>
          </a:stretch>
        </p:blipFill>
        <p:spPr>
          <a:xfrm>
            <a:off x="7616825" y="2156460"/>
            <a:ext cx="4267200" cy="2545080"/>
          </a:xfrm>
          <a:prstGeom prst="rect">
            <a:avLst/>
          </a:prstGeom>
        </p:spPr>
      </p:pic>
      <p:sp>
        <p:nvSpPr>
          <p:cNvPr id="4" name="文本框 3"/>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p:cTn id="11" dur="500" fill="hold"/>
                                        <p:tgtEl>
                                          <p:spTgt spid="39"/>
                                        </p:tgtEl>
                                        <p:attrNameLst>
                                          <p:attrName>ppt_w</p:attrName>
                                        </p:attrNameLst>
                                      </p:cBhvr>
                                      <p:tavLst>
                                        <p:tav tm="0">
                                          <p:val>
                                            <p:fltVal val="0"/>
                                          </p:val>
                                        </p:tav>
                                        <p:tav tm="100000">
                                          <p:val>
                                            <p:strVal val="#ppt_w"/>
                                          </p:val>
                                        </p:tav>
                                      </p:tavLst>
                                    </p:anim>
                                    <p:anim calcmode="lin" valueType="num">
                                      <p:cBhvr>
                                        <p:cTn id="12" dur="500" fill="hold"/>
                                        <p:tgtEl>
                                          <p:spTgt spid="39"/>
                                        </p:tgtEl>
                                        <p:attrNameLst>
                                          <p:attrName>ppt_h</p:attrName>
                                        </p:attrNameLst>
                                      </p:cBhvr>
                                      <p:tavLst>
                                        <p:tav tm="0">
                                          <p:val>
                                            <p:fltVal val="0"/>
                                          </p:val>
                                        </p:tav>
                                        <p:tav tm="100000">
                                          <p:val>
                                            <p:strVal val="#ppt_h"/>
                                          </p:val>
                                        </p:tav>
                                      </p:tavLst>
                                    </p:anim>
                                    <p:anim calcmode="lin" valueType="num">
                                      <p:cBhvr>
                                        <p:cTn id="13" dur="500" fill="hold"/>
                                        <p:tgtEl>
                                          <p:spTgt spid="39"/>
                                        </p:tgtEl>
                                        <p:attrNameLst>
                                          <p:attrName>style.rotation</p:attrName>
                                        </p:attrNameLst>
                                      </p:cBhvr>
                                      <p:tavLst>
                                        <p:tav tm="0">
                                          <p:val>
                                            <p:fltVal val="360"/>
                                          </p:val>
                                        </p:tav>
                                        <p:tav tm="100000">
                                          <p:val>
                                            <p:fltVal val="0"/>
                                          </p:val>
                                        </p:tav>
                                      </p:tavLst>
                                    </p:anim>
                                    <p:animEffect transition="in" filter="fade">
                                      <p:cBhvr>
                                        <p:cTn id="14" dur="500"/>
                                        <p:tgtEl>
                                          <p:spTgt spid="39"/>
                                        </p:tgtEl>
                                      </p:cBhvr>
                                    </p:animEffect>
                                  </p:childTnLst>
                                </p:cTn>
                              </p:par>
                              <p:par>
                                <p:cTn id="15" presetID="2" presetClass="entr" presetSubtype="2" fill="hold" grpId="0" nodeType="with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additive="base">
                                        <p:cTn id="17" dur="500" fill="hold"/>
                                        <p:tgtEl>
                                          <p:spTgt spid="73"/>
                                        </p:tgtEl>
                                        <p:attrNameLst>
                                          <p:attrName>ppt_x</p:attrName>
                                        </p:attrNameLst>
                                      </p:cBhvr>
                                      <p:tavLst>
                                        <p:tav tm="0">
                                          <p:val>
                                            <p:strVal val="1+#ppt_w/2"/>
                                          </p:val>
                                        </p:tav>
                                        <p:tav tm="100000">
                                          <p:val>
                                            <p:strVal val="#ppt_x"/>
                                          </p:val>
                                        </p:tav>
                                      </p:tavLst>
                                    </p:anim>
                                    <p:anim calcmode="lin" valueType="num">
                                      <p:cBhvr additive="base">
                                        <p:cTn id="18"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9" grpId="0" bldLvl="0" animBg="1"/>
      <p:bldP spid="73"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A000220150320B83PPIC"/>
          <p:cNvPicPr>
            <a:picLocks noChangeAspect="1"/>
          </p:cNvPicPr>
          <p:nvPr/>
        </p:nvPicPr>
        <p:blipFill>
          <a:blip r:embed="rId1"/>
          <a:stretch>
            <a:fillRect/>
          </a:stretch>
        </p:blipFill>
        <p:spPr>
          <a:xfrm>
            <a:off x="6991985" y="1436370"/>
            <a:ext cx="4822190" cy="4441190"/>
          </a:xfrm>
          <a:prstGeom prst="rect">
            <a:avLst/>
          </a:prstGeom>
        </p:spPr>
      </p:pic>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3" name="圆角矩形 72"/>
          <p:cNvSpPr/>
          <p:nvPr/>
        </p:nvSpPr>
        <p:spPr bwMode="auto">
          <a:xfrm>
            <a:off x="694690" y="1625600"/>
            <a:ext cx="481076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sz="2800" kern="0">
                <a:solidFill>
                  <a:schemeClr val="bg1"/>
                </a:solidFill>
                <a:latin typeface="微软雅黑" panose="020B0503020204020204" pitchFamily="34" charset="-122"/>
                <a:ea typeface="微软雅黑" panose="020B0503020204020204" pitchFamily="34" charset="-122"/>
              </a:rPr>
              <a:t>3、休假（带薪假）</a:t>
            </a:r>
            <a:endParaRPr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94690" y="2339340"/>
            <a:ext cx="6592570" cy="3538220"/>
          </a:xfrm>
          <a:prstGeom prst="rect">
            <a:avLst/>
          </a:prstGeom>
          <a:noFill/>
          <a:ln>
            <a:solidFill>
              <a:schemeClr val="tx1"/>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在工作允许的情况下，实行弹性工作制。</a:t>
            </a:r>
            <a:endParaRPr lang="zh-CN" altLang="en-US" sz="3200">
              <a:latin typeface="微软雅黑" panose="020B0503020204020204" pitchFamily="34" charset="-122"/>
              <a:ea typeface="微软雅黑" panose="020B0503020204020204" pitchFamily="34" charset="-122"/>
            </a:endParaRPr>
          </a:p>
          <a:p>
            <a:r>
              <a:rPr lang="zh-CN" altLang="en-US" sz="3200">
                <a:latin typeface="微软雅黑" panose="020B0503020204020204" pitchFamily="34" charset="-122"/>
                <a:ea typeface="微软雅黑" panose="020B0503020204020204" pitchFamily="34" charset="-122"/>
              </a:rPr>
              <a:t>在工作清闲的时候补偿加班所牺牲掉的假日。</a:t>
            </a:r>
            <a:endParaRPr lang="zh-CN" altLang="en-US" sz="3200">
              <a:latin typeface="微软雅黑" panose="020B0503020204020204" pitchFamily="34" charset="-122"/>
              <a:ea typeface="微软雅黑" panose="020B0503020204020204" pitchFamily="34" charset="-122"/>
            </a:endParaRPr>
          </a:p>
          <a:p>
            <a:r>
              <a:rPr lang="zh-CN" altLang="en-US" sz="3200">
                <a:latin typeface="微软雅黑" panose="020B0503020204020204" pitchFamily="34" charset="-122"/>
                <a:ea typeface="微软雅黑" panose="020B0503020204020204" pitchFamily="34" charset="-122"/>
              </a:rPr>
              <a:t>可以用带薪假或带薪旅游奖励质量、安全、团队合作方面的优异者，或是你认为重要的任何表现</a:t>
            </a:r>
            <a:endParaRPr lang="zh-CN" altLang="en-US" sz="3200">
              <a:latin typeface="微软雅黑" panose="020B0503020204020204" pitchFamily="34" charset="-122"/>
              <a:ea typeface="微软雅黑" panose="020B0503020204020204" pitchFamily="34" charset="-122"/>
            </a:endParaRPr>
          </a:p>
        </p:txBody>
      </p:sp>
      <p:sp>
        <p:nvSpPr>
          <p:cNvPr id="5" name="文本框 4"/>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p:cTn id="11" dur="500" fill="hold"/>
                                        <p:tgtEl>
                                          <p:spTgt spid="39"/>
                                        </p:tgtEl>
                                        <p:attrNameLst>
                                          <p:attrName>ppt_w</p:attrName>
                                        </p:attrNameLst>
                                      </p:cBhvr>
                                      <p:tavLst>
                                        <p:tav tm="0">
                                          <p:val>
                                            <p:fltVal val="0"/>
                                          </p:val>
                                        </p:tav>
                                        <p:tav tm="100000">
                                          <p:val>
                                            <p:strVal val="#ppt_w"/>
                                          </p:val>
                                        </p:tav>
                                      </p:tavLst>
                                    </p:anim>
                                    <p:anim calcmode="lin" valueType="num">
                                      <p:cBhvr>
                                        <p:cTn id="12" dur="500" fill="hold"/>
                                        <p:tgtEl>
                                          <p:spTgt spid="39"/>
                                        </p:tgtEl>
                                        <p:attrNameLst>
                                          <p:attrName>ppt_h</p:attrName>
                                        </p:attrNameLst>
                                      </p:cBhvr>
                                      <p:tavLst>
                                        <p:tav tm="0">
                                          <p:val>
                                            <p:fltVal val="0"/>
                                          </p:val>
                                        </p:tav>
                                        <p:tav tm="100000">
                                          <p:val>
                                            <p:strVal val="#ppt_h"/>
                                          </p:val>
                                        </p:tav>
                                      </p:tavLst>
                                    </p:anim>
                                    <p:anim calcmode="lin" valueType="num">
                                      <p:cBhvr>
                                        <p:cTn id="13" dur="500" fill="hold"/>
                                        <p:tgtEl>
                                          <p:spTgt spid="39"/>
                                        </p:tgtEl>
                                        <p:attrNameLst>
                                          <p:attrName>style.rotation</p:attrName>
                                        </p:attrNameLst>
                                      </p:cBhvr>
                                      <p:tavLst>
                                        <p:tav tm="0">
                                          <p:val>
                                            <p:fltVal val="360"/>
                                          </p:val>
                                        </p:tav>
                                        <p:tav tm="100000">
                                          <p:val>
                                            <p:fltVal val="0"/>
                                          </p:val>
                                        </p:tav>
                                      </p:tavLst>
                                    </p:anim>
                                    <p:animEffect transition="in" filter="fade">
                                      <p:cBhvr>
                                        <p:cTn id="14" dur="500"/>
                                        <p:tgtEl>
                                          <p:spTgt spid="39"/>
                                        </p:tgtEl>
                                      </p:cBhvr>
                                    </p:animEffect>
                                  </p:childTnLst>
                                </p:cTn>
                              </p:par>
                              <p:par>
                                <p:cTn id="15" presetID="2" presetClass="entr" presetSubtype="2" fill="hold" grpId="0" nodeType="with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additive="base">
                                        <p:cTn id="17" dur="500" fill="hold"/>
                                        <p:tgtEl>
                                          <p:spTgt spid="73"/>
                                        </p:tgtEl>
                                        <p:attrNameLst>
                                          <p:attrName>ppt_x</p:attrName>
                                        </p:attrNameLst>
                                      </p:cBhvr>
                                      <p:tavLst>
                                        <p:tav tm="0">
                                          <p:val>
                                            <p:strVal val="1+#ppt_w/2"/>
                                          </p:val>
                                        </p:tav>
                                        <p:tav tm="100000">
                                          <p:val>
                                            <p:strVal val="#ppt_x"/>
                                          </p:val>
                                        </p:tav>
                                      </p:tavLst>
                                    </p:anim>
                                    <p:anim calcmode="lin" valueType="num">
                                      <p:cBhvr additive="base">
                                        <p:cTn id="18"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9" grpId="0" bldLvl="0" animBg="1"/>
      <p:bldP spid="73"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A000220150821C68PPIC"/>
          <p:cNvPicPr>
            <a:picLocks noChangeAspect="1"/>
          </p:cNvPicPr>
          <p:nvPr/>
        </p:nvPicPr>
        <p:blipFill>
          <a:blip r:embed="rId1"/>
          <a:stretch>
            <a:fillRect/>
          </a:stretch>
        </p:blipFill>
        <p:spPr>
          <a:xfrm>
            <a:off x="7044055" y="2888615"/>
            <a:ext cx="4845050" cy="3242945"/>
          </a:xfrm>
          <a:prstGeom prst="rect">
            <a:avLst/>
          </a:prstGeom>
        </p:spPr>
      </p:pic>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3" name="圆角矩形 72"/>
          <p:cNvSpPr/>
          <p:nvPr/>
        </p:nvSpPr>
        <p:spPr bwMode="auto">
          <a:xfrm>
            <a:off x="828675" y="1701800"/>
            <a:ext cx="481076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sz="2800" kern="0">
                <a:solidFill>
                  <a:schemeClr val="bg1"/>
                </a:solidFill>
                <a:latin typeface="微软雅黑" panose="020B0503020204020204" pitchFamily="34" charset="-122"/>
                <a:ea typeface="微软雅黑" panose="020B0503020204020204" pitchFamily="34" charset="-122"/>
              </a:rPr>
              <a:t>4、行动参与权</a:t>
            </a:r>
            <a:endParaRPr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03250" y="2644775"/>
            <a:ext cx="6592570" cy="1568450"/>
          </a:xfrm>
          <a:prstGeom prst="rect">
            <a:avLst/>
          </a:prstGeom>
          <a:noFill/>
          <a:ln>
            <a:solidFill>
              <a:schemeClr val="tx1"/>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即让员工参与管理，实行民主管理。</a:t>
            </a:r>
            <a:endParaRPr lang="zh-CN" altLang="en-US" sz="3200">
              <a:latin typeface="微软雅黑" panose="020B0503020204020204" pitchFamily="34" charset="-122"/>
              <a:ea typeface="微软雅黑" panose="020B0503020204020204" pitchFamily="34" charset="-122"/>
            </a:endParaRPr>
          </a:p>
          <a:p>
            <a:r>
              <a:rPr lang="zh-CN" altLang="en-US" sz="3200">
                <a:latin typeface="微软雅黑" panose="020B0503020204020204" pitchFamily="34" charset="-122"/>
                <a:ea typeface="微软雅黑" panose="020B0503020204020204" pitchFamily="34" charset="-122"/>
              </a:rPr>
              <a:t>让员工变成老板后，他做事就像老板了——给予下属一定的权利</a:t>
            </a:r>
            <a:endParaRPr lang="zh-CN" altLang="en-US" sz="3200">
              <a:latin typeface="微软雅黑" panose="020B0503020204020204" pitchFamily="34" charset="-122"/>
              <a:ea typeface="微软雅黑" panose="020B0503020204020204" pitchFamily="34" charset="-122"/>
            </a:endParaRPr>
          </a:p>
        </p:txBody>
      </p:sp>
      <p:sp>
        <p:nvSpPr>
          <p:cNvPr id="4" name="文本框 3"/>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p:cTn id="11" dur="500" fill="hold"/>
                                        <p:tgtEl>
                                          <p:spTgt spid="39"/>
                                        </p:tgtEl>
                                        <p:attrNameLst>
                                          <p:attrName>ppt_w</p:attrName>
                                        </p:attrNameLst>
                                      </p:cBhvr>
                                      <p:tavLst>
                                        <p:tav tm="0">
                                          <p:val>
                                            <p:fltVal val="0"/>
                                          </p:val>
                                        </p:tav>
                                        <p:tav tm="100000">
                                          <p:val>
                                            <p:strVal val="#ppt_w"/>
                                          </p:val>
                                        </p:tav>
                                      </p:tavLst>
                                    </p:anim>
                                    <p:anim calcmode="lin" valueType="num">
                                      <p:cBhvr>
                                        <p:cTn id="12" dur="500" fill="hold"/>
                                        <p:tgtEl>
                                          <p:spTgt spid="39"/>
                                        </p:tgtEl>
                                        <p:attrNameLst>
                                          <p:attrName>ppt_h</p:attrName>
                                        </p:attrNameLst>
                                      </p:cBhvr>
                                      <p:tavLst>
                                        <p:tav tm="0">
                                          <p:val>
                                            <p:fltVal val="0"/>
                                          </p:val>
                                        </p:tav>
                                        <p:tav tm="100000">
                                          <p:val>
                                            <p:strVal val="#ppt_h"/>
                                          </p:val>
                                        </p:tav>
                                      </p:tavLst>
                                    </p:anim>
                                    <p:anim calcmode="lin" valueType="num">
                                      <p:cBhvr>
                                        <p:cTn id="13" dur="500" fill="hold"/>
                                        <p:tgtEl>
                                          <p:spTgt spid="39"/>
                                        </p:tgtEl>
                                        <p:attrNameLst>
                                          <p:attrName>style.rotation</p:attrName>
                                        </p:attrNameLst>
                                      </p:cBhvr>
                                      <p:tavLst>
                                        <p:tav tm="0">
                                          <p:val>
                                            <p:fltVal val="360"/>
                                          </p:val>
                                        </p:tav>
                                        <p:tav tm="100000">
                                          <p:val>
                                            <p:fltVal val="0"/>
                                          </p:val>
                                        </p:tav>
                                      </p:tavLst>
                                    </p:anim>
                                    <p:animEffect transition="in" filter="fade">
                                      <p:cBhvr>
                                        <p:cTn id="14" dur="500"/>
                                        <p:tgtEl>
                                          <p:spTgt spid="39"/>
                                        </p:tgtEl>
                                      </p:cBhvr>
                                    </p:animEffect>
                                  </p:childTnLst>
                                </p:cTn>
                              </p:par>
                              <p:par>
                                <p:cTn id="15" presetID="2" presetClass="entr" presetSubtype="2" fill="hold" grpId="0" nodeType="with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additive="base">
                                        <p:cTn id="17" dur="500" fill="hold"/>
                                        <p:tgtEl>
                                          <p:spTgt spid="73"/>
                                        </p:tgtEl>
                                        <p:attrNameLst>
                                          <p:attrName>ppt_x</p:attrName>
                                        </p:attrNameLst>
                                      </p:cBhvr>
                                      <p:tavLst>
                                        <p:tav tm="0">
                                          <p:val>
                                            <p:strVal val="1+#ppt_w/2"/>
                                          </p:val>
                                        </p:tav>
                                        <p:tav tm="100000">
                                          <p:val>
                                            <p:strVal val="#ppt_x"/>
                                          </p:val>
                                        </p:tav>
                                      </p:tavLst>
                                    </p:anim>
                                    <p:anim calcmode="lin" valueType="num">
                                      <p:cBhvr additive="base">
                                        <p:cTn id="18"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9" grpId="0" bldLvl="0" animBg="1"/>
      <p:bldP spid="73"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A000220150824A03PPIC"/>
          <p:cNvPicPr>
            <a:picLocks noChangeAspect="1"/>
          </p:cNvPicPr>
          <p:nvPr/>
        </p:nvPicPr>
        <p:blipFill>
          <a:blip r:embed="rId1"/>
          <a:stretch>
            <a:fillRect/>
          </a:stretch>
        </p:blipFill>
        <p:spPr>
          <a:xfrm>
            <a:off x="6412230" y="2338070"/>
            <a:ext cx="5396865" cy="4391025"/>
          </a:xfrm>
          <a:prstGeom prst="rect">
            <a:avLst/>
          </a:prstGeom>
        </p:spPr>
      </p:pic>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73" name="圆角矩形 72"/>
          <p:cNvSpPr/>
          <p:nvPr/>
        </p:nvSpPr>
        <p:spPr bwMode="auto">
          <a:xfrm>
            <a:off x="828675" y="1882140"/>
            <a:ext cx="481076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sz="2800" kern="0">
                <a:solidFill>
                  <a:schemeClr val="bg1"/>
                </a:solidFill>
                <a:latin typeface="微软雅黑" panose="020B0503020204020204" pitchFamily="34" charset="-122"/>
                <a:ea typeface="微软雅黑" panose="020B0503020204020204" pitchFamily="34" charset="-122"/>
              </a:rPr>
              <a:t>5、喜欢做的工作</a:t>
            </a:r>
            <a:endParaRPr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03250" y="2644775"/>
            <a:ext cx="6162675" cy="2553335"/>
          </a:xfrm>
          <a:prstGeom prst="rect">
            <a:avLst/>
          </a:prstGeom>
          <a:noFill/>
          <a:ln>
            <a:solidFill>
              <a:schemeClr val="tx1"/>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把更多员工喜欢做的工作分配给他们，以此奖励良好的表现，同时也要免去他们不喜欢的工作。</a:t>
            </a:r>
            <a:endParaRPr lang="zh-CN" altLang="en-US" sz="3200">
              <a:latin typeface="微软雅黑" panose="020B0503020204020204" pitchFamily="34" charset="-122"/>
              <a:ea typeface="微软雅黑" panose="020B0503020204020204" pitchFamily="34" charset="-122"/>
            </a:endParaRPr>
          </a:p>
          <a:p>
            <a:r>
              <a:rPr lang="zh-CN" altLang="en-US" sz="3200">
                <a:latin typeface="微软雅黑" panose="020B0503020204020204" pitchFamily="34" charset="-122"/>
                <a:ea typeface="微软雅黑" panose="020B0503020204020204" pitchFamily="34" charset="-122"/>
              </a:rPr>
              <a:t>员工从事自己喜欢的工作，能发挥其特长、提升工作热情</a:t>
            </a:r>
            <a:endParaRPr lang="zh-CN" altLang="en-US" sz="3200">
              <a:latin typeface="微软雅黑" panose="020B0503020204020204" pitchFamily="34" charset="-122"/>
              <a:ea typeface="微软雅黑" panose="020B0503020204020204" pitchFamily="34" charset="-122"/>
            </a:endParaRPr>
          </a:p>
        </p:txBody>
      </p:sp>
      <p:sp>
        <p:nvSpPr>
          <p:cNvPr id="39" name="文本框 38"/>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 calcmode="lin" valueType="num">
                                      <p:cBhvr additive="base">
                                        <p:cTn id="10" dur="500" fill="hold"/>
                                        <p:tgtEl>
                                          <p:spTgt spid="73"/>
                                        </p:tgtEl>
                                        <p:attrNameLst>
                                          <p:attrName>ppt_x</p:attrName>
                                        </p:attrNameLst>
                                      </p:cBhvr>
                                      <p:tavLst>
                                        <p:tav tm="0">
                                          <p:val>
                                            <p:strVal val="1+#ppt_w/2"/>
                                          </p:val>
                                        </p:tav>
                                        <p:tav tm="100000">
                                          <p:val>
                                            <p:strVal val="#ppt_x"/>
                                          </p:val>
                                        </p:tav>
                                      </p:tavLst>
                                    </p:anim>
                                    <p:anim calcmode="lin" valueType="num">
                                      <p:cBhvr additive="base">
                                        <p:cTn id="11"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3"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73" name="圆角矩形 72"/>
          <p:cNvSpPr/>
          <p:nvPr/>
        </p:nvSpPr>
        <p:spPr bwMode="auto">
          <a:xfrm>
            <a:off x="782955" y="1778000"/>
            <a:ext cx="481076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sz="2800" kern="0">
                <a:solidFill>
                  <a:schemeClr val="bg1"/>
                </a:solidFill>
                <a:latin typeface="微软雅黑" panose="020B0503020204020204" pitchFamily="34" charset="-122"/>
                <a:ea typeface="微软雅黑" panose="020B0503020204020204" pitchFamily="34" charset="-122"/>
              </a:rPr>
              <a:t>7、自由</a:t>
            </a:r>
            <a:endParaRPr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03250" y="2644775"/>
            <a:ext cx="5808980" cy="2061210"/>
          </a:xfrm>
          <a:prstGeom prst="rect">
            <a:avLst/>
          </a:prstGeom>
          <a:noFill/>
          <a:ln>
            <a:solidFill>
              <a:schemeClr val="tx1"/>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通过授权，让员工在一定范围内自主决策。</a:t>
            </a:r>
            <a:endParaRPr lang="zh-CN" altLang="en-US" sz="3200">
              <a:latin typeface="微软雅黑" panose="020B0503020204020204" pitchFamily="34" charset="-122"/>
              <a:ea typeface="微软雅黑" panose="020B0503020204020204" pitchFamily="34" charset="-122"/>
            </a:endParaRPr>
          </a:p>
          <a:p>
            <a:r>
              <a:rPr lang="zh-CN" altLang="en-US" sz="3200">
                <a:latin typeface="微软雅黑" panose="020B0503020204020204" pitchFamily="34" charset="-122"/>
                <a:ea typeface="微软雅黑" panose="020B0503020204020204" pitchFamily="34" charset="-122"/>
              </a:rPr>
              <a:t>只要结果正确，不要在于他们如何去做</a:t>
            </a:r>
            <a:endParaRPr lang="zh-CN" altLang="en-US" sz="3200">
              <a:latin typeface="微软雅黑" panose="020B0503020204020204" pitchFamily="34" charset="-122"/>
              <a:ea typeface="微软雅黑" panose="020B0503020204020204" pitchFamily="34" charset="-122"/>
            </a:endParaRPr>
          </a:p>
        </p:txBody>
      </p:sp>
      <p:pic>
        <p:nvPicPr>
          <p:cNvPr id="5" name="图片 4" descr="A000220150318B99PPIC"/>
          <p:cNvPicPr>
            <a:picLocks noChangeAspect="1"/>
          </p:cNvPicPr>
          <p:nvPr/>
        </p:nvPicPr>
        <p:blipFill>
          <a:blip r:embed="rId1"/>
          <a:stretch>
            <a:fillRect/>
          </a:stretch>
        </p:blipFill>
        <p:spPr>
          <a:xfrm>
            <a:off x="7505700" y="2069465"/>
            <a:ext cx="4686300" cy="4888230"/>
          </a:xfrm>
          <a:prstGeom prst="rect">
            <a:avLst/>
          </a:prstGeom>
        </p:spPr>
      </p:pic>
      <p:sp>
        <p:nvSpPr>
          <p:cNvPr id="39" name="文本框 38"/>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 calcmode="lin" valueType="num">
                                      <p:cBhvr additive="base">
                                        <p:cTn id="10" dur="500" fill="hold"/>
                                        <p:tgtEl>
                                          <p:spTgt spid="73"/>
                                        </p:tgtEl>
                                        <p:attrNameLst>
                                          <p:attrName>ppt_x</p:attrName>
                                        </p:attrNameLst>
                                      </p:cBhvr>
                                      <p:tavLst>
                                        <p:tav tm="0">
                                          <p:val>
                                            <p:strVal val="1+#ppt_w/2"/>
                                          </p:val>
                                        </p:tav>
                                        <p:tav tm="100000">
                                          <p:val>
                                            <p:strVal val="#ppt_x"/>
                                          </p:val>
                                        </p:tav>
                                      </p:tavLst>
                                    </p:anim>
                                    <p:anim calcmode="lin" valueType="num">
                                      <p:cBhvr additive="base">
                                        <p:cTn id="11"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3"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73" name="圆角矩形 72"/>
          <p:cNvSpPr/>
          <p:nvPr/>
        </p:nvSpPr>
        <p:spPr bwMode="auto">
          <a:xfrm>
            <a:off x="828675" y="1762760"/>
            <a:ext cx="481076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sz="2800" kern="0">
                <a:solidFill>
                  <a:schemeClr val="bg1"/>
                </a:solidFill>
                <a:latin typeface="微软雅黑" panose="020B0503020204020204" pitchFamily="34" charset="-122"/>
                <a:ea typeface="微软雅黑" panose="020B0503020204020204" pitchFamily="34" charset="-122"/>
              </a:rPr>
              <a:t>8、自我成长</a:t>
            </a:r>
            <a:endParaRPr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03250" y="2644775"/>
            <a:ext cx="5808980" cy="2553335"/>
          </a:xfrm>
          <a:prstGeom prst="rect">
            <a:avLst/>
          </a:prstGeom>
          <a:noFill/>
          <a:ln>
            <a:solidFill>
              <a:schemeClr val="tx1"/>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即让员工有一个不断成长的空间和目标，比如：给予良好的工作的环境、提供一个具有成长机会的工作、提供接受培训和教育的机会</a:t>
            </a:r>
            <a:endParaRPr lang="zh-CN" altLang="en-US" sz="3200">
              <a:latin typeface="微软雅黑" panose="020B0503020204020204" pitchFamily="34" charset="-122"/>
              <a:ea typeface="微软雅黑" panose="020B0503020204020204" pitchFamily="34" charset="-122"/>
            </a:endParaRPr>
          </a:p>
        </p:txBody>
      </p:sp>
      <p:pic>
        <p:nvPicPr>
          <p:cNvPr id="6" name="图片 5" descr="A000220150322I72PPIC"/>
          <p:cNvPicPr>
            <a:picLocks noChangeAspect="1"/>
          </p:cNvPicPr>
          <p:nvPr/>
        </p:nvPicPr>
        <p:blipFill>
          <a:blip r:embed="rId1"/>
          <a:stretch>
            <a:fillRect/>
          </a:stretch>
        </p:blipFill>
        <p:spPr>
          <a:xfrm>
            <a:off x="7771765" y="692150"/>
            <a:ext cx="2689860" cy="6158230"/>
          </a:xfrm>
          <a:prstGeom prst="rect">
            <a:avLst/>
          </a:prstGeom>
        </p:spPr>
      </p:pic>
      <p:sp>
        <p:nvSpPr>
          <p:cNvPr id="39" name="文本框 38"/>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 calcmode="lin" valueType="num">
                                      <p:cBhvr additive="base">
                                        <p:cTn id="10" dur="500" fill="hold"/>
                                        <p:tgtEl>
                                          <p:spTgt spid="73"/>
                                        </p:tgtEl>
                                        <p:attrNameLst>
                                          <p:attrName>ppt_x</p:attrName>
                                        </p:attrNameLst>
                                      </p:cBhvr>
                                      <p:tavLst>
                                        <p:tav tm="0">
                                          <p:val>
                                            <p:strVal val="1+#ppt_w/2"/>
                                          </p:val>
                                        </p:tav>
                                        <p:tav tm="100000">
                                          <p:val>
                                            <p:strVal val="#ppt_x"/>
                                          </p:val>
                                        </p:tav>
                                      </p:tavLst>
                                    </p:anim>
                                    <p:anim calcmode="lin" valueType="num">
                                      <p:cBhvr additive="base">
                                        <p:cTn id="11"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3"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73" name="圆角矩形 72"/>
          <p:cNvSpPr/>
          <p:nvPr/>
        </p:nvSpPr>
        <p:spPr bwMode="auto">
          <a:xfrm>
            <a:off x="752475" y="1882140"/>
            <a:ext cx="481076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sz="2800" kern="0">
                <a:solidFill>
                  <a:schemeClr val="bg1"/>
                </a:solidFill>
                <a:latin typeface="微软雅黑" panose="020B0503020204020204" pitchFamily="34" charset="-122"/>
                <a:ea typeface="微软雅黑" panose="020B0503020204020204" pitchFamily="34" charset="-122"/>
              </a:rPr>
              <a:t>9、乐趣</a:t>
            </a:r>
            <a:endParaRPr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03250" y="2644775"/>
            <a:ext cx="5808980" cy="2061210"/>
          </a:xfrm>
          <a:prstGeom prst="rect">
            <a:avLst/>
          </a:prstGeom>
          <a:noFill/>
          <a:ln>
            <a:solidFill>
              <a:schemeClr val="tx1"/>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使工作的性质与特点与从事该工作的员工的条件和特长相吻合、能充分发挥其优势，来能激发员工的工作兴趣</a:t>
            </a:r>
            <a:endParaRPr lang="zh-CN" altLang="en-US" sz="3200">
              <a:latin typeface="微软雅黑" panose="020B0503020204020204" pitchFamily="34" charset="-122"/>
              <a:ea typeface="微软雅黑" panose="020B0503020204020204" pitchFamily="34" charset="-122"/>
            </a:endParaRPr>
          </a:p>
        </p:txBody>
      </p:sp>
      <p:pic>
        <p:nvPicPr>
          <p:cNvPr id="4" name="图片 3" descr="A000220150821B30PPIC"/>
          <p:cNvPicPr>
            <a:picLocks noChangeAspect="1"/>
          </p:cNvPicPr>
          <p:nvPr/>
        </p:nvPicPr>
        <p:blipFill>
          <a:blip r:embed="rId1"/>
          <a:stretch>
            <a:fillRect/>
          </a:stretch>
        </p:blipFill>
        <p:spPr>
          <a:xfrm>
            <a:off x="6990080" y="1259840"/>
            <a:ext cx="5001260" cy="5013325"/>
          </a:xfrm>
          <a:prstGeom prst="rect">
            <a:avLst/>
          </a:prstGeom>
        </p:spPr>
      </p:pic>
      <p:sp>
        <p:nvSpPr>
          <p:cNvPr id="39" name="文本框 38"/>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 calcmode="lin" valueType="num">
                                      <p:cBhvr additive="base">
                                        <p:cTn id="10" dur="500" fill="hold"/>
                                        <p:tgtEl>
                                          <p:spTgt spid="73"/>
                                        </p:tgtEl>
                                        <p:attrNameLst>
                                          <p:attrName>ppt_x</p:attrName>
                                        </p:attrNameLst>
                                      </p:cBhvr>
                                      <p:tavLst>
                                        <p:tav tm="0">
                                          <p:val>
                                            <p:strVal val="1+#ppt_w/2"/>
                                          </p:val>
                                        </p:tav>
                                        <p:tav tm="100000">
                                          <p:val>
                                            <p:strVal val="#ppt_x"/>
                                          </p:val>
                                        </p:tav>
                                      </p:tavLst>
                                    </p:anim>
                                    <p:anim calcmode="lin" valueType="num">
                                      <p:cBhvr additive="base">
                                        <p:cTn id="11"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3"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73" name="圆角矩形 72"/>
          <p:cNvSpPr/>
          <p:nvPr/>
        </p:nvSpPr>
        <p:spPr bwMode="auto">
          <a:xfrm>
            <a:off x="813435" y="1778000"/>
            <a:ext cx="481076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sz="2800" kern="0">
                <a:solidFill>
                  <a:schemeClr val="bg1"/>
                </a:solidFill>
                <a:latin typeface="微软雅黑" panose="020B0503020204020204" pitchFamily="34" charset="-122"/>
                <a:ea typeface="微软雅黑" panose="020B0503020204020204" pitchFamily="34" charset="-122"/>
              </a:rPr>
              <a:t>10、关怀</a:t>
            </a:r>
            <a:endParaRPr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03250" y="2644775"/>
            <a:ext cx="5808980" cy="1568450"/>
          </a:xfrm>
          <a:prstGeom prst="rect">
            <a:avLst/>
          </a:prstGeom>
          <a:noFill/>
          <a:ln>
            <a:solidFill>
              <a:schemeClr val="tx1"/>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把员工当人看：不仅关心员工的工作，还要关心员工的生活和情感。</a:t>
            </a:r>
            <a:endParaRPr lang="zh-CN" altLang="en-US" sz="3200">
              <a:latin typeface="微软雅黑" panose="020B0503020204020204" pitchFamily="34" charset="-122"/>
              <a:ea typeface="微软雅黑" panose="020B0503020204020204" pitchFamily="34" charset="-122"/>
            </a:endParaRPr>
          </a:p>
        </p:txBody>
      </p:sp>
      <p:pic>
        <p:nvPicPr>
          <p:cNvPr id="4" name="图片 3" descr="A000220150821B15PPIC"/>
          <p:cNvPicPr>
            <a:picLocks noChangeAspect="1"/>
          </p:cNvPicPr>
          <p:nvPr/>
        </p:nvPicPr>
        <p:blipFill>
          <a:blip r:embed="rId1"/>
          <a:stretch>
            <a:fillRect/>
          </a:stretch>
        </p:blipFill>
        <p:spPr>
          <a:xfrm>
            <a:off x="6648450" y="1471930"/>
            <a:ext cx="4994910" cy="4263390"/>
          </a:xfrm>
          <a:prstGeom prst="rect">
            <a:avLst/>
          </a:prstGeom>
        </p:spPr>
      </p:pic>
      <p:sp>
        <p:nvSpPr>
          <p:cNvPr id="39" name="文本框 38"/>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二、激励的方式</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 calcmode="lin" valueType="num">
                                      <p:cBhvr additive="base">
                                        <p:cTn id="10" dur="500" fill="hold"/>
                                        <p:tgtEl>
                                          <p:spTgt spid="73"/>
                                        </p:tgtEl>
                                        <p:attrNameLst>
                                          <p:attrName>ppt_x</p:attrName>
                                        </p:attrNameLst>
                                      </p:cBhvr>
                                      <p:tavLst>
                                        <p:tav tm="0">
                                          <p:val>
                                            <p:strVal val="1+#ppt_w/2"/>
                                          </p:val>
                                        </p:tav>
                                        <p:tav tm="100000">
                                          <p:val>
                                            <p:strVal val="#ppt_x"/>
                                          </p:val>
                                        </p:tav>
                                      </p:tavLst>
                                    </p:anim>
                                    <p:anim calcmode="lin" valueType="num">
                                      <p:cBhvr additive="base">
                                        <p:cTn id="11"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7" name="对角圆角矩形 28"/>
          <p:cNvSpPr/>
          <p:nvPr/>
        </p:nvSpPr>
        <p:spPr bwMode="auto">
          <a:xfrm>
            <a:off x="4800600" y="170021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bg1"/>
                </a:solidFill>
                <a:latin typeface="微软雅黑" panose="020B0503020204020204" pitchFamily="34" charset="-122"/>
                <a:ea typeface="微软雅黑" panose="020B0503020204020204" pitchFamily="34" charset="-122"/>
              </a:rPr>
              <a:t>01    学习目标</a:t>
            </a:r>
            <a:endParaRPr lang="en-US" altLang="zh-CN" sz="3200" b="1">
              <a:solidFill>
                <a:schemeClr val="bg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sym typeface="+mn-ea"/>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0" presetClass="emph" presetSubtype="0" fill="hold" grpId="1" nodeType="afterEffect">
                                  <p:stCondLst>
                                    <p:cond delay="0"/>
                                  </p:stCondLst>
                                  <p:iterate type="lt">
                                    <p:tmPct val="10000"/>
                                  </p:iterate>
                                  <p:childTnLst>
                                    <p:set>
                                      <p:cBhvr override="childStyle">
                                        <p:cTn id="15" dur="500" autoRev="1" fill="hold"/>
                                        <p:tgtEl>
                                          <p:spTgt spid="11270"/>
                                        </p:tgtEl>
                                        <p:attrNameLst>
                                          <p:attrName>style.color</p:attrName>
                                        </p:attrNameLst>
                                      </p:cBhvr>
                                      <p:to>
                                        <p:clrVal>
                                          <a:schemeClr val="bg1"/>
                                        </p:clrVal>
                                      </p:to>
                                    </p:set>
                                    <p:set>
                                      <p:cBhvr>
                                        <p:cTn id="16" dur="500" autoRev="1" fill="hold"/>
                                        <p:tgtEl>
                                          <p:spTgt spid="11270"/>
                                        </p:tgtEl>
                                        <p:attrNameLst>
                                          <p:attrName>fillcolor</p:attrName>
                                        </p:attrNameLst>
                                      </p:cBhvr>
                                      <p:to>
                                        <p:clrVal>
                                          <a:schemeClr val="bg1"/>
                                        </p:clrVal>
                                      </p:to>
                                    </p:set>
                                    <p:set>
                                      <p:cBhvr>
                                        <p:cTn id="17" dur="500" autoRev="1" fill="hold"/>
                                        <p:tgtEl>
                                          <p:spTgt spid="11270"/>
                                        </p:tgtEl>
                                        <p:attrNameLst>
                                          <p:attrName>fill.type</p:attrName>
                                        </p:attrNameLst>
                                      </p:cBhvr>
                                      <p:to>
                                        <p:strVal val="solid"/>
                                      </p:to>
                                    </p:set>
                                  </p:childTnLst>
                                </p:cTn>
                              </p:par>
                              <p:par>
                                <p:cTn id="18" presetID="2" presetClass="entr" presetSubtype="4" fill="hold" grpId="0" nodeType="withEffect">
                                  <p:stCondLst>
                                    <p:cond delay="0"/>
                                  </p:stCondLst>
                                  <p:iterate type="lt">
                                    <p:tmPct val="0"/>
                                  </p:iterate>
                                  <p:childTnLst>
                                    <p:set>
                                      <p:cBhvr>
                                        <p:cTn id="19" dur="1" fill="hold">
                                          <p:stCondLst>
                                            <p:cond delay="0"/>
                                          </p:stCondLst>
                                        </p:cTn>
                                        <p:tgtEl>
                                          <p:spTgt spid="11270"/>
                                        </p:tgtEl>
                                        <p:attrNameLst>
                                          <p:attrName>style.visibility</p:attrName>
                                        </p:attrNameLst>
                                      </p:cBhvr>
                                      <p:to>
                                        <p:strVal val="visible"/>
                                      </p:to>
                                    </p:set>
                                    <p:anim calcmode="lin" valueType="num">
                                      <p:cBhvr additive="base">
                                        <p:cTn id="20" dur="500" fill="hold"/>
                                        <p:tgtEl>
                                          <p:spTgt spid="11270"/>
                                        </p:tgtEl>
                                        <p:attrNameLst>
                                          <p:attrName>ppt_x</p:attrName>
                                        </p:attrNameLst>
                                      </p:cBhvr>
                                      <p:tavLst>
                                        <p:tav tm="0">
                                          <p:val>
                                            <p:strVal val="#ppt_x"/>
                                          </p:val>
                                        </p:tav>
                                        <p:tav tm="100000">
                                          <p:val>
                                            <p:strVal val="#ppt_x"/>
                                          </p:val>
                                        </p:tav>
                                      </p:tavLst>
                                    </p:anim>
                                    <p:anim calcmode="lin" valueType="num">
                                      <p:cBhvr additive="base">
                                        <p:cTn id="21" dur="500" fill="hold"/>
                                        <p:tgtEl>
                                          <p:spTgt spid="1127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1271"/>
                                        </p:tgtEl>
                                        <p:attrNameLst>
                                          <p:attrName>style.visibility</p:attrName>
                                        </p:attrNameLst>
                                      </p:cBhvr>
                                      <p:to>
                                        <p:strVal val="visible"/>
                                      </p:to>
                                    </p:set>
                                    <p:anim calcmode="lin" valueType="num">
                                      <p:cBhvr additive="base">
                                        <p:cTn id="24" dur="500" fill="hold"/>
                                        <p:tgtEl>
                                          <p:spTgt spid="11271"/>
                                        </p:tgtEl>
                                        <p:attrNameLst>
                                          <p:attrName>ppt_x</p:attrName>
                                        </p:attrNameLst>
                                      </p:cBhvr>
                                      <p:tavLst>
                                        <p:tav tm="0">
                                          <p:val>
                                            <p:strVal val="#ppt_x"/>
                                          </p:val>
                                        </p:tav>
                                        <p:tav tm="100000">
                                          <p:val>
                                            <p:strVal val="#ppt_x"/>
                                          </p:val>
                                        </p:tav>
                                      </p:tavLst>
                                    </p:anim>
                                    <p:anim calcmode="lin" valueType="num">
                                      <p:cBhvr additive="base">
                                        <p:cTn id="25" dur="500" fill="hold"/>
                                        <p:tgtEl>
                                          <p:spTgt spid="11271"/>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par>
                          <p:cTn id="30" fill="hold">
                            <p:stCondLst>
                              <p:cond delay="2400"/>
                            </p:stCondLst>
                            <p:childTnLst>
                              <p:par>
                                <p:cTn id="31" presetID="2" presetClass="entr" presetSubtype="8" fill="hold" grpId="0" nodeType="afterEffect">
                                  <p:stCondLst>
                                    <p:cond delay="0"/>
                                  </p:stCondLst>
                                  <p:childTnLst>
                                    <p:set>
                                      <p:cBhvr>
                                        <p:cTn id="32" dur="1" fill="hold">
                                          <p:stCondLst>
                                            <p:cond delay="0"/>
                                          </p:stCondLst>
                                        </p:cTn>
                                        <p:tgtEl>
                                          <p:spTgt spid="9217"/>
                                        </p:tgtEl>
                                        <p:attrNameLst>
                                          <p:attrName>style.visibility</p:attrName>
                                        </p:attrNameLst>
                                      </p:cBhvr>
                                      <p:to>
                                        <p:strVal val="visible"/>
                                      </p:to>
                                    </p:set>
                                    <p:anim calcmode="lin" valueType="num">
                                      <p:cBhvr additive="base">
                                        <p:cTn id="33" dur="1000" fill="hold"/>
                                        <p:tgtEl>
                                          <p:spTgt spid="9217"/>
                                        </p:tgtEl>
                                        <p:attrNameLst>
                                          <p:attrName>ppt_x</p:attrName>
                                        </p:attrNameLst>
                                      </p:cBhvr>
                                      <p:tavLst>
                                        <p:tav tm="0">
                                          <p:val>
                                            <p:strVal val="0-#ppt_w/2"/>
                                          </p:val>
                                        </p:tav>
                                        <p:tav tm="100000">
                                          <p:val>
                                            <p:strVal val="#ppt_x"/>
                                          </p:val>
                                        </p:tav>
                                      </p:tavLst>
                                    </p:anim>
                                    <p:anim calcmode="lin" valueType="num">
                                      <p:cBhvr additive="base">
                                        <p:cTn id="34" dur="1000" fill="hold"/>
                                        <p:tgtEl>
                                          <p:spTgt spid="9217"/>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2000" fill="hold"/>
                                        <p:tgtEl>
                                          <p:spTgt spid="4"/>
                                        </p:tgtEl>
                                        <p:attrNameLst>
                                          <p:attrName>ppt_x</p:attrName>
                                        </p:attrNameLst>
                                      </p:cBhvr>
                                      <p:tavLst>
                                        <p:tav tm="0">
                                          <p:val>
                                            <p:strVal val="1+#ppt_w/2"/>
                                          </p:val>
                                        </p:tav>
                                        <p:tav tm="100000">
                                          <p:val>
                                            <p:strVal val="#ppt_x"/>
                                          </p:val>
                                        </p:tav>
                                      </p:tavLst>
                                    </p:anim>
                                    <p:anim calcmode="lin" valueType="num">
                                      <p:cBhvr additive="base">
                                        <p:cTn id="38"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animBg="1"/>
      <p:bldP spid="9218" grpId="0" animBg="1"/>
      <p:bldP spid="11268" grpId="0"/>
      <p:bldP spid="11270" grpId="0"/>
      <p:bldP spid="11270" grpId="1"/>
      <p:bldP spid="11271"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AutoShape 14"/>
          <p:cNvSpPr>
            <a:spLocks noChangeArrowheads="1"/>
          </p:cNvSpPr>
          <p:nvPr/>
        </p:nvSpPr>
        <p:spPr bwMode="auto">
          <a:xfrm>
            <a:off x="6083300" y="2063750"/>
            <a:ext cx="4268470" cy="2032635"/>
          </a:xfrm>
          <a:prstGeom prst="roundRect">
            <a:avLst>
              <a:gd name="adj" fmla="val 16667"/>
            </a:avLst>
          </a:prstGeom>
          <a:noFill/>
          <a:ln w="25400">
            <a:solidFill>
              <a:srgbClr val="0070C0"/>
            </a:solidFill>
            <a:prstDash val="sysDot"/>
            <a:rou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6" name="图片 5" descr="A000220150322E82PPIC"/>
          <p:cNvPicPr>
            <a:picLocks noChangeAspect="1"/>
          </p:cNvPicPr>
          <p:nvPr/>
        </p:nvPicPr>
        <p:blipFill>
          <a:blip r:embed="rId1"/>
          <a:stretch>
            <a:fillRect/>
          </a:stretch>
        </p:blipFill>
        <p:spPr>
          <a:xfrm>
            <a:off x="1570990" y="2835910"/>
            <a:ext cx="4446270" cy="3142615"/>
          </a:xfrm>
          <a:prstGeom prst="rect">
            <a:avLst/>
          </a:prstGeom>
        </p:spPr>
      </p:pic>
      <p:sp>
        <p:nvSpPr>
          <p:cNvPr id="7" name="文本框 6"/>
          <p:cNvSpPr txBox="1"/>
          <p:nvPr/>
        </p:nvSpPr>
        <p:spPr>
          <a:xfrm>
            <a:off x="2332355" y="2313940"/>
            <a:ext cx="2392045" cy="583565"/>
          </a:xfrm>
          <a:prstGeom prst="rect">
            <a:avLst/>
          </a:prstGeom>
          <a:noFill/>
        </p:spPr>
        <p:txBody>
          <a:bodyPr wrap="square" rtlCol="0">
            <a:spAutoFit/>
          </a:bodyPr>
          <a:p>
            <a:r>
              <a:rPr lang="zh-CN" altLang="en-US" sz="3200">
                <a:solidFill>
                  <a:schemeClr val="tx1"/>
                </a:solidFill>
                <a:latin typeface="微软雅黑" panose="020B0503020204020204" pitchFamily="34" charset="-122"/>
                <a:ea typeface="微软雅黑" panose="020B0503020204020204" pitchFamily="34" charset="-122"/>
              </a:rPr>
              <a:t>课堂提问</a:t>
            </a:r>
            <a:endParaRPr lang="zh-CN" altLang="en-US" sz="3200">
              <a:solidFill>
                <a:schemeClr val="tx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6323330" y="2172335"/>
            <a:ext cx="3788410" cy="1814830"/>
          </a:xfrm>
          <a:prstGeom prst="rect">
            <a:avLst/>
          </a:prstGeom>
          <a:noFill/>
        </p:spPr>
        <p:txBody>
          <a:bodyPr wrap="square" rtlCol="0" anchor="t">
            <a:spAutoFit/>
          </a:bodyPr>
          <a:p>
            <a:r>
              <a:rPr lang="zh-CN" altLang="en-US" sz="2800" b="0">
                <a:solidFill>
                  <a:schemeClr val="tx1"/>
                </a:solidFill>
                <a:latin typeface="微软雅黑" panose="020B0503020204020204" pitchFamily="34" charset="-122"/>
                <a:ea typeface="微软雅黑" panose="020B0503020204020204" pitchFamily="34" charset="-122"/>
              </a:rPr>
              <a:t>你听说过“鲶鱼效应”吗？这是不是一种激励？此外，还有哪些激励手段或方法？</a:t>
            </a:r>
            <a:endParaRPr lang="zh-CN" altLang="en-US" sz="2800" b="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52"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Scale>
                                      <p:cBhvr>
                                        <p:cTn id="13"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5"/>
                                        </p:tgtEl>
                                        <p:attrNameLst>
                                          <p:attrName>ppt_x</p:attrName>
                                          <p:attrName>ppt_y</p:attrName>
                                        </p:attrNameLst>
                                      </p:cBhvr>
                                    </p:animMotion>
                                    <p:animEffect transition="in" filter="fade">
                                      <p:cBhvr>
                                        <p:cTn id="15" dur="1000"/>
                                        <p:tgtEl>
                                          <p:spTgt spid="5"/>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0" bldLvl="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325215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tx1"/>
                </a:solidFill>
                <a:latin typeface="微软雅黑" panose="020B0503020204020204" pitchFamily="34" charset="-122"/>
                <a:ea typeface="微软雅黑" panose="020B0503020204020204" pitchFamily="34" charset="-122"/>
              </a:rPr>
              <a:t>02    </a:t>
            </a:r>
            <a:r>
              <a:rPr lang="zh-CN" altLang="en-US" sz="3200" b="1">
                <a:solidFill>
                  <a:schemeClr val="tx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2" name="文本框 1"/>
          <p:cNvSpPr txBox="1"/>
          <p:nvPr/>
        </p:nvSpPr>
        <p:spPr>
          <a:xfrm>
            <a:off x="3617595" y="2829560"/>
            <a:ext cx="6844030" cy="1383665"/>
          </a:xfrm>
          <a:prstGeom prst="rect">
            <a:avLst/>
          </a:prstGeom>
          <a:noFill/>
        </p:spPr>
        <p:txBody>
          <a:bodyPr wrap="square" rtlCol="0" anchor="t">
            <a:spAutoFit/>
          </a:bodyPr>
          <a:p>
            <a:pPr algn="ctr">
              <a:defRPr/>
            </a:pPr>
            <a:r>
              <a:rPr lang="zh-CN" altLang="en-US" sz="2800" kern="0">
                <a:latin typeface="微软雅黑" panose="020B0503020204020204" pitchFamily="34" charset="-122"/>
                <a:ea typeface="微软雅黑" panose="020B0503020204020204" pitchFamily="34" charset="-122"/>
                <a:sym typeface="+mn-ea"/>
              </a:rPr>
              <a:t>激励要结合企业的情况，</a:t>
            </a:r>
            <a:endParaRPr lang="zh-CN" altLang="en-US" sz="2800" kern="0">
              <a:solidFill>
                <a:schemeClr val="tx1"/>
              </a:solidFill>
              <a:latin typeface="微软雅黑" panose="020B0503020204020204" pitchFamily="34" charset="-122"/>
              <a:ea typeface="微软雅黑" panose="020B0503020204020204" pitchFamily="34" charset="-122"/>
              <a:sym typeface="+mn-ea"/>
            </a:endParaRPr>
          </a:p>
          <a:p>
            <a:pPr algn="ctr">
              <a:defRPr/>
            </a:pPr>
            <a:r>
              <a:rPr lang="zh-CN" altLang="en-US" sz="2800" kern="0">
                <a:latin typeface="微软雅黑" panose="020B0503020204020204" pitchFamily="34" charset="-122"/>
                <a:ea typeface="微软雅黑" panose="020B0503020204020204" pitchFamily="34" charset="-122"/>
                <a:sym typeface="+mn-ea"/>
              </a:rPr>
              <a:t>将长期激励与短期激励，</a:t>
            </a:r>
            <a:endParaRPr lang="zh-CN" altLang="en-US" sz="2800" kern="0">
              <a:solidFill>
                <a:schemeClr val="tx1"/>
              </a:solidFill>
              <a:latin typeface="微软雅黑" panose="020B0503020204020204" pitchFamily="34" charset="-122"/>
              <a:ea typeface="微软雅黑" panose="020B0503020204020204" pitchFamily="34" charset="-122"/>
              <a:sym typeface="+mn-ea"/>
            </a:endParaRPr>
          </a:p>
          <a:p>
            <a:pPr algn="ctr">
              <a:defRPr/>
            </a:pPr>
            <a:r>
              <a:rPr lang="zh-CN" altLang="en-US" sz="2800" kern="0">
                <a:latin typeface="微软雅黑" panose="020B0503020204020204" pitchFamily="34" charset="-122"/>
                <a:ea typeface="微软雅黑" panose="020B0503020204020204" pitchFamily="34" charset="-122"/>
                <a:sym typeface="+mn-ea"/>
              </a:rPr>
              <a:t>物质激励与精神激励结合起来</a:t>
            </a:r>
            <a:endParaRPr lang="zh-CN" altLang="en-US" sz="280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AutoShape 14"/>
          <p:cNvSpPr>
            <a:spLocks noChangeArrowheads="1"/>
          </p:cNvSpPr>
          <p:nvPr/>
        </p:nvSpPr>
        <p:spPr bwMode="auto">
          <a:xfrm>
            <a:off x="4679315" y="1327785"/>
            <a:ext cx="7483475" cy="4650740"/>
          </a:xfrm>
          <a:prstGeom prst="roundRect">
            <a:avLst>
              <a:gd name="adj" fmla="val 16667"/>
            </a:avLst>
          </a:prstGeom>
          <a:noFill/>
          <a:ln w="25400">
            <a:solidFill>
              <a:srgbClr val="0070C0"/>
            </a:solidFill>
            <a:prstDash val="sysDot"/>
            <a:rou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21385" y="1161415"/>
            <a:ext cx="188976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拓展作业</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4798695" y="1578610"/>
            <a:ext cx="7244080" cy="3538220"/>
          </a:xfrm>
          <a:prstGeom prst="rect">
            <a:avLst/>
          </a:prstGeom>
          <a:noFill/>
        </p:spPr>
        <p:txBody>
          <a:bodyPr wrap="square" rtlCol="0" anchor="t">
            <a:spAutoFit/>
          </a:bodyPr>
          <a:p>
            <a:r>
              <a:rPr lang="zh-CN" altLang="en-US" sz="2800" b="0">
                <a:solidFill>
                  <a:schemeClr val="tx1"/>
                </a:solidFill>
                <a:latin typeface="微软雅黑" panose="020B0503020204020204" pitchFamily="34" charset="-122"/>
                <a:ea typeface="微软雅黑" panose="020B0503020204020204" pitchFamily="34" charset="-122"/>
              </a:rPr>
              <a:t>假如你的面前有一袋豆子和五个靶子。你的任务是要用豆子击中靶子。靶子一个比一个远，一个比一个更难击中。靶子A只有一步之遥，击中会得到2美元。靶子B稍微远一些，约有80%的人能击中，报酬是4美元。靶子C约有50%的人能击中，报酬是8美元。靶子D约有20%的人击中，报酬是16美元。靶子E几乎没有人击中，报酬是32美元。</a:t>
            </a:r>
            <a:endParaRPr lang="zh-CN" altLang="en-US" sz="2800" b="0">
              <a:solidFill>
                <a:schemeClr val="tx1"/>
              </a:solidFill>
              <a:latin typeface="微软雅黑" panose="020B0503020204020204" pitchFamily="34" charset="-122"/>
              <a:ea typeface="微软雅黑" panose="020B0503020204020204" pitchFamily="34" charset="-122"/>
            </a:endParaRPr>
          </a:p>
        </p:txBody>
      </p:sp>
      <p:pic>
        <p:nvPicPr>
          <p:cNvPr id="2" name="图片 1" descr="A000220150322E82PPIC"/>
          <p:cNvPicPr>
            <a:picLocks noChangeAspect="1"/>
          </p:cNvPicPr>
          <p:nvPr/>
        </p:nvPicPr>
        <p:blipFill>
          <a:blip r:embed="rId1"/>
          <a:stretch>
            <a:fillRect/>
          </a:stretch>
        </p:blipFill>
        <p:spPr>
          <a:xfrm>
            <a:off x="46990" y="2835910"/>
            <a:ext cx="4446270" cy="3142615"/>
          </a:xfrm>
          <a:prstGeom prst="rect">
            <a:avLst/>
          </a:prstGeom>
        </p:spPr>
      </p:pic>
      <p:sp>
        <p:nvSpPr>
          <p:cNvPr id="4" name="文本框 3"/>
          <p:cNvSpPr txBox="1"/>
          <p:nvPr/>
        </p:nvSpPr>
        <p:spPr>
          <a:xfrm>
            <a:off x="6355080" y="639445"/>
            <a:ext cx="196469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案例分析</a:t>
            </a:r>
            <a:endParaRPr lang="zh-CN" altLang="en-US" sz="2800">
              <a:latin typeface="微软雅黑" panose="020B0503020204020204" pitchFamily="34" charset="-122"/>
              <a:ea typeface="微软雅黑" panose="020B0503020204020204" pitchFamily="34" charset="-122"/>
            </a:endParaRPr>
          </a:p>
        </p:txBody>
      </p:sp>
      <p:sp>
        <p:nvSpPr>
          <p:cNvPr id="6" name="文本框 5"/>
          <p:cNvSpPr txBox="1"/>
          <p:nvPr/>
        </p:nvSpPr>
        <p:spPr>
          <a:xfrm>
            <a:off x="715010" y="6224270"/>
            <a:ext cx="10761980" cy="460375"/>
          </a:xfrm>
          <a:prstGeom prst="rect">
            <a:avLst/>
          </a:prstGeom>
          <a:noFill/>
          <a:ln>
            <a:solidFill>
              <a:srgbClr val="FF0000"/>
            </a:solidFill>
            <a:prstDash val="dashDot"/>
          </a:ln>
        </p:spPr>
        <p:txBody>
          <a:bodyPr wrap="square" rtlCol="0">
            <a:spAutoFit/>
          </a:bodyPr>
          <a:p>
            <a:r>
              <a:rPr lang="zh-CN" altLang="en-US" sz="2400" b="1"/>
              <a:t>问题：如果你只有一次机会，你会选择那个目标呢？</a:t>
            </a:r>
            <a:endParaRPr lang="zh-CN" altLang="en-US" sz="2400" b="1"/>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19200" y="838200"/>
            <a:ext cx="189230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t>预习任务</a:t>
            </a:r>
            <a:endParaRPr lang="zh-CN" altLang="en-US" sz="2800"/>
          </a:p>
        </p:txBody>
      </p:sp>
      <p:sp>
        <p:nvSpPr>
          <p:cNvPr id="3" name="文本框 2"/>
          <p:cNvSpPr txBox="1"/>
          <p:nvPr/>
        </p:nvSpPr>
        <p:spPr>
          <a:xfrm>
            <a:off x="1432560" y="1935480"/>
            <a:ext cx="7774940" cy="1814830"/>
          </a:xfrm>
          <a:prstGeom prst="rect">
            <a:avLst/>
          </a:prstGeom>
          <a:noFill/>
        </p:spPr>
        <p:txBody>
          <a:bodyPr wrap="square" rtlCol="0">
            <a:spAutoFit/>
          </a:bodyPr>
          <a:p>
            <a:r>
              <a:rPr lang="zh-CN" altLang="en-US" sz="2800">
                <a:latin typeface="微软雅黑" panose="020B0503020204020204" pitchFamily="34" charset="-122"/>
                <a:ea typeface="微软雅黑" panose="020B0503020204020204" pitchFamily="34" charset="-122"/>
              </a:rPr>
              <a:t>内容型激励理论着重研究人类行为受哪些因素的影响，也就是研究人类的需要。那么人的行为如何被某些因素的影响呢？</a:t>
            </a:r>
            <a:r>
              <a:rPr lang="zh-CN" altLang="en-US" sz="2800" b="1">
                <a:latin typeface="微软雅黑" panose="020B0503020204020204" pitchFamily="34" charset="-122"/>
                <a:ea typeface="微软雅黑" panose="020B0503020204020204" pitchFamily="34" charset="-122"/>
              </a:rPr>
              <a:t>请大家预习</a:t>
            </a:r>
            <a:r>
              <a:rPr lang="en-US" altLang="zh-CN" sz="2800" b="1">
                <a:latin typeface="微软雅黑" panose="020B0503020204020204" pitchFamily="34" charset="-122"/>
                <a:ea typeface="微软雅黑" panose="020B0503020204020204" pitchFamily="34" charset="-122"/>
              </a:rPr>
              <a:t>4</a:t>
            </a:r>
            <a:r>
              <a:rPr lang="zh-CN" altLang="en-US" sz="2800" b="1">
                <a:latin typeface="微软雅黑" panose="020B0503020204020204" pitchFamily="34" charset="-122"/>
                <a:ea typeface="微软雅黑" panose="020B0503020204020204" pitchFamily="34" charset="-122"/>
              </a:rPr>
              <a:t>种</a:t>
            </a:r>
            <a:r>
              <a:rPr sz="2800">
                <a:latin typeface="微软雅黑" panose="020B0503020204020204" pitchFamily="34" charset="-122"/>
                <a:ea typeface="微软雅黑" panose="020B0503020204020204" pitchFamily="34" charset="-122"/>
              </a:rPr>
              <a:t>过程型</a:t>
            </a:r>
            <a:endParaRPr sz="2800">
              <a:latin typeface="微软雅黑" panose="020B0503020204020204" pitchFamily="34" charset="-122"/>
              <a:ea typeface="微软雅黑" panose="020B0503020204020204" pitchFamily="34" charset="-122"/>
            </a:endParaRPr>
          </a:p>
          <a:p>
            <a:r>
              <a:rPr sz="2800">
                <a:latin typeface="微软雅黑" panose="020B0503020204020204" pitchFamily="34" charset="-122"/>
                <a:ea typeface="微软雅黑" panose="020B0503020204020204" pitchFamily="34" charset="-122"/>
              </a:rPr>
              <a:t>激励理论</a:t>
            </a:r>
            <a:r>
              <a:rPr lang="zh-CN" sz="2800">
                <a:latin typeface="微软雅黑" panose="020B0503020204020204" pitchFamily="34" charset="-122"/>
                <a:ea typeface="微软雅黑" panose="020B0503020204020204" pitchFamily="34" charset="-122"/>
              </a:rPr>
              <a:t>。</a:t>
            </a:r>
            <a:endParaRPr lang="zh-CN" sz="28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51538" y="148431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6350000" y="1902460"/>
            <a:ext cx="4389755" cy="46037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sz="2400" dirty="0">
                <a:solidFill>
                  <a:schemeClr val="bg1"/>
                </a:solidFill>
                <a:latin typeface="微软雅黑" panose="020B0503020204020204" pitchFamily="34" charset="-122"/>
                <a:ea typeface="微软雅黑" panose="020B0503020204020204" pitchFamily="34" charset="-122"/>
                <a:sym typeface="+mn-ea"/>
              </a:rPr>
              <a:t>掌握激励</a:t>
            </a:r>
            <a:r>
              <a:rPr lang="zh-CN" sz="2400" dirty="0">
                <a:solidFill>
                  <a:schemeClr val="bg1"/>
                </a:solidFill>
                <a:latin typeface="微软雅黑" panose="020B0503020204020204" pitchFamily="34" charset="-122"/>
                <a:ea typeface="微软雅黑" panose="020B0503020204020204" pitchFamily="34" charset="-122"/>
                <a:sym typeface="+mn-ea"/>
              </a:rPr>
              <a:t>的基本内涵与步骤</a:t>
            </a:r>
            <a:endParaRPr 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5" name="圆角矩形 19"/>
          <p:cNvSpPr>
            <a:spLocks noChangeArrowheads="1"/>
          </p:cNvSpPr>
          <p:nvPr/>
        </p:nvSpPr>
        <p:spPr bwMode="auto">
          <a:xfrm>
            <a:off x="5808663" y="504666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6" name="TextBox 6"/>
          <p:cNvSpPr txBox="1">
            <a:spLocks noChangeArrowheads="1"/>
          </p:cNvSpPr>
          <p:nvPr/>
        </p:nvSpPr>
        <p:spPr bwMode="auto">
          <a:xfrm>
            <a:off x="6431915" y="5394325"/>
            <a:ext cx="4308475" cy="570865"/>
          </a:xfrm>
          <a:prstGeom prst="rect">
            <a:avLst/>
          </a:prstGeom>
          <a:noFill/>
          <a:ln w="9525">
            <a:noFill/>
            <a:miter lim="800000"/>
          </a:ln>
        </p:spPr>
        <p:txBody>
          <a:bodyPr wrap="square">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培养学生掌握科学的激励方式</a:t>
            </a:r>
            <a:endParaRPr lang="en-US" alt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1282" name="Line 46"/>
          <p:cNvSpPr>
            <a:spLocks noChangeShapeType="1"/>
          </p:cNvSpPr>
          <p:nvPr/>
        </p:nvSpPr>
        <p:spPr bwMode="auto">
          <a:xfrm flipV="1">
            <a:off x="4008438" y="2060575"/>
            <a:ext cx="1800225" cy="1728788"/>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3" name="Line 47"/>
          <p:cNvSpPr>
            <a:spLocks noChangeShapeType="1"/>
          </p:cNvSpPr>
          <p:nvPr/>
        </p:nvSpPr>
        <p:spPr bwMode="auto">
          <a:xfrm>
            <a:off x="4008438" y="3789363"/>
            <a:ext cx="1800225" cy="1944687"/>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6" name="AutoShape 50"/>
          <p:cNvSpPr>
            <a:spLocks noChangeArrowheads="1"/>
          </p:cNvSpPr>
          <p:nvPr/>
        </p:nvSpPr>
        <p:spPr bwMode="auto">
          <a:xfrm>
            <a:off x="6049963" y="4686300"/>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5" name="TextBox 6"/>
          <p:cNvSpPr txBox="1">
            <a:spLocks noChangeArrowheads="1"/>
          </p:cNvSpPr>
          <p:nvPr/>
        </p:nvSpPr>
        <p:spPr bwMode="auto">
          <a:xfrm>
            <a:off x="7321550" y="4614863"/>
            <a:ext cx="2160588" cy="570865"/>
          </a:xfrm>
          <a:prstGeom prst="rect">
            <a:avLst/>
          </a:prstGeom>
          <a:noFill/>
          <a:ln w="9525">
            <a:noFill/>
            <a:miter lim="800000"/>
          </a:ln>
        </p:spPr>
        <p:txBody>
          <a:bodyPr>
            <a:spAutoFit/>
          </a:bodyPr>
          <a:lstStyle/>
          <a:p>
            <a:pPr>
              <a:lnSpc>
                <a:spcPct val="130000"/>
              </a:lnSpc>
            </a:pPr>
            <a:r>
              <a:rPr lang="zh-CN" altLang="en-US" sz="2400">
                <a:solidFill>
                  <a:schemeClr val="bg1"/>
                </a:solidFill>
                <a:latin typeface="微软雅黑" panose="020B0503020204020204" pitchFamily="34" charset="-122"/>
                <a:ea typeface="微软雅黑" panose="020B0503020204020204" pitchFamily="34" charset="-122"/>
              </a:rPr>
              <a:t>能力目标</a:t>
            </a:r>
            <a:endParaRPr lang="zh-CN" altLang="en-US" sz="2400">
              <a:solidFill>
                <a:schemeClr val="bg1"/>
              </a:solidFill>
              <a:latin typeface="微软雅黑" panose="020B0503020204020204" pitchFamily="34" charset="-122"/>
              <a:ea typeface="微软雅黑" panose="020B0503020204020204" pitchFamily="34" charset="-122"/>
            </a:endParaRPr>
          </a:p>
        </p:txBody>
      </p:sp>
      <p:sp>
        <p:nvSpPr>
          <p:cNvPr id="11288" name="AutoShape 52"/>
          <p:cNvSpPr>
            <a:spLocks noChangeArrowheads="1"/>
          </p:cNvSpPr>
          <p:nvPr/>
        </p:nvSpPr>
        <p:spPr bwMode="auto">
          <a:xfrm>
            <a:off x="6192838" y="1125538"/>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464425" y="1054100"/>
            <a:ext cx="2160588" cy="570865"/>
          </a:xfrm>
          <a:prstGeom prst="rect">
            <a:avLst/>
          </a:prstGeom>
          <a:noFill/>
          <a:ln w="9525">
            <a:noFill/>
            <a:miter lim="800000"/>
          </a:ln>
        </p:spPr>
        <p:txBody>
          <a:bodyPr>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3"/>
                                        </p:tgtEl>
                                        <p:attrNameLst>
                                          <p:attrName>style.visibility</p:attrName>
                                        </p:attrNameLst>
                                      </p:cBhvr>
                                      <p:to>
                                        <p:strVal val="visible"/>
                                      </p:to>
                                    </p:set>
                                    <p:animEffect transition="in" filter="wipe(left)">
                                      <p:cBhvr>
                                        <p:cTn id="27" dur="500"/>
                                        <p:tgtEl>
                                          <p:spTgt spid="11283"/>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13335"/>
                                        </p:tgtEl>
                                        <p:attrNameLst>
                                          <p:attrName>style.visibility</p:attrName>
                                        </p:attrNameLst>
                                      </p:cBhvr>
                                      <p:to>
                                        <p:strVal val="visible"/>
                                      </p:to>
                                    </p:set>
                                    <p:anim calcmode="lin" valueType="num">
                                      <p:cBhvr additive="base">
                                        <p:cTn id="60" dur="500" fill="hold"/>
                                        <p:tgtEl>
                                          <p:spTgt spid="13335"/>
                                        </p:tgtEl>
                                        <p:attrNameLst>
                                          <p:attrName>ppt_x</p:attrName>
                                        </p:attrNameLst>
                                      </p:cBhvr>
                                      <p:tavLst>
                                        <p:tav tm="0">
                                          <p:val>
                                            <p:strVal val="#ppt_x"/>
                                          </p:val>
                                        </p:tav>
                                        <p:tav tm="100000">
                                          <p:val>
                                            <p:strVal val="#ppt_x"/>
                                          </p:val>
                                        </p:tav>
                                      </p:tavLst>
                                    </p:anim>
                                    <p:anim calcmode="lin" valueType="num">
                                      <p:cBhvr additive="base">
                                        <p:cTn id="61" dur="500" fill="hold"/>
                                        <p:tgtEl>
                                          <p:spTgt spid="133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animBg="1"/>
      <p:bldP spid="13324" grpId="0"/>
      <p:bldP spid="13325" grpId="0" bldLvl="0" animBg="1"/>
      <p:bldP spid="13326" grpId="0"/>
      <p:bldP spid="11282" grpId="0" animBg="1"/>
      <p:bldP spid="11283" grpId="0" animBg="1"/>
      <p:bldP spid="11286" grpId="0" bldLvl="0" animBg="1"/>
      <p:bldP spid="13335" grpId="0"/>
      <p:bldP spid="11288" grpId="0" animBg="1"/>
      <p:bldP spid="13337" grpId="0"/>
      <p:bldP spid="133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249142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bg1"/>
                </a:solidFill>
                <a:latin typeface="微软雅黑" panose="020B0503020204020204" pitchFamily="34" charset="-122"/>
                <a:ea typeface="微软雅黑" panose="020B0503020204020204" pitchFamily="34" charset="-122"/>
              </a:rPr>
              <a:t>02    </a:t>
            </a:r>
            <a:r>
              <a:rPr lang="zh-CN" altLang="en-US" sz="3200" b="1">
                <a:solidFill>
                  <a:schemeClr val="bg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bg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1619250" y="2263140"/>
            <a:ext cx="6654800" cy="156845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一：激励的原则</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二：激励大方法</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三：激励的误区</a:t>
            </a:r>
            <a:endParaRPr lang="zh-CN" altLang="en-US" sz="32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内容大纲</a:t>
            </a:r>
            <a:endParaRPr lang="zh-CN" altLang="en-US" sz="3600">
              <a:latin typeface="微软雅黑" panose="020B0503020204020204" pitchFamily="34" charset="-122"/>
              <a:ea typeface="微软雅黑" panose="020B0503020204020204" pitchFamily="34" charset="-122"/>
            </a:endParaRPr>
          </a:p>
        </p:txBody>
      </p:sp>
      <p:sp>
        <p:nvSpPr>
          <p:cNvPr id="5" name="文本框 4"/>
          <p:cNvSpPr txBox="1"/>
          <p:nvPr/>
        </p:nvSpPr>
        <p:spPr>
          <a:xfrm>
            <a:off x="1619250" y="4552950"/>
            <a:ext cx="8564245" cy="1076325"/>
          </a:xfrm>
          <a:prstGeom prst="rect">
            <a:avLst/>
          </a:prstGeom>
          <a:noFill/>
          <a:ln w="28575">
            <a:solidFill>
              <a:schemeClr val="tx1"/>
            </a:solidFill>
            <a:prstDash val="dash"/>
          </a:ln>
        </p:spPr>
        <p:txBody>
          <a:bodyPr wrap="square" rtlCol="0">
            <a:spAutoFit/>
          </a:bodyPr>
          <a:p>
            <a:pPr algn="l"/>
            <a:r>
              <a:rPr lang="zh-CN" altLang="en-US" sz="3200" dirty="0">
                <a:solidFill>
                  <a:schemeClr val="dk1"/>
                </a:solidFill>
                <a:latin typeface="微软雅黑" panose="020B0503020204020204" pitchFamily="34" charset="-122"/>
                <a:ea typeface="微软雅黑" panose="020B0503020204020204" pitchFamily="34" charset="-122"/>
              </a:rPr>
              <a:t>重点：</a:t>
            </a:r>
            <a:r>
              <a:rPr lang="en-US" altLang="zh-CN" sz="3200" dirty="0">
                <a:solidFill>
                  <a:schemeClr val="dk1"/>
                </a:solidFill>
                <a:latin typeface="微软雅黑" panose="020B0503020204020204" pitchFamily="34" charset="-122"/>
                <a:ea typeface="微软雅黑" panose="020B0503020204020204" pitchFamily="34" charset="-122"/>
              </a:rPr>
              <a:t>4</a:t>
            </a:r>
            <a:r>
              <a:rPr lang="zh-CN" altLang="en-US" sz="3200" dirty="0">
                <a:solidFill>
                  <a:schemeClr val="dk1"/>
                </a:solidFill>
                <a:latin typeface="微软雅黑" panose="020B0503020204020204" pitchFamily="34" charset="-122"/>
                <a:ea typeface="微软雅黑" panose="020B0503020204020204" pitchFamily="34" charset="-122"/>
              </a:rPr>
              <a:t>个理论：内容型激励理论</a:t>
            </a:r>
            <a:endParaRPr lang="zh-CN" altLang="en-US" sz="3200" dirty="0">
              <a:solidFill>
                <a:schemeClr val="dk1"/>
              </a:solidFill>
              <a:latin typeface="微软雅黑" panose="020B0503020204020204" pitchFamily="34" charset="-122"/>
              <a:ea typeface="微软雅黑" panose="020B0503020204020204" pitchFamily="34" charset="-122"/>
            </a:endParaRPr>
          </a:p>
          <a:p>
            <a:pPr algn="l"/>
            <a:r>
              <a:rPr lang="zh-CN" altLang="en-US" sz="3200" dirty="0">
                <a:solidFill>
                  <a:schemeClr val="dk1"/>
                </a:solidFill>
                <a:latin typeface="微软雅黑" panose="020B0503020204020204" pitchFamily="34" charset="-122"/>
                <a:ea typeface="微软雅黑" panose="020B0503020204020204" pitchFamily="34" charset="-122"/>
              </a:rPr>
              <a:t>难点：激励理论对管理中的启示</a:t>
            </a:r>
            <a:endParaRPr lang="zh-CN" altLang="en-US" sz="3200" dirty="0">
              <a:solidFill>
                <a:schemeClr val="dk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4475480" y="1384300"/>
            <a:ext cx="3637280" cy="583565"/>
          </a:xfrm>
          <a:prstGeom prst="rect">
            <a:avLst/>
          </a:prstGeom>
          <a:noFill/>
          <a:ln>
            <a:solidFill>
              <a:srgbClr val="FF0000"/>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内容型激励理论</a:t>
            </a:r>
            <a:endParaRPr lang="zh-CN" altLang="en-US" sz="32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4178935" y="765175"/>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案例导入</a:t>
            </a:r>
            <a:r>
              <a:rPr lang="en-US" altLang="zh-CN" sz="3600">
                <a:latin typeface="微软雅黑" panose="020B0503020204020204" pitchFamily="34" charset="-122"/>
                <a:ea typeface="微软雅黑" panose="020B0503020204020204" pitchFamily="34" charset="-122"/>
              </a:rPr>
              <a:t>1</a:t>
            </a:r>
            <a:endParaRPr lang="en-US" altLang="zh-CN" sz="3600">
              <a:latin typeface="微软雅黑" panose="020B0503020204020204" pitchFamily="34" charset="-122"/>
              <a:ea typeface="微软雅黑" panose="020B0503020204020204" pitchFamily="34" charset="-122"/>
            </a:endParaRPr>
          </a:p>
        </p:txBody>
      </p:sp>
      <p:sp>
        <p:nvSpPr>
          <p:cNvPr id="12" name="文本框 11"/>
          <p:cNvSpPr txBox="1"/>
          <p:nvPr/>
        </p:nvSpPr>
        <p:spPr>
          <a:xfrm>
            <a:off x="121920" y="1410335"/>
            <a:ext cx="11918315" cy="4769485"/>
          </a:xfrm>
          <a:prstGeom prst="rect">
            <a:avLst/>
          </a:prstGeom>
          <a:noFill/>
          <a:ln>
            <a:solidFill>
              <a:schemeClr val="tx1"/>
            </a:solidFill>
            <a:prstDash val="dash"/>
          </a:ln>
        </p:spPr>
        <p:txBody>
          <a:bodyPr wrap="square" rtlCol="0">
            <a:spAutoFit/>
          </a:bodyPr>
          <a:p>
            <a:r>
              <a:rPr lang="zh-CN" altLang="en-US" sz="2000">
                <a:latin typeface="微软雅黑" panose="020B0503020204020204" pitchFamily="34" charset="-122"/>
                <a:ea typeface="微软雅黑" panose="020B0503020204020204" pitchFamily="34" charset="-122"/>
              </a:rPr>
              <a:t>助理工程师黄大佑，一个名牌大学生高材生，于4年前应聘到一家工厂工程部负责技术工作，工作勤恳负责，技术能力强，很快就成为厂里有口碑的“四大金刚”之一，名字仅在一号种子厂技术总管陈工之后。</a:t>
            </a:r>
            <a:r>
              <a:rPr lang="zh-CN" altLang="en-US" sz="2000" b="1">
                <a:latin typeface="微软雅黑" panose="020B0503020204020204" pitchFamily="34" charset="-122"/>
                <a:ea typeface="微软雅黑" panose="020B0503020204020204" pitchFamily="34" charset="-122"/>
              </a:rPr>
              <a:t>然而，工资却同仓管人员不相上下，一家三口尚住在来时住的那间平房。对此，他心中时常有些不平。</a:t>
            </a:r>
            <a:endParaRPr lang="zh-CN" altLang="en-US" sz="2000" b="1">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黄厂长，一个有名的识才老厂长，黄大佑调来报到时，门口用红纸写着“热烈欢迎黄大佑工程师到我厂工作”几个不凡的颜体大字，是黄厂长亲自吩咐人秘部主任落实的，这确实使黄大佑当时春风不少，工作更卖劲。</a:t>
            </a:r>
            <a:endParaRPr lang="zh-CN" altLang="en-US" sz="2000">
              <a:latin typeface="微软雅黑" panose="020B0503020204020204" pitchFamily="34" charset="-122"/>
              <a:ea typeface="微软雅黑" panose="020B0503020204020204" pitchFamily="34" charset="-122"/>
            </a:endParaRPr>
          </a:p>
          <a:p>
            <a:r>
              <a:rPr lang="zh-CN" altLang="en-US" sz="2000" b="1">
                <a:latin typeface="微软雅黑" panose="020B0503020204020204" pitchFamily="34" charset="-122"/>
                <a:ea typeface="微软雅黑" panose="020B0503020204020204" pitchFamily="34" charset="-122"/>
              </a:rPr>
              <a:t>2年前</a:t>
            </a:r>
            <a:r>
              <a:rPr lang="zh-CN" altLang="en-US" sz="2000">
                <a:latin typeface="微软雅黑" panose="020B0503020204020204" pitchFamily="34" charset="-122"/>
                <a:ea typeface="微软雅黑" panose="020B0503020204020204" pitchFamily="34" charset="-122"/>
              </a:rPr>
              <a:t>，工厂有指标申报工程师，黄大佑属有条件申报之列，但名额却让给一个没有文凭、工作平平的老同志，他想问一下厂长，谁知，他没去找厂长，厂长却先来找他了：“黄工，你年轻，机会有的是。”</a:t>
            </a:r>
            <a:r>
              <a:rPr lang="zh-CN" altLang="en-US" sz="2000" b="1">
                <a:latin typeface="微软雅黑" panose="020B0503020204020204" pitchFamily="34" charset="-122"/>
                <a:ea typeface="微软雅黑" panose="020B0503020204020204" pitchFamily="34" charset="-122"/>
              </a:rPr>
              <a:t>去年</a:t>
            </a:r>
            <a:r>
              <a:rPr lang="zh-CN" altLang="en-US" sz="2000">
                <a:latin typeface="微软雅黑" panose="020B0503020204020204" pitchFamily="34" charset="-122"/>
                <a:ea typeface="微软雅黑" panose="020B0503020204020204" pitchFamily="34" charset="-122"/>
              </a:rPr>
              <a:t>，他想反映一下工资问题，这问题确实重要，来这里其中一个目的不就是想得高一点工资，提高一下生活待遇吗？</a:t>
            </a:r>
            <a:r>
              <a:rPr lang="zh-CN" altLang="en-US" sz="2000" b="1">
                <a:latin typeface="微软雅黑" panose="020B0503020204020204" pitchFamily="34" charset="-122"/>
                <a:ea typeface="微软雅黑" panose="020B0503020204020204" pitchFamily="34" charset="-122"/>
              </a:rPr>
              <a:t>最近</a:t>
            </a:r>
            <a:r>
              <a:rPr lang="zh-CN" altLang="en-US" sz="2000">
                <a:latin typeface="微软雅黑" panose="020B0503020204020204" pitchFamily="34" charset="-122"/>
                <a:ea typeface="微软雅黑" panose="020B0503020204020204" pitchFamily="34" charset="-122"/>
              </a:rPr>
              <a:t>，厂里新建好一批职工宿舍，听说数量比较多，黄大佑决心要反映一下住房问题，谁知黄厂长又先找他，还是像以前一样，笑着拍拍他的肩膀：“黄工，厂里有意培养你入党，我当你的介绍人。”他又不好开口了，结果家没有搬成。</a:t>
            </a:r>
            <a:endParaRPr lang="zh-CN" altLang="en-US" sz="2000">
              <a:latin typeface="微软雅黑" panose="020B0503020204020204" pitchFamily="34" charset="-122"/>
              <a:ea typeface="微软雅黑" panose="020B0503020204020204" pitchFamily="34" charset="-122"/>
            </a:endParaRPr>
          </a:p>
          <a:p>
            <a:r>
              <a:rPr lang="zh-CN" altLang="en-US" sz="2000" b="1">
                <a:latin typeface="微软雅黑" panose="020B0503020204020204" pitchFamily="34" charset="-122"/>
                <a:ea typeface="微软雅黑" panose="020B0503020204020204" pitchFamily="34" charset="-122"/>
              </a:rPr>
              <a:t>深夜，黄大佑对着一张报纸招聘栏出神。第二天一早，黄厂长办公台上压着一张小纸条。</a:t>
            </a:r>
            <a:endParaRPr lang="zh-CN" altLang="en-US" sz="2000" b="1">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黄厂长：您是一个懂得使用人才的好领导，我十分敬佩您，但我决定走了。</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黄大佑于深夜    </a:t>
            </a:r>
            <a:endParaRPr lang="zh-CN" altLang="en-US" sz="2000">
              <a:latin typeface="微软雅黑" panose="020B0503020204020204" pitchFamily="34" charset="-122"/>
              <a:ea typeface="微软雅黑" panose="020B0503020204020204" pitchFamily="34" charset="-122"/>
            </a:endParaRPr>
          </a:p>
          <a:p>
            <a:r>
              <a:rPr lang="zh-CN" altLang="en-US" sz="2400" b="1">
                <a:solidFill>
                  <a:srgbClr val="0070C0"/>
                </a:solidFill>
                <a:latin typeface="微软雅黑" panose="020B0503020204020204" pitchFamily="34" charset="-122"/>
                <a:ea typeface="微软雅黑" panose="020B0503020204020204" pitchFamily="34" charset="-122"/>
              </a:rPr>
              <a:t>请问：黄工程师为什么要走？你认为黄厂长该如何做才能留住黄工程师？</a:t>
            </a:r>
            <a:endParaRPr lang="zh-CN" altLang="en-US" sz="2400" b="1">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4082415" y="1054735"/>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案例分析</a:t>
            </a:r>
            <a:endParaRPr lang="zh-CN" altLang="en-US" sz="3600">
              <a:latin typeface="微软雅黑" panose="020B0503020204020204" pitchFamily="34" charset="-122"/>
              <a:ea typeface="微软雅黑" panose="020B0503020204020204" pitchFamily="34" charset="-122"/>
            </a:endParaRPr>
          </a:p>
        </p:txBody>
      </p:sp>
      <p:sp>
        <p:nvSpPr>
          <p:cNvPr id="12" name="文本框 11"/>
          <p:cNvSpPr txBox="1"/>
          <p:nvPr/>
        </p:nvSpPr>
        <p:spPr>
          <a:xfrm>
            <a:off x="532765" y="1699895"/>
            <a:ext cx="10730230" cy="4030980"/>
          </a:xfrm>
          <a:prstGeom prst="rect">
            <a:avLst/>
          </a:prstGeom>
          <a:noFill/>
          <a:ln>
            <a:solidFill>
              <a:schemeClr val="tx1"/>
            </a:solidFill>
            <a:prstDash val="dash"/>
          </a:ln>
        </p:spPr>
        <p:txBody>
          <a:bodyPr wrap="square" rtlCol="0">
            <a:spAutoFit/>
          </a:bodyPr>
          <a:p>
            <a:r>
              <a:rPr lang="zh-CN" altLang="en-US" sz="2400">
                <a:latin typeface="微软雅黑" panose="020B0503020204020204" pitchFamily="34" charset="-122"/>
                <a:ea typeface="微软雅黑" panose="020B0503020204020204" pitchFamily="34" charset="-122"/>
              </a:rPr>
              <a:t>“案例导入”中黄工的需要中，职称（一种地位的象征）属于精神激励；工资和住房属于物质激励。</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黄工名列公司“四大金刚”之一，可见其付出很大，但工资水平和仓管人员不相上下，按照公平理论，黄工的相对报酬（收入/付出）要小于仓库管理员的相对报酬（收入/付出），这会给黄工带来一种不公平的感受。也正是这种不公平感受以及各种需要屡次得不到满足才最终导致了黄工的辞职。</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因此，黄厂长要想留住黄工，就应该和黄工程师进行沟通，了解并满足他的真正需要，而不是一味地进行口头表扬。</a:t>
            </a:r>
            <a:endParaRPr lang="zh-CN" altLang="en-US" sz="2400">
              <a:latin typeface="微软雅黑" panose="020B0503020204020204" pitchFamily="34" charset="-122"/>
              <a:ea typeface="微软雅黑" panose="020B0503020204020204" pitchFamily="34" charset="-122"/>
            </a:endParaRPr>
          </a:p>
          <a:p>
            <a:endParaRPr lang="zh-CN" altLang="en-US" sz="24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案例告诉我们：</a:t>
            </a:r>
            <a:r>
              <a:rPr lang="zh-CN" altLang="en-US" sz="2000" b="1">
                <a:latin typeface="微软雅黑" panose="020B0503020204020204" pitchFamily="34" charset="-122"/>
                <a:ea typeface="微软雅黑" panose="020B0503020204020204" pitchFamily="34" charset="-122"/>
              </a:rPr>
              <a:t>人们的需要是多方面、多层次的，管理者要把下属的物质需求和精神需求结合起来，找准员工的真正需求并在一定程度上满足其 需求。</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cxnSp>
        <p:nvCxnSpPr>
          <p:cNvPr id="25" name="直接连接符 24"/>
          <p:cNvCxnSpPr/>
          <p:nvPr/>
        </p:nvCxnSpPr>
        <p:spPr>
          <a:xfrm flipH="1" flipV="1">
            <a:off x="4875530" y="3735705"/>
            <a:ext cx="477520" cy="138557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 name="椭圆 54"/>
          <p:cNvSpPr/>
          <p:nvPr/>
        </p:nvSpPr>
        <p:spPr>
          <a:xfrm>
            <a:off x="3047120" y="3390090"/>
            <a:ext cx="3477652" cy="1802173"/>
          </a:xfrm>
          <a:custGeom>
            <a:avLst/>
            <a:gdLst>
              <a:gd name="connsiteX0" fmla="*/ 0 w 3439659"/>
              <a:gd name="connsiteY0" fmla="*/ 1719830 h 3439659"/>
              <a:gd name="connsiteX1" fmla="*/ 1719830 w 3439659"/>
              <a:gd name="connsiteY1" fmla="*/ 0 h 3439659"/>
              <a:gd name="connsiteX2" fmla="*/ 3439660 w 3439659"/>
              <a:gd name="connsiteY2" fmla="*/ 1719830 h 3439659"/>
              <a:gd name="connsiteX3" fmla="*/ 1719830 w 3439659"/>
              <a:gd name="connsiteY3" fmla="*/ 3439660 h 3439659"/>
              <a:gd name="connsiteX4" fmla="*/ 0 w 3439659"/>
              <a:gd name="connsiteY4" fmla="*/ 1719830 h 3439659"/>
              <a:gd name="connsiteX0-1" fmla="*/ 0 w 3487467"/>
              <a:gd name="connsiteY0-2" fmla="*/ 0 h 1719830"/>
              <a:gd name="connsiteX1-3" fmla="*/ 3439660 w 3487467"/>
              <a:gd name="connsiteY1-4" fmla="*/ 0 h 1719830"/>
              <a:gd name="connsiteX2-5" fmla="*/ 1719830 w 3487467"/>
              <a:gd name="connsiteY2-6" fmla="*/ 1719830 h 1719830"/>
              <a:gd name="connsiteX3-7" fmla="*/ 0 w 3487467"/>
              <a:gd name="connsiteY3-8" fmla="*/ 0 h 1719830"/>
              <a:gd name="connsiteX0-9" fmla="*/ 6132 w 3493599"/>
              <a:gd name="connsiteY0-10" fmla="*/ 130018 h 1849848"/>
              <a:gd name="connsiteX1-11" fmla="*/ 3445792 w 3493599"/>
              <a:gd name="connsiteY1-12" fmla="*/ 130018 h 1849848"/>
              <a:gd name="connsiteX2-13" fmla="*/ 1725962 w 3493599"/>
              <a:gd name="connsiteY2-14" fmla="*/ 1849848 h 1849848"/>
              <a:gd name="connsiteX3-15" fmla="*/ 6132 w 3493599"/>
              <a:gd name="connsiteY3-16" fmla="*/ 130018 h 1849848"/>
              <a:gd name="connsiteX0-17" fmla="*/ 6132 w 3493599"/>
              <a:gd name="connsiteY0-18" fmla="*/ 35412 h 1755242"/>
              <a:gd name="connsiteX1-19" fmla="*/ 3445792 w 3493599"/>
              <a:gd name="connsiteY1-20" fmla="*/ 35412 h 1755242"/>
              <a:gd name="connsiteX2-21" fmla="*/ 1725962 w 3493599"/>
              <a:gd name="connsiteY2-22" fmla="*/ 1755242 h 1755242"/>
              <a:gd name="connsiteX3-23" fmla="*/ 6132 w 3493599"/>
              <a:gd name="connsiteY3-24" fmla="*/ 35412 h 1755242"/>
              <a:gd name="connsiteX0-25" fmla="*/ 4377 w 3488420"/>
              <a:gd name="connsiteY0-26" fmla="*/ 11795 h 1772900"/>
              <a:gd name="connsiteX1-27" fmla="*/ 3450912 w 3488420"/>
              <a:gd name="connsiteY1-28" fmla="*/ 53046 h 1772900"/>
              <a:gd name="connsiteX2-29" fmla="*/ 1731082 w 3488420"/>
              <a:gd name="connsiteY2-30" fmla="*/ 1772876 h 1772900"/>
              <a:gd name="connsiteX3-31" fmla="*/ 4377 w 3488420"/>
              <a:gd name="connsiteY3-32" fmla="*/ 11795 h 1772900"/>
              <a:gd name="connsiteX0-33" fmla="*/ 39013 w 3522446"/>
              <a:gd name="connsiteY0-34" fmla="*/ 134148 h 1909003"/>
              <a:gd name="connsiteX1-35" fmla="*/ 3485548 w 3522446"/>
              <a:gd name="connsiteY1-36" fmla="*/ 175399 h 1909003"/>
              <a:gd name="connsiteX2-37" fmla="*/ 1738217 w 3522446"/>
              <a:gd name="connsiteY2-38" fmla="*/ 1908979 h 1909003"/>
              <a:gd name="connsiteX3-39" fmla="*/ 39013 w 3522446"/>
              <a:gd name="connsiteY3-40" fmla="*/ 134148 h 1909003"/>
              <a:gd name="connsiteX0-41" fmla="*/ 55067 w 3553265"/>
              <a:gd name="connsiteY0-42" fmla="*/ 134148 h 1909002"/>
              <a:gd name="connsiteX1-43" fmla="*/ 3501602 w 3553265"/>
              <a:gd name="connsiteY1-44" fmla="*/ 175399 h 1909002"/>
              <a:gd name="connsiteX2-45" fmla="*/ 1754271 w 3553265"/>
              <a:gd name="connsiteY2-46" fmla="*/ 1908979 h 1909002"/>
              <a:gd name="connsiteX3-47" fmla="*/ 55067 w 3553265"/>
              <a:gd name="connsiteY3-48" fmla="*/ 134148 h 1909002"/>
              <a:gd name="connsiteX0-49" fmla="*/ 39426 w 3502160"/>
              <a:gd name="connsiteY0-50" fmla="*/ 134148 h 1909003"/>
              <a:gd name="connsiteX1-51" fmla="*/ 3465335 w 3502160"/>
              <a:gd name="connsiteY1-52" fmla="*/ 175399 h 1909003"/>
              <a:gd name="connsiteX2-53" fmla="*/ 1718004 w 3502160"/>
              <a:gd name="connsiteY2-54" fmla="*/ 1908979 h 1909003"/>
              <a:gd name="connsiteX3-55" fmla="*/ 39426 w 3502160"/>
              <a:gd name="connsiteY3-56" fmla="*/ 134148 h 1909003"/>
              <a:gd name="connsiteX0-57" fmla="*/ 8999 w 3471733"/>
              <a:gd name="connsiteY0-58" fmla="*/ 21578 h 1796433"/>
              <a:gd name="connsiteX1-59" fmla="*/ 3434908 w 3471733"/>
              <a:gd name="connsiteY1-60" fmla="*/ 62829 h 1796433"/>
              <a:gd name="connsiteX2-61" fmla="*/ 1687577 w 3471733"/>
              <a:gd name="connsiteY2-62" fmla="*/ 1796409 h 1796433"/>
              <a:gd name="connsiteX3-63" fmla="*/ 8999 w 3471733"/>
              <a:gd name="connsiteY3-64" fmla="*/ 21578 h 1796433"/>
              <a:gd name="connsiteX0-65" fmla="*/ 39425 w 3502159"/>
              <a:gd name="connsiteY0-66" fmla="*/ 135675 h 1931154"/>
              <a:gd name="connsiteX1-67" fmla="*/ 3465334 w 3502159"/>
              <a:gd name="connsiteY1-68" fmla="*/ 176926 h 1931154"/>
              <a:gd name="connsiteX2-69" fmla="*/ 1718003 w 3502159"/>
              <a:gd name="connsiteY2-70" fmla="*/ 1931131 h 1931154"/>
              <a:gd name="connsiteX3-71" fmla="*/ 39425 w 3502159"/>
              <a:gd name="connsiteY3-72" fmla="*/ 135675 h 1931154"/>
              <a:gd name="connsiteX0-73" fmla="*/ 7276 w 3470010"/>
              <a:gd name="connsiteY0-74" fmla="*/ 26065 h 1821544"/>
              <a:gd name="connsiteX1-75" fmla="*/ 3433185 w 3470010"/>
              <a:gd name="connsiteY1-76" fmla="*/ 67316 h 1821544"/>
              <a:gd name="connsiteX2-77" fmla="*/ 1685854 w 3470010"/>
              <a:gd name="connsiteY2-78" fmla="*/ 1821521 h 1821544"/>
              <a:gd name="connsiteX3-79" fmla="*/ 7276 w 3470010"/>
              <a:gd name="connsiteY3-80" fmla="*/ 26065 h 1821544"/>
              <a:gd name="connsiteX0-81" fmla="*/ 12669 w 3492943"/>
              <a:gd name="connsiteY0-82" fmla="*/ 26065 h 1822469"/>
              <a:gd name="connsiteX1-83" fmla="*/ 3438578 w 3492943"/>
              <a:gd name="connsiteY1-84" fmla="*/ 67316 h 1822469"/>
              <a:gd name="connsiteX2-85" fmla="*/ 1691247 w 3492943"/>
              <a:gd name="connsiteY2-86" fmla="*/ 1821521 h 1822469"/>
              <a:gd name="connsiteX3-87" fmla="*/ 12669 w 3492943"/>
              <a:gd name="connsiteY3-88" fmla="*/ 26065 h 1822469"/>
              <a:gd name="connsiteX0-89" fmla="*/ 48756 w 3529030"/>
              <a:gd name="connsiteY0-90" fmla="*/ 3139 h 1799516"/>
              <a:gd name="connsiteX1-91" fmla="*/ 3474665 w 3529030"/>
              <a:gd name="connsiteY1-92" fmla="*/ 44390 h 1799516"/>
              <a:gd name="connsiteX2-93" fmla="*/ 1727334 w 3529030"/>
              <a:gd name="connsiteY2-94" fmla="*/ 1798595 h 1799516"/>
              <a:gd name="connsiteX3-95" fmla="*/ 48756 w 3529030"/>
              <a:gd name="connsiteY3-96" fmla="*/ 3139 h 1799516"/>
              <a:gd name="connsiteX0-97" fmla="*/ 48756 w 3529030"/>
              <a:gd name="connsiteY0-98" fmla="*/ 5796 h 1802173"/>
              <a:gd name="connsiteX1-99" fmla="*/ 3474665 w 3529030"/>
              <a:gd name="connsiteY1-100" fmla="*/ 47047 h 1802173"/>
              <a:gd name="connsiteX2-101" fmla="*/ 1727334 w 3529030"/>
              <a:gd name="connsiteY2-102" fmla="*/ 1801252 h 1802173"/>
              <a:gd name="connsiteX3-103" fmla="*/ 48756 w 3529030"/>
              <a:gd name="connsiteY3-104" fmla="*/ 5796 h 1802173"/>
              <a:gd name="connsiteX0-105" fmla="*/ 48756 w 3477652"/>
              <a:gd name="connsiteY0-106" fmla="*/ 5796 h 1802173"/>
              <a:gd name="connsiteX1-107" fmla="*/ 3474665 w 3477652"/>
              <a:gd name="connsiteY1-108" fmla="*/ 47047 h 1802173"/>
              <a:gd name="connsiteX2-109" fmla="*/ 1727334 w 3477652"/>
              <a:gd name="connsiteY2-110" fmla="*/ 1801252 h 1802173"/>
              <a:gd name="connsiteX3-111" fmla="*/ 48756 w 3477652"/>
              <a:gd name="connsiteY3-112" fmla="*/ 5796 h 1802173"/>
            </a:gdLst>
            <a:ahLst/>
            <a:cxnLst>
              <a:cxn ang="0">
                <a:pos x="connsiteX0-1" y="connsiteY0-2"/>
              </a:cxn>
              <a:cxn ang="0">
                <a:pos x="connsiteX1-3" y="connsiteY1-4"/>
              </a:cxn>
              <a:cxn ang="0">
                <a:pos x="connsiteX2-5" y="connsiteY2-6"/>
              </a:cxn>
              <a:cxn ang="0">
                <a:pos x="connsiteX3-7" y="connsiteY3-8"/>
              </a:cxn>
            </a:cxnLst>
            <a:rect l="l" t="t" r="r" b="b"/>
            <a:pathLst>
              <a:path w="3477652" h="1802173">
                <a:moveTo>
                  <a:pt x="48756" y="5796"/>
                </a:moveTo>
                <a:cubicBezTo>
                  <a:pt x="305602" y="15937"/>
                  <a:pt x="3181151" y="-33335"/>
                  <a:pt x="3474665" y="47047"/>
                </a:cubicBezTo>
                <a:cubicBezTo>
                  <a:pt x="3527547" y="271809"/>
                  <a:pt x="2875835" y="1753126"/>
                  <a:pt x="1727334" y="1801252"/>
                </a:cubicBezTo>
                <a:cubicBezTo>
                  <a:pt x="578833" y="1849378"/>
                  <a:pt x="-208090" y="-4345"/>
                  <a:pt x="48756" y="5796"/>
                </a:cubicBezTo>
                <a:close/>
              </a:path>
            </a:pathLst>
          </a:custGeom>
          <a:noFill/>
          <a:ln w="12700">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7" name="TextBox 3"/>
          <p:cNvSpPr txBox="1"/>
          <p:nvPr/>
        </p:nvSpPr>
        <p:spPr>
          <a:xfrm>
            <a:off x="822663" y="3121557"/>
            <a:ext cx="1706880" cy="614045"/>
          </a:xfrm>
          <a:prstGeom prst="rect">
            <a:avLst/>
          </a:prstGeom>
          <a:noFill/>
        </p:spPr>
        <p:txBody>
          <a:bodyPr wrap="none" rtlCol="0">
            <a:spAutoFit/>
          </a:bodyPr>
          <a:p>
            <a:pPr algn="ctr"/>
            <a:r>
              <a:rPr lang="ko-KR" altLang="en-US" sz="2000" dirty="0">
                <a:solidFill>
                  <a:schemeClr val="tx1"/>
                </a:solidFill>
                <a:latin typeface="微软雅黑" panose="020B0503020204020204" pitchFamily="34" charset="-122"/>
                <a:ea typeface="微软雅黑" panose="020B0503020204020204" pitchFamily="34" charset="-122"/>
                <a:sym typeface="+mn-ea"/>
              </a:rPr>
              <a:t>设置合理目标</a:t>
            </a:r>
            <a:endParaRPr lang="ko-KR" altLang="en-US" sz="2000" dirty="0">
              <a:solidFill>
                <a:schemeClr val="tx1"/>
              </a:solidFill>
              <a:latin typeface="微软雅黑" panose="020B0503020204020204" pitchFamily="34" charset="-122"/>
              <a:ea typeface="微软雅黑" panose="020B0503020204020204" pitchFamily="34" charset="-122"/>
              <a:sym typeface="+mn-ea"/>
            </a:endParaRPr>
          </a:p>
          <a:p>
            <a:pPr algn="ctr"/>
            <a:endParaRPr lang="ko-KR" altLang="en-US" sz="1400" b="1" dirty="0">
              <a:solidFill>
                <a:schemeClr val="tx1"/>
              </a:solidFill>
              <a:latin typeface="HY헤드라인M" pitchFamily="2" charset="-127"/>
              <a:ea typeface="楷体_GB2312" pitchFamily="49" charset="-122"/>
              <a:sym typeface="+mn-ea"/>
            </a:endParaRPr>
          </a:p>
        </p:txBody>
      </p:sp>
      <p:cxnSp>
        <p:nvCxnSpPr>
          <p:cNvPr id="18" name="直接连接符 17"/>
          <p:cNvCxnSpPr/>
          <p:nvPr/>
        </p:nvCxnSpPr>
        <p:spPr>
          <a:xfrm flipV="1">
            <a:off x="2850096" y="3386109"/>
            <a:ext cx="1913927" cy="2123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V="1">
            <a:off x="3264875" y="3386109"/>
            <a:ext cx="1499148" cy="1054342"/>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a:stCxn id="26" idx="4"/>
            <a:endCxn id="38" idx="2"/>
          </p:cNvCxnSpPr>
          <p:nvPr/>
        </p:nvCxnSpPr>
        <p:spPr>
          <a:xfrm flipV="1">
            <a:off x="4234180" y="3608705"/>
            <a:ext cx="514350" cy="1754505"/>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H="1" flipV="1">
            <a:off x="4764023" y="3386109"/>
            <a:ext cx="1465240" cy="1054342"/>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4764023" y="3386108"/>
            <a:ext cx="1861284" cy="13806"/>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4" name="椭圆 23"/>
          <p:cNvSpPr/>
          <p:nvPr/>
        </p:nvSpPr>
        <p:spPr>
          <a:xfrm>
            <a:off x="3065480" y="4042635"/>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solidFill>
                  <a:schemeClr val="bg1"/>
                </a:solidFill>
                <a:latin typeface="微软雅黑" panose="020B0503020204020204" pitchFamily="34" charset="-122"/>
                <a:ea typeface="微软雅黑" panose="020B0503020204020204" pitchFamily="34" charset="-122"/>
              </a:rPr>
              <a:t>2</a:t>
            </a:r>
            <a:endParaRPr lang="en-US" altLang="zh-CN">
              <a:solidFill>
                <a:schemeClr val="bg1"/>
              </a:solidFill>
              <a:latin typeface="微软雅黑" panose="020B0503020204020204" pitchFamily="34" charset="-122"/>
              <a:ea typeface="微软雅黑" panose="020B0503020204020204" pitchFamily="34" charset="-122"/>
            </a:endParaRPr>
          </a:p>
        </p:txBody>
      </p:sp>
      <p:sp>
        <p:nvSpPr>
          <p:cNvPr id="26" name="椭圆 25"/>
          <p:cNvSpPr/>
          <p:nvPr/>
        </p:nvSpPr>
        <p:spPr>
          <a:xfrm>
            <a:off x="3904239" y="4702626"/>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solidFill>
                  <a:schemeClr val="bg1"/>
                </a:solidFill>
                <a:latin typeface="微软雅黑" panose="020B0503020204020204" pitchFamily="34" charset="-122"/>
                <a:ea typeface="微软雅黑" panose="020B0503020204020204" pitchFamily="34" charset="-122"/>
              </a:rPr>
              <a:t>3</a:t>
            </a:r>
            <a:endParaRPr lang="en-US" altLang="zh-CN">
              <a:solidFill>
                <a:schemeClr val="bg1"/>
              </a:solidFill>
              <a:latin typeface="微软雅黑" panose="020B0503020204020204" pitchFamily="34" charset="-122"/>
              <a:ea typeface="微软雅黑" panose="020B0503020204020204" pitchFamily="34" charset="-122"/>
            </a:endParaRPr>
          </a:p>
        </p:txBody>
      </p:sp>
      <p:sp>
        <p:nvSpPr>
          <p:cNvPr id="27" name="椭圆 26"/>
          <p:cNvSpPr/>
          <p:nvPr/>
        </p:nvSpPr>
        <p:spPr>
          <a:xfrm>
            <a:off x="5852751" y="3945776"/>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solidFill>
                  <a:schemeClr val="bg1"/>
                </a:solidFill>
                <a:latin typeface="微软雅黑" panose="020B0503020204020204" pitchFamily="34" charset="-122"/>
                <a:ea typeface="微软雅黑" panose="020B0503020204020204" pitchFamily="34" charset="-122"/>
              </a:rPr>
              <a:t>5</a:t>
            </a:r>
            <a:endParaRPr lang="en-US" altLang="zh-CN">
              <a:solidFill>
                <a:schemeClr val="bg1"/>
              </a:solidFill>
              <a:latin typeface="微软雅黑" panose="020B0503020204020204" pitchFamily="34" charset="-122"/>
              <a:ea typeface="微软雅黑" panose="020B0503020204020204" pitchFamily="34" charset="-122"/>
            </a:endParaRPr>
          </a:p>
        </p:txBody>
      </p:sp>
      <p:sp>
        <p:nvSpPr>
          <p:cNvPr id="28" name="椭圆 27"/>
          <p:cNvSpPr/>
          <p:nvPr/>
        </p:nvSpPr>
        <p:spPr>
          <a:xfrm>
            <a:off x="6151225" y="3078061"/>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solidFill>
                  <a:schemeClr val="bg1"/>
                </a:solidFill>
                <a:latin typeface="微软雅黑" panose="020B0503020204020204" pitchFamily="34" charset="-122"/>
                <a:ea typeface="微软雅黑" panose="020B0503020204020204" pitchFamily="34" charset="-122"/>
              </a:rPr>
              <a:t>6</a:t>
            </a:r>
            <a:endParaRPr lang="en-US" altLang="zh-CN">
              <a:solidFill>
                <a:schemeClr val="bg1"/>
              </a:solidFill>
              <a:latin typeface="微软雅黑" panose="020B0503020204020204" pitchFamily="34" charset="-122"/>
              <a:ea typeface="微软雅黑" panose="020B0503020204020204" pitchFamily="34" charset="-122"/>
            </a:endParaRPr>
          </a:p>
        </p:txBody>
      </p:sp>
      <p:sp>
        <p:nvSpPr>
          <p:cNvPr id="29" name="椭圆 28"/>
          <p:cNvSpPr/>
          <p:nvPr/>
        </p:nvSpPr>
        <p:spPr>
          <a:xfrm>
            <a:off x="2784763" y="3066658"/>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solidFill>
                  <a:schemeClr val="bg1"/>
                </a:solidFill>
                <a:latin typeface="微软雅黑" panose="020B0503020204020204" pitchFamily="34" charset="-122"/>
                <a:ea typeface="微软雅黑" panose="020B0503020204020204" pitchFamily="34" charset="-122"/>
              </a:rPr>
              <a:t>1</a:t>
            </a:r>
            <a:endParaRPr lang="en-US" altLang="zh-CN">
              <a:solidFill>
                <a:schemeClr val="bg1"/>
              </a:solidFill>
              <a:latin typeface="微软雅黑" panose="020B0503020204020204" pitchFamily="34" charset="-122"/>
              <a:ea typeface="微软雅黑" panose="020B0503020204020204" pitchFamily="34" charset="-122"/>
            </a:endParaRPr>
          </a:p>
        </p:txBody>
      </p:sp>
      <p:sp>
        <p:nvSpPr>
          <p:cNvPr id="30" name="TextBox 17"/>
          <p:cNvSpPr txBox="1"/>
          <p:nvPr/>
        </p:nvSpPr>
        <p:spPr>
          <a:xfrm>
            <a:off x="1213269" y="4382905"/>
            <a:ext cx="1960880" cy="706755"/>
          </a:xfrm>
          <a:prstGeom prst="rect">
            <a:avLst/>
          </a:prstGeom>
          <a:noFill/>
        </p:spPr>
        <p:txBody>
          <a:bodyPr wrap="none" rtlCol="0">
            <a:spAutoFit/>
          </a:bodyPr>
          <a:p>
            <a:pPr algn="ctr"/>
            <a:r>
              <a:rPr lang="ko-KR" altLang="en-US" sz="2000" dirty="0">
                <a:solidFill>
                  <a:schemeClr val="tx1"/>
                </a:solidFill>
                <a:latin typeface="微软雅黑" panose="020B0503020204020204" pitchFamily="34" charset="-122"/>
                <a:ea typeface="微软雅黑" panose="020B0503020204020204" pitchFamily="34" charset="-122"/>
                <a:sym typeface="+mn-ea"/>
              </a:rPr>
              <a:t>物质激励与</a:t>
            </a:r>
            <a:endParaRPr lang="ko-KR" altLang="en-US" sz="2000" dirty="0">
              <a:solidFill>
                <a:schemeClr val="tx1"/>
              </a:solidFill>
              <a:latin typeface="微软雅黑" panose="020B0503020204020204" pitchFamily="34" charset="-122"/>
              <a:ea typeface="微软雅黑" panose="020B0503020204020204" pitchFamily="34" charset="-122"/>
              <a:sym typeface="+mn-ea"/>
            </a:endParaRPr>
          </a:p>
          <a:p>
            <a:pPr algn="ctr"/>
            <a:r>
              <a:rPr lang="ko-KR" altLang="en-US" sz="2000" dirty="0">
                <a:solidFill>
                  <a:schemeClr val="tx1"/>
                </a:solidFill>
                <a:latin typeface="微软雅黑" panose="020B0503020204020204" pitchFamily="34" charset="-122"/>
                <a:ea typeface="微软雅黑" panose="020B0503020204020204" pitchFamily="34" charset="-122"/>
                <a:sym typeface="+mn-ea"/>
              </a:rPr>
              <a:t>精神激励相结合</a:t>
            </a:r>
            <a:endParaRPr lang="ko-KR" altLang="en-US" sz="2000" dirty="0">
              <a:solidFill>
                <a:schemeClr val="tx1"/>
              </a:solidFill>
              <a:latin typeface="微软雅黑" panose="020B0503020204020204" pitchFamily="34" charset="-122"/>
              <a:ea typeface="微软雅黑" panose="020B0503020204020204" pitchFamily="34" charset="-122"/>
              <a:sym typeface="+mn-ea"/>
            </a:endParaRPr>
          </a:p>
        </p:txBody>
      </p:sp>
      <p:sp>
        <p:nvSpPr>
          <p:cNvPr id="31" name="TextBox 19"/>
          <p:cNvSpPr txBox="1"/>
          <p:nvPr/>
        </p:nvSpPr>
        <p:spPr>
          <a:xfrm>
            <a:off x="3033613" y="5705089"/>
            <a:ext cx="2722880" cy="398780"/>
          </a:xfrm>
          <a:prstGeom prst="rect">
            <a:avLst/>
          </a:prstGeom>
          <a:noFill/>
        </p:spPr>
        <p:txBody>
          <a:bodyPr wrap="none" rtlCol="0">
            <a:spAutoFit/>
          </a:bodyPr>
          <a:p>
            <a:pPr algn="ctr"/>
            <a:r>
              <a:rPr lang="ko-KR" altLang="en-US" sz="2000" dirty="0">
                <a:solidFill>
                  <a:schemeClr val="tx1"/>
                </a:solidFill>
                <a:latin typeface="微软雅黑" panose="020B0503020204020204" pitchFamily="34" charset="-122"/>
                <a:ea typeface="微软雅黑" panose="020B0503020204020204" pitchFamily="34" charset="-122"/>
                <a:sym typeface="+mn-ea"/>
              </a:rPr>
              <a:t>正强化与负强化相结合</a:t>
            </a:r>
            <a:endParaRPr lang="ko-KR" altLang="en-US" sz="2000" dirty="0">
              <a:solidFill>
                <a:schemeClr val="tx1"/>
              </a:solidFill>
              <a:latin typeface="微软雅黑" panose="020B0503020204020204" pitchFamily="34" charset="-122"/>
              <a:ea typeface="微软雅黑" panose="020B0503020204020204" pitchFamily="34" charset="-122"/>
              <a:sym typeface="+mn-ea"/>
            </a:endParaRPr>
          </a:p>
        </p:txBody>
      </p:sp>
      <p:sp>
        <p:nvSpPr>
          <p:cNvPr id="32" name="TextBox 23"/>
          <p:cNvSpPr txBox="1"/>
          <p:nvPr/>
        </p:nvSpPr>
        <p:spPr>
          <a:xfrm>
            <a:off x="6625121" y="4382741"/>
            <a:ext cx="1198880" cy="398780"/>
          </a:xfrm>
          <a:prstGeom prst="rect">
            <a:avLst/>
          </a:prstGeom>
          <a:noFill/>
        </p:spPr>
        <p:txBody>
          <a:bodyPr wrap="none" rtlCol="0">
            <a:spAutoFit/>
          </a:bodyPr>
          <a:p>
            <a:pPr algn="l"/>
            <a:r>
              <a:rPr lang="ko-KR" altLang="en-US" sz="2000" dirty="0">
                <a:solidFill>
                  <a:schemeClr val="tx1"/>
                </a:solidFill>
                <a:latin typeface="微软雅黑" panose="020B0503020204020204" pitchFamily="34" charset="-122"/>
                <a:ea typeface="微软雅黑" panose="020B0503020204020204" pitchFamily="34" charset="-122"/>
                <a:sym typeface="+mn-ea"/>
              </a:rPr>
              <a:t>按需激励</a:t>
            </a:r>
            <a:endParaRPr lang="ko-KR" altLang="en-US" sz="2000" dirty="0">
              <a:solidFill>
                <a:schemeClr val="tx1"/>
              </a:solidFill>
              <a:latin typeface="微软雅黑" panose="020B0503020204020204" pitchFamily="34" charset="-122"/>
              <a:ea typeface="微软雅黑" panose="020B0503020204020204" pitchFamily="34" charset="-122"/>
              <a:sym typeface="+mn-ea"/>
            </a:endParaRPr>
          </a:p>
        </p:txBody>
      </p:sp>
      <p:sp>
        <p:nvSpPr>
          <p:cNvPr id="33" name="TextBox 25"/>
          <p:cNvSpPr txBox="1"/>
          <p:nvPr/>
        </p:nvSpPr>
        <p:spPr>
          <a:xfrm>
            <a:off x="6906483" y="3077551"/>
            <a:ext cx="1198880" cy="398780"/>
          </a:xfrm>
          <a:prstGeom prst="rect">
            <a:avLst/>
          </a:prstGeom>
          <a:noFill/>
        </p:spPr>
        <p:txBody>
          <a:bodyPr wrap="none" rtlCol="0">
            <a:spAutoFit/>
          </a:bodyPr>
          <a:p>
            <a:pPr algn="l"/>
            <a:r>
              <a:rPr lang="zh-CN" altLang="ko-KR" sz="2000" dirty="0">
                <a:solidFill>
                  <a:schemeClr val="tx1"/>
                </a:solidFill>
                <a:latin typeface="微软雅黑" panose="020B0503020204020204" pitchFamily="34" charset="-122"/>
                <a:ea typeface="微软雅黑" panose="020B0503020204020204" pitchFamily="34" charset="-122"/>
                <a:sym typeface="+mn-ea"/>
              </a:rPr>
              <a:t>民主公正</a:t>
            </a:r>
            <a:endParaRPr lang="zh-CN" altLang="ko-KR" sz="2000" dirty="0">
              <a:solidFill>
                <a:schemeClr val="tx1"/>
              </a:solidFill>
              <a:latin typeface="微软雅黑" panose="020B0503020204020204" pitchFamily="34" charset="-122"/>
              <a:ea typeface="微软雅黑" panose="020B0503020204020204" pitchFamily="34" charset="-122"/>
              <a:sym typeface="+mn-ea"/>
            </a:endParaRPr>
          </a:p>
        </p:txBody>
      </p:sp>
      <p:grpSp>
        <p:nvGrpSpPr>
          <p:cNvPr id="34" name="组合 33"/>
          <p:cNvGrpSpPr/>
          <p:nvPr/>
        </p:nvGrpSpPr>
        <p:grpSpPr>
          <a:xfrm>
            <a:off x="4062844" y="2684929"/>
            <a:ext cx="1402358" cy="1402358"/>
            <a:chOff x="3851771" y="1163107"/>
            <a:chExt cx="1402358" cy="1402358"/>
          </a:xfrm>
          <a:solidFill>
            <a:srgbClr val="0070C0"/>
          </a:solidFill>
        </p:grpSpPr>
        <p:grpSp>
          <p:nvGrpSpPr>
            <p:cNvPr id="35" name="组合 34"/>
            <p:cNvGrpSpPr/>
            <p:nvPr/>
          </p:nvGrpSpPr>
          <p:grpSpPr>
            <a:xfrm>
              <a:off x="3851771" y="1163107"/>
              <a:ext cx="1402358" cy="1402358"/>
              <a:chOff x="304800" y="673100"/>
              <a:chExt cx="4000500" cy="4000500"/>
            </a:xfrm>
            <a:grpFill/>
            <a:effectLst>
              <a:outerShdw blurRad="444500" dist="254000" dir="8100000" algn="tr" rotWithShape="0">
                <a:prstClr val="black">
                  <a:alpha val="50000"/>
                </a:prstClr>
              </a:outerShdw>
            </a:effectLst>
          </p:grpSpPr>
          <p:sp>
            <p:nvSpPr>
              <p:cNvPr id="36" name="同心圆 3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7" name="椭圆 3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8" name="TextBox 29"/>
            <p:cNvSpPr txBox="1"/>
            <p:nvPr/>
          </p:nvSpPr>
          <p:spPr>
            <a:xfrm>
              <a:off x="4192273" y="1687964"/>
              <a:ext cx="690880" cy="398780"/>
            </a:xfrm>
            <a:prstGeom prst="rect">
              <a:avLst/>
            </a:prstGeom>
            <a:grpFill/>
          </p:spPr>
          <p:txBody>
            <a:bodyPr wrap="none" rtlCol="0">
              <a:spAutoFit/>
            </a:bodyPr>
            <a:p>
              <a:pPr algn="ctr" fontAlgn="auto">
                <a:spcBef>
                  <a:spcPts val="0"/>
                </a:spcBef>
                <a:spcAft>
                  <a:spcPts val="0"/>
                </a:spcAft>
                <a:defRPr/>
              </a:pPr>
              <a:r>
                <a:rPr lang="zh-CN" altLang="en-US" sz="2000" b="1" dirty="0" smtClean="0">
                  <a:solidFill>
                    <a:schemeClr val="bg1"/>
                  </a:solidFill>
                  <a:latin typeface="微软雅黑" panose="020B0503020204020204" pitchFamily="34" charset="-122"/>
                  <a:ea typeface="微软雅黑" panose="020B0503020204020204" pitchFamily="34" charset="-122"/>
                </a:rPr>
                <a:t>划分</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
        <p:nvSpPr>
          <p:cNvPr id="39" name="文本框 38"/>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一、激励的原则</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
        <p:nvSpPr>
          <p:cNvPr id="40" name="椭圆 39"/>
          <p:cNvSpPr/>
          <p:nvPr/>
        </p:nvSpPr>
        <p:spPr>
          <a:xfrm>
            <a:off x="5094229" y="4781366"/>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solidFill>
                  <a:schemeClr val="bg1"/>
                </a:solidFill>
                <a:latin typeface="微软雅黑" panose="020B0503020204020204" pitchFamily="34" charset="-122"/>
                <a:ea typeface="微软雅黑" panose="020B0503020204020204" pitchFamily="34" charset="-122"/>
              </a:rPr>
              <a:t>4</a:t>
            </a:r>
            <a:endParaRPr lang="en-US" altLang="zh-CN">
              <a:solidFill>
                <a:schemeClr val="bg1"/>
              </a:solidFill>
              <a:latin typeface="微软雅黑" panose="020B0503020204020204" pitchFamily="34" charset="-122"/>
              <a:ea typeface="微软雅黑" panose="020B0503020204020204" pitchFamily="34" charset="-122"/>
            </a:endParaRPr>
          </a:p>
        </p:txBody>
      </p:sp>
      <p:sp>
        <p:nvSpPr>
          <p:cNvPr id="41" name="TextBox 19"/>
          <p:cNvSpPr txBox="1"/>
          <p:nvPr/>
        </p:nvSpPr>
        <p:spPr>
          <a:xfrm>
            <a:off x="5754588" y="5442199"/>
            <a:ext cx="2722880" cy="398780"/>
          </a:xfrm>
          <a:prstGeom prst="rect">
            <a:avLst/>
          </a:prstGeom>
          <a:noFill/>
        </p:spPr>
        <p:txBody>
          <a:bodyPr wrap="none" rtlCol="0">
            <a:spAutoFit/>
          </a:bodyPr>
          <a:p>
            <a:pPr algn="ctr"/>
            <a:r>
              <a:rPr lang="ko-KR" altLang="en-US" sz="2000" dirty="0">
                <a:solidFill>
                  <a:schemeClr val="tx1"/>
                </a:solidFill>
                <a:latin typeface="微软雅黑" panose="020B0503020204020204" pitchFamily="34" charset="-122"/>
                <a:ea typeface="微软雅黑" panose="020B0503020204020204" pitchFamily="34" charset="-122"/>
                <a:sym typeface="+mn-ea"/>
              </a:rPr>
              <a:t>外激励与内激励相结合</a:t>
            </a:r>
            <a:endParaRPr lang="ko-KR" altLang="en-US" sz="2000"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772795" y="1103630"/>
            <a:ext cx="2672080" cy="521970"/>
          </a:xfrm>
          <a:prstGeom prst="rect">
            <a:avLst/>
          </a:prstGeom>
          <a:noFill/>
        </p:spPr>
        <p:txBody>
          <a:bodyPr wrap="none" rtlCol="0" anchor="t">
            <a:spAutoFit/>
          </a:bodyPr>
          <a:p>
            <a:pPr algn="l"/>
            <a:r>
              <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rPr>
              <a:t>一、激励的原则</a:t>
            </a:r>
            <a:endParaRPr lang="zh-CN" sz="2800" b="1" noProof="0" dirty="0" smtClean="0">
              <a:ln>
                <a:noFill/>
              </a:ln>
              <a:solidFill>
                <a:schemeClr val="tx2"/>
              </a:solidFill>
              <a:uLnTx/>
              <a:uFillTx/>
              <a:latin typeface="微软雅黑" panose="020B0503020204020204" pitchFamily="34" charset="-122"/>
              <a:ea typeface="微软雅黑" panose="020B0503020204020204" pitchFamily="34" charset="-122"/>
              <a:sym typeface="+mn-ea"/>
            </a:endParaRPr>
          </a:p>
        </p:txBody>
      </p:sp>
      <p:sp>
        <p:nvSpPr>
          <p:cNvPr id="4" name="圆角矩形 3"/>
          <p:cNvSpPr/>
          <p:nvPr/>
        </p:nvSpPr>
        <p:spPr>
          <a:xfrm>
            <a:off x="2394585" y="2237105"/>
            <a:ext cx="7553960" cy="3684905"/>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5850255" y="1369695"/>
            <a:ext cx="1007745" cy="645160"/>
          </a:xfrm>
          <a:prstGeom prst="rect">
            <a:avLst/>
          </a:prstGeom>
        </p:spPr>
        <p:txBody>
          <a:bodyPr wrap="square">
            <a:spAutoFit/>
          </a:bodyPr>
          <a:p>
            <a:r>
              <a:rPr lang="en-US" altLang="zh-CN" b="1" dirty="0" smtClean="0">
                <a:solidFill>
                  <a:schemeClr val="bg1"/>
                </a:solidFill>
                <a:latin typeface="微软雅黑" panose="020B0503020204020204" pitchFamily="34" charset="-122"/>
                <a:ea typeface="微软雅黑" panose="020B0503020204020204" pitchFamily="34" charset="-122"/>
              </a:rPr>
              <a:t>  </a:t>
            </a:r>
            <a:r>
              <a:rPr lang="zh-CN" altLang="en-US" b="1" dirty="0" smtClean="0">
                <a:solidFill>
                  <a:schemeClr val="bg1"/>
                </a:solidFill>
                <a:latin typeface="微软雅黑" panose="020B0503020204020204" pitchFamily="34" charset="-122"/>
                <a:ea typeface="微软雅黑" panose="020B0503020204020204" pitchFamily="34" charset="-122"/>
              </a:rPr>
              <a:t>小</a:t>
            </a:r>
            <a:endParaRPr lang="zh-CN" altLang="en-US" b="1" dirty="0" smtClean="0">
              <a:solidFill>
                <a:schemeClr val="bg1"/>
              </a:solidFill>
              <a:latin typeface="微软雅黑" panose="020B0503020204020204" pitchFamily="34" charset="-122"/>
              <a:ea typeface="微软雅黑" panose="020B0503020204020204" pitchFamily="34" charset="-122"/>
            </a:endParaRPr>
          </a:p>
          <a:p>
            <a:r>
              <a:rPr lang="zh-CN" altLang="en-US" b="1" dirty="0" smtClean="0">
                <a:solidFill>
                  <a:schemeClr val="bg1"/>
                </a:solidFill>
                <a:latin typeface="微软雅黑" panose="020B0503020204020204" pitchFamily="34" charset="-122"/>
                <a:ea typeface="微软雅黑" panose="020B0503020204020204" pitchFamily="34" charset="-122"/>
              </a:rPr>
              <a:t>案例</a:t>
            </a:r>
            <a:endParaRPr lang="zh-CN" altLang="en-US" b="1" dirty="0" smtClean="0">
              <a:solidFill>
                <a:schemeClr val="bg1"/>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2688590" y="2597150"/>
            <a:ext cx="6965950" cy="2517775"/>
          </a:xfrm>
          <a:prstGeom prst="rect">
            <a:avLst/>
          </a:prstGeom>
          <a:noFill/>
        </p:spPr>
        <p:txBody>
          <a:bodyPr wrap="square" lIns="0" tIns="0" rIns="0" bIns="0" rtlCol="0">
            <a:spAutoFit/>
          </a:bodyPr>
          <a:p>
            <a:pPr indent="266700">
              <a:lnSpc>
                <a:spcPct val="130000"/>
              </a:lnSpc>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800" dirty="0">
                <a:solidFill>
                  <a:schemeClr val="tx2">
                    <a:lumMod val="75000"/>
                  </a:schemeClr>
                </a:solidFill>
                <a:latin typeface="微软雅黑" panose="020B0503020204020204" pitchFamily="34" charset="-122"/>
                <a:ea typeface="微软雅黑" panose="020B0503020204020204" pitchFamily="34" charset="-122"/>
              </a:rPr>
              <a:t>一条猎狗将兔子赶出窝后就一直追赶他，但追了很久仍没有捉到。牧羊人看到此种情景，讥笑猎狗说：你这么大个，怎么还没有比你小的跑得快？猎狗回答说：你不知道我们两个跑的目的是完全不同的！我仅仅为了一顿饭而跑，他却是为了性命而跑呀！</a:t>
            </a:r>
            <a:endParaRPr lang="zh-CN" altLang="en-US" sz="1800" dirty="0">
              <a:solidFill>
                <a:schemeClr val="tx2">
                  <a:lumMod val="75000"/>
                </a:schemeClr>
              </a:solidFill>
              <a:latin typeface="微软雅黑" panose="020B0503020204020204" pitchFamily="34" charset="-122"/>
              <a:ea typeface="微软雅黑" panose="020B0503020204020204" pitchFamily="34" charset="-122"/>
            </a:endParaRPr>
          </a:p>
          <a:p>
            <a:pPr indent="266700">
              <a:lnSpc>
                <a:spcPct val="130000"/>
              </a:lnSpc>
            </a:pPr>
            <a:r>
              <a:rPr lang="zh-CN" altLang="en-US" sz="1800" dirty="0">
                <a:solidFill>
                  <a:schemeClr val="tx2">
                    <a:lumMod val="75000"/>
                  </a:schemeClr>
                </a:solidFill>
                <a:latin typeface="微软雅黑" panose="020B0503020204020204" pitchFamily="34" charset="-122"/>
                <a:ea typeface="微软雅黑" panose="020B0503020204020204" pitchFamily="34" charset="-122"/>
              </a:rPr>
              <a:t>    启示：</a:t>
            </a:r>
            <a:r>
              <a:rPr lang="zh-CN" altLang="en-US" sz="1800" dirty="0">
                <a:solidFill>
                  <a:srgbClr val="FF0000"/>
                </a:solidFill>
                <a:latin typeface="微软雅黑" panose="020B0503020204020204" pitchFamily="34" charset="-122"/>
                <a:ea typeface="微软雅黑" panose="020B0503020204020204" pitchFamily="34" charset="-122"/>
              </a:rPr>
              <a:t>兔子跑步的目标是逃命，而猎狗的目标是吃饱饭，所以他们的积极性不同。</a:t>
            </a:r>
            <a:r>
              <a:rPr lang="zh-CN" altLang="en-US" sz="1800" dirty="0">
                <a:solidFill>
                  <a:schemeClr val="tx2">
                    <a:lumMod val="75000"/>
                  </a:schemeClr>
                </a:solidFill>
                <a:latin typeface="微软雅黑" panose="020B0503020204020204" pitchFamily="34" charset="-122"/>
                <a:ea typeface="微软雅黑" panose="020B0503020204020204" pitchFamily="34" charset="-122"/>
              </a:rPr>
              <a:t>在实现目标的过程中，目标不一样，动力不一样，得到的结果也不一样。所以在激励员工的时候，要设置合理的目标。</a:t>
            </a:r>
            <a:endParaRPr lang="zh-CN" altLang="en-US" sz="1800" dirty="0">
              <a:solidFill>
                <a:schemeClr val="tx2">
                  <a:lumMod val="7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4300220" y="1166495"/>
            <a:ext cx="3561715" cy="1264284"/>
            <a:chOff x="814328" y="3219303"/>
            <a:chExt cx="3027807" cy="432728"/>
          </a:xfrm>
        </p:grpSpPr>
        <p:grpSp>
          <p:nvGrpSpPr>
            <p:cNvPr id="6" name="组合 5"/>
            <p:cNvGrpSpPr/>
            <p:nvPr/>
          </p:nvGrpSpPr>
          <p:grpSpPr>
            <a:xfrm>
              <a:off x="814328" y="3219303"/>
              <a:ext cx="3027807" cy="432728"/>
              <a:chOff x="2173927" y="3285480"/>
              <a:chExt cx="3842005" cy="549092"/>
            </a:xfrm>
          </p:grpSpPr>
          <p:grpSp>
            <p:nvGrpSpPr>
              <p:cNvPr id="7" name="组合 6"/>
              <p:cNvGrpSpPr/>
              <p:nvPr/>
            </p:nvGrpSpPr>
            <p:grpSpPr>
              <a:xfrm>
                <a:off x="2173927" y="3285480"/>
                <a:ext cx="3842005" cy="549092"/>
                <a:chOff x="4304043" y="1286473"/>
                <a:chExt cx="8567251" cy="2759017"/>
              </a:xfrm>
              <a:effectLst>
                <a:outerShdw blurRad="381000" dist="254000" dir="8100000" algn="tr" rotWithShape="0">
                  <a:prstClr val="black">
                    <a:alpha val="40000"/>
                  </a:prstClr>
                </a:outerShdw>
              </a:effectLst>
            </p:grpSpPr>
            <p:sp>
              <p:nvSpPr>
                <p:cNvPr id="9" name="圆角矩形 8"/>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圆角矩形 9"/>
                <p:cNvSpPr/>
                <p:nvPr/>
              </p:nvSpPr>
              <p:spPr>
                <a:xfrm>
                  <a:off x="4304043" y="1286473"/>
                  <a:ext cx="8567251" cy="2759017"/>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11" name="椭圆 10"/>
              <p:cNvSpPr/>
              <p:nvPr/>
            </p:nvSpPr>
            <p:spPr>
              <a:xfrm>
                <a:off x="2306811" y="3419931"/>
                <a:ext cx="769223" cy="2792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12" name="TextBox 11"/>
            <p:cNvSpPr txBox="1"/>
            <p:nvPr/>
          </p:nvSpPr>
          <p:spPr>
            <a:xfrm>
              <a:off x="1626169" y="3285011"/>
              <a:ext cx="2191136" cy="294933"/>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pPr algn="l"/>
              <a:r>
                <a:rPr lang="en-US" altLang="zh-CN" sz="2800" dirty="0">
                  <a:solidFill>
                    <a:schemeClr val="tx1">
                      <a:lumMod val="65000"/>
                      <a:lumOff val="35000"/>
                    </a:schemeClr>
                  </a:solidFill>
                </a:rPr>
                <a:t>   </a:t>
              </a:r>
              <a:r>
                <a:rPr lang="zh-CN" altLang="en-US" sz="2800" dirty="0">
                  <a:solidFill>
                    <a:schemeClr val="tx1">
                      <a:lumMod val="65000"/>
                      <a:lumOff val="35000"/>
                    </a:schemeClr>
                  </a:solidFill>
                </a:rPr>
                <a:t>小案例</a:t>
              </a:r>
              <a:endParaRPr lang="zh-CN" altLang="en-US" sz="2800" dirty="0">
                <a:solidFill>
                  <a:schemeClr val="tx1">
                    <a:lumMod val="65000"/>
                    <a:lumOff val="35000"/>
                  </a:schemeClr>
                </a:solidFill>
              </a:endParaRPr>
            </a:p>
            <a:p>
              <a:pPr algn="l"/>
              <a:r>
                <a:rPr lang="zh-CN" altLang="en-US" sz="2800" dirty="0">
                  <a:solidFill>
                    <a:schemeClr val="tx1">
                      <a:lumMod val="65000"/>
                      <a:lumOff val="35000"/>
                    </a:schemeClr>
                  </a:solidFill>
                </a:rPr>
                <a:t>  </a:t>
              </a:r>
              <a:r>
                <a:rPr lang="zh-CN" altLang="en-US" sz="2000" dirty="0">
                  <a:solidFill>
                    <a:schemeClr val="tx1"/>
                  </a:solidFill>
                  <a:sym typeface="+mn-ea"/>
                </a:rPr>
                <a:t>猎狗与兔子</a:t>
              </a:r>
              <a:endParaRPr lang="zh-CN" altLang="en-US" sz="2000" dirty="0">
                <a:solidFill>
                  <a:schemeClr val="tx1"/>
                </a:solidFill>
                <a:sym typeface="+mn-ea"/>
              </a:endParaRP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350"/>
                                        <p:tgtEl>
                                          <p:spTgt spid="5"/>
                                        </p:tgtEl>
                                        <p:attrNameLst>
                                          <p:attrName>ppt_x</p:attrName>
                                        </p:attrNameLst>
                                      </p:cBhvr>
                                      <p:tavLst>
                                        <p:tav tm="0">
                                          <p:val>
                                            <p:strVal val="#ppt_x-#ppt_w*1.125000"/>
                                          </p:val>
                                        </p:tav>
                                        <p:tav tm="100000">
                                          <p:val>
                                            <p:strVal val="#ppt_x"/>
                                          </p:val>
                                        </p:tav>
                                      </p:tavLst>
                                    </p:anim>
                                    <p:animEffect transition="in" filter="wipe(right)">
                                      <p:cBhvr>
                                        <p:cTn id="12" dur="3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2811</Words>
  <Application>WPS 演示</Application>
  <PresentationFormat>自定义</PresentationFormat>
  <Paragraphs>322</Paragraphs>
  <Slides>25</Slides>
  <Notes>40</Notes>
  <HiddenSlides>0</HiddenSlides>
  <MMClips>1</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25</vt:i4>
      </vt:variant>
    </vt:vector>
  </HeadingPairs>
  <TitlesOfParts>
    <vt:vector size="39" baseType="lpstr">
      <vt:lpstr>Arial</vt:lpstr>
      <vt:lpstr>宋体</vt:lpstr>
      <vt:lpstr>Wingdings</vt:lpstr>
      <vt:lpstr>Calibri</vt:lpstr>
      <vt:lpstr>微软雅黑</vt:lpstr>
      <vt:lpstr>Impact</vt:lpstr>
      <vt:lpstr>HY헤드라인M</vt:lpstr>
      <vt:lpstr>楷体_GB2312</vt:lpstr>
      <vt:lpstr>Arial Unicode MS</vt:lpstr>
      <vt:lpstr>Britannic Bold</vt:lpstr>
      <vt:lpstr>Malgun Gothic</vt:lpstr>
      <vt:lpstr>Segoe Print</vt:lpstr>
      <vt:lpstr>新宋体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1873</cp:revision>
  <dcterms:created xsi:type="dcterms:W3CDTF">2016-01-13T14:39:00Z</dcterms:created>
  <dcterms:modified xsi:type="dcterms:W3CDTF">2018-11-28T02:29:01Z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2052-10.1.0.7668</vt:lpwstr>
  </property>
</Properties>
</file>