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2"/>
  </p:handoutMasterIdLst>
  <p:sldIdLst>
    <p:sldId id="461" r:id="rId3"/>
    <p:sldId id="258" r:id="rId5"/>
    <p:sldId id="307" r:id="rId6"/>
    <p:sldId id="421" r:id="rId7"/>
    <p:sldId id="462" r:id="rId8"/>
    <p:sldId id="525" r:id="rId9"/>
    <p:sldId id="527" r:id="rId10"/>
    <p:sldId id="526" r:id="rId11"/>
    <p:sldId id="463" r:id="rId12"/>
    <p:sldId id="535" r:id="rId13"/>
    <p:sldId id="532" r:id="rId14"/>
    <p:sldId id="536" r:id="rId15"/>
    <p:sldId id="538" r:id="rId16"/>
    <p:sldId id="540" r:id="rId17"/>
    <p:sldId id="541" r:id="rId18"/>
    <p:sldId id="543" r:id="rId19"/>
    <p:sldId id="544" r:id="rId20"/>
    <p:sldId id="547" r:id="rId21"/>
    <p:sldId id="548" r:id="rId22"/>
    <p:sldId id="549" r:id="rId23"/>
    <p:sldId id="550" r:id="rId24"/>
    <p:sldId id="551" r:id="rId25"/>
    <p:sldId id="552" r:id="rId26"/>
    <p:sldId id="423" r:id="rId27"/>
    <p:sldId id="424" r:id="rId28"/>
    <p:sldId id="435" r:id="rId29"/>
    <p:sldId id="469" r:id="rId30"/>
    <p:sldId id="418" r:id="rId31"/>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8500"/>
    <a:srgbClr val="3C78CE"/>
    <a:srgbClr val="CD1F06"/>
    <a:srgbClr val="CB1003"/>
    <a:srgbClr val="A50021"/>
    <a:srgbClr val="08489B"/>
    <a:srgbClr val="054682"/>
    <a:srgbClr val="0848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160"/>
        <p:guide pos="381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880"/>
        <p:guide pos="214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77D31B3-3808-4FBA-8FA4-CC8D448A173E}" type="doc">
      <dgm:prSet loTypeId="urn:microsoft.com/office/officeart/2005/8/layout/orgChart1" loCatId="hierarchy" qsTypeId="urn:microsoft.com/office/officeart/2005/8/quickstyle/simple1" qsCatId="simple" csTypeId="urn:microsoft.com/office/officeart/2005/8/colors/accent1_2" csCatId="accent1" phldr="0"/>
      <dgm:spPr/>
      <dgm:t>
        <a:bodyPr/>
        <a:p>
          <a:endParaRPr lang="zh-CN" altLang="en-US"/>
        </a:p>
      </dgm:t>
    </dgm:pt>
    <dgm:pt modelId="{47C757F0-AA23-46BE-9311-EA432CDEEAA1}">
      <dgm:prSet phldrT="[文本]" phldr="0" custT="1"/>
      <dgm:spPr/>
      <dgm:t>
        <a:bodyPr vert="horz" wrap="square"/>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a:lnSpc>
              <a:spcPct val="100000"/>
            </a:lnSpc>
            <a:spcBef>
              <a:spcPct val="0"/>
            </a:spcBef>
            <a:spcAft>
              <a:spcPct val="35000"/>
            </a:spcAft>
          </a:pPr>
          <a:r>
            <a:rPr lang="zh-CN" altLang="en-US" sz="3600"/>
            <a:t>需求理论</a:t>
          </a:r>
          <a:r>
            <a:rPr lang="zh-CN" altLang="en-US" sz="3600"/>
            <a:t/>
          </a:r>
          <a:endParaRPr lang="zh-CN" altLang="en-US" sz="3600"/>
        </a:p>
      </dgm:t>
    </dgm:pt>
    <dgm:pt modelId="{AB39B06D-FE6C-48B2-B5B4-77CD0C8CF7AD}" cxnId="{2BDE10B2-8BBF-46AC-AEA4-005770F3216D}" type="parTrans">
      <dgm:prSet/>
      <dgm:spPr/>
      <dgm:t>
        <a:bodyPr/>
        <a:p>
          <a:endParaRPr lang="zh-CN" altLang="en-US"/>
        </a:p>
      </dgm:t>
    </dgm:pt>
    <dgm:pt modelId="{DF0D1C21-B79E-4875-B7FA-EF183CB48B88}" cxnId="{2BDE10B2-8BBF-46AC-AEA4-005770F3216D}" type="sibTrans">
      <dgm:prSet/>
      <dgm:spPr/>
      <dgm:t>
        <a:bodyPr/>
        <a:p>
          <a:endParaRPr lang="zh-CN" altLang="en-US"/>
        </a:p>
      </dgm:t>
    </dgm:pt>
    <dgm:pt modelId="{12714FC6-8B41-47E5-91DD-F02D34D23B93}">
      <dgm:prSet phldrT="[文本]" phldr="0" custT="1"/>
      <dgm:spPr/>
      <dgm:t>
        <a:bodyPr vert="horz" wrap="square"/>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a:lnSpc>
              <a:spcPct val="100000"/>
            </a:lnSpc>
            <a:spcBef>
              <a:spcPct val="0"/>
            </a:spcBef>
            <a:spcAft>
              <a:spcPct val="35000"/>
            </a:spcAft>
          </a:pPr>
          <a:r>
            <a:rPr lang="zh-CN" altLang="en-US" sz="3600"/>
            <a:t>成就需求</a:t>
          </a:r>
          <a:r>
            <a:rPr lang="zh-CN" altLang="en-US" sz="3600"/>
            <a:t/>
          </a:r>
          <a:endParaRPr lang="zh-CN" altLang="en-US" sz="3600"/>
        </a:p>
      </dgm:t>
    </dgm:pt>
    <dgm:pt modelId="{EACD17F5-D793-4A43-B489-D1804D50CFEF}" cxnId="{09F8915F-32EF-4C01-85A6-F59A4C400591}" type="parTrans">
      <dgm:prSet/>
      <dgm:spPr/>
      <dgm:t>
        <a:bodyPr/>
        <a:p>
          <a:endParaRPr lang="zh-CN" altLang="en-US"/>
        </a:p>
      </dgm:t>
    </dgm:pt>
    <dgm:pt modelId="{FA45D93F-0724-4936-AA45-E6762732A19D}" cxnId="{09F8915F-32EF-4C01-85A6-F59A4C400591}" type="sibTrans">
      <dgm:prSet/>
      <dgm:spPr/>
      <dgm:t>
        <a:bodyPr/>
        <a:p>
          <a:endParaRPr lang="zh-CN" altLang="en-US"/>
        </a:p>
      </dgm:t>
    </dgm:pt>
    <dgm:pt modelId="{4EC42421-831D-4CD3-8215-2AF4300F9C01}">
      <dgm:prSet phldrT="[文本]" phldr="0" custT="1"/>
      <dgm:spPr/>
      <dgm:t>
        <a:bodyPr vert="horz" wrap="square"/>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a:lnSpc>
              <a:spcPct val="100000"/>
            </a:lnSpc>
            <a:spcBef>
              <a:spcPct val="0"/>
            </a:spcBef>
            <a:spcAft>
              <a:spcPct val="35000"/>
            </a:spcAft>
          </a:pPr>
          <a:r>
            <a:rPr lang="zh-CN" altLang="en-US" sz="3600"/>
            <a:t>权利需求</a:t>
          </a:r>
          <a:r>
            <a:rPr lang="zh-CN" altLang="en-US" sz="3600"/>
            <a:t/>
          </a:r>
          <a:endParaRPr lang="zh-CN" altLang="en-US" sz="3600"/>
        </a:p>
      </dgm:t>
    </dgm:pt>
    <dgm:pt modelId="{8D5FB264-0A5C-4C3A-85B7-453D9BD837DF}" cxnId="{99F06BC5-DCD9-489C-8489-725783921BD5}" type="parTrans">
      <dgm:prSet/>
      <dgm:spPr/>
      <dgm:t>
        <a:bodyPr/>
        <a:p>
          <a:endParaRPr lang="zh-CN" altLang="en-US"/>
        </a:p>
      </dgm:t>
    </dgm:pt>
    <dgm:pt modelId="{A1825131-D805-48C8-BFCE-E45C02E6F5CE}" cxnId="{99F06BC5-DCD9-489C-8489-725783921BD5}" type="sibTrans">
      <dgm:prSet/>
      <dgm:spPr/>
      <dgm:t>
        <a:bodyPr/>
        <a:p>
          <a:endParaRPr lang="zh-CN" altLang="en-US"/>
        </a:p>
      </dgm:t>
    </dgm:pt>
    <dgm:pt modelId="{CF717C8A-B40B-4AFF-BF49-65ABB7DF8190}">
      <dgm:prSet phldrT="[文本]" phldr="0" custT="1"/>
      <dgm:spPr/>
      <dgm:t>
        <a:bodyPr vert="horz" wrap="square"/>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a:lnSpc>
              <a:spcPct val="100000"/>
            </a:lnSpc>
            <a:spcBef>
              <a:spcPct val="0"/>
            </a:spcBef>
            <a:spcAft>
              <a:spcPct val="35000"/>
            </a:spcAft>
          </a:pPr>
          <a:r>
            <a:rPr lang="zh-CN" altLang="en-US" sz="3600"/>
            <a:t>归属需求</a:t>
          </a:r>
          <a:r>
            <a:rPr lang="zh-CN" altLang="en-US" sz="3600"/>
            <a:t/>
          </a:r>
          <a:endParaRPr lang="zh-CN" altLang="en-US" sz="3600"/>
        </a:p>
      </dgm:t>
    </dgm:pt>
    <dgm:pt modelId="{CCF68ADE-40B6-47D0-93C1-88EC13ADC8AC}" cxnId="{C22133ED-0039-4246-9928-CF91C15B50DC}" type="parTrans">
      <dgm:prSet/>
      <dgm:spPr/>
      <dgm:t>
        <a:bodyPr/>
        <a:p>
          <a:endParaRPr lang="zh-CN" altLang="en-US"/>
        </a:p>
      </dgm:t>
    </dgm:pt>
    <dgm:pt modelId="{630D3E0B-D1D7-4E1A-8193-515AA5E1866F}" cxnId="{C22133ED-0039-4246-9928-CF91C15B50DC}" type="sibTrans">
      <dgm:prSet/>
      <dgm:spPr/>
      <dgm:t>
        <a:bodyPr/>
        <a:p>
          <a:endParaRPr lang="zh-CN" altLang="en-US"/>
        </a:p>
      </dgm:t>
    </dgm:pt>
    <dgm:pt modelId="{E498DC9C-C5AC-4482-A26F-3B99DC5D79F0}" type="pres">
      <dgm:prSet presAssocID="{A77D31B3-3808-4FBA-8FA4-CC8D448A173E}" presName="hierChild1" presStyleCnt="0">
        <dgm:presLayoutVars>
          <dgm:orgChart val="1"/>
          <dgm:chPref val="1"/>
          <dgm:dir/>
          <dgm:animOne val="branch"/>
          <dgm:animLvl val="lvl"/>
          <dgm:resizeHandles/>
        </dgm:presLayoutVars>
      </dgm:prSet>
      <dgm:spPr/>
    </dgm:pt>
    <dgm:pt modelId="{F728C3E8-5128-4BB6-90CC-A86769ECE335}" type="pres">
      <dgm:prSet presAssocID="{47C757F0-AA23-46BE-9311-EA432CDEEAA1}" presName="hierRoot1" presStyleCnt="0">
        <dgm:presLayoutVars>
          <dgm:hierBranch val="init"/>
        </dgm:presLayoutVars>
      </dgm:prSet>
      <dgm:spPr/>
    </dgm:pt>
    <dgm:pt modelId="{79147750-B6BF-43FD-83A0-7ACDC9B53EFF}" type="pres">
      <dgm:prSet presAssocID="{47C757F0-AA23-46BE-9311-EA432CDEEAA1}" presName="rootComposite1" presStyleCnt="0"/>
      <dgm:spPr/>
    </dgm:pt>
    <dgm:pt modelId="{AE79172D-D441-42BB-84EA-E3D989670DED}" type="pres">
      <dgm:prSet presAssocID="{47C757F0-AA23-46BE-9311-EA432CDEEAA1}" presName="rootText1" presStyleLbl="node0" presStyleIdx="0" presStyleCnt="1">
        <dgm:presLayoutVars>
          <dgm:chPref val="3"/>
        </dgm:presLayoutVars>
      </dgm:prSet>
      <dgm:spPr/>
    </dgm:pt>
    <dgm:pt modelId="{86420519-308D-4A6A-8FEA-6FB2E39BA448}" type="pres">
      <dgm:prSet presAssocID="{47C757F0-AA23-46BE-9311-EA432CDEEAA1}" presName="rootConnector1" presStyleCnt="0"/>
      <dgm:spPr/>
    </dgm:pt>
    <dgm:pt modelId="{9A0FF10C-81C7-47CD-A320-768F2009480B}" type="pres">
      <dgm:prSet presAssocID="{47C757F0-AA23-46BE-9311-EA432CDEEAA1}" presName="hierChild2" presStyleCnt="0"/>
      <dgm:spPr/>
    </dgm:pt>
    <dgm:pt modelId="{6A259130-4455-44E0-969B-948D1249687E}" type="pres">
      <dgm:prSet presAssocID="{EACD17F5-D793-4A43-B489-D1804D50CFEF}" presName="Name37" presStyleLbl="parChTrans1D2" presStyleIdx="0" presStyleCnt="3"/>
      <dgm:spPr/>
    </dgm:pt>
    <dgm:pt modelId="{D6C5C065-A308-417C-8ECC-04FC2BEC646C}" type="pres">
      <dgm:prSet presAssocID="{12714FC6-8B41-47E5-91DD-F02D34D23B93}" presName="hierRoot2" presStyleCnt="0">
        <dgm:presLayoutVars>
          <dgm:hierBranch val="init"/>
        </dgm:presLayoutVars>
      </dgm:prSet>
      <dgm:spPr/>
    </dgm:pt>
    <dgm:pt modelId="{E36491EF-5019-46FD-BC82-1BD579B9EE0E}" type="pres">
      <dgm:prSet presAssocID="{12714FC6-8B41-47E5-91DD-F02D34D23B93}" presName="rootComposite" presStyleCnt="0"/>
      <dgm:spPr/>
    </dgm:pt>
    <dgm:pt modelId="{43B7C837-49D6-40CE-BBAB-953D9E4BA7ED}" type="pres">
      <dgm:prSet presAssocID="{12714FC6-8B41-47E5-91DD-F02D34D23B93}" presName="rootText" presStyleLbl="node2" presStyleIdx="0" presStyleCnt="3">
        <dgm:presLayoutVars>
          <dgm:chPref val="3"/>
        </dgm:presLayoutVars>
      </dgm:prSet>
      <dgm:spPr/>
    </dgm:pt>
    <dgm:pt modelId="{9A037140-9B69-4B9F-A134-F2F2EB0F2E32}" type="pres">
      <dgm:prSet presAssocID="{12714FC6-8B41-47E5-91DD-F02D34D23B93}" presName="rootConnector" presStyleCnt="0"/>
      <dgm:spPr/>
    </dgm:pt>
    <dgm:pt modelId="{FA37AA5D-87C2-47F6-9B72-B753C073E744}" type="pres">
      <dgm:prSet presAssocID="{12714FC6-8B41-47E5-91DD-F02D34D23B93}" presName="hierChild4" presStyleCnt="0"/>
      <dgm:spPr/>
    </dgm:pt>
    <dgm:pt modelId="{A7309641-2A58-41EA-9E42-56812CF298ED}" type="pres">
      <dgm:prSet presAssocID="{12714FC6-8B41-47E5-91DD-F02D34D23B93}" presName="hierChild5" presStyleCnt="0"/>
      <dgm:spPr/>
    </dgm:pt>
    <dgm:pt modelId="{F492B679-3C8C-4E72-95A8-8B81298826E7}" type="pres">
      <dgm:prSet presAssocID="{8D5FB264-0A5C-4C3A-85B7-453D9BD837DF}" presName="Name37" presStyleLbl="parChTrans1D2" presStyleIdx="1" presStyleCnt="3"/>
      <dgm:spPr/>
    </dgm:pt>
    <dgm:pt modelId="{C6F584B9-7EA2-46D8-913B-8F508509ECAB}" type="pres">
      <dgm:prSet presAssocID="{4EC42421-831D-4CD3-8215-2AF4300F9C01}" presName="hierRoot2" presStyleCnt="0">
        <dgm:presLayoutVars>
          <dgm:hierBranch val="init"/>
        </dgm:presLayoutVars>
      </dgm:prSet>
      <dgm:spPr/>
    </dgm:pt>
    <dgm:pt modelId="{6CAD9CE6-86A1-4F7D-98A6-3AF53F55F9E3}" type="pres">
      <dgm:prSet presAssocID="{4EC42421-831D-4CD3-8215-2AF4300F9C01}" presName="rootComposite" presStyleCnt="0"/>
      <dgm:spPr/>
    </dgm:pt>
    <dgm:pt modelId="{08A0D1D2-3A20-4D63-8E35-B7C8B6B16D48}" type="pres">
      <dgm:prSet presAssocID="{4EC42421-831D-4CD3-8215-2AF4300F9C01}" presName="rootText" presStyleLbl="node2" presStyleIdx="1" presStyleCnt="3">
        <dgm:presLayoutVars>
          <dgm:chPref val="3"/>
        </dgm:presLayoutVars>
      </dgm:prSet>
      <dgm:spPr/>
    </dgm:pt>
    <dgm:pt modelId="{6238C53E-A961-488B-8FBD-6EC13507B069}" type="pres">
      <dgm:prSet presAssocID="{4EC42421-831D-4CD3-8215-2AF4300F9C01}" presName="rootConnector" presStyleCnt="0"/>
      <dgm:spPr/>
    </dgm:pt>
    <dgm:pt modelId="{A9C46FD3-3BE9-4E6E-BFF6-B0B42B13F857}" type="pres">
      <dgm:prSet presAssocID="{4EC42421-831D-4CD3-8215-2AF4300F9C01}" presName="hierChild4" presStyleCnt="0"/>
      <dgm:spPr/>
    </dgm:pt>
    <dgm:pt modelId="{A663BBFB-A120-4F5B-82EC-DB644DB9966B}" type="pres">
      <dgm:prSet presAssocID="{4EC42421-831D-4CD3-8215-2AF4300F9C01}" presName="hierChild5" presStyleCnt="0"/>
      <dgm:spPr/>
    </dgm:pt>
    <dgm:pt modelId="{AB3A8128-6C86-49B7-B5CC-0153888815E5}" type="pres">
      <dgm:prSet presAssocID="{CCF68ADE-40B6-47D0-93C1-88EC13ADC8AC}" presName="Name37" presStyleLbl="parChTrans1D2" presStyleIdx="2" presStyleCnt="3"/>
      <dgm:spPr/>
    </dgm:pt>
    <dgm:pt modelId="{1A917F9A-DDE6-4568-B35C-7FABCEF0A586}" type="pres">
      <dgm:prSet presAssocID="{CF717C8A-B40B-4AFF-BF49-65ABB7DF8190}" presName="hierRoot2" presStyleCnt="0">
        <dgm:presLayoutVars>
          <dgm:hierBranch val="init"/>
        </dgm:presLayoutVars>
      </dgm:prSet>
      <dgm:spPr/>
    </dgm:pt>
    <dgm:pt modelId="{FA949B67-3DB7-47FA-97C9-4A653E762F22}" type="pres">
      <dgm:prSet presAssocID="{CF717C8A-B40B-4AFF-BF49-65ABB7DF8190}" presName="rootComposite" presStyleCnt="0"/>
      <dgm:spPr/>
    </dgm:pt>
    <dgm:pt modelId="{7D64F4A3-0E55-47AC-A59B-9D5A9DC25552}" type="pres">
      <dgm:prSet presAssocID="{CF717C8A-B40B-4AFF-BF49-65ABB7DF8190}" presName="rootText" presStyleLbl="node2" presStyleIdx="2" presStyleCnt="3">
        <dgm:presLayoutVars>
          <dgm:chPref val="3"/>
        </dgm:presLayoutVars>
      </dgm:prSet>
      <dgm:spPr/>
    </dgm:pt>
    <dgm:pt modelId="{5667CB49-EC34-46BC-AD2D-72F3BD95D049}" type="pres">
      <dgm:prSet presAssocID="{CF717C8A-B40B-4AFF-BF49-65ABB7DF8190}" presName="rootConnector" presStyleCnt="0"/>
      <dgm:spPr/>
    </dgm:pt>
    <dgm:pt modelId="{EB3A10DA-2FA4-4DAD-8341-8078D7F83716}" type="pres">
      <dgm:prSet presAssocID="{CF717C8A-B40B-4AFF-BF49-65ABB7DF8190}" presName="hierChild4" presStyleCnt="0"/>
      <dgm:spPr/>
    </dgm:pt>
    <dgm:pt modelId="{B05C5608-85C8-433E-A928-1755312B673B}" type="pres">
      <dgm:prSet presAssocID="{CF717C8A-B40B-4AFF-BF49-65ABB7DF8190}" presName="hierChild5" presStyleCnt="0"/>
      <dgm:spPr/>
    </dgm:pt>
    <dgm:pt modelId="{0E819307-1B4E-434E-BA76-D5A4192B0663}" type="pres">
      <dgm:prSet presAssocID="{47C757F0-AA23-46BE-9311-EA432CDEEAA1}" presName="hierChild3" presStyleCnt="0"/>
      <dgm:spPr/>
    </dgm:pt>
  </dgm:ptLst>
  <dgm:cxnLst>
    <dgm:cxn modelId="{2BDE10B2-8BBF-46AC-AEA4-005770F3216D}" srcId="{A77D31B3-3808-4FBA-8FA4-CC8D448A173E}" destId="{47C757F0-AA23-46BE-9311-EA432CDEEAA1}" srcOrd="0" destOrd="0" parTransId="{AB39B06D-FE6C-48B2-B5B4-77CD0C8CF7AD}" sibTransId="{DF0D1C21-B79E-4875-B7FA-EF183CB48B88}"/>
    <dgm:cxn modelId="{09F8915F-32EF-4C01-85A6-F59A4C400591}" srcId="{47C757F0-AA23-46BE-9311-EA432CDEEAA1}" destId="{12714FC6-8B41-47E5-91DD-F02D34D23B93}" srcOrd="0" destOrd="0" parTransId="{EACD17F5-D793-4A43-B489-D1804D50CFEF}" sibTransId="{FA45D93F-0724-4936-AA45-E6762732A19D}"/>
    <dgm:cxn modelId="{99F06BC5-DCD9-489C-8489-725783921BD5}" srcId="{47C757F0-AA23-46BE-9311-EA432CDEEAA1}" destId="{4EC42421-831D-4CD3-8215-2AF4300F9C01}" srcOrd="1" destOrd="0" parTransId="{8D5FB264-0A5C-4C3A-85B7-453D9BD837DF}" sibTransId="{A1825131-D805-48C8-BFCE-E45C02E6F5CE}"/>
    <dgm:cxn modelId="{C22133ED-0039-4246-9928-CF91C15B50DC}" srcId="{47C757F0-AA23-46BE-9311-EA432CDEEAA1}" destId="{CF717C8A-B40B-4AFF-BF49-65ABB7DF8190}" srcOrd="2" destOrd="0" parTransId="{CCF68ADE-40B6-47D0-93C1-88EC13ADC8AC}" sibTransId="{630D3E0B-D1D7-4E1A-8193-515AA5E1866F}"/>
    <dgm:cxn modelId="{4E5DC6A5-EAA8-4B10-9E02-0767AF27D65D}" type="presOf" srcId="{A77D31B3-3808-4FBA-8FA4-CC8D448A173E}" destId="{E498DC9C-C5AC-4482-A26F-3B99DC5D79F0}" srcOrd="0" destOrd="0" presId="urn:microsoft.com/office/officeart/2005/8/layout/orgChart1"/>
    <dgm:cxn modelId="{5526790F-1543-4E4C-9DCD-42E1CAF6A8D8}" type="presParOf" srcId="{E498DC9C-C5AC-4482-A26F-3B99DC5D79F0}" destId="{F728C3E8-5128-4BB6-90CC-A86769ECE335}" srcOrd="0" destOrd="0" presId="urn:microsoft.com/office/officeart/2005/8/layout/orgChart1"/>
    <dgm:cxn modelId="{9EF5DA22-4A26-44B0-A55A-1C086B88E00E}" type="presParOf" srcId="{F728C3E8-5128-4BB6-90CC-A86769ECE335}" destId="{79147750-B6BF-43FD-83A0-7ACDC9B53EFF}" srcOrd="0" destOrd="0" presId="urn:microsoft.com/office/officeart/2005/8/layout/orgChart1"/>
    <dgm:cxn modelId="{B9165EA4-0BDA-4272-8904-F971E5A8A597}" type="presOf" srcId="{47C757F0-AA23-46BE-9311-EA432CDEEAA1}" destId="{79147750-B6BF-43FD-83A0-7ACDC9B53EFF}" srcOrd="0" destOrd="0" presId="urn:microsoft.com/office/officeart/2005/8/layout/orgChart1"/>
    <dgm:cxn modelId="{5324AD46-D5B7-415D-AC6C-616EA5E8A424}" type="presParOf" srcId="{79147750-B6BF-43FD-83A0-7ACDC9B53EFF}" destId="{AE79172D-D441-42BB-84EA-E3D989670DED}" srcOrd="0" destOrd="0" presId="urn:microsoft.com/office/officeart/2005/8/layout/orgChart1"/>
    <dgm:cxn modelId="{16FD081C-1320-4A6C-9420-617A244C4840}" type="presOf" srcId="{47C757F0-AA23-46BE-9311-EA432CDEEAA1}" destId="{AE79172D-D441-42BB-84EA-E3D989670DED}" srcOrd="0" destOrd="0" presId="urn:microsoft.com/office/officeart/2005/8/layout/orgChart1"/>
    <dgm:cxn modelId="{54130854-81BB-4D2F-AC63-825FE23A85FA}" type="presParOf" srcId="{79147750-B6BF-43FD-83A0-7ACDC9B53EFF}" destId="{86420519-308D-4A6A-8FEA-6FB2E39BA448}" srcOrd="1" destOrd="0" presId="urn:microsoft.com/office/officeart/2005/8/layout/orgChart1"/>
    <dgm:cxn modelId="{E1A608AD-4734-4C36-A86E-42E642BC586B}" type="presOf" srcId="{47C757F0-AA23-46BE-9311-EA432CDEEAA1}" destId="{86420519-308D-4A6A-8FEA-6FB2E39BA448}" srcOrd="0" destOrd="0" presId="urn:microsoft.com/office/officeart/2005/8/layout/orgChart1"/>
    <dgm:cxn modelId="{B96A1FB7-C6D6-4370-BCB7-37F963CD645A}" type="presParOf" srcId="{F728C3E8-5128-4BB6-90CC-A86769ECE335}" destId="{9A0FF10C-81C7-47CD-A320-768F2009480B}" srcOrd="1" destOrd="0" presId="urn:microsoft.com/office/officeart/2005/8/layout/orgChart1"/>
    <dgm:cxn modelId="{6863993D-D7F2-4A7C-B2F4-58F03384BDF3}" type="presParOf" srcId="{9A0FF10C-81C7-47CD-A320-768F2009480B}" destId="{6A259130-4455-44E0-969B-948D1249687E}" srcOrd="0" destOrd="1" presId="urn:microsoft.com/office/officeart/2005/8/layout/orgChart1"/>
    <dgm:cxn modelId="{E02E4730-B0AA-4878-8213-004A622D319E}" type="presOf" srcId="{EACD17F5-D793-4A43-B489-D1804D50CFEF}" destId="{6A259130-4455-44E0-969B-948D1249687E}" srcOrd="0" destOrd="0" presId="urn:microsoft.com/office/officeart/2005/8/layout/orgChart1"/>
    <dgm:cxn modelId="{F35C840A-DD5A-4995-B82A-813686325F9D}" type="presParOf" srcId="{9A0FF10C-81C7-47CD-A320-768F2009480B}" destId="{D6C5C065-A308-417C-8ECC-04FC2BEC646C}" srcOrd="1" destOrd="1" presId="urn:microsoft.com/office/officeart/2005/8/layout/orgChart1"/>
    <dgm:cxn modelId="{FC104E73-F53F-4670-834D-0149ACEB353E}" type="presParOf" srcId="{D6C5C065-A308-417C-8ECC-04FC2BEC646C}" destId="{E36491EF-5019-46FD-BC82-1BD579B9EE0E}" srcOrd="0" destOrd="1" presId="urn:microsoft.com/office/officeart/2005/8/layout/orgChart1"/>
    <dgm:cxn modelId="{C5AE8DB8-A303-4303-9AD2-FBFAACC6DAD8}" type="presOf" srcId="{12714FC6-8B41-47E5-91DD-F02D34D23B93}" destId="{E36491EF-5019-46FD-BC82-1BD579B9EE0E}" srcOrd="0" destOrd="0" presId="urn:microsoft.com/office/officeart/2005/8/layout/orgChart1"/>
    <dgm:cxn modelId="{243345FC-E27A-45DA-9742-2A4DD8DC77CA}" type="presParOf" srcId="{E36491EF-5019-46FD-BC82-1BD579B9EE0E}" destId="{43B7C837-49D6-40CE-BBAB-953D9E4BA7ED}" srcOrd="0" destOrd="0" presId="urn:microsoft.com/office/officeart/2005/8/layout/orgChart1"/>
    <dgm:cxn modelId="{5D410CB1-D819-4C8E-A7CD-0BE89345DB0D}" type="presOf" srcId="{12714FC6-8B41-47E5-91DD-F02D34D23B93}" destId="{43B7C837-49D6-40CE-BBAB-953D9E4BA7ED}" srcOrd="0" destOrd="0" presId="urn:microsoft.com/office/officeart/2005/8/layout/orgChart1"/>
    <dgm:cxn modelId="{9839C72D-80B6-4592-AD19-4034EF6B91CB}" type="presParOf" srcId="{E36491EF-5019-46FD-BC82-1BD579B9EE0E}" destId="{9A037140-9B69-4B9F-A134-F2F2EB0F2E32}" srcOrd="1" destOrd="0" presId="urn:microsoft.com/office/officeart/2005/8/layout/orgChart1"/>
    <dgm:cxn modelId="{6C773CA1-523E-4D04-99E5-5527C0C74630}" type="presOf" srcId="{12714FC6-8B41-47E5-91DD-F02D34D23B93}" destId="{9A037140-9B69-4B9F-A134-F2F2EB0F2E32}" srcOrd="0" destOrd="0" presId="urn:microsoft.com/office/officeart/2005/8/layout/orgChart1"/>
    <dgm:cxn modelId="{A34E460B-7CA4-4E1C-8289-4CA02FE0A347}" type="presParOf" srcId="{D6C5C065-A308-417C-8ECC-04FC2BEC646C}" destId="{FA37AA5D-87C2-47F6-9B72-B753C073E744}" srcOrd="1" destOrd="1" presId="urn:microsoft.com/office/officeart/2005/8/layout/orgChart1"/>
    <dgm:cxn modelId="{9A2FF2A8-C205-40CD-BDAD-3B062F850F28}" type="presParOf" srcId="{D6C5C065-A308-417C-8ECC-04FC2BEC646C}" destId="{A7309641-2A58-41EA-9E42-56812CF298ED}" srcOrd="2" destOrd="1" presId="urn:microsoft.com/office/officeart/2005/8/layout/orgChart1"/>
    <dgm:cxn modelId="{A74AB709-F4F1-4E2C-947D-797371E7EAF8}" type="presParOf" srcId="{9A0FF10C-81C7-47CD-A320-768F2009480B}" destId="{F492B679-3C8C-4E72-95A8-8B81298826E7}" srcOrd="2" destOrd="1" presId="urn:microsoft.com/office/officeart/2005/8/layout/orgChart1"/>
    <dgm:cxn modelId="{A8DED6D8-3C1B-4981-B1D8-D0AFB0D7E510}" type="presOf" srcId="{8D5FB264-0A5C-4C3A-85B7-453D9BD837DF}" destId="{F492B679-3C8C-4E72-95A8-8B81298826E7}" srcOrd="0" destOrd="0" presId="urn:microsoft.com/office/officeart/2005/8/layout/orgChart1"/>
    <dgm:cxn modelId="{02EB840D-F7E7-4FE9-8DCA-0CF3D6810905}" type="presParOf" srcId="{9A0FF10C-81C7-47CD-A320-768F2009480B}" destId="{C6F584B9-7EA2-46D8-913B-8F508509ECAB}" srcOrd="3" destOrd="1" presId="urn:microsoft.com/office/officeart/2005/8/layout/orgChart1"/>
    <dgm:cxn modelId="{A153E271-F1AF-4E29-9B14-217F431510A6}" type="presParOf" srcId="{C6F584B9-7EA2-46D8-913B-8F508509ECAB}" destId="{6CAD9CE6-86A1-4F7D-98A6-3AF53F55F9E3}" srcOrd="0" destOrd="3" presId="urn:microsoft.com/office/officeart/2005/8/layout/orgChart1"/>
    <dgm:cxn modelId="{B1112F02-6A5D-4C66-A1A8-6410CABF35A6}" type="presOf" srcId="{4EC42421-831D-4CD3-8215-2AF4300F9C01}" destId="{6CAD9CE6-86A1-4F7D-98A6-3AF53F55F9E3}" srcOrd="0" destOrd="0" presId="urn:microsoft.com/office/officeart/2005/8/layout/orgChart1"/>
    <dgm:cxn modelId="{56FBBED0-EB1E-4A04-B743-782FE05F8F8D}" type="presParOf" srcId="{6CAD9CE6-86A1-4F7D-98A6-3AF53F55F9E3}" destId="{08A0D1D2-3A20-4D63-8E35-B7C8B6B16D48}" srcOrd="0" destOrd="0" presId="urn:microsoft.com/office/officeart/2005/8/layout/orgChart1"/>
    <dgm:cxn modelId="{435A2E03-A158-47FF-9D08-AA6BCA4C2921}" type="presOf" srcId="{4EC42421-831D-4CD3-8215-2AF4300F9C01}" destId="{08A0D1D2-3A20-4D63-8E35-B7C8B6B16D48}" srcOrd="0" destOrd="0" presId="urn:microsoft.com/office/officeart/2005/8/layout/orgChart1"/>
    <dgm:cxn modelId="{B619D641-B47F-4628-88C8-9D781727360B}" type="presParOf" srcId="{6CAD9CE6-86A1-4F7D-98A6-3AF53F55F9E3}" destId="{6238C53E-A961-488B-8FBD-6EC13507B069}" srcOrd="1" destOrd="0" presId="urn:microsoft.com/office/officeart/2005/8/layout/orgChart1"/>
    <dgm:cxn modelId="{15FA6E03-DF57-4569-8864-FD671A8021E2}" type="presOf" srcId="{4EC42421-831D-4CD3-8215-2AF4300F9C01}" destId="{6238C53E-A961-488B-8FBD-6EC13507B069}" srcOrd="0" destOrd="0" presId="urn:microsoft.com/office/officeart/2005/8/layout/orgChart1"/>
    <dgm:cxn modelId="{E5761D35-8ECE-4128-9BB8-D549A46C90D1}" type="presParOf" srcId="{C6F584B9-7EA2-46D8-913B-8F508509ECAB}" destId="{A9C46FD3-3BE9-4E6E-BFF6-B0B42B13F857}" srcOrd="1" destOrd="3" presId="urn:microsoft.com/office/officeart/2005/8/layout/orgChart1"/>
    <dgm:cxn modelId="{28D5F33E-AFC3-4F7A-8899-C024A3A5ADDC}" type="presParOf" srcId="{C6F584B9-7EA2-46D8-913B-8F508509ECAB}" destId="{A663BBFB-A120-4F5B-82EC-DB644DB9966B}" srcOrd="2" destOrd="3" presId="urn:microsoft.com/office/officeart/2005/8/layout/orgChart1"/>
    <dgm:cxn modelId="{B6D1833D-B989-4ED7-B2B2-FBCE630743E2}" type="presParOf" srcId="{9A0FF10C-81C7-47CD-A320-768F2009480B}" destId="{AB3A8128-6C86-49B7-B5CC-0153888815E5}" srcOrd="4" destOrd="1" presId="urn:microsoft.com/office/officeart/2005/8/layout/orgChart1"/>
    <dgm:cxn modelId="{D1959FC1-4D36-47A0-AFF7-175ED625E47C}" type="presOf" srcId="{CCF68ADE-40B6-47D0-93C1-88EC13ADC8AC}" destId="{AB3A8128-6C86-49B7-B5CC-0153888815E5}" srcOrd="0" destOrd="0" presId="urn:microsoft.com/office/officeart/2005/8/layout/orgChart1"/>
    <dgm:cxn modelId="{AA0D9287-3D3D-4230-860D-01A49E3AFF18}" type="presParOf" srcId="{9A0FF10C-81C7-47CD-A320-768F2009480B}" destId="{1A917F9A-DDE6-4568-B35C-7FABCEF0A586}" srcOrd="5" destOrd="1" presId="urn:microsoft.com/office/officeart/2005/8/layout/orgChart1"/>
    <dgm:cxn modelId="{4B4048DF-3099-4F05-B593-6B1F05C67C51}" type="presParOf" srcId="{1A917F9A-DDE6-4568-B35C-7FABCEF0A586}" destId="{FA949B67-3DB7-47FA-97C9-4A653E762F22}" srcOrd="0" destOrd="5" presId="urn:microsoft.com/office/officeart/2005/8/layout/orgChart1"/>
    <dgm:cxn modelId="{085CC52D-9299-4C64-A467-0779863803A0}" type="presOf" srcId="{CF717C8A-B40B-4AFF-BF49-65ABB7DF8190}" destId="{FA949B67-3DB7-47FA-97C9-4A653E762F22}" srcOrd="0" destOrd="0" presId="urn:microsoft.com/office/officeart/2005/8/layout/orgChart1"/>
    <dgm:cxn modelId="{04E48CA4-08B8-4F2B-8418-656999F7EC5B}" type="presParOf" srcId="{FA949B67-3DB7-47FA-97C9-4A653E762F22}" destId="{7D64F4A3-0E55-47AC-A59B-9D5A9DC25552}" srcOrd="0" destOrd="0" presId="urn:microsoft.com/office/officeart/2005/8/layout/orgChart1"/>
    <dgm:cxn modelId="{A54DBA6B-06C6-42A6-A99B-663FF3956B56}" type="presOf" srcId="{CF717C8A-B40B-4AFF-BF49-65ABB7DF8190}" destId="{7D64F4A3-0E55-47AC-A59B-9D5A9DC25552}" srcOrd="0" destOrd="0" presId="urn:microsoft.com/office/officeart/2005/8/layout/orgChart1"/>
    <dgm:cxn modelId="{81C19890-F652-4683-BC64-53467A8905E8}" type="presParOf" srcId="{FA949B67-3DB7-47FA-97C9-4A653E762F22}" destId="{5667CB49-EC34-46BC-AD2D-72F3BD95D049}" srcOrd="1" destOrd="0" presId="urn:microsoft.com/office/officeart/2005/8/layout/orgChart1"/>
    <dgm:cxn modelId="{81C13091-0C5D-41F8-8A28-1DBF1A18455A}" type="presOf" srcId="{CF717C8A-B40B-4AFF-BF49-65ABB7DF8190}" destId="{5667CB49-EC34-46BC-AD2D-72F3BD95D049}" srcOrd="0" destOrd="0" presId="urn:microsoft.com/office/officeart/2005/8/layout/orgChart1"/>
    <dgm:cxn modelId="{9410AFAE-28A5-462B-8842-2DD3F2C9A538}" type="presParOf" srcId="{1A917F9A-DDE6-4568-B35C-7FABCEF0A586}" destId="{EB3A10DA-2FA4-4DAD-8341-8078D7F83716}" srcOrd="1" destOrd="5" presId="urn:microsoft.com/office/officeart/2005/8/layout/orgChart1"/>
    <dgm:cxn modelId="{907854D5-60F9-4E7C-9327-BE5E3E750B60}" type="presParOf" srcId="{1A917F9A-DDE6-4568-B35C-7FABCEF0A586}" destId="{B05C5608-85C8-433E-A928-1755312B673B}" srcOrd="2" destOrd="5" presId="urn:microsoft.com/office/officeart/2005/8/layout/orgChart1"/>
    <dgm:cxn modelId="{6E99C311-0270-4F62-A375-C345AC965F58}" type="presParOf" srcId="{F728C3E8-5128-4BB6-90CC-A86769ECE335}" destId="{0E819307-1B4E-434E-BA76-D5A4192B0663}" srcOrd="2" destOrd="0" presId="urn:microsoft.com/office/officeart/2005/8/layout/orgChar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68C167-2C01-4B0B-81C4-726248B418D0}" type="doc">
      <dgm:prSet loTypeId="relationship" loCatId="relationship" qsTypeId="urn:microsoft.com/office/officeart/2005/8/quickstyle/simple1" qsCatId="simple" csTypeId="urn:microsoft.com/office/officeart/2005/8/colors/accent1_2" csCatId="accent1" phldr="0"/>
      <dgm:spPr/>
      <dgm:t>
        <a:bodyPr/>
        <a:p>
          <a:endParaRPr lang="zh-CN" altLang="en-US"/>
        </a:p>
      </dgm:t>
    </dgm:pt>
    <dgm:pt modelId="{1D7F6E08-72A6-46CC-8870-C881D1493500}">
      <dgm:prSet phldrT="[文本]" phldr="0" custT="0"/>
      <dgm:spPr/>
      <dgm:t>
        <a:bodyPr vert="horz" wrap="square"/>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a:lnSpc>
              <a:spcPct val="100000"/>
            </a:lnSpc>
            <a:spcBef>
              <a:spcPct val="0"/>
            </a:spcBef>
            <a:spcAft>
              <a:spcPct val="35000"/>
            </a:spcAft>
          </a:pPr>
          <a:r>
            <a:rPr lang="zh-CN" altLang="en-US"/>
            <a:t>高成就者特点</a:t>
          </a:r>
          <a:endParaRPr lang="zh-CN" altLang="en-US"/>
        </a:p>
      </dgm:t>
    </dgm:pt>
    <dgm:pt modelId="{59A2FE02-4165-4339-BF9A-AEAE1424E52B}" cxnId="{0FE2BE71-7E4C-4939-A426-3360C2AE63AF}" type="parTrans">
      <dgm:prSet/>
      <dgm:spPr/>
      <dgm:t>
        <a:bodyPr/>
        <a:p>
          <a:endParaRPr lang="zh-CN" altLang="en-US"/>
        </a:p>
      </dgm:t>
    </dgm:pt>
    <dgm:pt modelId="{E44612D1-CAFE-4D30-B4AA-78C3474158AA}" cxnId="{0FE2BE71-7E4C-4939-A426-3360C2AE63AF}" type="sibTrans">
      <dgm:prSet/>
      <dgm:spPr/>
      <dgm:t>
        <a:bodyPr/>
        <a:p>
          <a:endParaRPr lang="zh-CN" altLang="en-US"/>
        </a:p>
      </dgm:t>
    </dgm:pt>
    <dgm:pt modelId="{D15727BE-4BB4-41E2-BFCD-1CE00CE9A014}">
      <dgm:prSet phldrT="[文本]" phldr="0" custT="1"/>
      <dgm:spPr/>
      <dgm:t>
        <a:bodyPr vert="horz" wrap="square"/>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a:lnSpc>
              <a:spcPct val="100000"/>
            </a:lnSpc>
            <a:spcBef>
              <a:spcPct val="0"/>
            </a:spcBef>
            <a:spcAft>
              <a:spcPct val="35000"/>
            </a:spcAft>
          </a:pPr>
          <a:r>
            <a:rPr lang="zh-CN" altLang="en-US" sz="2000"/>
            <a:t>喜欢具有适度挑战的目标，有担当精神</a:t>
          </a:r>
          <a:endParaRPr lang="zh-CN" altLang="en-US" sz="2000"/>
        </a:p>
      </dgm:t>
    </dgm:pt>
    <dgm:pt modelId="{1F3BA15B-B772-426D-8549-F05D47B0B0FC}" cxnId="{4F463295-2ADF-418C-ABC0-601A95D65BFD}" type="parTrans">
      <dgm:prSet/>
      <dgm:spPr/>
      <dgm:t>
        <a:bodyPr/>
        <a:p>
          <a:endParaRPr lang="zh-CN" altLang="en-US"/>
        </a:p>
      </dgm:t>
    </dgm:pt>
    <dgm:pt modelId="{021F6AB3-21C2-4079-A40A-CA1B5C51BD93}" cxnId="{4F463295-2ADF-418C-ABC0-601A95D65BFD}" type="sibTrans">
      <dgm:prSet/>
      <dgm:spPr/>
      <dgm:t>
        <a:bodyPr/>
        <a:p>
          <a:endParaRPr lang="zh-CN" altLang="en-US"/>
        </a:p>
      </dgm:t>
    </dgm:pt>
    <dgm:pt modelId="{24DAAE02-02E7-4412-8074-A0C4CAA380D7}">
      <dgm:prSet phldrT="[文本]" phldr="0" custT="1"/>
      <dgm:spPr/>
      <dgm:t>
        <a:bodyPr vert="horz" wrap="square"/>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a:lnSpc>
              <a:spcPct val="100000"/>
            </a:lnSpc>
            <a:spcBef>
              <a:spcPct val="0"/>
            </a:spcBef>
            <a:spcAft>
              <a:spcPct val="35000"/>
            </a:spcAft>
          </a:pPr>
          <a:r>
            <a:rPr lang="zh-CN" altLang="en-US" sz="2000"/>
            <a:t>通过自己的努力解决问题</a:t>
          </a:r>
          <a:endParaRPr lang="zh-CN" altLang="en-US" sz="2000"/>
        </a:p>
      </dgm:t>
    </dgm:pt>
    <dgm:pt modelId="{A85E77B5-A1A5-43C8-9868-413E99F101A0}" cxnId="{B0B45D4F-9024-412C-A821-29E85750B258}" type="parTrans">
      <dgm:prSet/>
      <dgm:spPr/>
      <dgm:t>
        <a:bodyPr/>
        <a:p>
          <a:endParaRPr lang="zh-CN" altLang="en-US"/>
        </a:p>
      </dgm:t>
    </dgm:pt>
    <dgm:pt modelId="{E253A3F8-AA58-4BB8-A0BD-0BB7ECC546C3}" cxnId="{B0B45D4F-9024-412C-A821-29E85750B258}" type="sibTrans">
      <dgm:prSet/>
      <dgm:spPr/>
      <dgm:t>
        <a:bodyPr/>
        <a:p>
          <a:endParaRPr lang="zh-CN" altLang="en-US"/>
        </a:p>
      </dgm:t>
    </dgm:pt>
    <dgm:pt modelId="{A5880797-7454-4E44-8518-F4D8354F0963}">
      <dgm:prSet phldrT="[文本]" phldr="0" custT="1"/>
      <dgm:spPr/>
      <dgm:t>
        <a:bodyPr vert="horz" wrap="square"/>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a:lnSpc>
              <a:spcPct val="100000"/>
            </a:lnSpc>
            <a:spcBef>
              <a:spcPct val="0"/>
            </a:spcBef>
            <a:spcAft>
              <a:spcPct val="35000"/>
            </a:spcAft>
          </a:pPr>
          <a:r>
            <a:rPr lang="zh-CN" altLang="en-US" sz="2000"/>
            <a:t>希望工作能够得到及时的反馈</a:t>
          </a:r>
          <a:endParaRPr lang="zh-CN" altLang="en-US" sz="2000"/>
        </a:p>
      </dgm:t>
    </dgm:pt>
    <dgm:pt modelId="{96CD46E7-D239-40C7-B5C4-376FEEE43C15}" cxnId="{D44043C3-528C-43EA-A46D-353252FAAF62}" type="parTrans">
      <dgm:prSet/>
      <dgm:spPr/>
      <dgm:t>
        <a:bodyPr/>
        <a:p>
          <a:endParaRPr lang="zh-CN" altLang="en-US"/>
        </a:p>
      </dgm:t>
    </dgm:pt>
    <dgm:pt modelId="{0076998F-56E1-4A10-A709-E2811BD7C4FB}" cxnId="{D44043C3-528C-43EA-A46D-353252FAAF62}" type="sibTrans">
      <dgm:prSet/>
      <dgm:spPr/>
      <dgm:t>
        <a:bodyPr/>
        <a:p>
          <a:endParaRPr lang="zh-CN" altLang="en-US"/>
        </a:p>
      </dgm:t>
    </dgm:pt>
    <dgm:pt modelId="{CF42B0CB-CDDD-42A1-B3A1-FBB34F262C63}" type="pres">
      <dgm:prSet presAssocID="{6068C167-2C01-4B0B-81C4-726248B418D0}" presName="cycle" presStyleCnt="0">
        <dgm:presLayoutVars>
          <dgm:chMax val="1"/>
          <dgm:dir/>
          <dgm:animLvl val="ctr"/>
          <dgm:resizeHandles val="exact"/>
        </dgm:presLayoutVars>
      </dgm:prSet>
      <dgm:spPr/>
    </dgm:pt>
    <dgm:pt modelId="{B52502C2-594A-4A13-A5FF-5CD5841BD847}" type="pres">
      <dgm:prSet presAssocID="{1D7F6E08-72A6-46CC-8870-C881D1493500}" presName="centerShape" presStyleLbl="node0" presStyleIdx="0" presStyleCnt="1"/>
      <dgm:spPr/>
    </dgm:pt>
    <dgm:pt modelId="{B849A6F3-9933-4C36-AF65-6098308CBC3C}" type="pres">
      <dgm:prSet presAssocID="{1F3BA15B-B772-426D-8549-F05D47B0B0FC}" presName="parTrans" presStyleLbl="bgSibTrans2D1" presStyleIdx="0" presStyleCnt="3"/>
      <dgm:spPr/>
    </dgm:pt>
    <dgm:pt modelId="{B1756079-1332-4090-9A47-D2C0EDB7FB22}" type="pres">
      <dgm:prSet presAssocID="{D15727BE-4BB4-41E2-BFCD-1CE00CE9A014}" presName="node" presStyleLbl="node1" presStyleIdx="0" presStyleCnt="3">
        <dgm:presLayoutVars>
          <dgm:bulletEnabled val="1"/>
        </dgm:presLayoutVars>
      </dgm:prSet>
      <dgm:spPr/>
    </dgm:pt>
    <dgm:pt modelId="{8A478794-BDE0-4AD6-9479-89CDBFC37EB7}" type="pres">
      <dgm:prSet presAssocID="{A85E77B5-A1A5-43C8-9868-413E99F101A0}" presName="parTrans" presStyleLbl="bgSibTrans2D1" presStyleIdx="1" presStyleCnt="3"/>
      <dgm:spPr/>
    </dgm:pt>
    <dgm:pt modelId="{3868CDED-247C-4EE9-95A2-ED400A267946}" type="pres">
      <dgm:prSet presAssocID="{24DAAE02-02E7-4412-8074-A0C4CAA380D7}" presName="node" presStyleLbl="node1" presStyleIdx="1" presStyleCnt="3">
        <dgm:presLayoutVars>
          <dgm:bulletEnabled val="1"/>
        </dgm:presLayoutVars>
      </dgm:prSet>
      <dgm:spPr/>
    </dgm:pt>
    <dgm:pt modelId="{D0718308-59AC-43E6-A882-4828EE4494C2}" type="pres">
      <dgm:prSet presAssocID="{96CD46E7-D239-40C7-B5C4-376FEEE43C15}" presName="parTrans" presStyleLbl="bgSibTrans2D1" presStyleIdx="2" presStyleCnt="3"/>
      <dgm:spPr/>
    </dgm:pt>
    <dgm:pt modelId="{5E0D0BC9-3E91-4623-8C1A-C4A70EB3594B}" type="pres">
      <dgm:prSet presAssocID="{A5880797-7454-4E44-8518-F4D8354F0963}" presName="node" presStyleLbl="node1" presStyleIdx="2" presStyleCnt="3">
        <dgm:presLayoutVars>
          <dgm:bulletEnabled val="1"/>
        </dgm:presLayoutVars>
      </dgm:prSet>
      <dgm:spPr/>
    </dgm:pt>
  </dgm:ptLst>
  <dgm:cxnLst>
    <dgm:cxn modelId="{0FE2BE71-7E4C-4939-A426-3360C2AE63AF}" srcId="{6068C167-2C01-4B0B-81C4-726248B418D0}" destId="{1D7F6E08-72A6-46CC-8870-C881D1493500}" srcOrd="0" destOrd="0" parTransId="{59A2FE02-4165-4339-BF9A-AEAE1424E52B}" sibTransId="{E44612D1-CAFE-4D30-B4AA-78C3474158AA}"/>
    <dgm:cxn modelId="{4F463295-2ADF-418C-ABC0-601A95D65BFD}" srcId="{1D7F6E08-72A6-46CC-8870-C881D1493500}" destId="{D15727BE-4BB4-41E2-BFCD-1CE00CE9A014}" srcOrd="0" destOrd="0" parTransId="{1F3BA15B-B772-426D-8549-F05D47B0B0FC}" sibTransId="{021F6AB3-21C2-4079-A40A-CA1B5C51BD93}"/>
    <dgm:cxn modelId="{B0B45D4F-9024-412C-A821-29E85750B258}" srcId="{1D7F6E08-72A6-46CC-8870-C881D1493500}" destId="{24DAAE02-02E7-4412-8074-A0C4CAA380D7}" srcOrd="1" destOrd="0" parTransId="{A85E77B5-A1A5-43C8-9868-413E99F101A0}" sibTransId="{E253A3F8-AA58-4BB8-A0BD-0BB7ECC546C3}"/>
    <dgm:cxn modelId="{D44043C3-528C-43EA-A46D-353252FAAF62}" srcId="{1D7F6E08-72A6-46CC-8870-C881D1493500}" destId="{A5880797-7454-4E44-8518-F4D8354F0963}" srcOrd="2" destOrd="0" parTransId="{96CD46E7-D239-40C7-B5C4-376FEEE43C15}" sibTransId="{0076998F-56E1-4A10-A709-E2811BD7C4FB}"/>
    <dgm:cxn modelId="{A31DF93B-0008-4D51-A9C1-652EA59AF38A}" type="presOf" srcId="{6068C167-2C01-4B0B-81C4-726248B418D0}" destId="{CF42B0CB-CDDD-42A1-B3A1-FBB34F262C63}" srcOrd="0" destOrd="0" presId="urn:microsoft.com/office/officeart/2005/8/layout/radial4"/>
    <dgm:cxn modelId="{E9877FD5-85AB-4657-8F88-00CA04F5FF12}" type="presParOf" srcId="{CF42B0CB-CDDD-42A1-B3A1-FBB34F262C63}" destId="{B52502C2-594A-4A13-A5FF-5CD5841BD847}" srcOrd="0" destOrd="0" presId="urn:microsoft.com/office/officeart/2005/8/layout/radial4"/>
    <dgm:cxn modelId="{CAEF08F1-EEC8-4199-AA46-3CED4EA4E308}" type="presOf" srcId="{1D7F6E08-72A6-46CC-8870-C881D1493500}" destId="{B52502C2-594A-4A13-A5FF-5CD5841BD847}" srcOrd="0" destOrd="0" presId="urn:microsoft.com/office/officeart/2005/8/layout/radial4"/>
    <dgm:cxn modelId="{DCF0BDF5-2665-4799-95A0-D9176B6E7724}" type="presParOf" srcId="{CF42B0CB-CDDD-42A1-B3A1-FBB34F262C63}" destId="{B849A6F3-9933-4C36-AF65-6098308CBC3C}" srcOrd="1" destOrd="0" presId="urn:microsoft.com/office/officeart/2005/8/layout/radial4"/>
    <dgm:cxn modelId="{7FCC0C46-6E78-4F47-A0FE-3442900A4EEB}" type="presOf" srcId="{1F3BA15B-B772-426D-8549-F05D47B0B0FC}" destId="{B849A6F3-9933-4C36-AF65-6098308CBC3C}" srcOrd="0" destOrd="0" presId="urn:microsoft.com/office/officeart/2005/8/layout/radial4"/>
    <dgm:cxn modelId="{92D912B3-04CF-4AA8-9B85-F580A1F76366}" type="presParOf" srcId="{CF42B0CB-CDDD-42A1-B3A1-FBB34F262C63}" destId="{B1756079-1332-4090-9A47-D2C0EDB7FB22}" srcOrd="2" destOrd="0" presId="urn:microsoft.com/office/officeart/2005/8/layout/radial4"/>
    <dgm:cxn modelId="{534170DD-C7AB-4670-832E-449974262395}" type="presOf" srcId="{D15727BE-4BB4-41E2-BFCD-1CE00CE9A014}" destId="{B1756079-1332-4090-9A47-D2C0EDB7FB22}" srcOrd="0" destOrd="0" presId="urn:microsoft.com/office/officeart/2005/8/layout/radial4"/>
    <dgm:cxn modelId="{60EFB7FC-782A-411C-824D-55ED5C97E1D0}" type="presParOf" srcId="{CF42B0CB-CDDD-42A1-B3A1-FBB34F262C63}" destId="{8A478794-BDE0-4AD6-9479-89CDBFC37EB7}" srcOrd="3" destOrd="0" presId="urn:microsoft.com/office/officeart/2005/8/layout/radial4"/>
    <dgm:cxn modelId="{BF55E023-F2FF-42C9-86DD-0D98BDB7D11C}" type="presOf" srcId="{A85E77B5-A1A5-43C8-9868-413E99F101A0}" destId="{8A478794-BDE0-4AD6-9479-89CDBFC37EB7}" srcOrd="0" destOrd="0" presId="urn:microsoft.com/office/officeart/2005/8/layout/radial4"/>
    <dgm:cxn modelId="{EBB6B997-C5C7-4975-9C18-6FF8B0C3E9B0}" type="presParOf" srcId="{CF42B0CB-CDDD-42A1-B3A1-FBB34F262C63}" destId="{3868CDED-247C-4EE9-95A2-ED400A267946}" srcOrd="4" destOrd="0" presId="urn:microsoft.com/office/officeart/2005/8/layout/radial4"/>
    <dgm:cxn modelId="{C7AB4A45-A920-40F2-9980-FD44028DE944}" type="presOf" srcId="{24DAAE02-02E7-4412-8074-A0C4CAA380D7}" destId="{3868CDED-247C-4EE9-95A2-ED400A267946}" srcOrd="0" destOrd="0" presId="urn:microsoft.com/office/officeart/2005/8/layout/radial4"/>
    <dgm:cxn modelId="{23891226-93C2-4F9D-91A7-E9F0F1B1FAB9}" type="presParOf" srcId="{CF42B0CB-CDDD-42A1-B3A1-FBB34F262C63}" destId="{D0718308-59AC-43E6-A882-4828EE4494C2}" srcOrd="5" destOrd="0" presId="urn:microsoft.com/office/officeart/2005/8/layout/radial4"/>
    <dgm:cxn modelId="{1590BB46-C865-494E-8F6B-A05E30525464}" type="presOf" srcId="{96CD46E7-D239-40C7-B5C4-376FEEE43C15}" destId="{D0718308-59AC-43E6-A882-4828EE4494C2}" srcOrd="0" destOrd="0" presId="urn:microsoft.com/office/officeart/2005/8/layout/radial4"/>
    <dgm:cxn modelId="{A4EB64D8-E1F9-4328-93DA-242D464C38AD}" type="presParOf" srcId="{CF42B0CB-CDDD-42A1-B3A1-FBB34F262C63}" destId="{5E0D0BC9-3E91-4623-8C1A-C4A70EB3594B}" srcOrd="6" destOrd="0" presId="urn:microsoft.com/office/officeart/2005/8/layout/radial4"/>
    <dgm:cxn modelId="{E4F2B942-E611-4367-9D10-ED37A7FD91D2}" type="presOf" srcId="{A5880797-7454-4E44-8518-F4D8354F0963}" destId="{5E0D0BC9-3E91-4623-8C1A-C4A70EB3594B}" srcOrd="0" destOrd="0" presId="urn:microsoft.com/office/officeart/2005/8/layout/radial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010400" cy="3644900"/>
        <a:chOff x="0" y="0"/>
        <a:chExt cx="7010400" cy="3644900"/>
      </a:xfrm>
    </dsp:grpSpPr>
    <dsp:sp modelId="{6A259130-4455-44E0-969B-948D1249687E}">
      <dsp:nvSpPr>
        <dsp:cNvPr id="5" name="任意多边形 4"/>
        <dsp:cNvSpPr/>
      </dsp:nvSpPr>
      <dsp:spPr bwMode="white">
        <a:xfrm>
          <a:off x="1024912" y="1607218"/>
          <a:ext cx="2480288" cy="430463"/>
        </a:xfrm>
        <a:custGeom>
          <a:avLst/>
          <a:gdLst/>
          <a:ahLst/>
          <a:cxnLst/>
          <a:pathLst>
            <a:path w="3906" h="678">
              <a:moveTo>
                <a:pt x="3906" y="0"/>
              </a:moveTo>
              <a:lnTo>
                <a:pt x="3906" y="339"/>
              </a:lnTo>
              <a:lnTo>
                <a:pt x="0" y="339"/>
              </a:lnTo>
              <a:lnTo>
                <a:pt x="0" y="678"/>
              </a:lnTo>
            </a:path>
          </a:pathLst>
        </a:custGeom>
      </dsp:spPr>
      <dsp:style>
        <a:lnRef idx="2">
          <a:schemeClr val="accent1">
            <a:shade val="60000"/>
          </a:schemeClr>
        </a:lnRef>
        <a:fillRef idx="0">
          <a:schemeClr val="accent1"/>
        </a:fillRef>
        <a:effectRef idx="0">
          <a:scrgbClr r="0" g="0" b="0"/>
        </a:effectRef>
        <a:fontRef idx="minor"/>
      </dsp:style>
      <dsp:txXfrm>
        <a:off x="1024912" y="1607218"/>
        <a:ext cx="2480288" cy="430463"/>
      </dsp:txXfrm>
    </dsp:sp>
    <dsp:sp modelId="{F492B679-3C8C-4E72-95A8-8B81298826E7}">
      <dsp:nvSpPr>
        <dsp:cNvPr id="8" name="任意多边形 7"/>
        <dsp:cNvSpPr/>
      </dsp:nvSpPr>
      <dsp:spPr bwMode="white">
        <a:xfrm>
          <a:off x="3505200" y="1607218"/>
          <a:ext cx="0" cy="430463"/>
        </a:xfrm>
        <a:custGeom>
          <a:avLst/>
          <a:gdLst/>
          <a:ahLst/>
          <a:cxnLst/>
          <a:pathLst>
            <a:path h="678">
              <a:moveTo>
                <a:pt x="0" y="0"/>
              </a:moveTo>
              <a:lnTo>
                <a:pt x="0" y="678"/>
              </a:lnTo>
            </a:path>
          </a:pathLst>
        </a:custGeom>
      </dsp:spPr>
      <dsp:style>
        <a:lnRef idx="2">
          <a:schemeClr val="accent1">
            <a:shade val="60000"/>
          </a:schemeClr>
        </a:lnRef>
        <a:fillRef idx="0">
          <a:schemeClr val="accent1"/>
        </a:fillRef>
        <a:effectRef idx="0">
          <a:scrgbClr r="0" g="0" b="0"/>
        </a:effectRef>
        <a:fontRef idx="minor"/>
      </dsp:style>
      <dsp:txXfrm>
        <a:off x="3505200" y="1607218"/>
        <a:ext cx="0" cy="430463"/>
      </dsp:txXfrm>
    </dsp:sp>
    <dsp:sp modelId="{AB3A8128-6C86-49B7-B5CC-0153888815E5}">
      <dsp:nvSpPr>
        <dsp:cNvPr id="11" name="任意多边形 10"/>
        <dsp:cNvSpPr/>
      </dsp:nvSpPr>
      <dsp:spPr bwMode="white">
        <a:xfrm>
          <a:off x="3505200" y="1607218"/>
          <a:ext cx="2480288" cy="430463"/>
        </a:xfrm>
        <a:custGeom>
          <a:avLst/>
          <a:gdLst/>
          <a:ahLst/>
          <a:cxnLst/>
          <a:pathLst>
            <a:path w="3906" h="678">
              <a:moveTo>
                <a:pt x="0" y="0"/>
              </a:moveTo>
              <a:lnTo>
                <a:pt x="0" y="339"/>
              </a:lnTo>
              <a:lnTo>
                <a:pt x="3906" y="339"/>
              </a:lnTo>
              <a:lnTo>
                <a:pt x="3906" y="678"/>
              </a:lnTo>
            </a:path>
          </a:pathLst>
        </a:custGeom>
      </dsp:spPr>
      <dsp:style>
        <a:lnRef idx="2">
          <a:schemeClr val="accent1">
            <a:shade val="60000"/>
          </a:schemeClr>
        </a:lnRef>
        <a:fillRef idx="0">
          <a:schemeClr val="accent1"/>
        </a:fillRef>
        <a:effectRef idx="0">
          <a:scrgbClr r="0" g="0" b="0"/>
        </a:effectRef>
        <a:fontRef idx="minor"/>
      </dsp:style>
      <dsp:txXfrm>
        <a:off x="3505200" y="1607218"/>
        <a:ext cx="2480288" cy="430463"/>
      </dsp:txXfrm>
    </dsp:sp>
    <dsp:sp modelId="{AE79172D-D441-42BB-84EA-E3D989670DED}">
      <dsp:nvSpPr>
        <dsp:cNvPr id="3" name="矩形 2"/>
        <dsp:cNvSpPr/>
      </dsp:nvSpPr>
      <dsp:spPr bwMode="white">
        <a:xfrm>
          <a:off x="2480288" y="582306"/>
          <a:ext cx="2049825" cy="1024912"/>
        </a:xfrm>
        <a:prstGeom prst="rect">
          <a:avLst/>
        </a:prstGeom>
      </dsp:spPr>
      <dsp:style>
        <a:lnRef idx="2">
          <a:schemeClr val="lt1"/>
        </a:lnRef>
        <a:fillRef idx="1">
          <a:schemeClr val="accent1"/>
        </a:fillRef>
        <a:effectRef idx="0">
          <a:scrgbClr r="0" g="0" b="0"/>
        </a:effectRef>
        <a:fontRef idx="minor">
          <a:schemeClr val="lt1"/>
        </a:fontRef>
      </dsp:style>
      <dsp:txBody>
        <a:bodyPr vert="horz" wrap="square" lIns="17780" tIns="17780" rIns="17780" bIns="17780" anchor="ctr"/>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lvl="0">
            <a:lnSpc>
              <a:spcPct val="100000"/>
            </a:lnSpc>
            <a:spcBef>
              <a:spcPct val="0"/>
            </a:spcBef>
            <a:spcAft>
              <a:spcPct val="35000"/>
            </a:spcAft>
            <a:buNone/>
          </a:pPr>
          <a:r>
            <a:rPr lang="zh-CN" altLang="en-US" sz="3600"/>
            <a:t>需求理论</a:t>
          </a:r>
          <a:endParaRPr lang="zh-CN" altLang="en-US" sz="3600"/>
        </a:p>
      </dsp:txBody>
      <dsp:txXfrm>
        <a:off x="2480288" y="582306"/>
        <a:ext cx="2049825" cy="1024912"/>
      </dsp:txXfrm>
    </dsp:sp>
    <dsp:sp modelId="{43B7C837-49D6-40CE-BBAB-953D9E4BA7ED}">
      <dsp:nvSpPr>
        <dsp:cNvPr id="6" name="矩形 5"/>
        <dsp:cNvSpPr/>
      </dsp:nvSpPr>
      <dsp:spPr bwMode="white">
        <a:xfrm>
          <a:off x="0" y="2037682"/>
          <a:ext cx="2049825" cy="1024912"/>
        </a:xfrm>
        <a:prstGeom prst="rect">
          <a:avLst/>
        </a:prstGeom>
      </dsp:spPr>
      <dsp:style>
        <a:lnRef idx="2">
          <a:schemeClr val="lt1"/>
        </a:lnRef>
        <a:fillRef idx="1">
          <a:schemeClr val="accent1"/>
        </a:fillRef>
        <a:effectRef idx="0">
          <a:scrgbClr r="0" g="0" b="0"/>
        </a:effectRef>
        <a:fontRef idx="minor">
          <a:schemeClr val="lt1"/>
        </a:fontRef>
      </dsp:style>
      <dsp:txBody>
        <a:bodyPr vert="horz" wrap="square" lIns="24765" tIns="24765" rIns="24765" bIns="24765" anchor="ctr"/>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lvl="0">
            <a:lnSpc>
              <a:spcPct val="100000"/>
            </a:lnSpc>
            <a:spcBef>
              <a:spcPct val="0"/>
            </a:spcBef>
            <a:spcAft>
              <a:spcPct val="35000"/>
            </a:spcAft>
            <a:buNone/>
          </a:pPr>
          <a:r>
            <a:rPr lang="zh-CN" altLang="en-US" sz="3600"/>
            <a:t>成就需求</a:t>
          </a:r>
          <a:endParaRPr lang="zh-CN" altLang="en-US" sz="3600"/>
        </a:p>
      </dsp:txBody>
      <dsp:txXfrm>
        <a:off x="0" y="2037682"/>
        <a:ext cx="2049825" cy="1024912"/>
      </dsp:txXfrm>
    </dsp:sp>
    <dsp:sp modelId="{08A0D1D2-3A20-4D63-8E35-B7C8B6B16D48}">
      <dsp:nvSpPr>
        <dsp:cNvPr id="9" name="矩形 8"/>
        <dsp:cNvSpPr/>
      </dsp:nvSpPr>
      <dsp:spPr bwMode="white">
        <a:xfrm>
          <a:off x="2480288" y="2037682"/>
          <a:ext cx="2049825" cy="1024912"/>
        </a:xfrm>
        <a:prstGeom prst="rect">
          <a:avLst/>
        </a:prstGeom>
      </dsp:spPr>
      <dsp:style>
        <a:lnRef idx="2">
          <a:schemeClr val="lt1"/>
        </a:lnRef>
        <a:fillRef idx="1">
          <a:schemeClr val="accent1"/>
        </a:fillRef>
        <a:effectRef idx="0">
          <a:scrgbClr r="0" g="0" b="0"/>
        </a:effectRef>
        <a:fontRef idx="minor">
          <a:schemeClr val="lt1"/>
        </a:fontRef>
      </dsp:style>
      <dsp:txBody>
        <a:bodyPr vert="horz" wrap="square" lIns="24765" tIns="24765" rIns="24765" bIns="24765" anchor="ctr"/>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lvl="0">
            <a:lnSpc>
              <a:spcPct val="100000"/>
            </a:lnSpc>
            <a:spcBef>
              <a:spcPct val="0"/>
            </a:spcBef>
            <a:spcAft>
              <a:spcPct val="35000"/>
            </a:spcAft>
            <a:buNone/>
          </a:pPr>
          <a:r>
            <a:rPr lang="zh-CN" altLang="en-US" sz="3600"/>
            <a:t>权利需求</a:t>
          </a:r>
          <a:endParaRPr lang="zh-CN" altLang="en-US" sz="3600"/>
        </a:p>
      </dsp:txBody>
      <dsp:txXfrm>
        <a:off x="2480288" y="2037682"/>
        <a:ext cx="2049825" cy="1024912"/>
      </dsp:txXfrm>
    </dsp:sp>
    <dsp:sp modelId="{7D64F4A3-0E55-47AC-A59B-9D5A9DC25552}">
      <dsp:nvSpPr>
        <dsp:cNvPr id="12" name="矩形 11"/>
        <dsp:cNvSpPr/>
      </dsp:nvSpPr>
      <dsp:spPr bwMode="white">
        <a:xfrm>
          <a:off x="4960575" y="2037682"/>
          <a:ext cx="2049825" cy="1024912"/>
        </a:xfrm>
        <a:prstGeom prst="rect">
          <a:avLst/>
        </a:prstGeom>
      </dsp:spPr>
      <dsp:style>
        <a:lnRef idx="2">
          <a:schemeClr val="lt1"/>
        </a:lnRef>
        <a:fillRef idx="1">
          <a:schemeClr val="accent1"/>
        </a:fillRef>
        <a:effectRef idx="0">
          <a:scrgbClr r="0" g="0" b="0"/>
        </a:effectRef>
        <a:fontRef idx="minor">
          <a:schemeClr val="lt1"/>
        </a:fontRef>
      </dsp:style>
      <dsp:txBody>
        <a:bodyPr vert="horz" wrap="square" lIns="24765" tIns="24765" rIns="24765" bIns="24765" anchor="ctr"/>
        <a:lstStyle>
          <a:lvl1pPr algn="ctr">
            <a:defRPr sz="3900"/>
          </a:lvl1pPr>
          <a:lvl2pPr marL="285750" indent="-285750" algn="ctr">
            <a:defRPr sz="3000"/>
          </a:lvl2pPr>
          <a:lvl3pPr marL="571500" indent="-285750" algn="ctr">
            <a:defRPr sz="3000"/>
          </a:lvl3pPr>
          <a:lvl4pPr marL="857250" indent="-285750" algn="ctr">
            <a:defRPr sz="3000"/>
          </a:lvl4pPr>
          <a:lvl5pPr marL="1143000" indent="-285750" algn="ctr">
            <a:defRPr sz="3000"/>
          </a:lvl5pPr>
          <a:lvl6pPr marL="1428750" indent="-285750" algn="ctr">
            <a:defRPr sz="3000"/>
          </a:lvl6pPr>
          <a:lvl7pPr marL="1714500" indent="-285750" algn="ctr">
            <a:defRPr sz="3000"/>
          </a:lvl7pPr>
          <a:lvl8pPr marL="2000250" indent="-285750" algn="ctr">
            <a:defRPr sz="3000"/>
          </a:lvl8pPr>
          <a:lvl9pPr marL="2286000" indent="-285750" algn="ctr">
            <a:defRPr sz="3000"/>
          </a:lvl9pPr>
        </a:lstStyle>
        <a:p>
          <a:pPr lvl="0">
            <a:lnSpc>
              <a:spcPct val="100000"/>
            </a:lnSpc>
            <a:spcBef>
              <a:spcPct val="0"/>
            </a:spcBef>
            <a:spcAft>
              <a:spcPct val="35000"/>
            </a:spcAft>
            <a:buNone/>
          </a:pPr>
          <a:r>
            <a:rPr lang="zh-CN" altLang="en-US" sz="3600"/>
            <a:t>归属需求</a:t>
          </a:r>
          <a:endParaRPr lang="zh-CN" altLang="en-US" sz="3600"/>
        </a:p>
      </dsp:txBody>
      <dsp:txXfrm>
        <a:off x="4960575" y="2037682"/>
        <a:ext cx="2049825" cy="1024912"/>
      </dsp:txXfrm>
    </dsp:sp>
    <dsp:sp modelId="{86420519-308D-4A6A-8FEA-6FB2E39BA448}">
      <dsp:nvSpPr>
        <dsp:cNvPr id="4" name="矩形 3" hidden="1"/>
        <dsp:cNvSpPr/>
      </dsp:nvSpPr>
      <dsp:spPr bwMode="white">
        <a:xfrm>
          <a:off x="2480288" y="582306"/>
          <a:ext cx="409965" cy="1024912"/>
        </a:xfrm>
        <a:prstGeom prst="rect">
          <a:avLst/>
        </a:prstGeom>
      </dsp:spPr>
      <dsp:style>
        <a:lnRef idx="2">
          <a:schemeClr val="lt1"/>
        </a:lnRef>
        <a:fillRef idx="1">
          <a:schemeClr val="accent1"/>
        </a:fillRef>
        <a:effectRef idx="0">
          <a:scrgbClr r="0" g="0" b="0"/>
        </a:effectRef>
        <a:fontRef idx="minor">
          <a:schemeClr val="lt1"/>
        </a:fontRef>
      </dsp:style>
      <dsp:txXfrm>
        <a:off x="2480288" y="582306"/>
        <a:ext cx="409965" cy="1024912"/>
      </dsp:txXfrm>
    </dsp:sp>
    <dsp:sp modelId="{9A037140-9B69-4B9F-A134-F2F2EB0F2E32}">
      <dsp:nvSpPr>
        <dsp:cNvPr id="7" name="矩形 6" hidden="1"/>
        <dsp:cNvSpPr/>
      </dsp:nvSpPr>
      <dsp:spPr bwMode="white">
        <a:xfrm>
          <a:off x="0" y="2037682"/>
          <a:ext cx="409965" cy="1024912"/>
        </a:xfrm>
        <a:prstGeom prst="rect">
          <a:avLst/>
        </a:prstGeom>
      </dsp:spPr>
      <dsp:style>
        <a:lnRef idx="2">
          <a:schemeClr val="lt1"/>
        </a:lnRef>
        <a:fillRef idx="1">
          <a:schemeClr val="accent1"/>
        </a:fillRef>
        <a:effectRef idx="0">
          <a:scrgbClr r="0" g="0" b="0"/>
        </a:effectRef>
        <a:fontRef idx="minor">
          <a:schemeClr val="lt1"/>
        </a:fontRef>
      </dsp:style>
      <dsp:txXfrm>
        <a:off x="0" y="2037682"/>
        <a:ext cx="409965" cy="1024912"/>
      </dsp:txXfrm>
    </dsp:sp>
    <dsp:sp modelId="{6238C53E-A961-488B-8FBD-6EC13507B069}">
      <dsp:nvSpPr>
        <dsp:cNvPr id="10" name="矩形 9" hidden="1"/>
        <dsp:cNvSpPr/>
      </dsp:nvSpPr>
      <dsp:spPr bwMode="white">
        <a:xfrm>
          <a:off x="2480288" y="2037682"/>
          <a:ext cx="409965" cy="1024912"/>
        </a:xfrm>
        <a:prstGeom prst="rect">
          <a:avLst/>
        </a:prstGeom>
      </dsp:spPr>
      <dsp:style>
        <a:lnRef idx="2">
          <a:schemeClr val="lt1"/>
        </a:lnRef>
        <a:fillRef idx="1">
          <a:schemeClr val="accent1"/>
        </a:fillRef>
        <a:effectRef idx="0">
          <a:scrgbClr r="0" g="0" b="0"/>
        </a:effectRef>
        <a:fontRef idx="minor">
          <a:schemeClr val="lt1"/>
        </a:fontRef>
      </dsp:style>
      <dsp:txXfrm>
        <a:off x="2480288" y="2037682"/>
        <a:ext cx="409965" cy="1024912"/>
      </dsp:txXfrm>
    </dsp:sp>
    <dsp:sp modelId="{5667CB49-EC34-46BC-AD2D-72F3BD95D049}">
      <dsp:nvSpPr>
        <dsp:cNvPr id="13" name="矩形 12" hidden="1"/>
        <dsp:cNvSpPr/>
      </dsp:nvSpPr>
      <dsp:spPr bwMode="white">
        <a:xfrm>
          <a:off x="4960575" y="2037682"/>
          <a:ext cx="409965" cy="1024912"/>
        </a:xfrm>
        <a:prstGeom prst="rect">
          <a:avLst/>
        </a:prstGeom>
      </dsp:spPr>
      <dsp:style>
        <a:lnRef idx="2">
          <a:schemeClr val="lt1"/>
        </a:lnRef>
        <a:fillRef idx="1">
          <a:schemeClr val="accent1"/>
        </a:fillRef>
        <a:effectRef idx="0">
          <a:scrgbClr r="0" g="0" b="0"/>
        </a:effectRef>
        <a:fontRef idx="minor">
          <a:schemeClr val="lt1"/>
        </a:fontRef>
      </dsp:style>
      <dsp:txXfrm>
        <a:off x="4960575" y="2037682"/>
        <a:ext cx="409965" cy="1024912"/>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64830" cy="3891915"/>
        <a:chOff x="0" y="0"/>
        <a:chExt cx="8164830" cy="3891915"/>
      </a:xfrm>
    </dsp:grpSpPr>
    <dsp:sp modelId="{B52502C2-594A-4A13-A5FF-5CD5841BD847}">
      <dsp:nvSpPr>
        <dsp:cNvPr id="3" name="椭圆 2"/>
        <dsp:cNvSpPr/>
      </dsp:nvSpPr>
      <dsp:spPr bwMode="white">
        <a:xfrm>
          <a:off x="3193796" y="2114678"/>
          <a:ext cx="1777237" cy="1777237"/>
        </a:xfrm>
        <a:prstGeom prst="ellipse">
          <a:avLst/>
        </a:prstGeom>
      </dsp:spPr>
      <dsp:style>
        <a:lnRef idx="2">
          <a:schemeClr val="lt1"/>
        </a:lnRef>
        <a:fillRef idx="1">
          <a:schemeClr val="accent1"/>
        </a:fillRef>
        <a:effectRef idx="0">
          <a:scrgbClr r="0" g="0" b="0"/>
        </a:effectRef>
        <a:fontRef idx="minor">
          <a:schemeClr val="lt1"/>
        </a:fontRef>
      </dsp:style>
      <dsp:txBody>
        <a:bodyPr vert="horz" wrap="square" lIns="19685" tIns="19685" rIns="19685" bIns="19685" anchor="ctr"/>
        <a:lstStyle>
          <a:lvl1pPr algn="ctr">
            <a:defRPr sz="31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zh-CN" altLang="en-US"/>
            <a:t>高成就者特点</a:t>
          </a:r>
          <a:endParaRPr lang="zh-CN" altLang="en-US"/>
        </a:p>
      </dsp:txBody>
      <dsp:txXfrm>
        <a:off x="3193796" y="2114678"/>
        <a:ext cx="1777237" cy="1777237"/>
      </dsp:txXfrm>
    </dsp:sp>
    <dsp:sp modelId="{B849A6F3-9933-4C36-AF65-6098308CBC3C}">
      <dsp:nvSpPr>
        <dsp:cNvPr id="4" name="左箭头 3"/>
        <dsp:cNvSpPr/>
      </dsp:nvSpPr>
      <dsp:spPr bwMode="white">
        <a:xfrm rot="12899999">
          <a:off x="2084905" y="1827567"/>
          <a:ext cx="1360164" cy="506513"/>
        </a:xfrm>
        <a:prstGeom prst="lef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Xfrm rot="12899999">
        <a:off x="2084905" y="1827567"/>
        <a:ext cx="1360164" cy="506513"/>
      </dsp:txXfrm>
    </dsp:sp>
    <dsp:sp modelId="{B1756079-1332-4090-9A47-D2C0EDB7FB22}">
      <dsp:nvSpPr>
        <dsp:cNvPr id="5" name="圆角矩形 4"/>
        <dsp:cNvSpPr/>
      </dsp:nvSpPr>
      <dsp:spPr bwMode="white">
        <a:xfrm>
          <a:off x="1331285" y="992691"/>
          <a:ext cx="1688375" cy="13507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a:t>喜欢具有适度挑战的目标，有担当精神</a:t>
          </a:r>
          <a:endParaRPr lang="zh-CN" altLang="en-US" sz="2000"/>
        </a:p>
      </dsp:txBody>
      <dsp:txXfrm>
        <a:off x="1331285" y="992691"/>
        <a:ext cx="1688375" cy="1350700"/>
      </dsp:txXfrm>
    </dsp:sp>
    <dsp:sp modelId="{8A478794-BDE0-4AD6-9479-89CDBFC37EB7}">
      <dsp:nvSpPr>
        <dsp:cNvPr id="6" name="左箭头 5"/>
        <dsp:cNvSpPr/>
      </dsp:nvSpPr>
      <dsp:spPr bwMode="white">
        <a:xfrm rot="16199999">
          <a:off x="3402333" y="1141758"/>
          <a:ext cx="1360164" cy="506513"/>
        </a:xfrm>
        <a:prstGeom prst="lef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Xfrm rot="16199999">
        <a:off x="3402333" y="1141758"/>
        <a:ext cx="1360164" cy="506513"/>
      </dsp:txXfrm>
    </dsp:sp>
    <dsp:sp modelId="{3868CDED-247C-4EE9-95A2-ED400A267946}">
      <dsp:nvSpPr>
        <dsp:cNvPr id="7" name="圆角矩形 6"/>
        <dsp:cNvSpPr/>
      </dsp:nvSpPr>
      <dsp:spPr bwMode="white">
        <a:xfrm>
          <a:off x="3238227" y="0"/>
          <a:ext cx="1688375" cy="13507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a:t>通过自己的努力解决问题</a:t>
          </a:r>
          <a:endParaRPr lang="zh-CN" altLang="en-US" sz="2000"/>
        </a:p>
      </dsp:txBody>
      <dsp:txXfrm>
        <a:off x="3238227" y="0"/>
        <a:ext cx="1688375" cy="1350700"/>
      </dsp:txXfrm>
    </dsp:sp>
    <dsp:sp modelId="{D0718308-59AC-43E6-A882-4828EE4494C2}">
      <dsp:nvSpPr>
        <dsp:cNvPr id="8" name="左箭头 7"/>
        <dsp:cNvSpPr/>
      </dsp:nvSpPr>
      <dsp:spPr bwMode="white">
        <a:xfrm rot="-2100000">
          <a:off x="4719761" y="1827567"/>
          <a:ext cx="1360164" cy="506513"/>
        </a:xfrm>
        <a:prstGeom prst="lef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Xfrm rot="-2100000">
        <a:off x="4719761" y="1827567"/>
        <a:ext cx="1360164" cy="506513"/>
      </dsp:txXfrm>
    </dsp:sp>
    <dsp:sp modelId="{5E0D0BC9-3E91-4623-8C1A-C4A70EB3594B}">
      <dsp:nvSpPr>
        <dsp:cNvPr id="9" name="圆角矩形 8"/>
        <dsp:cNvSpPr/>
      </dsp:nvSpPr>
      <dsp:spPr bwMode="white">
        <a:xfrm>
          <a:off x="5145169" y="992691"/>
          <a:ext cx="1688375" cy="13507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38100" tIns="38100" rIns="381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a:t>希望工作能够得到及时的反馈</a:t>
          </a:r>
          <a:endParaRPr lang="zh-CN" altLang="en-US" sz="2000"/>
        </a:p>
      </dsp:txBody>
      <dsp:txXfrm>
        <a:off x="5145169" y="992691"/>
        <a:ext cx="1688375" cy="13507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rSet qsTypeId="urn:microsoft.com/office/officeart/2005/8/quickstyle/simple5"/>
        </dgm:pt>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Sty" val="arr"/>
              <dgm:param type="endSty" val="noArr"/>
              <dgm:param type="begPts" val="auto"/>
              <dgm:param type="endPts" val="ct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只有当低层次的需求得到充分满足了，高层次的需求才能被激活。</a:t>
            </a:r>
            <a:endParaRPr lang="zh-CN" altLang="en-US">
              <a:sym typeface="+mn-ea"/>
            </a:endParaRPr>
          </a:p>
          <a:p>
            <a:r>
              <a:rPr lang="zh-CN" altLang="en-US">
                <a:sym typeface="+mn-ea"/>
              </a:rPr>
              <a:t>提醒管理者一定不能唱高调，要真正关心员工的实际需求，为员工办实事。</a:t>
            </a:r>
            <a:endParaRPr lang="zh-CN" altLang="en-US">
              <a:sym typeface="+mn-ea"/>
            </a:endParaRPr>
          </a:p>
          <a:p>
            <a:endParaRPr lang="zh-CN" altLang="en-US">
              <a:sym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只有当低层次的需求得到充分满足了，高层次的需求才能被激活。</a:t>
            </a:r>
            <a:endParaRPr lang="zh-CN" altLang="en-US">
              <a:sym typeface="+mn-ea"/>
            </a:endParaRPr>
          </a:p>
          <a:p>
            <a:r>
              <a:rPr lang="zh-CN" altLang="en-US">
                <a:sym typeface="+mn-ea"/>
              </a:rPr>
              <a:t>提醒管理者一定不能唱高调，要真正关心员工的实际需求，为员工办实事。</a:t>
            </a:r>
            <a:endParaRPr lang="zh-CN" altLang="en-US">
              <a:sym typeface="+mn-ea"/>
            </a:endParaRPr>
          </a:p>
          <a:p>
            <a:endParaRPr lang="zh-CN" altLang="en-US">
              <a:sym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只有当低层次的需求得到充分满足了，高层次的需求才能被激活。</a:t>
            </a:r>
            <a:endParaRPr lang="zh-CN" altLang="en-US">
              <a:sym typeface="+mn-ea"/>
            </a:endParaRPr>
          </a:p>
          <a:p>
            <a:r>
              <a:rPr lang="zh-CN" altLang="en-US">
                <a:sym typeface="+mn-ea"/>
              </a:rPr>
              <a:t>提醒管理者一定不能唱高调，要真正关心员工的实际需求，为员工办实事。</a:t>
            </a:r>
            <a:endParaRPr lang="zh-CN" altLang="en-US">
              <a:sym typeface="+mn-ea"/>
            </a:endParaRPr>
          </a:p>
          <a:p>
            <a:endParaRPr lang="zh-CN" altLang="en-US">
              <a:sym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只有当低层次的需求得到充分满足了，高层次的需求才能被激活。</a:t>
            </a:r>
            <a:endParaRPr lang="zh-CN" altLang="en-US">
              <a:sym typeface="+mn-ea"/>
            </a:endParaRPr>
          </a:p>
          <a:p>
            <a:r>
              <a:rPr lang="zh-CN" altLang="en-US">
                <a:sym typeface="+mn-ea"/>
              </a:rPr>
              <a:t>提醒管理者一定不能唱高调，要真正关心员工的实际需求，为员工办实事。</a:t>
            </a:r>
            <a:endParaRPr lang="zh-CN" altLang="en-US">
              <a:sym typeface="+mn-ea"/>
            </a:endParaRPr>
          </a:p>
          <a:p>
            <a:endParaRPr lang="zh-CN" altLang="en-US">
              <a:sym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13314" name="幻灯片图像占位符 1"/>
          <p:cNvSpPr>
            <a:spLocks noGrp="1" noRot="1" noChangeAspect="1"/>
          </p:cNvSpPr>
          <p:nvPr>
            <p:ph type="sldImg"/>
          </p:nvPr>
        </p:nvSpPr>
        <p:spPr>
          <a:xfrm>
            <a:off x="44450" y="619125"/>
            <a:ext cx="2771775" cy="973138"/>
          </a:xfrm>
        </p:spPr>
      </p:sp>
      <p:sp>
        <p:nvSpPr>
          <p:cNvPr id="13315" name="备注占位符 2"/>
          <p:cNvSpPr>
            <a:spLocks noGrp="1" noRot="1" noChangeAspect="1"/>
          </p:cNvSpPr>
          <p:nvPr>
            <p:ph type="body" idx="1"/>
          </p:nvPr>
        </p:nvSpPr>
        <p:spPr>
          <a:xfrm>
            <a:off x="455613" y="1598613"/>
            <a:ext cx="8229600" cy="4525962"/>
          </a:xfrm>
        </p:spPr>
        <p:txBody>
          <a:bodyPr anchor="ctr"/>
          <a:p>
            <a:pPr lvl="0"/>
            <a:r>
              <a:rPr lang="zh-CN" altLang="en-US" dirty="0"/>
              <a:t>使用方法：</a:t>
            </a:r>
            <a:br>
              <a:rPr lang="zh-CN" altLang="en-US" dirty="0"/>
            </a:br>
            <a:r>
              <a:rPr lang="en-US" altLang="x-none" dirty="0"/>
              <a:t>【</a:t>
            </a:r>
            <a:r>
              <a:rPr lang="zh-CN" altLang="en-US" dirty="0"/>
              <a:t>更改文字</a:t>
            </a:r>
            <a:r>
              <a:rPr lang="en-US" altLang="x-none" dirty="0"/>
              <a:t>】</a:t>
            </a:r>
            <a:r>
              <a:rPr lang="zh-CN" altLang="en-US" dirty="0"/>
              <a:t>：将标题框及正文框中的文字可直接改为您所需文字</a:t>
            </a:r>
            <a:br>
              <a:rPr lang="zh-CN" altLang="en-US" dirty="0"/>
            </a:br>
            <a:r>
              <a:rPr lang="en-US" altLang="x-none" dirty="0"/>
              <a:t>【</a:t>
            </a:r>
            <a:r>
              <a:rPr lang="zh-CN" altLang="en-US" dirty="0"/>
              <a:t>更改图片</a:t>
            </a:r>
            <a:r>
              <a:rPr lang="en-US" altLang="x-none" dirty="0"/>
              <a:t>】</a:t>
            </a:r>
            <a:r>
              <a:rPr lang="zh-CN" altLang="en-US" dirty="0"/>
              <a:t>：点中图片</a:t>
            </a:r>
            <a:r>
              <a:rPr lang="en-US" altLang="x-none" dirty="0"/>
              <a:t>》</a:t>
            </a:r>
            <a:r>
              <a:rPr lang="zh-CN" altLang="en-US" dirty="0"/>
              <a:t>绘图工具</a:t>
            </a:r>
            <a:r>
              <a:rPr lang="en-US" altLang="x-none" dirty="0"/>
              <a:t>》</a:t>
            </a:r>
            <a:r>
              <a:rPr lang="zh-CN" altLang="en-US" dirty="0"/>
              <a:t>格式</a:t>
            </a:r>
            <a:r>
              <a:rPr lang="en-US" altLang="x-none" dirty="0"/>
              <a:t>》</a:t>
            </a:r>
            <a:r>
              <a:rPr lang="zh-CN" altLang="en-US" dirty="0"/>
              <a:t>填充</a:t>
            </a:r>
            <a:r>
              <a:rPr lang="en-US" altLang="x-none" dirty="0"/>
              <a:t>》</a:t>
            </a:r>
            <a:r>
              <a:rPr lang="zh-CN" altLang="en-US" dirty="0"/>
              <a:t>图片</a:t>
            </a:r>
            <a:r>
              <a:rPr lang="en-US" altLang="x-none" dirty="0"/>
              <a:t>》</a:t>
            </a:r>
            <a:r>
              <a:rPr lang="zh-CN" altLang="en-US" dirty="0"/>
              <a:t>选择您需要展示的图片</a:t>
            </a:r>
            <a:br>
              <a:rPr lang="zh-CN" altLang="en-US" dirty="0"/>
            </a:br>
            <a:r>
              <a:rPr lang="en-US" altLang="x-none" dirty="0"/>
              <a:t>【</a:t>
            </a:r>
            <a:r>
              <a:rPr lang="zh-CN" altLang="en-US" dirty="0"/>
              <a:t>增加减少图片</a:t>
            </a:r>
            <a:r>
              <a:rPr lang="en-US" altLang="x-none" dirty="0"/>
              <a:t>】</a:t>
            </a:r>
            <a:r>
              <a:rPr lang="zh-CN" altLang="en-US" dirty="0"/>
              <a:t>：直接复制粘贴图片来增加图片数，复制后更改方法见</a:t>
            </a:r>
            <a:r>
              <a:rPr lang="en-US" altLang="x-none" dirty="0"/>
              <a:t>【</a:t>
            </a:r>
            <a:r>
              <a:rPr lang="zh-CN" altLang="en-US" dirty="0"/>
              <a:t>更改图片</a:t>
            </a:r>
            <a:r>
              <a:rPr lang="en-US" altLang="x-none" dirty="0"/>
              <a:t>】</a:t>
            </a:r>
            <a:br>
              <a:rPr lang="zh-CN" altLang="en-US" dirty="0"/>
            </a:br>
            <a:r>
              <a:rPr lang="en-US" altLang="x-none" dirty="0"/>
              <a:t>【</a:t>
            </a:r>
            <a:r>
              <a:rPr lang="zh-CN" altLang="en-US" dirty="0"/>
              <a:t>更改图片色彩</a:t>
            </a:r>
            <a:r>
              <a:rPr lang="en-US" altLang="x-none" dirty="0"/>
              <a:t>】</a:t>
            </a:r>
            <a:r>
              <a:rPr lang="zh-CN" altLang="en-US" dirty="0"/>
              <a:t>：点中图片</a:t>
            </a:r>
            <a:r>
              <a:rPr lang="en-US" altLang="x-none" dirty="0"/>
              <a:t>》</a:t>
            </a:r>
            <a:r>
              <a:rPr lang="zh-CN" altLang="en-US" dirty="0"/>
              <a:t>图片工具</a:t>
            </a:r>
            <a:r>
              <a:rPr lang="en-US" altLang="x-none" dirty="0"/>
              <a:t>》</a:t>
            </a:r>
            <a:r>
              <a:rPr lang="zh-CN" altLang="en-US" dirty="0"/>
              <a:t>格式</a:t>
            </a:r>
            <a:r>
              <a:rPr lang="en-US" altLang="x-none" dirty="0"/>
              <a:t>》</a:t>
            </a:r>
            <a:r>
              <a:rPr lang="zh-CN" altLang="en-US" dirty="0"/>
              <a:t>色彩（重新着色）</a:t>
            </a:r>
            <a:r>
              <a:rPr lang="en-US" altLang="x-none" dirty="0"/>
              <a:t>》</a:t>
            </a:r>
            <a:r>
              <a:rPr lang="zh-CN" altLang="en-US" dirty="0"/>
              <a:t>选择您喜欢的色彩</a:t>
            </a:r>
            <a:br>
              <a:rPr lang="zh-CN" altLang="en-US" dirty="0"/>
            </a:br>
            <a:endParaRPr lang="en-US" altLang="x-none" dirty="0"/>
          </a:p>
        </p:txBody>
      </p:sp>
    </p:spTree>
  </p:cSld>
  <p:clrMapOvr>
    <a:overrideClrMapping bg1="lt1" tx1="dk1" bg2="lt2" tx2="dk2" accent1="accent1" accent2="accent2" accent3="accent3" accent4="accent4" accent5="accent5" accent6="accent6" hlink="hlink" folHlink="folHlink"/>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这个故事告诉我们一个道理：人生可以没有很多东西，却唯独不能没有希望。希望是人类生活的一项重要的价值。有希望之处，生命就生生不息! 为生命画一片树叶只要心存相信，总有奇迹发生，希望虽然渺茫，但它永存人世。</a:t>
            </a:r>
            <a:endParaRPr lang="zh-CN" altLang="en-US" smtClean="0"/>
          </a:p>
          <a:p>
            <a:pPr eaLnBrk="1" hangingPunct="1"/>
            <a:r>
              <a:rPr lang="zh-CN" altLang="en-US" smtClean="0"/>
              <a:t>领导者就是要做一个为员工画树叶的人。</a:t>
            </a:r>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生路上，我们会无数次被自己的决定或碰到的逆境击倒、欺凌甚至碾得粉身碎骨。我们觉得自己似乎一文不值。但无论发生什么，或将要发生什么，在上帝的眼中，你们永远不会丧失价值。在他看来，肮脏或洁净，衣着齐整或不齐整，你们依然是无价之宝。”</a:t>
            </a:r>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只有当低层次的需求得到充分满足了，高层次的需求才能被激活。</a:t>
            </a:r>
            <a:endParaRPr lang="zh-CN" altLang="en-US">
              <a:sym typeface="+mn-ea"/>
            </a:endParaRPr>
          </a:p>
          <a:p>
            <a:r>
              <a:rPr lang="zh-CN" altLang="en-US">
                <a:sym typeface="+mn-ea"/>
              </a:rPr>
              <a:t>提醒管理者一定不能唱高调，要真正关心员工的实际需求，为员工办实事。</a:t>
            </a:r>
            <a:endParaRPr lang="zh-CN" altLang="en-US">
              <a:sym typeface="+mn-ea"/>
            </a:endParaRPr>
          </a:p>
          <a:p>
            <a:endParaRPr lang="zh-CN" altLang="en-US">
              <a:sym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p:spPr>
        <p:txBody>
          <a:bodyPr/>
          <a:lstStyle/>
          <a:p>
            <a:fld id="{D69B6FBA-93C9-489C-B97A-A1464B06CAEC}" type="datetimeFigureOut">
              <a:rPr lang="zh-CN" altLang="en-US" smtClean="0"/>
            </a:fld>
            <a:endParaRPr lang="zh-CN" altLang="en-US"/>
          </a:p>
        </p:txBody>
      </p:sp>
      <p:sp>
        <p:nvSpPr>
          <p:cNvPr id="3" name="Footer Placeholder 2"/>
          <p:cNvSpPr>
            <a:spLocks noGrp="1"/>
          </p:cNvSpPr>
          <p:nvPr>
            <p:ph type="ftr" sz="quarter" idx="11"/>
          </p:nvPr>
        </p:nvSpPr>
        <p:spPr>
          <a:xfrm>
            <a:off x="4038600" y="6356350"/>
            <a:ext cx="4114800" cy="365125"/>
          </a:xfrm>
        </p:spPr>
        <p:txBody>
          <a:bodyPr/>
          <a:lstStyle/>
          <a:p>
            <a:endParaRPr lang="zh-CN" altLang="en-US"/>
          </a:p>
        </p:txBody>
      </p:sp>
      <p:sp>
        <p:nvSpPr>
          <p:cNvPr id="4" name="Slide Number Placeholder 3"/>
          <p:cNvSpPr>
            <a:spLocks noGrp="1"/>
          </p:cNvSpPr>
          <p:nvPr>
            <p:ph type="sldNum" sz="quarter" idx="12"/>
          </p:nvPr>
        </p:nvSpPr>
        <p:spPr>
          <a:xfrm>
            <a:off x="8610600" y="6356350"/>
            <a:ext cx="2743200" cy="365125"/>
          </a:xfrm>
        </p:spPr>
        <p:txBody>
          <a:bodyPr/>
          <a:lstStyle/>
          <a:p>
            <a:fld id="{0FC10CF4-85E5-4A21-A25F-47720A09ADC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4098" name="Freeform 2"/>
          <p:cNvSpPr/>
          <p:nvPr/>
        </p:nvSpPr>
        <p:spPr>
          <a:xfrm>
            <a:off x="6347884" y="20638"/>
            <a:ext cx="5918200" cy="4038600"/>
          </a:xfrm>
          <a:custGeom>
            <a:avLst/>
            <a:gdLst/>
            <a:ahLst/>
            <a:cxnLst>
              <a:cxn ang="0">
                <a:pos x="186976" y="32504"/>
              </a:cxn>
              <a:cxn ang="0">
                <a:pos x="89423" y="576943"/>
              </a:cxn>
              <a:cxn ang="0">
                <a:pos x="203235" y="3193501"/>
              </a:cxn>
              <a:cxn ang="0">
                <a:pos x="438987" y="3713562"/>
              </a:cxn>
              <a:cxn ang="0">
                <a:pos x="1284445" y="3916711"/>
              </a:cxn>
              <a:cxn ang="0">
                <a:pos x="1658397" y="4022348"/>
              </a:cxn>
              <a:cxn ang="0">
                <a:pos x="4227286" y="3859829"/>
              </a:cxn>
              <a:cxn ang="0">
                <a:pos x="4332968" y="1357035"/>
              </a:cxn>
              <a:cxn ang="0">
                <a:pos x="2999747" y="130015"/>
              </a:cxn>
              <a:cxn ang="0">
                <a:pos x="2024220" y="235653"/>
              </a:cxn>
              <a:cxn ang="0">
                <a:pos x="1609620" y="89386"/>
              </a:cxn>
              <a:cxn ang="0">
                <a:pos x="1227539" y="16252"/>
              </a:cxn>
              <a:cxn ang="0">
                <a:pos x="186976" y="32504"/>
              </a:cxn>
            </a:cxnLst>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alpha val="100000"/>
            </a:schemeClr>
          </a:solidFill>
          <a:ln w="0">
            <a:noFill/>
          </a:ln>
        </p:spPr>
        <p:txBody>
          <a:bodyPr/>
          <a:p>
            <a:endParaRPr lang="zh-CN" altLang="en-US"/>
          </a:p>
        </p:txBody>
      </p:sp>
      <p:grpSp>
        <p:nvGrpSpPr>
          <p:cNvPr id="4099" name="Group 3"/>
          <p:cNvGrpSpPr/>
          <p:nvPr/>
        </p:nvGrpSpPr>
        <p:grpSpPr>
          <a:xfrm>
            <a:off x="6096000" y="28575"/>
            <a:ext cx="6341533" cy="4338638"/>
            <a:chOff x="2918" y="18"/>
            <a:chExt cx="2958" cy="2699"/>
          </a:xfrm>
        </p:grpSpPr>
        <p:sp>
          <p:nvSpPr>
            <p:cNvPr id="4265" name="Freeform 4"/>
            <p:cNvSpPr/>
            <p:nvPr/>
          </p:nvSpPr>
          <p:spPr>
            <a:xfrm>
              <a:off x="3060" y="18"/>
              <a:ext cx="490" cy="187"/>
            </a:xfrm>
            <a:custGeom>
              <a:avLst/>
              <a:gdLst/>
              <a:ahLst/>
              <a:cxnLst>
                <a:cxn ang="0">
                  <a:pos x="359" y="126"/>
                </a:cxn>
                <a:cxn ang="0">
                  <a:pos x="460" y="101"/>
                </a:cxn>
                <a:cxn ang="0">
                  <a:pos x="465" y="86"/>
                </a:cxn>
                <a:cxn ang="0">
                  <a:pos x="445" y="0"/>
                </a:cxn>
                <a:cxn ang="0">
                  <a:pos x="126" y="0"/>
                </a:cxn>
                <a:cxn ang="0">
                  <a:pos x="51" y="111"/>
                </a:cxn>
                <a:cxn ang="0">
                  <a:pos x="359" y="126"/>
                </a:cxn>
              </a:cxnLst>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alpha val="100000"/>
              </a:schemeClr>
            </a:solidFill>
            <a:ln w="0">
              <a:noFill/>
            </a:ln>
          </p:spPr>
          <p:txBody>
            <a:bodyPr/>
            <a:p>
              <a:endParaRPr lang="zh-CN" altLang="en-US"/>
            </a:p>
          </p:txBody>
        </p:sp>
        <p:sp>
          <p:nvSpPr>
            <p:cNvPr id="4266" name="Freeform 5"/>
            <p:cNvSpPr>
              <a:spLocks noEditPoints="1"/>
            </p:cNvSpPr>
            <p:nvPr/>
          </p:nvSpPr>
          <p:spPr>
            <a:xfrm>
              <a:off x="2918" y="18"/>
              <a:ext cx="2958" cy="2699"/>
            </a:xfrm>
            <a:custGeom>
              <a:avLst/>
              <a:gdLst/>
              <a:ahLst/>
              <a:cxnLst>
                <a:cxn ang="0">
                  <a:pos x="2548" y="5"/>
                </a:cxn>
                <a:cxn ang="0">
                  <a:pos x="794" y="0"/>
                </a:cxn>
                <a:cxn ang="0">
                  <a:pos x="1138" y="106"/>
                </a:cxn>
                <a:cxn ang="0">
                  <a:pos x="880" y="197"/>
                </a:cxn>
                <a:cxn ang="0">
                  <a:pos x="1047" y="359"/>
                </a:cxn>
                <a:cxn ang="0">
                  <a:pos x="374" y="303"/>
                </a:cxn>
                <a:cxn ang="0">
                  <a:pos x="131" y="318"/>
                </a:cxn>
                <a:cxn ang="0">
                  <a:pos x="1006" y="2461"/>
                </a:cxn>
                <a:cxn ang="0">
                  <a:pos x="728" y="1724"/>
                </a:cxn>
                <a:cxn ang="0">
                  <a:pos x="531" y="1900"/>
                </a:cxn>
                <a:cxn ang="0">
                  <a:pos x="475" y="2199"/>
                </a:cxn>
                <a:cxn ang="0">
                  <a:pos x="627" y="1339"/>
                </a:cxn>
                <a:cxn ang="0">
                  <a:pos x="774" y="1152"/>
                </a:cxn>
                <a:cxn ang="0">
                  <a:pos x="1057" y="1198"/>
                </a:cxn>
                <a:cxn ang="0">
                  <a:pos x="951" y="1547"/>
                </a:cxn>
                <a:cxn ang="0">
                  <a:pos x="971" y="1996"/>
                </a:cxn>
                <a:cxn ang="0">
                  <a:pos x="2604" y="2441"/>
                </a:cxn>
                <a:cxn ang="0">
                  <a:pos x="2296" y="2158"/>
                </a:cxn>
                <a:cxn ang="0">
                  <a:pos x="2149" y="1744"/>
                </a:cxn>
                <a:cxn ang="0">
                  <a:pos x="2002" y="1365"/>
                </a:cxn>
                <a:cxn ang="0">
                  <a:pos x="2326" y="1294"/>
                </a:cxn>
                <a:cxn ang="0">
                  <a:pos x="2058" y="1127"/>
                </a:cxn>
                <a:cxn ang="0">
                  <a:pos x="2220" y="1142"/>
                </a:cxn>
                <a:cxn ang="0">
                  <a:pos x="2215" y="1056"/>
                </a:cxn>
                <a:cxn ang="0">
                  <a:pos x="1901" y="1066"/>
                </a:cxn>
                <a:cxn ang="0">
                  <a:pos x="1805" y="1734"/>
                </a:cxn>
                <a:cxn ang="0">
                  <a:pos x="1755" y="1162"/>
                </a:cxn>
                <a:cxn ang="0">
                  <a:pos x="1674" y="920"/>
                </a:cxn>
                <a:cxn ang="0">
                  <a:pos x="1755" y="687"/>
                </a:cxn>
                <a:cxn ang="0">
                  <a:pos x="1714" y="500"/>
                </a:cxn>
                <a:cxn ang="0">
                  <a:pos x="1674" y="313"/>
                </a:cxn>
                <a:cxn ang="0">
                  <a:pos x="1866" y="521"/>
                </a:cxn>
                <a:cxn ang="0">
                  <a:pos x="2098" y="238"/>
                </a:cxn>
                <a:cxn ang="0">
                  <a:pos x="2068" y="480"/>
                </a:cxn>
                <a:cxn ang="0">
                  <a:pos x="2028" y="657"/>
                </a:cxn>
                <a:cxn ang="0">
                  <a:pos x="2028" y="915"/>
                </a:cxn>
                <a:cxn ang="0">
                  <a:pos x="2821" y="915"/>
                </a:cxn>
                <a:cxn ang="0">
                  <a:pos x="2801" y="384"/>
                </a:cxn>
                <a:cxn ang="0">
                  <a:pos x="1259" y="349"/>
                </a:cxn>
                <a:cxn ang="0">
                  <a:pos x="1482" y="470"/>
                </a:cxn>
                <a:cxn ang="0">
                  <a:pos x="865" y="986"/>
                </a:cxn>
                <a:cxn ang="0">
                  <a:pos x="349" y="495"/>
                </a:cxn>
                <a:cxn ang="0">
                  <a:pos x="966" y="536"/>
                </a:cxn>
                <a:cxn ang="0">
                  <a:pos x="1112" y="531"/>
                </a:cxn>
                <a:cxn ang="0">
                  <a:pos x="1527" y="612"/>
                </a:cxn>
                <a:cxn ang="0">
                  <a:pos x="1396" y="1294"/>
                </a:cxn>
                <a:cxn ang="0">
                  <a:pos x="1315" y="692"/>
                </a:cxn>
                <a:cxn ang="0">
                  <a:pos x="865" y="986"/>
                </a:cxn>
                <a:cxn ang="0">
                  <a:pos x="1128" y="1137"/>
                </a:cxn>
                <a:cxn ang="0">
                  <a:pos x="1249" y="799"/>
                </a:cxn>
                <a:cxn ang="0">
                  <a:pos x="1648" y="1476"/>
                </a:cxn>
                <a:cxn ang="0">
                  <a:pos x="1087" y="1622"/>
                </a:cxn>
                <a:cxn ang="0">
                  <a:pos x="1562" y="1400"/>
                </a:cxn>
                <a:cxn ang="0">
                  <a:pos x="1608" y="672"/>
                </a:cxn>
                <a:cxn ang="0">
                  <a:pos x="1583" y="1077"/>
                </a:cxn>
                <a:cxn ang="0">
                  <a:pos x="1512" y="728"/>
                </a:cxn>
                <a:cxn ang="0">
                  <a:pos x="2564" y="905"/>
                </a:cxn>
                <a:cxn ang="0">
                  <a:pos x="2331" y="819"/>
                </a:cxn>
              </a:cxnLst>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alpha val="100000"/>
              </a:schemeClr>
            </a:solidFill>
            <a:ln w="0">
              <a:noFill/>
            </a:ln>
          </p:spPr>
          <p:txBody>
            <a:bodyPr/>
            <a:p>
              <a:endParaRPr lang="zh-CN" altLang="en-US"/>
            </a:p>
          </p:txBody>
        </p:sp>
        <p:sp>
          <p:nvSpPr>
            <p:cNvPr id="4267" name="Freeform 6"/>
            <p:cNvSpPr/>
            <p:nvPr/>
          </p:nvSpPr>
          <p:spPr>
            <a:xfrm>
              <a:off x="3621" y="1287"/>
              <a:ext cx="238" cy="283"/>
            </a:xfrm>
            <a:custGeom>
              <a:avLst/>
              <a:gdLst/>
              <a:ahLst/>
              <a:cxnLst>
                <a:cxn ang="0">
                  <a:pos x="203" y="76"/>
                </a:cxn>
                <a:cxn ang="0">
                  <a:pos x="137" y="283"/>
                </a:cxn>
                <a:cxn ang="0">
                  <a:pos x="203" y="76"/>
                </a:cxn>
              </a:cxnLst>
              <a:pathLst>
                <a:path w="47" h="56">
                  <a:moveTo>
                    <a:pt x="40" y="15"/>
                  </a:moveTo>
                  <a:cubicBezTo>
                    <a:pt x="37" y="0"/>
                    <a:pt x="0" y="23"/>
                    <a:pt x="27" y="56"/>
                  </a:cubicBezTo>
                  <a:cubicBezTo>
                    <a:pt x="27" y="56"/>
                    <a:pt x="47" y="49"/>
                    <a:pt x="40" y="15"/>
                  </a:cubicBezTo>
                  <a:close/>
                </a:path>
              </a:pathLst>
            </a:custGeom>
            <a:solidFill>
              <a:schemeClr val="bg1">
                <a:alpha val="100000"/>
              </a:schemeClr>
            </a:solidFill>
            <a:ln w="0">
              <a:noFill/>
            </a:ln>
          </p:spPr>
          <p:txBody>
            <a:bodyPr/>
            <a:p>
              <a:endParaRPr lang="zh-CN" altLang="en-US"/>
            </a:p>
          </p:txBody>
        </p:sp>
        <p:sp>
          <p:nvSpPr>
            <p:cNvPr id="4268" name="Freeform 7"/>
            <p:cNvSpPr/>
            <p:nvPr/>
          </p:nvSpPr>
          <p:spPr>
            <a:xfrm>
              <a:off x="3403" y="1403"/>
              <a:ext cx="208" cy="379"/>
            </a:xfrm>
            <a:custGeom>
              <a:avLst/>
              <a:gdLst/>
              <a:ahLst/>
              <a:cxnLst>
                <a:cxn ang="0">
                  <a:pos x="96" y="136"/>
                </a:cxn>
                <a:cxn ang="0">
                  <a:pos x="61" y="349"/>
                </a:cxn>
                <a:cxn ang="0">
                  <a:pos x="203" y="227"/>
                </a:cxn>
                <a:cxn ang="0">
                  <a:pos x="188" y="121"/>
                </a:cxn>
                <a:cxn ang="0">
                  <a:pos x="96" y="136"/>
                </a:cxn>
              </a:cxnLst>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alpha val="100000"/>
              </a:schemeClr>
            </a:solidFill>
            <a:ln w="0">
              <a:noFill/>
            </a:ln>
          </p:spPr>
          <p:txBody>
            <a:bodyPr/>
            <a:p>
              <a:endParaRPr lang="zh-CN" altLang="en-US"/>
            </a:p>
          </p:txBody>
        </p:sp>
        <p:sp>
          <p:nvSpPr>
            <p:cNvPr id="4269" name="Freeform 8"/>
            <p:cNvSpPr/>
            <p:nvPr/>
          </p:nvSpPr>
          <p:spPr>
            <a:xfrm>
              <a:off x="3272" y="645"/>
              <a:ext cx="683" cy="318"/>
            </a:xfrm>
            <a:custGeom>
              <a:avLst/>
              <a:gdLst/>
              <a:ahLst/>
              <a:cxnLst>
                <a:cxn ang="0">
                  <a:pos x="567" y="20"/>
                </a:cxn>
                <a:cxn ang="0">
                  <a:pos x="121" y="20"/>
                </a:cxn>
                <a:cxn ang="0">
                  <a:pos x="10" y="126"/>
                </a:cxn>
                <a:cxn ang="0">
                  <a:pos x="304" y="293"/>
                </a:cxn>
                <a:cxn ang="0">
                  <a:pos x="486" y="273"/>
                </a:cxn>
                <a:cxn ang="0">
                  <a:pos x="572" y="268"/>
                </a:cxn>
                <a:cxn ang="0">
                  <a:pos x="567" y="20"/>
                </a:cxn>
              </a:cxnLst>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alpha val="100000"/>
              </a:schemeClr>
            </a:solidFill>
            <a:ln w="0">
              <a:noFill/>
            </a:ln>
          </p:spPr>
          <p:txBody>
            <a:bodyPr/>
            <a:p>
              <a:endParaRPr lang="zh-CN" altLang="en-US"/>
            </a:p>
          </p:txBody>
        </p:sp>
        <p:sp>
          <p:nvSpPr>
            <p:cNvPr id="4270" name="Freeform 9"/>
            <p:cNvSpPr/>
            <p:nvPr/>
          </p:nvSpPr>
          <p:spPr>
            <a:xfrm>
              <a:off x="4046" y="1545"/>
              <a:ext cx="490" cy="515"/>
            </a:xfrm>
            <a:custGeom>
              <a:avLst/>
              <a:gdLst/>
              <a:ahLst/>
              <a:cxnLst>
                <a:cxn ang="0">
                  <a:pos x="338" y="25"/>
                </a:cxn>
                <a:cxn ang="0">
                  <a:pos x="157" y="25"/>
                </a:cxn>
                <a:cxn ang="0">
                  <a:pos x="61" y="288"/>
                </a:cxn>
                <a:cxn ang="0">
                  <a:pos x="399" y="313"/>
                </a:cxn>
                <a:cxn ang="0">
                  <a:pos x="338" y="25"/>
                </a:cxn>
              </a:cxnLst>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alpha val="100000"/>
              </a:schemeClr>
            </a:solidFill>
            <a:ln w="0">
              <a:noFill/>
            </a:ln>
          </p:spPr>
          <p:txBody>
            <a:bodyPr/>
            <a:p>
              <a:endParaRPr lang="zh-CN" altLang="en-US"/>
            </a:p>
          </p:txBody>
        </p:sp>
        <p:sp>
          <p:nvSpPr>
            <p:cNvPr id="4271" name="Freeform 10"/>
            <p:cNvSpPr/>
            <p:nvPr/>
          </p:nvSpPr>
          <p:spPr>
            <a:xfrm>
              <a:off x="5173" y="1024"/>
              <a:ext cx="501" cy="96"/>
            </a:xfrm>
            <a:custGeom>
              <a:avLst/>
              <a:gdLst/>
              <a:ahLst/>
              <a:cxnLst>
                <a:cxn ang="0">
                  <a:pos x="76" y="0"/>
                </a:cxn>
                <a:cxn ang="0">
                  <a:pos x="202" y="76"/>
                </a:cxn>
                <a:cxn ang="0">
                  <a:pos x="76" y="0"/>
                </a:cxn>
              </a:cxnLst>
              <a:pathLst>
                <a:path w="99" h="19">
                  <a:moveTo>
                    <a:pt x="15" y="0"/>
                  </a:moveTo>
                  <a:cubicBezTo>
                    <a:pt x="0" y="0"/>
                    <a:pt x="19" y="19"/>
                    <a:pt x="40" y="15"/>
                  </a:cubicBezTo>
                  <a:cubicBezTo>
                    <a:pt x="99" y="1"/>
                    <a:pt x="15" y="0"/>
                    <a:pt x="15" y="0"/>
                  </a:cubicBezTo>
                  <a:close/>
                </a:path>
              </a:pathLst>
            </a:custGeom>
            <a:solidFill>
              <a:schemeClr val="bg1">
                <a:alpha val="100000"/>
              </a:schemeClr>
            </a:solidFill>
            <a:ln w="0">
              <a:noFill/>
            </a:ln>
          </p:spPr>
          <p:txBody>
            <a:bodyPr/>
            <a:p>
              <a:endParaRPr lang="zh-CN" altLang="en-US"/>
            </a:p>
          </p:txBody>
        </p:sp>
        <p:sp>
          <p:nvSpPr>
            <p:cNvPr id="4272" name="Freeform 11"/>
            <p:cNvSpPr/>
            <p:nvPr/>
          </p:nvSpPr>
          <p:spPr>
            <a:xfrm>
              <a:off x="5340" y="1004"/>
              <a:ext cx="385" cy="237"/>
            </a:xfrm>
            <a:custGeom>
              <a:avLst/>
              <a:gdLst/>
              <a:ahLst/>
              <a:cxnLst>
                <a:cxn ang="0">
                  <a:pos x="106" y="187"/>
                </a:cxn>
                <a:cxn ang="0">
                  <a:pos x="355" y="86"/>
                </a:cxn>
                <a:cxn ang="0">
                  <a:pos x="243" y="15"/>
                </a:cxn>
                <a:cxn ang="0">
                  <a:pos x="96" y="161"/>
                </a:cxn>
                <a:cxn ang="0">
                  <a:pos x="106" y="187"/>
                </a:cxn>
              </a:cxnLst>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alpha val="100000"/>
              </a:schemeClr>
            </a:solidFill>
            <a:ln w="0">
              <a:noFill/>
            </a:ln>
          </p:spPr>
          <p:txBody>
            <a:bodyPr/>
            <a:p>
              <a:endParaRPr lang="zh-CN" altLang="en-US"/>
            </a:p>
          </p:txBody>
        </p:sp>
        <p:sp>
          <p:nvSpPr>
            <p:cNvPr id="4273" name="Freeform 12"/>
            <p:cNvSpPr/>
            <p:nvPr/>
          </p:nvSpPr>
          <p:spPr>
            <a:xfrm>
              <a:off x="5325" y="1201"/>
              <a:ext cx="415" cy="187"/>
            </a:xfrm>
            <a:custGeom>
              <a:avLst/>
              <a:gdLst/>
              <a:ahLst/>
              <a:cxnLst>
                <a:cxn ang="0">
                  <a:pos x="364" y="30"/>
                </a:cxn>
                <a:cxn ang="0">
                  <a:pos x="121" y="86"/>
                </a:cxn>
                <a:cxn ang="0">
                  <a:pos x="86" y="131"/>
                </a:cxn>
                <a:cxn ang="0">
                  <a:pos x="385" y="116"/>
                </a:cxn>
                <a:cxn ang="0">
                  <a:pos x="415" y="101"/>
                </a:cxn>
                <a:cxn ang="0">
                  <a:pos x="415" y="0"/>
                </a:cxn>
                <a:cxn ang="0">
                  <a:pos x="364" y="30"/>
                </a:cxn>
              </a:cxnLst>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alpha val="100000"/>
              </a:schemeClr>
            </a:solidFill>
            <a:ln w="0">
              <a:noFill/>
            </a:ln>
          </p:spPr>
          <p:txBody>
            <a:bodyPr/>
            <a:p>
              <a:endParaRPr lang="zh-CN" altLang="en-US"/>
            </a:p>
          </p:txBody>
        </p:sp>
        <p:sp>
          <p:nvSpPr>
            <p:cNvPr id="4274" name="Freeform 13"/>
            <p:cNvSpPr/>
            <p:nvPr/>
          </p:nvSpPr>
          <p:spPr>
            <a:xfrm>
              <a:off x="5001" y="1378"/>
              <a:ext cx="698" cy="167"/>
            </a:xfrm>
            <a:custGeom>
              <a:avLst/>
              <a:gdLst/>
              <a:ahLst/>
              <a:cxnLst>
                <a:cxn ang="0">
                  <a:pos x="106" y="5"/>
                </a:cxn>
                <a:cxn ang="0">
                  <a:pos x="40" y="71"/>
                </a:cxn>
                <a:cxn ang="0">
                  <a:pos x="288" y="111"/>
                </a:cxn>
                <a:cxn ang="0">
                  <a:pos x="592" y="116"/>
                </a:cxn>
                <a:cxn ang="0">
                  <a:pos x="577" y="40"/>
                </a:cxn>
                <a:cxn ang="0">
                  <a:pos x="415" y="15"/>
                </a:cxn>
                <a:cxn ang="0">
                  <a:pos x="106" y="5"/>
                </a:cxn>
              </a:cxnLst>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alpha val="100000"/>
              </a:schemeClr>
            </a:solidFill>
            <a:ln w="0">
              <a:noFill/>
            </a:ln>
          </p:spPr>
          <p:txBody>
            <a:bodyPr/>
            <a:p>
              <a:endParaRPr lang="zh-CN" altLang="en-US"/>
            </a:p>
          </p:txBody>
        </p:sp>
        <p:sp>
          <p:nvSpPr>
            <p:cNvPr id="4275" name="Freeform 14"/>
            <p:cNvSpPr/>
            <p:nvPr/>
          </p:nvSpPr>
          <p:spPr>
            <a:xfrm>
              <a:off x="5077" y="1540"/>
              <a:ext cx="567" cy="146"/>
            </a:xfrm>
            <a:custGeom>
              <a:avLst/>
              <a:gdLst/>
              <a:ahLst/>
              <a:cxnLst>
                <a:cxn ang="0">
                  <a:pos x="496" y="96"/>
                </a:cxn>
                <a:cxn ang="0">
                  <a:pos x="521" y="20"/>
                </a:cxn>
                <a:cxn ang="0">
                  <a:pos x="375" y="50"/>
                </a:cxn>
                <a:cxn ang="0">
                  <a:pos x="182" y="30"/>
                </a:cxn>
                <a:cxn ang="0">
                  <a:pos x="10" y="20"/>
                </a:cxn>
                <a:cxn ang="0">
                  <a:pos x="496" y="96"/>
                </a:cxn>
              </a:cxnLst>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alpha val="100000"/>
              </a:schemeClr>
            </a:solidFill>
            <a:ln w="0">
              <a:noFill/>
            </a:ln>
          </p:spPr>
          <p:txBody>
            <a:bodyPr/>
            <a:p>
              <a:endParaRPr lang="zh-CN" altLang="en-US"/>
            </a:p>
          </p:txBody>
        </p:sp>
        <p:sp>
          <p:nvSpPr>
            <p:cNvPr id="4276" name="Freeform 15"/>
            <p:cNvSpPr/>
            <p:nvPr/>
          </p:nvSpPr>
          <p:spPr>
            <a:xfrm>
              <a:off x="5042" y="1656"/>
              <a:ext cx="581" cy="480"/>
            </a:xfrm>
            <a:custGeom>
              <a:avLst/>
              <a:gdLst/>
              <a:ahLst/>
              <a:cxnLst>
                <a:cxn ang="0">
                  <a:pos x="15" y="268"/>
                </a:cxn>
                <a:cxn ang="0">
                  <a:pos x="131" y="273"/>
                </a:cxn>
                <a:cxn ang="0">
                  <a:pos x="253" y="389"/>
                </a:cxn>
                <a:cxn ang="0">
                  <a:pos x="298" y="424"/>
                </a:cxn>
                <a:cxn ang="0">
                  <a:pos x="409" y="263"/>
                </a:cxn>
                <a:cxn ang="0">
                  <a:pos x="561" y="263"/>
                </a:cxn>
                <a:cxn ang="0">
                  <a:pos x="399" y="136"/>
                </a:cxn>
                <a:cxn ang="0">
                  <a:pos x="187" y="81"/>
                </a:cxn>
                <a:cxn ang="0">
                  <a:pos x="61" y="207"/>
                </a:cxn>
                <a:cxn ang="0">
                  <a:pos x="15" y="268"/>
                </a:cxn>
              </a:cxnLst>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alpha val="100000"/>
              </a:schemeClr>
            </a:solidFill>
            <a:ln w="0">
              <a:noFill/>
            </a:ln>
          </p:spPr>
          <p:txBody>
            <a:bodyPr/>
            <a:p>
              <a:endParaRPr lang="zh-CN" altLang="en-US"/>
            </a:p>
          </p:txBody>
        </p:sp>
        <p:sp>
          <p:nvSpPr>
            <p:cNvPr id="4277" name="Freeform 16"/>
            <p:cNvSpPr/>
            <p:nvPr/>
          </p:nvSpPr>
          <p:spPr>
            <a:xfrm>
              <a:off x="5421" y="1464"/>
              <a:ext cx="329" cy="854"/>
            </a:xfrm>
            <a:custGeom>
              <a:avLst/>
              <a:gdLst/>
              <a:ahLst/>
              <a:cxnLst>
                <a:cxn ang="0">
                  <a:pos x="258" y="202"/>
                </a:cxn>
                <a:cxn ang="0">
                  <a:pos x="111" y="248"/>
                </a:cxn>
                <a:cxn ang="0">
                  <a:pos x="111" y="298"/>
                </a:cxn>
                <a:cxn ang="0">
                  <a:pos x="253" y="455"/>
                </a:cxn>
                <a:cxn ang="0">
                  <a:pos x="172" y="596"/>
                </a:cxn>
                <a:cxn ang="0">
                  <a:pos x="0" y="748"/>
                </a:cxn>
                <a:cxn ang="0">
                  <a:pos x="86" y="783"/>
                </a:cxn>
                <a:cxn ang="0">
                  <a:pos x="238" y="839"/>
                </a:cxn>
                <a:cxn ang="0">
                  <a:pos x="319" y="819"/>
                </a:cxn>
                <a:cxn ang="0">
                  <a:pos x="329" y="0"/>
                </a:cxn>
                <a:cxn ang="0">
                  <a:pos x="258" y="202"/>
                </a:cxn>
              </a:cxnLst>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alpha val="100000"/>
              </a:schemeClr>
            </a:solidFill>
            <a:ln w="0">
              <a:noFill/>
            </a:ln>
          </p:spPr>
          <p:txBody>
            <a:bodyPr/>
            <a:p>
              <a:endParaRPr lang="zh-CN" altLang="en-US"/>
            </a:p>
          </p:txBody>
        </p:sp>
      </p:grpSp>
      <p:grpSp>
        <p:nvGrpSpPr>
          <p:cNvPr id="4100" name="Group 17"/>
          <p:cNvGrpSpPr/>
          <p:nvPr/>
        </p:nvGrpSpPr>
        <p:grpSpPr>
          <a:xfrm>
            <a:off x="738717" y="36513"/>
            <a:ext cx="10521949" cy="6821487"/>
            <a:chOff x="349" y="23"/>
            <a:chExt cx="4971" cy="4297"/>
          </a:xfrm>
        </p:grpSpPr>
        <p:sp>
          <p:nvSpPr>
            <p:cNvPr id="4120" name="Rectangle 18"/>
            <p:cNvSpPr/>
            <p:nvPr/>
          </p:nvSpPr>
          <p:spPr>
            <a:xfrm>
              <a:off x="384"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21" name="Freeform 19"/>
            <p:cNvSpPr>
              <a:spLocks noEditPoints="1"/>
            </p:cNvSpPr>
            <p:nvPr/>
          </p:nvSpPr>
          <p:spPr>
            <a:xfrm>
              <a:off x="384"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2" name="Freeform 20"/>
            <p:cNvSpPr>
              <a:spLocks noEditPoints="1"/>
            </p:cNvSpPr>
            <p:nvPr/>
          </p:nvSpPr>
          <p:spPr>
            <a:xfrm>
              <a:off x="384"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3" name="Freeform 21"/>
            <p:cNvSpPr>
              <a:spLocks noEditPoints="1"/>
            </p:cNvSpPr>
            <p:nvPr/>
          </p:nvSpPr>
          <p:spPr>
            <a:xfrm>
              <a:off x="384"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4" name="Freeform 22"/>
            <p:cNvSpPr>
              <a:spLocks noEditPoints="1"/>
            </p:cNvSpPr>
            <p:nvPr/>
          </p:nvSpPr>
          <p:spPr>
            <a:xfrm>
              <a:off x="384"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5" name="Freeform 23"/>
            <p:cNvSpPr>
              <a:spLocks noEditPoints="1"/>
            </p:cNvSpPr>
            <p:nvPr/>
          </p:nvSpPr>
          <p:spPr>
            <a:xfrm>
              <a:off x="384"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6" name="Freeform 24"/>
            <p:cNvSpPr>
              <a:spLocks noEditPoints="1"/>
            </p:cNvSpPr>
            <p:nvPr/>
          </p:nvSpPr>
          <p:spPr>
            <a:xfrm>
              <a:off x="384"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7" name="Freeform 25"/>
            <p:cNvSpPr>
              <a:spLocks noEditPoints="1"/>
            </p:cNvSpPr>
            <p:nvPr/>
          </p:nvSpPr>
          <p:spPr>
            <a:xfrm>
              <a:off x="384"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8" name="Freeform 26"/>
            <p:cNvSpPr>
              <a:spLocks noEditPoints="1"/>
            </p:cNvSpPr>
            <p:nvPr/>
          </p:nvSpPr>
          <p:spPr>
            <a:xfrm>
              <a:off x="384"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9" name="Freeform 27"/>
            <p:cNvSpPr>
              <a:spLocks noEditPoints="1"/>
            </p:cNvSpPr>
            <p:nvPr/>
          </p:nvSpPr>
          <p:spPr>
            <a:xfrm>
              <a:off x="384"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0" name="Freeform 28"/>
            <p:cNvSpPr>
              <a:spLocks noEditPoints="1"/>
            </p:cNvSpPr>
            <p:nvPr/>
          </p:nvSpPr>
          <p:spPr>
            <a:xfrm>
              <a:off x="384"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1" name="Rectangle 29"/>
            <p:cNvSpPr/>
            <p:nvPr/>
          </p:nvSpPr>
          <p:spPr>
            <a:xfrm>
              <a:off x="384"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32" name="Rectangle 30"/>
            <p:cNvSpPr/>
            <p:nvPr/>
          </p:nvSpPr>
          <p:spPr>
            <a:xfrm>
              <a:off x="82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33" name="Freeform 31"/>
            <p:cNvSpPr>
              <a:spLocks noEditPoints="1"/>
            </p:cNvSpPr>
            <p:nvPr/>
          </p:nvSpPr>
          <p:spPr>
            <a:xfrm>
              <a:off x="82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4" name="Freeform 32"/>
            <p:cNvSpPr>
              <a:spLocks noEditPoints="1"/>
            </p:cNvSpPr>
            <p:nvPr/>
          </p:nvSpPr>
          <p:spPr>
            <a:xfrm>
              <a:off x="82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5" name="Freeform 33"/>
            <p:cNvSpPr>
              <a:spLocks noEditPoints="1"/>
            </p:cNvSpPr>
            <p:nvPr/>
          </p:nvSpPr>
          <p:spPr>
            <a:xfrm>
              <a:off x="82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6" name="Freeform 34"/>
            <p:cNvSpPr>
              <a:spLocks noEditPoints="1"/>
            </p:cNvSpPr>
            <p:nvPr/>
          </p:nvSpPr>
          <p:spPr>
            <a:xfrm>
              <a:off x="82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7" name="Freeform 35"/>
            <p:cNvSpPr>
              <a:spLocks noEditPoints="1"/>
            </p:cNvSpPr>
            <p:nvPr/>
          </p:nvSpPr>
          <p:spPr>
            <a:xfrm>
              <a:off x="82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8" name="Freeform 36"/>
            <p:cNvSpPr>
              <a:spLocks noEditPoints="1"/>
            </p:cNvSpPr>
            <p:nvPr/>
          </p:nvSpPr>
          <p:spPr>
            <a:xfrm>
              <a:off x="82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9" name="Freeform 37"/>
            <p:cNvSpPr>
              <a:spLocks noEditPoints="1"/>
            </p:cNvSpPr>
            <p:nvPr/>
          </p:nvSpPr>
          <p:spPr>
            <a:xfrm>
              <a:off x="82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0" name="Freeform 38"/>
            <p:cNvSpPr>
              <a:spLocks noEditPoints="1"/>
            </p:cNvSpPr>
            <p:nvPr/>
          </p:nvSpPr>
          <p:spPr>
            <a:xfrm>
              <a:off x="82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1" name="Freeform 39"/>
            <p:cNvSpPr>
              <a:spLocks noEditPoints="1"/>
            </p:cNvSpPr>
            <p:nvPr/>
          </p:nvSpPr>
          <p:spPr>
            <a:xfrm>
              <a:off x="82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2" name="Freeform 40"/>
            <p:cNvSpPr>
              <a:spLocks noEditPoints="1"/>
            </p:cNvSpPr>
            <p:nvPr/>
          </p:nvSpPr>
          <p:spPr>
            <a:xfrm>
              <a:off x="82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3" name="Rectangle 41"/>
            <p:cNvSpPr/>
            <p:nvPr/>
          </p:nvSpPr>
          <p:spPr>
            <a:xfrm>
              <a:off x="82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44" name="Rectangle 42"/>
            <p:cNvSpPr/>
            <p:nvPr/>
          </p:nvSpPr>
          <p:spPr>
            <a:xfrm>
              <a:off x="127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45" name="Freeform 43"/>
            <p:cNvSpPr>
              <a:spLocks noEditPoints="1"/>
            </p:cNvSpPr>
            <p:nvPr/>
          </p:nvSpPr>
          <p:spPr>
            <a:xfrm>
              <a:off x="127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6" name="Freeform 44"/>
            <p:cNvSpPr>
              <a:spLocks noEditPoints="1"/>
            </p:cNvSpPr>
            <p:nvPr/>
          </p:nvSpPr>
          <p:spPr>
            <a:xfrm>
              <a:off x="127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7" name="Freeform 45"/>
            <p:cNvSpPr>
              <a:spLocks noEditPoints="1"/>
            </p:cNvSpPr>
            <p:nvPr/>
          </p:nvSpPr>
          <p:spPr>
            <a:xfrm>
              <a:off x="127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8" name="Freeform 46"/>
            <p:cNvSpPr>
              <a:spLocks noEditPoints="1"/>
            </p:cNvSpPr>
            <p:nvPr/>
          </p:nvSpPr>
          <p:spPr>
            <a:xfrm>
              <a:off x="127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9" name="Freeform 47"/>
            <p:cNvSpPr>
              <a:spLocks noEditPoints="1"/>
            </p:cNvSpPr>
            <p:nvPr/>
          </p:nvSpPr>
          <p:spPr>
            <a:xfrm>
              <a:off x="127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0" name="Freeform 48"/>
            <p:cNvSpPr>
              <a:spLocks noEditPoints="1"/>
            </p:cNvSpPr>
            <p:nvPr/>
          </p:nvSpPr>
          <p:spPr>
            <a:xfrm>
              <a:off x="127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1" name="Freeform 49"/>
            <p:cNvSpPr>
              <a:spLocks noEditPoints="1"/>
            </p:cNvSpPr>
            <p:nvPr/>
          </p:nvSpPr>
          <p:spPr>
            <a:xfrm>
              <a:off x="127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2" name="Freeform 50"/>
            <p:cNvSpPr>
              <a:spLocks noEditPoints="1"/>
            </p:cNvSpPr>
            <p:nvPr/>
          </p:nvSpPr>
          <p:spPr>
            <a:xfrm>
              <a:off x="127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3" name="Freeform 51"/>
            <p:cNvSpPr>
              <a:spLocks noEditPoints="1"/>
            </p:cNvSpPr>
            <p:nvPr/>
          </p:nvSpPr>
          <p:spPr>
            <a:xfrm>
              <a:off x="127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4" name="Freeform 52"/>
            <p:cNvSpPr>
              <a:spLocks noEditPoints="1"/>
            </p:cNvSpPr>
            <p:nvPr/>
          </p:nvSpPr>
          <p:spPr>
            <a:xfrm>
              <a:off x="127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5" name="Rectangle 53"/>
            <p:cNvSpPr/>
            <p:nvPr/>
          </p:nvSpPr>
          <p:spPr>
            <a:xfrm>
              <a:off x="127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56" name="Rectangle 54"/>
            <p:cNvSpPr/>
            <p:nvPr/>
          </p:nvSpPr>
          <p:spPr>
            <a:xfrm>
              <a:off x="1724"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57" name="Freeform 55"/>
            <p:cNvSpPr>
              <a:spLocks noEditPoints="1"/>
            </p:cNvSpPr>
            <p:nvPr/>
          </p:nvSpPr>
          <p:spPr>
            <a:xfrm>
              <a:off x="1724"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8" name="Freeform 56"/>
            <p:cNvSpPr>
              <a:spLocks noEditPoints="1"/>
            </p:cNvSpPr>
            <p:nvPr/>
          </p:nvSpPr>
          <p:spPr>
            <a:xfrm>
              <a:off x="1724"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9" name="Freeform 57"/>
            <p:cNvSpPr>
              <a:spLocks noEditPoints="1"/>
            </p:cNvSpPr>
            <p:nvPr/>
          </p:nvSpPr>
          <p:spPr>
            <a:xfrm>
              <a:off x="1724"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0" name="Freeform 58"/>
            <p:cNvSpPr>
              <a:spLocks noEditPoints="1"/>
            </p:cNvSpPr>
            <p:nvPr/>
          </p:nvSpPr>
          <p:spPr>
            <a:xfrm>
              <a:off x="1724"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1" name="Freeform 59"/>
            <p:cNvSpPr>
              <a:spLocks noEditPoints="1"/>
            </p:cNvSpPr>
            <p:nvPr/>
          </p:nvSpPr>
          <p:spPr>
            <a:xfrm>
              <a:off x="1724"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2" name="Freeform 60"/>
            <p:cNvSpPr>
              <a:spLocks noEditPoints="1"/>
            </p:cNvSpPr>
            <p:nvPr/>
          </p:nvSpPr>
          <p:spPr>
            <a:xfrm>
              <a:off x="1724"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3" name="Freeform 61"/>
            <p:cNvSpPr>
              <a:spLocks noEditPoints="1"/>
            </p:cNvSpPr>
            <p:nvPr/>
          </p:nvSpPr>
          <p:spPr>
            <a:xfrm>
              <a:off x="1724"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4" name="Freeform 62"/>
            <p:cNvSpPr>
              <a:spLocks noEditPoints="1"/>
            </p:cNvSpPr>
            <p:nvPr/>
          </p:nvSpPr>
          <p:spPr>
            <a:xfrm>
              <a:off x="1724"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5" name="Freeform 63"/>
            <p:cNvSpPr>
              <a:spLocks noEditPoints="1"/>
            </p:cNvSpPr>
            <p:nvPr/>
          </p:nvSpPr>
          <p:spPr>
            <a:xfrm>
              <a:off x="1724"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6" name="Freeform 64"/>
            <p:cNvSpPr>
              <a:spLocks noEditPoints="1"/>
            </p:cNvSpPr>
            <p:nvPr/>
          </p:nvSpPr>
          <p:spPr>
            <a:xfrm>
              <a:off x="1724"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7" name="Rectangle 65"/>
            <p:cNvSpPr/>
            <p:nvPr/>
          </p:nvSpPr>
          <p:spPr>
            <a:xfrm>
              <a:off x="1724"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68" name="Rectangle 66"/>
            <p:cNvSpPr/>
            <p:nvPr/>
          </p:nvSpPr>
          <p:spPr>
            <a:xfrm>
              <a:off x="216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69" name="Freeform 67"/>
            <p:cNvSpPr>
              <a:spLocks noEditPoints="1"/>
            </p:cNvSpPr>
            <p:nvPr/>
          </p:nvSpPr>
          <p:spPr>
            <a:xfrm>
              <a:off x="216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0" name="Freeform 68"/>
            <p:cNvSpPr>
              <a:spLocks noEditPoints="1"/>
            </p:cNvSpPr>
            <p:nvPr/>
          </p:nvSpPr>
          <p:spPr>
            <a:xfrm>
              <a:off x="216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1" name="Freeform 69"/>
            <p:cNvSpPr>
              <a:spLocks noEditPoints="1"/>
            </p:cNvSpPr>
            <p:nvPr/>
          </p:nvSpPr>
          <p:spPr>
            <a:xfrm>
              <a:off x="216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2" name="Freeform 70"/>
            <p:cNvSpPr>
              <a:spLocks noEditPoints="1"/>
            </p:cNvSpPr>
            <p:nvPr/>
          </p:nvSpPr>
          <p:spPr>
            <a:xfrm>
              <a:off x="216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3" name="Freeform 71"/>
            <p:cNvSpPr>
              <a:spLocks noEditPoints="1"/>
            </p:cNvSpPr>
            <p:nvPr/>
          </p:nvSpPr>
          <p:spPr>
            <a:xfrm>
              <a:off x="216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4" name="Freeform 72"/>
            <p:cNvSpPr>
              <a:spLocks noEditPoints="1"/>
            </p:cNvSpPr>
            <p:nvPr/>
          </p:nvSpPr>
          <p:spPr>
            <a:xfrm>
              <a:off x="216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5" name="Freeform 73"/>
            <p:cNvSpPr>
              <a:spLocks noEditPoints="1"/>
            </p:cNvSpPr>
            <p:nvPr/>
          </p:nvSpPr>
          <p:spPr>
            <a:xfrm>
              <a:off x="216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6" name="Freeform 74"/>
            <p:cNvSpPr>
              <a:spLocks noEditPoints="1"/>
            </p:cNvSpPr>
            <p:nvPr/>
          </p:nvSpPr>
          <p:spPr>
            <a:xfrm>
              <a:off x="216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7" name="Freeform 75"/>
            <p:cNvSpPr>
              <a:spLocks noEditPoints="1"/>
            </p:cNvSpPr>
            <p:nvPr/>
          </p:nvSpPr>
          <p:spPr>
            <a:xfrm>
              <a:off x="216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8" name="Freeform 76"/>
            <p:cNvSpPr>
              <a:spLocks noEditPoints="1"/>
            </p:cNvSpPr>
            <p:nvPr/>
          </p:nvSpPr>
          <p:spPr>
            <a:xfrm>
              <a:off x="216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9" name="Rectangle 77"/>
            <p:cNvSpPr/>
            <p:nvPr/>
          </p:nvSpPr>
          <p:spPr>
            <a:xfrm>
              <a:off x="216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80" name="Rectangle 78"/>
            <p:cNvSpPr/>
            <p:nvPr/>
          </p:nvSpPr>
          <p:spPr>
            <a:xfrm>
              <a:off x="262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81" name="Freeform 79"/>
            <p:cNvSpPr>
              <a:spLocks noEditPoints="1"/>
            </p:cNvSpPr>
            <p:nvPr/>
          </p:nvSpPr>
          <p:spPr>
            <a:xfrm>
              <a:off x="262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2" name="Freeform 80"/>
            <p:cNvSpPr>
              <a:spLocks noEditPoints="1"/>
            </p:cNvSpPr>
            <p:nvPr/>
          </p:nvSpPr>
          <p:spPr>
            <a:xfrm>
              <a:off x="262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3" name="Freeform 81"/>
            <p:cNvSpPr>
              <a:spLocks noEditPoints="1"/>
            </p:cNvSpPr>
            <p:nvPr/>
          </p:nvSpPr>
          <p:spPr>
            <a:xfrm>
              <a:off x="262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4" name="Freeform 82"/>
            <p:cNvSpPr>
              <a:spLocks noEditPoints="1"/>
            </p:cNvSpPr>
            <p:nvPr/>
          </p:nvSpPr>
          <p:spPr>
            <a:xfrm>
              <a:off x="262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5" name="Freeform 83"/>
            <p:cNvSpPr>
              <a:spLocks noEditPoints="1"/>
            </p:cNvSpPr>
            <p:nvPr/>
          </p:nvSpPr>
          <p:spPr>
            <a:xfrm>
              <a:off x="262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6" name="Freeform 84"/>
            <p:cNvSpPr>
              <a:spLocks noEditPoints="1"/>
            </p:cNvSpPr>
            <p:nvPr/>
          </p:nvSpPr>
          <p:spPr>
            <a:xfrm>
              <a:off x="262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7" name="Freeform 85"/>
            <p:cNvSpPr>
              <a:spLocks noEditPoints="1"/>
            </p:cNvSpPr>
            <p:nvPr/>
          </p:nvSpPr>
          <p:spPr>
            <a:xfrm>
              <a:off x="262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8" name="Freeform 86"/>
            <p:cNvSpPr>
              <a:spLocks noEditPoints="1"/>
            </p:cNvSpPr>
            <p:nvPr/>
          </p:nvSpPr>
          <p:spPr>
            <a:xfrm>
              <a:off x="262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9" name="Freeform 87"/>
            <p:cNvSpPr>
              <a:spLocks noEditPoints="1"/>
            </p:cNvSpPr>
            <p:nvPr/>
          </p:nvSpPr>
          <p:spPr>
            <a:xfrm>
              <a:off x="262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0" name="Freeform 88"/>
            <p:cNvSpPr>
              <a:spLocks noEditPoints="1"/>
            </p:cNvSpPr>
            <p:nvPr/>
          </p:nvSpPr>
          <p:spPr>
            <a:xfrm>
              <a:off x="262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1" name="Rectangle 89"/>
            <p:cNvSpPr/>
            <p:nvPr/>
          </p:nvSpPr>
          <p:spPr>
            <a:xfrm>
              <a:off x="262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92" name="Rectangle 90"/>
            <p:cNvSpPr/>
            <p:nvPr/>
          </p:nvSpPr>
          <p:spPr>
            <a:xfrm>
              <a:off x="3065"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93" name="Freeform 91"/>
            <p:cNvSpPr>
              <a:spLocks noEditPoints="1"/>
            </p:cNvSpPr>
            <p:nvPr/>
          </p:nvSpPr>
          <p:spPr>
            <a:xfrm>
              <a:off x="3065"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4" name="Freeform 92"/>
            <p:cNvSpPr>
              <a:spLocks noEditPoints="1"/>
            </p:cNvSpPr>
            <p:nvPr/>
          </p:nvSpPr>
          <p:spPr>
            <a:xfrm>
              <a:off x="3065"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5" name="Freeform 93"/>
            <p:cNvSpPr>
              <a:spLocks noEditPoints="1"/>
            </p:cNvSpPr>
            <p:nvPr/>
          </p:nvSpPr>
          <p:spPr>
            <a:xfrm>
              <a:off x="3065"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6" name="Freeform 94"/>
            <p:cNvSpPr>
              <a:spLocks noEditPoints="1"/>
            </p:cNvSpPr>
            <p:nvPr/>
          </p:nvSpPr>
          <p:spPr>
            <a:xfrm>
              <a:off x="3065"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7" name="Freeform 95"/>
            <p:cNvSpPr>
              <a:spLocks noEditPoints="1"/>
            </p:cNvSpPr>
            <p:nvPr/>
          </p:nvSpPr>
          <p:spPr>
            <a:xfrm>
              <a:off x="3065"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8" name="Freeform 96"/>
            <p:cNvSpPr>
              <a:spLocks noEditPoints="1"/>
            </p:cNvSpPr>
            <p:nvPr/>
          </p:nvSpPr>
          <p:spPr>
            <a:xfrm>
              <a:off x="3065"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9" name="Freeform 97"/>
            <p:cNvSpPr>
              <a:spLocks noEditPoints="1"/>
            </p:cNvSpPr>
            <p:nvPr/>
          </p:nvSpPr>
          <p:spPr>
            <a:xfrm>
              <a:off x="3065"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0" name="Freeform 98"/>
            <p:cNvSpPr>
              <a:spLocks noEditPoints="1"/>
            </p:cNvSpPr>
            <p:nvPr/>
          </p:nvSpPr>
          <p:spPr>
            <a:xfrm>
              <a:off x="3065"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1" name="Freeform 99"/>
            <p:cNvSpPr>
              <a:spLocks noEditPoints="1"/>
            </p:cNvSpPr>
            <p:nvPr/>
          </p:nvSpPr>
          <p:spPr>
            <a:xfrm>
              <a:off x="3065"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2" name="Freeform 100"/>
            <p:cNvSpPr>
              <a:spLocks noEditPoints="1"/>
            </p:cNvSpPr>
            <p:nvPr/>
          </p:nvSpPr>
          <p:spPr>
            <a:xfrm>
              <a:off x="3065"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3" name="Rectangle 101"/>
            <p:cNvSpPr/>
            <p:nvPr/>
          </p:nvSpPr>
          <p:spPr>
            <a:xfrm>
              <a:off x="3065"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04" name="Rectangle 102"/>
            <p:cNvSpPr/>
            <p:nvPr/>
          </p:nvSpPr>
          <p:spPr>
            <a:xfrm>
              <a:off x="351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05" name="Freeform 103"/>
            <p:cNvSpPr>
              <a:spLocks noEditPoints="1"/>
            </p:cNvSpPr>
            <p:nvPr/>
          </p:nvSpPr>
          <p:spPr>
            <a:xfrm>
              <a:off x="351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6" name="Freeform 104"/>
            <p:cNvSpPr>
              <a:spLocks noEditPoints="1"/>
            </p:cNvSpPr>
            <p:nvPr/>
          </p:nvSpPr>
          <p:spPr>
            <a:xfrm>
              <a:off x="351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7" name="Freeform 105"/>
            <p:cNvSpPr>
              <a:spLocks noEditPoints="1"/>
            </p:cNvSpPr>
            <p:nvPr/>
          </p:nvSpPr>
          <p:spPr>
            <a:xfrm>
              <a:off x="351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8" name="Freeform 106"/>
            <p:cNvSpPr>
              <a:spLocks noEditPoints="1"/>
            </p:cNvSpPr>
            <p:nvPr/>
          </p:nvSpPr>
          <p:spPr>
            <a:xfrm>
              <a:off x="351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9" name="Freeform 107"/>
            <p:cNvSpPr>
              <a:spLocks noEditPoints="1"/>
            </p:cNvSpPr>
            <p:nvPr/>
          </p:nvSpPr>
          <p:spPr>
            <a:xfrm>
              <a:off x="351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0" name="Freeform 108"/>
            <p:cNvSpPr>
              <a:spLocks noEditPoints="1"/>
            </p:cNvSpPr>
            <p:nvPr/>
          </p:nvSpPr>
          <p:spPr>
            <a:xfrm>
              <a:off x="351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1" name="Freeform 109"/>
            <p:cNvSpPr>
              <a:spLocks noEditPoints="1"/>
            </p:cNvSpPr>
            <p:nvPr/>
          </p:nvSpPr>
          <p:spPr>
            <a:xfrm>
              <a:off x="351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2" name="Freeform 110"/>
            <p:cNvSpPr>
              <a:spLocks noEditPoints="1"/>
            </p:cNvSpPr>
            <p:nvPr/>
          </p:nvSpPr>
          <p:spPr>
            <a:xfrm>
              <a:off x="351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3" name="Freeform 111"/>
            <p:cNvSpPr>
              <a:spLocks noEditPoints="1"/>
            </p:cNvSpPr>
            <p:nvPr/>
          </p:nvSpPr>
          <p:spPr>
            <a:xfrm>
              <a:off x="351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4" name="Freeform 112"/>
            <p:cNvSpPr>
              <a:spLocks noEditPoints="1"/>
            </p:cNvSpPr>
            <p:nvPr/>
          </p:nvSpPr>
          <p:spPr>
            <a:xfrm>
              <a:off x="351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5" name="Rectangle 113"/>
            <p:cNvSpPr/>
            <p:nvPr/>
          </p:nvSpPr>
          <p:spPr>
            <a:xfrm>
              <a:off x="351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16" name="Rectangle 114"/>
            <p:cNvSpPr/>
            <p:nvPr/>
          </p:nvSpPr>
          <p:spPr>
            <a:xfrm>
              <a:off x="396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17" name="Freeform 115"/>
            <p:cNvSpPr>
              <a:spLocks noEditPoints="1"/>
            </p:cNvSpPr>
            <p:nvPr/>
          </p:nvSpPr>
          <p:spPr>
            <a:xfrm>
              <a:off x="396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8" name="Freeform 116"/>
            <p:cNvSpPr>
              <a:spLocks noEditPoints="1"/>
            </p:cNvSpPr>
            <p:nvPr/>
          </p:nvSpPr>
          <p:spPr>
            <a:xfrm>
              <a:off x="396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9" name="Freeform 117"/>
            <p:cNvSpPr>
              <a:spLocks noEditPoints="1"/>
            </p:cNvSpPr>
            <p:nvPr/>
          </p:nvSpPr>
          <p:spPr>
            <a:xfrm>
              <a:off x="396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0" name="Freeform 118"/>
            <p:cNvSpPr>
              <a:spLocks noEditPoints="1"/>
            </p:cNvSpPr>
            <p:nvPr/>
          </p:nvSpPr>
          <p:spPr>
            <a:xfrm>
              <a:off x="396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1" name="Freeform 119"/>
            <p:cNvSpPr>
              <a:spLocks noEditPoints="1"/>
            </p:cNvSpPr>
            <p:nvPr/>
          </p:nvSpPr>
          <p:spPr>
            <a:xfrm>
              <a:off x="396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2" name="Freeform 120"/>
            <p:cNvSpPr>
              <a:spLocks noEditPoints="1"/>
            </p:cNvSpPr>
            <p:nvPr/>
          </p:nvSpPr>
          <p:spPr>
            <a:xfrm>
              <a:off x="396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3" name="Freeform 121"/>
            <p:cNvSpPr>
              <a:spLocks noEditPoints="1"/>
            </p:cNvSpPr>
            <p:nvPr/>
          </p:nvSpPr>
          <p:spPr>
            <a:xfrm>
              <a:off x="396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4" name="Freeform 122"/>
            <p:cNvSpPr>
              <a:spLocks noEditPoints="1"/>
            </p:cNvSpPr>
            <p:nvPr/>
          </p:nvSpPr>
          <p:spPr>
            <a:xfrm>
              <a:off x="396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5" name="Freeform 123"/>
            <p:cNvSpPr>
              <a:spLocks noEditPoints="1"/>
            </p:cNvSpPr>
            <p:nvPr/>
          </p:nvSpPr>
          <p:spPr>
            <a:xfrm>
              <a:off x="396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6" name="Freeform 124"/>
            <p:cNvSpPr>
              <a:spLocks noEditPoints="1"/>
            </p:cNvSpPr>
            <p:nvPr/>
          </p:nvSpPr>
          <p:spPr>
            <a:xfrm>
              <a:off x="396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7" name="Rectangle 125"/>
            <p:cNvSpPr/>
            <p:nvPr/>
          </p:nvSpPr>
          <p:spPr>
            <a:xfrm>
              <a:off x="396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28" name="Rectangle 126"/>
            <p:cNvSpPr/>
            <p:nvPr/>
          </p:nvSpPr>
          <p:spPr>
            <a:xfrm>
              <a:off x="4405"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29" name="Freeform 127"/>
            <p:cNvSpPr>
              <a:spLocks noEditPoints="1"/>
            </p:cNvSpPr>
            <p:nvPr/>
          </p:nvSpPr>
          <p:spPr>
            <a:xfrm>
              <a:off x="4405"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0" name="Freeform 128"/>
            <p:cNvSpPr>
              <a:spLocks noEditPoints="1"/>
            </p:cNvSpPr>
            <p:nvPr/>
          </p:nvSpPr>
          <p:spPr>
            <a:xfrm>
              <a:off x="4405"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1" name="Freeform 129"/>
            <p:cNvSpPr>
              <a:spLocks noEditPoints="1"/>
            </p:cNvSpPr>
            <p:nvPr/>
          </p:nvSpPr>
          <p:spPr>
            <a:xfrm>
              <a:off x="4405"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2" name="Freeform 130"/>
            <p:cNvSpPr>
              <a:spLocks noEditPoints="1"/>
            </p:cNvSpPr>
            <p:nvPr/>
          </p:nvSpPr>
          <p:spPr>
            <a:xfrm>
              <a:off x="4405"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3" name="Freeform 131"/>
            <p:cNvSpPr>
              <a:spLocks noEditPoints="1"/>
            </p:cNvSpPr>
            <p:nvPr/>
          </p:nvSpPr>
          <p:spPr>
            <a:xfrm>
              <a:off x="4405"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4" name="Freeform 132"/>
            <p:cNvSpPr>
              <a:spLocks noEditPoints="1"/>
            </p:cNvSpPr>
            <p:nvPr/>
          </p:nvSpPr>
          <p:spPr>
            <a:xfrm>
              <a:off x="4405"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5" name="Freeform 133"/>
            <p:cNvSpPr>
              <a:spLocks noEditPoints="1"/>
            </p:cNvSpPr>
            <p:nvPr/>
          </p:nvSpPr>
          <p:spPr>
            <a:xfrm>
              <a:off x="4405"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6" name="Freeform 134"/>
            <p:cNvSpPr>
              <a:spLocks noEditPoints="1"/>
            </p:cNvSpPr>
            <p:nvPr/>
          </p:nvSpPr>
          <p:spPr>
            <a:xfrm>
              <a:off x="4405"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7" name="Freeform 135"/>
            <p:cNvSpPr>
              <a:spLocks noEditPoints="1"/>
            </p:cNvSpPr>
            <p:nvPr/>
          </p:nvSpPr>
          <p:spPr>
            <a:xfrm>
              <a:off x="4405"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8" name="Freeform 136"/>
            <p:cNvSpPr>
              <a:spLocks noEditPoints="1"/>
            </p:cNvSpPr>
            <p:nvPr/>
          </p:nvSpPr>
          <p:spPr>
            <a:xfrm>
              <a:off x="4405"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9" name="Rectangle 137"/>
            <p:cNvSpPr/>
            <p:nvPr/>
          </p:nvSpPr>
          <p:spPr>
            <a:xfrm>
              <a:off x="4405"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40" name="Rectangle 138"/>
            <p:cNvSpPr/>
            <p:nvPr/>
          </p:nvSpPr>
          <p:spPr>
            <a:xfrm>
              <a:off x="485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41" name="Freeform 139"/>
            <p:cNvSpPr>
              <a:spLocks noEditPoints="1"/>
            </p:cNvSpPr>
            <p:nvPr/>
          </p:nvSpPr>
          <p:spPr>
            <a:xfrm>
              <a:off x="485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2" name="Freeform 140"/>
            <p:cNvSpPr>
              <a:spLocks noEditPoints="1"/>
            </p:cNvSpPr>
            <p:nvPr/>
          </p:nvSpPr>
          <p:spPr>
            <a:xfrm>
              <a:off x="485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3" name="Freeform 141"/>
            <p:cNvSpPr>
              <a:spLocks noEditPoints="1"/>
            </p:cNvSpPr>
            <p:nvPr/>
          </p:nvSpPr>
          <p:spPr>
            <a:xfrm>
              <a:off x="485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4" name="Freeform 142"/>
            <p:cNvSpPr>
              <a:spLocks noEditPoints="1"/>
            </p:cNvSpPr>
            <p:nvPr/>
          </p:nvSpPr>
          <p:spPr>
            <a:xfrm>
              <a:off x="485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5" name="Freeform 143"/>
            <p:cNvSpPr>
              <a:spLocks noEditPoints="1"/>
            </p:cNvSpPr>
            <p:nvPr/>
          </p:nvSpPr>
          <p:spPr>
            <a:xfrm>
              <a:off x="485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6" name="Freeform 144"/>
            <p:cNvSpPr>
              <a:spLocks noEditPoints="1"/>
            </p:cNvSpPr>
            <p:nvPr/>
          </p:nvSpPr>
          <p:spPr>
            <a:xfrm>
              <a:off x="485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7" name="Freeform 145"/>
            <p:cNvSpPr>
              <a:spLocks noEditPoints="1"/>
            </p:cNvSpPr>
            <p:nvPr/>
          </p:nvSpPr>
          <p:spPr>
            <a:xfrm>
              <a:off x="485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8" name="Freeform 146"/>
            <p:cNvSpPr>
              <a:spLocks noEditPoints="1"/>
            </p:cNvSpPr>
            <p:nvPr/>
          </p:nvSpPr>
          <p:spPr>
            <a:xfrm>
              <a:off x="485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9" name="Freeform 147"/>
            <p:cNvSpPr>
              <a:spLocks noEditPoints="1"/>
            </p:cNvSpPr>
            <p:nvPr/>
          </p:nvSpPr>
          <p:spPr>
            <a:xfrm>
              <a:off x="485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0" name="Freeform 148"/>
            <p:cNvSpPr>
              <a:spLocks noEditPoints="1"/>
            </p:cNvSpPr>
            <p:nvPr/>
          </p:nvSpPr>
          <p:spPr>
            <a:xfrm>
              <a:off x="485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1" name="Rectangle 149"/>
            <p:cNvSpPr/>
            <p:nvPr/>
          </p:nvSpPr>
          <p:spPr>
            <a:xfrm>
              <a:off x="485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52" name="Rectangle 150"/>
            <p:cNvSpPr/>
            <p:nvPr/>
          </p:nvSpPr>
          <p:spPr>
            <a:xfrm>
              <a:off x="530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53" name="Freeform 151"/>
            <p:cNvSpPr>
              <a:spLocks noEditPoints="1"/>
            </p:cNvSpPr>
            <p:nvPr/>
          </p:nvSpPr>
          <p:spPr>
            <a:xfrm>
              <a:off x="530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4" name="Freeform 152"/>
            <p:cNvSpPr>
              <a:spLocks noEditPoints="1"/>
            </p:cNvSpPr>
            <p:nvPr/>
          </p:nvSpPr>
          <p:spPr>
            <a:xfrm>
              <a:off x="530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5" name="Freeform 153"/>
            <p:cNvSpPr>
              <a:spLocks noEditPoints="1"/>
            </p:cNvSpPr>
            <p:nvPr/>
          </p:nvSpPr>
          <p:spPr>
            <a:xfrm>
              <a:off x="530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6" name="Freeform 154"/>
            <p:cNvSpPr>
              <a:spLocks noEditPoints="1"/>
            </p:cNvSpPr>
            <p:nvPr/>
          </p:nvSpPr>
          <p:spPr>
            <a:xfrm>
              <a:off x="530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7" name="Freeform 155"/>
            <p:cNvSpPr>
              <a:spLocks noEditPoints="1"/>
            </p:cNvSpPr>
            <p:nvPr/>
          </p:nvSpPr>
          <p:spPr>
            <a:xfrm>
              <a:off x="530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8" name="Freeform 156"/>
            <p:cNvSpPr>
              <a:spLocks noEditPoints="1"/>
            </p:cNvSpPr>
            <p:nvPr/>
          </p:nvSpPr>
          <p:spPr>
            <a:xfrm>
              <a:off x="530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9" name="Freeform 157"/>
            <p:cNvSpPr>
              <a:spLocks noEditPoints="1"/>
            </p:cNvSpPr>
            <p:nvPr/>
          </p:nvSpPr>
          <p:spPr>
            <a:xfrm>
              <a:off x="530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0" name="Freeform 158"/>
            <p:cNvSpPr>
              <a:spLocks noEditPoints="1"/>
            </p:cNvSpPr>
            <p:nvPr/>
          </p:nvSpPr>
          <p:spPr>
            <a:xfrm>
              <a:off x="530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1" name="Freeform 159"/>
            <p:cNvSpPr>
              <a:spLocks noEditPoints="1"/>
            </p:cNvSpPr>
            <p:nvPr/>
          </p:nvSpPr>
          <p:spPr>
            <a:xfrm>
              <a:off x="530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2" name="Freeform 160"/>
            <p:cNvSpPr>
              <a:spLocks noEditPoints="1"/>
            </p:cNvSpPr>
            <p:nvPr/>
          </p:nvSpPr>
          <p:spPr>
            <a:xfrm>
              <a:off x="530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3" name="Rectangle 161"/>
            <p:cNvSpPr/>
            <p:nvPr/>
          </p:nvSpPr>
          <p:spPr>
            <a:xfrm>
              <a:off x="530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64" name="Freeform 162"/>
            <p:cNvSpPr/>
            <p:nvPr/>
          </p:nvSpPr>
          <p:spPr>
            <a:xfrm>
              <a:off x="349" y="3304"/>
              <a:ext cx="20" cy="10"/>
            </a:xfrm>
            <a:custGeom>
              <a:avLst/>
              <a:gdLst/>
              <a:ahLst/>
              <a:cxnLst>
                <a:cxn ang="0">
                  <a:pos x="0" y="5"/>
                </a:cxn>
                <a:cxn ang="0">
                  <a:pos x="0" y="5"/>
                </a:cxn>
              </a:cxnLst>
              <a:pathLst>
                <a:path w="4" h="2">
                  <a:moveTo>
                    <a:pt x="0" y="1"/>
                  </a:moveTo>
                  <a:cubicBezTo>
                    <a:pt x="1" y="2"/>
                    <a:pt x="4" y="0"/>
                    <a:pt x="0" y="1"/>
                  </a:cubicBezTo>
                  <a:close/>
                </a:path>
              </a:pathLst>
            </a:custGeom>
            <a:solidFill>
              <a:schemeClr val="bg2">
                <a:alpha val="50195"/>
              </a:schemeClr>
            </a:solidFill>
            <a:ln w="0">
              <a:noFill/>
            </a:ln>
          </p:spPr>
          <p:txBody>
            <a:bodyPr/>
            <a:p>
              <a:endParaRPr lang="zh-CN" altLang="en-US"/>
            </a:p>
          </p:txBody>
        </p:sp>
      </p:grpSp>
      <p:grpSp>
        <p:nvGrpSpPr>
          <p:cNvPr id="4101" name="Group 168"/>
          <p:cNvGrpSpPr/>
          <p:nvPr/>
        </p:nvGrpSpPr>
        <p:grpSpPr>
          <a:xfrm>
            <a:off x="203200" y="4724400"/>
            <a:ext cx="2247900" cy="1557338"/>
            <a:chOff x="96" y="2784"/>
            <a:chExt cx="1062" cy="981"/>
          </a:xfrm>
        </p:grpSpPr>
        <p:sp>
          <p:nvSpPr>
            <p:cNvPr id="4107" name="Freeform 169"/>
            <p:cNvSpPr/>
            <p:nvPr userDrawn="1"/>
          </p:nvSpPr>
          <p:spPr>
            <a:xfrm>
              <a:off x="121" y="2784"/>
              <a:ext cx="207" cy="81"/>
            </a:xfrm>
            <a:custGeom>
              <a:avLst/>
              <a:gdLst/>
              <a:ahLst/>
              <a:cxnLst>
                <a:cxn ang="0">
                  <a:pos x="151" y="61"/>
                </a:cxn>
                <a:cxn ang="0">
                  <a:pos x="187" y="51"/>
                </a:cxn>
                <a:cxn ang="0">
                  <a:pos x="192" y="46"/>
                </a:cxn>
                <a:cxn ang="0">
                  <a:pos x="157" y="5"/>
                </a:cxn>
                <a:cxn ang="0">
                  <a:pos x="40" y="56"/>
                </a:cxn>
                <a:cxn ang="0">
                  <a:pos x="151" y="61"/>
                </a:cxn>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folHlink">
                <a:alpha val="100000"/>
              </a:schemeClr>
            </a:solidFill>
            <a:ln w="0">
              <a:noFill/>
            </a:ln>
          </p:spPr>
          <p:txBody>
            <a:bodyPr/>
            <a:p>
              <a:endParaRPr lang="zh-CN" altLang="en-US"/>
            </a:p>
          </p:txBody>
        </p:sp>
        <p:sp>
          <p:nvSpPr>
            <p:cNvPr id="4108" name="Freeform 170"/>
            <p:cNvSpPr>
              <a:spLocks noEditPoints="1"/>
            </p:cNvSpPr>
            <p:nvPr userDrawn="1"/>
          </p:nvSpPr>
          <p:spPr>
            <a:xfrm>
              <a:off x="96" y="2789"/>
              <a:ext cx="1062" cy="976"/>
            </a:xfrm>
            <a:custGeom>
              <a:avLst/>
              <a:gdLst/>
              <a:ahLst/>
              <a:cxnLst>
                <a:cxn ang="0">
                  <a:pos x="824" y="784"/>
                </a:cxn>
                <a:cxn ang="0">
                  <a:pos x="769" y="632"/>
                </a:cxn>
                <a:cxn ang="0">
                  <a:pos x="718" y="501"/>
                </a:cxn>
                <a:cxn ang="0">
                  <a:pos x="834" y="470"/>
                </a:cxn>
                <a:cxn ang="0">
                  <a:pos x="738" y="415"/>
                </a:cxn>
                <a:cxn ang="0">
                  <a:pos x="794" y="420"/>
                </a:cxn>
                <a:cxn ang="0">
                  <a:pos x="794" y="389"/>
                </a:cxn>
                <a:cxn ang="0">
                  <a:pos x="683" y="394"/>
                </a:cxn>
                <a:cxn ang="0">
                  <a:pos x="647" y="632"/>
                </a:cxn>
                <a:cxn ang="0">
                  <a:pos x="627" y="425"/>
                </a:cxn>
                <a:cxn ang="0">
                  <a:pos x="597" y="339"/>
                </a:cxn>
                <a:cxn ang="0">
                  <a:pos x="627" y="258"/>
                </a:cxn>
                <a:cxn ang="0">
                  <a:pos x="612" y="187"/>
                </a:cxn>
                <a:cxn ang="0">
                  <a:pos x="602" y="121"/>
                </a:cxn>
                <a:cxn ang="0">
                  <a:pos x="668" y="197"/>
                </a:cxn>
                <a:cxn ang="0">
                  <a:pos x="754" y="91"/>
                </a:cxn>
                <a:cxn ang="0">
                  <a:pos x="743" y="182"/>
                </a:cxn>
                <a:cxn ang="0">
                  <a:pos x="723" y="243"/>
                </a:cxn>
                <a:cxn ang="0">
                  <a:pos x="728" y="339"/>
                </a:cxn>
                <a:cxn ang="0">
                  <a:pos x="1006" y="147"/>
                </a:cxn>
                <a:cxn ang="0">
                  <a:pos x="455" y="5"/>
                </a:cxn>
                <a:cxn ang="0">
                  <a:pos x="283" y="40"/>
                </a:cxn>
                <a:cxn ang="0">
                  <a:pos x="430" y="61"/>
                </a:cxn>
                <a:cxn ang="0">
                  <a:pos x="303" y="111"/>
                </a:cxn>
                <a:cxn ang="0">
                  <a:pos x="293" y="147"/>
                </a:cxn>
                <a:cxn ang="0">
                  <a:pos x="192" y="86"/>
                </a:cxn>
                <a:cxn ang="0">
                  <a:pos x="66" y="582"/>
                </a:cxn>
                <a:cxn ang="0">
                  <a:pos x="308" y="738"/>
                </a:cxn>
                <a:cxn ang="0">
                  <a:pos x="228" y="673"/>
                </a:cxn>
                <a:cxn ang="0">
                  <a:pos x="177" y="733"/>
                </a:cxn>
                <a:cxn ang="0">
                  <a:pos x="162" y="647"/>
                </a:cxn>
                <a:cxn ang="0">
                  <a:pos x="233" y="435"/>
                </a:cxn>
                <a:cxn ang="0">
                  <a:pos x="339" y="420"/>
                </a:cxn>
                <a:cxn ang="0">
                  <a:pos x="359" y="480"/>
                </a:cxn>
                <a:cxn ang="0">
                  <a:pos x="308" y="612"/>
                </a:cxn>
                <a:cxn ang="0">
                  <a:pos x="460" y="910"/>
                </a:cxn>
                <a:cxn ang="0">
                  <a:pos x="941" y="839"/>
                </a:cxn>
                <a:cxn ang="0">
                  <a:pos x="920" y="334"/>
                </a:cxn>
                <a:cxn ang="0">
                  <a:pos x="834" y="303"/>
                </a:cxn>
                <a:cxn ang="0">
                  <a:pos x="571" y="308"/>
                </a:cxn>
                <a:cxn ang="0">
                  <a:pos x="546" y="440"/>
                </a:cxn>
                <a:cxn ang="0">
                  <a:pos x="577" y="253"/>
                </a:cxn>
                <a:cxn ang="0">
                  <a:pos x="450" y="131"/>
                </a:cxn>
                <a:cxn ang="0">
                  <a:pos x="531" y="177"/>
                </a:cxn>
                <a:cxn ang="0">
                  <a:pos x="308" y="364"/>
                </a:cxn>
                <a:cxn ang="0">
                  <a:pos x="121" y="187"/>
                </a:cxn>
                <a:cxn ang="0">
                  <a:pos x="344" y="202"/>
                </a:cxn>
                <a:cxn ang="0">
                  <a:pos x="400" y="202"/>
                </a:cxn>
                <a:cxn ang="0">
                  <a:pos x="546" y="228"/>
                </a:cxn>
                <a:cxn ang="0">
                  <a:pos x="501" y="470"/>
                </a:cxn>
                <a:cxn ang="0">
                  <a:pos x="470" y="258"/>
                </a:cxn>
                <a:cxn ang="0">
                  <a:pos x="308" y="364"/>
                </a:cxn>
                <a:cxn ang="0">
                  <a:pos x="405" y="415"/>
                </a:cxn>
                <a:cxn ang="0">
                  <a:pos x="445" y="293"/>
                </a:cxn>
                <a:cxn ang="0">
                  <a:pos x="516" y="733"/>
                </a:cxn>
                <a:cxn ang="0">
                  <a:pos x="415" y="485"/>
                </a:cxn>
                <a:cxn ang="0">
                  <a:pos x="592" y="536"/>
                </a:cxn>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folHlink">
                <a:alpha val="100000"/>
              </a:schemeClr>
            </a:solidFill>
            <a:ln w="0">
              <a:noFill/>
            </a:ln>
          </p:spPr>
          <p:txBody>
            <a:bodyPr/>
            <a:p>
              <a:endParaRPr lang="zh-CN" altLang="en-US"/>
            </a:p>
          </p:txBody>
        </p:sp>
        <p:sp>
          <p:nvSpPr>
            <p:cNvPr id="4109" name="Freeform 171"/>
            <p:cNvSpPr/>
            <p:nvPr userDrawn="1"/>
          </p:nvSpPr>
          <p:spPr>
            <a:xfrm>
              <a:off x="348" y="3254"/>
              <a:ext cx="86" cy="102"/>
            </a:xfrm>
            <a:custGeom>
              <a:avLst/>
              <a:gdLst/>
              <a:ahLst/>
              <a:cxnLst>
                <a:cxn ang="0">
                  <a:pos x="71" y="26"/>
                </a:cxn>
                <a:cxn ang="0">
                  <a:pos x="46" y="102"/>
                </a:cxn>
                <a:cxn ang="0">
                  <a:pos x="71" y="26"/>
                </a:cxn>
              </a:cxnLst>
              <a:pathLst>
                <a:path w="17" h="20">
                  <a:moveTo>
                    <a:pt x="14" y="5"/>
                  </a:moveTo>
                  <a:cubicBezTo>
                    <a:pt x="13" y="0"/>
                    <a:pt x="0" y="8"/>
                    <a:pt x="9" y="20"/>
                  </a:cubicBezTo>
                  <a:cubicBezTo>
                    <a:pt x="9" y="20"/>
                    <a:pt x="17" y="17"/>
                    <a:pt x="14" y="5"/>
                  </a:cubicBezTo>
                  <a:close/>
                </a:path>
              </a:pathLst>
            </a:custGeom>
            <a:solidFill>
              <a:schemeClr val="folHlink">
                <a:alpha val="100000"/>
              </a:schemeClr>
            </a:solidFill>
            <a:ln w="0">
              <a:noFill/>
            </a:ln>
          </p:spPr>
          <p:txBody>
            <a:bodyPr/>
            <a:p>
              <a:endParaRPr lang="zh-CN" altLang="en-US"/>
            </a:p>
          </p:txBody>
        </p:sp>
        <p:sp>
          <p:nvSpPr>
            <p:cNvPr id="4110" name="Freeform 172"/>
            <p:cNvSpPr/>
            <p:nvPr userDrawn="1"/>
          </p:nvSpPr>
          <p:spPr>
            <a:xfrm>
              <a:off x="267" y="3295"/>
              <a:ext cx="76" cy="136"/>
            </a:xfrm>
            <a:custGeom>
              <a:avLst/>
              <a:gdLst/>
              <a:ahLst/>
              <a:cxnLst>
                <a:cxn ang="0">
                  <a:pos x="35" y="50"/>
                </a:cxn>
                <a:cxn ang="0">
                  <a:pos x="20" y="126"/>
                </a:cxn>
                <a:cxn ang="0">
                  <a:pos x="76" y="81"/>
                </a:cxn>
                <a:cxn ang="0">
                  <a:pos x="66" y="40"/>
                </a:cxn>
                <a:cxn ang="0">
                  <a:pos x="35" y="50"/>
                </a:cxn>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folHlink">
                <a:alpha val="100000"/>
              </a:schemeClr>
            </a:solidFill>
            <a:ln w="0">
              <a:noFill/>
            </a:ln>
          </p:spPr>
          <p:txBody>
            <a:bodyPr/>
            <a:p>
              <a:endParaRPr lang="zh-CN" altLang="en-US"/>
            </a:p>
          </p:txBody>
        </p:sp>
        <p:sp>
          <p:nvSpPr>
            <p:cNvPr id="4111" name="Freeform 173"/>
            <p:cNvSpPr/>
            <p:nvPr userDrawn="1"/>
          </p:nvSpPr>
          <p:spPr>
            <a:xfrm>
              <a:off x="222" y="3022"/>
              <a:ext cx="243" cy="116"/>
            </a:xfrm>
            <a:custGeom>
              <a:avLst/>
              <a:gdLst/>
              <a:ahLst/>
              <a:cxnLst>
                <a:cxn ang="0">
                  <a:pos x="203" y="10"/>
                </a:cxn>
                <a:cxn ang="0">
                  <a:pos x="46" y="5"/>
                </a:cxn>
                <a:cxn ang="0">
                  <a:pos x="5" y="45"/>
                </a:cxn>
                <a:cxn ang="0">
                  <a:pos x="111" y="106"/>
                </a:cxn>
                <a:cxn ang="0">
                  <a:pos x="172" y="101"/>
                </a:cxn>
                <a:cxn ang="0">
                  <a:pos x="203" y="96"/>
                </a:cxn>
                <a:cxn ang="0">
                  <a:pos x="203" y="10"/>
                </a:cxn>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folHlink">
                <a:alpha val="100000"/>
              </a:schemeClr>
            </a:solidFill>
            <a:ln w="0">
              <a:noFill/>
            </a:ln>
          </p:spPr>
          <p:txBody>
            <a:bodyPr/>
            <a:p>
              <a:endParaRPr lang="zh-CN" altLang="en-US"/>
            </a:p>
          </p:txBody>
        </p:sp>
        <p:sp>
          <p:nvSpPr>
            <p:cNvPr id="4112" name="Freeform 174"/>
            <p:cNvSpPr/>
            <p:nvPr userDrawn="1"/>
          </p:nvSpPr>
          <p:spPr>
            <a:xfrm>
              <a:off x="500" y="3345"/>
              <a:ext cx="177" cy="187"/>
            </a:xfrm>
            <a:custGeom>
              <a:avLst/>
              <a:gdLst/>
              <a:ahLst/>
              <a:cxnLst>
                <a:cxn ang="0">
                  <a:pos x="121" y="10"/>
                </a:cxn>
                <a:cxn ang="0">
                  <a:pos x="56" y="10"/>
                </a:cxn>
                <a:cxn ang="0">
                  <a:pos x="20" y="101"/>
                </a:cxn>
                <a:cxn ang="0">
                  <a:pos x="142" y="111"/>
                </a:cxn>
                <a:cxn ang="0">
                  <a:pos x="121" y="10"/>
                </a:cxn>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folHlink">
                <a:alpha val="100000"/>
              </a:schemeClr>
            </a:solidFill>
            <a:ln w="0">
              <a:noFill/>
            </a:ln>
          </p:spPr>
          <p:txBody>
            <a:bodyPr/>
            <a:p>
              <a:endParaRPr lang="zh-CN" altLang="en-US"/>
            </a:p>
          </p:txBody>
        </p:sp>
        <p:sp>
          <p:nvSpPr>
            <p:cNvPr id="4113" name="Freeform 175"/>
            <p:cNvSpPr/>
            <p:nvPr userDrawn="1"/>
          </p:nvSpPr>
          <p:spPr>
            <a:xfrm>
              <a:off x="905" y="3158"/>
              <a:ext cx="177" cy="36"/>
            </a:xfrm>
            <a:custGeom>
              <a:avLst/>
              <a:gdLst/>
              <a:ahLst/>
              <a:cxnLst>
                <a:cxn ang="0">
                  <a:pos x="25" y="0"/>
                </a:cxn>
                <a:cxn ang="0">
                  <a:pos x="71" y="26"/>
                </a:cxn>
                <a:cxn ang="0">
                  <a:pos x="25" y="0"/>
                </a:cxn>
              </a:cxnLst>
              <a:pathLst>
                <a:path w="35" h="7">
                  <a:moveTo>
                    <a:pt x="5" y="0"/>
                  </a:moveTo>
                  <a:cubicBezTo>
                    <a:pt x="0" y="0"/>
                    <a:pt x="7" y="7"/>
                    <a:pt x="14" y="5"/>
                  </a:cubicBezTo>
                  <a:cubicBezTo>
                    <a:pt x="35" y="1"/>
                    <a:pt x="5" y="0"/>
                    <a:pt x="5" y="0"/>
                  </a:cubicBezTo>
                  <a:close/>
                </a:path>
              </a:pathLst>
            </a:custGeom>
            <a:solidFill>
              <a:schemeClr val="folHlink">
                <a:alpha val="100000"/>
              </a:schemeClr>
            </a:solidFill>
            <a:ln w="0">
              <a:noFill/>
            </a:ln>
          </p:spPr>
          <p:txBody>
            <a:bodyPr/>
            <a:p>
              <a:endParaRPr lang="zh-CN" altLang="en-US"/>
            </a:p>
          </p:txBody>
        </p:sp>
        <p:sp>
          <p:nvSpPr>
            <p:cNvPr id="4114" name="Freeform 176"/>
            <p:cNvSpPr/>
            <p:nvPr userDrawn="1"/>
          </p:nvSpPr>
          <p:spPr>
            <a:xfrm>
              <a:off x="965" y="3153"/>
              <a:ext cx="137" cy="81"/>
            </a:xfrm>
            <a:custGeom>
              <a:avLst/>
              <a:gdLst/>
              <a:ahLst/>
              <a:cxnLst>
                <a:cxn ang="0">
                  <a:pos x="36" y="66"/>
                </a:cxn>
                <a:cxn ang="0">
                  <a:pos x="127" y="30"/>
                </a:cxn>
                <a:cxn ang="0">
                  <a:pos x="86" y="5"/>
                </a:cxn>
                <a:cxn ang="0">
                  <a:pos x="36" y="56"/>
                </a:cxn>
                <a:cxn ang="0">
                  <a:pos x="36" y="66"/>
                </a:cxn>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folHlink">
                <a:alpha val="100000"/>
              </a:schemeClr>
            </a:solidFill>
            <a:ln w="0">
              <a:noFill/>
            </a:ln>
          </p:spPr>
          <p:txBody>
            <a:bodyPr/>
            <a:p>
              <a:endParaRPr lang="zh-CN" altLang="en-US"/>
            </a:p>
          </p:txBody>
        </p:sp>
        <p:sp>
          <p:nvSpPr>
            <p:cNvPr id="4115" name="Freeform 177"/>
            <p:cNvSpPr/>
            <p:nvPr userDrawn="1"/>
          </p:nvSpPr>
          <p:spPr>
            <a:xfrm>
              <a:off x="960" y="3204"/>
              <a:ext cx="177" cy="86"/>
            </a:xfrm>
            <a:custGeom>
              <a:avLst/>
              <a:gdLst/>
              <a:ahLst/>
              <a:cxnLst>
                <a:cxn ang="0">
                  <a:pos x="126" y="30"/>
                </a:cxn>
                <a:cxn ang="0">
                  <a:pos x="40" y="51"/>
                </a:cxn>
                <a:cxn ang="0">
                  <a:pos x="30" y="66"/>
                </a:cxn>
                <a:cxn ang="0">
                  <a:pos x="137" y="61"/>
                </a:cxn>
                <a:cxn ang="0">
                  <a:pos x="126" y="30"/>
                </a:cxn>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folHlink">
                <a:alpha val="100000"/>
              </a:schemeClr>
            </a:solidFill>
            <a:ln w="0">
              <a:noFill/>
            </a:ln>
          </p:spPr>
          <p:txBody>
            <a:bodyPr/>
            <a:p>
              <a:endParaRPr lang="zh-CN" altLang="en-US"/>
            </a:p>
          </p:txBody>
        </p:sp>
        <p:sp>
          <p:nvSpPr>
            <p:cNvPr id="4116" name="Freeform 178"/>
            <p:cNvSpPr/>
            <p:nvPr userDrawn="1"/>
          </p:nvSpPr>
          <p:spPr>
            <a:xfrm>
              <a:off x="844" y="3285"/>
              <a:ext cx="248" cy="60"/>
            </a:xfrm>
            <a:custGeom>
              <a:avLst/>
              <a:gdLst/>
              <a:ahLst/>
              <a:cxnLst>
                <a:cxn ang="0">
                  <a:pos x="202" y="15"/>
                </a:cxn>
                <a:cxn ang="0">
                  <a:pos x="147" y="5"/>
                </a:cxn>
                <a:cxn ang="0">
                  <a:pos x="35" y="0"/>
                </a:cxn>
                <a:cxn ang="0">
                  <a:pos x="10" y="25"/>
                </a:cxn>
                <a:cxn ang="0">
                  <a:pos x="101" y="40"/>
                </a:cxn>
                <a:cxn ang="0">
                  <a:pos x="208" y="40"/>
                </a:cxn>
                <a:cxn ang="0">
                  <a:pos x="202" y="15"/>
                </a:cxn>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folHlink">
                <a:alpha val="100000"/>
              </a:schemeClr>
            </a:solidFill>
            <a:ln w="0">
              <a:noFill/>
            </a:ln>
          </p:spPr>
          <p:txBody>
            <a:bodyPr/>
            <a:p>
              <a:endParaRPr lang="zh-CN" altLang="en-US"/>
            </a:p>
          </p:txBody>
        </p:sp>
        <p:sp>
          <p:nvSpPr>
            <p:cNvPr id="4117" name="Freeform 179"/>
            <p:cNvSpPr/>
            <p:nvPr userDrawn="1"/>
          </p:nvSpPr>
          <p:spPr>
            <a:xfrm>
              <a:off x="869" y="3340"/>
              <a:ext cx="203" cy="56"/>
            </a:xfrm>
            <a:custGeom>
              <a:avLst/>
              <a:gdLst/>
              <a:ahLst/>
              <a:cxnLst>
                <a:cxn ang="0">
                  <a:pos x="188" y="10"/>
                </a:cxn>
                <a:cxn ang="0">
                  <a:pos x="132" y="20"/>
                </a:cxn>
                <a:cxn ang="0">
                  <a:pos x="66" y="15"/>
                </a:cxn>
                <a:cxn ang="0">
                  <a:pos x="5" y="10"/>
                </a:cxn>
                <a:cxn ang="0">
                  <a:pos x="178" y="41"/>
                </a:cxn>
                <a:cxn ang="0">
                  <a:pos x="188" y="10"/>
                </a:cxn>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folHlink">
                <a:alpha val="100000"/>
              </a:schemeClr>
            </a:solidFill>
            <a:ln w="0">
              <a:noFill/>
            </a:ln>
          </p:spPr>
          <p:txBody>
            <a:bodyPr/>
            <a:p>
              <a:endParaRPr lang="zh-CN" altLang="en-US"/>
            </a:p>
          </p:txBody>
        </p:sp>
        <p:sp>
          <p:nvSpPr>
            <p:cNvPr id="4118" name="Freeform 180"/>
            <p:cNvSpPr/>
            <p:nvPr userDrawn="1"/>
          </p:nvSpPr>
          <p:spPr>
            <a:xfrm>
              <a:off x="859" y="3386"/>
              <a:ext cx="207" cy="172"/>
            </a:xfrm>
            <a:custGeom>
              <a:avLst/>
              <a:gdLst/>
              <a:ahLst/>
              <a:cxnLst>
                <a:cxn ang="0">
                  <a:pos x="141" y="46"/>
                </a:cxn>
                <a:cxn ang="0">
                  <a:pos x="66" y="30"/>
                </a:cxn>
                <a:cxn ang="0">
                  <a:pos x="20" y="76"/>
                </a:cxn>
                <a:cxn ang="0">
                  <a:pos x="5" y="96"/>
                </a:cxn>
                <a:cxn ang="0">
                  <a:pos x="45" y="96"/>
                </a:cxn>
                <a:cxn ang="0">
                  <a:pos x="86" y="137"/>
                </a:cxn>
                <a:cxn ang="0">
                  <a:pos x="106" y="152"/>
                </a:cxn>
                <a:cxn ang="0">
                  <a:pos x="146" y="96"/>
                </a:cxn>
                <a:cxn ang="0">
                  <a:pos x="197" y="96"/>
                </a:cxn>
                <a:cxn ang="0">
                  <a:pos x="141" y="46"/>
                </a:cxn>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folHlink">
                <a:alpha val="100000"/>
              </a:schemeClr>
            </a:solidFill>
            <a:ln w="0">
              <a:noFill/>
            </a:ln>
          </p:spPr>
          <p:txBody>
            <a:bodyPr/>
            <a:p>
              <a:endParaRPr lang="zh-CN" altLang="en-US"/>
            </a:p>
          </p:txBody>
        </p:sp>
        <p:sp>
          <p:nvSpPr>
            <p:cNvPr id="4119" name="Freeform 181"/>
            <p:cNvSpPr/>
            <p:nvPr userDrawn="1"/>
          </p:nvSpPr>
          <p:spPr>
            <a:xfrm>
              <a:off x="996" y="3305"/>
              <a:ext cx="126" cy="318"/>
            </a:xfrm>
            <a:custGeom>
              <a:avLst/>
              <a:gdLst/>
              <a:ahLst/>
              <a:cxnLst>
                <a:cxn ang="0">
                  <a:pos x="111" y="10"/>
                </a:cxn>
                <a:cxn ang="0">
                  <a:pos x="91" y="86"/>
                </a:cxn>
                <a:cxn ang="0">
                  <a:pos x="35" y="101"/>
                </a:cxn>
                <a:cxn ang="0">
                  <a:pos x="35" y="116"/>
                </a:cxn>
                <a:cxn ang="0">
                  <a:pos x="86" y="172"/>
                </a:cxn>
                <a:cxn ang="0">
                  <a:pos x="60" y="227"/>
                </a:cxn>
                <a:cxn ang="0">
                  <a:pos x="0" y="278"/>
                </a:cxn>
                <a:cxn ang="0">
                  <a:pos x="25" y="293"/>
                </a:cxn>
                <a:cxn ang="0">
                  <a:pos x="81" y="313"/>
                </a:cxn>
                <a:cxn ang="0">
                  <a:pos x="116" y="288"/>
                </a:cxn>
                <a:cxn ang="0">
                  <a:pos x="126" y="71"/>
                </a:cxn>
                <a:cxn ang="0">
                  <a:pos x="126" y="10"/>
                </a:cxn>
                <a:cxn ang="0">
                  <a:pos x="111" y="10"/>
                </a:cxn>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folHlink">
                <a:alpha val="100000"/>
              </a:schemeClr>
            </a:solidFill>
            <a:ln w="0">
              <a:noFill/>
            </a:ln>
          </p:spPr>
          <p:txBody>
            <a:bodyPr/>
            <a:p>
              <a:endParaRPr lang="zh-CN" altLang="en-US"/>
            </a:p>
          </p:txBody>
        </p:sp>
      </p:grpSp>
      <p:sp>
        <p:nvSpPr>
          <p:cNvPr id="5283" name="Rectangle 163"/>
          <p:cNvSpPr>
            <a:spLocks noGrp="1" noRot="1" noChangeArrowheads="1"/>
          </p:cNvSpPr>
          <p:nvPr>
            <p:ph type="ctrTitle"/>
          </p:nvPr>
        </p:nvSpPr>
        <p:spPr>
          <a:xfrm>
            <a:off x="914400" y="2057400"/>
            <a:ext cx="10363200" cy="1143000"/>
          </a:xfrm>
        </p:spPr>
        <p:txBody>
          <a:bodyPr/>
          <a:lstStyle>
            <a:lvl1pPr>
              <a:defRPr/>
            </a:lvl1pPr>
          </a:lstStyle>
          <a:p>
            <a:pPr lvl="0"/>
            <a:r>
              <a:rPr lang="zh-CN" altLang="en-US" noProof="0" smtClean="0"/>
              <a:t>单击此处编辑母版标题样式</a:t>
            </a:r>
            <a:endParaRPr lang="zh-CN" altLang="en-US" noProof="0" smtClean="0"/>
          </a:p>
        </p:txBody>
      </p:sp>
      <p:sp>
        <p:nvSpPr>
          <p:cNvPr id="5287" name="Rectangle 167"/>
          <p:cNvSpPr>
            <a:spLocks noGrp="1" noRot="1" noChangeArrowheads="1"/>
          </p:cNvSpPr>
          <p:nvPr>
            <p:ph type="subTitle" idx="1"/>
          </p:nvPr>
        </p:nvSpPr>
        <p:spPr>
          <a:xfrm>
            <a:off x="1828800" y="3505200"/>
            <a:ext cx="8534400" cy="17526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428" name="Rectangle 164"/>
          <p:cNvSpPr>
            <a:spLocks noGrp="1" noChangeArrowheads="1"/>
          </p:cNvSpPr>
          <p:nvPr>
            <p:ph type="dt" sz="half" idx="2"/>
          </p:nvPr>
        </p:nvSpPr>
        <p:spPr bwMode="auto">
          <a:xfrm>
            <a:off x="402167" y="6248400"/>
            <a:ext cx="3052233"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A81BBB2-B432-48FD-A67D-59EDCA585370}"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9" name="Rectangle 165"/>
          <p:cNvSpPr>
            <a:spLocks noGrp="1" noChangeArrowheads="1"/>
          </p:cNvSpPr>
          <p:nvPr>
            <p:ph type="ftr" sz="quarter" idx="3"/>
          </p:nvPr>
        </p:nvSpPr>
        <p:spPr bwMode="auto">
          <a:xfrm>
            <a:off x="4165600" y="6248400"/>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0" name="Rectangle 166"/>
          <p:cNvSpPr>
            <a:spLocks noGrp="1" noChangeArrowheads="1"/>
          </p:cNvSpPr>
          <p:nvPr>
            <p:ph type="sldNum" sz="quarter" idx="4"/>
          </p:nvPr>
        </p:nvSpPr>
        <p:spPr bwMode="auto">
          <a:xfrm>
            <a:off x="8737600" y="6248400"/>
            <a:ext cx="3052233"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
            <a:pPr algn="r"/>
            <a:fld id="{9A0DB2DC-4C9A-4742-B13C-FB6460FD3503}" type="slidenum">
              <a:rPr lang="en-US" altLang="zh-CN" dirty="0"/>
            </a:fld>
            <a:endParaRPr lang="en-US" altLang="zh-CN" dirty="0"/>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97933" y="228600"/>
            <a:ext cx="11387667"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12800" y="1600200"/>
            <a:ext cx="10871200" cy="44989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397933" y="6245225"/>
            <a:ext cx="3052233"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fld id="{3BC1FDB5-8174-4A1D-84DB-E91250F0DBBF}"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1367"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3367" y="6245225"/>
            <a:ext cx="3052233" cy="476250"/>
          </a:xfrm>
        </p:spPr>
        <p:txBody>
          <a:bodyPr/>
          <a:p>
            <a:pPr lvl="0" eaLnBrk="1" hangingPunct="1"/>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97933" y="228600"/>
            <a:ext cx="11387667" cy="114300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397933" y="6245225"/>
            <a:ext cx="3052233" cy="476250"/>
          </a:xfrm>
        </p:spPr>
        <p:txBody>
          <a:bodyPr/>
          <a:lstStyle/>
          <a:p>
            <a:pPr lvl="0" eaLnBrk="1" hangingPunct="1"/>
            <a:r>
              <a:rPr lang="zh-CN" altLang="en-US" dirty="0">
                <a:latin typeface="Arial" panose="020B0604020202020204" pitchFamily="34" charset="0"/>
              </a:rPr>
              <a:t>Prentice Hall, 2001</a:t>
            </a:r>
            <a:endParaRPr lang="zh-CN" altLang="en-US" dirty="0">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a:xfrm>
            <a:off x="4161367" y="6245225"/>
            <a:ext cx="3860800" cy="476250"/>
          </a:xfrm>
        </p:spPr>
        <p:txBody>
          <a:bodyPr/>
          <a:lstStyle/>
          <a:p>
            <a:pPr lvl="0" eaLnBrk="1" hangingPunct="1"/>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a:xfrm>
            <a:off x="8733367" y="6245225"/>
            <a:ext cx="3052233" cy="476250"/>
          </a:xfrm>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1.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5808980" y="2426970"/>
            <a:ext cx="6479540" cy="922020"/>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内容型激励理论</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a:t>
            </a:r>
            <a:r>
              <a:rPr lang="en-US" altLang="zh-CN" sz="2000" b="1">
                <a:latin typeface="微软雅黑" panose="020B0503020204020204" pitchFamily="34" charset="-122"/>
                <a:ea typeface="微软雅黑" panose="020B0503020204020204" pitchFamily="34" charset="-122"/>
              </a:rPr>
              <a:t>7</a:t>
            </a:r>
            <a:r>
              <a:rPr lang="zh-CN" altLang="en-US" sz="2000" b="1">
                <a:latin typeface="微软雅黑" panose="020B0503020204020204" pitchFamily="34" charset="-122"/>
                <a:ea typeface="微软雅黑" panose="020B0503020204020204" pitchFamily="34" charset="-122"/>
              </a:rPr>
              <a:t>有效激励，</a:t>
            </a:r>
            <a:r>
              <a:rPr sz="2000" b="1">
                <a:latin typeface="微软雅黑" panose="020B0503020204020204" pitchFamily="34" charset="-122"/>
                <a:ea typeface="微软雅黑" panose="020B0503020204020204" pitchFamily="34" charset="-122"/>
              </a:rPr>
              <a:t>任务</a:t>
            </a:r>
            <a:r>
              <a:rPr lang="en-US" sz="2000" b="1">
                <a:latin typeface="微软雅黑" panose="020B0503020204020204" pitchFamily="34" charset="-122"/>
                <a:ea typeface="微软雅黑" panose="020B0503020204020204" pitchFamily="34" charset="-122"/>
              </a:rPr>
              <a:t>2</a:t>
            </a:r>
            <a:r>
              <a:rPr sz="2000" b="1">
                <a:latin typeface="微软雅黑" panose="020B0503020204020204" pitchFamily="34" charset="-122"/>
                <a:ea typeface="微软雅黑" panose="020B0503020204020204" pitchFamily="34" charset="-122"/>
              </a:rPr>
              <a:t>  </a:t>
            </a:r>
            <a:r>
              <a:rPr lang="zh-CN" sz="2000" b="1">
                <a:latin typeface="微软雅黑" panose="020B0503020204020204" pitchFamily="34" charset="-122"/>
                <a:ea typeface="微软雅黑" panose="020B0503020204020204" pitchFamily="34" charset="-122"/>
              </a:rPr>
              <a:t>再现激励理论</a:t>
            </a:r>
            <a:endParaRPr lang="zh-CN"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4582160"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一、马斯洛的需要层次理论</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82946" name="标题 82945"/>
          <p:cNvSpPr>
            <a:spLocks noGrp="1"/>
          </p:cNvSpPr>
          <p:nvPr/>
        </p:nvSpPr>
        <p:spPr>
          <a:xfrm>
            <a:off x="907415" y="1562735"/>
            <a:ext cx="8720455" cy="58293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a:lstStyle>
          <a:p>
            <a:pPr algn="l"/>
            <a:r>
              <a:rPr lang="en-US" altLang="zh-CN" sz="2400" b="1" dirty="0">
                <a:solidFill>
                  <a:srgbClr val="0070C0"/>
                </a:solidFill>
                <a:latin typeface="微软雅黑" panose="020B0503020204020204" pitchFamily="34" charset="-122"/>
                <a:ea typeface="微软雅黑" panose="020B0503020204020204" pitchFamily="34" charset="-122"/>
              </a:rPr>
              <a:t>1</a:t>
            </a:r>
            <a:r>
              <a:rPr lang="zh-CN" altLang="en-US" sz="2400" b="1" dirty="0">
                <a:solidFill>
                  <a:srgbClr val="0070C0"/>
                </a:solidFill>
                <a:latin typeface="微软雅黑" panose="020B0503020204020204" pitchFamily="34" charset="-122"/>
                <a:ea typeface="微软雅黑" panose="020B0503020204020204" pitchFamily="34" charset="-122"/>
              </a:rPr>
              <a:t>、对管理实践的启示</a:t>
            </a:r>
            <a:r>
              <a:rPr lang="en-US" altLang="zh-CN" sz="2400" b="1" dirty="0">
                <a:solidFill>
                  <a:srgbClr val="0070C0"/>
                </a:solidFill>
                <a:latin typeface="微软雅黑" panose="020B0503020204020204" pitchFamily="34" charset="-122"/>
                <a:ea typeface="微软雅黑" panose="020B0503020204020204" pitchFamily="34" charset="-122"/>
              </a:rPr>
              <a:t>--找准需要，“一把钥匙开一把锁” 。</a:t>
            </a:r>
            <a:r>
              <a:rPr lang="zh-CN" altLang="en-US" sz="3200" dirty="0">
                <a:solidFill>
                  <a:srgbClr val="0070C0"/>
                </a:solidFill>
              </a:rPr>
              <a:t> </a:t>
            </a:r>
            <a:endParaRPr lang="zh-CN" altLang="en-US" sz="3200" dirty="0">
              <a:solidFill>
                <a:srgbClr val="0070C0"/>
              </a:solidFill>
            </a:endParaRPr>
          </a:p>
        </p:txBody>
      </p:sp>
      <p:sp>
        <p:nvSpPr>
          <p:cNvPr id="2" name="文本框 1"/>
          <p:cNvSpPr txBox="1"/>
          <p:nvPr/>
        </p:nvSpPr>
        <p:spPr>
          <a:xfrm>
            <a:off x="1212850" y="2675890"/>
            <a:ext cx="9427210" cy="2306955"/>
          </a:xfrm>
          <a:prstGeom prst="rect">
            <a:avLst/>
          </a:prstGeom>
          <a:noFill/>
          <a:ln>
            <a:solidFill>
              <a:schemeClr val="tx2">
                <a:lumMod val="75000"/>
              </a:schemeClr>
            </a:solidFill>
            <a:prstDash val="dash"/>
          </a:ln>
        </p:spPr>
        <p:txBody>
          <a:bodyPr wrap="square" rtlCol="0" anchor="t">
            <a:spAutoFit/>
          </a:bodyPr>
          <a:p>
            <a:r>
              <a:rPr lang="zh-CN" altLang="en-US" sz="2400">
                <a:latin typeface="微软雅黑" panose="020B0503020204020204" pitchFamily="34" charset="-122"/>
                <a:ea typeface="微软雅黑" panose="020B0503020204020204" pitchFamily="34" charset="-122"/>
              </a:rPr>
              <a:t>（1）</a:t>
            </a:r>
            <a:r>
              <a:rPr lang="zh-CN" altLang="en-US" sz="2400" b="1">
                <a:latin typeface="微软雅黑" panose="020B0503020204020204" pitchFamily="34" charset="-122"/>
                <a:ea typeface="微软雅黑" panose="020B0503020204020204" pitchFamily="34" charset="-122"/>
              </a:rPr>
              <a:t>正确认识被管理者需要的多层次性和多样性</a:t>
            </a:r>
            <a:r>
              <a:rPr lang="zh-CN" altLang="en-US" sz="2400">
                <a:latin typeface="微软雅黑" panose="020B0503020204020204" pitchFamily="34" charset="-122"/>
                <a:ea typeface="微软雅黑" panose="020B0503020204020204" pitchFamily="34" charset="-122"/>
              </a:rPr>
              <a:t>。同一个人不同时期的需要不同，不同的员工需要各不相同。在科学分析的基础上，找出受时代、环境及个人条件差异影响的主要需要，然后有针对性的激励。</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（2）努力将本组织的管理手段、管理条件同被管理者的</a:t>
            </a:r>
            <a:r>
              <a:rPr lang="zh-CN" altLang="en-US" sz="2400" b="1">
                <a:latin typeface="微软雅黑" panose="020B0503020204020204" pitchFamily="34" charset="-122"/>
                <a:ea typeface="微软雅黑" panose="020B0503020204020204" pitchFamily="34" charset="-122"/>
              </a:rPr>
              <a:t>各层次需要联系起来</a:t>
            </a:r>
            <a:r>
              <a:rPr lang="zh-CN" altLang="en-US" sz="2400">
                <a:latin typeface="微软雅黑" panose="020B0503020204020204" pitchFamily="34" charset="-122"/>
                <a:ea typeface="微软雅黑" panose="020B0503020204020204" pitchFamily="34" charset="-122"/>
              </a:rPr>
              <a:t>，不失时机地、最大限度地满足被管理者的需要。</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775835"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a:t>
            </a:r>
            <a:r>
              <a:rPr lang="en-US" altLang="zh-CN" sz="2800" b="1">
                <a:solidFill>
                  <a:schemeClr val="tx1"/>
                </a:solidFill>
                <a:latin typeface="Impact" panose="020B0806030902050204" pitchFamily="34" charset="0"/>
                <a:ea typeface="微软雅黑" panose="020B0503020204020204" pitchFamily="34" charset="-122"/>
              </a:rPr>
              <a:t>3  总结</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2946" name="标题 82945"/>
          <p:cNvSpPr>
            <a:spLocks noGrp="1"/>
          </p:cNvSpPr>
          <p:nvPr/>
        </p:nvSpPr>
        <p:spPr>
          <a:xfrm>
            <a:off x="907415" y="1562735"/>
            <a:ext cx="4423410" cy="58293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a:lstStyle>
          <a:p>
            <a:pPr algn="l"/>
            <a:r>
              <a:rPr lang="en-US" altLang="zh-CN" sz="2400" b="1" dirty="0">
                <a:solidFill>
                  <a:srgbClr val="0070C0"/>
                </a:solidFill>
                <a:latin typeface="微软雅黑" panose="020B0503020204020204" pitchFamily="34" charset="-122"/>
                <a:ea typeface="微软雅黑" panose="020B0503020204020204" pitchFamily="34" charset="-122"/>
              </a:rPr>
              <a:t>2</a:t>
            </a:r>
            <a:r>
              <a:rPr lang="zh-CN" altLang="en-US" sz="2400" b="1" dirty="0">
                <a:solidFill>
                  <a:srgbClr val="0070C0"/>
                </a:solidFill>
                <a:latin typeface="微软雅黑" panose="020B0503020204020204" pitchFamily="34" charset="-122"/>
                <a:ea typeface="微软雅黑" panose="020B0503020204020204" pitchFamily="34" charset="-122"/>
              </a:rPr>
              <a:t>、马斯洛理论在企业中的应用</a:t>
            </a:r>
            <a:r>
              <a:rPr lang="zh-CN" altLang="en-US" sz="3200" dirty="0">
                <a:solidFill>
                  <a:srgbClr val="0070C0"/>
                </a:solidFill>
              </a:rPr>
              <a:t> </a:t>
            </a:r>
            <a:endParaRPr lang="zh-CN" altLang="en-US" sz="3200" dirty="0">
              <a:solidFill>
                <a:srgbClr val="0070C0"/>
              </a:solidFill>
            </a:endParaRPr>
          </a:p>
        </p:txBody>
      </p:sp>
      <p:sp>
        <p:nvSpPr>
          <p:cNvPr id="82947" name="文本占位符 82946"/>
          <p:cNvSpPr>
            <a:spLocks noGrp="1"/>
          </p:cNvSpPr>
          <p:nvPr/>
        </p:nvSpPr>
        <p:spPr>
          <a:xfrm>
            <a:off x="549910" y="2257425"/>
            <a:ext cx="11264265" cy="4075430"/>
          </a:xfrm>
          <a:prstGeom prst="rect">
            <a:avLst/>
          </a:prstGeom>
        </p:spPr>
        <p:style>
          <a:lnRef idx="2">
            <a:schemeClr val="accent1"/>
          </a:lnRef>
          <a:fillRef idx="1">
            <a:schemeClr val="lt1"/>
          </a:fillRef>
          <a:effectRef idx="0">
            <a:schemeClr val="accent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Blip>
                <a:blip r:embed="rId1"/>
              </a:buBlip>
              <a:defRPr sz="3200" b="0" i="0" u="none" kern="1200" baseline="0">
                <a:solidFill>
                  <a:schemeClr val="tx1"/>
                </a:solidFill>
                <a:effectLst>
                  <a:outerShdw blurRad="38100" dist="38100" dir="2700000">
                    <a:srgbClr val="C0C0C0"/>
                  </a:outerShdw>
                </a:effectLst>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folHlink"/>
              </a:buClr>
              <a:buSzPct val="50000"/>
              <a:buFont typeface="Wingdings" panose="05000000000000000000" pitchFamily="2" charset="2"/>
              <a:buChar char="n"/>
              <a:defRPr sz="2800" b="0" i="0" u="none" kern="1200" baseline="0">
                <a:solidFill>
                  <a:schemeClr val="tx1"/>
                </a:solidFill>
                <a:effectLst>
                  <a:outerShdw blurRad="38100" dist="38100" dir="2700000">
                    <a:srgbClr val="C0C0C0"/>
                  </a:outerShdw>
                </a:effectLst>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Blip>
                <a:blip r:embed="rId1"/>
              </a:buBlip>
              <a:defRPr sz="2400" b="0" i="0" u="none" kern="1200" baseline="0">
                <a:solidFill>
                  <a:schemeClr val="tx1"/>
                </a:solidFill>
                <a:effectLst>
                  <a:outerShdw blurRad="38100" dist="38100" dir="2700000">
                    <a:srgbClr val="C0C0C0"/>
                  </a:outerShdw>
                </a:effectLst>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folHlink"/>
              </a:buClr>
              <a:buSzPct val="50000"/>
              <a:buFont typeface="Wingdings" panose="05000000000000000000" pitchFamily="2" charset="2"/>
              <a:buChar char="n"/>
              <a:defRPr sz="2000" b="0" i="0" u="none" kern="1200" baseline="0">
                <a:solidFill>
                  <a:schemeClr val="tx1"/>
                </a:solidFill>
                <a:effectLst>
                  <a:outerShdw blurRad="38100" dist="38100" dir="2700000">
                    <a:srgbClr val="C0C0C0"/>
                  </a:outerShdw>
                </a:effectLst>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Blip>
                <a:blip r:embed="rId1"/>
              </a:buBlip>
              <a:defRPr sz="2000" b="0" i="0" u="none" kern="1200" baseline="0">
                <a:solidFill>
                  <a:schemeClr val="tx1"/>
                </a:solidFill>
                <a:effectLst>
                  <a:outerShdw blurRad="38100" dist="38100" dir="2700000">
                    <a:srgbClr val="C0C0C0"/>
                  </a:outerShdw>
                </a:effectLst>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Blip>
                <a:blip r:embed="rId1"/>
              </a:buBlip>
              <a:defRPr sz="2000" b="0" i="0" u="none" kern="1200" baseline="0">
                <a:solidFill>
                  <a:schemeClr val="tx1"/>
                </a:solidFill>
                <a:effectLst>
                  <a:outerShdw blurRad="38100" dist="38100" dir="2700000">
                    <a:srgbClr val="C0C0C0"/>
                  </a:outerShdw>
                </a:effectLst>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Blip>
                <a:blip r:embed="rId1"/>
              </a:buBlip>
              <a:defRPr sz="2000" b="0" i="0" u="none" kern="1200" baseline="0">
                <a:solidFill>
                  <a:schemeClr val="tx1"/>
                </a:solidFill>
                <a:effectLst>
                  <a:outerShdw blurRad="38100" dist="38100" dir="2700000">
                    <a:srgbClr val="C0C0C0"/>
                  </a:outerShdw>
                </a:effectLst>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Blip>
                <a:blip r:embed="rId1"/>
              </a:buBlip>
              <a:defRPr sz="2000" b="0" i="0" u="none" kern="1200" baseline="0">
                <a:solidFill>
                  <a:schemeClr val="tx1"/>
                </a:solidFill>
                <a:effectLst>
                  <a:outerShdw blurRad="38100" dist="38100" dir="2700000">
                    <a:srgbClr val="C0C0C0"/>
                  </a:outerShdw>
                </a:effectLst>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Blip>
                <a:blip r:embed="rId1"/>
              </a:buBlip>
              <a:defRPr sz="2000" b="0" i="0" u="none" kern="1200" baseline="0">
                <a:solidFill>
                  <a:schemeClr val="tx1"/>
                </a:solidFill>
                <a:effectLst>
                  <a:outerShdw blurRad="38100" dist="38100" dir="2700000">
                    <a:srgbClr val="C0C0C0"/>
                  </a:outerShdw>
                </a:effectLst>
                <a:latin typeface="+mn-lt"/>
                <a:ea typeface="+mn-ea"/>
                <a:cs typeface="+mn-cs"/>
              </a:defRPr>
            </a:lvl9pPr>
          </a:lstStyle>
          <a:p>
            <a:pPr>
              <a:lnSpc>
                <a:spcPct val="150000"/>
              </a:lnSpc>
              <a:spcBef>
                <a:spcPts val="0"/>
              </a:spcBef>
            </a:pPr>
            <a:r>
              <a:rPr lang="en-US" altLang="zh-CN" sz="2400" b="1" dirty="0">
                <a:solidFill>
                  <a:srgbClr val="000000"/>
                </a:solidFill>
                <a:effectLst/>
              </a:rPr>
              <a:t>1</a:t>
            </a:r>
            <a:r>
              <a:rPr lang="zh-CN" altLang="en-US" sz="2400" b="1" dirty="0">
                <a:solidFill>
                  <a:srgbClr val="000000"/>
                </a:solidFill>
                <a:effectLst/>
              </a:rPr>
              <a:t>、</a:t>
            </a:r>
            <a:r>
              <a:rPr lang="zh-CN" altLang="en-US" sz="2400" b="1" dirty="0">
                <a:solidFill>
                  <a:schemeClr val="tx2">
                    <a:lumMod val="75000"/>
                  </a:schemeClr>
                </a:solidFill>
                <a:effectLst/>
                <a:latin typeface="微软雅黑" panose="020B0503020204020204" pitchFamily="34" charset="-122"/>
                <a:ea typeface="微软雅黑" panose="020B0503020204020204" pitchFamily="34" charset="-122"/>
              </a:rPr>
              <a:t> 生理需求</a:t>
            </a:r>
            <a:r>
              <a:rPr lang="en-US" altLang="zh-CN" sz="2400" b="1" dirty="0">
                <a:solidFill>
                  <a:srgbClr val="000000"/>
                </a:solidFill>
                <a:effectLst/>
              </a:rPr>
              <a:t>→</a:t>
            </a:r>
            <a:r>
              <a:rPr lang="zh-CN" altLang="en-US" sz="2400" b="1" dirty="0">
                <a:solidFill>
                  <a:srgbClr val="000000"/>
                </a:solidFill>
                <a:effectLst/>
              </a:rPr>
              <a:t>满足最低需求层次的市场，消费者只要求产品具有</a:t>
            </a:r>
            <a:r>
              <a:rPr lang="zh-CN" altLang="en-US" sz="2400" b="1" dirty="0">
                <a:solidFill>
                  <a:srgbClr val="FF0000"/>
                </a:solidFill>
                <a:effectLst/>
              </a:rPr>
              <a:t>一般功能</a:t>
            </a:r>
            <a:r>
              <a:rPr lang="zh-CN" altLang="en-US" sz="2400" b="1" dirty="0">
                <a:solidFill>
                  <a:srgbClr val="000000"/>
                </a:solidFill>
                <a:effectLst/>
              </a:rPr>
              <a:t>即可。</a:t>
            </a:r>
            <a:endParaRPr lang="zh-CN" altLang="en-US" sz="2400" b="1" dirty="0">
              <a:solidFill>
                <a:srgbClr val="000000"/>
              </a:solidFill>
              <a:effectLst/>
            </a:endParaRPr>
          </a:p>
          <a:p>
            <a:pPr>
              <a:lnSpc>
                <a:spcPct val="150000"/>
              </a:lnSpc>
              <a:spcBef>
                <a:spcPts val="0"/>
              </a:spcBef>
            </a:pPr>
            <a:r>
              <a:rPr lang="en-US" altLang="zh-CN" sz="2400" b="1" dirty="0">
                <a:solidFill>
                  <a:srgbClr val="000000"/>
                </a:solidFill>
                <a:effectLst/>
              </a:rPr>
              <a:t>2</a:t>
            </a:r>
            <a:r>
              <a:rPr lang="zh-CN" altLang="en-US" sz="2400" b="1" dirty="0">
                <a:solidFill>
                  <a:srgbClr val="000000"/>
                </a:solidFill>
                <a:effectLst/>
              </a:rPr>
              <a:t>、 </a:t>
            </a:r>
            <a:r>
              <a:rPr lang="zh-CN" altLang="en-US" sz="2400" b="1" dirty="0">
                <a:solidFill>
                  <a:schemeClr val="tx2">
                    <a:lumMod val="75000"/>
                  </a:schemeClr>
                </a:solidFill>
                <a:effectLst/>
                <a:latin typeface="微软雅黑" panose="020B0503020204020204" pitchFamily="34" charset="-122"/>
                <a:ea typeface="微软雅黑" panose="020B0503020204020204" pitchFamily="34" charset="-122"/>
              </a:rPr>
              <a:t>安全需求</a:t>
            </a:r>
            <a:r>
              <a:rPr lang="en-US" altLang="zh-CN" sz="2400" b="1" dirty="0">
                <a:solidFill>
                  <a:srgbClr val="000000"/>
                </a:solidFill>
                <a:effectLst/>
              </a:rPr>
              <a:t>→</a:t>
            </a:r>
            <a:r>
              <a:rPr lang="zh-CN" altLang="en-US" sz="2400" b="1" dirty="0">
                <a:solidFill>
                  <a:srgbClr val="000000"/>
                </a:solidFill>
                <a:effectLst/>
              </a:rPr>
              <a:t>满足对“安全”有要求的市场，消费者关注产品对</a:t>
            </a:r>
            <a:r>
              <a:rPr lang="zh-CN" altLang="en-US" sz="2400" b="1" dirty="0">
                <a:solidFill>
                  <a:srgbClr val="FF0000"/>
                </a:solidFill>
                <a:effectLst/>
              </a:rPr>
              <a:t>身体的影响 </a:t>
            </a:r>
            <a:r>
              <a:rPr lang="zh-CN" altLang="en-US" sz="2400" b="1" dirty="0">
                <a:solidFill>
                  <a:srgbClr val="000000"/>
                </a:solidFill>
                <a:effectLst/>
              </a:rPr>
              <a:t>。</a:t>
            </a:r>
            <a:endParaRPr lang="zh-CN" altLang="en-US" sz="2400" b="1" dirty="0">
              <a:solidFill>
                <a:srgbClr val="000000"/>
              </a:solidFill>
              <a:effectLst/>
            </a:endParaRPr>
          </a:p>
          <a:p>
            <a:pPr>
              <a:lnSpc>
                <a:spcPct val="150000"/>
              </a:lnSpc>
              <a:spcBef>
                <a:spcPts val="0"/>
              </a:spcBef>
            </a:pPr>
            <a:r>
              <a:rPr lang="en-US" altLang="zh-CN" sz="2400" b="1" dirty="0">
                <a:solidFill>
                  <a:srgbClr val="000000"/>
                </a:solidFill>
                <a:effectLst/>
              </a:rPr>
              <a:t>3</a:t>
            </a:r>
            <a:r>
              <a:rPr lang="zh-CN" altLang="en-US" sz="2400" b="1" dirty="0">
                <a:solidFill>
                  <a:srgbClr val="000000"/>
                </a:solidFill>
                <a:effectLst/>
              </a:rPr>
              <a:t>、 </a:t>
            </a:r>
            <a:r>
              <a:rPr lang="zh-CN" altLang="en-US" sz="2400" b="1" dirty="0">
                <a:solidFill>
                  <a:schemeClr val="tx2">
                    <a:lumMod val="75000"/>
                  </a:schemeClr>
                </a:solidFill>
                <a:effectLst/>
                <a:latin typeface="微软雅黑" panose="020B0503020204020204" pitchFamily="34" charset="-122"/>
                <a:ea typeface="微软雅黑" panose="020B0503020204020204" pitchFamily="34" charset="-122"/>
              </a:rPr>
              <a:t>社交需求</a:t>
            </a:r>
            <a:r>
              <a:rPr lang="en-US" altLang="zh-CN" sz="2400" b="1" dirty="0">
                <a:solidFill>
                  <a:srgbClr val="000000"/>
                </a:solidFill>
                <a:effectLst/>
              </a:rPr>
              <a:t>→</a:t>
            </a:r>
            <a:r>
              <a:rPr lang="zh-CN" altLang="en-US" sz="2400" b="1" dirty="0">
                <a:solidFill>
                  <a:srgbClr val="000000"/>
                </a:solidFill>
                <a:effectLst/>
              </a:rPr>
              <a:t>满足对“交际”有要求的市场，消费者关注产品</a:t>
            </a:r>
            <a:r>
              <a:rPr lang="zh-CN" altLang="en-US" sz="2400" b="1" dirty="0">
                <a:solidFill>
                  <a:srgbClr val="FF0000"/>
                </a:solidFill>
                <a:effectLst/>
              </a:rPr>
              <a:t>是否有助提高自己的交际形象。 </a:t>
            </a:r>
            <a:endParaRPr lang="zh-CN" altLang="en-US" sz="2400" b="1" dirty="0">
              <a:solidFill>
                <a:srgbClr val="FF0000"/>
              </a:solidFill>
              <a:effectLst/>
            </a:endParaRPr>
          </a:p>
          <a:p>
            <a:pPr>
              <a:lnSpc>
                <a:spcPct val="150000"/>
              </a:lnSpc>
              <a:spcBef>
                <a:spcPts val="0"/>
              </a:spcBef>
            </a:pPr>
            <a:r>
              <a:rPr lang="en-US" altLang="zh-CN" sz="2400" b="1" dirty="0">
                <a:solidFill>
                  <a:srgbClr val="000000"/>
                </a:solidFill>
                <a:effectLst/>
              </a:rPr>
              <a:t>4</a:t>
            </a:r>
            <a:r>
              <a:rPr lang="zh-CN" altLang="en-US" sz="2400" b="1" dirty="0">
                <a:solidFill>
                  <a:srgbClr val="000000"/>
                </a:solidFill>
                <a:effectLst/>
              </a:rPr>
              <a:t>、 </a:t>
            </a:r>
            <a:r>
              <a:rPr lang="zh-CN" altLang="en-US" sz="2400" b="1" dirty="0">
                <a:solidFill>
                  <a:schemeClr val="tx2">
                    <a:lumMod val="75000"/>
                  </a:schemeClr>
                </a:solidFill>
                <a:effectLst/>
                <a:latin typeface="微软雅黑" panose="020B0503020204020204" pitchFamily="34" charset="-122"/>
                <a:ea typeface="微软雅黑" panose="020B0503020204020204" pitchFamily="34" charset="-122"/>
              </a:rPr>
              <a:t>尊重需求</a:t>
            </a:r>
            <a:r>
              <a:rPr lang="en-US" altLang="zh-CN" sz="2400" b="1" dirty="0">
                <a:solidFill>
                  <a:srgbClr val="000000"/>
                </a:solidFill>
                <a:effectLst/>
              </a:rPr>
              <a:t>→</a:t>
            </a:r>
            <a:r>
              <a:rPr lang="zh-CN" altLang="en-US" sz="2400" b="1" dirty="0">
                <a:solidFill>
                  <a:srgbClr val="000000"/>
                </a:solidFill>
                <a:effectLst/>
              </a:rPr>
              <a:t>满足对产品有与众不同要求的市场，消费者</a:t>
            </a:r>
            <a:r>
              <a:rPr lang="zh-CN" altLang="en-US" sz="2400" b="1" dirty="0">
                <a:solidFill>
                  <a:srgbClr val="FF0000"/>
                </a:solidFill>
                <a:effectLst/>
              </a:rPr>
              <a:t>关注产品的象征意义</a:t>
            </a:r>
            <a:r>
              <a:rPr lang="zh-CN" altLang="en-US" sz="2400" b="1" dirty="0">
                <a:solidFill>
                  <a:srgbClr val="000000"/>
                </a:solidFill>
                <a:effectLst/>
              </a:rPr>
              <a:t>。 </a:t>
            </a:r>
            <a:endParaRPr lang="zh-CN" altLang="en-US" sz="2400" b="1" dirty="0">
              <a:solidFill>
                <a:srgbClr val="000000"/>
              </a:solidFill>
              <a:effectLst/>
            </a:endParaRPr>
          </a:p>
          <a:p>
            <a:pPr>
              <a:lnSpc>
                <a:spcPct val="150000"/>
              </a:lnSpc>
              <a:spcBef>
                <a:spcPts val="0"/>
              </a:spcBef>
            </a:pPr>
            <a:r>
              <a:rPr lang="en-US" altLang="zh-CN" sz="2400" b="1" dirty="0">
                <a:solidFill>
                  <a:srgbClr val="000000"/>
                </a:solidFill>
                <a:effectLst/>
              </a:rPr>
              <a:t>5</a:t>
            </a:r>
            <a:r>
              <a:rPr lang="zh-CN" altLang="en-US" sz="2400" b="1" dirty="0">
                <a:solidFill>
                  <a:srgbClr val="000000"/>
                </a:solidFill>
                <a:effectLst/>
              </a:rPr>
              <a:t>、 </a:t>
            </a:r>
            <a:r>
              <a:rPr lang="zh-CN" altLang="en-US" sz="2400" b="1" dirty="0">
                <a:solidFill>
                  <a:schemeClr val="tx2">
                    <a:lumMod val="75000"/>
                  </a:schemeClr>
                </a:solidFill>
                <a:effectLst/>
                <a:latin typeface="微软雅黑" panose="020B0503020204020204" pitchFamily="34" charset="-122"/>
                <a:ea typeface="微软雅黑" panose="020B0503020204020204" pitchFamily="34" charset="-122"/>
              </a:rPr>
              <a:t>自我实现</a:t>
            </a:r>
            <a:r>
              <a:rPr lang="en-US" altLang="zh-CN" sz="2400" b="1" dirty="0">
                <a:solidFill>
                  <a:srgbClr val="000000"/>
                </a:solidFill>
                <a:effectLst/>
              </a:rPr>
              <a:t>→</a:t>
            </a:r>
            <a:r>
              <a:rPr lang="zh-CN" altLang="en-US" sz="2400" b="1" dirty="0">
                <a:solidFill>
                  <a:srgbClr val="000000"/>
                </a:solidFill>
                <a:effectLst/>
              </a:rPr>
              <a:t>满足对产品</a:t>
            </a:r>
            <a:r>
              <a:rPr lang="zh-CN" altLang="en-US" sz="2400" b="1" dirty="0">
                <a:solidFill>
                  <a:srgbClr val="FF0000"/>
                </a:solidFill>
                <a:effectLst/>
              </a:rPr>
              <a:t>有自己判断标准</a:t>
            </a:r>
            <a:r>
              <a:rPr lang="zh-CN" altLang="en-US" sz="2400" b="1" dirty="0">
                <a:solidFill>
                  <a:srgbClr val="000000"/>
                </a:solidFill>
                <a:effectLst/>
              </a:rPr>
              <a:t>的市场，消费者拥有</a:t>
            </a:r>
            <a:r>
              <a:rPr lang="zh-CN" altLang="en-US" sz="2400" b="1" dirty="0">
                <a:solidFill>
                  <a:srgbClr val="FF0000"/>
                </a:solidFill>
                <a:effectLst/>
              </a:rPr>
              <a:t>自己固定的品牌 需求层次越高</a:t>
            </a:r>
            <a:r>
              <a:rPr lang="zh-CN" altLang="en-US" sz="2400" b="1" dirty="0">
                <a:solidFill>
                  <a:srgbClr val="000000"/>
                </a:solidFill>
                <a:effectLst/>
              </a:rPr>
              <a:t>，消费者就越不容易被满足。</a:t>
            </a:r>
            <a:r>
              <a:rPr lang="zh-CN" altLang="en-US" sz="2400" dirty="0"/>
              <a:t> </a:t>
            </a:r>
            <a:endParaRPr lang="zh-CN" altLang="en-US" sz="2400" dirty="0"/>
          </a:p>
        </p:txBody>
      </p:sp>
      <p:sp>
        <p:nvSpPr>
          <p:cNvPr id="72" name="TextBox 42"/>
          <p:cNvSpPr txBox="1"/>
          <p:nvPr/>
        </p:nvSpPr>
        <p:spPr>
          <a:xfrm>
            <a:off x="549910" y="911860"/>
            <a:ext cx="4582160"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一、马斯洛的需要层次理论</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775835"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a:t>
            </a:r>
            <a:r>
              <a:rPr lang="en-US" altLang="zh-CN" sz="2800" b="1">
                <a:solidFill>
                  <a:schemeClr val="tx1"/>
                </a:solidFill>
                <a:latin typeface="Impact" panose="020B0806030902050204" pitchFamily="34" charset="0"/>
                <a:ea typeface="微软雅黑" panose="020B0503020204020204" pitchFamily="34" charset="-122"/>
              </a:rPr>
              <a:t>3  总结</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72" name="TextBox 42"/>
          <p:cNvSpPr txBox="1"/>
          <p:nvPr/>
        </p:nvSpPr>
        <p:spPr>
          <a:xfrm>
            <a:off x="549910" y="911860"/>
            <a:ext cx="4582160"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一、马斯洛的需要层次理论</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2" name="AutoShape 14"/>
          <p:cNvSpPr>
            <a:spLocks noChangeArrowheads="1"/>
          </p:cNvSpPr>
          <p:nvPr/>
        </p:nvSpPr>
        <p:spPr bwMode="auto">
          <a:xfrm>
            <a:off x="4963795" y="2109470"/>
            <a:ext cx="4268470" cy="2032635"/>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4" name="图片 3" descr="A000220150322E82PPIC"/>
          <p:cNvPicPr>
            <a:picLocks noChangeAspect="1"/>
          </p:cNvPicPr>
          <p:nvPr/>
        </p:nvPicPr>
        <p:blipFill>
          <a:blip r:embed="rId1"/>
          <a:stretch>
            <a:fillRect/>
          </a:stretch>
        </p:blipFill>
        <p:spPr>
          <a:xfrm>
            <a:off x="451485" y="2881630"/>
            <a:ext cx="4446270" cy="3142615"/>
          </a:xfrm>
          <a:prstGeom prst="rect">
            <a:avLst/>
          </a:prstGeom>
        </p:spPr>
      </p:pic>
      <p:sp>
        <p:nvSpPr>
          <p:cNvPr id="5" name="文本框 4"/>
          <p:cNvSpPr txBox="1"/>
          <p:nvPr/>
        </p:nvSpPr>
        <p:spPr>
          <a:xfrm>
            <a:off x="1212850" y="2359660"/>
            <a:ext cx="2392045" cy="583565"/>
          </a:xfrm>
          <a:prstGeom prst="rect">
            <a:avLst/>
          </a:prstGeom>
          <a:noFill/>
        </p:spPr>
        <p:txBody>
          <a:bodyPr wrap="square" rtlCol="0">
            <a:spAutoFit/>
          </a:bodyPr>
          <a:p>
            <a:r>
              <a:rPr lang="zh-CN" altLang="en-US" sz="3200">
                <a:solidFill>
                  <a:schemeClr val="tx1"/>
                </a:solidFill>
                <a:latin typeface="微软雅黑" panose="020B0503020204020204" pitchFamily="34" charset="-122"/>
                <a:ea typeface="微软雅黑" panose="020B0503020204020204" pitchFamily="34" charset="-122"/>
              </a:rPr>
              <a:t>课堂提问</a:t>
            </a:r>
            <a:endParaRPr lang="zh-CN" altLang="en-US" sz="3200">
              <a:solidFill>
                <a:schemeClr val="tx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5203825" y="2561590"/>
            <a:ext cx="3788410" cy="953135"/>
          </a:xfrm>
          <a:prstGeom prst="rect">
            <a:avLst/>
          </a:prstGeom>
          <a:noFill/>
        </p:spPr>
        <p:txBody>
          <a:bodyPr wrap="square" rtlCol="0" anchor="t">
            <a:spAutoFit/>
          </a:bodyPr>
          <a:p>
            <a:r>
              <a:rPr lang="zh-CN" altLang="en-US" sz="2800" b="0">
                <a:solidFill>
                  <a:schemeClr val="tx1"/>
                </a:solidFill>
                <a:latin typeface="微软雅黑" panose="020B0503020204020204" pitchFamily="34" charset="-122"/>
                <a:ea typeface="微软雅黑" panose="020B0503020204020204" pitchFamily="34" charset="-122"/>
              </a:rPr>
              <a:t>员工的需要是否都应当得到满足？</a:t>
            </a:r>
            <a:endParaRPr lang="zh-CN" altLang="en-US" sz="2800" b="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5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Scale>
                                      <p:cBhvr>
                                        <p:cTn id="19"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2"/>
                                        </p:tgtEl>
                                        <p:attrNameLst>
                                          <p:attrName>ppt_x</p:attrName>
                                          <p:attrName>ppt_y</p:attrName>
                                        </p:attrNameLst>
                                      </p:cBhvr>
                                    </p:animMotion>
                                    <p:animEffect transition="in" filter="fade">
                                      <p:cBhvr>
                                        <p:cTn id="21" dur="1000"/>
                                        <p:tgtEl>
                                          <p:spTgt spid="2"/>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P spid="2" grpId="0" bldLvl="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9078595" cy="650875"/>
          </a:xfrm>
          <a:prstGeom prst="rect">
            <a:avLst/>
          </a:prstGeom>
          <a:noFill/>
        </p:spPr>
        <p:txBody>
          <a:bodyPr wrap="square" rtlCol="0">
            <a:spAutoFit/>
          </a:bodyPr>
          <a:p>
            <a:pPr algn="l"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二、阿尔德弗的“生存、关系、发展理论”（ERG理论 ）</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2" name="文本框 1"/>
          <p:cNvSpPr txBox="1"/>
          <p:nvPr/>
        </p:nvSpPr>
        <p:spPr>
          <a:xfrm>
            <a:off x="877570" y="2081530"/>
            <a:ext cx="9427210" cy="829945"/>
          </a:xfrm>
          <a:prstGeom prst="rect">
            <a:avLst/>
          </a:prstGeom>
          <a:noFill/>
          <a:ln>
            <a:solidFill>
              <a:schemeClr val="tx2">
                <a:lumMod val="75000"/>
              </a:schemeClr>
            </a:solidFill>
            <a:prstDash val="dash"/>
          </a:ln>
        </p:spPr>
        <p:txBody>
          <a:bodyPr wrap="square" rtlCol="0" anchor="t">
            <a:spAutoFit/>
          </a:bodyPr>
          <a:p>
            <a:r>
              <a:rPr lang="zh-CN" altLang="en-US" sz="2400">
                <a:latin typeface="微软雅黑" panose="020B0503020204020204" pitchFamily="34" charset="-122"/>
                <a:ea typeface="微软雅黑" panose="020B0503020204020204" pitchFamily="34" charset="-122"/>
              </a:rPr>
              <a:t>人的需要归结为生存（Existence）、相互关系（Relatedness）和发展（Growth），简称为“ERG理论” </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9078595" cy="650875"/>
          </a:xfrm>
          <a:prstGeom prst="rect">
            <a:avLst/>
          </a:prstGeom>
          <a:noFill/>
        </p:spPr>
        <p:txBody>
          <a:bodyPr wrap="square" rtlCol="0">
            <a:spAutoFit/>
          </a:bodyPr>
          <a:p>
            <a:pPr algn="l"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二、阿尔德弗的“生存、关系、发展理论”（ERG理论 ）</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7890" name="矩形 37889"/>
          <p:cNvSpPr/>
          <p:nvPr/>
        </p:nvSpPr>
        <p:spPr>
          <a:xfrm>
            <a:off x="2030095" y="1560195"/>
            <a:ext cx="8208010" cy="5109210"/>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a:p>
            <a:endParaRPr lang="zh-CN" altLang="en-US"/>
          </a:p>
        </p:txBody>
      </p:sp>
      <p:grpSp>
        <p:nvGrpSpPr>
          <p:cNvPr id="37894" name="组合 37893"/>
          <p:cNvGrpSpPr/>
          <p:nvPr/>
        </p:nvGrpSpPr>
        <p:grpSpPr>
          <a:xfrm>
            <a:off x="2000250" y="1518920"/>
            <a:ext cx="4784725" cy="617855"/>
            <a:chOff x="0" y="0"/>
            <a:chExt cx="1756" cy="384"/>
          </a:xfrm>
        </p:grpSpPr>
        <p:sp>
          <p:nvSpPr>
            <p:cNvPr id="37895" name="矩形 37894"/>
            <p:cNvSpPr/>
            <p:nvPr/>
          </p:nvSpPr>
          <p:spPr>
            <a:xfrm>
              <a:off x="11" y="0"/>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3200" b="1" dirty="0">
                  <a:solidFill>
                    <a:srgbClr val="993366"/>
                  </a:solidFill>
                  <a:latin typeface="楷体_GB2312" pitchFamily="49" charset="-122"/>
                  <a:ea typeface="楷体_GB2312" pitchFamily="49" charset="-122"/>
                </a:rPr>
                <a:t>马斯洛需要层次理论</a:t>
              </a:r>
              <a:endParaRPr lang="zh-CN" altLang="en-US" sz="3200" b="1" dirty="0">
                <a:solidFill>
                  <a:srgbClr val="993366"/>
                </a:solidFill>
                <a:latin typeface="楷体_GB2312" pitchFamily="49" charset="-122"/>
                <a:ea typeface="楷体_GB2312" pitchFamily="49" charset="-122"/>
              </a:endParaRPr>
            </a:p>
          </p:txBody>
        </p:sp>
        <p:sp>
          <p:nvSpPr>
            <p:cNvPr id="37896" name="矩形 37895"/>
            <p:cNvSpPr/>
            <p:nvPr/>
          </p:nvSpPr>
          <p:spPr>
            <a:xfrm>
              <a:off x="0" y="0"/>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897" name="组合 37896"/>
          <p:cNvGrpSpPr/>
          <p:nvPr/>
        </p:nvGrpSpPr>
        <p:grpSpPr>
          <a:xfrm>
            <a:off x="6784975" y="1518920"/>
            <a:ext cx="3444875" cy="617855"/>
            <a:chOff x="1756" y="0"/>
            <a:chExt cx="1264" cy="384"/>
          </a:xfrm>
        </p:grpSpPr>
        <p:sp>
          <p:nvSpPr>
            <p:cNvPr id="37898" name="矩形 37897"/>
            <p:cNvSpPr/>
            <p:nvPr/>
          </p:nvSpPr>
          <p:spPr>
            <a:xfrm>
              <a:off x="1767" y="0"/>
              <a:ext cx="1242"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en-US" altLang="zh-CN" sz="3200" b="1" dirty="0">
                  <a:solidFill>
                    <a:srgbClr val="008080"/>
                  </a:solidFill>
                  <a:latin typeface="黑体" panose="02010609060101010101" charset="-122"/>
                  <a:ea typeface="黑体" panose="02010609060101010101" charset="-122"/>
                </a:rPr>
                <a:t>ERG</a:t>
              </a:r>
              <a:r>
                <a:rPr lang="zh-CN" altLang="en-US" sz="3200" b="1" dirty="0">
                  <a:solidFill>
                    <a:srgbClr val="008080"/>
                  </a:solidFill>
                  <a:latin typeface="黑体" panose="02010609060101010101" charset="-122"/>
                  <a:ea typeface="黑体" panose="02010609060101010101" charset="-122"/>
                </a:rPr>
                <a:t>理论</a:t>
              </a:r>
              <a:endParaRPr lang="zh-CN" altLang="en-US" sz="3200" b="1" dirty="0">
                <a:solidFill>
                  <a:srgbClr val="008080"/>
                </a:solidFill>
                <a:latin typeface="黑体" panose="02010609060101010101" charset="-122"/>
                <a:ea typeface="黑体" panose="02010609060101010101" charset="-122"/>
              </a:endParaRPr>
            </a:p>
          </p:txBody>
        </p:sp>
        <p:sp>
          <p:nvSpPr>
            <p:cNvPr id="37899" name="矩形 37898"/>
            <p:cNvSpPr/>
            <p:nvPr/>
          </p:nvSpPr>
          <p:spPr>
            <a:xfrm>
              <a:off x="1756" y="0"/>
              <a:ext cx="1264"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00" name="组合 37899"/>
          <p:cNvGrpSpPr/>
          <p:nvPr/>
        </p:nvGrpSpPr>
        <p:grpSpPr>
          <a:xfrm>
            <a:off x="2000250" y="2166620"/>
            <a:ext cx="4784725" cy="616585"/>
            <a:chOff x="0" y="384"/>
            <a:chExt cx="1756" cy="384"/>
          </a:xfrm>
        </p:grpSpPr>
        <p:sp>
          <p:nvSpPr>
            <p:cNvPr id="37901" name="矩形 37900"/>
            <p:cNvSpPr/>
            <p:nvPr/>
          </p:nvSpPr>
          <p:spPr>
            <a:xfrm>
              <a:off x="11" y="384"/>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3200" b="1" dirty="0">
                  <a:solidFill>
                    <a:srgbClr val="993366"/>
                  </a:solidFill>
                  <a:latin typeface="楷体_GB2312" pitchFamily="49" charset="-122"/>
                  <a:ea typeface="楷体_GB2312" pitchFamily="49" charset="-122"/>
                </a:rPr>
                <a:t>生理需要</a:t>
              </a:r>
              <a:endParaRPr lang="zh-CN" altLang="en-US" sz="3200" b="1" dirty="0">
                <a:solidFill>
                  <a:srgbClr val="993366"/>
                </a:solidFill>
                <a:latin typeface="楷体_GB2312" pitchFamily="49" charset="-122"/>
                <a:ea typeface="楷体_GB2312" pitchFamily="49" charset="-122"/>
              </a:endParaRPr>
            </a:p>
          </p:txBody>
        </p:sp>
        <p:sp>
          <p:nvSpPr>
            <p:cNvPr id="37902" name="矩形 37901"/>
            <p:cNvSpPr/>
            <p:nvPr/>
          </p:nvSpPr>
          <p:spPr>
            <a:xfrm>
              <a:off x="0" y="384"/>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03" name="组合 37902"/>
          <p:cNvGrpSpPr/>
          <p:nvPr/>
        </p:nvGrpSpPr>
        <p:grpSpPr>
          <a:xfrm>
            <a:off x="6784975" y="2227580"/>
            <a:ext cx="3444875" cy="1849120"/>
            <a:chOff x="1756" y="384"/>
            <a:chExt cx="1264" cy="1152"/>
          </a:xfrm>
        </p:grpSpPr>
        <p:sp>
          <p:nvSpPr>
            <p:cNvPr id="37904" name="矩形 37903"/>
            <p:cNvSpPr/>
            <p:nvPr/>
          </p:nvSpPr>
          <p:spPr>
            <a:xfrm>
              <a:off x="1767" y="384"/>
              <a:ext cx="1242" cy="1152"/>
            </a:xfrm>
            <a:prstGeom prst="rect">
              <a:avLst/>
            </a:prstGeom>
            <a:noFill/>
            <a:ln w="9525" cap="flat" cmpd="sng">
              <a:solidFill>
                <a:schemeClr val="tx1"/>
              </a:solidFill>
              <a:prstDash val="solid"/>
              <a:miter/>
              <a:headEnd type="none" w="med" len="med"/>
              <a:tailEnd type="none" w="med" len="med"/>
            </a:ln>
          </p:spPr>
          <p:txBody>
            <a:bodyPr anchor="ctr"/>
            <a:p>
              <a:pPr eaLnBrk="0" hangingPunct="0">
                <a:buClr>
                  <a:schemeClr val="bg1"/>
                </a:buClr>
              </a:pPr>
              <a:r>
                <a:rPr lang="zh-CN" altLang="en-US" sz="2800" b="1" dirty="0">
                  <a:solidFill>
                    <a:srgbClr val="008080"/>
                  </a:solidFill>
                  <a:latin typeface="黑体" panose="02010609060101010101" charset="-122"/>
                  <a:ea typeface="黑体" panose="02010609060101010101" charset="-122"/>
                </a:rPr>
                <a:t>生存需要：包括人的衣食住行、工作环境等</a:t>
              </a:r>
              <a:endParaRPr lang="zh-CN" altLang="en-US" sz="2800" b="1" dirty="0">
                <a:solidFill>
                  <a:srgbClr val="008080"/>
                </a:solidFill>
                <a:latin typeface="黑体" panose="02010609060101010101" charset="-122"/>
                <a:ea typeface="黑体" panose="02010609060101010101" charset="-122"/>
              </a:endParaRPr>
            </a:p>
          </p:txBody>
        </p:sp>
        <p:sp>
          <p:nvSpPr>
            <p:cNvPr id="37905" name="矩形 37904"/>
            <p:cNvSpPr/>
            <p:nvPr/>
          </p:nvSpPr>
          <p:spPr>
            <a:xfrm>
              <a:off x="1756" y="384"/>
              <a:ext cx="1264" cy="1152"/>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06" name="组合 37905"/>
          <p:cNvGrpSpPr/>
          <p:nvPr/>
        </p:nvGrpSpPr>
        <p:grpSpPr>
          <a:xfrm>
            <a:off x="2000250" y="2813050"/>
            <a:ext cx="4784725" cy="617855"/>
            <a:chOff x="0" y="768"/>
            <a:chExt cx="1756" cy="384"/>
          </a:xfrm>
        </p:grpSpPr>
        <p:sp>
          <p:nvSpPr>
            <p:cNvPr id="37907" name="矩形 37906"/>
            <p:cNvSpPr/>
            <p:nvPr/>
          </p:nvSpPr>
          <p:spPr>
            <a:xfrm>
              <a:off x="11" y="768"/>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3200" b="1" dirty="0">
                  <a:solidFill>
                    <a:srgbClr val="993366"/>
                  </a:solidFill>
                  <a:latin typeface="楷体_GB2312" pitchFamily="49" charset="-122"/>
                  <a:ea typeface="楷体_GB2312" pitchFamily="49" charset="-122"/>
                </a:rPr>
                <a:t>安全（对物的）需要</a:t>
              </a:r>
              <a:endParaRPr lang="zh-CN" altLang="en-US" sz="3200" b="1" dirty="0">
                <a:solidFill>
                  <a:srgbClr val="993366"/>
                </a:solidFill>
                <a:latin typeface="楷体_GB2312" pitchFamily="49" charset="-122"/>
                <a:ea typeface="楷体_GB2312" pitchFamily="49" charset="-122"/>
              </a:endParaRPr>
            </a:p>
          </p:txBody>
        </p:sp>
        <p:sp>
          <p:nvSpPr>
            <p:cNvPr id="37908" name="矩形 37907"/>
            <p:cNvSpPr/>
            <p:nvPr/>
          </p:nvSpPr>
          <p:spPr>
            <a:xfrm>
              <a:off x="0" y="768"/>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09" name="组合 37908"/>
          <p:cNvGrpSpPr/>
          <p:nvPr/>
        </p:nvGrpSpPr>
        <p:grpSpPr>
          <a:xfrm>
            <a:off x="2000250" y="3460750"/>
            <a:ext cx="4784725" cy="615950"/>
            <a:chOff x="0" y="1152"/>
            <a:chExt cx="1756" cy="384"/>
          </a:xfrm>
        </p:grpSpPr>
        <p:sp>
          <p:nvSpPr>
            <p:cNvPr id="37910" name="矩形 37909"/>
            <p:cNvSpPr/>
            <p:nvPr/>
          </p:nvSpPr>
          <p:spPr>
            <a:xfrm>
              <a:off x="11" y="1152"/>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3200" b="1" dirty="0">
                  <a:solidFill>
                    <a:srgbClr val="993366"/>
                  </a:solidFill>
                  <a:latin typeface="楷体_GB2312" pitchFamily="49" charset="-122"/>
                  <a:ea typeface="楷体_GB2312" pitchFamily="49" charset="-122"/>
                </a:rPr>
                <a:t>安全（对人的）需要</a:t>
              </a:r>
              <a:endParaRPr lang="zh-CN" altLang="en-US" sz="3200" b="1" dirty="0">
                <a:solidFill>
                  <a:srgbClr val="993366"/>
                </a:solidFill>
                <a:latin typeface="楷体_GB2312" pitchFamily="49" charset="-122"/>
                <a:ea typeface="楷体_GB2312" pitchFamily="49" charset="-122"/>
              </a:endParaRPr>
            </a:p>
          </p:txBody>
        </p:sp>
        <p:sp>
          <p:nvSpPr>
            <p:cNvPr id="37911" name="矩形 37910"/>
            <p:cNvSpPr/>
            <p:nvPr/>
          </p:nvSpPr>
          <p:spPr>
            <a:xfrm>
              <a:off x="0" y="1152"/>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12" name="组合 37911"/>
          <p:cNvGrpSpPr/>
          <p:nvPr/>
        </p:nvGrpSpPr>
        <p:grpSpPr>
          <a:xfrm>
            <a:off x="2000250" y="4106545"/>
            <a:ext cx="4784725" cy="617855"/>
            <a:chOff x="0" y="1536"/>
            <a:chExt cx="1756" cy="384"/>
          </a:xfrm>
        </p:grpSpPr>
        <p:sp>
          <p:nvSpPr>
            <p:cNvPr id="37913" name="矩形 37912"/>
            <p:cNvSpPr/>
            <p:nvPr/>
          </p:nvSpPr>
          <p:spPr>
            <a:xfrm>
              <a:off x="11" y="1536"/>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3200" b="1" dirty="0">
                  <a:solidFill>
                    <a:srgbClr val="993366"/>
                  </a:solidFill>
                  <a:latin typeface="楷体_GB2312" pitchFamily="49" charset="-122"/>
                  <a:ea typeface="楷体_GB2312" pitchFamily="49" charset="-122"/>
                </a:rPr>
                <a:t>社交需要</a:t>
              </a:r>
              <a:endParaRPr lang="zh-CN" altLang="en-US" sz="3200" b="1" dirty="0">
                <a:solidFill>
                  <a:srgbClr val="993366"/>
                </a:solidFill>
                <a:latin typeface="楷体_GB2312" pitchFamily="49" charset="-122"/>
                <a:ea typeface="楷体_GB2312" pitchFamily="49" charset="-122"/>
              </a:endParaRPr>
            </a:p>
          </p:txBody>
        </p:sp>
        <p:sp>
          <p:nvSpPr>
            <p:cNvPr id="37914" name="矩形 37913"/>
            <p:cNvSpPr/>
            <p:nvPr/>
          </p:nvSpPr>
          <p:spPr>
            <a:xfrm>
              <a:off x="0" y="1536"/>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15" name="组合 37914"/>
          <p:cNvGrpSpPr/>
          <p:nvPr/>
        </p:nvGrpSpPr>
        <p:grpSpPr>
          <a:xfrm>
            <a:off x="6784975" y="4137025"/>
            <a:ext cx="3444875" cy="1233805"/>
            <a:chOff x="1756" y="1536"/>
            <a:chExt cx="1264" cy="768"/>
          </a:xfrm>
        </p:grpSpPr>
        <p:sp>
          <p:nvSpPr>
            <p:cNvPr id="37916" name="矩形 37915"/>
            <p:cNvSpPr/>
            <p:nvPr/>
          </p:nvSpPr>
          <p:spPr>
            <a:xfrm>
              <a:off x="1767" y="1536"/>
              <a:ext cx="1242" cy="768"/>
            </a:xfrm>
            <a:prstGeom prst="rect">
              <a:avLst/>
            </a:prstGeom>
            <a:noFill/>
            <a:ln w="9525" cap="flat" cmpd="sng">
              <a:solidFill>
                <a:schemeClr val="tx1"/>
              </a:solidFill>
              <a:prstDash val="solid"/>
              <a:miter/>
              <a:headEnd type="none" w="med" len="med"/>
              <a:tailEnd type="none" w="med" len="med"/>
            </a:ln>
          </p:spPr>
          <p:txBody>
            <a:bodyPr anchor="ctr"/>
            <a:p>
              <a:pPr eaLnBrk="0" hangingPunct="0">
                <a:buClr>
                  <a:schemeClr val="bg1"/>
                </a:buClr>
              </a:pPr>
              <a:r>
                <a:rPr lang="zh-CN" altLang="en-US" sz="2800" b="1" dirty="0">
                  <a:solidFill>
                    <a:srgbClr val="008080"/>
                  </a:solidFill>
                  <a:latin typeface="黑体" panose="02010609060101010101" charset="-122"/>
                  <a:ea typeface="黑体" panose="02010609060101010101" charset="-122"/>
                </a:rPr>
                <a:t>关系需要：包括安全感、归属感、友情、受人尊重等</a:t>
              </a:r>
              <a:endParaRPr lang="zh-CN" altLang="en-US" sz="2800" b="1" dirty="0">
                <a:solidFill>
                  <a:srgbClr val="008080"/>
                </a:solidFill>
                <a:latin typeface="黑体" panose="02010609060101010101" charset="-122"/>
                <a:ea typeface="黑体" panose="02010609060101010101" charset="-122"/>
              </a:endParaRPr>
            </a:p>
          </p:txBody>
        </p:sp>
        <p:sp>
          <p:nvSpPr>
            <p:cNvPr id="37917" name="矩形 37916"/>
            <p:cNvSpPr/>
            <p:nvPr/>
          </p:nvSpPr>
          <p:spPr>
            <a:xfrm>
              <a:off x="1756" y="1536"/>
              <a:ext cx="1264" cy="768"/>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18" name="组合 37917"/>
          <p:cNvGrpSpPr/>
          <p:nvPr/>
        </p:nvGrpSpPr>
        <p:grpSpPr>
          <a:xfrm>
            <a:off x="2000250" y="4754245"/>
            <a:ext cx="4784725" cy="616585"/>
            <a:chOff x="0" y="1920"/>
            <a:chExt cx="1756" cy="384"/>
          </a:xfrm>
        </p:grpSpPr>
        <p:sp>
          <p:nvSpPr>
            <p:cNvPr id="37919" name="矩形 37918"/>
            <p:cNvSpPr/>
            <p:nvPr/>
          </p:nvSpPr>
          <p:spPr>
            <a:xfrm>
              <a:off x="11" y="1920"/>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2800" b="1" dirty="0">
                  <a:solidFill>
                    <a:srgbClr val="993366"/>
                  </a:solidFill>
                  <a:latin typeface="楷体_GB2312" pitchFamily="49" charset="-122"/>
                  <a:ea typeface="楷体_GB2312" pitchFamily="49" charset="-122"/>
                </a:rPr>
                <a:t>尊重（受之于他人）需要</a:t>
              </a:r>
              <a:endParaRPr lang="zh-CN" altLang="en-US" sz="2800" b="1" dirty="0">
                <a:solidFill>
                  <a:srgbClr val="993366"/>
                </a:solidFill>
                <a:latin typeface="楷体_GB2312" pitchFamily="49" charset="-122"/>
                <a:ea typeface="楷体_GB2312" pitchFamily="49" charset="-122"/>
              </a:endParaRPr>
            </a:p>
          </p:txBody>
        </p:sp>
        <p:sp>
          <p:nvSpPr>
            <p:cNvPr id="37920" name="矩形 37919"/>
            <p:cNvSpPr/>
            <p:nvPr/>
          </p:nvSpPr>
          <p:spPr>
            <a:xfrm>
              <a:off x="0" y="1920"/>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21" name="组合 37920"/>
          <p:cNvGrpSpPr/>
          <p:nvPr/>
        </p:nvGrpSpPr>
        <p:grpSpPr>
          <a:xfrm>
            <a:off x="2000250" y="5400675"/>
            <a:ext cx="4784725" cy="617855"/>
            <a:chOff x="0" y="2304"/>
            <a:chExt cx="1756" cy="384"/>
          </a:xfrm>
        </p:grpSpPr>
        <p:sp>
          <p:nvSpPr>
            <p:cNvPr id="37922" name="矩形 37921"/>
            <p:cNvSpPr/>
            <p:nvPr/>
          </p:nvSpPr>
          <p:spPr>
            <a:xfrm>
              <a:off x="11" y="2304"/>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2800" b="1" dirty="0">
                  <a:solidFill>
                    <a:srgbClr val="993366"/>
                  </a:solidFill>
                  <a:latin typeface="楷体_GB2312" pitchFamily="49" charset="-122"/>
                  <a:ea typeface="楷体_GB2312" pitchFamily="49" charset="-122"/>
                </a:rPr>
                <a:t>尊重（自己确认的）需要</a:t>
              </a:r>
              <a:endParaRPr lang="zh-CN" altLang="en-US" sz="2800" b="1" dirty="0">
                <a:solidFill>
                  <a:srgbClr val="993366"/>
                </a:solidFill>
                <a:latin typeface="楷体_GB2312" pitchFamily="49" charset="-122"/>
                <a:ea typeface="楷体_GB2312" pitchFamily="49" charset="-122"/>
              </a:endParaRPr>
            </a:p>
          </p:txBody>
        </p:sp>
        <p:sp>
          <p:nvSpPr>
            <p:cNvPr id="37923" name="矩形 37922"/>
            <p:cNvSpPr/>
            <p:nvPr/>
          </p:nvSpPr>
          <p:spPr>
            <a:xfrm>
              <a:off x="0" y="2304"/>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24" name="组合 37923"/>
          <p:cNvGrpSpPr/>
          <p:nvPr/>
        </p:nvGrpSpPr>
        <p:grpSpPr>
          <a:xfrm>
            <a:off x="6784975" y="5431155"/>
            <a:ext cx="3444875" cy="1233170"/>
            <a:chOff x="1756" y="2304"/>
            <a:chExt cx="1264" cy="768"/>
          </a:xfrm>
        </p:grpSpPr>
        <p:sp>
          <p:nvSpPr>
            <p:cNvPr id="37925" name="矩形 37924"/>
            <p:cNvSpPr/>
            <p:nvPr/>
          </p:nvSpPr>
          <p:spPr>
            <a:xfrm>
              <a:off x="1767" y="2304"/>
              <a:ext cx="1242" cy="768"/>
            </a:xfrm>
            <a:prstGeom prst="rect">
              <a:avLst/>
            </a:prstGeom>
            <a:noFill/>
            <a:ln w="9525" cap="flat" cmpd="sng">
              <a:solidFill>
                <a:schemeClr val="tx1"/>
              </a:solidFill>
              <a:prstDash val="solid"/>
              <a:miter/>
              <a:headEnd type="none" w="med" len="med"/>
              <a:tailEnd type="none" w="med" len="med"/>
            </a:ln>
          </p:spPr>
          <p:txBody>
            <a:bodyPr anchor="ctr"/>
            <a:p>
              <a:pPr eaLnBrk="0" hangingPunct="0">
                <a:buClr>
                  <a:schemeClr val="bg1"/>
                </a:buClr>
              </a:pPr>
              <a:r>
                <a:rPr lang="zh-CN" altLang="en-US" sz="2800" b="1" dirty="0">
                  <a:solidFill>
                    <a:srgbClr val="008080"/>
                  </a:solidFill>
                  <a:latin typeface="黑体" panose="02010609060101010101" charset="-122"/>
                  <a:ea typeface="黑体" panose="02010609060101010101" charset="-122"/>
                </a:rPr>
                <a:t>发展需要：使自己的能力有所提高，事业有所成就</a:t>
              </a:r>
              <a:endParaRPr lang="zh-CN" altLang="en-US" sz="2800" b="1" dirty="0">
                <a:solidFill>
                  <a:srgbClr val="008080"/>
                </a:solidFill>
                <a:latin typeface="黑体" panose="02010609060101010101" charset="-122"/>
                <a:ea typeface="黑体" panose="02010609060101010101" charset="-122"/>
              </a:endParaRPr>
            </a:p>
          </p:txBody>
        </p:sp>
        <p:sp>
          <p:nvSpPr>
            <p:cNvPr id="37926" name="矩形 37925"/>
            <p:cNvSpPr/>
            <p:nvPr/>
          </p:nvSpPr>
          <p:spPr>
            <a:xfrm>
              <a:off x="1756" y="2304"/>
              <a:ext cx="1264" cy="768"/>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grpSp>
        <p:nvGrpSpPr>
          <p:cNvPr id="37927" name="组合 37926"/>
          <p:cNvGrpSpPr/>
          <p:nvPr/>
        </p:nvGrpSpPr>
        <p:grpSpPr>
          <a:xfrm>
            <a:off x="2000250" y="6048375"/>
            <a:ext cx="4784725" cy="615950"/>
            <a:chOff x="0" y="2688"/>
            <a:chExt cx="1756" cy="384"/>
          </a:xfrm>
        </p:grpSpPr>
        <p:sp>
          <p:nvSpPr>
            <p:cNvPr id="37928" name="矩形 37927"/>
            <p:cNvSpPr/>
            <p:nvPr/>
          </p:nvSpPr>
          <p:spPr>
            <a:xfrm>
              <a:off x="11" y="2688"/>
              <a:ext cx="1734" cy="384"/>
            </a:xfrm>
            <a:prstGeom prst="rect">
              <a:avLst/>
            </a:prstGeom>
            <a:noFill/>
            <a:ln w="9525" cap="flat" cmpd="sng">
              <a:solidFill>
                <a:schemeClr val="tx1"/>
              </a:solidFill>
              <a:prstDash val="solid"/>
              <a:miter/>
              <a:headEnd type="none" w="med" len="med"/>
              <a:tailEnd type="none" w="med" len="med"/>
            </a:ln>
          </p:spPr>
          <p:txBody>
            <a:bodyPr anchor="ctr"/>
            <a:p>
              <a:pPr algn="ctr" eaLnBrk="0" hangingPunct="0">
                <a:buClr>
                  <a:schemeClr val="bg1"/>
                </a:buClr>
              </a:pPr>
              <a:r>
                <a:rPr lang="zh-CN" altLang="en-US" sz="3200" b="1" dirty="0">
                  <a:solidFill>
                    <a:srgbClr val="993366"/>
                  </a:solidFill>
                  <a:latin typeface="楷体_GB2312" pitchFamily="49" charset="-122"/>
                  <a:ea typeface="楷体_GB2312" pitchFamily="49" charset="-122"/>
                </a:rPr>
                <a:t>自我实现需要</a:t>
              </a:r>
              <a:endParaRPr lang="zh-CN" altLang="en-US" sz="3200" b="1" dirty="0">
                <a:solidFill>
                  <a:srgbClr val="993366"/>
                </a:solidFill>
                <a:latin typeface="楷体_GB2312" pitchFamily="49" charset="-122"/>
                <a:ea typeface="楷体_GB2312" pitchFamily="49" charset="-122"/>
              </a:endParaRPr>
            </a:p>
          </p:txBody>
        </p:sp>
        <p:sp>
          <p:nvSpPr>
            <p:cNvPr id="37929" name="矩形 37928"/>
            <p:cNvSpPr/>
            <p:nvPr/>
          </p:nvSpPr>
          <p:spPr>
            <a:xfrm>
              <a:off x="0" y="2688"/>
              <a:ext cx="1756" cy="384"/>
            </a:xfrm>
            <a:prstGeom prst="rect">
              <a:avLst/>
            </a:prstGeom>
            <a:noFill/>
            <a:ln w="7" cap="flat" cmpd="sng">
              <a:solidFill>
                <a:schemeClr val="tx1"/>
              </a:solidFill>
              <a:prstDash val="solid"/>
              <a:miter/>
              <a:headEnd type="none" w="med" len="med"/>
              <a:tailEnd type="none" w="med" len="med"/>
            </a:ln>
          </p:spPr>
          <p:txBody>
            <a:bodyPr/>
            <a:p>
              <a:endParaRPr lang="zh-CN" altLang="en-US"/>
            </a:p>
          </p:txBody>
        </p:sp>
      </p:grpSp>
      <p:sp>
        <p:nvSpPr>
          <p:cNvPr id="37930" name="矩形 37929"/>
          <p:cNvSpPr/>
          <p:nvPr/>
        </p:nvSpPr>
        <p:spPr>
          <a:xfrm>
            <a:off x="1992630" y="1519555"/>
            <a:ext cx="8245475" cy="5149850"/>
          </a:xfrm>
          <a:prstGeom prst="rect">
            <a:avLst/>
          </a:prstGeom>
          <a:noFill/>
          <a:ln w="9525" cap="flat" cmpd="sng">
            <a:solidFill>
              <a:schemeClr val="tx1"/>
            </a:solidFill>
            <a:prstDash val="solid"/>
            <a:miter/>
            <a:headEnd type="none" w="med" len="med"/>
            <a:tailEnd type="none" w="med" len="med"/>
          </a:ln>
        </p:spPr>
        <p:txBody>
          <a:bodyPr/>
          <a:p>
            <a:endParaRPr lang="zh-CN" altLang="en-US"/>
          </a:p>
        </p:txBody>
      </p:sp>
      <p:sp>
        <p:nvSpPr>
          <p:cNvPr id="37931" name="矩形 37930"/>
          <p:cNvSpPr/>
          <p:nvPr/>
        </p:nvSpPr>
        <p:spPr>
          <a:xfrm>
            <a:off x="1524000" y="5516563"/>
            <a:ext cx="9144000" cy="614045"/>
          </a:xfrm>
          <a:prstGeom prst="rect">
            <a:avLst/>
          </a:prstGeom>
          <a:noFill/>
          <a:ln w="9525">
            <a:noFill/>
          </a:ln>
        </p:spPr>
        <p:txBody>
          <a:bodyPr wrap="square">
            <a:spAutoFit/>
          </a:bodyPr>
          <a:p>
            <a:pPr algn="just" eaLnBrk="0" hangingPunct="0">
              <a:buClr>
                <a:schemeClr val="bg1"/>
              </a:buClr>
            </a:pPr>
            <a:r>
              <a:rPr lang="en-US" altLang="zh-CN" sz="1000" dirty="0">
                <a:latin typeface="楷体_GB2312" pitchFamily="49" charset="-122"/>
                <a:ea typeface="楷体_GB2312" pitchFamily="49" charset="-122"/>
              </a:rPr>
              <a:t> </a:t>
            </a:r>
            <a:endParaRPr lang="en-US" altLang="zh-CN" sz="1000" dirty="0">
              <a:latin typeface="楷体_GB2312" pitchFamily="49" charset="-122"/>
              <a:ea typeface="楷体_GB2312" pitchFamily="49" charset="-122"/>
            </a:endParaRPr>
          </a:p>
          <a:p>
            <a:pPr eaLnBrk="0" hangingPunct="0">
              <a:buClr>
                <a:schemeClr val="bg1"/>
              </a:buClr>
            </a:pPr>
            <a:endParaRPr lang="en-US" altLang="zh-CN" sz="2400" dirty="0">
              <a:latin typeface="楷体_GB2312" pitchFamily="49" charset="-122"/>
              <a:ea typeface="楷体_GB2312" pitchFamily="49" charset="-122"/>
            </a:endParaRPr>
          </a:p>
        </p:txBody>
      </p:sp>
      <p:sp>
        <p:nvSpPr>
          <p:cNvPr id="4" name="文本框 3"/>
          <p:cNvSpPr txBox="1"/>
          <p:nvPr/>
        </p:nvSpPr>
        <p:spPr>
          <a:xfrm>
            <a:off x="657860" y="1806575"/>
            <a:ext cx="613410" cy="4857115"/>
          </a:xfrm>
          <a:prstGeom prst="rect">
            <a:avLst/>
          </a:prstGeom>
          <a:noFill/>
          <a:ln>
            <a:solidFill>
              <a:srgbClr val="054682"/>
            </a:solidFill>
            <a:prstDash val="lgDash"/>
          </a:ln>
        </p:spPr>
        <p:txBody>
          <a:bodyPr vert="eaVert" wrap="square" rtlCol="0">
            <a:spAutoFit/>
          </a:bodyPr>
          <a:p>
            <a:r>
              <a:rPr lang="zh-CN" altLang="en-US" sz="2800" b="1">
                <a:latin typeface="微软雅黑" panose="020B0503020204020204" pitchFamily="34" charset="-122"/>
                <a:ea typeface="微软雅黑" panose="020B0503020204020204" pitchFamily="34" charset="-122"/>
              </a:rPr>
              <a:t>ERG理论和需要层次理论比较</a:t>
            </a:r>
            <a:endParaRPr lang="zh-CN" altLang="en-US" sz="2800" b="1">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7903"/>
                                        </p:tgtEl>
                                        <p:attrNameLst>
                                          <p:attrName>style.visibility</p:attrName>
                                        </p:attrNameLst>
                                      </p:cBhvr>
                                      <p:to>
                                        <p:strVal val="visible"/>
                                      </p:to>
                                    </p:set>
                                    <p:animEffect transition="in" filter="blinds(horizontal)">
                                      <p:cBhvr>
                                        <p:cTn id="23" dur="500"/>
                                        <p:tgtEl>
                                          <p:spTgt spid="3790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7900"/>
                                        </p:tgtEl>
                                        <p:attrNameLst>
                                          <p:attrName>style.visibility</p:attrName>
                                        </p:attrNameLst>
                                      </p:cBhvr>
                                      <p:to>
                                        <p:strVal val="visible"/>
                                      </p:to>
                                    </p:set>
                                    <p:animEffect transition="in" filter="blinds(horizontal)">
                                      <p:cBhvr>
                                        <p:cTn id="28" dur="500"/>
                                        <p:tgtEl>
                                          <p:spTgt spid="37900"/>
                                        </p:tgtEl>
                                      </p:cBhvr>
                                    </p:animEffect>
                                  </p:childTnLst>
                                </p:cTn>
                              </p:par>
                              <p:par>
                                <p:cTn id="29" presetID="3" presetClass="entr" presetSubtype="10" fill="hold" nodeType="withEffect">
                                  <p:stCondLst>
                                    <p:cond delay="0"/>
                                  </p:stCondLst>
                                  <p:childTnLst>
                                    <p:set>
                                      <p:cBhvr>
                                        <p:cTn id="30" dur="1" fill="hold">
                                          <p:stCondLst>
                                            <p:cond delay="0"/>
                                          </p:stCondLst>
                                        </p:cTn>
                                        <p:tgtEl>
                                          <p:spTgt spid="37906"/>
                                        </p:tgtEl>
                                        <p:attrNameLst>
                                          <p:attrName>style.visibility</p:attrName>
                                        </p:attrNameLst>
                                      </p:cBhvr>
                                      <p:to>
                                        <p:strVal val="visible"/>
                                      </p:to>
                                    </p:set>
                                    <p:animEffect transition="in" filter="blinds(horizontal)">
                                      <p:cBhvr>
                                        <p:cTn id="31" dur="500"/>
                                        <p:tgtEl>
                                          <p:spTgt spid="37906"/>
                                        </p:tgtEl>
                                      </p:cBhvr>
                                    </p:animEffect>
                                  </p:childTnLst>
                                </p:cTn>
                              </p:par>
                              <p:par>
                                <p:cTn id="32" presetID="3" presetClass="entr" presetSubtype="10" fill="hold" nodeType="withEffect">
                                  <p:stCondLst>
                                    <p:cond delay="0"/>
                                  </p:stCondLst>
                                  <p:childTnLst>
                                    <p:set>
                                      <p:cBhvr>
                                        <p:cTn id="33" dur="1" fill="hold">
                                          <p:stCondLst>
                                            <p:cond delay="0"/>
                                          </p:stCondLst>
                                        </p:cTn>
                                        <p:tgtEl>
                                          <p:spTgt spid="37909"/>
                                        </p:tgtEl>
                                        <p:attrNameLst>
                                          <p:attrName>style.visibility</p:attrName>
                                        </p:attrNameLst>
                                      </p:cBhvr>
                                      <p:to>
                                        <p:strVal val="visible"/>
                                      </p:to>
                                    </p:set>
                                    <p:animEffect transition="in" filter="blinds(horizontal)">
                                      <p:cBhvr>
                                        <p:cTn id="34" dur="500"/>
                                        <p:tgtEl>
                                          <p:spTgt spid="37909"/>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7915"/>
                                        </p:tgtEl>
                                        <p:attrNameLst>
                                          <p:attrName>style.visibility</p:attrName>
                                        </p:attrNameLst>
                                      </p:cBhvr>
                                      <p:to>
                                        <p:strVal val="visible"/>
                                      </p:to>
                                    </p:set>
                                    <p:anim calcmode="lin" valueType="num">
                                      <p:cBhvr additive="base">
                                        <p:cTn id="39" dur="500" fill="hold"/>
                                        <p:tgtEl>
                                          <p:spTgt spid="37915"/>
                                        </p:tgtEl>
                                        <p:attrNameLst>
                                          <p:attrName>ppt_x</p:attrName>
                                        </p:attrNameLst>
                                      </p:cBhvr>
                                      <p:tavLst>
                                        <p:tav tm="0">
                                          <p:val>
                                            <p:strVal val="#ppt_x"/>
                                          </p:val>
                                        </p:tav>
                                        <p:tav tm="100000">
                                          <p:val>
                                            <p:strVal val="#ppt_x"/>
                                          </p:val>
                                        </p:tav>
                                      </p:tavLst>
                                    </p:anim>
                                    <p:anim calcmode="lin" valueType="num">
                                      <p:cBhvr additive="base">
                                        <p:cTn id="40" dur="500" fill="hold"/>
                                        <p:tgtEl>
                                          <p:spTgt spid="379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7912"/>
                                        </p:tgtEl>
                                        <p:attrNameLst>
                                          <p:attrName>style.visibility</p:attrName>
                                        </p:attrNameLst>
                                      </p:cBhvr>
                                      <p:to>
                                        <p:strVal val="visible"/>
                                      </p:to>
                                    </p:set>
                                    <p:animEffect transition="in" filter="blinds(horizontal)">
                                      <p:cBhvr>
                                        <p:cTn id="45" dur="500"/>
                                        <p:tgtEl>
                                          <p:spTgt spid="37912"/>
                                        </p:tgtEl>
                                      </p:cBhvr>
                                    </p:animEffect>
                                  </p:childTnLst>
                                </p:cTn>
                              </p:par>
                              <p:par>
                                <p:cTn id="46" presetID="3" presetClass="entr" presetSubtype="10" fill="hold" nodeType="withEffect">
                                  <p:stCondLst>
                                    <p:cond delay="0"/>
                                  </p:stCondLst>
                                  <p:childTnLst>
                                    <p:set>
                                      <p:cBhvr>
                                        <p:cTn id="47" dur="1" fill="hold">
                                          <p:stCondLst>
                                            <p:cond delay="0"/>
                                          </p:stCondLst>
                                        </p:cTn>
                                        <p:tgtEl>
                                          <p:spTgt spid="37918"/>
                                        </p:tgtEl>
                                        <p:attrNameLst>
                                          <p:attrName>style.visibility</p:attrName>
                                        </p:attrNameLst>
                                      </p:cBhvr>
                                      <p:to>
                                        <p:strVal val="visible"/>
                                      </p:to>
                                    </p:set>
                                    <p:animEffect transition="in" filter="blinds(horizontal)">
                                      <p:cBhvr>
                                        <p:cTn id="48" dur="500"/>
                                        <p:tgtEl>
                                          <p:spTgt spid="37918"/>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7924"/>
                                        </p:tgtEl>
                                        <p:attrNameLst>
                                          <p:attrName>style.visibility</p:attrName>
                                        </p:attrNameLst>
                                      </p:cBhvr>
                                      <p:to>
                                        <p:strVal val="visible"/>
                                      </p:to>
                                    </p:set>
                                    <p:anim calcmode="lin" valueType="num">
                                      <p:cBhvr additive="base">
                                        <p:cTn id="53" dur="500" fill="hold"/>
                                        <p:tgtEl>
                                          <p:spTgt spid="37924"/>
                                        </p:tgtEl>
                                        <p:attrNameLst>
                                          <p:attrName>ppt_x</p:attrName>
                                        </p:attrNameLst>
                                      </p:cBhvr>
                                      <p:tavLst>
                                        <p:tav tm="0">
                                          <p:val>
                                            <p:strVal val="#ppt_x"/>
                                          </p:val>
                                        </p:tav>
                                        <p:tav tm="100000">
                                          <p:val>
                                            <p:strVal val="#ppt_x"/>
                                          </p:val>
                                        </p:tav>
                                      </p:tavLst>
                                    </p:anim>
                                    <p:anim calcmode="lin" valueType="num">
                                      <p:cBhvr additive="base">
                                        <p:cTn id="54" dur="500" fill="hold"/>
                                        <p:tgtEl>
                                          <p:spTgt spid="37924"/>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37921"/>
                                        </p:tgtEl>
                                        <p:attrNameLst>
                                          <p:attrName>style.visibility</p:attrName>
                                        </p:attrNameLst>
                                      </p:cBhvr>
                                      <p:to>
                                        <p:strVal val="visible"/>
                                      </p:to>
                                    </p:set>
                                    <p:animEffect transition="in" filter="blinds(horizontal)">
                                      <p:cBhvr>
                                        <p:cTn id="59" dur="500"/>
                                        <p:tgtEl>
                                          <p:spTgt spid="37921"/>
                                        </p:tgtEl>
                                      </p:cBhvr>
                                    </p:animEffect>
                                  </p:childTnLst>
                                </p:cTn>
                              </p:par>
                              <p:par>
                                <p:cTn id="60" presetID="3" presetClass="entr" presetSubtype="10" fill="hold" nodeType="withEffect">
                                  <p:stCondLst>
                                    <p:cond delay="0"/>
                                  </p:stCondLst>
                                  <p:childTnLst>
                                    <p:set>
                                      <p:cBhvr>
                                        <p:cTn id="61" dur="1" fill="hold">
                                          <p:stCondLst>
                                            <p:cond delay="0"/>
                                          </p:stCondLst>
                                        </p:cTn>
                                        <p:tgtEl>
                                          <p:spTgt spid="37927"/>
                                        </p:tgtEl>
                                        <p:attrNameLst>
                                          <p:attrName>style.visibility</p:attrName>
                                        </p:attrNameLst>
                                      </p:cBhvr>
                                      <p:to>
                                        <p:strVal val="visible"/>
                                      </p:to>
                                    </p:set>
                                    <p:animEffect transition="in" filter="blinds(horizontal)">
                                      <p:cBhvr>
                                        <p:cTn id="62" dur="500"/>
                                        <p:tgtEl>
                                          <p:spTgt spid="379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82946" name="标题 82945"/>
          <p:cNvSpPr>
            <a:spLocks noGrp="1"/>
          </p:cNvSpPr>
          <p:nvPr/>
        </p:nvSpPr>
        <p:spPr>
          <a:xfrm>
            <a:off x="907415" y="1562735"/>
            <a:ext cx="8720455" cy="58293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a:lstStyle>
          <a:p>
            <a:pPr algn="l"/>
            <a:r>
              <a:rPr lang="zh-CN" altLang="en-US" sz="2400" b="1" dirty="0">
                <a:solidFill>
                  <a:srgbClr val="0070C0"/>
                </a:solidFill>
                <a:latin typeface="微软雅黑" panose="020B0503020204020204" pitchFamily="34" charset="-122"/>
                <a:ea typeface="微软雅黑" panose="020B0503020204020204" pitchFamily="34" charset="-122"/>
              </a:rPr>
              <a:t>对管理实践的启示</a:t>
            </a:r>
            <a:r>
              <a:rPr lang="en-US" altLang="zh-CN" sz="2400" b="1" dirty="0">
                <a:solidFill>
                  <a:srgbClr val="0070C0"/>
                </a:solidFill>
                <a:latin typeface="微软雅黑" panose="020B0503020204020204" pitchFamily="34" charset="-122"/>
                <a:ea typeface="微软雅黑" panose="020B0503020204020204" pitchFamily="34" charset="-122"/>
              </a:rPr>
              <a:t>--“挫折-倒退”机制</a:t>
            </a:r>
            <a:r>
              <a:rPr lang="zh-CN" altLang="en-US" sz="3200" dirty="0">
                <a:solidFill>
                  <a:srgbClr val="0070C0"/>
                </a:solidFill>
              </a:rPr>
              <a:t> </a:t>
            </a:r>
            <a:endParaRPr lang="zh-CN" altLang="en-US" sz="3200" dirty="0">
              <a:solidFill>
                <a:srgbClr val="0070C0"/>
              </a:solidFill>
            </a:endParaRPr>
          </a:p>
        </p:txBody>
      </p:sp>
      <p:sp>
        <p:nvSpPr>
          <p:cNvPr id="2" name="文本框 1"/>
          <p:cNvSpPr txBox="1"/>
          <p:nvPr/>
        </p:nvSpPr>
        <p:spPr>
          <a:xfrm>
            <a:off x="1034415" y="2294890"/>
            <a:ext cx="9427210" cy="1568450"/>
          </a:xfrm>
          <a:prstGeom prst="rect">
            <a:avLst/>
          </a:prstGeom>
          <a:noFill/>
          <a:ln>
            <a:solidFill>
              <a:schemeClr val="tx2">
                <a:lumMod val="75000"/>
              </a:schemeClr>
            </a:solidFill>
            <a:prstDash val="dash"/>
          </a:ln>
        </p:spPr>
        <p:txBody>
          <a:bodyPr wrap="square" rtlCol="0" anchor="t">
            <a:spAutoFit/>
          </a:bodyPr>
          <a:p>
            <a:r>
              <a:rPr lang="zh-CN" altLang="en-US" sz="2400">
                <a:latin typeface="微软雅黑" panose="020B0503020204020204" pitchFamily="34" charset="-122"/>
                <a:ea typeface="微软雅黑" panose="020B0503020204020204" pitchFamily="34" charset="-122"/>
              </a:rPr>
              <a:t>管理者应当引导那些有雄心壮志的员工，提高他们的工作能力。能力提高了以后，要适时地给他提供机会，适时地提拔他，让他充分发挥他的主观能动性，鼓励他的积极性。而不要该提拔的时候不提拔，造成员工受了</a:t>
            </a:r>
            <a:r>
              <a:rPr lang="zh-CN" altLang="en-US" sz="2400" b="1">
                <a:latin typeface="微软雅黑" panose="020B0503020204020204" pitchFamily="34" charset="-122"/>
                <a:ea typeface="微软雅黑" panose="020B0503020204020204" pitchFamily="34" charset="-122"/>
              </a:rPr>
              <a:t>挫折后又回来追求低层次的需求</a:t>
            </a:r>
            <a:r>
              <a:rPr lang="zh-CN" altLang="en-US" sz="2400">
                <a:latin typeface="微软雅黑" panose="020B0503020204020204" pitchFamily="34" charset="-122"/>
                <a:ea typeface="微软雅黑" panose="020B0503020204020204" pitchFamily="34" charset="-122"/>
              </a:rPr>
              <a:t>。 </a:t>
            </a:r>
            <a:endParaRPr lang="zh-CN" altLang="en-US" sz="2400">
              <a:latin typeface="微软雅黑" panose="020B0503020204020204" pitchFamily="34" charset="-122"/>
              <a:ea typeface="微软雅黑" panose="020B0503020204020204" pitchFamily="34" charset="-122"/>
            </a:endParaRPr>
          </a:p>
        </p:txBody>
      </p:sp>
      <p:sp>
        <p:nvSpPr>
          <p:cNvPr id="4" name="TextBox 42"/>
          <p:cNvSpPr txBox="1"/>
          <p:nvPr/>
        </p:nvSpPr>
        <p:spPr>
          <a:xfrm>
            <a:off x="549275" y="911860"/>
            <a:ext cx="9078595" cy="650875"/>
          </a:xfrm>
          <a:prstGeom prst="rect">
            <a:avLst/>
          </a:prstGeom>
          <a:noFill/>
        </p:spPr>
        <p:txBody>
          <a:bodyPr wrap="square" rtlCol="0">
            <a:spAutoFit/>
          </a:bodyPr>
          <a:p>
            <a:pPr algn="l"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二、阿尔德弗的“生存、关系、发展理论”（ERG理论 ）</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123315" y="4412615"/>
            <a:ext cx="9248775" cy="953135"/>
          </a:xfrm>
          <a:prstGeom prst="rect">
            <a:avLst/>
          </a:prstGeom>
          <a:noFill/>
          <a:ln w="38100">
            <a:solidFill>
              <a:srgbClr val="FF0000"/>
            </a:solidFill>
            <a:prstDash val="sysDash"/>
          </a:ln>
        </p:spPr>
        <p:txBody>
          <a:bodyPr wrap="square" rtlCol="0" anchor="t">
            <a:spAutoFit/>
          </a:bodyPr>
          <a:p>
            <a:r>
              <a:rPr lang="zh-CN" altLang="en-US" sz="2800">
                <a:latin typeface="微软雅黑" panose="020B0503020204020204" pitchFamily="34" charset="-122"/>
                <a:ea typeface="微软雅黑" panose="020B0503020204020204" pitchFamily="34" charset="-122"/>
              </a:rPr>
              <a:t>阿尔德弗对人的需要的研究并没有超出马斯洛的需要层次理论的范畴，两者对实际工作都具有一定的指导意义。</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right)">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Par">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slide(fromLeft)">
                                      <p:cBhvr>
                                        <p:cTn id="12" dur="500"/>
                                        <p:tgtEl>
                                          <p:spTgt spid="11268"/>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941060" y="3255645"/>
            <a:ext cx="309880" cy="346075"/>
          </a:xfrm>
          <a:prstGeom prst="rect">
            <a:avLst/>
          </a:prstGeom>
          <a:noFill/>
        </p:spPr>
        <p:txBody>
          <a:bodyPr wrap="none" rtlCol="0" anchor="t">
            <a:spAutoFit/>
          </a:bodyPr>
          <a:p>
            <a:pPr>
              <a:lnSpc>
                <a:spcPct val="80000"/>
              </a:lnSpc>
            </a:pPr>
            <a:endParaRPr lang="zh-CN" altLang="en-US"/>
          </a:p>
        </p:txBody>
      </p:sp>
      <p:sp>
        <p:nvSpPr>
          <p:cNvPr id="4" name="文本框 3"/>
          <p:cNvSpPr txBox="1"/>
          <p:nvPr/>
        </p:nvSpPr>
        <p:spPr>
          <a:xfrm>
            <a:off x="367665" y="1967865"/>
            <a:ext cx="3626485" cy="3046095"/>
          </a:xfrm>
          <a:prstGeom prst="rect">
            <a:avLst/>
          </a:prstGeom>
          <a:noFill/>
        </p:spPr>
        <p:txBody>
          <a:bodyPr wrap="square" rtlCol="0" anchor="t">
            <a:spAutoFit/>
          </a:bodyPr>
          <a:p>
            <a:r>
              <a:rPr lang="zh-CN" altLang="en-US" b="1" dirty="0">
                <a:latin typeface="宋体" panose="02010600030101010101" pitchFamily="2" charset="-122"/>
                <a:sym typeface="+mn-ea"/>
              </a:rPr>
              <a:t>    </a:t>
            </a:r>
            <a:r>
              <a:rPr lang="zh-CN" altLang="en-US" sz="2400" b="1" dirty="0">
                <a:latin typeface="宋体" panose="02010600030101010101" pitchFamily="2" charset="-122"/>
                <a:sym typeface="+mn-ea"/>
              </a:rPr>
              <a:t> 使职工感到满意的都是</a:t>
            </a:r>
            <a:r>
              <a:rPr lang="zh-CN" altLang="en-US" sz="2400" b="1" dirty="0">
                <a:solidFill>
                  <a:srgbClr val="FF0000"/>
                </a:solidFill>
                <a:latin typeface="宋体" panose="02010600030101010101" pitchFamily="2" charset="-122"/>
                <a:sym typeface="+mn-ea"/>
              </a:rPr>
              <a:t>属于工作本身或工作内容方面的</a:t>
            </a:r>
            <a:r>
              <a:rPr lang="zh-CN" altLang="en-US" sz="2400" b="1" dirty="0">
                <a:latin typeface="宋体" panose="02010600030101010101" pitchFamily="2" charset="-122"/>
                <a:sym typeface="+mn-ea"/>
              </a:rPr>
              <a:t>；使职工感到不满的，都是属于</a:t>
            </a:r>
            <a:r>
              <a:rPr lang="zh-CN" altLang="en-US" sz="2400" b="1" dirty="0">
                <a:solidFill>
                  <a:srgbClr val="FF0000"/>
                </a:solidFill>
                <a:latin typeface="宋体" panose="02010600030101010101" pitchFamily="2" charset="-122"/>
                <a:sym typeface="+mn-ea"/>
              </a:rPr>
              <a:t>工作环境或工作关系方面的</a:t>
            </a:r>
            <a:r>
              <a:rPr lang="zh-CN" altLang="en-US" sz="2400" b="1" dirty="0">
                <a:latin typeface="宋体" panose="02010600030101010101" pitchFamily="2" charset="-122"/>
                <a:sym typeface="+mn-ea"/>
              </a:rPr>
              <a:t>。</a:t>
            </a:r>
            <a:endParaRPr lang="en-US" altLang="zh-CN" sz="2400" b="1" dirty="0">
              <a:latin typeface="宋体" panose="02010600030101010101" pitchFamily="2" charset="-122"/>
            </a:endParaRPr>
          </a:p>
          <a:p>
            <a:r>
              <a:rPr lang="en-US" altLang="zh-CN" sz="2400" b="1" dirty="0">
                <a:latin typeface="宋体" panose="02010600030101010101" pitchFamily="2" charset="-122"/>
                <a:sym typeface="+mn-ea"/>
              </a:rPr>
              <a:t>   </a:t>
            </a:r>
            <a:r>
              <a:rPr lang="zh-CN" altLang="en-US" sz="2400" b="1" dirty="0">
                <a:latin typeface="宋体" panose="02010600030101010101" pitchFamily="2" charset="-122"/>
                <a:sym typeface="+mn-ea"/>
              </a:rPr>
              <a:t>他把前者叫做</a:t>
            </a:r>
            <a:r>
              <a:rPr lang="zh-CN" altLang="en-US" sz="2400" b="1" dirty="0">
                <a:solidFill>
                  <a:srgbClr val="FF0000"/>
                </a:solidFill>
                <a:latin typeface="宋体" panose="02010600030101010101" pitchFamily="2" charset="-122"/>
                <a:sym typeface="+mn-ea"/>
              </a:rPr>
              <a:t>激励因素</a:t>
            </a:r>
            <a:r>
              <a:rPr lang="zh-CN" altLang="en-US" sz="2400" b="1" dirty="0">
                <a:latin typeface="宋体" panose="02010600030101010101" pitchFamily="2" charset="-122"/>
                <a:sym typeface="+mn-ea"/>
              </a:rPr>
              <a:t>，后者叫做</a:t>
            </a:r>
            <a:r>
              <a:rPr lang="zh-CN" altLang="en-US" sz="2400" b="1" dirty="0">
                <a:solidFill>
                  <a:srgbClr val="FF0000"/>
                </a:solidFill>
                <a:latin typeface="宋体" panose="02010600030101010101" pitchFamily="2" charset="-122"/>
                <a:sym typeface="+mn-ea"/>
              </a:rPr>
              <a:t>保健因素</a:t>
            </a:r>
            <a:r>
              <a:rPr lang="zh-CN" altLang="en-US" sz="2400" b="1" dirty="0">
                <a:latin typeface="宋体" panose="02010600030101010101" pitchFamily="2" charset="-122"/>
                <a:sym typeface="+mn-ea"/>
              </a:rPr>
              <a:t>。（如图）</a:t>
            </a:r>
            <a:endParaRPr lang="zh-CN" altLang="en-US" sz="2400"/>
          </a:p>
        </p:txBody>
      </p:sp>
      <p:pic>
        <p:nvPicPr>
          <p:cNvPr id="5" name="图片 4"/>
          <p:cNvPicPr>
            <a:picLocks noChangeAspect="1"/>
          </p:cNvPicPr>
          <p:nvPr/>
        </p:nvPicPr>
        <p:blipFill>
          <a:blip r:embed="rId1"/>
          <a:stretch>
            <a:fillRect/>
          </a:stretch>
        </p:blipFill>
        <p:spPr>
          <a:xfrm>
            <a:off x="4768215" y="1184275"/>
            <a:ext cx="6568440" cy="4379595"/>
          </a:xfrm>
          <a:prstGeom prst="rect">
            <a:avLst/>
          </a:prstGeom>
        </p:spPr>
      </p:pic>
      <p:sp>
        <p:nvSpPr>
          <p:cNvPr id="72" name="TextBox 42"/>
          <p:cNvSpPr txBox="1"/>
          <p:nvPr/>
        </p:nvSpPr>
        <p:spPr>
          <a:xfrm>
            <a:off x="549910" y="911860"/>
            <a:ext cx="4582160"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三、赫茨伯格的双因素理论</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941060" y="3255645"/>
            <a:ext cx="309880" cy="346075"/>
          </a:xfrm>
          <a:prstGeom prst="rect">
            <a:avLst/>
          </a:prstGeom>
          <a:noFill/>
        </p:spPr>
        <p:txBody>
          <a:bodyPr wrap="none" rtlCol="0" anchor="t">
            <a:spAutoFit/>
          </a:bodyPr>
          <a:p>
            <a:pPr>
              <a:lnSpc>
                <a:spcPct val="80000"/>
              </a:lnSpc>
            </a:pPr>
            <a:endParaRPr lang="zh-CN" altLang="en-US"/>
          </a:p>
        </p:txBody>
      </p:sp>
      <p:pic>
        <p:nvPicPr>
          <p:cNvPr id="6" name="图片 5" descr="QQ截图20171203111752"/>
          <p:cNvPicPr>
            <a:picLocks noChangeAspect="1"/>
          </p:cNvPicPr>
          <p:nvPr/>
        </p:nvPicPr>
        <p:blipFill>
          <a:blip r:embed="rId1"/>
          <a:stretch>
            <a:fillRect/>
          </a:stretch>
        </p:blipFill>
        <p:spPr>
          <a:xfrm>
            <a:off x="1722120" y="1730375"/>
            <a:ext cx="9142095" cy="4773930"/>
          </a:xfrm>
          <a:prstGeom prst="rect">
            <a:avLst/>
          </a:prstGeom>
        </p:spPr>
      </p:pic>
      <p:sp>
        <p:nvSpPr>
          <p:cNvPr id="7" name="标题 1"/>
          <p:cNvSpPr>
            <a:spLocks noGrp="1"/>
          </p:cNvSpPr>
          <p:nvPr/>
        </p:nvSpPr>
        <p:spPr>
          <a:xfrm>
            <a:off x="166370" y="868680"/>
            <a:ext cx="4962525" cy="757555"/>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lnSpcReduction="10000"/>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noProof="0" dirty="0" smtClean="0">
                <a:ln w="1905"/>
                <a:solidFill>
                  <a:schemeClr val="tx1"/>
                </a:solidFill>
                <a:effectLst>
                  <a:innerShdw blurRad="69850" dist="43180" dir="5400000">
                    <a:srgbClr val="000000">
                      <a:alpha val="65000"/>
                    </a:srgbClr>
                  </a:innerShdw>
                </a:effectLst>
                <a:uLnTx/>
                <a:uFillTx/>
                <a:latin typeface="+mj-lt"/>
                <a:ea typeface="+mj-ea"/>
                <a:cs typeface="+mj-cs"/>
              </a:rPr>
              <a:t>双因素理论</a:t>
            </a:r>
            <a:r>
              <a:rPr lang="zh-CN" altLang="en-US" sz="2800" noProof="0" dirty="0" smtClean="0">
                <a:solidFill>
                  <a:schemeClr val="tx1"/>
                </a:solidFill>
                <a:uLnTx/>
                <a:uFillTx/>
                <a:sym typeface="+mn-ea"/>
              </a:rPr>
              <a:t>VS层次需要论</a:t>
            </a:r>
            <a:endParaRPr kumimoji="0" lang="zh-CN" altLang="en-US" sz="2800" b="1" i="0" u="none" strike="noStrike" kern="1200" cap="none" spc="0" normalizeH="0" baseline="0" noProof="0" dirty="0" smtClean="0">
              <a:ln w="1905"/>
              <a:solidFill>
                <a:schemeClr val="tx1"/>
              </a:solidFill>
              <a:effectLst>
                <a:innerShdw blurRad="69850" dist="43180" dir="5400000">
                  <a:srgbClr val="000000">
                    <a:alpha val="65000"/>
                  </a:srgbClr>
                </a:innerShdw>
              </a:effectLst>
              <a:uLnTx/>
              <a:uFillTx/>
              <a:latin typeface="+mj-lt"/>
              <a:ea typeface="+mj-ea"/>
              <a:cs typeface="+mj-cs"/>
              <a:sym typeface="+mn-ea"/>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
                                        <p:tgtEl>
                                          <p:spTgt spid="7"/>
                                        </p:tgtEl>
                                      </p:cBhvr>
                                    </p:animEffect>
                                    <p:anim calcmode="lin" valueType="num">
                                      <p:cBhvr>
                                        <p:cTn id="13" dur="400" fill="hold"/>
                                        <p:tgtEl>
                                          <p:spTgt spid="7"/>
                                        </p:tgtEl>
                                        <p:attrNameLst>
                                          <p:attrName>ppt_x</p:attrName>
                                        </p:attrNameLst>
                                      </p:cBhvr>
                                      <p:tavLst>
                                        <p:tav tm="0">
                                          <p:val>
                                            <p:strVal val="#ppt_x"/>
                                          </p:val>
                                        </p:tav>
                                        <p:tav tm="100000">
                                          <p:val>
                                            <p:strVal val="#ppt_x"/>
                                          </p:val>
                                        </p:tav>
                                      </p:tavLst>
                                    </p:anim>
                                    <p:anim calcmode="lin" valueType="num">
                                      <p:cBhvr>
                                        <p:cTn id="14" dur="400" fill="hold"/>
                                        <p:tgtEl>
                                          <p:spTgt spid="7"/>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92506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tx1"/>
                </a:solidFill>
                <a:latin typeface="Impact" panose="020B0806030902050204" pitchFamily="34" charset="0"/>
                <a:ea typeface="微软雅黑" panose="020B0503020204020204" pitchFamily="34" charset="-122"/>
              </a:rPr>
              <a:t>03  总结</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16890" y="957580"/>
            <a:ext cx="2922270" cy="583565"/>
          </a:xfrm>
          <a:prstGeom prst="rect">
            <a:avLst/>
          </a:prstGeom>
          <a:solidFill>
            <a:srgbClr val="0848AF"/>
          </a:solidFill>
        </p:spPr>
        <p:txBody>
          <a:bodyPr wrap="square" rtlCol="0" anchor="t">
            <a:spAutoFit/>
          </a:bodyPr>
          <a:p>
            <a:r>
              <a:rPr lang="zh-CN" altLang="en-US" sz="3200" dirty="0">
                <a:solidFill>
                  <a:schemeClr val="bg1"/>
                </a:solidFill>
                <a:uFillTx/>
                <a:latin typeface="微软雅黑" panose="020B0503020204020204" pitchFamily="34" charset="-122"/>
                <a:ea typeface="微软雅黑" panose="020B0503020204020204" pitchFamily="34" charset="-122"/>
                <a:sym typeface="+mn-ea"/>
              </a:rPr>
              <a:t>对管理的启示：</a:t>
            </a:r>
            <a:endParaRPr lang="zh-CN" altLang="en-US" sz="3200" dirty="0">
              <a:solidFill>
                <a:schemeClr val="bg1"/>
              </a:solidFill>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516890" y="1967865"/>
            <a:ext cx="9085580" cy="3870960"/>
          </a:xfrm>
          <a:prstGeom prst="rect">
            <a:avLst/>
          </a:prstGeom>
          <a:noFill/>
          <a:ln w="28575">
            <a:solidFill>
              <a:schemeClr val="bg2">
                <a:lumMod val="10000"/>
              </a:schemeClr>
            </a:solidFill>
            <a:prstDash val="dash"/>
          </a:ln>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a:buNone/>
            </a:pPr>
            <a:r>
              <a:rPr lang="en-US" altLang="zh-CN" sz="2800" dirty="0"/>
              <a:t>1.</a:t>
            </a:r>
            <a:r>
              <a:rPr lang="zh-CN" altLang="en-US" sz="2800" dirty="0"/>
              <a:t>要调动和维持员工的积极性，首先要</a:t>
            </a:r>
            <a:r>
              <a:rPr lang="zh-CN" altLang="en-US" sz="2800" dirty="0">
                <a:solidFill>
                  <a:srgbClr val="FF0000"/>
                </a:solidFill>
              </a:rPr>
              <a:t>注意保健因素</a:t>
            </a:r>
            <a:r>
              <a:rPr lang="zh-CN" altLang="en-US" sz="2800" dirty="0"/>
              <a:t>，以防止产生不满情绪。</a:t>
            </a:r>
            <a:endParaRPr lang="zh-CN" altLang="en-US" sz="2800" dirty="0"/>
          </a:p>
          <a:p>
            <a:pPr>
              <a:buNone/>
            </a:pPr>
            <a:r>
              <a:rPr lang="en-US" altLang="zh-CN" sz="2800" dirty="0"/>
              <a:t>2.</a:t>
            </a:r>
            <a:r>
              <a:rPr lang="zh-CN" altLang="en-US" sz="2800" dirty="0"/>
              <a:t>要</a:t>
            </a:r>
            <a:r>
              <a:rPr lang="zh-CN" altLang="en-US" sz="2800" dirty="0">
                <a:solidFill>
                  <a:srgbClr val="FF0000"/>
                </a:solidFill>
              </a:rPr>
              <a:t>利用激励因素去激发</a:t>
            </a:r>
            <a:r>
              <a:rPr lang="zh-CN" altLang="en-US" sz="2800" dirty="0"/>
              <a:t>员工的工作热情，为每个员工提供发挥才能的机会，增强他们的</a:t>
            </a:r>
            <a:r>
              <a:rPr lang="zh-CN" altLang="en-US" sz="2800" dirty="0">
                <a:solidFill>
                  <a:srgbClr val="FF0000"/>
                </a:solidFill>
              </a:rPr>
              <a:t>成就感和责任心</a:t>
            </a:r>
            <a:r>
              <a:rPr lang="zh-CN" altLang="en-US" sz="2800" dirty="0"/>
              <a:t>，创造一种奋发向上的局面。</a:t>
            </a:r>
            <a:endParaRPr lang="zh-CN" altLang="en-US" sz="2800" dirty="0"/>
          </a:p>
          <a:p>
            <a:pPr>
              <a:buNone/>
            </a:pPr>
            <a:r>
              <a:rPr lang="en-US" altLang="zh-CN" sz="2800" dirty="0"/>
              <a:t>3.</a:t>
            </a:r>
            <a:r>
              <a:rPr lang="zh-CN" altLang="en-US" sz="2800" dirty="0"/>
              <a:t>双因素理论是在</a:t>
            </a:r>
            <a:r>
              <a:rPr lang="zh-CN" altLang="en-US" sz="2800" dirty="0">
                <a:solidFill>
                  <a:srgbClr val="FF0000"/>
                </a:solidFill>
              </a:rPr>
              <a:t>美国的文化背景下</a:t>
            </a:r>
            <a:r>
              <a:rPr lang="zh-CN" altLang="en-US" sz="2800" dirty="0"/>
              <a:t>提出来的，与我国的基本国情，社会制度有所</a:t>
            </a:r>
            <a:r>
              <a:rPr lang="zh-CN" altLang="en-US" sz="2800" dirty="0">
                <a:solidFill>
                  <a:srgbClr val="FF0000"/>
                </a:solidFill>
              </a:rPr>
              <a:t>区别</a:t>
            </a:r>
            <a:r>
              <a:rPr lang="zh-CN" altLang="en-US" sz="2800" dirty="0"/>
              <a:t>，这提醒管理者在</a:t>
            </a:r>
            <a:r>
              <a:rPr lang="zh-CN" altLang="en-US" sz="2800" dirty="0">
                <a:solidFill>
                  <a:srgbClr val="FF0000"/>
                </a:solidFill>
              </a:rPr>
              <a:t>划分保健和激励因素</a:t>
            </a:r>
            <a:r>
              <a:rPr lang="zh-CN" altLang="en-US" sz="2800" dirty="0"/>
              <a:t>时也应该有所区分。</a:t>
            </a:r>
            <a:endParaRPr lang="zh-CN" altLang="en-US" sz="2800" dirty="0"/>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8" presetClass="entr" presetSubtype="16" fill="hold" nodeType="withEffect">
                                  <p:stCondLst>
                                    <p:cond delay="0"/>
                                  </p:stCondLst>
                                  <p:childTnLst>
                                    <p:set>
                                      <p:cBhvr>
                                        <p:cTn id="9" dur="1" fill="hold">
                                          <p:stCondLst>
                                            <p:cond delay="0"/>
                                          </p:stCondLst>
                                        </p:cTn>
                                        <p:tgtEl>
                                          <p:spTgt spid="10243">
                                            <p:txEl>
                                              <p:charRg st="0" end="36"/>
                                            </p:txEl>
                                          </p:spTgt>
                                        </p:tgtEl>
                                        <p:attrNameLst>
                                          <p:attrName>style.visibility</p:attrName>
                                        </p:attrNameLst>
                                      </p:cBhvr>
                                      <p:to>
                                        <p:strVal val="visible"/>
                                      </p:to>
                                    </p:set>
                                    <p:animEffect transition="in" filter="diamond(in)">
                                      <p:cBhvr>
                                        <p:cTn id="10" dur="2000"/>
                                        <p:tgtEl>
                                          <p:spTgt spid="10243">
                                            <p:txEl>
                                              <p:charRg st="0" end="36"/>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10243">
                                            <p:txEl>
                                              <p:charRg st="36" end="97"/>
                                            </p:txEl>
                                          </p:spTgt>
                                        </p:tgtEl>
                                        <p:attrNameLst>
                                          <p:attrName>style.visibility</p:attrName>
                                        </p:attrNameLst>
                                      </p:cBhvr>
                                      <p:to>
                                        <p:strVal val="visible"/>
                                      </p:to>
                                    </p:set>
                                    <p:animEffect transition="in" filter="diamond(in)">
                                      <p:cBhvr>
                                        <p:cTn id="13" dur="2000"/>
                                        <p:tgtEl>
                                          <p:spTgt spid="10243">
                                            <p:txEl>
                                              <p:charRg st="36" end="97"/>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10243">
                                            <p:txEl>
                                              <p:charRg st="97" end="163"/>
                                            </p:txEl>
                                          </p:spTgt>
                                        </p:tgtEl>
                                        <p:attrNameLst>
                                          <p:attrName>style.visibility</p:attrName>
                                        </p:attrNameLst>
                                      </p:cBhvr>
                                      <p:to>
                                        <p:strVal val="visible"/>
                                      </p:to>
                                    </p:set>
                                    <p:animEffect transition="in" filter="diamond(in)">
                                      <p:cBhvr>
                                        <p:cTn id="16" dur="2000"/>
                                        <p:tgtEl>
                                          <p:spTgt spid="10243">
                                            <p:txEl>
                                              <p:charRg st="97" end="16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941060" y="3255645"/>
            <a:ext cx="309880" cy="346075"/>
          </a:xfrm>
          <a:prstGeom prst="rect">
            <a:avLst/>
          </a:prstGeom>
          <a:noFill/>
        </p:spPr>
        <p:txBody>
          <a:bodyPr wrap="none" rtlCol="0" anchor="t">
            <a:spAutoFit/>
          </a:bodyPr>
          <a:p>
            <a:pPr>
              <a:lnSpc>
                <a:spcPct val="80000"/>
              </a:lnSpc>
            </a:pPr>
            <a:endParaRPr lang="zh-CN" altLang="en-US"/>
          </a:p>
        </p:txBody>
      </p:sp>
      <p:sp>
        <p:nvSpPr>
          <p:cNvPr id="4" name="文本框 3"/>
          <p:cNvSpPr txBox="1"/>
          <p:nvPr/>
        </p:nvSpPr>
        <p:spPr>
          <a:xfrm>
            <a:off x="367665" y="1967865"/>
            <a:ext cx="3626485" cy="460375"/>
          </a:xfrm>
          <a:prstGeom prst="rect">
            <a:avLst/>
          </a:prstGeom>
          <a:noFill/>
        </p:spPr>
        <p:txBody>
          <a:bodyPr wrap="square" rtlCol="0" anchor="t">
            <a:spAutoFit/>
          </a:bodyPr>
          <a:p>
            <a:r>
              <a:rPr lang="zh-CN" altLang="en-US" b="1" dirty="0">
                <a:latin typeface="宋体" panose="02010600030101010101" pitchFamily="2" charset="-122"/>
                <a:sym typeface="+mn-ea"/>
              </a:rPr>
              <a:t>    </a:t>
            </a:r>
            <a:r>
              <a:rPr lang="zh-CN" altLang="en-US" sz="2400" b="1" dirty="0">
                <a:latin typeface="宋体" panose="02010600030101010101" pitchFamily="2" charset="-122"/>
                <a:sym typeface="+mn-ea"/>
              </a:rPr>
              <a:t> </a:t>
            </a:r>
            <a:endParaRPr lang="zh-CN" altLang="en-US" sz="2400"/>
          </a:p>
        </p:txBody>
      </p:sp>
      <p:graphicFrame>
        <p:nvGraphicFramePr>
          <p:cNvPr id="7" name="图示 6"/>
          <p:cNvGraphicFramePr/>
          <p:nvPr/>
        </p:nvGraphicFramePr>
        <p:xfrm>
          <a:off x="3994150" y="1052830"/>
          <a:ext cx="7010400" cy="36449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8" name="横卷形 7"/>
          <p:cNvSpPr/>
          <p:nvPr/>
        </p:nvSpPr>
        <p:spPr>
          <a:xfrm>
            <a:off x="483235" y="4057015"/>
            <a:ext cx="10422890" cy="260604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sz="2000" b="1" dirty="0">
                <a:latin typeface="宋体" panose="02010600030101010101" pitchFamily="2" charset="-122"/>
                <a:sym typeface="+mn-ea"/>
              </a:rPr>
              <a:t>麦克利兰经过多年的研究得出结论说，人类的许多需要都不是生理性的，而是</a:t>
            </a:r>
            <a:r>
              <a:rPr sz="2000" b="1" dirty="0">
                <a:solidFill>
                  <a:srgbClr val="FFFF00"/>
                </a:solidFill>
                <a:latin typeface="宋体" panose="02010600030101010101" pitchFamily="2" charset="-122"/>
                <a:sym typeface="+mn-ea"/>
              </a:rPr>
              <a:t>社会性</a:t>
            </a:r>
            <a:r>
              <a:rPr sz="2000" b="1" dirty="0">
                <a:latin typeface="宋体" panose="02010600030101010101" pitchFamily="2" charset="-122"/>
                <a:sym typeface="+mn-ea"/>
              </a:rPr>
              <a:t>的，而且人的社会性需求不是先天的，而是</a:t>
            </a:r>
            <a:r>
              <a:rPr sz="2000" b="1" dirty="0">
                <a:solidFill>
                  <a:srgbClr val="FFFF00"/>
                </a:solidFill>
                <a:latin typeface="宋体" panose="02010600030101010101" pitchFamily="2" charset="-122"/>
                <a:sym typeface="+mn-ea"/>
              </a:rPr>
              <a:t>后天</a:t>
            </a:r>
            <a:r>
              <a:rPr sz="2000" b="1" dirty="0">
                <a:latin typeface="宋体" panose="02010600030101010101" pitchFamily="2" charset="-122"/>
                <a:sym typeface="+mn-ea"/>
              </a:rPr>
              <a:t>的，得自于环境、经历和培养教育等。很难从单个人的角度归纳出共同的、与生俱来的心理需要。时代不同、社会不同、文化背景不同，人的需求当然就不同 </a:t>
            </a:r>
            <a:r>
              <a:rPr sz="2000" b="1" dirty="0">
                <a:latin typeface="宋体" panose="02010600030101010101" pitchFamily="2" charset="-122"/>
              </a:rPr>
              <a:t>拥有权力者更追求权力、拥有亲情者更追求亲情、而拥有成就者更追求成就。同时，由于他认为其中</a:t>
            </a:r>
            <a:r>
              <a:rPr sz="2000" b="1" dirty="0">
                <a:solidFill>
                  <a:srgbClr val="FFFF00"/>
                </a:solidFill>
                <a:latin typeface="宋体" panose="02010600030101010101" pitchFamily="2" charset="-122"/>
              </a:rPr>
              <a:t>成就需要的高低</a:t>
            </a:r>
            <a:r>
              <a:rPr sz="2000" b="1" dirty="0">
                <a:latin typeface="宋体" panose="02010600030101010101" pitchFamily="2" charset="-122"/>
              </a:rPr>
              <a:t>对人的成长和发展起到特别重要的作用，所以很多人就称其理论为</a:t>
            </a:r>
            <a:r>
              <a:rPr sz="2000" b="1" dirty="0">
                <a:solidFill>
                  <a:srgbClr val="FFFF00"/>
                </a:solidFill>
                <a:latin typeface="宋体" panose="02010600030101010101" pitchFamily="2" charset="-122"/>
              </a:rPr>
              <a:t>成就需要理论。</a:t>
            </a:r>
            <a:endParaRPr sz="2000" b="1" dirty="0">
              <a:solidFill>
                <a:srgbClr val="FFFF00"/>
              </a:solidFill>
              <a:latin typeface="宋体" panose="02010600030101010101" pitchFamily="2" charset="-122"/>
            </a:endParaRPr>
          </a:p>
        </p:txBody>
      </p:sp>
      <p:sp>
        <p:nvSpPr>
          <p:cNvPr id="9" name="标题 1"/>
          <p:cNvSpPr>
            <a:spLocks noGrp="1"/>
          </p:cNvSpPr>
          <p:nvPr/>
        </p:nvSpPr>
        <p:spPr>
          <a:xfrm>
            <a:off x="367665" y="1039495"/>
            <a:ext cx="4636135" cy="928370"/>
          </a:xfrm>
          <a:prstGeom prst="rect">
            <a:avLst/>
          </a:prstGeom>
          <a:noFill/>
          <a:ln>
            <a:noFill/>
          </a:ln>
          <a:effectLst/>
          <a:scene3d>
            <a:camera prst="orthographicFront"/>
            <a:lightRig rig="balanced" dir="t"/>
          </a:scene3d>
          <a:sp3d prstMaterial="plastic"/>
          <a:extLst>
            <a:ext uri="{909E8E84-426E-40DD-AFC4-6F175D3DCCD1}">
              <a14:hiddenFill xmlns:a14="http://schemas.microsoft.com/office/drawing/2010/main">
                <a:solidFill>
                  <a:srgbClr val="0848AF"/>
                </a:solidFill>
              </a14:hiddenFill>
            </a:ext>
          </a:extLst>
        </p:spPr>
        <p:txBody>
          <a:bodyPr vert="horz" lIns="91440" tIns="45720" rIns="91440" bIns="45720" rtlCol="0" anchor="ctr">
            <a:normAutofit/>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rPr>
              <a:t>四、成就需要理论</a:t>
            </a:r>
            <a:endPar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
                                        <p:tgtEl>
                                          <p:spTgt spid="9"/>
                                        </p:tgtEl>
                                      </p:cBhvr>
                                    </p:animEffect>
                                    <p:anim calcmode="lin" valueType="num">
                                      <p:cBhvr>
                                        <p:cTn id="13" dur="400" fill="hold"/>
                                        <p:tgtEl>
                                          <p:spTgt spid="9"/>
                                        </p:tgtEl>
                                        <p:attrNameLst>
                                          <p:attrName>ppt_x</p:attrName>
                                        </p:attrNameLst>
                                      </p:cBhvr>
                                      <p:tavLst>
                                        <p:tav tm="0">
                                          <p:val>
                                            <p:strVal val="#ppt_x"/>
                                          </p:val>
                                        </p:tav>
                                        <p:tav tm="100000">
                                          <p:val>
                                            <p:strVal val="#ppt_x"/>
                                          </p:val>
                                        </p:tav>
                                      </p:tavLst>
                                    </p:anim>
                                    <p:anim calcmode="lin" valueType="num">
                                      <p:cBhvr>
                                        <p:cTn id="14" dur="400" fill="hold"/>
                                        <p:tgtEl>
                                          <p:spTgt spid="9"/>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0" presetClass="emph" presetSubtype="0" fill="hold" grpId="1" nodeType="afterEffect">
                                  <p:stCondLst>
                                    <p:cond delay="0"/>
                                  </p:stCondLst>
                                  <p:iterate type="lt">
                                    <p:tmPct val="10000"/>
                                  </p:iterate>
                                  <p:childTnLst>
                                    <p:set>
                                      <p:cBhvr override="childStyle">
                                        <p:cTn id="15" dur="500" autoRev="1" fill="hold"/>
                                        <p:tgtEl>
                                          <p:spTgt spid="11270"/>
                                        </p:tgtEl>
                                        <p:attrNameLst>
                                          <p:attrName>style.color</p:attrName>
                                        </p:attrNameLst>
                                      </p:cBhvr>
                                      <p:to>
                                        <p:clrVal>
                                          <a:schemeClr val="bg1"/>
                                        </p:clrVal>
                                      </p:to>
                                    </p:set>
                                    <p:set>
                                      <p:cBhvr>
                                        <p:cTn id="16" dur="500" autoRev="1" fill="hold"/>
                                        <p:tgtEl>
                                          <p:spTgt spid="11270"/>
                                        </p:tgtEl>
                                        <p:attrNameLst>
                                          <p:attrName>fillcolor</p:attrName>
                                        </p:attrNameLst>
                                      </p:cBhvr>
                                      <p:to>
                                        <p:clrVal>
                                          <a:schemeClr val="bg1"/>
                                        </p:clrVal>
                                      </p:to>
                                    </p:set>
                                    <p:set>
                                      <p:cBhvr>
                                        <p:cTn id="17" dur="500" autoRev="1" fill="hold"/>
                                        <p:tgtEl>
                                          <p:spTgt spid="11270"/>
                                        </p:tgtEl>
                                        <p:attrNameLst>
                                          <p:attrName>fill.type</p:attrName>
                                        </p:attrNameLst>
                                      </p:cBhvr>
                                      <p:to>
                                        <p:strVal val="solid"/>
                                      </p:to>
                                    </p:set>
                                  </p:childTnLst>
                                </p:cTn>
                              </p:par>
                              <p:par>
                                <p:cTn id="18" presetID="2" presetClass="entr" presetSubtype="4" fill="hold" grpId="0" nodeType="withEffect">
                                  <p:stCondLst>
                                    <p:cond delay="0"/>
                                  </p:stCondLst>
                                  <p:iterate type="lt">
                                    <p:tmPct val="0"/>
                                  </p:iterate>
                                  <p:childTnLst>
                                    <p:set>
                                      <p:cBhvr>
                                        <p:cTn id="19" dur="1" fill="hold">
                                          <p:stCondLst>
                                            <p:cond delay="0"/>
                                          </p:stCondLst>
                                        </p:cTn>
                                        <p:tgtEl>
                                          <p:spTgt spid="11270"/>
                                        </p:tgtEl>
                                        <p:attrNameLst>
                                          <p:attrName>style.visibility</p:attrName>
                                        </p:attrNameLst>
                                      </p:cBhvr>
                                      <p:to>
                                        <p:strVal val="visible"/>
                                      </p:to>
                                    </p:set>
                                    <p:anim calcmode="lin" valueType="num">
                                      <p:cBhvr additive="base">
                                        <p:cTn id="20" dur="500" fill="hold"/>
                                        <p:tgtEl>
                                          <p:spTgt spid="11270"/>
                                        </p:tgtEl>
                                        <p:attrNameLst>
                                          <p:attrName>ppt_x</p:attrName>
                                        </p:attrNameLst>
                                      </p:cBhvr>
                                      <p:tavLst>
                                        <p:tav tm="0">
                                          <p:val>
                                            <p:strVal val="#ppt_x"/>
                                          </p:val>
                                        </p:tav>
                                        <p:tav tm="100000">
                                          <p:val>
                                            <p:strVal val="#ppt_x"/>
                                          </p:val>
                                        </p:tav>
                                      </p:tavLst>
                                    </p:anim>
                                    <p:anim calcmode="lin" valueType="num">
                                      <p:cBhvr additive="base">
                                        <p:cTn id="21" dur="500" fill="hold"/>
                                        <p:tgtEl>
                                          <p:spTgt spid="1127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1271"/>
                                        </p:tgtEl>
                                        <p:attrNameLst>
                                          <p:attrName>style.visibility</p:attrName>
                                        </p:attrNameLst>
                                      </p:cBhvr>
                                      <p:to>
                                        <p:strVal val="visible"/>
                                      </p:to>
                                    </p:set>
                                    <p:anim calcmode="lin" valueType="num">
                                      <p:cBhvr additive="base">
                                        <p:cTn id="24" dur="500" fill="hold"/>
                                        <p:tgtEl>
                                          <p:spTgt spid="11271"/>
                                        </p:tgtEl>
                                        <p:attrNameLst>
                                          <p:attrName>ppt_x</p:attrName>
                                        </p:attrNameLst>
                                      </p:cBhvr>
                                      <p:tavLst>
                                        <p:tav tm="0">
                                          <p:val>
                                            <p:strVal val="#ppt_x"/>
                                          </p:val>
                                        </p:tav>
                                        <p:tav tm="100000">
                                          <p:val>
                                            <p:strVal val="#ppt_x"/>
                                          </p:val>
                                        </p:tav>
                                      </p:tavLst>
                                    </p:anim>
                                    <p:anim calcmode="lin" valueType="num">
                                      <p:cBhvr additive="base">
                                        <p:cTn id="25" dur="500" fill="hold"/>
                                        <p:tgtEl>
                                          <p:spTgt spid="11271"/>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par>
                          <p:cTn id="30" fill="hold">
                            <p:stCondLst>
                              <p:cond delay="2400"/>
                            </p:stCondLst>
                            <p:childTnLst>
                              <p:par>
                                <p:cTn id="31" presetID="2" presetClass="entr" presetSubtype="8" fill="hold" grpId="0" nodeType="afterEffect">
                                  <p:stCondLst>
                                    <p:cond delay="0"/>
                                  </p:stCondLst>
                                  <p:childTnLst>
                                    <p:set>
                                      <p:cBhvr>
                                        <p:cTn id="32" dur="1" fill="hold">
                                          <p:stCondLst>
                                            <p:cond delay="0"/>
                                          </p:stCondLst>
                                        </p:cTn>
                                        <p:tgtEl>
                                          <p:spTgt spid="9217"/>
                                        </p:tgtEl>
                                        <p:attrNameLst>
                                          <p:attrName>style.visibility</p:attrName>
                                        </p:attrNameLst>
                                      </p:cBhvr>
                                      <p:to>
                                        <p:strVal val="visible"/>
                                      </p:to>
                                    </p:set>
                                    <p:anim calcmode="lin" valueType="num">
                                      <p:cBhvr additive="base">
                                        <p:cTn id="33" dur="1000" fill="hold"/>
                                        <p:tgtEl>
                                          <p:spTgt spid="9217"/>
                                        </p:tgtEl>
                                        <p:attrNameLst>
                                          <p:attrName>ppt_x</p:attrName>
                                        </p:attrNameLst>
                                      </p:cBhvr>
                                      <p:tavLst>
                                        <p:tav tm="0">
                                          <p:val>
                                            <p:strVal val="0-#ppt_w/2"/>
                                          </p:val>
                                        </p:tav>
                                        <p:tav tm="100000">
                                          <p:val>
                                            <p:strVal val="#ppt_x"/>
                                          </p:val>
                                        </p:tav>
                                      </p:tavLst>
                                    </p:anim>
                                    <p:anim calcmode="lin" valueType="num">
                                      <p:cBhvr additive="base">
                                        <p:cTn id="34" dur="1000" fill="hold"/>
                                        <p:tgtEl>
                                          <p:spTgt spid="9217"/>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2000" fill="hold"/>
                                        <p:tgtEl>
                                          <p:spTgt spid="4"/>
                                        </p:tgtEl>
                                        <p:attrNameLst>
                                          <p:attrName>ppt_x</p:attrName>
                                        </p:attrNameLst>
                                      </p:cBhvr>
                                      <p:tavLst>
                                        <p:tav tm="0">
                                          <p:val>
                                            <p:strVal val="1+#ppt_w/2"/>
                                          </p:val>
                                        </p:tav>
                                        <p:tav tm="100000">
                                          <p:val>
                                            <p:strVal val="#ppt_x"/>
                                          </p:val>
                                        </p:tav>
                                      </p:tavLst>
                                    </p:anim>
                                    <p:anim calcmode="lin" valueType="num">
                                      <p:cBhvr additive="base">
                                        <p:cTn id="38"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9218" grpId="0" animBg="1"/>
      <p:bldP spid="11268" grpId="0"/>
      <p:bldP spid="11270" grpId="0"/>
      <p:bldP spid="11270" grpId="1"/>
      <p:bldP spid="11271"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941060" y="3255645"/>
            <a:ext cx="309880" cy="346075"/>
          </a:xfrm>
          <a:prstGeom prst="rect">
            <a:avLst/>
          </a:prstGeom>
          <a:noFill/>
        </p:spPr>
        <p:txBody>
          <a:bodyPr wrap="none" rtlCol="0" anchor="t">
            <a:spAutoFit/>
          </a:bodyPr>
          <a:p>
            <a:pPr>
              <a:lnSpc>
                <a:spcPct val="80000"/>
              </a:lnSpc>
            </a:pPr>
            <a:endParaRPr lang="zh-CN" altLang="en-US"/>
          </a:p>
        </p:txBody>
      </p:sp>
      <p:sp>
        <p:nvSpPr>
          <p:cNvPr id="7" name="标题 1"/>
          <p:cNvSpPr>
            <a:spLocks noGrp="1"/>
          </p:cNvSpPr>
          <p:nvPr/>
        </p:nvSpPr>
        <p:spPr>
          <a:xfrm>
            <a:off x="187960" y="1489075"/>
            <a:ext cx="2949575" cy="757555"/>
          </a:xfrm>
          <a:prstGeom prst="rect">
            <a:avLst/>
          </a:prstGeom>
          <a:noFill/>
          <a:ln>
            <a:noFill/>
          </a:ln>
          <a:effectLst/>
          <a:scene3d>
            <a:camera prst="orthographicFront"/>
            <a:lightRig rig="balanced" dir="t"/>
          </a:scene3d>
          <a:sp3d prstMaterial="plastic"/>
          <a:extLst>
            <a:ext uri="{909E8E84-426E-40DD-AFC4-6F175D3DCCD1}">
              <a14:hiddenFill xmlns:a14="http://schemas.microsoft.com/office/drawing/2010/main">
                <a:solidFill>
                  <a:srgbClr val="0848AF"/>
                </a:solidFill>
              </a14:hiddenFill>
            </a:ext>
          </a:extLst>
        </p:spPr>
        <p:txBody>
          <a:bodyPr vert="horz" lIns="91440" tIns="45720" rIns="91440" bIns="45720" rtlCol="0" anchor="ctr">
            <a:normAutofit/>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ea typeface="+mj-ea"/>
                <a:cs typeface="+mj-cs"/>
              </a:rPr>
              <a:t>（</a:t>
            </a:r>
            <a:r>
              <a:rPr kumimoji="0" lang="en-US" altLang="zh-CN"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ea typeface="+mj-ea"/>
                <a:cs typeface="+mj-cs"/>
              </a:rPr>
              <a:t>1</a:t>
            </a:r>
            <a:r>
              <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ea typeface="+mj-ea"/>
                <a:cs typeface="+mj-cs"/>
              </a:rPr>
              <a:t>）成就</a:t>
            </a:r>
            <a:r>
              <a:rPr lang="zh-CN" altLang="en-US" sz="2800" noProof="0" dirty="0" smtClean="0">
                <a:solidFill>
                  <a:srgbClr val="0070C0"/>
                </a:solidFill>
                <a:uLnTx/>
                <a:uFillTx/>
                <a:sym typeface="+mn-ea"/>
              </a:rPr>
              <a:t>需求</a:t>
            </a:r>
            <a:endPar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ea typeface="+mj-ea"/>
              <a:cs typeface="+mj-cs"/>
              <a:sym typeface="+mn-ea"/>
            </a:endParaRPr>
          </a:p>
        </p:txBody>
      </p:sp>
      <p:sp>
        <p:nvSpPr>
          <p:cNvPr id="5" name="云形标注 4"/>
          <p:cNvSpPr/>
          <p:nvPr/>
        </p:nvSpPr>
        <p:spPr>
          <a:xfrm>
            <a:off x="3722370" y="812165"/>
            <a:ext cx="2922270" cy="1315720"/>
          </a:xfrm>
          <a:prstGeom prst="cloudCallout">
            <a:avLst>
              <a:gd name="adj1" fmla="val -63624"/>
              <a:gd name="adj2" fmla="val 568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ym typeface="+mn-ea"/>
              </a:rPr>
              <a:t>达到标准、追求卓越、争取成功的需要</a:t>
            </a:r>
            <a:endParaRPr lang="zh-CN" altLang="en-US"/>
          </a:p>
        </p:txBody>
      </p:sp>
      <p:graphicFrame>
        <p:nvGraphicFramePr>
          <p:cNvPr id="8" name="图示 7"/>
          <p:cNvGraphicFramePr/>
          <p:nvPr/>
        </p:nvGraphicFramePr>
        <p:xfrm>
          <a:off x="3251835" y="2338705"/>
          <a:ext cx="8164830" cy="389191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9" name="标题 1"/>
          <p:cNvSpPr>
            <a:spLocks noGrp="1"/>
          </p:cNvSpPr>
          <p:nvPr/>
        </p:nvSpPr>
        <p:spPr>
          <a:xfrm>
            <a:off x="-318135" y="812165"/>
            <a:ext cx="4636135" cy="928370"/>
          </a:xfrm>
          <a:prstGeom prst="rect">
            <a:avLst/>
          </a:prstGeom>
          <a:noFill/>
          <a:ln>
            <a:noFill/>
          </a:ln>
          <a:effectLst/>
          <a:scene3d>
            <a:camera prst="orthographicFront"/>
            <a:lightRig rig="balanced" dir="t"/>
          </a:scene3d>
          <a:sp3d prstMaterial="plastic"/>
          <a:extLst>
            <a:ext uri="{909E8E84-426E-40DD-AFC4-6F175D3DCCD1}">
              <a14:hiddenFill xmlns:a14="http://schemas.microsoft.com/office/drawing/2010/main">
                <a:solidFill>
                  <a:srgbClr val="0848AF"/>
                </a:solidFill>
              </a14:hiddenFill>
            </a:ext>
          </a:extLst>
        </p:spPr>
        <p:txBody>
          <a:bodyPr vert="horz" lIns="91440" tIns="45720" rIns="91440" bIns="45720" rtlCol="0" anchor="ctr">
            <a:normAutofit/>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rPr>
              <a:t>四、成就需要理论</a:t>
            </a:r>
            <a:endPar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
                                        <p:tgtEl>
                                          <p:spTgt spid="7"/>
                                        </p:tgtEl>
                                      </p:cBhvr>
                                    </p:animEffect>
                                    <p:anim calcmode="lin" valueType="num">
                                      <p:cBhvr>
                                        <p:cTn id="13" dur="400" fill="hold"/>
                                        <p:tgtEl>
                                          <p:spTgt spid="7"/>
                                        </p:tgtEl>
                                        <p:attrNameLst>
                                          <p:attrName>ppt_x</p:attrName>
                                        </p:attrNameLst>
                                      </p:cBhvr>
                                      <p:tavLst>
                                        <p:tav tm="0">
                                          <p:val>
                                            <p:strVal val="#ppt_x"/>
                                          </p:val>
                                        </p:tav>
                                        <p:tav tm="100000">
                                          <p:val>
                                            <p:strVal val="#ppt_x"/>
                                          </p:val>
                                        </p:tav>
                                      </p:tavLst>
                                    </p:anim>
                                    <p:anim calcmode="lin" valueType="num">
                                      <p:cBhvr>
                                        <p:cTn id="14" dur="400" fill="hold"/>
                                        <p:tgtEl>
                                          <p:spTgt spid="7"/>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
                                        <p:tgtEl>
                                          <p:spTgt spid="9"/>
                                        </p:tgtEl>
                                      </p:cBhvr>
                                    </p:animEffect>
                                    <p:anim calcmode="lin" valueType="num">
                                      <p:cBhvr>
                                        <p:cTn id="22" dur="400" fill="hold"/>
                                        <p:tgtEl>
                                          <p:spTgt spid="9"/>
                                        </p:tgtEl>
                                        <p:attrNameLst>
                                          <p:attrName>ppt_x</p:attrName>
                                        </p:attrNameLst>
                                      </p:cBhvr>
                                      <p:tavLst>
                                        <p:tav tm="0">
                                          <p:val>
                                            <p:strVal val="#ppt_x"/>
                                          </p:val>
                                        </p:tav>
                                        <p:tav tm="100000">
                                          <p:val>
                                            <p:strVal val="#ppt_x"/>
                                          </p:val>
                                        </p:tav>
                                      </p:tavLst>
                                    </p:anim>
                                    <p:anim calcmode="lin" valueType="num">
                                      <p:cBhvr>
                                        <p:cTn id="23" dur="400" fill="hold"/>
                                        <p:tgtEl>
                                          <p:spTgt spid="9"/>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941060" y="3255645"/>
            <a:ext cx="309880" cy="346075"/>
          </a:xfrm>
          <a:prstGeom prst="rect">
            <a:avLst/>
          </a:prstGeom>
          <a:noFill/>
        </p:spPr>
        <p:txBody>
          <a:bodyPr wrap="none" rtlCol="0" anchor="t">
            <a:spAutoFit/>
          </a:bodyPr>
          <a:p>
            <a:pPr>
              <a:lnSpc>
                <a:spcPct val="80000"/>
              </a:lnSpc>
            </a:pPr>
            <a:endParaRPr lang="zh-CN" altLang="en-US"/>
          </a:p>
        </p:txBody>
      </p:sp>
      <p:sp>
        <p:nvSpPr>
          <p:cNvPr id="7" name="标题 1"/>
          <p:cNvSpPr>
            <a:spLocks noGrp="1"/>
          </p:cNvSpPr>
          <p:nvPr/>
        </p:nvSpPr>
        <p:spPr>
          <a:xfrm>
            <a:off x="55880" y="1645920"/>
            <a:ext cx="2504440" cy="566420"/>
          </a:xfrm>
          <a:prstGeom prst="rect">
            <a:avLst/>
          </a:prstGeom>
          <a:noFill/>
          <a:ln>
            <a:noFill/>
          </a:ln>
          <a:effectLst/>
          <a:scene3d>
            <a:camera prst="orthographicFront"/>
            <a:lightRig rig="balanced" dir="t"/>
          </a:scene3d>
          <a:sp3d prstMaterial="plastic"/>
          <a:extLst>
            <a:ext uri="{909E8E84-426E-40DD-AFC4-6F175D3DCCD1}">
              <a14:hiddenFill xmlns:a14="http://schemas.microsoft.com/office/drawing/2010/main">
                <a:solidFill>
                  <a:srgbClr val="0848AF"/>
                </a:solidFill>
              </a14:hiddenFill>
            </a:ext>
          </a:extLst>
        </p:spPr>
        <p:txBody>
          <a:bodyPr vert="horz" lIns="91440" tIns="45720" rIns="91440" bIns="45720" rtlCol="0" anchor="ctr">
            <a:normAutofit fontScale="90000"/>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algn="l" defTabSz="914400" rtl="0" eaLnBrk="1" fontAlgn="auto" latinLnBrk="0" hangingPunct="1">
              <a:lnSpc>
                <a:spcPct val="100000"/>
              </a:lnSpc>
              <a:spcAft>
                <a:spcPts val="0"/>
              </a:spcAft>
              <a:buClrTx/>
              <a:buSzTx/>
              <a:buFontTx/>
              <a:buNone/>
              <a:defRPr/>
            </a:pPr>
            <a:r>
              <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cs typeface="+mj-cs"/>
              </a:rPr>
              <a:t>（2）权力需求</a:t>
            </a:r>
            <a:endPar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ea typeface="+mj-ea"/>
              <a:cs typeface="+mj-cs"/>
            </a:endParaRPr>
          </a:p>
        </p:txBody>
      </p:sp>
      <p:sp>
        <p:nvSpPr>
          <p:cNvPr id="5" name="云形标注 4"/>
          <p:cNvSpPr/>
          <p:nvPr/>
        </p:nvSpPr>
        <p:spPr>
          <a:xfrm>
            <a:off x="3031490" y="885825"/>
            <a:ext cx="2701925" cy="1077595"/>
          </a:xfrm>
          <a:prstGeom prst="cloudCallout">
            <a:avLst>
              <a:gd name="adj1" fmla="val -63936"/>
              <a:gd name="adj2" fmla="val 624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影响或控制他人且不受他人控制的需要</a:t>
            </a:r>
            <a:endParaRPr lang="zh-CN" altLang="en-US"/>
          </a:p>
        </p:txBody>
      </p:sp>
      <p:sp>
        <p:nvSpPr>
          <p:cNvPr id="6" name="流程图: 可选过程 5"/>
          <p:cNvSpPr/>
          <p:nvPr/>
        </p:nvSpPr>
        <p:spPr>
          <a:xfrm>
            <a:off x="962660" y="2601595"/>
            <a:ext cx="7783195" cy="3755390"/>
          </a:xfrm>
          <a:prstGeom prst="flowChartAlternateProcess">
            <a:avLst/>
          </a:prstGeom>
        </p:spPr>
        <p:style>
          <a:lnRef idx="2">
            <a:schemeClr val="dk1"/>
          </a:lnRef>
          <a:fillRef idx="1">
            <a:schemeClr val="lt1"/>
          </a:fillRef>
          <a:effectRef idx="0">
            <a:schemeClr val="dk1"/>
          </a:effectRef>
          <a:fontRef idx="minor">
            <a:schemeClr val="dk1"/>
          </a:fontRef>
        </p:style>
        <p:txBody>
          <a:bodyPr rtlCol="0" anchor="ctr"/>
          <a:p>
            <a:pPr algn="ctr"/>
            <a:r>
              <a:rPr lang="zh-CN" altLang="en-US" sz="2400"/>
              <a:t>成就需要强的人，首先会考虑自己如何做好；权力需要强的人，首先会考虑让谁去干更好。这一点，实际在麦克利兰指出以前，人们已经有了来自实践的经验体会。美国在二战期间选择曼哈顿工程的技术负责人，众望所归的人选是费米（Enrica Fermi），然而，美国佬却选择了奥本海默（J. Robert Oppenheimer）担任阿拉莫斯实验室主任。回过头来看，这一选择十分有道理。从技术能力的角度看，费米当然远远超出奥本海默；然而，从动机需要看，费米是比较典型的成就需要者，而</a:t>
            </a:r>
            <a:r>
              <a:rPr lang="zh-CN" altLang="en-US" sz="2400" b="1"/>
              <a:t>奥本海默则是比较典型的权力需要者</a:t>
            </a:r>
            <a:r>
              <a:rPr lang="zh-CN" altLang="en-US" sz="2400"/>
              <a:t>。</a:t>
            </a:r>
            <a:endParaRPr lang="zh-CN" altLang="en-US" sz="2400"/>
          </a:p>
        </p:txBody>
      </p:sp>
      <p:pic>
        <p:nvPicPr>
          <p:cNvPr id="8" name="图片 7"/>
          <p:cNvPicPr>
            <a:picLocks noChangeAspect="1"/>
          </p:cNvPicPr>
          <p:nvPr/>
        </p:nvPicPr>
        <p:blipFill>
          <a:blip r:embed="rId1"/>
          <a:stretch>
            <a:fillRect/>
          </a:stretch>
        </p:blipFill>
        <p:spPr>
          <a:xfrm>
            <a:off x="9265285" y="4298950"/>
            <a:ext cx="2813685" cy="1688465"/>
          </a:xfrm>
          <a:prstGeom prst="rect">
            <a:avLst/>
          </a:prstGeom>
        </p:spPr>
      </p:pic>
      <p:sp>
        <p:nvSpPr>
          <p:cNvPr id="9" name="标题 1"/>
          <p:cNvSpPr>
            <a:spLocks noGrp="1"/>
          </p:cNvSpPr>
          <p:nvPr/>
        </p:nvSpPr>
        <p:spPr>
          <a:xfrm>
            <a:off x="-668655" y="765175"/>
            <a:ext cx="4636135" cy="928370"/>
          </a:xfrm>
          <a:prstGeom prst="rect">
            <a:avLst/>
          </a:prstGeom>
          <a:noFill/>
          <a:ln>
            <a:noFill/>
          </a:ln>
          <a:effectLst/>
          <a:scene3d>
            <a:camera prst="orthographicFront"/>
            <a:lightRig rig="balanced" dir="t"/>
          </a:scene3d>
          <a:sp3d prstMaterial="plastic"/>
          <a:extLst>
            <a:ext uri="{909E8E84-426E-40DD-AFC4-6F175D3DCCD1}">
              <a14:hiddenFill xmlns:a14="http://schemas.microsoft.com/office/drawing/2010/main">
                <a:solidFill>
                  <a:srgbClr val="0848AF"/>
                </a:solidFill>
              </a14:hiddenFill>
            </a:ext>
          </a:extLst>
        </p:spPr>
        <p:txBody>
          <a:bodyPr vert="horz" lIns="91440" tIns="45720" rIns="91440" bIns="45720" rtlCol="0" anchor="ctr">
            <a:normAutofit/>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rPr>
              <a:t>四、成就需要理论</a:t>
            </a:r>
            <a:endPar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
                                        <p:tgtEl>
                                          <p:spTgt spid="7"/>
                                        </p:tgtEl>
                                      </p:cBhvr>
                                    </p:animEffect>
                                    <p:anim calcmode="lin" valueType="num">
                                      <p:cBhvr>
                                        <p:cTn id="13" dur="400" fill="hold"/>
                                        <p:tgtEl>
                                          <p:spTgt spid="7"/>
                                        </p:tgtEl>
                                        <p:attrNameLst>
                                          <p:attrName>ppt_x</p:attrName>
                                        </p:attrNameLst>
                                      </p:cBhvr>
                                      <p:tavLst>
                                        <p:tav tm="0">
                                          <p:val>
                                            <p:strVal val="#ppt_x"/>
                                          </p:val>
                                        </p:tav>
                                        <p:tav tm="100000">
                                          <p:val>
                                            <p:strVal val="#ppt_x"/>
                                          </p:val>
                                        </p:tav>
                                      </p:tavLst>
                                    </p:anim>
                                    <p:anim calcmode="lin" valueType="num">
                                      <p:cBhvr>
                                        <p:cTn id="14" dur="400" fill="hold"/>
                                        <p:tgtEl>
                                          <p:spTgt spid="7"/>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
                                        <p:tgtEl>
                                          <p:spTgt spid="9"/>
                                        </p:tgtEl>
                                      </p:cBhvr>
                                    </p:animEffect>
                                    <p:anim calcmode="lin" valueType="num">
                                      <p:cBhvr>
                                        <p:cTn id="22" dur="400" fill="hold"/>
                                        <p:tgtEl>
                                          <p:spTgt spid="9"/>
                                        </p:tgtEl>
                                        <p:attrNameLst>
                                          <p:attrName>ppt_x</p:attrName>
                                        </p:attrNameLst>
                                      </p:cBhvr>
                                      <p:tavLst>
                                        <p:tav tm="0">
                                          <p:val>
                                            <p:strVal val="#ppt_x"/>
                                          </p:val>
                                        </p:tav>
                                        <p:tav tm="100000">
                                          <p:val>
                                            <p:strVal val="#ppt_x"/>
                                          </p:val>
                                        </p:tav>
                                      </p:tavLst>
                                    </p:anim>
                                    <p:anim calcmode="lin" valueType="num">
                                      <p:cBhvr>
                                        <p:cTn id="23" dur="400" fill="hold"/>
                                        <p:tgtEl>
                                          <p:spTgt spid="9"/>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5941060" y="3255645"/>
            <a:ext cx="309880" cy="346075"/>
          </a:xfrm>
          <a:prstGeom prst="rect">
            <a:avLst/>
          </a:prstGeom>
          <a:noFill/>
        </p:spPr>
        <p:txBody>
          <a:bodyPr wrap="none" rtlCol="0" anchor="t">
            <a:spAutoFit/>
          </a:bodyPr>
          <a:p>
            <a:pPr>
              <a:lnSpc>
                <a:spcPct val="80000"/>
              </a:lnSpc>
            </a:pPr>
            <a:endParaRPr lang="zh-CN" altLang="en-US"/>
          </a:p>
        </p:txBody>
      </p:sp>
      <p:sp>
        <p:nvSpPr>
          <p:cNvPr id="7" name="标题 1"/>
          <p:cNvSpPr>
            <a:spLocks noGrp="1"/>
          </p:cNvSpPr>
          <p:nvPr/>
        </p:nvSpPr>
        <p:spPr>
          <a:xfrm>
            <a:off x="165735" y="1645285"/>
            <a:ext cx="2726055" cy="715010"/>
          </a:xfrm>
          <a:prstGeom prst="rect">
            <a:avLst/>
          </a:prstGeom>
          <a:noFill/>
          <a:ln>
            <a:noFill/>
          </a:ln>
          <a:effectLst/>
          <a:scene3d>
            <a:camera prst="orthographicFront"/>
            <a:lightRig rig="balanced" dir="t"/>
          </a:scene3d>
          <a:sp3d prstMaterial="plastic"/>
          <a:extLst>
            <a:ext uri="{909E8E84-426E-40DD-AFC4-6F175D3DCCD1}">
              <a14:hiddenFill xmlns:a14="http://schemas.microsoft.com/office/drawing/2010/main">
                <a:solidFill>
                  <a:srgbClr val="0848AF"/>
                </a:solidFill>
              </a14:hiddenFill>
            </a:ext>
          </a:extLst>
        </p:spPr>
        <p:txBody>
          <a:bodyPr vert="horz" lIns="91440" tIns="45720" rIns="91440" bIns="45720" rtlCol="0" anchor="ctr">
            <a:normAutofit lnSpcReduction="10000"/>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cs typeface="+mj-cs"/>
              </a:rPr>
              <a:t>（3）</a:t>
            </a:r>
            <a:r>
              <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ea typeface="+mj-ea"/>
                <a:cs typeface="+mj-cs"/>
              </a:rPr>
              <a:t>归属需求</a:t>
            </a:r>
            <a:endParaRPr kumimoji="0" lang="zh-CN" altLang="en-US" sz="2800" b="1" i="0" u="none" strike="noStrike" kern="1200" cap="none" spc="0" normalizeH="0" baseline="0" noProof="0" dirty="0" smtClean="0">
              <a:ln w="1905"/>
              <a:solidFill>
                <a:srgbClr val="0070C0"/>
              </a:solidFill>
              <a:effectLst>
                <a:innerShdw blurRad="69850" dist="43180" dir="5400000">
                  <a:srgbClr val="000000">
                    <a:alpha val="65000"/>
                  </a:srgbClr>
                </a:innerShdw>
              </a:effectLst>
              <a:uLnTx/>
              <a:uFillTx/>
              <a:latin typeface="+mj-lt"/>
              <a:ea typeface="+mj-ea"/>
              <a:cs typeface="+mj-cs"/>
            </a:endParaRPr>
          </a:p>
        </p:txBody>
      </p:sp>
      <p:sp>
        <p:nvSpPr>
          <p:cNvPr id="5" name="云形标注 4"/>
          <p:cNvSpPr/>
          <p:nvPr/>
        </p:nvSpPr>
        <p:spPr>
          <a:xfrm>
            <a:off x="3364230" y="765175"/>
            <a:ext cx="2701925" cy="1224280"/>
          </a:xfrm>
          <a:prstGeom prst="cloudCallout">
            <a:avLst>
              <a:gd name="adj1" fmla="val -63936"/>
              <a:gd name="adj2" fmla="val 624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a:t>建立友好亲密的人际关系，寻求被他人喜爱和接纳的需要</a:t>
            </a:r>
            <a:endParaRPr lang="zh-CN" altLang="en-US" sz="1600"/>
          </a:p>
        </p:txBody>
      </p:sp>
      <p:sp>
        <p:nvSpPr>
          <p:cNvPr id="8" name="剪去单角的矩形 7"/>
          <p:cNvSpPr/>
          <p:nvPr/>
        </p:nvSpPr>
        <p:spPr>
          <a:xfrm>
            <a:off x="919480" y="3093085"/>
            <a:ext cx="7208520" cy="3597275"/>
          </a:xfrm>
          <a:prstGeom prst="snip1Rect">
            <a:avLst/>
          </a:prstGeom>
        </p:spPr>
        <p:style>
          <a:lnRef idx="2">
            <a:schemeClr val="dk1"/>
          </a:lnRef>
          <a:fillRef idx="1">
            <a:schemeClr val="lt1"/>
          </a:fillRef>
          <a:effectRef idx="0">
            <a:schemeClr val="dk1"/>
          </a:effectRef>
          <a:fontRef idx="minor">
            <a:schemeClr val="dk1"/>
          </a:fontRef>
        </p:style>
        <p:txBody>
          <a:bodyPr rtlCol="0" anchor="ctr"/>
          <a:p>
            <a:pPr algn="l"/>
            <a:r>
              <a:rPr lang="en-US" altLang="zh-CN"/>
              <a:t>     </a:t>
            </a:r>
            <a:r>
              <a:rPr lang="en-US" altLang="zh-CN">
                <a:solidFill>
                  <a:srgbClr val="0070C0"/>
                </a:solidFill>
              </a:rPr>
              <a:t> </a:t>
            </a:r>
            <a:r>
              <a:rPr lang="en-US" altLang="zh-CN" sz="2400">
                <a:solidFill>
                  <a:srgbClr val="0070C0"/>
                </a:solidFill>
              </a:rPr>
              <a:t> </a:t>
            </a:r>
            <a:r>
              <a:rPr lang="zh-CN" altLang="en-US" sz="2400" b="1">
                <a:solidFill>
                  <a:srgbClr val="0070C0"/>
                </a:solidFill>
              </a:rPr>
              <a:t>高亲和需要</a:t>
            </a:r>
            <a:r>
              <a:rPr lang="zh-CN" altLang="en-US" sz="2400" b="1"/>
              <a:t>的人更倾向于与他人进行交往，至少是为他人着想，这种交往会给他带来愉快。高亲和需要者渴望社交，喜欢合作而不是竞争的工作环境，希望彼此之间的沟通与理解，他们对环境中的人际关系更为敏感。有时，亲和需要也表现为对失去某些亲密关系的恐惧和对人际冲突的回避。亲和需要是保持社会交往和人际关系和谐的重要条件。 </a:t>
            </a:r>
            <a:r>
              <a:rPr lang="zh-CN" altLang="en-US" sz="2400" b="1">
                <a:solidFill>
                  <a:srgbClr val="0070C0"/>
                </a:solidFill>
              </a:rPr>
              <a:t>麦克利兰的亲和需求与马斯洛的感情上的需求、奥德费的关系需求基本相同。</a:t>
            </a:r>
            <a:endParaRPr lang="zh-CN" altLang="en-US" sz="2400" b="1">
              <a:solidFill>
                <a:srgbClr val="0070C0"/>
              </a:solidFill>
            </a:endParaRPr>
          </a:p>
        </p:txBody>
      </p:sp>
      <p:pic>
        <p:nvPicPr>
          <p:cNvPr id="11" name="图片 10" descr="QQ截图20171203144348"/>
          <p:cNvPicPr>
            <a:picLocks noChangeAspect="1"/>
          </p:cNvPicPr>
          <p:nvPr/>
        </p:nvPicPr>
        <p:blipFill>
          <a:blip r:embed="rId1"/>
          <a:stretch>
            <a:fillRect/>
          </a:stretch>
        </p:blipFill>
        <p:spPr>
          <a:xfrm>
            <a:off x="7886065" y="962025"/>
            <a:ext cx="4142740" cy="2495550"/>
          </a:xfrm>
          <a:prstGeom prst="rect">
            <a:avLst/>
          </a:prstGeom>
        </p:spPr>
      </p:pic>
      <p:sp>
        <p:nvSpPr>
          <p:cNvPr id="9" name="标题 1"/>
          <p:cNvSpPr>
            <a:spLocks noGrp="1"/>
          </p:cNvSpPr>
          <p:nvPr/>
        </p:nvSpPr>
        <p:spPr>
          <a:xfrm>
            <a:off x="-668655" y="765175"/>
            <a:ext cx="4636135" cy="928370"/>
          </a:xfrm>
          <a:prstGeom prst="rect">
            <a:avLst/>
          </a:prstGeom>
          <a:noFill/>
          <a:ln>
            <a:noFill/>
          </a:ln>
          <a:effectLst/>
          <a:scene3d>
            <a:camera prst="orthographicFront"/>
            <a:lightRig rig="balanced" dir="t"/>
          </a:scene3d>
          <a:sp3d prstMaterial="plastic"/>
          <a:extLst>
            <a:ext uri="{909E8E84-426E-40DD-AFC4-6F175D3DCCD1}">
              <a14:hiddenFill xmlns:a14="http://schemas.microsoft.com/office/drawing/2010/main">
                <a:solidFill>
                  <a:srgbClr val="0848AF"/>
                </a:solidFill>
              </a14:hiddenFill>
            </a:ext>
          </a:extLst>
        </p:spPr>
        <p:txBody>
          <a:bodyPr vert="horz" lIns="91440" tIns="45720" rIns="91440" bIns="45720" rtlCol="0" anchor="ctr">
            <a:normAutofit/>
          </a:bodyPr>
          <a:lstStyle>
            <a:lvl1pPr algn="ctr" rtl="0" fontAlgn="base">
              <a:spcBef>
                <a:spcPct val="0"/>
              </a:spcBef>
              <a:spcAft>
                <a:spcPct val="0"/>
              </a:spcAft>
              <a:defRPr sz="4400" b="1" kern="120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defRPr>
            </a:lvl1pPr>
            <a:lvl2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b="1">
                <a:solidFill>
                  <a:schemeClr val="tx1"/>
                </a:solidFill>
                <a:latin typeface="Franklin Gothic Medium" panose="020B060302010202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rPr>
              <a:t>四、成就需要理论</a:t>
            </a:r>
            <a:endParaRPr kumimoji="0" lang="zh-CN" altLang="en-US" sz="2800" b="1" i="0" u="none" strike="noStrike" kern="1200" cap="none" spc="0" normalizeH="0" baseline="0" dirty="0" smtClean="0">
              <a:solidFill>
                <a:schemeClr val="tx2"/>
              </a:solidFill>
              <a:latin typeface="微软雅黑" panose="020B0503020204020204" pitchFamily="34" charset="-122"/>
              <a:ea typeface="微软雅黑" panose="020B0503020204020204" pitchFamily="34" charset="-122"/>
              <a:cs typeface="+mn-cs"/>
            </a:endParaRPr>
          </a:p>
        </p:txBody>
      </p:sp>
    </p:spTree>
  </p:cSld>
  <p:clrMapOvr>
    <a:masterClrMapping/>
  </p:clrMapOvr>
  <p:transition advTm="4461">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
                                        <p:tgtEl>
                                          <p:spTgt spid="7"/>
                                        </p:tgtEl>
                                      </p:cBhvr>
                                    </p:animEffect>
                                    <p:anim calcmode="lin" valueType="num">
                                      <p:cBhvr>
                                        <p:cTn id="13" dur="400" fill="hold"/>
                                        <p:tgtEl>
                                          <p:spTgt spid="7"/>
                                        </p:tgtEl>
                                        <p:attrNameLst>
                                          <p:attrName>ppt_x</p:attrName>
                                        </p:attrNameLst>
                                      </p:cBhvr>
                                      <p:tavLst>
                                        <p:tav tm="0">
                                          <p:val>
                                            <p:strVal val="#ppt_x"/>
                                          </p:val>
                                        </p:tav>
                                        <p:tav tm="100000">
                                          <p:val>
                                            <p:strVal val="#ppt_x"/>
                                          </p:val>
                                        </p:tav>
                                      </p:tavLst>
                                    </p:anim>
                                    <p:anim calcmode="lin" valueType="num">
                                      <p:cBhvr>
                                        <p:cTn id="14" dur="400" fill="hold"/>
                                        <p:tgtEl>
                                          <p:spTgt spid="7"/>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
                                        <p:tgtEl>
                                          <p:spTgt spid="9"/>
                                        </p:tgtEl>
                                      </p:cBhvr>
                                    </p:animEffect>
                                    <p:anim calcmode="lin" valueType="num">
                                      <p:cBhvr>
                                        <p:cTn id="22" dur="400" fill="hold"/>
                                        <p:tgtEl>
                                          <p:spTgt spid="9"/>
                                        </p:tgtEl>
                                        <p:attrNameLst>
                                          <p:attrName>ppt_x</p:attrName>
                                        </p:attrNameLst>
                                      </p:cBhvr>
                                      <p:tavLst>
                                        <p:tav tm="0">
                                          <p:val>
                                            <p:strVal val="#ppt_x"/>
                                          </p:val>
                                        </p:tav>
                                        <p:tav tm="100000">
                                          <p:val>
                                            <p:strVal val="#ppt_x"/>
                                          </p:val>
                                        </p:tav>
                                      </p:tavLst>
                                    </p:anim>
                                    <p:anim calcmode="lin" valueType="num">
                                      <p:cBhvr>
                                        <p:cTn id="23" dur="400" fill="hold"/>
                                        <p:tgtEl>
                                          <p:spTgt spid="9"/>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椭圆 26"/>
          <p:cNvSpPr/>
          <p:nvPr/>
        </p:nvSpPr>
        <p:spPr>
          <a:xfrm>
            <a:off x="2547938" y="2673350"/>
            <a:ext cx="2520950" cy="2520950"/>
          </a:xfrm>
          <a:prstGeom prst="ellipse">
            <a:avLst/>
          </a:prstGeom>
          <a:gradFill rotWithShape="1">
            <a:gsLst>
              <a:gs pos="0">
                <a:srgbClr val="719C24">
                  <a:alpha val="100000"/>
                </a:srgbClr>
              </a:gs>
              <a:gs pos="42999">
                <a:srgbClr val="9DB42D">
                  <a:alpha val="100000"/>
                </a:srgbClr>
              </a:gs>
              <a:gs pos="100000">
                <a:srgbClr val="BED936">
                  <a:alpha val="100000"/>
                </a:srgbClr>
              </a:gs>
            </a:gsLst>
            <a:lin ang="18900000" scaled="1"/>
            <a:tileRect/>
          </a:gradFill>
          <a:ln w="25400" cap="flat" cmpd="sng">
            <a:solidFill>
              <a:srgbClr val="B7CF41"/>
            </a:solidFill>
            <a:prstDash val="solid"/>
            <a:headEnd type="none" w="med" len="med"/>
            <a:tailEnd type="none" w="med" len="med"/>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1" name="椭圆 27"/>
          <p:cNvSpPr/>
          <p:nvPr/>
        </p:nvSpPr>
        <p:spPr>
          <a:xfrm>
            <a:off x="2652713" y="2660650"/>
            <a:ext cx="2416175" cy="2559050"/>
          </a:xfrm>
          <a:prstGeom prst="ellipse">
            <a:avLst/>
          </a:prstGeom>
          <a:gradFill rotWithShape="1">
            <a:gsLst>
              <a:gs pos="0">
                <a:srgbClr val="6F6F6F">
                  <a:alpha val="100000"/>
                </a:srgbClr>
              </a:gs>
              <a:gs pos="32999">
                <a:srgbClr val="6F6F6F">
                  <a:alpha val="100000"/>
                </a:srgbClr>
              </a:gs>
              <a:gs pos="81999">
                <a:srgbClr val="BFBFBF">
                  <a:alpha val="100000"/>
                </a:srgbClr>
              </a:gs>
              <a:gs pos="100000">
                <a:srgbClr val="FFFFFF">
                  <a:alpha val="100000"/>
                </a:srgbClr>
              </a:gs>
            </a:gsLst>
            <a:path path="rect">
              <a:fillToRect l="50000" t="50000" r="50000" b="50000"/>
            </a:path>
            <a:tileRect/>
          </a:gradFill>
          <a:ln w="9525">
            <a:noFill/>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2" name="椭圆 28"/>
          <p:cNvSpPr/>
          <p:nvPr/>
        </p:nvSpPr>
        <p:spPr>
          <a:xfrm>
            <a:off x="7972425" y="3667125"/>
            <a:ext cx="2133600" cy="2144395"/>
          </a:xfrm>
          <a:prstGeom prst="ellipse">
            <a:avLst/>
          </a:prstGeom>
          <a:gradFill rotWithShape="1">
            <a:gsLst>
              <a:gs pos="0">
                <a:srgbClr val="719C24">
                  <a:alpha val="100000"/>
                </a:srgbClr>
              </a:gs>
              <a:gs pos="42999">
                <a:srgbClr val="9DB42D">
                  <a:alpha val="100000"/>
                </a:srgbClr>
              </a:gs>
              <a:gs pos="100000">
                <a:srgbClr val="BED936">
                  <a:alpha val="100000"/>
                </a:srgbClr>
              </a:gs>
            </a:gsLst>
            <a:lin ang="18900000" scaled="1"/>
            <a:tileRect/>
          </a:gradFill>
          <a:ln w="25400" cap="flat" cmpd="sng">
            <a:solidFill>
              <a:srgbClr val="B7CF41"/>
            </a:solidFill>
            <a:prstDash val="solid"/>
            <a:headEnd type="none" w="med" len="med"/>
            <a:tailEnd type="none" w="med" len="med"/>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3" name="椭圆 29"/>
          <p:cNvSpPr/>
          <p:nvPr/>
        </p:nvSpPr>
        <p:spPr>
          <a:xfrm>
            <a:off x="8083550" y="3667125"/>
            <a:ext cx="1828165" cy="1984375"/>
          </a:xfrm>
          <a:prstGeom prst="ellipse">
            <a:avLst/>
          </a:prstGeom>
          <a:gradFill rotWithShape="1">
            <a:gsLst>
              <a:gs pos="0">
                <a:srgbClr val="6F6F6F">
                  <a:alpha val="100000"/>
                </a:srgbClr>
              </a:gs>
              <a:gs pos="32999">
                <a:srgbClr val="6F6F6F">
                  <a:alpha val="100000"/>
                </a:srgbClr>
              </a:gs>
              <a:gs pos="81999">
                <a:srgbClr val="BFBFBF">
                  <a:alpha val="100000"/>
                </a:srgbClr>
              </a:gs>
              <a:gs pos="100000">
                <a:srgbClr val="FFFFFF">
                  <a:alpha val="100000"/>
                </a:srgbClr>
              </a:gs>
            </a:gsLst>
            <a:path path="rect">
              <a:fillToRect l="50000" t="50000" r="50000" b="50000"/>
            </a:path>
            <a:tileRect/>
          </a:gradFill>
          <a:ln w="9525">
            <a:noFill/>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4" name="椭圆 30"/>
          <p:cNvSpPr/>
          <p:nvPr/>
        </p:nvSpPr>
        <p:spPr>
          <a:xfrm>
            <a:off x="5268595" y="729615"/>
            <a:ext cx="3618230" cy="3357245"/>
          </a:xfrm>
          <a:prstGeom prst="ellipse">
            <a:avLst/>
          </a:prstGeom>
          <a:gradFill rotWithShape="1">
            <a:gsLst>
              <a:gs pos="0">
                <a:srgbClr val="719C24">
                  <a:alpha val="100000"/>
                </a:srgbClr>
              </a:gs>
              <a:gs pos="42999">
                <a:srgbClr val="9DB42D">
                  <a:alpha val="100000"/>
                </a:srgbClr>
              </a:gs>
              <a:gs pos="100000">
                <a:srgbClr val="BED936">
                  <a:alpha val="100000"/>
                </a:srgbClr>
              </a:gs>
            </a:gsLst>
            <a:lin ang="18900000" scaled="1"/>
            <a:tileRect/>
          </a:gradFill>
          <a:ln w="25400" cap="flat" cmpd="sng">
            <a:solidFill>
              <a:srgbClr val="B7CF41"/>
            </a:solidFill>
            <a:prstDash val="solid"/>
            <a:headEnd type="none" w="med" len="med"/>
            <a:tailEnd type="none" w="med" len="med"/>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5" name="椭圆 31"/>
          <p:cNvSpPr/>
          <p:nvPr/>
        </p:nvSpPr>
        <p:spPr>
          <a:xfrm>
            <a:off x="5268595" y="4373880"/>
            <a:ext cx="2572385" cy="2520950"/>
          </a:xfrm>
          <a:prstGeom prst="ellipse">
            <a:avLst/>
          </a:prstGeom>
          <a:gradFill rotWithShape="1">
            <a:gsLst>
              <a:gs pos="0">
                <a:srgbClr val="719C24">
                  <a:alpha val="100000"/>
                </a:srgbClr>
              </a:gs>
              <a:gs pos="42999">
                <a:srgbClr val="9DB42D">
                  <a:alpha val="100000"/>
                </a:srgbClr>
              </a:gs>
              <a:gs pos="100000">
                <a:srgbClr val="BED936">
                  <a:alpha val="100000"/>
                </a:srgbClr>
              </a:gs>
            </a:gsLst>
            <a:lin ang="18900000" scaled="1"/>
            <a:tileRect/>
          </a:gradFill>
          <a:ln w="25400" cap="flat" cmpd="sng">
            <a:solidFill>
              <a:srgbClr val="B7CF41"/>
            </a:solidFill>
            <a:prstDash val="solid"/>
            <a:headEnd type="none" w="med" len="med"/>
            <a:tailEnd type="none" w="med" len="med"/>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6" name="椭圆 32"/>
          <p:cNvSpPr/>
          <p:nvPr/>
        </p:nvSpPr>
        <p:spPr>
          <a:xfrm>
            <a:off x="5626100" y="787400"/>
            <a:ext cx="3067050" cy="3241675"/>
          </a:xfrm>
          <a:prstGeom prst="ellipse">
            <a:avLst/>
          </a:prstGeom>
          <a:gradFill rotWithShape="1">
            <a:gsLst>
              <a:gs pos="0">
                <a:srgbClr val="6F6F6F">
                  <a:alpha val="100000"/>
                </a:srgbClr>
              </a:gs>
              <a:gs pos="32999">
                <a:srgbClr val="6F6F6F">
                  <a:alpha val="100000"/>
                </a:srgbClr>
              </a:gs>
              <a:gs pos="81999">
                <a:srgbClr val="BFBFBF">
                  <a:alpha val="100000"/>
                </a:srgbClr>
              </a:gs>
              <a:gs pos="100000">
                <a:srgbClr val="FFFFFF">
                  <a:alpha val="100000"/>
                </a:srgbClr>
              </a:gs>
            </a:gsLst>
            <a:path path="rect">
              <a:fillToRect l="50000" t="50000" r="50000" b="50000"/>
            </a:path>
            <a:tileRect/>
          </a:gradFill>
          <a:ln w="9525">
            <a:noFill/>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7" name="矩形 4"/>
          <p:cNvSpPr/>
          <p:nvPr/>
        </p:nvSpPr>
        <p:spPr>
          <a:xfrm rot="19694410">
            <a:off x="2537143" y="1654493"/>
            <a:ext cx="6088062" cy="2973387"/>
          </a:xfrm>
          <a:custGeom>
            <a:avLst/>
            <a:gdLst>
              <a:gd name="txL" fmla="*/ 0 w 6636810"/>
              <a:gd name="txT" fmla="*/ 0 h 3240537"/>
              <a:gd name="txR" fmla="*/ 6636810 w 6636810"/>
              <a:gd name="txB" fmla="*/ 3240537 h 3240537"/>
            </a:gdLst>
            <a:ahLst/>
            <a:cxnLst>
              <a:cxn ang="0">
                <a:pos x="0" y="0"/>
              </a:cxn>
            </a:cxnLst>
            <a:rect l="txL" t="txT" r="txR" b="txB"/>
            <a:pathLst>
              <a:path w="6636810" h="3240537">
                <a:moveTo>
                  <a:pt x="5995706" y="329447"/>
                </a:moveTo>
                <a:cubicBezTo>
                  <a:pt x="6708608" y="870225"/>
                  <a:pt x="6848141" y="1886532"/>
                  <a:pt x="6307363" y="2599433"/>
                </a:cubicBezTo>
                <a:cubicBezTo>
                  <a:pt x="5766586" y="3312335"/>
                  <a:pt x="4750279" y="3451868"/>
                  <a:pt x="4037377" y="2911090"/>
                </a:cubicBezTo>
                <a:cubicBezTo>
                  <a:pt x="3834697" y="2757346"/>
                  <a:pt x="3678362" y="2565165"/>
                  <a:pt x="3572521" y="2351592"/>
                </a:cubicBezTo>
                <a:cubicBezTo>
                  <a:pt x="3382613" y="2221161"/>
                  <a:pt x="3125137" y="2125355"/>
                  <a:pt x="2835026" y="2089472"/>
                </a:cubicBezTo>
                <a:cubicBezTo>
                  <a:pt x="2470925" y="2044438"/>
                  <a:pt x="2133683" y="2103468"/>
                  <a:pt x="1902855" y="2234479"/>
                </a:cubicBezTo>
                <a:cubicBezTo>
                  <a:pt x="1508230" y="2603881"/>
                  <a:pt x="893457" y="2645913"/>
                  <a:pt x="448097" y="2308081"/>
                </a:cubicBezTo>
                <a:cubicBezTo>
                  <a:pt x="-50183" y="1930106"/>
                  <a:pt x="-147709" y="1219762"/>
                  <a:pt x="230265" y="721482"/>
                </a:cubicBezTo>
                <a:cubicBezTo>
                  <a:pt x="608240" y="223202"/>
                  <a:pt x="1318584" y="125676"/>
                  <a:pt x="1816864" y="503651"/>
                </a:cubicBezTo>
                <a:cubicBezTo>
                  <a:pt x="1922519" y="583796"/>
                  <a:pt x="2010155" y="678885"/>
                  <a:pt x="2077971" y="784443"/>
                </a:cubicBezTo>
                <a:cubicBezTo>
                  <a:pt x="2289760" y="902821"/>
                  <a:pt x="2577725" y="972444"/>
                  <a:pt x="2893769" y="967396"/>
                </a:cubicBezTo>
                <a:cubicBezTo>
                  <a:pt x="3168575" y="963007"/>
                  <a:pt x="3420358" y="902868"/>
                  <a:pt x="3617906" y="804590"/>
                </a:cubicBezTo>
                <a:cubicBezTo>
                  <a:pt x="3649441" y="748230"/>
                  <a:pt x="3685719" y="693837"/>
                  <a:pt x="3725720" y="641104"/>
                </a:cubicBezTo>
                <a:cubicBezTo>
                  <a:pt x="4266498" y="-71797"/>
                  <a:pt x="5282805" y="-211331"/>
                  <a:pt x="5995706" y="329447"/>
                </a:cubicBezTo>
                <a:close/>
              </a:path>
            </a:pathLst>
          </a:custGeom>
          <a:gradFill rotWithShape="1">
            <a:gsLst>
              <a:gs pos="0">
                <a:srgbClr val="E6E6E6">
                  <a:alpha val="100000"/>
                </a:srgbClr>
              </a:gs>
              <a:gs pos="100000">
                <a:srgbClr val="FFFFFF">
                  <a:alpha val="100000"/>
                </a:srgbClr>
              </a:gs>
            </a:gsLst>
            <a:path path="rect">
              <a:fillToRect r="100000" b="100000"/>
            </a:path>
            <a:tileRect/>
          </a:gradFill>
          <a:ln w="25400" cap="flat" cmpd="sng">
            <a:solidFill>
              <a:srgbClr val="FFFFFF"/>
            </a:solidFill>
            <a:prstDash val="solid"/>
            <a:miter/>
            <a:headEnd type="none" w="med" len="med"/>
            <a:tailEnd type="none" w="med" len="med"/>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8" name="椭圆 34"/>
          <p:cNvSpPr/>
          <p:nvPr/>
        </p:nvSpPr>
        <p:spPr>
          <a:xfrm>
            <a:off x="5461000" y="874395"/>
            <a:ext cx="2943225" cy="2792095"/>
          </a:xfrm>
          <a:prstGeom prst="ellipse">
            <a:avLst/>
          </a:prstGeom>
          <a:gradFill rotWithShape="1">
            <a:gsLst>
              <a:gs pos="0">
                <a:srgbClr val="6F6F6F">
                  <a:alpha val="100000"/>
                </a:srgbClr>
              </a:gs>
              <a:gs pos="32999">
                <a:srgbClr val="6F6F6F">
                  <a:alpha val="100000"/>
                </a:srgbClr>
              </a:gs>
              <a:gs pos="81999">
                <a:srgbClr val="BFBFBF">
                  <a:alpha val="100000"/>
                </a:srgbClr>
              </a:gs>
              <a:gs pos="100000">
                <a:srgbClr val="FFFFFF">
                  <a:alpha val="100000"/>
                </a:srgbClr>
              </a:gs>
            </a:gsLst>
            <a:path path="rect">
              <a:fillToRect l="50000" t="50000" r="50000" b="50000"/>
            </a:path>
            <a:tileRect/>
          </a:gradFill>
          <a:ln w="9525">
            <a:noFill/>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299" name="矩形 4"/>
          <p:cNvSpPr/>
          <p:nvPr/>
        </p:nvSpPr>
        <p:spPr>
          <a:xfrm rot="13415964">
            <a:off x="5226685" y="2055495"/>
            <a:ext cx="5481955" cy="2432050"/>
          </a:xfrm>
          <a:custGeom>
            <a:avLst/>
            <a:gdLst>
              <a:gd name="txL" fmla="*/ 0 w 6636810"/>
              <a:gd name="txT" fmla="*/ 0 h 3240537"/>
              <a:gd name="txR" fmla="*/ 6636810 w 6636810"/>
              <a:gd name="txB" fmla="*/ 3240537 h 3240537"/>
            </a:gdLst>
            <a:ahLst/>
            <a:cxnLst>
              <a:cxn ang="0">
                <a:pos x="0" y="0"/>
              </a:cxn>
            </a:cxnLst>
            <a:rect l="txL" t="txT" r="txR" b="txB"/>
            <a:pathLst>
              <a:path w="6636810" h="3240537">
                <a:moveTo>
                  <a:pt x="5995706" y="329447"/>
                </a:moveTo>
                <a:cubicBezTo>
                  <a:pt x="6708608" y="870225"/>
                  <a:pt x="6848141" y="1886532"/>
                  <a:pt x="6307363" y="2599433"/>
                </a:cubicBezTo>
                <a:cubicBezTo>
                  <a:pt x="5766586" y="3312335"/>
                  <a:pt x="4750279" y="3451868"/>
                  <a:pt x="4037377" y="2911090"/>
                </a:cubicBezTo>
                <a:cubicBezTo>
                  <a:pt x="3834697" y="2757346"/>
                  <a:pt x="3678362" y="2565165"/>
                  <a:pt x="3572521" y="2351592"/>
                </a:cubicBezTo>
                <a:cubicBezTo>
                  <a:pt x="3382613" y="2221161"/>
                  <a:pt x="3125137" y="2125355"/>
                  <a:pt x="2835026" y="2089472"/>
                </a:cubicBezTo>
                <a:cubicBezTo>
                  <a:pt x="2470925" y="2044438"/>
                  <a:pt x="2133683" y="2103468"/>
                  <a:pt x="1902855" y="2234479"/>
                </a:cubicBezTo>
                <a:cubicBezTo>
                  <a:pt x="1508230" y="2603881"/>
                  <a:pt x="893457" y="2645913"/>
                  <a:pt x="448097" y="2308081"/>
                </a:cubicBezTo>
                <a:cubicBezTo>
                  <a:pt x="-50183" y="1930106"/>
                  <a:pt x="-147709" y="1219762"/>
                  <a:pt x="230265" y="721482"/>
                </a:cubicBezTo>
                <a:cubicBezTo>
                  <a:pt x="608240" y="223202"/>
                  <a:pt x="1318584" y="125676"/>
                  <a:pt x="1816864" y="503651"/>
                </a:cubicBezTo>
                <a:cubicBezTo>
                  <a:pt x="1922519" y="583796"/>
                  <a:pt x="2010155" y="678885"/>
                  <a:pt x="2077971" y="784443"/>
                </a:cubicBezTo>
                <a:cubicBezTo>
                  <a:pt x="2289760" y="902821"/>
                  <a:pt x="2577725" y="972444"/>
                  <a:pt x="2893769" y="967396"/>
                </a:cubicBezTo>
                <a:cubicBezTo>
                  <a:pt x="3168575" y="963007"/>
                  <a:pt x="3420358" y="902868"/>
                  <a:pt x="3617906" y="804590"/>
                </a:cubicBezTo>
                <a:cubicBezTo>
                  <a:pt x="3649441" y="748230"/>
                  <a:pt x="3685719" y="693837"/>
                  <a:pt x="3725720" y="641104"/>
                </a:cubicBezTo>
                <a:cubicBezTo>
                  <a:pt x="4266498" y="-71797"/>
                  <a:pt x="5282805" y="-211331"/>
                  <a:pt x="5995706" y="329447"/>
                </a:cubicBezTo>
                <a:close/>
              </a:path>
            </a:pathLst>
          </a:custGeom>
          <a:gradFill rotWithShape="1">
            <a:gsLst>
              <a:gs pos="0">
                <a:srgbClr val="E6E6E6">
                  <a:alpha val="100000"/>
                </a:srgbClr>
              </a:gs>
              <a:gs pos="100000">
                <a:srgbClr val="FFFFFF">
                  <a:alpha val="100000"/>
                </a:srgbClr>
              </a:gs>
            </a:gsLst>
            <a:path path="rect">
              <a:fillToRect r="100000" b="100000"/>
            </a:path>
            <a:tileRect/>
          </a:gradFill>
          <a:ln w="25400" cap="flat" cmpd="sng">
            <a:solidFill>
              <a:srgbClr val="FFFFFF"/>
            </a:solidFill>
            <a:prstDash val="solid"/>
            <a:miter/>
            <a:headEnd type="none" w="med" len="med"/>
            <a:tailEnd type="none" w="med" len="med"/>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300" name="椭圆 36"/>
          <p:cNvSpPr/>
          <p:nvPr/>
        </p:nvSpPr>
        <p:spPr>
          <a:xfrm>
            <a:off x="8182610" y="3931920"/>
            <a:ext cx="1729105" cy="1544955"/>
          </a:xfrm>
          <a:prstGeom prst="ellipse">
            <a:avLst/>
          </a:prstGeom>
          <a:gradFill rotWithShape="1">
            <a:gsLst>
              <a:gs pos="0">
                <a:srgbClr val="6F6F6F">
                  <a:alpha val="100000"/>
                </a:srgbClr>
              </a:gs>
              <a:gs pos="32999">
                <a:srgbClr val="6F6F6F">
                  <a:alpha val="100000"/>
                </a:srgbClr>
              </a:gs>
              <a:gs pos="81999">
                <a:srgbClr val="BFBFBF">
                  <a:alpha val="100000"/>
                </a:srgbClr>
              </a:gs>
              <a:gs pos="100000">
                <a:srgbClr val="FFFFFF">
                  <a:alpha val="100000"/>
                </a:srgbClr>
              </a:gs>
            </a:gsLst>
            <a:path path="rect">
              <a:fillToRect l="50000" t="50000" r="50000" b="50000"/>
            </a:path>
            <a:tileRect/>
          </a:gradFill>
          <a:ln w="9525">
            <a:noFill/>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301" name="椭圆 37"/>
          <p:cNvSpPr/>
          <p:nvPr/>
        </p:nvSpPr>
        <p:spPr>
          <a:xfrm>
            <a:off x="5461000" y="4471035"/>
            <a:ext cx="2271395" cy="2424430"/>
          </a:xfrm>
          <a:prstGeom prst="ellipse">
            <a:avLst/>
          </a:prstGeom>
          <a:gradFill rotWithShape="1">
            <a:gsLst>
              <a:gs pos="0">
                <a:srgbClr val="6F6F6F">
                  <a:alpha val="100000"/>
                </a:srgbClr>
              </a:gs>
              <a:gs pos="32999">
                <a:srgbClr val="6F6F6F">
                  <a:alpha val="100000"/>
                </a:srgbClr>
              </a:gs>
              <a:gs pos="81999">
                <a:srgbClr val="BFBFBF">
                  <a:alpha val="100000"/>
                </a:srgbClr>
              </a:gs>
              <a:gs pos="100000">
                <a:srgbClr val="FFFFFF">
                  <a:alpha val="100000"/>
                </a:srgbClr>
              </a:gs>
            </a:gsLst>
            <a:path path="rect">
              <a:fillToRect l="50000" t="50000" r="50000" b="50000"/>
            </a:path>
            <a:tileRect/>
          </a:gradFill>
          <a:ln w="9525">
            <a:noFill/>
          </a:ln>
        </p:spPr>
        <p:txBody>
          <a:bodyPr vert="horz" wrap="square" anchor="ctr"/>
          <a:p>
            <a:pPr algn="ctr">
              <a:buNone/>
            </a:pPr>
            <a:endParaRPr b="1" i="1" baseline="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302" name="矩形 4"/>
          <p:cNvSpPr/>
          <p:nvPr/>
        </p:nvSpPr>
        <p:spPr>
          <a:xfrm rot="9217108">
            <a:off x="5611495" y="4176395"/>
            <a:ext cx="4220845" cy="2144395"/>
          </a:xfrm>
          <a:custGeom>
            <a:avLst/>
            <a:gdLst>
              <a:gd name="txL" fmla="*/ 0 w 6636810"/>
              <a:gd name="txT" fmla="*/ 0 h 3240537"/>
              <a:gd name="txR" fmla="*/ 6636810 w 6636810"/>
              <a:gd name="txB" fmla="*/ 3240537 h 3240537"/>
            </a:gdLst>
            <a:ahLst/>
            <a:cxnLst>
              <a:cxn ang="0">
                <a:pos x="0" y="0"/>
              </a:cxn>
            </a:cxnLst>
            <a:rect l="txL" t="txT" r="txR" b="txB"/>
            <a:pathLst>
              <a:path w="6636810" h="3240537">
                <a:moveTo>
                  <a:pt x="5995706" y="329447"/>
                </a:moveTo>
                <a:cubicBezTo>
                  <a:pt x="6708608" y="870225"/>
                  <a:pt x="6848141" y="1886532"/>
                  <a:pt x="6307363" y="2599433"/>
                </a:cubicBezTo>
                <a:cubicBezTo>
                  <a:pt x="5766586" y="3312335"/>
                  <a:pt x="4750279" y="3451868"/>
                  <a:pt x="4037377" y="2911090"/>
                </a:cubicBezTo>
                <a:cubicBezTo>
                  <a:pt x="3834697" y="2757346"/>
                  <a:pt x="3678362" y="2565165"/>
                  <a:pt x="3572521" y="2351592"/>
                </a:cubicBezTo>
                <a:cubicBezTo>
                  <a:pt x="3382613" y="2221161"/>
                  <a:pt x="3125137" y="2125355"/>
                  <a:pt x="2835026" y="2089472"/>
                </a:cubicBezTo>
                <a:cubicBezTo>
                  <a:pt x="2470925" y="2044438"/>
                  <a:pt x="2133683" y="2103468"/>
                  <a:pt x="1902855" y="2234479"/>
                </a:cubicBezTo>
                <a:cubicBezTo>
                  <a:pt x="1508230" y="2603881"/>
                  <a:pt x="893457" y="2645913"/>
                  <a:pt x="448097" y="2308081"/>
                </a:cubicBezTo>
                <a:cubicBezTo>
                  <a:pt x="-50183" y="1930106"/>
                  <a:pt x="-147709" y="1219762"/>
                  <a:pt x="230265" y="721482"/>
                </a:cubicBezTo>
                <a:cubicBezTo>
                  <a:pt x="608240" y="223202"/>
                  <a:pt x="1318584" y="125676"/>
                  <a:pt x="1816864" y="503651"/>
                </a:cubicBezTo>
                <a:cubicBezTo>
                  <a:pt x="1922519" y="583796"/>
                  <a:pt x="2010155" y="678885"/>
                  <a:pt x="2077971" y="784443"/>
                </a:cubicBezTo>
                <a:cubicBezTo>
                  <a:pt x="2289760" y="902821"/>
                  <a:pt x="2577725" y="972444"/>
                  <a:pt x="2893769" y="967396"/>
                </a:cubicBezTo>
                <a:cubicBezTo>
                  <a:pt x="3168575" y="963007"/>
                  <a:pt x="3420358" y="902868"/>
                  <a:pt x="3617906" y="804590"/>
                </a:cubicBezTo>
                <a:cubicBezTo>
                  <a:pt x="3649441" y="748230"/>
                  <a:pt x="3685719" y="693837"/>
                  <a:pt x="3725720" y="641104"/>
                </a:cubicBezTo>
                <a:cubicBezTo>
                  <a:pt x="4266498" y="-71797"/>
                  <a:pt x="5282805" y="-211331"/>
                  <a:pt x="5995706" y="329447"/>
                </a:cubicBezTo>
                <a:close/>
              </a:path>
            </a:pathLst>
          </a:custGeom>
          <a:gradFill rotWithShape="1">
            <a:gsLst>
              <a:gs pos="0">
                <a:srgbClr val="E6E6E6">
                  <a:alpha val="100000"/>
                </a:srgbClr>
              </a:gs>
              <a:gs pos="100000">
                <a:srgbClr val="FFFFFF">
                  <a:alpha val="100000"/>
                </a:srgbClr>
              </a:gs>
            </a:gsLst>
            <a:lin ang="18900000" scaled="1"/>
            <a:tileRect/>
          </a:gradFill>
          <a:ln w="25400" cap="flat" cmpd="sng">
            <a:solidFill>
              <a:srgbClr val="FFFFFF"/>
            </a:solidFill>
            <a:prstDash val="solid"/>
            <a:miter/>
            <a:headEnd type="none" w="med" len="med"/>
            <a:tailEnd type="none" w="med" len="med"/>
          </a:ln>
        </p:spPr>
        <p:txBody>
          <a:bodyPr vert="horz" wrap="square" anchor="ctr"/>
          <a:p>
            <a:pPr algn="ctr">
              <a:buNone/>
            </a:pPr>
            <a:r>
              <a:rPr lang="zh-CN" altLang="en-US" b="1" i="1" baseline="0" dirty="0">
                <a:solidFill>
                  <a:srgbClr val="FFFFFF"/>
                </a:solidFill>
                <a:latin typeface="Calibri" panose="020F0502020204030204" pitchFamily="34" charset="0"/>
                <a:ea typeface="宋体" panose="02010600030101010101" pitchFamily="2" charset="-122"/>
                <a:sym typeface="微软雅黑" panose="020B0503020204020204" pitchFamily="34" charset="-122"/>
              </a:rPr>
              <a:t>。</a:t>
            </a:r>
            <a:endParaRPr lang="zh-CN" altLang="en-US" b="1" i="1" baseline="0" dirty="0">
              <a:solidFill>
                <a:srgbClr val="FFFFFF"/>
              </a:solidFill>
              <a:latin typeface="Calibri" panose="020F0502020204030204" pitchFamily="34" charset="0"/>
              <a:ea typeface="宋体" panose="02010600030101010101" pitchFamily="2" charset="-122"/>
              <a:sym typeface="微软雅黑" panose="020B0503020204020204" pitchFamily="34" charset="-122"/>
            </a:endParaRPr>
          </a:p>
        </p:txBody>
      </p:sp>
      <p:sp>
        <p:nvSpPr>
          <p:cNvPr id="12303" name="TextBox 39"/>
          <p:cNvSpPr/>
          <p:nvPr/>
        </p:nvSpPr>
        <p:spPr>
          <a:xfrm>
            <a:off x="2967038" y="3416300"/>
            <a:ext cx="987425" cy="435610"/>
          </a:xfrm>
          <a:prstGeom prst="rect">
            <a:avLst/>
          </a:prstGeom>
          <a:noFill/>
          <a:ln w="9525">
            <a:noFill/>
          </a:ln>
        </p:spPr>
        <p:txBody>
          <a:bodyPr wrap="square">
            <a:spAutoFit/>
          </a:bodyPr>
          <a:p>
            <a:pPr>
              <a:lnSpc>
                <a:spcPct val="80000"/>
              </a:lnSpc>
              <a:buNone/>
            </a:pPr>
            <a:endParaRPr lang="zh-CN" altLang="en-US" sz="2800" b="1" i="1" baseline="0" dirty="0">
              <a:solidFill>
                <a:srgbClr val="76923C"/>
              </a:solidFill>
              <a:latin typeface="Agency FB" panose="020B0503020202020204" pitchFamily="2" charset="0"/>
              <a:ea typeface="微软雅黑" panose="020B0503020204020204" pitchFamily="34" charset="-122"/>
              <a:sym typeface="Agency FB" panose="020B0503020202020204" pitchFamily="2" charset="0"/>
            </a:endParaRPr>
          </a:p>
        </p:txBody>
      </p:sp>
      <p:sp>
        <p:nvSpPr>
          <p:cNvPr id="12307" name="文本框 12306"/>
          <p:cNvSpPr txBox="1"/>
          <p:nvPr/>
        </p:nvSpPr>
        <p:spPr>
          <a:xfrm>
            <a:off x="3035300" y="3451225"/>
            <a:ext cx="1460500" cy="1014730"/>
          </a:xfrm>
          <a:prstGeom prst="rect">
            <a:avLst/>
          </a:prstGeom>
          <a:noFill/>
          <a:ln w="9525">
            <a:noFill/>
          </a:ln>
        </p:spPr>
        <p:txBody>
          <a:bodyPr>
            <a:spAutoFit/>
          </a:bodyPr>
          <a:p>
            <a:r>
              <a:rPr lang="zh-CN" altLang="en-US" sz="2000" dirty="0">
                <a:latin typeface="Arial" panose="020B0604020202020204" pitchFamily="34" charset="0"/>
              </a:rPr>
              <a:t>1.</a:t>
            </a:r>
            <a:r>
              <a:rPr lang="zh-CN" altLang="en-US" sz="2000" b="1" dirty="0">
                <a:latin typeface="Arial" panose="020B0604020202020204" pitchFamily="34" charset="0"/>
              </a:rPr>
              <a:t>企业要注意培养员工的</a:t>
            </a:r>
            <a:r>
              <a:rPr lang="zh-CN" altLang="en-US" sz="2000" b="1" dirty="0">
                <a:solidFill>
                  <a:srgbClr val="FF0000"/>
                </a:solidFill>
                <a:latin typeface="Arial" panose="020B0604020202020204" pitchFamily="34" charset="0"/>
              </a:rPr>
              <a:t>成就需要</a:t>
            </a:r>
            <a:r>
              <a:rPr lang="zh-CN" altLang="en-US" sz="2000" b="1" dirty="0">
                <a:latin typeface="Arial" panose="020B0604020202020204" pitchFamily="34" charset="0"/>
              </a:rPr>
              <a:t>。</a:t>
            </a:r>
            <a:endParaRPr lang="zh-CN" altLang="en-US" sz="2000" b="1" dirty="0">
              <a:latin typeface="Arial" panose="020B0604020202020204" pitchFamily="34" charset="0"/>
            </a:endParaRPr>
          </a:p>
        </p:txBody>
      </p:sp>
      <p:sp>
        <p:nvSpPr>
          <p:cNvPr id="12308" name="文本框 12307"/>
          <p:cNvSpPr txBox="1"/>
          <p:nvPr/>
        </p:nvSpPr>
        <p:spPr>
          <a:xfrm>
            <a:off x="6002338" y="1531938"/>
            <a:ext cx="2089150" cy="1476375"/>
          </a:xfrm>
          <a:prstGeom prst="rect">
            <a:avLst/>
          </a:prstGeom>
          <a:noFill/>
          <a:ln w="9525">
            <a:noFill/>
          </a:ln>
        </p:spPr>
        <p:txBody>
          <a:bodyPr wrap="square">
            <a:spAutoFit/>
          </a:bodyPr>
          <a:p>
            <a:r>
              <a:rPr lang="zh-CN" altLang="en-US" dirty="0">
                <a:latin typeface="Arial" panose="020B0604020202020204" pitchFamily="34" charset="0"/>
              </a:rPr>
              <a:t>2.</a:t>
            </a:r>
            <a:r>
              <a:rPr lang="zh-CN" altLang="en-US" b="1" dirty="0">
                <a:latin typeface="Arial" panose="020B0604020202020204" pitchFamily="34" charset="0"/>
              </a:rPr>
              <a:t>尽可能为高成就需要的人提供</a:t>
            </a:r>
            <a:r>
              <a:rPr lang="zh-CN" altLang="en-US" b="1" dirty="0">
                <a:solidFill>
                  <a:srgbClr val="FF0000"/>
                </a:solidFill>
                <a:latin typeface="Arial" panose="020B0604020202020204" pitchFamily="34" charset="0"/>
              </a:rPr>
              <a:t>具有挑战性的工作环境</a:t>
            </a:r>
            <a:r>
              <a:rPr lang="zh-CN" altLang="en-US" b="1" dirty="0">
                <a:latin typeface="Arial" panose="020B0604020202020204" pitchFamily="34" charset="0"/>
              </a:rPr>
              <a:t>，且对其工作成果及时反馈。</a:t>
            </a:r>
            <a:endParaRPr lang="zh-CN" altLang="en-US" b="1" dirty="0">
              <a:latin typeface="Arial" panose="020B0604020202020204" pitchFamily="34" charset="0"/>
            </a:endParaRPr>
          </a:p>
        </p:txBody>
      </p:sp>
      <p:sp>
        <p:nvSpPr>
          <p:cNvPr id="12309" name="文本框 12308"/>
          <p:cNvSpPr txBox="1"/>
          <p:nvPr/>
        </p:nvSpPr>
        <p:spPr>
          <a:xfrm>
            <a:off x="6002338" y="4896485"/>
            <a:ext cx="1390650" cy="1476375"/>
          </a:xfrm>
          <a:prstGeom prst="rect">
            <a:avLst/>
          </a:prstGeom>
          <a:noFill/>
          <a:ln w="9525">
            <a:noFill/>
          </a:ln>
        </p:spPr>
        <p:txBody>
          <a:bodyPr>
            <a:spAutoFit/>
          </a:bodyPr>
          <a:p>
            <a:r>
              <a:rPr lang="zh-CN" altLang="en-US" dirty="0">
                <a:latin typeface="Arial" panose="020B0604020202020204" pitchFamily="34" charset="0"/>
              </a:rPr>
              <a:t>4</a:t>
            </a:r>
            <a:r>
              <a:rPr lang="zh-CN" altLang="en-US" b="1" dirty="0">
                <a:latin typeface="Arial" panose="020B0604020202020204" pitchFamily="34" charset="0"/>
              </a:rPr>
              <a:t>.</a:t>
            </a:r>
            <a:r>
              <a:rPr lang="zh-CN" altLang="en-US" b="1" dirty="0">
                <a:solidFill>
                  <a:srgbClr val="FF0000"/>
                </a:solidFill>
                <a:latin typeface="Arial" panose="020B0604020202020204" pitchFamily="34" charset="0"/>
              </a:rPr>
              <a:t>适当激励员工</a:t>
            </a:r>
            <a:r>
              <a:rPr lang="zh-CN" altLang="en-US" b="1" dirty="0">
                <a:latin typeface="Arial" panose="020B0604020202020204" pitchFamily="34" charset="0"/>
              </a:rPr>
              <a:t>，对其成就给予</a:t>
            </a:r>
            <a:r>
              <a:rPr lang="zh-CN" altLang="en-US" b="1" dirty="0">
                <a:solidFill>
                  <a:srgbClr val="FF0000"/>
                </a:solidFill>
                <a:latin typeface="Arial" panose="020B0604020202020204" pitchFamily="34" charset="0"/>
              </a:rPr>
              <a:t>物质上和精神上</a:t>
            </a:r>
            <a:r>
              <a:rPr lang="zh-CN" altLang="en-US" b="1" dirty="0">
                <a:latin typeface="Arial" panose="020B0604020202020204" pitchFamily="34" charset="0"/>
              </a:rPr>
              <a:t>的奖励。</a:t>
            </a:r>
            <a:endParaRPr lang="zh-CN" altLang="en-US" b="1" dirty="0">
              <a:latin typeface="Arial" panose="020B0604020202020204" pitchFamily="34" charset="0"/>
            </a:endParaRPr>
          </a:p>
        </p:txBody>
      </p:sp>
      <p:sp>
        <p:nvSpPr>
          <p:cNvPr id="12310" name="文本框 12309"/>
          <p:cNvSpPr txBox="1"/>
          <p:nvPr/>
        </p:nvSpPr>
        <p:spPr>
          <a:xfrm>
            <a:off x="8432165" y="4171950"/>
            <a:ext cx="1295400" cy="1198880"/>
          </a:xfrm>
          <a:prstGeom prst="rect">
            <a:avLst/>
          </a:prstGeom>
          <a:noFill/>
          <a:ln w="9525">
            <a:noFill/>
          </a:ln>
        </p:spPr>
        <p:txBody>
          <a:bodyPr wrap="square">
            <a:spAutoFit/>
          </a:bodyPr>
          <a:p>
            <a:r>
              <a:rPr lang="zh-CN" altLang="en-US" b="1" dirty="0">
                <a:latin typeface="Arial" panose="020B0604020202020204" pitchFamily="34" charset="0"/>
              </a:rPr>
              <a:t>3.提供能</a:t>
            </a:r>
            <a:endParaRPr lang="zh-CN" altLang="en-US" b="1" dirty="0">
              <a:latin typeface="Arial" panose="020B0604020202020204" pitchFamily="34" charset="0"/>
            </a:endParaRPr>
          </a:p>
          <a:p>
            <a:r>
              <a:rPr lang="zh-CN" altLang="en-US" b="1" dirty="0">
                <a:latin typeface="Arial" panose="020B0604020202020204" pitchFamily="34" charset="0"/>
              </a:rPr>
              <a:t>够发挥个人能力的</a:t>
            </a:r>
            <a:r>
              <a:rPr lang="zh-CN" altLang="en-US" b="1" dirty="0">
                <a:solidFill>
                  <a:srgbClr val="FF0000"/>
                </a:solidFill>
                <a:latin typeface="Arial" panose="020B0604020202020204" pitchFamily="34" charset="0"/>
              </a:rPr>
              <a:t>工作环境</a:t>
            </a:r>
            <a:r>
              <a:rPr lang="zh-CN" altLang="en-US" b="1" dirty="0">
                <a:latin typeface="Arial" panose="020B0604020202020204" pitchFamily="34" charset="0"/>
              </a:rPr>
              <a:t>。</a:t>
            </a:r>
            <a:endParaRPr lang="zh-CN" altLang="en-US" b="1" dirty="0">
              <a:latin typeface="Arial" panose="020B0604020202020204" pitchFamily="34" charset="0"/>
            </a:endParaRPr>
          </a:p>
        </p:txBody>
      </p:sp>
      <p:sp>
        <p:nvSpPr>
          <p:cNvPr id="2" name="灯片编号占位符 1"/>
          <p:cNvSpPr/>
          <p:nvPr>
            <p:ph type="sldNum" sz="quarter" idx="4294967295"/>
          </p:nvPr>
        </p:nvSpPr>
        <p:spPr>
          <a:xfrm>
            <a:off x="9347200" y="6245225"/>
            <a:ext cx="2844800" cy="476250"/>
          </a:xfrm>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4" name="文本框 3"/>
          <p:cNvSpPr txBox="1"/>
          <p:nvPr/>
        </p:nvSpPr>
        <p:spPr>
          <a:xfrm>
            <a:off x="516890" y="957580"/>
            <a:ext cx="2922270" cy="583565"/>
          </a:xfrm>
          <a:prstGeom prst="rect">
            <a:avLst/>
          </a:prstGeom>
          <a:solidFill>
            <a:srgbClr val="0848AF"/>
          </a:solidFill>
        </p:spPr>
        <p:txBody>
          <a:bodyPr wrap="square" rtlCol="0" anchor="t">
            <a:spAutoFit/>
          </a:bodyPr>
          <a:p>
            <a:r>
              <a:rPr lang="zh-CN" altLang="en-US" sz="3200" dirty="0">
                <a:solidFill>
                  <a:schemeClr val="bg1"/>
                </a:solidFill>
                <a:uFillTx/>
                <a:latin typeface="微软雅黑" panose="020B0503020204020204" pitchFamily="34" charset="-122"/>
                <a:ea typeface="微软雅黑" panose="020B0503020204020204" pitchFamily="34" charset="-122"/>
                <a:sym typeface="+mn-ea"/>
              </a:rPr>
              <a:t>对管理的启示：</a:t>
            </a:r>
            <a:endParaRPr lang="zh-CN" altLang="en-US" sz="3200" dirty="0">
              <a:solidFill>
                <a:schemeClr val="bg1"/>
              </a:solidFill>
              <a:uFillTx/>
              <a:latin typeface="微软雅黑" panose="020B0503020204020204" pitchFamily="34" charset="-122"/>
              <a:ea typeface="微软雅黑" panose="020B0503020204020204" pitchFamily="34" charset="-122"/>
              <a:sym typeface="+mn-ea"/>
            </a:endParaRPr>
          </a:p>
        </p:txBody>
      </p:sp>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3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309"/>
                                        </p:tgtEl>
                                        <p:attrNameLst>
                                          <p:attrName>style.visibility</p:attrName>
                                        </p:attrNameLst>
                                      </p:cBhvr>
                                      <p:to>
                                        <p:strVal val="visible"/>
                                      </p:to>
                                    </p:set>
                                  </p:childTnLst>
                                </p:cTn>
                              </p:par>
                            </p:childTnLst>
                          </p:cTn>
                        </p:par>
                        <p:par>
                          <p:cTn id="19" fill="hold">
                            <p:stCondLst>
                              <p:cond delay="0"/>
                            </p:stCondLst>
                            <p:childTnLst>
                              <p:par>
                                <p:cTn id="20" presetID="12" presetClass="entr" presetSubtype="8" fill="hold" grpId="0" nodeType="afterEffect">
                                  <p:stCondLst>
                                    <p:cond delay="0"/>
                                  </p:stCondLst>
                                  <p:childTnLst>
                                    <p:set>
                                      <p:cBhvr>
                                        <p:cTn id="21" dur="1" fill="hold">
                                          <p:stCondLst>
                                            <p:cond delay="0"/>
                                          </p:stCondLst>
                                        </p:cTn>
                                        <p:tgtEl>
                                          <p:spTgt spid="11268"/>
                                        </p:tgtEl>
                                        <p:attrNameLst>
                                          <p:attrName>style.visibility</p:attrName>
                                        </p:attrNameLst>
                                      </p:cBhvr>
                                      <p:to>
                                        <p:strVal val="visible"/>
                                      </p:to>
                                    </p:set>
                                    <p:animEffect transition="in" filter="slide(fromLeft)">
                                      <p:cBhvr>
                                        <p:cTn id="22"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7" grpId="0" bldLvl="0"/>
      <p:bldP spid="12308" grpId="0" bldLvl="0"/>
      <p:bldP spid="12310" grpId="0" bldLvl="0"/>
      <p:bldP spid="12309" grpId="0" bldLvl="0"/>
      <p:bldP spid="11268"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2" name="文本框 1"/>
          <p:cNvSpPr txBox="1"/>
          <p:nvPr/>
        </p:nvSpPr>
        <p:spPr>
          <a:xfrm>
            <a:off x="1619250" y="2263140"/>
            <a:ext cx="6654800" cy="206121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一：马斯洛需求层次理论</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二：ERG理论</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三：双因素理论</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四：成就需要理论</a:t>
            </a:r>
            <a:endParaRPr lang="zh-CN" altLang="en-US" sz="3200" dirty="0">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AutoShape 14"/>
          <p:cNvSpPr>
            <a:spLocks noChangeArrowheads="1"/>
          </p:cNvSpPr>
          <p:nvPr/>
        </p:nvSpPr>
        <p:spPr bwMode="auto">
          <a:xfrm>
            <a:off x="4679315" y="1327785"/>
            <a:ext cx="7483475" cy="4650740"/>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21385" y="1161415"/>
            <a:ext cx="188976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拓展作业</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798695" y="1578610"/>
            <a:ext cx="7244080" cy="3538220"/>
          </a:xfrm>
          <a:prstGeom prst="rect">
            <a:avLst/>
          </a:prstGeom>
          <a:noFill/>
        </p:spPr>
        <p:txBody>
          <a:bodyPr wrap="square" rtlCol="0" anchor="t">
            <a:spAutoFit/>
          </a:bodyPr>
          <a:p>
            <a:r>
              <a:rPr lang="zh-CN" altLang="en-US" sz="2800" b="0">
                <a:solidFill>
                  <a:schemeClr val="tx1"/>
                </a:solidFill>
                <a:latin typeface="微软雅黑" panose="020B0503020204020204" pitchFamily="34" charset="-122"/>
                <a:ea typeface="微软雅黑" panose="020B0503020204020204" pitchFamily="34" charset="-122"/>
              </a:rPr>
              <a:t>假如你的面前有一袋豆子和五个靶子。你的任务是要用豆子击中靶子。靶子一个比一个远，一个比一个更难击中。靶子A只有一步之遥，击中会得到2美元。靶子B稍微远一些，约有80%的人能击中，报酬是4美元。靶子C约有50%的人能击中，报酬是8美元。靶子D约有20%的人击中，报酬是16美元。靶子E几乎没有人击中，报酬是32美元。</a:t>
            </a:r>
            <a:endParaRPr lang="zh-CN" altLang="en-US" sz="2800" b="0">
              <a:solidFill>
                <a:schemeClr val="tx1"/>
              </a:solidFill>
              <a:latin typeface="微软雅黑" panose="020B0503020204020204" pitchFamily="34" charset="-122"/>
              <a:ea typeface="微软雅黑" panose="020B0503020204020204" pitchFamily="34" charset="-122"/>
            </a:endParaRPr>
          </a:p>
        </p:txBody>
      </p:sp>
      <p:pic>
        <p:nvPicPr>
          <p:cNvPr id="2" name="图片 1" descr="A000220150322E82PPIC"/>
          <p:cNvPicPr>
            <a:picLocks noChangeAspect="1"/>
          </p:cNvPicPr>
          <p:nvPr/>
        </p:nvPicPr>
        <p:blipFill>
          <a:blip r:embed="rId1"/>
          <a:stretch>
            <a:fillRect/>
          </a:stretch>
        </p:blipFill>
        <p:spPr>
          <a:xfrm>
            <a:off x="46990" y="2835910"/>
            <a:ext cx="4446270" cy="3142615"/>
          </a:xfrm>
          <a:prstGeom prst="rect">
            <a:avLst/>
          </a:prstGeom>
        </p:spPr>
      </p:pic>
      <p:sp>
        <p:nvSpPr>
          <p:cNvPr id="4" name="文本框 3"/>
          <p:cNvSpPr txBox="1"/>
          <p:nvPr/>
        </p:nvSpPr>
        <p:spPr>
          <a:xfrm>
            <a:off x="6355080" y="639445"/>
            <a:ext cx="196469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6" name="文本框 5"/>
          <p:cNvSpPr txBox="1"/>
          <p:nvPr/>
        </p:nvSpPr>
        <p:spPr>
          <a:xfrm>
            <a:off x="715010" y="6224270"/>
            <a:ext cx="10761980" cy="460375"/>
          </a:xfrm>
          <a:prstGeom prst="rect">
            <a:avLst/>
          </a:prstGeom>
          <a:noFill/>
          <a:ln>
            <a:solidFill>
              <a:srgbClr val="FF0000"/>
            </a:solidFill>
            <a:prstDash val="dashDot"/>
          </a:ln>
        </p:spPr>
        <p:txBody>
          <a:bodyPr wrap="square" rtlCol="0">
            <a:spAutoFit/>
          </a:bodyPr>
          <a:p>
            <a:r>
              <a:rPr lang="zh-CN" altLang="en-US" sz="2400" b="1"/>
              <a:t>问题：如果你只有一次机会，你会选择那个目标呢？</a:t>
            </a:r>
            <a:endParaRPr lang="zh-CN" altLang="en-US" sz="2400" b="1"/>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19200" y="838200"/>
            <a:ext cx="189230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t>预习任务</a:t>
            </a:r>
            <a:endParaRPr lang="zh-CN" altLang="en-US" sz="2800"/>
          </a:p>
        </p:txBody>
      </p:sp>
      <p:sp>
        <p:nvSpPr>
          <p:cNvPr id="3" name="文本框 2"/>
          <p:cNvSpPr txBox="1"/>
          <p:nvPr/>
        </p:nvSpPr>
        <p:spPr>
          <a:xfrm>
            <a:off x="1432560" y="1935480"/>
            <a:ext cx="7774940" cy="1814830"/>
          </a:xfrm>
          <a:prstGeom prst="rect">
            <a:avLst/>
          </a:prstGeom>
          <a:noFill/>
        </p:spPr>
        <p:txBody>
          <a:bodyPr wrap="square" rtlCol="0">
            <a:spAutoFit/>
          </a:bodyPr>
          <a:p>
            <a:r>
              <a:rPr lang="zh-CN" altLang="en-US" sz="2800">
                <a:latin typeface="微软雅黑" panose="020B0503020204020204" pitchFamily="34" charset="-122"/>
                <a:ea typeface="微软雅黑" panose="020B0503020204020204" pitchFamily="34" charset="-122"/>
              </a:rPr>
              <a:t>内容型激励理论着重研究人类行为受哪些因素的影响，也就是研究人类的需要。那么人的行为如何被某些因素的影响呢？</a:t>
            </a:r>
            <a:r>
              <a:rPr lang="zh-CN" altLang="en-US" sz="2800" b="1">
                <a:latin typeface="微软雅黑" panose="020B0503020204020204" pitchFamily="34" charset="-122"/>
                <a:ea typeface="微软雅黑" panose="020B0503020204020204" pitchFamily="34" charset="-122"/>
              </a:rPr>
              <a:t>请大家预习</a:t>
            </a:r>
            <a:r>
              <a:rPr lang="en-US" altLang="zh-CN" sz="2800" b="1">
                <a:latin typeface="微软雅黑" panose="020B0503020204020204" pitchFamily="34" charset="-122"/>
                <a:ea typeface="微软雅黑" panose="020B0503020204020204" pitchFamily="34" charset="-122"/>
              </a:rPr>
              <a:t>4</a:t>
            </a:r>
            <a:r>
              <a:rPr lang="zh-CN" altLang="en-US" sz="2800" b="1">
                <a:latin typeface="微软雅黑" panose="020B0503020204020204" pitchFamily="34" charset="-122"/>
                <a:ea typeface="微软雅黑" panose="020B0503020204020204" pitchFamily="34" charset="-122"/>
              </a:rPr>
              <a:t>种</a:t>
            </a:r>
            <a:r>
              <a:rPr sz="2800">
                <a:latin typeface="微软雅黑" panose="020B0503020204020204" pitchFamily="34" charset="-122"/>
                <a:ea typeface="微软雅黑" panose="020B0503020204020204" pitchFamily="34" charset="-122"/>
              </a:rPr>
              <a:t>过程型</a:t>
            </a:r>
            <a:endParaRPr sz="2800">
              <a:latin typeface="微软雅黑" panose="020B0503020204020204" pitchFamily="34" charset="-122"/>
              <a:ea typeface="微软雅黑" panose="020B0503020204020204" pitchFamily="34" charset="-122"/>
            </a:endParaRPr>
          </a:p>
          <a:p>
            <a:r>
              <a:rPr sz="2800">
                <a:latin typeface="微软雅黑" panose="020B0503020204020204" pitchFamily="34" charset="-122"/>
                <a:ea typeface="微软雅黑" panose="020B0503020204020204" pitchFamily="34" charset="-122"/>
              </a:rPr>
              <a:t>激励理论</a:t>
            </a:r>
            <a:r>
              <a:rPr lang="zh-CN" sz="2800">
                <a:latin typeface="微软雅黑" panose="020B0503020204020204" pitchFamily="34" charset="-122"/>
                <a:ea typeface="微软雅黑" panose="020B0503020204020204" pitchFamily="34" charset="-122"/>
              </a:rPr>
              <a:t>。</a:t>
            </a:r>
            <a:endParaRPr lang="zh-CN" sz="28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51538" y="148431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6350000" y="1902460"/>
            <a:ext cx="4389755" cy="46037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sz="2400" dirty="0">
                <a:solidFill>
                  <a:schemeClr val="bg1"/>
                </a:solidFill>
                <a:latin typeface="微软雅黑" panose="020B0503020204020204" pitchFamily="34" charset="-122"/>
                <a:ea typeface="微软雅黑" panose="020B0503020204020204" pitchFamily="34" charset="-122"/>
                <a:sym typeface="+mn-ea"/>
              </a:rPr>
              <a:t>掌握激励</a:t>
            </a:r>
            <a:r>
              <a:rPr lang="zh-CN" sz="2400" dirty="0">
                <a:solidFill>
                  <a:schemeClr val="bg1"/>
                </a:solidFill>
                <a:latin typeface="微软雅黑" panose="020B0503020204020204" pitchFamily="34" charset="-122"/>
                <a:ea typeface="微软雅黑" panose="020B0503020204020204" pitchFamily="34" charset="-122"/>
                <a:sym typeface="+mn-ea"/>
              </a:rPr>
              <a:t>的基本内涵与步骤</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5" name="圆角矩形 19"/>
          <p:cNvSpPr>
            <a:spLocks noChangeArrowheads="1"/>
          </p:cNvSpPr>
          <p:nvPr/>
        </p:nvSpPr>
        <p:spPr bwMode="auto">
          <a:xfrm>
            <a:off x="5808663" y="504666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6" name="TextBox 6"/>
          <p:cNvSpPr txBox="1">
            <a:spLocks noChangeArrowheads="1"/>
          </p:cNvSpPr>
          <p:nvPr/>
        </p:nvSpPr>
        <p:spPr bwMode="auto">
          <a:xfrm>
            <a:off x="6431915" y="5394325"/>
            <a:ext cx="4308475" cy="570865"/>
          </a:xfrm>
          <a:prstGeom prst="rect">
            <a:avLst/>
          </a:prstGeom>
          <a:noFill/>
          <a:ln w="9525">
            <a:noFill/>
            <a:miter lim="800000"/>
          </a:ln>
        </p:spPr>
        <p:txBody>
          <a:bodyPr wrap="square">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培养学生掌握科学的激励方式</a:t>
            </a:r>
            <a:endParaRPr lang="en-US" alt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3" name="Line 47"/>
          <p:cNvSpPr>
            <a:spLocks noChangeShapeType="1"/>
          </p:cNvSpPr>
          <p:nvPr/>
        </p:nvSpPr>
        <p:spPr bwMode="auto">
          <a:xfrm>
            <a:off x="4008438" y="3789363"/>
            <a:ext cx="1800225" cy="1944687"/>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6" name="AutoShape 50"/>
          <p:cNvSpPr>
            <a:spLocks noChangeArrowheads="1"/>
          </p:cNvSpPr>
          <p:nvPr/>
        </p:nvSpPr>
        <p:spPr bwMode="auto">
          <a:xfrm>
            <a:off x="6049963" y="4686300"/>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5" name="TextBox 6"/>
          <p:cNvSpPr txBox="1">
            <a:spLocks noChangeArrowheads="1"/>
          </p:cNvSpPr>
          <p:nvPr/>
        </p:nvSpPr>
        <p:spPr bwMode="auto">
          <a:xfrm>
            <a:off x="7321550" y="461486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能力目标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92838" y="1125538"/>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64425" y="1054100"/>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3"/>
                                        </p:tgtEl>
                                        <p:attrNameLst>
                                          <p:attrName>style.visibility</p:attrName>
                                        </p:attrNameLst>
                                      </p:cBhvr>
                                      <p:to>
                                        <p:strVal val="visible"/>
                                      </p:to>
                                    </p:set>
                                    <p:animEffect transition="in" filter="wipe(left)">
                                      <p:cBhvr>
                                        <p:cTn id="27" dur="500"/>
                                        <p:tgtEl>
                                          <p:spTgt spid="11283"/>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animBg="1"/>
      <p:bldP spid="13324" grpId="0"/>
      <p:bldP spid="13325" grpId="0" bldLvl="0" animBg="1"/>
      <p:bldP spid="13326" grpId="0"/>
      <p:bldP spid="11282" grpId="0" animBg="1"/>
      <p:bldP spid="11283" grpId="0" animBg="1"/>
      <p:bldP spid="11286" grpId="0" bldLvl="0" animBg="1"/>
      <p:bldP spid="13335" grpId="0"/>
      <p:bldP spid="11288" grpId="0" animBg="1"/>
      <p:bldP spid="13337" grpId="0"/>
      <p:bldP spid="133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1619250" y="2263140"/>
            <a:ext cx="6654800" cy="206121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一：马斯洛需求层次理论</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二：ERG理论</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三：双因素理论</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四：成就需要理论</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
        <p:nvSpPr>
          <p:cNvPr id="5" name="文本框 4"/>
          <p:cNvSpPr txBox="1"/>
          <p:nvPr/>
        </p:nvSpPr>
        <p:spPr>
          <a:xfrm>
            <a:off x="1619250" y="4552950"/>
            <a:ext cx="8564245" cy="1076325"/>
          </a:xfrm>
          <a:prstGeom prst="rect">
            <a:avLst/>
          </a:prstGeom>
          <a:noFill/>
          <a:ln w="28575">
            <a:solidFill>
              <a:schemeClr val="tx1"/>
            </a:solidFill>
            <a:prstDash val="dash"/>
          </a:ln>
        </p:spPr>
        <p:txBody>
          <a:bodyPr wrap="square" rtlCol="0">
            <a:spAutoFit/>
          </a:bodyPr>
          <a:p>
            <a:pPr algn="l"/>
            <a:r>
              <a:rPr lang="zh-CN" altLang="en-US" sz="3200" dirty="0">
                <a:solidFill>
                  <a:schemeClr val="dk1"/>
                </a:solidFill>
                <a:latin typeface="微软雅黑" panose="020B0503020204020204" pitchFamily="34" charset="-122"/>
                <a:ea typeface="微软雅黑" panose="020B0503020204020204" pitchFamily="34" charset="-122"/>
              </a:rPr>
              <a:t>重点：</a:t>
            </a:r>
            <a:r>
              <a:rPr lang="en-US" altLang="zh-CN" sz="3200" dirty="0">
                <a:solidFill>
                  <a:schemeClr val="dk1"/>
                </a:solidFill>
                <a:latin typeface="微软雅黑" panose="020B0503020204020204" pitchFamily="34" charset="-122"/>
                <a:ea typeface="微软雅黑" panose="020B0503020204020204" pitchFamily="34" charset="-122"/>
              </a:rPr>
              <a:t>4</a:t>
            </a:r>
            <a:r>
              <a:rPr lang="zh-CN" altLang="en-US" sz="3200" dirty="0">
                <a:solidFill>
                  <a:schemeClr val="dk1"/>
                </a:solidFill>
                <a:latin typeface="微软雅黑" panose="020B0503020204020204" pitchFamily="34" charset="-122"/>
                <a:ea typeface="微软雅黑" panose="020B0503020204020204" pitchFamily="34" charset="-122"/>
              </a:rPr>
              <a:t>个理论：内容型激励理论</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r>
              <a:rPr lang="zh-CN" altLang="en-US" sz="3200" dirty="0">
                <a:solidFill>
                  <a:schemeClr val="dk1"/>
                </a:solidFill>
                <a:latin typeface="微软雅黑" panose="020B0503020204020204" pitchFamily="34" charset="-122"/>
                <a:ea typeface="微软雅黑" panose="020B0503020204020204" pitchFamily="34" charset="-122"/>
              </a:rPr>
              <a:t>难点：激励理论对管理中的启示</a:t>
            </a:r>
            <a:endParaRPr lang="zh-CN" altLang="en-US" sz="3200" dirty="0">
              <a:solidFill>
                <a:schemeClr val="dk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4475480" y="1384300"/>
            <a:ext cx="3637280" cy="583565"/>
          </a:xfrm>
          <a:prstGeom prst="rect">
            <a:avLst/>
          </a:prstGeom>
          <a:noFill/>
          <a:ln>
            <a:solidFill>
              <a:srgbClr val="FF0000"/>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内容型激励理论</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1024255" y="2263140"/>
            <a:ext cx="10266045" cy="2306955"/>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2400" dirty="0">
                <a:latin typeface="微软雅黑" panose="020B0503020204020204" pitchFamily="34" charset="-122"/>
                <a:ea typeface="微软雅黑" panose="020B0503020204020204" pitchFamily="34" charset="-122"/>
                <a:sym typeface="+mn-ea"/>
              </a:rPr>
              <a:t>美国作家欧·亨利在他的小说《最后一片叶子》里讲了个故事：病房里，一个生命垂危的病人从房间里看见窗外的一棵树，在秋风中一片片地掉落下来。病人望着眼前的萧萧落叶，身体也随之每况愈下，一天不如一天。她说：“</a:t>
            </a:r>
            <a:r>
              <a:rPr lang="zh-CN" altLang="en-US" sz="2400" b="1" dirty="0">
                <a:latin typeface="微软雅黑" panose="020B0503020204020204" pitchFamily="34" charset="-122"/>
                <a:ea typeface="微软雅黑" panose="020B0503020204020204" pitchFamily="34" charset="-122"/>
                <a:sym typeface="+mn-ea"/>
              </a:rPr>
              <a:t>当树叶全部掉光时，我也就要死了</a:t>
            </a:r>
            <a:r>
              <a:rPr lang="zh-CN" altLang="en-US" sz="2400" dirty="0">
                <a:latin typeface="微软雅黑" panose="020B0503020204020204" pitchFamily="34" charset="-122"/>
                <a:ea typeface="微软雅黑" panose="020B0503020204020204" pitchFamily="34" charset="-122"/>
                <a:sym typeface="+mn-ea"/>
              </a:rPr>
              <a:t>。”</a:t>
            </a:r>
            <a:endParaRPr lang="zh-CN" altLang="en-US" sz="2400" dirty="0">
              <a:latin typeface="微软雅黑" panose="020B0503020204020204" pitchFamily="34" charset="-122"/>
              <a:ea typeface="微软雅黑" panose="020B0503020204020204" pitchFamily="34" charset="-122"/>
              <a:sym typeface="+mn-ea"/>
            </a:endParaRPr>
          </a:p>
          <a:p>
            <a:pPr>
              <a:buNone/>
            </a:pPr>
            <a:r>
              <a:rPr lang="zh-CN" altLang="en-US" sz="2400" dirty="0">
                <a:latin typeface="微软雅黑" panose="020B0503020204020204" pitchFamily="34" charset="-122"/>
                <a:ea typeface="微软雅黑" panose="020B0503020204020204" pitchFamily="34" charset="-122"/>
                <a:sym typeface="+mn-ea"/>
              </a:rPr>
              <a:t>一位老画家得知后，用彩笔画了一片叶脉青翠的树叶挂在树枝上。</a:t>
            </a:r>
            <a:r>
              <a:rPr lang="zh-CN" altLang="en-US" sz="2400" b="1" dirty="0">
                <a:latin typeface="微软雅黑" panose="020B0503020204020204" pitchFamily="34" charset="-122"/>
                <a:ea typeface="微软雅黑" panose="020B0503020204020204" pitchFamily="34" charset="-122"/>
                <a:sym typeface="+mn-ea"/>
              </a:rPr>
              <a:t>最后一片叶子始终没掉下来。只因为生命中的这片绿，病人竟奇迹般地活了下来。</a:t>
            </a:r>
            <a:endParaRPr lang="zh-CN" altLang="en-US" sz="2400" b="1"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导入案例</a:t>
            </a:r>
            <a:r>
              <a:rPr lang="en-US" altLang="zh-CN" sz="3600">
                <a:latin typeface="微软雅黑" panose="020B0503020204020204" pitchFamily="34" charset="-122"/>
                <a:ea typeface="微软雅黑" panose="020B0503020204020204" pitchFamily="34" charset="-122"/>
              </a:rPr>
              <a:t>1</a:t>
            </a:r>
            <a:endParaRPr lang="en-US" altLang="zh-CN" sz="3600">
              <a:latin typeface="微软雅黑" panose="020B0503020204020204" pitchFamily="34" charset="-122"/>
              <a:ea typeface="微软雅黑" panose="020B0503020204020204" pitchFamily="34" charset="-122"/>
            </a:endParaRPr>
          </a:p>
        </p:txBody>
      </p:sp>
      <p:sp>
        <p:nvSpPr>
          <p:cNvPr id="6" name="文本框 5"/>
          <p:cNvSpPr txBox="1"/>
          <p:nvPr/>
        </p:nvSpPr>
        <p:spPr>
          <a:xfrm>
            <a:off x="4475480" y="1384300"/>
            <a:ext cx="2707640" cy="583565"/>
          </a:xfrm>
          <a:prstGeom prst="rect">
            <a:avLst/>
          </a:prstGeom>
          <a:noFill/>
          <a:ln>
            <a:solidFill>
              <a:srgbClr val="FF0000"/>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最后一片叶子</a:t>
            </a:r>
            <a:endParaRPr lang="zh-CN" altLang="en-US" sz="3200">
              <a:latin typeface="微软雅黑" panose="020B0503020204020204" pitchFamily="34" charset="-122"/>
              <a:ea typeface="微软雅黑" panose="020B0503020204020204" pitchFamily="34" charset="-122"/>
            </a:endParaRPr>
          </a:p>
        </p:txBody>
      </p:sp>
      <p:sp>
        <p:nvSpPr>
          <p:cNvPr id="7" name="文本框 6"/>
          <p:cNvSpPr txBox="1"/>
          <p:nvPr/>
        </p:nvSpPr>
        <p:spPr>
          <a:xfrm>
            <a:off x="1212850" y="4930140"/>
            <a:ext cx="6377940" cy="583565"/>
          </a:xfrm>
          <a:prstGeom prst="rect">
            <a:avLst/>
          </a:prstGeom>
          <a:noFill/>
          <a:ln>
            <a:solidFill>
              <a:srgbClr val="08489B"/>
            </a:solidFill>
            <a:prstDash val="dashDot"/>
          </a:ln>
        </p:spPr>
        <p:txBody>
          <a:bodyPr wrap="square" rtlCol="0">
            <a:spAutoFit/>
          </a:bodyPr>
          <a:p>
            <a:r>
              <a:rPr lang="zh-CN" altLang="en-US" sz="3200">
                <a:latin typeface="微软雅黑" panose="020B0503020204020204" pitchFamily="34" charset="-122"/>
                <a:ea typeface="微软雅黑" panose="020B0503020204020204" pitchFamily="34" charset="-122"/>
              </a:rPr>
              <a:t>问题：这个故事给你的启示是什么？</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1024255" y="2263140"/>
            <a:ext cx="10266045" cy="378460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2400" dirty="0">
                <a:latin typeface="微软雅黑" panose="020B0503020204020204" pitchFamily="34" charset="-122"/>
                <a:ea typeface="微软雅黑" panose="020B0503020204020204" pitchFamily="34" charset="-122"/>
                <a:sym typeface="+mn-ea"/>
              </a:rPr>
              <a:t>在一次讨论会上，一位著名的演说家没讲一句开场白，手里却高举着一张20美元的钞票。面对会议室里的200个人，他问：“谁要这20美元？”一只只手举了 起来。他接着说：“我打算把这20美元送给你们中的一位，但在这之前，请准许我做一件事。”他说着将钞票揉成一团，然后问：“谁还要？”仍有人举起手来。</a:t>
            </a:r>
            <a:endParaRPr lang="zh-CN" altLang="en-US" sz="2400" dirty="0">
              <a:latin typeface="微软雅黑" panose="020B0503020204020204" pitchFamily="34" charset="-122"/>
              <a:ea typeface="微软雅黑" panose="020B0503020204020204" pitchFamily="34" charset="-122"/>
              <a:sym typeface="+mn-ea"/>
            </a:endParaRPr>
          </a:p>
          <a:p>
            <a:pPr>
              <a:buNone/>
            </a:pPr>
            <a:r>
              <a:rPr lang="zh-CN" altLang="en-US" sz="2400" dirty="0">
                <a:latin typeface="微软雅黑" panose="020B0503020204020204" pitchFamily="34" charset="-122"/>
                <a:ea typeface="微软雅黑" panose="020B0503020204020204" pitchFamily="34" charset="-122"/>
                <a:sym typeface="+mn-ea"/>
              </a:rPr>
              <a:t>他又说：“那么，假如我这样做又会怎么样呢？”他把钞票扔到地上，又踏上一只脚，并且用脚碾它。尔后他拾起钞票，钞票已 变得又脏又皱。 现在谁还要？”还是有人举起手来。</a:t>
            </a:r>
            <a:endParaRPr lang="zh-CN" altLang="en-US" sz="2400" dirty="0">
              <a:latin typeface="微软雅黑" panose="020B0503020204020204" pitchFamily="34" charset="-122"/>
              <a:ea typeface="微软雅黑" panose="020B0503020204020204" pitchFamily="34" charset="-122"/>
              <a:sym typeface="+mn-ea"/>
            </a:endParaRPr>
          </a:p>
          <a:p>
            <a:pPr>
              <a:buNone/>
            </a:pPr>
            <a:r>
              <a:rPr lang="zh-CN" altLang="en-US" sz="2400" dirty="0">
                <a:latin typeface="微软雅黑" panose="020B0503020204020204" pitchFamily="34" charset="-122"/>
                <a:ea typeface="微软雅黑" panose="020B0503020204020204" pitchFamily="34" charset="-122"/>
                <a:sym typeface="+mn-ea"/>
              </a:rPr>
              <a:t> 　　“朋友们，你们已经上了一堂很有意义的课。无论我如何对待那张钞票，你们还是想要它，因为它并没贬值，它依旧值20美元。　　 </a:t>
            </a:r>
            <a:endParaRPr lang="zh-CN" altLang="en-US" sz="24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导入案例</a:t>
            </a:r>
            <a:r>
              <a:rPr lang="en-US" altLang="zh-CN" sz="3600">
                <a:latin typeface="微软雅黑" panose="020B0503020204020204" pitchFamily="34" charset="-122"/>
                <a:ea typeface="微软雅黑" panose="020B0503020204020204" pitchFamily="34" charset="-122"/>
              </a:rPr>
              <a:t>2</a:t>
            </a:r>
            <a:endParaRPr lang="en-US" altLang="zh-CN" sz="3600">
              <a:latin typeface="微软雅黑" panose="020B0503020204020204" pitchFamily="34" charset="-122"/>
              <a:ea typeface="微软雅黑" panose="020B0503020204020204" pitchFamily="34" charset="-122"/>
            </a:endParaRPr>
          </a:p>
        </p:txBody>
      </p:sp>
      <p:sp>
        <p:nvSpPr>
          <p:cNvPr id="6" name="文本框 5"/>
          <p:cNvSpPr txBox="1"/>
          <p:nvPr/>
        </p:nvSpPr>
        <p:spPr>
          <a:xfrm>
            <a:off x="4475480" y="1384300"/>
            <a:ext cx="2707640" cy="583565"/>
          </a:xfrm>
          <a:prstGeom prst="rect">
            <a:avLst/>
          </a:prstGeom>
          <a:noFill/>
          <a:ln>
            <a:solidFill>
              <a:srgbClr val="FF0000"/>
            </a:solidFill>
            <a:prstDash val="dash"/>
          </a:ln>
        </p:spPr>
        <p:txBody>
          <a:bodyPr wrap="square" rtlCol="0" anchor="t">
            <a:spAutoFit/>
          </a:bodyPr>
          <a:p>
            <a:r>
              <a:rPr lang="zh-CN" altLang="en-US" sz="3200">
                <a:latin typeface="微软雅黑" panose="020B0503020204020204" pitchFamily="34" charset="-122"/>
                <a:ea typeface="微软雅黑" panose="020B0503020204020204" pitchFamily="34" charset="-122"/>
              </a:rPr>
              <a:t>20美元的钞票</a:t>
            </a:r>
            <a:endParaRPr lang="zh-CN" altLang="en-US" sz="3200">
              <a:latin typeface="微软雅黑" panose="020B0503020204020204" pitchFamily="34" charset="-122"/>
              <a:ea typeface="微软雅黑" panose="020B0503020204020204" pitchFamily="34" charset="-122"/>
            </a:endParaRPr>
          </a:p>
        </p:txBody>
      </p:sp>
      <p:sp>
        <p:nvSpPr>
          <p:cNvPr id="7" name="文本框 6"/>
          <p:cNvSpPr txBox="1"/>
          <p:nvPr/>
        </p:nvSpPr>
        <p:spPr>
          <a:xfrm>
            <a:off x="1212850" y="6047740"/>
            <a:ext cx="6377940" cy="583565"/>
          </a:xfrm>
          <a:prstGeom prst="rect">
            <a:avLst/>
          </a:prstGeom>
          <a:noFill/>
          <a:ln>
            <a:solidFill>
              <a:srgbClr val="08489B"/>
            </a:solidFill>
            <a:prstDash val="dashDot"/>
          </a:ln>
        </p:spPr>
        <p:txBody>
          <a:bodyPr wrap="square" rtlCol="0">
            <a:spAutoFit/>
          </a:bodyPr>
          <a:p>
            <a:r>
              <a:rPr lang="zh-CN" altLang="en-US" sz="3200">
                <a:latin typeface="微软雅黑" panose="020B0503020204020204" pitchFamily="34" charset="-122"/>
                <a:ea typeface="微软雅黑" panose="020B0503020204020204" pitchFamily="34" charset="-122"/>
              </a:rPr>
              <a:t>问题：这个故事给你的启示是什么？</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9858" name="矩形 249857"/>
          <p:cNvSpPr/>
          <p:nvPr/>
        </p:nvSpPr>
        <p:spPr>
          <a:xfrm>
            <a:off x="2286000" y="609600"/>
            <a:ext cx="7620000" cy="685800"/>
          </a:xfrm>
          <a:prstGeom prst="rect">
            <a:avLst/>
          </a:prstGeom>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none" anchor="ctr"/>
          <a:p>
            <a:pPr algn="ctr">
              <a:buClrTx/>
            </a:pPr>
            <a:r>
              <a:rPr lang="zh-CN" altLang="en-US" sz="2400" b="1" dirty="0">
                <a:latin typeface="Arial" panose="020B0604020202020204" pitchFamily="34" charset="0"/>
                <a:ea typeface="宋体" panose="02010600030101010101" pitchFamily="2" charset="-122"/>
              </a:rPr>
              <a:t>主要的激励理论类型</a:t>
            </a:r>
            <a:endParaRPr lang="zh-CN" altLang="en-US" sz="2400" b="1" dirty="0">
              <a:latin typeface="Arial" panose="020B0604020202020204" pitchFamily="34" charset="0"/>
              <a:ea typeface="宋体" panose="02010600030101010101" pitchFamily="2" charset="-122"/>
            </a:endParaRPr>
          </a:p>
        </p:txBody>
      </p:sp>
      <p:sp>
        <p:nvSpPr>
          <p:cNvPr id="249859" name="上箭头标注 249858"/>
          <p:cNvSpPr/>
          <p:nvPr/>
        </p:nvSpPr>
        <p:spPr>
          <a:xfrm>
            <a:off x="1752600" y="1371600"/>
            <a:ext cx="2590800" cy="4648200"/>
          </a:xfrm>
          <a:prstGeom prst="upArrowCallout">
            <a:avLst>
              <a:gd name="adj1" fmla="val 27935"/>
              <a:gd name="adj2" fmla="val 25000"/>
              <a:gd name="adj3" fmla="val 21288"/>
              <a:gd name="adj4" fmla="val 78296"/>
            </a:avLst>
          </a:prstGeom>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none" anchor="ctr"/>
          <a:p>
            <a:pPr algn="ctr">
              <a:buClrTx/>
            </a:pPr>
            <a:r>
              <a:rPr lang="zh-CN" altLang="en-US" sz="2400" b="1" dirty="0">
                <a:latin typeface="Arial" panose="020B0604020202020204" pitchFamily="34" charset="0"/>
                <a:ea typeface="宋体" panose="02010600030101010101" pitchFamily="2" charset="-122"/>
              </a:rPr>
              <a:t>（一）</a:t>
            </a:r>
            <a:endParaRPr lang="zh-CN" altLang="en-US" sz="2400" b="1" dirty="0">
              <a:latin typeface="Arial" panose="020B0604020202020204" pitchFamily="34" charset="0"/>
              <a:ea typeface="宋体" panose="02010600030101010101" pitchFamily="2" charset="-122"/>
            </a:endParaRPr>
          </a:p>
          <a:p>
            <a:pPr algn="ctr">
              <a:buClrTx/>
            </a:pPr>
            <a:r>
              <a:rPr lang="zh-CN" altLang="en-US" sz="2400" b="1" dirty="0">
                <a:latin typeface="Arial" panose="020B0604020202020204" pitchFamily="34" charset="0"/>
                <a:ea typeface="宋体" panose="02010600030101010101" pitchFamily="2" charset="-122"/>
              </a:rPr>
              <a:t>内容型激励理论</a:t>
            </a:r>
            <a:endParaRPr lang="zh-CN" altLang="en-US" sz="2400" b="1" dirty="0">
              <a:latin typeface="Arial" panose="020B0604020202020204" pitchFamily="34" charset="0"/>
              <a:ea typeface="宋体" panose="02010600030101010101" pitchFamily="2" charset="-122"/>
            </a:endParaRPr>
          </a:p>
          <a:p>
            <a:pPr algn="ctr">
              <a:buClrTx/>
            </a:pPr>
            <a:r>
              <a:rPr lang="zh-CN" altLang="en-US" sz="2400" dirty="0">
                <a:latin typeface="Arial" panose="020B0604020202020204" pitchFamily="34" charset="0"/>
                <a:ea typeface="宋体" panose="02010600030101010101" pitchFamily="2" charset="-122"/>
              </a:rPr>
              <a:t>从行为的起点研究</a:t>
            </a:r>
            <a:endParaRPr lang="zh-CN" altLang="en-US" sz="2400" dirty="0">
              <a:latin typeface="Arial" panose="020B0604020202020204" pitchFamily="34" charset="0"/>
              <a:ea typeface="宋体" panose="02010600030101010101" pitchFamily="2" charset="-122"/>
            </a:endParaRPr>
          </a:p>
          <a:p>
            <a:pPr algn="ctr">
              <a:buClrTx/>
            </a:pPr>
            <a:r>
              <a:rPr lang="zh-CN" altLang="en-US" sz="2400" b="1" dirty="0">
                <a:latin typeface="Arial" panose="020B0604020202020204" pitchFamily="34" charset="0"/>
                <a:ea typeface="宋体" panose="02010600030101010101" pitchFamily="2" charset="-122"/>
              </a:rPr>
              <a:t>中心任务：</a:t>
            </a:r>
            <a:endParaRPr lang="zh-CN" altLang="en-US" sz="2400" b="1" dirty="0">
              <a:latin typeface="Arial" panose="020B0604020202020204" pitchFamily="34" charset="0"/>
              <a:ea typeface="宋体" panose="02010600030101010101" pitchFamily="2" charset="-122"/>
            </a:endParaRPr>
          </a:p>
          <a:p>
            <a:pPr algn="ctr">
              <a:buClrTx/>
            </a:pPr>
            <a:r>
              <a:rPr lang="zh-CN" altLang="en-US" sz="2400" b="1" dirty="0">
                <a:solidFill>
                  <a:srgbClr val="FF0000"/>
                </a:solidFill>
                <a:latin typeface="Arial" panose="020B0604020202020204" pitchFamily="34" charset="0"/>
                <a:ea typeface="宋体" panose="02010600030101010101" pitchFamily="2" charset="-122"/>
              </a:rPr>
              <a:t>找出主导需要</a:t>
            </a:r>
            <a:endParaRPr lang="zh-CN" altLang="en-US" sz="2400" b="1" dirty="0">
              <a:solidFill>
                <a:srgbClr val="FF0000"/>
              </a:solidFill>
              <a:latin typeface="Arial" panose="020B0604020202020204" pitchFamily="34" charset="0"/>
              <a:ea typeface="宋体" panose="02010600030101010101" pitchFamily="2" charset="-122"/>
            </a:endParaRPr>
          </a:p>
          <a:p>
            <a:pPr algn="ctr">
              <a:buClrTx/>
            </a:pPr>
            <a:r>
              <a:rPr lang="zh-CN" altLang="en-US" sz="2400" dirty="0">
                <a:latin typeface="华文新魏" pitchFamily="2" charset="-122"/>
                <a:ea typeface="华文新魏" pitchFamily="2" charset="-122"/>
              </a:rPr>
              <a:t>需要层次理论</a:t>
            </a:r>
            <a:endParaRPr lang="zh-CN" altLang="en-US" sz="2400" dirty="0">
              <a:latin typeface="华文新魏" pitchFamily="2" charset="-122"/>
              <a:ea typeface="华文新魏" pitchFamily="2" charset="-122"/>
            </a:endParaRPr>
          </a:p>
          <a:p>
            <a:pPr algn="ctr">
              <a:buClrTx/>
            </a:pPr>
            <a:r>
              <a:rPr lang="zh-CN" altLang="en-US" sz="2400" dirty="0">
                <a:latin typeface="华文新魏" pitchFamily="2" charset="-122"/>
                <a:ea typeface="华文新魏" pitchFamily="2" charset="-122"/>
              </a:rPr>
              <a:t>成就需要理论</a:t>
            </a:r>
            <a:endParaRPr lang="zh-CN" altLang="en-US" sz="2400" dirty="0">
              <a:latin typeface="华文新魏" pitchFamily="2" charset="-122"/>
              <a:ea typeface="华文新魏" pitchFamily="2" charset="-122"/>
            </a:endParaRPr>
          </a:p>
          <a:p>
            <a:pPr algn="ctr">
              <a:buClrTx/>
            </a:pPr>
            <a:r>
              <a:rPr lang="en-US" altLang="zh-CN" sz="2400" dirty="0">
                <a:latin typeface="华文新魏" pitchFamily="2" charset="-122"/>
                <a:ea typeface="华文新魏" pitchFamily="2" charset="-122"/>
              </a:rPr>
              <a:t>ERG</a:t>
            </a:r>
            <a:r>
              <a:rPr lang="zh-CN" altLang="en-US" sz="2400" dirty="0">
                <a:latin typeface="华文新魏" pitchFamily="2" charset="-122"/>
                <a:ea typeface="华文新魏" pitchFamily="2" charset="-122"/>
              </a:rPr>
              <a:t>理论</a:t>
            </a:r>
            <a:endParaRPr lang="zh-CN" altLang="en-US" sz="2400" dirty="0">
              <a:latin typeface="华文新魏" pitchFamily="2" charset="-122"/>
              <a:ea typeface="华文新魏" pitchFamily="2" charset="-122"/>
            </a:endParaRPr>
          </a:p>
          <a:p>
            <a:pPr algn="ctr">
              <a:buClrTx/>
            </a:pPr>
            <a:r>
              <a:rPr lang="zh-CN" altLang="en-US" sz="2400" dirty="0">
                <a:latin typeface="华文新魏" pitchFamily="2" charset="-122"/>
                <a:ea typeface="华文新魏" pitchFamily="2" charset="-122"/>
              </a:rPr>
              <a:t>双因素理论</a:t>
            </a:r>
            <a:endParaRPr lang="zh-CN" altLang="en-US" sz="2400" dirty="0">
              <a:latin typeface="华文新魏" pitchFamily="2" charset="-122"/>
              <a:ea typeface="华文新魏" pitchFamily="2" charset="-122"/>
            </a:endParaRPr>
          </a:p>
          <a:p>
            <a:pPr algn="ctr">
              <a:buClrTx/>
            </a:pPr>
            <a:endParaRPr lang="zh-CN" altLang="en-US" sz="1800" dirty="0">
              <a:latin typeface="Arial" panose="020B0604020202020204" pitchFamily="34" charset="0"/>
              <a:ea typeface="宋体" panose="02010600030101010101" pitchFamily="2" charset="-122"/>
            </a:endParaRPr>
          </a:p>
        </p:txBody>
      </p:sp>
      <p:sp>
        <p:nvSpPr>
          <p:cNvPr id="249860" name="上箭头标注 249859"/>
          <p:cNvSpPr/>
          <p:nvPr/>
        </p:nvSpPr>
        <p:spPr>
          <a:xfrm>
            <a:off x="4876800" y="1219200"/>
            <a:ext cx="2590800" cy="4801235"/>
          </a:xfrm>
          <a:prstGeom prst="upArrowCallout">
            <a:avLst>
              <a:gd name="adj1" fmla="val 25490"/>
              <a:gd name="adj2" fmla="val 25000"/>
              <a:gd name="adj3" fmla="val 31254"/>
              <a:gd name="adj4" fmla="val 78296"/>
            </a:avLst>
          </a:prstGeom>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none" anchor="ctr"/>
          <a:p>
            <a:pPr algn="ctr">
              <a:buClrTx/>
            </a:pPr>
            <a:r>
              <a:rPr lang="zh-CN" altLang="en-US" sz="2400" b="1" dirty="0">
                <a:latin typeface="Arial" panose="020B0604020202020204" pitchFamily="34" charset="0"/>
                <a:ea typeface="宋体" panose="02010600030101010101" pitchFamily="2" charset="-122"/>
              </a:rPr>
              <a:t>（二）</a:t>
            </a:r>
            <a:endParaRPr lang="zh-CN" altLang="en-US" sz="2400" b="1" dirty="0">
              <a:latin typeface="Arial" panose="020B0604020202020204" pitchFamily="34" charset="0"/>
              <a:ea typeface="宋体" panose="02010600030101010101" pitchFamily="2" charset="-122"/>
            </a:endParaRPr>
          </a:p>
          <a:p>
            <a:pPr algn="ctr">
              <a:buClrTx/>
            </a:pPr>
            <a:r>
              <a:rPr lang="zh-CN" altLang="en-US" sz="2400" b="1" dirty="0">
                <a:latin typeface="Arial" panose="020B0604020202020204" pitchFamily="34" charset="0"/>
                <a:ea typeface="宋体" panose="02010600030101010101" pitchFamily="2" charset="-122"/>
              </a:rPr>
              <a:t>过程型激励理论</a:t>
            </a:r>
            <a:endParaRPr lang="zh-CN" altLang="en-US" sz="2400" b="1" dirty="0">
              <a:latin typeface="Arial" panose="020B0604020202020204" pitchFamily="34" charset="0"/>
              <a:ea typeface="宋体" panose="02010600030101010101" pitchFamily="2" charset="-122"/>
            </a:endParaRPr>
          </a:p>
          <a:p>
            <a:pPr algn="ctr">
              <a:buClrTx/>
            </a:pPr>
            <a:r>
              <a:rPr lang="zh-CN" altLang="en-US" sz="2400" dirty="0">
                <a:latin typeface="Arial" panose="020B0604020202020204" pitchFamily="34" charset="0"/>
                <a:ea typeface="宋体" panose="02010600030101010101" pitchFamily="2" charset="-122"/>
              </a:rPr>
              <a:t>从行为的中间研究</a:t>
            </a:r>
            <a:endParaRPr lang="zh-CN" altLang="en-US" sz="2400" dirty="0">
              <a:latin typeface="Arial" panose="020B0604020202020204" pitchFamily="34" charset="0"/>
              <a:ea typeface="宋体" panose="02010600030101010101" pitchFamily="2" charset="-122"/>
            </a:endParaRPr>
          </a:p>
          <a:p>
            <a:pPr algn="ctr">
              <a:buClrTx/>
            </a:pPr>
            <a:r>
              <a:rPr lang="zh-CN" altLang="en-US" sz="2400" b="1" dirty="0">
                <a:latin typeface="Arial" panose="020B0604020202020204" pitchFamily="34" charset="0"/>
                <a:ea typeface="宋体" panose="02010600030101010101" pitchFamily="2" charset="-122"/>
              </a:rPr>
              <a:t>中心任务：</a:t>
            </a:r>
            <a:endParaRPr lang="zh-CN" altLang="en-US" sz="2400" b="1" dirty="0">
              <a:latin typeface="Arial" panose="020B0604020202020204" pitchFamily="34" charset="0"/>
              <a:ea typeface="宋体" panose="02010600030101010101" pitchFamily="2" charset="-122"/>
            </a:endParaRPr>
          </a:p>
          <a:p>
            <a:pPr algn="ctr">
              <a:buClrTx/>
            </a:pPr>
            <a:r>
              <a:rPr lang="zh-CN" altLang="en-US" sz="2400" b="1" dirty="0">
                <a:solidFill>
                  <a:srgbClr val="FF0000"/>
                </a:solidFill>
                <a:latin typeface="Arial" panose="020B0604020202020204" pitchFamily="34" charset="0"/>
                <a:ea typeface="宋体" panose="02010600030101010101" pitchFamily="2" charset="-122"/>
              </a:rPr>
              <a:t>找出关键行为</a:t>
            </a:r>
            <a:endParaRPr lang="zh-CN" altLang="en-US" sz="2400" b="1" dirty="0">
              <a:solidFill>
                <a:srgbClr val="FF0000"/>
              </a:solidFill>
              <a:latin typeface="Arial" panose="020B0604020202020204" pitchFamily="34" charset="0"/>
              <a:ea typeface="宋体" panose="02010600030101010101" pitchFamily="2" charset="-122"/>
            </a:endParaRPr>
          </a:p>
          <a:p>
            <a:pPr algn="ctr">
              <a:buClrTx/>
            </a:pPr>
            <a:r>
              <a:rPr lang="zh-CN" altLang="en-US" sz="2400" b="1" dirty="0">
                <a:solidFill>
                  <a:srgbClr val="FF0000"/>
                </a:solidFill>
                <a:latin typeface="Arial" panose="020B0604020202020204" pitchFamily="34" charset="0"/>
                <a:ea typeface="宋体" panose="02010600030101010101" pitchFamily="2" charset="-122"/>
              </a:rPr>
              <a:t>动态角度预测、</a:t>
            </a:r>
            <a:endParaRPr lang="zh-CN" altLang="en-US" sz="2400" b="1" dirty="0">
              <a:solidFill>
                <a:srgbClr val="FF0000"/>
              </a:solidFill>
              <a:latin typeface="Arial" panose="020B0604020202020204" pitchFamily="34" charset="0"/>
              <a:ea typeface="宋体" panose="02010600030101010101" pitchFamily="2" charset="-122"/>
            </a:endParaRPr>
          </a:p>
          <a:p>
            <a:pPr algn="ctr">
              <a:buClrTx/>
            </a:pPr>
            <a:r>
              <a:rPr lang="zh-CN" altLang="en-US" sz="2400" b="1" dirty="0">
                <a:solidFill>
                  <a:srgbClr val="FF0000"/>
                </a:solidFill>
                <a:latin typeface="Arial" panose="020B0604020202020204" pitchFamily="34" charset="0"/>
                <a:ea typeface="宋体" panose="02010600030101010101" pitchFamily="2" charset="-122"/>
              </a:rPr>
              <a:t>控制行为</a:t>
            </a:r>
            <a:endParaRPr lang="zh-CN" altLang="en-US" sz="2400" b="1" dirty="0">
              <a:solidFill>
                <a:srgbClr val="FF0000"/>
              </a:solidFill>
              <a:latin typeface="Arial" panose="020B0604020202020204" pitchFamily="34" charset="0"/>
              <a:ea typeface="宋体" panose="02010600030101010101" pitchFamily="2" charset="-122"/>
            </a:endParaRPr>
          </a:p>
          <a:p>
            <a:pPr algn="ctr">
              <a:buClrTx/>
            </a:pPr>
            <a:r>
              <a:rPr lang="zh-CN" altLang="en-US" sz="2400" dirty="0">
                <a:latin typeface="Arial" panose="020B0604020202020204" pitchFamily="34" charset="0"/>
                <a:ea typeface="华文新魏" pitchFamily="2" charset="-122"/>
              </a:rPr>
              <a:t>期望</a:t>
            </a:r>
            <a:endParaRPr lang="zh-CN" altLang="en-US" sz="2400" dirty="0">
              <a:latin typeface="Arial" panose="020B0604020202020204" pitchFamily="34" charset="0"/>
              <a:ea typeface="华文新魏" pitchFamily="2" charset="-122"/>
            </a:endParaRPr>
          </a:p>
          <a:p>
            <a:pPr algn="ctr">
              <a:buClrTx/>
            </a:pPr>
            <a:r>
              <a:rPr lang="zh-CN" altLang="en-US" sz="2400" dirty="0">
                <a:latin typeface="Arial" panose="020B0604020202020204" pitchFamily="34" charset="0"/>
                <a:ea typeface="华文新魏" pitchFamily="2" charset="-122"/>
              </a:rPr>
              <a:t>公平</a:t>
            </a:r>
            <a:r>
              <a:rPr lang="zh-CN" altLang="en-US" sz="2400" dirty="0">
                <a:latin typeface="华文新魏" pitchFamily="2" charset="-122"/>
                <a:ea typeface="华文新魏" pitchFamily="2" charset="-122"/>
              </a:rPr>
              <a:t>理论</a:t>
            </a:r>
            <a:endParaRPr lang="zh-CN" altLang="en-US" sz="2400" dirty="0">
              <a:latin typeface="华文新魏" pitchFamily="2" charset="-122"/>
              <a:ea typeface="华文新魏" pitchFamily="2" charset="-122"/>
            </a:endParaRPr>
          </a:p>
          <a:p>
            <a:pPr algn="ctr">
              <a:buClrTx/>
            </a:pPr>
            <a:r>
              <a:rPr lang="zh-CN" altLang="en-US" sz="2400" dirty="0">
                <a:latin typeface="华文新魏" pitchFamily="2" charset="-122"/>
                <a:ea typeface="华文新魏" pitchFamily="2" charset="-122"/>
              </a:rPr>
              <a:t>强化理论</a:t>
            </a:r>
            <a:endParaRPr lang="zh-CN" altLang="en-US" sz="1800" dirty="0">
              <a:latin typeface="Arial" panose="020B0604020202020204" pitchFamily="34" charset="0"/>
              <a:ea typeface="宋体" panose="02010600030101010101" pitchFamily="2" charset="-122"/>
            </a:endParaRPr>
          </a:p>
        </p:txBody>
      </p:sp>
      <p:sp>
        <p:nvSpPr>
          <p:cNvPr id="249861" name="上箭头标注 249860"/>
          <p:cNvSpPr/>
          <p:nvPr/>
        </p:nvSpPr>
        <p:spPr>
          <a:xfrm>
            <a:off x="7924800" y="1371600"/>
            <a:ext cx="2514600" cy="4648200"/>
          </a:xfrm>
          <a:prstGeom prst="upArrowCallout">
            <a:avLst>
              <a:gd name="adj1" fmla="val 29037"/>
              <a:gd name="adj2" fmla="val 25000"/>
              <a:gd name="adj3" fmla="val 16324"/>
              <a:gd name="adj4" fmla="val 78296"/>
            </a:avLst>
          </a:prstGeom>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wrap="none" anchor="ctr"/>
          <a:p>
            <a:pPr algn="ctr">
              <a:buClrTx/>
            </a:pPr>
            <a:r>
              <a:rPr lang="zh-CN" altLang="en-US" sz="2400" b="1" dirty="0">
                <a:latin typeface="Arial" panose="020B0604020202020204" pitchFamily="34" charset="0"/>
                <a:ea typeface="宋体" panose="02010600030101010101" pitchFamily="2" charset="-122"/>
              </a:rPr>
              <a:t>（三）</a:t>
            </a:r>
            <a:endParaRPr lang="zh-CN" altLang="en-US" sz="2400" b="1" dirty="0">
              <a:latin typeface="Arial" panose="020B0604020202020204" pitchFamily="34" charset="0"/>
              <a:ea typeface="宋体" panose="02010600030101010101" pitchFamily="2" charset="-122"/>
            </a:endParaRPr>
          </a:p>
          <a:p>
            <a:pPr algn="ctr">
              <a:buClrTx/>
            </a:pPr>
            <a:endParaRPr lang="zh-CN" altLang="en-US" sz="2400" b="1" dirty="0">
              <a:latin typeface="Arial" panose="020B0604020202020204" pitchFamily="34" charset="0"/>
              <a:ea typeface="宋体" panose="02010600030101010101" pitchFamily="2" charset="-122"/>
            </a:endParaRPr>
          </a:p>
          <a:p>
            <a:pPr algn="ctr">
              <a:buClrTx/>
            </a:pPr>
            <a:r>
              <a:rPr lang="zh-CN" altLang="en-US" sz="2400" b="1" dirty="0">
                <a:latin typeface="Arial" panose="020B0604020202020204" pitchFamily="34" charset="0"/>
                <a:ea typeface="宋体" panose="02010600030101010101" pitchFamily="2" charset="-122"/>
              </a:rPr>
              <a:t>综合型激励理论</a:t>
            </a:r>
            <a:endParaRPr lang="zh-CN" altLang="en-US" sz="2400" b="1" dirty="0">
              <a:latin typeface="Arial" panose="020B0604020202020204" pitchFamily="34" charset="0"/>
              <a:ea typeface="宋体" panose="02010600030101010101" pitchFamily="2" charset="-122"/>
            </a:endParaRPr>
          </a:p>
          <a:p>
            <a:pPr algn="ctr">
              <a:buClrTx/>
            </a:pPr>
            <a:r>
              <a:rPr lang="zh-CN" altLang="en-US" sz="2400" dirty="0">
                <a:latin typeface="Arial" panose="020B0604020202020204" pitchFamily="34" charset="0"/>
                <a:ea typeface="宋体" panose="02010600030101010101" pitchFamily="2" charset="-122"/>
              </a:rPr>
              <a:t>从行为的终点研究</a:t>
            </a:r>
            <a:endParaRPr lang="zh-CN" altLang="en-US" sz="2400" dirty="0">
              <a:latin typeface="Arial" panose="020B0604020202020204" pitchFamily="34" charset="0"/>
              <a:ea typeface="宋体" panose="02010600030101010101" pitchFamily="2" charset="-122"/>
            </a:endParaRPr>
          </a:p>
          <a:p>
            <a:pPr algn="ctr">
              <a:buClrTx/>
            </a:pPr>
            <a:r>
              <a:rPr lang="zh-CN" altLang="en-US" sz="2400" b="1" dirty="0">
                <a:latin typeface="Arial" panose="020B0604020202020204" pitchFamily="34" charset="0"/>
                <a:ea typeface="宋体" panose="02010600030101010101" pitchFamily="2" charset="-122"/>
              </a:rPr>
              <a:t>中心任务：</a:t>
            </a:r>
            <a:endParaRPr lang="zh-CN" altLang="en-US" sz="2400" b="1" dirty="0">
              <a:latin typeface="Arial" panose="020B0604020202020204" pitchFamily="34" charset="0"/>
              <a:ea typeface="宋体" panose="02010600030101010101" pitchFamily="2" charset="-122"/>
            </a:endParaRPr>
          </a:p>
          <a:p>
            <a:pPr algn="ctr">
              <a:buClrTx/>
            </a:pPr>
            <a:r>
              <a:rPr lang="zh-CN" altLang="en-US" sz="2400" b="1" dirty="0">
                <a:solidFill>
                  <a:srgbClr val="FF0000"/>
                </a:solidFill>
                <a:latin typeface="Arial" panose="020B0604020202020204" pitchFamily="34" charset="0"/>
                <a:ea typeface="宋体" panose="02010600030101010101" pitchFamily="2" charset="-122"/>
              </a:rPr>
              <a:t>找出有效手段</a:t>
            </a:r>
            <a:endParaRPr lang="zh-CN" altLang="en-US" sz="2400" b="1" dirty="0">
              <a:solidFill>
                <a:srgbClr val="FF0000"/>
              </a:solidFill>
              <a:latin typeface="Arial" panose="020B0604020202020204" pitchFamily="34" charset="0"/>
              <a:ea typeface="宋体" panose="02010600030101010101" pitchFamily="2" charset="-122"/>
            </a:endParaRPr>
          </a:p>
          <a:p>
            <a:pPr algn="ctr">
              <a:buClrTx/>
            </a:pPr>
            <a:r>
              <a:rPr lang="zh-CN" altLang="en-US" sz="2400" b="1" dirty="0">
                <a:solidFill>
                  <a:srgbClr val="FF0000"/>
                </a:solidFill>
                <a:latin typeface="Arial" panose="020B0604020202020204" pitchFamily="34" charset="0"/>
                <a:ea typeface="宋体" panose="02010600030101010101" pitchFamily="2" charset="-122"/>
              </a:rPr>
              <a:t>消除消极因素</a:t>
            </a:r>
            <a:endParaRPr lang="zh-CN" altLang="en-US" sz="2400" b="1" dirty="0">
              <a:solidFill>
                <a:srgbClr val="FF0000"/>
              </a:solidFill>
              <a:latin typeface="Arial" panose="020B0604020202020204" pitchFamily="34" charset="0"/>
              <a:ea typeface="宋体" panose="02010600030101010101" pitchFamily="2" charset="-122"/>
            </a:endParaRPr>
          </a:p>
          <a:p>
            <a:pPr algn="ctr">
              <a:buClrTx/>
            </a:pPr>
            <a:r>
              <a:rPr lang="zh-CN" altLang="en-US" sz="2400" b="1" dirty="0">
                <a:solidFill>
                  <a:srgbClr val="FF0000"/>
                </a:solidFill>
                <a:latin typeface="Arial" panose="020B0604020202020204" pitchFamily="34" charset="0"/>
                <a:ea typeface="宋体" panose="02010600030101010101" pitchFamily="2" charset="-122"/>
              </a:rPr>
              <a:t>发挥积极因素</a:t>
            </a:r>
            <a:endParaRPr lang="zh-CN" altLang="en-US" sz="2400" b="1" dirty="0">
              <a:solidFill>
                <a:srgbClr val="FF0000"/>
              </a:solidFill>
              <a:latin typeface="Arial" panose="020B0604020202020204" pitchFamily="34" charset="0"/>
              <a:ea typeface="宋体" panose="02010600030101010101" pitchFamily="2" charset="-122"/>
            </a:endParaRPr>
          </a:p>
          <a:p>
            <a:pPr algn="ctr">
              <a:buClrTx/>
            </a:pPr>
            <a:r>
              <a:rPr lang="zh-CN" altLang="en-US" sz="2400" dirty="0">
                <a:latin typeface="华文新魏" pitchFamily="2" charset="-122"/>
                <a:ea typeface="华文新魏" pitchFamily="2" charset="-122"/>
              </a:rPr>
              <a:t>归因理论</a:t>
            </a:r>
            <a:endParaRPr lang="zh-CN" altLang="en-US" sz="2400" dirty="0">
              <a:latin typeface="华文新魏" pitchFamily="2" charset="-122"/>
              <a:ea typeface="华文新魏" pitchFamily="2" charset="-122"/>
            </a:endParaRPr>
          </a:p>
          <a:p>
            <a:pPr algn="ctr">
              <a:buClrTx/>
            </a:pPr>
            <a:r>
              <a:rPr lang="zh-CN" altLang="en-US" sz="2400" dirty="0">
                <a:latin typeface="华文新魏" pitchFamily="2" charset="-122"/>
                <a:ea typeface="华文新魏" pitchFamily="2" charset="-122"/>
              </a:rPr>
              <a:t>挫折理论</a:t>
            </a:r>
            <a:endParaRPr lang="zh-CN" altLang="en-US" sz="2400" dirty="0">
              <a:latin typeface="华文新魏" pitchFamily="2" charset="-122"/>
              <a:ea typeface="华文新魏" pitchFamily="2" charset="-122"/>
            </a:endParaRPr>
          </a:p>
          <a:p>
            <a:pPr algn="ctr">
              <a:buClrTx/>
            </a:pPr>
            <a:endParaRPr lang="zh-CN" altLang="en-US" sz="1800" dirty="0">
              <a:latin typeface="Arial" panose="020B0604020202020204" pitchFamily="34" charset="0"/>
              <a:ea typeface="宋体" panose="02010600030101010101" pitchFamily="2" charset="-122"/>
            </a:endParaRPr>
          </a:p>
        </p:txBody>
      </p:sp>
      <p:sp>
        <p:nvSpPr>
          <p:cNvPr id="7" name="圆角矩形 6"/>
          <p:cNvSpPr/>
          <p:nvPr/>
        </p:nvSpPr>
        <p:spPr>
          <a:xfrm>
            <a:off x="1824355" y="4226560"/>
            <a:ext cx="2447925" cy="1549400"/>
          </a:xfrm>
          <a:prstGeom prst="roundRect">
            <a:avLst/>
          </a:prstGeom>
          <a:noFill/>
          <a:ln w="57150">
            <a:solidFill>
              <a:srgbClr val="FFFF00"/>
            </a:solidFill>
          </a:ln>
          <a:extLst>
            <a:ext uri="{909E8E84-426E-40DD-AFC4-6F175D3DCCD1}">
              <a14:hiddenFill xmlns:a14="http://schemas.microsoft.com/office/drawing/2010/main">
                <a:solidFill>
                  <a:schemeClr val="lt1"/>
                </a:solidFill>
              </a14:hiddenFill>
            </a:ext>
          </a:extLst>
        </p:spPr>
        <p:style>
          <a:lnRef idx="2">
            <a:schemeClr val="accent2"/>
          </a:lnRef>
          <a:fillRef idx="1">
            <a:schemeClr val="lt1"/>
          </a:fillRef>
          <a:effectRef idx="0">
            <a:schemeClr val="accent2"/>
          </a:effectRef>
          <a:fontRef idx="minor">
            <a:schemeClr val="dk1"/>
          </a:fontRef>
        </p:style>
        <p:txBody>
          <a:bodyPr rtlCol="0" anchor="ctr"/>
          <a:p>
            <a:pPr algn="ct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4582160"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一、马斯洛的需要层次理论</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42" name="KSO_Shape"/>
          <p:cNvSpPr>
            <a:spLocks noChangeAspect="1"/>
          </p:cNvSpPr>
          <p:nvPr/>
        </p:nvSpPr>
        <p:spPr>
          <a:xfrm>
            <a:off x="2122170" y="1467485"/>
            <a:ext cx="743585" cy="791845"/>
          </a:xfrm>
          <a:custGeom>
            <a:avLst/>
            <a:gdLst/>
            <a:ahLst/>
            <a:cxnLst/>
            <a:rect l="l" t="t" r="r" b="b"/>
            <a:pathLst>
              <a:path w="2284089" h="2079602">
                <a:moveTo>
                  <a:pt x="86815" y="1071782"/>
                </a:moveTo>
                <a:lnTo>
                  <a:pt x="88113" y="1072322"/>
                </a:lnTo>
                <a:lnTo>
                  <a:pt x="87547" y="1073116"/>
                </a:lnTo>
                <a:close/>
                <a:moveTo>
                  <a:pt x="1788507" y="635242"/>
                </a:moveTo>
                <a:lnTo>
                  <a:pt x="1788786" y="635715"/>
                </a:lnTo>
                <a:lnTo>
                  <a:pt x="1787932" y="635786"/>
                </a:lnTo>
                <a:close/>
                <a:moveTo>
                  <a:pt x="569538" y="592800"/>
                </a:moveTo>
                <a:cubicBezTo>
                  <a:pt x="668960" y="592800"/>
                  <a:pt x="749558" y="673398"/>
                  <a:pt x="749558" y="772820"/>
                </a:cubicBezTo>
                <a:cubicBezTo>
                  <a:pt x="749558" y="872242"/>
                  <a:pt x="668960" y="952840"/>
                  <a:pt x="569538" y="952840"/>
                </a:cubicBezTo>
                <a:cubicBezTo>
                  <a:pt x="527872" y="952840"/>
                  <a:pt x="489512" y="938685"/>
                  <a:pt x="460796" y="912621"/>
                </a:cubicBezTo>
                <a:cubicBezTo>
                  <a:pt x="160953" y="1199491"/>
                  <a:pt x="32382" y="1622905"/>
                  <a:pt x="123061" y="2029688"/>
                </a:cubicBezTo>
                <a:lnTo>
                  <a:pt x="122792" y="2030674"/>
                </a:lnTo>
                <a:lnTo>
                  <a:pt x="122422" y="2030846"/>
                </a:lnTo>
                <a:cubicBezTo>
                  <a:pt x="128206" y="2047921"/>
                  <a:pt x="121912" y="2063921"/>
                  <a:pt x="108319" y="2072242"/>
                </a:cubicBezTo>
                <a:lnTo>
                  <a:pt x="93617" y="2078368"/>
                </a:lnTo>
                <a:cubicBezTo>
                  <a:pt x="78806" y="2082076"/>
                  <a:pt x="61999" y="2077403"/>
                  <a:pt x="49824" y="2064742"/>
                </a:cubicBezTo>
                <a:lnTo>
                  <a:pt x="48258" y="2065474"/>
                </a:lnTo>
                <a:cubicBezTo>
                  <a:pt x="46175" y="2062722"/>
                  <a:pt x="43765" y="2060412"/>
                  <a:pt x="41206" y="2058388"/>
                </a:cubicBezTo>
                <a:lnTo>
                  <a:pt x="34720" y="2047096"/>
                </a:lnTo>
                <a:lnTo>
                  <a:pt x="29758" y="2036793"/>
                </a:lnTo>
                <a:lnTo>
                  <a:pt x="31015" y="2036666"/>
                </a:lnTo>
                <a:cubicBezTo>
                  <a:pt x="-62810" y="1599721"/>
                  <a:pt x="78484" y="1146303"/>
                  <a:pt x="402804" y="840118"/>
                </a:cubicBezTo>
                <a:cubicBezTo>
                  <a:pt x="394149" y="819400"/>
                  <a:pt x="389518" y="796651"/>
                  <a:pt x="389518" y="772820"/>
                </a:cubicBezTo>
                <a:cubicBezTo>
                  <a:pt x="389518" y="673398"/>
                  <a:pt x="470116" y="592800"/>
                  <a:pt x="569538" y="592800"/>
                </a:cubicBezTo>
                <a:close/>
                <a:moveTo>
                  <a:pt x="568738" y="204473"/>
                </a:moveTo>
                <a:cubicBezTo>
                  <a:pt x="882635" y="204683"/>
                  <a:pt x="1136929" y="459316"/>
                  <a:pt x="1136718" y="773212"/>
                </a:cubicBezTo>
                <a:cubicBezTo>
                  <a:pt x="1136509" y="1087108"/>
                  <a:pt x="881877" y="1341401"/>
                  <a:pt x="567981" y="1341192"/>
                </a:cubicBezTo>
                <a:cubicBezTo>
                  <a:pt x="515830" y="1341157"/>
                  <a:pt x="465323" y="1334100"/>
                  <a:pt x="418388" y="1317655"/>
                </a:cubicBezTo>
                <a:lnTo>
                  <a:pt x="417956" y="1319386"/>
                </a:lnTo>
                <a:cubicBezTo>
                  <a:pt x="417638" y="1319460"/>
                  <a:pt x="417352" y="1319392"/>
                  <a:pt x="417065" y="1319320"/>
                </a:cubicBezTo>
                <a:lnTo>
                  <a:pt x="411259" y="1315754"/>
                </a:lnTo>
                <a:lnTo>
                  <a:pt x="403881" y="1313786"/>
                </a:lnTo>
                <a:lnTo>
                  <a:pt x="397389" y="1307474"/>
                </a:lnTo>
                <a:lnTo>
                  <a:pt x="397466" y="1307280"/>
                </a:lnTo>
                <a:cubicBezTo>
                  <a:pt x="386426" y="1300408"/>
                  <a:pt x="380901" y="1288764"/>
                  <a:pt x="382056" y="1276919"/>
                </a:cubicBezTo>
                <a:lnTo>
                  <a:pt x="385152" y="1264503"/>
                </a:lnTo>
                <a:cubicBezTo>
                  <a:pt x="392324" y="1247126"/>
                  <a:pt x="413982" y="1238019"/>
                  <a:pt x="435969" y="1243501"/>
                </a:cubicBezTo>
                <a:lnTo>
                  <a:pt x="436787" y="1243861"/>
                </a:lnTo>
                <a:lnTo>
                  <a:pt x="436371" y="1245530"/>
                </a:lnTo>
                <a:cubicBezTo>
                  <a:pt x="438704" y="1243635"/>
                  <a:pt x="440910" y="1244132"/>
                  <a:pt x="443287" y="1244881"/>
                </a:cubicBezTo>
                <a:cubicBezTo>
                  <a:pt x="482765" y="1257317"/>
                  <a:pt x="524743" y="1262958"/>
                  <a:pt x="568032" y="1262985"/>
                </a:cubicBezTo>
                <a:cubicBezTo>
                  <a:pt x="838737" y="1263167"/>
                  <a:pt x="1058333" y="1043864"/>
                  <a:pt x="1058513" y="773160"/>
                </a:cubicBezTo>
                <a:cubicBezTo>
                  <a:pt x="1058694" y="502455"/>
                  <a:pt x="839390" y="282860"/>
                  <a:pt x="568686" y="282679"/>
                </a:cubicBezTo>
                <a:cubicBezTo>
                  <a:pt x="297982" y="282499"/>
                  <a:pt x="78387" y="501802"/>
                  <a:pt x="78206" y="772506"/>
                </a:cubicBezTo>
                <a:cubicBezTo>
                  <a:pt x="78151" y="855495"/>
                  <a:pt x="98723" y="933681"/>
                  <a:pt x="137242" y="1001052"/>
                </a:cubicBezTo>
                <a:lnTo>
                  <a:pt x="136711" y="1001518"/>
                </a:lnTo>
                <a:cubicBezTo>
                  <a:pt x="151076" y="1018274"/>
                  <a:pt x="152475" y="1041066"/>
                  <a:pt x="140479" y="1055055"/>
                </a:cubicBezTo>
                <a:lnTo>
                  <a:pt x="130816" y="1063444"/>
                </a:lnTo>
                <a:cubicBezTo>
                  <a:pt x="115403" y="1073277"/>
                  <a:pt x="93261" y="1068839"/>
                  <a:pt x="78796" y="1052472"/>
                </a:cubicBezTo>
                <a:lnTo>
                  <a:pt x="77048" y="1054008"/>
                </a:lnTo>
                <a:cubicBezTo>
                  <a:pt x="27228" y="971942"/>
                  <a:pt x="-68" y="875382"/>
                  <a:pt x="0" y="772454"/>
                </a:cubicBezTo>
                <a:cubicBezTo>
                  <a:pt x="209" y="458557"/>
                  <a:pt x="254842" y="204264"/>
                  <a:pt x="568738" y="204473"/>
                </a:cubicBezTo>
                <a:close/>
                <a:moveTo>
                  <a:pt x="1744110" y="193576"/>
                </a:moveTo>
                <a:cubicBezTo>
                  <a:pt x="1813698" y="193576"/>
                  <a:pt x="1870110" y="249988"/>
                  <a:pt x="1870110" y="319576"/>
                </a:cubicBezTo>
                <a:cubicBezTo>
                  <a:pt x="1870110" y="364088"/>
                  <a:pt x="1847030" y="403208"/>
                  <a:pt x="1810937" y="423685"/>
                </a:cubicBezTo>
                <a:cubicBezTo>
                  <a:pt x="1876006" y="638245"/>
                  <a:pt x="2050455" y="802592"/>
                  <a:pt x="2267371" y="853783"/>
                </a:cubicBezTo>
                <a:lnTo>
                  <a:pt x="2267774" y="854132"/>
                </a:lnTo>
                <a:lnTo>
                  <a:pt x="2267775" y="854344"/>
                </a:lnTo>
                <a:cubicBezTo>
                  <a:pt x="2277024" y="855501"/>
                  <a:pt x="2283147" y="862058"/>
                  <a:pt x="2284089" y="870289"/>
                </a:cubicBezTo>
                <a:lnTo>
                  <a:pt x="2283762" y="878542"/>
                </a:lnTo>
                <a:cubicBezTo>
                  <a:pt x="2282280" y="886298"/>
                  <a:pt x="2276441" y="893093"/>
                  <a:pt x="2267869" y="895919"/>
                </a:cubicBezTo>
                <a:lnTo>
                  <a:pt x="2267872" y="896816"/>
                </a:lnTo>
                <a:cubicBezTo>
                  <a:pt x="2266131" y="897167"/>
                  <a:pt x="2264526" y="897771"/>
                  <a:pt x="2263022" y="898508"/>
                </a:cubicBezTo>
                <a:lnTo>
                  <a:pt x="2256327" y="898986"/>
                </a:lnTo>
                <a:lnTo>
                  <a:pt x="2250426" y="898975"/>
                </a:lnTo>
                <a:lnTo>
                  <a:pt x="2250640" y="898359"/>
                </a:lnTo>
                <a:cubicBezTo>
                  <a:pt x="2021208" y="842323"/>
                  <a:pt x="1836902" y="668133"/>
                  <a:pt x="1766709" y="441014"/>
                </a:cubicBezTo>
                <a:cubicBezTo>
                  <a:pt x="1759690" y="444854"/>
                  <a:pt x="1751984" y="445576"/>
                  <a:pt x="1744110" y="445576"/>
                </a:cubicBezTo>
                <a:cubicBezTo>
                  <a:pt x="1674522" y="445576"/>
                  <a:pt x="1618110" y="389164"/>
                  <a:pt x="1618110" y="319576"/>
                </a:cubicBezTo>
                <a:cubicBezTo>
                  <a:pt x="1618110" y="249988"/>
                  <a:pt x="1674522" y="193576"/>
                  <a:pt x="1744110" y="193576"/>
                </a:cubicBezTo>
                <a:close/>
                <a:moveTo>
                  <a:pt x="1750820" y="59"/>
                </a:moveTo>
                <a:cubicBezTo>
                  <a:pt x="1792352" y="864"/>
                  <a:pt x="1834412" y="9826"/>
                  <a:pt x="1874735" y="27812"/>
                </a:cubicBezTo>
                <a:cubicBezTo>
                  <a:pt x="2036029" y="99753"/>
                  <a:pt x="2108463" y="288828"/>
                  <a:pt x="2036521" y="450121"/>
                </a:cubicBezTo>
                <a:cubicBezTo>
                  <a:pt x="2024569" y="476919"/>
                  <a:pt x="2009383" y="501264"/>
                  <a:pt x="1990190" y="521625"/>
                </a:cubicBezTo>
                <a:lnTo>
                  <a:pt x="1990981" y="522243"/>
                </a:lnTo>
                <a:cubicBezTo>
                  <a:pt x="1990946" y="522424"/>
                  <a:pt x="1990845" y="522555"/>
                  <a:pt x="1990743" y="522686"/>
                </a:cubicBezTo>
                <a:lnTo>
                  <a:pt x="1987581" y="524854"/>
                </a:lnTo>
                <a:lnTo>
                  <a:pt x="1984881" y="528197"/>
                </a:lnTo>
                <a:lnTo>
                  <a:pt x="1980151" y="530089"/>
                </a:lnTo>
                <a:lnTo>
                  <a:pt x="1980069" y="530005"/>
                </a:lnTo>
                <a:cubicBezTo>
                  <a:pt x="1974010" y="534107"/>
                  <a:pt x="1966761" y="534282"/>
                  <a:pt x="1960937" y="530978"/>
                </a:cubicBezTo>
                <a:lnTo>
                  <a:pt x="1955264" y="526545"/>
                </a:lnTo>
                <a:cubicBezTo>
                  <a:pt x="1947973" y="518882"/>
                  <a:pt x="1948249" y="505665"/>
                  <a:pt x="1956098" y="495619"/>
                </a:cubicBezTo>
                <a:lnTo>
                  <a:pt x="1956471" y="495281"/>
                </a:lnTo>
                <a:lnTo>
                  <a:pt x="1957233" y="495877"/>
                </a:lnTo>
                <a:cubicBezTo>
                  <a:pt x="1956793" y="494244"/>
                  <a:pt x="1957553" y="493224"/>
                  <a:pt x="1958482" y="492173"/>
                </a:cubicBezTo>
                <a:cubicBezTo>
                  <a:pt x="1973908" y="474728"/>
                  <a:pt x="1986414" y="454442"/>
                  <a:pt x="1996335" y="432198"/>
                </a:cubicBezTo>
                <a:cubicBezTo>
                  <a:pt x="2058378" y="293098"/>
                  <a:pt x="1995911" y="130039"/>
                  <a:pt x="1856811" y="67997"/>
                </a:cubicBezTo>
                <a:cubicBezTo>
                  <a:pt x="1717711" y="5955"/>
                  <a:pt x="1554653" y="68422"/>
                  <a:pt x="1492610" y="207522"/>
                </a:cubicBezTo>
                <a:cubicBezTo>
                  <a:pt x="1430568" y="346622"/>
                  <a:pt x="1493036" y="509680"/>
                  <a:pt x="1632135" y="571722"/>
                </a:cubicBezTo>
                <a:cubicBezTo>
                  <a:pt x="1674779" y="590742"/>
                  <a:pt x="1719674" y="598061"/>
                  <a:pt x="1763118" y="593680"/>
                </a:cubicBezTo>
                <a:lnTo>
                  <a:pt x="1763235" y="594059"/>
                </a:lnTo>
                <a:cubicBezTo>
                  <a:pt x="1775135" y="590511"/>
                  <a:pt x="1787171" y="595008"/>
                  <a:pt x="1791616" y="604375"/>
                </a:cubicBezTo>
                <a:lnTo>
                  <a:pt x="1793716" y="611261"/>
                </a:lnTo>
                <a:cubicBezTo>
                  <a:pt x="1795243" y="621434"/>
                  <a:pt x="1787895" y="631799"/>
                  <a:pt x="1776172" y="635489"/>
                </a:cubicBezTo>
                <a:lnTo>
                  <a:pt x="1776562" y="636738"/>
                </a:lnTo>
                <a:cubicBezTo>
                  <a:pt x="1722979" y="643565"/>
                  <a:pt x="1667101" y="635498"/>
                  <a:pt x="1614211" y="611908"/>
                </a:cubicBezTo>
                <a:cubicBezTo>
                  <a:pt x="1452917" y="539967"/>
                  <a:pt x="1380483" y="350892"/>
                  <a:pt x="1452425" y="189598"/>
                </a:cubicBezTo>
                <a:cubicBezTo>
                  <a:pt x="1506381" y="68628"/>
                  <a:pt x="1626225" y="-2359"/>
                  <a:pt x="1750820" y="59"/>
                </a:cubicBezTo>
                <a:close/>
              </a:path>
            </a:pathLst>
          </a:custGeom>
          <a:solidFill>
            <a:srgbClr val="FFB44B"/>
          </a:solidFill>
          <a:ln>
            <a:solidFill>
              <a:schemeClr val="tx2"/>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a:p>
        </p:txBody>
      </p:sp>
      <p:grpSp>
        <p:nvGrpSpPr>
          <p:cNvPr id="9" name="Group 5"/>
          <p:cNvGrpSpPr/>
          <p:nvPr/>
        </p:nvGrpSpPr>
        <p:grpSpPr>
          <a:xfrm>
            <a:off x="2948305" y="2418080"/>
            <a:ext cx="7057051" cy="4049713"/>
            <a:chOff x="0" y="0"/>
            <a:chExt cx="11520" cy="7035"/>
          </a:xfrm>
        </p:grpSpPr>
        <p:grpSp>
          <p:nvGrpSpPr>
            <p:cNvPr id="21510" name="Group 6"/>
            <p:cNvGrpSpPr/>
            <p:nvPr/>
          </p:nvGrpSpPr>
          <p:grpSpPr>
            <a:xfrm>
              <a:off x="3213" y="4975"/>
              <a:ext cx="8307" cy="2060"/>
              <a:chOff x="0" y="0"/>
              <a:chExt cx="3855" cy="867"/>
            </a:xfrm>
          </p:grpSpPr>
          <p:sp>
            <p:nvSpPr>
              <p:cNvPr id="16391" name="Freeform 4"/>
              <p:cNvSpPr/>
              <p:nvPr/>
            </p:nvSpPr>
            <p:spPr bwMode="auto">
              <a:xfrm>
                <a:off x="3175" y="0"/>
                <a:ext cx="677" cy="866"/>
              </a:xfrm>
              <a:custGeom>
                <a:avLst/>
                <a:gdLst>
                  <a:gd name="T0" fmla="*/ 399 w 847"/>
                  <a:gd name="T1" fmla="*/ 1078 h 1079"/>
                  <a:gd name="T2" fmla="*/ 0 w 847"/>
                  <a:gd name="T3" fmla="*/ 459 h 1079"/>
                  <a:gd name="T4" fmla="*/ 374 w 847"/>
                  <a:gd name="T5" fmla="*/ 0 h 1079"/>
                  <a:gd name="T6" fmla="*/ 846 w 847"/>
                  <a:gd name="T7" fmla="*/ 536 h 1079"/>
                  <a:gd name="T8" fmla="*/ 399 w 847"/>
                  <a:gd name="T9" fmla="*/ 1078 h 1079"/>
                  <a:gd name="T10" fmla="*/ 0 w 847"/>
                  <a:gd name="T11" fmla="*/ 0 h 1079"/>
                  <a:gd name="T12" fmla="*/ 847 w 847"/>
                  <a:gd name="T13" fmla="*/ 1079 h 1079"/>
                </a:gdLst>
                <a:ahLst/>
                <a:cxnLst>
                  <a:cxn ang="0">
                    <a:pos x="T0" y="T1"/>
                  </a:cxn>
                  <a:cxn ang="0">
                    <a:pos x="T2" y="T3"/>
                  </a:cxn>
                  <a:cxn ang="0">
                    <a:pos x="T4" y="T5"/>
                  </a:cxn>
                  <a:cxn ang="0">
                    <a:pos x="T6" y="T7"/>
                  </a:cxn>
                  <a:cxn ang="0">
                    <a:pos x="T8" y="T9"/>
                  </a:cxn>
                </a:cxnLst>
                <a:rect l="T10" t="T11" r="T12" b="T13"/>
                <a:pathLst>
                  <a:path w="847" h="1079">
                    <a:moveTo>
                      <a:pt x="399" y="1078"/>
                    </a:moveTo>
                    <a:lnTo>
                      <a:pt x="0" y="459"/>
                    </a:lnTo>
                    <a:lnTo>
                      <a:pt x="374" y="0"/>
                    </a:lnTo>
                    <a:lnTo>
                      <a:pt x="846" y="536"/>
                    </a:lnTo>
                    <a:lnTo>
                      <a:pt x="399" y="1078"/>
                    </a:lnTo>
                  </a:path>
                </a:pathLst>
              </a:custGeom>
              <a:gradFill rotWithShape="0">
                <a:gsLst>
                  <a:gs pos="0">
                    <a:srgbClr val="4747B2"/>
                  </a:gs>
                  <a:gs pos="100000">
                    <a:srgbClr val="6666FF"/>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392" name="Freeform 5"/>
              <p:cNvSpPr/>
              <p:nvPr/>
            </p:nvSpPr>
            <p:spPr bwMode="auto">
              <a:xfrm>
                <a:off x="308" y="0"/>
                <a:ext cx="3168" cy="369"/>
              </a:xfrm>
              <a:custGeom>
                <a:avLst/>
                <a:gdLst>
                  <a:gd name="T0" fmla="*/ 0 w 3947"/>
                  <a:gd name="T1" fmla="*/ 459 h 460"/>
                  <a:gd name="T2" fmla="*/ 3573 w 3947"/>
                  <a:gd name="T3" fmla="*/ 459 h 460"/>
                  <a:gd name="T4" fmla="*/ 3946 w 3947"/>
                  <a:gd name="T5" fmla="*/ 0 h 460"/>
                  <a:gd name="T6" fmla="*/ 505 w 3947"/>
                  <a:gd name="T7" fmla="*/ 0 h 460"/>
                  <a:gd name="T8" fmla="*/ 0 w 3947"/>
                  <a:gd name="T9" fmla="*/ 459 h 460"/>
                  <a:gd name="T10" fmla="*/ 0 w 3947"/>
                  <a:gd name="T11" fmla="*/ 0 h 460"/>
                  <a:gd name="T12" fmla="*/ 3947 w 3947"/>
                  <a:gd name="T13" fmla="*/ 460 h 460"/>
                </a:gdLst>
                <a:ahLst/>
                <a:cxnLst>
                  <a:cxn ang="0">
                    <a:pos x="T0" y="T1"/>
                  </a:cxn>
                  <a:cxn ang="0">
                    <a:pos x="T2" y="T3"/>
                  </a:cxn>
                  <a:cxn ang="0">
                    <a:pos x="T4" y="T5"/>
                  </a:cxn>
                  <a:cxn ang="0">
                    <a:pos x="T6" y="T7"/>
                  </a:cxn>
                  <a:cxn ang="0">
                    <a:pos x="T8" y="T9"/>
                  </a:cxn>
                </a:cxnLst>
                <a:rect l="T10" t="T11" r="T12" b="T13"/>
                <a:pathLst>
                  <a:path w="3947" h="460">
                    <a:moveTo>
                      <a:pt x="0" y="459"/>
                    </a:moveTo>
                    <a:lnTo>
                      <a:pt x="3573" y="459"/>
                    </a:lnTo>
                    <a:lnTo>
                      <a:pt x="3946" y="0"/>
                    </a:lnTo>
                    <a:lnTo>
                      <a:pt x="505" y="0"/>
                    </a:lnTo>
                    <a:lnTo>
                      <a:pt x="0" y="459"/>
                    </a:lnTo>
                  </a:path>
                </a:pathLst>
              </a:custGeom>
              <a:gradFill rotWithShape="0">
                <a:gsLst>
                  <a:gs pos="0">
                    <a:srgbClr val="6666FF"/>
                  </a:gs>
                  <a:gs pos="100000">
                    <a:srgbClr val="4141A2"/>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393" name="Freeform 6"/>
              <p:cNvSpPr/>
              <p:nvPr/>
            </p:nvSpPr>
            <p:spPr bwMode="auto">
              <a:xfrm>
                <a:off x="0" y="367"/>
                <a:ext cx="3496" cy="500"/>
              </a:xfrm>
              <a:custGeom>
                <a:avLst/>
                <a:gdLst>
                  <a:gd name="T0" fmla="*/ 383 w 4357"/>
                  <a:gd name="T1" fmla="*/ 0 h 623"/>
                  <a:gd name="T2" fmla="*/ 3954 w 4357"/>
                  <a:gd name="T3" fmla="*/ 0 h 623"/>
                  <a:gd name="T4" fmla="*/ 4356 w 4357"/>
                  <a:gd name="T5" fmla="*/ 622 h 623"/>
                  <a:gd name="T6" fmla="*/ 0 w 4357"/>
                  <a:gd name="T7" fmla="*/ 622 h 623"/>
                  <a:gd name="T8" fmla="*/ 383 w 4357"/>
                  <a:gd name="T9" fmla="*/ 0 h 623"/>
                  <a:gd name="T10" fmla="*/ 0 w 4357"/>
                  <a:gd name="T11" fmla="*/ 0 h 623"/>
                  <a:gd name="T12" fmla="*/ 4357 w 4357"/>
                  <a:gd name="T13" fmla="*/ 623 h 623"/>
                </a:gdLst>
                <a:ahLst/>
                <a:cxnLst>
                  <a:cxn ang="0">
                    <a:pos x="T0" y="T1"/>
                  </a:cxn>
                  <a:cxn ang="0">
                    <a:pos x="T2" y="T3"/>
                  </a:cxn>
                  <a:cxn ang="0">
                    <a:pos x="T4" y="T5"/>
                  </a:cxn>
                  <a:cxn ang="0">
                    <a:pos x="T6" y="T7"/>
                  </a:cxn>
                  <a:cxn ang="0">
                    <a:pos x="T8" y="T9"/>
                  </a:cxn>
                </a:cxnLst>
                <a:rect l="T10" t="T11" r="T12" b="T13"/>
                <a:pathLst>
                  <a:path w="4357" h="623">
                    <a:moveTo>
                      <a:pt x="383" y="0"/>
                    </a:moveTo>
                    <a:lnTo>
                      <a:pt x="3954" y="0"/>
                    </a:lnTo>
                    <a:lnTo>
                      <a:pt x="4356" y="622"/>
                    </a:lnTo>
                    <a:lnTo>
                      <a:pt x="0" y="622"/>
                    </a:lnTo>
                    <a:lnTo>
                      <a:pt x="383" y="0"/>
                    </a:lnTo>
                  </a:path>
                </a:pathLst>
              </a:custGeom>
              <a:gradFill rotWithShape="0">
                <a:gsLst>
                  <a:gs pos="0">
                    <a:srgbClr val="9999FF"/>
                  </a:gs>
                  <a:gs pos="100000">
                    <a:srgbClr val="6666FF"/>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grpSp>
        <p:grpSp>
          <p:nvGrpSpPr>
            <p:cNvPr id="21511" name="Group 10"/>
            <p:cNvGrpSpPr/>
            <p:nvPr/>
          </p:nvGrpSpPr>
          <p:grpSpPr>
            <a:xfrm>
              <a:off x="4023" y="3742"/>
              <a:ext cx="6582" cy="1860"/>
              <a:chOff x="0" y="0"/>
              <a:chExt cx="3054" cy="784"/>
            </a:xfrm>
          </p:grpSpPr>
          <p:sp>
            <p:nvSpPr>
              <p:cNvPr id="16395" name="Freeform 8"/>
              <p:cNvSpPr/>
              <p:nvPr/>
            </p:nvSpPr>
            <p:spPr bwMode="auto">
              <a:xfrm>
                <a:off x="2450" y="0"/>
                <a:ext cx="601" cy="780"/>
              </a:xfrm>
              <a:custGeom>
                <a:avLst/>
                <a:gdLst>
                  <a:gd name="T0" fmla="*/ 382 w 749"/>
                  <a:gd name="T1" fmla="*/ 976 h 977"/>
                  <a:gd name="T2" fmla="*/ 0 w 749"/>
                  <a:gd name="T3" fmla="*/ 342 h 977"/>
                  <a:gd name="T4" fmla="*/ 280 w 749"/>
                  <a:gd name="T5" fmla="*/ 0 h 977"/>
                  <a:gd name="T6" fmla="*/ 748 w 749"/>
                  <a:gd name="T7" fmla="*/ 538 h 977"/>
                  <a:gd name="T8" fmla="*/ 382 w 749"/>
                  <a:gd name="T9" fmla="*/ 976 h 977"/>
                  <a:gd name="T10" fmla="*/ 0 w 749"/>
                  <a:gd name="T11" fmla="*/ 0 h 977"/>
                  <a:gd name="T12" fmla="*/ 749 w 749"/>
                  <a:gd name="T13" fmla="*/ 977 h 977"/>
                </a:gdLst>
                <a:ahLst/>
                <a:cxnLst>
                  <a:cxn ang="0">
                    <a:pos x="T0" y="T1"/>
                  </a:cxn>
                  <a:cxn ang="0">
                    <a:pos x="T2" y="T3"/>
                  </a:cxn>
                  <a:cxn ang="0">
                    <a:pos x="T4" y="T5"/>
                  </a:cxn>
                  <a:cxn ang="0">
                    <a:pos x="T6" y="T7"/>
                  </a:cxn>
                  <a:cxn ang="0">
                    <a:pos x="T8" y="T9"/>
                  </a:cxn>
                </a:cxnLst>
                <a:rect l="T10" t="T11" r="T12" b="T13"/>
                <a:pathLst>
                  <a:path w="749" h="977">
                    <a:moveTo>
                      <a:pt x="382" y="976"/>
                    </a:moveTo>
                    <a:lnTo>
                      <a:pt x="0" y="342"/>
                    </a:lnTo>
                    <a:lnTo>
                      <a:pt x="280" y="0"/>
                    </a:lnTo>
                    <a:lnTo>
                      <a:pt x="748" y="538"/>
                    </a:lnTo>
                    <a:lnTo>
                      <a:pt x="382" y="976"/>
                    </a:lnTo>
                  </a:path>
                </a:pathLst>
              </a:custGeom>
              <a:gradFill rotWithShape="0">
                <a:gsLst>
                  <a:gs pos="0">
                    <a:srgbClr val="009570"/>
                  </a:gs>
                  <a:gs pos="100000">
                    <a:srgbClr val="00CC99"/>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396" name="Freeform 9"/>
              <p:cNvSpPr/>
              <p:nvPr/>
            </p:nvSpPr>
            <p:spPr bwMode="auto">
              <a:xfrm>
                <a:off x="300" y="0"/>
                <a:ext cx="2381" cy="274"/>
              </a:xfrm>
              <a:custGeom>
                <a:avLst/>
                <a:gdLst>
                  <a:gd name="T0" fmla="*/ 0 w 2964"/>
                  <a:gd name="T1" fmla="*/ 343 h 344"/>
                  <a:gd name="T2" fmla="*/ 2684 w 2964"/>
                  <a:gd name="T3" fmla="*/ 343 h 344"/>
                  <a:gd name="T4" fmla="*/ 2963 w 2964"/>
                  <a:gd name="T5" fmla="*/ 0 h 344"/>
                  <a:gd name="T6" fmla="*/ 531 w 2964"/>
                  <a:gd name="T7" fmla="*/ 1 h 344"/>
                  <a:gd name="T8" fmla="*/ 0 w 2964"/>
                  <a:gd name="T9" fmla="*/ 343 h 344"/>
                  <a:gd name="T10" fmla="*/ 0 w 2964"/>
                  <a:gd name="T11" fmla="*/ 0 h 344"/>
                  <a:gd name="T12" fmla="*/ 2964 w 2964"/>
                  <a:gd name="T13" fmla="*/ 344 h 344"/>
                </a:gdLst>
                <a:ahLst/>
                <a:cxnLst>
                  <a:cxn ang="0">
                    <a:pos x="T0" y="T1"/>
                  </a:cxn>
                  <a:cxn ang="0">
                    <a:pos x="T2" y="T3"/>
                  </a:cxn>
                  <a:cxn ang="0">
                    <a:pos x="T4" y="T5"/>
                  </a:cxn>
                  <a:cxn ang="0">
                    <a:pos x="T6" y="T7"/>
                  </a:cxn>
                  <a:cxn ang="0">
                    <a:pos x="T8" y="T9"/>
                  </a:cxn>
                </a:cxnLst>
                <a:rect l="T10" t="T11" r="T12" b="T13"/>
                <a:pathLst>
                  <a:path w="2964" h="344">
                    <a:moveTo>
                      <a:pt x="0" y="343"/>
                    </a:moveTo>
                    <a:lnTo>
                      <a:pt x="2684" y="343"/>
                    </a:lnTo>
                    <a:lnTo>
                      <a:pt x="2963" y="0"/>
                    </a:lnTo>
                    <a:lnTo>
                      <a:pt x="531" y="1"/>
                    </a:lnTo>
                    <a:lnTo>
                      <a:pt x="0" y="343"/>
                    </a:lnTo>
                  </a:path>
                </a:pathLst>
              </a:custGeom>
              <a:gradFill rotWithShape="1">
                <a:gsLst>
                  <a:gs pos="0">
                    <a:srgbClr val="00CC99"/>
                  </a:gs>
                  <a:gs pos="100000">
                    <a:srgbClr val="005A44"/>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397" name="Freeform 10"/>
              <p:cNvSpPr/>
              <p:nvPr/>
            </p:nvSpPr>
            <p:spPr bwMode="auto">
              <a:xfrm>
                <a:off x="0" y="274"/>
                <a:ext cx="2763" cy="506"/>
              </a:xfrm>
              <a:custGeom>
                <a:avLst/>
                <a:gdLst>
                  <a:gd name="T0" fmla="*/ 0 w 3443"/>
                  <a:gd name="T1" fmla="*/ 633 h 634"/>
                  <a:gd name="T2" fmla="*/ 3442 w 3443"/>
                  <a:gd name="T3" fmla="*/ 633 h 634"/>
                  <a:gd name="T4" fmla="*/ 3060 w 3443"/>
                  <a:gd name="T5" fmla="*/ 0 h 634"/>
                  <a:gd name="T6" fmla="*/ 377 w 3443"/>
                  <a:gd name="T7" fmla="*/ 0 h 634"/>
                  <a:gd name="T8" fmla="*/ 0 w 3443"/>
                  <a:gd name="T9" fmla="*/ 633 h 634"/>
                  <a:gd name="T10" fmla="*/ 0 w 3443"/>
                  <a:gd name="T11" fmla="*/ 0 h 634"/>
                  <a:gd name="T12" fmla="*/ 3443 w 3443"/>
                  <a:gd name="T13" fmla="*/ 634 h 634"/>
                </a:gdLst>
                <a:ahLst/>
                <a:cxnLst>
                  <a:cxn ang="0">
                    <a:pos x="T0" y="T1"/>
                  </a:cxn>
                  <a:cxn ang="0">
                    <a:pos x="T2" y="T3"/>
                  </a:cxn>
                  <a:cxn ang="0">
                    <a:pos x="T4" y="T5"/>
                  </a:cxn>
                  <a:cxn ang="0">
                    <a:pos x="T6" y="T7"/>
                  </a:cxn>
                  <a:cxn ang="0">
                    <a:pos x="T8" y="T9"/>
                  </a:cxn>
                </a:cxnLst>
                <a:rect l="T10" t="T11" r="T12" b="T13"/>
                <a:pathLst>
                  <a:path w="3443" h="634">
                    <a:moveTo>
                      <a:pt x="0" y="633"/>
                    </a:moveTo>
                    <a:lnTo>
                      <a:pt x="3442" y="633"/>
                    </a:lnTo>
                    <a:lnTo>
                      <a:pt x="3060" y="0"/>
                    </a:lnTo>
                    <a:lnTo>
                      <a:pt x="377" y="0"/>
                    </a:lnTo>
                    <a:lnTo>
                      <a:pt x="0" y="633"/>
                    </a:lnTo>
                  </a:path>
                </a:pathLst>
              </a:custGeom>
              <a:gradFill rotWithShape="0">
                <a:gsLst>
                  <a:gs pos="0">
                    <a:srgbClr val="86E7CF"/>
                  </a:gs>
                  <a:gs pos="100000">
                    <a:srgbClr val="00CC99"/>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grpSp>
        <p:grpSp>
          <p:nvGrpSpPr>
            <p:cNvPr id="21512" name="Group 14"/>
            <p:cNvGrpSpPr/>
            <p:nvPr/>
          </p:nvGrpSpPr>
          <p:grpSpPr>
            <a:xfrm>
              <a:off x="4800" y="2515"/>
              <a:ext cx="4895" cy="1617"/>
              <a:chOff x="0" y="0"/>
              <a:chExt cx="2271" cy="681"/>
            </a:xfrm>
          </p:grpSpPr>
          <p:sp>
            <p:nvSpPr>
              <p:cNvPr id="16399" name="Freeform 12"/>
              <p:cNvSpPr/>
              <p:nvPr/>
            </p:nvSpPr>
            <p:spPr bwMode="auto">
              <a:xfrm>
                <a:off x="1744" y="0"/>
                <a:ext cx="527" cy="681"/>
              </a:xfrm>
              <a:custGeom>
                <a:avLst/>
                <a:gdLst>
                  <a:gd name="T0" fmla="*/ 0 w 655"/>
                  <a:gd name="T1" fmla="*/ 230 h 849"/>
                  <a:gd name="T2" fmla="*/ 387 w 655"/>
                  <a:gd name="T3" fmla="*/ 848 h 849"/>
                  <a:gd name="T4" fmla="*/ 654 w 655"/>
                  <a:gd name="T5" fmla="*/ 531 h 849"/>
                  <a:gd name="T6" fmla="*/ 188 w 655"/>
                  <a:gd name="T7" fmla="*/ 0 h 849"/>
                  <a:gd name="T8" fmla="*/ 0 w 655"/>
                  <a:gd name="T9" fmla="*/ 230 h 849"/>
                  <a:gd name="T10" fmla="*/ 0 w 655"/>
                  <a:gd name="T11" fmla="*/ 0 h 849"/>
                  <a:gd name="T12" fmla="*/ 655 w 655"/>
                  <a:gd name="T13" fmla="*/ 849 h 849"/>
                </a:gdLst>
                <a:ahLst/>
                <a:cxnLst>
                  <a:cxn ang="0">
                    <a:pos x="T0" y="T1"/>
                  </a:cxn>
                  <a:cxn ang="0">
                    <a:pos x="T2" y="T3"/>
                  </a:cxn>
                  <a:cxn ang="0">
                    <a:pos x="T4" y="T5"/>
                  </a:cxn>
                  <a:cxn ang="0">
                    <a:pos x="T6" y="T7"/>
                  </a:cxn>
                  <a:cxn ang="0">
                    <a:pos x="T8" y="T9"/>
                  </a:cxn>
                </a:cxnLst>
                <a:rect l="T10" t="T11" r="T12" b="T13"/>
                <a:pathLst>
                  <a:path w="655" h="849">
                    <a:moveTo>
                      <a:pt x="0" y="230"/>
                    </a:moveTo>
                    <a:lnTo>
                      <a:pt x="387" y="848"/>
                    </a:lnTo>
                    <a:lnTo>
                      <a:pt x="654" y="531"/>
                    </a:lnTo>
                    <a:lnTo>
                      <a:pt x="188" y="0"/>
                    </a:lnTo>
                    <a:lnTo>
                      <a:pt x="0" y="230"/>
                    </a:lnTo>
                  </a:path>
                </a:pathLst>
              </a:custGeom>
              <a:gradFill rotWithShape="1">
                <a:gsLst>
                  <a:gs pos="0">
                    <a:srgbClr val="B27A09"/>
                  </a:gs>
                  <a:gs pos="100000">
                    <a:srgbClr val="F4A70C"/>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00" name="Freeform 13"/>
              <p:cNvSpPr/>
              <p:nvPr/>
            </p:nvSpPr>
            <p:spPr bwMode="auto">
              <a:xfrm>
                <a:off x="306" y="0"/>
                <a:ext cx="1587" cy="184"/>
              </a:xfrm>
              <a:custGeom>
                <a:avLst/>
                <a:gdLst>
                  <a:gd name="T0" fmla="*/ 0 w 1980"/>
                  <a:gd name="T1" fmla="*/ 228 h 229"/>
                  <a:gd name="T2" fmla="*/ 1791 w 1980"/>
                  <a:gd name="T3" fmla="*/ 228 h 229"/>
                  <a:gd name="T4" fmla="*/ 1979 w 1980"/>
                  <a:gd name="T5" fmla="*/ 0 h 229"/>
                  <a:gd name="T6" fmla="*/ 500 w 1980"/>
                  <a:gd name="T7" fmla="*/ 0 h 229"/>
                  <a:gd name="T8" fmla="*/ 0 w 1980"/>
                  <a:gd name="T9" fmla="*/ 228 h 229"/>
                  <a:gd name="T10" fmla="*/ 0 w 1980"/>
                  <a:gd name="T11" fmla="*/ 0 h 229"/>
                  <a:gd name="T12" fmla="*/ 1980 w 1980"/>
                  <a:gd name="T13" fmla="*/ 229 h 229"/>
                </a:gdLst>
                <a:ahLst/>
                <a:cxnLst>
                  <a:cxn ang="0">
                    <a:pos x="T0" y="T1"/>
                  </a:cxn>
                  <a:cxn ang="0">
                    <a:pos x="T2" y="T3"/>
                  </a:cxn>
                  <a:cxn ang="0">
                    <a:pos x="T4" y="T5"/>
                  </a:cxn>
                  <a:cxn ang="0">
                    <a:pos x="T6" y="T7"/>
                  </a:cxn>
                  <a:cxn ang="0">
                    <a:pos x="T8" y="T9"/>
                  </a:cxn>
                </a:cxnLst>
                <a:rect l="T10" t="T11" r="T12" b="T13"/>
                <a:pathLst>
                  <a:path w="1980" h="229">
                    <a:moveTo>
                      <a:pt x="0" y="228"/>
                    </a:moveTo>
                    <a:lnTo>
                      <a:pt x="1791" y="228"/>
                    </a:lnTo>
                    <a:lnTo>
                      <a:pt x="1979" y="0"/>
                    </a:lnTo>
                    <a:lnTo>
                      <a:pt x="500" y="0"/>
                    </a:lnTo>
                    <a:lnTo>
                      <a:pt x="0" y="228"/>
                    </a:lnTo>
                  </a:path>
                </a:pathLst>
              </a:custGeom>
              <a:gradFill rotWithShape="0">
                <a:gsLst>
                  <a:gs pos="0">
                    <a:srgbClr val="F4A70C"/>
                  </a:gs>
                  <a:gs pos="100000">
                    <a:srgbClr val="744F06"/>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01" name="Freeform 14"/>
              <p:cNvSpPr/>
              <p:nvPr/>
            </p:nvSpPr>
            <p:spPr bwMode="auto">
              <a:xfrm>
                <a:off x="0" y="182"/>
                <a:ext cx="2056" cy="495"/>
              </a:xfrm>
              <a:custGeom>
                <a:avLst/>
                <a:gdLst>
                  <a:gd name="T0" fmla="*/ 0 w 2561"/>
                  <a:gd name="T1" fmla="*/ 620 h 621"/>
                  <a:gd name="T2" fmla="*/ 2560 w 2561"/>
                  <a:gd name="T3" fmla="*/ 620 h 621"/>
                  <a:gd name="T4" fmla="*/ 2172 w 2561"/>
                  <a:gd name="T5" fmla="*/ 0 h 621"/>
                  <a:gd name="T6" fmla="*/ 382 w 2561"/>
                  <a:gd name="T7" fmla="*/ 0 h 621"/>
                  <a:gd name="T8" fmla="*/ 0 w 2561"/>
                  <a:gd name="T9" fmla="*/ 620 h 621"/>
                  <a:gd name="T10" fmla="*/ 0 w 2561"/>
                  <a:gd name="T11" fmla="*/ 0 h 621"/>
                  <a:gd name="T12" fmla="*/ 2561 w 2561"/>
                  <a:gd name="T13" fmla="*/ 621 h 621"/>
                </a:gdLst>
                <a:ahLst/>
                <a:cxnLst>
                  <a:cxn ang="0">
                    <a:pos x="T0" y="T1"/>
                  </a:cxn>
                  <a:cxn ang="0">
                    <a:pos x="T2" y="T3"/>
                  </a:cxn>
                  <a:cxn ang="0">
                    <a:pos x="T4" y="T5"/>
                  </a:cxn>
                  <a:cxn ang="0">
                    <a:pos x="T6" y="T7"/>
                  </a:cxn>
                  <a:cxn ang="0">
                    <a:pos x="T8" y="T9"/>
                  </a:cxn>
                </a:cxnLst>
                <a:rect l="T10" t="T11" r="T12" b="T13"/>
                <a:pathLst>
                  <a:path w="2561" h="621">
                    <a:moveTo>
                      <a:pt x="0" y="620"/>
                    </a:moveTo>
                    <a:lnTo>
                      <a:pt x="2560" y="620"/>
                    </a:lnTo>
                    <a:lnTo>
                      <a:pt x="2172" y="0"/>
                    </a:lnTo>
                    <a:lnTo>
                      <a:pt x="382" y="0"/>
                    </a:lnTo>
                    <a:lnTo>
                      <a:pt x="0" y="620"/>
                    </a:lnTo>
                  </a:path>
                </a:pathLst>
              </a:custGeom>
              <a:gradFill rotWithShape="0">
                <a:gsLst>
                  <a:gs pos="0">
                    <a:srgbClr val="FAD58C"/>
                  </a:gs>
                  <a:gs pos="100000">
                    <a:srgbClr val="F4A70C"/>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grpSp>
        <p:grpSp>
          <p:nvGrpSpPr>
            <p:cNvPr id="21513" name="Group 18"/>
            <p:cNvGrpSpPr/>
            <p:nvPr/>
          </p:nvGrpSpPr>
          <p:grpSpPr>
            <a:xfrm>
              <a:off x="5590" y="1275"/>
              <a:ext cx="3190" cy="1407"/>
              <a:chOff x="0" y="0"/>
              <a:chExt cx="1481" cy="593"/>
            </a:xfrm>
          </p:grpSpPr>
          <p:sp>
            <p:nvSpPr>
              <p:cNvPr id="16403" name="Freeform 16"/>
              <p:cNvSpPr/>
              <p:nvPr/>
            </p:nvSpPr>
            <p:spPr bwMode="auto">
              <a:xfrm>
                <a:off x="1027" y="0"/>
                <a:ext cx="454" cy="597"/>
              </a:xfrm>
              <a:custGeom>
                <a:avLst/>
                <a:gdLst>
                  <a:gd name="T0" fmla="*/ 385 w 564"/>
                  <a:gd name="T1" fmla="*/ 737 h 738"/>
                  <a:gd name="T2" fmla="*/ 563 w 564"/>
                  <a:gd name="T3" fmla="*/ 527 h 738"/>
                  <a:gd name="T4" fmla="*/ 97 w 564"/>
                  <a:gd name="T5" fmla="*/ 0 h 738"/>
                  <a:gd name="T6" fmla="*/ 0 w 564"/>
                  <a:gd name="T7" fmla="*/ 111 h 738"/>
                  <a:gd name="T8" fmla="*/ 385 w 564"/>
                  <a:gd name="T9" fmla="*/ 737 h 738"/>
                  <a:gd name="T10" fmla="*/ 0 w 564"/>
                  <a:gd name="T11" fmla="*/ 0 h 738"/>
                  <a:gd name="T12" fmla="*/ 564 w 564"/>
                  <a:gd name="T13" fmla="*/ 738 h 738"/>
                </a:gdLst>
                <a:ahLst/>
                <a:cxnLst>
                  <a:cxn ang="0">
                    <a:pos x="T0" y="T1"/>
                  </a:cxn>
                  <a:cxn ang="0">
                    <a:pos x="T2" y="T3"/>
                  </a:cxn>
                  <a:cxn ang="0">
                    <a:pos x="T4" y="T5"/>
                  </a:cxn>
                  <a:cxn ang="0">
                    <a:pos x="T6" y="T7"/>
                  </a:cxn>
                  <a:cxn ang="0">
                    <a:pos x="T8" y="T9"/>
                  </a:cxn>
                </a:cxnLst>
                <a:rect l="T10" t="T11" r="T12" b="T13"/>
                <a:pathLst>
                  <a:path w="564" h="738">
                    <a:moveTo>
                      <a:pt x="385" y="737"/>
                    </a:moveTo>
                    <a:lnTo>
                      <a:pt x="563" y="527"/>
                    </a:lnTo>
                    <a:lnTo>
                      <a:pt x="97" y="0"/>
                    </a:lnTo>
                    <a:lnTo>
                      <a:pt x="0" y="111"/>
                    </a:lnTo>
                    <a:lnTo>
                      <a:pt x="385" y="737"/>
                    </a:lnTo>
                  </a:path>
                </a:pathLst>
              </a:custGeom>
              <a:gradFill rotWithShape="0">
                <a:gsLst>
                  <a:gs pos="0">
                    <a:srgbClr val="9A38CA"/>
                  </a:gs>
                  <a:gs pos="100000">
                    <a:srgbClr val="C247FF"/>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04" name="Freeform 17"/>
              <p:cNvSpPr/>
              <p:nvPr/>
            </p:nvSpPr>
            <p:spPr bwMode="auto">
              <a:xfrm>
                <a:off x="311" y="0"/>
                <a:ext cx="793" cy="89"/>
              </a:xfrm>
              <a:custGeom>
                <a:avLst/>
                <a:gdLst>
                  <a:gd name="T0" fmla="*/ 0 w 987"/>
                  <a:gd name="T1" fmla="*/ 109 h 110"/>
                  <a:gd name="T2" fmla="*/ 889 w 987"/>
                  <a:gd name="T3" fmla="*/ 109 h 110"/>
                  <a:gd name="T4" fmla="*/ 986 w 987"/>
                  <a:gd name="T5" fmla="*/ 0 h 110"/>
                  <a:gd name="T6" fmla="*/ 308 w 987"/>
                  <a:gd name="T7" fmla="*/ 0 h 110"/>
                  <a:gd name="T8" fmla="*/ 0 w 987"/>
                  <a:gd name="T9" fmla="*/ 109 h 110"/>
                  <a:gd name="T10" fmla="*/ 0 w 987"/>
                  <a:gd name="T11" fmla="*/ 0 h 110"/>
                  <a:gd name="T12" fmla="*/ 987 w 987"/>
                  <a:gd name="T13" fmla="*/ 110 h 110"/>
                </a:gdLst>
                <a:ahLst/>
                <a:cxnLst>
                  <a:cxn ang="0">
                    <a:pos x="T0" y="T1"/>
                  </a:cxn>
                  <a:cxn ang="0">
                    <a:pos x="T2" y="T3"/>
                  </a:cxn>
                  <a:cxn ang="0">
                    <a:pos x="T4" y="T5"/>
                  </a:cxn>
                  <a:cxn ang="0">
                    <a:pos x="T6" y="T7"/>
                  </a:cxn>
                  <a:cxn ang="0">
                    <a:pos x="T8" y="T9"/>
                  </a:cxn>
                </a:cxnLst>
                <a:rect l="T10" t="T11" r="T12" b="T13"/>
                <a:pathLst>
                  <a:path w="987" h="110">
                    <a:moveTo>
                      <a:pt x="0" y="109"/>
                    </a:moveTo>
                    <a:lnTo>
                      <a:pt x="889" y="109"/>
                    </a:lnTo>
                    <a:lnTo>
                      <a:pt x="986" y="0"/>
                    </a:lnTo>
                    <a:lnTo>
                      <a:pt x="308" y="0"/>
                    </a:lnTo>
                    <a:lnTo>
                      <a:pt x="0" y="109"/>
                    </a:lnTo>
                  </a:path>
                </a:pathLst>
              </a:custGeom>
              <a:gradFill rotWithShape="0">
                <a:gsLst>
                  <a:gs pos="0">
                    <a:srgbClr val="C247FF"/>
                  </a:gs>
                  <a:gs pos="100000">
                    <a:srgbClr val="632482"/>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05" name="Freeform 18"/>
              <p:cNvSpPr/>
              <p:nvPr/>
            </p:nvSpPr>
            <p:spPr bwMode="auto">
              <a:xfrm>
                <a:off x="0" y="88"/>
                <a:ext cx="1339" cy="509"/>
              </a:xfrm>
              <a:custGeom>
                <a:avLst/>
                <a:gdLst>
                  <a:gd name="T0" fmla="*/ 0 w 1669"/>
                  <a:gd name="T1" fmla="*/ 628 h 629"/>
                  <a:gd name="T2" fmla="*/ 1668 w 1669"/>
                  <a:gd name="T3" fmla="*/ 628 h 629"/>
                  <a:gd name="T4" fmla="*/ 1281 w 1669"/>
                  <a:gd name="T5" fmla="*/ 0 h 629"/>
                  <a:gd name="T6" fmla="*/ 388 w 1669"/>
                  <a:gd name="T7" fmla="*/ 0 h 629"/>
                  <a:gd name="T8" fmla="*/ 0 w 1669"/>
                  <a:gd name="T9" fmla="*/ 628 h 629"/>
                  <a:gd name="T10" fmla="*/ 0 w 1669"/>
                  <a:gd name="T11" fmla="*/ 0 h 629"/>
                  <a:gd name="T12" fmla="*/ 1669 w 1669"/>
                  <a:gd name="T13" fmla="*/ 629 h 629"/>
                </a:gdLst>
                <a:ahLst/>
                <a:cxnLst>
                  <a:cxn ang="0">
                    <a:pos x="T0" y="T1"/>
                  </a:cxn>
                  <a:cxn ang="0">
                    <a:pos x="T2" y="T3"/>
                  </a:cxn>
                  <a:cxn ang="0">
                    <a:pos x="T4" y="T5"/>
                  </a:cxn>
                  <a:cxn ang="0">
                    <a:pos x="T6" y="T7"/>
                  </a:cxn>
                  <a:cxn ang="0">
                    <a:pos x="T8" y="T9"/>
                  </a:cxn>
                </a:cxnLst>
                <a:rect l="T10" t="T11" r="T12" b="T13"/>
                <a:pathLst>
                  <a:path w="1669" h="629">
                    <a:moveTo>
                      <a:pt x="0" y="628"/>
                    </a:moveTo>
                    <a:lnTo>
                      <a:pt x="1668" y="628"/>
                    </a:lnTo>
                    <a:lnTo>
                      <a:pt x="1281" y="0"/>
                    </a:lnTo>
                    <a:lnTo>
                      <a:pt x="388" y="0"/>
                    </a:lnTo>
                    <a:lnTo>
                      <a:pt x="0" y="628"/>
                    </a:lnTo>
                  </a:path>
                </a:pathLst>
              </a:custGeom>
              <a:gradFill rotWithShape="0">
                <a:gsLst>
                  <a:gs pos="0">
                    <a:srgbClr val="E0A3FF"/>
                  </a:gs>
                  <a:gs pos="100000">
                    <a:srgbClr val="C247FF"/>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grpSp>
        <p:grpSp>
          <p:nvGrpSpPr>
            <p:cNvPr id="21514" name="Group 22"/>
            <p:cNvGrpSpPr/>
            <p:nvPr/>
          </p:nvGrpSpPr>
          <p:grpSpPr>
            <a:xfrm>
              <a:off x="6373" y="35"/>
              <a:ext cx="1495" cy="1192"/>
              <a:chOff x="0" y="0"/>
              <a:chExt cx="693" cy="502"/>
            </a:xfrm>
          </p:grpSpPr>
          <p:sp>
            <p:nvSpPr>
              <p:cNvPr id="16407" name="Freeform 20"/>
              <p:cNvSpPr/>
              <p:nvPr/>
            </p:nvSpPr>
            <p:spPr bwMode="auto">
              <a:xfrm>
                <a:off x="310" y="0"/>
                <a:ext cx="383" cy="502"/>
              </a:xfrm>
              <a:custGeom>
                <a:avLst/>
                <a:gdLst>
                  <a:gd name="T0" fmla="*/ 387 w 477"/>
                  <a:gd name="T1" fmla="*/ 624 h 625"/>
                  <a:gd name="T2" fmla="*/ 476 w 477"/>
                  <a:gd name="T3" fmla="*/ 527 h 625"/>
                  <a:gd name="T4" fmla="*/ 0 w 477"/>
                  <a:gd name="T5" fmla="*/ 0 h 625"/>
                  <a:gd name="T6" fmla="*/ 387 w 477"/>
                  <a:gd name="T7" fmla="*/ 624 h 625"/>
                  <a:gd name="T8" fmla="*/ 0 w 477"/>
                  <a:gd name="T9" fmla="*/ 0 h 625"/>
                  <a:gd name="T10" fmla="*/ 477 w 477"/>
                  <a:gd name="T11" fmla="*/ 625 h 625"/>
                </a:gdLst>
                <a:ahLst/>
                <a:cxnLst>
                  <a:cxn ang="0">
                    <a:pos x="T0" y="T1"/>
                  </a:cxn>
                  <a:cxn ang="0">
                    <a:pos x="T2" y="T3"/>
                  </a:cxn>
                  <a:cxn ang="0">
                    <a:pos x="T4" y="T5"/>
                  </a:cxn>
                  <a:cxn ang="0">
                    <a:pos x="T6" y="T7"/>
                  </a:cxn>
                </a:cxnLst>
                <a:rect l="T8" t="T9" r="T10" b="T11"/>
                <a:pathLst>
                  <a:path w="477" h="625">
                    <a:moveTo>
                      <a:pt x="387" y="624"/>
                    </a:moveTo>
                    <a:lnTo>
                      <a:pt x="476" y="527"/>
                    </a:lnTo>
                    <a:lnTo>
                      <a:pt x="0" y="0"/>
                    </a:lnTo>
                    <a:lnTo>
                      <a:pt x="387" y="624"/>
                    </a:lnTo>
                  </a:path>
                </a:pathLst>
              </a:custGeom>
              <a:gradFill rotWithShape="0">
                <a:gsLst>
                  <a:gs pos="0">
                    <a:srgbClr val="0051CA"/>
                  </a:gs>
                  <a:gs pos="100000">
                    <a:srgbClr val="0066FF"/>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08" name="Freeform 21"/>
              <p:cNvSpPr/>
              <p:nvPr/>
            </p:nvSpPr>
            <p:spPr bwMode="auto">
              <a:xfrm>
                <a:off x="0" y="0"/>
                <a:ext cx="621" cy="502"/>
              </a:xfrm>
              <a:custGeom>
                <a:avLst/>
                <a:gdLst>
                  <a:gd name="T0" fmla="*/ 0 w 773"/>
                  <a:gd name="T1" fmla="*/ 624 h 625"/>
                  <a:gd name="T2" fmla="*/ 772 w 773"/>
                  <a:gd name="T3" fmla="*/ 624 h 625"/>
                  <a:gd name="T4" fmla="*/ 387 w 773"/>
                  <a:gd name="T5" fmla="*/ 0 h 625"/>
                  <a:gd name="T6" fmla="*/ 0 w 773"/>
                  <a:gd name="T7" fmla="*/ 624 h 625"/>
                  <a:gd name="T8" fmla="*/ 0 w 773"/>
                  <a:gd name="T9" fmla="*/ 0 h 625"/>
                  <a:gd name="T10" fmla="*/ 773 w 773"/>
                  <a:gd name="T11" fmla="*/ 625 h 625"/>
                </a:gdLst>
                <a:ahLst/>
                <a:cxnLst>
                  <a:cxn ang="0">
                    <a:pos x="T0" y="T1"/>
                  </a:cxn>
                  <a:cxn ang="0">
                    <a:pos x="T2" y="T3"/>
                  </a:cxn>
                  <a:cxn ang="0">
                    <a:pos x="T4" y="T5"/>
                  </a:cxn>
                  <a:cxn ang="0">
                    <a:pos x="T6" y="T7"/>
                  </a:cxn>
                </a:cxnLst>
                <a:rect l="T8" t="T9" r="T10" b="T11"/>
                <a:pathLst>
                  <a:path w="773" h="625">
                    <a:moveTo>
                      <a:pt x="0" y="624"/>
                    </a:moveTo>
                    <a:lnTo>
                      <a:pt x="772" y="624"/>
                    </a:lnTo>
                    <a:lnTo>
                      <a:pt x="387" y="0"/>
                    </a:lnTo>
                    <a:lnTo>
                      <a:pt x="0" y="624"/>
                    </a:lnTo>
                  </a:path>
                </a:pathLst>
              </a:custGeom>
              <a:gradFill rotWithShape="0">
                <a:gsLst>
                  <a:gs pos="0">
                    <a:srgbClr val="9EC5FF"/>
                  </a:gs>
                  <a:gs pos="100000">
                    <a:srgbClr val="0066FF"/>
                  </a:gs>
                </a:gsLst>
                <a:lin ang="18900000" scaled="1"/>
              </a:gradFill>
              <a:ln>
                <a:noFill/>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grpSp>
        <p:grpSp>
          <p:nvGrpSpPr>
            <p:cNvPr id="21515" name="Group 25"/>
            <p:cNvGrpSpPr/>
            <p:nvPr/>
          </p:nvGrpSpPr>
          <p:grpSpPr>
            <a:xfrm>
              <a:off x="0" y="177"/>
              <a:ext cx="6960" cy="6818"/>
              <a:chOff x="0" y="0"/>
              <a:chExt cx="2393" cy="2823"/>
            </a:xfrm>
          </p:grpSpPr>
          <p:sp>
            <p:nvSpPr>
              <p:cNvPr id="16410" name="Line 23"/>
              <p:cNvSpPr>
                <a:spLocks noChangeShapeType="1"/>
              </p:cNvSpPr>
              <p:nvPr/>
            </p:nvSpPr>
            <p:spPr bwMode="auto">
              <a:xfrm flipH="1">
                <a:off x="0" y="2818"/>
                <a:ext cx="1060" cy="1"/>
              </a:xfrm>
              <a:prstGeom prst="line">
                <a:avLst/>
              </a:prstGeom>
              <a:noFill/>
              <a:ln w="9525" cap="flat" cmpd="sng">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1" name="Line 24"/>
              <p:cNvSpPr>
                <a:spLocks noChangeShapeType="1"/>
              </p:cNvSpPr>
              <p:nvPr/>
            </p:nvSpPr>
            <p:spPr bwMode="auto">
              <a:xfrm flipH="1">
                <a:off x="0" y="2253"/>
                <a:ext cx="1368" cy="1"/>
              </a:xfrm>
              <a:prstGeom prst="line">
                <a:avLst/>
              </a:prstGeom>
              <a:noFill/>
              <a:ln w="9525" cap="flat" cmpd="sng">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2" name="Line 25"/>
              <p:cNvSpPr>
                <a:spLocks noChangeShapeType="1"/>
              </p:cNvSpPr>
              <p:nvPr/>
            </p:nvSpPr>
            <p:spPr bwMode="auto">
              <a:xfrm flipH="1">
                <a:off x="0" y="1660"/>
                <a:ext cx="1606" cy="0"/>
              </a:xfrm>
              <a:prstGeom prst="line">
                <a:avLst/>
              </a:prstGeom>
              <a:noFill/>
              <a:ln w="9525" cap="flat" cmpd="sng">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3" name="Line 26"/>
              <p:cNvSpPr>
                <a:spLocks noChangeShapeType="1"/>
              </p:cNvSpPr>
              <p:nvPr/>
            </p:nvSpPr>
            <p:spPr bwMode="auto">
              <a:xfrm flipH="1">
                <a:off x="0" y="1081"/>
                <a:ext cx="1880" cy="0"/>
              </a:xfrm>
              <a:prstGeom prst="line">
                <a:avLst/>
              </a:prstGeom>
              <a:noFill/>
              <a:ln w="9525" cap="flat" cmpd="sng">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4" name="Line 27"/>
              <p:cNvSpPr>
                <a:spLocks noChangeShapeType="1"/>
              </p:cNvSpPr>
              <p:nvPr/>
            </p:nvSpPr>
            <p:spPr bwMode="auto">
              <a:xfrm flipH="1">
                <a:off x="0" y="499"/>
                <a:ext cx="2154" cy="1"/>
              </a:xfrm>
              <a:prstGeom prst="line">
                <a:avLst/>
              </a:prstGeom>
              <a:noFill/>
              <a:ln w="9525" cap="flat" cmpd="sng">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5" name="Line 28"/>
              <p:cNvSpPr>
                <a:spLocks noChangeShapeType="1"/>
              </p:cNvSpPr>
              <p:nvPr/>
            </p:nvSpPr>
            <p:spPr bwMode="auto">
              <a:xfrm flipH="1">
                <a:off x="0" y="0"/>
                <a:ext cx="2393" cy="1"/>
              </a:xfrm>
              <a:prstGeom prst="line">
                <a:avLst/>
              </a:prstGeom>
              <a:noFill/>
              <a:ln w="9525" cap="flat" cmpd="sng">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grpSp>
        <p:sp>
          <p:nvSpPr>
            <p:cNvPr id="16416" name="Line 29"/>
            <p:cNvSpPr>
              <a:spLocks noChangeShapeType="1"/>
            </p:cNvSpPr>
            <p:nvPr/>
          </p:nvSpPr>
          <p:spPr bwMode="auto">
            <a:xfrm>
              <a:off x="454" y="0"/>
              <a:ext cx="3" cy="1186"/>
            </a:xfrm>
            <a:prstGeom prst="line">
              <a:avLst/>
            </a:prstGeom>
            <a:noFill/>
            <a:ln w="9525" cap="flat" cmpd="sng">
              <a:solidFill>
                <a:schemeClr val="tx1"/>
              </a:solidFill>
              <a:round/>
              <a:headEnd type="triangle" w="med" len="me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7" name="Line 30"/>
            <p:cNvSpPr>
              <a:spLocks noChangeShapeType="1"/>
            </p:cNvSpPr>
            <p:nvPr/>
          </p:nvSpPr>
          <p:spPr bwMode="auto">
            <a:xfrm>
              <a:off x="454" y="1260"/>
              <a:ext cx="3" cy="1395"/>
            </a:xfrm>
            <a:prstGeom prst="line">
              <a:avLst/>
            </a:prstGeom>
            <a:noFill/>
            <a:ln w="9525" cap="flat" cmpd="sng">
              <a:solidFill>
                <a:schemeClr val="tx1"/>
              </a:solidFill>
              <a:round/>
              <a:headEnd type="triangle" w="med" len="me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8" name="Line 31"/>
            <p:cNvSpPr>
              <a:spLocks noChangeShapeType="1"/>
            </p:cNvSpPr>
            <p:nvPr/>
          </p:nvSpPr>
          <p:spPr bwMode="auto">
            <a:xfrm>
              <a:off x="454" y="2733"/>
              <a:ext cx="3" cy="1398"/>
            </a:xfrm>
            <a:prstGeom prst="line">
              <a:avLst/>
            </a:prstGeom>
            <a:noFill/>
            <a:ln w="9525" cap="flat" cmpd="sng">
              <a:solidFill>
                <a:schemeClr val="tx1"/>
              </a:solidFill>
              <a:round/>
              <a:headEnd type="triangle" w="med" len="me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19" name="Line 32"/>
            <p:cNvSpPr>
              <a:spLocks noChangeShapeType="1"/>
            </p:cNvSpPr>
            <p:nvPr/>
          </p:nvSpPr>
          <p:spPr bwMode="auto">
            <a:xfrm>
              <a:off x="454" y="4208"/>
              <a:ext cx="3" cy="1398"/>
            </a:xfrm>
            <a:prstGeom prst="line">
              <a:avLst/>
            </a:prstGeom>
            <a:noFill/>
            <a:ln w="9525" cap="flat" cmpd="sng">
              <a:solidFill>
                <a:schemeClr val="tx1"/>
              </a:solidFill>
              <a:round/>
              <a:headEnd type="triangle" w="med" len="me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16420" name="Line 33"/>
            <p:cNvSpPr>
              <a:spLocks noChangeShapeType="1"/>
            </p:cNvSpPr>
            <p:nvPr/>
          </p:nvSpPr>
          <p:spPr bwMode="auto">
            <a:xfrm>
              <a:off x="454" y="5675"/>
              <a:ext cx="3" cy="1291"/>
            </a:xfrm>
            <a:prstGeom prst="line">
              <a:avLst/>
            </a:prstGeom>
            <a:noFill/>
            <a:ln w="9525" cap="flat" cmpd="sng">
              <a:solidFill>
                <a:schemeClr val="tx1"/>
              </a:solidFill>
              <a:round/>
              <a:headEnd type="triangle" w="med" len="me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楷体_GB2312" pitchFamily="49" charset="-122"/>
                <a:cs typeface="+mn-cs"/>
              </a:endParaRPr>
            </a:p>
          </p:txBody>
        </p:sp>
        <p:sp>
          <p:nvSpPr>
            <p:cNvPr id="21521" name="Text Box 34"/>
            <p:cNvSpPr txBox="1"/>
            <p:nvPr/>
          </p:nvSpPr>
          <p:spPr>
            <a:xfrm>
              <a:off x="463" y="310"/>
              <a:ext cx="3042" cy="640"/>
            </a:xfrm>
            <a:prstGeom prst="rect">
              <a:avLst/>
            </a:prstGeom>
            <a:noFill/>
            <a:ln w="9525">
              <a:noFill/>
            </a:ln>
          </p:spPr>
          <p:txBody>
            <a:bodyPr wrap="none">
              <a:spAutoFit/>
            </a:bodyPr>
            <a:p>
              <a:pPr eaLnBrk="0" hangingPunct="0"/>
              <a:r>
                <a:rPr lang="zh-CN" altLang="en-US" dirty="0">
                  <a:latin typeface="Verdana" panose="020B0604030504040204" pitchFamily="34" charset="0"/>
                </a:rPr>
                <a:t> </a:t>
              </a:r>
              <a:r>
                <a:rPr lang="en-US" altLang="zh-CN" dirty="0">
                  <a:latin typeface="Verdana" panose="020B0604030504040204" pitchFamily="34" charset="0"/>
                </a:rPr>
                <a:t>自我实现的需要</a:t>
              </a:r>
              <a:endParaRPr lang="en-US" altLang="zh-CN" dirty="0">
                <a:latin typeface="Verdana" panose="020B0604030504040204" pitchFamily="34" charset="0"/>
              </a:endParaRPr>
            </a:p>
          </p:txBody>
        </p:sp>
        <p:sp>
          <p:nvSpPr>
            <p:cNvPr id="21522" name="Text Box 35"/>
            <p:cNvSpPr txBox="1"/>
            <p:nvPr/>
          </p:nvSpPr>
          <p:spPr>
            <a:xfrm>
              <a:off x="463" y="1750"/>
              <a:ext cx="1923" cy="640"/>
            </a:xfrm>
            <a:prstGeom prst="rect">
              <a:avLst/>
            </a:prstGeom>
            <a:noFill/>
            <a:ln w="9525">
              <a:noFill/>
            </a:ln>
          </p:spPr>
          <p:txBody>
            <a:bodyPr wrap="none">
              <a:spAutoFit/>
            </a:bodyPr>
            <a:p>
              <a:pPr eaLnBrk="0" hangingPunct="0"/>
              <a:r>
                <a:rPr lang="zh-CN" altLang="en-US" dirty="0">
                  <a:latin typeface="Verdana" panose="020B0604030504040204" pitchFamily="34" charset="0"/>
                </a:rPr>
                <a:t> </a:t>
              </a:r>
              <a:r>
                <a:rPr lang="en-US" altLang="zh-CN" dirty="0">
                  <a:latin typeface="Verdana" panose="020B0604030504040204" pitchFamily="34" charset="0"/>
                </a:rPr>
                <a:t>尊重需要</a:t>
              </a:r>
              <a:endParaRPr lang="en-US" altLang="zh-CN" dirty="0">
                <a:latin typeface="Verdana" panose="020B0604030504040204" pitchFamily="34" charset="0"/>
              </a:endParaRPr>
            </a:p>
          </p:txBody>
        </p:sp>
        <p:sp>
          <p:nvSpPr>
            <p:cNvPr id="21523" name="Text Box 36"/>
            <p:cNvSpPr txBox="1"/>
            <p:nvPr/>
          </p:nvSpPr>
          <p:spPr>
            <a:xfrm>
              <a:off x="463" y="3190"/>
              <a:ext cx="1923" cy="640"/>
            </a:xfrm>
            <a:prstGeom prst="rect">
              <a:avLst/>
            </a:prstGeom>
            <a:noFill/>
            <a:ln w="9525">
              <a:noFill/>
            </a:ln>
          </p:spPr>
          <p:txBody>
            <a:bodyPr wrap="none">
              <a:spAutoFit/>
            </a:bodyPr>
            <a:p>
              <a:pPr eaLnBrk="0" hangingPunct="0"/>
              <a:r>
                <a:rPr lang="zh-CN" altLang="en-US" dirty="0">
                  <a:latin typeface="Verdana" panose="020B0604030504040204" pitchFamily="34" charset="0"/>
                </a:rPr>
                <a:t> </a:t>
              </a:r>
              <a:r>
                <a:rPr lang="en-US" altLang="zh-CN" dirty="0">
                  <a:latin typeface="Verdana" panose="020B0604030504040204" pitchFamily="34" charset="0"/>
                </a:rPr>
                <a:t>社交需要</a:t>
              </a:r>
              <a:endParaRPr lang="en-US" altLang="zh-CN" dirty="0">
                <a:latin typeface="Verdana" panose="020B0604030504040204" pitchFamily="34" charset="0"/>
              </a:endParaRPr>
            </a:p>
          </p:txBody>
        </p:sp>
        <p:sp>
          <p:nvSpPr>
            <p:cNvPr id="21524" name="Text Box 37"/>
            <p:cNvSpPr txBox="1"/>
            <p:nvPr/>
          </p:nvSpPr>
          <p:spPr>
            <a:xfrm>
              <a:off x="463" y="4630"/>
              <a:ext cx="1923" cy="640"/>
            </a:xfrm>
            <a:prstGeom prst="rect">
              <a:avLst/>
            </a:prstGeom>
            <a:noFill/>
            <a:ln w="9525">
              <a:noFill/>
            </a:ln>
          </p:spPr>
          <p:txBody>
            <a:bodyPr wrap="none">
              <a:spAutoFit/>
            </a:bodyPr>
            <a:p>
              <a:pPr eaLnBrk="0" hangingPunct="0"/>
              <a:r>
                <a:rPr lang="zh-CN" altLang="en-US" dirty="0">
                  <a:latin typeface="Verdana" panose="020B0604030504040204" pitchFamily="34" charset="0"/>
                </a:rPr>
                <a:t> </a:t>
              </a:r>
              <a:r>
                <a:rPr lang="en-US" altLang="zh-CN" dirty="0">
                  <a:latin typeface="Verdana" panose="020B0604030504040204" pitchFamily="34" charset="0"/>
                </a:rPr>
                <a:t>安全需要</a:t>
              </a:r>
              <a:endParaRPr lang="en-US" altLang="zh-CN" dirty="0">
                <a:latin typeface="Verdana" panose="020B0604030504040204" pitchFamily="34" charset="0"/>
              </a:endParaRPr>
            </a:p>
          </p:txBody>
        </p:sp>
        <p:sp>
          <p:nvSpPr>
            <p:cNvPr id="21525" name="Text Box 38"/>
            <p:cNvSpPr txBox="1"/>
            <p:nvPr/>
          </p:nvSpPr>
          <p:spPr>
            <a:xfrm>
              <a:off x="463" y="6070"/>
              <a:ext cx="1923" cy="640"/>
            </a:xfrm>
            <a:prstGeom prst="rect">
              <a:avLst/>
            </a:prstGeom>
            <a:noFill/>
            <a:ln w="9525">
              <a:noFill/>
            </a:ln>
          </p:spPr>
          <p:txBody>
            <a:bodyPr wrap="none">
              <a:spAutoFit/>
            </a:bodyPr>
            <a:p>
              <a:pPr eaLnBrk="0" hangingPunct="0"/>
              <a:r>
                <a:rPr lang="zh-CN" altLang="en-US" dirty="0">
                  <a:latin typeface="Verdana" panose="020B0604030504040204" pitchFamily="34" charset="0"/>
                </a:rPr>
                <a:t> </a:t>
              </a:r>
              <a:r>
                <a:rPr lang="en-US" altLang="zh-CN" dirty="0">
                  <a:latin typeface="Verdana" panose="020B0604030504040204" pitchFamily="34" charset="0"/>
                </a:rPr>
                <a:t>生理需要</a:t>
              </a:r>
              <a:endParaRPr lang="en-US" altLang="zh-CN" dirty="0">
                <a:latin typeface="Verdana" panose="020B0604030504040204" pitchFamily="34" charset="0"/>
              </a:endParaRPr>
            </a:p>
          </p:txBody>
        </p:sp>
        <p:sp>
          <p:nvSpPr>
            <p:cNvPr id="16426" name="Text Box 39"/>
            <p:cNvSpPr txBox="1">
              <a:spLocks noChangeArrowheads="1"/>
            </p:cNvSpPr>
            <p:nvPr/>
          </p:nvSpPr>
          <p:spPr bwMode="auto">
            <a:xfrm>
              <a:off x="6776" y="626"/>
              <a:ext cx="575" cy="586"/>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5.</a:t>
              </a:r>
              <a:endPar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16427" name="Text Box 40"/>
            <p:cNvSpPr txBox="1">
              <a:spLocks noChangeArrowheads="1"/>
            </p:cNvSpPr>
            <p:nvPr/>
          </p:nvSpPr>
          <p:spPr bwMode="auto">
            <a:xfrm>
              <a:off x="6776" y="1944"/>
              <a:ext cx="575" cy="586"/>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4.</a:t>
              </a:r>
              <a:endPar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16428" name="Text Box 41"/>
            <p:cNvSpPr txBox="1">
              <a:spLocks noChangeArrowheads="1"/>
            </p:cNvSpPr>
            <p:nvPr/>
          </p:nvSpPr>
          <p:spPr bwMode="auto">
            <a:xfrm>
              <a:off x="6776" y="3384"/>
              <a:ext cx="575" cy="586"/>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3.</a:t>
              </a:r>
              <a:endPar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16429" name="Text Box 42"/>
            <p:cNvSpPr txBox="1">
              <a:spLocks noChangeArrowheads="1"/>
            </p:cNvSpPr>
            <p:nvPr/>
          </p:nvSpPr>
          <p:spPr bwMode="auto">
            <a:xfrm>
              <a:off x="6776" y="4826"/>
              <a:ext cx="575" cy="586"/>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2.</a:t>
              </a:r>
              <a:endPar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16430" name="Text Box 43"/>
            <p:cNvSpPr txBox="1">
              <a:spLocks noChangeArrowheads="1"/>
            </p:cNvSpPr>
            <p:nvPr/>
          </p:nvSpPr>
          <p:spPr bwMode="auto">
            <a:xfrm>
              <a:off x="6776" y="6266"/>
              <a:ext cx="575" cy="586"/>
            </a:xfrm>
            <a:prstGeom prst="rect">
              <a:avLst/>
            </a:prstGeom>
            <a:noFill/>
            <a:ln>
              <a:noFill/>
            </a:ln>
            <a:effec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1.</a:t>
              </a:r>
              <a:endParaRPr kumimoji="0" lang="zh-CN" altLang="en-US" sz="1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3887</Words>
  <Application>WPS 演示</Application>
  <PresentationFormat>自定义</PresentationFormat>
  <Paragraphs>401</Paragraphs>
  <Slides>28</Slides>
  <Notes>40</Notes>
  <HiddenSlides>0</HiddenSlides>
  <MMClips>1</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28</vt:i4>
      </vt:variant>
    </vt:vector>
  </HeadingPairs>
  <TitlesOfParts>
    <vt:vector size="46" baseType="lpstr">
      <vt:lpstr>Arial</vt:lpstr>
      <vt:lpstr>宋体</vt:lpstr>
      <vt:lpstr>Wingdings</vt:lpstr>
      <vt:lpstr>Calibri</vt:lpstr>
      <vt:lpstr>微软雅黑</vt:lpstr>
      <vt:lpstr>Impact</vt:lpstr>
      <vt:lpstr>华文新魏</vt:lpstr>
      <vt:lpstr>楷体_GB2312</vt:lpstr>
      <vt:lpstr>Verdana</vt:lpstr>
      <vt:lpstr>Arial Unicode MS</vt:lpstr>
      <vt:lpstr>黑体</vt:lpstr>
      <vt:lpstr>Franklin Gothic Medium</vt:lpstr>
      <vt:lpstr>Agency FB</vt:lpstr>
      <vt:lpstr>Britannic Bold</vt:lpstr>
      <vt:lpstr>新宋体</vt:lpstr>
      <vt:lpstr>Yu Gothic UI</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1871</cp:revision>
  <dcterms:created xsi:type="dcterms:W3CDTF">2016-01-13T14:39:00Z</dcterms:created>
  <dcterms:modified xsi:type="dcterms:W3CDTF">2018-12-07T04:46:57Z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2052-10.1.0.7697</vt:lpwstr>
  </property>
</Properties>
</file>