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wdp" ContentType="image/vnd.ms-photo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38"/>
  </p:handoutMasterIdLst>
  <p:sldIdLst>
    <p:sldId id="452" r:id="rId3"/>
    <p:sldId id="453" r:id="rId5"/>
    <p:sldId id="454" r:id="rId6"/>
    <p:sldId id="307" r:id="rId7"/>
    <p:sldId id="421" r:id="rId8"/>
    <p:sldId id="470" r:id="rId9"/>
    <p:sldId id="498" r:id="rId10"/>
    <p:sldId id="497" r:id="rId11"/>
    <p:sldId id="509" r:id="rId12"/>
    <p:sldId id="500" r:id="rId13"/>
    <p:sldId id="501" r:id="rId14"/>
    <p:sldId id="508" r:id="rId15"/>
    <p:sldId id="502" r:id="rId16"/>
    <p:sldId id="510" r:id="rId17"/>
    <p:sldId id="524" r:id="rId18"/>
    <p:sldId id="503" r:id="rId19"/>
    <p:sldId id="511" r:id="rId20"/>
    <p:sldId id="504" r:id="rId21"/>
    <p:sldId id="505" r:id="rId22"/>
    <p:sldId id="506" r:id="rId23"/>
    <p:sldId id="526" r:id="rId24"/>
    <p:sldId id="529" r:id="rId25"/>
    <p:sldId id="542" r:id="rId26"/>
    <p:sldId id="543" r:id="rId27"/>
    <p:sldId id="544" r:id="rId28"/>
    <p:sldId id="545" r:id="rId29"/>
    <p:sldId id="546" r:id="rId30"/>
    <p:sldId id="547" r:id="rId31"/>
    <p:sldId id="548" r:id="rId32"/>
    <p:sldId id="423" r:id="rId33"/>
    <p:sldId id="424" r:id="rId34"/>
    <p:sldId id="549" r:id="rId35"/>
    <p:sldId id="550" r:id="rId36"/>
    <p:sldId id="418" r:id="rId37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848AF"/>
    <a:srgbClr val="FF8500"/>
    <a:srgbClr val="3C78CE"/>
    <a:srgbClr val="CD1F06"/>
    <a:srgbClr val="CB1003"/>
    <a:srgbClr val="A50021"/>
    <a:srgbClr val="08489B"/>
    <a:srgbClr val="054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63" autoAdjust="0"/>
    <p:restoredTop sz="94660"/>
  </p:normalViewPr>
  <p:slideViewPr>
    <p:cSldViewPr>
      <p:cViewPr>
        <p:scale>
          <a:sx n="66" d="100"/>
          <a:sy n="66" d="100"/>
        </p:scale>
        <p:origin x="-1277" y="-538"/>
      </p:cViewPr>
      <p:guideLst>
        <p:guide orient="horz" pos="2101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2580" y="-78"/>
      </p:cViewPr>
      <p:guideLst>
        <p:guide orient="horz" pos="2802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38" Type="http://schemas.openxmlformats.org/officeDocument/2006/relationships/handoutMaster" Target="handoutMasters/handoutMaster1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4DFFCEE-9117-4569-827D-343A93DDD2D6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B9CFCD2-35DB-4E6F-9B70-D2EE67D0E5A4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0D532F7-9EE9-4116-8F06-B3E96FF78C30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069CC9D-01D8-4B68-87F0-663CB8538CBD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81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614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02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2"/>
          <p:cNvPicPr>
            <a:picLocks noChangeAspect="1"/>
          </p:cNvPicPr>
          <p:nvPr userDrawn="1"/>
        </p:nvPicPr>
        <p:blipFill>
          <a:blip r:embed="rId2">
            <a:lum bright="6000"/>
          </a:blip>
          <a:srcRect t="86078"/>
          <a:stretch>
            <a:fillRect/>
          </a:stretch>
        </p:blipFill>
        <p:spPr bwMode="auto">
          <a:xfrm>
            <a:off x="0" y="6092825"/>
            <a:ext cx="12190413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398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45307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243638"/>
            <a:ext cx="2844800" cy="457200"/>
          </a:xfrm>
        </p:spPr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B6979F7-E5E3-4506-B12D-6788DBE30E35}" type="datetime1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宋体" panose="02010600030101010101" pitchFamily="2" charset="-122"/>
                <a:cs typeface="+mn-cs"/>
              </a:rPr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243638"/>
            <a:ext cx="2844800" cy="457200"/>
          </a:xfrm>
        </p:spPr>
        <p:txBody>
          <a:bodyPr/>
          <a:p>
            <a:pPr lvl="0" eaLnBrk="1" hangingPunct="1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JP_Q2YKPP7O~WRI0(0~JXIC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853" y="10795"/>
            <a:ext cx="12168293" cy="1018540"/>
          </a:xfrm>
          <a:prstGeom prst="rect">
            <a:avLst/>
          </a:prstGeom>
        </p:spPr>
      </p:pic>
      <p:pic>
        <p:nvPicPr>
          <p:cNvPr id="3" name="图片 2" descr="a50f4bfbfbedab649fdf298df036afc378311ec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853" y="10795"/>
            <a:ext cx="1577340" cy="1073150"/>
          </a:xfrm>
          <a:prstGeom prst="rect">
            <a:avLst/>
          </a:prstGeom>
        </p:spPr>
      </p:pic>
      <p:sp>
        <p:nvSpPr>
          <p:cNvPr id="5" name="流程图: 资料带 4"/>
          <p:cNvSpPr/>
          <p:nvPr userDrawn="1"/>
        </p:nvSpPr>
        <p:spPr>
          <a:xfrm>
            <a:off x="1589193" y="578485"/>
            <a:ext cx="10591800" cy="2120900"/>
          </a:xfrm>
          <a:prstGeom prst="flowChartPunchedTap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3000" b="1" i="0" u="none" strike="noStrike" cap="none" normalizeH="0" baseline="0" smtClean="0">
              <a:ln>
                <a:noFill/>
              </a:ln>
              <a:solidFill>
                <a:srgbClr val="FF3300"/>
              </a:solidFill>
              <a:effectLst/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6" name="文本框 5"/>
          <p:cNvSpPr txBox="1"/>
          <p:nvPr userDrawn="1"/>
        </p:nvSpPr>
        <p:spPr>
          <a:xfrm>
            <a:off x="8776547" y="6102985"/>
            <a:ext cx="4255347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solidFill>
                  <a:schemeClr val="accent1">
                    <a:lumMod val="75000"/>
                  </a:schemeClr>
                </a:solidFill>
                <a:latin typeface="楷体" panose="02010609060101010101" charset="-122"/>
                <a:ea typeface="楷体" panose="02010609060101010101" charset="-122"/>
              </a:rPr>
              <a:t>日照职业技术学院</a:t>
            </a:r>
            <a:endParaRPr lang="zh-CN" altLang="en-US" sz="2000">
              <a:solidFill>
                <a:schemeClr val="accent1">
                  <a:lumMod val="75000"/>
                </a:schemeClr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1800">
                <a:solidFill>
                  <a:schemeClr val="accent1">
                    <a:lumMod val="75000"/>
                  </a:schemeClr>
                </a:solidFill>
                <a:latin typeface="Yu Gothic UI Semibold" panose="020B0700000000000000" charset="-128"/>
                <a:ea typeface="Yu Gothic UI Semibold" panose="020B0700000000000000" charset="-128"/>
              </a:rPr>
              <a:t> Rizhao Polytechnic</a:t>
            </a:r>
            <a:endParaRPr lang="en-US" altLang="zh-CN" sz="1800">
              <a:solidFill>
                <a:schemeClr val="accent1">
                  <a:lumMod val="75000"/>
                </a:schemeClr>
              </a:solidFill>
              <a:latin typeface="Yu Gothic UI Semibold" panose="020B0700000000000000" charset="-128"/>
              <a:ea typeface="Yu Gothic UI Semibold" panose="020B0700000000000000" charset="-12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>
            <a:spLocks noChangeAspect="1"/>
          </p:cNvSpPr>
          <p:nvPr userDrawn="1"/>
        </p:nvSpPr>
        <p:spPr>
          <a:xfrm>
            <a:off x="1103445" y="740701"/>
            <a:ext cx="3360000" cy="96011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" name="笑脸 9"/>
          <p:cNvSpPr/>
          <p:nvPr userDrawn="1"/>
        </p:nvSpPr>
        <p:spPr>
          <a:xfrm>
            <a:off x="7728181" y="836712"/>
            <a:ext cx="192021" cy="192021"/>
          </a:xfrm>
          <a:prstGeom prst="smileyFac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solidFill>
                <a:srgbClr val="92D050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864085" y="356659"/>
            <a:ext cx="1920213" cy="316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465" b="1" dirty="0" smtClean="0">
                <a:solidFill>
                  <a:srgbClr val="92D050"/>
                </a:solidFill>
                <a:latin typeface="方正姚体" pitchFamily="2" charset="-122"/>
                <a:ea typeface="方正姚体" pitchFamily="2" charset="-122"/>
              </a:rPr>
              <a:t>02 </a:t>
            </a:r>
            <a:r>
              <a:rPr lang="en-US" altLang="zh-CN" sz="1465" b="0" dirty="0" smtClean="0">
                <a:solidFill>
                  <a:srgbClr val="92D050"/>
                </a:solidFill>
              </a:rPr>
              <a:t> </a:t>
            </a:r>
            <a:r>
              <a:rPr lang="zh-CN" altLang="en-US" sz="1400" b="0" dirty="0" smtClean="0">
                <a:solidFill>
                  <a:srgbClr val="92D050"/>
                </a:solidFill>
              </a:rPr>
              <a:t>有效沟通的障碍</a:t>
            </a:r>
            <a:endParaRPr lang="zh-CN" altLang="en-US" sz="1400" b="0" dirty="0" smtClean="0">
              <a:solidFill>
                <a:srgbClr val="92D050"/>
              </a:solidFill>
            </a:endParaRPr>
          </a:p>
        </p:txBody>
      </p:sp>
      <p:sp>
        <p:nvSpPr>
          <p:cNvPr id="5" name="圆角矩形 4"/>
          <p:cNvSpPr>
            <a:spLocks noChangeAspect="1"/>
          </p:cNvSpPr>
          <p:nvPr userDrawn="1"/>
        </p:nvSpPr>
        <p:spPr>
          <a:xfrm>
            <a:off x="4463819" y="740701"/>
            <a:ext cx="3360000" cy="96011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>
            <a:spLocks noChangeAspect="1"/>
          </p:cNvSpPr>
          <p:nvPr userDrawn="1"/>
        </p:nvSpPr>
        <p:spPr>
          <a:xfrm>
            <a:off x="1103445" y="740701"/>
            <a:ext cx="3360000" cy="96011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" name="笑脸 9"/>
          <p:cNvSpPr/>
          <p:nvPr userDrawn="1"/>
        </p:nvSpPr>
        <p:spPr>
          <a:xfrm>
            <a:off x="11088555" y="836712"/>
            <a:ext cx="192021" cy="192021"/>
          </a:xfrm>
          <a:prstGeom prst="smileyFac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solidFill>
                <a:srgbClr val="92D050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8688288" y="356659"/>
            <a:ext cx="2784309" cy="316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465" b="1" dirty="0" smtClean="0">
                <a:solidFill>
                  <a:srgbClr val="92D050"/>
                </a:solidFill>
                <a:latin typeface="方正姚体" pitchFamily="2" charset="-122"/>
                <a:ea typeface="方正姚体" pitchFamily="2" charset="-122"/>
              </a:rPr>
              <a:t>03 </a:t>
            </a:r>
            <a:r>
              <a:rPr lang="en-US" altLang="zh-CN" sz="1465" b="0" dirty="0" smtClean="0">
                <a:solidFill>
                  <a:srgbClr val="92D050"/>
                </a:solidFill>
              </a:rPr>
              <a:t> </a:t>
            </a:r>
            <a:r>
              <a:rPr lang="zh-CN" altLang="en-US" sz="1400" b="0" dirty="0" smtClean="0">
                <a:solidFill>
                  <a:srgbClr val="92D050"/>
                </a:solidFill>
              </a:rPr>
              <a:t>有效沟通的方法及实用技巧</a:t>
            </a:r>
            <a:endParaRPr lang="zh-CN" altLang="en-US" sz="1400" b="0" dirty="0" smtClean="0">
              <a:solidFill>
                <a:srgbClr val="92D050"/>
              </a:solidFill>
            </a:endParaRPr>
          </a:p>
        </p:txBody>
      </p:sp>
      <p:sp>
        <p:nvSpPr>
          <p:cNvPr id="5" name="圆角矩形 4"/>
          <p:cNvSpPr>
            <a:spLocks noChangeAspect="1"/>
          </p:cNvSpPr>
          <p:nvPr userDrawn="1"/>
        </p:nvSpPr>
        <p:spPr>
          <a:xfrm>
            <a:off x="4463819" y="740701"/>
            <a:ext cx="3360000" cy="96011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6" name="圆角矩形 5"/>
          <p:cNvSpPr>
            <a:spLocks noChangeAspect="1"/>
          </p:cNvSpPr>
          <p:nvPr userDrawn="1"/>
        </p:nvSpPr>
        <p:spPr>
          <a:xfrm>
            <a:off x="7824192" y="740701"/>
            <a:ext cx="3360000" cy="96011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064000" y="6311900"/>
            <a:ext cx="2283884" cy="290513"/>
          </a:xfrm>
        </p:spPr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6441017" y="6323013"/>
            <a:ext cx="3081867" cy="290513"/>
          </a:xfrm>
        </p:spPr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0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9489017" y="6323013"/>
            <a:ext cx="2154767" cy="290513"/>
          </a:xfrm>
        </p:spPr>
        <p:txBody>
          <a:bodyPr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hdphoto" Target="../media/hdphoto1.wdp"/><Relationship Id="rId1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2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3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wmf"/><Relationship Id="rId1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平行四边形 2"/>
          <p:cNvSpPr/>
          <p:nvPr/>
        </p:nvSpPr>
        <p:spPr>
          <a:xfrm>
            <a:off x="379095" y="8890"/>
            <a:ext cx="5574030" cy="6840855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椭圆 1"/>
          <p:cNvSpPr/>
          <p:nvPr/>
        </p:nvSpPr>
        <p:spPr>
          <a:xfrm>
            <a:off x="1506855" y="1599565"/>
            <a:ext cx="3896360" cy="3439160"/>
          </a:xfrm>
          <a:prstGeom prst="ellipse">
            <a:avLst/>
          </a:prstGeom>
          <a:blipFill dpi="0" rotWithShape="1"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1" rIns="68562" bIns="34281"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0355580" y="6155690"/>
            <a:ext cx="1325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管理学基础</a:t>
            </a:r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0507980" y="6155690"/>
            <a:ext cx="1325880" cy="368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t">
            <a:spAutoFit/>
          </a:bodyPr>
          <a:p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管理学基础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475095" y="2858135"/>
            <a:ext cx="403288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latin typeface="微软雅黑" panose="020B0503020204020204" pitchFamily="34" charset="-122"/>
                <a:ea typeface="微软雅黑" panose="020B0503020204020204" pitchFamily="34" charset="-122"/>
              </a:rPr>
              <a:t>有效沟通</a:t>
            </a:r>
            <a:endParaRPr lang="zh-CN" altLang="en-US" sz="5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6120765" y="4793615"/>
            <a:ext cx="5855970" cy="504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选自：模块6沟通技巧，任务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实现有效沟通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2" name="TextBox 42"/>
          <p:cNvSpPr txBox="1"/>
          <p:nvPr/>
        </p:nvSpPr>
        <p:spPr>
          <a:xfrm>
            <a:off x="795655" y="911860"/>
            <a:ext cx="348551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二、有效沟通的技巧</a:t>
            </a:r>
            <a:endParaRPr lang="zh-CN" altLang="en-US" sz="28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74" name="直接连接符 173"/>
          <p:cNvCxnSpPr/>
          <p:nvPr/>
        </p:nvCxnSpPr>
        <p:spPr>
          <a:xfrm flipV="1">
            <a:off x="622935" y="1560195"/>
            <a:ext cx="4222750" cy="254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</a:ln>
          <a:effectLst/>
        </p:spPr>
      </p:cxnSp>
      <p:pic>
        <p:nvPicPr>
          <p:cNvPr id="2" name="图片 1" descr="A000220150821C67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80235" y="2136140"/>
            <a:ext cx="5852160" cy="3901440"/>
          </a:xfrm>
          <a:prstGeom prst="rect">
            <a:avLst/>
          </a:prstGeom>
          <a:effectLst>
            <a:glow rad="127000">
              <a:schemeClr val="bg1">
                <a:alpha val="0"/>
              </a:schemeClr>
            </a:glow>
            <a:softEdge rad="76200"/>
          </a:effectLst>
        </p:spPr>
      </p:pic>
      <p:sp>
        <p:nvSpPr>
          <p:cNvPr id="3" name="圆角矩形 2"/>
          <p:cNvSpPr/>
          <p:nvPr/>
        </p:nvSpPr>
        <p:spPr>
          <a:xfrm>
            <a:off x="3958590" y="2136140"/>
            <a:ext cx="3733800" cy="11430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4000" b="1" i="0" u="none" strike="noStrike" cap="none" normalizeH="0" baseline="0" smtClean="0">
                <a:ln>
                  <a:noFill/>
                </a:ln>
                <a:solidFill>
                  <a:srgbClr val="FF33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kumimoji="0" lang="en-US" altLang="zh-CN" sz="40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0" lang="zh-CN" altLang="en-US" sz="40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说、听、问</a:t>
            </a:r>
            <a:endParaRPr kumimoji="0" lang="zh-CN" altLang="en-US" sz="40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圆角矩形 9"/>
          <p:cNvSpPr/>
          <p:nvPr/>
        </p:nvSpPr>
        <p:spPr bwMode="auto">
          <a:xfrm>
            <a:off x="4845685" y="5090160"/>
            <a:ext cx="5139690" cy="1054100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 w="28575" cap="flat" cmpd="sng" algn="ctr">
            <a:noFill/>
            <a:prstDash val="solid"/>
            <a:miter lim="800000"/>
          </a:ln>
          <a:effectLst>
            <a:glow rad="127000">
              <a:schemeClr val="accent1">
                <a:alpha val="42000"/>
              </a:schemeClr>
            </a:glow>
            <a:outerShdw blurRad="57785" dist="33020" dir="3180000" algn="ctr">
              <a:srgbClr val="000000">
                <a:alpha val="30000"/>
              </a:srgbClr>
            </a:outerShdw>
          </a:effectLst>
        </p:spPr>
        <p:txBody>
          <a:bodyPr lIns="68543" tIns="34272" rIns="68543" bIns="34272" anchor="ctr"/>
          <a:p>
            <a:pPr algn="ctr">
              <a:defRPr/>
            </a:pPr>
            <a:endParaRPr lang="zh-CN" altLang="en-US" ker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2"/>
          <p:cNvSpPr txBox="1"/>
          <p:nvPr/>
        </p:nvSpPr>
        <p:spPr bwMode="auto">
          <a:xfrm>
            <a:off x="5718105" y="5197056"/>
            <a:ext cx="3643630" cy="841375"/>
          </a:xfrm>
          <a:prstGeom prst="rect">
            <a:avLst/>
          </a:prstGeom>
          <a:noFill/>
          <a:ln>
            <a:noFill/>
          </a:ln>
        </p:spPr>
        <p:txBody>
          <a:bodyPr wrap="none" lIns="68543" tIns="34272" rIns="68543" bIns="34272">
            <a:spAutoFit/>
          </a:bodyPr>
          <a:p>
            <a:pPr marL="0" marR="0" lvl="0" indent="0" algn="ctr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r>
              <a:rPr lang="en-US" altLang="zh-CN" sz="140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sym typeface="+mn-ea"/>
              </a:rPr>
              <a:t>       </a:t>
            </a:r>
            <a:r>
              <a:rPr lang="en-US" altLang="zh-CN" sz="180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180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把你的想法装到别人的脑袋里</a:t>
            </a:r>
            <a:endParaRPr lang="zh-CN" altLang="en-US" sz="180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0" marR="0" lvl="0" indent="0" algn="ctr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r>
              <a:rPr lang="en-US" altLang="zh-CN" sz="1800" b="1" kern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2.把别人的钱装到自己兜里</a:t>
            </a:r>
            <a:endParaRPr lang="en-US" altLang="zh-CN" sz="1800" b="1" kern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8" name="圆角矩形 7"/>
          <p:cNvSpPr/>
          <p:nvPr/>
        </p:nvSpPr>
        <p:spPr bwMode="auto">
          <a:xfrm>
            <a:off x="5182598" y="4713680"/>
            <a:ext cx="2064594" cy="48352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 w="28575" cap="flat" cmpd="sng" algn="ctr">
            <a:solidFill>
              <a:schemeClr val="bg1"/>
            </a:solidFill>
            <a:prstDash val="solid"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txBody>
          <a:bodyPr lIns="68543" tIns="34272" rIns="68543" bIns="34272" anchor="ctr"/>
          <a:p>
            <a:pPr algn="ctr">
              <a:defRPr/>
            </a:pPr>
            <a:r>
              <a:rPr lang="zh-CN" altLang="en-US" sz="2800" kern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两件难事</a:t>
            </a:r>
            <a:endParaRPr lang="zh-CN" altLang="en-US" sz="2800" kern="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3700"/>
                            </p:stCondLst>
                            <p:childTnLst>
                              <p:par>
                                <p:cTn id="32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4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" grpId="0"/>
      <p:bldP spid="8" grpId="0" bldLvl="0" animBg="1"/>
      <p:bldP spid="10" grpId="0" bldLvl="0" animBg="1"/>
      <p:bldP spid="18" grpId="0"/>
      <p:bldP spid="11268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" name="Freeform 7"/>
          <p:cNvSpPr/>
          <p:nvPr/>
        </p:nvSpPr>
        <p:spPr bwMode="auto">
          <a:xfrm>
            <a:off x="4315930" y="2161040"/>
            <a:ext cx="1005569" cy="3174831"/>
          </a:xfrm>
          <a:custGeom>
            <a:avLst/>
            <a:gdLst>
              <a:gd name="T0" fmla="*/ 1750 w 1750"/>
              <a:gd name="T1" fmla="*/ 272 h 5527"/>
              <a:gd name="T2" fmla="*/ 314 w 1750"/>
              <a:gd name="T3" fmla="*/ 2778 h 5527"/>
              <a:gd name="T4" fmla="*/ 1699 w 1750"/>
              <a:gd name="T5" fmla="*/ 5254 h 5527"/>
              <a:gd name="T6" fmla="*/ 1542 w 1750"/>
              <a:gd name="T7" fmla="*/ 5527 h 5527"/>
              <a:gd name="T8" fmla="*/ 0 w 1750"/>
              <a:gd name="T9" fmla="*/ 2778 h 5527"/>
              <a:gd name="T10" fmla="*/ 1593 w 1750"/>
              <a:gd name="T11" fmla="*/ 0 h 5527"/>
              <a:gd name="T12" fmla="*/ 1750 w 1750"/>
              <a:gd name="T13" fmla="*/ 272 h 5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50" h="5527">
                <a:moveTo>
                  <a:pt x="1750" y="272"/>
                </a:moveTo>
                <a:cubicBezTo>
                  <a:pt x="891" y="777"/>
                  <a:pt x="314" y="1710"/>
                  <a:pt x="314" y="2778"/>
                </a:cubicBezTo>
                <a:cubicBezTo>
                  <a:pt x="314" y="3825"/>
                  <a:pt x="868" y="4743"/>
                  <a:pt x="1699" y="5254"/>
                </a:cubicBezTo>
                <a:lnTo>
                  <a:pt x="1542" y="5527"/>
                </a:lnTo>
                <a:cubicBezTo>
                  <a:pt x="617" y="4961"/>
                  <a:pt x="0" y="3942"/>
                  <a:pt x="0" y="2778"/>
                </a:cubicBezTo>
                <a:cubicBezTo>
                  <a:pt x="0" y="1594"/>
                  <a:pt x="640" y="559"/>
                  <a:pt x="1593" y="0"/>
                </a:cubicBezTo>
                <a:lnTo>
                  <a:pt x="1750" y="27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Line 11"/>
          <p:cNvSpPr>
            <a:spLocks noChangeShapeType="1"/>
          </p:cNvSpPr>
          <p:nvPr/>
        </p:nvSpPr>
        <p:spPr bwMode="auto">
          <a:xfrm flipH="1" flipV="1">
            <a:off x="5440421" y="2953128"/>
            <a:ext cx="1105214" cy="565931"/>
          </a:xfrm>
          <a:prstGeom prst="line">
            <a:avLst/>
          </a:prstGeom>
          <a:noFill/>
          <a:ln w="38100" cap="flat">
            <a:solidFill>
              <a:schemeClr val="bg1">
                <a:lumMod val="50000"/>
              </a:schemeClr>
            </a:solidFill>
            <a:prstDash val="solid"/>
            <a:miter lim="800000"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Line 12"/>
          <p:cNvSpPr>
            <a:spLocks noChangeShapeType="1"/>
          </p:cNvSpPr>
          <p:nvPr/>
        </p:nvSpPr>
        <p:spPr bwMode="auto">
          <a:xfrm flipH="1">
            <a:off x="5607143" y="4089768"/>
            <a:ext cx="938492" cy="576195"/>
          </a:xfrm>
          <a:prstGeom prst="line">
            <a:avLst/>
          </a:prstGeom>
          <a:noFill/>
          <a:ln w="38100" cap="flat">
            <a:solidFill>
              <a:schemeClr val="bg1">
                <a:lumMod val="50000"/>
              </a:schemeClr>
            </a:solidFill>
            <a:prstDash val="solid"/>
            <a:miter lim="800000"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Line 13"/>
          <p:cNvSpPr>
            <a:spLocks noChangeShapeType="1"/>
          </p:cNvSpPr>
          <p:nvPr/>
        </p:nvSpPr>
        <p:spPr bwMode="auto">
          <a:xfrm flipH="1">
            <a:off x="5061205" y="3817224"/>
            <a:ext cx="1484430" cy="0"/>
          </a:xfrm>
          <a:prstGeom prst="line">
            <a:avLst/>
          </a:prstGeom>
          <a:noFill/>
          <a:ln w="38100" cap="flat">
            <a:solidFill>
              <a:schemeClr val="bg1">
                <a:lumMod val="50000"/>
              </a:schemeClr>
            </a:solidFill>
            <a:prstDash val="solid"/>
            <a:miter lim="800000"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椭圆 38"/>
          <p:cNvSpPr/>
          <p:nvPr/>
        </p:nvSpPr>
        <p:spPr>
          <a:xfrm>
            <a:off x="6689725" y="3313430"/>
            <a:ext cx="1498600" cy="1462405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1" name="组合 40"/>
          <p:cNvGrpSpPr/>
          <p:nvPr/>
        </p:nvGrpSpPr>
        <p:grpSpPr>
          <a:xfrm rot="0">
            <a:off x="4315460" y="1922780"/>
            <a:ext cx="1149985" cy="114998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42" name="同心圆 4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3" name="椭圆 4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altLang="zh-CN" sz="4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 rot="0">
            <a:off x="3809365" y="3241040"/>
            <a:ext cx="1149985" cy="114998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6" name="同心圆 5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7" name="椭圆 56"/>
            <p:cNvSpPr/>
            <p:nvPr/>
          </p:nvSpPr>
          <p:spPr>
            <a:xfrm>
              <a:off x="405369" y="760412"/>
              <a:ext cx="3825874" cy="382587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altLang="zh-CN" sz="4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 rot="0">
            <a:off x="4482465" y="4478020"/>
            <a:ext cx="1149985" cy="114998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1" name="同心圆 6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2" name="椭圆 61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en-US" altLang="zh-CN" sz="4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5" name="TextBox 23"/>
          <p:cNvSpPr txBox="1"/>
          <p:nvPr/>
        </p:nvSpPr>
        <p:spPr>
          <a:xfrm>
            <a:off x="1713230" y="2282190"/>
            <a:ext cx="2322195" cy="553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/>
            <a:r>
              <a:rPr lang="zh-CN" altLang="en-US" sz="1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沟通三要素</a:t>
            </a:r>
            <a:endParaRPr lang="zh-CN" altLang="en-US" sz="1800" b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文字、声调、肢体语言</a:t>
            </a:r>
            <a:endParaRPr lang="zh-CN" altLang="en-US" sz="1800" b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TextBox 25"/>
          <p:cNvSpPr txBox="1"/>
          <p:nvPr/>
        </p:nvSpPr>
        <p:spPr>
          <a:xfrm>
            <a:off x="2478009" y="3580779"/>
            <a:ext cx="1331318" cy="553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>
              <a:buNone/>
            </a:pPr>
            <a:r>
              <a:rPr lang="zh-CN" altLang="en-US" sz="1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语言表达的沟通技巧</a:t>
            </a:r>
            <a:endParaRPr lang="zh-CN" altLang="en-US" sz="1800" b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TextBox 27"/>
          <p:cNvSpPr txBox="1"/>
          <p:nvPr/>
        </p:nvSpPr>
        <p:spPr>
          <a:xfrm>
            <a:off x="3114942" y="5049514"/>
            <a:ext cx="1166506" cy="553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/>
            <a:r>
              <a:rPr lang="zh-CN" altLang="en-US" sz="1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肢体语言的沟通技巧 </a:t>
            </a:r>
            <a:endParaRPr lang="zh-CN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TextBox 29"/>
          <p:cNvSpPr txBox="1"/>
          <p:nvPr/>
        </p:nvSpPr>
        <p:spPr>
          <a:xfrm>
            <a:off x="6920609" y="3641614"/>
            <a:ext cx="1036867" cy="8616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/>
            <a:r>
              <a:rPr lang="zh-CN" altLang="zh-CN" sz="280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itchFamily="2" charset="-122"/>
                <a:ea typeface="黑体" panose="02010609060101010101" pitchFamily="49" charset="-122"/>
                <a:sym typeface="+mn-ea"/>
              </a:rPr>
              <a:t>说的</a:t>
            </a:r>
            <a:endParaRPr lang="zh-CN" altLang="zh-CN" sz="280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itchFamily="2" charset="-122"/>
              <a:ea typeface="黑体" panose="02010609060101010101" pitchFamily="49" charset="-122"/>
              <a:sym typeface="+mn-ea"/>
            </a:endParaRPr>
          </a:p>
          <a:p>
            <a:pPr algn="ctr"/>
            <a:r>
              <a:rPr lang="zh-CN" altLang="zh-CN" sz="280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itchFamily="2" charset="-122"/>
                <a:ea typeface="黑体" panose="02010609060101010101" pitchFamily="49" charset="-122"/>
                <a:sym typeface="+mn-ea"/>
              </a:rPr>
              <a:t>技巧</a:t>
            </a:r>
            <a:endParaRPr lang="zh-CN" altLang="zh-CN" sz="2800" b="1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itchFamily="2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72" name="TextBox 42"/>
          <p:cNvSpPr txBox="1"/>
          <p:nvPr/>
        </p:nvSpPr>
        <p:spPr>
          <a:xfrm>
            <a:off x="549910" y="911860"/>
            <a:ext cx="348551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二、有效沟通的技巧</a:t>
            </a:r>
            <a:endParaRPr lang="zh-CN" altLang="en-US" sz="28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3" name="直接连接符 72"/>
          <p:cNvCxnSpPr/>
          <p:nvPr/>
        </p:nvCxnSpPr>
        <p:spPr>
          <a:xfrm flipV="1">
            <a:off x="487680" y="1560195"/>
            <a:ext cx="4222750" cy="254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</a:ln>
          <a:effectLst/>
        </p:spPr>
      </p:cxnSp>
      <p:sp>
        <p:nvSpPr>
          <p:cNvPr id="74" name="等腰三角形 73"/>
          <p:cNvSpPr/>
          <p:nvPr/>
        </p:nvSpPr>
        <p:spPr>
          <a:xfrm rot="10800000">
            <a:off x="6981825" y="2835910"/>
            <a:ext cx="914400" cy="685800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3000" b="1" i="0" u="none" strike="noStrike" cap="none" normalizeH="0" baseline="0" smtClean="0">
              <a:ln>
                <a:noFill/>
              </a:ln>
              <a:solidFill>
                <a:srgbClr val="FF3300"/>
              </a:solidFill>
              <a:effectLst/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537210" y="1669415"/>
            <a:ext cx="3944620" cy="423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marL="571500" marR="0" lvl="0" indent="-5715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4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2400" b="1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en-US" altLang="zh-CN" sz="1800" b="1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华文中宋" pitchFamily="2" charset="-122"/>
                <a:ea typeface="黑体" panose="02010609060101010101" pitchFamily="49" charset="-122"/>
                <a:sym typeface="+mn-ea"/>
              </a:rPr>
              <a:t>.</a:t>
            </a:r>
            <a:r>
              <a:rPr lang="zh-CN" altLang="en-US" sz="2400" b="1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说的技巧</a:t>
            </a:r>
            <a:endParaRPr lang="en-US" altLang="zh-CN" sz="24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11268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2" name="TextBox 42"/>
          <p:cNvSpPr txBox="1"/>
          <p:nvPr/>
        </p:nvSpPr>
        <p:spPr>
          <a:xfrm>
            <a:off x="549910" y="911860"/>
            <a:ext cx="348551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二、有效沟通的技巧</a:t>
            </a:r>
            <a:endParaRPr lang="zh-CN" altLang="en-US" sz="28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3" name="直接连接符 72"/>
          <p:cNvCxnSpPr/>
          <p:nvPr/>
        </p:nvCxnSpPr>
        <p:spPr>
          <a:xfrm flipV="1">
            <a:off x="487680" y="1560195"/>
            <a:ext cx="4222750" cy="254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</a:ln>
          <a:effectLst/>
        </p:spPr>
      </p:cxn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-128905" y="838835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537210" y="1669415"/>
            <a:ext cx="3944620" cy="423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marL="571500" marR="0" lvl="0" indent="-5715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8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华文中宋" pitchFamily="2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2400" b="1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1.说的技巧</a:t>
            </a:r>
            <a:endParaRPr lang="en-US" altLang="zh-CN" sz="24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68275" y="2092960"/>
            <a:ext cx="12023725" cy="193802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 例：爱因斯坦有一次参加一次晚会，有一位老太太跟他说：“爱因斯坦先生，你真是了不得啊，得诺贝尔奖了。” 爱因斯坦说：“哪里，哪里。” “爱因斯坦先生，我听说你得诺贝尔奖的那个论文叫做什么相对论，相对论是什么东西啊？”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什么叫做相对论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呢？问他这话的是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一个70多岁的老太太，爱因斯坦要怎么回答呢？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能量等于质量乘以光速的平方，这种相对论的公式，你跟她讲她能听懂吗？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68275" y="4274820"/>
            <a:ext cx="12024360" cy="2614930"/>
          </a:xfrm>
          <a:prstGeom prst="rect">
            <a:avLst/>
          </a:prstGeom>
          <a:noFill/>
          <a:ln>
            <a:solidFill>
              <a:srgbClr val="0848AF"/>
            </a:solidFill>
            <a:prstDash val="dash"/>
          </a:ln>
        </p:spPr>
        <p:txBody>
          <a:bodyPr wrap="square" rtlCol="0">
            <a:spAutoFit/>
          </a:bodyPr>
          <a:p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爱因斯坦马上就用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比喻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的方法告诉她了：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“亲爱的太太，当晚上十二点钟，你的女儿还没有回家，你在家里等她，十分钟久不久？”  “真是太久了。”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    “那么亲爱的太太，如果你在纽约大都会歌剧院听歌剧卡门，十分钟快不快？”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    “真是太快了”。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    “所以太太，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你看两个都是10分钟，相对不同，这就叫做相对论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    “哦，我明白了。” 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11268" grpId="0" bldLvl="0" animBg="1"/>
      <p:bldP spid="4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2" name="TextBox 42"/>
          <p:cNvSpPr txBox="1"/>
          <p:nvPr/>
        </p:nvSpPr>
        <p:spPr>
          <a:xfrm>
            <a:off x="144780" y="765175"/>
            <a:ext cx="348551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二、有效沟通的技巧</a:t>
            </a:r>
            <a:endParaRPr lang="zh-CN" altLang="en-US" sz="28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3" name="直接连接符 72"/>
          <p:cNvCxnSpPr/>
          <p:nvPr/>
        </p:nvCxnSpPr>
        <p:spPr>
          <a:xfrm flipV="1">
            <a:off x="288925" y="1548130"/>
            <a:ext cx="4222750" cy="254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</a:ln>
          <a:effectLst/>
        </p:spPr>
      </p:cxnSp>
      <p:sp>
        <p:nvSpPr>
          <p:cNvPr id="3" name="AutoShape 14"/>
          <p:cNvSpPr>
            <a:spLocks noChangeArrowheads="1"/>
          </p:cNvSpPr>
          <p:nvPr/>
        </p:nvSpPr>
        <p:spPr bwMode="auto">
          <a:xfrm>
            <a:off x="6083300" y="2063750"/>
            <a:ext cx="4268470" cy="3129280"/>
          </a:xfrm>
          <a:prstGeom prst="roundRect">
            <a:avLst>
              <a:gd name="adj" fmla="val 16667"/>
            </a:avLst>
          </a:prstGeom>
          <a:noFill/>
          <a:ln w="25400">
            <a:solidFill>
              <a:srgbClr val="0070C0"/>
            </a:solidFill>
            <a:prstDash val="sysDot"/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 descr="A000220150322E82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70990" y="2835910"/>
            <a:ext cx="4446270" cy="314261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332355" y="2313940"/>
            <a:ext cx="23920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课堂提问</a:t>
            </a:r>
            <a:endParaRPr lang="zh-CN" altLang="en-US" sz="28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323330" y="2515870"/>
            <a:ext cx="3788410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通过上述表达技巧的  学习，请讨论如何做才能达到“让对方听得进去、让对方  听得乐意、让对方听得合理” 这一境界？</a:t>
            </a:r>
            <a:endParaRPr lang="zh-CN" altLang="en-US" sz="2800" b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3" grpId="0" bldLvl="0" animBg="1"/>
      <p:bldP spid="7" grpId="0"/>
      <p:bldP spid="11268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8" name="Rectangle 5"/>
          <p:cNvSpPr/>
          <p:nvPr/>
        </p:nvSpPr>
        <p:spPr>
          <a:xfrm>
            <a:off x="2057400" y="2192973"/>
            <a:ext cx="3962400" cy="2514600"/>
          </a:xfrm>
          <a:prstGeom prst="rect">
            <a:avLst/>
          </a:prstGeom>
          <a:noFill/>
          <a:ln w="9525">
            <a:noFill/>
          </a:ln>
        </p:spPr>
        <p:txBody>
          <a:bodyPr lIns="91420" tIns="45710" rIns="91420" bIns="45710" anchor="ctr"/>
          <a:p>
            <a:pPr algn="ctr"/>
            <a:r>
              <a:rPr lang="zh-CN" altLang="en-US" sz="136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听</a:t>
            </a:r>
            <a:endParaRPr lang="zh-CN" altLang="en-US" sz="4000" b="1" dirty="0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4819" name="Rectangle 6"/>
          <p:cNvSpPr/>
          <p:nvPr/>
        </p:nvSpPr>
        <p:spPr>
          <a:xfrm>
            <a:off x="2514600" y="2272348"/>
            <a:ext cx="2971800" cy="2663825"/>
          </a:xfrm>
          <a:prstGeom prst="rect">
            <a:avLst/>
          </a:prstGeom>
          <a:noFill/>
          <a:ln w="127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</a:endParaRPr>
          </a:p>
        </p:txBody>
      </p:sp>
      <p:sp>
        <p:nvSpPr>
          <p:cNvPr id="34820" name="Text Box 7"/>
          <p:cNvSpPr txBox="1"/>
          <p:nvPr/>
        </p:nvSpPr>
        <p:spPr>
          <a:xfrm>
            <a:off x="2640013" y="6044248"/>
            <a:ext cx="1981200" cy="535940"/>
          </a:xfrm>
          <a:prstGeom prst="rect">
            <a:avLst/>
          </a:prstGeom>
          <a:noFill/>
          <a:ln w="9525">
            <a:noFill/>
          </a:ln>
        </p:spPr>
        <p:txBody>
          <a:bodyPr lIns="91420" tIns="45710" rIns="91420" bIns="45710"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29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用口去听</a:t>
            </a:r>
            <a:endParaRPr lang="zh-CN" altLang="en-US" sz="2900" b="1" dirty="0">
              <a:solidFill>
                <a:srgbClr val="FF0000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34821" name="Line 8"/>
          <p:cNvSpPr/>
          <p:nvPr/>
        </p:nvSpPr>
        <p:spPr>
          <a:xfrm flipV="1">
            <a:off x="3562350" y="4250373"/>
            <a:ext cx="0" cy="1679575"/>
          </a:xfrm>
          <a:prstGeom prst="line">
            <a:avLst/>
          </a:prstGeom>
          <a:ln w="76200" cap="flat" cmpd="sng">
            <a:solidFill>
              <a:srgbClr val="FFFF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93193" name="Rectangle 9"/>
          <p:cNvSpPr/>
          <p:nvPr/>
        </p:nvSpPr>
        <p:spPr>
          <a:xfrm>
            <a:off x="6553200" y="2272348"/>
            <a:ext cx="2895600" cy="2663825"/>
          </a:xfrm>
          <a:prstGeom prst="rect">
            <a:avLst/>
          </a:prstGeom>
          <a:noFill/>
          <a:ln w="127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Times New Roman" panose="02020603050405020304" pitchFamily="18" charset="0"/>
            </a:endParaRPr>
          </a:p>
        </p:txBody>
      </p:sp>
      <p:sp>
        <p:nvSpPr>
          <p:cNvPr id="93194" name="Text Box 10"/>
          <p:cNvSpPr txBox="1"/>
          <p:nvPr/>
        </p:nvSpPr>
        <p:spPr>
          <a:xfrm>
            <a:off x="7372350" y="6158548"/>
            <a:ext cx="1752600" cy="535940"/>
          </a:xfrm>
          <a:prstGeom prst="rect">
            <a:avLst/>
          </a:prstGeom>
          <a:noFill/>
          <a:ln w="9525">
            <a:noFill/>
          </a:ln>
        </p:spPr>
        <p:txBody>
          <a:bodyPr lIns="91420" tIns="45710" rIns="91420" bIns="45710">
            <a:spAutoFit/>
          </a:bodyPr>
          <a:p>
            <a:pPr>
              <a:spcBef>
                <a:spcPct val="50000"/>
              </a:spcBef>
            </a:pPr>
            <a:r>
              <a:rPr lang="zh-CN" altLang="en-US" sz="29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用心聆听</a:t>
            </a:r>
            <a:endParaRPr lang="zh-CN" altLang="en-US" sz="2900" b="1" dirty="0">
              <a:solidFill>
                <a:srgbClr val="FF0000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93195" name="Text Box 11"/>
          <p:cNvSpPr txBox="1"/>
          <p:nvPr/>
        </p:nvSpPr>
        <p:spPr>
          <a:xfrm>
            <a:off x="6858000" y="2346960"/>
            <a:ext cx="2667000" cy="2398395"/>
          </a:xfrm>
          <a:prstGeom prst="rect">
            <a:avLst/>
          </a:prstGeom>
          <a:noFill/>
          <a:ln w="9525">
            <a:noFill/>
          </a:ln>
        </p:spPr>
        <p:txBody>
          <a:bodyPr lIns="91420" tIns="45710" rIns="91420" bIns="45710">
            <a:spAutoFit/>
          </a:bodyPr>
          <a:p>
            <a:pPr>
              <a:spcBef>
                <a:spcPct val="50000"/>
              </a:spcBef>
            </a:pPr>
            <a:r>
              <a:rPr lang="zh-CN" altLang="en-US" sz="15000" dirty="0">
                <a:latin typeface="黑体" panose="02010609060101010101" pitchFamily="49" charset="-122"/>
                <a:ea typeface="黑体" panose="02010609060101010101" pitchFamily="49" charset="-122"/>
              </a:rPr>
              <a:t>聽</a:t>
            </a:r>
            <a:endParaRPr lang="zh-CN" altLang="en-US" sz="119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3196" name="Line 12"/>
          <p:cNvSpPr/>
          <p:nvPr/>
        </p:nvSpPr>
        <p:spPr>
          <a:xfrm flipH="1" flipV="1">
            <a:off x="6743700" y="3278823"/>
            <a:ext cx="0" cy="2308225"/>
          </a:xfrm>
          <a:prstGeom prst="line">
            <a:avLst/>
          </a:prstGeom>
          <a:ln w="57150" cap="flat" cmpd="sng">
            <a:solidFill>
              <a:srgbClr val="FFFF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3197" name="Line 13"/>
          <p:cNvSpPr/>
          <p:nvPr/>
        </p:nvSpPr>
        <p:spPr>
          <a:xfrm flipV="1">
            <a:off x="9239250" y="3432810"/>
            <a:ext cx="0" cy="2228850"/>
          </a:xfrm>
          <a:prstGeom prst="line">
            <a:avLst/>
          </a:prstGeom>
          <a:ln w="57150" cap="flat" cmpd="sng">
            <a:solidFill>
              <a:srgbClr val="FFFF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93198" name="Line 14"/>
          <p:cNvSpPr/>
          <p:nvPr/>
        </p:nvSpPr>
        <p:spPr>
          <a:xfrm flipV="1">
            <a:off x="8153400" y="4458335"/>
            <a:ext cx="0" cy="1700213"/>
          </a:xfrm>
          <a:prstGeom prst="line">
            <a:avLst/>
          </a:prstGeom>
          <a:ln w="76200" cap="flat" cmpd="sng">
            <a:solidFill>
              <a:srgbClr val="FFFF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93199" name="Rectangle 15"/>
          <p:cNvSpPr/>
          <p:nvPr/>
        </p:nvSpPr>
        <p:spPr>
          <a:xfrm>
            <a:off x="5588000" y="5460048"/>
            <a:ext cx="1662430" cy="535940"/>
          </a:xfrm>
          <a:prstGeom prst="rect">
            <a:avLst/>
          </a:prstGeom>
          <a:noFill/>
          <a:ln w="9525">
            <a:noFill/>
          </a:ln>
        </p:spPr>
        <p:txBody>
          <a:bodyPr wrap="none" lIns="91420" tIns="45710" rIns="91420" bIns="45710">
            <a:spAutoFit/>
          </a:bodyPr>
          <a:p>
            <a:r>
              <a:rPr lang="zh-CN" altLang="en-US" sz="29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用耳朵听</a:t>
            </a:r>
            <a:endParaRPr lang="zh-CN" altLang="en-US" sz="2900" b="1" dirty="0">
              <a:solidFill>
                <a:srgbClr val="FF0000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93200" name="Rectangle 16"/>
          <p:cNvSpPr/>
          <p:nvPr/>
        </p:nvSpPr>
        <p:spPr>
          <a:xfrm>
            <a:off x="8686800" y="5621973"/>
            <a:ext cx="1662430" cy="535940"/>
          </a:xfrm>
          <a:prstGeom prst="rect">
            <a:avLst/>
          </a:prstGeom>
          <a:noFill/>
          <a:ln w="9525">
            <a:noFill/>
          </a:ln>
        </p:spPr>
        <p:txBody>
          <a:bodyPr wrap="none" lIns="91420" tIns="45710" rIns="91420" bIns="45710">
            <a:spAutoFit/>
          </a:bodyPr>
          <a:p>
            <a:r>
              <a:rPr lang="zh-CN" altLang="en-US" sz="29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用眼睛听</a:t>
            </a:r>
            <a:endParaRPr lang="zh-CN" altLang="en-US" sz="2900" b="1" dirty="0">
              <a:solidFill>
                <a:srgbClr val="FF0000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93201" name="Line 17"/>
          <p:cNvSpPr/>
          <p:nvPr/>
        </p:nvSpPr>
        <p:spPr>
          <a:xfrm>
            <a:off x="6724650" y="3301048"/>
            <a:ext cx="438150" cy="34925"/>
          </a:xfrm>
          <a:prstGeom prst="line">
            <a:avLst/>
          </a:prstGeom>
          <a:ln w="76200" cap="flat" cmpd="sng">
            <a:solidFill>
              <a:srgbClr val="FFFF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93202" name="Line 18"/>
          <p:cNvSpPr/>
          <p:nvPr/>
        </p:nvSpPr>
        <p:spPr>
          <a:xfrm flipH="1">
            <a:off x="8724900" y="3472498"/>
            <a:ext cx="533400" cy="0"/>
          </a:xfrm>
          <a:prstGeom prst="line">
            <a:avLst/>
          </a:prstGeom>
          <a:ln w="76200" cap="flat" cmpd="sng">
            <a:solidFill>
              <a:srgbClr val="FFFF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93203" name="Text Box 19"/>
          <p:cNvSpPr txBox="1"/>
          <p:nvPr/>
        </p:nvSpPr>
        <p:spPr>
          <a:xfrm>
            <a:off x="6553200" y="1078548"/>
            <a:ext cx="1752600" cy="797560"/>
          </a:xfrm>
          <a:prstGeom prst="rect">
            <a:avLst/>
          </a:prstGeom>
          <a:noFill/>
          <a:ln w="9525">
            <a:noFill/>
          </a:ln>
        </p:spPr>
        <p:txBody>
          <a:bodyPr lIns="91420" tIns="45710" rIns="91420" bIns="45710"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4600" b="1" dirty="0">
                <a:latin typeface="Times New Roman" panose="02020603050405020304" pitchFamily="18" charset="0"/>
                <a:ea typeface="楷体_GB2312" pitchFamily="49" charset="-122"/>
              </a:rPr>
              <a:t>开始</a:t>
            </a:r>
            <a:endParaRPr lang="zh-CN" altLang="en-US" sz="46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93204" name="Rectangle 20"/>
          <p:cNvSpPr/>
          <p:nvPr/>
        </p:nvSpPr>
        <p:spPr>
          <a:xfrm>
            <a:off x="5400675" y="716280"/>
            <a:ext cx="1152525" cy="1320800"/>
          </a:xfrm>
          <a:prstGeom prst="rect">
            <a:avLst/>
          </a:prstGeom>
          <a:noFill/>
          <a:ln w="9525">
            <a:noFill/>
          </a:ln>
        </p:spPr>
        <p:txBody>
          <a:bodyPr lIns="91420" tIns="45710" rIns="91420" bIns="45710">
            <a:spAutoFit/>
          </a:bodyPr>
          <a:p>
            <a:r>
              <a:rPr lang="zh-CN" altLang="en-US" sz="8000" b="1" dirty="0">
                <a:solidFill>
                  <a:srgbClr val="FF66CC"/>
                </a:solidFill>
                <a:latin typeface="Times New Roman" panose="02020603050405020304" pitchFamily="18" charset="0"/>
                <a:ea typeface="楷体_GB2312" pitchFamily="49" charset="-122"/>
              </a:rPr>
              <a:t>心</a:t>
            </a:r>
            <a:endParaRPr lang="zh-CN" altLang="en-US" sz="8000" b="1" dirty="0">
              <a:solidFill>
                <a:srgbClr val="FF66CC"/>
              </a:solidFill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93205" name="Rectangle 21"/>
          <p:cNvSpPr/>
          <p:nvPr/>
        </p:nvSpPr>
        <p:spPr>
          <a:xfrm>
            <a:off x="3352800" y="1070610"/>
            <a:ext cx="2057400" cy="797560"/>
          </a:xfrm>
          <a:prstGeom prst="rect">
            <a:avLst/>
          </a:prstGeom>
          <a:noFill/>
          <a:ln w="9525">
            <a:noFill/>
          </a:ln>
        </p:spPr>
        <p:txBody>
          <a:bodyPr lIns="91420" tIns="45710" rIns="91420" bIns="45710">
            <a:spAutoFit/>
          </a:bodyPr>
          <a:p>
            <a:r>
              <a:rPr lang="zh-CN" altLang="en-US" sz="4600" b="1" dirty="0">
                <a:latin typeface="Times New Roman" panose="02020603050405020304" pitchFamily="18" charset="0"/>
                <a:ea typeface="楷体_GB2312" pitchFamily="49" charset="-122"/>
              </a:rPr>
              <a:t>沟通从</a:t>
            </a:r>
            <a:endParaRPr lang="zh-CN" altLang="en-US" sz="4600" b="1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34835" name="Line 23"/>
          <p:cNvSpPr/>
          <p:nvPr/>
        </p:nvSpPr>
        <p:spPr>
          <a:xfrm flipV="1">
            <a:off x="7388225" y="4451985"/>
            <a:ext cx="0" cy="1800225"/>
          </a:xfrm>
          <a:prstGeom prst="line">
            <a:avLst/>
          </a:prstGeom>
          <a:ln w="76200" cap="flat" cmpd="sng">
            <a:solidFill>
              <a:srgbClr val="FFFF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93208" name="Text Box 24"/>
          <p:cNvSpPr txBox="1">
            <a:spLocks noChangeArrowheads="1"/>
          </p:cNvSpPr>
          <p:nvPr/>
        </p:nvSpPr>
        <p:spPr bwMode="auto">
          <a:xfrm>
            <a:off x="5514975" y="6034723"/>
            <a:ext cx="1441450" cy="368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1" lang="zh-CN" altLang="en-US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王者</a:t>
            </a:r>
            <a:endParaRPr kumimoji="1" lang="zh-CN" altLang="en-US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4837" name="Line 25"/>
          <p:cNvSpPr/>
          <p:nvPr/>
        </p:nvSpPr>
        <p:spPr>
          <a:xfrm>
            <a:off x="6307138" y="6252210"/>
            <a:ext cx="1079500" cy="0"/>
          </a:xfrm>
          <a:prstGeom prst="line">
            <a:avLst/>
          </a:prstGeom>
          <a:ln w="76200" cap="flat" cmpd="sng">
            <a:solidFill>
              <a:srgbClr val="FFFF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-128905" y="838835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80060" y="5587365"/>
            <a:ext cx="2327910" cy="478155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none" rtlCol="0" anchor="t">
            <a:spAutoFit/>
          </a:bodyPr>
          <a:p>
            <a:pPr eaLnBrk="1" hangingPunct="1">
              <a:lnSpc>
                <a:spcPct val="90000"/>
              </a:lnSpc>
              <a:buNone/>
            </a:pPr>
            <a:r>
              <a:rPr lang="zh-CN" alt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宋体" panose="02010600030101010101" pitchFamily="2" charset="-122"/>
                <a:sym typeface="+mn-ea"/>
              </a:rPr>
              <a:t>听比说更重要</a:t>
            </a:r>
            <a:endParaRPr lang="zh-CN" altLang="en-US" sz="2800" b="1" dirty="0">
              <a:solidFill>
                <a:schemeClr val="tx1">
                  <a:lumMod val="95000"/>
                  <a:lumOff val="5000"/>
                </a:schemeClr>
              </a:solidFill>
              <a:latin typeface="宋体" panose="02010600030101010101" pitchFamily="2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89560" y="1805940"/>
            <a:ext cx="2115820" cy="2306955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自然赋予我们人类一张嘴, 两只耳朵，也就是让我们多听少说。     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——苏格拉底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3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3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3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3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3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3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3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3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3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3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3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3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3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93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3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3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3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3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3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3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3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3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93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3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3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3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3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93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" fill="hold"/>
                                        <p:tgtEl>
                                          <p:spTgt spid="93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" fill="hold"/>
                                        <p:tgtEl>
                                          <p:spTgt spid="93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" fill="hold"/>
                                        <p:tgtEl>
                                          <p:spTgt spid="93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75" fill="hold"/>
                                        <p:tgtEl>
                                          <p:spTgt spid="93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25"/>
                            </p:stCondLst>
                            <p:childTnLst>
                              <p:par>
                                <p:cTn id="73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5" dur="75"/>
                                        <p:tgtEl>
                                          <p:spTgt spid="93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75"/>
                            </p:stCondLst>
                            <p:childTnLst>
                              <p:par>
                                <p:cTn id="7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300"/>
                                        <p:tgtEl>
                                          <p:spTgt spid="93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1674"/>
                            </p:stCondLst>
                            <p:childTnLst>
                              <p:par>
                                <p:cTn id="82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4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3" grpId="0" bldLvl="0" animBg="1"/>
      <p:bldP spid="93194" grpId="0"/>
      <p:bldP spid="93195" grpId="0"/>
      <p:bldP spid="93199" grpId="0"/>
      <p:bldP spid="93200" grpId="0"/>
      <p:bldP spid="93203" grpId="0"/>
      <p:bldP spid="93204" grpId="0"/>
      <p:bldP spid="93205" grpId="0"/>
      <p:bldP spid="11268" grpId="0" bldLvl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91477" y="2091181"/>
            <a:ext cx="259228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135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+mj-ea"/>
                <a:ea typeface="+mj-ea"/>
              </a:rPr>
              <a:t>    </a:t>
            </a:r>
            <a:r>
              <a:rPr lang="zh-CN" altLang="en-US" sz="2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虚假倾听</a:t>
            </a:r>
            <a:endParaRPr lang="zh-CN" altLang="en-US" sz="28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screen">
            <a:clrChange>
              <a:clrFrom>
                <a:srgbClr val="C7FEE7"/>
              </a:clrFrom>
              <a:clrTo>
                <a:srgbClr val="C7FEE7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2786" b="98827" l="8008" r="94434">
                        <a14:foregroundMark x1="49609" y1="11584" x2="49609" y2="11584"/>
                        <a14:foregroundMark x1="49609" y1="11584" x2="49609" y2="11584"/>
                        <a14:foregroundMark x1="88965" y1="86364" x2="88965" y2="86364"/>
                        <a14:foregroundMark x1="88965" y1="86364" x2="88965" y2="86364"/>
                        <a14:foregroundMark x1="94531" y1="96188" x2="94531" y2="96188"/>
                        <a14:foregroundMark x1="26953" y1="98827" x2="26953" y2="98827"/>
                        <a14:foregroundMark x1="48145" y1="7478" x2="48145" y2="7478"/>
                        <a14:foregroundMark x1="49121" y1="6012" x2="49121" y2="6012"/>
                        <a14:foregroundMark x1="49121" y1="6012" x2="49121" y2="6012"/>
                        <a14:foregroundMark x1="49414" y1="6012" x2="49414" y2="6012"/>
                        <a14:foregroundMark x1="49414" y1="6012" x2="49902" y2="2786"/>
                        <a14:foregroundMark x1="41309" y1="41935" x2="41309" y2="41935"/>
                        <a14:foregroundMark x1="40332" y1="39443" x2="40332" y2="39443"/>
                        <a14:foregroundMark x1="55273" y1="41202" x2="55273" y2="41202"/>
                        <a14:foregroundMark x1="55469" y1="55572" x2="55469" y2="55572"/>
                        <a14:foregroundMark x1="37891" y1="49707" x2="37891" y2="49707"/>
                        <a14:foregroundMark x1="36426" y1="50733" x2="36426" y2="50733"/>
                        <a14:foregroundMark x1="36719" y1="49707" x2="36719" y2="49707"/>
                        <a14:foregroundMark x1="38867" y1="69501" x2="38867" y2="69501"/>
                        <a14:foregroundMark x1="63086" y1="91056" x2="63086" y2="91056"/>
                        <a14:foregroundMark x1="38672" y1="93695" x2="38672" y2="93695"/>
                        <a14:foregroundMark x1="38379" y1="92229" x2="38379" y2="92229"/>
                        <a14:foregroundMark x1="22754" y1="76833" x2="22754" y2="76833"/>
                        <a14:foregroundMark x1="80176" y1="96188" x2="80176" y2="96188"/>
                        <a14:foregroundMark x1="80664" y1="93255" x2="80664" y2="93255"/>
                        <a14:backgroundMark x1="5176" y1="93988" x2="5176" y2="93988"/>
                        <a14:backgroundMark x1="4199" y1="92962" x2="4199" y2="92962"/>
                        <a14:backgroundMark x1="4004" y1="92522" x2="4004" y2="92522"/>
                        <a14:backgroundMark x1="4004" y1="92522" x2="4004" y2="92522"/>
                        <a14:backgroundMark x1="3711" y1="92229" x2="3711" y2="92229"/>
                        <a14:backgroundMark x1="49609" y1="3812" x2="49609" y2="3812"/>
                        <a14:backgroundMark x1="49609" y1="7185" x2="49609" y2="7185"/>
                        <a14:backgroundMark x1="47461" y1="7918" x2="47461" y2="7918"/>
                        <a14:backgroundMark x1="48438" y1="6012" x2="48438" y2="6012"/>
                      </a14:backgroundRemoval>
                    </a14:imgEffect>
                  </a14:imgLayer>
                </a14:imgProps>
              </a:ext>
            </a:extLst>
          </a:blip>
          <a:srcRect b="3235"/>
          <a:stretch>
            <a:fillRect/>
          </a:stretch>
        </p:blipFill>
        <p:spPr>
          <a:xfrm>
            <a:off x="3326130" y="2513965"/>
            <a:ext cx="5808345" cy="3743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云形标注 4"/>
          <p:cNvSpPr/>
          <p:nvPr/>
        </p:nvSpPr>
        <p:spPr>
          <a:xfrm>
            <a:off x="7444167" y="2158544"/>
            <a:ext cx="2112235" cy="768085"/>
          </a:xfrm>
          <a:prstGeom prst="cloudCallout">
            <a:avLst>
              <a:gd name="adj1" fmla="val -28392"/>
              <a:gd name="adj2" fmla="val 100293"/>
            </a:avLst>
          </a:prstGeom>
          <a:noFill/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今晚吃啥呢？</a:t>
            </a:r>
            <a:endParaRPr lang="zh-CN" altLang="en-US" sz="1600" b="1" dirty="0" smtClean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6" name="云形标注 5"/>
          <p:cNvSpPr/>
          <p:nvPr/>
        </p:nvSpPr>
        <p:spPr>
          <a:xfrm>
            <a:off x="1589204" y="4005064"/>
            <a:ext cx="2104352" cy="1188492"/>
          </a:xfrm>
          <a:prstGeom prst="cloudCallout">
            <a:avLst>
              <a:gd name="adj1" fmla="val 64832"/>
              <a:gd name="adj2" fmla="val 64943"/>
            </a:avLst>
          </a:prstGeom>
          <a:noFill/>
          <a:ln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CN" altLang="en-US" sz="1600" dirty="0" smtClean="0">
                <a:solidFill>
                  <a:schemeClr val="tx1"/>
                </a:solidFill>
                <a:latin typeface="+mj-ea"/>
                <a:ea typeface="+mj-ea"/>
              </a:rPr>
              <a:t>昨天那电影真不错！</a:t>
            </a:r>
            <a:endParaRPr lang="zh-CN" altLang="en-US" sz="1600" dirty="0" smtClean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" name="云形标注 6"/>
          <p:cNvSpPr/>
          <p:nvPr/>
        </p:nvSpPr>
        <p:spPr>
          <a:xfrm rot="524134">
            <a:off x="8949312" y="4205076"/>
            <a:ext cx="2100651" cy="1069140"/>
          </a:xfrm>
          <a:prstGeom prst="cloudCallout">
            <a:avLst>
              <a:gd name="adj1" fmla="val -39730"/>
              <a:gd name="adj2" fmla="val 105692"/>
            </a:avLst>
          </a:prstGeom>
          <a:noFill/>
          <a:ln>
            <a:solidFill>
              <a:schemeClr val="accent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CN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女朋友还等我</a:t>
            </a:r>
            <a:r>
              <a:rPr lang="zh-CN" altLang="en-US" sz="1600" b="1" dirty="0">
                <a:solidFill>
                  <a:schemeClr val="tx1"/>
                </a:solidFill>
                <a:latin typeface="+mj-ea"/>
                <a:ea typeface="+mj-ea"/>
              </a:rPr>
              <a:t>逛街</a:t>
            </a:r>
            <a:r>
              <a:rPr lang="zh-CN" altLang="en-US" sz="1600" b="1" dirty="0" smtClean="0">
                <a:solidFill>
                  <a:schemeClr val="tx1"/>
                </a:solidFill>
                <a:latin typeface="+mj-ea"/>
                <a:ea typeface="+mj-ea"/>
              </a:rPr>
              <a:t>呢</a:t>
            </a:r>
            <a:endParaRPr lang="zh-CN" altLang="en-US" sz="1600" b="1" dirty="0" smtClean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-128905" y="838835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75055" y="1135380"/>
            <a:ext cx="3272155" cy="460375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这个场景表现了什么？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  <p:bldP spid="11268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" name="Freeform 7"/>
          <p:cNvSpPr/>
          <p:nvPr/>
        </p:nvSpPr>
        <p:spPr bwMode="auto">
          <a:xfrm>
            <a:off x="4373245" y="2078990"/>
            <a:ext cx="1780540" cy="3987165"/>
          </a:xfrm>
          <a:custGeom>
            <a:avLst/>
            <a:gdLst>
              <a:gd name="T0" fmla="*/ 1750 w 1750"/>
              <a:gd name="T1" fmla="*/ 272 h 5527"/>
              <a:gd name="T2" fmla="*/ 314 w 1750"/>
              <a:gd name="T3" fmla="*/ 2778 h 5527"/>
              <a:gd name="T4" fmla="*/ 1699 w 1750"/>
              <a:gd name="T5" fmla="*/ 5254 h 5527"/>
              <a:gd name="T6" fmla="*/ 1542 w 1750"/>
              <a:gd name="T7" fmla="*/ 5527 h 5527"/>
              <a:gd name="T8" fmla="*/ 0 w 1750"/>
              <a:gd name="T9" fmla="*/ 2778 h 5527"/>
              <a:gd name="T10" fmla="*/ 1593 w 1750"/>
              <a:gd name="T11" fmla="*/ 0 h 5527"/>
              <a:gd name="T12" fmla="*/ 1750 w 1750"/>
              <a:gd name="T13" fmla="*/ 272 h 5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50" h="5527">
                <a:moveTo>
                  <a:pt x="1750" y="272"/>
                </a:moveTo>
                <a:cubicBezTo>
                  <a:pt x="891" y="777"/>
                  <a:pt x="314" y="1710"/>
                  <a:pt x="314" y="2778"/>
                </a:cubicBezTo>
                <a:cubicBezTo>
                  <a:pt x="314" y="3825"/>
                  <a:pt x="868" y="4743"/>
                  <a:pt x="1699" y="5254"/>
                </a:cubicBezTo>
                <a:lnTo>
                  <a:pt x="1542" y="5527"/>
                </a:lnTo>
                <a:cubicBezTo>
                  <a:pt x="617" y="4961"/>
                  <a:pt x="0" y="3942"/>
                  <a:pt x="0" y="2778"/>
                </a:cubicBezTo>
                <a:cubicBezTo>
                  <a:pt x="0" y="1594"/>
                  <a:pt x="640" y="559"/>
                  <a:pt x="1593" y="0"/>
                </a:cubicBezTo>
                <a:lnTo>
                  <a:pt x="1750" y="27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Line 11"/>
          <p:cNvSpPr>
            <a:spLocks noChangeShapeType="1"/>
          </p:cNvSpPr>
          <p:nvPr/>
        </p:nvSpPr>
        <p:spPr bwMode="auto">
          <a:xfrm flipH="1" flipV="1">
            <a:off x="5440421" y="2953128"/>
            <a:ext cx="1105214" cy="565931"/>
          </a:xfrm>
          <a:prstGeom prst="line">
            <a:avLst/>
          </a:prstGeom>
          <a:noFill/>
          <a:ln w="38100" cap="flat">
            <a:solidFill>
              <a:schemeClr val="bg1">
                <a:lumMod val="50000"/>
              </a:schemeClr>
            </a:solidFill>
            <a:prstDash val="solid"/>
            <a:miter lim="800000"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Line 12"/>
          <p:cNvSpPr>
            <a:spLocks noChangeShapeType="1"/>
          </p:cNvSpPr>
          <p:nvPr/>
        </p:nvSpPr>
        <p:spPr bwMode="auto">
          <a:xfrm flipH="1">
            <a:off x="5607143" y="4089768"/>
            <a:ext cx="938492" cy="576195"/>
          </a:xfrm>
          <a:prstGeom prst="line">
            <a:avLst/>
          </a:prstGeom>
          <a:noFill/>
          <a:ln w="38100" cap="flat">
            <a:solidFill>
              <a:schemeClr val="bg1">
                <a:lumMod val="50000"/>
              </a:schemeClr>
            </a:solidFill>
            <a:prstDash val="solid"/>
            <a:miter lim="800000"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Line 13"/>
          <p:cNvSpPr>
            <a:spLocks noChangeShapeType="1"/>
          </p:cNvSpPr>
          <p:nvPr/>
        </p:nvSpPr>
        <p:spPr bwMode="auto">
          <a:xfrm flipH="1">
            <a:off x="5061205" y="3817224"/>
            <a:ext cx="1484430" cy="0"/>
          </a:xfrm>
          <a:prstGeom prst="line">
            <a:avLst/>
          </a:prstGeom>
          <a:noFill/>
          <a:ln w="38100" cap="flat">
            <a:solidFill>
              <a:schemeClr val="bg1">
                <a:lumMod val="50000"/>
              </a:schemeClr>
            </a:solidFill>
            <a:prstDash val="solid"/>
            <a:miter lim="800000"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椭圆 38"/>
          <p:cNvSpPr/>
          <p:nvPr/>
        </p:nvSpPr>
        <p:spPr>
          <a:xfrm>
            <a:off x="6689725" y="3313430"/>
            <a:ext cx="1498600" cy="1462405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1" name="组合 40"/>
          <p:cNvGrpSpPr/>
          <p:nvPr/>
        </p:nvGrpSpPr>
        <p:grpSpPr>
          <a:xfrm rot="0">
            <a:off x="4315460" y="1983740"/>
            <a:ext cx="1149985" cy="114998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42" name="同心圆 4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3" name="椭圆 42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altLang="zh-CN" sz="4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 rot="0">
            <a:off x="3809365" y="3241040"/>
            <a:ext cx="1149985" cy="114998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6" name="同心圆 5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7" name="椭圆 56"/>
            <p:cNvSpPr/>
            <p:nvPr/>
          </p:nvSpPr>
          <p:spPr>
            <a:xfrm>
              <a:off x="405369" y="760412"/>
              <a:ext cx="3825874" cy="382587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en-US" altLang="zh-CN" sz="4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 rot="0">
            <a:off x="4481830" y="4520565"/>
            <a:ext cx="1149985" cy="114998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1" name="同心圆 60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2" name="椭圆 61"/>
            <p:cNvSpPr/>
            <p:nvPr/>
          </p:nvSpPr>
          <p:spPr>
            <a:xfrm>
              <a:off x="478263" y="758203"/>
              <a:ext cx="3825874" cy="382587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en-US" altLang="zh-CN" sz="4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5" name="TextBox 23"/>
          <p:cNvSpPr txBox="1"/>
          <p:nvPr/>
        </p:nvSpPr>
        <p:spPr>
          <a:xfrm>
            <a:off x="6920865" y="1802130"/>
            <a:ext cx="1508760" cy="2768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/>
            <a:r>
              <a:rPr lang="zh-CN" altLang="en-US" sz="1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听而不闻</a:t>
            </a:r>
            <a:endParaRPr lang="zh-CN" altLang="en-US" sz="1800" b="1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TextBox 25"/>
          <p:cNvSpPr txBox="1"/>
          <p:nvPr/>
        </p:nvSpPr>
        <p:spPr>
          <a:xfrm>
            <a:off x="2478009" y="3580779"/>
            <a:ext cx="1331318" cy="2768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>
              <a:buNone/>
            </a:pPr>
            <a:r>
              <a:rPr lang="zh-CN" altLang="en-US" sz="1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选择性聆听</a:t>
            </a:r>
            <a:endParaRPr lang="zh-CN" altLang="en-US" sz="18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69" name="TextBox 27"/>
          <p:cNvSpPr txBox="1"/>
          <p:nvPr/>
        </p:nvSpPr>
        <p:spPr>
          <a:xfrm>
            <a:off x="3114942" y="5049514"/>
            <a:ext cx="1166506" cy="2768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/>
            <a:r>
              <a:rPr lang="zh-CN" altLang="en-US" sz="1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专注地聆听</a:t>
            </a:r>
            <a:endParaRPr lang="zh-CN" altLang="en-US" sz="18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1" name="TextBox 29"/>
          <p:cNvSpPr txBox="1"/>
          <p:nvPr/>
        </p:nvSpPr>
        <p:spPr>
          <a:xfrm>
            <a:off x="6920609" y="3641614"/>
            <a:ext cx="1036867" cy="8616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/>
            <a:r>
              <a:rPr lang="zh-CN" altLang="zh-CN" sz="280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itchFamily="2" charset="-122"/>
                <a:ea typeface="黑体" panose="02010609060101010101" pitchFamily="49" charset="-122"/>
                <a:sym typeface="+mn-ea"/>
              </a:rPr>
              <a:t>倾听</a:t>
            </a:r>
            <a:endParaRPr lang="zh-CN" altLang="zh-CN" sz="280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itchFamily="2" charset="-122"/>
              <a:ea typeface="黑体" panose="02010609060101010101" pitchFamily="49" charset="-122"/>
              <a:sym typeface="+mn-ea"/>
            </a:endParaRPr>
          </a:p>
          <a:p>
            <a:pPr algn="ctr"/>
            <a:r>
              <a:rPr lang="zh-CN" altLang="zh-CN" sz="280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文中宋" pitchFamily="2" charset="-122"/>
                <a:ea typeface="黑体" panose="02010609060101010101" pitchFamily="49" charset="-122"/>
                <a:sym typeface="+mn-ea"/>
              </a:rPr>
              <a:t>技巧</a:t>
            </a:r>
            <a:endParaRPr lang="zh-CN" altLang="zh-CN" sz="2800" b="1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华文中宋" pitchFamily="2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72" name="TextBox 42"/>
          <p:cNvSpPr txBox="1"/>
          <p:nvPr/>
        </p:nvSpPr>
        <p:spPr>
          <a:xfrm>
            <a:off x="504825" y="897890"/>
            <a:ext cx="348551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二、有效沟通的技巧</a:t>
            </a:r>
            <a:endParaRPr lang="zh-CN" altLang="en-US" sz="28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3" name="直接连接符 72"/>
          <p:cNvCxnSpPr/>
          <p:nvPr/>
        </p:nvCxnSpPr>
        <p:spPr>
          <a:xfrm flipV="1">
            <a:off x="838200" y="1546225"/>
            <a:ext cx="4222750" cy="254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</a:ln>
          <a:effectLst/>
        </p:spPr>
      </p:cxnSp>
      <p:sp>
        <p:nvSpPr>
          <p:cNvPr id="74" name="等腰三角形 73"/>
          <p:cNvSpPr/>
          <p:nvPr/>
        </p:nvSpPr>
        <p:spPr>
          <a:xfrm rot="10800000">
            <a:off x="6981825" y="2835910"/>
            <a:ext cx="914400" cy="685800"/>
          </a:xfrm>
          <a:prstGeom prst="triangl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3000" b="1" i="0" u="none" strike="noStrike" cap="none" normalizeH="0" baseline="0" smtClean="0">
              <a:ln>
                <a:noFill/>
              </a:ln>
              <a:solidFill>
                <a:srgbClr val="FF3300"/>
              </a:solidFill>
              <a:effectLst/>
              <a:latin typeface="Arial" panose="020B0604020202020204" pitchFamily="34" charset="0"/>
              <a:ea typeface="楷体_GB2312" pitchFamily="49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 rot="0">
            <a:off x="5691505" y="1523365"/>
            <a:ext cx="1149985" cy="114998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3" name="同心圆 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椭圆 3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altLang="zh-CN" sz="4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 rot="0">
            <a:off x="5690870" y="5441315"/>
            <a:ext cx="1149985" cy="114998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" name="同心圆 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40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en-US" altLang="zh-CN" sz="4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TextBox 25"/>
          <p:cNvSpPr txBox="1"/>
          <p:nvPr/>
        </p:nvSpPr>
        <p:spPr>
          <a:xfrm>
            <a:off x="2658984" y="2282204"/>
            <a:ext cx="1331318" cy="2768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>
              <a:buNone/>
            </a:pPr>
            <a:r>
              <a:rPr lang="zh-CN" altLang="en-US" sz="1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假装聆听</a:t>
            </a:r>
            <a:endParaRPr lang="zh-CN" altLang="en-US" sz="18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9" name="TextBox 25"/>
          <p:cNvSpPr txBox="1"/>
          <p:nvPr/>
        </p:nvSpPr>
        <p:spPr>
          <a:xfrm>
            <a:off x="6982064" y="5441329"/>
            <a:ext cx="1331318" cy="553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>
              <a:buNone/>
            </a:pPr>
            <a:r>
              <a:rPr lang="zh-CN" altLang="en-US" sz="1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设身处地地</a:t>
            </a:r>
            <a:endParaRPr lang="zh-CN" altLang="en-US" sz="18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>
              <a:buNone/>
            </a:pPr>
            <a:r>
              <a:rPr lang="zh-CN" altLang="en-US" sz="1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聆听</a:t>
            </a:r>
            <a:endParaRPr lang="zh-CN" altLang="en-US" sz="1800" dirty="0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536575" y="1655445"/>
            <a:ext cx="4904105" cy="423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marL="571500" marR="0" lvl="0" indent="-5715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8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华文中宋" pitchFamily="2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24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2、倾听技巧</a:t>
            </a:r>
            <a:r>
              <a:rPr lang="en-US" altLang="zh-CN" sz="24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---</a:t>
            </a:r>
            <a:r>
              <a:rPr lang="zh-CN" altLang="en-US" sz="24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</a:t>
            </a:r>
            <a:r>
              <a:rPr lang="en-US" altLang="zh-CN" sz="24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24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）倾听的层</a:t>
            </a:r>
            <a:r>
              <a:rPr lang="zh-CN" altLang="zh-CN" sz="24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次</a:t>
            </a:r>
            <a:endParaRPr lang="en-US" altLang="zh-CN" sz="24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11268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TextBox 1"/>
          <p:cNvSpPr txBox="1"/>
          <p:nvPr/>
        </p:nvSpPr>
        <p:spPr>
          <a:xfrm>
            <a:off x="229235" y="1450975"/>
            <a:ext cx="5442585" cy="423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marL="571500" marR="0" lvl="0" indent="-5715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8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华文中宋" pitchFamily="2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2400" b="1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3、倾听技巧</a:t>
            </a:r>
            <a:r>
              <a:rPr lang="zh-CN" altLang="en-US" sz="24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---（</a:t>
            </a:r>
            <a:r>
              <a:rPr lang="en-US" altLang="zh-CN" sz="24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24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）有效倾听的原则</a:t>
            </a:r>
            <a:endParaRPr lang="zh-CN" altLang="en-US" sz="2400" noProof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5843" name="Rectangle 3"/>
          <p:cNvSpPr>
            <a:spLocks noGrp="1"/>
          </p:cNvSpPr>
          <p:nvPr/>
        </p:nvSpPr>
        <p:spPr>
          <a:xfrm>
            <a:off x="1212850" y="2112645"/>
            <a:ext cx="8595360" cy="49244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buNone/>
            </a:pPr>
            <a:r>
              <a:rPr lang="en-US" altLang="zh-CN" dirty="0"/>
              <a:t>◆</a:t>
            </a:r>
            <a:r>
              <a:rPr lang="zh-CN" altLang="en-US" dirty="0"/>
              <a:t>适应讲话者的风格 </a:t>
            </a:r>
            <a:endParaRPr lang="zh-CN" altLang="en-US" dirty="0"/>
          </a:p>
          <a:p>
            <a:pPr eaLnBrk="1" hangingPunct="1">
              <a:buNone/>
            </a:pPr>
            <a:r>
              <a:rPr lang="zh-CN" altLang="en-US" dirty="0"/>
              <a:t>◆眼耳并用 </a:t>
            </a:r>
            <a:endParaRPr lang="zh-CN" altLang="en-US" dirty="0"/>
          </a:p>
          <a:p>
            <a:pPr eaLnBrk="1" hangingPunct="1">
              <a:buNone/>
            </a:pPr>
            <a:r>
              <a:rPr lang="zh-CN" altLang="en-US" dirty="0"/>
              <a:t>◆首先寻求理解他人，然后再被他人理解</a:t>
            </a:r>
            <a:endParaRPr lang="zh-CN" altLang="en-US" dirty="0"/>
          </a:p>
          <a:p>
            <a:pPr eaLnBrk="1" hangingPunct="1">
              <a:buNone/>
            </a:pPr>
            <a:r>
              <a:rPr lang="zh-CN" altLang="en-US" sz="1800" b="1" dirty="0"/>
              <a:t>  </a:t>
            </a:r>
            <a:endParaRPr lang="zh-CN" altLang="en-US" b="1" dirty="0"/>
          </a:p>
          <a:p>
            <a:pPr eaLnBrk="1" hangingPunct="1">
              <a:buNone/>
            </a:pPr>
            <a:r>
              <a:rPr lang="zh-CN" altLang="en-US" dirty="0"/>
              <a:t>◆鼓励他人表达自己 </a:t>
            </a:r>
            <a:endParaRPr lang="zh-CN" altLang="en-US" dirty="0"/>
          </a:p>
          <a:p>
            <a:pPr eaLnBrk="1" hangingPunct="1"/>
            <a:r>
              <a:rPr lang="zh-CN" altLang="en-US" dirty="0"/>
              <a:t>聆听全部信息 </a:t>
            </a:r>
            <a:endParaRPr lang="zh-CN" altLang="en-US" dirty="0"/>
          </a:p>
          <a:p>
            <a:pPr eaLnBrk="1" hangingPunct="1">
              <a:buNone/>
            </a:pPr>
            <a:r>
              <a:rPr lang="zh-CN" altLang="en-US" sz="1800" b="1" dirty="0"/>
              <a:t>  </a:t>
            </a:r>
            <a:r>
              <a:rPr lang="zh-CN" altLang="en-US" dirty="0"/>
              <a:t>表现出有兴趣聆听 </a:t>
            </a:r>
            <a:endParaRPr lang="zh-CN" altLang="en-US" dirty="0"/>
          </a:p>
          <a:p>
            <a:pPr eaLnBrk="1" hangingPunct="1">
              <a:buNone/>
            </a:pPr>
            <a:r>
              <a:rPr lang="zh-CN" altLang="en-US" sz="2000" b="1" dirty="0"/>
              <a:t> </a:t>
            </a:r>
            <a:endParaRPr lang="zh-CN" altLang="en-US" sz="2000" b="1" dirty="0"/>
          </a:p>
        </p:txBody>
      </p:sp>
      <p:grpSp>
        <p:nvGrpSpPr>
          <p:cNvPr id="2" name="Group 4"/>
          <p:cNvGrpSpPr/>
          <p:nvPr/>
        </p:nvGrpSpPr>
        <p:grpSpPr>
          <a:xfrm>
            <a:off x="5917883" y="4004628"/>
            <a:ext cx="2057400" cy="2773362"/>
            <a:chOff x="2304" y="1056"/>
            <a:chExt cx="1655" cy="2179"/>
          </a:xfrm>
        </p:grpSpPr>
        <p:grpSp>
          <p:nvGrpSpPr>
            <p:cNvPr id="35845" name="Group 5"/>
            <p:cNvGrpSpPr/>
            <p:nvPr/>
          </p:nvGrpSpPr>
          <p:grpSpPr>
            <a:xfrm rot="1158352">
              <a:off x="2304" y="1056"/>
              <a:ext cx="1655" cy="2179"/>
              <a:chOff x="2220" y="1209"/>
              <a:chExt cx="1655" cy="2179"/>
            </a:xfrm>
          </p:grpSpPr>
          <p:sp>
            <p:nvSpPr>
              <p:cNvPr id="35853" name="Freeform 6"/>
              <p:cNvSpPr/>
              <p:nvPr/>
            </p:nvSpPr>
            <p:spPr>
              <a:xfrm>
                <a:off x="2220" y="1209"/>
                <a:ext cx="1653" cy="2177"/>
              </a:xfrm>
              <a:custGeom>
                <a:avLst/>
                <a:gdLst>
                  <a:gd name="txL" fmla="*/ 0 w 1653"/>
                  <a:gd name="txT" fmla="*/ 0 h 2177"/>
                  <a:gd name="txR" fmla="*/ 1653 w 1653"/>
                  <a:gd name="txB" fmla="*/ 2177 h 2177"/>
                </a:gdLst>
                <a:ahLst/>
                <a:cxnLst>
                  <a:cxn ang="0">
                    <a:pos x="1591" y="1655"/>
                  </a:cxn>
                  <a:cxn ang="0">
                    <a:pos x="1478" y="1502"/>
                  </a:cxn>
                  <a:cxn ang="0">
                    <a:pos x="1403" y="1233"/>
                  </a:cxn>
                  <a:cxn ang="0">
                    <a:pos x="1363" y="929"/>
                  </a:cxn>
                  <a:cxn ang="0">
                    <a:pos x="1363" y="620"/>
                  </a:cxn>
                  <a:cxn ang="0">
                    <a:pos x="1316" y="345"/>
                  </a:cxn>
                  <a:cxn ang="0">
                    <a:pos x="1249" y="151"/>
                  </a:cxn>
                  <a:cxn ang="0">
                    <a:pos x="1121" y="105"/>
                  </a:cxn>
                  <a:cxn ang="0">
                    <a:pos x="1004" y="40"/>
                  </a:cxn>
                  <a:cxn ang="0">
                    <a:pos x="826" y="7"/>
                  </a:cxn>
                  <a:cxn ang="0">
                    <a:pos x="630" y="7"/>
                  </a:cxn>
                  <a:cxn ang="0">
                    <a:pos x="443" y="51"/>
                  </a:cxn>
                  <a:cxn ang="0">
                    <a:pos x="290" y="142"/>
                  </a:cxn>
                  <a:cxn ang="0">
                    <a:pos x="161" y="276"/>
                  </a:cxn>
                  <a:cxn ang="0">
                    <a:pos x="71" y="438"/>
                  </a:cxn>
                  <a:cxn ang="0">
                    <a:pos x="21" y="577"/>
                  </a:cxn>
                  <a:cxn ang="0">
                    <a:pos x="0" y="715"/>
                  </a:cxn>
                  <a:cxn ang="0">
                    <a:pos x="38" y="937"/>
                  </a:cxn>
                  <a:cxn ang="0">
                    <a:pos x="65" y="1091"/>
                  </a:cxn>
                  <a:cxn ang="0">
                    <a:pos x="141" y="1192"/>
                  </a:cxn>
                  <a:cxn ang="0">
                    <a:pos x="219" y="1299"/>
                  </a:cxn>
                  <a:cxn ang="0">
                    <a:pos x="333" y="1451"/>
                  </a:cxn>
                  <a:cxn ang="0">
                    <a:pos x="456" y="1607"/>
                  </a:cxn>
                  <a:cxn ang="0">
                    <a:pos x="540" y="1721"/>
                  </a:cxn>
                  <a:cxn ang="0">
                    <a:pos x="594" y="1812"/>
                  </a:cxn>
                  <a:cxn ang="0">
                    <a:pos x="661" y="1868"/>
                  </a:cxn>
                  <a:cxn ang="0">
                    <a:pos x="786" y="1911"/>
                  </a:cxn>
                  <a:cxn ang="0">
                    <a:pos x="906" y="1972"/>
                  </a:cxn>
                  <a:cxn ang="0">
                    <a:pos x="1038" y="2075"/>
                  </a:cxn>
                  <a:cxn ang="0">
                    <a:pos x="1141" y="2146"/>
                  </a:cxn>
                  <a:cxn ang="0">
                    <a:pos x="1232" y="2177"/>
                  </a:cxn>
                  <a:cxn ang="0">
                    <a:pos x="1321" y="2160"/>
                  </a:cxn>
                  <a:cxn ang="0">
                    <a:pos x="1392" y="2106"/>
                  </a:cxn>
                  <a:cxn ang="0">
                    <a:pos x="1483" y="1985"/>
                  </a:cxn>
                  <a:cxn ang="0">
                    <a:pos x="1566" y="1877"/>
                  </a:cxn>
                  <a:cxn ang="0">
                    <a:pos x="1618" y="1845"/>
                  </a:cxn>
                  <a:cxn ang="0">
                    <a:pos x="1638" y="1742"/>
                  </a:cxn>
                </a:cxnLst>
                <a:rect l="txL" t="txT" r="txR" b="txB"/>
                <a:pathLst>
                  <a:path w="1653" h="2177">
                    <a:moveTo>
                      <a:pt x="1638" y="1742"/>
                    </a:moveTo>
                    <a:lnTo>
                      <a:pt x="1591" y="1655"/>
                    </a:lnTo>
                    <a:lnTo>
                      <a:pt x="1538" y="1576"/>
                    </a:lnTo>
                    <a:lnTo>
                      <a:pt x="1478" y="1502"/>
                    </a:lnTo>
                    <a:lnTo>
                      <a:pt x="1430" y="1387"/>
                    </a:lnTo>
                    <a:lnTo>
                      <a:pt x="1403" y="1233"/>
                    </a:lnTo>
                    <a:lnTo>
                      <a:pt x="1383" y="1084"/>
                    </a:lnTo>
                    <a:lnTo>
                      <a:pt x="1363" y="929"/>
                    </a:lnTo>
                    <a:lnTo>
                      <a:pt x="1349" y="755"/>
                    </a:lnTo>
                    <a:lnTo>
                      <a:pt x="1363" y="620"/>
                    </a:lnTo>
                    <a:lnTo>
                      <a:pt x="1343" y="474"/>
                    </a:lnTo>
                    <a:lnTo>
                      <a:pt x="1316" y="345"/>
                    </a:lnTo>
                    <a:lnTo>
                      <a:pt x="1283" y="231"/>
                    </a:lnTo>
                    <a:lnTo>
                      <a:pt x="1249" y="151"/>
                    </a:lnTo>
                    <a:lnTo>
                      <a:pt x="1175" y="128"/>
                    </a:lnTo>
                    <a:lnTo>
                      <a:pt x="1121" y="105"/>
                    </a:lnTo>
                    <a:lnTo>
                      <a:pt x="1067" y="67"/>
                    </a:lnTo>
                    <a:lnTo>
                      <a:pt x="1004" y="40"/>
                    </a:lnTo>
                    <a:lnTo>
                      <a:pt x="926" y="20"/>
                    </a:lnTo>
                    <a:lnTo>
                      <a:pt x="826" y="7"/>
                    </a:lnTo>
                    <a:lnTo>
                      <a:pt x="728" y="0"/>
                    </a:lnTo>
                    <a:lnTo>
                      <a:pt x="630" y="7"/>
                    </a:lnTo>
                    <a:lnTo>
                      <a:pt x="534" y="24"/>
                    </a:lnTo>
                    <a:lnTo>
                      <a:pt x="443" y="51"/>
                    </a:lnTo>
                    <a:lnTo>
                      <a:pt x="369" y="88"/>
                    </a:lnTo>
                    <a:lnTo>
                      <a:pt x="290" y="142"/>
                    </a:lnTo>
                    <a:lnTo>
                      <a:pt x="215" y="208"/>
                    </a:lnTo>
                    <a:lnTo>
                      <a:pt x="161" y="276"/>
                    </a:lnTo>
                    <a:lnTo>
                      <a:pt x="108" y="363"/>
                    </a:lnTo>
                    <a:lnTo>
                      <a:pt x="71" y="438"/>
                    </a:lnTo>
                    <a:lnTo>
                      <a:pt x="44" y="502"/>
                    </a:lnTo>
                    <a:lnTo>
                      <a:pt x="21" y="577"/>
                    </a:lnTo>
                    <a:lnTo>
                      <a:pt x="4" y="645"/>
                    </a:lnTo>
                    <a:lnTo>
                      <a:pt x="0" y="715"/>
                    </a:lnTo>
                    <a:lnTo>
                      <a:pt x="14" y="833"/>
                    </a:lnTo>
                    <a:lnTo>
                      <a:pt x="38" y="937"/>
                    </a:lnTo>
                    <a:lnTo>
                      <a:pt x="48" y="1035"/>
                    </a:lnTo>
                    <a:lnTo>
                      <a:pt x="65" y="1091"/>
                    </a:lnTo>
                    <a:lnTo>
                      <a:pt x="98" y="1138"/>
                    </a:lnTo>
                    <a:lnTo>
                      <a:pt x="141" y="1192"/>
                    </a:lnTo>
                    <a:lnTo>
                      <a:pt x="178" y="1250"/>
                    </a:lnTo>
                    <a:lnTo>
                      <a:pt x="219" y="1299"/>
                    </a:lnTo>
                    <a:lnTo>
                      <a:pt x="269" y="1360"/>
                    </a:lnTo>
                    <a:lnTo>
                      <a:pt x="333" y="1451"/>
                    </a:lnTo>
                    <a:lnTo>
                      <a:pt x="396" y="1533"/>
                    </a:lnTo>
                    <a:lnTo>
                      <a:pt x="456" y="1607"/>
                    </a:lnTo>
                    <a:lnTo>
                      <a:pt x="500" y="1658"/>
                    </a:lnTo>
                    <a:lnTo>
                      <a:pt x="540" y="1721"/>
                    </a:lnTo>
                    <a:lnTo>
                      <a:pt x="575" y="1774"/>
                    </a:lnTo>
                    <a:lnTo>
                      <a:pt x="594" y="1812"/>
                    </a:lnTo>
                    <a:lnTo>
                      <a:pt x="624" y="1842"/>
                    </a:lnTo>
                    <a:lnTo>
                      <a:pt x="661" y="1868"/>
                    </a:lnTo>
                    <a:lnTo>
                      <a:pt x="715" y="1887"/>
                    </a:lnTo>
                    <a:lnTo>
                      <a:pt x="786" y="1911"/>
                    </a:lnTo>
                    <a:lnTo>
                      <a:pt x="849" y="1938"/>
                    </a:lnTo>
                    <a:lnTo>
                      <a:pt x="906" y="1972"/>
                    </a:lnTo>
                    <a:lnTo>
                      <a:pt x="967" y="2018"/>
                    </a:lnTo>
                    <a:lnTo>
                      <a:pt x="1038" y="2075"/>
                    </a:lnTo>
                    <a:lnTo>
                      <a:pt x="1091" y="2116"/>
                    </a:lnTo>
                    <a:lnTo>
                      <a:pt x="1141" y="2146"/>
                    </a:lnTo>
                    <a:lnTo>
                      <a:pt x="1182" y="2166"/>
                    </a:lnTo>
                    <a:lnTo>
                      <a:pt x="1232" y="2177"/>
                    </a:lnTo>
                    <a:lnTo>
                      <a:pt x="1285" y="2173"/>
                    </a:lnTo>
                    <a:lnTo>
                      <a:pt x="1321" y="2160"/>
                    </a:lnTo>
                    <a:lnTo>
                      <a:pt x="1362" y="2133"/>
                    </a:lnTo>
                    <a:lnTo>
                      <a:pt x="1392" y="2106"/>
                    </a:lnTo>
                    <a:lnTo>
                      <a:pt x="1436" y="2055"/>
                    </a:lnTo>
                    <a:lnTo>
                      <a:pt x="1483" y="1985"/>
                    </a:lnTo>
                    <a:lnTo>
                      <a:pt x="1524" y="1928"/>
                    </a:lnTo>
                    <a:lnTo>
                      <a:pt x="1566" y="1877"/>
                    </a:lnTo>
                    <a:lnTo>
                      <a:pt x="1592" y="1858"/>
                    </a:lnTo>
                    <a:lnTo>
                      <a:pt x="1618" y="1845"/>
                    </a:lnTo>
                    <a:lnTo>
                      <a:pt x="1653" y="1836"/>
                    </a:lnTo>
                    <a:lnTo>
                      <a:pt x="1638" y="1742"/>
                    </a:lnTo>
                    <a:close/>
                  </a:path>
                </a:pathLst>
              </a:custGeom>
              <a:solidFill>
                <a:srgbClr val="FFC080">
                  <a:alpha val="100000"/>
                </a:srgbClr>
              </a:soli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35854" name="Freeform 7"/>
              <p:cNvSpPr/>
              <p:nvPr/>
            </p:nvSpPr>
            <p:spPr>
              <a:xfrm>
                <a:off x="2220" y="1209"/>
                <a:ext cx="1655" cy="2179"/>
              </a:xfrm>
              <a:custGeom>
                <a:avLst/>
                <a:gdLst>
                  <a:gd name="txL" fmla="*/ 0 w 1655"/>
                  <a:gd name="txT" fmla="*/ 0 h 2179"/>
                  <a:gd name="txR" fmla="*/ 1655 w 1655"/>
                  <a:gd name="txB" fmla="*/ 2179 h 2179"/>
                </a:gdLst>
                <a:ahLst/>
                <a:cxnLst>
                  <a:cxn ang="0">
                    <a:pos x="1250" y="148"/>
                  </a:cxn>
                  <a:cxn ang="0">
                    <a:pos x="1176" y="128"/>
                  </a:cxn>
                  <a:cxn ang="0">
                    <a:pos x="1122" y="105"/>
                  </a:cxn>
                  <a:cxn ang="0">
                    <a:pos x="1068" y="67"/>
                  </a:cxn>
                  <a:cxn ang="0">
                    <a:pos x="1005" y="40"/>
                  </a:cxn>
                  <a:cxn ang="0">
                    <a:pos x="927" y="20"/>
                  </a:cxn>
                  <a:cxn ang="0">
                    <a:pos x="827" y="7"/>
                  </a:cxn>
                  <a:cxn ang="0">
                    <a:pos x="729" y="0"/>
                  </a:cxn>
                  <a:cxn ang="0">
                    <a:pos x="632" y="7"/>
                  </a:cxn>
                  <a:cxn ang="0">
                    <a:pos x="535" y="24"/>
                  </a:cxn>
                  <a:cxn ang="0">
                    <a:pos x="444" y="51"/>
                  </a:cxn>
                  <a:cxn ang="0">
                    <a:pos x="369" y="88"/>
                  </a:cxn>
                  <a:cxn ang="0">
                    <a:pos x="290" y="142"/>
                  </a:cxn>
                  <a:cxn ang="0">
                    <a:pos x="215" y="208"/>
                  </a:cxn>
                  <a:cxn ang="0">
                    <a:pos x="161" y="276"/>
                  </a:cxn>
                  <a:cxn ang="0">
                    <a:pos x="108" y="363"/>
                  </a:cxn>
                  <a:cxn ang="0">
                    <a:pos x="71" y="438"/>
                  </a:cxn>
                  <a:cxn ang="0">
                    <a:pos x="44" y="502"/>
                  </a:cxn>
                  <a:cxn ang="0">
                    <a:pos x="21" y="578"/>
                  </a:cxn>
                  <a:cxn ang="0">
                    <a:pos x="4" y="646"/>
                  </a:cxn>
                  <a:cxn ang="0">
                    <a:pos x="0" y="717"/>
                  </a:cxn>
                  <a:cxn ang="0">
                    <a:pos x="14" y="835"/>
                  </a:cxn>
                  <a:cxn ang="0">
                    <a:pos x="38" y="938"/>
                  </a:cxn>
                  <a:cxn ang="0">
                    <a:pos x="48" y="1036"/>
                  </a:cxn>
                  <a:cxn ang="0">
                    <a:pos x="65" y="1092"/>
                  </a:cxn>
                  <a:cxn ang="0">
                    <a:pos x="98" y="1139"/>
                  </a:cxn>
                  <a:cxn ang="0">
                    <a:pos x="141" y="1193"/>
                  </a:cxn>
                  <a:cxn ang="0">
                    <a:pos x="178" y="1251"/>
                  </a:cxn>
                  <a:cxn ang="0">
                    <a:pos x="219" y="1300"/>
                  </a:cxn>
                  <a:cxn ang="0">
                    <a:pos x="269" y="1361"/>
                  </a:cxn>
                  <a:cxn ang="0">
                    <a:pos x="333" y="1452"/>
                  </a:cxn>
                  <a:cxn ang="0">
                    <a:pos x="396" y="1534"/>
                  </a:cxn>
                  <a:cxn ang="0">
                    <a:pos x="457" y="1608"/>
                  </a:cxn>
                  <a:cxn ang="0">
                    <a:pos x="501" y="1660"/>
                  </a:cxn>
                  <a:cxn ang="0">
                    <a:pos x="542" y="1723"/>
                  </a:cxn>
                  <a:cxn ang="0">
                    <a:pos x="576" y="1776"/>
                  </a:cxn>
                  <a:cxn ang="0">
                    <a:pos x="596" y="1814"/>
                  </a:cxn>
                  <a:cxn ang="0">
                    <a:pos x="625" y="1845"/>
                  </a:cxn>
                  <a:cxn ang="0">
                    <a:pos x="662" y="1871"/>
                  </a:cxn>
                  <a:cxn ang="0">
                    <a:pos x="716" y="1890"/>
                  </a:cxn>
                  <a:cxn ang="0">
                    <a:pos x="787" y="1913"/>
                  </a:cxn>
                  <a:cxn ang="0">
                    <a:pos x="850" y="1940"/>
                  </a:cxn>
                  <a:cxn ang="0">
                    <a:pos x="907" y="1974"/>
                  </a:cxn>
                  <a:cxn ang="0">
                    <a:pos x="968" y="2020"/>
                  </a:cxn>
                  <a:cxn ang="0">
                    <a:pos x="1039" y="2078"/>
                  </a:cxn>
                  <a:cxn ang="0">
                    <a:pos x="1092" y="2118"/>
                  </a:cxn>
                  <a:cxn ang="0">
                    <a:pos x="1142" y="2148"/>
                  </a:cxn>
                  <a:cxn ang="0">
                    <a:pos x="1183" y="2169"/>
                  </a:cxn>
                  <a:cxn ang="0">
                    <a:pos x="1233" y="2179"/>
                  </a:cxn>
                  <a:cxn ang="0">
                    <a:pos x="1287" y="2175"/>
                  </a:cxn>
                  <a:cxn ang="0">
                    <a:pos x="1323" y="2162"/>
                  </a:cxn>
                  <a:cxn ang="0">
                    <a:pos x="1364" y="2135"/>
                  </a:cxn>
                  <a:cxn ang="0">
                    <a:pos x="1394" y="2108"/>
                  </a:cxn>
                  <a:cxn ang="0">
                    <a:pos x="1438" y="2057"/>
                  </a:cxn>
                  <a:cxn ang="0">
                    <a:pos x="1485" y="1988"/>
                  </a:cxn>
                  <a:cxn ang="0">
                    <a:pos x="1526" y="1930"/>
                  </a:cxn>
                  <a:cxn ang="0">
                    <a:pos x="1569" y="1880"/>
                  </a:cxn>
                  <a:cxn ang="0">
                    <a:pos x="1595" y="1860"/>
                  </a:cxn>
                  <a:cxn ang="0">
                    <a:pos x="1620" y="1847"/>
                  </a:cxn>
                  <a:cxn ang="0">
                    <a:pos x="1655" y="1838"/>
                  </a:cxn>
                </a:cxnLst>
                <a:rect l="txL" t="txT" r="txR" b="txB"/>
                <a:pathLst>
                  <a:path w="1655" h="2179">
                    <a:moveTo>
                      <a:pt x="1250" y="148"/>
                    </a:moveTo>
                    <a:lnTo>
                      <a:pt x="1176" y="128"/>
                    </a:lnTo>
                    <a:lnTo>
                      <a:pt x="1122" y="105"/>
                    </a:lnTo>
                    <a:lnTo>
                      <a:pt x="1068" y="67"/>
                    </a:lnTo>
                    <a:lnTo>
                      <a:pt x="1005" y="40"/>
                    </a:lnTo>
                    <a:lnTo>
                      <a:pt x="927" y="20"/>
                    </a:lnTo>
                    <a:lnTo>
                      <a:pt x="827" y="7"/>
                    </a:lnTo>
                    <a:lnTo>
                      <a:pt x="729" y="0"/>
                    </a:lnTo>
                    <a:lnTo>
                      <a:pt x="632" y="7"/>
                    </a:lnTo>
                    <a:lnTo>
                      <a:pt x="535" y="24"/>
                    </a:lnTo>
                    <a:lnTo>
                      <a:pt x="444" y="51"/>
                    </a:lnTo>
                    <a:lnTo>
                      <a:pt x="369" y="88"/>
                    </a:lnTo>
                    <a:lnTo>
                      <a:pt x="290" y="142"/>
                    </a:lnTo>
                    <a:lnTo>
                      <a:pt x="215" y="208"/>
                    </a:lnTo>
                    <a:lnTo>
                      <a:pt x="161" y="276"/>
                    </a:lnTo>
                    <a:lnTo>
                      <a:pt x="108" y="363"/>
                    </a:lnTo>
                    <a:lnTo>
                      <a:pt x="71" y="438"/>
                    </a:lnTo>
                    <a:lnTo>
                      <a:pt x="44" y="502"/>
                    </a:lnTo>
                    <a:lnTo>
                      <a:pt x="21" y="578"/>
                    </a:lnTo>
                    <a:lnTo>
                      <a:pt x="4" y="646"/>
                    </a:lnTo>
                    <a:lnTo>
                      <a:pt x="0" y="717"/>
                    </a:lnTo>
                    <a:lnTo>
                      <a:pt x="14" y="835"/>
                    </a:lnTo>
                    <a:lnTo>
                      <a:pt x="38" y="938"/>
                    </a:lnTo>
                    <a:lnTo>
                      <a:pt x="48" y="1036"/>
                    </a:lnTo>
                    <a:lnTo>
                      <a:pt x="65" y="1092"/>
                    </a:lnTo>
                    <a:lnTo>
                      <a:pt x="98" y="1139"/>
                    </a:lnTo>
                    <a:lnTo>
                      <a:pt x="141" y="1193"/>
                    </a:lnTo>
                    <a:lnTo>
                      <a:pt x="178" y="1251"/>
                    </a:lnTo>
                    <a:lnTo>
                      <a:pt x="219" y="1300"/>
                    </a:lnTo>
                    <a:lnTo>
                      <a:pt x="269" y="1361"/>
                    </a:lnTo>
                    <a:lnTo>
                      <a:pt x="333" y="1452"/>
                    </a:lnTo>
                    <a:lnTo>
                      <a:pt x="396" y="1534"/>
                    </a:lnTo>
                    <a:lnTo>
                      <a:pt x="457" y="1608"/>
                    </a:lnTo>
                    <a:lnTo>
                      <a:pt x="501" y="1660"/>
                    </a:lnTo>
                    <a:lnTo>
                      <a:pt x="542" y="1723"/>
                    </a:lnTo>
                    <a:lnTo>
                      <a:pt x="576" y="1776"/>
                    </a:lnTo>
                    <a:lnTo>
                      <a:pt x="596" y="1814"/>
                    </a:lnTo>
                    <a:lnTo>
                      <a:pt x="625" y="1845"/>
                    </a:lnTo>
                    <a:lnTo>
                      <a:pt x="662" y="1871"/>
                    </a:lnTo>
                    <a:lnTo>
                      <a:pt x="716" y="1890"/>
                    </a:lnTo>
                    <a:lnTo>
                      <a:pt x="787" y="1913"/>
                    </a:lnTo>
                    <a:lnTo>
                      <a:pt x="850" y="1940"/>
                    </a:lnTo>
                    <a:lnTo>
                      <a:pt x="907" y="1974"/>
                    </a:lnTo>
                    <a:lnTo>
                      <a:pt x="968" y="2020"/>
                    </a:lnTo>
                    <a:lnTo>
                      <a:pt x="1039" y="2078"/>
                    </a:lnTo>
                    <a:lnTo>
                      <a:pt x="1092" y="2118"/>
                    </a:lnTo>
                    <a:lnTo>
                      <a:pt x="1142" y="2148"/>
                    </a:lnTo>
                    <a:lnTo>
                      <a:pt x="1183" y="2169"/>
                    </a:lnTo>
                    <a:lnTo>
                      <a:pt x="1233" y="2179"/>
                    </a:lnTo>
                    <a:lnTo>
                      <a:pt x="1287" y="2175"/>
                    </a:lnTo>
                    <a:lnTo>
                      <a:pt x="1323" y="2162"/>
                    </a:lnTo>
                    <a:lnTo>
                      <a:pt x="1364" y="2135"/>
                    </a:lnTo>
                    <a:lnTo>
                      <a:pt x="1394" y="2108"/>
                    </a:lnTo>
                    <a:lnTo>
                      <a:pt x="1438" y="2057"/>
                    </a:lnTo>
                    <a:lnTo>
                      <a:pt x="1485" y="1988"/>
                    </a:lnTo>
                    <a:lnTo>
                      <a:pt x="1526" y="1930"/>
                    </a:lnTo>
                    <a:lnTo>
                      <a:pt x="1569" y="1880"/>
                    </a:lnTo>
                    <a:lnTo>
                      <a:pt x="1595" y="1860"/>
                    </a:lnTo>
                    <a:lnTo>
                      <a:pt x="1620" y="1847"/>
                    </a:lnTo>
                    <a:lnTo>
                      <a:pt x="1655" y="1838"/>
                    </a:lnTo>
                  </a:path>
                </a:pathLst>
              </a:custGeom>
              <a:noFill/>
              <a:ln w="14288" cap="flat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</p:grpSp>
        <p:grpSp>
          <p:nvGrpSpPr>
            <p:cNvPr id="35846" name="Group 8"/>
            <p:cNvGrpSpPr/>
            <p:nvPr/>
          </p:nvGrpSpPr>
          <p:grpSpPr>
            <a:xfrm rot="-20001">
              <a:off x="2448" y="1392"/>
              <a:ext cx="1136" cy="1359"/>
              <a:chOff x="2375" y="1437"/>
              <a:chExt cx="1136" cy="1359"/>
            </a:xfrm>
          </p:grpSpPr>
          <p:grpSp>
            <p:nvGrpSpPr>
              <p:cNvPr id="35847" name="Group 9"/>
              <p:cNvGrpSpPr/>
              <p:nvPr/>
            </p:nvGrpSpPr>
            <p:grpSpPr>
              <a:xfrm>
                <a:off x="2375" y="1437"/>
                <a:ext cx="1134" cy="1357"/>
                <a:chOff x="2375" y="1437"/>
                <a:chExt cx="1134" cy="1357"/>
              </a:xfrm>
            </p:grpSpPr>
            <p:sp>
              <p:nvSpPr>
                <p:cNvPr id="35849" name="Freeform 10"/>
                <p:cNvSpPr/>
                <p:nvPr/>
              </p:nvSpPr>
              <p:spPr>
                <a:xfrm>
                  <a:off x="2799" y="1437"/>
                  <a:ext cx="447" cy="297"/>
                </a:xfrm>
                <a:custGeom>
                  <a:avLst/>
                  <a:gdLst>
                    <a:gd name="txL" fmla="*/ 0 w 447"/>
                    <a:gd name="txT" fmla="*/ 0 h 297"/>
                    <a:gd name="txR" fmla="*/ 447 w 447"/>
                    <a:gd name="txB" fmla="*/ 297 h 297"/>
                  </a:gdLst>
                  <a:ahLst/>
                  <a:cxnLst>
                    <a:cxn ang="0">
                      <a:pos x="414" y="297"/>
                    </a:cxn>
                    <a:cxn ang="0">
                      <a:pos x="397" y="240"/>
                    </a:cxn>
                    <a:cxn ang="0">
                      <a:pos x="377" y="204"/>
                    </a:cxn>
                    <a:cxn ang="0">
                      <a:pos x="353" y="177"/>
                    </a:cxn>
                    <a:cxn ang="0">
                      <a:pos x="314" y="160"/>
                    </a:cxn>
                    <a:cxn ang="0">
                      <a:pos x="256" y="153"/>
                    </a:cxn>
                    <a:cxn ang="0">
                      <a:pos x="197" y="147"/>
                    </a:cxn>
                    <a:cxn ang="0">
                      <a:pos x="103" y="130"/>
                    </a:cxn>
                    <a:cxn ang="0">
                      <a:pos x="49" y="116"/>
                    </a:cxn>
                    <a:cxn ang="0">
                      <a:pos x="0" y="100"/>
                    </a:cxn>
                    <a:cxn ang="0">
                      <a:pos x="90" y="77"/>
                    </a:cxn>
                    <a:cxn ang="0">
                      <a:pos x="153" y="54"/>
                    </a:cxn>
                    <a:cxn ang="0">
                      <a:pos x="230" y="17"/>
                    </a:cxn>
                    <a:cxn ang="0">
                      <a:pos x="297" y="0"/>
                    </a:cxn>
                    <a:cxn ang="0">
                      <a:pos x="380" y="14"/>
                    </a:cxn>
                    <a:cxn ang="0">
                      <a:pos x="420" y="37"/>
                    </a:cxn>
                    <a:cxn ang="0">
                      <a:pos x="441" y="71"/>
                    </a:cxn>
                    <a:cxn ang="0">
                      <a:pos x="447" y="121"/>
                    </a:cxn>
                    <a:cxn ang="0">
                      <a:pos x="434" y="181"/>
                    </a:cxn>
                    <a:cxn ang="0">
                      <a:pos x="424" y="241"/>
                    </a:cxn>
                    <a:cxn ang="0">
                      <a:pos x="414" y="297"/>
                    </a:cxn>
                  </a:cxnLst>
                  <a:rect l="txL" t="txT" r="txR" b="txB"/>
                  <a:pathLst>
                    <a:path w="447" h="297">
                      <a:moveTo>
                        <a:pt x="414" y="297"/>
                      </a:moveTo>
                      <a:lnTo>
                        <a:pt x="397" y="240"/>
                      </a:lnTo>
                      <a:lnTo>
                        <a:pt x="377" y="204"/>
                      </a:lnTo>
                      <a:lnTo>
                        <a:pt x="353" y="177"/>
                      </a:lnTo>
                      <a:lnTo>
                        <a:pt x="314" y="160"/>
                      </a:lnTo>
                      <a:lnTo>
                        <a:pt x="256" y="153"/>
                      </a:lnTo>
                      <a:lnTo>
                        <a:pt x="197" y="147"/>
                      </a:lnTo>
                      <a:lnTo>
                        <a:pt x="103" y="130"/>
                      </a:lnTo>
                      <a:lnTo>
                        <a:pt x="49" y="116"/>
                      </a:lnTo>
                      <a:lnTo>
                        <a:pt x="0" y="100"/>
                      </a:lnTo>
                      <a:lnTo>
                        <a:pt x="90" y="77"/>
                      </a:lnTo>
                      <a:lnTo>
                        <a:pt x="153" y="54"/>
                      </a:lnTo>
                      <a:lnTo>
                        <a:pt x="230" y="17"/>
                      </a:lnTo>
                      <a:lnTo>
                        <a:pt x="297" y="0"/>
                      </a:lnTo>
                      <a:lnTo>
                        <a:pt x="380" y="14"/>
                      </a:lnTo>
                      <a:lnTo>
                        <a:pt x="420" y="37"/>
                      </a:lnTo>
                      <a:lnTo>
                        <a:pt x="441" y="71"/>
                      </a:lnTo>
                      <a:lnTo>
                        <a:pt x="447" y="121"/>
                      </a:lnTo>
                      <a:lnTo>
                        <a:pt x="434" y="181"/>
                      </a:lnTo>
                      <a:lnTo>
                        <a:pt x="424" y="241"/>
                      </a:lnTo>
                      <a:lnTo>
                        <a:pt x="414" y="297"/>
                      </a:lnTo>
                      <a:close/>
                    </a:path>
                  </a:pathLst>
                </a:custGeom>
                <a:solidFill>
                  <a:srgbClr val="FF8000">
                    <a:alpha val="100000"/>
                  </a:srgbClr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35850" name="Freeform 11"/>
                <p:cNvSpPr/>
                <p:nvPr/>
              </p:nvSpPr>
              <p:spPr>
                <a:xfrm>
                  <a:off x="2375" y="1562"/>
                  <a:ext cx="340" cy="647"/>
                </a:xfrm>
                <a:custGeom>
                  <a:avLst/>
                  <a:gdLst>
                    <a:gd name="txL" fmla="*/ 0 w 340"/>
                    <a:gd name="txT" fmla="*/ 0 h 647"/>
                    <a:gd name="txR" fmla="*/ 340 w 340"/>
                    <a:gd name="txB" fmla="*/ 647 h 647"/>
                  </a:gdLst>
                  <a:ahLst/>
                  <a:cxnLst>
                    <a:cxn ang="0">
                      <a:pos x="47" y="647"/>
                    </a:cxn>
                    <a:cxn ang="0">
                      <a:pos x="23" y="561"/>
                    </a:cxn>
                    <a:cxn ang="0">
                      <a:pos x="6" y="495"/>
                    </a:cxn>
                    <a:cxn ang="0">
                      <a:pos x="0" y="408"/>
                    </a:cxn>
                    <a:cxn ang="0">
                      <a:pos x="3" y="335"/>
                    </a:cxn>
                    <a:cxn ang="0">
                      <a:pos x="13" y="251"/>
                    </a:cxn>
                    <a:cxn ang="0">
                      <a:pos x="30" y="190"/>
                    </a:cxn>
                    <a:cxn ang="0">
                      <a:pos x="50" y="142"/>
                    </a:cxn>
                    <a:cxn ang="0">
                      <a:pos x="93" y="91"/>
                    </a:cxn>
                    <a:cxn ang="0">
                      <a:pos x="144" y="54"/>
                    </a:cxn>
                    <a:cxn ang="0">
                      <a:pos x="200" y="27"/>
                    </a:cxn>
                    <a:cxn ang="0">
                      <a:pos x="273" y="10"/>
                    </a:cxn>
                    <a:cxn ang="0">
                      <a:pos x="340" y="0"/>
                    </a:cxn>
                    <a:cxn ang="0">
                      <a:pos x="286" y="24"/>
                    </a:cxn>
                    <a:cxn ang="0">
                      <a:pos x="247" y="47"/>
                    </a:cxn>
                    <a:cxn ang="0">
                      <a:pos x="220" y="68"/>
                    </a:cxn>
                    <a:cxn ang="0">
                      <a:pos x="187" y="98"/>
                    </a:cxn>
                    <a:cxn ang="0">
                      <a:pos x="164" y="125"/>
                    </a:cxn>
                    <a:cxn ang="0">
                      <a:pos x="140" y="162"/>
                    </a:cxn>
                    <a:cxn ang="0">
                      <a:pos x="113" y="207"/>
                    </a:cxn>
                    <a:cxn ang="0">
                      <a:pos x="90" y="254"/>
                    </a:cxn>
                    <a:cxn ang="0">
                      <a:pos x="70" y="308"/>
                    </a:cxn>
                    <a:cxn ang="0">
                      <a:pos x="57" y="359"/>
                    </a:cxn>
                    <a:cxn ang="0">
                      <a:pos x="43" y="430"/>
                    </a:cxn>
                    <a:cxn ang="0">
                      <a:pos x="37" y="496"/>
                    </a:cxn>
                    <a:cxn ang="0">
                      <a:pos x="47" y="644"/>
                    </a:cxn>
                    <a:cxn ang="0">
                      <a:pos x="47" y="647"/>
                    </a:cxn>
                  </a:cxnLst>
                  <a:rect l="txL" t="txT" r="txR" b="txB"/>
                  <a:pathLst>
                    <a:path w="340" h="647">
                      <a:moveTo>
                        <a:pt x="47" y="647"/>
                      </a:moveTo>
                      <a:lnTo>
                        <a:pt x="23" y="561"/>
                      </a:lnTo>
                      <a:lnTo>
                        <a:pt x="6" y="495"/>
                      </a:lnTo>
                      <a:lnTo>
                        <a:pt x="0" y="408"/>
                      </a:lnTo>
                      <a:lnTo>
                        <a:pt x="3" y="335"/>
                      </a:lnTo>
                      <a:lnTo>
                        <a:pt x="13" y="251"/>
                      </a:lnTo>
                      <a:lnTo>
                        <a:pt x="30" y="190"/>
                      </a:lnTo>
                      <a:lnTo>
                        <a:pt x="50" y="142"/>
                      </a:lnTo>
                      <a:lnTo>
                        <a:pt x="93" y="91"/>
                      </a:lnTo>
                      <a:lnTo>
                        <a:pt x="144" y="54"/>
                      </a:lnTo>
                      <a:lnTo>
                        <a:pt x="200" y="27"/>
                      </a:lnTo>
                      <a:lnTo>
                        <a:pt x="273" y="10"/>
                      </a:lnTo>
                      <a:lnTo>
                        <a:pt x="340" y="0"/>
                      </a:lnTo>
                      <a:lnTo>
                        <a:pt x="286" y="24"/>
                      </a:lnTo>
                      <a:lnTo>
                        <a:pt x="247" y="47"/>
                      </a:lnTo>
                      <a:lnTo>
                        <a:pt x="220" y="68"/>
                      </a:lnTo>
                      <a:lnTo>
                        <a:pt x="187" y="98"/>
                      </a:lnTo>
                      <a:lnTo>
                        <a:pt x="164" y="125"/>
                      </a:lnTo>
                      <a:lnTo>
                        <a:pt x="140" y="162"/>
                      </a:lnTo>
                      <a:lnTo>
                        <a:pt x="113" y="207"/>
                      </a:lnTo>
                      <a:lnTo>
                        <a:pt x="90" y="254"/>
                      </a:lnTo>
                      <a:lnTo>
                        <a:pt x="70" y="308"/>
                      </a:lnTo>
                      <a:lnTo>
                        <a:pt x="57" y="359"/>
                      </a:lnTo>
                      <a:lnTo>
                        <a:pt x="43" y="430"/>
                      </a:lnTo>
                      <a:lnTo>
                        <a:pt x="37" y="496"/>
                      </a:lnTo>
                      <a:lnTo>
                        <a:pt x="47" y="644"/>
                      </a:lnTo>
                      <a:lnTo>
                        <a:pt x="47" y="647"/>
                      </a:lnTo>
                      <a:close/>
                    </a:path>
                  </a:pathLst>
                </a:custGeom>
                <a:solidFill>
                  <a:srgbClr val="FF8000">
                    <a:alpha val="100000"/>
                  </a:srgbClr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35851" name="Freeform 12"/>
                <p:cNvSpPr/>
                <p:nvPr/>
              </p:nvSpPr>
              <p:spPr>
                <a:xfrm>
                  <a:off x="3252" y="2068"/>
                  <a:ext cx="257" cy="726"/>
                </a:xfrm>
                <a:custGeom>
                  <a:avLst/>
                  <a:gdLst>
                    <a:gd name="txL" fmla="*/ 0 w 257"/>
                    <a:gd name="txT" fmla="*/ 0 h 726"/>
                    <a:gd name="txR" fmla="*/ 257 w 257"/>
                    <a:gd name="txB" fmla="*/ 726 h 726"/>
                  </a:gdLst>
                  <a:ahLst/>
                  <a:cxnLst>
                    <a:cxn ang="0">
                      <a:pos x="206" y="3"/>
                    </a:cxn>
                    <a:cxn ang="0">
                      <a:pos x="230" y="40"/>
                    </a:cxn>
                    <a:cxn ang="0">
                      <a:pos x="240" y="86"/>
                    </a:cxn>
                    <a:cxn ang="0">
                      <a:pos x="233" y="140"/>
                    </a:cxn>
                    <a:cxn ang="0">
                      <a:pos x="216" y="196"/>
                    </a:cxn>
                    <a:cxn ang="0">
                      <a:pos x="190" y="237"/>
                    </a:cxn>
                    <a:cxn ang="0">
                      <a:pos x="143" y="277"/>
                    </a:cxn>
                    <a:cxn ang="0">
                      <a:pos x="109" y="320"/>
                    </a:cxn>
                    <a:cxn ang="0">
                      <a:pos x="96" y="360"/>
                    </a:cxn>
                    <a:cxn ang="0">
                      <a:pos x="106" y="411"/>
                    </a:cxn>
                    <a:cxn ang="0">
                      <a:pos x="133" y="444"/>
                    </a:cxn>
                    <a:cxn ang="0">
                      <a:pos x="173" y="471"/>
                    </a:cxn>
                    <a:cxn ang="0">
                      <a:pos x="216" y="508"/>
                    </a:cxn>
                    <a:cxn ang="0">
                      <a:pos x="243" y="550"/>
                    </a:cxn>
                    <a:cxn ang="0">
                      <a:pos x="257" y="612"/>
                    </a:cxn>
                    <a:cxn ang="0">
                      <a:pos x="243" y="666"/>
                    </a:cxn>
                    <a:cxn ang="0">
                      <a:pos x="223" y="702"/>
                    </a:cxn>
                    <a:cxn ang="0">
                      <a:pos x="180" y="722"/>
                    </a:cxn>
                    <a:cxn ang="0">
                      <a:pos x="129" y="726"/>
                    </a:cxn>
                    <a:cxn ang="0">
                      <a:pos x="86" y="712"/>
                    </a:cxn>
                    <a:cxn ang="0">
                      <a:pos x="36" y="682"/>
                    </a:cxn>
                    <a:cxn ang="0">
                      <a:pos x="0" y="655"/>
                    </a:cxn>
                    <a:cxn ang="0">
                      <a:pos x="26" y="654"/>
                    </a:cxn>
                    <a:cxn ang="0">
                      <a:pos x="52" y="652"/>
                    </a:cxn>
                    <a:cxn ang="0">
                      <a:pos x="83" y="647"/>
                    </a:cxn>
                    <a:cxn ang="0">
                      <a:pos x="107" y="637"/>
                    </a:cxn>
                    <a:cxn ang="0">
                      <a:pos x="127" y="620"/>
                    </a:cxn>
                    <a:cxn ang="0">
                      <a:pos x="144" y="600"/>
                    </a:cxn>
                    <a:cxn ang="0">
                      <a:pos x="154" y="574"/>
                    </a:cxn>
                    <a:cxn ang="0">
                      <a:pos x="158" y="546"/>
                    </a:cxn>
                    <a:cxn ang="0">
                      <a:pos x="154" y="517"/>
                    </a:cxn>
                    <a:cxn ang="0">
                      <a:pos x="149" y="493"/>
                    </a:cxn>
                    <a:cxn ang="0">
                      <a:pos x="142" y="476"/>
                    </a:cxn>
                    <a:cxn ang="0">
                      <a:pos x="127" y="463"/>
                    </a:cxn>
                    <a:cxn ang="0">
                      <a:pos x="107" y="447"/>
                    </a:cxn>
                    <a:cxn ang="0">
                      <a:pos x="77" y="422"/>
                    </a:cxn>
                    <a:cxn ang="0">
                      <a:pos x="61" y="403"/>
                    </a:cxn>
                    <a:cxn ang="0">
                      <a:pos x="45" y="381"/>
                    </a:cxn>
                    <a:cxn ang="0">
                      <a:pos x="37" y="352"/>
                    </a:cxn>
                    <a:cxn ang="0">
                      <a:pos x="35" y="322"/>
                    </a:cxn>
                    <a:cxn ang="0">
                      <a:pos x="35" y="289"/>
                    </a:cxn>
                    <a:cxn ang="0">
                      <a:pos x="38" y="261"/>
                    </a:cxn>
                    <a:cxn ang="0">
                      <a:pos x="51" y="239"/>
                    </a:cxn>
                    <a:cxn ang="0">
                      <a:pos x="66" y="215"/>
                    </a:cxn>
                    <a:cxn ang="0">
                      <a:pos x="84" y="195"/>
                    </a:cxn>
                    <a:cxn ang="0">
                      <a:pos x="108" y="181"/>
                    </a:cxn>
                    <a:cxn ang="0">
                      <a:pos x="144" y="171"/>
                    </a:cxn>
                    <a:cxn ang="0">
                      <a:pos x="169" y="161"/>
                    </a:cxn>
                    <a:cxn ang="0">
                      <a:pos x="192" y="144"/>
                    </a:cxn>
                    <a:cxn ang="0">
                      <a:pos x="208" y="117"/>
                    </a:cxn>
                    <a:cxn ang="0">
                      <a:pos x="214" y="91"/>
                    </a:cxn>
                    <a:cxn ang="0">
                      <a:pos x="217" y="57"/>
                    </a:cxn>
                    <a:cxn ang="0">
                      <a:pos x="206" y="0"/>
                    </a:cxn>
                    <a:cxn ang="0">
                      <a:pos x="206" y="3"/>
                    </a:cxn>
                  </a:cxnLst>
                  <a:rect l="txL" t="txT" r="txR" b="txB"/>
                  <a:pathLst>
                    <a:path w="257" h="726">
                      <a:moveTo>
                        <a:pt x="206" y="3"/>
                      </a:moveTo>
                      <a:lnTo>
                        <a:pt x="230" y="40"/>
                      </a:lnTo>
                      <a:lnTo>
                        <a:pt x="240" y="86"/>
                      </a:lnTo>
                      <a:lnTo>
                        <a:pt x="233" y="140"/>
                      </a:lnTo>
                      <a:lnTo>
                        <a:pt x="216" y="196"/>
                      </a:lnTo>
                      <a:lnTo>
                        <a:pt x="190" y="237"/>
                      </a:lnTo>
                      <a:lnTo>
                        <a:pt x="143" y="277"/>
                      </a:lnTo>
                      <a:lnTo>
                        <a:pt x="109" y="320"/>
                      </a:lnTo>
                      <a:lnTo>
                        <a:pt x="96" y="360"/>
                      </a:lnTo>
                      <a:lnTo>
                        <a:pt x="106" y="411"/>
                      </a:lnTo>
                      <a:lnTo>
                        <a:pt x="133" y="444"/>
                      </a:lnTo>
                      <a:lnTo>
                        <a:pt x="173" y="471"/>
                      </a:lnTo>
                      <a:lnTo>
                        <a:pt x="216" y="508"/>
                      </a:lnTo>
                      <a:lnTo>
                        <a:pt x="243" y="550"/>
                      </a:lnTo>
                      <a:lnTo>
                        <a:pt x="257" y="612"/>
                      </a:lnTo>
                      <a:lnTo>
                        <a:pt x="243" y="666"/>
                      </a:lnTo>
                      <a:lnTo>
                        <a:pt x="223" y="702"/>
                      </a:lnTo>
                      <a:lnTo>
                        <a:pt x="180" y="722"/>
                      </a:lnTo>
                      <a:lnTo>
                        <a:pt x="129" y="726"/>
                      </a:lnTo>
                      <a:lnTo>
                        <a:pt x="86" y="712"/>
                      </a:lnTo>
                      <a:lnTo>
                        <a:pt x="36" y="682"/>
                      </a:lnTo>
                      <a:lnTo>
                        <a:pt x="0" y="655"/>
                      </a:lnTo>
                      <a:lnTo>
                        <a:pt x="26" y="654"/>
                      </a:lnTo>
                      <a:lnTo>
                        <a:pt x="52" y="652"/>
                      </a:lnTo>
                      <a:lnTo>
                        <a:pt x="83" y="647"/>
                      </a:lnTo>
                      <a:lnTo>
                        <a:pt x="107" y="637"/>
                      </a:lnTo>
                      <a:lnTo>
                        <a:pt x="127" y="620"/>
                      </a:lnTo>
                      <a:lnTo>
                        <a:pt x="144" y="600"/>
                      </a:lnTo>
                      <a:lnTo>
                        <a:pt x="154" y="574"/>
                      </a:lnTo>
                      <a:lnTo>
                        <a:pt x="158" y="546"/>
                      </a:lnTo>
                      <a:lnTo>
                        <a:pt x="154" y="517"/>
                      </a:lnTo>
                      <a:lnTo>
                        <a:pt x="149" y="493"/>
                      </a:lnTo>
                      <a:lnTo>
                        <a:pt x="142" y="476"/>
                      </a:lnTo>
                      <a:lnTo>
                        <a:pt x="127" y="463"/>
                      </a:lnTo>
                      <a:lnTo>
                        <a:pt x="107" y="447"/>
                      </a:lnTo>
                      <a:lnTo>
                        <a:pt x="77" y="422"/>
                      </a:lnTo>
                      <a:lnTo>
                        <a:pt x="61" y="403"/>
                      </a:lnTo>
                      <a:lnTo>
                        <a:pt x="45" y="381"/>
                      </a:lnTo>
                      <a:lnTo>
                        <a:pt x="37" y="352"/>
                      </a:lnTo>
                      <a:lnTo>
                        <a:pt x="35" y="322"/>
                      </a:lnTo>
                      <a:lnTo>
                        <a:pt x="35" y="289"/>
                      </a:lnTo>
                      <a:lnTo>
                        <a:pt x="38" y="261"/>
                      </a:lnTo>
                      <a:lnTo>
                        <a:pt x="51" y="239"/>
                      </a:lnTo>
                      <a:lnTo>
                        <a:pt x="66" y="215"/>
                      </a:lnTo>
                      <a:lnTo>
                        <a:pt x="84" y="195"/>
                      </a:lnTo>
                      <a:lnTo>
                        <a:pt x="108" y="181"/>
                      </a:lnTo>
                      <a:lnTo>
                        <a:pt x="144" y="171"/>
                      </a:lnTo>
                      <a:lnTo>
                        <a:pt x="169" y="161"/>
                      </a:lnTo>
                      <a:lnTo>
                        <a:pt x="192" y="144"/>
                      </a:lnTo>
                      <a:lnTo>
                        <a:pt x="208" y="117"/>
                      </a:lnTo>
                      <a:lnTo>
                        <a:pt x="214" y="91"/>
                      </a:lnTo>
                      <a:lnTo>
                        <a:pt x="217" y="57"/>
                      </a:lnTo>
                      <a:lnTo>
                        <a:pt x="206" y="0"/>
                      </a:lnTo>
                      <a:lnTo>
                        <a:pt x="206" y="3"/>
                      </a:lnTo>
                      <a:close/>
                    </a:path>
                  </a:pathLst>
                </a:custGeom>
                <a:solidFill>
                  <a:srgbClr val="FF8000">
                    <a:alpha val="100000"/>
                  </a:srgbClr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  <p:sp>
              <p:nvSpPr>
                <p:cNvPr id="35852" name="Freeform 13"/>
                <p:cNvSpPr/>
                <p:nvPr/>
              </p:nvSpPr>
              <p:spPr>
                <a:xfrm>
                  <a:off x="2882" y="1828"/>
                  <a:ext cx="304" cy="354"/>
                </a:xfrm>
                <a:custGeom>
                  <a:avLst/>
                  <a:gdLst>
                    <a:gd name="txL" fmla="*/ 0 w 304"/>
                    <a:gd name="txT" fmla="*/ 0 h 354"/>
                    <a:gd name="txR" fmla="*/ 304 w 304"/>
                    <a:gd name="txB" fmla="*/ 354 h 354"/>
                  </a:gdLst>
                  <a:ahLst/>
                  <a:cxnLst>
                    <a:cxn ang="0">
                      <a:pos x="303" y="1"/>
                    </a:cxn>
                    <a:cxn ang="0">
                      <a:pos x="279" y="58"/>
                    </a:cxn>
                    <a:cxn ang="0">
                      <a:pos x="262" y="91"/>
                    </a:cxn>
                    <a:cxn ang="0">
                      <a:pos x="243" y="130"/>
                    </a:cxn>
                    <a:cxn ang="0">
                      <a:pos x="226" y="171"/>
                    </a:cxn>
                    <a:cxn ang="0">
                      <a:pos x="210" y="204"/>
                    </a:cxn>
                    <a:cxn ang="0">
                      <a:pos x="192" y="236"/>
                    </a:cxn>
                    <a:cxn ang="0">
                      <a:pos x="170" y="265"/>
                    </a:cxn>
                    <a:cxn ang="0">
                      <a:pos x="150" y="293"/>
                    </a:cxn>
                    <a:cxn ang="0">
                      <a:pos x="136" y="321"/>
                    </a:cxn>
                    <a:cxn ang="0">
                      <a:pos x="124" y="354"/>
                    </a:cxn>
                    <a:cxn ang="0">
                      <a:pos x="114" y="328"/>
                    </a:cxn>
                    <a:cxn ang="0">
                      <a:pos x="103" y="308"/>
                    </a:cxn>
                    <a:cxn ang="0">
                      <a:pos x="90" y="282"/>
                    </a:cxn>
                    <a:cxn ang="0">
                      <a:pos x="76" y="263"/>
                    </a:cxn>
                    <a:cxn ang="0">
                      <a:pos x="61" y="241"/>
                    </a:cxn>
                    <a:cxn ang="0">
                      <a:pos x="43" y="226"/>
                    </a:cxn>
                    <a:cxn ang="0">
                      <a:pos x="26" y="214"/>
                    </a:cxn>
                    <a:cxn ang="0">
                      <a:pos x="0" y="208"/>
                    </a:cxn>
                    <a:cxn ang="0">
                      <a:pos x="40" y="187"/>
                    </a:cxn>
                    <a:cxn ang="0">
                      <a:pos x="110" y="157"/>
                    </a:cxn>
                    <a:cxn ang="0">
                      <a:pos x="170" y="123"/>
                    </a:cxn>
                    <a:cxn ang="0">
                      <a:pos x="229" y="84"/>
                    </a:cxn>
                    <a:cxn ang="0">
                      <a:pos x="273" y="44"/>
                    </a:cxn>
                    <a:cxn ang="0">
                      <a:pos x="304" y="0"/>
                    </a:cxn>
                    <a:cxn ang="0">
                      <a:pos x="303" y="1"/>
                    </a:cxn>
                  </a:cxnLst>
                  <a:rect l="txL" t="txT" r="txR" b="txB"/>
                  <a:pathLst>
                    <a:path w="304" h="354">
                      <a:moveTo>
                        <a:pt x="303" y="1"/>
                      </a:moveTo>
                      <a:lnTo>
                        <a:pt x="279" y="58"/>
                      </a:lnTo>
                      <a:lnTo>
                        <a:pt x="262" y="91"/>
                      </a:lnTo>
                      <a:lnTo>
                        <a:pt x="243" y="130"/>
                      </a:lnTo>
                      <a:lnTo>
                        <a:pt x="226" y="171"/>
                      </a:lnTo>
                      <a:lnTo>
                        <a:pt x="210" y="204"/>
                      </a:lnTo>
                      <a:lnTo>
                        <a:pt x="192" y="236"/>
                      </a:lnTo>
                      <a:lnTo>
                        <a:pt x="170" y="265"/>
                      </a:lnTo>
                      <a:lnTo>
                        <a:pt x="150" y="293"/>
                      </a:lnTo>
                      <a:lnTo>
                        <a:pt x="136" y="321"/>
                      </a:lnTo>
                      <a:lnTo>
                        <a:pt x="124" y="354"/>
                      </a:lnTo>
                      <a:lnTo>
                        <a:pt x="114" y="328"/>
                      </a:lnTo>
                      <a:lnTo>
                        <a:pt x="103" y="308"/>
                      </a:lnTo>
                      <a:lnTo>
                        <a:pt x="90" y="282"/>
                      </a:lnTo>
                      <a:lnTo>
                        <a:pt x="76" y="263"/>
                      </a:lnTo>
                      <a:lnTo>
                        <a:pt x="61" y="241"/>
                      </a:lnTo>
                      <a:lnTo>
                        <a:pt x="43" y="226"/>
                      </a:lnTo>
                      <a:lnTo>
                        <a:pt x="26" y="214"/>
                      </a:lnTo>
                      <a:lnTo>
                        <a:pt x="0" y="208"/>
                      </a:lnTo>
                      <a:lnTo>
                        <a:pt x="40" y="187"/>
                      </a:lnTo>
                      <a:lnTo>
                        <a:pt x="110" y="157"/>
                      </a:lnTo>
                      <a:lnTo>
                        <a:pt x="170" y="123"/>
                      </a:lnTo>
                      <a:lnTo>
                        <a:pt x="229" y="84"/>
                      </a:lnTo>
                      <a:lnTo>
                        <a:pt x="273" y="44"/>
                      </a:lnTo>
                      <a:lnTo>
                        <a:pt x="304" y="0"/>
                      </a:lnTo>
                      <a:lnTo>
                        <a:pt x="303" y="1"/>
                      </a:lnTo>
                      <a:close/>
                    </a:path>
                  </a:pathLst>
                </a:custGeom>
                <a:solidFill>
                  <a:srgbClr val="FF8000">
                    <a:alpha val="100000"/>
                  </a:srgbClr>
                </a:solidFill>
                <a:ln w="9525">
                  <a:noFill/>
                </a:ln>
              </p:spPr>
              <p:txBody>
                <a:bodyPr/>
                <a:p>
                  <a:endParaRPr lang="zh-CN" altLang="en-US"/>
                </a:p>
              </p:txBody>
            </p:sp>
          </p:grpSp>
          <p:sp>
            <p:nvSpPr>
              <p:cNvPr id="35848" name="Freeform 14"/>
              <p:cNvSpPr/>
              <p:nvPr/>
            </p:nvSpPr>
            <p:spPr>
              <a:xfrm>
                <a:off x="2375" y="1437"/>
                <a:ext cx="1136" cy="1359"/>
              </a:xfrm>
              <a:custGeom>
                <a:avLst/>
                <a:gdLst>
                  <a:gd name="txL" fmla="*/ 0 w 1136"/>
                  <a:gd name="txT" fmla="*/ 0 h 1359"/>
                  <a:gd name="txR" fmla="*/ 1136 w 1136"/>
                  <a:gd name="txB" fmla="*/ 1359 h 1359"/>
                </a:gdLst>
                <a:ahLst/>
                <a:cxnLst>
                  <a:cxn ang="0">
                    <a:pos x="766" y="680"/>
                  </a:cxn>
                  <a:cxn ang="0">
                    <a:pos x="907" y="590"/>
                  </a:cxn>
                  <a:cxn ang="0">
                    <a:pos x="1024" y="583"/>
                  </a:cxn>
                  <a:cxn ang="0">
                    <a:pos x="1109" y="671"/>
                  </a:cxn>
                  <a:cxn ang="0">
                    <a:pos x="1095" y="828"/>
                  </a:cxn>
                  <a:cxn ang="0">
                    <a:pos x="987" y="952"/>
                  </a:cxn>
                  <a:cxn ang="0">
                    <a:pos x="1011" y="1076"/>
                  </a:cxn>
                  <a:cxn ang="0">
                    <a:pos x="1122" y="1184"/>
                  </a:cxn>
                  <a:cxn ang="0">
                    <a:pos x="1102" y="1335"/>
                  </a:cxn>
                  <a:cxn ang="0">
                    <a:pos x="964" y="1346"/>
                  </a:cxn>
                  <a:cxn ang="0">
                    <a:pos x="834" y="1247"/>
                  </a:cxn>
                  <a:cxn ang="0">
                    <a:pos x="699" y="1169"/>
                  </a:cxn>
                  <a:cxn ang="0">
                    <a:pos x="541" y="1136"/>
                  </a:cxn>
                  <a:cxn ang="0">
                    <a:pos x="420" y="1055"/>
                  </a:cxn>
                  <a:cxn ang="0">
                    <a:pos x="363" y="888"/>
                  </a:cxn>
                  <a:cxn ang="0">
                    <a:pos x="403" y="697"/>
                  </a:cxn>
                  <a:cxn ang="0">
                    <a:pos x="487" y="609"/>
                  </a:cxn>
                  <a:cxn ang="0">
                    <a:pos x="678" y="515"/>
                  </a:cxn>
                  <a:cxn ang="0">
                    <a:pos x="806" y="401"/>
                  </a:cxn>
                  <a:cxn ang="0">
                    <a:pos x="820" y="323"/>
                  </a:cxn>
                  <a:cxn ang="0">
                    <a:pos x="752" y="422"/>
                  </a:cxn>
                  <a:cxn ang="0">
                    <a:pos x="632" y="458"/>
                  </a:cxn>
                  <a:cxn ang="0">
                    <a:pos x="486" y="449"/>
                  </a:cxn>
                  <a:cxn ang="0">
                    <a:pos x="336" y="485"/>
                  </a:cxn>
                  <a:cxn ang="0">
                    <a:pos x="208" y="573"/>
                  </a:cxn>
                  <a:cxn ang="0">
                    <a:pos x="154" y="700"/>
                  </a:cxn>
                  <a:cxn ang="0">
                    <a:pos x="203" y="913"/>
                  </a:cxn>
                  <a:cxn ang="0">
                    <a:pos x="303" y="1057"/>
                  </a:cxn>
                  <a:cxn ang="0">
                    <a:pos x="468" y="1181"/>
                  </a:cxn>
                  <a:cxn ang="0">
                    <a:pos x="645" y="1234"/>
                  </a:cxn>
                  <a:cxn ang="0">
                    <a:pos x="712" y="1280"/>
                  </a:cxn>
                  <a:cxn ang="0">
                    <a:pos x="667" y="1315"/>
                  </a:cxn>
                  <a:cxn ang="0">
                    <a:pos x="510" y="1275"/>
                  </a:cxn>
                  <a:cxn ang="0">
                    <a:pos x="355" y="1177"/>
                  </a:cxn>
                  <a:cxn ang="0">
                    <a:pos x="231" y="1033"/>
                  </a:cxn>
                  <a:cxn ang="0">
                    <a:pos x="102" y="875"/>
                  </a:cxn>
                  <a:cxn ang="0">
                    <a:pos x="23" y="689"/>
                  </a:cxn>
                  <a:cxn ang="0">
                    <a:pos x="3" y="462"/>
                  </a:cxn>
                  <a:cxn ang="0">
                    <a:pos x="50" y="267"/>
                  </a:cxn>
                  <a:cxn ang="0">
                    <a:pos x="201" y="152"/>
                  </a:cxn>
                  <a:cxn ang="0">
                    <a:pos x="424" y="102"/>
                  </a:cxn>
                  <a:cxn ang="0">
                    <a:pos x="655" y="17"/>
                  </a:cxn>
                  <a:cxn ang="0">
                    <a:pos x="847" y="37"/>
                  </a:cxn>
                  <a:cxn ang="0">
                    <a:pos x="860" y="183"/>
                  </a:cxn>
                </a:cxnLst>
                <a:rect l="txL" t="txT" r="txR" b="txB"/>
                <a:pathLst>
                  <a:path w="1136" h="1359">
                    <a:moveTo>
                      <a:pt x="672" y="781"/>
                    </a:moveTo>
                    <a:lnTo>
                      <a:pt x="715" y="727"/>
                    </a:lnTo>
                    <a:lnTo>
                      <a:pt x="766" y="680"/>
                    </a:lnTo>
                    <a:lnTo>
                      <a:pt x="816" y="644"/>
                    </a:lnTo>
                    <a:lnTo>
                      <a:pt x="867" y="610"/>
                    </a:lnTo>
                    <a:lnTo>
                      <a:pt x="907" y="590"/>
                    </a:lnTo>
                    <a:lnTo>
                      <a:pt x="942" y="580"/>
                    </a:lnTo>
                    <a:lnTo>
                      <a:pt x="981" y="573"/>
                    </a:lnTo>
                    <a:lnTo>
                      <a:pt x="1024" y="583"/>
                    </a:lnTo>
                    <a:lnTo>
                      <a:pt x="1055" y="600"/>
                    </a:lnTo>
                    <a:lnTo>
                      <a:pt x="1085" y="634"/>
                    </a:lnTo>
                    <a:lnTo>
                      <a:pt x="1109" y="671"/>
                    </a:lnTo>
                    <a:lnTo>
                      <a:pt x="1119" y="717"/>
                    </a:lnTo>
                    <a:lnTo>
                      <a:pt x="1112" y="771"/>
                    </a:lnTo>
                    <a:lnTo>
                      <a:pt x="1095" y="828"/>
                    </a:lnTo>
                    <a:lnTo>
                      <a:pt x="1068" y="869"/>
                    </a:lnTo>
                    <a:lnTo>
                      <a:pt x="1021" y="909"/>
                    </a:lnTo>
                    <a:lnTo>
                      <a:pt x="987" y="952"/>
                    </a:lnTo>
                    <a:lnTo>
                      <a:pt x="974" y="992"/>
                    </a:lnTo>
                    <a:lnTo>
                      <a:pt x="984" y="1043"/>
                    </a:lnTo>
                    <a:lnTo>
                      <a:pt x="1011" y="1076"/>
                    </a:lnTo>
                    <a:lnTo>
                      <a:pt x="1051" y="1103"/>
                    </a:lnTo>
                    <a:lnTo>
                      <a:pt x="1095" y="1140"/>
                    </a:lnTo>
                    <a:lnTo>
                      <a:pt x="1122" y="1184"/>
                    </a:lnTo>
                    <a:lnTo>
                      <a:pt x="1136" y="1245"/>
                    </a:lnTo>
                    <a:lnTo>
                      <a:pt x="1122" y="1299"/>
                    </a:lnTo>
                    <a:lnTo>
                      <a:pt x="1102" y="1335"/>
                    </a:lnTo>
                    <a:lnTo>
                      <a:pt x="1058" y="1356"/>
                    </a:lnTo>
                    <a:lnTo>
                      <a:pt x="1008" y="1359"/>
                    </a:lnTo>
                    <a:lnTo>
                      <a:pt x="964" y="1346"/>
                    </a:lnTo>
                    <a:lnTo>
                      <a:pt x="913" y="1315"/>
                    </a:lnTo>
                    <a:lnTo>
                      <a:pt x="877" y="1288"/>
                    </a:lnTo>
                    <a:lnTo>
                      <a:pt x="834" y="1247"/>
                    </a:lnTo>
                    <a:lnTo>
                      <a:pt x="793" y="1211"/>
                    </a:lnTo>
                    <a:lnTo>
                      <a:pt x="750" y="1185"/>
                    </a:lnTo>
                    <a:lnTo>
                      <a:pt x="699" y="1169"/>
                    </a:lnTo>
                    <a:lnTo>
                      <a:pt x="645" y="1157"/>
                    </a:lnTo>
                    <a:lnTo>
                      <a:pt x="592" y="1147"/>
                    </a:lnTo>
                    <a:lnTo>
                      <a:pt x="541" y="1136"/>
                    </a:lnTo>
                    <a:lnTo>
                      <a:pt x="498" y="1123"/>
                    </a:lnTo>
                    <a:lnTo>
                      <a:pt x="456" y="1096"/>
                    </a:lnTo>
                    <a:lnTo>
                      <a:pt x="420" y="1055"/>
                    </a:lnTo>
                    <a:lnTo>
                      <a:pt x="393" y="1013"/>
                    </a:lnTo>
                    <a:lnTo>
                      <a:pt x="376" y="963"/>
                    </a:lnTo>
                    <a:lnTo>
                      <a:pt x="363" y="888"/>
                    </a:lnTo>
                    <a:lnTo>
                      <a:pt x="366" y="814"/>
                    </a:lnTo>
                    <a:lnTo>
                      <a:pt x="380" y="749"/>
                    </a:lnTo>
                    <a:lnTo>
                      <a:pt x="403" y="697"/>
                    </a:lnTo>
                    <a:lnTo>
                      <a:pt x="432" y="661"/>
                    </a:lnTo>
                    <a:lnTo>
                      <a:pt x="455" y="635"/>
                    </a:lnTo>
                    <a:lnTo>
                      <a:pt x="487" y="609"/>
                    </a:lnTo>
                    <a:lnTo>
                      <a:pt x="547" y="580"/>
                    </a:lnTo>
                    <a:lnTo>
                      <a:pt x="618" y="549"/>
                    </a:lnTo>
                    <a:lnTo>
                      <a:pt x="678" y="515"/>
                    </a:lnTo>
                    <a:lnTo>
                      <a:pt x="739" y="475"/>
                    </a:lnTo>
                    <a:lnTo>
                      <a:pt x="783" y="435"/>
                    </a:lnTo>
                    <a:lnTo>
                      <a:pt x="806" y="401"/>
                    </a:lnTo>
                    <a:lnTo>
                      <a:pt x="815" y="378"/>
                    </a:lnTo>
                    <a:lnTo>
                      <a:pt x="819" y="358"/>
                    </a:lnTo>
                    <a:lnTo>
                      <a:pt x="820" y="323"/>
                    </a:lnTo>
                    <a:lnTo>
                      <a:pt x="802" y="372"/>
                    </a:lnTo>
                    <a:lnTo>
                      <a:pt x="781" y="399"/>
                    </a:lnTo>
                    <a:lnTo>
                      <a:pt x="752" y="422"/>
                    </a:lnTo>
                    <a:lnTo>
                      <a:pt x="721" y="439"/>
                    </a:lnTo>
                    <a:lnTo>
                      <a:pt x="681" y="451"/>
                    </a:lnTo>
                    <a:lnTo>
                      <a:pt x="632" y="458"/>
                    </a:lnTo>
                    <a:lnTo>
                      <a:pt x="585" y="453"/>
                    </a:lnTo>
                    <a:lnTo>
                      <a:pt x="534" y="448"/>
                    </a:lnTo>
                    <a:lnTo>
                      <a:pt x="486" y="449"/>
                    </a:lnTo>
                    <a:lnTo>
                      <a:pt x="438" y="455"/>
                    </a:lnTo>
                    <a:lnTo>
                      <a:pt x="392" y="465"/>
                    </a:lnTo>
                    <a:lnTo>
                      <a:pt x="336" y="485"/>
                    </a:lnTo>
                    <a:lnTo>
                      <a:pt x="285" y="510"/>
                    </a:lnTo>
                    <a:lnTo>
                      <a:pt x="244" y="537"/>
                    </a:lnTo>
                    <a:lnTo>
                      <a:pt x="208" y="573"/>
                    </a:lnTo>
                    <a:lnTo>
                      <a:pt x="177" y="617"/>
                    </a:lnTo>
                    <a:lnTo>
                      <a:pt x="160" y="658"/>
                    </a:lnTo>
                    <a:lnTo>
                      <a:pt x="154" y="700"/>
                    </a:lnTo>
                    <a:lnTo>
                      <a:pt x="162" y="774"/>
                    </a:lnTo>
                    <a:lnTo>
                      <a:pt x="182" y="855"/>
                    </a:lnTo>
                    <a:lnTo>
                      <a:pt x="203" y="913"/>
                    </a:lnTo>
                    <a:lnTo>
                      <a:pt x="229" y="962"/>
                    </a:lnTo>
                    <a:lnTo>
                      <a:pt x="267" y="1017"/>
                    </a:lnTo>
                    <a:lnTo>
                      <a:pt x="303" y="1057"/>
                    </a:lnTo>
                    <a:lnTo>
                      <a:pt x="346" y="1096"/>
                    </a:lnTo>
                    <a:lnTo>
                      <a:pt x="401" y="1141"/>
                    </a:lnTo>
                    <a:lnTo>
                      <a:pt x="468" y="1181"/>
                    </a:lnTo>
                    <a:lnTo>
                      <a:pt x="534" y="1207"/>
                    </a:lnTo>
                    <a:lnTo>
                      <a:pt x="598" y="1225"/>
                    </a:lnTo>
                    <a:lnTo>
                      <a:pt x="645" y="1234"/>
                    </a:lnTo>
                    <a:lnTo>
                      <a:pt x="685" y="1244"/>
                    </a:lnTo>
                    <a:lnTo>
                      <a:pt x="705" y="1260"/>
                    </a:lnTo>
                    <a:lnTo>
                      <a:pt x="712" y="1280"/>
                    </a:lnTo>
                    <a:lnTo>
                      <a:pt x="706" y="1301"/>
                    </a:lnTo>
                    <a:lnTo>
                      <a:pt x="689" y="1312"/>
                    </a:lnTo>
                    <a:lnTo>
                      <a:pt x="667" y="1315"/>
                    </a:lnTo>
                    <a:lnTo>
                      <a:pt x="625" y="1311"/>
                    </a:lnTo>
                    <a:lnTo>
                      <a:pt x="568" y="1295"/>
                    </a:lnTo>
                    <a:lnTo>
                      <a:pt x="510" y="1275"/>
                    </a:lnTo>
                    <a:lnTo>
                      <a:pt x="447" y="1244"/>
                    </a:lnTo>
                    <a:lnTo>
                      <a:pt x="400" y="1214"/>
                    </a:lnTo>
                    <a:lnTo>
                      <a:pt x="355" y="1177"/>
                    </a:lnTo>
                    <a:lnTo>
                      <a:pt x="318" y="1134"/>
                    </a:lnTo>
                    <a:lnTo>
                      <a:pt x="276" y="1082"/>
                    </a:lnTo>
                    <a:lnTo>
                      <a:pt x="231" y="1033"/>
                    </a:lnTo>
                    <a:lnTo>
                      <a:pt x="185" y="979"/>
                    </a:lnTo>
                    <a:lnTo>
                      <a:pt x="139" y="923"/>
                    </a:lnTo>
                    <a:lnTo>
                      <a:pt x="102" y="875"/>
                    </a:lnTo>
                    <a:lnTo>
                      <a:pt x="72" y="828"/>
                    </a:lnTo>
                    <a:lnTo>
                      <a:pt x="48" y="774"/>
                    </a:lnTo>
                    <a:lnTo>
                      <a:pt x="23" y="689"/>
                    </a:lnTo>
                    <a:lnTo>
                      <a:pt x="6" y="622"/>
                    </a:lnTo>
                    <a:lnTo>
                      <a:pt x="0" y="535"/>
                    </a:lnTo>
                    <a:lnTo>
                      <a:pt x="3" y="462"/>
                    </a:lnTo>
                    <a:lnTo>
                      <a:pt x="13" y="377"/>
                    </a:lnTo>
                    <a:lnTo>
                      <a:pt x="30" y="316"/>
                    </a:lnTo>
                    <a:lnTo>
                      <a:pt x="50" y="267"/>
                    </a:lnTo>
                    <a:lnTo>
                      <a:pt x="94" y="216"/>
                    </a:lnTo>
                    <a:lnTo>
                      <a:pt x="145" y="179"/>
                    </a:lnTo>
                    <a:lnTo>
                      <a:pt x="201" y="152"/>
                    </a:lnTo>
                    <a:lnTo>
                      <a:pt x="275" y="135"/>
                    </a:lnTo>
                    <a:lnTo>
                      <a:pt x="343" y="125"/>
                    </a:lnTo>
                    <a:lnTo>
                      <a:pt x="424" y="102"/>
                    </a:lnTo>
                    <a:lnTo>
                      <a:pt x="514" y="78"/>
                    </a:lnTo>
                    <a:lnTo>
                      <a:pt x="578" y="54"/>
                    </a:lnTo>
                    <a:lnTo>
                      <a:pt x="655" y="17"/>
                    </a:lnTo>
                    <a:lnTo>
                      <a:pt x="722" y="0"/>
                    </a:lnTo>
                    <a:lnTo>
                      <a:pt x="806" y="14"/>
                    </a:lnTo>
                    <a:lnTo>
                      <a:pt x="847" y="37"/>
                    </a:lnTo>
                    <a:lnTo>
                      <a:pt x="867" y="71"/>
                    </a:lnTo>
                    <a:lnTo>
                      <a:pt x="874" y="122"/>
                    </a:lnTo>
                    <a:lnTo>
                      <a:pt x="860" y="183"/>
                    </a:lnTo>
                    <a:lnTo>
                      <a:pt x="850" y="243"/>
                    </a:lnTo>
                    <a:lnTo>
                      <a:pt x="840" y="297"/>
                    </a:lnTo>
                  </a:path>
                </a:pathLst>
              </a:custGeom>
              <a:noFill/>
              <a:ln w="14288" cap="flat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p>
                <a:endParaRPr lang="zh-CN" altLang="en-US"/>
              </a:p>
            </p:txBody>
          </p:sp>
        </p:grpSp>
      </p:grpSp>
      <p:sp>
        <p:nvSpPr>
          <p:cNvPr id="4" name="TextBox 42"/>
          <p:cNvSpPr txBox="1"/>
          <p:nvPr/>
        </p:nvSpPr>
        <p:spPr>
          <a:xfrm>
            <a:off x="504825" y="897890"/>
            <a:ext cx="348551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二、有效沟通的技巧</a:t>
            </a:r>
            <a:endParaRPr lang="zh-CN" altLang="en-US" sz="28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2" name="TextBox 42"/>
          <p:cNvSpPr txBox="1"/>
          <p:nvPr/>
        </p:nvSpPr>
        <p:spPr>
          <a:xfrm>
            <a:off x="403860" y="994410"/>
            <a:ext cx="348551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二、有效沟通的技巧</a:t>
            </a:r>
            <a:endParaRPr lang="zh-CN" altLang="en-US" sz="28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3" name="直接连接符 72"/>
          <p:cNvCxnSpPr/>
          <p:nvPr/>
        </p:nvCxnSpPr>
        <p:spPr>
          <a:xfrm flipV="1">
            <a:off x="622935" y="1642745"/>
            <a:ext cx="4222750" cy="254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</a:ln>
          <a:effectLst/>
        </p:spPr>
      </p:cxnSp>
      <p:sp>
        <p:nvSpPr>
          <p:cNvPr id="10" name="TextBox 1"/>
          <p:cNvSpPr txBox="1"/>
          <p:nvPr/>
        </p:nvSpPr>
        <p:spPr>
          <a:xfrm>
            <a:off x="441960" y="1645285"/>
            <a:ext cx="5692140" cy="423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marL="571500" marR="0" lvl="0" indent="-5715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8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华文中宋" pitchFamily="2" charset="-122"/>
                <a:ea typeface="黑体" panose="02010609060101010101" pitchFamily="49" charset="-122"/>
                <a:sym typeface="+mn-ea"/>
              </a:rPr>
              <a:t>  </a:t>
            </a:r>
            <a:r>
              <a:rPr lang="zh-CN" altLang="en-US" sz="2400" b="1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1800" b="1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华文中宋" pitchFamily="2" charset="-122"/>
                <a:ea typeface="黑体" panose="02010609060101010101" pitchFamily="49" charset="-122"/>
                <a:sym typeface="+mn-ea"/>
              </a:rPr>
              <a:t>、</a:t>
            </a:r>
            <a:r>
              <a:rPr lang="zh-CN" altLang="en-US" sz="2400" b="1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倾听技巧</a:t>
            </a:r>
            <a:r>
              <a:rPr lang="zh-CN" altLang="en-US" sz="24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---（</a:t>
            </a:r>
            <a:r>
              <a:rPr lang="en-US" altLang="zh-CN" sz="24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</a:t>
            </a:r>
            <a:r>
              <a:rPr lang="zh-CN" altLang="en-US" sz="24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）倾听的四个步骤</a:t>
            </a:r>
            <a:endParaRPr lang="zh-CN" altLang="en-US" sz="2400" noProof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2351564" y="3341025"/>
            <a:ext cx="5916612" cy="809625"/>
          </a:xfrm>
          <a:prstGeom prst="homePlate">
            <a:avLst>
              <a:gd name="adj" fmla="val 40030"/>
            </a:avLst>
          </a:prstGeom>
          <a:gradFill>
            <a:gsLst>
              <a:gs pos="0">
                <a:schemeClr val="bg1">
                  <a:lumMod val="85000"/>
                </a:schemeClr>
              </a:gs>
              <a:gs pos="51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9525">
            <a:noFill/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txBody>
          <a:bodyPr wrap="none" anchor="ctr"/>
          <a:lstStyle/>
          <a:p>
            <a:pPr marL="357505" indent="-357505" algn="l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zh-CN" altLang="en-US" sz="1200" kern="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6340158" y="3341024"/>
            <a:ext cx="503237" cy="828675"/>
          </a:xfrm>
          <a:prstGeom prst="chevron">
            <a:avLst>
              <a:gd name="adj" fmla="val 55472"/>
            </a:avLst>
          </a:prstGeom>
          <a:solidFill>
            <a:srgbClr val="0070C0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zh-CN" altLang="en-US" sz="1800" kern="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3" name="AutoShape 8"/>
          <p:cNvSpPr>
            <a:spLocks noChangeArrowheads="1"/>
          </p:cNvSpPr>
          <p:nvPr/>
        </p:nvSpPr>
        <p:spPr bwMode="auto">
          <a:xfrm>
            <a:off x="4765002" y="3333895"/>
            <a:ext cx="501650" cy="828675"/>
          </a:xfrm>
          <a:prstGeom prst="chevron">
            <a:avLst>
              <a:gd name="adj" fmla="val 55472"/>
            </a:avLst>
          </a:prstGeom>
          <a:solidFill>
            <a:srgbClr val="0070C0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zh-CN" altLang="en-US" sz="1800" kern="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4" name="AutoShape 8"/>
          <p:cNvSpPr>
            <a:spLocks noChangeArrowheads="1"/>
          </p:cNvSpPr>
          <p:nvPr/>
        </p:nvSpPr>
        <p:spPr bwMode="auto">
          <a:xfrm>
            <a:off x="3179445" y="3341025"/>
            <a:ext cx="503238" cy="828675"/>
          </a:xfrm>
          <a:prstGeom prst="chevron">
            <a:avLst>
              <a:gd name="adj" fmla="val 55472"/>
            </a:avLst>
          </a:prstGeom>
          <a:solidFill>
            <a:srgbClr val="0070C0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zh-CN" altLang="en-US" sz="1800" kern="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auto">
          <a:xfrm>
            <a:off x="7910195" y="3341023"/>
            <a:ext cx="501650" cy="828675"/>
          </a:xfrm>
          <a:prstGeom prst="chevron">
            <a:avLst>
              <a:gd name="adj" fmla="val 55472"/>
            </a:avLst>
          </a:prstGeom>
          <a:solidFill>
            <a:srgbClr val="0070C0"/>
          </a:solidFill>
          <a:ln w="9525">
            <a:noFill/>
            <a:miter lim="800000"/>
          </a:ln>
        </p:spPr>
        <p:txBody>
          <a:bodyPr wrap="none" anchor="ctr"/>
          <a:lstStyle/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endParaRPr lang="zh-CN" altLang="en-US" sz="1800" kern="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6" name="TextBox 10"/>
          <p:cNvSpPr txBox="1"/>
          <p:nvPr/>
        </p:nvSpPr>
        <p:spPr>
          <a:xfrm>
            <a:off x="2352358" y="3618314"/>
            <a:ext cx="299085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Tx/>
              <a:buSzTx/>
            </a:pPr>
            <a:r>
              <a:rPr lang="en-US" altLang="zh-CN" sz="2400" i="1" dirty="0">
                <a:solidFill>
                  <a:srgbClr val="0070C0"/>
                </a:solidFill>
                <a:latin typeface="Impact" panose="020B0806030902050204" pitchFamily="34" charset="0"/>
              </a:rPr>
              <a:t>1</a:t>
            </a:r>
            <a:endParaRPr lang="en-US" altLang="zh-CN" sz="2400" i="1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7" name="TextBox 11"/>
          <p:cNvSpPr txBox="1"/>
          <p:nvPr/>
        </p:nvSpPr>
        <p:spPr>
          <a:xfrm>
            <a:off x="3933508" y="3618314"/>
            <a:ext cx="335915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Tx/>
              <a:buSzTx/>
            </a:pPr>
            <a:r>
              <a:rPr lang="en-US" altLang="zh-CN" sz="2400" i="1" dirty="0" smtClean="0">
                <a:solidFill>
                  <a:srgbClr val="0070C0"/>
                </a:solidFill>
                <a:latin typeface="Impact" panose="020B0806030902050204" pitchFamily="34" charset="0"/>
              </a:rPr>
              <a:t>2</a:t>
            </a:r>
            <a:endParaRPr lang="zh-CN" altLang="en-US" sz="2400" i="1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8" name="TextBox 12"/>
          <p:cNvSpPr txBox="1"/>
          <p:nvPr/>
        </p:nvSpPr>
        <p:spPr>
          <a:xfrm>
            <a:off x="5513070" y="3618314"/>
            <a:ext cx="317500" cy="39878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Tx/>
              <a:buSzTx/>
            </a:pPr>
            <a:r>
              <a:rPr lang="en-US" sz="2000" i="1" dirty="0" smtClean="0">
                <a:solidFill>
                  <a:srgbClr val="0070C0"/>
                </a:solidFill>
                <a:latin typeface="Impact" panose="020B0806030902050204" pitchFamily="34" charset="0"/>
              </a:rPr>
              <a:t>3</a:t>
            </a:r>
            <a:endParaRPr lang="en-US" sz="2000" i="1" dirty="0" smtClean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sp>
        <p:nvSpPr>
          <p:cNvPr id="19" name="TextBox 13"/>
          <p:cNvSpPr txBox="1"/>
          <p:nvPr/>
        </p:nvSpPr>
        <p:spPr>
          <a:xfrm>
            <a:off x="7092633" y="3618314"/>
            <a:ext cx="309880" cy="39878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fontAlgn="base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Tx/>
              <a:buSzTx/>
            </a:pPr>
            <a:r>
              <a:rPr lang="en-US" altLang="zh-CN" sz="2000" i="1" dirty="0">
                <a:solidFill>
                  <a:srgbClr val="0070C0"/>
                </a:solidFill>
                <a:latin typeface="Impact" panose="020B0806030902050204" pitchFamily="34" charset="0"/>
              </a:rPr>
              <a:t>4</a:t>
            </a:r>
            <a:endParaRPr lang="en-US" altLang="zh-CN" sz="2000" i="1" dirty="0">
              <a:solidFill>
                <a:srgbClr val="0070C0"/>
              </a:solidFill>
              <a:latin typeface="Impact" panose="020B0806030902050204" pitchFamily="34" charset="0"/>
            </a:endParaRPr>
          </a:p>
        </p:txBody>
      </p:sp>
      <p:grpSp>
        <p:nvGrpSpPr>
          <p:cNvPr id="20" name="组合 13"/>
          <p:cNvGrpSpPr/>
          <p:nvPr/>
        </p:nvGrpSpPr>
        <p:grpSpPr bwMode="auto">
          <a:xfrm>
            <a:off x="2585720" y="4051702"/>
            <a:ext cx="2492375" cy="1222057"/>
            <a:chOff x="941884" y="3983470"/>
            <a:chExt cx="1984063" cy="1381738"/>
          </a:xfrm>
        </p:grpSpPr>
        <p:cxnSp>
          <p:nvCxnSpPr>
            <p:cNvPr id="21" name="直接连接符 23"/>
            <p:cNvCxnSpPr>
              <a:cxnSpLocks noChangeShapeType="1"/>
            </p:cNvCxnSpPr>
            <p:nvPr/>
          </p:nvCxnSpPr>
          <p:spPr bwMode="auto">
            <a:xfrm>
              <a:off x="941884" y="3983470"/>
              <a:ext cx="0" cy="1358533"/>
            </a:xfrm>
            <a:prstGeom prst="line">
              <a:avLst/>
            </a:prstGeom>
            <a:noFill/>
            <a:ln w="9525" algn="ctr">
              <a:solidFill>
                <a:srgbClr val="0070C0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2" name="TextBox 16"/>
            <p:cNvSpPr txBox="1"/>
            <p:nvPr/>
          </p:nvSpPr>
          <p:spPr>
            <a:xfrm>
              <a:off x="1000016" y="4792266"/>
              <a:ext cx="1925931" cy="57294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l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lang="zh-CN" altLang="en-US" sz="18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</a:rPr>
                <a:t>准备聆听</a:t>
              </a:r>
              <a:endParaRPr lang="zh-CN" altLang="en-US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23" name="组合 14"/>
          <p:cNvGrpSpPr/>
          <p:nvPr/>
        </p:nvGrpSpPr>
        <p:grpSpPr bwMode="auto">
          <a:xfrm>
            <a:off x="4166870" y="2222902"/>
            <a:ext cx="2286000" cy="1330325"/>
            <a:chOff x="2293144" y="1916832"/>
            <a:chExt cx="1925931" cy="1502549"/>
          </a:xfrm>
        </p:grpSpPr>
        <p:cxnSp>
          <p:nvCxnSpPr>
            <p:cNvPr id="24" name="直接连接符 21"/>
            <p:cNvCxnSpPr>
              <a:cxnSpLocks noChangeShapeType="1"/>
            </p:cNvCxnSpPr>
            <p:nvPr/>
          </p:nvCxnSpPr>
          <p:spPr bwMode="auto">
            <a:xfrm>
              <a:off x="2293144" y="2060848"/>
              <a:ext cx="0" cy="1358533"/>
            </a:xfrm>
            <a:prstGeom prst="line">
              <a:avLst/>
            </a:prstGeom>
            <a:noFill/>
            <a:ln w="9525" algn="ctr">
              <a:solidFill>
                <a:srgbClr val="0070C0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5" name="TextBox 19"/>
            <p:cNvSpPr txBox="1"/>
            <p:nvPr/>
          </p:nvSpPr>
          <p:spPr>
            <a:xfrm>
              <a:off x="2293144" y="1916832"/>
              <a:ext cx="1925931" cy="13540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l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lang="zh-CN" altLang="en-US" sz="18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</a:rPr>
                <a:t>发出准备聆听的</a:t>
              </a:r>
              <a:endParaRPr lang="zh-CN" altLang="en-US" sz="18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endParaRPr>
            </a:p>
            <a:p>
              <a:pPr algn="l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lang="zh-CN" altLang="en-US" sz="18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</a:rPr>
                <a:t>信息</a:t>
              </a:r>
              <a:endParaRPr lang="zh-CN" altLang="en-US" sz="18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endParaRPr>
            </a:p>
            <a:p>
              <a:pPr algn="l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endParaRPr lang="zh-CN" altLang="en-US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26" name="组合 15"/>
          <p:cNvGrpSpPr/>
          <p:nvPr/>
        </p:nvGrpSpPr>
        <p:grpSpPr bwMode="auto">
          <a:xfrm>
            <a:off x="5714683" y="4070752"/>
            <a:ext cx="2109787" cy="1703070"/>
            <a:chOff x="3641104" y="3980384"/>
            <a:chExt cx="1925931" cy="1923671"/>
          </a:xfrm>
        </p:grpSpPr>
        <p:cxnSp>
          <p:nvCxnSpPr>
            <p:cNvPr id="27" name="直接连接符 19"/>
            <p:cNvCxnSpPr>
              <a:cxnSpLocks noChangeShapeType="1"/>
            </p:cNvCxnSpPr>
            <p:nvPr/>
          </p:nvCxnSpPr>
          <p:spPr bwMode="auto">
            <a:xfrm>
              <a:off x="3648596" y="3980384"/>
              <a:ext cx="0" cy="1358533"/>
            </a:xfrm>
            <a:prstGeom prst="line">
              <a:avLst/>
            </a:prstGeom>
            <a:noFill/>
            <a:ln w="9525" algn="ctr">
              <a:solidFill>
                <a:srgbClr val="0070C0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8" name="TextBox 22"/>
            <p:cNvSpPr txBox="1"/>
            <p:nvPr/>
          </p:nvSpPr>
          <p:spPr>
            <a:xfrm>
              <a:off x="3641104" y="4392804"/>
              <a:ext cx="1925931" cy="151125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l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lang="zh-CN" altLang="en-US" sz="18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</a:rPr>
                <a:t>在沟通过程中采</a:t>
              </a:r>
              <a:endParaRPr lang="zh-CN" altLang="en-US" sz="18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endParaRPr>
            </a:p>
            <a:p>
              <a:pPr algn="l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lang="zh-CN" altLang="en-US" sz="18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</a:rPr>
                <a:t>取积极的</a:t>
              </a:r>
              <a:endParaRPr lang="zh-CN" altLang="en-US" sz="18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endParaRPr>
            </a:p>
            <a:p>
              <a:pPr algn="l" eaLnBrk="1" fontAlgn="auto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defRPr/>
              </a:pPr>
              <a:r>
                <a:rPr lang="zh-CN" altLang="en-US" sz="18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</a:rPr>
                <a:t>行动</a:t>
              </a:r>
              <a:endParaRPr lang="zh-CN" altLang="en-US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endParaRPr>
            </a:p>
          </p:txBody>
        </p:sp>
      </p:grpSp>
      <p:grpSp>
        <p:nvGrpSpPr>
          <p:cNvPr id="29" name="组合 16"/>
          <p:cNvGrpSpPr/>
          <p:nvPr/>
        </p:nvGrpSpPr>
        <p:grpSpPr bwMode="auto">
          <a:xfrm>
            <a:off x="7322820" y="2222902"/>
            <a:ext cx="2178050" cy="1330325"/>
            <a:chOff x="5044092" y="1916832"/>
            <a:chExt cx="1925931" cy="1502549"/>
          </a:xfrm>
        </p:grpSpPr>
        <p:cxnSp>
          <p:nvCxnSpPr>
            <p:cNvPr id="30" name="直接连接符 17"/>
            <p:cNvCxnSpPr>
              <a:cxnSpLocks noChangeShapeType="1"/>
            </p:cNvCxnSpPr>
            <p:nvPr/>
          </p:nvCxnSpPr>
          <p:spPr bwMode="auto">
            <a:xfrm>
              <a:off x="5044092" y="2060848"/>
              <a:ext cx="0" cy="1358533"/>
            </a:xfrm>
            <a:prstGeom prst="line">
              <a:avLst/>
            </a:prstGeom>
            <a:noFill/>
            <a:ln w="9525" algn="ctr">
              <a:solidFill>
                <a:srgbClr val="0070C0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" name="TextBox 25"/>
            <p:cNvSpPr txBox="1"/>
            <p:nvPr/>
          </p:nvSpPr>
          <p:spPr>
            <a:xfrm>
              <a:off x="5044092" y="1916832"/>
              <a:ext cx="1925931" cy="72868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0" hangingPunct="0"/>
              <a:r>
                <a:rPr lang="zh-CN" altLang="en-US" sz="18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sym typeface="+mn-ea"/>
                </a:rPr>
                <a:t>理解对方的全部</a:t>
              </a:r>
              <a:endParaRPr lang="zh-CN" altLang="en-US" sz="18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sym typeface="+mn-ea"/>
              </a:endParaRPr>
            </a:p>
            <a:p>
              <a:pPr algn="ctr" eaLnBrk="0" hangingPunct="0"/>
              <a:r>
                <a:rPr lang="zh-CN" altLang="en-US" sz="1800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sym typeface="+mn-ea"/>
                </a:rPr>
                <a:t>信息</a:t>
              </a:r>
              <a:endParaRPr lang="zh-CN" altLang="en-US" sz="18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sym typeface="+mn-ea"/>
              </a:endParaRPr>
            </a:p>
          </p:txBody>
        </p:sp>
      </p:grpSp>
      <p:sp>
        <p:nvSpPr>
          <p:cNvPr id="32" name="Rectangle 162"/>
          <p:cNvSpPr>
            <a:spLocks noChangeArrowheads="1"/>
          </p:cNvSpPr>
          <p:nvPr/>
        </p:nvSpPr>
        <p:spPr bwMode="auto">
          <a:xfrm>
            <a:off x="8797413" y="3536100"/>
            <a:ext cx="100076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0F6FC6"/>
                    </a:gs>
                    <a:gs pos="100000">
                      <a:srgbClr val="009DD9">
                        <a:alpha val="89998"/>
                      </a:srgb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90500" dir="5400000" algn="ctr" rotWithShape="0">
                    <a:schemeClr val="bg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  <a:flatTx/>
          </a:bodyPr>
          <a:lstStyle/>
          <a:p>
            <a:pPr eaLnBrk="1" fontAlgn="base" hangingPunct="1">
              <a:lnSpc>
                <a:spcPct val="150000"/>
              </a:lnSpc>
              <a:buClrTx/>
              <a:buSzTx/>
            </a:pPr>
            <a:r>
              <a:rPr lang="zh-CN" altLang="en-US" sz="1600" b="1" dirty="0">
                <a:solidFill>
                  <a:schemeClr val="bg1"/>
                </a:solidFill>
              </a:rPr>
              <a:t>添加标题</a:t>
            </a:r>
            <a:endParaRPr lang="en-US" altLang="zh-CN" sz="1600" b="1" dirty="0">
              <a:solidFill>
                <a:schemeClr val="bg1"/>
              </a:solidFill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97730" y="15240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97290" y="15335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63650" y="15462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75860" y="15335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0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/>
      <p:bldP spid="17" grpId="0"/>
      <p:bldP spid="18" grpId="0"/>
      <p:bldP spid="19" grpId="0"/>
      <p:bldP spid="32" grpId="0" bldLvl="0" animBg="1"/>
      <p:bldP spid="11268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2" name="TextBox 42"/>
          <p:cNvSpPr txBox="1"/>
          <p:nvPr/>
        </p:nvSpPr>
        <p:spPr>
          <a:xfrm>
            <a:off x="473075" y="1101725"/>
            <a:ext cx="348551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二、有效沟通的技巧</a:t>
            </a:r>
            <a:endParaRPr lang="zh-CN" altLang="en-US" sz="28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3" name="直接连接符 72"/>
          <p:cNvCxnSpPr/>
          <p:nvPr/>
        </p:nvCxnSpPr>
        <p:spPr>
          <a:xfrm flipV="1">
            <a:off x="487680" y="1752600"/>
            <a:ext cx="4222750" cy="254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</a:ln>
          <a:effectLst/>
        </p:spPr>
      </p:cxnSp>
      <p:sp>
        <p:nvSpPr>
          <p:cNvPr id="10" name="TextBox 1"/>
          <p:cNvSpPr txBox="1"/>
          <p:nvPr/>
        </p:nvSpPr>
        <p:spPr>
          <a:xfrm>
            <a:off x="133985" y="1755140"/>
            <a:ext cx="5580380" cy="423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marL="571500" marR="0" lvl="0" indent="-5715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8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华文中宋" pitchFamily="2" charset="-122"/>
                <a:ea typeface="黑体" panose="02010609060101010101" pitchFamily="49" charset="-122"/>
                <a:sym typeface="+mn-ea"/>
              </a:rPr>
              <a:t>  </a:t>
            </a:r>
            <a:r>
              <a:rPr lang="zh-CN" altLang="en-US" sz="2400" b="1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2、倾听技巧</a:t>
            </a:r>
            <a:r>
              <a:rPr lang="zh-CN" altLang="en-US" sz="24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--（</a:t>
            </a:r>
            <a:r>
              <a:rPr lang="en-US" altLang="zh-CN" sz="24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</a:t>
            </a:r>
            <a:r>
              <a:rPr lang="zh-CN" altLang="en-US" sz="24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）有效倾听的技巧</a:t>
            </a:r>
            <a:endParaRPr lang="zh-CN" altLang="en-US" sz="2400" noProof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3676015" y="1208405"/>
            <a:ext cx="7606030" cy="48545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80000" tIns="180000" rIns="180000" bIns="180000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                 </a:t>
            </a: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．集中精力，专心倾听</a:t>
            </a:r>
            <a:endParaRPr kumimoji="0" lang="zh-CN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                              2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．不要随意打断对方谈话</a:t>
            </a:r>
            <a:endParaRPr kumimoji="0" lang="zh-CN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                            3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．设身处地为他人着想</a:t>
            </a:r>
            <a:endParaRPr kumimoji="0" lang="zh-CN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                          4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．清楚对方的谈话重点</a:t>
            </a:r>
            <a:endParaRPr kumimoji="0" lang="zh-CN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                       5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．适时地表达自己的意见</a:t>
            </a:r>
            <a:endParaRPr kumimoji="0" lang="zh-CN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                    6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．配合表情和肢体语言</a:t>
            </a:r>
            <a:endParaRPr kumimoji="0" lang="zh-CN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                7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．使用鼓励性言辞</a:t>
            </a:r>
            <a:endParaRPr kumimoji="0" lang="zh-CN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            8.  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养成记笔记的习惯</a:t>
            </a:r>
            <a:endParaRPr kumimoji="0" lang="zh-CN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         9.  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停顿三五秒</a:t>
            </a:r>
            <a:endParaRPr kumimoji="0" lang="zh-CN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      10.  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及时总结和复述对方观点</a:t>
            </a:r>
            <a:endParaRPr kumimoji="0" lang="zh-CN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97730" y="15240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97290" y="15335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63650" y="15462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4975860" y="15335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11268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管理学基础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85" y="-136525"/>
            <a:ext cx="12290425" cy="6842125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1909445" y="3416300"/>
            <a:ext cx="1367790" cy="504190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2" name="TextBox 42"/>
          <p:cNvSpPr txBox="1"/>
          <p:nvPr/>
        </p:nvSpPr>
        <p:spPr>
          <a:xfrm>
            <a:off x="2889885" y="1726565"/>
            <a:ext cx="1808480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课堂提问</a:t>
            </a:r>
            <a:endParaRPr lang="zh-CN" altLang="en-US" sz="28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3" name="直接连接符 72"/>
          <p:cNvCxnSpPr/>
          <p:nvPr/>
        </p:nvCxnSpPr>
        <p:spPr>
          <a:xfrm flipV="1">
            <a:off x="1682750" y="2529205"/>
            <a:ext cx="4222750" cy="254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</a:ln>
          <a:effectLst/>
        </p:spPr>
      </p:cxnSp>
      <p:sp>
        <p:nvSpPr>
          <p:cNvPr id="10" name="TextBox 1"/>
          <p:cNvSpPr txBox="1"/>
          <p:nvPr/>
        </p:nvSpPr>
        <p:spPr>
          <a:xfrm>
            <a:off x="213995" y="917575"/>
            <a:ext cx="5442585" cy="423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marL="571500" marR="0" lvl="0" indent="-5715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8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华文中宋" pitchFamily="2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2400" b="1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3、倾听技巧</a:t>
            </a:r>
            <a:r>
              <a:rPr lang="zh-CN" altLang="en-US" sz="24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---（</a:t>
            </a:r>
            <a:r>
              <a:rPr lang="en-US" altLang="zh-CN" sz="24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</a:t>
            </a:r>
            <a:r>
              <a:rPr lang="zh-CN" altLang="en-US" sz="24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）有效倾听的技巧</a:t>
            </a:r>
            <a:endParaRPr lang="zh-CN" altLang="en-US" sz="2400" noProof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23556" name="组合 17"/>
          <p:cNvGrpSpPr/>
          <p:nvPr/>
        </p:nvGrpSpPr>
        <p:grpSpPr bwMode="auto">
          <a:xfrm>
            <a:off x="6394450" y="2531745"/>
            <a:ext cx="3514090" cy="3317875"/>
            <a:chOff x="0" y="0"/>
            <a:chExt cx="631825" cy="617537"/>
          </a:xfrm>
        </p:grpSpPr>
        <p:sp>
          <p:nvSpPr>
            <p:cNvPr id="23557" name="Freeform 2220"/>
            <p:cNvSpPr>
              <a:spLocks noChangeArrowheads="1"/>
            </p:cNvSpPr>
            <p:nvPr/>
          </p:nvSpPr>
          <p:spPr bwMode="auto">
            <a:xfrm>
              <a:off x="0" y="496887"/>
              <a:ext cx="150813" cy="120650"/>
            </a:xfrm>
            <a:custGeom>
              <a:avLst/>
              <a:gdLst>
                <a:gd name="T0" fmla="*/ 77 w 79"/>
                <a:gd name="T1" fmla="*/ 64 h 64"/>
                <a:gd name="T2" fmla="*/ 39 w 79"/>
                <a:gd name="T3" fmla="*/ 4 h 64"/>
                <a:gd name="T4" fmla="*/ 2 w 79"/>
                <a:gd name="T5" fmla="*/ 64 h 64"/>
                <a:gd name="T6" fmla="*/ 77 w 79"/>
                <a:gd name="T7" fmla="*/ 64 h 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9"/>
                <a:gd name="T13" fmla="*/ 0 h 64"/>
                <a:gd name="T14" fmla="*/ 79 w 79"/>
                <a:gd name="T15" fmla="*/ 64 h 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9" h="64">
                  <a:moveTo>
                    <a:pt x="77" y="64"/>
                  </a:moveTo>
                  <a:cubicBezTo>
                    <a:pt x="79" y="0"/>
                    <a:pt x="39" y="4"/>
                    <a:pt x="39" y="4"/>
                  </a:cubicBezTo>
                  <a:cubicBezTo>
                    <a:pt x="39" y="4"/>
                    <a:pt x="0" y="0"/>
                    <a:pt x="2" y="64"/>
                  </a:cubicBezTo>
                  <a:lnTo>
                    <a:pt x="77" y="64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p>
              <a:endParaRPr lang="zh-CN" altLang="zh-CN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3558" name="Oval 2221"/>
            <p:cNvSpPr>
              <a:spLocks noChangeArrowheads="1"/>
            </p:cNvSpPr>
            <p:nvPr/>
          </p:nvSpPr>
          <p:spPr bwMode="auto">
            <a:xfrm>
              <a:off x="36513" y="409575"/>
              <a:ext cx="76200" cy="76200"/>
            </a:xfrm>
            <a:prstGeom prst="ellipse">
              <a:avLst/>
            </a:prstGeom>
            <a:solidFill>
              <a:srgbClr val="008D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p>
              <a:endParaRPr lang="zh-CN" altLang="zh-CN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3559" name="Freeform 2222"/>
            <p:cNvSpPr>
              <a:spLocks noChangeArrowheads="1"/>
            </p:cNvSpPr>
            <p:nvPr/>
          </p:nvSpPr>
          <p:spPr bwMode="auto">
            <a:xfrm>
              <a:off x="176213" y="496887"/>
              <a:ext cx="149225" cy="120650"/>
            </a:xfrm>
            <a:custGeom>
              <a:avLst/>
              <a:gdLst>
                <a:gd name="T0" fmla="*/ 39 w 78"/>
                <a:gd name="T1" fmla="*/ 4 h 64"/>
                <a:gd name="T2" fmla="*/ 2 w 78"/>
                <a:gd name="T3" fmla="*/ 64 h 64"/>
                <a:gd name="T4" fmla="*/ 76 w 78"/>
                <a:gd name="T5" fmla="*/ 64 h 64"/>
                <a:gd name="T6" fmla="*/ 39 w 78"/>
                <a:gd name="T7" fmla="*/ 4 h 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8"/>
                <a:gd name="T13" fmla="*/ 0 h 64"/>
                <a:gd name="T14" fmla="*/ 78 w 78"/>
                <a:gd name="T15" fmla="*/ 64 h 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8" h="64">
                  <a:moveTo>
                    <a:pt x="39" y="4"/>
                  </a:moveTo>
                  <a:cubicBezTo>
                    <a:pt x="39" y="4"/>
                    <a:pt x="0" y="0"/>
                    <a:pt x="2" y="64"/>
                  </a:cubicBezTo>
                  <a:cubicBezTo>
                    <a:pt x="76" y="64"/>
                    <a:pt x="76" y="64"/>
                    <a:pt x="76" y="64"/>
                  </a:cubicBezTo>
                  <a:cubicBezTo>
                    <a:pt x="78" y="0"/>
                    <a:pt x="39" y="4"/>
                    <a:pt x="39" y="4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p>
              <a:endParaRPr lang="zh-CN" altLang="zh-CN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3560" name="Oval 2223"/>
            <p:cNvSpPr>
              <a:spLocks noChangeArrowheads="1"/>
            </p:cNvSpPr>
            <p:nvPr/>
          </p:nvSpPr>
          <p:spPr bwMode="auto">
            <a:xfrm>
              <a:off x="212725" y="409575"/>
              <a:ext cx="76200" cy="76200"/>
            </a:xfrm>
            <a:prstGeom prst="ellipse">
              <a:avLst/>
            </a:prstGeom>
            <a:solidFill>
              <a:srgbClr val="008D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p>
              <a:endParaRPr lang="zh-CN" altLang="zh-CN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3561" name="Freeform 2224"/>
            <p:cNvSpPr>
              <a:spLocks noChangeArrowheads="1"/>
            </p:cNvSpPr>
            <p:nvPr/>
          </p:nvSpPr>
          <p:spPr bwMode="auto">
            <a:xfrm>
              <a:off x="352425" y="496887"/>
              <a:ext cx="149225" cy="120650"/>
            </a:xfrm>
            <a:custGeom>
              <a:avLst/>
              <a:gdLst>
                <a:gd name="T0" fmla="*/ 40 w 79"/>
                <a:gd name="T1" fmla="*/ 4 h 64"/>
                <a:gd name="T2" fmla="*/ 2 w 79"/>
                <a:gd name="T3" fmla="*/ 64 h 64"/>
                <a:gd name="T4" fmla="*/ 77 w 79"/>
                <a:gd name="T5" fmla="*/ 64 h 64"/>
                <a:gd name="T6" fmla="*/ 40 w 79"/>
                <a:gd name="T7" fmla="*/ 4 h 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9"/>
                <a:gd name="T13" fmla="*/ 0 h 64"/>
                <a:gd name="T14" fmla="*/ 79 w 79"/>
                <a:gd name="T15" fmla="*/ 64 h 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9" h="64">
                  <a:moveTo>
                    <a:pt x="40" y="4"/>
                  </a:moveTo>
                  <a:cubicBezTo>
                    <a:pt x="40" y="4"/>
                    <a:pt x="0" y="0"/>
                    <a:pt x="2" y="64"/>
                  </a:cubicBezTo>
                  <a:cubicBezTo>
                    <a:pt x="77" y="64"/>
                    <a:pt x="77" y="64"/>
                    <a:pt x="77" y="64"/>
                  </a:cubicBezTo>
                  <a:cubicBezTo>
                    <a:pt x="79" y="0"/>
                    <a:pt x="40" y="4"/>
                    <a:pt x="40" y="4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p>
              <a:endParaRPr lang="zh-CN" altLang="zh-CN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3562" name="Oval 2225"/>
            <p:cNvSpPr>
              <a:spLocks noChangeArrowheads="1"/>
            </p:cNvSpPr>
            <p:nvPr/>
          </p:nvSpPr>
          <p:spPr bwMode="auto">
            <a:xfrm>
              <a:off x="388938" y="409575"/>
              <a:ext cx="77788" cy="76200"/>
            </a:xfrm>
            <a:prstGeom prst="ellipse">
              <a:avLst/>
            </a:prstGeom>
            <a:solidFill>
              <a:srgbClr val="008D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p>
              <a:endParaRPr lang="zh-CN" altLang="zh-CN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3563" name="Oval 2226"/>
            <p:cNvSpPr>
              <a:spLocks noChangeArrowheads="1"/>
            </p:cNvSpPr>
            <p:nvPr/>
          </p:nvSpPr>
          <p:spPr bwMode="auto">
            <a:xfrm>
              <a:off x="487363" y="65087"/>
              <a:ext cx="69850" cy="71438"/>
            </a:xfrm>
            <a:prstGeom prst="ellipse">
              <a:avLst/>
            </a:prstGeom>
            <a:solidFill>
              <a:srgbClr val="ED7D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p>
              <a:endParaRPr lang="zh-CN" altLang="zh-CN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23564" name="Freeform 2227"/>
            <p:cNvSpPr>
              <a:spLocks noEditPoints="1" noChangeArrowheads="1"/>
            </p:cNvSpPr>
            <p:nvPr/>
          </p:nvSpPr>
          <p:spPr bwMode="auto">
            <a:xfrm>
              <a:off x="3175" y="0"/>
              <a:ext cx="628650" cy="377825"/>
            </a:xfrm>
            <a:custGeom>
              <a:avLst/>
              <a:gdLst>
                <a:gd name="T0" fmla="*/ 261 w 330"/>
                <a:gd name="T1" fmla="*/ 153 h 199"/>
                <a:gd name="T2" fmla="*/ 262 w 330"/>
                <a:gd name="T3" fmla="*/ 168 h 199"/>
                <a:gd name="T4" fmla="*/ 309 w 330"/>
                <a:gd name="T5" fmla="*/ 169 h 199"/>
                <a:gd name="T6" fmla="*/ 323 w 330"/>
                <a:gd name="T7" fmla="*/ 134 h 199"/>
                <a:gd name="T8" fmla="*/ 313 w 330"/>
                <a:gd name="T9" fmla="*/ 107 h 199"/>
                <a:gd name="T10" fmla="*/ 271 w 330"/>
                <a:gd name="T11" fmla="*/ 81 h 199"/>
                <a:gd name="T12" fmla="*/ 232 w 330"/>
                <a:gd name="T13" fmla="*/ 109 h 199"/>
                <a:gd name="T14" fmla="*/ 222 w 330"/>
                <a:gd name="T15" fmla="*/ 127 h 199"/>
                <a:gd name="T16" fmla="*/ 207 w 330"/>
                <a:gd name="T17" fmla="*/ 120 h 199"/>
                <a:gd name="T18" fmla="*/ 207 w 330"/>
                <a:gd name="T19" fmla="*/ 0 h 199"/>
                <a:gd name="T20" fmla="*/ 204 w 330"/>
                <a:gd name="T21" fmla="*/ 0 h 199"/>
                <a:gd name="T22" fmla="*/ 0 w 330"/>
                <a:gd name="T23" fmla="*/ 0 h 199"/>
                <a:gd name="T24" fmla="*/ 0 w 330"/>
                <a:gd name="T25" fmla="*/ 178 h 199"/>
                <a:gd name="T26" fmla="*/ 207 w 330"/>
                <a:gd name="T27" fmla="*/ 178 h 199"/>
                <a:gd name="T28" fmla="*/ 207 w 330"/>
                <a:gd name="T29" fmla="*/ 147 h 199"/>
                <a:gd name="T30" fmla="*/ 212 w 330"/>
                <a:gd name="T31" fmla="*/ 150 h 199"/>
                <a:gd name="T32" fmla="*/ 239 w 330"/>
                <a:gd name="T33" fmla="*/ 148 h 199"/>
                <a:gd name="T34" fmla="*/ 239 w 330"/>
                <a:gd name="T35" fmla="*/ 199 h 199"/>
                <a:gd name="T36" fmla="*/ 310 w 330"/>
                <a:gd name="T37" fmla="*/ 199 h 199"/>
                <a:gd name="T38" fmla="*/ 311 w 330"/>
                <a:gd name="T39" fmla="*/ 173 h 199"/>
                <a:gd name="T40" fmla="*/ 257 w 330"/>
                <a:gd name="T41" fmla="*/ 173 h 199"/>
                <a:gd name="T42" fmla="*/ 257 w 330"/>
                <a:gd name="T43" fmla="*/ 124 h 199"/>
                <a:gd name="T44" fmla="*/ 299 w 330"/>
                <a:gd name="T45" fmla="*/ 124 h 199"/>
                <a:gd name="T46" fmla="*/ 299 w 330"/>
                <a:gd name="T47" fmla="*/ 145 h 199"/>
                <a:gd name="T48" fmla="*/ 261 w 330"/>
                <a:gd name="T49" fmla="*/ 153 h 199"/>
                <a:gd name="T50" fmla="*/ 202 w 330"/>
                <a:gd name="T51" fmla="*/ 173 h 199"/>
                <a:gd name="T52" fmla="*/ 5 w 330"/>
                <a:gd name="T53" fmla="*/ 173 h 199"/>
                <a:gd name="T54" fmla="*/ 5 w 330"/>
                <a:gd name="T55" fmla="*/ 6 h 199"/>
                <a:gd name="T56" fmla="*/ 202 w 330"/>
                <a:gd name="T57" fmla="*/ 6 h 199"/>
                <a:gd name="T58" fmla="*/ 202 w 330"/>
                <a:gd name="T59" fmla="*/ 117 h 199"/>
                <a:gd name="T60" fmla="*/ 180 w 330"/>
                <a:gd name="T61" fmla="*/ 107 h 199"/>
                <a:gd name="T62" fmla="*/ 177 w 330"/>
                <a:gd name="T63" fmla="*/ 112 h 199"/>
                <a:gd name="T64" fmla="*/ 113 w 330"/>
                <a:gd name="T65" fmla="*/ 77 h 199"/>
                <a:gd name="T66" fmla="*/ 110 w 330"/>
                <a:gd name="T67" fmla="*/ 83 h 199"/>
                <a:gd name="T68" fmla="*/ 174 w 330"/>
                <a:gd name="T69" fmla="*/ 118 h 199"/>
                <a:gd name="T70" fmla="*/ 171 w 330"/>
                <a:gd name="T71" fmla="*/ 124 h 199"/>
                <a:gd name="T72" fmla="*/ 202 w 330"/>
                <a:gd name="T73" fmla="*/ 144 h 199"/>
                <a:gd name="T74" fmla="*/ 202 w 330"/>
                <a:gd name="T75" fmla="*/ 173 h 19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30"/>
                <a:gd name="T115" fmla="*/ 0 h 199"/>
                <a:gd name="T116" fmla="*/ 330 w 330"/>
                <a:gd name="T117" fmla="*/ 199 h 19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30" h="199">
                  <a:moveTo>
                    <a:pt x="261" y="153"/>
                  </a:moveTo>
                  <a:cubicBezTo>
                    <a:pt x="261" y="156"/>
                    <a:pt x="261" y="165"/>
                    <a:pt x="262" y="168"/>
                  </a:cubicBezTo>
                  <a:cubicBezTo>
                    <a:pt x="265" y="168"/>
                    <a:pt x="309" y="169"/>
                    <a:pt x="309" y="169"/>
                  </a:cubicBezTo>
                  <a:cubicBezTo>
                    <a:pt x="317" y="168"/>
                    <a:pt x="330" y="162"/>
                    <a:pt x="323" y="134"/>
                  </a:cubicBezTo>
                  <a:cubicBezTo>
                    <a:pt x="320" y="122"/>
                    <a:pt x="318" y="116"/>
                    <a:pt x="313" y="107"/>
                  </a:cubicBezTo>
                  <a:cubicBezTo>
                    <a:pt x="299" y="78"/>
                    <a:pt x="271" y="81"/>
                    <a:pt x="271" y="81"/>
                  </a:cubicBezTo>
                  <a:cubicBezTo>
                    <a:pt x="271" y="81"/>
                    <a:pt x="249" y="80"/>
                    <a:pt x="232" y="109"/>
                  </a:cubicBezTo>
                  <a:cubicBezTo>
                    <a:pt x="228" y="116"/>
                    <a:pt x="225" y="121"/>
                    <a:pt x="222" y="127"/>
                  </a:cubicBezTo>
                  <a:cubicBezTo>
                    <a:pt x="207" y="120"/>
                    <a:pt x="207" y="120"/>
                    <a:pt x="207" y="120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04" y="0"/>
                    <a:pt x="204" y="0"/>
                    <a:pt x="20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207" y="178"/>
                    <a:pt x="207" y="178"/>
                    <a:pt x="207" y="178"/>
                  </a:cubicBezTo>
                  <a:cubicBezTo>
                    <a:pt x="207" y="147"/>
                    <a:pt x="207" y="147"/>
                    <a:pt x="207" y="147"/>
                  </a:cubicBezTo>
                  <a:cubicBezTo>
                    <a:pt x="209" y="148"/>
                    <a:pt x="210" y="149"/>
                    <a:pt x="212" y="150"/>
                  </a:cubicBezTo>
                  <a:cubicBezTo>
                    <a:pt x="230" y="159"/>
                    <a:pt x="239" y="148"/>
                    <a:pt x="239" y="148"/>
                  </a:cubicBezTo>
                  <a:cubicBezTo>
                    <a:pt x="239" y="199"/>
                    <a:pt x="239" y="199"/>
                    <a:pt x="239" y="199"/>
                  </a:cubicBezTo>
                  <a:cubicBezTo>
                    <a:pt x="310" y="199"/>
                    <a:pt x="310" y="199"/>
                    <a:pt x="310" y="199"/>
                  </a:cubicBezTo>
                  <a:cubicBezTo>
                    <a:pt x="311" y="173"/>
                    <a:pt x="311" y="173"/>
                    <a:pt x="311" y="173"/>
                  </a:cubicBezTo>
                  <a:cubicBezTo>
                    <a:pt x="257" y="173"/>
                    <a:pt x="257" y="173"/>
                    <a:pt x="257" y="173"/>
                  </a:cubicBezTo>
                  <a:cubicBezTo>
                    <a:pt x="257" y="124"/>
                    <a:pt x="257" y="124"/>
                    <a:pt x="257" y="124"/>
                  </a:cubicBezTo>
                  <a:cubicBezTo>
                    <a:pt x="299" y="124"/>
                    <a:pt x="299" y="124"/>
                    <a:pt x="299" y="124"/>
                  </a:cubicBezTo>
                  <a:cubicBezTo>
                    <a:pt x="299" y="145"/>
                    <a:pt x="299" y="145"/>
                    <a:pt x="299" y="145"/>
                  </a:cubicBezTo>
                  <a:cubicBezTo>
                    <a:pt x="299" y="145"/>
                    <a:pt x="264" y="153"/>
                    <a:pt x="261" y="153"/>
                  </a:cubicBezTo>
                  <a:close/>
                  <a:moveTo>
                    <a:pt x="202" y="173"/>
                  </a:moveTo>
                  <a:cubicBezTo>
                    <a:pt x="196" y="173"/>
                    <a:pt x="10" y="173"/>
                    <a:pt x="5" y="173"/>
                  </a:cubicBezTo>
                  <a:cubicBezTo>
                    <a:pt x="5" y="168"/>
                    <a:pt x="5" y="11"/>
                    <a:pt x="5" y="6"/>
                  </a:cubicBezTo>
                  <a:cubicBezTo>
                    <a:pt x="10" y="6"/>
                    <a:pt x="196" y="6"/>
                    <a:pt x="202" y="6"/>
                  </a:cubicBezTo>
                  <a:cubicBezTo>
                    <a:pt x="202" y="9"/>
                    <a:pt x="202" y="70"/>
                    <a:pt x="202" y="117"/>
                  </a:cubicBezTo>
                  <a:cubicBezTo>
                    <a:pt x="180" y="107"/>
                    <a:pt x="180" y="107"/>
                    <a:pt x="180" y="107"/>
                  </a:cubicBezTo>
                  <a:cubicBezTo>
                    <a:pt x="177" y="112"/>
                    <a:pt x="177" y="112"/>
                    <a:pt x="177" y="112"/>
                  </a:cubicBezTo>
                  <a:cubicBezTo>
                    <a:pt x="113" y="77"/>
                    <a:pt x="113" y="77"/>
                    <a:pt x="113" y="77"/>
                  </a:cubicBezTo>
                  <a:cubicBezTo>
                    <a:pt x="110" y="83"/>
                    <a:pt x="110" y="83"/>
                    <a:pt x="110" y="83"/>
                  </a:cubicBezTo>
                  <a:cubicBezTo>
                    <a:pt x="174" y="118"/>
                    <a:pt x="174" y="118"/>
                    <a:pt x="174" y="118"/>
                  </a:cubicBezTo>
                  <a:cubicBezTo>
                    <a:pt x="171" y="124"/>
                    <a:pt x="171" y="124"/>
                    <a:pt x="171" y="124"/>
                  </a:cubicBezTo>
                  <a:cubicBezTo>
                    <a:pt x="171" y="124"/>
                    <a:pt x="187" y="135"/>
                    <a:pt x="202" y="144"/>
                  </a:cubicBezTo>
                  <a:cubicBezTo>
                    <a:pt x="202" y="160"/>
                    <a:pt x="202" y="171"/>
                    <a:pt x="202" y="173"/>
                  </a:cubicBez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bevel/>
                </a14:hiddenLine>
              </a:ext>
            </a:extLst>
          </p:spPr>
          <p:txBody>
            <a:bodyPr/>
            <a:p>
              <a:endParaRPr lang="zh-CN" altLang="zh-CN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2546985" y="2762250"/>
            <a:ext cx="310959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有效倾听的技巧</a:t>
            </a:r>
            <a:endParaRPr lang="zh-CN" altLang="en-US" sz="2400" b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zh-CN" altLang="en-US" sz="2400" b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除了上面讲述的</a:t>
            </a:r>
            <a:r>
              <a:rPr lang="en-US" altLang="zh-CN" sz="2400" b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10</a:t>
            </a:r>
            <a:r>
              <a:rPr lang="zh-CN" altLang="en-US" sz="2400" b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项，</a:t>
            </a:r>
            <a:endParaRPr lang="zh-CN" altLang="en-US" sz="2400" b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zh-CN" altLang="en-US" sz="2400" b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你还知道哪些？</a:t>
            </a:r>
            <a:endParaRPr lang="zh-CN" altLang="en-US" sz="2400" b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r>
              <a:rPr lang="zh-CN" altLang="en-US" sz="2400" b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请举例说明。</a:t>
            </a:r>
            <a:endParaRPr lang="zh-CN" altLang="en-US" sz="2400" b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4038" name="WordArt 6"/>
          <p:cNvSpPr/>
          <p:nvPr/>
        </p:nvSpPr>
        <p:spPr>
          <a:xfrm>
            <a:off x="2819400" y="5029200"/>
            <a:ext cx="3363913" cy="990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  <a:normAutofit/>
          </a:bodyPr>
          <a:p>
            <a:pPr algn="ctr"/>
            <a:r>
              <a:rPr lang="zh-CN" altLang="en-US" sz="2800" b="1">
                <a:ln w="9525" cap="flat" cmpd="sng">
                  <a:solidFill>
                    <a:srgbClr val="339966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hlink"/>
                </a:solidFill>
                <a:latin typeface="楷体_GB2312" charset="0"/>
                <a:ea typeface="楷体_GB2312" charset="0"/>
              </a:rPr>
              <a:t>注意联系实际</a:t>
            </a:r>
            <a:endParaRPr lang="zh-CN" altLang="en-US" sz="2800" b="1">
              <a:ln w="9525" cap="flat" cmpd="sng">
                <a:solidFill>
                  <a:srgbClr val="339966"/>
                </a:solidFill>
                <a:prstDash val="solid"/>
                <a:round/>
                <a:headEnd type="none" w="med" len="med"/>
                <a:tailEnd type="none" w="med" len="med"/>
              </a:ln>
              <a:solidFill>
                <a:schemeClr val="hlink"/>
              </a:solidFill>
              <a:latin typeface="楷体_GB2312" charset="0"/>
              <a:ea typeface="楷体_GB2312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11268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7283" name="Rectangle 3"/>
          <p:cNvSpPr>
            <a:spLocks noGrp="1"/>
          </p:cNvSpPr>
          <p:nvPr>
            <p:ph type="body" idx="1"/>
          </p:nvPr>
        </p:nvSpPr>
        <p:spPr>
          <a:xfrm>
            <a:off x="298450" y="765175"/>
            <a:ext cx="11337925" cy="5400675"/>
          </a:xfrm>
        </p:spPr>
        <p:txBody>
          <a:bodyPr vert="horz" wrap="square" lIns="91440" tIns="45720" rIns="91440" bIns="45720" anchor="t"/>
          <a:p>
            <a:pPr marL="342900" indent="-342900" eaLnBrk="1" hangingPunct="1">
              <a:lnSpc>
                <a:spcPct val="90000"/>
              </a:lnSpc>
            </a:pPr>
            <a:r>
              <a:rPr lang="en-US" altLang="zh-CN" sz="2400">
                <a:latin typeface="+mn-lt"/>
                <a:ea typeface="+mn-ea"/>
                <a:cs typeface="+mn-cs"/>
              </a:rPr>
              <a:t>  </a:t>
            </a:r>
            <a:r>
              <a:rPr lang="en-US" altLang="zh-CN" sz="2800">
                <a:solidFill>
                  <a:srgbClr val="800000"/>
                </a:solidFill>
                <a:latin typeface="+mn-lt"/>
                <a:ea typeface="+mn-ea"/>
                <a:cs typeface="+mn-cs"/>
              </a:rPr>
              <a:t>【</a:t>
            </a:r>
            <a:r>
              <a:rPr lang="zh-CN" altLang="en-US" sz="2800" b="1" dirty="0">
                <a:solidFill>
                  <a:srgbClr val="800000"/>
                </a:solidFill>
                <a:latin typeface="+mn-lt"/>
                <a:ea typeface="+mn-ea"/>
                <a:cs typeface="+mn-cs"/>
              </a:rPr>
              <a:t>情景导入</a:t>
            </a:r>
            <a:r>
              <a:rPr lang="en-US" altLang="zh-CN" sz="2800">
                <a:solidFill>
                  <a:srgbClr val="800000"/>
                </a:solidFill>
                <a:latin typeface="+mn-lt"/>
                <a:ea typeface="+mn-ea"/>
                <a:cs typeface="+mn-cs"/>
              </a:rPr>
              <a:t>】</a:t>
            </a:r>
            <a:r>
              <a:rPr lang="en-US" altLang="zh-CN" sz="2800">
                <a:latin typeface="+mn-lt"/>
                <a:ea typeface="+mn-ea"/>
                <a:cs typeface="+mn-cs"/>
              </a:rPr>
              <a:t>              </a:t>
            </a:r>
            <a:r>
              <a:rPr lang="zh-CN" altLang="en-US" sz="2800" b="1" dirty="0">
                <a:latin typeface="+mn-lt"/>
                <a:ea typeface="+mn-ea"/>
                <a:cs typeface="+mn-cs"/>
              </a:rPr>
              <a:t>发问找证据</a:t>
            </a:r>
            <a:endParaRPr lang="zh-CN" altLang="en-US" sz="2800" b="1" dirty="0"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lnSpc>
                <a:spcPct val="90000"/>
              </a:lnSpc>
            </a:pPr>
            <a:r>
              <a:rPr lang="zh-CN" altLang="en-US" sz="2800" dirty="0">
                <a:latin typeface="+mn-lt"/>
                <a:ea typeface="+mn-ea"/>
                <a:cs typeface="+mn-cs"/>
              </a:rPr>
              <a:t>            </a:t>
            </a:r>
            <a:r>
              <a:rPr lang="zh-CN" altLang="en-US" sz="2400" dirty="0">
                <a:latin typeface="+mn-lt"/>
                <a:ea typeface="+mn-ea"/>
                <a:cs typeface="+mn-cs"/>
              </a:rPr>
              <a:t>有甲乙丙丁四位同学吸烟成瘾，老师知道后，把他们叫到一起，问：</a:t>
            </a:r>
            <a:r>
              <a:rPr lang="zh-CN" altLang="en-US" sz="2400" dirty="0">
                <a:latin typeface="Arial" panose="020B0604020202020204" pitchFamily="34" charset="0"/>
                <a:ea typeface="+mn-ea"/>
                <a:cs typeface="+mn-cs"/>
              </a:rPr>
              <a:t>“</a:t>
            </a:r>
            <a:r>
              <a:rPr lang="zh-CN" altLang="en-US" sz="2400" dirty="0">
                <a:latin typeface="+mn-lt"/>
                <a:ea typeface="+mn-ea"/>
                <a:cs typeface="+mn-cs"/>
              </a:rPr>
              <a:t>你们抽烟吗？</a:t>
            </a:r>
            <a:r>
              <a:rPr lang="zh-CN" altLang="en-US" sz="2400" dirty="0">
                <a:latin typeface="Arial" panose="020B0604020202020204" pitchFamily="34" charset="0"/>
                <a:ea typeface="+mn-ea"/>
                <a:cs typeface="+mn-cs"/>
              </a:rPr>
              <a:t>”</a:t>
            </a:r>
            <a:r>
              <a:rPr lang="zh-CN" altLang="en-US" sz="2400" dirty="0">
                <a:latin typeface="+mn-lt"/>
                <a:ea typeface="+mn-ea"/>
                <a:cs typeface="+mn-cs"/>
              </a:rPr>
              <a:t>甲乙丙丁齐声回答：</a:t>
            </a:r>
            <a:r>
              <a:rPr lang="zh-CN" altLang="en-US" sz="2400" dirty="0">
                <a:latin typeface="Arial" panose="020B0604020202020204" pitchFamily="34" charset="0"/>
                <a:ea typeface="+mn-ea"/>
                <a:cs typeface="+mn-cs"/>
              </a:rPr>
              <a:t>“</a:t>
            </a:r>
            <a:r>
              <a:rPr lang="zh-CN" altLang="en-US" sz="2400" b="1" dirty="0">
                <a:latin typeface="+mn-lt"/>
                <a:ea typeface="+mn-ea"/>
                <a:cs typeface="+mn-cs"/>
              </a:rPr>
              <a:t>不抽</a:t>
            </a:r>
            <a:r>
              <a:rPr lang="zh-CN" altLang="en-US" sz="2400" dirty="0">
                <a:latin typeface="+mn-lt"/>
                <a:ea typeface="+mn-ea"/>
                <a:cs typeface="+mn-cs"/>
              </a:rPr>
              <a:t>！</a:t>
            </a:r>
            <a:r>
              <a:rPr lang="zh-CN" altLang="en-US" sz="2400" dirty="0">
                <a:latin typeface="Arial" panose="020B0604020202020204" pitchFamily="34" charset="0"/>
                <a:ea typeface="+mn-ea"/>
                <a:cs typeface="+mn-cs"/>
              </a:rPr>
              <a:t>”</a:t>
            </a:r>
            <a:r>
              <a:rPr lang="zh-CN" altLang="en-US" sz="2400" dirty="0">
                <a:latin typeface="+mn-lt"/>
                <a:ea typeface="+mn-ea"/>
                <a:cs typeface="+mn-cs"/>
              </a:rPr>
              <a:t>于是老师让他们分别到办公室去一趟。</a:t>
            </a:r>
            <a:endParaRPr lang="zh-CN" altLang="en-US" sz="2400" dirty="0"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lnSpc>
                <a:spcPct val="90000"/>
              </a:lnSpc>
            </a:pPr>
            <a:r>
              <a:rPr lang="zh-CN" altLang="en-US" sz="2400" dirty="0">
                <a:latin typeface="+mn-lt"/>
                <a:ea typeface="+mn-ea"/>
                <a:cs typeface="+mn-cs"/>
              </a:rPr>
              <a:t>           甲先进去，老师问：</a:t>
            </a:r>
            <a:r>
              <a:rPr lang="zh-CN" altLang="en-US" sz="2400" dirty="0">
                <a:latin typeface="Arial" panose="020B0604020202020204" pitchFamily="34" charset="0"/>
                <a:ea typeface="+mn-ea"/>
                <a:cs typeface="+mn-cs"/>
              </a:rPr>
              <a:t>“</a:t>
            </a:r>
            <a:r>
              <a:rPr lang="zh-CN" altLang="en-US" sz="2400" dirty="0">
                <a:latin typeface="+mn-lt"/>
                <a:ea typeface="+mn-ea"/>
                <a:cs typeface="+mn-cs"/>
              </a:rPr>
              <a:t>抽烟吗？</a:t>
            </a:r>
            <a:r>
              <a:rPr lang="zh-CN" altLang="en-US" sz="2400" dirty="0">
                <a:latin typeface="Arial" panose="020B0604020202020204" pitchFamily="34" charset="0"/>
                <a:ea typeface="+mn-ea"/>
                <a:cs typeface="+mn-cs"/>
              </a:rPr>
              <a:t>”“</a:t>
            </a:r>
            <a:r>
              <a:rPr lang="zh-CN" altLang="en-US" sz="2400" dirty="0">
                <a:latin typeface="+mn-lt"/>
                <a:ea typeface="+mn-ea"/>
                <a:cs typeface="+mn-cs"/>
              </a:rPr>
              <a:t>不抽。</a:t>
            </a:r>
            <a:r>
              <a:rPr lang="zh-CN" altLang="en-US" sz="2400" dirty="0">
                <a:latin typeface="Arial" panose="020B0604020202020204" pitchFamily="34" charset="0"/>
                <a:ea typeface="+mn-ea"/>
                <a:cs typeface="+mn-cs"/>
              </a:rPr>
              <a:t>”“</a:t>
            </a:r>
            <a:r>
              <a:rPr lang="zh-CN" altLang="en-US" sz="2400" dirty="0">
                <a:latin typeface="+mn-lt"/>
                <a:ea typeface="+mn-ea"/>
                <a:cs typeface="+mn-cs"/>
              </a:rPr>
              <a:t>那，吃根薯条吧。</a:t>
            </a:r>
            <a:r>
              <a:rPr lang="zh-CN" altLang="en-US" sz="2400" dirty="0">
                <a:latin typeface="Arial" panose="020B0604020202020204" pitchFamily="34" charset="0"/>
                <a:ea typeface="+mn-ea"/>
                <a:cs typeface="+mn-cs"/>
              </a:rPr>
              <a:t>”</a:t>
            </a:r>
            <a:r>
              <a:rPr lang="zh-CN" altLang="en-US" sz="2400" dirty="0">
                <a:latin typeface="+mn-lt"/>
                <a:ea typeface="+mn-ea"/>
                <a:cs typeface="+mn-cs"/>
              </a:rPr>
              <a:t>甲伸出两根手指夹住了薯条。老师呵呵一乐：</a:t>
            </a:r>
            <a:r>
              <a:rPr lang="zh-CN" altLang="en-US" sz="2400" dirty="0">
                <a:latin typeface="Arial" panose="020B0604020202020204" pitchFamily="34" charset="0"/>
                <a:ea typeface="+mn-ea"/>
                <a:cs typeface="+mn-cs"/>
              </a:rPr>
              <a:t>“</a:t>
            </a:r>
            <a:r>
              <a:rPr lang="zh-CN" altLang="en-US" sz="2400" dirty="0">
                <a:latin typeface="+mn-lt"/>
                <a:ea typeface="+mn-ea"/>
                <a:cs typeface="+mn-cs"/>
              </a:rPr>
              <a:t>不抽？</a:t>
            </a:r>
            <a:r>
              <a:rPr lang="zh-CN" altLang="en-US" sz="2400" dirty="0">
                <a:latin typeface="Arial" panose="020B0604020202020204" pitchFamily="34" charset="0"/>
                <a:ea typeface="+mn-ea"/>
                <a:cs typeface="+mn-cs"/>
              </a:rPr>
              <a:t>”</a:t>
            </a:r>
            <a:r>
              <a:rPr lang="zh-CN" altLang="en-US" sz="2400" dirty="0">
                <a:latin typeface="+mn-lt"/>
                <a:ea typeface="+mn-ea"/>
                <a:cs typeface="+mn-cs"/>
              </a:rPr>
              <a:t>甲低下了头。甲出去后，将过程告诉了乙、丙、丁，于是乙满怀信心地进了办公室。</a:t>
            </a:r>
            <a:r>
              <a:rPr lang="zh-CN" altLang="en-US" sz="2400" dirty="0">
                <a:latin typeface="Arial" panose="020B0604020202020204" pitchFamily="34" charset="0"/>
                <a:ea typeface="+mn-ea"/>
                <a:cs typeface="+mn-cs"/>
              </a:rPr>
              <a:t>“</a:t>
            </a:r>
            <a:r>
              <a:rPr lang="zh-CN" altLang="en-US" sz="2400" dirty="0">
                <a:latin typeface="+mn-lt"/>
                <a:ea typeface="+mn-ea"/>
                <a:cs typeface="+mn-cs"/>
              </a:rPr>
              <a:t>抽烟吗？</a:t>
            </a:r>
            <a:r>
              <a:rPr lang="zh-CN" altLang="en-US" sz="2400" dirty="0">
                <a:latin typeface="Arial" panose="020B0604020202020204" pitchFamily="34" charset="0"/>
                <a:ea typeface="+mn-ea"/>
                <a:cs typeface="+mn-cs"/>
              </a:rPr>
              <a:t>”“</a:t>
            </a:r>
            <a:r>
              <a:rPr lang="zh-CN" altLang="en-US" sz="2400" dirty="0">
                <a:latin typeface="+mn-lt"/>
                <a:ea typeface="+mn-ea"/>
                <a:cs typeface="+mn-cs"/>
              </a:rPr>
              <a:t>不抽。</a:t>
            </a:r>
            <a:r>
              <a:rPr lang="zh-CN" altLang="en-US" sz="2400" dirty="0">
                <a:latin typeface="Arial" panose="020B0604020202020204" pitchFamily="34" charset="0"/>
                <a:ea typeface="+mn-ea"/>
                <a:cs typeface="+mn-cs"/>
              </a:rPr>
              <a:t>”“</a:t>
            </a:r>
            <a:r>
              <a:rPr lang="zh-CN" altLang="en-US" sz="2400" dirty="0">
                <a:latin typeface="+mn-lt"/>
                <a:ea typeface="+mn-ea"/>
                <a:cs typeface="+mn-cs"/>
              </a:rPr>
              <a:t>吃根薯条吧。</a:t>
            </a:r>
            <a:r>
              <a:rPr lang="zh-CN" altLang="en-US" sz="2400" dirty="0">
                <a:latin typeface="Arial" panose="020B0604020202020204" pitchFamily="34" charset="0"/>
                <a:ea typeface="+mn-ea"/>
                <a:cs typeface="+mn-cs"/>
              </a:rPr>
              <a:t>”</a:t>
            </a:r>
            <a:r>
              <a:rPr lang="zh-CN" altLang="en-US" sz="2400" dirty="0">
                <a:latin typeface="+mn-lt"/>
                <a:ea typeface="+mn-ea"/>
                <a:cs typeface="+mn-cs"/>
              </a:rPr>
              <a:t>乙接过去。</a:t>
            </a:r>
            <a:r>
              <a:rPr lang="zh-CN" altLang="en-US" sz="2400" dirty="0">
                <a:latin typeface="Arial" panose="020B0604020202020204" pitchFamily="34" charset="0"/>
                <a:ea typeface="+mn-ea"/>
                <a:cs typeface="+mn-cs"/>
              </a:rPr>
              <a:t>“</a:t>
            </a:r>
            <a:r>
              <a:rPr lang="zh-CN" altLang="en-US" sz="2400" dirty="0">
                <a:latin typeface="+mn-lt"/>
                <a:ea typeface="+mn-ea"/>
                <a:cs typeface="+mn-cs"/>
              </a:rPr>
              <a:t>沾点番茄酱吧。</a:t>
            </a:r>
            <a:r>
              <a:rPr lang="zh-CN" altLang="en-US" sz="2400" dirty="0">
                <a:latin typeface="Arial" panose="020B0604020202020204" pitchFamily="34" charset="0"/>
                <a:ea typeface="+mn-ea"/>
                <a:cs typeface="+mn-cs"/>
              </a:rPr>
              <a:t>”“</a:t>
            </a:r>
            <a:r>
              <a:rPr lang="zh-CN" altLang="en-US" sz="2400" dirty="0">
                <a:latin typeface="+mn-lt"/>
                <a:ea typeface="+mn-ea"/>
                <a:cs typeface="+mn-cs"/>
              </a:rPr>
              <a:t>啊，沾多了。</a:t>
            </a:r>
            <a:r>
              <a:rPr lang="zh-CN" altLang="en-US" sz="2400" dirty="0">
                <a:latin typeface="Arial" panose="020B0604020202020204" pitchFamily="34" charset="0"/>
                <a:ea typeface="+mn-ea"/>
                <a:cs typeface="+mn-cs"/>
              </a:rPr>
              <a:t>”</a:t>
            </a:r>
            <a:r>
              <a:rPr lang="zh-CN" altLang="en-US" sz="2400" dirty="0">
                <a:latin typeface="+mn-lt"/>
                <a:ea typeface="+mn-ea"/>
                <a:cs typeface="+mn-cs"/>
              </a:rPr>
              <a:t>乙开始像弹烟灰那样弹番茄酱。</a:t>
            </a:r>
            <a:r>
              <a:rPr lang="zh-CN" altLang="en-US" sz="2400" dirty="0">
                <a:latin typeface="Arial" panose="020B0604020202020204" pitchFamily="34" charset="0"/>
                <a:ea typeface="+mn-ea"/>
                <a:cs typeface="+mn-cs"/>
              </a:rPr>
              <a:t>“</a:t>
            </a:r>
            <a:r>
              <a:rPr lang="zh-CN" altLang="en-US" sz="2400" dirty="0">
                <a:latin typeface="+mn-lt"/>
                <a:ea typeface="+mn-ea"/>
                <a:cs typeface="+mn-cs"/>
              </a:rPr>
              <a:t>不抽？</a:t>
            </a:r>
            <a:r>
              <a:rPr lang="zh-CN" altLang="en-US" sz="2400" dirty="0">
                <a:latin typeface="Arial" panose="020B0604020202020204" pitchFamily="34" charset="0"/>
                <a:ea typeface="+mn-ea"/>
                <a:cs typeface="+mn-cs"/>
              </a:rPr>
              <a:t>”</a:t>
            </a:r>
            <a:r>
              <a:rPr lang="zh-CN" altLang="en-US" sz="2400" dirty="0">
                <a:latin typeface="+mn-lt"/>
                <a:ea typeface="+mn-ea"/>
                <a:cs typeface="+mn-cs"/>
              </a:rPr>
              <a:t>老师乐呵呵地盯着乙的手指，乙也低下了头。</a:t>
            </a:r>
            <a:endParaRPr lang="zh-CN" altLang="en-US" sz="2400" dirty="0"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lnSpc>
                <a:spcPct val="90000"/>
              </a:lnSpc>
            </a:pPr>
            <a:r>
              <a:rPr lang="zh-CN" altLang="en-US" sz="2400" dirty="0">
                <a:latin typeface="+mn-lt"/>
                <a:sym typeface="+mn-ea"/>
              </a:rPr>
              <a:t>乙出去后，将过程告诉了丙和丁，于是丙也进了办公室。吃完了薯条，老师问：“不给同学带根去吗？”“哦。”丙把薯条夹在耳朵上。老师盯着丙的耳朵，丙低下了头。丁听了丙的介绍，忐忑不安地进了办公室。他总算把薯条安心地放到口袋里，老师突然喊：“校长来了！”只见丁连忙拿出薯条，使劲往地上踩</a:t>
            </a:r>
            <a:r>
              <a:rPr lang="en-US" altLang="zh-CN" sz="2400">
                <a:latin typeface="+mn-lt"/>
                <a:sym typeface="+mn-ea"/>
              </a:rPr>
              <a:t>……</a:t>
            </a:r>
            <a:endParaRPr lang="en-US" altLang="zh-CN" sz="2400">
              <a:latin typeface="+mn-lt"/>
              <a:ea typeface="+mn-ea"/>
              <a:cs typeface="+mn-cs"/>
            </a:endParaRPr>
          </a:p>
          <a:p>
            <a:pPr marL="342900" indent="-342900"/>
            <a:r>
              <a:rPr lang="en-US" altLang="zh-CN" sz="2400">
                <a:solidFill>
                  <a:srgbClr val="8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</a:t>
            </a:r>
            <a:r>
              <a:rPr lang="zh-CN" altLang="en-US" sz="2400" dirty="0">
                <a:solidFill>
                  <a:srgbClr val="8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思考</a:t>
            </a:r>
            <a:r>
              <a:rPr lang="en-US" altLang="zh-CN" sz="2400">
                <a:solidFill>
                  <a:srgbClr val="8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】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老师是通过什么方法让每位同学都承认自己抽烟的？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indent="-342900">
              <a:lnSpc>
                <a:spcPct val="150000"/>
              </a:lnSpc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      2.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发问的目的是什么？应如何发问？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indent="-342900" eaLnBrk="1" hangingPunct="1">
              <a:lnSpc>
                <a:spcPct val="90000"/>
              </a:lnSpc>
            </a:pP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charRg st="0" end="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7283">
                                            <p:txEl>
                                              <p:charRg st="0" end="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charRg st="28" end="1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97283">
                                            <p:txEl>
                                              <p:charRg st="28" end="1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charRg st="110" end="29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97283">
                                            <p:txEl>
                                              <p:charRg st="110" end="29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97283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char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97283">
                                            <p:txEl>
                                              <p:char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char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97283">
                                            <p:txEl>
                                              <p:char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9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3970" name="文本框 83969"/>
          <p:cNvSpPr txBox="1"/>
          <p:nvPr/>
        </p:nvSpPr>
        <p:spPr>
          <a:xfrm>
            <a:off x="2114233" y="3136583"/>
            <a:ext cx="7705725" cy="3353435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</a:ln>
        </p:spPr>
        <p:txBody>
          <a:bodyPr>
            <a:spAutoFit/>
          </a:bodyPr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200" b="1" i="1" dirty="0">
                <a:solidFill>
                  <a:schemeClr val="tx2"/>
                </a:solidFill>
                <a:latin typeface="仿宋_GB2312" pitchFamily="49" charset="-122"/>
                <a:ea typeface="仿宋_GB2312" pitchFamily="49" charset="-122"/>
              </a:rPr>
              <a:t>通过询问</a:t>
            </a:r>
            <a:r>
              <a:rPr lang="zh-CN" altLang="en-US" sz="3200" b="1" dirty="0">
                <a:solidFill>
                  <a:schemeClr val="tx2"/>
                </a:solidFill>
                <a:latin typeface="仿宋_GB2312" pitchFamily="49" charset="-122"/>
                <a:ea typeface="仿宋_GB2312" pitchFamily="49" charset="-122"/>
              </a:rPr>
              <a:t>：</a:t>
            </a:r>
            <a:endParaRPr lang="zh-CN" altLang="en-US" sz="3200" b="1" dirty="0">
              <a:solidFill>
                <a:schemeClr val="tx2"/>
              </a:solidFill>
              <a:latin typeface="仿宋_GB2312" pitchFamily="49" charset="-122"/>
              <a:ea typeface="仿宋_GB2312" pitchFamily="49" charset="-122"/>
            </a:endParaRPr>
          </a:p>
          <a:p>
            <a:pPr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tx2"/>
                </a:solidFill>
                <a:latin typeface="仿宋_GB2312" pitchFamily="49" charset="-122"/>
                <a:ea typeface="仿宋_GB2312" pitchFamily="49" charset="-122"/>
              </a:rPr>
              <a:t> 寻找线索，挖掘细节，以构成清晰的图画。</a:t>
            </a:r>
            <a:endParaRPr lang="zh-CN" altLang="en-US" sz="2400" b="1" dirty="0">
              <a:solidFill>
                <a:schemeClr val="tx2"/>
              </a:solidFill>
              <a:latin typeface="仿宋_GB2312" pitchFamily="49" charset="-122"/>
              <a:ea typeface="仿宋_GB2312" pitchFamily="49" charset="-122"/>
            </a:endParaRPr>
          </a:p>
          <a:p>
            <a:pPr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tx2"/>
                </a:solidFill>
                <a:latin typeface="仿宋_GB2312" pitchFamily="49" charset="-122"/>
                <a:ea typeface="仿宋_GB2312" pitchFamily="49" charset="-122"/>
              </a:rPr>
              <a:t> 了解讲话者的意图，</a:t>
            </a:r>
            <a:endParaRPr lang="zh-CN" altLang="en-US" sz="2400" b="1" dirty="0">
              <a:solidFill>
                <a:schemeClr val="tx2"/>
              </a:solidFill>
              <a:latin typeface="仿宋_GB2312" pitchFamily="49" charset="-122"/>
              <a:ea typeface="仿宋_GB2312" pitchFamily="49" charset="-122"/>
            </a:endParaRPr>
          </a:p>
          <a:p>
            <a:pPr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tx2"/>
                </a:solidFill>
                <a:latin typeface="仿宋_GB2312" pitchFamily="49" charset="-122"/>
                <a:ea typeface="仿宋_GB2312" pitchFamily="49" charset="-122"/>
              </a:rPr>
              <a:t> 确定讲话者的参照系统，以及需求、希望和担心。</a:t>
            </a:r>
            <a:endParaRPr lang="zh-CN" altLang="en-US" sz="2400" b="1" dirty="0">
              <a:solidFill>
                <a:schemeClr val="tx2"/>
              </a:solidFill>
              <a:latin typeface="仿宋_GB2312" pitchFamily="49" charset="-122"/>
              <a:ea typeface="仿宋_GB2312" pitchFamily="49" charset="-122"/>
            </a:endParaRPr>
          </a:p>
          <a:p>
            <a:pPr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tx2"/>
                </a:solidFill>
                <a:latin typeface="仿宋_GB2312" pitchFamily="49" charset="-122"/>
                <a:ea typeface="仿宋_GB2312" pitchFamily="49" charset="-122"/>
              </a:rPr>
              <a:t> 使沟通朝对我们有利的方向进行。</a:t>
            </a:r>
            <a:endParaRPr lang="zh-CN" altLang="en-US" sz="2400" b="1" dirty="0">
              <a:solidFill>
                <a:schemeClr val="tx2"/>
              </a:solidFill>
              <a:latin typeface="仿宋_GB2312" pitchFamily="49" charset="-122"/>
              <a:ea typeface="仿宋_GB2312" pitchFamily="49" charset="-122"/>
            </a:endParaRPr>
          </a:p>
          <a:p>
            <a:pPr>
              <a:spcBef>
                <a:spcPct val="50000"/>
              </a:spcBef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tx2"/>
                </a:solidFill>
                <a:latin typeface="仿宋_GB2312" pitchFamily="49" charset="-122"/>
                <a:ea typeface="仿宋_GB2312" pitchFamily="49" charset="-122"/>
              </a:rPr>
              <a:t> 得到我们所要得到的信息并交流情感。</a:t>
            </a:r>
            <a:endParaRPr lang="en-US" altLang="zh-CN" sz="2400" b="1">
              <a:solidFill>
                <a:schemeClr val="tx2"/>
              </a:solidFill>
              <a:latin typeface="仿宋_GB2312" pitchFamily="49" charset="-122"/>
              <a:ea typeface="仿宋_GB2312" pitchFamily="49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925060" y="2553335"/>
            <a:ext cx="2378075" cy="5835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恰当的提问</a:t>
            </a:r>
            <a:endParaRPr lang="zh-CN" altLang="en-US" sz="32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3" name="直接连接符 72"/>
          <p:cNvCxnSpPr/>
          <p:nvPr/>
        </p:nvCxnSpPr>
        <p:spPr>
          <a:xfrm flipV="1">
            <a:off x="473075" y="1750060"/>
            <a:ext cx="4222750" cy="254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</a:ln>
          <a:effectLst/>
        </p:spPr>
      </p:cxnSp>
      <p:sp>
        <p:nvSpPr>
          <p:cNvPr id="10" name="TextBox 1"/>
          <p:cNvSpPr txBox="1"/>
          <p:nvPr/>
        </p:nvSpPr>
        <p:spPr>
          <a:xfrm>
            <a:off x="473075" y="1877060"/>
            <a:ext cx="3724910" cy="423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marL="571500" marR="0" lvl="0" indent="-5715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8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华文中宋" pitchFamily="2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en-US" altLang="zh-CN" sz="1800" b="1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华文中宋" pitchFamily="2" charset="-122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2400" b="1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（三）问的技巧</a:t>
            </a:r>
            <a:endParaRPr lang="zh-CN" altLang="en-US" sz="2400" b="1" noProof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TextBox 42"/>
          <p:cNvSpPr txBox="1"/>
          <p:nvPr/>
        </p:nvSpPr>
        <p:spPr>
          <a:xfrm>
            <a:off x="473075" y="1101725"/>
            <a:ext cx="348551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二、有效沟通的技巧</a:t>
            </a:r>
            <a:endParaRPr lang="zh-CN" altLang="en-US" sz="28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48690" y="2300605"/>
            <a:ext cx="3133725" cy="39878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none" rtlCol="0" anchor="t">
            <a:spAutoFit/>
          </a:bodyPr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b="1" kern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技巧</a:t>
            </a:r>
            <a:r>
              <a:rPr lang="en-US" altLang="zh-CN" sz="2000" b="1" kern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1</a:t>
            </a:r>
            <a:r>
              <a:rPr lang="zh-CN" altLang="en-US" sz="2000" b="1" kern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：发问的目的要明确</a:t>
            </a:r>
            <a:endParaRPr lang="zh-CN" altLang="en-US" sz="2000" b="1" kern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73" name="直接连接符 72"/>
          <p:cNvCxnSpPr/>
          <p:nvPr/>
        </p:nvCxnSpPr>
        <p:spPr>
          <a:xfrm flipV="1">
            <a:off x="473075" y="1750060"/>
            <a:ext cx="4222750" cy="254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</a:ln>
          <a:effectLst/>
        </p:spPr>
      </p:cxnSp>
      <p:sp>
        <p:nvSpPr>
          <p:cNvPr id="10" name="TextBox 1"/>
          <p:cNvSpPr txBox="1"/>
          <p:nvPr/>
        </p:nvSpPr>
        <p:spPr>
          <a:xfrm>
            <a:off x="473075" y="1877060"/>
            <a:ext cx="3724910" cy="423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marL="571500" marR="0" lvl="0" indent="-5715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8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华文中宋" pitchFamily="2" charset="-122"/>
                <a:ea typeface="黑体" panose="02010609060101010101" pitchFamily="49" charset="-122"/>
                <a:sym typeface="+mn-ea"/>
              </a:rPr>
              <a:t>  </a:t>
            </a:r>
            <a:r>
              <a:rPr lang="zh-CN" altLang="en-US" sz="2400" b="1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（三）问的技巧</a:t>
            </a:r>
            <a:endParaRPr lang="zh-CN" altLang="en-US" sz="2400" b="1" noProof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TextBox 42"/>
          <p:cNvSpPr txBox="1"/>
          <p:nvPr/>
        </p:nvSpPr>
        <p:spPr>
          <a:xfrm>
            <a:off x="473075" y="1101725"/>
            <a:ext cx="348551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二、有效沟通的技巧</a:t>
            </a:r>
            <a:endParaRPr lang="zh-CN" altLang="en-US" sz="28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48690" y="2300605"/>
            <a:ext cx="3133725" cy="39878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none" rtlCol="0" anchor="t">
            <a:spAutoFit/>
          </a:bodyPr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000" b="1" kern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技巧</a:t>
            </a:r>
            <a:r>
              <a:rPr lang="en-US" altLang="zh-CN" sz="2000" b="1" kern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1</a:t>
            </a:r>
            <a:r>
              <a:rPr lang="zh-CN" altLang="en-US" sz="2000" b="1" kern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：发问的目的要明确</a:t>
            </a:r>
            <a:endParaRPr lang="zh-CN" altLang="en-US" sz="2000" b="1" kern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sp>
        <p:nvSpPr>
          <p:cNvPr id="36866" name="Rectangle 3"/>
          <p:cNvSpPr>
            <a:spLocks noGrp="1"/>
          </p:cNvSpPr>
          <p:nvPr>
            <p:ph type="body" idx="1"/>
          </p:nvPr>
        </p:nvSpPr>
        <p:spPr>
          <a:xfrm>
            <a:off x="1981200" y="1452245"/>
            <a:ext cx="8229600" cy="4733925"/>
          </a:xfrm>
        </p:spPr>
        <p:txBody>
          <a:bodyPr vert="horz" wrap="square" lIns="91440" tIns="45720" rIns="91440" bIns="45720" anchor="t"/>
          <a:p>
            <a:pPr marL="342900" indent="-342900" eaLnBrk="1" hangingPunct="1"/>
            <a:r>
              <a:rPr lang="en-US" altLang="zh-CN" sz="3200">
                <a:latin typeface="+mn-lt"/>
                <a:ea typeface="+mn-ea"/>
                <a:cs typeface="+mn-cs"/>
              </a:rPr>
              <a:t> </a:t>
            </a:r>
            <a:endParaRPr lang="en-US" altLang="zh-CN" sz="3200">
              <a:latin typeface="+mn-lt"/>
              <a:ea typeface="+mn-ea"/>
              <a:cs typeface="+mn-cs"/>
            </a:endParaRPr>
          </a:p>
        </p:txBody>
      </p:sp>
      <p:grpSp>
        <p:nvGrpSpPr>
          <p:cNvPr id="6" name="Group 30"/>
          <p:cNvGrpSpPr/>
          <p:nvPr/>
        </p:nvGrpSpPr>
        <p:grpSpPr>
          <a:xfrm>
            <a:off x="2351088" y="1989138"/>
            <a:ext cx="6911975" cy="3856037"/>
            <a:chOff x="567" y="1253"/>
            <a:chExt cx="4354" cy="2429"/>
          </a:xfrm>
        </p:grpSpPr>
        <p:sp>
          <p:nvSpPr>
            <p:cNvPr id="7" name="Oval 5"/>
            <p:cNvSpPr/>
            <p:nvPr/>
          </p:nvSpPr>
          <p:spPr>
            <a:xfrm>
              <a:off x="1096" y="2815"/>
              <a:ext cx="3825" cy="867"/>
            </a:xfrm>
            <a:prstGeom prst="ellipse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FFFFFF"/>
                </a:gs>
              </a:gsLst>
              <a:lin ang="2700000" scaled="1"/>
              <a:tileRect/>
            </a:gradFill>
            <a:ln w="3175">
              <a:noFill/>
            </a:ln>
          </p:spPr>
          <p:txBody>
            <a:bodyPr vert="eaVert" wrap="none" lIns="92075" tIns="46038" rIns="92075" bIns="46038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gray">
            <a:xfrm rot="-998297">
              <a:off x="623" y="1433"/>
              <a:ext cx="3909" cy="1974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shade val="39216"/>
                    <a:invGamma/>
                  </a:schemeClr>
                </a:gs>
                <a:gs pos="50000">
                  <a:schemeClr val="bg2"/>
                </a:gs>
                <a:gs pos="100000">
                  <a:schemeClr val="bg2">
                    <a:gamma/>
                    <a:shade val="39216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Oval 7"/>
            <p:cNvSpPr/>
            <p:nvPr/>
          </p:nvSpPr>
          <p:spPr>
            <a:xfrm rot="-998297">
              <a:off x="636" y="1326"/>
              <a:ext cx="3825" cy="1912"/>
            </a:xfrm>
            <a:prstGeom prst="ellipse">
              <a:avLst/>
            </a:prstGeom>
            <a:gradFill rotWithShape="1">
              <a:gsLst>
                <a:gs pos="0">
                  <a:srgbClr val="2791BB"/>
                </a:gs>
                <a:gs pos="100000">
                  <a:srgbClr val="000000"/>
                </a:gs>
              </a:gsLst>
              <a:lin ang="2700000" scaled="1"/>
              <a:tileRect/>
            </a:gradFill>
            <a:ln w="12700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11" name="Arc 8"/>
            <p:cNvSpPr/>
            <p:nvPr/>
          </p:nvSpPr>
          <p:spPr bwMode="gray">
            <a:xfrm rot="-998297">
              <a:off x="2463" y="1253"/>
              <a:ext cx="1959" cy="1287"/>
            </a:xfrm>
            <a:custGeom>
              <a:avLst/>
              <a:gdLst>
                <a:gd name="G0" fmla="+- 0 0 0"/>
                <a:gd name="G1" fmla="+- 17105 0 0"/>
                <a:gd name="G2" fmla="+- 21600 0 0"/>
                <a:gd name="T0" fmla="*/ 13190 w 21600"/>
                <a:gd name="T1" fmla="*/ 0 h 29046"/>
                <a:gd name="T2" fmla="*/ 17999 w 21600"/>
                <a:gd name="T3" fmla="*/ 29046 h 29046"/>
                <a:gd name="T4" fmla="*/ 0 w 21600"/>
                <a:gd name="T5" fmla="*/ 17105 h 29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9046" fill="none" extrusionOk="0">
                  <a:moveTo>
                    <a:pt x="13190" y="-1"/>
                  </a:moveTo>
                  <a:cubicBezTo>
                    <a:pt x="18493" y="4089"/>
                    <a:pt x="21600" y="10407"/>
                    <a:pt x="21600" y="17105"/>
                  </a:cubicBezTo>
                  <a:cubicBezTo>
                    <a:pt x="21600" y="21352"/>
                    <a:pt x="20347" y="25506"/>
                    <a:pt x="17999" y="29046"/>
                  </a:cubicBezTo>
                </a:path>
                <a:path w="21600" h="29046" stroke="0" extrusionOk="0">
                  <a:moveTo>
                    <a:pt x="13190" y="-1"/>
                  </a:moveTo>
                  <a:cubicBezTo>
                    <a:pt x="18493" y="4089"/>
                    <a:pt x="21600" y="10407"/>
                    <a:pt x="21600" y="17105"/>
                  </a:cubicBezTo>
                  <a:cubicBezTo>
                    <a:pt x="21600" y="21352"/>
                    <a:pt x="20347" y="25506"/>
                    <a:pt x="17999" y="29046"/>
                  </a:cubicBezTo>
                  <a:lnTo>
                    <a:pt x="0" y="17105"/>
                  </a:lnTo>
                  <a:close/>
                </a:path>
              </a:pathLst>
            </a:cu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Arc 9"/>
            <p:cNvSpPr/>
            <p:nvPr/>
          </p:nvSpPr>
          <p:spPr>
            <a:xfrm rot="-998297" flipH="1">
              <a:off x="805" y="2480"/>
              <a:ext cx="2256" cy="966"/>
            </a:xfrm>
            <a:custGeom>
              <a:avLst/>
              <a:gdLst/>
              <a:ahLst/>
              <a:cxnLst>
                <a:cxn ang="0">
                  <a:pos x="2256" y="112"/>
                </a:cxn>
                <a:cxn ang="0">
                  <a:pos x="0" y="952"/>
                </a:cxn>
                <a:cxn ang="0">
                  <a:pos x="329" y="0"/>
                </a:cxn>
              </a:cxnLst>
              <a:pathLst>
                <a:path w="25114" h="21600" fill="none">
                  <a:moveTo>
                    <a:pt x="25114" y="2497"/>
                  </a:moveTo>
                  <a:cubicBezTo>
                    <a:pt x="23846" y="13386"/>
                    <a:pt x="14622" y="21599"/>
                    <a:pt x="3659" y="21600"/>
                  </a:cubicBezTo>
                  <a:cubicBezTo>
                    <a:pt x="2432" y="21600"/>
                    <a:pt x="1208" y="21495"/>
                    <a:pt x="0" y="21287"/>
                  </a:cubicBezTo>
                </a:path>
                <a:path w="25114" h="21600" stroke="0">
                  <a:moveTo>
                    <a:pt x="25114" y="2497"/>
                  </a:moveTo>
                  <a:cubicBezTo>
                    <a:pt x="23846" y="13386"/>
                    <a:pt x="14622" y="21599"/>
                    <a:pt x="3659" y="21600"/>
                  </a:cubicBezTo>
                  <a:cubicBezTo>
                    <a:pt x="2432" y="21600"/>
                    <a:pt x="1208" y="21495"/>
                    <a:pt x="0" y="21287"/>
                  </a:cubicBezTo>
                  <a:lnTo>
                    <a:pt x="3659" y="0"/>
                  </a:lnTo>
                  <a:lnTo>
                    <a:pt x="25114" y="2497"/>
                  </a:lnTo>
                  <a:close/>
                </a:path>
              </a:pathLst>
            </a:custGeom>
            <a:gradFill rotWithShape="1">
              <a:gsLst>
                <a:gs pos="0">
                  <a:srgbClr val="D4964A">
                    <a:alpha val="100000"/>
                  </a:srgbClr>
                </a:gs>
                <a:gs pos="100000">
                  <a:srgbClr val="815B2D">
                    <a:alpha val="100000"/>
                  </a:srgbClr>
                </a:gs>
              </a:gsLst>
              <a:lin ang="2700000" scaled="1"/>
              <a:tileRect/>
            </a:gradFill>
            <a:ln w="12700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13" name="Arc 10"/>
            <p:cNvSpPr/>
            <p:nvPr/>
          </p:nvSpPr>
          <p:spPr bwMode="gray">
            <a:xfrm rot="-998297">
              <a:off x="1414" y="1312"/>
              <a:ext cx="2190" cy="927"/>
            </a:xfrm>
            <a:custGeom>
              <a:avLst/>
              <a:gdLst>
                <a:gd name="G0" fmla="+- 10427 0 0"/>
                <a:gd name="G1" fmla="+- 21600 0 0"/>
                <a:gd name="G2" fmla="+- 21600 0 0"/>
                <a:gd name="T0" fmla="*/ 0 w 23826"/>
                <a:gd name="T1" fmla="*/ 2683 h 21600"/>
                <a:gd name="T2" fmla="*/ 23826 w 23826"/>
                <a:gd name="T3" fmla="*/ 4658 h 21600"/>
                <a:gd name="T4" fmla="*/ 10427 w 2382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826" h="21600" fill="none" extrusionOk="0">
                  <a:moveTo>
                    <a:pt x="0" y="2683"/>
                  </a:moveTo>
                  <a:cubicBezTo>
                    <a:pt x="3193" y="923"/>
                    <a:pt x="6780" y="-1"/>
                    <a:pt x="10427" y="0"/>
                  </a:cubicBezTo>
                  <a:cubicBezTo>
                    <a:pt x="15290" y="0"/>
                    <a:pt x="20011" y="1641"/>
                    <a:pt x="23825" y="4658"/>
                  </a:cubicBezTo>
                </a:path>
                <a:path w="23826" h="21600" stroke="0" extrusionOk="0">
                  <a:moveTo>
                    <a:pt x="0" y="2683"/>
                  </a:moveTo>
                  <a:cubicBezTo>
                    <a:pt x="3193" y="923"/>
                    <a:pt x="6780" y="-1"/>
                    <a:pt x="10427" y="0"/>
                  </a:cubicBezTo>
                  <a:cubicBezTo>
                    <a:pt x="15290" y="0"/>
                    <a:pt x="20011" y="1641"/>
                    <a:pt x="23825" y="4658"/>
                  </a:cubicBezTo>
                  <a:lnTo>
                    <a:pt x="10427" y="2160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" name="Arc 11"/>
            <p:cNvSpPr/>
            <p:nvPr/>
          </p:nvSpPr>
          <p:spPr bwMode="gray">
            <a:xfrm rot="20601703" flipH="1">
              <a:off x="567" y="1661"/>
              <a:ext cx="1959" cy="1382"/>
            </a:xfrm>
            <a:custGeom>
              <a:avLst/>
              <a:gdLst>
                <a:gd name="G0" fmla="+- 0 0 0"/>
                <a:gd name="G1" fmla="+- 20162 0 0"/>
                <a:gd name="G2" fmla="+- 21600 0 0"/>
                <a:gd name="T0" fmla="*/ 7749 w 21600"/>
                <a:gd name="T1" fmla="*/ 0 h 30685"/>
                <a:gd name="T2" fmla="*/ 18863 w 21600"/>
                <a:gd name="T3" fmla="*/ 30685 h 30685"/>
                <a:gd name="T4" fmla="*/ 0 w 21600"/>
                <a:gd name="T5" fmla="*/ 20162 h 30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0685" fill="none" extrusionOk="0">
                  <a:moveTo>
                    <a:pt x="7749" y="-1"/>
                  </a:moveTo>
                  <a:cubicBezTo>
                    <a:pt x="16093" y="3206"/>
                    <a:pt x="21600" y="11222"/>
                    <a:pt x="21600" y="20162"/>
                  </a:cubicBezTo>
                  <a:cubicBezTo>
                    <a:pt x="21600" y="23845"/>
                    <a:pt x="20657" y="27468"/>
                    <a:pt x="18863" y="30685"/>
                  </a:cubicBezTo>
                </a:path>
                <a:path w="21600" h="30685" stroke="0" extrusionOk="0">
                  <a:moveTo>
                    <a:pt x="7749" y="-1"/>
                  </a:moveTo>
                  <a:cubicBezTo>
                    <a:pt x="16093" y="3206"/>
                    <a:pt x="21600" y="11222"/>
                    <a:pt x="21600" y="20162"/>
                  </a:cubicBezTo>
                  <a:cubicBezTo>
                    <a:pt x="21600" y="23845"/>
                    <a:pt x="20657" y="27468"/>
                    <a:pt x="18863" y="30685"/>
                  </a:cubicBezTo>
                  <a:lnTo>
                    <a:pt x="0" y="20162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5" name="Oval 12"/>
            <p:cNvSpPr>
              <a:spLocks noChangeArrowheads="1"/>
            </p:cNvSpPr>
            <p:nvPr/>
          </p:nvSpPr>
          <p:spPr bwMode="gray">
            <a:xfrm rot="-998297">
              <a:off x="1641" y="1793"/>
              <a:ext cx="1853" cy="87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tint val="2431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16" name="Group 28"/>
            <p:cNvGrpSpPr/>
            <p:nvPr/>
          </p:nvGrpSpPr>
          <p:grpSpPr>
            <a:xfrm>
              <a:off x="2726" y="1863"/>
              <a:ext cx="1876" cy="1570"/>
              <a:chOff x="2726" y="1863"/>
              <a:chExt cx="1876" cy="157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3370" y="2263"/>
                <a:ext cx="1219" cy="1163"/>
              </a:xfrm>
              <a:custGeom>
                <a:avLst/>
                <a:gdLst/>
                <a:ahLst/>
                <a:cxnLst>
                  <a:cxn ang="0">
                    <a:pos x="23" y="923"/>
                  </a:cxn>
                  <a:cxn ang="0">
                    <a:pos x="1219" y="0"/>
                  </a:cxn>
                  <a:cxn ang="0">
                    <a:pos x="1193" y="266"/>
                  </a:cxn>
                  <a:cxn ang="0">
                    <a:pos x="782" y="732"/>
                  </a:cxn>
                  <a:cxn ang="0">
                    <a:pos x="19" y="1163"/>
                  </a:cxn>
                  <a:cxn ang="0">
                    <a:pos x="23" y="923"/>
                  </a:cxn>
                </a:cxnLst>
                <a:pathLst>
                  <a:path w="1117" h="1119">
                    <a:moveTo>
                      <a:pt x="21" y="888"/>
                    </a:moveTo>
                    <a:lnTo>
                      <a:pt x="1117" y="0"/>
                    </a:lnTo>
                    <a:lnTo>
                      <a:pt x="1093" y="256"/>
                    </a:lnTo>
                    <a:cubicBezTo>
                      <a:pt x="1026" y="373"/>
                      <a:pt x="896" y="560"/>
                      <a:pt x="717" y="704"/>
                    </a:cubicBezTo>
                    <a:cubicBezTo>
                      <a:pt x="538" y="848"/>
                      <a:pt x="133" y="1088"/>
                      <a:pt x="17" y="1119"/>
                    </a:cubicBezTo>
                    <a:cubicBezTo>
                      <a:pt x="0" y="1037"/>
                      <a:pt x="21" y="888"/>
                      <a:pt x="21" y="888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CC00">
                      <a:alpha val="100000"/>
                    </a:srgbClr>
                  </a:gs>
                  <a:gs pos="100000">
                    <a:srgbClr val="9B7C00">
                      <a:alpha val="100000"/>
                    </a:srgbClr>
                  </a:gs>
                </a:gsLst>
                <a:lin ang="5400000" scaled="1"/>
                <a:tileRect/>
              </a:gra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8" name="Arc 18"/>
              <p:cNvSpPr/>
              <p:nvPr/>
            </p:nvSpPr>
            <p:spPr>
              <a:xfrm rot="-1060795">
                <a:off x="2726" y="1863"/>
                <a:ext cx="1876" cy="1217"/>
              </a:xfrm>
              <a:custGeom>
                <a:avLst/>
                <a:gdLst/>
                <a:ahLst/>
                <a:cxnLst>
                  <a:cxn ang="0">
                    <a:pos x="1876" y="681"/>
                  </a:cxn>
                  <a:cxn ang="0">
                    <a:pos x="385" y="1217"/>
                  </a:cxn>
                  <a:cxn ang="0">
                    <a:pos x="0" y="0"/>
                  </a:cxn>
                </a:cxnLst>
                <a:pathLst>
                  <a:path w="18016" h="21282" fill="none">
                    <a:moveTo>
                      <a:pt x="18016" y="11915"/>
                    </a:moveTo>
                    <a:cubicBezTo>
                      <a:pt x="14735" y="16875"/>
                      <a:pt x="9554" y="20264"/>
                      <a:pt x="3694" y="21281"/>
                    </a:cubicBezTo>
                  </a:path>
                  <a:path w="18016" h="21282" stroke="0">
                    <a:moveTo>
                      <a:pt x="18016" y="11915"/>
                    </a:moveTo>
                    <a:cubicBezTo>
                      <a:pt x="14735" y="16875"/>
                      <a:pt x="9554" y="20264"/>
                      <a:pt x="3694" y="21281"/>
                    </a:cubicBezTo>
                    <a:lnTo>
                      <a:pt x="0" y="0"/>
                    </a:lnTo>
                    <a:lnTo>
                      <a:pt x="18016" y="1191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CC00">
                      <a:alpha val="100000"/>
                    </a:srgbClr>
                  </a:gs>
                  <a:gs pos="100000">
                    <a:srgbClr val="FFE786">
                      <a:alpha val="100000"/>
                    </a:srgbClr>
                  </a:gs>
                </a:gsLst>
                <a:lin ang="5400000" scaled="1"/>
                <a:tileRect/>
              </a:gradFill>
              <a:ln w="12700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19" name="Freeform 19"/>
              <p:cNvSpPr/>
              <p:nvPr/>
            </p:nvSpPr>
            <p:spPr>
              <a:xfrm>
                <a:off x="2775" y="2575"/>
                <a:ext cx="635" cy="858"/>
              </a:xfrm>
              <a:custGeom>
                <a:avLst/>
                <a:gdLst/>
                <a:ahLst/>
                <a:cxnLst>
                  <a:cxn ang="0">
                    <a:pos x="635" y="594"/>
                  </a:cxn>
                  <a:cxn ang="0">
                    <a:pos x="613" y="858"/>
                  </a:cxn>
                  <a:cxn ang="0">
                    <a:pos x="0" y="44"/>
                  </a:cxn>
                  <a:cxn ang="0">
                    <a:pos x="98" y="0"/>
                  </a:cxn>
                  <a:cxn ang="0">
                    <a:pos x="635" y="594"/>
                  </a:cxn>
                </a:cxnLst>
                <a:pathLst>
                  <a:path w="582" h="826">
                    <a:moveTo>
                      <a:pt x="582" y="572"/>
                    </a:moveTo>
                    <a:lnTo>
                      <a:pt x="562" y="826"/>
                    </a:lnTo>
                    <a:lnTo>
                      <a:pt x="0" y="42"/>
                    </a:lnTo>
                    <a:lnTo>
                      <a:pt x="90" y="0"/>
                    </a:lnTo>
                    <a:lnTo>
                      <a:pt x="582" y="572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CC00">
                      <a:alpha val="100000"/>
                    </a:srgbClr>
                  </a:gs>
                  <a:gs pos="100000">
                    <a:srgbClr val="765E00">
                      <a:alpha val="100000"/>
                    </a:srgbClr>
                  </a:gs>
                </a:gsLst>
                <a:lin ang="0" scaled="1"/>
                <a:tileRect/>
              </a:gradFill>
              <a:ln w="9525">
                <a:noFill/>
              </a:ln>
            </p:spPr>
            <p:txBody>
              <a:bodyPr/>
              <a:p>
                <a:endParaRPr lang="zh-CN" altLang="en-US"/>
              </a:p>
            </p:txBody>
          </p:sp>
          <p:sp>
            <p:nvSpPr>
              <p:cNvPr id="20" name="Text Box 20"/>
              <p:cNvSpPr txBox="1">
                <a:spLocks noChangeArrowheads="1"/>
              </p:cNvSpPr>
              <p:nvPr/>
            </p:nvSpPr>
            <p:spPr bwMode="gray">
              <a:xfrm>
                <a:off x="3152" y="2387"/>
                <a:ext cx="1011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p>
                <a:pPr marR="0" algn="ctr" defTabSz="914400" eaLnBrk="0" hangingPunct="0"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1" kern="1200" cap="none" spc="0" normalizeH="0" baseline="0"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发问要点</a:t>
                </a:r>
                <a:endParaRPr kumimoji="0" lang="zh-CN" altLang="en-US" sz="2800" b="1" kern="1200" cap="none" spc="0" normalizeH="0" baseline="0"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21" name="Text Box 21"/>
            <p:cNvSpPr txBox="1"/>
            <p:nvPr/>
          </p:nvSpPr>
          <p:spPr>
            <a:xfrm>
              <a:off x="1966" y="2889"/>
              <a:ext cx="195" cy="23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p>
              <a:pPr algn="ctr" eaLnBrk="0" hangingPunct="0"/>
              <a:endParaRPr lang="en-US" altLang="zh-CN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2" name="Freeform 22"/>
            <p:cNvSpPr/>
            <p:nvPr/>
          </p:nvSpPr>
          <p:spPr>
            <a:xfrm>
              <a:off x="2668" y="2618"/>
              <a:ext cx="576" cy="725"/>
            </a:xfrm>
            <a:custGeom>
              <a:avLst/>
              <a:gdLst/>
              <a:ahLst/>
              <a:cxnLst>
                <a:cxn ang="0">
                  <a:pos x="0" y="35"/>
                </a:cxn>
                <a:cxn ang="0">
                  <a:pos x="271" y="567"/>
                </a:cxn>
                <a:cxn ang="0">
                  <a:pos x="279" y="725"/>
                </a:cxn>
                <a:cxn ang="0">
                  <a:pos x="475" y="667"/>
                </a:cxn>
                <a:cxn ang="0">
                  <a:pos x="576" y="617"/>
                </a:cxn>
                <a:cxn ang="0">
                  <a:pos x="130" y="0"/>
                </a:cxn>
                <a:cxn ang="0">
                  <a:pos x="0" y="35"/>
                </a:cxn>
              </a:cxnLst>
              <a:pathLst>
                <a:path w="528" h="698">
                  <a:moveTo>
                    <a:pt x="0" y="34"/>
                  </a:moveTo>
                  <a:lnTo>
                    <a:pt x="248" y="546"/>
                  </a:lnTo>
                  <a:lnTo>
                    <a:pt x="256" y="698"/>
                  </a:lnTo>
                  <a:lnTo>
                    <a:pt x="435" y="642"/>
                  </a:lnTo>
                  <a:lnTo>
                    <a:pt x="528" y="594"/>
                  </a:lnTo>
                  <a:lnTo>
                    <a:pt x="119" y="0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676767">
                <a:alpha val="49019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3" name="Oval 23"/>
            <p:cNvSpPr/>
            <p:nvPr/>
          </p:nvSpPr>
          <p:spPr>
            <a:xfrm rot="-998297">
              <a:off x="1712" y="1957"/>
              <a:ext cx="1779" cy="729"/>
            </a:xfrm>
            <a:prstGeom prst="ellipse">
              <a:avLst/>
            </a:prstGeom>
            <a:solidFill>
              <a:srgbClr val="FFFFFF"/>
            </a:solidFill>
            <a:ln w="12700">
              <a:noFill/>
            </a:ln>
          </p:spPr>
          <p:txBody>
            <a:bodyPr wrap="none" anchor="ctr"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36868" name="WordArt 24"/>
          <p:cNvSpPr>
            <a:spLocks noTextEdit="1"/>
          </p:cNvSpPr>
          <p:nvPr/>
        </p:nvSpPr>
        <p:spPr>
          <a:xfrm rot="-542659">
            <a:off x="3790950" y="4581525"/>
            <a:ext cx="2257425" cy="314325"/>
          </a:xfrm>
          <a:prstGeom prst="rect">
            <a:avLst/>
          </a:prstGeom>
        </p:spPr>
        <p:txBody>
          <a:bodyPr wrap="none" fromWordArt="1">
            <a:prstTxWarp prst="textArchDown">
              <a:avLst>
                <a:gd name="adj" fmla="val 0"/>
              </a:avLst>
            </a:prstTxWarp>
            <a:normAutofit fontScale="60000"/>
          </a:bodyPr>
          <a:p>
            <a:pPr algn="ctr"/>
            <a:r>
              <a:rPr lang="zh-CN" altLang="en-US" sz="2000" b="1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为什么要发问</a:t>
            </a:r>
            <a:endParaRPr lang="zh-CN" altLang="en-US" sz="2000" b="1"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869" name="WordArt 25"/>
          <p:cNvSpPr>
            <a:spLocks noTextEdit="1"/>
          </p:cNvSpPr>
          <p:nvPr/>
        </p:nvSpPr>
        <p:spPr>
          <a:xfrm rot="-3066552">
            <a:off x="2538413" y="3475038"/>
            <a:ext cx="2014537" cy="763587"/>
          </a:xfrm>
          <a:prstGeom prst="rect">
            <a:avLst/>
          </a:prstGeom>
        </p:spPr>
        <p:txBody>
          <a:bodyPr wrap="none" fromWordArt="1">
            <a:prstTxWarp prst="textArchUp">
              <a:avLst>
                <a:gd name="adj" fmla="val 10800000"/>
              </a:avLst>
            </a:prstTxWarp>
            <a:normAutofit/>
          </a:bodyPr>
          <a:p>
            <a:pPr algn="ctr"/>
            <a:r>
              <a:rPr lang="zh-CN" altLang="en-US" sz="2000" b="1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提问应紧扣主题</a:t>
            </a:r>
            <a:endParaRPr lang="zh-CN" altLang="en-US" sz="2000" b="1"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870" name="WordArt 26"/>
          <p:cNvSpPr>
            <a:spLocks noTextEdit="1"/>
          </p:cNvSpPr>
          <p:nvPr/>
        </p:nvSpPr>
        <p:spPr>
          <a:xfrm rot="-863059">
            <a:off x="4510088" y="2349500"/>
            <a:ext cx="2016125" cy="360363"/>
          </a:xfrm>
          <a:prstGeom prst="rect">
            <a:avLst/>
          </a:prstGeom>
        </p:spPr>
        <p:txBody>
          <a:bodyPr wrap="none" fromWordArt="1">
            <a:prstTxWarp prst="textArchUp">
              <a:avLst>
                <a:gd name="adj" fmla="val 10800000"/>
              </a:avLst>
            </a:prstTxWarp>
            <a:normAutofit fontScale="80000"/>
          </a:bodyPr>
          <a:p>
            <a:pPr algn="ctr"/>
            <a:r>
              <a:rPr lang="zh-CN" altLang="en-US" sz="2000" b="1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提问要少而精</a:t>
            </a:r>
            <a:endParaRPr lang="zh-CN" altLang="en-US" sz="2000" b="1"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871" name="WordArt 27"/>
          <p:cNvSpPr>
            <a:spLocks noTextEdit="1"/>
          </p:cNvSpPr>
          <p:nvPr/>
        </p:nvSpPr>
        <p:spPr>
          <a:xfrm rot="2380560">
            <a:off x="6530975" y="2487613"/>
            <a:ext cx="1800225" cy="914400"/>
          </a:xfrm>
          <a:prstGeom prst="rect">
            <a:avLst/>
          </a:prstGeom>
        </p:spPr>
        <p:txBody>
          <a:bodyPr wrap="none" fromWordArt="1">
            <a:prstTxWarp prst="textArchUp">
              <a:avLst>
                <a:gd name="adj" fmla="val 10800000"/>
              </a:avLst>
            </a:prstTxWarp>
            <a:normAutofit/>
          </a:bodyPr>
          <a:p>
            <a:pPr algn="ctr"/>
            <a:r>
              <a:rPr lang="zh-CN" altLang="en-US" sz="2000" b="1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问题表达要明确</a:t>
            </a:r>
            <a:endParaRPr lang="zh-CN" altLang="en-US" sz="2000" b="1">
              <a:ln w="9525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3970" name="文本框 83969"/>
          <p:cNvSpPr txBox="1"/>
          <p:nvPr/>
        </p:nvSpPr>
        <p:spPr>
          <a:xfrm>
            <a:off x="1459865" y="3136900"/>
            <a:ext cx="9625330" cy="353822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p>
            <a:pPr marL="342900" indent="-342900" eaLnBrk="1" hangingPunct="1"/>
            <a:r>
              <a:rPr lang="en-US" altLang="zh-CN" sz="3200">
                <a:solidFill>
                  <a:srgbClr val="800000"/>
                </a:solidFill>
                <a:latin typeface="+mn-lt"/>
                <a:ea typeface="+mn-ea"/>
                <a:sym typeface="+mn-ea"/>
              </a:rPr>
              <a:t>【</a:t>
            </a:r>
            <a:r>
              <a:rPr lang="zh-CN" altLang="en-US" sz="3200" dirty="0">
                <a:solidFill>
                  <a:srgbClr val="800000"/>
                </a:solidFill>
                <a:latin typeface="+mn-lt"/>
                <a:ea typeface="+mn-ea"/>
                <a:sym typeface="+mn-ea"/>
              </a:rPr>
              <a:t>情景导入</a:t>
            </a:r>
            <a:r>
              <a:rPr lang="en-US" altLang="zh-CN" sz="3200">
                <a:solidFill>
                  <a:srgbClr val="800000"/>
                </a:solidFill>
                <a:latin typeface="+mn-lt"/>
                <a:ea typeface="+mn-ea"/>
                <a:sym typeface="+mn-ea"/>
              </a:rPr>
              <a:t>】</a:t>
            </a:r>
            <a:r>
              <a:rPr lang="en-US" altLang="zh-CN" sz="3200">
                <a:latin typeface="+mn-lt"/>
                <a:ea typeface="+mn-ea"/>
                <a:sym typeface="+mn-ea"/>
              </a:rPr>
              <a:t>     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  </a:t>
            </a:r>
            <a:endParaRPr lang="en-US" altLang="zh-CN" sz="240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indent="-342900" eaLnBrk="1" hangingPunct="1"/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一家豆浆店有两个服务员，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indent="-342900" eaLnBrk="1" hangingPunct="1"/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一位顾客对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第一个服务员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说：“给我来一碗豆浆。”第一个服务员说：“先生您要一碗豆浆是吧，那您要不要加鸡蛋？”顾客说：“不要。”于是他的鸡蛋没有卖出去。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indent="-342900" eaLnBrk="1" hangingPunct="1">
              <a:buChar char="•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又有顾客喊第二个服务员：“给我来一碗豆浆。”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342900" indent="-342900" eaLnBrk="1" hangingPunct="1">
              <a:buChar char="•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第二个服务员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跑过来：“先生您要一碗豆浆，那您是加一个鸡蛋呢还是加两个鸡蛋？”顾客说：“加一个鸡蛋吧。”于是卖给一碗豆浆的同时也卖出了鸡蛋。</a:t>
            </a:r>
            <a:endParaRPr lang="en-US" altLang="zh-CN" sz="2400" b="1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925060" y="2553335"/>
            <a:ext cx="3079750" cy="5835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封闭问题选数量</a:t>
            </a:r>
            <a:endParaRPr lang="zh-CN" altLang="en-US" sz="32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3" name="直接连接符 72"/>
          <p:cNvCxnSpPr/>
          <p:nvPr/>
        </p:nvCxnSpPr>
        <p:spPr>
          <a:xfrm flipV="1">
            <a:off x="473075" y="1750060"/>
            <a:ext cx="4222750" cy="254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</a:ln>
          <a:effectLst/>
        </p:spPr>
      </p:cxnSp>
      <p:sp>
        <p:nvSpPr>
          <p:cNvPr id="10" name="TextBox 1"/>
          <p:cNvSpPr txBox="1"/>
          <p:nvPr/>
        </p:nvSpPr>
        <p:spPr>
          <a:xfrm>
            <a:off x="473075" y="1877060"/>
            <a:ext cx="3724910" cy="423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marL="571500" marR="0" lvl="0" indent="-5715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8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华文中宋" pitchFamily="2" charset="-122"/>
                <a:ea typeface="黑体" panose="02010609060101010101" pitchFamily="49" charset="-122"/>
                <a:sym typeface="+mn-ea"/>
              </a:rPr>
              <a:t>  </a:t>
            </a:r>
            <a:r>
              <a:rPr lang="zh-CN" altLang="en-US" sz="2400" b="1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（三）问的技巧</a:t>
            </a:r>
            <a:endParaRPr lang="zh-CN" altLang="en-US" sz="2400" b="1" noProof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TextBox 42"/>
          <p:cNvSpPr txBox="1"/>
          <p:nvPr/>
        </p:nvSpPr>
        <p:spPr>
          <a:xfrm>
            <a:off x="473075" y="1101725"/>
            <a:ext cx="348551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二、有效沟通的技巧</a:t>
            </a:r>
            <a:endParaRPr lang="zh-CN" altLang="en-US" sz="28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48690" y="2300605"/>
            <a:ext cx="3133725" cy="39878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none" rtlCol="0" anchor="t">
            <a:spAutoFit/>
          </a:bodyPr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sz="2000" b="1" kern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技巧2：掌握好提问的方式</a:t>
            </a:r>
            <a:endParaRPr sz="2000" b="1" kern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73" name="直接连接符 72"/>
          <p:cNvCxnSpPr/>
          <p:nvPr/>
        </p:nvCxnSpPr>
        <p:spPr>
          <a:xfrm flipV="1">
            <a:off x="473075" y="1750060"/>
            <a:ext cx="4222750" cy="254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</a:ln>
          <a:effectLst/>
        </p:spPr>
      </p:cxnSp>
      <p:sp>
        <p:nvSpPr>
          <p:cNvPr id="10" name="TextBox 1"/>
          <p:cNvSpPr txBox="1"/>
          <p:nvPr/>
        </p:nvSpPr>
        <p:spPr>
          <a:xfrm>
            <a:off x="473075" y="1877060"/>
            <a:ext cx="3724910" cy="423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marL="571500" marR="0" lvl="0" indent="-5715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8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华文中宋" pitchFamily="2" charset="-122"/>
                <a:ea typeface="黑体" panose="02010609060101010101" pitchFamily="49" charset="-122"/>
                <a:sym typeface="+mn-ea"/>
              </a:rPr>
              <a:t>  </a:t>
            </a:r>
            <a:r>
              <a:rPr lang="zh-CN" altLang="en-US" sz="2400" b="1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（三）问的技巧</a:t>
            </a:r>
            <a:endParaRPr lang="zh-CN" altLang="en-US" sz="2400" b="1" noProof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TextBox 42"/>
          <p:cNvSpPr txBox="1"/>
          <p:nvPr/>
        </p:nvSpPr>
        <p:spPr>
          <a:xfrm>
            <a:off x="473075" y="1101725"/>
            <a:ext cx="348551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二、有效沟通的技巧</a:t>
            </a:r>
            <a:endParaRPr lang="zh-CN" altLang="en-US" sz="28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82290" y="1901825"/>
            <a:ext cx="3133725" cy="39878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none" rtlCol="0" anchor="t">
            <a:spAutoFit/>
          </a:bodyPr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sz="2000" b="1" kern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技巧2：掌握好提问的方式</a:t>
            </a:r>
            <a:endParaRPr sz="2000" b="1" kern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99795" y="2466975"/>
            <a:ext cx="3917950" cy="46037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 anchor="t">
            <a:spAutoFit/>
          </a:bodyPr>
          <a:p>
            <a:pPr marL="342900" indent="-342900" eaLnBrk="1" hangingPunct="1"/>
            <a:r>
              <a:rPr lang="en-US" altLang="zh-CN" sz="2400" b="1" dirty="0">
                <a:solidFill>
                  <a:srgbClr val="8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1.开放式提问和封闭式提问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90600" y="3497580"/>
            <a:ext cx="438531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开放式提问益处：</a:t>
            </a:r>
            <a:endParaRPr lang="zh-CN" altLang="en-US" b="1"/>
          </a:p>
          <a:p>
            <a:r>
              <a:rPr lang="zh-CN" altLang="en-US"/>
              <a:t>开放式问题可以帮助您获得一些无偏见的需求，帮助您更透彻地了解对方的感觉，动机和顾虑，对方由此会让您接近他们的内心世界，使您有机会沟通成功。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6355080" y="3497580"/>
            <a:ext cx="444754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封闭式问题</a:t>
            </a:r>
            <a:endParaRPr lang="zh-CN" altLang="en-US" b="1"/>
          </a:p>
          <a:p>
            <a:r>
              <a:rPr lang="zh-CN" altLang="en-US"/>
              <a:t>  特点：</a:t>
            </a:r>
            <a:endParaRPr lang="zh-CN" altLang="en-US"/>
          </a:p>
          <a:p>
            <a:r>
              <a:rPr lang="zh-CN" altLang="en-US"/>
              <a:t>       寻求事实，</a:t>
            </a:r>
            <a:endParaRPr lang="zh-CN" altLang="en-US"/>
          </a:p>
          <a:p>
            <a:r>
              <a:rPr lang="zh-CN" altLang="en-US"/>
              <a:t>       避免罗嗦。</a:t>
            </a:r>
            <a:endParaRPr lang="zh-CN" altLang="en-US"/>
          </a:p>
          <a:p>
            <a:r>
              <a:rPr lang="zh-CN" altLang="en-US"/>
              <a:t> 缺点：</a:t>
            </a:r>
            <a:endParaRPr lang="zh-CN" altLang="en-US"/>
          </a:p>
          <a:p>
            <a:r>
              <a:rPr lang="zh-CN" altLang="en-US"/>
              <a:t>       不能充分了解细节</a:t>
            </a:r>
            <a:endParaRPr lang="zh-CN" altLang="en-US"/>
          </a:p>
          <a:p>
            <a:r>
              <a:rPr lang="zh-CN" altLang="en-US"/>
              <a:t>       带有引导性</a:t>
            </a:r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73" name="直接连接符 72"/>
          <p:cNvCxnSpPr/>
          <p:nvPr/>
        </p:nvCxnSpPr>
        <p:spPr>
          <a:xfrm flipV="1">
            <a:off x="473075" y="1416050"/>
            <a:ext cx="4222750" cy="254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</a:ln>
          <a:effectLst/>
        </p:spPr>
      </p:cxnSp>
      <p:sp>
        <p:nvSpPr>
          <p:cNvPr id="10" name="TextBox 1"/>
          <p:cNvSpPr txBox="1"/>
          <p:nvPr/>
        </p:nvSpPr>
        <p:spPr>
          <a:xfrm>
            <a:off x="357505" y="1478280"/>
            <a:ext cx="3724910" cy="423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marL="571500" marR="0" lvl="0" indent="-5715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8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华文中宋" pitchFamily="2" charset="-122"/>
                <a:ea typeface="黑体" panose="02010609060101010101" pitchFamily="49" charset="-122"/>
                <a:sym typeface="+mn-ea"/>
              </a:rPr>
              <a:t>  </a:t>
            </a:r>
            <a:r>
              <a:rPr lang="zh-CN" altLang="en-US" sz="2400" b="1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（三）问的技巧</a:t>
            </a:r>
            <a:endParaRPr lang="zh-CN" altLang="en-US" sz="2400" b="1" noProof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TextBox 42"/>
          <p:cNvSpPr txBox="1"/>
          <p:nvPr/>
        </p:nvSpPr>
        <p:spPr>
          <a:xfrm>
            <a:off x="473075" y="765175"/>
            <a:ext cx="348551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二、有效沟通的技巧</a:t>
            </a:r>
            <a:endParaRPr lang="zh-CN" altLang="en-US" sz="28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975610" y="1490345"/>
            <a:ext cx="3133725" cy="39878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none" rtlCol="0" anchor="t">
            <a:spAutoFit/>
          </a:bodyPr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sz="2000" b="1" kern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技巧2：掌握好提问的方式</a:t>
            </a:r>
            <a:endParaRPr sz="2000" b="1" kern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0530" y="2023745"/>
            <a:ext cx="6492875" cy="46037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 anchor="t">
            <a:spAutoFit/>
          </a:bodyPr>
          <a:p>
            <a:pPr marL="342900" indent="-342900" eaLnBrk="1" hangingPunct="1"/>
            <a:r>
              <a:rPr lang="en-US" altLang="zh-CN" sz="2400" b="1" dirty="0">
                <a:solidFill>
                  <a:srgbClr val="8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2.明确性提问、相关性提问和选择性提问</a:t>
            </a:r>
            <a:endParaRPr lang="en-US" altLang="zh-CN" sz="2400" b="1" dirty="0">
              <a:solidFill>
                <a:srgbClr val="8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9939" name="Rectangle 3"/>
          <p:cNvSpPr>
            <a:spLocks noGrp="1"/>
          </p:cNvSpPr>
          <p:nvPr>
            <p:ph type="body" idx="1"/>
          </p:nvPr>
        </p:nvSpPr>
        <p:spPr>
          <a:xfrm>
            <a:off x="3516630" y="1901825"/>
            <a:ext cx="8229600" cy="4733925"/>
          </a:xfrm>
        </p:spPr>
        <p:txBody>
          <a:bodyPr vert="horz" wrap="square" lIns="91440" tIns="45720" rIns="91440" bIns="45720" anchor="t"/>
          <a:p>
            <a:pPr marL="342900" indent="-342900" eaLnBrk="1" hangingPunct="1">
              <a:lnSpc>
                <a:spcPct val="115000"/>
              </a:lnSpc>
            </a:pPr>
            <a:endParaRPr lang="zh-CN" altLang="en-US" sz="2800" dirty="0"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lnSpc>
                <a:spcPct val="115000"/>
              </a:lnSpc>
            </a:pPr>
            <a:endParaRPr lang="zh-CN" altLang="en-US" sz="2800" dirty="0"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lnSpc>
                <a:spcPct val="115000"/>
              </a:lnSpc>
            </a:pPr>
            <a:r>
              <a:rPr lang="zh-CN" altLang="en-US" sz="2800" dirty="0">
                <a:latin typeface="+mn-lt"/>
                <a:ea typeface="+mn-ea"/>
                <a:cs typeface="+mn-cs"/>
              </a:rPr>
              <a:t>指提问的问题已有明确的答案，被提问者只需要按照事先已经明确规定的内容进行回答即可 。</a:t>
            </a:r>
            <a:endParaRPr lang="zh-CN" altLang="en-US" sz="2800" dirty="0"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lnSpc>
                <a:spcPct val="115000"/>
              </a:lnSpc>
            </a:pPr>
            <a:r>
              <a:rPr lang="zh-CN" altLang="en-US" sz="2800" dirty="0">
                <a:latin typeface="+mn-lt"/>
                <a:ea typeface="+mn-ea"/>
                <a:cs typeface="+mn-cs"/>
              </a:rPr>
              <a:t> 指对两件事情间的相互联系性进行提问。</a:t>
            </a:r>
            <a:endParaRPr lang="zh-CN" altLang="en-US" sz="2800" dirty="0"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lnSpc>
                <a:spcPct val="115000"/>
              </a:lnSpc>
            </a:pPr>
            <a:endParaRPr lang="zh-CN" altLang="en-US" sz="2800" dirty="0"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lnSpc>
                <a:spcPct val="115000"/>
              </a:lnSpc>
            </a:pPr>
            <a:r>
              <a:rPr lang="zh-CN" altLang="en-US" sz="2800" dirty="0">
                <a:latin typeface="+mn-lt"/>
                <a:ea typeface="+mn-ea"/>
                <a:cs typeface="+mn-cs"/>
              </a:rPr>
              <a:t>指提问者提出一系列相互关联的问题，供回答者有所选择地回答</a:t>
            </a:r>
            <a:r>
              <a:rPr lang="zh-CN" altLang="en-US" sz="3200" dirty="0">
                <a:latin typeface="+mn-lt"/>
                <a:ea typeface="+mn-ea"/>
                <a:cs typeface="+mn-cs"/>
              </a:rPr>
              <a:t> 。</a:t>
            </a:r>
            <a:endParaRPr lang="zh-CN" altLang="en-US" sz="3200" dirty="0">
              <a:latin typeface="+mn-lt"/>
              <a:ea typeface="+mn-ea"/>
              <a:cs typeface="+mn-cs"/>
            </a:endParaRPr>
          </a:p>
        </p:txBody>
      </p:sp>
      <p:grpSp>
        <p:nvGrpSpPr>
          <p:cNvPr id="39940" name="Group 34"/>
          <p:cNvGrpSpPr/>
          <p:nvPr/>
        </p:nvGrpSpPr>
        <p:grpSpPr>
          <a:xfrm>
            <a:off x="507365" y="2952433"/>
            <a:ext cx="3168650" cy="563562"/>
            <a:chOff x="476" y="1207"/>
            <a:chExt cx="1905" cy="355"/>
          </a:xfrm>
        </p:grpSpPr>
        <p:grpSp>
          <p:nvGrpSpPr>
            <p:cNvPr id="39951" name="Group 5"/>
            <p:cNvGrpSpPr/>
            <p:nvPr/>
          </p:nvGrpSpPr>
          <p:grpSpPr>
            <a:xfrm>
              <a:off x="567" y="1207"/>
              <a:ext cx="1724" cy="355"/>
              <a:chOff x="4320" y="1152"/>
              <a:chExt cx="414" cy="402"/>
            </a:xfrm>
          </p:grpSpPr>
          <p:sp>
            <p:nvSpPr>
              <p:cNvPr id="101382" name="AutoShape 6"/>
              <p:cNvSpPr>
                <a:spLocks noChangeArrowheads="1"/>
              </p:cNvSpPr>
              <p:nvPr/>
            </p:nvSpPr>
            <p:spPr bwMode="gray">
              <a:xfrm>
                <a:off x="4320" y="1152"/>
                <a:ext cx="414" cy="402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25400">
                <a:solidFill>
                  <a:srgbClr val="FFFFFF"/>
                </a:solidFill>
                <a:round/>
              </a:ln>
              <a:effectLst>
                <a:outerShdw dist="53882" dir="2700000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none" anchor="ctr"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1383" name="Freeform 7"/>
              <p:cNvSpPr/>
              <p:nvPr/>
            </p:nvSpPr>
            <p:spPr bwMode="gray">
              <a:xfrm>
                <a:off x="4346" y="1178"/>
                <a:ext cx="206" cy="201"/>
              </a:xfrm>
              <a:custGeom>
                <a:avLst/>
                <a:gdLst>
                  <a:gd name="T0" fmla="*/ 118 w 596"/>
                  <a:gd name="T1" fmla="*/ 0 h 598"/>
                  <a:gd name="T2" fmla="*/ 0 w 596"/>
                  <a:gd name="T3" fmla="*/ 118 h 598"/>
                  <a:gd name="T4" fmla="*/ 0 w 596"/>
                  <a:gd name="T5" fmla="*/ 589 h 598"/>
                  <a:gd name="T6" fmla="*/ 161 w 596"/>
                  <a:gd name="T7" fmla="*/ 174 h 598"/>
                  <a:gd name="T8" fmla="*/ 589 w 596"/>
                  <a:gd name="T9" fmla="*/ 0 h 598"/>
                  <a:gd name="T10" fmla="*/ 118 w 596"/>
                  <a:gd name="T11" fmla="*/ 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tint val="48627"/>
                      <a:invGamma/>
                    </a:schemeClr>
                  </a:gs>
                  <a:gs pos="5000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48627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01384" name="Rectangle 8"/>
            <p:cNvSpPr>
              <a:spLocks noChangeArrowheads="1"/>
            </p:cNvSpPr>
            <p:nvPr/>
          </p:nvSpPr>
          <p:spPr bwMode="gray">
            <a:xfrm>
              <a:off x="476" y="1207"/>
              <a:ext cx="1905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1">
                          <a:gamma/>
                          <a:shade val="72549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189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C0C0C0"/>
                    </a:outerShdw>
                  </a:effectLst>
                </a14:hiddenEffects>
              </a:ext>
            </a:extLst>
          </p:spPr>
          <p:txBody>
            <a:bodyPr>
              <a:spAutoFit/>
              <a:flatTx/>
            </a:bodyPr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华文新魏" pitchFamily="2" charset="-122"/>
                  <a:cs typeface="+mn-cs"/>
                </a:rPr>
                <a:t>（</a:t>
              </a:r>
              <a:r>
                <a:rPr kumimoji="0" lang="en-US" altLang="zh-CN" sz="2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华文新魏" pitchFamily="2" charset="-122"/>
                  <a:cs typeface="+mn-cs"/>
                </a:rPr>
                <a:t>1</a:t>
              </a:r>
              <a:r>
                <a:rPr kumimoji="0" lang="zh-CN" altLang="en-US" sz="2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华文新魏" pitchFamily="2" charset="-122"/>
                  <a:cs typeface="+mn-cs"/>
                </a:rPr>
                <a:t>）明确性提问</a:t>
              </a:r>
              <a:endPara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华文新魏" pitchFamily="2" charset="-122"/>
                <a:cs typeface="+mn-cs"/>
              </a:endParaRPr>
            </a:p>
          </p:txBody>
        </p:sp>
      </p:grpSp>
      <p:grpSp>
        <p:nvGrpSpPr>
          <p:cNvPr id="39941" name="Group 9"/>
          <p:cNvGrpSpPr/>
          <p:nvPr/>
        </p:nvGrpSpPr>
        <p:grpSpPr>
          <a:xfrm>
            <a:off x="430530" y="4214178"/>
            <a:ext cx="3055938" cy="576262"/>
            <a:chOff x="2500" y="1036"/>
            <a:chExt cx="901" cy="833"/>
          </a:xfrm>
        </p:grpSpPr>
        <p:grpSp>
          <p:nvGrpSpPr>
            <p:cNvPr id="39947" name="Group 10"/>
            <p:cNvGrpSpPr/>
            <p:nvPr/>
          </p:nvGrpSpPr>
          <p:grpSpPr>
            <a:xfrm>
              <a:off x="2533" y="1036"/>
              <a:ext cx="858" cy="833"/>
              <a:chOff x="4320" y="1152"/>
              <a:chExt cx="414" cy="402"/>
            </a:xfrm>
          </p:grpSpPr>
          <p:sp>
            <p:nvSpPr>
              <p:cNvPr id="101387" name="AutoShape 11"/>
              <p:cNvSpPr>
                <a:spLocks noChangeArrowheads="1"/>
              </p:cNvSpPr>
              <p:nvPr/>
            </p:nvSpPr>
            <p:spPr bwMode="gray">
              <a:xfrm>
                <a:off x="4320" y="1152"/>
                <a:ext cx="414" cy="402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25400">
                <a:solidFill>
                  <a:srgbClr val="FFFFFF"/>
                </a:solidFill>
                <a:round/>
              </a:ln>
              <a:effectLst>
                <a:outerShdw dist="53882" dir="2700000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none" anchor="ctr"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1388" name="Freeform 12"/>
              <p:cNvSpPr/>
              <p:nvPr/>
            </p:nvSpPr>
            <p:spPr bwMode="gray">
              <a:xfrm>
                <a:off x="4346" y="1178"/>
                <a:ext cx="206" cy="201"/>
              </a:xfrm>
              <a:custGeom>
                <a:avLst/>
                <a:gdLst>
                  <a:gd name="T0" fmla="*/ 118 w 596"/>
                  <a:gd name="T1" fmla="*/ 0 h 598"/>
                  <a:gd name="T2" fmla="*/ 0 w 596"/>
                  <a:gd name="T3" fmla="*/ 118 h 598"/>
                  <a:gd name="T4" fmla="*/ 0 w 596"/>
                  <a:gd name="T5" fmla="*/ 589 h 598"/>
                  <a:gd name="T6" fmla="*/ 161 w 596"/>
                  <a:gd name="T7" fmla="*/ 174 h 598"/>
                  <a:gd name="T8" fmla="*/ 589 w 596"/>
                  <a:gd name="T9" fmla="*/ 0 h 598"/>
                  <a:gd name="T10" fmla="*/ 118 w 596"/>
                  <a:gd name="T11" fmla="*/ 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tint val="48627"/>
                      <a:invGamma/>
                    </a:schemeClr>
                  </a:gs>
                  <a:gs pos="50000">
                    <a:schemeClr val="accent2">
                      <a:alpha val="0"/>
                    </a:schemeClr>
                  </a:gs>
                  <a:gs pos="100000">
                    <a:schemeClr val="accent2">
                      <a:gamma/>
                      <a:tint val="48627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01389" name="Rectangle 13"/>
            <p:cNvSpPr>
              <a:spLocks noChangeArrowheads="1"/>
            </p:cNvSpPr>
            <p:nvPr/>
          </p:nvSpPr>
          <p:spPr bwMode="gray">
            <a:xfrm>
              <a:off x="2500" y="1086"/>
              <a:ext cx="901" cy="7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1">
                          <a:gamma/>
                          <a:shade val="72549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189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C0C0C0"/>
                    </a:outerShdw>
                  </a:effectLst>
                </a14:hiddenEffects>
              </a:ext>
            </a:extLst>
          </p:spPr>
          <p:txBody>
            <a:bodyPr>
              <a:spAutoFit/>
              <a:flatTx/>
            </a:bodyPr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华文新魏" pitchFamily="2" charset="-122"/>
                  <a:cs typeface="+mn-cs"/>
                </a:rPr>
                <a:t>（</a:t>
              </a:r>
              <a:r>
                <a:rPr kumimoji="0" lang="en-US" altLang="zh-CN" sz="2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华文新魏" pitchFamily="2" charset="-122"/>
                  <a:cs typeface="+mn-cs"/>
                </a:rPr>
                <a:t>2</a:t>
              </a:r>
              <a:r>
                <a:rPr kumimoji="0" lang="zh-CN" altLang="en-US" sz="2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华文新魏" pitchFamily="2" charset="-122"/>
                  <a:cs typeface="+mn-cs"/>
                </a:rPr>
                <a:t>）相关性提问</a:t>
              </a:r>
              <a:endPara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华文新魏" pitchFamily="2" charset="-122"/>
                <a:cs typeface="+mn-cs"/>
              </a:endParaRPr>
            </a:p>
          </p:txBody>
        </p:sp>
      </p:grpSp>
      <p:grpSp>
        <p:nvGrpSpPr>
          <p:cNvPr id="39942" name="Group 14"/>
          <p:cNvGrpSpPr/>
          <p:nvPr/>
        </p:nvGrpSpPr>
        <p:grpSpPr>
          <a:xfrm>
            <a:off x="565468" y="5391785"/>
            <a:ext cx="2951162" cy="561975"/>
            <a:chOff x="3659" y="1042"/>
            <a:chExt cx="863" cy="833"/>
          </a:xfrm>
        </p:grpSpPr>
        <p:grpSp>
          <p:nvGrpSpPr>
            <p:cNvPr id="39943" name="Group 15"/>
            <p:cNvGrpSpPr/>
            <p:nvPr/>
          </p:nvGrpSpPr>
          <p:grpSpPr>
            <a:xfrm>
              <a:off x="3659" y="1042"/>
              <a:ext cx="858" cy="833"/>
              <a:chOff x="4320" y="1152"/>
              <a:chExt cx="414" cy="402"/>
            </a:xfrm>
          </p:grpSpPr>
          <p:sp>
            <p:nvSpPr>
              <p:cNvPr id="101392" name="AutoShape 16"/>
              <p:cNvSpPr>
                <a:spLocks noChangeArrowheads="1"/>
              </p:cNvSpPr>
              <p:nvPr/>
            </p:nvSpPr>
            <p:spPr bwMode="gray">
              <a:xfrm>
                <a:off x="4320" y="1152"/>
                <a:ext cx="414" cy="402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25400">
                <a:solidFill>
                  <a:srgbClr val="FFFFFF"/>
                </a:solidFill>
                <a:round/>
              </a:ln>
              <a:effectLst>
                <a:outerShdw dist="53882" dir="2700000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none" anchor="ctr"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1393" name="Freeform 17"/>
              <p:cNvSpPr/>
              <p:nvPr/>
            </p:nvSpPr>
            <p:spPr bwMode="gray">
              <a:xfrm>
                <a:off x="4346" y="1178"/>
                <a:ext cx="206" cy="201"/>
              </a:xfrm>
              <a:custGeom>
                <a:avLst/>
                <a:gdLst>
                  <a:gd name="T0" fmla="*/ 118 w 596"/>
                  <a:gd name="T1" fmla="*/ 0 h 598"/>
                  <a:gd name="T2" fmla="*/ 0 w 596"/>
                  <a:gd name="T3" fmla="*/ 118 h 598"/>
                  <a:gd name="T4" fmla="*/ 0 w 596"/>
                  <a:gd name="T5" fmla="*/ 589 h 598"/>
                  <a:gd name="T6" fmla="*/ 161 w 596"/>
                  <a:gd name="T7" fmla="*/ 174 h 598"/>
                  <a:gd name="T8" fmla="*/ 589 w 596"/>
                  <a:gd name="T9" fmla="*/ 0 h 598"/>
                  <a:gd name="T10" fmla="*/ 118 w 596"/>
                  <a:gd name="T11" fmla="*/ 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48627"/>
                      <a:invGamma/>
                    </a:schemeClr>
                  </a:gs>
                  <a:gs pos="50000">
                    <a:schemeClr val="hlink">
                      <a:alpha val="0"/>
                    </a:schemeClr>
                  </a:gs>
                  <a:gs pos="100000">
                    <a:schemeClr val="hlink">
                      <a:gamma/>
                      <a:tint val="48627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01394" name="Rectangle 18"/>
            <p:cNvSpPr>
              <a:spLocks noChangeArrowheads="1"/>
            </p:cNvSpPr>
            <p:nvPr/>
          </p:nvSpPr>
          <p:spPr bwMode="gray">
            <a:xfrm>
              <a:off x="3668" y="1089"/>
              <a:ext cx="854" cy="7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1">
                          <a:gamma/>
                          <a:shade val="72549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189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C0C0C0"/>
                    </a:outerShdw>
                  </a:effectLst>
                </a14:hiddenEffects>
              </a:ext>
            </a:extLst>
          </p:spPr>
          <p:txBody>
            <a:bodyPr>
              <a:spAutoFit/>
              <a:flatTx/>
            </a:bodyPr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华文新魏" pitchFamily="2" charset="-122"/>
                  <a:cs typeface="+mn-cs"/>
                </a:rPr>
                <a:t>（</a:t>
              </a:r>
              <a:r>
                <a:rPr kumimoji="0" lang="en-US" altLang="zh-CN" sz="2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华文新魏" pitchFamily="2" charset="-122"/>
                  <a:cs typeface="+mn-cs"/>
                </a:rPr>
                <a:t>3</a:t>
              </a:r>
              <a:r>
                <a:rPr kumimoji="0" lang="zh-CN" altLang="en-US" sz="2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Arial" panose="020B0604020202020204" pitchFamily="34" charset="0"/>
                  <a:ea typeface="华文新魏" pitchFamily="2" charset="-122"/>
                  <a:cs typeface="+mn-cs"/>
                </a:rPr>
                <a:t>）选择性提问</a:t>
              </a:r>
              <a:endPara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华文新魏" pitchFamily="2" charset="-122"/>
                <a:cs typeface="+mn-cs"/>
              </a:endParaRPr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charRg st="21" end="6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9939">
                                            <p:txEl>
                                              <p:charRg st="21" end="6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charRg st="69" end="9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9939">
                                            <p:txEl>
                                              <p:charRg st="69" end="9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charRg st="93" end="12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9939">
                                            <p:txEl>
                                              <p:charRg st="93" end="12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73" name="直接连接符 72"/>
          <p:cNvCxnSpPr/>
          <p:nvPr/>
        </p:nvCxnSpPr>
        <p:spPr>
          <a:xfrm flipV="1">
            <a:off x="473075" y="1750060"/>
            <a:ext cx="4222750" cy="254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</a:ln>
          <a:effectLst/>
        </p:spPr>
      </p:cxnSp>
      <p:sp>
        <p:nvSpPr>
          <p:cNvPr id="10" name="TextBox 1"/>
          <p:cNvSpPr txBox="1"/>
          <p:nvPr/>
        </p:nvSpPr>
        <p:spPr>
          <a:xfrm>
            <a:off x="473075" y="1877060"/>
            <a:ext cx="3724910" cy="423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marL="571500" marR="0" lvl="0" indent="-5715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8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华文中宋" pitchFamily="2" charset="-122"/>
                <a:ea typeface="黑体" panose="02010609060101010101" pitchFamily="49" charset="-122"/>
                <a:sym typeface="+mn-ea"/>
              </a:rPr>
              <a:t>  </a:t>
            </a:r>
            <a:r>
              <a:rPr lang="zh-CN" altLang="en-US" sz="2400" b="1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（三）问的技巧</a:t>
            </a:r>
            <a:endParaRPr lang="zh-CN" altLang="en-US" sz="2400" b="1" noProof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TextBox 42"/>
          <p:cNvSpPr txBox="1"/>
          <p:nvPr/>
        </p:nvSpPr>
        <p:spPr>
          <a:xfrm>
            <a:off x="473075" y="1101725"/>
            <a:ext cx="348551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二、有效沟通的技巧</a:t>
            </a:r>
            <a:endParaRPr lang="zh-CN" altLang="en-US" sz="28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82290" y="1901825"/>
            <a:ext cx="3133725" cy="39878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none" rtlCol="0" anchor="t">
            <a:spAutoFit/>
          </a:bodyPr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sz="2000" b="1" kern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技巧2：掌握好提问的方式</a:t>
            </a:r>
            <a:endParaRPr sz="2000" b="1" kern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99795" y="2466975"/>
            <a:ext cx="4816475" cy="46037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 anchor="t">
            <a:spAutoFit/>
          </a:bodyPr>
          <a:p>
            <a:pPr marL="342900" indent="-342900" eaLnBrk="1" hangingPunct="1"/>
            <a:r>
              <a:rPr lang="en-US" altLang="zh-CN" sz="2400" b="1" dirty="0">
                <a:solidFill>
                  <a:srgbClr val="8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3．激励性提问和证实性提问</a:t>
            </a:r>
            <a:endParaRPr lang="en-US" altLang="zh-CN" sz="2400" b="1" dirty="0">
              <a:solidFill>
                <a:srgbClr val="8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>
          <a:xfrm>
            <a:off x="1980883" y="3294380"/>
            <a:ext cx="8229600" cy="3790950"/>
          </a:xfrm>
        </p:spPr>
        <p:txBody>
          <a:bodyPr vert="horz" wrap="square" lIns="91440" tIns="45720" rIns="91440" bIns="45720" anchor="t"/>
          <a:p>
            <a:pPr marL="342900" indent="-342900" eaLnBrk="1" hangingPunct="1"/>
            <a:endParaRPr lang="zh-CN" altLang="en-US" sz="3200" dirty="0"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buChar char="•"/>
            </a:pPr>
            <a:r>
              <a:rPr lang="zh-CN" altLang="en-US" sz="3200" dirty="0">
                <a:latin typeface="+mn-lt"/>
                <a:ea typeface="+mn-ea"/>
                <a:cs typeface="+mn-cs"/>
              </a:rPr>
              <a:t>提问者运用激励性的语言来提出问题，其目的在于激励对方或给予对方勇气。 </a:t>
            </a:r>
            <a:endParaRPr lang="zh-CN" altLang="en-US" sz="3200" dirty="0"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buChar char="•"/>
            </a:pPr>
            <a:endParaRPr lang="zh-CN" altLang="en-US" sz="3200" dirty="0">
              <a:latin typeface="+mn-lt"/>
              <a:ea typeface="+mn-ea"/>
              <a:cs typeface="+mn-cs"/>
            </a:endParaRPr>
          </a:p>
          <a:p>
            <a:pPr marL="342900" indent="-342900" eaLnBrk="1" hangingPunct="1">
              <a:buChar char="•"/>
            </a:pPr>
            <a:r>
              <a:rPr lang="zh-CN" altLang="en-US" sz="3200" dirty="0">
                <a:latin typeface="+mn-lt"/>
                <a:ea typeface="+mn-ea"/>
                <a:cs typeface="+mn-cs"/>
              </a:rPr>
              <a:t>指提问者对讲话人的一些讲话内容所进行的提问。 </a:t>
            </a:r>
            <a:endParaRPr lang="zh-CN" altLang="en-US" sz="3200" dirty="0">
              <a:latin typeface="+mn-lt"/>
              <a:ea typeface="+mn-ea"/>
              <a:cs typeface="+mn-cs"/>
            </a:endParaRPr>
          </a:p>
          <a:p>
            <a:pPr marL="342900" indent="-342900" eaLnBrk="1" hangingPunct="1"/>
            <a:endParaRPr lang="zh-CN" altLang="en-US" sz="3200" dirty="0">
              <a:latin typeface="+mn-lt"/>
              <a:ea typeface="+mn-ea"/>
              <a:cs typeface="+mn-cs"/>
            </a:endParaRPr>
          </a:p>
        </p:txBody>
      </p:sp>
      <p:grpSp>
        <p:nvGrpSpPr>
          <p:cNvPr id="40964" name="Group 9"/>
          <p:cNvGrpSpPr/>
          <p:nvPr/>
        </p:nvGrpSpPr>
        <p:grpSpPr>
          <a:xfrm>
            <a:off x="2196783" y="3221355"/>
            <a:ext cx="3168650" cy="576263"/>
            <a:chOff x="612" y="2296"/>
            <a:chExt cx="3039" cy="363"/>
          </a:xfrm>
        </p:grpSpPr>
        <p:grpSp>
          <p:nvGrpSpPr>
            <p:cNvPr id="40970" name="Group 5"/>
            <p:cNvGrpSpPr/>
            <p:nvPr/>
          </p:nvGrpSpPr>
          <p:grpSpPr>
            <a:xfrm>
              <a:off x="678" y="2296"/>
              <a:ext cx="2894" cy="363"/>
              <a:chOff x="4320" y="1152"/>
              <a:chExt cx="414" cy="402"/>
            </a:xfrm>
          </p:grpSpPr>
          <p:sp>
            <p:nvSpPr>
              <p:cNvPr id="40972" name="AutoShape 6"/>
              <p:cNvSpPr/>
              <p:nvPr/>
            </p:nvSpPr>
            <p:spPr>
              <a:xfrm>
                <a:off x="4320" y="1152"/>
                <a:ext cx="414" cy="402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rgbClr val="FF0000"/>
                  </a:gs>
                  <a:gs pos="100000">
                    <a:srgbClr val="FF8E8E"/>
                  </a:gs>
                </a:gsLst>
                <a:lin ang="5400000" scaled="1"/>
                <a:tileRect/>
              </a:gradFill>
              <a:ln w="25400" cap="flat" cmpd="sng">
                <a:solidFill>
                  <a:srgbClr val="FFFFFF"/>
                </a:solidFill>
                <a:prstDash val="solid"/>
                <a:headEnd type="none" w="med" len="med"/>
                <a:tailEnd type="none" w="med" len="med"/>
              </a:ln>
              <a:effectLst>
                <a:outerShdw dist="53882" dir="2699999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none" anchor="ctr"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2407" name="Freeform 7"/>
              <p:cNvSpPr/>
              <p:nvPr/>
            </p:nvSpPr>
            <p:spPr bwMode="gray">
              <a:xfrm>
                <a:off x="4346" y="1178"/>
                <a:ext cx="206" cy="201"/>
              </a:xfrm>
              <a:custGeom>
                <a:avLst/>
                <a:gdLst>
                  <a:gd name="T0" fmla="*/ 118 w 596"/>
                  <a:gd name="T1" fmla="*/ 0 h 598"/>
                  <a:gd name="T2" fmla="*/ 0 w 596"/>
                  <a:gd name="T3" fmla="*/ 118 h 598"/>
                  <a:gd name="T4" fmla="*/ 0 w 596"/>
                  <a:gd name="T5" fmla="*/ 589 h 598"/>
                  <a:gd name="T6" fmla="*/ 161 w 596"/>
                  <a:gd name="T7" fmla="*/ 174 h 598"/>
                  <a:gd name="T8" fmla="*/ 589 w 596"/>
                  <a:gd name="T9" fmla="*/ 0 h 598"/>
                  <a:gd name="T10" fmla="*/ 118 w 596"/>
                  <a:gd name="T11" fmla="*/ 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5050">
                      <a:gamma/>
                      <a:tint val="48627"/>
                      <a:invGamma/>
                    </a:srgbClr>
                  </a:gs>
                  <a:gs pos="50000">
                    <a:srgbClr val="FF5050">
                      <a:alpha val="0"/>
                    </a:srgbClr>
                  </a:gs>
                  <a:gs pos="100000">
                    <a:srgbClr val="FF5050">
                      <a:gamma/>
                      <a:tint val="48627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02408" name="Rectangle 8"/>
            <p:cNvSpPr>
              <a:spLocks noChangeArrowheads="1"/>
            </p:cNvSpPr>
            <p:nvPr/>
          </p:nvSpPr>
          <p:spPr bwMode="gray">
            <a:xfrm>
              <a:off x="612" y="2296"/>
              <a:ext cx="3039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1">
                          <a:gamma/>
                          <a:shade val="72549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189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C0C0C0"/>
                    </a:outerShdw>
                  </a:effectLst>
                </a14:hiddenEffects>
              </a:ext>
            </a:extLst>
          </p:spPr>
          <p:txBody>
            <a:bodyPr>
              <a:spAutoFit/>
              <a:flatTx/>
            </a:bodyPr>
            <a:p>
              <a:r>
                <a:rPr lang="zh-CN" altLang="en-US" sz="2800" b="1" dirty="0">
                  <a:solidFill>
                    <a:schemeClr val="bg1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华文新魏" pitchFamily="2" charset="-122"/>
                </a:rPr>
                <a:t>（</a:t>
              </a:r>
              <a:r>
                <a:rPr lang="en-US" altLang="zh-CN" sz="2800" b="1">
                  <a:solidFill>
                    <a:schemeClr val="bg1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华文新魏" pitchFamily="2" charset="-122"/>
                </a:rPr>
                <a:t>1</a:t>
              </a:r>
              <a:r>
                <a:rPr lang="zh-CN" altLang="en-US" sz="2800" b="1" dirty="0">
                  <a:solidFill>
                    <a:schemeClr val="bg1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华文新魏" pitchFamily="2" charset="-122"/>
                </a:rPr>
                <a:t>）激励性提问</a:t>
              </a:r>
              <a:endParaRPr lang="zh-CN" altLang="en-US" sz="2800" b="1" dirty="0">
                <a:solidFill>
                  <a:schemeClr val="bg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华文新魏" pitchFamily="2" charset="-122"/>
              </a:endParaRPr>
            </a:p>
          </p:txBody>
        </p:sp>
      </p:grpSp>
      <p:grpSp>
        <p:nvGrpSpPr>
          <p:cNvPr id="40977" name="Group 14"/>
          <p:cNvGrpSpPr/>
          <p:nvPr/>
        </p:nvGrpSpPr>
        <p:grpSpPr>
          <a:xfrm>
            <a:off x="2269808" y="4878705"/>
            <a:ext cx="2951162" cy="561975"/>
            <a:chOff x="3659" y="1042"/>
            <a:chExt cx="863" cy="833"/>
          </a:xfrm>
        </p:grpSpPr>
        <p:grpSp>
          <p:nvGrpSpPr>
            <p:cNvPr id="40978" name="Group 15"/>
            <p:cNvGrpSpPr/>
            <p:nvPr/>
          </p:nvGrpSpPr>
          <p:grpSpPr>
            <a:xfrm>
              <a:off x="3659" y="1042"/>
              <a:ext cx="858" cy="833"/>
              <a:chOff x="4320" y="1152"/>
              <a:chExt cx="414" cy="402"/>
            </a:xfrm>
          </p:grpSpPr>
          <p:sp>
            <p:nvSpPr>
              <p:cNvPr id="101392" name="AutoShape 16"/>
              <p:cNvSpPr>
                <a:spLocks noChangeArrowheads="1"/>
              </p:cNvSpPr>
              <p:nvPr/>
            </p:nvSpPr>
            <p:spPr bwMode="gray">
              <a:xfrm>
                <a:off x="4320" y="1152"/>
                <a:ext cx="414" cy="402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25400">
                <a:solidFill>
                  <a:srgbClr val="FFFFFF"/>
                </a:solidFill>
                <a:round/>
              </a:ln>
              <a:effectLst>
                <a:outerShdw dist="53882" dir="2700000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none" anchor="ctr"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1393" name="Freeform 17"/>
              <p:cNvSpPr/>
              <p:nvPr/>
            </p:nvSpPr>
            <p:spPr bwMode="gray">
              <a:xfrm>
                <a:off x="4346" y="1178"/>
                <a:ext cx="206" cy="201"/>
              </a:xfrm>
              <a:custGeom>
                <a:avLst/>
                <a:gdLst>
                  <a:gd name="T0" fmla="*/ 118 w 596"/>
                  <a:gd name="T1" fmla="*/ 0 h 598"/>
                  <a:gd name="T2" fmla="*/ 0 w 596"/>
                  <a:gd name="T3" fmla="*/ 118 h 598"/>
                  <a:gd name="T4" fmla="*/ 0 w 596"/>
                  <a:gd name="T5" fmla="*/ 589 h 598"/>
                  <a:gd name="T6" fmla="*/ 161 w 596"/>
                  <a:gd name="T7" fmla="*/ 174 h 598"/>
                  <a:gd name="T8" fmla="*/ 589 w 596"/>
                  <a:gd name="T9" fmla="*/ 0 h 598"/>
                  <a:gd name="T10" fmla="*/ 118 w 596"/>
                  <a:gd name="T11" fmla="*/ 0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6" h="598"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lnTo>
                      <a:pt x="0" y="589"/>
                    </a:lnTo>
                    <a:cubicBezTo>
                      <a:pt x="27" y="598"/>
                      <a:pt x="12" y="309"/>
                      <a:pt x="161" y="174"/>
                    </a:cubicBezTo>
                    <a:cubicBezTo>
                      <a:pt x="310" y="39"/>
                      <a:pt x="596" y="29"/>
                      <a:pt x="589" y="0"/>
                    </a:cubicBezTo>
                    <a:lnTo>
                      <a:pt x="11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48627"/>
                      <a:invGamma/>
                    </a:schemeClr>
                  </a:gs>
                  <a:gs pos="50000">
                    <a:schemeClr val="hlink">
                      <a:alpha val="0"/>
                    </a:schemeClr>
                  </a:gs>
                  <a:gs pos="100000">
                    <a:schemeClr val="hlink">
                      <a:gamma/>
                      <a:tint val="48627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</a14:hiddenLine>
                </a:ext>
              </a:extLst>
            </p:spPr>
            <p:txBody>
              <a:bodyPr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01394" name="Rectangle 18"/>
            <p:cNvSpPr>
              <a:spLocks noChangeArrowheads="1"/>
            </p:cNvSpPr>
            <p:nvPr/>
          </p:nvSpPr>
          <p:spPr bwMode="gray">
            <a:xfrm>
              <a:off x="3668" y="1089"/>
              <a:ext cx="854" cy="7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1">
                          <a:gamma/>
                          <a:shade val="72549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189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C0C0C0"/>
                    </a:outerShdw>
                  </a:effectLst>
                </a14:hiddenEffects>
              </a:ext>
            </a:extLst>
          </p:spPr>
          <p:txBody>
            <a:bodyPr>
              <a:spAutoFit/>
              <a:flatTx/>
            </a:bodyPr>
            <a:p>
              <a:pPr algn="ctr"/>
              <a:r>
                <a:rPr lang="zh-CN" altLang="en-US" sz="2800" dirty="0">
                  <a:solidFill>
                    <a:schemeClr val="bg1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Arial" panose="020B0604020202020204" pitchFamily="34" charset="0"/>
                </a:rPr>
                <a:t>（</a:t>
              </a:r>
              <a:r>
                <a:rPr lang="en-US" altLang="zh-CN" sz="2800">
                  <a:solidFill>
                    <a:schemeClr val="bg1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Arial" panose="020B0604020202020204" pitchFamily="34" charset="0"/>
                </a:rPr>
                <a:t>2</a:t>
              </a:r>
              <a:r>
                <a:rPr lang="zh-CN" altLang="en-US" sz="2800" dirty="0">
                  <a:solidFill>
                    <a:schemeClr val="bg1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Arial" panose="020B0604020202020204" pitchFamily="34" charset="0"/>
                </a:rPr>
                <a:t>）证实性提问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charRg st="1" end="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0963">
                                            <p:txEl>
                                              <p:charRg st="1" end="3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charRg st="38" end="6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0963">
                                            <p:txEl>
                                              <p:charRg st="38" end="6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73" name="直接连接符 72"/>
          <p:cNvCxnSpPr/>
          <p:nvPr/>
        </p:nvCxnSpPr>
        <p:spPr>
          <a:xfrm flipV="1">
            <a:off x="473075" y="1750060"/>
            <a:ext cx="4222750" cy="254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</a:ln>
          <a:effectLst/>
        </p:spPr>
      </p:cxnSp>
      <p:sp>
        <p:nvSpPr>
          <p:cNvPr id="10" name="TextBox 1"/>
          <p:cNvSpPr txBox="1"/>
          <p:nvPr/>
        </p:nvSpPr>
        <p:spPr>
          <a:xfrm>
            <a:off x="473075" y="1877060"/>
            <a:ext cx="3724910" cy="423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marL="571500" marR="0" lvl="0" indent="-5715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8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华文中宋" pitchFamily="2" charset="-122"/>
                <a:ea typeface="黑体" panose="02010609060101010101" pitchFamily="49" charset="-122"/>
                <a:sym typeface="+mn-ea"/>
              </a:rPr>
              <a:t>  </a:t>
            </a:r>
            <a:r>
              <a:rPr lang="zh-CN" altLang="en-US" sz="2400" b="1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（三）问的技巧</a:t>
            </a:r>
            <a:endParaRPr lang="zh-CN" altLang="en-US" sz="2400" b="1" noProof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TextBox 42"/>
          <p:cNvSpPr txBox="1"/>
          <p:nvPr/>
        </p:nvSpPr>
        <p:spPr>
          <a:xfrm>
            <a:off x="473075" y="1101725"/>
            <a:ext cx="348551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二、有效沟通的技巧</a:t>
            </a:r>
            <a:endParaRPr lang="zh-CN" altLang="en-US" sz="28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82290" y="1901825"/>
            <a:ext cx="3133725" cy="39878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none" rtlCol="0" anchor="t">
            <a:spAutoFit/>
          </a:bodyPr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sz="2000" b="1" kern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技巧2：掌握好提问的方式</a:t>
            </a:r>
            <a:endParaRPr sz="2000" b="1" kern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99795" y="2466975"/>
            <a:ext cx="2181860" cy="46037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 anchor="t">
            <a:spAutoFit/>
          </a:bodyPr>
          <a:p>
            <a:pPr marL="342900" indent="-342900" eaLnBrk="1" hangingPunct="1"/>
            <a:r>
              <a:rPr lang="en-US" altLang="zh-CN" sz="2400" b="1" dirty="0">
                <a:solidFill>
                  <a:srgbClr val="8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4.假设性提问 </a:t>
            </a:r>
            <a:endParaRPr lang="en-US" altLang="zh-CN" sz="2400" b="1" dirty="0">
              <a:solidFill>
                <a:srgbClr val="8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99795" y="3482340"/>
            <a:ext cx="7181215" cy="1076325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p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</a:rPr>
              <a:t>指提问者运用假设性的语言提出问题，让回答者回答 。</a:t>
            </a:r>
            <a:endParaRPr lang="zh-CN" altLang="en-US" sz="32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6032" name="图片 86031" descr="u=3490870399,2764640664&amp;fm=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67750" y="3263900"/>
            <a:ext cx="3153410" cy="315341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73" name="直接连接符 72"/>
          <p:cNvCxnSpPr/>
          <p:nvPr/>
        </p:nvCxnSpPr>
        <p:spPr>
          <a:xfrm flipV="1">
            <a:off x="473075" y="1750060"/>
            <a:ext cx="4222750" cy="254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</a:ln>
          <a:effectLst/>
        </p:spPr>
      </p:cxnSp>
      <p:sp>
        <p:nvSpPr>
          <p:cNvPr id="10" name="TextBox 1"/>
          <p:cNvSpPr txBox="1"/>
          <p:nvPr/>
        </p:nvSpPr>
        <p:spPr>
          <a:xfrm>
            <a:off x="473075" y="1877060"/>
            <a:ext cx="3724910" cy="423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marL="571500" marR="0" lvl="0" indent="-5715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80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华文中宋" pitchFamily="2" charset="-122"/>
                <a:ea typeface="黑体" panose="02010609060101010101" pitchFamily="49" charset="-122"/>
                <a:sym typeface="+mn-ea"/>
              </a:rPr>
              <a:t>  </a:t>
            </a:r>
            <a:r>
              <a:rPr lang="zh-CN" altLang="en-US" sz="2400" b="1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（三）问的技巧</a:t>
            </a:r>
            <a:endParaRPr lang="zh-CN" altLang="en-US" sz="2400" b="1" noProof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TextBox 42"/>
          <p:cNvSpPr txBox="1"/>
          <p:nvPr/>
        </p:nvSpPr>
        <p:spPr>
          <a:xfrm>
            <a:off x="473075" y="1101725"/>
            <a:ext cx="348551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二、有效沟通的技巧</a:t>
            </a:r>
            <a:endParaRPr lang="zh-CN" altLang="en-US" sz="28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82290" y="1901825"/>
            <a:ext cx="3209290" cy="39878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none" rtlCol="0" anchor="t">
            <a:spAutoFit/>
          </a:bodyPr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2000" b="1" kern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技巧</a:t>
            </a:r>
            <a:r>
              <a:rPr lang="en-US" altLang="zh-CN" sz="2000" b="1" kern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3</a:t>
            </a:r>
            <a:r>
              <a:rPr lang="zh-CN" altLang="en-US" sz="2000" b="1" kern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：</a:t>
            </a:r>
            <a:r>
              <a:rPr sz="2000" b="1" kern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rPr>
              <a:t>提问要讲究艺术性 </a:t>
            </a:r>
            <a:endParaRPr sz="2000" b="1" kern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877060" y="3006090"/>
            <a:ext cx="7816850" cy="3312795"/>
            <a:chOff x="2956" y="4734"/>
            <a:chExt cx="12310" cy="5217"/>
          </a:xfrm>
        </p:grpSpPr>
        <p:sp>
          <p:nvSpPr>
            <p:cNvPr id="99332" name="AutoShape 4"/>
            <p:cNvSpPr/>
            <p:nvPr/>
          </p:nvSpPr>
          <p:spPr>
            <a:xfrm>
              <a:off x="8633" y="7107"/>
              <a:ext cx="3175" cy="2832"/>
            </a:xfrm>
            <a:prstGeom prst="hexagon">
              <a:avLst>
                <a:gd name="adj" fmla="val 28022"/>
                <a:gd name="vf" fmla="val 11547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rgbClr val="3B5E19"/>
                </a:gs>
              </a:gsLst>
              <a:lin ang="0" scaled="1"/>
              <a:tileRect/>
            </a:gra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Left">
                <a:rot lat="0" lon="0" rev="0"/>
              </a:camera>
              <a:lightRig rig="legacyFlat2" dir="t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vert="eaVert" wrap="none" anchor="ctr">
              <a:flatTx/>
            </a:bodyPr>
            <a:p>
              <a:pPr algn="ctr" eaLnBrk="0" hangingPunct="0"/>
              <a:r>
                <a:rPr lang="zh-CN" altLang="en-US" sz="2400" b="1" dirty="0">
                  <a:solidFill>
                    <a:schemeClr val="bg1"/>
                  </a:solidFill>
                  <a:latin typeface="华文新魏" pitchFamily="2" charset="-122"/>
                </a:rPr>
                <a:t>要讲究提问</a:t>
              </a:r>
              <a:endParaRPr lang="zh-CN" altLang="en-US" sz="2400" b="1" dirty="0">
                <a:solidFill>
                  <a:schemeClr val="bg1"/>
                </a:solidFill>
                <a:latin typeface="华文新魏" pitchFamily="2" charset="-122"/>
              </a:endParaRPr>
            </a:p>
            <a:p>
              <a:pPr algn="ctr" eaLnBrk="0" hangingPunct="0"/>
              <a:r>
                <a:rPr lang="zh-CN" altLang="en-US" sz="2400" b="1" dirty="0">
                  <a:solidFill>
                    <a:schemeClr val="bg1"/>
                  </a:solidFill>
                  <a:latin typeface="华文新魏" pitchFamily="2" charset="-122"/>
                </a:rPr>
                <a:t>的语言模式</a:t>
              </a:r>
              <a:endParaRPr lang="zh-CN" altLang="en-US" sz="2400" b="1" dirty="0">
                <a:solidFill>
                  <a:schemeClr val="bg1"/>
                </a:solidFill>
                <a:latin typeface="华文新魏" pitchFamily="2" charset="-122"/>
              </a:endParaRPr>
            </a:p>
            <a:p>
              <a:pPr algn="ctr" eaLnBrk="0" hangingPunct="0"/>
              <a:r>
                <a:rPr lang="zh-CN" altLang="en-US" b="1" dirty="0">
                  <a:solidFill>
                    <a:schemeClr val="bg1"/>
                  </a:solidFill>
                  <a:latin typeface="华文新魏" pitchFamily="2" charset="-122"/>
                </a:rPr>
                <a:t>（你能行吗） </a:t>
              </a:r>
              <a:endParaRPr lang="zh-CN" altLang="en-US" b="1" dirty="0">
                <a:solidFill>
                  <a:schemeClr val="bg1"/>
                </a:solidFill>
                <a:latin typeface="华文新魏" pitchFamily="2" charset="-122"/>
              </a:endParaRPr>
            </a:p>
          </p:txBody>
        </p:sp>
        <p:sp>
          <p:nvSpPr>
            <p:cNvPr id="99333" name="AutoShape 5"/>
            <p:cNvSpPr/>
            <p:nvPr/>
          </p:nvSpPr>
          <p:spPr>
            <a:xfrm>
              <a:off x="7201" y="4734"/>
              <a:ext cx="3175" cy="2835"/>
            </a:xfrm>
            <a:prstGeom prst="hexagon">
              <a:avLst>
                <a:gd name="adj" fmla="val 27998"/>
                <a:gd name="vf" fmla="val 115470"/>
              </a:avLst>
            </a:prstGeom>
            <a:gradFill rotWithShape="1">
              <a:gsLst>
                <a:gs pos="0">
                  <a:srgbClr val="682B39"/>
                </a:gs>
                <a:gs pos="50000">
                  <a:schemeClr val="hlink"/>
                </a:gs>
                <a:gs pos="100000">
                  <a:srgbClr val="682B39"/>
                </a:gs>
              </a:gsLst>
              <a:lin ang="2700000" scaled="1"/>
              <a:tileRect/>
            </a:gra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Left">
                <a:rot lat="0" lon="0" rev="0"/>
              </a:camera>
              <a:lightRig rig="legacyFlat2" dir="t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vert="eaVert" wrap="none" anchor="ctr">
              <a:flatTx/>
            </a:bodyPr>
            <a:p>
              <a:pPr algn="ctr" eaLnBrk="0" hangingPunct="0"/>
              <a:r>
                <a:rPr lang="zh-CN" altLang="en-US" sz="24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提问要</a:t>
              </a:r>
              <a:endPara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</a:endParaRPr>
            </a:p>
            <a:p>
              <a:pPr algn="ctr" eaLnBrk="0" hangingPunct="0"/>
              <a:r>
                <a:rPr lang="zh-CN" altLang="en-US" sz="24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看准时机</a:t>
              </a:r>
              <a:endPara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</a:endParaRPr>
            </a:p>
            <a:p>
              <a:pPr algn="ctr" eaLnBrk="0" hangingPunct="0"/>
              <a:r>
                <a:rPr lang="zh-CN" altLang="en-US" sz="14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（导购员）</a:t>
              </a:r>
              <a:r>
                <a:rPr lang="zh-CN" altLang="en-US" dirty="0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 </a:t>
              </a:r>
              <a:endParaRPr lang="en-US" altLang="ko-KR">
                <a:solidFill>
                  <a:srgbClr val="000000"/>
                </a:solidFill>
                <a:latin typeface="Arial" panose="020B0604020202020204" pitchFamily="34" charset="0"/>
                <a:ea typeface="Gulim" pitchFamily="34" charset="-127"/>
              </a:endParaRPr>
            </a:p>
          </p:txBody>
        </p:sp>
        <p:sp>
          <p:nvSpPr>
            <p:cNvPr id="99334" name="AutoShape 6"/>
            <p:cNvSpPr/>
            <p:nvPr/>
          </p:nvSpPr>
          <p:spPr>
            <a:xfrm rot="-21721210">
              <a:off x="5796" y="7117"/>
              <a:ext cx="3170" cy="2835"/>
            </a:xfrm>
            <a:prstGeom prst="hexagon">
              <a:avLst>
                <a:gd name="adj" fmla="val 27954"/>
                <a:gd name="vf" fmla="val 115470"/>
              </a:avLst>
            </a:prstGeom>
            <a:gradFill rotWithShape="1">
              <a:gsLst>
                <a:gs pos="0">
                  <a:srgbClr val="254162"/>
                </a:gs>
                <a:gs pos="50000">
                  <a:schemeClr val="accent2"/>
                </a:gs>
                <a:gs pos="100000">
                  <a:srgbClr val="254162"/>
                </a:gs>
              </a:gsLst>
              <a:lin ang="0" scaled="1"/>
              <a:tileRect/>
            </a:gra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Left">
                <a:rot lat="0" lon="0" rev="0"/>
              </a:camera>
              <a:lightRig rig="legacyFlat2" dir="t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vert="eaVert" wrap="none" anchor="ctr">
              <a:flatTx/>
            </a:bodyPr>
            <a:p>
              <a:pPr algn="ctr" eaLnBrk="0" hangingPunct="0"/>
              <a:r>
                <a:rPr lang="zh-CN" altLang="en-US" sz="24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提问要</a:t>
              </a:r>
              <a:endPara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</a:endParaRPr>
            </a:p>
            <a:p>
              <a:pPr algn="ctr" eaLnBrk="0" hangingPunct="0"/>
              <a:r>
                <a:rPr lang="zh-CN" altLang="en-US" sz="24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尊重对方</a:t>
              </a:r>
              <a:endPara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</a:endParaRPr>
            </a:p>
            <a:p>
              <a:pPr algn="ctr" eaLnBrk="0" hangingPunct="0"/>
              <a:r>
                <a:rPr lang="zh-CN" altLang="en-US" sz="24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（</a:t>
              </a:r>
              <a:r>
                <a:rPr lang="zh-CN" altLang="en-US" sz="16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勿问隐私</a:t>
              </a:r>
              <a:r>
                <a:rPr lang="zh-CN" altLang="en-US" sz="2400" b="1" dirty="0">
                  <a:solidFill>
                    <a:srgbClr val="000000"/>
                  </a:solidFill>
                  <a:latin typeface="Arial" panose="020B0604020202020204" pitchFamily="34" charset="0"/>
                </a:rPr>
                <a:t>）</a:t>
              </a:r>
              <a:r>
                <a:rPr lang="zh-CN" altLang="en-US" dirty="0">
                  <a:latin typeface="Arial" panose="020B0604020202020204" pitchFamily="34" charset="0"/>
                  <a:ea typeface="宋体" panose="02010600030101010101" pitchFamily="2" charset="-122"/>
                </a:rPr>
                <a:t> </a:t>
              </a:r>
              <a:endParaRPr lang="en-US" altLang="ko-KR">
                <a:latin typeface="Arial" panose="020B0604020202020204" pitchFamily="34" charset="0"/>
                <a:ea typeface="Gulim" pitchFamily="34" charset="-127"/>
              </a:endParaRPr>
            </a:p>
          </p:txBody>
        </p:sp>
        <p:sp>
          <p:nvSpPr>
            <p:cNvPr id="99335" name="AutoShape 7"/>
            <p:cNvSpPr/>
            <p:nvPr/>
          </p:nvSpPr>
          <p:spPr>
            <a:xfrm>
              <a:off x="4368" y="4737"/>
              <a:ext cx="3175" cy="2830"/>
            </a:xfrm>
            <a:prstGeom prst="hexagon">
              <a:avLst>
                <a:gd name="adj" fmla="val 28047"/>
                <a:gd name="vf" fmla="val 11547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rgbClr val="3B5E19"/>
                </a:gs>
              </a:gsLst>
              <a:lin ang="0" scaled="1"/>
              <a:tileRect/>
            </a:gra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Left">
                <a:rot lat="0" lon="0" rev="0"/>
              </a:camera>
              <a:lightRig rig="legacyFlat2" dir="t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vert="eaVert" wrap="none" anchor="ctr">
              <a:flatTx/>
            </a:bodyPr>
            <a:p>
              <a:pPr algn="ctr" eaLnBrk="0" hangingPunct="0"/>
              <a:r>
                <a:rPr lang="zh-CN" altLang="en-US" sz="2400" b="1" dirty="0">
                  <a:solidFill>
                    <a:schemeClr val="bg1"/>
                  </a:solidFill>
                  <a:latin typeface="华文新魏" pitchFamily="2" charset="-122"/>
                </a:rPr>
                <a:t>要因人设问</a:t>
              </a:r>
              <a:endParaRPr lang="zh-CN" altLang="en-US" sz="2400" b="1" dirty="0">
                <a:solidFill>
                  <a:schemeClr val="bg1"/>
                </a:solidFill>
                <a:latin typeface="华文新魏" pitchFamily="2" charset="-122"/>
              </a:endParaRPr>
            </a:p>
            <a:p>
              <a:pPr algn="ctr" eaLnBrk="0" hangingPunct="0"/>
              <a:r>
                <a:rPr lang="zh-CN" altLang="en-US" sz="2400" b="1" dirty="0">
                  <a:solidFill>
                    <a:schemeClr val="bg1"/>
                  </a:solidFill>
                  <a:latin typeface="华文新魏" pitchFamily="2" charset="-122"/>
                </a:rPr>
                <a:t>（年龄</a:t>
              </a:r>
              <a:r>
                <a:rPr lang="zh-CN" altLang="en-US" sz="2400" dirty="0">
                  <a:solidFill>
                    <a:schemeClr val="bg1"/>
                  </a:solidFill>
                  <a:latin typeface="华文新魏" pitchFamily="2" charset="-122"/>
                </a:rPr>
                <a:t> ）</a:t>
              </a:r>
              <a:endParaRPr lang="zh-CN" altLang="en-US" sz="2400" dirty="0">
                <a:solidFill>
                  <a:schemeClr val="bg1"/>
                </a:solidFill>
                <a:latin typeface="华文新魏" pitchFamily="2" charset="-122"/>
              </a:endParaRPr>
            </a:p>
          </p:txBody>
        </p:sp>
        <p:sp>
          <p:nvSpPr>
            <p:cNvPr id="99336" name="AutoShape 8"/>
            <p:cNvSpPr/>
            <p:nvPr/>
          </p:nvSpPr>
          <p:spPr>
            <a:xfrm>
              <a:off x="2956" y="7059"/>
              <a:ext cx="3175" cy="2880"/>
            </a:xfrm>
            <a:prstGeom prst="hexagon">
              <a:avLst>
                <a:gd name="adj" fmla="val 27560"/>
                <a:gd name="vf" fmla="val 115470"/>
              </a:avLst>
            </a:prstGeom>
            <a:gradFill rotWithShape="1">
              <a:gsLst>
                <a:gs pos="0">
                  <a:srgbClr val="682B39"/>
                </a:gs>
                <a:gs pos="50000">
                  <a:schemeClr val="hlink"/>
                </a:gs>
                <a:gs pos="100000">
                  <a:srgbClr val="682B39"/>
                </a:gs>
              </a:gsLst>
              <a:lin ang="2700000" scaled="1"/>
              <a:tileRect/>
            </a:gradFill>
            <a:ln w="9525" cap="flat" cmpd="sng">
              <a:prstDash val="solid"/>
              <a:miter/>
              <a:headEnd type="none" w="med" len="med"/>
              <a:tailEnd type="none" w="med" len="med"/>
            </a:ln>
            <a:scene3d>
              <a:camera prst="legacyObliqueLeft">
                <a:rot lat="0" lon="0" rev="0"/>
              </a:camera>
              <a:lightRig rig="legacyFlat2" dir="t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vert="eaVert" wrap="none" anchor="ctr">
              <a:flatTx/>
            </a:bodyPr>
            <a:p>
              <a:pPr algn="ctr" eaLnBrk="0" hangingPunct="0"/>
              <a:r>
                <a:rPr lang="zh-CN" altLang="en-US" sz="24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提问要</a:t>
              </a:r>
              <a:endPara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</a:endParaRPr>
            </a:p>
            <a:p>
              <a:pPr algn="ctr" eaLnBrk="0" hangingPunct="0"/>
              <a:r>
                <a:rPr lang="zh-CN" altLang="en-US" sz="24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讲究得体</a:t>
              </a:r>
              <a:endParaRPr lang="zh-CN" altLang="en-US" sz="2400" b="1" dirty="0">
                <a:solidFill>
                  <a:schemeClr val="bg1"/>
                </a:solidFill>
                <a:latin typeface="Arial" panose="020B0604020202020204" pitchFamily="34" charset="0"/>
              </a:endParaRPr>
            </a:p>
            <a:p>
              <a:pPr algn="ctr" eaLnBrk="0" hangingPunct="0"/>
              <a:r>
                <a:rPr lang="zh-CN" altLang="en-US" sz="14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（不知各位有何高见）</a:t>
              </a:r>
              <a:r>
                <a:rPr lang="zh-CN" altLang="en-US" dirty="0">
                  <a:latin typeface="Arial" panose="020B0604020202020204" pitchFamily="34" charset="0"/>
                  <a:ea typeface="宋体" panose="02010600030101010101" pitchFamily="2" charset="-122"/>
                </a:rPr>
                <a:t> </a:t>
              </a:r>
              <a:endParaRPr lang="en-US" altLang="ko-KR">
                <a:latin typeface="Arial" panose="020B0604020202020204" pitchFamily="34" charset="0"/>
                <a:ea typeface="Gulim" pitchFamily="34" charset="-127"/>
              </a:endParaRPr>
            </a:p>
          </p:txBody>
        </p:sp>
        <p:sp>
          <p:nvSpPr>
            <p:cNvPr id="103434" name="Freeform 10"/>
            <p:cNvSpPr>
              <a:spLocks noEditPoints="1"/>
            </p:cNvSpPr>
            <p:nvPr/>
          </p:nvSpPr>
          <p:spPr bwMode="gray">
            <a:xfrm rot="20171092" flipH="1">
              <a:off x="11636" y="5017"/>
              <a:ext cx="3630" cy="3353"/>
            </a:xfrm>
            <a:custGeom>
              <a:avLst/>
              <a:gdLst>
                <a:gd name="T0" fmla="*/ 1092 w 2820"/>
                <a:gd name="T1" fmla="*/ 50 h 2912"/>
                <a:gd name="T2" fmla="*/ 822 w 2820"/>
                <a:gd name="T3" fmla="*/ 168 h 2912"/>
                <a:gd name="T4" fmla="*/ 594 w 2820"/>
                <a:gd name="T5" fmla="*/ 300 h 2912"/>
                <a:gd name="T6" fmla="*/ 406 w 2820"/>
                <a:gd name="T7" fmla="*/ 446 h 2912"/>
                <a:gd name="T8" fmla="*/ 254 w 2820"/>
                <a:gd name="T9" fmla="*/ 604 h 2912"/>
                <a:gd name="T10" fmla="*/ 140 w 2820"/>
                <a:gd name="T11" fmla="*/ 772 h 2912"/>
                <a:gd name="T12" fmla="*/ 60 w 2820"/>
                <a:gd name="T13" fmla="*/ 944 h 2912"/>
                <a:gd name="T14" fmla="*/ 14 w 2820"/>
                <a:gd name="T15" fmla="*/ 1122 h 2912"/>
                <a:gd name="T16" fmla="*/ 0 w 2820"/>
                <a:gd name="T17" fmla="*/ 1300 h 2912"/>
                <a:gd name="T18" fmla="*/ 18 w 2820"/>
                <a:gd name="T19" fmla="*/ 1476 h 2912"/>
                <a:gd name="T20" fmla="*/ 64 w 2820"/>
                <a:gd name="T21" fmla="*/ 1650 h 2912"/>
                <a:gd name="T22" fmla="*/ 138 w 2820"/>
                <a:gd name="T23" fmla="*/ 1818 h 2912"/>
                <a:gd name="T24" fmla="*/ 238 w 2820"/>
                <a:gd name="T25" fmla="*/ 1978 h 2912"/>
                <a:gd name="T26" fmla="*/ 364 w 2820"/>
                <a:gd name="T27" fmla="*/ 2126 h 2912"/>
                <a:gd name="T28" fmla="*/ 512 w 2820"/>
                <a:gd name="T29" fmla="*/ 2262 h 2912"/>
                <a:gd name="T30" fmla="*/ 684 w 2820"/>
                <a:gd name="T31" fmla="*/ 2382 h 2912"/>
                <a:gd name="T32" fmla="*/ 874 w 2820"/>
                <a:gd name="T33" fmla="*/ 2484 h 2912"/>
                <a:gd name="T34" fmla="*/ 1086 w 2820"/>
                <a:gd name="T35" fmla="*/ 2564 h 2912"/>
                <a:gd name="T36" fmla="*/ 1314 w 2820"/>
                <a:gd name="T37" fmla="*/ 2622 h 2912"/>
                <a:gd name="T38" fmla="*/ 1558 w 2820"/>
                <a:gd name="T39" fmla="*/ 2654 h 2912"/>
                <a:gd name="T40" fmla="*/ 1818 w 2820"/>
                <a:gd name="T41" fmla="*/ 2658 h 2912"/>
                <a:gd name="T42" fmla="*/ 2090 w 2820"/>
                <a:gd name="T43" fmla="*/ 2632 h 2912"/>
                <a:gd name="T44" fmla="*/ 2374 w 2820"/>
                <a:gd name="T45" fmla="*/ 2574 h 2912"/>
                <a:gd name="T46" fmla="*/ 2544 w 2820"/>
                <a:gd name="T47" fmla="*/ 2912 h 2912"/>
                <a:gd name="T48" fmla="*/ 1868 w 2820"/>
                <a:gd name="T49" fmla="*/ 1552 h 2912"/>
                <a:gd name="T50" fmla="*/ 1956 w 2820"/>
                <a:gd name="T51" fmla="*/ 1914 h 2912"/>
                <a:gd name="T52" fmla="*/ 1788 w 2820"/>
                <a:gd name="T53" fmla="*/ 1936 h 2912"/>
                <a:gd name="T54" fmla="*/ 1616 w 2820"/>
                <a:gd name="T55" fmla="*/ 1934 h 2912"/>
                <a:gd name="T56" fmla="*/ 1442 w 2820"/>
                <a:gd name="T57" fmla="*/ 1912 h 2912"/>
                <a:gd name="T58" fmla="*/ 1272 w 2820"/>
                <a:gd name="T59" fmla="*/ 1872 h 2912"/>
                <a:gd name="T60" fmla="*/ 1108 w 2820"/>
                <a:gd name="T61" fmla="*/ 1812 h 2912"/>
                <a:gd name="T62" fmla="*/ 952 w 2820"/>
                <a:gd name="T63" fmla="*/ 1736 h 2912"/>
                <a:gd name="T64" fmla="*/ 810 w 2820"/>
                <a:gd name="T65" fmla="*/ 1646 h 2912"/>
                <a:gd name="T66" fmla="*/ 684 w 2820"/>
                <a:gd name="T67" fmla="*/ 1542 h 2912"/>
                <a:gd name="T68" fmla="*/ 578 w 2820"/>
                <a:gd name="T69" fmla="*/ 1428 h 2912"/>
                <a:gd name="T70" fmla="*/ 494 w 2820"/>
                <a:gd name="T71" fmla="*/ 1304 h 2912"/>
                <a:gd name="T72" fmla="*/ 438 w 2820"/>
                <a:gd name="T73" fmla="*/ 1170 h 2912"/>
                <a:gd name="T74" fmla="*/ 410 w 2820"/>
                <a:gd name="T75" fmla="*/ 1032 h 2912"/>
                <a:gd name="T76" fmla="*/ 416 w 2820"/>
                <a:gd name="T77" fmla="*/ 888 h 2912"/>
                <a:gd name="T78" fmla="*/ 460 w 2820"/>
                <a:gd name="T79" fmla="*/ 742 h 2912"/>
                <a:gd name="T80" fmla="*/ 544 w 2820"/>
                <a:gd name="T81" fmla="*/ 592 h 2912"/>
                <a:gd name="T82" fmla="*/ 670 w 2820"/>
                <a:gd name="T83" fmla="*/ 444 h 2912"/>
                <a:gd name="T84" fmla="*/ 844 w 2820"/>
                <a:gd name="T85" fmla="*/ 298 h 2912"/>
                <a:gd name="T86" fmla="*/ 1070 w 2820"/>
                <a:gd name="T87" fmla="*/ 154 h 2912"/>
                <a:gd name="T88" fmla="*/ 1348 w 2820"/>
                <a:gd name="T89" fmla="*/ 16 h 2912"/>
                <a:gd name="T90" fmla="*/ 1244 w 2820"/>
                <a:gd name="T91" fmla="*/ 0 h 2912"/>
                <a:gd name="T92" fmla="*/ 2820 w 2820"/>
                <a:gd name="T93" fmla="*/ 1934 h 2912"/>
                <a:gd name="T94" fmla="*/ 2820 w 2820"/>
                <a:gd name="T95" fmla="*/ 1934 h 2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820" h="2912">
                  <a:moveTo>
                    <a:pt x="1244" y="0"/>
                  </a:moveTo>
                  <a:lnTo>
                    <a:pt x="1092" y="50"/>
                  </a:lnTo>
                  <a:lnTo>
                    <a:pt x="952" y="106"/>
                  </a:lnTo>
                  <a:lnTo>
                    <a:pt x="822" y="168"/>
                  </a:lnTo>
                  <a:lnTo>
                    <a:pt x="704" y="232"/>
                  </a:lnTo>
                  <a:lnTo>
                    <a:pt x="594" y="300"/>
                  </a:lnTo>
                  <a:lnTo>
                    <a:pt x="494" y="372"/>
                  </a:lnTo>
                  <a:lnTo>
                    <a:pt x="406" y="446"/>
                  </a:lnTo>
                  <a:lnTo>
                    <a:pt x="324" y="524"/>
                  </a:lnTo>
                  <a:lnTo>
                    <a:pt x="254" y="604"/>
                  </a:lnTo>
                  <a:lnTo>
                    <a:pt x="192" y="686"/>
                  </a:lnTo>
                  <a:lnTo>
                    <a:pt x="140" y="772"/>
                  </a:lnTo>
                  <a:lnTo>
                    <a:pt x="96" y="856"/>
                  </a:lnTo>
                  <a:lnTo>
                    <a:pt x="60" y="944"/>
                  </a:lnTo>
                  <a:lnTo>
                    <a:pt x="32" y="1032"/>
                  </a:lnTo>
                  <a:lnTo>
                    <a:pt x="14" y="1122"/>
                  </a:lnTo>
                  <a:lnTo>
                    <a:pt x="2" y="1210"/>
                  </a:lnTo>
                  <a:lnTo>
                    <a:pt x="0" y="1300"/>
                  </a:lnTo>
                  <a:lnTo>
                    <a:pt x="4" y="1388"/>
                  </a:lnTo>
                  <a:lnTo>
                    <a:pt x="18" y="1476"/>
                  </a:lnTo>
                  <a:lnTo>
                    <a:pt x="36" y="1564"/>
                  </a:lnTo>
                  <a:lnTo>
                    <a:pt x="64" y="1650"/>
                  </a:lnTo>
                  <a:lnTo>
                    <a:pt x="96" y="1736"/>
                  </a:lnTo>
                  <a:lnTo>
                    <a:pt x="138" y="1818"/>
                  </a:lnTo>
                  <a:lnTo>
                    <a:pt x="184" y="1900"/>
                  </a:lnTo>
                  <a:lnTo>
                    <a:pt x="238" y="1978"/>
                  </a:lnTo>
                  <a:lnTo>
                    <a:pt x="298" y="2054"/>
                  </a:lnTo>
                  <a:lnTo>
                    <a:pt x="364" y="2126"/>
                  </a:lnTo>
                  <a:lnTo>
                    <a:pt x="434" y="2196"/>
                  </a:lnTo>
                  <a:lnTo>
                    <a:pt x="512" y="2262"/>
                  </a:lnTo>
                  <a:lnTo>
                    <a:pt x="596" y="2324"/>
                  </a:lnTo>
                  <a:lnTo>
                    <a:pt x="684" y="2382"/>
                  </a:lnTo>
                  <a:lnTo>
                    <a:pt x="776" y="2436"/>
                  </a:lnTo>
                  <a:lnTo>
                    <a:pt x="874" y="2484"/>
                  </a:lnTo>
                  <a:lnTo>
                    <a:pt x="978" y="2526"/>
                  </a:lnTo>
                  <a:lnTo>
                    <a:pt x="1086" y="2564"/>
                  </a:lnTo>
                  <a:lnTo>
                    <a:pt x="1198" y="2596"/>
                  </a:lnTo>
                  <a:lnTo>
                    <a:pt x="1314" y="2622"/>
                  </a:lnTo>
                  <a:lnTo>
                    <a:pt x="1434" y="2642"/>
                  </a:lnTo>
                  <a:lnTo>
                    <a:pt x="1558" y="2654"/>
                  </a:lnTo>
                  <a:lnTo>
                    <a:pt x="1686" y="2660"/>
                  </a:lnTo>
                  <a:lnTo>
                    <a:pt x="1818" y="2658"/>
                  </a:lnTo>
                  <a:lnTo>
                    <a:pt x="1952" y="2650"/>
                  </a:lnTo>
                  <a:lnTo>
                    <a:pt x="2090" y="2632"/>
                  </a:lnTo>
                  <a:lnTo>
                    <a:pt x="2230" y="2608"/>
                  </a:lnTo>
                  <a:lnTo>
                    <a:pt x="2374" y="2574"/>
                  </a:lnTo>
                  <a:lnTo>
                    <a:pt x="2542" y="2912"/>
                  </a:lnTo>
                  <a:lnTo>
                    <a:pt x="2544" y="2912"/>
                  </a:lnTo>
                  <a:lnTo>
                    <a:pt x="2820" y="1934"/>
                  </a:lnTo>
                  <a:lnTo>
                    <a:pt x="1868" y="1552"/>
                  </a:lnTo>
                  <a:lnTo>
                    <a:pt x="2036" y="1894"/>
                  </a:lnTo>
                  <a:lnTo>
                    <a:pt x="1956" y="1914"/>
                  </a:lnTo>
                  <a:lnTo>
                    <a:pt x="1872" y="1928"/>
                  </a:lnTo>
                  <a:lnTo>
                    <a:pt x="1788" y="1936"/>
                  </a:lnTo>
                  <a:lnTo>
                    <a:pt x="1702" y="1938"/>
                  </a:lnTo>
                  <a:lnTo>
                    <a:pt x="1616" y="1934"/>
                  </a:lnTo>
                  <a:lnTo>
                    <a:pt x="1528" y="1926"/>
                  </a:lnTo>
                  <a:lnTo>
                    <a:pt x="1442" y="1912"/>
                  </a:lnTo>
                  <a:lnTo>
                    <a:pt x="1356" y="1894"/>
                  </a:lnTo>
                  <a:lnTo>
                    <a:pt x="1272" y="1872"/>
                  </a:lnTo>
                  <a:lnTo>
                    <a:pt x="1188" y="1844"/>
                  </a:lnTo>
                  <a:lnTo>
                    <a:pt x="1108" y="1812"/>
                  </a:lnTo>
                  <a:lnTo>
                    <a:pt x="1028" y="1776"/>
                  </a:lnTo>
                  <a:lnTo>
                    <a:pt x="952" y="1736"/>
                  </a:lnTo>
                  <a:lnTo>
                    <a:pt x="880" y="1692"/>
                  </a:lnTo>
                  <a:lnTo>
                    <a:pt x="810" y="1646"/>
                  </a:lnTo>
                  <a:lnTo>
                    <a:pt x="744" y="1596"/>
                  </a:lnTo>
                  <a:lnTo>
                    <a:pt x="684" y="1542"/>
                  </a:lnTo>
                  <a:lnTo>
                    <a:pt x="628" y="1486"/>
                  </a:lnTo>
                  <a:lnTo>
                    <a:pt x="578" y="1428"/>
                  </a:lnTo>
                  <a:lnTo>
                    <a:pt x="532" y="1366"/>
                  </a:lnTo>
                  <a:lnTo>
                    <a:pt x="494" y="1304"/>
                  </a:lnTo>
                  <a:lnTo>
                    <a:pt x="462" y="1238"/>
                  </a:lnTo>
                  <a:lnTo>
                    <a:pt x="438" y="1170"/>
                  </a:lnTo>
                  <a:lnTo>
                    <a:pt x="420" y="1102"/>
                  </a:lnTo>
                  <a:lnTo>
                    <a:pt x="410" y="1032"/>
                  </a:lnTo>
                  <a:lnTo>
                    <a:pt x="410" y="960"/>
                  </a:lnTo>
                  <a:lnTo>
                    <a:pt x="416" y="888"/>
                  </a:lnTo>
                  <a:lnTo>
                    <a:pt x="434" y="816"/>
                  </a:lnTo>
                  <a:lnTo>
                    <a:pt x="460" y="742"/>
                  </a:lnTo>
                  <a:lnTo>
                    <a:pt x="496" y="668"/>
                  </a:lnTo>
                  <a:lnTo>
                    <a:pt x="544" y="592"/>
                  </a:lnTo>
                  <a:lnTo>
                    <a:pt x="602" y="518"/>
                  </a:lnTo>
                  <a:lnTo>
                    <a:pt x="670" y="444"/>
                  </a:lnTo>
                  <a:lnTo>
                    <a:pt x="752" y="370"/>
                  </a:lnTo>
                  <a:lnTo>
                    <a:pt x="844" y="298"/>
                  </a:lnTo>
                  <a:lnTo>
                    <a:pt x="950" y="226"/>
                  </a:lnTo>
                  <a:lnTo>
                    <a:pt x="1070" y="154"/>
                  </a:lnTo>
                  <a:lnTo>
                    <a:pt x="1202" y="84"/>
                  </a:lnTo>
                  <a:lnTo>
                    <a:pt x="1348" y="16"/>
                  </a:lnTo>
                  <a:lnTo>
                    <a:pt x="1244" y="0"/>
                  </a:lnTo>
                  <a:lnTo>
                    <a:pt x="1244" y="0"/>
                  </a:lnTo>
                  <a:lnTo>
                    <a:pt x="1244" y="0"/>
                  </a:lnTo>
                  <a:close/>
                  <a:moveTo>
                    <a:pt x="2820" y="1934"/>
                  </a:moveTo>
                  <a:lnTo>
                    <a:pt x="2820" y="1934"/>
                  </a:lnTo>
                  <a:lnTo>
                    <a:pt x="2820" y="1934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>
                    <a:gamma/>
                    <a:tint val="39216"/>
                    <a:invGamma/>
                  </a:schemeClr>
                </a:gs>
                <a:gs pos="100000">
                  <a:schemeClr val="folHlink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206741" dir="8249373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对角圆角矩形 28"/>
          <p:cNvSpPr/>
          <p:nvPr/>
        </p:nvSpPr>
        <p:spPr bwMode="auto">
          <a:xfrm>
            <a:off x="4800600" y="1700213"/>
            <a:ext cx="4175125" cy="649287"/>
          </a:xfrm>
          <a:custGeom>
            <a:avLst/>
            <a:gdLst>
              <a:gd name="T0" fmla="*/ 4175125 w 4175125"/>
              <a:gd name="T1" fmla="*/ 324644 h 649287"/>
              <a:gd name="T2" fmla="*/ 2087565 w 4175125"/>
              <a:gd name="T3" fmla="*/ 649287 h 649287"/>
              <a:gd name="T4" fmla="*/ 0 w 4175125"/>
              <a:gd name="T5" fmla="*/ 324644 h 649287"/>
              <a:gd name="T6" fmla="*/ 2087565 w 4175125"/>
              <a:gd name="T7" fmla="*/ 0 h 649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39827 w 4175125"/>
              <a:gd name="T13" fmla="*/ 39827 h 649287"/>
              <a:gd name="T14" fmla="*/ 4135299 w 4175125"/>
              <a:gd name="T15" fmla="*/ 609460 h 649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75125" h="649287">
                <a:moveTo>
                  <a:pt x="135980" y="0"/>
                </a:moveTo>
                <a:lnTo>
                  <a:pt x="4175125" y="0"/>
                </a:lnTo>
                <a:lnTo>
                  <a:pt x="4175125" y="513307"/>
                </a:lnTo>
                <a:cubicBezTo>
                  <a:pt x="4175125" y="588406"/>
                  <a:pt x="4114244" y="649286"/>
                  <a:pt x="4039145" y="649287"/>
                </a:cubicBezTo>
                <a:lnTo>
                  <a:pt x="0" y="649287"/>
                </a:lnTo>
                <a:lnTo>
                  <a:pt x="0" y="135980"/>
                </a:lnTo>
                <a:cubicBezTo>
                  <a:pt x="0" y="60880"/>
                  <a:pt x="60880" y="0"/>
                  <a:pt x="135979" y="0"/>
                </a:cubicBezTo>
                <a:close/>
              </a:path>
            </a:pathLst>
          </a:custGeom>
          <a:solidFill>
            <a:srgbClr val="0848AF"/>
          </a:solidFill>
          <a:ln w="25400" cap="flat" cmpd="sng" algn="ctr">
            <a:noFill/>
            <a:prstDash val="solid"/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218" name="Rectangle 6"/>
          <p:cNvSpPr>
            <a:spLocks noChangeArrowheads="1"/>
          </p:cNvSpPr>
          <p:nvPr/>
        </p:nvSpPr>
        <p:spPr bwMode="auto">
          <a:xfrm>
            <a:off x="0" y="0"/>
            <a:ext cx="4008438" cy="6858000"/>
          </a:xfrm>
          <a:prstGeom prst="rect">
            <a:avLst/>
          </a:prstGeom>
          <a:solidFill>
            <a:srgbClr val="0848AF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en-US" altLang="zh-CN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文本框 52"/>
          <p:cNvSpPr txBox="1">
            <a:spLocks noChangeArrowheads="1"/>
          </p:cNvSpPr>
          <p:nvPr/>
        </p:nvSpPr>
        <p:spPr bwMode="auto">
          <a:xfrm>
            <a:off x="1490663" y="1700213"/>
            <a:ext cx="2374900" cy="860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5000" b="1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内容</a:t>
            </a:r>
            <a:endParaRPr lang="zh-CN" altLang="en-US" sz="5000" b="1">
              <a:solidFill>
                <a:schemeClr val="bg1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4971733" y="177927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pPr algn="l"/>
            <a:r>
              <a:rPr lang="en-US" altLang="zh-CN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    学习目标</a:t>
            </a:r>
            <a:endParaRPr lang="en-US" altLang="zh-CN" sz="32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71" name="TextBox 10"/>
          <p:cNvSpPr txBox="1">
            <a:spLocks noChangeArrowheads="1"/>
          </p:cNvSpPr>
          <p:nvPr/>
        </p:nvSpPr>
        <p:spPr bwMode="auto">
          <a:xfrm>
            <a:off x="4971733" y="2560638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02    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内容讲授</a:t>
            </a:r>
            <a:endParaRPr lang="zh-CN" altLang="en-US" sz="32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5655" y="3053080"/>
            <a:ext cx="3556635" cy="262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4971733" y="333121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p>
            <a:pPr algn="l"/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03    总结</a:t>
            </a:r>
            <a:endParaRPr lang="en-US" altLang="zh-CN" sz="32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bldLvl="0" animBg="1"/>
      <p:bldP spid="9218" grpId="0" bldLvl="0" animBg="1"/>
      <p:bldP spid="11268" grpId="0"/>
      <p:bldP spid="11271" grpId="0"/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对角圆角矩形 28"/>
          <p:cNvSpPr/>
          <p:nvPr/>
        </p:nvSpPr>
        <p:spPr bwMode="auto">
          <a:xfrm>
            <a:off x="4800600" y="3252153"/>
            <a:ext cx="4175125" cy="649287"/>
          </a:xfrm>
          <a:custGeom>
            <a:avLst/>
            <a:gdLst>
              <a:gd name="T0" fmla="*/ 4175125 w 4175125"/>
              <a:gd name="T1" fmla="*/ 324644 h 649287"/>
              <a:gd name="T2" fmla="*/ 2087565 w 4175125"/>
              <a:gd name="T3" fmla="*/ 649287 h 649287"/>
              <a:gd name="T4" fmla="*/ 0 w 4175125"/>
              <a:gd name="T5" fmla="*/ 324644 h 649287"/>
              <a:gd name="T6" fmla="*/ 2087565 w 4175125"/>
              <a:gd name="T7" fmla="*/ 0 h 649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39827 w 4175125"/>
              <a:gd name="T13" fmla="*/ 39827 h 649287"/>
              <a:gd name="T14" fmla="*/ 4135299 w 4175125"/>
              <a:gd name="T15" fmla="*/ 609460 h 649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75125" h="649287">
                <a:moveTo>
                  <a:pt x="135980" y="0"/>
                </a:moveTo>
                <a:lnTo>
                  <a:pt x="4175125" y="0"/>
                </a:lnTo>
                <a:lnTo>
                  <a:pt x="4175125" y="513307"/>
                </a:lnTo>
                <a:cubicBezTo>
                  <a:pt x="4175125" y="588406"/>
                  <a:pt x="4114244" y="649286"/>
                  <a:pt x="4039145" y="649287"/>
                </a:cubicBezTo>
                <a:lnTo>
                  <a:pt x="0" y="649287"/>
                </a:lnTo>
                <a:lnTo>
                  <a:pt x="0" y="135980"/>
                </a:lnTo>
                <a:cubicBezTo>
                  <a:pt x="0" y="60880"/>
                  <a:pt x="60880" y="0"/>
                  <a:pt x="135979" y="0"/>
                </a:cubicBezTo>
                <a:close/>
              </a:path>
            </a:pathLst>
          </a:custGeom>
          <a:solidFill>
            <a:srgbClr val="0848AF"/>
          </a:solidFill>
          <a:ln w="25400" cap="flat" cmpd="sng" algn="ctr">
            <a:noFill/>
            <a:prstDash val="solid"/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218" name="Rectangle 6"/>
          <p:cNvSpPr>
            <a:spLocks noChangeArrowheads="1"/>
          </p:cNvSpPr>
          <p:nvPr/>
        </p:nvSpPr>
        <p:spPr bwMode="auto">
          <a:xfrm>
            <a:off x="0" y="0"/>
            <a:ext cx="4008438" cy="6858000"/>
          </a:xfrm>
          <a:prstGeom prst="rect">
            <a:avLst/>
          </a:prstGeom>
          <a:solidFill>
            <a:srgbClr val="0848AF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en-US" altLang="zh-CN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文本框 52"/>
          <p:cNvSpPr txBox="1">
            <a:spLocks noChangeArrowheads="1"/>
          </p:cNvSpPr>
          <p:nvPr/>
        </p:nvSpPr>
        <p:spPr bwMode="auto">
          <a:xfrm>
            <a:off x="1490663" y="1700213"/>
            <a:ext cx="2374900" cy="860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5000" b="1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内容</a:t>
            </a:r>
            <a:endParaRPr lang="zh-CN" altLang="en-US" sz="5000" b="1">
              <a:solidFill>
                <a:schemeClr val="bg1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4971733" y="177927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pPr algn="l"/>
            <a:r>
              <a:rPr lang="en-US" altLang="zh-CN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    学习目标</a:t>
            </a:r>
            <a:endParaRPr lang="en-US" altLang="zh-CN" sz="3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71" name="TextBox 10"/>
          <p:cNvSpPr txBox="1">
            <a:spLocks noChangeArrowheads="1"/>
          </p:cNvSpPr>
          <p:nvPr/>
        </p:nvSpPr>
        <p:spPr bwMode="auto">
          <a:xfrm>
            <a:off x="4971733" y="2560638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r>
              <a:rPr lang="en-US" altLang="zh-CN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    </a:t>
            </a:r>
            <a:r>
              <a:rPr lang="zh-CN" altLang="en-US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内容讲授</a:t>
            </a:r>
            <a:endParaRPr lang="zh-CN" altLang="en-US" sz="3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415" y="3140710"/>
            <a:ext cx="3556635" cy="262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4971733" y="333121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p>
            <a:pPr algn="l"/>
            <a:r>
              <a:rPr lang="en-US" altLang="zh-CN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    总结</a:t>
            </a:r>
            <a:endParaRPr lang="en-US" altLang="zh-CN" sz="32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bldLvl="0" animBg="1"/>
      <p:bldP spid="9218" grpId="0" bldLvl="0" animBg="1"/>
      <p:bldP spid="11268" grpId="0"/>
      <p:bldP spid="11270" grpId="0"/>
      <p:bldP spid="11271" grpId="0"/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818261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tx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888922" y="1122845"/>
            <a:ext cx="2088232" cy="33718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16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明 年 工 作 计 划</a:t>
            </a:r>
            <a:endParaRPr lang="zh-CN" altLang="en-US" sz="1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1690" y="2506980"/>
            <a:ext cx="6654800" cy="1076325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>
              <a:buNone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 、有效沟通的原则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buNone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二、有效沟通的技巧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54380" y="840740"/>
            <a:ext cx="5767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拓展任务：</a:t>
            </a:r>
            <a:endParaRPr lang="zh-CN" altLang="en-US" sz="2800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754380" y="1822450"/>
            <a:ext cx="10869930" cy="4354830"/>
          </a:xfrm>
          <a:prstGeom prst="round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80280" y="1158240"/>
            <a:ext cx="1741170" cy="52197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p>
            <a:r>
              <a:rPr lang="zh-CN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案例分析</a:t>
            </a:r>
            <a:endParaRPr lang="zh-CN" altLang="zh-CN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12850" y="1823085"/>
            <a:ext cx="10090785" cy="3763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eaLnBrk="1" hangingPunct="1">
              <a:lnSpc>
                <a:spcPct val="110000"/>
              </a:lnSpc>
              <a:buNone/>
            </a:pPr>
            <a:r>
              <a:rPr lang="zh-CN" altLang="en-US" sz="1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2400">
                <a:sym typeface="+mn-ea"/>
              </a:rPr>
              <a:t>【</a:t>
            </a:r>
            <a:r>
              <a:rPr lang="zh-CN" altLang="en-US" sz="2400" dirty="0">
                <a:sym typeface="+mn-ea"/>
              </a:rPr>
              <a:t>沟通游戏</a:t>
            </a:r>
            <a:r>
              <a:rPr lang="en-US" altLang="zh-CN" sz="2400">
                <a:sym typeface="+mn-ea"/>
              </a:rPr>
              <a:t>】</a:t>
            </a:r>
            <a:r>
              <a:rPr lang="zh-CN" altLang="en-US" sz="2400" dirty="0">
                <a:sym typeface="+mn-ea"/>
              </a:rPr>
              <a:t>悄悄告诉他</a:t>
            </a:r>
            <a:endParaRPr lang="zh-CN" altLang="en-US" sz="2400" dirty="0"/>
          </a:p>
          <a:p>
            <a:pPr eaLnBrk="1" hangingPunct="1">
              <a:lnSpc>
                <a:spcPct val="110000"/>
              </a:lnSpc>
              <a:buNone/>
            </a:pP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sym typeface="+mn-ea"/>
              </a:rPr>
              <a:t>参加人数：每组</a:t>
            </a:r>
            <a:r>
              <a:rPr lang="en-US" altLang="zh-CN" sz="2400">
                <a:solidFill>
                  <a:schemeClr val="tx1">
                    <a:lumMod val="95000"/>
                    <a:lumOff val="5000"/>
                  </a:schemeClr>
                </a:solidFill>
                <a:sym typeface="+mn-ea"/>
              </a:rPr>
              <a:t>10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sym typeface="+mn-ea"/>
              </a:rPr>
              <a:t>人，可有</a:t>
            </a:r>
            <a:r>
              <a:rPr lang="en-US" altLang="zh-CN" sz="2400">
                <a:solidFill>
                  <a:schemeClr val="tx1">
                    <a:lumMod val="95000"/>
                    <a:lumOff val="5000"/>
                  </a:schemeClr>
                </a:solidFill>
                <a:sym typeface="+mn-ea"/>
              </a:rPr>
              <a:t>3-4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sym typeface="+mn-ea"/>
              </a:rPr>
              <a:t>组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sym typeface="+mn-ea"/>
            </a:endParaRPr>
          </a:p>
          <a:p>
            <a:pPr eaLnBrk="1" hangingPunct="1">
              <a:lnSpc>
                <a:spcPct val="110000"/>
              </a:lnSpc>
              <a:buNone/>
            </a:pP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sym typeface="+mn-ea"/>
              </a:rPr>
              <a:t>游戏工具：写着传话内容的纸条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sym typeface="+mn-ea"/>
            </a:endParaRPr>
          </a:p>
          <a:p>
            <a:pPr eaLnBrk="1" hangingPunct="1">
              <a:lnSpc>
                <a:spcPct val="110000"/>
              </a:lnSpc>
              <a:buNone/>
            </a:pP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sym typeface="+mn-ea"/>
              </a:rPr>
              <a:t>要求：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sym typeface="+mn-ea"/>
            </a:endParaRPr>
          </a:p>
          <a:p>
            <a:pPr eaLnBrk="1" hangingPunct="1">
              <a:lnSpc>
                <a:spcPct val="110000"/>
              </a:lnSpc>
              <a:buNone/>
            </a:pP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sym typeface="+mn-ea"/>
              </a:rPr>
              <a:t> </a:t>
            </a:r>
            <a:r>
              <a:rPr lang="en-US" altLang="zh-CN" sz="2400">
                <a:solidFill>
                  <a:schemeClr val="tx1">
                    <a:lumMod val="95000"/>
                    <a:lumOff val="5000"/>
                  </a:schemeClr>
                </a:solidFill>
                <a:sym typeface="+mn-ea"/>
              </a:rPr>
              <a:t>1.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sym typeface="+mn-ea"/>
              </a:rPr>
              <a:t>每组</a:t>
            </a:r>
            <a:r>
              <a:rPr lang="en-US" altLang="zh-CN" sz="2400">
                <a:solidFill>
                  <a:schemeClr val="tx1">
                    <a:lumMod val="95000"/>
                    <a:lumOff val="5000"/>
                  </a:schemeClr>
                </a:solidFill>
                <a:sym typeface="+mn-ea"/>
              </a:rPr>
              <a:t>10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sym typeface="+mn-ea"/>
              </a:rPr>
              <a:t>人排成一排，由第一个人领纸条，记住上面的话并保留纸条。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sym typeface="+mn-ea"/>
            </a:endParaRPr>
          </a:p>
          <a:p>
            <a:pPr eaLnBrk="1" hangingPunct="1">
              <a:lnSpc>
                <a:spcPct val="110000"/>
              </a:lnSpc>
              <a:buNone/>
            </a:pPr>
            <a:r>
              <a:rPr lang="en-US" altLang="zh-CN" sz="2400">
                <a:solidFill>
                  <a:schemeClr val="tx1">
                    <a:lumMod val="95000"/>
                    <a:lumOff val="5000"/>
                  </a:schemeClr>
                </a:solidFill>
                <a:sym typeface="+mn-ea"/>
              </a:rPr>
              <a:t>2.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sym typeface="+mn-ea"/>
              </a:rPr>
              <a:t>第一个人将记住的话低声耳语传给第二个人，如此重复。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sym typeface="+mn-ea"/>
            </a:endParaRPr>
          </a:p>
          <a:p>
            <a:pPr eaLnBrk="1" hangingPunct="1">
              <a:lnSpc>
                <a:spcPct val="110000"/>
              </a:lnSpc>
              <a:buNone/>
            </a:pPr>
            <a:r>
              <a:rPr lang="en-US" altLang="zh-CN" sz="2400">
                <a:solidFill>
                  <a:schemeClr val="tx1">
                    <a:lumMod val="95000"/>
                    <a:lumOff val="5000"/>
                  </a:schemeClr>
                </a:solidFill>
                <a:sym typeface="+mn-ea"/>
              </a:rPr>
              <a:t>3.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sym typeface="+mn-ea"/>
              </a:rPr>
              <a:t>第十个人讲听到的话写到另一张纸条上。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sym typeface="+mn-ea"/>
            </a:endParaRPr>
          </a:p>
          <a:p>
            <a:pPr eaLnBrk="1" hangingPunct="1">
              <a:lnSpc>
                <a:spcPct val="110000"/>
              </a:lnSpc>
              <a:buNone/>
            </a:pPr>
            <a:r>
              <a:rPr lang="en-US" altLang="zh-CN" sz="2400">
                <a:solidFill>
                  <a:schemeClr val="tx1">
                    <a:lumMod val="95000"/>
                    <a:lumOff val="5000"/>
                  </a:schemeClr>
                </a:solidFill>
                <a:sym typeface="+mn-ea"/>
              </a:rPr>
              <a:t>4.</a:t>
            </a:r>
            <a:r>
              <a:rPr lang="zh-CN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sym typeface="+mn-ea"/>
              </a:rPr>
              <a:t>比较两张字条上的内容。</a:t>
            </a:r>
            <a:endParaRPr lang="zh-CN" altLang="en-US" sz="2400" dirty="0">
              <a:solidFill>
                <a:schemeClr val="tx1">
                  <a:lumMod val="95000"/>
                  <a:lumOff val="5000"/>
                </a:schemeClr>
              </a:solidFill>
              <a:sym typeface="+mn-ea"/>
            </a:endParaRPr>
          </a:p>
          <a:p>
            <a:pPr marR="0" defTabSz="914400">
              <a:lnSpc>
                <a:spcPct val="14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问题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：纸条上的内容为什么差别很大？请分析原因？</a:t>
            </a:r>
            <a:endParaRPr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1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4" grpId="0" bldLvl="0" animBg="1"/>
      <p:bldP spid="2" grpId="0" bldLvl="0" animBg="1"/>
      <p:bldP spid="2" grpId="1" animBg="1"/>
      <p:bldP spid="2" grpId="2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31545" y="1059180"/>
            <a:ext cx="1856105" cy="52197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p>
            <a:r>
              <a:rPr lang="zh-CN" altLang="en-US" sz="280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预习任务：</a:t>
            </a:r>
            <a:endParaRPr lang="zh-CN" altLang="en-US" sz="280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 descr="A000220150824A93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1640" y="1015365"/>
            <a:ext cx="10271125" cy="943229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222500" y="2583180"/>
            <a:ext cx="5064760" cy="1383665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GB" sz="2800" b="1" dirty="0">
                <a:ea typeface="仿宋_GB2312" pitchFamily="49" charset="-122"/>
                <a:sym typeface="+mn-ea"/>
              </a:rPr>
              <a:t>网络观看视频</a:t>
            </a:r>
            <a:r>
              <a:rPr lang="en-US" altLang="zh-CN" sz="2800" b="1" dirty="0">
                <a:ea typeface="仿宋_GB2312" pitchFamily="49" charset="-122"/>
                <a:sym typeface="+mn-ea"/>
              </a:rPr>
              <a:t>“</a:t>
            </a:r>
            <a:r>
              <a:rPr lang="zh-CN" altLang="en-US" sz="2800" b="1" dirty="0">
                <a:ea typeface="仿宋_GB2312" pitchFamily="49" charset="-122"/>
                <a:sym typeface="+mn-ea"/>
              </a:rPr>
              <a:t>亮剑</a:t>
            </a:r>
            <a:r>
              <a:rPr lang="en-US" altLang="zh-CN" sz="2800" b="1" dirty="0">
                <a:ea typeface="仿宋_GB2312" pitchFamily="49" charset="-122"/>
                <a:sym typeface="+mn-ea"/>
              </a:rPr>
              <a:t>”</a:t>
            </a:r>
            <a:r>
              <a:rPr lang="zh-CN" altLang="en-US" sz="2800" b="1" dirty="0">
                <a:ea typeface="仿宋_GB2312" pitchFamily="49" charset="-122"/>
                <a:sym typeface="+mn-ea"/>
              </a:rPr>
              <a:t>，分析李云龙吃肉激励法，预习激励的含义与作用。</a:t>
            </a:r>
            <a:endParaRPr lang="zh-CN" altLang="en-US" sz="2800" b="1" dirty="0">
              <a:ea typeface="仿宋_GB2312" pitchFamily="49" charset="-122"/>
              <a:sym typeface="+mn-ea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/>
        </p:nvSpPr>
        <p:spPr bwMode="auto">
          <a:xfrm rot="16200000" flipV="1">
            <a:off x="6270578" y="-267172"/>
            <a:ext cx="69850" cy="6742113"/>
          </a:xfrm>
          <a:prstGeom prst="rect">
            <a:avLst/>
          </a:prstGeom>
          <a:solidFill>
            <a:srgbClr val="808080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en-US" altLang="zh-CN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124" name="文本框 52"/>
          <p:cNvSpPr txBox="1">
            <a:spLocks noChangeArrowheads="1"/>
          </p:cNvSpPr>
          <p:nvPr/>
        </p:nvSpPr>
        <p:spPr bwMode="auto">
          <a:xfrm>
            <a:off x="4039684" y="1974324"/>
            <a:ext cx="445938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6000" b="1" dirty="0" smtClean="0">
                <a:latin typeface="Britannic Bold" pitchFamily="34" charset="0"/>
                <a:ea typeface="微软雅黑" panose="020B0503020204020204" pitchFamily="34" charset="-122"/>
              </a:rPr>
              <a:t>谢谢观看</a:t>
            </a:r>
            <a:endParaRPr lang="zh-CN" altLang="en-US" sz="6000" b="1" dirty="0">
              <a:latin typeface="Britannic Bold" pitchFamily="34" charset="0"/>
              <a:ea typeface="微软雅黑" panose="020B0503020204020204" pitchFamily="34" charset="-122"/>
            </a:endParaRPr>
          </a:p>
        </p:txBody>
      </p:sp>
      <p:sp>
        <p:nvSpPr>
          <p:cNvPr id="5125" name="Rectangle 7"/>
          <p:cNvSpPr>
            <a:spLocks noChangeArrowheads="1"/>
          </p:cNvSpPr>
          <p:nvPr/>
        </p:nvSpPr>
        <p:spPr bwMode="auto">
          <a:xfrm>
            <a:off x="5529533" y="3229899"/>
            <a:ext cx="1452880" cy="3987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000" b="1" dirty="0">
                <a:ea typeface="微软雅黑" panose="020B0503020204020204" pitchFamily="34" charset="-122"/>
              </a:rPr>
              <a:t>管理学基础</a:t>
            </a:r>
            <a:endParaRPr lang="zh-CN" altLang="en-US" sz="2000" b="1" dirty="0"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11" y="4581158"/>
            <a:ext cx="2623932" cy="239051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924" y="4467487"/>
            <a:ext cx="2692400" cy="239051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496" y="4602975"/>
            <a:ext cx="1332740" cy="2390514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99"/>
                            </p:stCondLst>
                            <p:childTnLst>
                              <p:par>
                                <p:cTn id="1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ldLvl="0" animBg="1"/>
      <p:bldP spid="5124" grpId="0"/>
      <p:bldP spid="51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6" name="燕尾形 1"/>
          <p:cNvSpPr>
            <a:spLocks noChangeArrowheads="1"/>
          </p:cNvSpPr>
          <p:nvPr/>
        </p:nvSpPr>
        <p:spPr bwMode="auto">
          <a:xfrm>
            <a:off x="1631950" y="2527300"/>
            <a:ext cx="2447925" cy="2519363"/>
          </a:xfrm>
          <a:prstGeom prst="chevron">
            <a:avLst>
              <a:gd name="adj" fmla="val 32167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3315" name="燕尾形 9"/>
          <p:cNvSpPr>
            <a:spLocks noChangeArrowheads="1"/>
          </p:cNvSpPr>
          <p:nvPr/>
        </p:nvSpPr>
        <p:spPr bwMode="auto">
          <a:xfrm>
            <a:off x="1212850" y="3030538"/>
            <a:ext cx="1006475" cy="1512887"/>
          </a:xfrm>
          <a:prstGeom prst="chevron">
            <a:avLst>
              <a:gd name="adj" fmla="val 50000"/>
            </a:avLst>
          </a:prstGeom>
          <a:solidFill>
            <a:srgbClr val="808080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1080770" y="16891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323" name="圆角矩形 19"/>
          <p:cNvSpPr>
            <a:spLocks noChangeArrowheads="1"/>
          </p:cNvSpPr>
          <p:nvPr/>
        </p:nvSpPr>
        <p:spPr bwMode="auto">
          <a:xfrm>
            <a:off x="5951538" y="1484313"/>
            <a:ext cx="5133975" cy="1296987"/>
          </a:xfrm>
          <a:prstGeom prst="roundRect">
            <a:avLst>
              <a:gd name="adj" fmla="val 0"/>
            </a:avLst>
          </a:prstGeom>
          <a:solidFill>
            <a:srgbClr val="808080"/>
          </a:solidFill>
          <a:ln w="25400" algn="ctr">
            <a:solidFill>
              <a:schemeClr val="bg1"/>
            </a:solidFill>
            <a:round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3324" name="TextBox 6"/>
          <p:cNvSpPr txBox="1">
            <a:spLocks noChangeArrowheads="1"/>
          </p:cNvSpPr>
          <p:nvPr/>
        </p:nvSpPr>
        <p:spPr bwMode="auto">
          <a:xfrm>
            <a:off x="6350000" y="1902460"/>
            <a:ext cx="438975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algn="l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掌握</a:t>
            </a:r>
            <a:r>
              <a:rPr 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有效沟通的原则、技巧</a:t>
            </a:r>
            <a:endParaRPr 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3325" name="圆角矩形 19"/>
          <p:cNvSpPr>
            <a:spLocks noChangeArrowheads="1"/>
          </p:cNvSpPr>
          <p:nvPr/>
        </p:nvSpPr>
        <p:spPr bwMode="auto">
          <a:xfrm>
            <a:off x="5977573" y="5046663"/>
            <a:ext cx="5133975" cy="1296987"/>
          </a:xfrm>
          <a:prstGeom prst="roundRect">
            <a:avLst>
              <a:gd name="adj" fmla="val 0"/>
            </a:avLst>
          </a:prstGeom>
          <a:solidFill>
            <a:srgbClr val="808080"/>
          </a:solidFill>
          <a:ln w="25400" algn="ctr">
            <a:solidFill>
              <a:schemeClr val="bg1"/>
            </a:solidFill>
            <a:round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3326" name="TextBox 6"/>
          <p:cNvSpPr txBox="1">
            <a:spLocks noChangeArrowheads="1"/>
          </p:cNvSpPr>
          <p:nvPr/>
        </p:nvSpPr>
        <p:spPr bwMode="auto">
          <a:xfrm>
            <a:off x="6600508" y="5409248"/>
            <a:ext cx="3887787" cy="570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能进行有效沟通</a:t>
            </a:r>
            <a:endParaRPr lang="en-US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282" name="Line 46"/>
          <p:cNvSpPr>
            <a:spLocks noChangeShapeType="1"/>
          </p:cNvSpPr>
          <p:nvPr/>
        </p:nvSpPr>
        <p:spPr bwMode="auto">
          <a:xfrm flipV="1">
            <a:off x="4008438" y="2060575"/>
            <a:ext cx="1800225" cy="1728788"/>
          </a:xfrm>
          <a:prstGeom prst="line">
            <a:avLst/>
          </a:prstGeom>
          <a:noFill/>
          <a:ln w="31750">
            <a:solidFill>
              <a:srgbClr val="3C78CE"/>
            </a:solidFill>
            <a:prstDash val="sysDot"/>
            <a:round/>
            <a:headEnd type="diamond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283" name="Line 47"/>
          <p:cNvSpPr>
            <a:spLocks noChangeShapeType="1"/>
          </p:cNvSpPr>
          <p:nvPr/>
        </p:nvSpPr>
        <p:spPr bwMode="auto">
          <a:xfrm>
            <a:off x="4008438" y="3789363"/>
            <a:ext cx="1800225" cy="1944687"/>
          </a:xfrm>
          <a:prstGeom prst="line">
            <a:avLst/>
          </a:prstGeom>
          <a:noFill/>
          <a:ln w="31750">
            <a:solidFill>
              <a:srgbClr val="3C78CE"/>
            </a:solidFill>
            <a:prstDash val="sysDot"/>
            <a:round/>
            <a:headEnd type="diamond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286" name="AutoShape 50"/>
          <p:cNvSpPr>
            <a:spLocks noChangeArrowheads="1"/>
          </p:cNvSpPr>
          <p:nvPr/>
        </p:nvSpPr>
        <p:spPr bwMode="auto">
          <a:xfrm>
            <a:off x="6218873" y="4686300"/>
            <a:ext cx="4676775" cy="504825"/>
          </a:xfrm>
          <a:prstGeom prst="hexagon">
            <a:avLst>
              <a:gd name="adj" fmla="val 0"/>
              <a:gd name="vf" fmla="val 115470"/>
            </a:avLst>
          </a:prstGeom>
          <a:solidFill>
            <a:srgbClr val="0848AF"/>
          </a:solidFill>
          <a:ln w="25400">
            <a:solidFill>
              <a:schemeClr val="bg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35" name="TextBox 6"/>
          <p:cNvSpPr txBox="1">
            <a:spLocks noChangeArrowheads="1"/>
          </p:cNvSpPr>
          <p:nvPr/>
        </p:nvSpPr>
        <p:spPr bwMode="auto">
          <a:xfrm>
            <a:off x="7490460" y="4614863"/>
            <a:ext cx="2160588" cy="570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能力目标</a:t>
            </a:r>
            <a:endParaRPr lang="zh-CN" altLang="en-US" sz="2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88" name="AutoShape 52"/>
          <p:cNvSpPr>
            <a:spLocks noChangeArrowheads="1"/>
          </p:cNvSpPr>
          <p:nvPr/>
        </p:nvSpPr>
        <p:spPr bwMode="auto">
          <a:xfrm>
            <a:off x="6192838" y="1125538"/>
            <a:ext cx="4676775" cy="504825"/>
          </a:xfrm>
          <a:prstGeom prst="hexagon">
            <a:avLst>
              <a:gd name="adj" fmla="val 0"/>
              <a:gd name="vf" fmla="val 115470"/>
            </a:avLst>
          </a:prstGeom>
          <a:solidFill>
            <a:srgbClr val="0848AF"/>
          </a:solidFill>
          <a:ln w="25400">
            <a:solidFill>
              <a:schemeClr val="bg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337" name="TextBox 6"/>
          <p:cNvSpPr txBox="1">
            <a:spLocks noChangeArrowheads="1"/>
          </p:cNvSpPr>
          <p:nvPr/>
        </p:nvSpPr>
        <p:spPr bwMode="auto">
          <a:xfrm>
            <a:off x="7464425" y="1054100"/>
            <a:ext cx="2160588" cy="570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solidFill>
                  <a:schemeClr val="bg1"/>
                </a:solidFill>
                <a:sym typeface="+mn-ea"/>
              </a:rPr>
              <a:t>知识目标</a:t>
            </a:r>
            <a:endParaRPr lang="zh-CN" altLang="en-US" sz="2400" b="1" dirty="0">
              <a:solidFill>
                <a:schemeClr val="bg1"/>
              </a:solidFill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3338" name="TextBox 6"/>
          <p:cNvSpPr txBox="1">
            <a:spLocks noChangeArrowheads="1"/>
          </p:cNvSpPr>
          <p:nvPr/>
        </p:nvSpPr>
        <p:spPr bwMode="auto">
          <a:xfrm>
            <a:off x="2568575" y="3068638"/>
            <a:ext cx="1152525" cy="12915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3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tx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  <p:bldP spid="13315" grpId="0" animBg="1"/>
      <p:bldP spid="11268" grpId="0" bldLvl="0" animBg="1"/>
      <p:bldP spid="13323" grpId="0" animBg="1"/>
      <p:bldP spid="13324" grpId="0"/>
      <p:bldP spid="13325" grpId="0" bldLvl="0" animBg="1"/>
      <p:bldP spid="13326" grpId="0"/>
      <p:bldP spid="11282" grpId="0" animBg="1"/>
      <p:bldP spid="11283" grpId="0" animBg="1"/>
      <p:bldP spid="11286" grpId="0" bldLvl="0" animBg="1"/>
      <p:bldP spid="13335" grpId="0"/>
      <p:bldP spid="11288" grpId="0" animBg="1"/>
      <p:bldP spid="13337" grpId="0"/>
      <p:bldP spid="133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对角圆角矩形 28"/>
          <p:cNvSpPr/>
          <p:nvPr/>
        </p:nvSpPr>
        <p:spPr bwMode="auto">
          <a:xfrm>
            <a:off x="4800600" y="2491423"/>
            <a:ext cx="4175125" cy="649287"/>
          </a:xfrm>
          <a:custGeom>
            <a:avLst/>
            <a:gdLst>
              <a:gd name="T0" fmla="*/ 4175125 w 4175125"/>
              <a:gd name="T1" fmla="*/ 324644 h 649287"/>
              <a:gd name="T2" fmla="*/ 2087565 w 4175125"/>
              <a:gd name="T3" fmla="*/ 649287 h 649287"/>
              <a:gd name="T4" fmla="*/ 0 w 4175125"/>
              <a:gd name="T5" fmla="*/ 324644 h 649287"/>
              <a:gd name="T6" fmla="*/ 2087565 w 4175125"/>
              <a:gd name="T7" fmla="*/ 0 h 649287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39827 w 4175125"/>
              <a:gd name="T13" fmla="*/ 39827 h 649287"/>
              <a:gd name="T14" fmla="*/ 4135299 w 4175125"/>
              <a:gd name="T15" fmla="*/ 609460 h 6492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175125" h="649287">
                <a:moveTo>
                  <a:pt x="135980" y="0"/>
                </a:moveTo>
                <a:lnTo>
                  <a:pt x="4175125" y="0"/>
                </a:lnTo>
                <a:lnTo>
                  <a:pt x="4175125" y="513307"/>
                </a:lnTo>
                <a:cubicBezTo>
                  <a:pt x="4175125" y="588406"/>
                  <a:pt x="4114244" y="649286"/>
                  <a:pt x="4039145" y="649287"/>
                </a:cubicBezTo>
                <a:lnTo>
                  <a:pt x="0" y="649287"/>
                </a:lnTo>
                <a:lnTo>
                  <a:pt x="0" y="135980"/>
                </a:lnTo>
                <a:cubicBezTo>
                  <a:pt x="0" y="60880"/>
                  <a:pt x="60880" y="0"/>
                  <a:pt x="135979" y="0"/>
                </a:cubicBezTo>
                <a:close/>
              </a:path>
            </a:pathLst>
          </a:custGeom>
          <a:solidFill>
            <a:srgbClr val="0848AF"/>
          </a:solidFill>
          <a:ln w="25400" cap="flat" cmpd="sng" algn="ctr">
            <a:noFill/>
            <a:prstDash val="solid"/>
            <a:rou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9218" name="Rectangle 6"/>
          <p:cNvSpPr>
            <a:spLocks noChangeArrowheads="1"/>
          </p:cNvSpPr>
          <p:nvPr/>
        </p:nvSpPr>
        <p:spPr bwMode="auto">
          <a:xfrm>
            <a:off x="0" y="0"/>
            <a:ext cx="4008438" cy="6858000"/>
          </a:xfrm>
          <a:prstGeom prst="rect">
            <a:avLst/>
          </a:prstGeom>
          <a:solidFill>
            <a:srgbClr val="0848AF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en-US" altLang="zh-CN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文本框 52"/>
          <p:cNvSpPr txBox="1">
            <a:spLocks noChangeArrowheads="1"/>
          </p:cNvSpPr>
          <p:nvPr/>
        </p:nvSpPr>
        <p:spPr bwMode="auto">
          <a:xfrm>
            <a:off x="1490663" y="1700213"/>
            <a:ext cx="2374900" cy="860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5000" b="1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t>内容</a:t>
            </a:r>
            <a:endParaRPr lang="zh-CN" altLang="en-US" sz="5000" b="1">
              <a:solidFill>
                <a:schemeClr val="bg1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4971733" y="177927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pPr algn="l"/>
            <a:r>
              <a:rPr lang="en-US" altLang="zh-CN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    学习目标</a:t>
            </a:r>
            <a:endParaRPr lang="en-US" altLang="zh-CN" sz="3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71" name="TextBox 10"/>
          <p:cNvSpPr txBox="1">
            <a:spLocks noChangeArrowheads="1"/>
          </p:cNvSpPr>
          <p:nvPr/>
        </p:nvSpPr>
        <p:spPr bwMode="auto">
          <a:xfrm>
            <a:off x="4971733" y="2560638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lstStyle/>
          <a:p>
            <a:r>
              <a:rPr lang="en-US" altLang="zh-CN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    </a:t>
            </a:r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内容讲授</a:t>
            </a:r>
            <a:endParaRPr lang="zh-CN" altLang="en-US" sz="32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415" y="3140710"/>
            <a:ext cx="3556635" cy="262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4971733" y="3331210"/>
            <a:ext cx="383222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>
            <a:spAutoFit/>
          </a:bodyPr>
          <a:p>
            <a:pPr algn="l"/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03    总结</a:t>
            </a:r>
            <a:endParaRPr lang="en-US" altLang="zh-CN" sz="32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bldLvl="0" animBg="1"/>
      <p:bldP spid="9218" grpId="0" bldLvl="0" animBg="1"/>
      <p:bldP spid="11268" grpId="0"/>
      <p:bldP spid="11270" grpId="0"/>
      <p:bldP spid="11271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1690" y="2506980"/>
            <a:ext cx="6654800" cy="1076325"/>
          </a:xfrm>
          <a:prstGeom prst="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>
              <a:buNone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 、有效沟通的原则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buNone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二、有效沟通的技巧</a:t>
            </a:r>
            <a:endParaRPr lang="zh-CN" altLang="en-US" sz="32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24255" y="1096010"/>
            <a:ext cx="2550795" cy="6451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r>
              <a:rPr lang="zh-CN" altLang="en-US" sz="3600">
                <a:latin typeface="微软雅黑" panose="020B0503020204020204" pitchFamily="34" charset="-122"/>
                <a:ea typeface="微软雅黑" panose="020B0503020204020204" pitchFamily="34" charset="-122"/>
              </a:rPr>
              <a:t>内容大纲</a:t>
            </a:r>
            <a:endParaRPr lang="zh-CN" altLang="en-US" sz="3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915795" y="4512945"/>
            <a:ext cx="7006590" cy="1198880"/>
          </a:xfrm>
          <a:prstGeom prst="rect">
            <a:avLst/>
          </a:prstGeom>
          <a:noFill/>
          <a:ln>
            <a:solidFill>
              <a:srgbClr val="0848AF"/>
            </a:solidFill>
            <a:prstDash val="dash"/>
          </a:ln>
        </p:spPr>
        <p:txBody>
          <a:bodyPr wrap="square" rtlCol="0">
            <a:spAutoFit/>
          </a:bodyPr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重点：有效沟通的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项原则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          有效沟通的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个技巧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难点：有效沟通技巧的运用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Group 6"/>
          <p:cNvGrpSpPr/>
          <p:nvPr/>
        </p:nvGrpSpPr>
        <p:grpSpPr>
          <a:xfrm>
            <a:off x="1808163" y="1491181"/>
            <a:ext cx="6310312" cy="4433110"/>
            <a:chOff x="0" y="226"/>
            <a:chExt cx="8052" cy="5416"/>
          </a:xfrm>
        </p:grpSpPr>
        <p:sp>
          <p:nvSpPr>
            <p:cNvPr id="35847" name="AutoShape 7"/>
            <p:cNvSpPr>
              <a:spLocks noChangeArrowheads="1"/>
            </p:cNvSpPr>
            <p:nvPr/>
          </p:nvSpPr>
          <p:spPr bwMode="auto">
            <a:xfrm>
              <a:off x="0" y="2322"/>
              <a:ext cx="8052" cy="1251"/>
            </a:xfrm>
            <a:prstGeom prst="flowChartAlternateProcess">
              <a:avLst/>
            </a:prstGeom>
            <a:effectLst>
              <a:glow rad="127000">
                <a:schemeClr val="accent1">
                  <a:alpha val="22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楷体_GB2312" pitchFamily="49" charset="-122"/>
                <a:cs typeface="+mn-cs"/>
              </a:endParaRPr>
            </a:p>
          </p:txBody>
        </p:sp>
        <p:sp>
          <p:nvSpPr>
            <p:cNvPr id="37895" name="Text Box 8"/>
            <p:cNvSpPr txBox="1"/>
            <p:nvPr/>
          </p:nvSpPr>
          <p:spPr>
            <a:xfrm>
              <a:off x="169" y="793"/>
              <a:ext cx="7727" cy="4849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anchor="t">
              <a:spAutoFit/>
            </a:bodyPr>
            <a:p>
              <a:r>
                <a:rPr lang="zh-CN" altLang="en-US" sz="1800" b="0" dirty="0">
                  <a:solidFill>
                    <a:srgbClr val="996600"/>
                  </a:solidFill>
                  <a:latin typeface="黑体" panose="02010609060101010101" pitchFamily="49" charset="-122"/>
                  <a:ea typeface="楷体_GB2312" pitchFamily="49" charset="-122"/>
                </a:rPr>
                <a:t>    </a:t>
              </a:r>
              <a:endParaRPr lang="zh-CN" altLang="en-US" sz="1800" b="0" dirty="0">
                <a:solidFill>
                  <a:srgbClr val="996600"/>
                </a:solidFill>
                <a:latin typeface="黑体" panose="02010609060101010101" pitchFamily="49" charset="-122"/>
                <a:ea typeface="楷体_GB2312" pitchFamily="49" charset="-122"/>
              </a:endParaRPr>
            </a:p>
            <a:p>
              <a:r>
                <a:rPr lang="zh-CN" altLang="en-US" sz="1800" dirty="0">
                  <a:solidFill>
                    <a:schemeClr val="bg1"/>
                  </a:solidFill>
                  <a:latin typeface="黑体" panose="02010609060101010101" pitchFamily="49" charset="-122"/>
                  <a:ea typeface="楷体_GB2312" pitchFamily="49" charset="-122"/>
                </a:rPr>
                <a:t>有位妇女把她的儿子拉来见甘地，说：“我儿子最佩服您了，谁的话都不听，你跟他说让他不要吃糖果。”甘地说：“哦！那你半个月以后领他来。”妇女说：“啊！半个月呀，那好吧，就半个月吧。”过了半个月她又把孩子领来说：“您跟他说，他最佩服您，您跟他说他肯定听。”甘地说：“宝贝！过来我跟你讲啊，你不要吃糖了，吃糖对身体不好。”那个妈妈说：“你半个月以前怎么不讲啊，你还让我跑两回，你这半个月以前讲这么句话，不就得了吗？”</a:t>
              </a:r>
              <a:endParaRPr lang="zh-CN" altLang="en-US" sz="1800" dirty="0">
                <a:solidFill>
                  <a:schemeClr val="bg1"/>
                </a:solidFill>
                <a:latin typeface="黑体" panose="02010609060101010101" pitchFamily="49" charset="-122"/>
                <a:ea typeface="楷体_GB2312" pitchFamily="49" charset="-122"/>
              </a:endParaRPr>
            </a:p>
            <a:p>
              <a:r>
                <a:rPr lang="zh-CN" altLang="en-US" sz="1800" dirty="0">
                  <a:solidFill>
                    <a:schemeClr val="bg1"/>
                  </a:solidFill>
                  <a:latin typeface="黑体" panose="02010609060101010101" pitchFamily="49" charset="-122"/>
                  <a:ea typeface="楷体_GB2312" pitchFamily="49" charset="-122"/>
                </a:rPr>
                <a:t>    甘地说：“因为半个月以前我也在吃糖，这半个月以来，我没有吃糖，所以我才能跟他讲，你不要吃糖。”他说的和他做的是一样的，这个人格力量是很难得的，是非常崇高的人格。</a:t>
              </a:r>
              <a:endParaRPr lang="zh-CN" altLang="en-US" sz="1800" dirty="0">
                <a:solidFill>
                  <a:schemeClr val="bg1"/>
                </a:solidFill>
                <a:latin typeface="黑体" panose="02010609060101010101" pitchFamily="49" charset="-122"/>
                <a:ea typeface="楷体_GB2312" pitchFamily="49" charset="-122"/>
              </a:endParaRPr>
            </a:p>
          </p:txBody>
        </p:sp>
        <p:sp>
          <p:nvSpPr>
            <p:cNvPr id="37896" name="Text Box 9"/>
            <p:cNvSpPr txBox="1"/>
            <p:nvPr/>
          </p:nvSpPr>
          <p:spPr>
            <a:xfrm>
              <a:off x="2744" y="226"/>
              <a:ext cx="3381" cy="562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anchor="t">
              <a:spAutoFit/>
            </a:bodyPr>
            <a:p>
              <a:r>
                <a:rPr lang="zh-CN" altLang="en-US" sz="2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讲原则的模范</a:t>
              </a:r>
              <a:endPara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8" name="图片 7" descr="A000220150318P03PPI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85150" y="325755"/>
            <a:ext cx="2553335" cy="3529330"/>
          </a:xfrm>
          <a:prstGeom prst="rect">
            <a:avLst/>
          </a:prstGeom>
        </p:spPr>
      </p:pic>
      <p:sp>
        <p:nvSpPr>
          <p:cNvPr id="9" name="竖卷形 8"/>
          <p:cNvSpPr/>
          <p:nvPr/>
        </p:nvSpPr>
        <p:spPr>
          <a:xfrm>
            <a:off x="9067800" y="3276600"/>
            <a:ext cx="1295400" cy="2514600"/>
          </a:xfrm>
          <a:prstGeom prst="verticalScroll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en-US" altLang="zh-CN" sz="24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kumimoji="0" lang="zh-CN" altLang="en-US" sz="24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课</a:t>
            </a:r>
            <a:endParaRPr kumimoji="0" lang="zh-CN" altLang="en-US" sz="2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  外</a:t>
            </a:r>
            <a:endParaRPr kumimoji="0" lang="zh-CN" altLang="en-US" sz="2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  知</a:t>
            </a:r>
            <a:endParaRPr kumimoji="0" lang="zh-CN" altLang="en-US" sz="2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  识</a:t>
            </a:r>
            <a:endParaRPr kumimoji="0" lang="zh-CN" altLang="en-US" sz="2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  补</a:t>
            </a:r>
            <a:endParaRPr kumimoji="0" lang="zh-CN" altLang="en-US" sz="2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4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  充</a:t>
            </a:r>
            <a:endParaRPr kumimoji="0" lang="zh-CN" altLang="en-US" sz="24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0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 bldLvl="0" animBg="1"/>
      <p:bldP spid="11268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699135" y="1036955"/>
            <a:ext cx="33832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800" b="0" noProof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一、有效沟通的原则</a:t>
            </a:r>
            <a:endParaRPr lang="zh-CN" altLang="en-US" sz="2800" b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9" name="Line 548"/>
          <p:cNvSpPr>
            <a:spLocks noChangeShapeType="1"/>
          </p:cNvSpPr>
          <p:nvPr/>
        </p:nvSpPr>
        <p:spPr bwMode="auto">
          <a:xfrm flipH="1">
            <a:off x="4198241" y="4834128"/>
            <a:ext cx="1080037" cy="0"/>
          </a:xfrm>
          <a:prstGeom prst="line">
            <a:avLst/>
          </a:prstGeom>
          <a:noFill/>
          <a:ln w="19050">
            <a:solidFill>
              <a:srgbClr val="0070C0"/>
            </a:solidFill>
            <a:prstDash val="dash"/>
            <a:round/>
            <a:headEnd type="stealth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8580" tIns="34290" rIns="68580" bIns="34290"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Rectangle 24"/>
          <p:cNvSpPr>
            <a:spLocks noChangeArrowheads="1"/>
          </p:cNvSpPr>
          <p:nvPr/>
        </p:nvSpPr>
        <p:spPr bwMode="auto">
          <a:xfrm>
            <a:off x="4156309" y="4371060"/>
            <a:ext cx="1300570" cy="41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>
              <a:lnSpc>
                <a:spcPct val="150000"/>
              </a:lnSpc>
            </a:pPr>
            <a:r>
              <a:rPr lang="zh-CN" altLang="en-US" sz="1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对事不对人</a:t>
            </a:r>
            <a:endParaRPr lang="zh-CN" altLang="en-US" sz="15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Rectangle 25"/>
          <p:cNvSpPr>
            <a:spLocks noChangeArrowheads="1"/>
          </p:cNvSpPr>
          <p:nvPr/>
        </p:nvSpPr>
        <p:spPr bwMode="auto">
          <a:xfrm>
            <a:off x="2315845" y="4371340"/>
            <a:ext cx="1882775" cy="41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>
              <a:lnSpc>
                <a:spcPct val="150000"/>
              </a:lnSpc>
            </a:pPr>
            <a:r>
              <a:rPr lang="zh-CN" altLang="en-US" sz="1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 “废话”开始</a:t>
            </a:r>
            <a:endParaRPr lang="zh-CN" altLang="en-US" sz="15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Rectangle 26"/>
          <p:cNvSpPr>
            <a:spLocks noChangeArrowheads="1"/>
          </p:cNvSpPr>
          <p:nvPr/>
        </p:nvSpPr>
        <p:spPr bwMode="auto">
          <a:xfrm>
            <a:off x="5603278" y="4372250"/>
            <a:ext cx="1295569" cy="41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>
              <a:lnSpc>
                <a:spcPct val="150000"/>
              </a:lnSpc>
            </a:pPr>
            <a:r>
              <a:rPr lang="zh-CN" altLang="en-US" sz="1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内容要明确</a:t>
            </a:r>
            <a:endParaRPr lang="zh-CN" altLang="en-US" sz="15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Rectangle 27"/>
          <p:cNvSpPr>
            <a:spLocks noChangeArrowheads="1"/>
          </p:cNvSpPr>
          <p:nvPr/>
        </p:nvSpPr>
        <p:spPr bwMode="auto">
          <a:xfrm>
            <a:off x="7144841" y="4371695"/>
            <a:ext cx="1354156" cy="41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>
              <a:lnSpc>
                <a:spcPct val="150000"/>
              </a:lnSpc>
            </a:pPr>
            <a:r>
              <a:rPr lang="zh-CN" altLang="en-US" sz="1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言行一致</a:t>
            </a:r>
            <a:endParaRPr lang="zh-CN" altLang="en-US" sz="15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Rectangle 28"/>
          <p:cNvSpPr>
            <a:spLocks noChangeArrowheads="1"/>
          </p:cNvSpPr>
          <p:nvPr/>
        </p:nvSpPr>
        <p:spPr bwMode="auto">
          <a:xfrm>
            <a:off x="8573096" y="4372250"/>
            <a:ext cx="1396785" cy="41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p>
            <a:pPr>
              <a:lnSpc>
                <a:spcPct val="150000"/>
              </a:lnSpc>
            </a:pPr>
            <a:r>
              <a:rPr lang="zh-CN" altLang="en-US" sz="15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积极倾听</a:t>
            </a:r>
            <a:endParaRPr lang="zh-CN" altLang="en-US" sz="15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Line 548"/>
          <p:cNvSpPr>
            <a:spLocks noChangeShapeType="1"/>
          </p:cNvSpPr>
          <p:nvPr/>
        </p:nvSpPr>
        <p:spPr bwMode="auto">
          <a:xfrm flipH="1">
            <a:off x="2423160" y="4834255"/>
            <a:ext cx="1343025" cy="635"/>
          </a:xfrm>
          <a:prstGeom prst="line">
            <a:avLst/>
          </a:prstGeom>
          <a:noFill/>
          <a:ln w="19050">
            <a:solidFill>
              <a:srgbClr val="0070C0"/>
            </a:solidFill>
            <a:prstDash val="dash"/>
            <a:round/>
            <a:headEnd type="stealth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8580" tIns="34290" rIns="68580" bIns="34290"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Line 548"/>
          <p:cNvSpPr>
            <a:spLocks noChangeShapeType="1"/>
          </p:cNvSpPr>
          <p:nvPr/>
        </p:nvSpPr>
        <p:spPr bwMode="auto">
          <a:xfrm flipH="1">
            <a:off x="5603361" y="4834128"/>
            <a:ext cx="1080037" cy="0"/>
          </a:xfrm>
          <a:prstGeom prst="line">
            <a:avLst/>
          </a:prstGeom>
          <a:noFill/>
          <a:ln w="19050">
            <a:solidFill>
              <a:srgbClr val="0070C0"/>
            </a:solidFill>
            <a:prstDash val="dash"/>
            <a:round/>
            <a:headEnd type="stealth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8580" tIns="34290" rIns="68580" bIns="34290"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Line 548"/>
          <p:cNvSpPr>
            <a:spLocks noChangeShapeType="1"/>
          </p:cNvSpPr>
          <p:nvPr/>
        </p:nvSpPr>
        <p:spPr bwMode="auto">
          <a:xfrm flipH="1">
            <a:off x="7060876" y="4834128"/>
            <a:ext cx="1080037" cy="0"/>
          </a:xfrm>
          <a:prstGeom prst="line">
            <a:avLst/>
          </a:prstGeom>
          <a:noFill/>
          <a:ln w="19050">
            <a:solidFill>
              <a:srgbClr val="0070C0"/>
            </a:solidFill>
            <a:prstDash val="dash"/>
            <a:round/>
            <a:headEnd type="stealth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8580" tIns="34290" rIns="68580" bIns="34290"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Line 548"/>
          <p:cNvSpPr>
            <a:spLocks noChangeShapeType="1"/>
          </p:cNvSpPr>
          <p:nvPr/>
        </p:nvSpPr>
        <p:spPr bwMode="auto">
          <a:xfrm flipH="1">
            <a:off x="8573167" y="4834128"/>
            <a:ext cx="1080037" cy="0"/>
          </a:xfrm>
          <a:prstGeom prst="line">
            <a:avLst/>
          </a:prstGeom>
          <a:noFill/>
          <a:ln w="19050">
            <a:solidFill>
              <a:srgbClr val="0070C0"/>
            </a:solidFill>
            <a:prstDash val="dash"/>
            <a:round/>
            <a:headEnd type="stealth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8580" tIns="34290" rIns="68580" bIns="34290"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5" name="组合 4"/>
          <p:cNvGrpSpPr/>
          <p:nvPr/>
        </p:nvGrpSpPr>
        <p:grpSpPr bwMode="auto">
          <a:xfrm>
            <a:off x="2315617" y="2473469"/>
            <a:ext cx="1729013" cy="1728788"/>
            <a:chOff x="3733576" y="3930057"/>
            <a:chExt cx="1800000" cy="1800000"/>
          </a:xfrm>
        </p:grpSpPr>
        <p:sp>
          <p:nvSpPr>
            <p:cNvPr id="56" name="椭圆 5"/>
            <p:cNvSpPr/>
            <p:nvPr/>
          </p:nvSpPr>
          <p:spPr>
            <a:xfrm>
              <a:off x="4003576" y="4200057"/>
              <a:ext cx="1260000" cy="1260000"/>
            </a:xfrm>
            <a:prstGeom prst="ellipse">
              <a:avLst/>
            </a:prstGeom>
            <a:noFill/>
            <a:ln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7" name="任意多边形 6"/>
            <p:cNvSpPr/>
            <p:nvPr/>
          </p:nvSpPr>
          <p:spPr>
            <a:xfrm>
              <a:off x="3733576" y="3930057"/>
              <a:ext cx="1800000" cy="1800000"/>
            </a:xfrm>
            <a:custGeom>
              <a:avLst/>
              <a:gdLst>
                <a:gd name="connsiteX0" fmla="*/ 900000 w 1800000"/>
                <a:gd name="connsiteY0" fmla="*/ 0 h 1800000"/>
                <a:gd name="connsiteX1" fmla="*/ 1800000 w 1800000"/>
                <a:gd name="connsiteY1" fmla="*/ 900000 h 1800000"/>
                <a:gd name="connsiteX2" fmla="*/ 900000 w 1800000"/>
                <a:gd name="connsiteY2" fmla="*/ 1800000 h 1800000"/>
                <a:gd name="connsiteX3" fmla="*/ 0 w 1800000"/>
                <a:gd name="connsiteY3" fmla="*/ 900000 h 1800000"/>
                <a:gd name="connsiteX4" fmla="*/ 900000 w 1800000"/>
                <a:gd name="connsiteY4" fmla="*/ 0 h 1800000"/>
                <a:gd name="connsiteX5" fmla="*/ 900000 w 1800000"/>
                <a:gd name="connsiteY5" fmla="*/ 270000 h 1800000"/>
                <a:gd name="connsiteX6" fmla="*/ 270000 w 1800000"/>
                <a:gd name="connsiteY6" fmla="*/ 900000 h 1800000"/>
                <a:gd name="connsiteX7" fmla="*/ 900000 w 1800000"/>
                <a:gd name="connsiteY7" fmla="*/ 1530000 h 1800000"/>
                <a:gd name="connsiteX8" fmla="*/ 1530000 w 1800000"/>
                <a:gd name="connsiteY8" fmla="*/ 900000 h 1800000"/>
                <a:gd name="connsiteX9" fmla="*/ 900000 w 1800000"/>
                <a:gd name="connsiteY9" fmla="*/ 270000 h 18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0000" h="1800000">
                  <a:moveTo>
                    <a:pt x="900000" y="0"/>
                  </a:moveTo>
                  <a:cubicBezTo>
                    <a:pt x="1397056" y="0"/>
                    <a:pt x="1800000" y="402944"/>
                    <a:pt x="1800000" y="900000"/>
                  </a:cubicBezTo>
                  <a:cubicBezTo>
                    <a:pt x="1800000" y="1397056"/>
                    <a:pt x="1397056" y="1800000"/>
                    <a:pt x="900000" y="1800000"/>
                  </a:cubicBezTo>
                  <a:cubicBezTo>
                    <a:pt x="402944" y="1800000"/>
                    <a:pt x="0" y="1397056"/>
                    <a:pt x="0" y="900000"/>
                  </a:cubicBezTo>
                  <a:cubicBezTo>
                    <a:pt x="0" y="402944"/>
                    <a:pt x="402944" y="0"/>
                    <a:pt x="900000" y="0"/>
                  </a:cubicBezTo>
                  <a:close/>
                  <a:moveTo>
                    <a:pt x="900000" y="270000"/>
                  </a:moveTo>
                  <a:cubicBezTo>
                    <a:pt x="552061" y="270000"/>
                    <a:pt x="270000" y="552061"/>
                    <a:pt x="270000" y="900000"/>
                  </a:cubicBezTo>
                  <a:cubicBezTo>
                    <a:pt x="270000" y="1247939"/>
                    <a:pt x="552061" y="1530000"/>
                    <a:pt x="900000" y="1530000"/>
                  </a:cubicBezTo>
                  <a:cubicBezTo>
                    <a:pt x="1247939" y="1530000"/>
                    <a:pt x="1530000" y="1247939"/>
                    <a:pt x="1530000" y="900000"/>
                  </a:cubicBezTo>
                  <a:cubicBezTo>
                    <a:pt x="1530000" y="552061"/>
                    <a:pt x="1247939" y="270000"/>
                    <a:pt x="900000" y="27000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889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8" name="椭圆 7"/>
            <p:cNvSpPr/>
            <p:nvPr/>
          </p:nvSpPr>
          <p:spPr>
            <a:xfrm>
              <a:off x="3733576" y="3930057"/>
              <a:ext cx="1800000" cy="1800000"/>
            </a:xfrm>
            <a:prstGeom prst="ellipse">
              <a:avLst/>
            </a:prstGeom>
            <a:noFill/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44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en-US" altLang="zh-CN" sz="44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9" name="组合 4"/>
          <p:cNvGrpSpPr/>
          <p:nvPr/>
        </p:nvGrpSpPr>
        <p:grpSpPr bwMode="auto">
          <a:xfrm>
            <a:off x="3773132" y="2473469"/>
            <a:ext cx="1729013" cy="1728788"/>
            <a:chOff x="3733576" y="3930057"/>
            <a:chExt cx="1800000" cy="1800000"/>
          </a:xfrm>
        </p:grpSpPr>
        <p:sp>
          <p:nvSpPr>
            <p:cNvPr id="60" name="椭圆 5"/>
            <p:cNvSpPr/>
            <p:nvPr/>
          </p:nvSpPr>
          <p:spPr>
            <a:xfrm>
              <a:off x="4003576" y="4200057"/>
              <a:ext cx="1260000" cy="1260000"/>
            </a:xfrm>
            <a:prstGeom prst="ellipse">
              <a:avLst/>
            </a:prstGeom>
            <a:noFill/>
            <a:ln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1" name="任意多边形 6"/>
            <p:cNvSpPr/>
            <p:nvPr/>
          </p:nvSpPr>
          <p:spPr>
            <a:xfrm>
              <a:off x="3733576" y="3930057"/>
              <a:ext cx="1800000" cy="1800000"/>
            </a:xfrm>
            <a:custGeom>
              <a:avLst/>
              <a:gdLst>
                <a:gd name="connsiteX0" fmla="*/ 900000 w 1800000"/>
                <a:gd name="connsiteY0" fmla="*/ 0 h 1800000"/>
                <a:gd name="connsiteX1" fmla="*/ 1800000 w 1800000"/>
                <a:gd name="connsiteY1" fmla="*/ 900000 h 1800000"/>
                <a:gd name="connsiteX2" fmla="*/ 900000 w 1800000"/>
                <a:gd name="connsiteY2" fmla="*/ 1800000 h 1800000"/>
                <a:gd name="connsiteX3" fmla="*/ 0 w 1800000"/>
                <a:gd name="connsiteY3" fmla="*/ 900000 h 1800000"/>
                <a:gd name="connsiteX4" fmla="*/ 900000 w 1800000"/>
                <a:gd name="connsiteY4" fmla="*/ 0 h 1800000"/>
                <a:gd name="connsiteX5" fmla="*/ 900000 w 1800000"/>
                <a:gd name="connsiteY5" fmla="*/ 270000 h 1800000"/>
                <a:gd name="connsiteX6" fmla="*/ 270000 w 1800000"/>
                <a:gd name="connsiteY6" fmla="*/ 900000 h 1800000"/>
                <a:gd name="connsiteX7" fmla="*/ 900000 w 1800000"/>
                <a:gd name="connsiteY7" fmla="*/ 1530000 h 1800000"/>
                <a:gd name="connsiteX8" fmla="*/ 1530000 w 1800000"/>
                <a:gd name="connsiteY8" fmla="*/ 900000 h 1800000"/>
                <a:gd name="connsiteX9" fmla="*/ 900000 w 1800000"/>
                <a:gd name="connsiteY9" fmla="*/ 270000 h 18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0000" h="1800000">
                  <a:moveTo>
                    <a:pt x="900000" y="0"/>
                  </a:moveTo>
                  <a:cubicBezTo>
                    <a:pt x="1397056" y="0"/>
                    <a:pt x="1800000" y="402944"/>
                    <a:pt x="1800000" y="900000"/>
                  </a:cubicBezTo>
                  <a:cubicBezTo>
                    <a:pt x="1800000" y="1397056"/>
                    <a:pt x="1397056" y="1800000"/>
                    <a:pt x="900000" y="1800000"/>
                  </a:cubicBezTo>
                  <a:cubicBezTo>
                    <a:pt x="402944" y="1800000"/>
                    <a:pt x="0" y="1397056"/>
                    <a:pt x="0" y="900000"/>
                  </a:cubicBezTo>
                  <a:cubicBezTo>
                    <a:pt x="0" y="402944"/>
                    <a:pt x="402944" y="0"/>
                    <a:pt x="900000" y="0"/>
                  </a:cubicBezTo>
                  <a:close/>
                  <a:moveTo>
                    <a:pt x="900000" y="270000"/>
                  </a:moveTo>
                  <a:cubicBezTo>
                    <a:pt x="552061" y="270000"/>
                    <a:pt x="270000" y="552061"/>
                    <a:pt x="270000" y="900000"/>
                  </a:cubicBezTo>
                  <a:cubicBezTo>
                    <a:pt x="270000" y="1247939"/>
                    <a:pt x="552061" y="1530000"/>
                    <a:pt x="900000" y="1530000"/>
                  </a:cubicBezTo>
                  <a:cubicBezTo>
                    <a:pt x="1247939" y="1530000"/>
                    <a:pt x="1530000" y="1247939"/>
                    <a:pt x="1530000" y="900000"/>
                  </a:cubicBezTo>
                  <a:cubicBezTo>
                    <a:pt x="1530000" y="552061"/>
                    <a:pt x="1247939" y="270000"/>
                    <a:pt x="900000" y="27000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889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44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en-US" altLang="zh-CN" sz="44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2" name="椭圆 7"/>
            <p:cNvSpPr/>
            <p:nvPr/>
          </p:nvSpPr>
          <p:spPr>
            <a:xfrm>
              <a:off x="3733576" y="3930057"/>
              <a:ext cx="1800000" cy="1800000"/>
            </a:xfrm>
            <a:prstGeom prst="ellipse">
              <a:avLst/>
            </a:prstGeom>
            <a:noFill/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3" name="组合 4"/>
          <p:cNvGrpSpPr/>
          <p:nvPr/>
        </p:nvGrpSpPr>
        <p:grpSpPr bwMode="auto">
          <a:xfrm>
            <a:off x="5231838" y="2473469"/>
            <a:ext cx="1729013" cy="1728788"/>
            <a:chOff x="3733576" y="3930057"/>
            <a:chExt cx="1800000" cy="1800000"/>
          </a:xfrm>
        </p:grpSpPr>
        <p:sp>
          <p:nvSpPr>
            <p:cNvPr id="64" name="椭圆 5"/>
            <p:cNvSpPr/>
            <p:nvPr/>
          </p:nvSpPr>
          <p:spPr>
            <a:xfrm>
              <a:off x="4003576" y="4200057"/>
              <a:ext cx="1260000" cy="1260000"/>
            </a:xfrm>
            <a:prstGeom prst="ellipse">
              <a:avLst/>
            </a:prstGeom>
            <a:noFill/>
            <a:ln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任意多边形 6"/>
            <p:cNvSpPr/>
            <p:nvPr/>
          </p:nvSpPr>
          <p:spPr>
            <a:xfrm>
              <a:off x="3733576" y="3930057"/>
              <a:ext cx="1800000" cy="1800000"/>
            </a:xfrm>
            <a:custGeom>
              <a:avLst/>
              <a:gdLst>
                <a:gd name="connsiteX0" fmla="*/ 900000 w 1800000"/>
                <a:gd name="connsiteY0" fmla="*/ 0 h 1800000"/>
                <a:gd name="connsiteX1" fmla="*/ 1800000 w 1800000"/>
                <a:gd name="connsiteY1" fmla="*/ 900000 h 1800000"/>
                <a:gd name="connsiteX2" fmla="*/ 900000 w 1800000"/>
                <a:gd name="connsiteY2" fmla="*/ 1800000 h 1800000"/>
                <a:gd name="connsiteX3" fmla="*/ 0 w 1800000"/>
                <a:gd name="connsiteY3" fmla="*/ 900000 h 1800000"/>
                <a:gd name="connsiteX4" fmla="*/ 900000 w 1800000"/>
                <a:gd name="connsiteY4" fmla="*/ 0 h 1800000"/>
                <a:gd name="connsiteX5" fmla="*/ 900000 w 1800000"/>
                <a:gd name="connsiteY5" fmla="*/ 270000 h 1800000"/>
                <a:gd name="connsiteX6" fmla="*/ 270000 w 1800000"/>
                <a:gd name="connsiteY6" fmla="*/ 900000 h 1800000"/>
                <a:gd name="connsiteX7" fmla="*/ 900000 w 1800000"/>
                <a:gd name="connsiteY7" fmla="*/ 1530000 h 1800000"/>
                <a:gd name="connsiteX8" fmla="*/ 1530000 w 1800000"/>
                <a:gd name="connsiteY8" fmla="*/ 900000 h 1800000"/>
                <a:gd name="connsiteX9" fmla="*/ 900000 w 1800000"/>
                <a:gd name="connsiteY9" fmla="*/ 270000 h 18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0000" h="1800000">
                  <a:moveTo>
                    <a:pt x="900000" y="0"/>
                  </a:moveTo>
                  <a:cubicBezTo>
                    <a:pt x="1397056" y="0"/>
                    <a:pt x="1800000" y="402944"/>
                    <a:pt x="1800000" y="900000"/>
                  </a:cubicBezTo>
                  <a:cubicBezTo>
                    <a:pt x="1800000" y="1397056"/>
                    <a:pt x="1397056" y="1800000"/>
                    <a:pt x="900000" y="1800000"/>
                  </a:cubicBezTo>
                  <a:cubicBezTo>
                    <a:pt x="402944" y="1800000"/>
                    <a:pt x="0" y="1397056"/>
                    <a:pt x="0" y="900000"/>
                  </a:cubicBezTo>
                  <a:cubicBezTo>
                    <a:pt x="0" y="402944"/>
                    <a:pt x="402944" y="0"/>
                    <a:pt x="900000" y="0"/>
                  </a:cubicBezTo>
                  <a:close/>
                  <a:moveTo>
                    <a:pt x="900000" y="270000"/>
                  </a:moveTo>
                  <a:cubicBezTo>
                    <a:pt x="552061" y="270000"/>
                    <a:pt x="270000" y="552061"/>
                    <a:pt x="270000" y="900000"/>
                  </a:cubicBezTo>
                  <a:cubicBezTo>
                    <a:pt x="270000" y="1247939"/>
                    <a:pt x="552061" y="1530000"/>
                    <a:pt x="900000" y="1530000"/>
                  </a:cubicBezTo>
                  <a:cubicBezTo>
                    <a:pt x="1247939" y="1530000"/>
                    <a:pt x="1530000" y="1247939"/>
                    <a:pt x="1530000" y="900000"/>
                  </a:cubicBezTo>
                  <a:cubicBezTo>
                    <a:pt x="1530000" y="552061"/>
                    <a:pt x="1247939" y="270000"/>
                    <a:pt x="900000" y="27000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889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44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6" name="椭圆 7"/>
            <p:cNvSpPr/>
            <p:nvPr/>
          </p:nvSpPr>
          <p:spPr>
            <a:xfrm>
              <a:off x="3733576" y="3930057"/>
              <a:ext cx="1800000" cy="1800000"/>
            </a:xfrm>
            <a:prstGeom prst="ellipse">
              <a:avLst/>
            </a:prstGeom>
            <a:noFill/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7" name="组合 4"/>
          <p:cNvGrpSpPr/>
          <p:nvPr/>
        </p:nvGrpSpPr>
        <p:grpSpPr bwMode="auto">
          <a:xfrm>
            <a:off x="6690543" y="2473469"/>
            <a:ext cx="1729013" cy="1728788"/>
            <a:chOff x="3733576" y="3930057"/>
            <a:chExt cx="1800000" cy="1800000"/>
          </a:xfrm>
        </p:grpSpPr>
        <p:sp>
          <p:nvSpPr>
            <p:cNvPr id="68" name="椭圆 5"/>
            <p:cNvSpPr/>
            <p:nvPr/>
          </p:nvSpPr>
          <p:spPr>
            <a:xfrm>
              <a:off x="4003576" y="4200057"/>
              <a:ext cx="1260000" cy="1260000"/>
            </a:xfrm>
            <a:prstGeom prst="ellipse">
              <a:avLst/>
            </a:prstGeom>
            <a:noFill/>
            <a:ln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9" name="任意多边形 6"/>
            <p:cNvSpPr/>
            <p:nvPr/>
          </p:nvSpPr>
          <p:spPr>
            <a:xfrm>
              <a:off x="3733576" y="3930057"/>
              <a:ext cx="1800000" cy="1800000"/>
            </a:xfrm>
            <a:custGeom>
              <a:avLst/>
              <a:gdLst>
                <a:gd name="connsiteX0" fmla="*/ 900000 w 1800000"/>
                <a:gd name="connsiteY0" fmla="*/ 0 h 1800000"/>
                <a:gd name="connsiteX1" fmla="*/ 1800000 w 1800000"/>
                <a:gd name="connsiteY1" fmla="*/ 900000 h 1800000"/>
                <a:gd name="connsiteX2" fmla="*/ 900000 w 1800000"/>
                <a:gd name="connsiteY2" fmla="*/ 1800000 h 1800000"/>
                <a:gd name="connsiteX3" fmla="*/ 0 w 1800000"/>
                <a:gd name="connsiteY3" fmla="*/ 900000 h 1800000"/>
                <a:gd name="connsiteX4" fmla="*/ 900000 w 1800000"/>
                <a:gd name="connsiteY4" fmla="*/ 0 h 1800000"/>
                <a:gd name="connsiteX5" fmla="*/ 900000 w 1800000"/>
                <a:gd name="connsiteY5" fmla="*/ 270000 h 1800000"/>
                <a:gd name="connsiteX6" fmla="*/ 270000 w 1800000"/>
                <a:gd name="connsiteY6" fmla="*/ 900000 h 1800000"/>
                <a:gd name="connsiteX7" fmla="*/ 900000 w 1800000"/>
                <a:gd name="connsiteY7" fmla="*/ 1530000 h 1800000"/>
                <a:gd name="connsiteX8" fmla="*/ 1530000 w 1800000"/>
                <a:gd name="connsiteY8" fmla="*/ 900000 h 1800000"/>
                <a:gd name="connsiteX9" fmla="*/ 900000 w 1800000"/>
                <a:gd name="connsiteY9" fmla="*/ 270000 h 18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0000" h="1800000">
                  <a:moveTo>
                    <a:pt x="900000" y="0"/>
                  </a:moveTo>
                  <a:cubicBezTo>
                    <a:pt x="1397056" y="0"/>
                    <a:pt x="1800000" y="402944"/>
                    <a:pt x="1800000" y="900000"/>
                  </a:cubicBezTo>
                  <a:cubicBezTo>
                    <a:pt x="1800000" y="1397056"/>
                    <a:pt x="1397056" y="1800000"/>
                    <a:pt x="900000" y="1800000"/>
                  </a:cubicBezTo>
                  <a:cubicBezTo>
                    <a:pt x="402944" y="1800000"/>
                    <a:pt x="0" y="1397056"/>
                    <a:pt x="0" y="900000"/>
                  </a:cubicBezTo>
                  <a:cubicBezTo>
                    <a:pt x="0" y="402944"/>
                    <a:pt x="402944" y="0"/>
                    <a:pt x="900000" y="0"/>
                  </a:cubicBezTo>
                  <a:close/>
                  <a:moveTo>
                    <a:pt x="900000" y="270000"/>
                  </a:moveTo>
                  <a:cubicBezTo>
                    <a:pt x="552061" y="270000"/>
                    <a:pt x="270000" y="552061"/>
                    <a:pt x="270000" y="900000"/>
                  </a:cubicBezTo>
                  <a:cubicBezTo>
                    <a:pt x="270000" y="1247939"/>
                    <a:pt x="552061" y="1530000"/>
                    <a:pt x="900000" y="1530000"/>
                  </a:cubicBezTo>
                  <a:cubicBezTo>
                    <a:pt x="1247939" y="1530000"/>
                    <a:pt x="1530000" y="1247939"/>
                    <a:pt x="1530000" y="900000"/>
                  </a:cubicBezTo>
                  <a:cubicBezTo>
                    <a:pt x="1530000" y="552061"/>
                    <a:pt x="1247939" y="270000"/>
                    <a:pt x="900000" y="27000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889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44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0" name="椭圆 7"/>
            <p:cNvSpPr/>
            <p:nvPr/>
          </p:nvSpPr>
          <p:spPr>
            <a:xfrm>
              <a:off x="3733576" y="3930057"/>
              <a:ext cx="1800000" cy="1800000"/>
            </a:xfrm>
            <a:prstGeom prst="ellipse">
              <a:avLst/>
            </a:prstGeom>
            <a:noFill/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1" name="组合 4"/>
          <p:cNvGrpSpPr/>
          <p:nvPr/>
        </p:nvGrpSpPr>
        <p:grpSpPr bwMode="auto">
          <a:xfrm>
            <a:off x="8140913" y="2473469"/>
            <a:ext cx="1729013" cy="1728788"/>
            <a:chOff x="3733576" y="3930057"/>
            <a:chExt cx="1800000" cy="1800000"/>
          </a:xfrm>
        </p:grpSpPr>
        <p:sp>
          <p:nvSpPr>
            <p:cNvPr id="72" name="椭圆 71"/>
            <p:cNvSpPr/>
            <p:nvPr/>
          </p:nvSpPr>
          <p:spPr>
            <a:xfrm>
              <a:off x="4003576" y="4200057"/>
              <a:ext cx="1260000" cy="1260000"/>
            </a:xfrm>
            <a:prstGeom prst="ellipse">
              <a:avLst/>
            </a:prstGeom>
            <a:noFill/>
            <a:ln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3" name="任意多边形 72"/>
            <p:cNvSpPr/>
            <p:nvPr/>
          </p:nvSpPr>
          <p:spPr>
            <a:xfrm>
              <a:off x="3733576" y="3930057"/>
              <a:ext cx="1800000" cy="1800000"/>
            </a:xfrm>
            <a:custGeom>
              <a:avLst/>
              <a:gdLst>
                <a:gd name="connsiteX0" fmla="*/ 900000 w 1800000"/>
                <a:gd name="connsiteY0" fmla="*/ 0 h 1800000"/>
                <a:gd name="connsiteX1" fmla="*/ 1800000 w 1800000"/>
                <a:gd name="connsiteY1" fmla="*/ 900000 h 1800000"/>
                <a:gd name="connsiteX2" fmla="*/ 900000 w 1800000"/>
                <a:gd name="connsiteY2" fmla="*/ 1800000 h 1800000"/>
                <a:gd name="connsiteX3" fmla="*/ 0 w 1800000"/>
                <a:gd name="connsiteY3" fmla="*/ 900000 h 1800000"/>
                <a:gd name="connsiteX4" fmla="*/ 900000 w 1800000"/>
                <a:gd name="connsiteY4" fmla="*/ 0 h 1800000"/>
                <a:gd name="connsiteX5" fmla="*/ 900000 w 1800000"/>
                <a:gd name="connsiteY5" fmla="*/ 270000 h 1800000"/>
                <a:gd name="connsiteX6" fmla="*/ 270000 w 1800000"/>
                <a:gd name="connsiteY6" fmla="*/ 900000 h 1800000"/>
                <a:gd name="connsiteX7" fmla="*/ 900000 w 1800000"/>
                <a:gd name="connsiteY7" fmla="*/ 1530000 h 1800000"/>
                <a:gd name="connsiteX8" fmla="*/ 1530000 w 1800000"/>
                <a:gd name="connsiteY8" fmla="*/ 900000 h 1800000"/>
                <a:gd name="connsiteX9" fmla="*/ 900000 w 1800000"/>
                <a:gd name="connsiteY9" fmla="*/ 270000 h 18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0000" h="1800000">
                  <a:moveTo>
                    <a:pt x="900000" y="0"/>
                  </a:moveTo>
                  <a:cubicBezTo>
                    <a:pt x="1397056" y="0"/>
                    <a:pt x="1800000" y="402944"/>
                    <a:pt x="1800000" y="900000"/>
                  </a:cubicBezTo>
                  <a:cubicBezTo>
                    <a:pt x="1800000" y="1397056"/>
                    <a:pt x="1397056" y="1800000"/>
                    <a:pt x="900000" y="1800000"/>
                  </a:cubicBezTo>
                  <a:cubicBezTo>
                    <a:pt x="402944" y="1800000"/>
                    <a:pt x="0" y="1397056"/>
                    <a:pt x="0" y="900000"/>
                  </a:cubicBezTo>
                  <a:cubicBezTo>
                    <a:pt x="0" y="402944"/>
                    <a:pt x="402944" y="0"/>
                    <a:pt x="900000" y="0"/>
                  </a:cubicBezTo>
                  <a:close/>
                  <a:moveTo>
                    <a:pt x="900000" y="270000"/>
                  </a:moveTo>
                  <a:cubicBezTo>
                    <a:pt x="552061" y="270000"/>
                    <a:pt x="270000" y="552061"/>
                    <a:pt x="270000" y="900000"/>
                  </a:cubicBezTo>
                  <a:cubicBezTo>
                    <a:pt x="270000" y="1247939"/>
                    <a:pt x="552061" y="1530000"/>
                    <a:pt x="900000" y="1530000"/>
                  </a:cubicBezTo>
                  <a:cubicBezTo>
                    <a:pt x="1247939" y="1530000"/>
                    <a:pt x="1530000" y="1247939"/>
                    <a:pt x="1530000" y="900000"/>
                  </a:cubicBezTo>
                  <a:cubicBezTo>
                    <a:pt x="1530000" y="552061"/>
                    <a:pt x="1247939" y="270000"/>
                    <a:pt x="900000" y="27000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ffectLst>
              <a:outerShdw blurRad="889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44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en-US" altLang="zh-CN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4" name="椭圆 73"/>
            <p:cNvSpPr/>
            <p:nvPr/>
          </p:nvSpPr>
          <p:spPr>
            <a:xfrm>
              <a:off x="3733576" y="3930057"/>
              <a:ext cx="1800000" cy="1800000"/>
            </a:xfrm>
            <a:prstGeom prst="ellipse">
              <a:avLst/>
            </a:prstGeom>
            <a:noFill/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500"/>
                            </p:stCondLst>
                            <p:childTnLst>
                              <p:par>
                                <p:cTn id="6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4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bldLvl="0" animBg="1"/>
      <p:bldP spid="40" grpId="0" bldLvl="0" animBg="1"/>
      <p:bldP spid="41" grpId="0" bldLvl="0" animBg="1"/>
      <p:bldP spid="42" grpId="0" bldLvl="0" animBg="1"/>
      <p:bldP spid="43" grpId="0" bldLvl="0" animBg="1"/>
      <p:bldP spid="44" grpId="0" bldLvl="0" animBg="1"/>
      <p:bldP spid="4" grpId="0" bldLvl="0" animBg="1"/>
      <p:bldP spid="5" grpId="0" bldLvl="0" animBg="1"/>
      <p:bldP spid="6" grpId="0" bldLvl="0" animBg="1"/>
      <p:bldP spid="7" grpId="0" bldLvl="0" animBg="1"/>
      <p:bldP spid="11268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2" name="TextBox 42"/>
          <p:cNvSpPr txBox="1"/>
          <p:nvPr/>
        </p:nvSpPr>
        <p:spPr>
          <a:xfrm>
            <a:off x="549910" y="911860"/>
            <a:ext cx="348551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 fontAlgn="base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二、有效沟通的技巧</a:t>
            </a:r>
            <a:endParaRPr lang="zh-CN" altLang="en-US" sz="2800" b="1" dirty="0" smtClean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3" name="直接连接符 72"/>
          <p:cNvCxnSpPr/>
          <p:nvPr/>
        </p:nvCxnSpPr>
        <p:spPr>
          <a:xfrm flipV="1">
            <a:off x="487680" y="1560195"/>
            <a:ext cx="4222750" cy="254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</a:ln>
          <a:effectLst/>
        </p:spPr>
      </p:cxn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  <a:endParaRPr lang="en-US" altLang="zh-CN" sz="2800" b="1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  <a:endParaRPr lang="en-US" altLang="zh-CN" sz="2800" b="1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66917" name="Object 5"/>
          <p:cNvGraphicFramePr/>
          <p:nvPr/>
        </p:nvGraphicFramePr>
        <p:xfrm>
          <a:off x="5298758" y="2270760"/>
          <a:ext cx="1919287" cy="396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" r:id="rId1" imgW="1646555" imgH="3399155" progId="MS_ClipArt_Gallery.2">
                  <p:embed/>
                </p:oleObj>
              </mc:Choice>
              <mc:Fallback>
                <p:oleObj name="" r:id="rId1" imgW="1646555" imgH="3399155" progId="MS_ClipArt_Gallery.2">
                  <p:embed/>
                  <p:pic>
                    <p:nvPicPr>
                      <p:cNvPr id="0" name="图片 3083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298758" y="2270760"/>
                        <a:ext cx="1919287" cy="39624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6918" name="Text Box 6"/>
          <p:cNvSpPr txBox="1">
            <a:spLocks noChangeArrowheads="1"/>
          </p:cNvSpPr>
          <p:nvPr/>
        </p:nvSpPr>
        <p:spPr bwMode="auto">
          <a:xfrm>
            <a:off x="8351520" y="1889760"/>
            <a:ext cx="1066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1" lang="zh-CN" altLang="en-US" b="1" kern="1200" cap="none" spc="0" normalizeH="0" baseline="0" noProof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眼神</a:t>
            </a:r>
            <a:endParaRPr kumimoji="1" lang="zh-CN" altLang="en-US" b="1" kern="1200" cap="none" spc="0" normalizeH="0" baseline="0" noProof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6919" name="Text Box 7"/>
          <p:cNvSpPr txBox="1">
            <a:spLocks noChangeArrowheads="1"/>
          </p:cNvSpPr>
          <p:nvPr/>
        </p:nvSpPr>
        <p:spPr bwMode="auto">
          <a:xfrm>
            <a:off x="8035608" y="378206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1" lang="zh-CN" altLang="en-US" b="1" kern="1200" cap="none" spc="0" normalizeH="0" baseline="0" noProof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手势</a:t>
            </a:r>
            <a:endParaRPr kumimoji="1" lang="zh-CN" altLang="en-US" b="1" kern="1200" cap="none" spc="0" normalizeH="0" baseline="0" noProof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6920" name="Text Box 8"/>
          <p:cNvSpPr txBox="1">
            <a:spLocks noChangeArrowheads="1"/>
          </p:cNvSpPr>
          <p:nvPr/>
        </p:nvSpPr>
        <p:spPr bwMode="auto">
          <a:xfrm>
            <a:off x="3398520" y="2575560"/>
            <a:ext cx="1066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1" lang="zh-CN" altLang="en-US" b="1" kern="1200" cap="none" spc="0" normalizeH="0" baseline="0" noProof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表情</a:t>
            </a:r>
            <a:endParaRPr kumimoji="1" lang="zh-CN" altLang="en-US" b="1" kern="1200" cap="none" spc="0" normalizeH="0" baseline="0" noProof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6922" name="AutoShape 10"/>
          <p:cNvSpPr>
            <a:spLocks noChangeArrowheads="1"/>
          </p:cNvSpPr>
          <p:nvPr/>
        </p:nvSpPr>
        <p:spPr bwMode="auto">
          <a:xfrm>
            <a:off x="7602220" y="3637598"/>
            <a:ext cx="1905000" cy="596900"/>
          </a:xfrm>
          <a:prstGeom prst="wedgeRoundRectCallout">
            <a:avLst>
              <a:gd name="adj1" fmla="val -76500"/>
              <a:gd name="adj2" fmla="val 62236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zh-CN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6923" name="AutoShape 11"/>
          <p:cNvSpPr>
            <a:spLocks noChangeArrowheads="1"/>
          </p:cNvSpPr>
          <p:nvPr/>
        </p:nvSpPr>
        <p:spPr bwMode="auto">
          <a:xfrm>
            <a:off x="7962583" y="1694498"/>
            <a:ext cx="1600200" cy="647700"/>
          </a:xfrm>
          <a:prstGeom prst="wedgeRoundRectCallout">
            <a:avLst>
              <a:gd name="adj1" fmla="val -161606"/>
              <a:gd name="adj2" fmla="val 128431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zh-CN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6925" name="Text Box 13"/>
          <p:cNvSpPr txBox="1">
            <a:spLocks noChangeArrowheads="1"/>
          </p:cNvSpPr>
          <p:nvPr/>
        </p:nvSpPr>
        <p:spPr bwMode="auto">
          <a:xfrm>
            <a:off x="3474720" y="4099560"/>
            <a:ext cx="990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1" lang="zh-CN" altLang="en-US" b="1" kern="1200" cap="none" spc="0" normalizeH="0" baseline="0" noProof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站姿</a:t>
            </a:r>
            <a:endParaRPr kumimoji="1" lang="zh-CN" altLang="en-US" b="1" kern="1200" cap="none" spc="0" normalizeH="0" baseline="0" noProof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6926" name="AutoShape 14"/>
          <p:cNvSpPr>
            <a:spLocks noChangeArrowheads="1"/>
          </p:cNvSpPr>
          <p:nvPr/>
        </p:nvSpPr>
        <p:spPr bwMode="auto">
          <a:xfrm>
            <a:off x="3017520" y="3997960"/>
            <a:ext cx="1828800" cy="787400"/>
          </a:xfrm>
          <a:prstGeom prst="wedgeRoundRectCallout">
            <a:avLst>
              <a:gd name="adj1" fmla="val 126042"/>
              <a:gd name="adj2" fmla="val 51009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zh-CN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6927" name="AutoShape 15"/>
          <p:cNvSpPr>
            <a:spLocks noChangeArrowheads="1"/>
          </p:cNvSpPr>
          <p:nvPr/>
        </p:nvSpPr>
        <p:spPr bwMode="auto">
          <a:xfrm>
            <a:off x="2788920" y="2558098"/>
            <a:ext cx="2133600" cy="703263"/>
          </a:xfrm>
          <a:prstGeom prst="wedgeRoundRectCallout">
            <a:avLst>
              <a:gd name="adj1" fmla="val 108481"/>
              <a:gd name="adj2" fmla="val 24491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zh-CN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08" name="AutoShape 21"/>
          <p:cNvSpPr/>
          <p:nvPr/>
        </p:nvSpPr>
        <p:spPr>
          <a:xfrm>
            <a:off x="7818120" y="2702560"/>
            <a:ext cx="2233613" cy="647700"/>
          </a:xfrm>
          <a:prstGeom prst="wedgeRoundRectCallout">
            <a:avLst>
              <a:gd name="adj1" fmla="val -120148"/>
              <a:gd name="adj2" fmla="val 67894"/>
              <a:gd name="adj3" fmla="val 16667"/>
            </a:avLst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20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音色、抑扬顿挫</a:t>
            </a:r>
            <a:endParaRPr lang="zh-CN" altLang="en-US" sz="20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Par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6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6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6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6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6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6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6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6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6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6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6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6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6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6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6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6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11268" grpId="0" bldLvl="0" animBg="1"/>
      <p:bldP spid="166918" grpId="0" bldLvl="0" animBg="1"/>
      <p:bldP spid="166919" grpId="0" bldLvl="0" animBg="1"/>
      <p:bldP spid="166920" grpId="0" bldLvl="0" animBg="1"/>
      <p:bldP spid="166922" grpId="0" bldLvl="0" animBg="1"/>
      <p:bldP spid="166923" grpId="0" bldLvl="0" animBg="1"/>
      <p:bldP spid="166925" grpId="0" bldLvl="0" animBg="1"/>
      <p:bldP spid="166926" grpId="0" bldLvl="0" animBg="1"/>
      <p:bldP spid="166927" grpId="0" bldLvl="0" animBg="1"/>
    </p:bldLst>
  </p:timing>
</p:sld>
</file>

<file path=ppt/tags/tag1.xml><?xml version="1.0" encoding="utf-8"?>
<p:tagLst xmlns:p="http://schemas.openxmlformats.org/presentationml/2006/main">
  <p:tag name="KSO_WM_SLIDE_MODEL_TYPE" val="timeline"/>
</p:tagLst>
</file>

<file path=ppt/tags/tag2.xml><?xml version="1.0" encoding="utf-8"?>
<p:tagLst xmlns:p="http://schemas.openxmlformats.org/presentationml/2006/main">
  <p:tag name="TIMING" val="|0.7|1|0.6|0.6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主题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4456</Words>
  <Application>WPS 演示</Application>
  <PresentationFormat>自定义</PresentationFormat>
  <Paragraphs>623</Paragraphs>
  <Slides>34</Slides>
  <Notes>40</Notes>
  <HiddenSlides>0</HiddenSlides>
  <MMClips>1</MMClips>
  <ScaleCrop>false</ScaleCrop>
  <HeadingPairs>
    <vt:vector size="8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59" baseType="lpstr">
      <vt:lpstr>Arial</vt:lpstr>
      <vt:lpstr>宋体</vt:lpstr>
      <vt:lpstr>Wingdings</vt:lpstr>
      <vt:lpstr>Calibri</vt:lpstr>
      <vt:lpstr>楷体_GB2312</vt:lpstr>
      <vt:lpstr>楷体</vt:lpstr>
      <vt:lpstr>Yu Gothic UI Semibold</vt:lpstr>
      <vt:lpstr>方正姚体</vt:lpstr>
      <vt:lpstr>微软雅黑</vt:lpstr>
      <vt:lpstr>Impact</vt:lpstr>
      <vt:lpstr>黑体</vt:lpstr>
      <vt:lpstr>Times New Roman</vt:lpstr>
      <vt:lpstr>Arial Unicode MS</vt:lpstr>
      <vt:lpstr>华文中宋</vt:lpstr>
      <vt:lpstr>楷体_GB2312</vt:lpstr>
      <vt:lpstr>仿宋_GB2312</vt:lpstr>
      <vt:lpstr>华文新魏</vt:lpstr>
      <vt:lpstr>Gulim</vt:lpstr>
      <vt:lpstr>Britannic Bold</vt:lpstr>
      <vt:lpstr>新宋体</vt:lpstr>
      <vt:lpstr>仿宋</vt:lpstr>
      <vt:lpstr>Malgun Gothic</vt:lpstr>
      <vt:lpstr>Segoe Print</vt:lpstr>
      <vt:lpstr>Office 主题</vt:lpstr>
      <vt:lpstr>MS_ClipArt_Gallery.2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hl81829782</Company>
  <LinksUpToDate>false</LinksUpToDate>
  <SharedDoc>false</SharedDoc>
  <HyperlinksChanged>false</HyperlinksChanged>
  <AppVersion>14.0000</AppVersion>
  <Manager>hl81829782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</dc:title>
  <dc:creator/>
  <cp:lastModifiedBy>plumstory</cp:lastModifiedBy>
  <cp:revision>1871</cp:revision>
  <dcterms:created xsi:type="dcterms:W3CDTF">2016-01-13T14:39:00Z</dcterms:created>
  <dcterms:modified xsi:type="dcterms:W3CDTF">2018-11-16T05:14:37Z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2052-10.1.0.7668</vt:lpwstr>
  </property>
</Properties>
</file>