
<file path=[Content_Types].xml><?xml version="1.0" encoding="utf-8"?>
<Types xmlns="http://schemas.openxmlformats.org/package/2006/content-types">
  <Default Extension="jpeg" ContentType="image/jpeg"/>
  <Default Extension="wav" ContentType="audio/x-wav"/>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8"/>
  </p:handoutMasterIdLst>
  <p:sldIdLst>
    <p:sldId id="461" r:id="rId3"/>
    <p:sldId id="258" r:id="rId5"/>
    <p:sldId id="307" r:id="rId6"/>
    <p:sldId id="421" r:id="rId7"/>
    <p:sldId id="462" r:id="rId8"/>
    <p:sldId id="480" r:id="rId9"/>
    <p:sldId id="463" r:id="rId10"/>
    <p:sldId id="464" r:id="rId11"/>
    <p:sldId id="465" r:id="rId12"/>
    <p:sldId id="422" r:id="rId13"/>
    <p:sldId id="443" r:id="rId14"/>
    <p:sldId id="444" r:id="rId15"/>
    <p:sldId id="484" r:id="rId16"/>
    <p:sldId id="485" r:id="rId17"/>
    <p:sldId id="486" r:id="rId18"/>
    <p:sldId id="426" r:id="rId19"/>
    <p:sldId id="487" r:id="rId20"/>
    <p:sldId id="427" r:id="rId21"/>
    <p:sldId id="467" r:id="rId22"/>
    <p:sldId id="489" r:id="rId23"/>
    <p:sldId id="490" r:id="rId24"/>
    <p:sldId id="468" r:id="rId25"/>
    <p:sldId id="491" r:id="rId26"/>
    <p:sldId id="492" r:id="rId27"/>
    <p:sldId id="493" r:id="rId28"/>
    <p:sldId id="494" r:id="rId29"/>
    <p:sldId id="495" r:id="rId30"/>
    <p:sldId id="496" r:id="rId31"/>
    <p:sldId id="508" r:id="rId32"/>
    <p:sldId id="497" r:id="rId33"/>
    <p:sldId id="423" r:id="rId34"/>
    <p:sldId id="435" r:id="rId35"/>
    <p:sldId id="469" r:id="rId36"/>
    <p:sldId id="418" r:id="rId37"/>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8500"/>
    <a:srgbClr val="3C78CE"/>
    <a:srgbClr val="CD1F06"/>
    <a:srgbClr val="CB1003"/>
    <a:srgbClr val="A50021"/>
    <a:srgbClr val="08489B"/>
    <a:srgbClr val="054682"/>
    <a:srgbClr val="0848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63" autoAdjust="0"/>
    <p:restoredTop sz="94660"/>
  </p:normalViewPr>
  <p:slideViewPr>
    <p:cSldViewPr>
      <p:cViewPr>
        <p:scale>
          <a:sx n="66" d="100"/>
          <a:sy n="66" d="100"/>
        </p:scale>
        <p:origin x="-1277" y="-538"/>
      </p:cViewPr>
      <p:guideLst>
        <p:guide orient="horz" pos="2199"/>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932"/>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notesMaster" Target="notesMasters/notesMaster1.xml"/><Relationship Id="rId39" Type="http://schemas.openxmlformats.org/officeDocument/2006/relationships/presProps" Target="presProps.xml"/><Relationship Id="rId38" Type="http://schemas.openxmlformats.org/officeDocument/2006/relationships/handoutMaster" Target="handoutMasters/handoutMaster1.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首先要知道并抓住员工的需要，并让他知道在他完成组织所规定的任务后这种需要能得到满足；而且，在他真正完成任务之后真正满足他的这种需求，那这种需要就成为激励员工完成任务的工具了。</a:t>
            </a:r>
            <a:endParaRPr lang="zh-CN" altLang="en-US" smtClean="0"/>
          </a:p>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首先要知道并抓住员工的需要，并让他知道在他完成组织所规定的任务后这种需要能得到满足；而且，在他真正完成任务之后真正满足他的这种需求，那这种需要就成为激励员工完成任务的工具了。</a:t>
            </a:r>
            <a:endParaRPr lang="zh-CN" altLang="en-US" smtClean="0"/>
          </a:p>
          <a:p>
            <a:pPr eaLnBrk="1" hangingPunct="1"/>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首先要知道并抓住员工的需要，并让他知道在他完成组织所规定的任务后这种需要能得到满足；而且，在他真正完成任务之后真正满足他的这种需求，那这种需要就成为激励员工完成任务的工具了。</a:t>
            </a:r>
            <a:endParaRPr lang="zh-CN" altLang="en-US" smtClean="0"/>
          </a:p>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首先要知道并抓住员工的需要，并让他知道在他完成组织所规定的任务后这种需要能得到满足；而且，在他真正完成任务之后真正满足他的这种需求，那这种需要就成为激励员工完成任务的工具了。</a:t>
            </a:r>
            <a:endParaRPr lang="zh-CN" altLang="en-US" smtClean="0"/>
          </a:p>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首先要知道并抓住员工的需要，并让他知道在他完成组织所规定的任务后这种需要能得到满足；而且，在他真正完成任务之后真正满足他的这种需求，那这种需要就成为激励员工完成任务的工具了。</a:t>
            </a:r>
            <a:endParaRPr lang="zh-CN" altLang="en-US" smtClean="0"/>
          </a:p>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人总是具有两面性的，一是主观能动性，也就是人们能够自觉地主动的去干他感兴趣的事情；二是惰性。</a:t>
            </a:r>
            <a:endParaRPr lang="zh-CN" altLang="en-US" smtClean="0"/>
          </a:p>
          <a:p>
            <a:pPr eaLnBrk="1" hangingPunct="1"/>
            <a:r>
              <a:rPr lang="zh-CN" altLang="en-US" smtClean="0"/>
              <a:t>一个人，不可能在任何时候都能对工作保持高度的热情，惰性是人性很难自我克制的一面。因此，通过激励（包括内在和外在的），可以克制惰性，提高积极性。 </a:t>
            </a:r>
            <a:endParaRPr lang="zh-CN" altLang="en-US" smtClean="0"/>
          </a:p>
          <a:p>
            <a:pPr eaLnBrk="1" hangingPunct="1"/>
            <a:r>
              <a:rPr lang="zh-CN" altLang="en-US" smtClean="0"/>
              <a:t>激励的核心作用就在于调动人的积极性。</a:t>
            </a:r>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人总是具有两面性的，一是主观能动性，也就是人们能够自觉地主动的去干他感兴趣的事情；二是惰性。</a:t>
            </a:r>
            <a:endParaRPr lang="zh-CN" altLang="en-US" smtClean="0"/>
          </a:p>
          <a:p>
            <a:pPr eaLnBrk="1" hangingPunct="1"/>
            <a:r>
              <a:rPr lang="zh-CN" altLang="en-US" smtClean="0"/>
              <a:t>一个人，不可能在任何时候都能对工作保持高度的热情，惰性是人性很难自我克制的一面。因此，通过激励（包括内在和外在的），可以克制惰性，提高积极性。 </a:t>
            </a:r>
            <a:endParaRPr lang="zh-CN" altLang="en-US" smtClean="0"/>
          </a:p>
          <a:p>
            <a:pPr eaLnBrk="1" hangingPunct="1"/>
            <a:r>
              <a:rPr lang="zh-CN" altLang="en-US" smtClean="0"/>
              <a:t>激励的核心作用就在于调动人的积极性。</a:t>
            </a:r>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人总是具有两面性的，一是主观能动性，也就是人们能够自觉地主动的去干他感兴趣的事情；二是惰性。</a:t>
            </a:r>
            <a:endParaRPr lang="zh-CN" altLang="en-US" smtClean="0"/>
          </a:p>
          <a:p>
            <a:pPr eaLnBrk="1" hangingPunct="1"/>
            <a:r>
              <a:rPr lang="zh-CN" altLang="en-US" smtClean="0"/>
              <a:t>一个人，不可能在任何时候都能对工作保持高度的热情，惰性是人性很难自我克制的一面。因此，通过激励（包括内在和外在的），可以克制惰性，提高积极性。 </a:t>
            </a:r>
            <a:endParaRPr lang="zh-CN" altLang="en-US" smtClean="0"/>
          </a:p>
          <a:p>
            <a:pPr eaLnBrk="1" hangingPunct="1"/>
            <a:r>
              <a:rPr lang="zh-CN" altLang="en-US" smtClean="0"/>
              <a:t>激励的核心作用就在于调动人的积极性。</a:t>
            </a:r>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人总是具有两面性的，一是主观能动性，也就是人们能够自觉地主动的去干他感兴趣的事情；二是惰性。</a:t>
            </a:r>
            <a:endParaRPr lang="zh-CN" altLang="en-US" smtClean="0"/>
          </a:p>
          <a:p>
            <a:pPr eaLnBrk="1" hangingPunct="1"/>
            <a:r>
              <a:rPr lang="zh-CN" altLang="en-US" smtClean="0"/>
              <a:t>一个人，不可能在任何时候都能对工作保持高度的热情，惰性是人性很难自我克制的一面。因此，通过激励（包括内在和外在的），可以克制惰性，提高积极性。 </a:t>
            </a:r>
            <a:endParaRPr lang="zh-CN" altLang="en-US" smtClean="0"/>
          </a:p>
          <a:p>
            <a:pPr eaLnBrk="1" hangingPunct="1"/>
            <a:r>
              <a:rPr lang="zh-CN" altLang="en-US" smtClean="0"/>
              <a:t>激励的核心作用就在于调动人的积极性。</a:t>
            </a:r>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人总是具有两面性的，一是主观能动性，也就是人们能够自觉地主动的去干他感兴趣的事情；二是惰性。</a:t>
            </a:r>
            <a:endParaRPr lang="zh-CN" altLang="en-US" smtClean="0"/>
          </a:p>
          <a:p>
            <a:pPr eaLnBrk="1" hangingPunct="1"/>
            <a:r>
              <a:rPr lang="zh-CN" altLang="en-US" smtClean="0"/>
              <a:t>一个人，不可能在任何时候都能对工作保持高度的热情，惰性是人性很难自我克制的一面。因此，通过激励（包括内在和外在的），可以克制惰性，提高积极性。 </a:t>
            </a:r>
            <a:endParaRPr lang="zh-CN" altLang="en-US" smtClean="0"/>
          </a:p>
          <a:p>
            <a:pPr eaLnBrk="1" hangingPunct="1"/>
            <a:r>
              <a:rPr lang="zh-CN" altLang="en-US" smtClean="0"/>
              <a:t>激励的核心作用就在于调动人的积极性。</a:t>
            </a:r>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人总是具有两面性的，一是主观能动性，也就是人们能够自觉地主动的去干他感兴趣的事情；二是惰性。</a:t>
            </a:r>
            <a:endParaRPr lang="zh-CN" altLang="en-US" smtClean="0"/>
          </a:p>
          <a:p>
            <a:pPr eaLnBrk="1" hangingPunct="1"/>
            <a:r>
              <a:rPr lang="zh-CN" altLang="en-US" smtClean="0"/>
              <a:t>一个人，不可能在任何时候都能对工作保持高度的热情，惰性是人性很难自我克制的一面。因此，通过激励（包括内在和外在的），可以克制惰性，提高积极性。 </a:t>
            </a:r>
            <a:endParaRPr lang="zh-CN" altLang="en-US" smtClean="0"/>
          </a:p>
          <a:p>
            <a:pPr eaLnBrk="1" hangingPunct="1"/>
            <a:r>
              <a:rPr lang="zh-CN" altLang="en-US" smtClean="0"/>
              <a:t>激励的核心作用就在于调动人的积极性。</a:t>
            </a:r>
            <a:endParaRPr lang="zh-CN"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人总是具有两面性的，一是主观能动性，也就是人们能够自觉地主动的去干他感兴趣的事情；二是惰性。</a:t>
            </a:r>
            <a:endParaRPr lang="zh-CN" altLang="en-US" smtClean="0"/>
          </a:p>
          <a:p>
            <a:pPr eaLnBrk="1" hangingPunct="1"/>
            <a:r>
              <a:rPr lang="zh-CN" altLang="en-US" smtClean="0"/>
              <a:t>一个人，不可能在任何时候都能对工作保持高度的热情，惰性是人性很难自我克制的一面。因此，通过激励（包括内在和外在的），可以克制惰性，提高积极性。 </a:t>
            </a:r>
            <a:endParaRPr lang="zh-CN" altLang="en-US" smtClean="0"/>
          </a:p>
          <a:p>
            <a:pPr eaLnBrk="1" hangingPunct="1"/>
            <a:r>
              <a:rPr lang="zh-CN" altLang="en-US" smtClean="0"/>
              <a:t>激励的核心作用就在于调动人的积极性。</a:t>
            </a:r>
            <a:endParaRPr lang="zh-CN"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人总是具有两面性的，一是主观能动性，也就是人们能够自觉地主动的去干他感兴趣的事情；二是惰性。</a:t>
            </a:r>
            <a:endParaRPr lang="zh-CN" altLang="en-US" smtClean="0"/>
          </a:p>
          <a:p>
            <a:pPr eaLnBrk="1" hangingPunct="1"/>
            <a:r>
              <a:rPr lang="zh-CN" altLang="en-US" smtClean="0"/>
              <a:t>一个人，不可能在任何时候都能对工作保持高度的热情，惰性是人性很难自我克制的一面。因此，通过激励（包括内在和外在的），可以克制惰性，提高积极性。 </a:t>
            </a:r>
            <a:endParaRPr lang="zh-CN" altLang="en-US" smtClean="0"/>
          </a:p>
          <a:p>
            <a:pPr eaLnBrk="1" hangingPunct="1"/>
            <a:r>
              <a:rPr lang="zh-CN" altLang="en-US" smtClean="0"/>
              <a:t>激励的核心作用就在于调动人的积极性。</a:t>
            </a:r>
            <a:endParaRPr lang="zh-CN"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动机——“发自内心的，而非来源于外在的做某事的想法”。</a:t>
            </a:r>
            <a:endParaRPr lang="zh-CN" altLang="en-US"/>
          </a:p>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动机——“发自内心的，而非来源于外在的做某事的想法”。</a:t>
            </a:r>
            <a:endParaRPr lang="zh-CN" altLang="en-US"/>
          </a:p>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动机——“发自内心的，而非来源于外在的做某事的想法”。</a:t>
            </a:r>
            <a:endParaRPr lang="zh-CN" altLang="en-US"/>
          </a:p>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sym typeface="+mn-ea"/>
              </a:rPr>
              <a:t>动机——“发自内心的，而非来源于外在的做某事的想法”。</a:t>
            </a:r>
            <a:endParaRPr lang="zh-CN" altLang="en-US"/>
          </a:p>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p:spPr>
        <p:txBody>
          <a:bodyPr/>
          <a:lstStyle/>
          <a:p>
            <a:fld id="{D69B6FBA-93C9-489C-B97A-A1464B06CAEC}" type="datetimeFigureOut">
              <a:rPr lang="zh-CN" altLang="en-US" smtClean="0"/>
            </a:fld>
            <a:endParaRPr lang="zh-CN" altLang="en-US"/>
          </a:p>
        </p:txBody>
      </p:sp>
      <p:sp>
        <p:nvSpPr>
          <p:cNvPr id="3" name="Footer Placeholder 2"/>
          <p:cNvSpPr>
            <a:spLocks noGrp="1"/>
          </p:cNvSpPr>
          <p:nvPr>
            <p:ph type="ftr" sz="quarter" idx="11"/>
          </p:nvPr>
        </p:nvSpPr>
        <p:spPr>
          <a:xfrm>
            <a:off x="4038600" y="6356350"/>
            <a:ext cx="4114800" cy="365125"/>
          </a:xfrm>
        </p:spPr>
        <p:txBody>
          <a:bodyPr/>
          <a:lstStyle/>
          <a:p>
            <a:endParaRPr lang="zh-CN" altLang="en-US"/>
          </a:p>
        </p:txBody>
      </p:sp>
      <p:sp>
        <p:nvSpPr>
          <p:cNvPr id="4" name="Slide Number Placeholder 3"/>
          <p:cNvSpPr>
            <a:spLocks noGrp="1"/>
          </p:cNvSpPr>
          <p:nvPr>
            <p:ph type="sldNum" sz="quarter" idx="12"/>
          </p:nvPr>
        </p:nvSpPr>
        <p:spPr>
          <a:xfrm>
            <a:off x="8610600" y="6356350"/>
            <a:ext cx="2743200" cy="365125"/>
          </a:xfrm>
        </p:spPr>
        <p:txBody>
          <a:bodyPr/>
          <a:lstStyle/>
          <a:p>
            <a:fld id="{0FC10CF4-85E5-4A21-A25F-47720A09ADC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4098" name="Freeform 2"/>
          <p:cNvSpPr/>
          <p:nvPr/>
        </p:nvSpPr>
        <p:spPr>
          <a:xfrm>
            <a:off x="6347884" y="20638"/>
            <a:ext cx="5918200" cy="4038600"/>
          </a:xfrm>
          <a:custGeom>
            <a:avLst/>
            <a:gdLst/>
            <a:ahLst/>
            <a:cxnLst>
              <a:cxn ang="0">
                <a:pos x="186976" y="32504"/>
              </a:cxn>
              <a:cxn ang="0">
                <a:pos x="89423" y="576943"/>
              </a:cxn>
              <a:cxn ang="0">
                <a:pos x="203235" y="3193501"/>
              </a:cxn>
              <a:cxn ang="0">
                <a:pos x="438987" y="3713562"/>
              </a:cxn>
              <a:cxn ang="0">
                <a:pos x="1284445" y="3916711"/>
              </a:cxn>
              <a:cxn ang="0">
                <a:pos x="1658397" y="4022348"/>
              </a:cxn>
              <a:cxn ang="0">
                <a:pos x="4227286" y="3859829"/>
              </a:cxn>
              <a:cxn ang="0">
                <a:pos x="4332968" y="1357035"/>
              </a:cxn>
              <a:cxn ang="0">
                <a:pos x="2999747" y="130015"/>
              </a:cxn>
              <a:cxn ang="0">
                <a:pos x="2024220" y="235653"/>
              </a:cxn>
              <a:cxn ang="0">
                <a:pos x="1609620" y="89386"/>
              </a:cxn>
              <a:cxn ang="0">
                <a:pos x="1227539" y="16252"/>
              </a:cxn>
              <a:cxn ang="0">
                <a:pos x="186976" y="32504"/>
              </a:cxn>
            </a:cxnLst>
            <a:pathLst>
              <a:path w="546" h="497">
                <a:moveTo>
                  <a:pt x="23" y="4"/>
                </a:moveTo>
                <a:cubicBezTo>
                  <a:pt x="23" y="4"/>
                  <a:pt x="0" y="34"/>
                  <a:pt x="11" y="71"/>
                </a:cubicBezTo>
                <a:cubicBezTo>
                  <a:pt x="19" y="100"/>
                  <a:pt x="25" y="393"/>
                  <a:pt x="25" y="393"/>
                </a:cubicBezTo>
                <a:cubicBezTo>
                  <a:pt x="25" y="393"/>
                  <a:pt x="42" y="452"/>
                  <a:pt x="54" y="457"/>
                </a:cubicBezTo>
                <a:cubicBezTo>
                  <a:pt x="66" y="462"/>
                  <a:pt x="158" y="482"/>
                  <a:pt x="158" y="482"/>
                </a:cubicBezTo>
                <a:cubicBezTo>
                  <a:pt x="158" y="482"/>
                  <a:pt x="191" y="497"/>
                  <a:pt x="204" y="495"/>
                </a:cubicBezTo>
                <a:cubicBezTo>
                  <a:pt x="217" y="494"/>
                  <a:pt x="506" y="487"/>
                  <a:pt x="520" y="475"/>
                </a:cubicBezTo>
                <a:cubicBezTo>
                  <a:pt x="533" y="463"/>
                  <a:pt x="546" y="218"/>
                  <a:pt x="533" y="167"/>
                </a:cubicBezTo>
                <a:cubicBezTo>
                  <a:pt x="520" y="117"/>
                  <a:pt x="404" y="14"/>
                  <a:pt x="369" y="16"/>
                </a:cubicBezTo>
                <a:cubicBezTo>
                  <a:pt x="335" y="17"/>
                  <a:pt x="249" y="29"/>
                  <a:pt x="249" y="29"/>
                </a:cubicBezTo>
                <a:lnTo>
                  <a:pt x="198" y="11"/>
                </a:lnTo>
                <a:lnTo>
                  <a:pt x="151" y="2"/>
                </a:lnTo>
                <a:cubicBezTo>
                  <a:pt x="151" y="2"/>
                  <a:pt x="79" y="0"/>
                  <a:pt x="23" y="4"/>
                </a:cubicBezTo>
                <a:close/>
              </a:path>
            </a:pathLst>
          </a:custGeom>
          <a:solidFill>
            <a:schemeClr val="accent2">
              <a:alpha val="100000"/>
            </a:schemeClr>
          </a:solidFill>
          <a:ln w="0">
            <a:noFill/>
          </a:ln>
        </p:spPr>
        <p:txBody>
          <a:bodyPr/>
          <a:p>
            <a:endParaRPr lang="zh-CN" altLang="en-US"/>
          </a:p>
        </p:txBody>
      </p:sp>
      <p:grpSp>
        <p:nvGrpSpPr>
          <p:cNvPr id="4099" name="Group 3"/>
          <p:cNvGrpSpPr/>
          <p:nvPr/>
        </p:nvGrpSpPr>
        <p:grpSpPr>
          <a:xfrm>
            <a:off x="6096000" y="28575"/>
            <a:ext cx="6341533" cy="4338638"/>
            <a:chOff x="2918" y="18"/>
            <a:chExt cx="2958" cy="2699"/>
          </a:xfrm>
        </p:grpSpPr>
        <p:sp>
          <p:nvSpPr>
            <p:cNvPr id="4265" name="Freeform 4"/>
            <p:cNvSpPr/>
            <p:nvPr/>
          </p:nvSpPr>
          <p:spPr>
            <a:xfrm>
              <a:off x="3060" y="18"/>
              <a:ext cx="490" cy="187"/>
            </a:xfrm>
            <a:custGeom>
              <a:avLst/>
              <a:gdLst/>
              <a:ahLst/>
              <a:cxnLst>
                <a:cxn ang="0">
                  <a:pos x="359" y="126"/>
                </a:cxn>
                <a:cxn ang="0">
                  <a:pos x="460" y="101"/>
                </a:cxn>
                <a:cxn ang="0">
                  <a:pos x="465" y="86"/>
                </a:cxn>
                <a:cxn ang="0">
                  <a:pos x="445" y="0"/>
                </a:cxn>
                <a:cxn ang="0">
                  <a:pos x="126" y="0"/>
                </a:cxn>
                <a:cxn ang="0">
                  <a:pos x="51" y="111"/>
                </a:cxn>
                <a:cxn ang="0">
                  <a:pos x="359" y="126"/>
                </a:cxn>
              </a:cxnLst>
              <a:pathLst>
                <a:path w="97" h="37">
                  <a:moveTo>
                    <a:pt x="71" y="25"/>
                  </a:moveTo>
                  <a:cubicBezTo>
                    <a:pt x="81" y="22"/>
                    <a:pt x="87" y="21"/>
                    <a:pt x="91" y="20"/>
                  </a:cubicBezTo>
                  <a:cubicBezTo>
                    <a:pt x="91" y="19"/>
                    <a:pt x="91" y="19"/>
                    <a:pt x="92" y="17"/>
                  </a:cubicBezTo>
                  <a:cubicBezTo>
                    <a:pt x="97" y="11"/>
                    <a:pt x="95" y="4"/>
                    <a:pt x="88" y="0"/>
                  </a:cubicBezTo>
                  <a:lnTo>
                    <a:pt x="25" y="0"/>
                  </a:lnTo>
                  <a:cubicBezTo>
                    <a:pt x="10" y="3"/>
                    <a:pt x="0" y="10"/>
                    <a:pt x="10" y="22"/>
                  </a:cubicBezTo>
                  <a:cubicBezTo>
                    <a:pt x="10" y="22"/>
                    <a:pt x="28" y="37"/>
                    <a:pt x="71" y="25"/>
                  </a:cubicBezTo>
                  <a:close/>
                </a:path>
              </a:pathLst>
            </a:custGeom>
            <a:solidFill>
              <a:schemeClr val="bg1">
                <a:alpha val="100000"/>
              </a:schemeClr>
            </a:solidFill>
            <a:ln w="0">
              <a:noFill/>
            </a:ln>
          </p:spPr>
          <p:txBody>
            <a:bodyPr/>
            <a:p>
              <a:endParaRPr lang="zh-CN" altLang="en-US"/>
            </a:p>
          </p:txBody>
        </p:sp>
        <p:sp>
          <p:nvSpPr>
            <p:cNvPr id="4266" name="Freeform 5"/>
            <p:cNvSpPr>
              <a:spLocks noEditPoints="1"/>
            </p:cNvSpPr>
            <p:nvPr/>
          </p:nvSpPr>
          <p:spPr>
            <a:xfrm>
              <a:off x="2918" y="18"/>
              <a:ext cx="2958" cy="2699"/>
            </a:xfrm>
            <a:custGeom>
              <a:avLst/>
              <a:gdLst/>
              <a:ahLst/>
              <a:cxnLst>
                <a:cxn ang="0">
                  <a:pos x="2548" y="5"/>
                </a:cxn>
                <a:cxn ang="0">
                  <a:pos x="794" y="0"/>
                </a:cxn>
                <a:cxn ang="0">
                  <a:pos x="1138" y="106"/>
                </a:cxn>
                <a:cxn ang="0">
                  <a:pos x="880" y="197"/>
                </a:cxn>
                <a:cxn ang="0">
                  <a:pos x="1047" y="359"/>
                </a:cxn>
                <a:cxn ang="0">
                  <a:pos x="374" y="303"/>
                </a:cxn>
                <a:cxn ang="0">
                  <a:pos x="131" y="318"/>
                </a:cxn>
                <a:cxn ang="0">
                  <a:pos x="1006" y="2461"/>
                </a:cxn>
                <a:cxn ang="0">
                  <a:pos x="728" y="1724"/>
                </a:cxn>
                <a:cxn ang="0">
                  <a:pos x="531" y="1900"/>
                </a:cxn>
                <a:cxn ang="0">
                  <a:pos x="475" y="2199"/>
                </a:cxn>
                <a:cxn ang="0">
                  <a:pos x="627" y="1339"/>
                </a:cxn>
                <a:cxn ang="0">
                  <a:pos x="774" y="1152"/>
                </a:cxn>
                <a:cxn ang="0">
                  <a:pos x="1057" y="1198"/>
                </a:cxn>
                <a:cxn ang="0">
                  <a:pos x="951" y="1547"/>
                </a:cxn>
                <a:cxn ang="0">
                  <a:pos x="971" y="1996"/>
                </a:cxn>
                <a:cxn ang="0">
                  <a:pos x="2604" y="2441"/>
                </a:cxn>
                <a:cxn ang="0">
                  <a:pos x="2296" y="2158"/>
                </a:cxn>
                <a:cxn ang="0">
                  <a:pos x="2149" y="1744"/>
                </a:cxn>
                <a:cxn ang="0">
                  <a:pos x="2002" y="1365"/>
                </a:cxn>
                <a:cxn ang="0">
                  <a:pos x="2326" y="1294"/>
                </a:cxn>
                <a:cxn ang="0">
                  <a:pos x="2058" y="1127"/>
                </a:cxn>
                <a:cxn ang="0">
                  <a:pos x="2220" y="1142"/>
                </a:cxn>
                <a:cxn ang="0">
                  <a:pos x="2215" y="1056"/>
                </a:cxn>
                <a:cxn ang="0">
                  <a:pos x="1901" y="1066"/>
                </a:cxn>
                <a:cxn ang="0">
                  <a:pos x="1805" y="1734"/>
                </a:cxn>
                <a:cxn ang="0">
                  <a:pos x="1755" y="1162"/>
                </a:cxn>
                <a:cxn ang="0">
                  <a:pos x="1674" y="920"/>
                </a:cxn>
                <a:cxn ang="0">
                  <a:pos x="1755" y="687"/>
                </a:cxn>
                <a:cxn ang="0">
                  <a:pos x="1714" y="500"/>
                </a:cxn>
                <a:cxn ang="0">
                  <a:pos x="1674" y="313"/>
                </a:cxn>
                <a:cxn ang="0">
                  <a:pos x="1866" y="521"/>
                </a:cxn>
                <a:cxn ang="0">
                  <a:pos x="2098" y="238"/>
                </a:cxn>
                <a:cxn ang="0">
                  <a:pos x="2068" y="480"/>
                </a:cxn>
                <a:cxn ang="0">
                  <a:pos x="2028" y="657"/>
                </a:cxn>
                <a:cxn ang="0">
                  <a:pos x="2028" y="915"/>
                </a:cxn>
                <a:cxn ang="0">
                  <a:pos x="2821" y="915"/>
                </a:cxn>
                <a:cxn ang="0">
                  <a:pos x="2801" y="384"/>
                </a:cxn>
                <a:cxn ang="0">
                  <a:pos x="1259" y="349"/>
                </a:cxn>
                <a:cxn ang="0">
                  <a:pos x="1482" y="470"/>
                </a:cxn>
                <a:cxn ang="0">
                  <a:pos x="865" y="986"/>
                </a:cxn>
                <a:cxn ang="0">
                  <a:pos x="349" y="495"/>
                </a:cxn>
                <a:cxn ang="0">
                  <a:pos x="966" y="536"/>
                </a:cxn>
                <a:cxn ang="0">
                  <a:pos x="1112" y="531"/>
                </a:cxn>
                <a:cxn ang="0">
                  <a:pos x="1527" y="612"/>
                </a:cxn>
                <a:cxn ang="0">
                  <a:pos x="1396" y="1294"/>
                </a:cxn>
                <a:cxn ang="0">
                  <a:pos x="1315" y="692"/>
                </a:cxn>
                <a:cxn ang="0">
                  <a:pos x="865" y="986"/>
                </a:cxn>
                <a:cxn ang="0">
                  <a:pos x="1128" y="1137"/>
                </a:cxn>
                <a:cxn ang="0">
                  <a:pos x="1249" y="799"/>
                </a:cxn>
                <a:cxn ang="0">
                  <a:pos x="1648" y="1476"/>
                </a:cxn>
                <a:cxn ang="0">
                  <a:pos x="1087" y="1622"/>
                </a:cxn>
                <a:cxn ang="0">
                  <a:pos x="1562" y="1400"/>
                </a:cxn>
                <a:cxn ang="0">
                  <a:pos x="1608" y="672"/>
                </a:cxn>
                <a:cxn ang="0">
                  <a:pos x="1583" y="1077"/>
                </a:cxn>
                <a:cxn ang="0">
                  <a:pos x="1512" y="728"/>
                </a:cxn>
                <a:cxn ang="0">
                  <a:pos x="2564" y="905"/>
                </a:cxn>
                <a:cxn ang="0">
                  <a:pos x="2331" y="819"/>
                </a:cxn>
              </a:cxnLst>
              <a:pathLst>
                <a:path w="585" h="534">
                  <a:moveTo>
                    <a:pt x="554" y="76"/>
                  </a:moveTo>
                  <a:cubicBezTo>
                    <a:pt x="551" y="32"/>
                    <a:pt x="543" y="9"/>
                    <a:pt x="504" y="1"/>
                  </a:cubicBezTo>
                  <a:cubicBezTo>
                    <a:pt x="500" y="1"/>
                    <a:pt x="494" y="0"/>
                    <a:pt x="486" y="0"/>
                  </a:cubicBezTo>
                  <a:lnTo>
                    <a:pt x="157" y="0"/>
                  </a:lnTo>
                  <a:cubicBezTo>
                    <a:pt x="156" y="5"/>
                    <a:pt x="153" y="17"/>
                    <a:pt x="158" y="17"/>
                  </a:cubicBezTo>
                  <a:cubicBezTo>
                    <a:pt x="171" y="17"/>
                    <a:pt x="223" y="21"/>
                    <a:pt x="225" y="21"/>
                  </a:cubicBezTo>
                  <a:cubicBezTo>
                    <a:pt x="226" y="21"/>
                    <a:pt x="250" y="16"/>
                    <a:pt x="237" y="28"/>
                  </a:cubicBezTo>
                  <a:cubicBezTo>
                    <a:pt x="223" y="41"/>
                    <a:pt x="192" y="41"/>
                    <a:pt x="174" y="39"/>
                  </a:cubicBezTo>
                  <a:cubicBezTo>
                    <a:pt x="131" y="36"/>
                    <a:pt x="152" y="56"/>
                    <a:pt x="168" y="56"/>
                  </a:cubicBezTo>
                  <a:cubicBezTo>
                    <a:pt x="218" y="56"/>
                    <a:pt x="228" y="68"/>
                    <a:pt x="207" y="71"/>
                  </a:cubicBezTo>
                  <a:cubicBezTo>
                    <a:pt x="186" y="74"/>
                    <a:pt x="182" y="73"/>
                    <a:pt x="162" y="76"/>
                  </a:cubicBezTo>
                  <a:cubicBezTo>
                    <a:pt x="7" y="101"/>
                    <a:pt x="59" y="60"/>
                    <a:pt x="74" y="60"/>
                  </a:cubicBezTo>
                  <a:cubicBezTo>
                    <a:pt x="139" y="59"/>
                    <a:pt x="123" y="37"/>
                    <a:pt x="107" y="42"/>
                  </a:cubicBezTo>
                  <a:cubicBezTo>
                    <a:pt x="91" y="46"/>
                    <a:pt x="34" y="27"/>
                    <a:pt x="26" y="63"/>
                  </a:cubicBezTo>
                  <a:cubicBezTo>
                    <a:pt x="19" y="100"/>
                    <a:pt x="42" y="282"/>
                    <a:pt x="36" y="317"/>
                  </a:cubicBezTo>
                  <a:cubicBezTo>
                    <a:pt x="0" y="534"/>
                    <a:pt x="199" y="487"/>
                    <a:pt x="199" y="487"/>
                  </a:cubicBezTo>
                  <a:cubicBezTo>
                    <a:pt x="156" y="453"/>
                    <a:pt x="174" y="421"/>
                    <a:pt x="171" y="403"/>
                  </a:cubicBezTo>
                  <a:cubicBezTo>
                    <a:pt x="161" y="345"/>
                    <a:pt x="154" y="337"/>
                    <a:pt x="144" y="341"/>
                  </a:cubicBezTo>
                  <a:cubicBezTo>
                    <a:pt x="121" y="352"/>
                    <a:pt x="123" y="358"/>
                    <a:pt x="126" y="367"/>
                  </a:cubicBezTo>
                  <a:cubicBezTo>
                    <a:pt x="142" y="416"/>
                    <a:pt x="105" y="376"/>
                    <a:pt x="105" y="376"/>
                  </a:cubicBezTo>
                  <a:cubicBezTo>
                    <a:pt x="98" y="380"/>
                    <a:pt x="95" y="390"/>
                    <a:pt x="99" y="399"/>
                  </a:cubicBezTo>
                  <a:cubicBezTo>
                    <a:pt x="131" y="463"/>
                    <a:pt x="101" y="446"/>
                    <a:pt x="94" y="435"/>
                  </a:cubicBezTo>
                  <a:cubicBezTo>
                    <a:pt x="61" y="390"/>
                    <a:pt x="92" y="366"/>
                    <a:pt x="88" y="352"/>
                  </a:cubicBezTo>
                  <a:cubicBezTo>
                    <a:pt x="75" y="295"/>
                    <a:pt x="118" y="274"/>
                    <a:pt x="124" y="265"/>
                  </a:cubicBezTo>
                  <a:cubicBezTo>
                    <a:pt x="130" y="256"/>
                    <a:pt x="127" y="253"/>
                    <a:pt x="129" y="234"/>
                  </a:cubicBezTo>
                  <a:cubicBezTo>
                    <a:pt x="136" y="195"/>
                    <a:pt x="155" y="216"/>
                    <a:pt x="153" y="228"/>
                  </a:cubicBezTo>
                  <a:cubicBezTo>
                    <a:pt x="148" y="274"/>
                    <a:pt x="176" y="242"/>
                    <a:pt x="186" y="228"/>
                  </a:cubicBezTo>
                  <a:cubicBezTo>
                    <a:pt x="218" y="186"/>
                    <a:pt x="214" y="229"/>
                    <a:pt x="209" y="237"/>
                  </a:cubicBezTo>
                  <a:cubicBezTo>
                    <a:pt x="203" y="244"/>
                    <a:pt x="198" y="255"/>
                    <a:pt x="200" y="260"/>
                  </a:cubicBezTo>
                  <a:cubicBezTo>
                    <a:pt x="208" y="283"/>
                    <a:pt x="193" y="305"/>
                    <a:pt x="188" y="306"/>
                  </a:cubicBezTo>
                  <a:cubicBezTo>
                    <a:pt x="184" y="308"/>
                    <a:pt x="170" y="314"/>
                    <a:pt x="170" y="332"/>
                  </a:cubicBezTo>
                  <a:cubicBezTo>
                    <a:pt x="171" y="350"/>
                    <a:pt x="192" y="382"/>
                    <a:pt x="192" y="395"/>
                  </a:cubicBezTo>
                  <a:cubicBezTo>
                    <a:pt x="193" y="492"/>
                    <a:pt x="236" y="499"/>
                    <a:pt x="255" y="497"/>
                  </a:cubicBezTo>
                  <a:cubicBezTo>
                    <a:pt x="275" y="496"/>
                    <a:pt x="445" y="490"/>
                    <a:pt x="515" y="483"/>
                  </a:cubicBezTo>
                  <a:cubicBezTo>
                    <a:pt x="585" y="477"/>
                    <a:pt x="538" y="458"/>
                    <a:pt x="518" y="458"/>
                  </a:cubicBezTo>
                  <a:cubicBezTo>
                    <a:pt x="467" y="458"/>
                    <a:pt x="454" y="427"/>
                    <a:pt x="454" y="427"/>
                  </a:cubicBezTo>
                  <a:cubicBezTo>
                    <a:pt x="454" y="427"/>
                    <a:pt x="453" y="405"/>
                    <a:pt x="431" y="400"/>
                  </a:cubicBezTo>
                  <a:cubicBezTo>
                    <a:pt x="376" y="385"/>
                    <a:pt x="411" y="353"/>
                    <a:pt x="425" y="345"/>
                  </a:cubicBezTo>
                  <a:cubicBezTo>
                    <a:pt x="438" y="338"/>
                    <a:pt x="430" y="335"/>
                    <a:pt x="420" y="329"/>
                  </a:cubicBezTo>
                  <a:cubicBezTo>
                    <a:pt x="398" y="316"/>
                    <a:pt x="394" y="300"/>
                    <a:pt x="396" y="270"/>
                  </a:cubicBezTo>
                  <a:cubicBezTo>
                    <a:pt x="397" y="240"/>
                    <a:pt x="416" y="249"/>
                    <a:pt x="416" y="249"/>
                  </a:cubicBezTo>
                  <a:cubicBezTo>
                    <a:pt x="416" y="249"/>
                    <a:pt x="448" y="262"/>
                    <a:pt x="460" y="256"/>
                  </a:cubicBezTo>
                  <a:cubicBezTo>
                    <a:pt x="472" y="250"/>
                    <a:pt x="467" y="239"/>
                    <a:pt x="461" y="244"/>
                  </a:cubicBezTo>
                  <a:cubicBezTo>
                    <a:pt x="455" y="248"/>
                    <a:pt x="412" y="244"/>
                    <a:pt x="407" y="223"/>
                  </a:cubicBezTo>
                  <a:cubicBezTo>
                    <a:pt x="403" y="202"/>
                    <a:pt x="418" y="213"/>
                    <a:pt x="422" y="214"/>
                  </a:cubicBezTo>
                  <a:cubicBezTo>
                    <a:pt x="427" y="216"/>
                    <a:pt x="427" y="220"/>
                    <a:pt x="439" y="226"/>
                  </a:cubicBezTo>
                  <a:cubicBezTo>
                    <a:pt x="468" y="241"/>
                    <a:pt x="454" y="224"/>
                    <a:pt x="454" y="224"/>
                  </a:cubicBezTo>
                  <a:cubicBezTo>
                    <a:pt x="454" y="224"/>
                    <a:pt x="454" y="224"/>
                    <a:pt x="438" y="209"/>
                  </a:cubicBezTo>
                  <a:cubicBezTo>
                    <a:pt x="423" y="194"/>
                    <a:pt x="406" y="199"/>
                    <a:pt x="389" y="199"/>
                  </a:cubicBezTo>
                  <a:cubicBezTo>
                    <a:pt x="373" y="199"/>
                    <a:pt x="376" y="211"/>
                    <a:pt x="376" y="211"/>
                  </a:cubicBezTo>
                  <a:cubicBezTo>
                    <a:pt x="376" y="211"/>
                    <a:pt x="373" y="242"/>
                    <a:pt x="370" y="291"/>
                  </a:cubicBezTo>
                  <a:cubicBezTo>
                    <a:pt x="368" y="341"/>
                    <a:pt x="360" y="347"/>
                    <a:pt x="357" y="343"/>
                  </a:cubicBezTo>
                  <a:cubicBezTo>
                    <a:pt x="354" y="338"/>
                    <a:pt x="350" y="313"/>
                    <a:pt x="350" y="305"/>
                  </a:cubicBezTo>
                  <a:cubicBezTo>
                    <a:pt x="350" y="298"/>
                    <a:pt x="345" y="264"/>
                    <a:pt x="347" y="230"/>
                  </a:cubicBezTo>
                  <a:cubicBezTo>
                    <a:pt x="350" y="195"/>
                    <a:pt x="356" y="210"/>
                    <a:pt x="334" y="201"/>
                  </a:cubicBezTo>
                  <a:cubicBezTo>
                    <a:pt x="311" y="192"/>
                    <a:pt x="323" y="182"/>
                    <a:pt x="331" y="182"/>
                  </a:cubicBezTo>
                  <a:cubicBezTo>
                    <a:pt x="338" y="182"/>
                    <a:pt x="350" y="189"/>
                    <a:pt x="352" y="181"/>
                  </a:cubicBezTo>
                  <a:cubicBezTo>
                    <a:pt x="356" y="160"/>
                    <a:pt x="359" y="141"/>
                    <a:pt x="347" y="136"/>
                  </a:cubicBezTo>
                  <a:cubicBezTo>
                    <a:pt x="322" y="127"/>
                    <a:pt x="332" y="121"/>
                    <a:pt x="341" y="118"/>
                  </a:cubicBezTo>
                  <a:cubicBezTo>
                    <a:pt x="350" y="115"/>
                    <a:pt x="352" y="94"/>
                    <a:pt x="339" y="99"/>
                  </a:cubicBezTo>
                  <a:cubicBezTo>
                    <a:pt x="313" y="107"/>
                    <a:pt x="316" y="85"/>
                    <a:pt x="321" y="82"/>
                  </a:cubicBezTo>
                  <a:cubicBezTo>
                    <a:pt x="325" y="79"/>
                    <a:pt x="334" y="83"/>
                    <a:pt x="331" y="62"/>
                  </a:cubicBezTo>
                  <a:cubicBezTo>
                    <a:pt x="328" y="41"/>
                    <a:pt x="347" y="34"/>
                    <a:pt x="351" y="53"/>
                  </a:cubicBezTo>
                  <a:cubicBezTo>
                    <a:pt x="354" y="73"/>
                    <a:pt x="363" y="112"/>
                    <a:pt x="369" y="103"/>
                  </a:cubicBezTo>
                  <a:cubicBezTo>
                    <a:pt x="375" y="94"/>
                    <a:pt x="385" y="57"/>
                    <a:pt x="395" y="41"/>
                  </a:cubicBezTo>
                  <a:cubicBezTo>
                    <a:pt x="406" y="24"/>
                    <a:pt x="418" y="38"/>
                    <a:pt x="415" y="47"/>
                  </a:cubicBezTo>
                  <a:cubicBezTo>
                    <a:pt x="401" y="88"/>
                    <a:pt x="426" y="90"/>
                    <a:pt x="426" y="90"/>
                  </a:cubicBezTo>
                  <a:cubicBezTo>
                    <a:pt x="426" y="90"/>
                    <a:pt x="423" y="96"/>
                    <a:pt x="409" y="95"/>
                  </a:cubicBezTo>
                  <a:cubicBezTo>
                    <a:pt x="382" y="92"/>
                    <a:pt x="393" y="110"/>
                    <a:pt x="405" y="115"/>
                  </a:cubicBezTo>
                  <a:cubicBezTo>
                    <a:pt x="431" y="124"/>
                    <a:pt x="414" y="130"/>
                    <a:pt x="401" y="130"/>
                  </a:cubicBezTo>
                  <a:cubicBezTo>
                    <a:pt x="387" y="130"/>
                    <a:pt x="381" y="134"/>
                    <a:pt x="378" y="148"/>
                  </a:cubicBezTo>
                  <a:cubicBezTo>
                    <a:pt x="369" y="191"/>
                    <a:pt x="401" y="181"/>
                    <a:pt x="401" y="181"/>
                  </a:cubicBezTo>
                  <a:cubicBezTo>
                    <a:pt x="452" y="195"/>
                    <a:pt x="528" y="188"/>
                    <a:pt x="528" y="188"/>
                  </a:cubicBezTo>
                  <a:cubicBezTo>
                    <a:pt x="543" y="192"/>
                    <a:pt x="552" y="189"/>
                    <a:pt x="558" y="181"/>
                  </a:cubicBezTo>
                  <a:lnTo>
                    <a:pt x="558" y="103"/>
                  </a:lnTo>
                  <a:cubicBezTo>
                    <a:pt x="556" y="93"/>
                    <a:pt x="555" y="84"/>
                    <a:pt x="554" y="76"/>
                  </a:cubicBezTo>
                  <a:close/>
                  <a:moveTo>
                    <a:pt x="231" y="77"/>
                  </a:moveTo>
                  <a:cubicBezTo>
                    <a:pt x="233" y="65"/>
                    <a:pt x="249" y="69"/>
                    <a:pt x="249" y="69"/>
                  </a:cubicBezTo>
                  <a:cubicBezTo>
                    <a:pt x="249" y="69"/>
                    <a:pt x="278" y="79"/>
                    <a:pt x="290" y="78"/>
                  </a:cubicBezTo>
                  <a:cubicBezTo>
                    <a:pt x="301" y="76"/>
                    <a:pt x="318" y="93"/>
                    <a:pt x="293" y="93"/>
                  </a:cubicBezTo>
                  <a:cubicBezTo>
                    <a:pt x="267" y="93"/>
                    <a:pt x="228" y="104"/>
                    <a:pt x="231" y="77"/>
                  </a:cubicBezTo>
                  <a:close/>
                  <a:moveTo>
                    <a:pt x="171" y="195"/>
                  </a:moveTo>
                  <a:cubicBezTo>
                    <a:pt x="153" y="195"/>
                    <a:pt x="46" y="237"/>
                    <a:pt x="45" y="128"/>
                  </a:cubicBezTo>
                  <a:cubicBezTo>
                    <a:pt x="45" y="104"/>
                    <a:pt x="39" y="83"/>
                    <a:pt x="69" y="98"/>
                  </a:cubicBezTo>
                  <a:cubicBezTo>
                    <a:pt x="99" y="112"/>
                    <a:pt x="72" y="111"/>
                    <a:pt x="137" y="108"/>
                  </a:cubicBezTo>
                  <a:cubicBezTo>
                    <a:pt x="137" y="108"/>
                    <a:pt x="184" y="110"/>
                    <a:pt x="191" y="106"/>
                  </a:cubicBezTo>
                  <a:cubicBezTo>
                    <a:pt x="199" y="101"/>
                    <a:pt x="192" y="91"/>
                    <a:pt x="207" y="91"/>
                  </a:cubicBezTo>
                  <a:cubicBezTo>
                    <a:pt x="222" y="90"/>
                    <a:pt x="220" y="105"/>
                    <a:pt x="220" y="105"/>
                  </a:cubicBezTo>
                  <a:cubicBezTo>
                    <a:pt x="220" y="105"/>
                    <a:pt x="207" y="124"/>
                    <a:pt x="305" y="111"/>
                  </a:cubicBezTo>
                  <a:cubicBezTo>
                    <a:pt x="317" y="109"/>
                    <a:pt x="327" y="121"/>
                    <a:pt x="302" y="121"/>
                  </a:cubicBezTo>
                  <a:cubicBezTo>
                    <a:pt x="290" y="122"/>
                    <a:pt x="272" y="128"/>
                    <a:pt x="278" y="143"/>
                  </a:cubicBezTo>
                  <a:cubicBezTo>
                    <a:pt x="284" y="158"/>
                    <a:pt x="276" y="256"/>
                    <a:pt x="276" y="256"/>
                  </a:cubicBezTo>
                  <a:cubicBezTo>
                    <a:pt x="276" y="256"/>
                    <a:pt x="271" y="274"/>
                    <a:pt x="262" y="245"/>
                  </a:cubicBezTo>
                  <a:cubicBezTo>
                    <a:pt x="259" y="235"/>
                    <a:pt x="262" y="144"/>
                    <a:pt x="260" y="137"/>
                  </a:cubicBezTo>
                  <a:cubicBezTo>
                    <a:pt x="259" y="129"/>
                    <a:pt x="217" y="122"/>
                    <a:pt x="215" y="154"/>
                  </a:cubicBezTo>
                  <a:cubicBezTo>
                    <a:pt x="214" y="185"/>
                    <a:pt x="205" y="195"/>
                    <a:pt x="171" y="195"/>
                  </a:cubicBezTo>
                  <a:close/>
                  <a:moveTo>
                    <a:pt x="237" y="231"/>
                  </a:moveTo>
                  <a:cubicBezTo>
                    <a:pt x="230" y="240"/>
                    <a:pt x="219" y="247"/>
                    <a:pt x="223" y="225"/>
                  </a:cubicBezTo>
                  <a:cubicBezTo>
                    <a:pt x="228" y="202"/>
                    <a:pt x="232" y="170"/>
                    <a:pt x="232" y="155"/>
                  </a:cubicBezTo>
                  <a:cubicBezTo>
                    <a:pt x="232" y="155"/>
                    <a:pt x="244" y="135"/>
                    <a:pt x="247" y="158"/>
                  </a:cubicBezTo>
                  <a:cubicBezTo>
                    <a:pt x="250" y="181"/>
                    <a:pt x="244" y="221"/>
                    <a:pt x="237" y="231"/>
                  </a:cubicBezTo>
                  <a:close/>
                  <a:moveTo>
                    <a:pt x="326" y="292"/>
                  </a:moveTo>
                  <a:cubicBezTo>
                    <a:pt x="327" y="320"/>
                    <a:pt x="355" y="400"/>
                    <a:pt x="286" y="399"/>
                  </a:cubicBezTo>
                  <a:cubicBezTo>
                    <a:pt x="217" y="398"/>
                    <a:pt x="214" y="409"/>
                    <a:pt x="215" y="321"/>
                  </a:cubicBezTo>
                  <a:cubicBezTo>
                    <a:pt x="216" y="236"/>
                    <a:pt x="225" y="253"/>
                    <a:pt x="230" y="264"/>
                  </a:cubicBezTo>
                  <a:cubicBezTo>
                    <a:pt x="230" y="264"/>
                    <a:pt x="253" y="318"/>
                    <a:pt x="309" y="277"/>
                  </a:cubicBezTo>
                  <a:cubicBezTo>
                    <a:pt x="319" y="269"/>
                    <a:pt x="324" y="263"/>
                    <a:pt x="326" y="292"/>
                  </a:cubicBezTo>
                  <a:close/>
                  <a:moveTo>
                    <a:pt x="318" y="133"/>
                  </a:moveTo>
                  <a:cubicBezTo>
                    <a:pt x="338" y="148"/>
                    <a:pt x="316" y="165"/>
                    <a:pt x="316" y="165"/>
                  </a:cubicBezTo>
                  <a:cubicBezTo>
                    <a:pt x="316" y="165"/>
                    <a:pt x="302" y="189"/>
                    <a:pt x="313" y="213"/>
                  </a:cubicBezTo>
                  <a:cubicBezTo>
                    <a:pt x="324" y="237"/>
                    <a:pt x="324" y="265"/>
                    <a:pt x="301" y="239"/>
                  </a:cubicBezTo>
                  <a:cubicBezTo>
                    <a:pt x="279" y="214"/>
                    <a:pt x="293" y="156"/>
                    <a:pt x="299" y="144"/>
                  </a:cubicBezTo>
                  <a:cubicBezTo>
                    <a:pt x="299" y="144"/>
                    <a:pt x="299" y="118"/>
                    <a:pt x="318" y="133"/>
                  </a:cubicBezTo>
                  <a:close/>
                  <a:moveTo>
                    <a:pt x="507" y="179"/>
                  </a:moveTo>
                  <a:cubicBezTo>
                    <a:pt x="498" y="185"/>
                    <a:pt x="507" y="179"/>
                    <a:pt x="465" y="177"/>
                  </a:cubicBezTo>
                  <a:cubicBezTo>
                    <a:pt x="423" y="176"/>
                    <a:pt x="461" y="162"/>
                    <a:pt x="461" y="162"/>
                  </a:cubicBezTo>
                  <a:cubicBezTo>
                    <a:pt x="565" y="166"/>
                    <a:pt x="516" y="173"/>
                    <a:pt x="507" y="179"/>
                  </a:cubicBezTo>
                  <a:close/>
                </a:path>
              </a:pathLst>
            </a:custGeom>
            <a:solidFill>
              <a:schemeClr val="bg1">
                <a:alpha val="100000"/>
              </a:schemeClr>
            </a:solidFill>
            <a:ln w="0">
              <a:noFill/>
            </a:ln>
          </p:spPr>
          <p:txBody>
            <a:bodyPr/>
            <a:p>
              <a:endParaRPr lang="zh-CN" altLang="en-US"/>
            </a:p>
          </p:txBody>
        </p:sp>
        <p:sp>
          <p:nvSpPr>
            <p:cNvPr id="4267" name="Freeform 6"/>
            <p:cNvSpPr/>
            <p:nvPr/>
          </p:nvSpPr>
          <p:spPr>
            <a:xfrm>
              <a:off x="3621" y="1287"/>
              <a:ext cx="238" cy="283"/>
            </a:xfrm>
            <a:custGeom>
              <a:avLst/>
              <a:gdLst/>
              <a:ahLst/>
              <a:cxnLst>
                <a:cxn ang="0">
                  <a:pos x="203" y="76"/>
                </a:cxn>
                <a:cxn ang="0">
                  <a:pos x="137" y="283"/>
                </a:cxn>
                <a:cxn ang="0">
                  <a:pos x="203" y="76"/>
                </a:cxn>
              </a:cxnLst>
              <a:pathLst>
                <a:path w="47" h="56">
                  <a:moveTo>
                    <a:pt x="40" y="15"/>
                  </a:moveTo>
                  <a:cubicBezTo>
                    <a:pt x="37" y="0"/>
                    <a:pt x="0" y="23"/>
                    <a:pt x="27" y="56"/>
                  </a:cubicBezTo>
                  <a:cubicBezTo>
                    <a:pt x="27" y="56"/>
                    <a:pt x="47" y="49"/>
                    <a:pt x="40" y="15"/>
                  </a:cubicBezTo>
                  <a:close/>
                </a:path>
              </a:pathLst>
            </a:custGeom>
            <a:solidFill>
              <a:schemeClr val="bg1">
                <a:alpha val="100000"/>
              </a:schemeClr>
            </a:solidFill>
            <a:ln w="0">
              <a:noFill/>
            </a:ln>
          </p:spPr>
          <p:txBody>
            <a:bodyPr/>
            <a:p>
              <a:endParaRPr lang="zh-CN" altLang="en-US"/>
            </a:p>
          </p:txBody>
        </p:sp>
        <p:sp>
          <p:nvSpPr>
            <p:cNvPr id="4268" name="Freeform 7"/>
            <p:cNvSpPr/>
            <p:nvPr/>
          </p:nvSpPr>
          <p:spPr>
            <a:xfrm>
              <a:off x="3403" y="1403"/>
              <a:ext cx="208" cy="379"/>
            </a:xfrm>
            <a:custGeom>
              <a:avLst/>
              <a:gdLst/>
              <a:ahLst/>
              <a:cxnLst>
                <a:cxn ang="0">
                  <a:pos x="96" y="136"/>
                </a:cxn>
                <a:cxn ang="0">
                  <a:pos x="61" y="349"/>
                </a:cxn>
                <a:cxn ang="0">
                  <a:pos x="203" y="227"/>
                </a:cxn>
                <a:cxn ang="0">
                  <a:pos x="188" y="121"/>
                </a:cxn>
                <a:cxn ang="0">
                  <a:pos x="96" y="136"/>
                </a:cxn>
              </a:cxnLst>
              <a:pathLst>
                <a:path w="41" h="75">
                  <a:moveTo>
                    <a:pt x="19" y="27"/>
                  </a:moveTo>
                  <a:cubicBezTo>
                    <a:pt x="0" y="54"/>
                    <a:pt x="6" y="63"/>
                    <a:pt x="12" y="69"/>
                  </a:cubicBezTo>
                  <a:cubicBezTo>
                    <a:pt x="18" y="75"/>
                    <a:pt x="30" y="74"/>
                    <a:pt x="40" y="45"/>
                  </a:cubicBezTo>
                  <a:cubicBezTo>
                    <a:pt x="40" y="45"/>
                    <a:pt x="32" y="31"/>
                    <a:pt x="37" y="24"/>
                  </a:cubicBezTo>
                  <a:cubicBezTo>
                    <a:pt x="41" y="16"/>
                    <a:pt x="38" y="0"/>
                    <a:pt x="19" y="27"/>
                  </a:cubicBezTo>
                  <a:close/>
                </a:path>
              </a:pathLst>
            </a:custGeom>
            <a:solidFill>
              <a:schemeClr val="bg1">
                <a:alpha val="100000"/>
              </a:schemeClr>
            </a:solidFill>
            <a:ln w="0">
              <a:noFill/>
            </a:ln>
          </p:spPr>
          <p:txBody>
            <a:bodyPr/>
            <a:p>
              <a:endParaRPr lang="zh-CN" altLang="en-US"/>
            </a:p>
          </p:txBody>
        </p:sp>
        <p:sp>
          <p:nvSpPr>
            <p:cNvPr id="4269" name="Freeform 8"/>
            <p:cNvSpPr/>
            <p:nvPr/>
          </p:nvSpPr>
          <p:spPr>
            <a:xfrm>
              <a:off x="3272" y="645"/>
              <a:ext cx="683" cy="318"/>
            </a:xfrm>
            <a:custGeom>
              <a:avLst/>
              <a:gdLst/>
              <a:ahLst/>
              <a:cxnLst>
                <a:cxn ang="0">
                  <a:pos x="567" y="20"/>
                </a:cxn>
                <a:cxn ang="0">
                  <a:pos x="121" y="20"/>
                </a:cxn>
                <a:cxn ang="0">
                  <a:pos x="10" y="126"/>
                </a:cxn>
                <a:cxn ang="0">
                  <a:pos x="304" y="293"/>
                </a:cxn>
                <a:cxn ang="0">
                  <a:pos x="486" y="273"/>
                </a:cxn>
                <a:cxn ang="0">
                  <a:pos x="572" y="268"/>
                </a:cxn>
                <a:cxn ang="0">
                  <a:pos x="567" y="20"/>
                </a:cxn>
              </a:cxnLst>
              <a:pathLst>
                <a:path w="135" h="63">
                  <a:moveTo>
                    <a:pt x="112" y="4"/>
                  </a:moveTo>
                  <a:cubicBezTo>
                    <a:pt x="105" y="9"/>
                    <a:pt x="24" y="4"/>
                    <a:pt x="24" y="4"/>
                  </a:cubicBezTo>
                  <a:cubicBezTo>
                    <a:pt x="15" y="4"/>
                    <a:pt x="3" y="1"/>
                    <a:pt x="2" y="25"/>
                  </a:cubicBezTo>
                  <a:cubicBezTo>
                    <a:pt x="0" y="63"/>
                    <a:pt x="48" y="58"/>
                    <a:pt x="60" y="58"/>
                  </a:cubicBezTo>
                  <a:cubicBezTo>
                    <a:pt x="72" y="58"/>
                    <a:pt x="84" y="48"/>
                    <a:pt x="96" y="54"/>
                  </a:cubicBezTo>
                  <a:cubicBezTo>
                    <a:pt x="96" y="54"/>
                    <a:pt x="107" y="63"/>
                    <a:pt x="113" y="53"/>
                  </a:cubicBezTo>
                  <a:cubicBezTo>
                    <a:pt x="135" y="13"/>
                    <a:pt x="120" y="0"/>
                    <a:pt x="112" y="4"/>
                  </a:cubicBezTo>
                  <a:close/>
                </a:path>
              </a:pathLst>
            </a:custGeom>
            <a:solidFill>
              <a:schemeClr val="bg1">
                <a:alpha val="100000"/>
              </a:schemeClr>
            </a:solidFill>
            <a:ln w="0">
              <a:noFill/>
            </a:ln>
          </p:spPr>
          <p:txBody>
            <a:bodyPr/>
            <a:p>
              <a:endParaRPr lang="zh-CN" altLang="en-US"/>
            </a:p>
          </p:txBody>
        </p:sp>
        <p:sp>
          <p:nvSpPr>
            <p:cNvPr id="4270" name="Freeform 9"/>
            <p:cNvSpPr/>
            <p:nvPr/>
          </p:nvSpPr>
          <p:spPr>
            <a:xfrm>
              <a:off x="4046" y="1545"/>
              <a:ext cx="490" cy="515"/>
            </a:xfrm>
            <a:custGeom>
              <a:avLst/>
              <a:gdLst/>
              <a:ahLst/>
              <a:cxnLst>
                <a:cxn ang="0">
                  <a:pos x="338" y="25"/>
                </a:cxn>
                <a:cxn ang="0">
                  <a:pos x="157" y="25"/>
                </a:cxn>
                <a:cxn ang="0">
                  <a:pos x="61" y="288"/>
                </a:cxn>
                <a:cxn ang="0">
                  <a:pos x="399" y="313"/>
                </a:cxn>
                <a:cxn ang="0">
                  <a:pos x="338" y="25"/>
                </a:cxn>
              </a:cxnLst>
              <a:pathLst>
                <a:path w="97" h="102">
                  <a:moveTo>
                    <a:pt x="67" y="5"/>
                  </a:moveTo>
                  <a:cubicBezTo>
                    <a:pt x="55" y="10"/>
                    <a:pt x="31" y="5"/>
                    <a:pt x="31" y="5"/>
                  </a:cubicBezTo>
                  <a:cubicBezTo>
                    <a:pt x="0" y="6"/>
                    <a:pt x="16" y="39"/>
                    <a:pt x="12" y="57"/>
                  </a:cubicBezTo>
                  <a:cubicBezTo>
                    <a:pt x="8" y="76"/>
                    <a:pt x="63" y="102"/>
                    <a:pt x="79" y="62"/>
                  </a:cubicBezTo>
                  <a:cubicBezTo>
                    <a:pt x="97" y="20"/>
                    <a:pt x="79" y="0"/>
                    <a:pt x="67" y="5"/>
                  </a:cubicBezTo>
                  <a:close/>
                </a:path>
              </a:pathLst>
            </a:custGeom>
            <a:solidFill>
              <a:schemeClr val="bg1">
                <a:alpha val="100000"/>
              </a:schemeClr>
            </a:solidFill>
            <a:ln w="0">
              <a:noFill/>
            </a:ln>
          </p:spPr>
          <p:txBody>
            <a:bodyPr/>
            <a:p>
              <a:endParaRPr lang="zh-CN" altLang="en-US"/>
            </a:p>
          </p:txBody>
        </p:sp>
        <p:sp>
          <p:nvSpPr>
            <p:cNvPr id="4271" name="Freeform 10"/>
            <p:cNvSpPr/>
            <p:nvPr/>
          </p:nvSpPr>
          <p:spPr>
            <a:xfrm>
              <a:off x="5173" y="1024"/>
              <a:ext cx="501" cy="96"/>
            </a:xfrm>
            <a:custGeom>
              <a:avLst/>
              <a:gdLst/>
              <a:ahLst/>
              <a:cxnLst>
                <a:cxn ang="0">
                  <a:pos x="76" y="0"/>
                </a:cxn>
                <a:cxn ang="0">
                  <a:pos x="202" y="76"/>
                </a:cxn>
                <a:cxn ang="0">
                  <a:pos x="76" y="0"/>
                </a:cxn>
              </a:cxnLst>
              <a:pathLst>
                <a:path w="99" h="19">
                  <a:moveTo>
                    <a:pt x="15" y="0"/>
                  </a:moveTo>
                  <a:cubicBezTo>
                    <a:pt x="0" y="0"/>
                    <a:pt x="19" y="19"/>
                    <a:pt x="40" y="15"/>
                  </a:cubicBezTo>
                  <a:cubicBezTo>
                    <a:pt x="99" y="1"/>
                    <a:pt x="15" y="0"/>
                    <a:pt x="15" y="0"/>
                  </a:cubicBezTo>
                  <a:close/>
                </a:path>
              </a:pathLst>
            </a:custGeom>
            <a:solidFill>
              <a:schemeClr val="bg1">
                <a:alpha val="100000"/>
              </a:schemeClr>
            </a:solidFill>
            <a:ln w="0">
              <a:noFill/>
            </a:ln>
          </p:spPr>
          <p:txBody>
            <a:bodyPr/>
            <a:p>
              <a:endParaRPr lang="zh-CN" altLang="en-US"/>
            </a:p>
          </p:txBody>
        </p:sp>
        <p:sp>
          <p:nvSpPr>
            <p:cNvPr id="4272" name="Freeform 11"/>
            <p:cNvSpPr/>
            <p:nvPr/>
          </p:nvSpPr>
          <p:spPr>
            <a:xfrm>
              <a:off x="5340" y="1004"/>
              <a:ext cx="385" cy="237"/>
            </a:xfrm>
            <a:custGeom>
              <a:avLst/>
              <a:gdLst/>
              <a:ahLst/>
              <a:cxnLst>
                <a:cxn ang="0">
                  <a:pos x="106" y="187"/>
                </a:cxn>
                <a:cxn ang="0">
                  <a:pos x="355" y="86"/>
                </a:cxn>
                <a:cxn ang="0">
                  <a:pos x="243" y="15"/>
                </a:cxn>
                <a:cxn ang="0">
                  <a:pos x="96" y="161"/>
                </a:cxn>
                <a:cxn ang="0">
                  <a:pos x="106" y="187"/>
                </a:cxn>
              </a:cxnLst>
              <a:pathLst>
                <a:path w="76" h="47">
                  <a:moveTo>
                    <a:pt x="21" y="37"/>
                  </a:moveTo>
                  <a:cubicBezTo>
                    <a:pt x="21" y="37"/>
                    <a:pt x="50" y="47"/>
                    <a:pt x="70" y="17"/>
                  </a:cubicBezTo>
                  <a:cubicBezTo>
                    <a:pt x="76" y="7"/>
                    <a:pt x="65" y="0"/>
                    <a:pt x="48" y="3"/>
                  </a:cubicBezTo>
                  <a:cubicBezTo>
                    <a:pt x="39" y="5"/>
                    <a:pt x="39" y="32"/>
                    <a:pt x="19" y="32"/>
                  </a:cubicBezTo>
                  <a:cubicBezTo>
                    <a:pt x="0" y="32"/>
                    <a:pt x="21" y="37"/>
                    <a:pt x="21" y="37"/>
                  </a:cubicBezTo>
                  <a:close/>
                </a:path>
              </a:pathLst>
            </a:custGeom>
            <a:solidFill>
              <a:schemeClr val="bg1">
                <a:alpha val="100000"/>
              </a:schemeClr>
            </a:solidFill>
            <a:ln w="0">
              <a:noFill/>
            </a:ln>
          </p:spPr>
          <p:txBody>
            <a:bodyPr/>
            <a:p>
              <a:endParaRPr lang="zh-CN" altLang="en-US"/>
            </a:p>
          </p:txBody>
        </p:sp>
        <p:sp>
          <p:nvSpPr>
            <p:cNvPr id="4273" name="Freeform 12"/>
            <p:cNvSpPr/>
            <p:nvPr/>
          </p:nvSpPr>
          <p:spPr>
            <a:xfrm>
              <a:off x="5325" y="1201"/>
              <a:ext cx="415" cy="187"/>
            </a:xfrm>
            <a:custGeom>
              <a:avLst/>
              <a:gdLst/>
              <a:ahLst/>
              <a:cxnLst>
                <a:cxn ang="0">
                  <a:pos x="364" y="30"/>
                </a:cxn>
                <a:cxn ang="0">
                  <a:pos x="121" y="86"/>
                </a:cxn>
                <a:cxn ang="0">
                  <a:pos x="86" y="131"/>
                </a:cxn>
                <a:cxn ang="0">
                  <a:pos x="385" y="116"/>
                </a:cxn>
                <a:cxn ang="0">
                  <a:pos x="415" y="101"/>
                </a:cxn>
                <a:cxn ang="0">
                  <a:pos x="415" y="0"/>
                </a:cxn>
                <a:cxn ang="0">
                  <a:pos x="364" y="30"/>
                </a:cxn>
              </a:cxnLst>
              <a:pathLst>
                <a:path w="82" h="37">
                  <a:moveTo>
                    <a:pt x="72" y="6"/>
                  </a:moveTo>
                  <a:cubicBezTo>
                    <a:pt x="57" y="23"/>
                    <a:pt x="24" y="17"/>
                    <a:pt x="24" y="17"/>
                  </a:cubicBezTo>
                  <a:cubicBezTo>
                    <a:pt x="24" y="17"/>
                    <a:pt x="0" y="16"/>
                    <a:pt x="17" y="26"/>
                  </a:cubicBezTo>
                  <a:cubicBezTo>
                    <a:pt x="33" y="37"/>
                    <a:pt x="53" y="32"/>
                    <a:pt x="76" y="23"/>
                  </a:cubicBezTo>
                  <a:cubicBezTo>
                    <a:pt x="78" y="22"/>
                    <a:pt x="80" y="21"/>
                    <a:pt x="82" y="20"/>
                  </a:cubicBezTo>
                  <a:lnTo>
                    <a:pt x="82" y="0"/>
                  </a:lnTo>
                  <a:cubicBezTo>
                    <a:pt x="79" y="1"/>
                    <a:pt x="75" y="2"/>
                    <a:pt x="72" y="6"/>
                  </a:cubicBezTo>
                  <a:close/>
                </a:path>
              </a:pathLst>
            </a:custGeom>
            <a:solidFill>
              <a:schemeClr val="bg1">
                <a:alpha val="100000"/>
              </a:schemeClr>
            </a:solidFill>
            <a:ln w="0">
              <a:noFill/>
            </a:ln>
          </p:spPr>
          <p:txBody>
            <a:bodyPr/>
            <a:p>
              <a:endParaRPr lang="zh-CN" altLang="en-US"/>
            </a:p>
          </p:txBody>
        </p:sp>
        <p:sp>
          <p:nvSpPr>
            <p:cNvPr id="4274" name="Freeform 13"/>
            <p:cNvSpPr/>
            <p:nvPr/>
          </p:nvSpPr>
          <p:spPr>
            <a:xfrm>
              <a:off x="5001" y="1378"/>
              <a:ext cx="698" cy="167"/>
            </a:xfrm>
            <a:custGeom>
              <a:avLst/>
              <a:gdLst/>
              <a:ahLst/>
              <a:cxnLst>
                <a:cxn ang="0">
                  <a:pos x="106" y="5"/>
                </a:cxn>
                <a:cxn ang="0">
                  <a:pos x="40" y="71"/>
                </a:cxn>
                <a:cxn ang="0">
                  <a:pos x="288" y="111"/>
                </a:cxn>
                <a:cxn ang="0">
                  <a:pos x="592" y="116"/>
                </a:cxn>
                <a:cxn ang="0">
                  <a:pos x="577" y="40"/>
                </a:cxn>
                <a:cxn ang="0">
                  <a:pos x="415" y="15"/>
                </a:cxn>
                <a:cxn ang="0">
                  <a:pos x="106" y="5"/>
                </a:cxn>
              </a:cxnLst>
              <a:pathLst>
                <a:path w="138" h="33">
                  <a:moveTo>
                    <a:pt x="21" y="1"/>
                  </a:moveTo>
                  <a:cubicBezTo>
                    <a:pt x="21" y="1"/>
                    <a:pt x="0" y="8"/>
                    <a:pt x="8" y="14"/>
                  </a:cubicBezTo>
                  <a:cubicBezTo>
                    <a:pt x="15" y="20"/>
                    <a:pt x="48" y="22"/>
                    <a:pt x="57" y="22"/>
                  </a:cubicBezTo>
                  <a:cubicBezTo>
                    <a:pt x="66" y="22"/>
                    <a:pt x="96" y="33"/>
                    <a:pt x="117" y="23"/>
                  </a:cubicBezTo>
                  <a:cubicBezTo>
                    <a:pt x="138" y="12"/>
                    <a:pt x="123" y="9"/>
                    <a:pt x="114" y="8"/>
                  </a:cubicBezTo>
                  <a:cubicBezTo>
                    <a:pt x="105" y="6"/>
                    <a:pt x="102" y="0"/>
                    <a:pt x="82" y="3"/>
                  </a:cubicBezTo>
                  <a:cubicBezTo>
                    <a:pt x="37" y="11"/>
                    <a:pt x="21" y="1"/>
                    <a:pt x="21" y="1"/>
                  </a:cubicBezTo>
                  <a:close/>
                </a:path>
              </a:pathLst>
            </a:custGeom>
            <a:solidFill>
              <a:schemeClr val="bg1">
                <a:alpha val="100000"/>
              </a:schemeClr>
            </a:solidFill>
            <a:ln w="0">
              <a:noFill/>
            </a:ln>
          </p:spPr>
          <p:txBody>
            <a:bodyPr/>
            <a:p>
              <a:endParaRPr lang="zh-CN" altLang="en-US"/>
            </a:p>
          </p:txBody>
        </p:sp>
        <p:sp>
          <p:nvSpPr>
            <p:cNvPr id="4275" name="Freeform 14"/>
            <p:cNvSpPr/>
            <p:nvPr/>
          </p:nvSpPr>
          <p:spPr>
            <a:xfrm>
              <a:off x="5077" y="1540"/>
              <a:ext cx="567" cy="146"/>
            </a:xfrm>
            <a:custGeom>
              <a:avLst/>
              <a:gdLst/>
              <a:ahLst/>
              <a:cxnLst>
                <a:cxn ang="0">
                  <a:pos x="496" y="96"/>
                </a:cxn>
                <a:cxn ang="0">
                  <a:pos x="521" y="20"/>
                </a:cxn>
                <a:cxn ang="0">
                  <a:pos x="375" y="50"/>
                </a:cxn>
                <a:cxn ang="0">
                  <a:pos x="182" y="30"/>
                </a:cxn>
                <a:cxn ang="0">
                  <a:pos x="10" y="20"/>
                </a:cxn>
                <a:cxn ang="0">
                  <a:pos x="496" y="96"/>
                </a:cxn>
              </a:cxnLst>
              <a:pathLst>
                <a:path w="112" h="29">
                  <a:moveTo>
                    <a:pt x="98" y="19"/>
                  </a:moveTo>
                  <a:cubicBezTo>
                    <a:pt x="112" y="13"/>
                    <a:pt x="111" y="0"/>
                    <a:pt x="103" y="4"/>
                  </a:cubicBezTo>
                  <a:cubicBezTo>
                    <a:pt x="96" y="9"/>
                    <a:pt x="83" y="10"/>
                    <a:pt x="74" y="10"/>
                  </a:cubicBezTo>
                  <a:cubicBezTo>
                    <a:pt x="65" y="11"/>
                    <a:pt x="45" y="3"/>
                    <a:pt x="36" y="6"/>
                  </a:cubicBezTo>
                  <a:cubicBezTo>
                    <a:pt x="27" y="9"/>
                    <a:pt x="2" y="4"/>
                    <a:pt x="2" y="4"/>
                  </a:cubicBezTo>
                  <a:cubicBezTo>
                    <a:pt x="0" y="29"/>
                    <a:pt x="83" y="25"/>
                    <a:pt x="98" y="19"/>
                  </a:cubicBezTo>
                  <a:close/>
                </a:path>
              </a:pathLst>
            </a:custGeom>
            <a:solidFill>
              <a:schemeClr val="bg1">
                <a:alpha val="100000"/>
              </a:schemeClr>
            </a:solidFill>
            <a:ln w="0">
              <a:noFill/>
            </a:ln>
          </p:spPr>
          <p:txBody>
            <a:bodyPr/>
            <a:p>
              <a:endParaRPr lang="zh-CN" altLang="en-US"/>
            </a:p>
          </p:txBody>
        </p:sp>
        <p:sp>
          <p:nvSpPr>
            <p:cNvPr id="4276" name="Freeform 15"/>
            <p:cNvSpPr/>
            <p:nvPr/>
          </p:nvSpPr>
          <p:spPr>
            <a:xfrm>
              <a:off x="5042" y="1656"/>
              <a:ext cx="581" cy="480"/>
            </a:xfrm>
            <a:custGeom>
              <a:avLst/>
              <a:gdLst/>
              <a:ahLst/>
              <a:cxnLst>
                <a:cxn ang="0">
                  <a:pos x="15" y="268"/>
                </a:cxn>
                <a:cxn ang="0">
                  <a:pos x="131" y="273"/>
                </a:cxn>
                <a:cxn ang="0">
                  <a:pos x="253" y="389"/>
                </a:cxn>
                <a:cxn ang="0">
                  <a:pos x="298" y="424"/>
                </a:cxn>
                <a:cxn ang="0">
                  <a:pos x="409" y="263"/>
                </a:cxn>
                <a:cxn ang="0">
                  <a:pos x="561" y="263"/>
                </a:cxn>
                <a:cxn ang="0">
                  <a:pos x="399" y="136"/>
                </a:cxn>
                <a:cxn ang="0">
                  <a:pos x="187" y="81"/>
                </a:cxn>
                <a:cxn ang="0">
                  <a:pos x="61" y="207"/>
                </a:cxn>
                <a:cxn ang="0">
                  <a:pos x="15" y="268"/>
                </a:cxn>
              </a:cxnLst>
              <a:pathLst>
                <a:path w="115" h="95">
                  <a:moveTo>
                    <a:pt x="3" y="53"/>
                  </a:moveTo>
                  <a:cubicBezTo>
                    <a:pt x="5" y="60"/>
                    <a:pt x="14" y="68"/>
                    <a:pt x="26" y="54"/>
                  </a:cubicBezTo>
                  <a:cubicBezTo>
                    <a:pt x="48" y="29"/>
                    <a:pt x="48" y="72"/>
                    <a:pt x="50" y="77"/>
                  </a:cubicBezTo>
                  <a:cubicBezTo>
                    <a:pt x="51" y="81"/>
                    <a:pt x="54" y="95"/>
                    <a:pt x="59" y="84"/>
                  </a:cubicBezTo>
                  <a:cubicBezTo>
                    <a:pt x="63" y="74"/>
                    <a:pt x="70" y="39"/>
                    <a:pt x="81" y="52"/>
                  </a:cubicBezTo>
                  <a:cubicBezTo>
                    <a:pt x="100" y="76"/>
                    <a:pt x="115" y="54"/>
                    <a:pt x="111" y="52"/>
                  </a:cubicBezTo>
                  <a:cubicBezTo>
                    <a:pt x="106" y="51"/>
                    <a:pt x="79" y="37"/>
                    <a:pt x="79" y="27"/>
                  </a:cubicBezTo>
                  <a:cubicBezTo>
                    <a:pt x="79" y="16"/>
                    <a:pt x="42" y="0"/>
                    <a:pt x="37" y="16"/>
                  </a:cubicBezTo>
                  <a:cubicBezTo>
                    <a:pt x="33" y="33"/>
                    <a:pt x="12" y="41"/>
                    <a:pt x="12" y="41"/>
                  </a:cubicBezTo>
                  <a:cubicBezTo>
                    <a:pt x="0" y="44"/>
                    <a:pt x="2" y="45"/>
                    <a:pt x="3" y="53"/>
                  </a:cubicBezTo>
                  <a:close/>
                </a:path>
              </a:pathLst>
            </a:custGeom>
            <a:solidFill>
              <a:schemeClr val="bg1">
                <a:alpha val="100000"/>
              </a:schemeClr>
            </a:solidFill>
            <a:ln w="0">
              <a:noFill/>
            </a:ln>
          </p:spPr>
          <p:txBody>
            <a:bodyPr/>
            <a:p>
              <a:endParaRPr lang="zh-CN" altLang="en-US"/>
            </a:p>
          </p:txBody>
        </p:sp>
        <p:sp>
          <p:nvSpPr>
            <p:cNvPr id="4277" name="Freeform 16"/>
            <p:cNvSpPr/>
            <p:nvPr/>
          </p:nvSpPr>
          <p:spPr>
            <a:xfrm>
              <a:off x="5421" y="1464"/>
              <a:ext cx="329" cy="854"/>
            </a:xfrm>
            <a:custGeom>
              <a:avLst/>
              <a:gdLst/>
              <a:ahLst/>
              <a:cxnLst>
                <a:cxn ang="0">
                  <a:pos x="258" y="202"/>
                </a:cxn>
                <a:cxn ang="0">
                  <a:pos x="111" y="248"/>
                </a:cxn>
                <a:cxn ang="0">
                  <a:pos x="111" y="298"/>
                </a:cxn>
                <a:cxn ang="0">
                  <a:pos x="253" y="455"/>
                </a:cxn>
                <a:cxn ang="0">
                  <a:pos x="172" y="596"/>
                </a:cxn>
                <a:cxn ang="0">
                  <a:pos x="0" y="748"/>
                </a:cxn>
                <a:cxn ang="0">
                  <a:pos x="86" y="783"/>
                </a:cxn>
                <a:cxn ang="0">
                  <a:pos x="238" y="839"/>
                </a:cxn>
                <a:cxn ang="0">
                  <a:pos x="319" y="819"/>
                </a:cxn>
                <a:cxn ang="0">
                  <a:pos x="329" y="0"/>
                </a:cxn>
                <a:cxn ang="0">
                  <a:pos x="258" y="202"/>
                </a:cxn>
              </a:cxnLst>
              <a:pathLst>
                <a:path w="65" h="169">
                  <a:moveTo>
                    <a:pt x="51" y="40"/>
                  </a:moveTo>
                  <a:cubicBezTo>
                    <a:pt x="44" y="46"/>
                    <a:pt x="30" y="49"/>
                    <a:pt x="22" y="49"/>
                  </a:cubicBezTo>
                  <a:cubicBezTo>
                    <a:pt x="13" y="48"/>
                    <a:pt x="14" y="56"/>
                    <a:pt x="22" y="59"/>
                  </a:cubicBezTo>
                  <a:cubicBezTo>
                    <a:pt x="30" y="62"/>
                    <a:pt x="49" y="75"/>
                    <a:pt x="50" y="90"/>
                  </a:cubicBezTo>
                  <a:cubicBezTo>
                    <a:pt x="50" y="104"/>
                    <a:pt x="51" y="115"/>
                    <a:pt x="34" y="118"/>
                  </a:cubicBezTo>
                  <a:cubicBezTo>
                    <a:pt x="18" y="122"/>
                    <a:pt x="3" y="124"/>
                    <a:pt x="0" y="148"/>
                  </a:cubicBezTo>
                  <a:cubicBezTo>
                    <a:pt x="0" y="148"/>
                    <a:pt x="10" y="154"/>
                    <a:pt x="17" y="155"/>
                  </a:cubicBezTo>
                  <a:cubicBezTo>
                    <a:pt x="23" y="155"/>
                    <a:pt x="42" y="163"/>
                    <a:pt x="47" y="166"/>
                  </a:cubicBezTo>
                  <a:cubicBezTo>
                    <a:pt x="51" y="169"/>
                    <a:pt x="58" y="167"/>
                    <a:pt x="63" y="162"/>
                  </a:cubicBezTo>
                  <a:lnTo>
                    <a:pt x="65" y="0"/>
                  </a:lnTo>
                  <a:cubicBezTo>
                    <a:pt x="64" y="8"/>
                    <a:pt x="58" y="36"/>
                    <a:pt x="51" y="40"/>
                  </a:cubicBezTo>
                  <a:close/>
                </a:path>
              </a:pathLst>
            </a:custGeom>
            <a:solidFill>
              <a:schemeClr val="bg1">
                <a:alpha val="100000"/>
              </a:schemeClr>
            </a:solidFill>
            <a:ln w="0">
              <a:noFill/>
            </a:ln>
          </p:spPr>
          <p:txBody>
            <a:bodyPr/>
            <a:p>
              <a:endParaRPr lang="zh-CN" altLang="en-US"/>
            </a:p>
          </p:txBody>
        </p:sp>
      </p:grpSp>
      <p:grpSp>
        <p:nvGrpSpPr>
          <p:cNvPr id="4100" name="Group 17"/>
          <p:cNvGrpSpPr/>
          <p:nvPr/>
        </p:nvGrpSpPr>
        <p:grpSpPr>
          <a:xfrm>
            <a:off x="738717" y="36513"/>
            <a:ext cx="10521949" cy="6821487"/>
            <a:chOff x="349" y="23"/>
            <a:chExt cx="4971" cy="4297"/>
          </a:xfrm>
        </p:grpSpPr>
        <p:sp>
          <p:nvSpPr>
            <p:cNvPr id="4120" name="Rectangle 18"/>
            <p:cNvSpPr/>
            <p:nvPr/>
          </p:nvSpPr>
          <p:spPr>
            <a:xfrm>
              <a:off x="384"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21" name="Freeform 19"/>
            <p:cNvSpPr>
              <a:spLocks noEditPoints="1"/>
            </p:cNvSpPr>
            <p:nvPr/>
          </p:nvSpPr>
          <p:spPr>
            <a:xfrm>
              <a:off x="384"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2" name="Freeform 20"/>
            <p:cNvSpPr>
              <a:spLocks noEditPoints="1"/>
            </p:cNvSpPr>
            <p:nvPr/>
          </p:nvSpPr>
          <p:spPr>
            <a:xfrm>
              <a:off x="384"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3" name="Freeform 21"/>
            <p:cNvSpPr>
              <a:spLocks noEditPoints="1"/>
            </p:cNvSpPr>
            <p:nvPr/>
          </p:nvSpPr>
          <p:spPr>
            <a:xfrm>
              <a:off x="384"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4" name="Freeform 22"/>
            <p:cNvSpPr>
              <a:spLocks noEditPoints="1"/>
            </p:cNvSpPr>
            <p:nvPr/>
          </p:nvSpPr>
          <p:spPr>
            <a:xfrm>
              <a:off x="384"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5" name="Freeform 23"/>
            <p:cNvSpPr>
              <a:spLocks noEditPoints="1"/>
            </p:cNvSpPr>
            <p:nvPr/>
          </p:nvSpPr>
          <p:spPr>
            <a:xfrm>
              <a:off x="384"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6" name="Freeform 24"/>
            <p:cNvSpPr>
              <a:spLocks noEditPoints="1"/>
            </p:cNvSpPr>
            <p:nvPr/>
          </p:nvSpPr>
          <p:spPr>
            <a:xfrm>
              <a:off x="384"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7" name="Freeform 25"/>
            <p:cNvSpPr>
              <a:spLocks noEditPoints="1"/>
            </p:cNvSpPr>
            <p:nvPr/>
          </p:nvSpPr>
          <p:spPr>
            <a:xfrm>
              <a:off x="384"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8" name="Freeform 26"/>
            <p:cNvSpPr>
              <a:spLocks noEditPoints="1"/>
            </p:cNvSpPr>
            <p:nvPr/>
          </p:nvSpPr>
          <p:spPr>
            <a:xfrm>
              <a:off x="384"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29" name="Freeform 27"/>
            <p:cNvSpPr>
              <a:spLocks noEditPoints="1"/>
            </p:cNvSpPr>
            <p:nvPr/>
          </p:nvSpPr>
          <p:spPr>
            <a:xfrm>
              <a:off x="384"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0" name="Freeform 28"/>
            <p:cNvSpPr>
              <a:spLocks noEditPoints="1"/>
            </p:cNvSpPr>
            <p:nvPr/>
          </p:nvSpPr>
          <p:spPr>
            <a:xfrm>
              <a:off x="384"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1" name="Rectangle 29"/>
            <p:cNvSpPr/>
            <p:nvPr/>
          </p:nvSpPr>
          <p:spPr>
            <a:xfrm>
              <a:off x="384"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32" name="Rectangle 30"/>
            <p:cNvSpPr/>
            <p:nvPr/>
          </p:nvSpPr>
          <p:spPr>
            <a:xfrm>
              <a:off x="829"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33" name="Freeform 31"/>
            <p:cNvSpPr>
              <a:spLocks noEditPoints="1"/>
            </p:cNvSpPr>
            <p:nvPr/>
          </p:nvSpPr>
          <p:spPr>
            <a:xfrm>
              <a:off x="829"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4" name="Freeform 32"/>
            <p:cNvSpPr>
              <a:spLocks noEditPoints="1"/>
            </p:cNvSpPr>
            <p:nvPr/>
          </p:nvSpPr>
          <p:spPr>
            <a:xfrm>
              <a:off x="829"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5" name="Freeform 33"/>
            <p:cNvSpPr>
              <a:spLocks noEditPoints="1"/>
            </p:cNvSpPr>
            <p:nvPr/>
          </p:nvSpPr>
          <p:spPr>
            <a:xfrm>
              <a:off x="829"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6" name="Freeform 34"/>
            <p:cNvSpPr>
              <a:spLocks noEditPoints="1"/>
            </p:cNvSpPr>
            <p:nvPr/>
          </p:nvSpPr>
          <p:spPr>
            <a:xfrm>
              <a:off x="829"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7" name="Freeform 35"/>
            <p:cNvSpPr>
              <a:spLocks noEditPoints="1"/>
            </p:cNvSpPr>
            <p:nvPr/>
          </p:nvSpPr>
          <p:spPr>
            <a:xfrm>
              <a:off x="829"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8" name="Freeform 36"/>
            <p:cNvSpPr>
              <a:spLocks noEditPoints="1"/>
            </p:cNvSpPr>
            <p:nvPr/>
          </p:nvSpPr>
          <p:spPr>
            <a:xfrm>
              <a:off x="829"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39" name="Freeform 37"/>
            <p:cNvSpPr>
              <a:spLocks noEditPoints="1"/>
            </p:cNvSpPr>
            <p:nvPr/>
          </p:nvSpPr>
          <p:spPr>
            <a:xfrm>
              <a:off x="829"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0" name="Freeform 38"/>
            <p:cNvSpPr>
              <a:spLocks noEditPoints="1"/>
            </p:cNvSpPr>
            <p:nvPr/>
          </p:nvSpPr>
          <p:spPr>
            <a:xfrm>
              <a:off x="829"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1" name="Freeform 39"/>
            <p:cNvSpPr>
              <a:spLocks noEditPoints="1"/>
            </p:cNvSpPr>
            <p:nvPr/>
          </p:nvSpPr>
          <p:spPr>
            <a:xfrm>
              <a:off x="829"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2" name="Freeform 40"/>
            <p:cNvSpPr>
              <a:spLocks noEditPoints="1"/>
            </p:cNvSpPr>
            <p:nvPr/>
          </p:nvSpPr>
          <p:spPr>
            <a:xfrm>
              <a:off x="829"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3" name="Rectangle 41"/>
            <p:cNvSpPr/>
            <p:nvPr/>
          </p:nvSpPr>
          <p:spPr>
            <a:xfrm>
              <a:off x="829"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44" name="Rectangle 42"/>
            <p:cNvSpPr/>
            <p:nvPr/>
          </p:nvSpPr>
          <p:spPr>
            <a:xfrm>
              <a:off x="1279"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45" name="Freeform 43"/>
            <p:cNvSpPr>
              <a:spLocks noEditPoints="1"/>
            </p:cNvSpPr>
            <p:nvPr/>
          </p:nvSpPr>
          <p:spPr>
            <a:xfrm>
              <a:off x="1279"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6" name="Freeform 44"/>
            <p:cNvSpPr>
              <a:spLocks noEditPoints="1"/>
            </p:cNvSpPr>
            <p:nvPr/>
          </p:nvSpPr>
          <p:spPr>
            <a:xfrm>
              <a:off x="1279"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7" name="Freeform 45"/>
            <p:cNvSpPr>
              <a:spLocks noEditPoints="1"/>
            </p:cNvSpPr>
            <p:nvPr/>
          </p:nvSpPr>
          <p:spPr>
            <a:xfrm>
              <a:off x="1279"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8" name="Freeform 46"/>
            <p:cNvSpPr>
              <a:spLocks noEditPoints="1"/>
            </p:cNvSpPr>
            <p:nvPr/>
          </p:nvSpPr>
          <p:spPr>
            <a:xfrm>
              <a:off x="1279"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49" name="Freeform 47"/>
            <p:cNvSpPr>
              <a:spLocks noEditPoints="1"/>
            </p:cNvSpPr>
            <p:nvPr/>
          </p:nvSpPr>
          <p:spPr>
            <a:xfrm>
              <a:off x="1279"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0" name="Freeform 48"/>
            <p:cNvSpPr>
              <a:spLocks noEditPoints="1"/>
            </p:cNvSpPr>
            <p:nvPr/>
          </p:nvSpPr>
          <p:spPr>
            <a:xfrm>
              <a:off x="1279"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1" name="Freeform 49"/>
            <p:cNvSpPr>
              <a:spLocks noEditPoints="1"/>
            </p:cNvSpPr>
            <p:nvPr/>
          </p:nvSpPr>
          <p:spPr>
            <a:xfrm>
              <a:off x="1279"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2" name="Freeform 50"/>
            <p:cNvSpPr>
              <a:spLocks noEditPoints="1"/>
            </p:cNvSpPr>
            <p:nvPr/>
          </p:nvSpPr>
          <p:spPr>
            <a:xfrm>
              <a:off x="1279"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3" name="Freeform 51"/>
            <p:cNvSpPr>
              <a:spLocks noEditPoints="1"/>
            </p:cNvSpPr>
            <p:nvPr/>
          </p:nvSpPr>
          <p:spPr>
            <a:xfrm>
              <a:off x="1279"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4" name="Freeform 52"/>
            <p:cNvSpPr>
              <a:spLocks noEditPoints="1"/>
            </p:cNvSpPr>
            <p:nvPr/>
          </p:nvSpPr>
          <p:spPr>
            <a:xfrm>
              <a:off x="1279"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5" name="Rectangle 53"/>
            <p:cNvSpPr/>
            <p:nvPr/>
          </p:nvSpPr>
          <p:spPr>
            <a:xfrm>
              <a:off x="1279"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56" name="Rectangle 54"/>
            <p:cNvSpPr/>
            <p:nvPr/>
          </p:nvSpPr>
          <p:spPr>
            <a:xfrm>
              <a:off x="1724"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57" name="Freeform 55"/>
            <p:cNvSpPr>
              <a:spLocks noEditPoints="1"/>
            </p:cNvSpPr>
            <p:nvPr/>
          </p:nvSpPr>
          <p:spPr>
            <a:xfrm>
              <a:off x="1724"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8" name="Freeform 56"/>
            <p:cNvSpPr>
              <a:spLocks noEditPoints="1"/>
            </p:cNvSpPr>
            <p:nvPr/>
          </p:nvSpPr>
          <p:spPr>
            <a:xfrm>
              <a:off x="1724"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59" name="Freeform 57"/>
            <p:cNvSpPr>
              <a:spLocks noEditPoints="1"/>
            </p:cNvSpPr>
            <p:nvPr/>
          </p:nvSpPr>
          <p:spPr>
            <a:xfrm>
              <a:off x="1724"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0" name="Freeform 58"/>
            <p:cNvSpPr>
              <a:spLocks noEditPoints="1"/>
            </p:cNvSpPr>
            <p:nvPr/>
          </p:nvSpPr>
          <p:spPr>
            <a:xfrm>
              <a:off x="1724"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1" name="Freeform 59"/>
            <p:cNvSpPr>
              <a:spLocks noEditPoints="1"/>
            </p:cNvSpPr>
            <p:nvPr/>
          </p:nvSpPr>
          <p:spPr>
            <a:xfrm>
              <a:off x="1724"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2" name="Freeform 60"/>
            <p:cNvSpPr>
              <a:spLocks noEditPoints="1"/>
            </p:cNvSpPr>
            <p:nvPr/>
          </p:nvSpPr>
          <p:spPr>
            <a:xfrm>
              <a:off x="1724"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3" name="Freeform 61"/>
            <p:cNvSpPr>
              <a:spLocks noEditPoints="1"/>
            </p:cNvSpPr>
            <p:nvPr/>
          </p:nvSpPr>
          <p:spPr>
            <a:xfrm>
              <a:off x="1724"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4" name="Freeform 62"/>
            <p:cNvSpPr>
              <a:spLocks noEditPoints="1"/>
            </p:cNvSpPr>
            <p:nvPr/>
          </p:nvSpPr>
          <p:spPr>
            <a:xfrm>
              <a:off x="1724"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5" name="Freeform 63"/>
            <p:cNvSpPr>
              <a:spLocks noEditPoints="1"/>
            </p:cNvSpPr>
            <p:nvPr/>
          </p:nvSpPr>
          <p:spPr>
            <a:xfrm>
              <a:off x="1724"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6" name="Freeform 64"/>
            <p:cNvSpPr>
              <a:spLocks noEditPoints="1"/>
            </p:cNvSpPr>
            <p:nvPr/>
          </p:nvSpPr>
          <p:spPr>
            <a:xfrm>
              <a:off x="1724"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67" name="Rectangle 65"/>
            <p:cNvSpPr/>
            <p:nvPr/>
          </p:nvSpPr>
          <p:spPr>
            <a:xfrm>
              <a:off x="1724"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68" name="Rectangle 66"/>
            <p:cNvSpPr/>
            <p:nvPr/>
          </p:nvSpPr>
          <p:spPr>
            <a:xfrm>
              <a:off x="2169" y="23"/>
              <a:ext cx="21"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69" name="Freeform 67"/>
            <p:cNvSpPr>
              <a:spLocks noEditPoints="1"/>
            </p:cNvSpPr>
            <p:nvPr/>
          </p:nvSpPr>
          <p:spPr>
            <a:xfrm>
              <a:off x="2169" y="225"/>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0" name="Freeform 68"/>
            <p:cNvSpPr>
              <a:spLocks noEditPoints="1"/>
            </p:cNvSpPr>
            <p:nvPr/>
          </p:nvSpPr>
          <p:spPr>
            <a:xfrm>
              <a:off x="2169" y="630"/>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1" name="Freeform 69"/>
            <p:cNvSpPr>
              <a:spLocks noEditPoints="1"/>
            </p:cNvSpPr>
            <p:nvPr/>
          </p:nvSpPr>
          <p:spPr>
            <a:xfrm>
              <a:off x="2169" y="1034"/>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2" name="Freeform 70"/>
            <p:cNvSpPr>
              <a:spLocks noEditPoints="1"/>
            </p:cNvSpPr>
            <p:nvPr/>
          </p:nvSpPr>
          <p:spPr>
            <a:xfrm>
              <a:off x="2169" y="1438"/>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3" name="Freeform 71"/>
            <p:cNvSpPr>
              <a:spLocks noEditPoints="1"/>
            </p:cNvSpPr>
            <p:nvPr/>
          </p:nvSpPr>
          <p:spPr>
            <a:xfrm>
              <a:off x="2169" y="1843"/>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4" name="Freeform 72"/>
            <p:cNvSpPr>
              <a:spLocks noEditPoints="1"/>
            </p:cNvSpPr>
            <p:nvPr/>
          </p:nvSpPr>
          <p:spPr>
            <a:xfrm>
              <a:off x="2169" y="2247"/>
              <a:ext cx="21" cy="304"/>
            </a:xfrm>
            <a:custGeom>
              <a:avLst/>
              <a:gdLst/>
              <a:ahLst/>
              <a:cxnLst>
                <a:cxn ang="0">
                  <a:pos x="0" y="0"/>
                </a:cxn>
                <a:cxn ang="0">
                  <a:pos x="0" y="101"/>
                </a:cxn>
                <a:cxn ang="0">
                  <a:pos x="21" y="101"/>
                </a:cxn>
                <a:cxn ang="0">
                  <a:pos x="21" y="0"/>
                </a:cxn>
                <a:cxn ang="0">
                  <a:pos x="0" y="0"/>
                </a:cxn>
                <a:cxn ang="0">
                  <a:pos x="0" y="203"/>
                </a:cxn>
                <a:cxn ang="0">
                  <a:pos x="0" y="304"/>
                </a:cxn>
                <a:cxn ang="0">
                  <a:pos x="21" y="304"/>
                </a:cxn>
                <a:cxn ang="0">
                  <a:pos x="21"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5" name="Freeform 73"/>
            <p:cNvSpPr>
              <a:spLocks noEditPoints="1"/>
            </p:cNvSpPr>
            <p:nvPr/>
          </p:nvSpPr>
          <p:spPr>
            <a:xfrm>
              <a:off x="2169" y="2652"/>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6" name="Freeform 74"/>
            <p:cNvSpPr>
              <a:spLocks noEditPoints="1"/>
            </p:cNvSpPr>
            <p:nvPr/>
          </p:nvSpPr>
          <p:spPr>
            <a:xfrm>
              <a:off x="2169" y="3056"/>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7" name="Freeform 75"/>
            <p:cNvSpPr>
              <a:spLocks noEditPoints="1"/>
            </p:cNvSpPr>
            <p:nvPr/>
          </p:nvSpPr>
          <p:spPr>
            <a:xfrm>
              <a:off x="2169" y="3461"/>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8" name="Freeform 76"/>
            <p:cNvSpPr>
              <a:spLocks noEditPoints="1"/>
            </p:cNvSpPr>
            <p:nvPr/>
          </p:nvSpPr>
          <p:spPr>
            <a:xfrm>
              <a:off x="2169" y="3865"/>
              <a:ext cx="21" cy="303"/>
            </a:xfrm>
            <a:custGeom>
              <a:avLst/>
              <a:gdLst/>
              <a:ahLst/>
              <a:cxnLst>
                <a:cxn ang="0">
                  <a:pos x="0" y="0"/>
                </a:cxn>
                <a:cxn ang="0">
                  <a:pos x="0" y="101"/>
                </a:cxn>
                <a:cxn ang="0">
                  <a:pos x="21" y="101"/>
                </a:cxn>
                <a:cxn ang="0">
                  <a:pos x="21" y="0"/>
                </a:cxn>
                <a:cxn ang="0">
                  <a:pos x="0" y="0"/>
                </a:cxn>
                <a:cxn ang="0">
                  <a:pos x="0" y="202"/>
                </a:cxn>
                <a:cxn ang="0">
                  <a:pos x="0" y="303"/>
                </a:cxn>
                <a:cxn ang="0">
                  <a:pos x="21" y="303"/>
                </a:cxn>
                <a:cxn ang="0">
                  <a:pos x="21"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79" name="Rectangle 77"/>
            <p:cNvSpPr/>
            <p:nvPr/>
          </p:nvSpPr>
          <p:spPr>
            <a:xfrm>
              <a:off x="2169" y="4269"/>
              <a:ext cx="21"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80" name="Rectangle 78"/>
            <p:cNvSpPr/>
            <p:nvPr/>
          </p:nvSpPr>
          <p:spPr>
            <a:xfrm>
              <a:off x="262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81" name="Freeform 79"/>
            <p:cNvSpPr>
              <a:spLocks noEditPoints="1"/>
            </p:cNvSpPr>
            <p:nvPr/>
          </p:nvSpPr>
          <p:spPr>
            <a:xfrm>
              <a:off x="262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2" name="Freeform 80"/>
            <p:cNvSpPr>
              <a:spLocks noEditPoints="1"/>
            </p:cNvSpPr>
            <p:nvPr/>
          </p:nvSpPr>
          <p:spPr>
            <a:xfrm>
              <a:off x="262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3" name="Freeform 81"/>
            <p:cNvSpPr>
              <a:spLocks noEditPoints="1"/>
            </p:cNvSpPr>
            <p:nvPr/>
          </p:nvSpPr>
          <p:spPr>
            <a:xfrm>
              <a:off x="262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4" name="Freeform 82"/>
            <p:cNvSpPr>
              <a:spLocks noEditPoints="1"/>
            </p:cNvSpPr>
            <p:nvPr/>
          </p:nvSpPr>
          <p:spPr>
            <a:xfrm>
              <a:off x="262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5" name="Freeform 83"/>
            <p:cNvSpPr>
              <a:spLocks noEditPoints="1"/>
            </p:cNvSpPr>
            <p:nvPr/>
          </p:nvSpPr>
          <p:spPr>
            <a:xfrm>
              <a:off x="262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6" name="Freeform 84"/>
            <p:cNvSpPr>
              <a:spLocks noEditPoints="1"/>
            </p:cNvSpPr>
            <p:nvPr/>
          </p:nvSpPr>
          <p:spPr>
            <a:xfrm>
              <a:off x="262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7" name="Freeform 85"/>
            <p:cNvSpPr>
              <a:spLocks noEditPoints="1"/>
            </p:cNvSpPr>
            <p:nvPr/>
          </p:nvSpPr>
          <p:spPr>
            <a:xfrm>
              <a:off x="262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8" name="Freeform 86"/>
            <p:cNvSpPr>
              <a:spLocks noEditPoints="1"/>
            </p:cNvSpPr>
            <p:nvPr/>
          </p:nvSpPr>
          <p:spPr>
            <a:xfrm>
              <a:off x="262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89" name="Freeform 87"/>
            <p:cNvSpPr>
              <a:spLocks noEditPoints="1"/>
            </p:cNvSpPr>
            <p:nvPr/>
          </p:nvSpPr>
          <p:spPr>
            <a:xfrm>
              <a:off x="262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0" name="Freeform 88"/>
            <p:cNvSpPr>
              <a:spLocks noEditPoints="1"/>
            </p:cNvSpPr>
            <p:nvPr/>
          </p:nvSpPr>
          <p:spPr>
            <a:xfrm>
              <a:off x="262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1" name="Rectangle 89"/>
            <p:cNvSpPr/>
            <p:nvPr/>
          </p:nvSpPr>
          <p:spPr>
            <a:xfrm>
              <a:off x="262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92" name="Rectangle 90"/>
            <p:cNvSpPr/>
            <p:nvPr/>
          </p:nvSpPr>
          <p:spPr>
            <a:xfrm>
              <a:off x="3065"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193" name="Freeform 91"/>
            <p:cNvSpPr>
              <a:spLocks noEditPoints="1"/>
            </p:cNvSpPr>
            <p:nvPr/>
          </p:nvSpPr>
          <p:spPr>
            <a:xfrm>
              <a:off x="3065"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4" name="Freeform 92"/>
            <p:cNvSpPr>
              <a:spLocks noEditPoints="1"/>
            </p:cNvSpPr>
            <p:nvPr/>
          </p:nvSpPr>
          <p:spPr>
            <a:xfrm>
              <a:off x="3065"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5" name="Freeform 93"/>
            <p:cNvSpPr>
              <a:spLocks noEditPoints="1"/>
            </p:cNvSpPr>
            <p:nvPr/>
          </p:nvSpPr>
          <p:spPr>
            <a:xfrm>
              <a:off x="3065"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6" name="Freeform 94"/>
            <p:cNvSpPr>
              <a:spLocks noEditPoints="1"/>
            </p:cNvSpPr>
            <p:nvPr/>
          </p:nvSpPr>
          <p:spPr>
            <a:xfrm>
              <a:off x="3065"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7" name="Freeform 95"/>
            <p:cNvSpPr>
              <a:spLocks noEditPoints="1"/>
            </p:cNvSpPr>
            <p:nvPr/>
          </p:nvSpPr>
          <p:spPr>
            <a:xfrm>
              <a:off x="3065"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8" name="Freeform 96"/>
            <p:cNvSpPr>
              <a:spLocks noEditPoints="1"/>
            </p:cNvSpPr>
            <p:nvPr/>
          </p:nvSpPr>
          <p:spPr>
            <a:xfrm>
              <a:off x="3065"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199" name="Freeform 97"/>
            <p:cNvSpPr>
              <a:spLocks noEditPoints="1"/>
            </p:cNvSpPr>
            <p:nvPr/>
          </p:nvSpPr>
          <p:spPr>
            <a:xfrm>
              <a:off x="3065"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0" name="Freeform 98"/>
            <p:cNvSpPr>
              <a:spLocks noEditPoints="1"/>
            </p:cNvSpPr>
            <p:nvPr/>
          </p:nvSpPr>
          <p:spPr>
            <a:xfrm>
              <a:off x="3065"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1" name="Freeform 99"/>
            <p:cNvSpPr>
              <a:spLocks noEditPoints="1"/>
            </p:cNvSpPr>
            <p:nvPr/>
          </p:nvSpPr>
          <p:spPr>
            <a:xfrm>
              <a:off x="3065"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2" name="Freeform 100"/>
            <p:cNvSpPr>
              <a:spLocks noEditPoints="1"/>
            </p:cNvSpPr>
            <p:nvPr/>
          </p:nvSpPr>
          <p:spPr>
            <a:xfrm>
              <a:off x="3065"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3" name="Rectangle 101"/>
            <p:cNvSpPr/>
            <p:nvPr/>
          </p:nvSpPr>
          <p:spPr>
            <a:xfrm>
              <a:off x="3065"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04" name="Rectangle 102"/>
            <p:cNvSpPr/>
            <p:nvPr/>
          </p:nvSpPr>
          <p:spPr>
            <a:xfrm>
              <a:off x="351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05" name="Freeform 103"/>
            <p:cNvSpPr>
              <a:spLocks noEditPoints="1"/>
            </p:cNvSpPr>
            <p:nvPr/>
          </p:nvSpPr>
          <p:spPr>
            <a:xfrm>
              <a:off x="351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6" name="Freeform 104"/>
            <p:cNvSpPr>
              <a:spLocks noEditPoints="1"/>
            </p:cNvSpPr>
            <p:nvPr/>
          </p:nvSpPr>
          <p:spPr>
            <a:xfrm>
              <a:off x="351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7" name="Freeform 105"/>
            <p:cNvSpPr>
              <a:spLocks noEditPoints="1"/>
            </p:cNvSpPr>
            <p:nvPr/>
          </p:nvSpPr>
          <p:spPr>
            <a:xfrm>
              <a:off x="351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8" name="Freeform 106"/>
            <p:cNvSpPr>
              <a:spLocks noEditPoints="1"/>
            </p:cNvSpPr>
            <p:nvPr/>
          </p:nvSpPr>
          <p:spPr>
            <a:xfrm>
              <a:off x="351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09" name="Freeform 107"/>
            <p:cNvSpPr>
              <a:spLocks noEditPoints="1"/>
            </p:cNvSpPr>
            <p:nvPr/>
          </p:nvSpPr>
          <p:spPr>
            <a:xfrm>
              <a:off x="351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0" name="Freeform 108"/>
            <p:cNvSpPr>
              <a:spLocks noEditPoints="1"/>
            </p:cNvSpPr>
            <p:nvPr/>
          </p:nvSpPr>
          <p:spPr>
            <a:xfrm>
              <a:off x="351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1" name="Freeform 109"/>
            <p:cNvSpPr>
              <a:spLocks noEditPoints="1"/>
            </p:cNvSpPr>
            <p:nvPr/>
          </p:nvSpPr>
          <p:spPr>
            <a:xfrm>
              <a:off x="351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2" name="Freeform 110"/>
            <p:cNvSpPr>
              <a:spLocks noEditPoints="1"/>
            </p:cNvSpPr>
            <p:nvPr/>
          </p:nvSpPr>
          <p:spPr>
            <a:xfrm>
              <a:off x="351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3" name="Freeform 111"/>
            <p:cNvSpPr>
              <a:spLocks noEditPoints="1"/>
            </p:cNvSpPr>
            <p:nvPr/>
          </p:nvSpPr>
          <p:spPr>
            <a:xfrm>
              <a:off x="351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4" name="Freeform 112"/>
            <p:cNvSpPr>
              <a:spLocks noEditPoints="1"/>
            </p:cNvSpPr>
            <p:nvPr/>
          </p:nvSpPr>
          <p:spPr>
            <a:xfrm>
              <a:off x="351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5" name="Rectangle 113"/>
            <p:cNvSpPr/>
            <p:nvPr/>
          </p:nvSpPr>
          <p:spPr>
            <a:xfrm>
              <a:off x="351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16" name="Rectangle 114"/>
            <p:cNvSpPr/>
            <p:nvPr/>
          </p:nvSpPr>
          <p:spPr>
            <a:xfrm>
              <a:off x="396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17" name="Freeform 115"/>
            <p:cNvSpPr>
              <a:spLocks noEditPoints="1"/>
            </p:cNvSpPr>
            <p:nvPr/>
          </p:nvSpPr>
          <p:spPr>
            <a:xfrm>
              <a:off x="396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8" name="Freeform 116"/>
            <p:cNvSpPr>
              <a:spLocks noEditPoints="1"/>
            </p:cNvSpPr>
            <p:nvPr/>
          </p:nvSpPr>
          <p:spPr>
            <a:xfrm>
              <a:off x="396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19" name="Freeform 117"/>
            <p:cNvSpPr>
              <a:spLocks noEditPoints="1"/>
            </p:cNvSpPr>
            <p:nvPr/>
          </p:nvSpPr>
          <p:spPr>
            <a:xfrm>
              <a:off x="396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0" name="Freeform 118"/>
            <p:cNvSpPr>
              <a:spLocks noEditPoints="1"/>
            </p:cNvSpPr>
            <p:nvPr/>
          </p:nvSpPr>
          <p:spPr>
            <a:xfrm>
              <a:off x="396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1" name="Freeform 119"/>
            <p:cNvSpPr>
              <a:spLocks noEditPoints="1"/>
            </p:cNvSpPr>
            <p:nvPr/>
          </p:nvSpPr>
          <p:spPr>
            <a:xfrm>
              <a:off x="396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2" name="Freeform 120"/>
            <p:cNvSpPr>
              <a:spLocks noEditPoints="1"/>
            </p:cNvSpPr>
            <p:nvPr/>
          </p:nvSpPr>
          <p:spPr>
            <a:xfrm>
              <a:off x="396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3" name="Freeform 121"/>
            <p:cNvSpPr>
              <a:spLocks noEditPoints="1"/>
            </p:cNvSpPr>
            <p:nvPr/>
          </p:nvSpPr>
          <p:spPr>
            <a:xfrm>
              <a:off x="396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4" name="Freeform 122"/>
            <p:cNvSpPr>
              <a:spLocks noEditPoints="1"/>
            </p:cNvSpPr>
            <p:nvPr/>
          </p:nvSpPr>
          <p:spPr>
            <a:xfrm>
              <a:off x="396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5" name="Freeform 123"/>
            <p:cNvSpPr>
              <a:spLocks noEditPoints="1"/>
            </p:cNvSpPr>
            <p:nvPr/>
          </p:nvSpPr>
          <p:spPr>
            <a:xfrm>
              <a:off x="396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6" name="Freeform 124"/>
            <p:cNvSpPr>
              <a:spLocks noEditPoints="1"/>
            </p:cNvSpPr>
            <p:nvPr/>
          </p:nvSpPr>
          <p:spPr>
            <a:xfrm>
              <a:off x="396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27" name="Rectangle 125"/>
            <p:cNvSpPr/>
            <p:nvPr/>
          </p:nvSpPr>
          <p:spPr>
            <a:xfrm>
              <a:off x="396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28" name="Rectangle 126"/>
            <p:cNvSpPr/>
            <p:nvPr/>
          </p:nvSpPr>
          <p:spPr>
            <a:xfrm>
              <a:off x="4405"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29" name="Freeform 127"/>
            <p:cNvSpPr>
              <a:spLocks noEditPoints="1"/>
            </p:cNvSpPr>
            <p:nvPr/>
          </p:nvSpPr>
          <p:spPr>
            <a:xfrm>
              <a:off x="4405"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0" name="Freeform 128"/>
            <p:cNvSpPr>
              <a:spLocks noEditPoints="1"/>
            </p:cNvSpPr>
            <p:nvPr/>
          </p:nvSpPr>
          <p:spPr>
            <a:xfrm>
              <a:off x="4405"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1" name="Freeform 129"/>
            <p:cNvSpPr>
              <a:spLocks noEditPoints="1"/>
            </p:cNvSpPr>
            <p:nvPr/>
          </p:nvSpPr>
          <p:spPr>
            <a:xfrm>
              <a:off x="4405"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2" name="Freeform 130"/>
            <p:cNvSpPr>
              <a:spLocks noEditPoints="1"/>
            </p:cNvSpPr>
            <p:nvPr/>
          </p:nvSpPr>
          <p:spPr>
            <a:xfrm>
              <a:off x="4405"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3" name="Freeform 131"/>
            <p:cNvSpPr>
              <a:spLocks noEditPoints="1"/>
            </p:cNvSpPr>
            <p:nvPr/>
          </p:nvSpPr>
          <p:spPr>
            <a:xfrm>
              <a:off x="4405"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4" name="Freeform 132"/>
            <p:cNvSpPr>
              <a:spLocks noEditPoints="1"/>
            </p:cNvSpPr>
            <p:nvPr/>
          </p:nvSpPr>
          <p:spPr>
            <a:xfrm>
              <a:off x="4405"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5" name="Freeform 133"/>
            <p:cNvSpPr>
              <a:spLocks noEditPoints="1"/>
            </p:cNvSpPr>
            <p:nvPr/>
          </p:nvSpPr>
          <p:spPr>
            <a:xfrm>
              <a:off x="4405"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6" name="Freeform 134"/>
            <p:cNvSpPr>
              <a:spLocks noEditPoints="1"/>
            </p:cNvSpPr>
            <p:nvPr/>
          </p:nvSpPr>
          <p:spPr>
            <a:xfrm>
              <a:off x="4405"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7" name="Freeform 135"/>
            <p:cNvSpPr>
              <a:spLocks noEditPoints="1"/>
            </p:cNvSpPr>
            <p:nvPr/>
          </p:nvSpPr>
          <p:spPr>
            <a:xfrm>
              <a:off x="4405"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8" name="Freeform 136"/>
            <p:cNvSpPr>
              <a:spLocks noEditPoints="1"/>
            </p:cNvSpPr>
            <p:nvPr/>
          </p:nvSpPr>
          <p:spPr>
            <a:xfrm>
              <a:off x="4405"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39" name="Rectangle 137"/>
            <p:cNvSpPr/>
            <p:nvPr/>
          </p:nvSpPr>
          <p:spPr>
            <a:xfrm>
              <a:off x="4405"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40" name="Rectangle 138"/>
            <p:cNvSpPr/>
            <p:nvPr/>
          </p:nvSpPr>
          <p:spPr>
            <a:xfrm>
              <a:off x="485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41" name="Freeform 139"/>
            <p:cNvSpPr>
              <a:spLocks noEditPoints="1"/>
            </p:cNvSpPr>
            <p:nvPr/>
          </p:nvSpPr>
          <p:spPr>
            <a:xfrm>
              <a:off x="485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2" name="Freeform 140"/>
            <p:cNvSpPr>
              <a:spLocks noEditPoints="1"/>
            </p:cNvSpPr>
            <p:nvPr/>
          </p:nvSpPr>
          <p:spPr>
            <a:xfrm>
              <a:off x="485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3" name="Freeform 141"/>
            <p:cNvSpPr>
              <a:spLocks noEditPoints="1"/>
            </p:cNvSpPr>
            <p:nvPr/>
          </p:nvSpPr>
          <p:spPr>
            <a:xfrm>
              <a:off x="485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4" name="Freeform 142"/>
            <p:cNvSpPr>
              <a:spLocks noEditPoints="1"/>
            </p:cNvSpPr>
            <p:nvPr/>
          </p:nvSpPr>
          <p:spPr>
            <a:xfrm>
              <a:off x="485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5" name="Freeform 143"/>
            <p:cNvSpPr>
              <a:spLocks noEditPoints="1"/>
            </p:cNvSpPr>
            <p:nvPr/>
          </p:nvSpPr>
          <p:spPr>
            <a:xfrm>
              <a:off x="485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6" name="Freeform 144"/>
            <p:cNvSpPr>
              <a:spLocks noEditPoints="1"/>
            </p:cNvSpPr>
            <p:nvPr/>
          </p:nvSpPr>
          <p:spPr>
            <a:xfrm>
              <a:off x="485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7" name="Freeform 145"/>
            <p:cNvSpPr>
              <a:spLocks noEditPoints="1"/>
            </p:cNvSpPr>
            <p:nvPr/>
          </p:nvSpPr>
          <p:spPr>
            <a:xfrm>
              <a:off x="485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8" name="Freeform 146"/>
            <p:cNvSpPr>
              <a:spLocks noEditPoints="1"/>
            </p:cNvSpPr>
            <p:nvPr/>
          </p:nvSpPr>
          <p:spPr>
            <a:xfrm>
              <a:off x="485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49" name="Freeform 147"/>
            <p:cNvSpPr>
              <a:spLocks noEditPoints="1"/>
            </p:cNvSpPr>
            <p:nvPr/>
          </p:nvSpPr>
          <p:spPr>
            <a:xfrm>
              <a:off x="485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0" name="Freeform 148"/>
            <p:cNvSpPr>
              <a:spLocks noEditPoints="1"/>
            </p:cNvSpPr>
            <p:nvPr/>
          </p:nvSpPr>
          <p:spPr>
            <a:xfrm>
              <a:off x="485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1" name="Rectangle 149"/>
            <p:cNvSpPr/>
            <p:nvPr/>
          </p:nvSpPr>
          <p:spPr>
            <a:xfrm>
              <a:off x="485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52" name="Rectangle 150"/>
            <p:cNvSpPr/>
            <p:nvPr/>
          </p:nvSpPr>
          <p:spPr>
            <a:xfrm>
              <a:off x="5300" y="23"/>
              <a:ext cx="20" cy="10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53" name="Freeform 151"/>
            <p:cNvSpPr>
              <a:spLocks noEditPoints="1"/>
            </p:cNvSpPr>
            <p:nvPr/>
          </p:nvSpPr>
          <p:spPr>
            <a:xfrm>
              <a:off x="5300" y="225"/>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4" name="Freeform 152"/>
            <p:cNvSpPr>
              <a:spLocks noEditPoints="1"/>
            </p:cNvSpPr>
            <p:nvPr/>
          </p:nvSpPr>
          <p:spPr>
            <a:xfrm>
              <a:off x="5300" y="630"/>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5" name="Freeform 153"/>
            <p:cNvSpPr>
              <a:spLocks noEditPoints="1"/>
            </p:cNvSpPr>
            <p:nvPr/>
          </p:nvSpPr>
          <p:spPr>
            <a:xfrm>
              <a:off x="5300" y="1034"/>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6" name="Freeform 154"/>
            <p:cNvSpPr>
              <a:spLocks noEditPoints="1"/>
            </p:cNvSpPr>
            <p:nvPr/>
          </p:nvSpPr>
          <p:spPr>
            <a:xfrm>
              <a:off x="5300" y="1438"/>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7" name="Freeform 155"/>
            <p:cNvSpPr>
              <a:spLocks noEditPoints="1"/>
            </p:cNvSpPr>
            <p:nvPr/>
          </p:nvSpPr>
          <p:spPr>
            <a:xfrm>
              <a:off x="5300" y="1843"/>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8" name="Freeform 156"/>
            <p:cNvSpPr>
              <a:spLocks noEditPoints="1"/>
            </p:cNvSpPr>
            <p:nvPr/>
          </p:nvSpPr>
          <p:spPr>
            <a:xfrm>
              <a:off x="5300" y="2247"/>
              <a:ext cx="20" cy="304"/>
            </a:xfrm>
            <a:custGeom>
              <a:avLst/>
              <a:gdLst/>
              <a:ahLst/>
              <a:cxnLst>
                <a:cxn ang="0">
                  <a:pos x="0" y="0"/>
                </a:cxn>
                <a:cxn ang="0">
                  <a:pos x="0" y="101"/>
                </a:cxn>
                <a:cxn ang="0">
                  <a:pos x="20" y="101"/>
                </a:cxn>
                <a:cxn ang="0">
                  <a:pos x="20" y="0"/>
                </a:cxn>
                <a:cxn ang="0">
                  <a:pos x="0" y="0"/>
                </a:cxn>
                <a:cxn ang="0">
                  <a:pos x="0" y="203"/>
                </a:cxn>
                <a:cxn ang="0">
                  <a:pos x="0" y="304"/>
                </a:cxn>
                <a:cxn ang="0">
                  <a:pos x="20" y="304"/>
                </a:cxn>
                <a:cxn ang="0">
                  <a:pos x="20" y="203"/>
                </a:cxn>
                <a:cxn ang="0">
                  <a:pos x="0" y="203"/>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59" name="Freeform 157"/>
            <p:cNvSpPr>
              <a:spLocks noEditPoints="1"/>
            </p:cNvSpPr>
            <p:nvPr/>
          </p:nvSpPr>
          <p:spPr>
            <a:xfrm>
              <a:off x="5300" y="2652"/>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0" name="Freeform 158"/>
            <p:cNvSpPr>
              <a:spLocks noEditPoints="1"/>
            </p:cNvSpPr>
            <p:nvPr/>
          </p:nvSpPr>
          <p:spPr>
            <a:xfrm>
              <a:off x="5300" y="3056"/>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1" name="Freeform 159"/>
            <p:cNvSpPr>
              <a:spLocks noEditPoints="1"/>
            </p:cNvSpPr>
            <p:nvPr/>
          </p:nvSpPr>
          <p:spPr>
            <a:xfrm>
              <a:off x="5300" y="3461"/>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2" name="Freeform 160"/>
            <p:cNvSpPr>
              <a:spLocks noEditPoints="1"/>
            </p:cNvSpPr>
            <p:nvPr/>
          </p:nvSpPr>
          <p:spPr>
            <a:xfrm>
              <a:off x="5300" y="3865"/>
              <a:ext cx="20" cy="303"/>
            </a:xfrm>
            <a:custGeom>
              <a:avLst/>
              <a:gdLst/>
              <a:ahLst/>
              <a:cxnLst>
                <a:cxn ang="0">
                  <a:pos x="0" y="0"/>
                </a:cxn>
                <a:cxn ang="0">
                  <a:pos x="0" y="101"/>
                </a:cxn>
                <a:cxn ang="0">
                  <a:pos x="20" y="101"/>
                </a:cxn>
                <a:cxn ang="0">
                  <a:pos x="20" y="0"/>
                </a:cxn>
                <a:cxn ang="0">
                  <a:pos x="0" y="0"/>
                </a:cxn>
                <a:cxn ang="0">
                  <a:pos x="0" y="202"/>
                </a:cxn>
                <a:cxn ang="0">
                  <a:pos x="0" y="303"/>
                </a:cxn>
                <a:cxn ang="0">
                  <a:pos x="20" y="303"/>
                </a:cxn>
                <a:cxn ang="0">
                  <a:pos x="20" y="202"/>
                </a:cxn>
                <a:cxn ang="0">
                  <a:pos x="0" y="202"/>
                </a:cxn>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195"/>
              </a:schemeClr>
            </a:solidFill>
            <a:ln w="0">
              <a:noFill/>
            </a:ln>
          </p:spPr>
          <p:txBody>
            <a:bodyPr/>
            <a:p>
              <a:endParaRPr lang="zh-CN" altLang="en-US"/>
            </a:p>
          </p:txBody>
        </p:sp>
        <p:sp>
          <p:nvSpPr>
            <p:cNvPr id="4263" name="Rectangle 161"/>
            <p:cNvSpPr/>
            <p:nvPr/>
          </p:nvSpPr>
          <p:spPr>
            <a:xfrm>
              <a:off x="5300" y="4269"/>
              <a:ext cx="20" cy="51"/>
            </a:xfrm>
            <a:prstGeom prst="rect">
              <a:avLst/>
            </a:prstGeom>
            <a:solidFill>
              <a:schemeClr val="bg2">
                <a:alpha val="50195"/>
              </a:schemeClr>
            </a:solidFill>
            <a:ln w="0">
              <a:noFill/>
            </a:ln>
          </p:spPr>
          <p:txBody>
            <a:bodyPr/>
            <a:p>
              <a:pPr lvl="0" eaLnBrk="1" hangingPunct="1"/>
              <a:endParaRPr lang="zh-CN" altLang="en-US" dirty="0">
                <a:latin typeface="Arial" panose="020B0604020202020204" pitchFamily="34" charset="0"/>
              </a:endParaRPr>
            </a:p>
          </p:txBody>
        </p:sp>
        <p:sp>
          <p:nvSpPr>
            <p:cNvPr id="4264" name="Freeform 162"/>
            <p:cNvSpPr/>
            <p:nvPr/>
          </p:nvSpPr>
          <p:spPr>
            <a:xfrm>
              <a:off x="349" y="3304"/>
              <a:ext cx="20" cy="10"/>
            </a:xfrm>
            <a:custGeom>
              <a:avLst/>
              <a:gdLst/>
              <a:ahLst/>
              <a:cxnLst>
                <a:cxn ang="0">
                  <a:pos x="0" y="5"/>
                </a:cxn>
                <a:cxn ang="0">
                  <a:pos x="0" y="5"/>
                </a:cxn>
              </a:cxnLst>
              <a:pathLst>
                <a:path w="4" h="2">
                  <a:moveTo>
                    <a:pt x="0" y="1"/>
                  </a:moveTo>
                  <a:cubicBezTo>
                    <a:pt x="1" y="2"/>
                    <a:pt x="4" y="0"/>
                    <a:pt x="0" y="1"/>
                  </a:cubicBezTo>
                  <a:close/>
                </a:path>
              </a:pathLst>
            </a:custGeom>
            <a:solidFill>
              <a:schemeClr val="bg2">
                <a:alpha val="50195"/>
              </a:schemeClr>
            </a:solidFill>
            <a:ln w="0">
              <a:noFill/>
            </a:ln>
          </p:spPr>
          <p:txBody>
            <a:bodyPr/>
            <a:p>
              <a:endParaRPr lang="zh-CN" altLang="en-US"/>
            </a:p>
          </p:txBody>
        </p:sp>
      </p:grpSp>
      <p:grpSp>
        <p:nvGrpSpPr>
          <p:cNvPr id="4101" name="Group 168"/>
          <p:cNvGrpSpPr/>
          <p:nvPr/>
        </p:nvGrpSpPr>
        <p:grpSpPr>
          <a:xfrm>
            <a:off x="203200" y="4724400"/>
            <a:ext cx="2247900" cy="1557338"/>
            <a:chOff x="96" y="2784"/>
            <a:chExt cx="1062" cy="981"/>
          </a:xfrm>
        </p:grpSpPr>
        <p:sp>
          <p:nvSpPr>
            <p:cNvPr id="4107" name="Freeform 169"/>
            <p:cNvSpPr/>
            <p:nvPr userDrawn="1"/>
          </p:nvSpPr>
          <p:spPr>
            <a:xfrm>
              <a:off x="121" y="2784"/>
              <a:ext cx="207" cy="81"/>
            </a:xfrm>
            <a:custGeom>
              <a:avLst/>
              <a:gdLst/>
              <a:ahLst/>
              <a:cxnLst>
                <a:cxn ang="0">
                  <a:pos x="151" y="61"/>
                </a:cxn>
                <a:cxn ang="0">
                  <a:pos x="187" y="51"/>
                </a:cxn>
                <a:cxn ang="0">
                  <a:pos x="192" y="46"/>
                </a:cxn>
                <a:cxn ang="0">
                  <a:pos x="157" y="5"/>
                </a:cxn>
                <a:cxn ang="0">
                  <a:pos x="40" y="56"/>
                </a:cxn>
                <a:cxn ang="0">
                  <a:pos x="151" y="61"/>
                </a:cxn>
              </a:cxnLst>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folHlink">
                <a:alpha val="100000"/>
              </a:schemeClr>
            </a:solidFill>
            <a:ln w="0">
              <a:noFill/>
            </a:ln>
          </p:spPr>
          <p:txBody>
            <a:bodyPr/>
            <a:p>
              <a:endParaRPr lang="zh-CN" altLang="en-US"/>
            </a:p>
          </p:txBody>
        </p:sp>
        <p:sp>
          <p:nvSpPr>
            <p:cNvPr id="4108" name="Freeform 170"/>
            <p:cNvSpPr>
              <a:spLocks noEditPoints="1"/>
            </p:cNvSpPr>
            <p:nvPr userDrawn="1"/>
          </p:nvSpPr>
          <p:spPr>
            <a:xfrm>
              <a:off x="96" y="2789"/>
              <a:ext cx="1062" cy="976"/>
            </a:xfrm>
            <a:custGeom>
              <a:avLst/>
              <a:gdLst/>
              <a:ahLst/>
              <a:cxnLst>
                <a:cxn ang="0">
                  <a:pos x="824" y="784"/>
                </a:cxn>
                <a:cxn ang="0">
                  <a:pos x="769" y="632"/>
                </a:cxn>
                <a:cxn ang="0">
                  <a:pos x="718" y="501"/>
                </a:cxn>
                <a:cxn ang="0">
                  <a:pos x="834" y="470"/>
                </a:cxn>
                <a:cxn ang="0">
                  <a:pos x="738" y="415"/>
                </a:cxn>
                <a:cxn ang="0">
                  <a:pos x="794" y="420"/>
                </a:cxn>
                <a:cxn ang="0">
                  <a:pos x="794" y="389"/>
                </a:cxn>
                <a:cxn ang="0">
                  <a:pos x="683" y="394"/>
                </a:cxn>
                <a:cxn ang="0">
                  <a:pos x="647" y="632"/>
                </a:cxn>
                <a:cxn ang="0">
                  <a:pos x="627" y="425"/>
                </a:cxn>
                <a:cxn ang="0">
                  <a:pos x="597" y="339"/>
                </a:cxn>
                <a:cxn ang="0">
                  <a:pos x="627" y="258"/>
                </a:cxn>
                <a:cxn ang="0">
                  <a:pos x="612" y="187"/>
                </a:cxn>
                <a:cxn ang="0">
                  <a:pos x="602" y="121"/>
                </a:cxn>
                <a:cxn ang="0">
                  <a:pos x="668" y="197"/>
                </a:cxn>
                <a:cxn ang="0">
                  <a:pos x="754" y="91"/>
                </a:cxn>
                <a:cxn ang="0">
                  <a:pos x="743" y="182"/>
                </a:cxn>
                <a:cxn ang="0">
                  <a:pos x="723" y="243"/>
                </a:cxn>
                <a:cxn ang="0">
                  <a:pos x="728" y="339"/>
                </a:cxn>
                <a:cxn ang="0">
                  <a:pos x="1006" y="147"/>
                </a:cxn>
                <a:cxn ang="0">
                  <a:pos x="455" y="5"/>
                </a:cxn>
                <a:cxn ang="0">
                  <a:pos x="283" y="40"/>
                </a:cxn>
                <a:cxn ang="0">
                  <a:pos x="430" y="61"/>
                </a:cxn>
                <a:cxn ang="0">
                  <a:pos x="303" y="111"/>
                </a:cxn>
                <a:cxn ang="0">
                  <a:pos x="293" y="147"/>
                </a:cxn>
                <a:cxn ang="0">
                  <a:pos x="192" y="86"/>
                </a:cxn>
                <a:cxn ang="0">
                  <a:pos x="66" y="582"/>
                </a:cxn>
                <a:cxn ang="0">
                  <a:pos x="308" y="738"/>
                </a:cxn>
                <a:cxn ang="0">
                  <a:pos x="228" y="673"/>
                </a:cxn>
                <a:cxn ang="0">
                  <a:pos x="177" y="733"/>
                </a:cxn>
                <a:cxn ang="0">
                  <a:pos x="162" y="647"/>
                </a:cxn>
                <a:cxn ang="0">
                  <a:pos x="233" y="435"/>
                </a:cxn>
                <a:cxn ang="0">
                  <a:pos x="339" y="420"/>
                </a:cxn>
                <a:cxn ang="0">
                  <a:pos x="359" y="480"/>
                </a:cxn>
                <a:cxn ang="0">
                  <a:pos x="308" y="612"/>
                </a:cxn>
                <a:cxn ang="0">
                  <a:pos x="460" y="910"/>
                </a:cxn>
                <a:cxn ang="0">
                  <a:pos x="941" y="839"/>
                </a:cxn>
                <a:cxn ang="0">
                  <a:pos x="920" y="334"/>
                </a:cxn>
                <a:cxn ang="0">
                  <a:pos x="834" y="303"/>
                </a:cxn>
                <a:cxn ang="0">
                  <a:pos x="571" y="308"/>
                </a:cxn>
                <a:cxn ang="0">
                  <a:pos x="546" y="440"/>
                </a:cxn>
                <a:cxn ang="0">
                  <a:pos x="577" y="253"/>
                </a:cxn>
                <a:cxn ang="0">
                  <a:pos x="450" y="131"/>
                </a:cxn>
                <a:cxn ang="0">
                  <a:pos x="531" y="177"/>
                </a:cxn>
                <a:cxn ang="0">
                  <a:pos x="308" y="364"/>
                </a:cxn>
                <a:cxn ang="0">
                  <a:pos x="121" y="187"/>
                </a:cxn>
                <a:cxn ang="0">
                  <a:pos x="344" y="202"/>
                </a:cxn>
                <a:cxn ang="0">
                  <a:pos x="400" y="202"/>
                </a:cxn>
                <a:cxn ang="0">
                  <a:pos x="546" y="228"/>
                </a:cxn>
                <a:cxn ang="0">
                  <a:pos x="501" y="470"/>
                </a:cxn>
                <a:cxn ang="0">
                  <a:pos x="470" y="258"/>
                </a:cxn>
                <a:cxn ang="0">
                  <a:pos x="308" y="364"/>
                </a:cxn>
                <a:cxn ang="0">
                  <a:pos x="405" y="415"/>
                </a:cxn>
                <a:cxn ang="0">
                  <a:pos x="445" y="293"/>
                </a:cxn>
                <a:cxn ang="0">
                  <a:pos x="516" y="733"/>
                </a:cxn>
                <a:cxn ang="0">
                  <a:pos x="415" y="485"/>
                </a:cxn>
                <a:cxn ang="0">
                  <a:pos x="592" y="536"/>
                </a:cxn>
              </a:cxnLst>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folHlink">
                <a:alpha val="100000"/>
              </a:schemeClr>
            </a:solidFill>
            <a:ln w="0">
              <a:noFill/>
            </a:ln>
          </p:spPr>
          <p:txBody>
            <a:bodyPr/>
            <a:p>
              <a:endParaRPr lang="zh-CN" altLang="en-US"/>
            </a:p>
          </p:txBody>
        </p:sp>
        <p:sp>
          <p:nvSpPr>
            <p:cNvPr id="4109" name="Freeform 171"/>
            <p:cNvSpPr/>
            <p:nvPr userDrawn="1"/>
          </p:nvSpPr>
          <p:spPr>
            <a:xfrm>
              <a:off x="348" y="3254"/>
              <a:ext cx="86" cy="102"/>
            </a:xfrm>
            <a:custGeom>
              <a:avLst/>
              <a:gdLst/>
              <a:ahLst/>
              <a:cxnLst>
                <a:cxn ang="0">
                  <a:pos x="71" y="26"/>
                </a:cxn>
                <a:cxn ang="0">
                  <a:pos x="46" y="102"/>
                </a:cxn>
                <a:cxn ang="0">
                  <a:pos x="71" y="26"/>
                </a:cxn>
              </a:cxnLst>
              <a:pathLst>
                <a:path w="17" h="20">
                  <a:moveTo>
                    <a:pt x="14" y="5"/>
                  </a:moveTo>
                  <a:cubicBezTo>
                    <a:pt x="13" y="0"/>
                    <a:pt x="0" y="8"/>
                    <a:pt x="9" y="20"/>
                  </a:cubicBezTo>
                  <a:cubicBezTo>
                    <a:pt x="9" y="20"/>
                    <a:pt x="17" y="17"/>
                    <a:pt x="14" y="5"/>
                  </a:cubicBezTo>
                  <a:close/>
                </a:path>
              </a:pathLst>
            </a:custGeom>
            <a:solidFill>
              <a:schemeClr val="folHlink">
                <a:alpha val="100000"/>
              </a:schemeClr>
            </a:solidFill>
            <a:ln w="0">
              <a:noFill/>
            </a:ln>
          </p:spPr>
          <p:txBody>
            <a:bodyPr/>
            <a:p>
              <a:endParaRPr lang="zh-CN" altLang="en-US"/>
            </a:p>
          </p:txBody>
        </p:sp>
        <p:sp>
          <p:nvSpPr>
            <p:cNvPr id="4110" name="Freeform 172"/>
            <p:cNvSpPr/>
            <p:nvPr userDrawn="1"/>
          </p:nvSpPr>
          <p:spPr>
            <a:xfrm>
              <a:off x="267" y="3295"/>
              <a:ext cx="76" cy="136"/>
            </a:xfrm>
            <a:custGeom>
              <a:avLst/>
              <a:gdLst/>
              <a:ahLst/>
              <a:cxnLst>
                <a:cxn ang="0">
                  <a:pos x="35" y="50"/>
                </a:cxn>
                <a:cxn ang="0">
                  <a:pos x="20" y="126"/>
                </a:cxn>
                <a:cxn ang="0">
                  <a:pos x="76" y="81"/>
                </a:cxn>
                <a:cxn ang="0">
                  <a:pos x="66" y="40"/>
                </a:cxn>
                <a:cxn ang="0">
                  <a:pos x="35" y="50"/>
                </a:cxn>
              </a:cxnLst>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folHlink">
                <a:alpha val="100000"/>
              </a:schemeClr>
            </a:solidFill>
            <a:ln w="0">
              <a:noFill/>
            </a:ln>
          </p:spPr>
          <p:txBody>
            <a:bodyPr/>
            <a:p>
              <a:endParaRPr lang="zh-CN" altLang="en-US"/>
            </a:p>
          </p:txBody>
        </p:sp>
        <p:sp>
          <p:nvSpPr>
            <p:cNvPr id="4111" name="Freeform 173"/>
            <p:cNvSpPr/>
            <p:nvPr userDrawn="1"/>
          </p:nvSpPr>
          <p:spPr>
            <a:xfrm>
              <a:off x="222" y="3022"/>
              <a:ext cx="243" cy="116"/>
            </a:xfrm>
            <a:custGeom>
              <a:avLst/>
              <a:gdLst/>
              <a:ahLst/>
              <a:cxnLst>
                <a:cxn ang="0">
                  <a:pos x="203" y="10"/>
                </a:cxn>
                <a:cxn ang="0">
                  <a:pos x="46" y="5"/>
                </a:cxn>
                <a:cxn ang="0">
                  <a:pos x="5" y="45"/>
                </a:cxn>
                <a:cxn ang="0">
                  <a:pos x="111" y="106"/>
                </a:cxn>
                <a:cxn ang="0">
                  <a:pos x="172" y="101"/>
                </a:cxn>
                <a:cxn ang="0">
                  <a:pos x="203" y="96"/>
                </a:cxn>
                <a:cxn ang="0">
                  <a:pos x="203" y="10"/>
                </a:cxn>
              </a:cxnLst>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folHlink">
                <a:alpha val="100000"/>
              </a:schemeClr>
            </a:solidFill>
            <a:ln w="0">
              <a:noFill/>
            </a:ln>
          </p:spPr>
          <p:txBody>
            <a:bodyPr/>
            <a:p>
              <a:endParaRPr lang="zh-CN" altLang="en-US"/>
            </a:p>
          </p:txBody>
        </p:sp>
        <p:sp>
          <p:nvSpPr>
            <p:cNvPr id="4112" name="Freeform 174"/>
            <p:cNvSpPr/>
            <p:nvPr userDrawn="1"/>
          </p:nvSpPr>
          <p:spPr>
            <a:xfrm>
              <a:off x="500" y="3345"/>
              <a:ext cx="177" cy="187"/>
            </a:xfrm>
            <a:custGeom>
              <a:avLst/>
              <a:gdLst/>
              <a:ahLst/>
              <a:cxnLst>
                <a:cxn ang="0">
                  <a:pos x="121" y="10"/>
                </a:cxn>
                <a:cxn ang="0">
                  <a:pos x="56" y="10"/>
                </a:cxn>
                <a:cxn ang="0">
                  <a:pos x="20" y="101"/>
                </a:cxn>
                <a:cxn ang="0">
                  <a:pos x="142" y="111"/>
                </a:cxn>
                <a:cxn ang="0">
                  <a:pos x="121" y="10"/>
                </a:cxn>
              </a:cxnLst>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folHlink">
                <a:alpha val="100000"/>
              </a:schemeClr>
            </a:solidFill>
            <a:ln w="0">
              <a:noFill/>
            </a:ln>
          </p:spPr>
          <p:txBody>
            <a:bodyPr/>
            <a:p>
              <a:endParaRPr lang="zh-CN" altLang="en-US"/>
            </a:p>
          </p:txBody>
        </p:sp>
        <p:sp>
          <p:nvSpPr>
            <p:cNvPr id="4113" name="Freeform 175"/>
            <p:cNvSpPr/>
            <p:nvPr userDrawn="1"/>
          </p:nvSpPr>
          <p:spPr>
            <a:xfrm>
              <a:off x="905" y="3158"/>
              <a:ext cx="177" cy="36"/>
            </a:xfrm>
            <a:custGeom>
              <a:avLst/>
              <a:gdLst/>
              <a:ahLst/>
              <a:cxnLst>
                <a:cxn ang="0">
                  <a:pos x="25" y="0"/>
                </a:cxn>
                <a:cxn ang="0">
                  <a:pos x="71" y="26"/>
                </a:cxn>
                <a:cxn ang="0">
                  <a:pos x="25" y="0"/>
                </a:cxn>
              </a:cxnLst>
              <a:pathLst>
                <a:path w="35" h="7">
                  <a:moveTo>
                    <a:pt x="5" y="0"/>
                  </a:moveTo>
                  <a:cubicBezTo>
                    <a:pt x="0" y="0"/>
                    <a:pt x="7" y="7"/>
                    <a:pt x="14" y="5"/>
                  </a:cubicBezTo>
                  <a:cubicBezTo>
                    <a:pt x="35" y="1"/>
                    <a:pt x="5" y="0"/>
                    <a:pt x="5" y="0"/>
                  </a:cubicBezTo>
                  <a:close/>
                </a:path>
              </a:pathLst>
            </a:custGeom>
            <a:solidFill>
              <a:schemeClr val="folHlink">
                <a:alpha val="100000"/>
              </a:schemeClr>
            </a:solidFill>
            <a:ln w="0">
              <a:noFill/>
            </a:ln>
          </p:spPr>
          <p:txBody>
            <a:bodyPr/>
            <a:p>
              <a:endParaRPr lang="zh-CN" altLang="en-US"/>
            </a:p>
          </p:txBody>
        </p:sp>
        <p:sp>
          <p:nvSpPr>
            <p:cNvPr id="4114" name="Freeform 176"/>
            <p:cNvSpPr/>
            <p:nvPr userDrawn="1"/>
          </p:nvSpPr>
          <p:spPr>
            <a:xfrm>
              <a:off x="965" y="3153"/>
              <a:ext cx="137" cy="81"/>
            </a:xfrm>
            <a:custGeom>
              <a:avLst/>
              <a:gdLst/>
              <a:ahLst/>
              <a:cxnLst>
                <a:cxn ang="0">
                  <a:pos x="36" y="66"/>
                </a:cxn>
                <a:cxn ang="0">
                  <a:pos x="127" y="30"/>
                </a:cxn>
                <a:cxn ang="0">
                  <a:pos x="86" y="5"/>
                </a:cxn>
                <a:cxn ang="0">
                  <a:pos x="36" y="56"/>
                </a:cxn>
                <a:cxn ang="0">
                  <a:pos x="36" y="66"/>
                </a:cxn>
              </a:cxnLst>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folHlink">
                <a:alpha val="100000"/>
              </a:schemeClr>
            </a:solidFill>
            <a:ln w="0">
              <a:noFill/>
            </a:ln>
          </p:spPr>
          <p:txBody>
            <a:bodyPr/>
            <a:p>
              <a:endParaRPr lang="zh-CN" altLang="en-US"/>
            </a:p>
          </p:txBody>
        </p:sp>
        <p:sp>
          <p:nvSpPr>
            <p:cNvPr id="4115" name="Freeform 177"/>
            <p:cNvSpPr/>
            <p:nvPr userDrawn="1"/>
          </p:nvSpPr>
          <p:spPr>
            <a:xfrm>
              <a:off x="960" y="3204"/>
              <a:ext cx="177" cy="86"/>
            </a:xfrm>
            <a:custGeom>
              <a:avLst/>
              <a:gdLst/>
              <a:ahLst/>
              <a:cxnLst>
                <a:cxn ang="0">
                  <a:pos x="126" y="30"/>
                </a:cxn>
                <a:cxn ang="0">
                  <a:pos x="40" y="51"/>
                </a:cxn>
                <a:cxn ang="0">
                  <a:pos x="30" y="66"/>
                </a:cxn>
                <a:cxn ang="0">
                  <a:pos x="137" y="61"/>
                </a:cxn>
                <a:cxn ang="0">
                  <a:pos x="126" y="30"/>
                </a:cxn>
              </a:cxnLst>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folHlink">
                <a:alpha val="100000"/>
              </a:schemeClr>
            </a:solidFill>
            <a:ln w="0">
              <a:noFill/>
            </a:ln>
          </p:spPr>
          <p:txBody>
            <a:bodyPr/>
            <a:p>
              <a:endParaRPr lang="zh-CN" altLang="en-US"/>
            </a:p>
          </p:txBody>
        </p:sp>
        <p:sp>
          <p:nvSpPr>
            <p:cNvPr id="4116" name="Freeform 178"/>
            <p:cNvSpPr/>
            <p:nvPr userDrawn="1"/>
          </p:nvSpPr>
          <p:spPr>
            <a:xfrm>
              <a:off x="844" y="3285"/>
              <a:ext cx="248" cy="60"/>
            </a:xfrm>
            <a:custGeom>
              <a:avLst/>
              <a:gdLst/>
              <a:ahLst/>
              <a:cxnLst>
                <a:cxn ang="0">
                  <a:pos x="202" y="15"/>
                </a:cxn>
                <a:cxn ang="0">
                  <a:pos x="147" y="5"/>
                </a:cxn>
                <a:cxn ang="0">
                  <a:pos x="35" y="0"/>
                </a:cxn>
                <a:cxn ang="0">
                  <a:pos x="10" y="25"/>
                </a:cxn>
                <a:cxn ang="0">
                  <a:pos x="101" y="40"/>
                </a:cxn>
                <a:cxn ang="0">
                  <a:pos x="208" y="40"/>
                </a:cxn>
                <a:cxn ang="0">
                  <a:pos x="202" y="15"/>
                </a:cxn>
              </a:cxnLst>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folHlink">
                <a:alpha val="100000"/>
              </a:schemeClr>
            </a:solidFill>
            <a:ln w="0">
              <a:noFill/>
            </a:ln>
          </p:spPr>
          <p:txBody>
            <a:bodyPr/>
            <a:p>
              <a:endParaRPr lang="zh-CN" altLang="en-US"/>
            </a:p>
          </p:txBody>
        </p:sp>
        <p:sp>
          <p:nvSpPr>
            <p:cNvPr id="4117" name="Freeform 179"/>
            <p:cNvSpPr/>
            <p:nvPr userDrawn="1"/>
          </p:nvSpPr>
          <p:spPr>
            <a:xfrm>
              <a:off x="869" y="3340"/>
              <a:ext cx="203" cy="56"/>
            </a:xfrm>
            <a:custGeom>
              <a:avLst/>
              <a:gdLst/>
              <a:ahLst/>
              <a:cxnLst>
                <a:cxn ang="0">
                  <a:pos x="188" y="10"/>
                </a:cxn>
                <a:cxn ang="0">
                  <a:pos x="132" y="20"/>
                </a:cxn>
                <a:cxn ang="0">
                  <a:pos x="66" y="15"/>
                </a:cxn>
                <a:cxn ang="0">
                  <a:pos x="5" y="10"/>
                </a:cxn>
                <a:cxn ang="0">
                  <a:pos x="178" y="41"/>
                </a:cxn>
                <a:cxn ang="0">
                  <a:pos x="188" y="10"/>
                </a:cxn>
              </a:cxnLst>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folHlink">
                <a:alpha val="100000"/>
              </a:schemeClr>
            </a:solidFill>
            <a:ln w="0">
              <a:noFill/>
            </a:ln>
          </p:spPr>
          <p:txBody>
            <a:bodyPr/>
            <a:p>
              <a:endParaRPr lang="zh-CN" altLang="en-US"/>
            </a:p>
          </p:txBody>
        </p:sp>
        <p:sp>
          <p:nvSpPr>
            <p:cNvPr id="4118" name="Freeform 180"/>
            <p:cNvSpPr/>
            <p:nvPr userDrawn="1"/>
          </p:nvSpPr>
          <p:spPr>
            <a:xfrm>
              <a:off x="859" y="3386"/>
              <a:ext cx="207" cy="172"/>
            </a:xfrm>
            <a:custGeom>
              <a:avLst/>
              <a:gdLst/>
              <a:ahLst/>
              <a:cxnLst>
                <a:cxn ang="0">
                  <a:pos x="141" y="46"/>
                </a:cxn>
                <a:cxn ang="0">
                  <a:pos x="66" y="30"/>
                </a:cxn>
                <a:cxn ang="0">
                  <a:pos x="20" y="76"/>
                </a:cxn>
                <a:cxn ang="0">
                  <a:pos x="5" y="96"/>
                </a:cxn>
                <a:cxn ang="0">
                  <a:pos x="45" y="96"/>
                </a:cxn>
                <a:cxn ang="0">
                  <a:pos x="86" y="137"/>
                </a:cxn>
                <a:cxn ang="0">
                  <a:pos x="106" y="152"/>
                </a:cxn>
                <a:cxn ang="0">
                  <a:pos x="146" y="96"/>
                </a:cxn>
                <a:cxn ang="0">
                  <a:pos x="197" y="96"/>
                </a:cxn>
                <a:cxn ang="0">
                  <a:pos x="141" y="46"/>
                </a:cxn>
              </a:cxnLst>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folHlink">
                <a:alpha val="100000"/>
              </a:schemeClr>
            </a:solidFill>
            <a:ln w="0">
              <a:noFill/>
            </a:ln>
          </p:spPr>
          <p:txBody>
            <a:bodyPr/>
            <a:p>
              <a:endParaRPr lang="zh-CN" altLang="en-US"/>
            </a:p>
          </p:txBody>
        </p:sp>
        <p:sp>
          <p:nvSpPr>
            <p:cNvPr id="4119" name="Freeform 181"/>
            <p:cNvSpPr/>
            <p:nvPr userDrawn="1"/>
          </p:nvSpPr>
          <p:spPr>
            <a:xfrm>
              <a:off x="996" y="3305"/>
              <a:ext cx="126" cy="318"/>
            </a:xfrm>
            <a:custGeom>
              <a:avLst/>
              <a:gdLst/>
              <a:ahLst/>
              <a:cxnLst>
                <a:cxn ang="0">
                  <a:pos x="111" y="10"/>
                </a:cxn>
                <a:cxn ang="0">
                  <a:pos x="91" y="86"/>
                </a:cxn>
                <a:cxn ang="0">
                  <a:pos x="35" y="101"/>
                </a:cxn>
                <a:cxn ang="0">
                  <a:pos x="35" y="116"/>
                </a:cxn>
                <a:cxn ang="0">
                  <a:pos x="86" y="172"/>
                </a:cxn>
                <a:cxn ang="0">
                  <a:pos x="60" y="227"/>
                </a:cxn>
                <a:cxn ang="0">
                  <a:pos x="0" y="278"/>
                </a:cxn>
                <a:cxn ang="0">
                  <a:pos x="25" y="293"/>
                </a:cxn>
                <a:cxn ang="0">
                  <a:pos x="81" y="313"/>
                </a:cxn>
                <a:cxn ang="0">
                  <a:pos x="116" y="288"/>
                </a:cxn>
                <a:cxn ang="0">
                  <a:pos x="126" y="71"/>
                </a:cxn>
                <a:cxn ang="0">
                  <a:pos x="126" y="10"/>
                </a:cxn>
                <a:cxn ang="0">
                  <a:pos x="111" y="10"/>
                </a:cxn>
              </a:cxnLst>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folHlink">
                <a:alpha val="100000"/>
              </a:schemeClr>
            </a:solidFill>
            <a:ln w="0">
              <a:noFill/>
            </a:ln>
          </p:spPr>
          <p:txBody>
            <a:bodyPr/>
            <a:p>
              <a:endParaRPr lang="zh-CN" altLang="en-US"/>
            </a:p>
          </p:txBody>
        </p:sp>
      </p:grpSp>
      <p:sp>
        <p:nvSpPr>
          <p:cNvPr id="5283" name="Rectangle 163"/>
          <p:cNvSpPr>
            <a:spLocks noGrp="1" noRot="1" noChangeArrowheads="1"/>
          </p:cNvSpPr>
          <p:nvPr>
            <p:ph type="ctrTitle"/>
          </p:nvPr>
        </p:nvSpPr>
        <p:spPr>
          <a:xfrm>
            <a:off x="914400" y="2057400"/>
            <a:ext cx="10363200" cy="1143000"/>
          </a:xfrm>
        </p:spPr>
        <p:txBody>
          <a:bodyPr/>
          <a:lstStyle>
            <a:lvl1pPr>
              <a:defRPr/>
            </a:lvl1pPr>
          </a:lstStyle>
          <a:p>
            <a:pPr lvl="0"/>
            <a:r>
              <a:rPr lang="zh-CN" altLang="en-US" noProof="0" smtClean="0"/>
              <a:t>单击此处编辑母版标题样式</a:t>
            </a:r>
            <a:endParaRPr lang="zh-CN" altLang="en-US" noProof="0" smtClean="0"/>
          </a:p>
        </p:txBody>
      </p:sp>
      <p:sp>
        <p:nvSpPr>
          <p:cNvPr id="5287" name="Rectangle 167"/>
          <p:cNvSpPr>
            <a:spLocks noGrp="1" noRot="1" noChangeArrowheads="1"/>
          </p:cNvSpPr>
          <p:nvPr>
            <p:ph type="subTitle" idx="1"/>
          </p:nvPr>
        </p:nvSpPr>
        <p:spPr>
          <a:xfrm>
            <a:off x="1828800" y="3505200"/>
            <a:ext cx="8534400" cy="1752600"/>
          </a:xfrm>
        </p:spPr>
        <p:txBody>
          <a:bodyPr/>
          <a:lstStyle>
            <a:lvl1pPr marL="0" indent="0" algn="ctr">
              <a:buFont typeface="Wingdings" panose="05000000000000000000" pitchFamily="2" charset="2"/>
              <a:buNone/>
              <a:defRPr/>
            </a:lvl1pPr>
          </a:lstStyle>
          <a:p>
            <a:pPr lvl="0"/>
            <a:r>
              <a:rPr lang="zh-CN" altLang="en-US" noProof="0" smtClean="0"/>
              <a:t>单击此处编辑母版副标题样式</a:t>
            </a:r>
            <a:endParaRPr lang="zh-CN" altLang="en-US" noProof="0" smtClean="0"/>
          </a:p>
        </p:txBody>
      </p:sp>
      <p:sp>
        <p:nvSpPr>
          <p:cNvPr id="428" name="Rectangle 164"/>
          <p:cNvSpPr>
            <a:spLocks noGrp="1" noChangeArrowheads="1"/>
          </p:cNvSpPr>
          <p:nvPr>
            <p:ph type="dt" sz="half" idx="2"/>
          </p:nvPr>
        </p:nvSpPr>
        <p:spPr bwMode="auto">
          <a:xfrm>
            <a:off x="402167" y="6248400"/>
            <a:ext cx="3052233"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8A81BBB2-B432-48FD-A67D-59EDCA585370}" type="datetime1">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29" name="Rectangle 165"/>
          <p:cNvSpPr>
            <a:spLocks noGrp="1" noChangeArrowheads="1"/>
          </p:cNvSpPr>
          <p:nvPr>
            <p:ph type="ftr" sz="quarter" idx="3"/>
          </p:nvPr>
        </p:nvSpPr>
        <p:spPr bwMode="auto">
          <a:xfrm>
            <a:off x="4165600" y="6248400"/>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30" name="Rectangle 166"/>
          <p:cNvSpPr>
            <a:spLocks noGrp="1" noChangeArrowheads="1"/>
          </p:cNvSpPr>
          <p:nvPr>
            <p:ph type="sldNum" sz="quarter" idx="4"/>
          </p:nvPr>
        </p:nvSpPr>
        <p:spPr bwMode="auto">
          <a:xfrm>
            <a:off x="8737600" y="6248400"/>
            <a:ext cx="3052233"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
            <a:pPr algn="r"/>
            <a:fld id="{9A0DB2DC-4C9A-4742-B13C-FB6460FD3503}" type="slidenum">
              <a:rPr lang="en-US" altLang="zh-CN" dirty="0"/>
            </a:fld>
            <a:endParaRPr lang="en-US" altLang="zh-CN" dirty="0"/>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397933" y="228600"/>
            <a:ext cx="11387667" cy="114300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12800" y="1600200"/>
            <a:ext cx="10871200" cy="44989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397933" y="6245225"/>
            <a:ext cx="3052233"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fld id="{3BC1FDB5-8174-4A1D-84DB-E91250F0DBBF}" type="datetime1">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a:xfrm>
            <a:off x="4161367"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a:xfrm>
            <a:off x="8733367" y="6245225"/>
            <a:ext cx="3052233" cy="476250"/>
          </a:xfrm>
        </p:spPr>
        <p:txBody>
          <a:bodyPr/>
          <a:p>
            <a:pPr lvl="0" eaLnBrk="1" hangingPunct="1"/>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mc:AlternateContent xmlns:mc="http://schemas.openxmlformats.org/markup-compatibility/2006">
    <mc:Choice xmlns:p14="http://schemas.microsoft.com/office/powerpoint/2010/main" Requires="p14">
      <p:transition p14:dur="500">
        <p:push/>
      </p:transition>
    </mc:Choice>
    <mc:Fallback>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audio" Target="../media/audio1.wav"/></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6" Type="http://schemas.openxmlformats.org/officeDocument/2006/relationships/notesSlide" Target="../notesSlides/notesSlide30.xml"/><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椭圆 1"/>
          <p:cNvSpPr/>
          <p:nvPr/>
        </p:nvSpPr>
        <p:spPr>
          <a:xfrm>
            <a:off x="1506855" y="1599565"/>
            <a:ext cx="3896360" cy="3439160"/>
          </a:xfrm>
          <a:prstGeom prst="ellipse">
            <a:avLst/>
          </a:prstGeom>
          <a:blipFill dpi="0" rotWithShape="1">
            <a:blip r:embed="rId1"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6" name="文本框 5"/>
          <p:cNvSpPr txBox="1"/>
          <p:nvPr/>
        </p:nvSpPr>
        <p:spPr>
          <a:xfrm>
            <a:off x="10507980" y="6155690"/>
            <a:ext cx="1325880" cy="36830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7" name="文本框 6"/>
          <p:cNvSpPr txBox="1"/>
          <p:nvPr/>
        </p:nvSpPr>
        <p:spPr>
          <a:xfrm>
            <a:off x="5496560" y="2442210"/>
            <a:ext cx="6479540" cy="1753235"/>
          </a:xfrm>
          <a:prstGeom prst="rect">
            <a:avLst/>
          </a:prstGeom>
          <a:noFill/>
        </p:spPr>
        <p:txBody>
          <a:bodyPr wrap="square" rtlCol="0">
            <a:spAutoFit/>
          </a:bodyPr>
          <a:p>
            <a:r>
              <a:rPr lang="zh-CN" altLang="en-US" sz="5400" b="1">
                <a:latin typeface="微软雅黑" panose="020B0503020204020204" pitchFamily="34" charset="-122"/>
                <a:ea typeface="微软雅黑" panose="020B0503020204020204" pitchFamily="34" charset="-122"/>
              </a:rPr>
              <a:t>激励的基本内涵</a:t>
            </a:r>
            <a:endParaRPr lang="zh-CN" altLang="en-US" sz="5400" b="1">
              <a:latin typeface="微软雅黑" panose="020B0503020204020204" pitchFamily="34" charset="-122"/>
              <a:ea typeface="微软雅黑" panose="020B0503020204020204" pitchFamily="34" charset="-122"/>
            </a:endParaRPr>
          </a:p>
          <a:p>
            <a:r>
              <a:rPr lang="zh-CN" altLang="en-US" sz="5400" b="1">
                <a:latin typeface="微软雅黑" panose="020B0503020204020204" pitchFamily="34" charset="-122"/>
                <a:ea typeface="微软雅黑" panose="020B0503020204020204" pitchFamily="34" charset="-122"/>
              </a:rPr>
              <a:t>                 与步骤</a:t>
            </a:r>
            <a:endParaRPr lang="zh-CN" altLang="en-US" sz="5400" b="1">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855970"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a:latin typeface="微软雅黑" panose="020B0503020204020204" pitchFamily="34" charset="-122"/>
                <a:ea typeface="微软雅黑" panose="020B0503020204020204" pitchFamily="34" charset="-122"/>
              </a:rPr>
              <a:t>选自：模块</a:t>
            </a:r>
            <a:r>
              <a:rPr lang="en-US" altLang="zh-CN" sz="2000" b="1">
                <a:latin typeface="微软雅黑" panose="020B0503020204020204" pitchFamily="34" charset="-122"/>
                <a:ea typeface="微软雅黑" panose="020B0503020204020204" pitchFamily="34" charset="-122"/>
              </a:rPr>
              <a:t>7</a:t>
            </a:r>
            <a:r>
              <a:rPr lang="zh-CN" altLang="en-US" sz="2000" b="1">
                <a:latin typeface="微软雅黑" panose="020B0503020204020204" pitchFamily="34" charset="-122"/>
                <a:ea typeface="微软雅黑" panose="020B0503020204020204" pitchFamily="34" charset="-122"/>
              </a:rPr>
              <a:t>有效激励，</a:t>
            </a:r>
            <a:r>
              <a:rPr sz="2000" b="1">
                <a:latin typeface="微软雅黑" panose="020B0503020204020204" pitchFamily="34" charset="-122"/>
                <a:ea typeface="微软雅黑" panose="020B0503020204020204" pitchFamily="34" charset="-122"/>
              </a:rPr>
              <a:t>任务1  分析激励的过程</a:t>
            </a:r>
            <a:endParaRPr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30" name="TextBox 29"/>
          <p:cNvSpPr txBox="1"/>
          <p:nvPr/>
        </p:nvSpPr>
        <p:spPr>
          <a:xfrm>
            <a:off x="6187440" y="3471545"/>
            <a:ext cx="1311910" cy="368935"/>
          </a:xfrm>
          <a:prstGeom prst="rect">
            <a:avLst/>
          </a:prstGeom>
          <a:noFill/>
        </p:spPr>
        <p:txBody>
          <a:bodyPr wrap="square" lIns="0" tIns="0" rIns="0" bIns="0" rtlCol="0">
            <a:spAutoFit/>
          </a:bodyPr>
          <a:p>
            <a:pPr algn="ctr"/>
            <a:r>
              <a:rPr lang="zh-CN" sz="2400" b="1" dirty="0" smtClean="0">
                <a:solidFill>
                  <a:schemeClr val="bg1"/>
                </a:solidFill>
                <a:latin typeface="微软雅黑" panose="020B0503020204020204" pitchFamily="34" charset="-122"/>
                <a:ea typeface="微软雅黑" panose="020B0503020204020204" pitchFamily="34" charset="-122"/>
              </a:rPr>
              <a:t>任务情境</a:t>
            </a:r>
            <a:endParaRPr lang="zh-CN" sz="2400" b="1" dirty="0" smtClean="0">
              <a:solidFill>
                <a:schemeClr val="bg1"/>
              </a:solidFill>
              <a:latin typeface="微软雅黑" panose="020B0503020204020204" pitchFamily="34" charset="-122"/>
              <a:ea typeface="微软雅黑" panose="020B0503020204020204" pitchFamily="34" charset="-122"/>
            </a:endParaRPr>
          </a:p>
        </p:txBody>
      </p:sp>
      <p:sp>
        <p:nvSpPr>
          <p:cNvPr id="73" name="圆角矩形 72"/>
          <p:cNvSpPr/>
          <p:nvPr/>
        </p:nvSpPr>
        <p:spPr bwMode="auto">
          <a:xfrm>
            <a:off x="7183755" y="1016000"/>
            <a:ext cx="2311400" cy="76263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lang="zh-CN" altLang="en-US" sz="2800" kern="0">
                <a:solidFill>
                  <a:schemeClr val="bg1"/>
                </a:solidFill>
                <a:latin typeface="微软雅黑" panose="020B0503020204020204" pitchFamily="34" charset="-122"/>
                <a:ea typeface="微软雅黑" panose="020B0503020204020204" pitchFamily="34" charset="-122"/>
              </a:rPr>
              <a:t>案例导入</a:t>
            </a:r>
            <a:endParaRPr lang="zh-CN" altLang="en-US" sz="2800" kern="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816610" y="2357120"/>
            <a:ext cx="5663565" cy="3107690"/>
          </a:xfrm>
          <a:prstGeom prst="rect">
            <a:avLst/>
          </a:prstGeom>
          <a:noFill/>
          <a:ln>
            <a:solidFill>
              <a:srgbClr val="002060"/>
            </a:solidFill>
            <a:prstDash val="sysDash"/>
          </a:ln>
        </p:spPr>
        <p:txBody>
          <a:bodyPr wrap="square" rtlCol="0" anchor="t">
            <a:spAutoFit/>
          </a:bodyPr>
          <a:p>
            <a:pPr lvl="0" indent="266700" eaLnBrk="1" hangingPunct="1">
              <a:spcBef>
                <a:spcPct val="0"/>
              </a:spcBef>
              <a:buClrTx/>
              <a:buChar char="•"/>
            </a:pPr>
            <a:r>
              <a:rPr lang="zh-CN" altLang="en-US" sz="2800" b="1" dirty="0">
                <a:solidFill>
                  <a:schemeClr val="tx1"/>
                </a:solidFill>
                <a:latin typeface="微软雅黑" panose="020B0503020204020204" pitchFamily="34" charset="-122"/>
                <a:ea typeface="微软雅黑" panose="020B0503020204020204" pitchFamily="34" charset="-122"/>
                <a:sym typeface="宋体" panose="02010600030101010101" pitchFamily="2" charset="-122"/>
              </a:rPr>
              <a:t> </a:t>
            </a:r>
            <a:r>
              <a:rPr lang="zh-CN" altLang="en-US" sz="2800" dirty="0">
                <a:solidFill>
                  <a:schemeClr val="tx1"/>
                </a:solidFill>
                <a:latin typeface="微软雅黑" panose="020B0503020204020204" pitchFamily="34" charset="-122"/>
                <a:ea typeface="微软雅黑" panose="020B0503020204020204" pitchFamily="34" charset="-122"/>
                <a:sym typeface="+mn-ea"/>
              </a:rPr>
              <a:t>让驴拉磨的方式：</a:t>
            </a:r>
            <a:endParaRPr lang="zh-CN" altLang="en-US" sz="2800" dirty="0">
              <a:solidFill>
                <a:schemeClr val="tx1"/>
              </a:solidFill>
              <a:latin typeface="微软雅黑" panose="020B0503020204020204" pitchFamily="34" charset="-122"/>
              <a:ea typeface="微软雅黑" panose="020B0503020204020204" pitchFamily="34" charset="-122"/>
              <a:sym typeface="+mn-ea"/>
            </a:endParaRPr>
          </a:p>
          <a:p>
            <a:pPr lvl="0" indent="266700" eaLnBrk="1" hangingPunct="1">
              <a:spcBef>
                <a:spcPct val="0"/>
              </a:spcBef>
              <a:buClrTx/>
              <a:buChar char="•"/>
            </a:pPr>
            <a:r>
              <a:rPr lang="zh-CN" altLang="en-US" sz="2800" dirty="0">
                <a:solidFill>
                  <a:schemeClr val="tx1"/>
                </a:solidFill>
                <a:latin typeface="微软雅黑" panose="020B0503020204020204" pitchFamily="34" charset="-122"/>
                <a:ea typeface="微软雅黑" panose="020B0503020204020204" pitchFamily="34" charset="-122"/>
                <a:sym typeface="+mn-ea"/>
              </a:rPr>
              <a:t>一是蒙上它的眼，牵着它转几圈，然后驴就自己一直转；</a:t>
            </a:r>
            <a:endParaRPr lang="zh-CN" altLang="en-US" sz="2800" dirty="0">
              <a:solidFill>
                <a:schemeClr val="tx1"/>
              </a:solidFill>
              <a:latin typeface="微软雅黑" panose="020B0503020204020204" pitchFamily="34" charset="-122"/>
              <a:ea typeface="微软雅黑" panose="020B0503020204020204" pitchFamily="34" charset="-122"/>
              <a:sym typeface="+mn-ea"/>
            </a:endParaRPr>
          </a:p>
          <a:p>
            <a:pPr lvl="0" indent="266700" eaLnBrk="1" hangingPunct="1">
              <a:spcBef>
                <a:spcPct val="0"/>
              </a:spcBef>
              <a:buClrTx/>
              <a:buChar char="•"/>
            </a:pPr>
            <a:r>
              <a:rPr lang="zh-CN" altLang="en-US" sz="2800" dirty="0">
                <a:solidFill>
                  <a:schemeClr val="tx1"/>
                </a:solidFill>
                <a:latin typeface="微软雅黑" panose="020B0503020204020204" pitchFamily="34" charset="-122"/>
                <a:ea typeface="微软雅黑" panose="020B0503020204020204" pitchFamily="34" charset="-122"/>
                <a:sym typeface="+mn-ea"/>
              </a:rPr>
              <a:t> 二是在驴的额头前吊一根胡萝卜，驴为了吃着萝卜就拼命往前走，但始终吃不着。 （类似于在狗额头上挂根骨头让狗赛跑）</a:t>
            </a:r>
            <a:endParaRPr lang="zh-CN" altLang="en-US" sz="2800" dirty="0">
              <a:solidFill>
                <a:schemeClr val="tx1"/>
              </a:solidFill>
              <a:latin typeface="微软雅黑" panose="020B0503020204020204" pitchFamily="34" charset="-122"/>
              <a:ea typeface="微软雅黑" panose="020B0503020204020204" pitchFamily="34" charset="-122"/>
              <a:sym typeface="+mn-ea"/>
            </a:endParaRPr>
          </a:p>
        </p:txBody>
      </p:sp>
      <p:sp>
        <p:nvSpPr>
          <p:cNvPr id="72" name="TextBox 42"/>
          <p:cNvSpPr txBox="1"/>
          <p:nvPr/>
        </p:nvSpPr>
        <p:spPr>
          <a:xfrm>
            <a:off x="549910" y="911860"/>
            <a:ext cx="3485515"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7020560" y="2357120"/>
            <a:ext cx="4949190" cy="3838575"/>
          </a:xfrm>
          <a:prstGeom prst="rect">
            <a:avLst/>
          </a:prstGeom>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p:cTn id="11" dur="500" fill="hold"/>
                                        <p:tgtEl>
                                          <p:spTgt spid="39"/>
                                        </p:tgtEl>
                                        <p:attrNameLst>
                                          <p:attrName>ppt_w</p:attrName>
                                        </p:attrNameLst>
                                      </p:cBhvr>
                                      <p:tavLst>
                                        <p:tav tm="0">
                                          <p:val>
                                            <p:fltVal val="0"/>
                                          </p:val>
                                        </p:tav>
                                        <p:tav tm="100000">
                                          <p:val>
                                            <p:strVal val="#ppt_w"/>
                                          </p:val>
                                        </p:tav>
                                      </p:tavLst>
                                    </p:anim>
                                    <p:anim calcmode="lin" valueType="num">
                                      <p:cBhvr>
                                        <p:cTn id="12" dur="500" fill="hold"/>
                                        <p:tgtEl>
                                          <p:spTgt spid="39"/>
                                        </p:tgtEl>
                                        <p:attrNameLst>
                                          <p:attrName>ppt_h</p:attrName>
                                        </p:attrNameLst>
                                      </p:cBhvr>
                                      <p:tavLst>
                                        <p:tav tm="0">
                                          <p:val>
                                            <p:fltVal val="0"/>
                                          </p:val>
                                        </p:tav>
                                        <p:tav tm="100000">
                                          <p:val>
                                            <p:strVal val="#ppt_h"/>
                                          </p:val>
                                        </p:tav>
                                      </p:tavLst>
                                    </p:anim>
                                    <p:anim calcmode="lin" valueType="num">
                                      <p:cBhvr>
                                        <p:cTn id="13" dur="500" fill="hold"/>
                                        <p:tgtEl>
                                          <p:spTgt spid="39"/>
                                        </p:tgtEl>
                                        <p:attrNameLst>
                                          <p:attrName>style.rotation</p:attrName>
                                        </p:attrNameLst>
                                      </p:cBhvr>
                                      <p:tavLst>
                                        <p:tav tm="0">
                                          <p:val>
                                            <p:fltVal val="360"/>
                                          </p:val>
                                        </p:tav>
                                        <p:tav tm="100000">
                                          <p:val>
                                            <p:fltVal val="0"/>
                                          </p:val>
                                        </p:tav>
                                      </p:tavLst>
                                    </p:anim>
                                    <p:animEffect transition="in" filter="fade">
                                      <p:cBhvr>
                                        <p:cTn id="14" dur="500"/>
                                        <p:tgtEl>
                                          <p:spTgt spid="39"/>
                                        </p:tgtEl>
                                      </p:cBhvr>
                                    </p:animEffect>
                                  </p:childTnLst>
                                </p:cTn>
                              </p:par>
                              <p:par>
                                <p:cTn id="15" presetID="2" presetClass="entr" presetSubtype="2" fill="hold" grpId="0" nodeType="withEffect">
                                  <p:stCondLst>
                                    <p:cond delay="0"/>
                                  </p:stCondLst>
                                  <p:childTnLst>
                                    <p:set>
                                      <p:cBhvr>
                                        <p:cTn id="16" dur="1" fill="hold">
                                          <p:stCondLst>
                                            <p:cond delay="0"/>
                                          </p:stCondLst>
                                        </p:cTn>
                                        <p:tgtEl>
                                          <p:spTgt spid="73"/>
                                        </p:tgtEl>
                                        <p:attrNameLst>
                                          <p:attrName>style.visibility</p:attrName>
                                        </p:attrNameLst>
                                      </p:cBhvr>
                                      <p:to>
                                        <p:strVal val="visible"/>
                                      </p:to>
                                    </p:set>
                                    <p:anim calcmode="lin" valueType="num">
                                      <p:cBhvr additive="base">
                                        <p:cTn id="17" dur="500" fill="hold"/>
                                        <p:tgtEl>
                                          <p:spTgt spid="73"/>
                                        </p:tgtEl>
                                        <p:attrNameLst>
                                          <p:attrName>ppt_x</p:attrName>
                                        </p:attrNameLst>
                                      </p:cBhvr>
                                      <p:tavLst>
                                        <p:tav tm="0">
                                          <p:val>
                                            <p:strVal val="1+#ppt_w/2"/>
                                          </p:val>
                                        </p:tav>
                                        <p:tav tm="100000">
                                          <p:val>
                                            <p:strVal val="#ppt_x"/>
                                          </p:val>
                                        </p:tav>
                                      </p:tavLst>
                                    </p:anim>
                                    <p:anim calcmode="lin" valueType="num">
                                      <p:cBhvr additive="base">
                                        <p:cTn id="18" dur="500" fill="hold"/>
                                        <p:tgtEl>
                                          <p:spTgt spid="73"/>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42" presetClass="entr" presetSubtype="0" fill="hold" grpId="0" nodeType="after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fade">
                                      <p:cBhvr>
                                        <p:cTn id="22" dur="1000"/>
                                        <p:tgtEl>
                                          <p:spTgt spid="72"/>
                                        </p:tgtEl>
                                      </p:cBhvr>
                                    </p:animEffect>
                                    <p:anim calcmode="lin" valueType="num">
                                      <p:cBhvr>
                                        <p:cTn id="23" dur="1000" fill="hold"/>
                                        <p:tgtEl>
                                          <p:spTgt spid="72"/>
                                        </p:tgtEl>
                                        <p:attrNameLst>
                                          <p:attrName>ppt_x</p:attrName>
                                        </p:attrNameLst>
                                      </p:cBhvr>
                                      <p:tavLst>
                                        <p:tav tm="0">
                                          <p:val>
                                            <p:strVal val="#ppt_x"/>
                                          </p:val>
                                        </p:tav>
                                        <p:tav tm="100000">
                                          <p:val>
                                            <p:strVal val="#ppt_x"/>
                                          </p:val>
                                        </p:tav>
                                      </p:tavLst>
                                    </p:anim>
                                    <p:anim calcmode="lin" valueType="num">
                                      <p:cBhvr>
                                        <p:cTn id="24"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9" grpId="0" bldLvl="0" animBg="1"/>
      <p:bldP spid="73" grpId="0" bldLvl="0" animBg="1"/>
      <p:bldP spid="7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AutoShape 14"/>
          <p:cNvSpPr>
            <a:spLocks noChangeArrowheads="1"/>
          </p:cNvSpPr>
          <p:nvPr/>
        </p:nvSpPr>
        <p:spPr bwMode="auto">
          <a:xfrm>
            <a:off x="4559300" y="2069465"/>
            <a:ext cx="6809740" cy="2715895"/>
          </a:xfrm>
          <a:prstGeom prst="roundRect">
            <a:avLst>
              <a:gd name="adj" fmla="val 16667"/>
            </a:avLst>
          </a:prstGeom>
          <a:noFill/>
          <a:ln w="25400">
            <a:solidFill>
              <a:srgbClr val="0070C0"/>
            </a:solidFill>
            <a:prstDash val="sysDot"/>
            <a:rou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80" tIns="34290" rIns="68580" bIns="34290" anchor="ctr"/>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074420" y="1740535"/>
            <a:ext cx="2392045" cy="521970"/>
          </a:xfrm>
          <a:prstGeom prst="rect">
            <a:avLst/>
          </a:prstGeom>
          <a:noFill/>
        </p:spPr>
        <p:txBody>
          <a:bodyPr wrap="square" rtlCol="0">
            <a:spAutoFit/>
          </a:bodyPr>
          <a:p>
            <a:r>
              <a:rPr lang="zh-CN" altLang="en-US" sz="2800">
                <a:solidFill>
                  <a:schemeClr val="tx1"/>
                </a:solidFill>
                <a:latin typeface="微软雅黑" panose="020B0503020204020204" pitchFamily="34" charset="-122"/>
                <a:ea typeface="微软雅黑" panose="020B0503020204020204" pitchFamily="34" charset="-122"/>
              </a:rPr>
              <a:t>课堂提问</a:t>
            </a:r>
            <a:endParaRPr lang="zh-CN" altLang="en-US" sz="2800">
              <a:solidFill>
                <a:schemeClr val="tx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4799330" y="2521585"/>
            <a:ext cx="6203950" cy="2061210"/>
          </a:xfrm>
          <a:prstGeom prst="rect">
            <a:avLst/>
          </a:prstGeom>
          <a:noFill/>
        </p:spPr>
        <p:txBody>
          <a:bodyPr wrap="square" rtlCol="0" anchor="t">
            <a:spAutoFit/>
          </a:bodyPr>
          <a:p>
            <a:r>
              <a:rPr lang="zh-CN" altLang="en-US" sz="3200" b="0">
                <a:solidFill>
                  <a:schemeClr val="tx1"/>
                </a:solidFill>
                <a:latin typeface="微软雅黑" panose="020B0503020204020204" pitchFamily="34" charset="-122"/>
                <a:ea typeface="微软雅黑" panose="020B0503020204020204" pitchFamily="34" charset="-122"/>
              </a:rPr>
              <a:t>第一种方式与第二种方式有什么不同？</a:t>
            </a:r>
            <a:endParaRPr lang="zh-CN" altLang="en-US" sz="3200" b="0">
              <a:solidFill>
                <a:schemeClr val="tx1"/>
              </a:solidFill>
              <a:latin typeface="微软雅黑" panose="020B0503020204020204" pitchFamily="34" charset="-122"/>
              <a:ea typeface="微软雅黑" panose="020B0503020204020204" pitchFamily="34" charset="-122"/>
            </a:endParaRPr>
          </a:p>
          <a:p>
            <a:r>
              <a:rPr lang="zh-CN" altLang="en-US" sz="3200" b="0">
                <a:solidFill>
                  <a:schemeClr val="tx1"/>
                </a:solidFill>
                <a:latin typeface="微软雅黑" panose="020B0503020204020204" pitchFamily="34" charset="-122"/>
                <a:ea typeface="微软雅黑" panose="020B0503020204020204" pitchFamily="34" charset="-122"/>
              </a:rPr>
              <a:t>哪一种方式能运用于人身上？为什么？</a:t>
            </a:r>
            <a:endParaRPr lang="zh-CN" altLang="en-US" sz="3200" b="0">
              <a:solidFill>
                <a:schemeClr val="tx1"/>
              </a:solidFill>
              <a:latin typeface="微软雅黑" panose="020B0503020204020204" pitchFamily="34" charset="-122"/>
              <a:ea typeface="微软雅黑" panose="020B0503020204020204" pitchFamily="34" charset="-122"/>
            </a:endParaRPr>
          </a:p>
        </p:txBody>
      </p:sp>
      <p:pic>
        <p:nvPicPr>
          <p:cNvPr id="2" name="图片 1" descr="A000220150322E82PPIC"/>
          <p:cNvPicPr>
            <a:picLocks noChangeAspect="1"/>
          </p:cNvPicPr>
          <p:nvPr/>
        </p:nvPicPr>
        <p:blipFill>
          <a:blip r:embed="rId1"/>
          <a:stretch>
            <a:fillRect/>
          </a:stretch>
        </p:blipFill>
        <p:spPr>
          <a:xfrm>
            <a:off x="46990" y="2835910"/>
            <a:ext cx="4446270" cy="314261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圆角矩形 4"/>
          <p:cNvSpPr/>
          <p:nvPr/>
        </p:nvSpPr>
        <p:spPr>
          <a:xfrm>
            <a:off x="1044575" y="2453005"/>
            <a:ext cx="7591425" cy="3937635"/>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3635375" y="1229360"/>
            <a:ext cx="1593850" cy="1580515"/>
            <a:chOff x="304800" y="673100"/>
            <a:chExt cx="4000500" cy="4000500"/>
          </a:xfrm>
          <a:effectLst>
            <a:outerShdw blurRad="444500" dist="254000" dir="8100000" algn="tr" rotWithShape="0">
              <a:prstClr val="black">
                <a:alpha val="50000"/>
              </a:prstClr>
            </a:outerShdw>
          </a:effectLst>
        </p:grpSpPr>
        <p:sp>
          <p:nvSpPr>
            <p:cNvPr id="7" name="同心圆 6"/>
            <p:cNvSpPr/>
            <p:nvPr/>
          </p:nvSpPr>
          <p:spPr>
            <a:xfrm>
              <a:off x="304800" y="673100"/>
              <a:ext cx="4000500" cy="4000500"/>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椭圆 17"/>
            <p:cNvSpPr/>
            <p:nvPr/>
          </p:nvSpPr>
          <p:spPr>
            <a:xfrm>
              <a:off x="392112" y="760412"/>
              <a:ext cx="3825874" cy="3825874"/>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29" name="矩形 28"/>
          <p:cNvSpPr/>
          <p:nvPr/>
        </p:nvSpPr>
        <p:spPr>
          <a:xfrm>
            <a:off x="3963035" y="1671955"/>
            <a:ext cx="1357630" cy="460375"/>
          </a:xfrm>
          <a:prstGeom prst="rect">
            <a:avLst/>
          </a:prstGeom>
        </p:spPr>
        <p:txBody>
          <a:bodyPr wrap="square">
            <a:spAutoFit/>
          </a:bodyPr>
          <a:p>
            <a:r>
              <a:rPr lang="zh-CN" altLang="en-US" sz="2400" b="1" dirty="0" smtClean="0">
                <a:solidFill>
                  <a:schemeClr val="bg1"/>
                </a:solidFill>
                <a:latin typeface="微软雅黑" panose="020B0503020204020204" pitchFamily="34" charset="-122"/>
                <a:ea typeface="微软雅黑" panose="020B0503020204020204" pitchFamily="34" charset="-122"/>
              </a:rPr>
              <a:t>分析</a:t>
            </a:r>
            <a:r>
              <a:rPr lang="en-US" altLang="zh-CN" sz="2400" b="1" dirty="0" smtClean="0">
                <a:solidFill>
                  <a:schemeClr val="bg1"/>
                </a:solidFill>
                <a:latin typeface="微软雅黑" panose="020B0503020204020204" pitchFamily="34" charset="-122"/>
                <a:ea typeface="微软雅黑" panose="020B0503020204020204" pitchFamily="34" charset="-122"/>
              </a:rPr>
              <a:t>1</a:t>
            </a:r>
            <a:endParaRPr lang="en-US" altLang="zh-CN" sz="2400" b="1" dirty="0" smtClean="0">
              <a:solidFill>
                <a:schemeClr val="bg1"/>
              </a:solidFill>
              <a:latin typeface="微软雅黑" panose="020B0503020204020204" pitchFamily="34" charset="-122"/>
              <a:ea typeface="微软雅黑" panose="020B0503020204020204" pitchFamily="34" charset="-122"/>
            </a:endParaRPr>
          </a:p>
        </p:txBody>
      </p:sp>
      <p:sp>
        <p:nvSpPr>
          <p:cNvPr id="34" name="TextBox 20"/>
          <p:cNvSpPr txBox="1"/>
          <p:nvPr/>
        </p:nvSpPr>
        <p:spPr>
          <a:xfrm>
            <a:off x="1369060" y="2809875"/>
            <a:ext cx="6942455" cy="3357245"/>
          </a:xfrm>
          <a:prstGeom prst="rect">
            <a:avLst/>
          </a:prstGeom>
          <a:noFill/>
        </p:spPr>
        <p:txBody>
          <a:bodyPr wrap="square" lIns="0" tIns="0" rIns="0" bIns="0" rtlCol="0">
            <a:spAutoFit/>
          </a:bodyPr>
          <a:p>
            <a:pPr indent="266700">
              <a:lnSpc>
                <a:spcPct val="130000"/>
              </a:lnSpc>
            </a:pPr>
            <a:r>
              <a:rPr lang="zh-CN" altLang="en-US" sz="10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400" b="1" dirty="0" smtClean="0">
                <a:solidFill>
                  <a:schemeClr val="tx2">
                    <a:lumMod val="75000"/>
                  </a:schemeClr>
                </a:solidFill>
                <a:latin typeface="微软雅黑" panose="020B0503020204020204" pitchFamily="34" charset="-122"/>
                <a:ea typeface="微软雅黑" panose="020B0503020204020204" pitchFamily="34" charset="-122"/>
              </a:rPr>
              <a:t> </a:t>
            </a:r>
            <a:r>
              <a:rPr lang="zh-CN" altLang="en-US" sz="2400" b="1" dirty="0">
                <a:solidFill>
                  <a:schemeClr val="tx2">
                    <a:lumMod val="75000"/>
                  </a:schemeClr>
                </a:solidFill>
                <a:latin typeface="微软雅黑" panose="020B0503020204020204" pitchFamily="34" charset="-122"/>
                <a:ea typeface="微软雅黑" panose="020B0503020204020204" pitchFamily="34" charset="-122"/>
                <a:sym typeface="+mn-ea"/>
              </a:rPr>
              <a:t>第一种方法是</a:t>
            </a:r>
            <a:r>
              <a:rPr lang="zh-CN" altLang="en-US" sz="2400" b="1" dirty="0">
                <a:solidFill>
                  <a:srgbClr val="FF0000"/>
                </a:solidFill>
                <a:latin typeface="微软雅黑" panose="020B0503020204020204" pitchFamily="34" charset="-122"/>
                <a:ea typeface="微软雅黑" panose="020B0503020204020204" pitchFamily="34" charset="-122"/>
                <a:sym typeface="+mn-ea"/>
              </a:rPr>
              <a:t>愚弄</a:t>
            </a:r>
            <a:r>
              <a:rPr lang="zh-CN" altLang="en-US" sz="2400" b="1" dirty="0">
                <a:solidFill>
                  <a:schemeClr val="tx2">
                    <a:lumMod val="75000"/>
                  </a:schemeClr>
                </a:solidFill>
                <a:latin typeface="微软雅黑" panose="020B0503020204020204" pitchFamily="34" charset="-122"/>
                <a:ea typeface="微软雅黑" panose="020B0503020204020204" pitchFamily="34" charset="-122"/>
                <a:sym typeface="+mn-ea"/>
              </a:rPr>
              <a:t>，对于驴可以用，对于人，是万万不能用的。也许在一开始不知情的情况下，人们会听从，但一旦知道了真相或次数多了，也就发挥不了作用。</a:t>
            </a:r>
            <a:endParaRPr lang="zh-CN" altLang="en-US" sz="2400" b="1" dirty="0">
              <a:solidFill>
                <a:schemeClr val="tx2">
                  <a:lumMod val="75000"/>
                </a:schemeClr>
              </a:solidFill>
              <a:latin typeface="微软雅黑" panose="020B0503020204020204" pitchFamily="34" charset="-122"/>
              <a:ea typeface="微软雅黑" panose="020B0503020204020204" pitchFamily="34" charset="-122"/>
              <a:sym typeface="+mn-ea"/>
            </a:endParaRPr>
          </a:p>
          <a:p>
            <a:pPr indent="266700">
              <a:lnSpc>
                <a:spcPct val="130000"/>
              </a:lnSpc>
            </a:pPr>
            <a:r>
              <a:rPr lang="zh-CN" altLang="en-US" sz="2400" b="1" dirty="0">
                <a:solidFill>
                  <a:schemeClr val="tx2">
                    <a:lumMod val="75000"/>
                  </a:schemeClr>
                </a:solidFill>
                <a:latin typeface="微软雅黑" panose="020B0503020204020204" pitchFamily="34" charset="-122"/>
                <a:ea typeface="微软雅黑" panose="020B0503020204020204" pitchFamily="34" charset="-122"/>
                <a:sym typeface="+mn-ea"/>
              </a:rPr>
              <a:t>第二种方法就是</a:t>
            </a:r>
            <a:r>
              <a:rPr lang="zh-CN" altLang="en-US" sz="2400" b="1" dirty="0">
                <a:solidFill>
                  <a:srgbClr val="FF0000"/>
                </a:solidFill>
                <a:latin typeface="微软雅黑" panose="020B0503020204020204" pitchFamily="34" charset="-122"/>
                <a:ea typeface="微软雅黑" panose="020B0503020204020204" pitchFamily="34" charset="-122"/>
                <a:sym typeface="+mn-ea"/>
              </a:rPr>
              <a:t>激励</a:t>
            </a:r>
            <a:r>
              <a:rPr lang="zh-CN" altLang="en-US" sz="2400" b="1" dirty="0">
                <a:solidFill>
                  <a:schemeClr val="tx2">
                    <a:lumMod val="75000"/>
                  </a:schemeClr>
                </a:solidFill>
                <a:latin typeface="微软雅黑" panose="020B0503020204020204" pitchFamily="34" charset="-122"/>
                <a:ea typeface="微软雅黑" panose="020B0503020204020204" pitchFamily="34" charset="-122"/>
                <a:sym typeface="+mn-ea"/>
              </a:rPr>
              <a:t>。因为驴是为了吃着胡萝卜而心甘情愿地转圈圈。显然，这是我们要借鉴的管理方法。 </a:t>
            </a:r>
            <a:endParaRPr lang="zh-CN" altLang="en-US" sz="2400" b="1" dirty="0">
              <a:solidFill>
                <a:schemeClr val="tx2">
                  <a:lumMod val="75000"/>
                </a:schemeClr>
              </a:solidFill>
              <a:latin typeface="微软雅黑" panose="020B0503020204020204" pitchFamily="34" charset="-122"/>
              <a:ea typeface="微软雅黑" panose="020B0503020204020204" pitchFamily="34" charset="-122"/>
              <a:sym typeface="+mn-ea"/>
            </a:endParaRPr>
          </a:p>
        </p:txBody>
      </p:sp>
      <p:pic>
        <p:nvPicPr>
          <p:cNvPr id="2" name="图片 1" descr="A000220150318C13PPIC"/>
          <p:cNvPicPr>
            <a:picLocks noChangeAspect="1"/>
          </p:cNvPicPr>
          <p:nvPr/>
        </p:nvPicPr>
        <p:blipFill>
          <a:blip r:embed="rId1"/>
          <a:stretch>
            <a:fillRect/>
          </a:stretch>
        </p:blipFill>
        <p:spPr>
          <a:xfrm>
            <a:off x="8918575" y="2132330"/>
            <a:ext cx="2344420" cy="2593975"/>
          </a:xfrm>
          <a:prstGeom prst="rect">
            <a:avLst/>
          </a:prstGeom>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81922" name="Rectangle 2"/>
          <p:cNvSpPr>
            <a:spLocks noGrp="1" noRot="1"/>
          </p:cNvSpPr>
          <p:nvPr/>
        </p:nvSpPr>
        <p:spPr>
          <a:xfrm>
            <a:off x="904240" y="1884045"/>
            <a:ext cx="10911205" cy="873125"/>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buNone/>
            </a:pPr>
            <a:r>
              <a:rPr lang="en-US" altLang="zh-CN" sz="3600" b="1" dirty="0">
                <a:latin typeface="楷体_GB2312" pitchFamily="49" charset="-122"/>
                <a:ea typeface="楷体_GB2312" pitchFamily="49" charset="-122"/>
              </a:rPr>
              <a:t>1</a:t>
            </a:r>
            <a:r>
              <a:rPr lang="zh-CN" altLang="en-US" sz="3600" b="1" dirty="0">
                <a:latin typeface="楷体_GB2312" pitchFamily="49" charset="-122"/>
                <a:ea typeface="楷体_GB2312" pitchFamily="49" charset="-122"/>
              </a:rPr>
              <a:t>）能不能在驴前面吊一根骨头？</a:t>
            </a:r>
            <a:endParaRPr lang="zh-CN" altLang="en-US" sz="3600" b="1" dirty="0">
              <a:latin typeface="楷体_GB2312" pitchFamily="49" charset="-122"/>
              <a:ea typeface="楷体_GB2312" pitchFamily="49" charset="-122"/>
            </a:endParaRPr>
          </a:p>
          <a:p>
            <a:pPr eaLnBrk="1" hangingPunct="1"/>
            <a:endParaRPr lang="zh-CN" altLang="en-US" sz="3600" b="1" dirty="0">
              <a:latin typeface="楷体_GB2312" pitchFamily="49" charset="-122"/>
              <a:ea typeface="楷体_GB2312" pitchFamily="49" charset="-122"/>
            </a:endParaRPr>
          </a:p>
        </p:txBody>
      </p:sp>
      <p:sp>
        <p:nvSpPr>
          <p:cNvPr id="17413" name="Text Box 3"/>
          <p:cNvSpPr txBox="1"/>
          <p:nvPr/>
        </p:nvSpPr>
        <p:spPr>
          <a:xfrm>
            <a:off x="1936433" y="1020445"/>
            <a:ext cx="2520950" cy="706755"/>
          </a:xfrm>
          <a:prstGeom prst="rect">
            <a:avLst/>
          </a:prstGeom>
          <a:noFill/>
          <a:ln w="9525">
            <a:noFill/>
          </a:ln>
        </p:spPr>
        <p:txBody>
          <a:bodyPr>
            <a:spAutoFit/>
          </a:bodyPr>
          <a:p>
            <a:pPr>
              <a:spcBef>
                <a:spcPct val="50000"/>
              </a:spcBef>
            </a:pPr>
            <a:r>
              <a:rPr lang="zh-CN" altLang="en-US" sz="4000" b="1" dirty="0">
                <a:latin typeface="Comic Sans MS" panose="030F0702030302020204" pitchFamily="66" charset="0"/>
                <a:ea typeface="华文彩云" pitchFamily="2" charset="-122"/>
              </a:rPr>
              <a:t>思考？</a:t>
            </a:r>
            <a:endParaRPr lang="zh-CN" altLang="en-US" sz="4000" b="1" dirty="0">
              <a:latin typeface="Comic Sans MS" panose="030F0702030302020204" pitchFamily="66" charset="0"/>
              <a:ea typeface="华文彩云" pitchFamily="2" charset="-122"/>
            </a:endParaRPr>
          </a:p>
        </p:txBody>
      </p:sp>
      <p:sp>
        <p:nvSpPr>
          <p:cNvPr id="4" name="文本框 3"/>
          <p:cNvSpPr txBox="1"/>
          <p:nvPr/>
        </p:nvSpPr>
        <p:spPr>
          <a:xfrm>
            <a:off x="922020" y="2914650"/>
            <a:ext cx="10876280" cy="2861310"/>
          </a:xfrm>
          <a:prstGeom prst="rect">
            <a:avLst/>
          </a:prstGeom>
          <a:noFill/>
        </p:spPr>
        <p:txBody>
          <a:bodyPr wrap="square" rtlCol="0" anchor="t">
            <a:spAutoFit/>
          </a:bodyPr>
          <a:p>
            <a:pPr eaLnBrk="1" hangingPunct="1"/>
            <a:r>
              <a:rPr lang="zh-CN" altLang="en-US" sz="3600" b="1" dirty="0">
                <a:latin typeface="楷体_GB2312" pitchFamily="49" charset="-122"/>
                <a:ea typeface="楷体_GB2312" pitchFamily="49" charset="-122"/>
                <a:sym typeface="+mn-ea"/>
              </a:rPr>
              <a:t>不能，因为驴不需要这个。因此，要想让驴拉磨，首先得分析驴到底喜欢吃也就是需要什么？</a:t>
            </a:r>
            <a:endParaRPr lang="zh-CN" altLang="en-US" sz="3600" b="1" dirty="0">
              <a:latin typeface="楷体_GB2312" pitchFamily="49" charset="-122"/>
              <a:ea typeface="楷体_GB2312" pitchFamily="49" charset="-122"/>
            </a:endParaRPr>
          </a:p>
          <a:p>
            <a:pPr eaLnBrk="1" hangingPunct="1"/>
            <a:r>
              <a:rPr lang="zh-CN" altLang="en-US" sz="3600" b="1" dirty="0">
                <a:latin typeface="楷体_GB2312" pitchFamily="49" charset="-122"/>
                <a:ea typeface="楷体_GB2312" pitchFamily="49" charset="-122"/>
                <a:sym typeface="+mn-ea"/>
              </a:rPr>
              <a:t>同样，要想激励别人，</a:t>
            </a:r>
            <a:r>
              <a:rPr lang="zh-CN" altLang="en-US" sz="3600" b="1" dirty="0">
                <a:solidFill>
                  <a:srgbClr val="FF0000"/>
                </a:solidFill>
                <a:latin typeface="楷体_GB2312" pitchFamily="49" charset="-122"/>
                <a:ea typeface="楷体_GB2312" pitchFamily="49" charset="-122"/>
                <a:sym typeface="+mn-ea"/>
              </a:rPr>
              <a:t>首先应该找到别人的需要</a:t>
            </a:r>
            <a:r>
              <a:rPr lang="zh-CN" altLang="en-US" sz="3600" b="1" dirty="0">
                <a:latin typeface="楷体_GB2312" pitchFamily="49" charset="-122"/>
                <a:ea typeface="楷体_GB2312" pitchFamily="49" charset="-122"/>
                <a:sym typeface="+mn-ea"/>
              </a:rPr>
              <a:t>。就像小游戏中老师问大家想不想小奖品一样，就是在找大家的需要。找到了需要就可以用它来进行外部刺激。</a:t>
            </a:r>
            <a:endParaRPr lang="zh-CN" altLang="en-US" sz="3600" b="1" dirty="0">
              <a:latin typeface="楷体_GB2312" pitchFamily="49" charset="-122"/>
              <a:ea typeface="楷体_GB2312" pitchFamily="49"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1922">
                                            <p:txEl>
                                              <p:charRg st="0" end="16"/>
                                            </p:txEl>
                                          </p:spTgt>
                                        </p:tgtEl>
                                        <p:attrNameLst>
                                          <p:attrName>style.visibility</p:attrName>
                                        </p:attrNameLst>
                                      </p:cBhvr>
                                      <p:to>
                                        <p:strVal val="visible"/>
                                      </p:to>
                                    </p:set>
                                    <p:anim calcmode="lin" valueType="num">
                                      <p:cBhvr>
                                        <p:cTn id="12" dur="1" fill="hold"/>
                                        <p:tgtEl>
                                          <p:spTgt spid="81922">
                                            <p:txEl>
                                              <p:charRg st="0" end="16"/>
                                            </p:txEl>
                                          </p:spTgt>
                                        </p:tgtEl>
                                      </p:cBhvr>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1922" grpId="0" uiExpand="1" build="p"/>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82946" name="Rectangle 2"/>
          <p:cNvSpPr>
            <a:spLocks noGrp="1" noRot="1"/>
          </p:cNvSpPr>
          <p:nvPr/>
        </p:nvSpPr>
        <p:spPr>
          <a:xfrm>
            <a:off x="1313180" y="1725295"/>
            <a:ext cx="8498205" cy="58547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lnSpc>
                <a:spcPct val="90000"/>
              </a:lnSpc>
              <a:spcBef>
                <a:spcPct val="0"/>
              </a:spcBef>
              <a:buNone/>
            </a:pPr>
            <a:r>
              <a:rPr lang="en-US" altLang="zh-CN" b="1" dirty="0">
                <a:latin typeface="楷体_GB2312" pitchFamily="49" charset="-122"/>
                <a:ea typeface="楷体_GB2312" pitchFamily="49" charset="-122"/>
              </a:rPr>
              <a:t>2</a:t>
            </a:r>
            <a:r>
              <a:rPr lang="zh-CN" altLang="en-US" b="1" dirty="0">
                <a:latin typeface="楷体_GB2312" pitchFamily="49" charset="-122"/>
                <a:ea typeface="楷体_GB2312" pitchFamily="49" charset="-122"/>
              </a:rPr>
              <a:t>）不把胡萝卜挂在驴的前面行不行？</a:t>
            </a:r>
            <a:endParaRPr lang="zh-CN" altLang="en-US" b="1" dirty="0">
              <a:latin typeface="楷体_GB2312" pitchFamily="49" charset="-122"/>
              <a:ea typeface="楷体_GB2312" pitchFamily="49" charset="-122"/>
            </a:endParaRPr>
          </a:p>
          <a:p>
            <a:pPr eaLnBrk="1" hangingPunct="1">
              <a:lnSpc>
                <a:spcPct val="90000"/>
              </a:lnSpc>
              <a:spcBef>
                <a:spcPct val="0"/>
              </a:spcBef>
            </a:pPr>
            <a:endParaRPr lang="zh-CN" altLang="en-US" b="1" dirty="0">
              <a:latin typeface="楷体_GB2312" pitchFamily="49" charset="-122"/>
              <a:ea typeface="楷体_GB2312" pitchFamily="49" charset="-122"/>
            </a:endParaRPr>
          </a:p>
        </p:txBody>
      </p:sp>
      <p:sp>
        <p:nvSpPr>
          <p:cNvPr id="18437" name="Text Box 3"/>
          <p:cNvSpPr txBox="1"/>
          <p:nvPr/>
        </p:nvSpPr>
        <p:spPr>
          <a:xfrm>
            <a:off x="2125663" y="825818"/>
            <a:ext cx="2520950" cy="706755"/>
          </a:xfrm>
          <a:prstGeom prst="rect">
            <a:avLst/>
          </a:prstGeom>
          <a:noFill/>
          <a:ln w="9525">
            <a:noFill/>
          </a:ln>
        </p:spPr>
        <p:txBody>
          <a:bodyPr>
            <a:spAutoFit/>
          </a:bodyPr>
          <a:p>
            <a:pPr>
              <a:spcBef>
                <a:spcPct val="50000"/>
              </a:spcBef>
            </a:pPr>
            <a:r>
              <a:rPr lang="zh-CN" altLang="en-US" sz="4000" b="1" dirty="0">
                <a:latin typeface="Comic Sans MS" panose="030F0702030302020204" pitchFamily="66" charset="0"/>
                <a:ea typeface="华文彩云" pitchFamily="2" charset="-122"/>
              </a:rPr>
              <a:t>思考？</a:t>
            </a:r>
            <a:endParaRPr lang="zh-CN" altLang="en-US" sz="4000" b="1" dirty="0">
              <a:latin typeface="Comic Sans MS" panose="030F0702030302020204" pitchFamily="66" charset="0"/>
              <a:ea typeface="华文彩云" pitchFamily="2" charset="-122"/>
            </a:endParaRPr>
          </a:p>
        </p:txBody>
      </p:sp>
      <p:sp>
        <p:nvSpPr>
          <p:cNvPr id="4" name="文本框 3"/>
          <p:cNvSpPr txBox="1"/>
          <p:nvPr/>
        </p:nvSpPr>
        <p:spPr>
          <a:xfrm>
            <a:off x="1210310" y="2503170"/>
            <a:ext cx="10109200" cy="3912870"/>
          </a:xfrm>
          <a:prstGeom prst="rect">
            <a:avLst/>
          </a:prstGeom>
          <a:noFill/>
        </p:spPr>
        <p:txBody>
          <a:bodyPr wrap="square" rtlCol="0">
            <a:spAutoFit/>
          </a:bodyPr>
          <a:p>
            <a:pPr eaLnBrk="1" hangingPunct="1">
              <a:lnSpc>
                <a:spcPct val="90000"/>
              </a:lnSpc>
              <a:spcBef>
                <a:spcPct val="0"/>
              </a:spcBef>
            </a:pPr>
            <a:r>
              <a:rPr lang="zh-CN" altLang="en-US" sz="3200" b="1" dirty="0">
                <a:latin typeface="楷体_GB2312" pitchFamily="49" charset="-122"/>
                <a:ea typeface="楷体_GB2312" pitchFamily="49" charset="-122"/>
                <a:sym typeface="+mn-ea"/>
              </a:rPr>
              <a:t>不行，因为这样做的话，驴就不知道干完活会有胡萝卜吃，干起活来就没有奔头。因此，知道了驴喜欢吃胡萝卜还不行，还让它清楚地知道干完活就能吃到萝卜（把萝卜挂在驴的额头前就是这个目的）。</a:t>
            </a:r>
            <a:endParaRPr lang="zh-CN" altLang="en-US" sz="3200" b="1" dirty="0">
              <a:latin typeface="楷体_GB2312" pitchFamily="49" charset="-122"/>
              <a:ea typeface="楷体_GB2312" pitchFamily="49" charset="-122"/>
            </a:endParaRPr>
          </a:p>
          <a:p>
            <a:pPr eaLnBrk="1" hangingPunct="1">
              <a:lnSpc>
                <a:spcPct val="90000"/>
              </a:lnSpc>
              <a:spcBef>
                <a:spcPct val="0"/>
              </a:spcBef>
            </a:pPr>
            <a:r>
              <a:rPr lang="zh-CN" altLang="en-US" sz="3200" b="1" dirty="0">
                <a:latin typeface="楷体_GB2312" pitchFamily="49" charset="-122"/>
                <a:ea typeface="楷体_GB2312" pitchFamily="49" charset="-122"/>
                <a:sym typeface="+mn-ea"/>
              </a:rPr>
              <a:t>同样，在找到别人的需要之后还应该</a:t>
            </a:r>
            <a:r>
              <a:rPr lang="zh-CN" altLang="en-US" sz="3200" b="1" dirty="0">
                <a:solidFill>
                  <a:srgbClr val="FF0000"/>
                </a:solidFill>
                <a:latin typeface="楷体_GB2312" pitchFamily="49" charset="-122"/>
                <a:ea typeface="楷体_GB2312" pitchFamily="49" charset="-122"/>
                <a:sym typeface="+mn-ea"/>
              </a:rPr>
              <a:t>让他清楚地知道</a:t>
            </a:r>
            <a:r>
              <a:rPr lang="zh-CN" altLang="en-US" sz="3200" b="1" dirty="0">
                <a:latin typeface="楷体_GB2312" pitchFamily="49" charset="-122"/>
                <a:ea typeface="楷体_GB2312" pitchFamily="49" charset="-122"/>
                <a:sym typeface="+mn-ea"/>
              </a:rPr>
              <a:t>，</a:t>
            </a:r>
            <a:r>
              <a:rPr lang="zh-CN" altLang="en-US" sz="3200" b="1" dirty="0">
                <a:solidFill>
                  <a:srgbClr val="FF0000"/>
                </a:solidFill>
                <a:latin typeface="楷体_GB2312" pitchFamily="49" charset="-122"/>
                <a:ea typeface="楷体_GB2312" pitchFamily="49" charset="-122"/>
                <a:sym typeface="+mn-ea"/>
              </a:rPr>
              <a:t>在完成工作任务之后他的需要就会得到满足</a:t>
            </a:r>
            <a:r>
              <a:rPr lang="zh-CN" altLang="en-US" sz="3200" b="1" dirty="0">
                <a:latin typeface="楷体_GB2312" pitchFamily="49" charset="-122"/>
                <a:ea typeface="楷体_GB2312" pitchFamily="49" charset="-122"/>
                <a:sym typeface="+mn-ea"/>
              </a:rPr>
              <a:t>（就像小游戏中老师告诉大家站起来就能得到小奖品），这样，他干起活来就有动力了。</a:t>
            </a:r>
            <a:endParaRPr lang="zh-CN" altLang="en-US" sz="3200" b="1" dirty="0">
              <a:latin typeface="楷体_GB2312" pitchFamily="49" charset="-122"/>
              <a:ea typeface="楷体_GB2312" pitchFamily="49" charset="-122"/>
            </a:endParaRPr>
          </a:p>
          <a:p>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4" presetClass="entr" presetSubtype="0" fill="hold" grpId="0" nodeType="afterEffect">
                                  <p:stCondLst>
                                    <p:cond delay="0"/>
                                  </p:stCondLst>
                                  <p:childTnLst>
                                    <p:set>
                                      <p:cBhvr>
                                        <p:cTn id="10" dur="1" fill="hold">
                                          <p:stCondLst>
                                            <p:cond delay="0"/>
                                          </p:stCondLst>
                                        </p:cTn>
                                        <p:tgtEl>
                                          <p:spTgt spid="82946">
                                            <p:txEl>
                                              <p:charRg st="0" end="18"/>
                                            </p:txEl>
                                          </p:spTgt>
                                        </p:tgtEl>
                                        <p:attrNameLst>
                                          <p:attrName>style.visibility</p:attrName>
                                        </p:attrNameLst>
                                      </p:cBhvr>
                                      <p:to>
                                        <p:strVal val="visible"/>
                                      </p:to>
                                    </p:set>
                                    <p:anim calcmode="lin" valueType="num">
                                      <p:cBhvr>
                                        <p:cTn id="11" dur="1" fill="hold"/>
                                        <p:tgtEl>
                                          <p:spTgt spid="82946">
                                            <p:txEl>
                                              <p:charRg st="0" end="18"/>
                                            </p:txEl>
                                          </p:spTgt>
                                        </p:tgtEl>
                                      </p:cBhvr>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2946" grpId="0" build="p"/>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83970" name="Rectangle 2"/>
          <p:cNvSpPr>
            <a:spLocks noGrp="1" noRot="1"/>
          </p:cNvSpPr>
          <p:nvPr/>
        </p:nvSpPr>
        <p:spPr>
          <a:xfrm>
            <a:off x="1355090" y="1828800"/>
            <a:ext cx="9633585" cy="847725"/>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buNone/>
            </a:pPr>
            <a:r>
              <a:rPr lang="en-US" altLang="zh-CN" b="1" dirty="0">
                <a:latin typeface="楷体_GB2312" pitchFamily="49" charset="-122"/>
                <a:ea typeface="楷体_GB2312" pitchFamily="49" charset="-122"/>
              </a:rPr>
              <a:t>3</a:t>
            </a:r>
            <a:r>
              <a:rPr lang="zh-CN" altLang="en-US" b="1" dirty="0">
                <a:latin typeface="楷体_GB2312" pitchFamily="49" charset="-122"/>
                <a:ea typeface="楷体_GB2312" pitchFamily="49" charset="-122"/>
              </a:rPr>
              <a:t>）在驴拉完磨之后不把胡萝卜给驴吃行不行？</a:t>
            </a:r>
            <a:endParaRPr lang="zh-CN" altLang="en-US" b="1" dirty="0">
              <a:latin typeface="楷体_GB2312" pitchFamily="49" charset="-122"/>
              <a:ea typeface="楷体_GB2312" pitchFamily="49" charset="-122"/>
            </a:endParaRPr>
          </a:p>
          <a:p>
            <a:pPr eaLnBrk="1" hangingPunct="1"/>
            <a:endParaRPr lang="zh-CN" altLang="en-US" b="1" dirty="0">
              <a:latin typeface="楷体_GB2312" pitchFamily="49" charset="-122"/>
              <a:ea typeface="楷体_GB2312" pitchFamily="49" charset="-122"/>
            </a:endParaRPr>
          </a:p>
        </p:txBody>
      </p:sp>
      <p:sp>
        <p:nvSpPr>
          <p:cNvPr id="19461" name="Text Box 3"/>
          <p:cNvSpPr txBox="1"/>
          <p:nvPr/>
        </p:nvSpPr>
        <p:spPr>
          <a:xfrm>
            <a:off x="1005523" y="943293"/>
            <a:ext cx="2520950" cy="706755"/>
          </a:xfrm>
          <a:prstGeom prst="rect">
            <a:avLst/>
          </a:prstGeom>
          <a:noFill/>
          <a:ln w="9525">
            <a:noFill/>
          </a:ln>
        </p:spPr>
        <p:txBody>
          <a:bodyPr>
            <a:spAutoFit/>
          </a:bodyPr>
          <a:p>
            <a:pPr>
              <a:spcBef>
                <a:spcPct val="50000"/>
              </a:spcBef>
            </a:pPr>
            <a:r>
              <a:rPr lang="zh-CN" altLang="en-US" sz="4000" b="1" dirty="0">
                <a:latin typeface="Comic Sans MS" panose="030F0702030302020204" pitchFamily="66" charset="0"/>
                <a:ea typeface="华文彩云" pitchFamily="2" charset="-122"/>
              </a:rPr>
              <a:t>思考？</a:t>
            </a:r>
            <a:endParaRPr lang="zh-CN" altLang="en-US" sz="4000" b="1" dirty="0">
              <a:latin typeface="Comic Sans MS" panose="030F0702030302020204" pitchFamily="66" charset="0"/>
              <a:ea typeface="华文彩云" pitchFamily="2" charset="-122"/>
            </a:endParaRPr>
          </a:p>
        </p:txBody>
      </p:sp>
      <p:sp>
        <p:nvSpPr>
          <p:cNvPr id="4" name="文本框 3"/>
          <p:cNvSpPr txBox="1"/>
          <p:nvPr/>
        </p:nvSpPr>
        <p:spPr>
          <a:xfrm>
            <a:off x="1212850" y="2967990"/>
            <a:ext cx="9432925" cy="2553335"/>
          </a:xfrm>
          <a:prstGeom prst="rect">
            <a:avLst/>
          </a:prstGeom>
          <a:noFill/>
        </p:spPr>
        <p:txBody>
          <a:bodyPr wrap="square" rtlCol="0" anchor="t">
            <a:spAutoFit/>
          </a:bodyPr>
          <a:p>
            <a:pPr eaLnBrk="1" hangingPunct="1"/>
            <a:r>
              <a:rPr lang="zh-CN" altLang="en-US" sz="3200" b="1" dirty="0">
                <a:latin typeface="楷体_GB2312" pitchFamily="49" charset="-122"/>
                <a:ea typeface="楷体_GB2312" pitchFamily="49" charset="-122"/>
                <a:sym typeface="+mn-ea"/>
              </a:rPr>
              <a:t>不行，因为这样做，下一次再挂胡萝卜对驴就不起激励作用了。</a:t>
            </a:r>
            <a:endParaRPr lang="zh-CN" altLang="en-US" sz="3200" b="1" dirty="0">
              <a:latin typeface="楷体_GB2312" pitchFamily="49" charset="-122"/>
              <a:ea typeface="楷体_GB2312" pitchFamily="49" charset="-122"/>
            </a:endParaRPr>
          </a:p>
          <a:p>
            <a:pPr eaLnBrk="1" hangingPunct="1"/>
            <a:r>
              <a:rPr lang="zh-CN" altLang="en-US" sz="3200" b="1" dirty="0">
                <a:latin typeface="楷体_GB2312" pitchFamily="49" charset="-122"/>
                <a:ea typeface="楷体_GB2312" pitchFamily="49" charset="-122"/>
                <a:sym typeface="+mn-ea"/>
              </a:rPr>
              <a:t>同样，激励别人应该</a:t>
            </a:r>
            <a:r>
              <a:rPr lang="zh-CN" altLang="en-US" sz="3200" b="1" dirty="0">
                <a:solidFill>
                  <a:srgbClr val="FF0000"/>
                </a:solidFill>
                <a:latin typeface="楷体_GB2312" pitchFamily="49" charset="-122"/>
                <a:ea typeface="楷体_GB2312" pitchFamily="49" charset="-122"/>
                <a:sym typeface="+mn-ea"/>
              </a:rPr>
              <a:t>实现诺言</a:t>
            </a:r>
            <a:r>
              <a:rPr lang="zh-CN" altLang="en-US" sz="3200" b="1" dirty="0">
                <a:latin typeface="楷体_GB2312" pitchFamily="49" charset="-122"/>
                <a:ea typeface="楷体_GB2312" pitchFamily="49" charset="-122"/>
                <a:sym typeface="+mn-ea"/>
              </a:rPr>
              <a:t>——在被管理者完成任务之后给予奖励或惩罚（对完成的好的给予奖励，而对于不能完成任务的给予惩罚）。</a:t>
            </a:r>
            <a:endParaRPr lang="zh-CN" altLang="en-US" sz="3200" b="1" dirty="0">
              <a:latin typeface="楷体_GB2312" pitchFamily="49" charset="-122"/>
              <a:ea typeface="楷体_GB2312" pitchFamily="49"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4" presetClass="entr" presetSubtype="0" fill="hold" grpId="0" nodeType="afterEffect">
                                  <p:stCondLst>
                                    <p:cond delay="0"/>
                                  </p:stCondLst>
                                  <p:childTnLst>
                                    <p:set>
                                      <p:cBhvr>
                                        <p:cTn id="10" dur="1" fill="hold">
                                          <p:stCondLst>
                                            <p:cond delay="0"/>
                                          </p:stCondLst>
                                        </p:cTn>
                                        <p:tgtEl>
                                          <p:spTgt spid="83970">
                                            <p:txEl>
                                              <p:charRg st="0" end="22"/>
                                            </p:txEl>
                                          </p:spTgt>
                                        </p:tgtEl>
                                        <p:attrNameLst>
                                          <p:attrName>style.visibility</p:attrName>
                                        </p:attrNameLst>
                                      </p:cBhvr>
                                      <p:to>
                                        <p:strVal val="visible"/>
                                      </p:to>
                                    </p:set>
                                    <p:anim calcmode="lin" valueType="num">
                                      <p:cBhvr>
                                        <p:cTn id="11" dur="1" fill="hold"/>
                                        <p:tgtEl>
                                          <p:spTgt spid="83970">
                                            <p:txEl>
                                              <p:charRg st="0" end="22"/>
                                            </p:txEl>
                                          </p:spTgt>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3970"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圆角矩形 4"/>
          <p:cNvSpPr/>
          <p:nvPr/>
        </p:nvSpPr>
        <p:spPr>
          <a:xfrm>
            <a:off x="1029335" y="2299970"/>
            <a:ext cx="10087610" cy="3648710"/>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1615440" y="2786380"/>
            <a:ext cx="8845550" cy="2553335"/>
          </a:xfrm>
          <a:prstGeom prst="rect">
            <a:avLst/>
          </a:prstGeom>
          <a:noFill/>
        </p:spPr>
        <p:txBody>
          <a:bodyPr wrap="square" rtlCol="0" anchor="t">
            <a:spAutoFit/>
          </a:bodyPr>
          <a:p>
            <a:r>
              <a:rPr lang="zh-CN" altLang="en-US" sz="3200">
                <a:latin typeface="微软雅黑" panose="020B0503020204020204" pitchFamily="34" charset="-122"/>
                <a:ea typeface="微软雅黑" panose="020B0503020204020204" pitchFamily="34" charset="-122"/>
              </a:rPr>
              <a:t>驴有吃胡萝卜的需要，人抓住了它的这种需要，并让它知道在拉完磨后这种需要能得到满足；而且在它拉完磨之后满足了驴的这种需要。所以，胡萝卜成为激励驴拉磨的工具。</a:t>
            </a:r>
            <a:endParaRPr lang="zh-CN" altLang="en-US" sz="3200">
              <a:latin typeface="微软雅黑" panose="020B0503020204020204" pitchFamily="34" charset="-122"/>
              <a:ea typeface="微软雅黑" panose="020B0503020204020204" pitchFamily="34" charset="-122"/>
            </a:endParaRPr>
          </a:p>
          <a:p>
            <a:r>
              <a:rPr lang="zh-CN" altLang="en-US" sz="3200" b="1">
                <a:solidFill>
                  <a:srgbClr val="FF0000"/>
                </a:solidFill>
              </a:rPr>
              <a:t>那对管理员工有什么启示？</a:t>
            </a:r>
            <a:endParaRPr lang="zh-CN" altLang="en-US" sz="3200" b="1">
              <a:solidFill>
                <a:srgbClr val="FF0000"/>
              </a:solidFill>
            </a:endParaRPr>
          </a:p>
        </p:txBody>
      </p:sp>
      <p:grpSp>
        <p:nvGrpSpPr>
          <p:cNvPr id="6" name="组合 5"/>
          <p:cNvGrpSpPr/>
          <p:nvPr/>
        </p:nvGrpSpPr>
        <p:grpSpPr>
          <a:xfrm>
            <a:off x="3650615" y="1092200"/>
            <a:ext cx="1593850" cy="1580515"/>
            <a:chOff x="304800" y="673100"/>
            <a:chExt cx="4000500" cy="4000500"/>
          </a:xfrm>
          <a:effectLst>
            <a:outerShdw blurRad="444500" dist="254000" dir="8100000" algn="tr" rotWithShape="0">
              <a:prstClr val="black">
                <a:alpha val="50000"/>
              </a:prstClr>
            </a:outerShdw>
          </a:effectLst>
        </p:grpSpPr>
        <p:sp>
          <p:nvSpPr>
            <p:cNvPr id="7" name="同心圆 6"/>
            <p:cNvSpPr/>
            <p:nvPr/>
          </p:nvSpPr>
          <p:spPr>
            <a:xfrm>
              <a:off x="304800" y="673100"/>
              <a:ext cx="4000500" cy="4000500"/>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椭圆 17"/>
            <p:cNvSpPr/>
            <p:nvPr/>
          </p:nvSpPr>
          <p:spPr>
            <a:xfrm>
              <a:off x="392112" y="760412"/>
              <a:ext cx="3825874" cy="3825874"/>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200" b="1">
                  <a:solidFill>
                    <a:schemeClr val="bg1"/>
                  </a:solidFill>
                  <a:latin typeface="微软雅黑" panose="020B0503020204020204" pitchFamily="34" charset="-122"/>
                  <a:ea typeface="微软雅黑" panose="020B0503020204020204" pitchFamily="34" charset="-122"/>
                </a:rPr>
                <a:t>思考</a:t>
              </a:r>
              <a:endParaRPr lang="zh-CN" altLang="en-US" sz="3200" b="1">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911860" y="2131695"/>
            <a:ext cx="10367645" cy="1863725"/>
          </a:xfrm>
          <a:prstGeom prst="rect">
            <a:avLst/>
          </a:prstGeom>
          <a:noFill/>
        </p:spPr>
        <p:txBody>
          <a:bodyPr wrap="square" rtlCol="0" anchor="t">
            <a:spAutoFit/>
          </a:bodyPr>
          <a:p>
            <a:pPr eaLnBrk="1" hangingPunct="1">
              <a:lnSpc>
                <a:spcPct val="90000"/>
              </a:lnSpc>
            </a:pPr>
            <a:r>
              <a:rPr lang="zh-CN" altLang="en-US" sz="3200" b="1" dirty="0">
                <a:latin typeface="楷体_GB2312" pitchFamily="49" charset="-122"/>
                <a:ea typeface="楷体_GB2312" pitchFamily="49" charset="-122"/>
                <a:sym typeface="+mn-ea"/>
              </a:rPr>
              <a:t>同样的道理，首先要知道并</a:t>
            </a:r>
            <a:r>
              <a:rPr lang="zh-CN" altLang="en-US" sz="3200" b="1" dirty="0">
                <a:solidFill>
                  <a:srgbClr val="FF0000"/>
                </a:solidFill>
                <a:latin typeface="楷体_GB2312" pitchFamily="49" charset="-122"/>
                <a:ea typeface="楷体_GB2312" pitchFamily="49" charset="-122"/>
                <a:sym typeface="+mn-ea"/>
              </a:rPr>
              <a:t>抓住员工的需要</a:t>
            </a:r>
            <a:r>
              <a:rPr lang="zh-CN" altLang="en-US" sz="3200" b="1" dirty="0">
                <a:latin typeface="楷体_GB2312" pitchFamily="49" charset="-122"/>
                <a:ea typeface="楷体_GB2312" pitchFamily="49" charset="-122"/>
                <a:sym typeface="+mn-ea"/>
              </a:rPr>
              <a:t>，并让他知道在他完成组织所规定的任务后</a:t>
            </a:r>
            <a:r>
              <a:rPr lang="zh-CN" altLang="en-US" sz="3200" b="1" dirty="0">
                <a:solidFill>
                  <a:srgbClr val="FF0000"/>
                </a:solidFill>
                <a:latin typeface="楷体_GB2312" pitchFamily="49" charset="-122"/>
                <a:ea typeface="楷体_GB2312" pitchFamily="49" charset="-122"/>
                <a:sym typeface="+mn-ea"/>
              </a:rPr>
              <a:t>这种需要能得到满足</a:t>
            </a:r>
            <a:r>
              <a:rPr lang="zh-CN" altLang="en-US" sz="3200" b="1" dirty="0">
                <a:latin typeface="楷体_GB2312" pitchFamily="49" charset="-122"/>
                <a:ea typeface="楷体_GB2312" pitchFamily="49" charset="-122"/>
                <a:sym typeface="+mn-ea"/>
              </a:rPr>
              <a:t>；而且，在他真正完成任务之后</a:t>
            </a:r>
            <a:r>
              <a:rPr lang="zh-CN" altLang="en-US" sz="3200" b="1" dirty="0">
                <a:solidFill>
                  <a:srgbClr val="FF0000"/>
                </a:solidFill>
                <a:latin typeface="楷体_GB2312" pitchFamily="49" charset="-122"/>
                <a:ea typeface="楷体_GB2312" pitchFamily="49" charset="-122"/>
                <a:sym typeface="+mn-ea"/>
              </a:rPr>
              <a:t>真正满足</a:t>
            </a:r>
            <a:r>
              <a:rPr lang="zh-CN" altLang="en-US" sz="3200" b="1" dirty="0">
                <a:latin typeface="楷体_GB2312" pitchFamily="49" charset="-122"/>
                <a:ea typeface="楷体_GB2312" pitchFamily="49" charset="-122"/>
                <a:sym typeface="+mn-ea"/>
              </a:rPr>
              <a:t>他的这种需求，那这种需要就成为激励员工完成任务的工具了。</a:t>
            </a:r>
            <a:endParaRPr lang="zh-CN" altLang="en-US" sz="3200" b="1" dirty="0">
              <a:latin typeface="楷体_GB2312" pitchFamily="49" charset="-122"/>
              <a:ea typeface="楷体_GB2312" pitchFamily="49"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1103630" y="1628775"/>
            <a:ext cx="1981835" cy="460375"/>
          </a:xfrm>
          <a:prstGeom prst="rect">
            <a:avLst/>
          </a:prstGeom>
          <a:noFill/>
        </p:spPr>
        <p:txBody>
          <a:bodyPr wrap="none" rtlCol="0" anchor="t">
            <a:spAutoFit/>
          </a:bodyPr>
          <a:p>
            <a:pPr algn="l"/>
            <a:r>
              <a:rPr lang="en-US" altLang="zh-CN"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rPr>
              <a:t>1.</a:t>
            </a:r>
            <a:r>
              <a:rPr lang="zh-CN"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rPr>
              <a:t>激励的步骤</a:t>
            </a:r>
            <a:endParaRPr lang="zh-CN"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endParaRPr>
          </a:p>
        </p:txBody>
      </p:sp>
      <p:sp>
        <p:nvSpPr>
          <p:cNvPr id="81" name="TextBox 3"/>
          <p:cNvSpPr txBox="1"/>
          <p:nvPr/>
        </p:nvSpPr>
        <p:spPr>
          <a:xfrm>
            <a:off x="3195320" y="4829175"/>
            <a:ext cx="4450080" cy="283210"/>
          </a:xfrm>
          <a:prstGeom prst="rect">
            <a:avLst/>
          </a:prstGeom>
          <a:noFill/>
          <a:ln>
            <a:noFill/>
          </a:ln>
        </p:spPr>
        <p:txBody>
          <a:bodyPr wrap="square" rtlCol="0">
            <a:spAutoFit/>
          </a:bodyPr>
          <a:p>
            <a:pPr algn="l">
              <a:lnSpc>
                <a:spcPts val="15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分析被管理者的需要</a:t>
            </a:r>
            <a:endParaRPr lang="zh-CN" altLang="en-US" sz="2400" dirty="0">
              <a:solidFill>
                <a:srgbClr val="1C1C1C"/>
              </a:solidFill>
              <a:latin typeface="微软雅黑" panose="020B0503020204020204" pitchFamily="34" charset="-122"/>
              <a:ea typeface="微软雅黑" panose="020B0503020204020204" pitchFamily="34" charset="-122"/>
              <a:sym typeface="+mn-ea"/>
            </a:endParaRPr>
          </a:p>
        </p:txBody>
      </p:sp>
      <p:sp>
        <p:nvSpPr>
          <p:cNvPr id="2" name="TextBox 4"/>
          <p:cNvSpPr txBox="1"/>
          <p:nvPr/>
        </p:nvSpPr>
        <p:spPr>
          <a:xfrm>
            <a:off x="5205730" y="3753485"/>
            <a:ext cx="6477000" cy="829945"/>
          </a:xfrm>
          <a:prstGeom prst="rect">
            <a:avLst/>
          </a:prstGeom>
          <a:noFill/>
          <a:ln>
            <a:noFill/>
          </a:ln>
        </p:spPr>
        <p:txBody>
          <a:bodyPr wrap="square" rtlCol="0">
            <a:spAutoFit/>
          </a:bodyPr>
          <a:p>
            <a:pPr algn="l">
              <a:lnSpc>
                <a:spcPct val="1000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用被管理者的需要激发其</a:t>
            </a:r>
            <a:r>
              <a:rPr lang="zh-CN" altLang="en-US" sz="2400" dirty="0">
                <a:solidFill>
                  <a:srgbClr val="FF0000"/>
                </a:solidFill>
                <a:latin typeface="微软雅黑" panose="020B0503020204020204" pitchFamily="34" charset="-122"/>
                <a:ea typeface="微软雅黑" panose="020B0503020204020204" pitchFamily="34" charset="-122"/>
                <a:sym typeface="+mn-ea"/>
              </a:rPr>
              <a:t>动机</a:t>
            </a:r>
            <a:r>
              <a:rPr lang="zh-CN" altLang="en-US" sz="2400" dirty="0">
                <a:solidFill>
                  <a:srgbClr val="1C1C1C"/>
                </a:solidFill>
                <a:latin typeface="微软雅黑" panose="020B0503020204020204" pitchFamily="34" charset="-122"/>
                <a:ea typeface="微软雅黑" panose="020B0503020204020204" pitchFamily="34" charset="-122"/>
                <a:sym typeface="+mn-ea"/>
              </a:rPr>
              <a:t>并引发其产生组织所需要的行为</a:t>
            </a:r>
            <a:endParaRPr lang="zh-CN" altLang="en-US" sz="2400" dirty="0">
              <a:solidFill>
                <a:srgbClr val="1C1C1C"/>
              </a:solidFill>
              <a:latin typeface="微软雅黑" panose="020B0503020204020204" pitchFamily="34" charset="-122"/>
              <a:ea typeface="微软雅黑" panose="020B0503020204020204" pitchFamily="34" charset="-122"/>
              <a:sym typeface="+mn-ea"/>
            </a:endParaRPr>
          </a:p>
        </p:txBody>
      </p:sp>
      <p:sp>
        <p:nvSpPr>
          <p:cNvPr id="4" name="TextBox 5"/>
          <p:cNvSpPr txBox="1"/>
          <p:nvPr/>
        </p:nvSpPr>
        <p:spPr>
          <a:xfrm>
            <a:off x="7045960" y="1532255"/>
            <a:ext cx="5115560" cy="2099310"/>
          </a:xfrm>
          <a:prstGeom prst="rect">
            <a:avLst/>
          </a:prstGeom>
          <a:noFill/>
          <a:ln>
            <a:noFill/>
          </a:ln>
        </p:spPr>
        <p:txBody>
          <a:bodyPr wrap="square" rtlCol="0">
            <a:spAutoFit/>
          </a:bodyPr>
          <a:p>
            <a:pPr algn="l" eaLnBrk="1" latinLnBrk="0" hangingPunct="1">
              <a:lnSpc>
                <a:spcPct val="1500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对</a:t>
            </a:r>
            <a:r>
              <a:rPr lang="zh-CN" altLang="en-US" sz="2400" dirty="0">
                <a:solidFill>
                  <a:srgbClr val="FF0000"/>
                </a:solidFill>
                <a:latin typeface="微软雅黑" panose="020B0503020204020204" pitchFamily="34" charset="-122"/>
                <a:ea typeface="微软雅黑" panose="020B0503020204020204" pitchFamily="34" charset="-122"/>
                <a:sym typeface="+mn-ea"/>
              </a:rPr>
              <a:t>符合</a:t>
            </a:r>
            <a:r>
              <a:rPr lang="zh-CN" altLang="en-US" sz="2400" dirty="0">
                <a:solidFill>
                  <a:srgbClr val="1C1C1C"/>
                </a:solidFill>
                <a:latin typeface="微软雅黑" panose="020B0503020204020204" pitchFamily="34" charset="-122"/>
                <a:ea typeface="微软雅黑" panose="020B0503020204020204" pitchFamily="34" charset="-122"/>
                <a:sym typeface="+mn-ea"/>
              </a:rPr>
              <a:t>组织需要的行为者满足其需要（</a:t>
            </a:r>
            <a:r>
              <a:rPr lang="zh-CN" altLang="en-US" sz="2400" dirty="0">
                <a:solidFill>
                  <a:srgbClr val="FF0000"/>
                </a:solidFill>
                <a:latin typeface="微软雅黑" panose="020B0503020204020204" pitchFamily="34" charset="-122"/>
                <a:ea typeface="微软雅黑" panose="020B0503020204020204" pitchFamily="34" charset="-122"/>
                <a:sym typeface="+mn-ea"/>
              </a:rPr>
              <a:t>奖励</a:t>
            </a:r>
            <a:r>
              <a:rPr lang="zh-CN" altLang="en-US" sz="2400" dirty="0">
                <a:solidFill>
                  <a:srgbClr val="1C1C1C"/>
                </a:solidFill>
                <a:latin typeface="微软雅黑" panose="020B0503020204020204" pitchFamily="34" charset="-122"/>
                <a:ea typeface="微软雅黑" panose="020B0503020204020204" pitchFamily="34" charset="-122"/>
                <a:sym typeface="+mn-ea"/>
              </a:rPr>
              <a:t>）或对不符合组织需要的行为者不满足其需要（</a:t>
            </a:r>
            <a:r>
              <a:rPr lang="zh-CN" altLang="en-US" sz="2400" dirty="0">
                <a:solidFill>
                  <a:srgbClr val="FF0000"/>
                </a:solidFill>
                <a:latin typeface="微软雅黑" panose="020B0503020204020204" pitchFamily="34" charset="-122"/>
                <a:ea typeface="微软雅黑" panose="020B0503020204020204" pitchFamily="34" charset="-122"/>
                <a:sym typeface="+mn-ea"/>
              </a:rPr>
              <a:t>惩罚</a:t>
            </a:r>
            <a:r>
              <a:rPr lang="zh-CN" altLang="en-US" sz="2400" dirty="0">
                <a:solidFill>
                  <a:srgbClr val="1C1C1C"/>
                </a:solidFill>
                <a:latin typeface="微软雅黑" panose="020B0503020204020204" pitchFamily="34" charset="-122"/>
                <a:ea typeface="微软雅黑" panose="020B0503020204020204" pitchFamily="34" charset="-122"/>
                <a:sym typeface="+mn-ea"/>
              </a:rPr>
              <a:t>）</a:t>
            </a:r>
            <a:endParaRPr lang="zh-CN" altLang="en-US" sz="2400" dirty="0">
              <a:solidFill>
                <a:srgbClr val="1C1C1C"/>
              </a:solidFill>
              <a:latin typeface="微软雅黑" panose="020B0503020204020204" pitchFamily="34" charset="-122"/>
              <a:ea typeface="微软雅黑" panose="020B0503020204020204" pitchFamily="34" charset="-122"/>
              <a:sym typeface="+mn-ea"/>
            </a:endParaRPr>
          </a:p>
          <a:p>
            <a:pPr algn="l" eaLnBrk="1" latinLnBrk="0" hangingPunct="1">
              <a:lnSpc>
                <a:spcPct val="150000"/>
              </a:lnSpc>
            </a:pPr>
            <a:endParaRPr lang="zh-CN" altLang="en-US" sz="1500" b="1" dirty="0">
              <a:solidFill>
                <a:srgbClr val="0070C0"/>
              </a:solidFill>
              <a:latin typeface="微软雅黑" panose="020B0503020204020204" pitchFamily="34" charset="-122"/>
              <a:ea typeface="微软雅黑" panose="020B0503020204020204" pitchFamily="34" charset="-122"/>
            </a:endParaRPr>
          </a:p>
        </p:txBody>
      </p:sp>
      <p:grpSp>
        <p:nvGrpSpPr>
          <p:cNvPr id="84" name="组合 83"/>
          <p:cNvGrpSpPr/>
          <p:nvPr/>
        </p:nvGrpSpPr>
        <p:grpSpPr>
          <a:xfrm>
            <a:off x="6036945" y="2489835"/>
            <a:ext cx="913765" cy="930275"/>
            <a:chOff x="5105593" y="1379191"/>
            <a:chExt cx="914014" cy="914014"/>
          </a:xfrm>
          <a:solidFill>
            <a:srgbClr val="0070C0"/>
          </a:solidFill>
        </p:grpSpPr>
        <p:grpSp>
          <p:nvGrpSpPr>
            <p:cNvPr id="5" name="组合 4"/>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6" name="同心圆 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87" name="椭圆 8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7" name="TextBox 8"/>
            <p:cNvSpPr txBox="1"/>
            <p:nvPr/>
          </p:nvSpPr>
          <p:spPr>
            <a:xfrm>
              <a:off x="5314943" y="1628156"/>
              <a:ext cx="502061" cy="391809"/>
            </a:xfrm>
            <a:prstGeom prst="rect">
              <a:avLst/>
            </a:prstGeom>
            <a:grpFill/>
          </p:spPr>
          <p:txBody>
            <a:bodyPr wrap="square" rtlCol="0">
              <a:spAutoFit/>
            </a:bodyPr>
            <a:p>
              <a:r>
                <a:rPr lang="en-US" altLang="zh-CN" sz="2000" dirty="0" smtClean="0">
                  <a:solidFill>
                    <a:schemeClr val="bg1"/>
                  </a:solidFill>
                  <a:latin typeface="微软雅黑" panose="020B0503020204020204" pitchFamily="34" charset="-122"/>
                  <a:ea typeface="微软雅黑" panose="020B0503020204020204" pitchFamily="34" charset="-122"/>
                </a:rPr>
                <a:t>03</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8" name="组合 7"/>
          <p:cNvGrpSpPr/>
          <p:nvPr/>
        </p:nvGrpSpPr>
        <p:grpSpPr>
          <a:xfrm>
            <a:off x="4177030" y="3442335"/>
            <a:ext cx="913765" cy="930275"/>
            <a:chOff x="3245280" y="2331973"/>
            <a:chExt cx="914014" cy="914014"/>
          </a:xfrm>
          <a:solidFill>
            <a:srgbClr val="0070C0"/>
          </a:solidFill>
        </p:grpSpPr>
        <p:grpSp>
          <p:nvGrpSpPr>
            <p:cNvPr id="9" name="组合 8"/>
            <p:cNvGrpSpPr/>
            <p:nvPr/>
          </p:nvGrpSpPr>
          <p:grpSpPr>
            <a:xfrm>
              <a:off x="3245280" y="2331973"/>
              <a:ext cx="914014" cy="914014"/>
              <a:chOff x="304800" y="673100"/>
              <a:chExt cx="4000500" cy="4000500"/>
            </a:xfrm>
            <a:grpFill/>
            <a:effectLst>
              <a:outerShdw blurRad="444500" dist="254000" dir="8100000" algn="tr" rotWithShape="0">
                <a:prstClr val="black">
                  <a:alpha val="50000"/>
                </a:prstClr>
              </a:outerShdw>
            </a:effectLst>
          </p:grpSpPr>
          <p:sp>
            <p:nvSpPr>
              <p:cNvPr id="94" name="同心圆 93"/>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95" name="椭圆 94"/>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96" name="TextBox 13"/>
            <p:cNvSpPr txBox="1"/>
            <p:nvPr/>
          </p:nvSpPr>
          <p:spPr>
            <a:xfrm>
              <a:off x="3424802" y="2571135"/>
              <a:ext cx="489236" cy="391809"/>
            </a:xfrm>
            <a:prstGeom prst="rect">
              <a:avLst/>
            </a:prstGeom>
            <a:grpFill/>
          </p:spPr>
          <p:txBody>
            <a:bodyPr wrap="square" rtlCol="0">
              <a:spAutoFit/>
            </a:bodyPr>
            <a:p>
              <a:r>
                <a:rPr lang="en-US" altLang="zh-CN" sz="2000" dirty="0" smtClean="0">
                  <a:solidFill>
                    <a:schemeClr val="bg1"/>
                  </a:solidFill>
                  <a:latin typeface="微软雅黑" panose="020B0503020204020204" pitchFamily="34" charset="-122"/>
                  <a:ea typeface="微软雅黑" panose="020B0503020204020204" pitchFamily="34" charset="-122"/>
                </a:rPr>
                <a:t>02</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10" name="组合 9"/>
          <p:cNvGrpSpPr/>
          <p:nvPr/>
        </p:nvGrpSpPr>
        <p:grpSpPr>
          <a:xfrm>
            <a:off x="2210435" y="4445635"/>
            <a:ext cx="913765" cy="930275"/>
            <a:chOff x="1278794" y="3334906"/>
            <a:chExt cx="914014" cy="914014"/>
          </a:xfrm>
          <a:solidFill>
            <a:srgbClr val="0070C0"/>
          </a:solidFill>
        </p:grpSpPr>
        <p:grpSp>
          <p:nvGrpSpPr>
            <p:cNvPr id="11" name="组合 10"/>
            <p:cNvGrpSpPr/>
            <p:nvPr/>
          </p:nvGrpSpPr>
          <p:grpSpPr>
            <a:xfrm>
              <a:off x="1278794" y="3334906"/>
              <a:ext cx="914014" cy="914014"/>
              <a:chOff x="304800" y="673100"/>
              <a:chExt cx="4000500" cy="4000500"/>
            </a:xfrm>
            <a:grpFill/>
            <a:effectLst>
              <a:outerShdw blurRad="444500" dist="254000" dir="8100000" algn="tr" rotWithShape="0">
                <a:prstClr val="black">
                  <a:alpha val="50000"/>
                </a:prstClr>
              </a:outerShdw>
            </a:effectLst>
          </p:grpSpPr>
          <p:sp>
            <p:nvSpPr>
              <p:cNvPr id="12" name="同心圆 11"/>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3" name="椭圆 12"/>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112" name="TextBox 18"/>
            <p:cNvSpPr txBox="1"/>
            <p:nvPr/>
          </p:nvSpPr>
          <p:spPr>
            <a:xfrm>
              <a:off x="1483792" y="3591858"/>
              <a:ext cx="486030" cy="391809"/>
            </a:xfrm>
            <a:prstGeom prst="rect">
              <a:avLst/>
            </a:prstGeom>
            <a:grpFill/>
          </p:spPr>
          <p:txBody>
            <a:bodyPr wrap="square" rtlCol="0">
              <a:spAutoFit/>
            </a:bodyPr>
            <a:p>
              <a:r>
                <a:rPr lang="en-US" altLang="zh-CN" sz="2000" dirty="0" smtClean="0">
                  <a:solidFill>
                    <a:schemeClr val="bg1"/>
                  </a:solidFill>
                  <a:latin typeface="微软雅黑" panose="020B0503020204020204" pitchFamily="34" charset="-122"/>
                  <a:ea typeface="微软雅黑" panose="020B0503020204020204" pitchFamily="34" charset="-122"/>
                </a:rPr>
                <a:t>01</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sp>
        <p:nvSpPr>
          <p:cNvPr id="72" name="TextBox 42"/>
          <p:cNvSpPr txBox="1"/>
          <p:nvPr/>
        </p:nvSpPr>
        <p:spPr>
          <a:xfrm>
            <a:off x="321310" y="881380"/>
            <a:ext cx="3485515"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grpSp>
        <p:nvGrpSpPr>
          <p:cNvPr id="14" name="组合 13"/>
          <p:cNvGrpSpPr/>
          <p:nvPr/>
        </p:nvGrpSpPr>
        <p:grpSpPr>
          <a:xfrm>
            <a:off x="651510" y="2165350"/>
            <a:ext cx="1593850" cy="1580515"/>
            <a:chOff x="304800" y="673100"/>
            <a:chExt cx="4000500" cy="4000500"/>
          </a:xfrm>
          <a:effectLst>
            <a:outerShdw blurRad="444500" dist="254000" dir="8100000" algn="tr" rotWithShape="0">
              <a:prstClr val="black">
                <a:alpha val="50000"/>
              </a:prstClr>
            </a:outerShdw>
          </a:effectLst>
        </p:grpSpPr>
        <p:sp>
          <p:nvSpPr>
            <p:cNvPr id="15" name="同心圆 14"/>
            <p:cNvSpPr/>
            <p:nvPr/>
          </p:nvSpPr>
          <p:spPr>
            <a:xfrm>
              <a:off x="304800" y="673100"/>
              <a:ext cx="4000500" cy="4000500"/>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椭圆 17"/>
            <p:cNvSpPr/>
            <p:nvPr/>
          </p:nvSpPr>
          <p:spPr>
            <a:xfrm>
              <a:off x="392112" y="760412"/>
              <a:ext cx="3825874" cy="3825874"/>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200" b="1">
                  <a:solidFill>
                    <a:schemeClr val="bg1"/>
                  </a:solidFill>
                  <a:latin typeface="微软雅黑" panose="020B0503020204020204" pitchFamily="34" charset="-122"/>
                  <a:ea typeface="微软雅黑" panose="020B0503020204020204" pitchFamily="34" charset="-122"/>
                </a:rPr>
                <a:t>结论</a:t>
              </a:r>
              <a:endParaRPr lang="zh-CN" altLang="en-US" sz="3200" b="1">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81"/>
                                        </p:tgtEl>
                                        <p:attrNameLst>
                                          <p:attrName>style.visibility</p:attrName>
                                        </p:attrNameLst>
                                      </p:cBhvr>
                                      <p:to>
                                        <p:strVal val="visible"/>
                                      </p:to>
                                    </p:set>
                                    <p:anim calcmode="lin" valueType="num">
                                      <p:cBhvr additive="base">
                                        <p:cTn id="20" dur="500" fill="hold"/>
                                        <p:tgtEl>
                                          <p:spTgt spid="81"/>
                                        </p:tgtEl>
                                        <p:attrNameLst>
                                          <p:attrName>ppt_x</p:attrName>
                                        </p:attrNameLst>
                                      </p:cBhvr>
                                      <p:tavLst>
                                        <p:tav tm="0">
                                          <p:val>
                                            <p:strVal val="0-#ppt_w/2"/>
                                          </p:val>
                                        </p:tav>
                                        <p:tav tm="100000">
                                          <p:val>
                                            <p:strVal val="#ppt_x"/>
                                          </p:val>
                                        </p:tav>
                                      </p:tavLst>
                                    </p:anim>
                                    <p:anim calcmode="lin" valueType="num">
                                      <p:cBhvr additive="base">
                                        <p:cTn id="21" dur="500" fill="hold"/>
                                        <p:tgtEl>
                                          <p:spTgt spid="81"/>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ntr" presetSubtype="4" fill="hold" nodeType="afterEffect">
                                  <p:stCondLst>
                                    <p:cond delay="0"/>
                                  </p:stCondLst>
                                  <p:childTnLst>
                                    <p:set>
                                      <p:cBhvr>
                                        <p:cTn id="24" dur="1" fill="hold">
                                          <p:stCondLst>
                                            <p:cond delay="0"/>
                                          </p:stCondLst>
                                        </p:cTn>
                                        <p:tgtEl>
                                          <p:spTgt spid="84"/>
                                        </p:tgtEl>
                                        <p:attrNameLst>
                                          <p:attrName>style.visibility</p:attrName>
                                        </p:attrNameLst>
                                      </p:cBhvr>
                                      <p:to>
                                        <p:strVal val="visible"/>
                                      </p:to>
                                    </p:set>
                                    <p:anim calcmode="lin" valueType="num">
                                      <p:cBhvr additive="base">
                                        <p:cTn id="25" dur="500" fill="hold"/>
                                        <p:tgtEl>
                                          <p:spTgt spid="84"/>
                                        </p:tgtEl>
                                        <p:attrNameLst>
                                          <p:attrName>ppt_x</p:attrName>
                                        </p:attrNameLst>
                                      </p:cBhvr>
                                      <p:tavLst>
                                        <p:tav tm="0">
                                          <p:val>
                                            <p:strVal val="#ppt_x"/>
                                          </p:val>
                                        </p:tav>
                                        <p:tav tm="100000">
                                          <p:val>
                                            <p:strVal val="#ppt_x"/>
                                          </p:val>
                                        </p:tav>
                                      </p:tavLst>
                                    </p:anim>
                                    <p:anim calcmode="lin" valueType="num">
                                      <p:cBhvr additive="base">
                                        <p:cTn id="26" dur="500" fill="hold"/>
                                        <p:tgtEl>
                                          <p:spTgt spid="84"/>
                                        </p:tgtEl>
                                        <p:attrNameLst>
                                          <p:attrName>ppt_y</p:attrName>
                                        </p:attrNameLst>
                                      </p:cBhvr>
                                      <p:tavLst>
                                        <p:tav tm="0">
                                          <p:val>
                                            <p:strVal val="1+#ppt_h/2"/>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0-#ppt_w/2"/>
                                          </p:val>
                                        </p:tav>
                                        <p:tav tm="100000">
                                          <p:val>
                                            <p:strVal val="#ppt_x"/>
                                          </p:val>
                                        </p:tav>
                                      </p:tavLst>
                                    </p:anim>
                                    <p:anim calcmode="lin" valueType="num">
                                      <p:cBhvr additive="base">
                                        <p:cTn id="3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42" presetClass="entr" presetSubtype="0" fill="hold" grpId="0" nodeType="afterEffect">
                                  <p:stCondLst>
                                    <p:cond delay="0"/>
                                  </p:stCondLst>
                                  <p:childTnLst>
                                    <p:set>
                                      <p:cBhvr>
                                        <p:cTn id="39" dur="1" fill="hold">
                                          <p:stCondLst>
                                            <p:cond delay="0"/>
                                          </p:stCondLst>
                                        </p:cTn>
                                        <p:tgtEl>
                                          <p:spTgt spid="72"/>
                                        </p:tgtEl>
                                        <p:attrNameLst>
                                          <p:attrName>style.visibility</p:attrName>
                                        </p:attrNameLst>
                                      </p:cBhvr>
                                      <p:to>
                                        <p:strVal val="visible"/>
                                      </p:to>
                                    </p:set>
                                    <p:animEffect transition="in" filter="fade">
                                      <p:cBhvr>
                                        <p:cTn id="40" dur="1000"/>
                                        <p:tgtEl>
                                          <p:spTgt spid="72"/>
                                        </p:tgtEl>
                                      </p:cBhvr>
                                    </p:animEffect>
                                    <p:anim calcmode="lin" valueType="num">
                                      <p:cBhvr>
                                        <p:cTn id="41" dur="1000" fill="hold"/>
                                        <p:tgtEl>
                                          <p:spTgt spid="72"/>
                                        </p:tgtEl>
                                        <p:attrNameLst>
                                          <p:attrName>ppt_x</p:attrName>
                                        </p:attrNameLst>
                                      </p:cBhvr>
                                      <p:tavLst>
                                        <p:tav tm="0">
                                          <p:val>
                                            <p:strVal val="#ppt_x"/>
                                          </p:val>
                                        </p:tav>
                                        <p:tav tm="100000">
                                          <p:val>
                                            <p:strVal val="#ppt_x"/>
                                          </p:val>
                                        </p:tav>
                                      </p:tavLst>
                                    </p:anim>
                                    <p:anim calcmode="lin" valueType="num">
                                      <p:cBhvr>
                                        <p:cTn id="42"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1" grpId="0"/>
      <p:bldP spid="2" grpId="0"/>
      <p:bldP spid="4" grpId="0"/>
      <p:bldP spid="7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1103630" y="1628775"/>
            <a:ext cx="1402080" cy="460375"/>
          </a:xfrm>
          <a:prstGeom prst="rect">
            <a:avLst/>
          </a:prstGeom>
          <a:noFill/>
        </p:spPr>
        <p:txBody>
          <a:bodyPr wrap="none" rtlCol="0" anchor="t">
            <a:spAutoFit/>
          </a:bodyPr>
          <a:p>
            <a:pPr algn="l"/>
            <a:r>
              <a:rPr lang="zh-CN" altLang="en-US"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rPr>
              <a:t>管理启示</a:t>
            </a:r>
            <a:endParaRPr lang="zh-CN" altLang="en-US"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endParaRPr>
          </a:p>
        </p:txBody>
      </p:sp>
      <p:sp>
        <p:nvSpPr>
          <p:cNvPr id="72" name="TextBox 42"/>
          <p:cNvSpPr txBox="1"/>
          <p:nvPr/>
        </p:nvSpPr>
        <p:spPr>
          <a:xfrm>
            <a:off x="321310" y="881380"/>
            <a:ext cx="3485515"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1508760" y="2415540"/>
            <a:ext cx="8058785" cy="829945"/>
          </a:xfrm>
          <a:prstGeom prst="rect">
            <a:avLst/>
          </a:prstGeom>
          <a:noFill/>
          <a:ln>
            <a:solidFill>
              <a:schemeClr val="tx1"/>
            </a:solidFill>
            <a:prstDash val="sysDash"/>
          </a:ln>
        </p:spPr>
        <p:txBody>
          <a:bodyPr wrap="square" rtlCol="0">
            <a:spAutoFit/>
          </a:bodyPr>
          <a:p>
            <a:r>
              <a:rPr lang="zh-CN" altLang="en-US" sz="2400">
                <a:latin typeface="微软雅黑" panose="020B0503020204020204" pitchFamily="34" charset="-122"/>
                <a:ea typeface="微软雅黑" panose="020B0503020204020204" pitchFamily="34" charset="-122"/>
              </a:rPr>
              <a:t>奖励的目的就在于让别人知道他的行为是你所需要的；</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惩处的目的就在于让别人知道他的行为不是你所需要的。</a:t>
            </a:r>
            <a:endParaRPr lang="zh-CN" altLang="en-US" sz="2400">
              <a:latin typeface="微软雅黑" panose="020B0503020204020204" pitchFamily="34" charset="-122"/>
              <a:ea typeface="微软雅黑" panose="020B0503020204020204" pitchFamily="34" charset="-122"/>
            </a:endParaRPr>
          </a:p>
        </p:txBody>
      </p:sp>
      <p:sp>
        <p:nvSpPr>
          <p:cNvPr id="15" name="文本框 14"/>
          <p:cNvSpPr txBox="1"/>
          <p:nvPr/>
        </p:nvSpPr>
        <p:spPr>
          <a:xfrm>
            <a:off x="1401445" y="3512820"/>
            <a:ext cx="9060180" cy="2306955"/>
          </a:xfrm>
          <a:prstGeom prst="rect">
            <a:avLst/>
          </a:prstGeom>
          <a:noFill/>
          <a:ln>
            <a:solidFill>
              <a:schemeClr val="tx1"/>
            </a:solidFill>
            <a:prstDash val="lgDash"/>
          </a:ln>
        </p:spPr>
        <p:txBody>
          <a:bodyPr wrap="square" rtlCol="0">
            <a:spAutoFit/>
          </a:bodyPr>
          <a:p>
            <a:pPr algn="l">
              <a:buNone/>
            </a:pPr>
            <a:r>
              <a:rPr lang="zh-CN" altLang="en-US" sz="2400">
                <a:latin typeface="微软雅黑" panose="020B0503020204020204" pitchFamily="34" charset="-122"/>
                <a:ea typeface="微软雅黑" panose="020B0503020204020204" pitchFamily="34" charset="-122"/>
              </a:rPr>
              <a:t>心理学研究表明：</a:t>
            </a:r>
            <a:endParaRPr lang="zh-CN" altLang="en-US" sz="2400">
              <a:latin typeface="微软雅黑" panose="020B0503020204020204" pitchFamily="34" charset="-122"/>
              <a:ea typeface="微软雅黑" panose="020B0503020204020204" pitchFamily="34" charset="-122"/>
            </a:endParaRPr>
          </a:p>
          <a:p>
            <a:pPr algn="l">
              <a:buNone/>
            </a:pPr>
            <a:r>
              <a:rPr lang="zh-CN" altLang="en-US" sz="2400">
                <a:latin typeface="微软雅黑" panose="020B0503020204020204" pitchFamily="34" charset="-122"/>
                <a:ea typeface="微软雅黑" panose="020B0503020204020204" pitchFamily="34" charset="-122"/>
              </a:rPr>
              <a:t>     需要激发动机，动机引发行为。</a:t>
            </a:r>
            <a:endParaRPr lang="zh-CN" altLang="en-US" sz="2400">
              <a:latin typeface="微软雅黑" panose="020B0503020204020204" pitchFamily="34" charset="-122"/>
              <a:ea typeface="微软雅黑" panose="020B0503020204020204" pitchFamily="34" charset="-122"/>
            </a:endParaRPr>
          </a:p>
          <a:p>
            <a:pPr algn="l">
              <a:buNone/>
            </a:pPr>
            <a:r>
              <a:rPr lang="zh-CN" altLang="en-US" sz="2400" b="1">
                <a:latin typeface="微软雅黑" panose="020B0503020204020204" pitchFamily="34" charset="-122"/>
                <a:ea typeface="微软雅黑" panose="020B0503020204020204" pitchFamily="34" charset="-122"/>
              </a:rPr>
              <a:t>管理者要想让下属产生组织所需要的行为，就必须激发下属的动机，而要想激发动机，就必须找到下属的需要。当找准了员工的需要并让员工清楚地知道满足需要的条件时，员工就会为了满足自己的需要而付出努力。</a:t>
            </a:r>
            <a:endParaRPr lang="zh-CN" altLang="en-US" sz="24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7" name="对角圆角矩形 28"/>
          <p:cNvSpPr/>
          <p:nvPr/>
        </p:nvSpPr>
        <p:spPr bwMode="auto">
          <a:xfrm>
            <a:off x="4800600" y="170021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bg1"/>
                </a:solidFill>
                <a:latin typeface="微软雅黑" panose="020B0503020204020204" pitchFamily="34" charset="-122"/>
                <a:ea typeface="微软雅黑" panose="020B0503020204020204" pitchFamily="34" charset="-122"/>
              </a:rPr>
              <a:t>01    学习目标</a:t>
            </a:r>
            <a:endParaRPr lang="en-US" altLang="zh-CN" sz="3200" b="1">
              <a:solidFill>
                <a:schemeClr val="bg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latin typeface="微软雅黑" panose="020B0503020204020204" pitchFamily="34" charset="-122"/>
                <a:ea typeface="微软雅黑" panose="020B0503020204020204" pitchFamily="34" charset="-122"/>
              </a:rPr>
              <a:t>02    </a:t>
            </a:r>
            <a:r>
              <a:rPr lang="zh-CN" altLang="en-US" sz="3200" b="1">
                <a:latin typeface="微软雅黑" panose="020B0503020204020204" pitchFamily="34" charset="-122"/>
                <a:ea typeface="微软雅黑" panose="020B0503020204020204" pitchFamily="34" charset="-122"/>
                <a:sym typeface="+mn-ea"/>
              </a:rPr>
              <a:t>内容讲授</a:t>
            </a:r>
            <a:endParaRPr lang="zh-CN" altLang="en-US" sz="3200" b="1">
              <a:latin typeface="微软雅黑" panose="020B0503020204020204" pitchFamily="34" charset="-122"/>
              <a:ea typeface="微软雅黑" panose="020B0503020204020204" pitchFamily="34" charset="-122"/>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0" presetClass="emph" presetSubtype="0" fill="hold" grpId="1" nodeType="afterEffect">
                                  <p:stCondLst>
                                    <p:cond delay="0"/>
                                  </p:stCondLst>
                                  <p:iterate type="lt">
                                    <p:tmPct val="10000"/>
                                  </p:iterate>
                                  <p:childTnLst>
                                    <p:set>
                                      <p:cBhvr override="childStyle">
                                        <p:cTn id="15" dur="500" autoRev="1" fill="hold"/>
                                        <p:tgtEl>
                                          <p:spTgt spid="11270"/>
                                        </p:tgtEl>
                                        <p:attrNameLst>
                                          <p:attrName>style.color</p:attrName>
                                        </p:attrNameLst>
                                      </p:cBhvr>
                                      <p:to>
                                        <p:clrVal>
                                          <a:schemeClr val="bg1"/>
                                        </p:clrVal>
                                      </p:to>
                                    </p:set>
                                    <p:set>
                                      <p:cBhvr>
                                        <p:cTn id="16" dur="500" autoRev="1" fill="hold"/>
                                        <p:tgtEl>
                                          <p:spTgt spid="11270"/>
                                        </p:tgtEl>
                                        <p:attrNameLst>
                                          <p:attrName>fillcolor</p:attrName>
                                        </p:attrNameLst>
                                      </p:cBhvr>
                                      <p:to>
                                        <p:clrVal>
                                          <a:schemeClr val="bg1"/>
                                        </p:clrVal>
                                      </p:to>
                                    </p:set>
                                    <p:set>
                                      <p:cBhvr>
                                        <p:cTn id="17" dur="500" autoRev="1" fill="hold"/>
                                        <p:tgtEl>
                                          <p:spTgt spid="11270"/>
                                        </p:tgtEl>
                                        <p:attrNameLst>
                                          <p:attrName>fill.type</p:attrName>
                                        </p:attrNameLst>
                                      </p:cBhvr>
                                      <p:to>
                                        <p:strVal val="solid"/>
                                      </p:to>
                                    </p:set>
                                  </p:childTnLst>
                                </p:cTn>
                              </p:par>
                              <p:par>
                                <p:cTn id="18" presetID="2" presetClass="entr" presetSubtype="4" fill="hold" grpId="0" nodeType="withEffect">
                                  <p:stCondLst>
                                    <p:cond delay="0"/>
                                  </p:stCondLst>
                                  <p:iterate type="lt">
                                    <p:tmPct val="0"/>
                                  </p:iterate>
                                  <p:childTnLst>
                                    <p:set>
                                      <p:cBhvr>
                                        <p:cTn id="19" dur="1" fill="hold">
                                          <p:stCondLst>
                                            <p:cond delay="0"/>
                                          </p:stCondLst>
                                        </p:cTn>
                                        <p:tgtEl>
                                          <p:spTgt spid="11270"/>
                                        </p:tgtEl>
                                        <p:attrNameLst>
                                          <p:attrName>style.visibility</p:attrName>
                                        </p:attrNameLst>
                                      </p:cBhvr>
                                      <p:to>
                                        <p:strVal val="visible"/>
                                      </p:to>
                                    </p:set>
                                    <p:anim calcmode="lin" valueType="num">
                                      <p:cBhvr additive="base">
                                        <p:cTn id="20" dur="500" fill="hold"/>
                                        <p:tgtEl>
                                          <p:spTgt spid="11270"/>
                                        </p:tgtEl>
                                        <p:attrNameLst>
                                          <p:attrName>ppt_x</p:attrName>
                                        </p:attrNameLst>
                                      </p:cBhvr>
                                      <p:tavLst>
                                        <p:tav tm="0">
                                          <p:val>
                                            <p:strVal val="#ppt_x"/>
                                          </p:val>
                                        </p:tav>
                                        <p:tav tm="100000">
                                          <p:val>
                                            <p:strVal val="#ppt_x"/>
                                          </p:val>
                                        </p:tav>
                                      </p:tavLst>
                                    </p:anim>
                                    <p:anim calcmode="lin" valueType="num">
                                      <p:cBhvr additive="base">
                                        <p:cTn id="21" dur="500" fill="hold"/>
                                        <p:tgtEl>
                                          <p:spTgt spid="11270"/>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1271"/>
                                        </p:tgtEl>
                                        <p:attrNameLst>
                                          <p:attrName>style.visibility</p:attrName>
                                        </p:attrNameLst>
                                      </p:cBhvr>
                                      <p:to>
                                        <p:strVal val="visible"/>
                                      </p:to>
                                    </p:set>
                                    <p:anim calcmode="lin" valueType="num">
                                      <p:cBhvr additive="base">
                                        <p:cTn id="24" dur="500" fill="hold"/>
                                        <p:tgtEl>
                                          <p:spTgt spid="11271"/>
                                        </p:tgtEl>
                                        <p:attrNameLst>
                                          <p:attrName>ppt_x</p:attrName>
                                        </p:attrNameLst>
                                      </p:cBhvr>
                                      <p:tavLst>
                                        <p:tav tm="0">
                                          <p:val>
                                            <p:strVal val="#ppt_x"/>
                                          </p:val>
                                        </p:tav>
                                        <p:tav tm="100000">
                                          <p:val>
                                            <p:strVal val="#ppt_x"/>
                                          </p:val>
                                        </p:tav>
                                      </p:tavLst>
                                    </p:anim>
                                    <p:anim calcmode="lin" valueType="num">
                                      <p:cBhvr additive="base">
                                        <p:cTn id="25" dur="500" fill="hold"/>
                                        <p:tgtEl>
                                          <p:spTgt spid="11271"/>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childTnLst>
                          </p:cTn>
                        </p:par>
                        <p:par>
                          <p:cTn id="30" fill="hold">
                            <p:stCondLst>
                              <p:cond delay="2400"/>
                            </p:stCondLst>
                            <p:childTnLst>
                              <p:par>
                                <p:cTn id="31" presetID="2" presetClass="entr" presetSubtype="8" fill="hold" grpId="0" nodeType="afterEffect">
                                  <p:stCondLst>
                                    <p:cond delay="0"/>
                                  </p:stCondLst>
                                  <p:childTnLst>
                                    <p:set>
                                      <p:cBhvr>
                                        <p:cTn id="32" dur="1" fill="hold">
                                          <p:stCondLst>
                                            <p:cond delay="0"/>
                                          </p:stCondLst>
                                        </p:cTn>
                                        <p:tgtEl>
                                          <p:spTgt spid="9217"/>
                                        </p:tgtEl>
                                        <p:attrNameLst>
                                          <p:attrName>style.visibility</p:attrName>
                                        </p:attrNameLst>
                                      </p:cBhvr>
                                      <p:to>
                                        <p:strVal val="visible"/>
                                      </p:to>
                                    </p:set>
                                    <p:anim calcmode="lin" valueType="num">
                                      <p:cBhvr additive="base">
                                        <p:cTn id="33" dur="1000" fill="hold"/>
                                        <p:tgtEl>
                                          <p:spTgt spid="9217"/>
                                        </p:tgtEl>
                                        <p:attrNameLst>
                                          <p:attrName>ppt_x</p:attrName>
                                        </p:attrNameLst>
                                      </p:cBhvr>
                                      <p:tavLst>
                                        <p:tav tm="0">
                                          <p:val>
                                            <p:strVal val="0-#ppt_w/2"/>
                                          </p:val>
                                        </p:tav>
                                        <p:tav tm="100000">
                                          <p:val>
                                            <p:strVal val="#ppt_x"/>
                                          </p:val>
                                        </p:tav>
                                      </p:tavLst>
                                    </p:anim>
                                    <p:anim calcmode="lin" valueType="num">
                                      <p:cBhvr additive="base">
                                        <p:cTn id="34" dur="1000" fill="hold"/>
                                        <p:tgtEl>
                                          <p:spTgt spid="9217"/>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2000" fill="hold"/>
                                        <p:tgtEl>
                                          <p:spTgt spid="4"/>
                                        </p:tgtEl>
                                        <p:attrNameLst>
                                          <p:attrName>ppt_x</p:attrName>
                                        </p:attrNameLst>
                                      </p:cBhvr>
                                      <p:tavLst>
                                        <p:tav tm="0">
                                          <p:val>
                                            <p:strVal val="1+#ppt_w/2"/>
                                          </p:val>
                                        </p:tav>
                                        <p:tav tm="100000">
                                          <p:val>
                                            <p:strVal val="#ppt_x"/>
                                          </p:val>
                                        </p:tav>
                                      </p:tavLst>
                                    </p:anim>
                                    <p:anim calcmode="lin" valueType="num">
                                      <p:cBhvr additive="base">
                                        <p:cTn id="38"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animBg="1"/>
      <p:bldP spid="9218" grpId="0" animBg="1"/>
      <p:bldP spid="11268" grpId="0"/>
      <p:bldP spid="11270" grpId="0"/>
      <p:bldP spid="11270" grpId="1"/>
      <p:bldP spid="11271"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1103630" y="1628775"/>
            <a:ext cx="792480" cy="460375"/>
          </a:xfrm>
          <a:prstGeom prst="rect">
            <a:avLst/>
          </a:prstGeom>
          <a:noFill/>
        </p:spPr>
        <p:txBody>
          <a:bodyPr wrap="none" rtlCol="0" anchor="t">
            <a:spAutoFit/>
          </a:bodyPr>
          <a:p>
            <a:pPr algn="l"/>
            <a:r>
              <a:rPr lang="zh-CN" altLang="en-US"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rPr>
              <a:t>思考</a:t>
            </a:r>
            <a:endParaRPr lang="zh-CN" altLang="en-US"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endParaRPr>
          </a:p>
        </p:txBody>
      </p:sp>
      <p:sp>
        <p:nvSpPr>
          <p:cNvPr id="72" name="TextBox 42"/>
          <p:cNvSpPr txBox="1"/>
          <p:nvPr/>
        </p:nvSpPr>
        <p:spPr>
          <a:xfrm>
            <a:off x="321310" y="881380"/>
            <a:ext cx="3485515"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1508760" y="2415540"/>
            <a:ext cx="8058785" cy="829945"/>
          </a:xfrm>
          <a:prstGeom prst="rect">
            <a:avLst/>
          </a:prstGeom>
          <a:noFill/>
          <a:ln>
            <a:solidFill>
              <a:schemeClr val="tx1"/>
            </a:solidFill>
            <a:prstDash val="sysDash"/>
          </a:ln>
        </p:spPr>
        <p:txBody>
          <a:bodyPr wrap="square" rtlCol="0">
            <a:spAutoFit/>
          </a:bodyPr>
          <a:p>
            <a:r>
              <a:rPr lang="zh-CN" altLang="en-US" sz="2400">
                <a:latin typeface="微软雅黑" panose="020B0503020204020204" pitchFamily="34" charset="-122"/>
                <a:ea typeface="微软雅黑" panose="020B0503020204020204" pitchFamily="34" charset="-122"/>
              </a:rPr>
              <a:t>奖励只适合于那些符合我们所需要的行为，而那些不符合需要的行为，则必须进行惩罚吗？</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P spid="14"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72" name="TextBox 42"/>
          <p:cNvSpPr txBox="1"/>
          <p:nvPr/>
        </p:nvSpPr>
        <p:spPr>
          <a:xfrm>
            <a:off x="321310" y="881380"/>
            <a:ext cx="3485515"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1212850" y="1786255"/>
            <a:ext cx="9060180" cy="4523105"/>
          </a:xfrm>
          <a:prstGeom prst="rect">
            <a:avLst/>
          </a:prstGeom>
          <a:noFill/>
          <a:ln>
            <a:solidFill>
              <a:schemeClr val="tx1"/>
            </a:solidFill>
            <a:prstDash val="lgDash"/>
          </a:ln>
        </p:spPr>
        <p:txBody>
          <a:bodyPr wrap="square" rtlCol="0">
            <a:spAutoFit/>
          </a:bodyPr>
          <a:p>
            <a:pPr algn="l">
              <a:buNone/>
            </a:pPr>
            <a:r>
              <a:rPr lang="en-US" altLang="zh-CN" sz="2400">
                <a:latin typeface="微软雅黑" panose="020B0503020204020204" pitchFamily="34" charset="-122"/>
                <a:ea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rPr>
              <a:t>门房旁边放了一张</a:t>
            </a:r>
            <a:r>
              <a:rPr lang="zh-CN" altLang="en-US" sz="2400">
                <a:solidFill>
                  <a:srgbClr val="FF0000"/>
                </a:solidFill>
                <a:latin typeface="微软雅黑" panose="020B0503020204020204" pitchFamily="34" charset="-122"/>
                <a:ea typeface="微软雅黑" panose="020B0503020204020204" pitchFamily="34" charset="-122"/>
              </a:rPr>
              <a:t>旧钢丝床</a:t>
            </a:r>
            <a:r>
              <a:rPr lang="zh-CN" altLang="en-US" sz="2400">
                <a:latin typeface="微软雅黑" panose="020B0503020204020204" pitchFamily="34" charset="-122"/>
                <a:ea typeface="微软雅黑" panose="020B0503020204020204" pitchFamily="34" charset="-122"/>
              </a:rPr>
              <a:t>，接连几天一些小朋友下午放学后就来蹦蹦跳跳，严重影响了王大爷的休息，可是不管他怎么说甚至是拿着扫帚赶，</a:t>
            </a:r>
            <a:r>
              <a:rPr lang="zh-CN" altLang="en-US" sz="2400">
                <a:solidFill>
                  <a:srgbClr val="FF0000"/>
                </a:solidFill>
                <a:latin typeface="微软雅黑" panose="020B0503020204020204" pitchFamily="34" charset="-122"/>
                <a:ea typeface="微软雅黑" panose="020B0503020204020204" pitchFamily="34" charset="-122"/>
              </a:rPr>
              <a:t>这些小家伙就是不走</a:t>
            </a:r>
            <a:r>
              <a:rPr lang="zh-CN" altLang="en-US" sz="2400">
                <a:latin typeface="微软雅黑" panose="020B0503020204020204" pitchFamily="34" charset="-122"/>
                <a:ea typeface="微软雅黑" panose="020B0503020204020204" pitchFamily="34" charset="-122"/>
              </a:rPr>
              <a:t>，反而和王大爷玩起了老鹰抓小鸡的游戏。王大爷拿他们真是没办法。大学生小张给王大爷支了一招：</a:t>
            </a:r>
            <a:r>
              <a:rPr lang="zh-CN" altLang="en-US" sz="2400" b="1">
                <a:solidFill>
                  <a:srgbClr val="FF0000"/>
                </a:solidFill>
                <a:latin typeface="微软雅黑" panose="020B0503020204020204" pitchFamily="34" charset="-122"/>
                <a:ea typeface="微软雅黑" panose="020B0503020204020204" pitchFamily="34" charset="-122"/>
              </a:rPr>
              <a:t>第一天</a:t>
            </a:r>
            <a:r>
              <a:rPr lang="zh-CN" altLang="en-US" sz="2400">
                <a:latin typeface="微软雅黑" panose="020B0503020204020204" pitchFamily="34" charset="-122"/>
                <a:ea typeface="微软雅黑" panose="020B0503020204020204" pitchFamily="34" charset="-122"/>
              </a:rPr>
              <a:t>，王大爷拿出一个</a:t>
            </a:r>
            <a:r>
              <a:rPr lang="zh-CN" altLang="en-US" sz="2400">
                <a:solidFill>
                  <a:srgbClr val="FF0000"/>
                </a:solidFill>
                <a:latin typeface="微软雅黑" panose="020B0503020204020204" pitchFamily="34" charset="-122"/>
                <a:ea typeface="微软雅黑" panose="020B0503020204020204" pitchFamily="34" charset="-122"/>
              </a:rPr>
              <a:t>大苹果</a:t>
            </a:r>
            <a:r>
              <a:rPr lang="zh-CN" altLang="en-US" sz="2400">
                <a:latin typeface="微软雅黑" panose="020B0503020204020204" pitchFamily="34" charset="-122"/>
                <a:ea typeface="微软雅黑" panose="020B0503020204020204" pitchFamily="34" charset="-122"/>
              </a:rPr>
              <a:t>对小朋友们说：“你们来个蹦床比赛，谁蹦得最高，这个苹果将给谁。”小朋友一看玩耍还有奖品，蹦劲十足。最后，蹦的最高的小朋友果真得到了大苹果。结束时，王大爷对他们说，明天你们还来吧，照样有奖品。</a:t>
            </a:r>
            <a:r>
              <a:rPr lang="zh-CN" altLang="en-US" sz="2400" b="1">
                <a:solidFill>
                  <a:srgbClr val="FF0000"/>
                </a:solidFill>
                <a:latin typeface="微软雅黑" panose="020B0503020204020204" pitchFamily="34" charset="-122"/>
                <a:ea typeface="微软雅黑" panose="020B0503020204020204" pitchFamily="34" charset="-122"/>
              </a:rPr>
              <a:t>第二天</a:t>
            </a:r>
            <a:r>
              <a:rPr lang="zh-CN" altLang="en-US" sz="2400">
                <a:latin typeface="微软雅黑" panose="020B0503020204020204" pitchFamily="34" charset="-122"/>
                <a:ea typeface="微软雅黑" panose="020B0503020204020204" pitchFamily="34" charset="-122"/>
              </a:rPr>
              <a:t>，王大爷的奖品是一个</a:t>
            </a:r>
            <a:r>
              <a:rPr lang="zh-CN" altLang="en-US" sz="2400">
                <a:solidFill>
                  <a:srgbClr val="FF0000"/>
                </a:solidFill>
                <a:latin typeface="微软雅黑" panose="020B0503020204020204" pitchFamily="34" charset="-122"/>
                <a:ea typeface="微软雅黑" panose="020B0503020204020204" pitchFamily="34" charset="-122"/>
              </a:rPr>
              <a:t>棒棒糖</a:t>
            </a:r>
            <a:r>
              <a:rPr lang="zh-CN" altLang="en-US" sz="2400">
                <a:latin typeface="微软雅黑" panose="020B0503020204020204" pitchFamily="34" charset="-122"/>
                <a:ea typeface="微软雅黑" panose="020B0503020204020204" pitchFamily="34" charset="-122"/>
              </a:rPr>
              <a:t>，比第一天的苹果诱惑力小了许多，小朋友们本着“既来之、则安之”的思想，又蹦了一阵子。</a:t>
            </a:r>
            <a:r>
              <a:rPr lang="zh-CN" altLang="en-US" sz="2400" b="1">
                <a:solidFill>
                  <a:srgbClr val="FF0000"/>
                </a:solidFill>
                <a:latin typeface="微软雅黑" panose="020B0503020204020204" pitchFamily="34" charset="-122"/>
                <a:ea typeface="微软雅黑" panose="020B0503020204020204" pitchFamily="34" charset="-122"/>
              </a:rPr>
              <a:t>第三天</a:t>
            </a:r>
            <a:r>
              <a:rPr lang="zh-CN" altLang="en-US" sz="2400">
                <a:latin typeface="微软雅黑" panose="020B0503020204020204" pitchFamily="34" charset="-122"/>
                <a:ea typeface="微软雅黑" panose="020B0503020204020204" pitchFamily="34" charset="-122"/>
              </a:rPr>
              <a:t>，王大爷拿出了一个</a:t>
            </a:r>
            <a:r>
              <a:rPr lang="zh-CN" altLang="en-US" sz="2400">
                <a:solidFill>
                  <a:srgbClr val="FF0000"/>
                </a:solidFill>
                <a:latin typeface="微软雅黑" panose="020B0503020204020204" pitchFamily="34" charset="-122"/>
                <a:ea typeface="微软雅黑" panose="020B0503020204020204" pitchFamily="34" charset="-122"/>
              </a:rPr>
              <a:t>小玻璃球</a:t>
            </a:r>
            <a:r>
              <a:rPr lang="zh-CN" altLang="en-US" sz="2400">
                <a:latin typeface="微软雅黑" panose="020B0503020204020204" pitchFamily="34" charset="-122"/>
                <a:ea typeface="微软雅黑" panose="020B0503020204020204" pitchFamily="34" charset="-122"/>
              </a:rPr>
              <a:t>，小朋友们一看，没意思，一哄而散，再也没兴趣蹦了。</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1103630" y="1628775"/>
            <a:ext cx="1981835" cy="460375"/>
          </a:xfrm>
          <a:prstGeom prst="rect">
            <a:avLst/>
          </a:prstGeom>
          <a:noFill/>
        </p:spPr>
        <p:txBody>
          <a:bodyPr wrap="none" rtlCol="0" anchor="t">
            <a:spAutoFit/>
          </a:bodyPr>
          <a:p>
            <a:pPr algn="l"/>
            <a:r>
              <a:rPr lang="en-US" altLang="zh-CN"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rPr>
              <a:t>2.</a:t>
            </a:r>
            <a:r>
              <a:rPr lang="zh-CN"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rPr>
              <a:t>激励的作用</a:t>
            </a:r>
            <a:endParaRPr lang="zh-CN"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endParaRPr>
          </a:p>
        </p:txBody>
      </p:sp>
      <p:sp>
        <p:nvSpPr>
          <p:cNvPr id="72" name="TextBox 42"/>
          <p:cNvSpPr txBox="1"/>
          <p:nvPr/>
        </p:nvSpPr>
        <p:spPr>
          <a:xfrm>
            <a:off x="321310" y="881380"/>
            <a:ext cx="3485515"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645160" y="2089150"/>
            <a:ext cx="10643870" cy="1198880"/>
          </a:xfrm>
          <a:prstGeom prst="rect">
            <a:avLst/>
          </a:prstGeom>
          <a:noFill/>
          <a:ln>
            <a:solidFill>
              <a:schemeClr val="tx1"/>
            </a:solidFill>
            <a:prstDash val="sysDash"/>
          </a:ln>
        </p:spPr>
        <p:txBody>
          <a:bodyPr wrap="square" rtlCol="0">
            <a:spAutoFit/>
          </a:bodyPr>
          <a:p>
            <a:r>
              <a:rPr lang="zh-CN" altLang="en-US" sz="2400">
                <a:latin typeface="微软雅黑" panose="020B0503020204020204" pitchFamily="34" charset="-122"/>
                <a:ea typeface="微软雅黑" panose="020B0503020204020204" pitchFamily="34" charset="-122"/>
              </a:rPr>
              <a:t>美国专家调查研究表明：在没有激励的情况下，人们的潜力一般只能发挥出</a:t>
            </a:r>
            <a:r>
              <a:rPr lang="zh-CN" altLang="en-US" sz="2400" b="1">
                <a:latin typeface="微软雅黑" panose="020B0503020204020204" pitchFamily="34" charset="-122"/>
                <a:ea typeface="微软雅黑" panose="020B0503020204020204" pitchFamily="34" charset="-122"/>
              </a:rPr>
              <a:t>20%——30%</a:t>
            </a:r>
            <a:r>
              <a:rPr lang="zh-CN" altLang="en-US" sz="2400">
                <a:latin typeface="微软雅黑" panose="020B0503020204020204" pitchFamily="34" charset="-122"/>
                <a:ea typeface="微软雅黑" panose="020B0503020204020204" pitchFamily="34" charset="-122"/>
              </a:rPr>
              <a:t>；而一旦有了激励，人们的潜力就能发挥出</a:t>
            </a:r>
            <a:r>
              <a:rPr lang="zh-CN" altLang="en-US" sz="2400" b="1">
                <a:latin typeface="微软雅黑" panose="020B0503020204020204" pitchFamily="34" charset="-122"/>
                <a:ea typeface="微软雅黑" panose="020B0503020204020204" pitchFamily="34" charset="-122"/>
              </a:rPr>
              <a:t>75%——90%</a:t>
            </a:r>
            <a:r>
              <a:rPr lang="zh-CN" altLang="en-US" sz="2400">
                <a:latin typeface="微软雅黑" panose="020B0503020204020204" pitchFamily="34" charset="-122"/>
                <a:ea typeface="微软雅黑" panose="020B0503020204020204" pitchFamily="34" charset="-122"/>
              </a:rPr>
              <a:t>。 </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 激励能激发员工的积极性，提高员工的工作效率，从而就能提高企业的绩效。</a:t>
            </a:r>
            <a:endParaRPr lang="zh-CN" altLang="en-US" sz="2400">
              <a:latin typeface="微软雅黑" panose="020B0503020204020204" pitchFamily="34" charset="-122"/>
              <a:ea typeface="微软雅黑" panose="020B0503020204020204" pitchFamily="34" charset="-122"/>
            </a:endParaRPr>
          </a:p>
        </p:txBody>
      </p:sp>
      <p:sp>
        <p:nvSpPr>
          <p:cNvPr id="15" name="TextBox 3"/>
          <p:cNvSpPr txBox="1"/>
          <p:nvPr/>
        </p:nvSpPr>
        <p:spPr>
          <a:xfrm>
            <a:off x="2951480" y="5804535"/>
            <a:ext cx="4450080" cy="283210"/>
          </a:xfrm>
          <a:prstGeom prst="rect">
            <a:avLst/>
          </a:prstGeom>
          <a:noFill/>
          <a:ln>
            <a:noFill/>
          </a:ln>
        </p:spPr>
        <p:txBody>
          <a:bodyPr wrap="square" rtlCol="0">
            <a:spAutoFit/>
          </a:bodyPr>
          <a:p>
            <a:pPr algn="l">
              <a:lnSpc>
                <a:spcPts val="15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有利于激发和调动员工的积极性</a:t>
            </a:r>
            <a:endParaRPr lang="zh-CN" altLang="en-US" sz="2400" dirty="0">
              <a:solidFill>
                <a:srgbClr val="1C1C1C"/>
              </a:solidFill>
              <a:latin typeface="微软雅黑" panose="020B0503020204020204" pitchFamily="34" charset="-122"/>
              <a:ea typeface="微软雅黑" panose="020B0503020204020204" pitchFamily="34" charset="-122"/>
              <a:sym typeface="+mn-ea"/>
            </a:endParaRPr>
          </a:p>
        </p:txBody>
      </p:sp>
      <p:sp>
        <p:nvSpPr>
          <p:cNvPr id="82" name="TextBox 4"/>
          <p:cNvSpPr txBox="1"/>
          <p:nvPr/>
        </p:nvSpPr>
        <p:spPr>
          <a:xfrm>
            <a:off x="4961890" y="4728845"/>
            <a:ext cx="3840480" cy="829945"/>
          </a:xfrm>
          <a:prstGeom prst="rect">
            <a:avLst/>
          </a:prstGeom>
          <a:noFill/>
          <a:ln>
            <a:noFill/>
          </a:ln>
        </p:spPr>
        <p:txBody>
          <a:bodyPr wrap="square" rtlCol="0">
            <a:spAutoFit/>
          </a:bodyPr>
          <a:p>
            <a:pPr algn="l">
              <a:lnSpc>
                <a:spcPct val="1000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充有助于将员工的个人目标</a:t>
            </a:r>
            <a:endParaRPr lang="zh-CN" altLang="en-US" sz="2400" dirty="0">
              <a:solidFill>
                <a:srgbClr val="1C1C1C"/>
              </a:solidFill>
              <a:latin typeface="微软雅黑" panose="020B0503020204020204" pitchFamily="34" charset="-122"/>
              <a:ea typeface="微软雅黑" panose="020B0503020204020204" pitchFamily="34" charset="-122"/>
              <a:sym typeface="+mn-ea"/>
            </a:endParaRPr>
          </a:p>
          <a:p>
            <a:pPr algn="l">
              <a:lnSpc>
                <a:spcPct val="1000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与组织目标统一起来</a:t>
            </a:r>
            <a:endParaRPr lang="zh-CN" altLang="en-US" sz="2400" dirty="0">
              <a:solidFill>
                <a:srgbClr val="1C1C1C"/>
              </a:solidFill>
              <a:latin typeface="微软雅黑" panose="020B0503020204020204" pitchFamily="34" charset="-122"/>
              <a:ea typeface="微软雅黑" panose="020B0503020204020204" pitchFamily="34" charset="-122"/>
              <a:sym typeface="+mn-ea"/>
            </a:endParaRPr>
          </a:p>
        </p:txBody>
      </p:sp>
      <p:sp>
        <p:nvSpPr>
          <p:cNvPr id="83" name="TextBox 5"/>
          <p:cNvSpPr txBox="1"/>
          <p:nvPr/>
        </p:nvSpPr>
        <p:spPr>
          <a:xfrm>
            <a:off x="6687820" y="3577590"/>
            <a:ext cx="3896995" cy="668020"/>
          </a:xfrm>
          <a:prstGeom prst="rect">
            <a:avLst/>
          </a:prstGeom>
          <a:noFill/>
          <a:ln>
            <a:noFill/>
          </a:ln>
        </p:spPr>
        <p:txBody>
          <a:bodyPr wrap="square" rtlCol="0">
            <a:spAutoFit/>
          </a:bodyPr>
          <a:p>
            <a:pPr algn="l">
              <a:lnSpc>
                <a:spcPts val="1500"/>
              </a:lnSpc>
            </a:pPr>
            <a:r>
              <a:rPr lang="zh-CN" altLang="en-US" sz="2400" dirty="0">
                <a:solidFill>
                  <a:srgbClr val="1C1C1C"/>
                </a:solidFill>
                <a:latin typeface="微软雅黑" panose="020B0503020204020204" pitchFamily="34" charset="-122"/>
                <a:ea typeface="微软雅黑" panose="020B0503020204020204" pitchFamily="34" charset="-122"/>
                <a:sym typeface="+mn-ea"/>
              </a:rPr>
              <a:t>有助于增强组织的凝聚力</a:t>
            </a:r>
            <a:endParaRPr lang="zh-CN" altLang="en-US" sz="2400" b="0" dirty="0">
              <a:solidFill>
                <a:schemeClr val="tx1"/>
              </a:solidFill>
              <a:latin typeface="Arial" panose="020B0604020202020204" pitchFamily="34" charset="0"/>
            </a:endParaRPr>
          </a:p>
          <a:p>
            <a:pPr algn="l">
              <a:lnSpc>
                <a:spcPts val="1500"/>
              </a:lnSpc>
            </a:pPr>
            <a:endParaRPr lang="zh-CN" altLang="en-US" sz="1500" dirty="0">
              <a:solidFill>
                <a:srgbClr val="1C1C1C"/>
              </a:solidFill>
              <a:latin typeface="黑体" panose="02010609060101010101" charset="-122"/>
              <a:ea typeface="楷体_GB2312" pitchFamily="49" charset="-122"/>
            </a:endParaRPr>
          </a:p>
          <a:p>
            <a:pPr>
              <a:lnSpc>
                <a:spcPts val="1500"/>
              </a:lnSpc>
            </a:pPr>
            <a:endParaRPr lang="zh-CN" altLang="en-US" sz="1500" b="1" dirty="0">
              <a:solidFill>
                <a:srgbClr val="0070C0"/>
              </a:solidFill>
              <a:latin typeface="微软雅黑" panose="020B0503020204020204" pitchFamily="34" charset="-122"/>
              <a:ea typeface="微软雅黑" panose="020B0503020204020204" pitchFamily="34" charset="-122"/>
            </a:endParaRPr>
          </a:p>
        </p:txBody>
      </p:sp>
      <p:grpSp>
        <p:nvGrpSpPr>
          <p:cNvPr id="16" name="组合 15"/>
          <p:cNvGrpSpPr/>
          <p:nvPr/>
        </p:nvGrpSpPr>
        <p:grpSpPr>
          <a:xfrm>
            <a:off x="5793105" y="3465195"/>
            <a:ext cx="913765" cy="930275"/>
            <a:chOff x="5105593" y="1379191"/>
            <a:chExt cx="914014" cy="914014"/>
          </a:xfrm>
          <a:solidFill>
            <a:srgbClr val="0070C0"/>
          </a:solidFill>
        </p:grpSpPr>
        <p:grpSp>
          <p:nvGrpSpPr>
            <p:cNvPr id="85" name="组合 84"/>
            <p:cNvGrpSpPr/>
            <p:nvPr/>
          </p:nvGrpSpPr>
          <p:grpSpPr>
            <a:xfrm>
              <a:off x="5105593" y="1379191"/>
              <a:ext cx="914014" cy="914014"/>
              <a:chOff x="304800" y="673100"/>
              <a:chExt cx="4000500" cy="4000500"/>
            </a:xfrm>
            <a:grpFill/>
            <a:effectLst>
              <a:outerShdw blurRad="444500" dist="254000" dir="8100000" algn="tr" rotWithShape="0">
                <a:prstClr val="black">
                  <a:alpha val="50000"/>
                </a:prstClr>
              </a:outerShdw>
            </a:effectLst>
          </p:grpSpPr>
          <p:sp>
            <p:nvSpPr>
              <p:cNvPr id="86" name="同心圆 85"/>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7" name="椭圆 16"/>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88" name="TextBox 8"/>
            <p:cNvSpPr txBox="1"/>
            <p:nvPr/>
          </p:nvSpPr>
          <p:spPr>
            <a:xfrm>
              <a:off x="5314943" y="1628156"/>
              <a:ext cx="502061" cy="391809"/>
            </a:xfrm>
            <a:prstGeom prst="rect">
              <a:avLst/>
            </a:prstGeom>
            <a:grpFill/>
          </p:spPr>
          <p:txBody>
            <a:bodyPr wrap="square" rtlCol="0">
              <a:spAutoFit/>
            </a:bodyPr>
            <a:p>
              <a:r>
                <a:rPr lang="en-US" altLang="zh-CN" sz="2000" dirty="0" smtClean="0">
                  <a:solidFill>
                    <a:schemeClr val="bg1"/>
                  </a:solidFill>
                  <a:latin typeface="微软雅黑" panose="020B0503020204020204" pitchFamily="34" charset="-122"/>
                  <a:ea typeface="微软雅黑" panose="020B0503020204020204" pitchFamily="34" charset="-122"/>
                </a:rPr>
                <a:t>03</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89" name="组合 88"/>
          <p:cNvGrpSpPr/>
          <p:nvPr/>
        </p:nvGrpSpPr>
        <p:grpSpPr>
          <a:xfrm>
            <a:off x="3933190" y="4417695"/>
            <a:ext cx="913765" cy="930275"/>
            <a:chOff x="3245280" y="2331973"/>
            <a:chExt cx="914014" cy="914014"/>
          </a:xfrm>
          <a:solidFill>
            <a:srgbClr val="0070C0"/>
          </a:solidFill>
        </p:grpSpPr>
        <p:grpSp>
          <p:nvGrpSpPr>
            <p:cNvPr id="90" name="组合 89"/>
            <p:cNvGrpSpPr/>
            <p:nvPr/>
          </p:nvGrpSpPr>
          <p:grpSpPr>
            <a:xfrm>
              <a:off x="3245280" y="2331973"/>
              <a:ext cx="914014" cy="914014"/>
              <a:chOff x="304800" y="673100"/>
              <a:chExt cx="4000500" cy="4000500"/>
            </a:xfrm>
            <a:grpFill/>
            <a:effectLst>
              <a:outerShdw blurRad="444500" dist="254000" dir="8100000" algn="tr" rotWithShape="0">
                <a:prstClr val="black">
                  <a:alpha val="50000"/>
                </a:prstClr>
              </a:outerShdw>
            </a:effectLst>
          </p:grpSpPr>
          <p:sp>
            <p:nvSpPr>
              <p:cNvPr id="18" name="同心圆 17"/>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9" name="椭圆 18"/>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20" name="TextBox 13"/>
            <p:cNvSpPr txBox="1"/>
            <p:nvPr/>
          </p:nvSpPr>
          <p:spPr>
            <a:xfrm>
              <a:off x="3424802" y="2571135"/>
              <a:ext cx="489236" cy="391809"/>
            </a:xfrm>
            <a:prstGeom prst="rect">
              <a:avLst/>
            </a:prstGeom>
            <a:grpFill/>
          </p:spPr>
          <p:txBody>
            <a:bodyPr wrap="square" rtlCol="0">
              <a:spAutoFit/>
            </a:bodyPr>
            <a:p>
              <a:r>
                <a:rPr lang="en-US" altLang="zh-CN" sz="2000" dirty="0" smtClean="0">
                  <a:solidFill>
                    <a:schemeClr val="bg1"/>
                  </a:solidFill>
                  <a:latin typeface="微软雅黑" panose="020B0503020204020204" pitchFamily="34" charset="-122"/>
                  <a:ea typeface="微软雅黑" panose="020B0503020204020204" pitchFamily="34" charset="-122"/>
                </a:rPr>
                <a:t>02</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grpSp>
        <p:nvGrpSpPr>
          <p:cNvPr id="108" name="组合 107"/>
          <p:cNvGrpSpPr/>
          <p:nvPr/>
        </p:nvGrpSpPr>
        <p:grpSpPr>
          <a:xfrm>
            <a:off x="1966595" y="5420995"/>
            <a:ext cx="913765" cy="930275"/>
            <a:chOff x="1278794" y="3334906"/>
            <a:chExt cx="914014" cy="914014"/>
          </a:xfrm>
          <a:solidFill>
            <a:srgbClr val="0070C0"/>
          </a:solidFill>
        </p:grpSpPr>
        <p:grpSp>
          <p:nvGrpSpPr>
            <p:cNvPr id="109" name="组合 108"/>
            <p:cNvGrpSpPr/>
            <p:nvPr/>
          </p:nvGrpSpPr>
          <p:grpSpPr>
            <a:xfrm>
              <a:off x="1278794" y="3334906"/>
              <a:ext cx="914014" cy="914014"/>
              <a:chOff x="304800" y="673100"/>
              <a:chExt cx="4000500" cy="4000500"/>
            </a:xfrm>
            <a:grpFill/>
            <a:effectLst>
              <a:outerShdw blurRad="444500" dist="254000" dir="8100000" algn="tr" rotWithShape="0">
                <a:prstClr val="black">
                  <a:alpha val="50000"/>
                </a:prstClr>
              </a:outerShdw>
            </a:effectLst>
          </p:grpSpPr>
          <p:sp>
            <p:nvSpPr>
              <p:cNvPr id="110" name="同心圆 109"/>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sp>
            <p:nvSpPr>
              <p:cNvPr id="111" name="椭圆 110"/>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pitchFamily="34" charset="-122"/>
                  <a:ea typeface="微软雅黑" panose="020B0503020204020204" pitchFamily="34" charset="-122"/>
                </a:endParaRPr>
              </a:p>
            </p:txBody>
          </p:sp>
        </p:grpSp>
        <p:sp>
          <p:nvSpPr>
            <p:cNvPr id="21" name="TextBox 18"/>
            <p:cNvSpPr txBox="1"/>
            <p:nvPr/>
          </p:nvSpPr>
          <p:spPr>
            <a:xfrm>
              <a:off x="1483792" y="3591858"/>
              <a:ext cx="486030" cy="391809"/>
            </a:xfrm>
            <a:prstGeom prst="rect">
              <a:avLst/>
            </a:prstGeom>
            <a:grpFill/>
          </p:spPr>
          <p:txBody>
            <a:bodyPr wrap="square" rtlCol="0">
              <a:spAutoFit/>
            </a:bodyPr>
            <a:p>
              <a:r>
                <a:rPr lang="en-US" altLang="zh-CN" sz="2000" dirty="0" smtClean="0">
                  <a:solidFill>
                    <a:schemeClr val="bg1"/>
                  </a:solidFill>
                  <a:latin typeface="微软雅黑" panose="020B0503020204020204" pitchFamily="34" charset="-122"/>
                  <a:ea typeface="微软雅黑" panose="020B0503020204020204" pitchFamily="34" charset="-122"/>
                </a:rPr>
                <a:t>01</a:t>
              </a:r>
              <a:endParaRPr lang="zh-CN" altLang="en-US" sz="2000"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 presetClass="entr" presetSubtype="4" fill="hold" nodeType="afterEffect">
                                  <p:stCondLst>
                                    <p:cond delay="0"/>
                                  </p:stCondLst>
                                  <p:childTnLst>
                                    <p:set>
                                      <p:cBhvr>
                                        <p:cTn id="16" dur="1" fill="hold">
                                          <p:stCondLst>
                                            <p:cond delay="0"/>
                                          </p:stCondLst>
                                        </p:cTn>
                                        <p:tgtEl>
                                          <p:spTgt spid="108"/>
                                        </p:tgtEl>
                                        <p:attrNameLst>
                                          <p:attrName>style.visibility</p:attrName>
                                        </p:attrNameLst>
                                      </p:cBhvr>
                                      <p:to>
                                        <p:strVal val="visible"/>
                                      </p:to>
                                    </p:set>
                                    <p:anim calcmode="lin" valueType="num">
                                      <p:cBhvr additive="base">
                                        <p:cTn id="17" dur="500" fill="hold"/>
                                        <p:tgtEl>
                                          <p:spTgt spid="108"/>
                                        </p:tgtEl>
                                        <p:attrNameLst>
                                          <p:attrName>ppt_x</p:attrName>
                                        </p:attrNameLst>
                                      </p:cBhvr>
                                      <p:tavLst>
                                        <p:tav tm="0">
                                          <p:val>
                                            <p:strVal val="#ppt_x"/>
                                          </p:val>
                                        </p:tav>
                                        <p:tav tm="100000">
                                          <p:val>
                                            <p:strVal val="#ppt_x"/>
                                          </p:val>
                                        </p:tav>
                                      </p:tavLst>
                                    </p:anim>
                                    <p:anim calcmode="lin" valueType="num">
                                      <p:cBhvr additive="base">
                                        <p:cTn id="18" dur="500" fill="hold"/>
                                        <p:tgtEl>
                                          <p:spTgt spid="108"/>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4" fill="hold" nodeType="afterEffect">
                                  <p:stCondLst>
                                    <p:cond delay="0"/>
                                  </p:stCondLst>
                                  <p:childTnLst>
                                    <p:set>
                                      <p:cBhvr>
                                        <p:cTn id="21" dur="1" fill="hold">
                                          <p:stCondLst>
                                            <p:cond delay="0"/>
                                          </p:stCondLst>
                                        </p:cTn>
                                        <p:tgtEl>
                                          <p:spTgt spid="89"/>
                                        </p:tgtEl>
                                        <p:attrNameLst>
                                          <p:attrName>style.visibility</p:attrName>
                                        </p:attrNameLst>
                                      </p:cBhvr>
                                      <p:to>
                                        <p:strVal val="visible"/>
                                      </p:to>
                                    </p:set>
                                    <p:anim calcmode="lin" valueType="num">
                                      <p:cBhvr additive="base">
                                        <p:cTn id="22" dur="500" fill="hold"/>
                                        <p:tgtEl>
                                          <p:spTgt spid="89"/>
                                        </p:tgtEl>
                                        <p:attrNameLst>
                                          <p:attrName>ppt_x</p:attrName>
                                        </p:attrNameLst>
                                      </p:cBhvr>
                                      <p:tavLst>
                                        <p:tav tm="0">
                                          <p:val>
                                            <p:strVal val="#ppt_x"/>
                                          </p:val>
                                        </p:tav>
                                        <p:tav tm="100000">
                                          <p:val>
                                            <p:strVal val="#ppt_x"/>
                                          </p:val>
                                        </p:tav>
                                      </p:tavLst>
                                    </p:anim>
                                    <p:anim calcmode="lin" valueType="num">
                                      <p:cBhvr additive="base">
                                        <p:cTn id="23" dur="500" fill="hold"/>
                                        <p:tgtEl>
                                          <p:spTgt spid="89"/>
                                        </p:tgtEl>
                                        <p:attrNameLst>
                                          <p:attrName>ppt_y</p:attrName>
                                        </p:attrNameLst>
                                      </p:cBhvr>
                                      <p:tavLst>
                                        <p:tav tm="0">
                                          <p:val>
                                            <p:strVal val="1+#ppt_h/2"/>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0-#ppt_w/2"/>
                                          </p:val>
                                        </p:tav>
                                        <p:tav tm="100000">
                                          <p:val>
                                            <p:strVal val="#ppt_x"/>
                                          </p:val>
                                        </p:tav>
                                      </p:tavLst>
                                    </p:anim>
                                    <p:anim calcmode="lin" valueType="num">
                                      <p:cBhvr additive="base">
                                        <p:cTn id="27" dur="500" fill="hold"/>
                                        <p:tgtEl>
                                          <p:spTgt spid="15"/>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4"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82"/>
                                        </p:tgtEl>
                                        <p:attrNameLst>
                                          <p:attrName>style.visibility</p:attrName>
                                        </p:attrNameLst>
                                      </p:cBhvr>
                                      <p:to>
                                        <p:strVal val="visible"/>
                                      </p:to>
                                    </p:set>
                                    <p:anim calcmode="lin" valueType="num">
                                      <p:cBhvr additive="base">
                                        <p:cTn id="35" dur="500" fill="hold"/>
                                        <p:tgtEl>
                                          <p:spTgt spid="82"/>
                                        </p:tgtEl>
                                        <p:attrNameLst>
                                          <p:attrName>ppt_x</p:attrName>
                                        </p:attrNameLst>
                                      </p:cBhvr>
                                      <p:tavLst>
                                        <p:tav tm="0">
                                          <p:val>
                                            <p:strVal val="0-#ppt_w/2"/>
                                          </p:val>
                                        </p:tav>
                                        <p:tav tm="100000">
                                          <p:val>
                                            <p:strVal val="#ppt_x"/>
                                          </p:val>
                                        </p:tav>
                                      </p:tavLst>
                                    </p:anim>
                                    <p:anim calcmode="lin" valueType="num">
                                      <p:cBhvr additive="base">
                                        <p:cTn id="36" dur="500" fill="hold"/>
                                        <p:tgtEl>
                                          <p:spTgt spid="82"/>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83"/>
                                        </p:tgtEl>
                                        <p:attrNameLst>
                                          <p:attrName>style.visibility</p:attrName>
                                        </p:attrNameLst>
                                      </p:cBhvr>
                                      <p:to>
                                        <p:strVal val="visible"/>
                                      </p:to>
                                    </p:set>
                                    <p:anim calcmode="lin" valueType="num">
                                      <p:cBhvr additive="base">
                                        <p:cTn id="41" dur="500" fill="hold"/>
                                        <p:tgtEl>
                                          <p:spTgt spid="83"/>
                                        </p:tgtEl>
                                        <p:attrNameLst>
                                          <p:attrName>ppt_x</p:attrName>
                                        </p:attrNameLst>
                                      </p:cBhvr>
                                      <p:tavLst>
                                        <p:tav tm="0">
                                          <p:val>
                                            <p:strVal val="#ppt_x"/>
                                          </p:val>
                                        </p:tav>
                                        <p:tav tm="100000">
                                          <p:val>
                                            <p:strVal val="#ppt_x"/>
                                          </p:val>
                                        </p:tav>
                                      </p:tavLst>
                                    </p:anim>
                                    <p:anim calcmode="lin" valueType="num">
                                      <p:cBhvr additive="base">
                                        <p:cTn id="42" dur="500" fill="hold"/>
                                        <p:tgtEl>
                                          <p:spTgt spid="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P spid="15" grpId="0"/>
      <p:bldP spid="82" grpId="0"/>
      <p:bldP spid="8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1103630" y="1628775"/>
            <a:ext cx="1706880" cy="460375"/>
          </a:xfrm>
          <a:prstGeom prst="rect">
            <a:avLst/>
          </a:prstGeom>
          <a:noFill/>
        </p:spPr>
        <p:txBody>
          <a:bodyPr wrap="none" rtlCol="0" anchor="t">
            <a:spAutoFit/>
          </a:bodyPr>
          <a:p>
            <a:pPr algn="l"/>
            <a:r>
              <a:rPr lang="zh-CN" altLang="en-US"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rPr>
              <a:t>激励的误区</a:t>
            </a:r>
            <a:endParaRPr lang="zh-CN" altLang="en-US" sz="2400" b="1" noProof="0" dirty="0" smtClean="0">
              <a:ln>
                <a:noFill/>
              </a:ln>
              <a:solidFill>
                <a:srgbClr val="0070C0"/>
              </a:solidFill>
              <a:uLnTx/>
              <a:uFillTx/>
              <a:latin typeface="微软雅黑" panose="020B0503020204020204" pitchFamily="34" charset="-122"/>
              <a:ea typeface="微软雅黑" panose="020B0503020204020204" pitchFamily="34" charset="-122"/>
              <a:sym typeface="+mn-ea"/>
            </a:endParaRPr>
          </a:p>
        </p:txBody>
      </p:sp>
      <p:sp>
        <p:nvSpPr>
          <p:cNvPr id="72" name="TextBox 42"/>
          <p:cNvSpPr txBox="1"/>
          <p:nvPr/>
        </p:nvSpPr>
        <p:spPr>
          <a:xfrm>
            <a:off x="321310" y="881380"/>
            <a:ext cx="3485515"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645160" y="2685415"/>
            <a:ext cx="10643870" cy="2306955"/>
          </a:xfrm>
          <a:prstGeom prst="rect">
            <a:avLst/>
          </a:prstGeom>
          <a:noFill/>
          <a:ln>
            <a:solidFill>
              <a:schemeClr val="tx1"/>
            </a:solidFill>
            <a:prstDash val="sysDash"/>
          </a:ln>
        </p:spPr>
        <p:txBody>
          <a:bodyPr wrap="square" rtlCol="0">
            <a:spAutoFit/>
          </a:bodyPr>
          <a:p>
            <a:r>
              <a:rPr lang="zh-CN" altLang="en-US" sz="2400">
                <a:latin typeface="微软雅黑" panose="020B0503020204020204" pitchFamily="34" charset="-122"/>
                <a:ea typeface="微软雅黑" panose="020B0503020204020204" pitchFamily="34" charset="-122"/>
              </a:rPr>
              <a:t>一天，渔夫在船边俯视时，发现一条蛇咬着一只青蛙。他可怜那只青蛙，就俯下身来，轻轻地拿走青蛙。但是，回过头来，他又可怜这条饥饿的蛇。因为没有食物，他只好拿出一瓶威士忌酒，朝蛇的嘴里倒了几滴。蛇快乐地游走了，渔夫也为自己的善行感到快乐。他认为一切都很好，直到几分钟以后，他听到有东西在撞击他的船，朝船下一看，渔夫简直不敢相信，原来蛇又回来了——还咬了两只青蛙。</a:t>
            </a:r>
            <a:endParaRPr lang="zh-CN" altLang="en-US" sz="2400">
              <a:latin typeface="微软雅黑" panose="020B0503020204020204" pitchFamily="34" charset="-122"/>
              <a:ea typeface="微软雅黑" panose="020B0503020204020204" pitchFamily="34" charset="-122"/>
            </a:endParaRPr>
          </a:p>
        </p:txBody>
      </p:sp>
      <p:sp>
        <p:nvSpPr>
          <p:cNvPr id="2" name="文本框 1"/>
          <p:cNvSpPr txBox="1"/>
          <p:nvPr/>
        </p:nvSpPr>
        <p:spPr>
          <a:xfrm>
            <a:off x="3702685" y="1938020"/>
            <a:ext cx="3761740" cy="460375"/>
          </a:xfrm>
          <a:prstGeom prst="rect">
            <a:avLst/>
          </a:prstGeom>
          <a:noFill/>
        </p:spPr>
        <p:txBody>
          <a:bodyPr wrap="square" rtlCol="0">
            <a:spAutoFit/>
          </a:bodyPr>
          <a:p>
            <a:r>
              <a:rPr lang="zh-CN" altLang="en-US" sz="2400" b="1"/>
              <a:t>渔夫、蛇和青蛙的故事</a:t>
            </a:r>
            <a:endParaRPr lang="zh-CN" altLang="en-US" sz="2400" b="1"/>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01    </a:t>
            </a:r>
            <a:r>
              <a:rPr lang="zh-CN" altLang="en-US" sz="2800" b="1">
                <a:latin typeface="微软雅黑" panose="020B0503020204020204" pitchFamily="34" charset="-122"/>
                <a:ea typeface="微软雅黑" panose="020B0503020204020204" pitchFamily="34" charset="-122"/>
              </a:rPr>
              <a:t>学习目标</a:t>
            </a:r>
            <a:endParaRPr lang="zh-CN" altLang="en-US" sz="2800" b="1">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1103630" y="1628775"/>
            <a:ext cx="1706880" cy="460375"/>
          </a:xfrm>
          <a:prstGeom prst="rect">
            <a:avLst/>
          </a:prstGeom>
          <a:noFill/>
        </p:spPr>
        <p:txBody>
          <a:bodyPr wrap="none" rtlCol="0" anchor="t">
            <a:spAutoFit/>
          </a:bodyPr>
          <a:p>
            <a:r>
              <a:rPr lang="zh-CN" altLang="en-US" sz="2400" b="1" noProof="0" dirty="0" smtClean="0">
                <a:solidFill>
                  <a:srgbClr val="0070C0"/>
                </a:solidFill>
                <a:latin typeface="微软雅黑" panose="020B0503020204020204" pitchFamily="34" charset="-122"/>
                <a:ea typeface="微软雅黑" panose="020B0503020204020204" pitchFamily="34" charset="-122"/>
                <a:sym typeface="+mn-ea"/>
              </a:rPr>
              <a:t>激励的误区</a:t>
            </a:r>
            <a:endParaRPr lang="zh-CN" altLang="en-US" sz="2400" b="1" noProof="0" dirty="0" smtClean="0">
              <a:solidFill>
                <a:srgbClr val="0070C0"/>
              </a:solidFill>
              <a:latin typeface="微软雅黑" panose="020B0503020204020204" pitchFamily="34" charset="-122"/>
              <a:ea typeface="微软雅黑" panose="020B0503020204020204" pitchFamily="34" charset="-122"/>
              <a:sym typeface="+mn-ea"/>
            </a:endParaRPr>
          </a:p>
        </p:txBody>
      </p:sp>
      <p:sp>
        <p:nvSpPr>
          <p:cNvPr id="72" name="TextBox 42"/>
          <p:cNvSpPr txBox="1"/>
          <p:nvPr/>
        </p:nvSpPr>
        <p:spPr>
          <a:xfrm>
            <a:off x="321310" y="881380"/>
            <a:ext cx="3485515" cy="650875"/>
          </a:xfrm>
          <a:prstGeom prst="rect">
            <a:avLst/>
          </a:prstGeom>
          <a:noFill/>
        </p:spPr>
        <p:txBody>
          <a:bodyPr wrap="square" rtlCol="0">
            <a:spAutoFit/>
          </a:bodyPr>
          <a:p>
            <a:pPr algn="r">
              <a:lnSpc>
                <a:spcPct val="130000"/>
              </a:lnSpc>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601345" y="2404110"/>
            <a:ext cx="9645650" cy="2676525"/>
          </a:xfrm>
          <a:prstGeom prst="rect">
            <a:avLst/>
          </a:prstGeom>
          <a:noFill/>
          <a:ln w="9525">
            <a:noFill/>
          </a:ln>
        </p:spPr>
        <p:txBody>
          <a:bodyPr wrap="square">
            <a:spAutoFit/>
          </a:bodyPr>
          <a:p>
            <a:pPr marL="0" indent="304800"/>
            <a:r>
              <a:rPr lang="zh-CN" sz="2800" b="0">
                <a:ea typeface="黑体" panose="02010609060101010101" charset="-122"/>
              </a:rPr>
              <a:t>请讨论：</a:t>
            </a:r>
            <a:r>
              <a:rPr lang="zh-CN" sz="2800" b="0">
                <a:cs typeface="楷体_GB2312" charset="0"/>
              </a:rPr>
              <a:t>（</a:t>
            </a:r>
            <a:r>
              <a:rPr lang="en-US" sz="2800" b="0">
                <a:latin typeface="黑体" panose="02010609060101010101" charset="-122"/>
                <a:cs typeface="楷体_GB2312" charset="0"/>
              </a:rPr>
              <a:t>1</a:t>
            </a:r>
            <a:r>
              <a:rPr lang="zh-CN" sz="2800" b="0">
                <a:cs typeface="楷体_GB2312" charset="0"/>
              </a:rPr>
              <a:t>）为什么蛇会回来？（</a:t>
            </a:r>
            <a:r>
              <a:rPr lang="en-US" sz="2800" b="0">
                <a:latin typeface="黑体" panose="02010609060101010101" charset="-122"/>
                <a:cs typeface="楷体_GB2312" charset="0"/>
              </a:rPr>
              <a:t>2</a:t>
            </a:r>
            <a:r>
              <a:rPr lang="zh-CN" sz="2800" b="0">
                <a:cs typeface="楷体_GB2312" charset="0"/>
              </a:rPr>
              <a:t>）渔夫把酒给蛇喝是不是他的初衷？这一行为带来了什么结果？（</a:t>
            </a:r>
            <a:r>
              <a:rPr lang="en-US" sz="2800" b="0">
                <a:latin typeface="黑体" panose="02010609060101010101" charset="-122"/>
                <a:cs typeface="楷体_GB2312" charset="0"/>
              </a:rPr>
              <a:t>3</a:t>
            </a:r>
            <a:r>
              <a:rPr lang="zh-CN" sz="2800" b="0">
                <a:cs typeface="楷体_GB2312" charset="0"/>
              </a:rPr>
              <a:t>）渔夫的实际行为与原本真正用意之间的偏差在哪里？（</a:t>
            </a:r>
            <a:r>
              <a:rPr lang="en-US" sz="2800" b="0">
                <a:latin typeface="楷体_GB2312" charset="0"/>
              </a:rPr>
              <a:t>4</a:t>
            </a:r>
            <a:r>
              <a:rPr lang="zh-CN" sz="2800" b="0">
                <a:cs typeface="楷体_GB2312" charset="0"/>
              </a:rPr>
              <a:t>）你认为渔夫应该怎么做才符合他的初衷？</a:t>
            </a:r>
            <a:endParaRPr lang="zh-CN" altLang="en-US" sz="280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01    </a:t>
            </a:r>
            <a:r>
              <a:rPr lang="zh-CN" altLang="en-US" sz="2800" b="1">
                <a:latin typeface="微软雅黑" panose="020B0503020204020204" pitchFamily="34" charset="-122"/>
                <a:ea typeface="微软雅黑" panose="020B0503020204020204" pitchFamily="34" charset="-122"/>
              </a:rPr>
              <a:t>学习目标</a:t>
            </a:r>
            <a:endParaRPr lang="zh-CN" altLang="en-US" sz="2800" b="1">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1103630" y="1628775"/>
            <a:ext cx="1706880" cy="460375"/>
          </a:xfrm>
          <a:prstGeom prst="rect">
            <a:avLst/>
          </a:prstGeom>
          <a:noFill/>
        </p:spPr>
        <p:txBody>
          <a:bodyPr wrap="none" rtlCol="0" anchor="t">
            <a:spAutoFit/>
          </a:bodyPr>
          <a:p>
            <a:r>
              <a:rPr lang="zh-CN" altLang="en-US" sz="2400" b="1" noProof="0" dirty="0" smtClean="0">
                <a:solidFill>
                  <a:srgbClr val="0070C0"/>
                </a:solidFill>
                <a:latin typeface="微软雅黑" panose="020B0503020204020204" pitchFamily="34" charset="-122"/>
                <a:ea typeface="微软雅黑" panose="020B0503020204020204" pitchFamily="34" charset="-122"/>
                <a:sym typeface="+mn-ea"/>
              </a:rPr>
              <a:t>激励的误区</a:t>
            </a:r>
            <a:endParaRPr lang="zh-CN" altLang="en-US" sz="2400" b="1" noProof="0" dirty="0" smtClean="0">
              <a:solidFill>
                <a:srgbClr val="0070C0"/>
              </a:solidFill>
              <a:latin typeface="微软雅黑" panose="020B0503020204020204" pitchFamily="34" charset="-122"/>
              <a:ea typeface="微软雅黑" panose="020B0503020204020204" pitchFamily="34" charset="-122"/>
              <a:sym typeface="+mn-ea"/>
            </a:endParaRPr>
          </a:p>
        </p:txBody>
      </p:sp>
      <p:sp>
        <p:nvSpPr>
          <p:cNvPr id="72" name="TextBox 42"/>
          <p:cNvSpPr txBox="1"/>
          <p:nvPr/>
        </p:nvSpPr>
        <p:spPr>
          <a:xfrm>
            <a:off x="321310" y="881380"/>
            <a:ext cx="3485515" cy="650875"/>
          </a:xfrm>
          <a:prstGeom prst="rect">
            <a:avLst/>
          </a:prstGeom>
          <a:noFill/>
        </p:spPr>
        <p:txBody>
          <a:bodyPr wrap="square" rtlCol="0">
            <a:spAutoFit/>
          </a:bodyPr>
          <a:p>
            <a:pPr algn="r">
              <a:lnSpc>
                <a:spcPct val="130000"/>
              </a:lnSpc>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601345" y="2404110"/>
            <a:ext cx="9645650" cy="1383665"/>
          </a:xfrm>
          <a:prstGeom prst="rect">
            <a:avLst/>
          </a:prstGeom>
          <a:noFill/>
          <a:ln w="9525">
            <a:noFill/>
          </a:ln>
        </p:spPr>
        <p:txBody>
          <a:bodyPr wrap="square">
            <a:spAutoFit/>
          </a:bodyPr>
          <a:p>
            <a:pPr marL="0" indent="304800"/>
            <a:r>
              <a:rPr lang="zh-CN" sz="2800" b="0">
                <a:ea typeface="黑体" panose="02010609060101010101" charset="-122"/>
              </a:rPr>
              <a:t>请讨论：</a:t>
            </a:r>
            <a:r>
              <a:rPr lang="zh-CN" sz="2800" b="0">
                <a:cs typeface="楷体_GB2312" charset="0"/>
              </a:rPr>
              <a:t>（</a:t>
            </a:r>
            <a:r>
              <a:rPr lang="en-US" sz="2800" b="0">
                <a:latin typeface="黑体" panose="02010609060101010101" charset="-122"/>
                <a:cs typeface="楷体_GB2312" charset="0"/>
              </a:rPr>
              <a:t>1</a:t>
            </a:r>
            <a:r>
              <a:rPr lang="zh-CN" sz="2800" b="0">
                <a:cs typeface="楷体_GB2312" charset="0"/>
              </a:rPr>
              <a:t>）为什么蛇会回来？</a:t>
            </a:r>
            <a:endParaRPr lang="zh-CN" sz="2800" b="0">
              <a:cs typeface="楷体_GB2312" charset="0"/>
            </a:endParaRPr>
          </a:p>
          <a:p>
            <a:endParaRPr lang="zh-CN" altLang="en-US" sz="2800"/>
          </a:p>
        </p:txBody>
      </p:sp>
      <p:sp>
        <p:nvSpPr>
          <p:cNvPr id="2" name="文本框 1"/>
          <p:cNvSpPr txBox="1"/>
          <p:nvPr/>
        </p:nvSpPr>
        <p:spPr>
          <a:xfrm>
            <a:off x="878205" y="3491230"/>
            <a:ext cx="8314055" cy="1383665"/>
          </a:xfrm>
          <a:prstGeom prst="rect">
            <a:avLst/>
          </a:prstGeom>
          <a:noFill/>
        </p:spPr>
        <p:txBody>
          <a:bodyPr wrap="square" rtlCol="0">
            <a:spAutoFit/>
          </a:bodyPr>
          <a:p>
            <a:r>
              <a:rPr lang="zh-CN" altLang="en-US" sz="2800"/>
              <a:t>1）蛇咬了青蛙还喝到了酒，于是就以为只要咬青蛙就能喝到酒，所以，为了喝到酒，它就回来了，而且还咬了两只青蛙（它以为这样能喝到更多的酒）。</a:t>
            </a:r>
            <a:endParaRPr lang="zh-CN" altLang="en-US" sz="280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01    </a:t>
            </a:r>
            <a:r>
              <a:rPr lang="zh-CN" altLang="en-US" sz="2800" b="1">
                <a:latin typeface="微软雅黑" panose="020B0503020204020204" pitchFamily="34" charset="-122"/>
                <a:ea typeface="微软雅黑" panose="020B0503020204020204" pitchFamily="34" charset="-122"/>
              </a:rPr>
              <a:t>学习目标</a:t>
            </a:r>
            <a:endParaRPr lang="zh-CN" altLang="en-US" sz="2800" b="1">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1103630" y="1628775"/>
            <a:ext cx="1706880" cy="460375"/>
          </a:xfrm>
          <a:prstGeom prst="rect">
            <a:avLst/>
          </a:prstGeom>
          <a:noFill/>
        </p:spPr>
        <p:txBody>
          <a:bodyPr wrap="none" rtlCol="0" anchor="t">
            <a:spAutoFit/>
          </a:bodyPr>
          <a:p>
            <a:r>
              <a:rPr lang="zh-CN" altLang="en-US" sz="2400" b="1" noProof="0" dirty="0" smtClean="0">
                <a:solidFill>
                  <a:srgbClr val="0070C0"/>
                </a:solidFill>
                <a:latin typeface="微软雅黑" panose="020B0503020204020204" pitchFamily="34" charset="-122"/>
                <a:ea typeface="微软雅黑" panose="020B0503020204020204" pitchFamily="34" charset="-122"/>
                <a:sym typeface="+mn-ea"/>
              </a:rPr>
              <a:t>激励的误区</a:t>
            </a:r>
            <a:endParaRPr lang="zh-CN" altLang="en-US" sz="2400" b="1" noProof="0" dirty="0" smtClean="0">
              <a:solidFill>
                <a:srgbClr val="0070C0"/>
              </a:solidFill>
              <a:latin typeface="微软雅黑" panose="020B0503020204020204" pitchFamily="34" charset="-122"/>
              <a:ea typeface="微软雅黑" panose="020B0503020204020204" pitchFamily="34" charset="-122"/>
              <a:sym typeface="+mn-ea"/>
            </a:endParaRPr>
          </a:p>
        </p:txBody>
      </p:sp>
      <p:sp>
        <p:nvSpPr>
          <p:cNvPr id="72" name="TextBox 42"/>
          <p:cNvSpPr txBox="1"/>
          <p:nvPr/>
        </p:nvSpPr>
        <p:spPr>
          <a:xfrm>
            <a:off x="321310" y="881380"/>
            <a:ext cx="3485515" cy="650875"/>
          </a:xfrm>
          <a:prstGeom prst="rect">
            <a:avLst/>
          </a:prstGeom>
          <a:noFill/>
        </p:spPr>
        <p:txBody>
          <a:bodyPr wrap="square" rtlCol="0">
            <a:spAutoFit/>
          </a:bodyPr>
          <a:p>
            <a:pPr algn="r">
              <a:lnSpc>
                <a:spcPct val="130000"/>
              </a:lnSpc>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601345" y="2404110"/>
            <a:ext cx="9645650" cy="1814830"/>
          </a:xfrm>
          <a:prstGeom prst="rect">
            <a:avLst/>
          </a:prstGeom>
          <a:noFill/>
          <a:ln w="9525">
            <a:noFill/>
          </a:ln>
        </p:spPr>
        <p:txBody>
          <a:bodyPr wrap="square">
            <a:spAutoFit/>
          </a:bodyPr>
          <a:p>
            <a:pPr marL="0" indent="304800"/>
            <a:r>
              <a:rPr lang="zh-CN" sz="2800" b="0">
                <a:ea typeface="黑体" panose="02010609060101010101" charset="-122"/>
              </a:rPr>
              <a:t>请讨论：</a:t>
            </a:r>
            <a:r>
              <a:rPr lang="zh-CN" sz="2800" b="0">
                <a:cs typeface="楷体_GB2312" charset="0"/>
              </a:rPr>
              <a:t>（2）渔夫把酒给蛇喝是不是他的初衷？这一行为带来了什么结果？</a:t>
            </a:r>
            <a:endParaRPr lang="zh-CN" sz="2800" b="0">
              <a:cs typeface="楷体_GB2312" charset="0"/>
            </a:endParaRPr>
          </a:p>
          <a:p>
            <a:endParaRPr lang="zh-CN" altLang="en-US" sz="2800"/>
          </a:p>
        </p:txBody>
      </p:sp>
      <p:sp>
        <p:nvSpPr>
          <p:cNvPr id="2" name="文本框 1"/>
          <p:cNvSpPr txBox="1"/>
          <p:nvPr/>
        </p:nvSpPr>
        <p:spPr>
          <a:xfrm>
            <a:off x="878205" y="4218940"/>
            <a:ext cx="9368155" cy="1383665"/>
          </a:xfrm>
          <a:prstGeom prst="rect">
            <a:avLst/>
          </a:prstGeom>
          <a:noFill/>
        </p:spPr>
        <p:txBody>
          <a:bodyPr wrap="square" rtlCol="0">
            <a:spAutoFit/>
          </a:bodyPr>
          <a:p>
            <a:r>
              <a:rPr lang="zh-CN" altLang="en-US" sz="2800"/>
              <a:t>船夫原本真正的用意只是想救青蛙，给酒蛇喝并不是他的初衷，但这一行为不但没有制止蛇，反而还鼓励了蛇，这是船夫意想不到的，但却是必然的。</a:t>
            </a:r>
            <a:endParaRPr lang="zh-CN" altLang="en-US" sz="280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01    </a:t>
            </a:r>
            <a:r>
              <a:rPr lang="zh-CN" altLang="en-US" sz="2800" b="1">
                <a:latin typeface="微软雅黑" panose="020B0503020204020204" pitchFamily="34" charset="-122"/>
                <a:ea typeface="微软雅黑" panose="020B0503020204020204" pitchFamily="34" charset="-122"/>
              </a:rPr>
              <a:t>学习目标</a:t>
            </a:r>
            <a:endParaRPr lang="zh-CN" altLang="en-US" sz="2800" b="1">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1103630" y="1628775"/>
            <a:ext cx="1706880" cy="460375"/>
          </a:xfrm>
          <a:prstGeom prst="rect">
            <a:avLst/>
          </a:prstGeom>
          <a:noFill/>
        </p:spPr>
        <p:txBody>
          <a:bodyPr wrap="none" rtlCol="0" anchor="t">
            <a:spAutoFit/>
          </a:bodyPr>
          <a:p>
            <a:r>
              <a:rPr lang="zh-CN" altLang="en-US" sz="2400" b="1" noProof="0" dirty="0" smtClean="0">
                <a:solidFill>
                  <a:srgbClr val="0070C0"/>
                </a:solidFill>
                <a:latin typeface="微软雅黑" panose="020B0503020204020204" pitchFamily="34" charset="-122"/>
                <a:ea typeface="微软雅黑" panose="020B0503020204020204" pitchFamily="34" charset="-122"/>
                <a:sym typeface="+mn-ea"/>
              </a:rPr>
              <a:t>激励的误区</a:t>
            </a:r>
            <a:endParaRPr lang="zh-CN" altLang="en-US" sz="2400" b="1" noProof="0" dirty="0" smtClean="0">
              <a:solidFill>
                <a:srgbClr val="0070C0"/>
              </a:solidFill>
              <a:latin typeface="微软雅黑" panose="020B0503020204020204" pitchFamily="34" charset="-122"/>
              <a:ea typeface="微软雅黑" panose="020B0503020204020204" pitchFamily="34" charset="-122"/>
              <a:sym typeface="+mn-ea"/>
            </a:endParaRPr>
          </a:p>
        </p:txBody>
      </p:sp>
      <p:sp>
        <p:nvSpPr>
          <p:cNvPr id="72" name="TextBox 42"/>
          <p:cNvSpPr txBox="1"/>
          <p:nvPr/>
        </p:nvSpPr>
        <p:spPr>
          <a:xfrm>
            <a:off x="321310" y="881380"/>
            <a:ext cx="3485515" cy="650875"/>
          </a:xfrm>
          <a:prstGeom prst="rect">
            <a:avLst/>
          </a:prstGeom>
          <a:noFill/>
        </p:spPr>
        <p:txBody>
          <a:bodyPr wrap="square" rtlCol="0">
            <a:spAutoFit/>
          </a:bodyPr>
          <a:p>
            <a:pPr algn="r">
              <a:lnSpc>
                <a:spcPct val="130000"/>
              </a:lnSpc>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601345" y="2404110"/>
            <a:ext cx="9645650" cy="953135"/>
          </a:xfrm>
          <a:prstGeom prst="rect">
            <a:avLst/>
          </a:prstGeom>
          <a:noFill/>
          <a:ln w="9525">
            <a:noFill/>
          </a:ln>
        </p:spPr>
        <p:txBody>
          <a:bodyPr wrap="square">
            <a:spAutoFit/>
          </a:bodyPr>
          <a:p>
            <a:pPr marL="0" indent="304800"/>
            <a:r>
              <a:rPr lang="zh-CN" sz="2800" b="0">
                <a:ea typeface="黑体" panose="02010609060101010101" charset="-122"/>
              </a:rPr>
              <a:t>请讨论：</a:t>
            </a:r>
            <a:r>
              <a:rPr lang="zh-CN" sz="2800" b="0">
                <a:cs typeface="楷体_GB2312" charset="0"/>
              </a:rPr>
              <a:t>（3）渔夫的实际行为与原本真正用意之间的偏差在哪里？</a:t>
            </a:r>
            <a:endParaRPr lang="zh-CN" sz="2800" b="0">
              <a:cs typeface="楷体_GB2312" charset="0"/>
            </a:endParaRPr>
          </a:p>
        </p:txBody>
      </p:sp>
      <p:sp>
        <p:nvSpPr>
          <p:cNvPr id="2" name="文本框 1"/>
          <p:cNvSpPr txBox="1"/>
          <p:nvPr/>
        </p:nvSpPr>
        <p:spPr>
          <a:xfrm>
            <a:off x="878205" y="4218940"/>
            <a:ext cx="9368155" cy="1383665"/>
          </a:xfrm>
          <a:prstGeom prst="rect">
            <a:avLst/>
          </a:prstGeom>
          <a:noFill/>
        </p:spPr>
        <p:txBody>
          <a:bodyPr wrap="square" rtlCol="0">
            <a:spAutoFit/>
          </a:bodyPr>
          <a:p>
            <a:r>
              <a:rPr lang="zh-CN" altLang="en-US" sz="2800"/>
              <a:t>他的实际行为与用意之间的偏差就在于：他想的是不让蛇咬青蛙，但事实上却在不经意中对蛇咬青蛙的行为进行了奖励。</a:t>
            </a:r>
            <a:endParaRPr lang="zh-CN" altLang="en-US" sz="280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01    </a:t>
            </a:r>
            <a:r>
              <a:rPr lang="zh-CN" altLang="en-US" sz="2800" b="1">
                <a:latin typeface="微软雅黑" panose="020B0503020204020204" pitchFamily="34" charset="-122"/>
                <a:ea typeface="微软雅黑" panose="020B0503020204020204" pitchFamily="34" charset="-122"/>
              </a:rPr>
              <a:t>学习目标</a:t>
            </a:r>
            <a:endParaRPr lang="zh-CN" altLang="en-US" sz="2800" b="1">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1103630" y="1628775"/>
            <a:ext cx="1706880" cy="460375"/>
          </a:xfrm>
          <a:prstGeom prst="rect">
            <a:avLst/>
          </a:prstGeom>
          <a:noFill/>
        </p:spPr>
        <p:txBody>
          <a:bodyPr wrap="none" rtlCol="0" anchor="t">
            <a:spAutoFit/>
          </a:bodyPr>
          <a:p>
            <a:r>
              <a:rPr lang="zh-CN" altLang="en-US" sz="2400" b="1" noProof="0" dirty="0" smtClean="0">
                <a:solidFill>
                  <a:srgbClr val="0070C0"/>
                </a:solidFill>
                <a:latin typeface="微软雅黑" panose="020B0503020204020204" pitchFamily="34" charset="-122"/>
                <a:ea typeface="微软雅黑" panose="020B0503020204020204" pitchFamily="34" charset="-122"/>
                <a:sym typeface="+mn-ea"/>
              </a:rPr>
              <a:t>激励的误区</a:t>
            </a:r>
            <a:endParaRPr lang="zh-CN" altLang="en-US" sz="2400" b="1" noProof="0" dirty="0" smtClean="0">
              <a:solidFill>
                <a:srgbClr val="0070C0"/>
              </a:solidFill>
              <a:latin typeface="微软雅黑" panose="020B0503020204020204" pitchFamily="34" charset="-122"/>
              <a:ea typeface="微软雅黑" panose="020B0503020204020204" pitchFamily="34" charset="-122"/>
              <a:sym typeface="+mn-ea"/>
            </a:endParaRPr>
          </a:p>
        </p:txBody>
      </p:sp>
      <p:sp>
        <p:nvSpPr>
          <p:cNvPr id="72" name="TextBox 42"/>
          <p:cNvSpPr txBox="1"/>
          <p:nvPr/>
        </p:nvSpPr>
        <p:spPr>
          <a:xfrm>
            <a:off x="321310" y="881380"/>
            <a:ext cx="3485515" cy="650875"/>
          </a:xfrm>
          <a:prstGeom prst="rect">
            <a:avLst/>
          </a:prstGeom>
          <a:noFill/>
        </p:spPr>
        <p:txBody>
          <a:bodyPr wrap="square" rtlCol="0">
            <a:spAutoFit/>
          </a:bodyPr>
          <a:p>
            <a:pPr algn="r">
              <a:lnSpc>
                <a:spcPct val="130000"/>
              </a:lnSpc>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601345" y="2404110"/>
            <a:ext cx="9645650" cy="953135"/>
          </a:xfrm>
          <a:prstGeom prst="rect">
            <a:avLst/>
          </a:prstGeom>
          <a:noFill/>
          <a:ln w="9525">
            <a:noFill/>
          </a:ln>
        </p:spPr>
        <p:txBody>
          <a:bodyPr wrap="square">
            <a:spAutoFit/>
          </a:bodyPr>
          <a:p>
            <a:pPr marL="0" indent="304800"/>
            <a:r>
              <a:rPr lang="zh-CN" sz="2800" b="0">
                <a:ea typeface="黑体" panose="02010609060101010101" charset="-122"/>
              </a:rPr>
              <a:t>请讨论：</a:t>
            </a:r>
            <a:r>
              <a:rPr lang="zh-CN" sz="2800" b="0">
                <a:cs typeface="楷体_GB2312" charset="0"/>
              </a:rPr>
              <a:t>（4）你认为渔夫应该怎么做才符合他的初衷？</a:t>
            </a:r>
            <a:endParaRPr lang="zh-CN" sz="2800" b="0">
              <a:cs typeface="楷体_GB2312" charset="0"/>
            </a:endParaRPr>
          </a:p>
        </p:txBody>
      </p:sp>
      <p:sp>
        <p:nvSpPr>
          <p:cNvPr id="2" name="文本框 1"/>
          <p:cNvSpPr txBox="1"/>
          <p:nvPr/>
        </p:nvSpPr>
        <p:spPr>
          <a:xfrm>
            <a:off x="878205" y="4218940"/>
            <a:ext cx="9368155" cy="953135"/>
          </a:xfrm>
          <a:prstGeom prst="rect">
            <a:avLst/>
          </a:prstGeom>
          <a:noFill/>
        </p:spPr>
        <p:txBody>
          <a:bodyPr wrap="square" rtlCol="0">
            <a:spAutoFit/>
          </a:bodyPr>
          <a:p>
            <a:r>
              <a:rPr lang="zh-CN" altLang="en-US" sz="2800"/>
              <a:t>拿走青蛙，打走蛇。这样，青蛙会得救，蛇也受到了惩罚，就不会再咬青蛙了，至少不会再咬着两只青蛙回来。</a:t>
            </a:r>
            <a:endParaRPr lang="zh-CN" altLang="en-US" sz="280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8" name="日期占位符 3"/>
          <p:cNvSpPr txBox="1">
            <a:spLocks noGrp="1"/>
          </p:cNvSpPr>
          <p:nvPr>
            <p:ph type="dt" sz="half" idx="10"/>
          </p:nvPr>
        </p:nvSpPr>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eaLnBrk="1" hangingPunct="1"/>
            <a:fld id="{BB962C8B-B14F-4D97-AF65-F5344CB8AC3E}" type="datetime1">
              <a:rPr lang="zh-CN" altLang="en-US" sz="1400" dirty="0"/>
            </a:fld>
            <a:endParaRPr lang="zh-CN" altLang="en-US" sz="1400" dirty="0"/>
          </a:p>
        </p:txBody>
      </p:sp>
      <p:sp>
        <p:nvSpPr>
          <p:cNvPr id="80899" name="灯片编号占位符 5"/>
          <p:cNvSpPr txBox="1">
            <a:spLocks noGrp="1"/>
          </p:cNvSpPr>
          <p:nvPr>
            <p:ph type="sldNum" sz="quarter" idx="12"/>
          </p:nvPr>
        </p:nvSpPr>
        <p:spPr/>
        <p: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r" eaLnBrk="1" hangingPunct="1"/>
            <a:fld id="{9A0DB2DC-4C9A-4742-B13C-FB6460FD3503}" type="slidenum">
              <a:rPr lang="en-US" altLang="zh-CN" sz="1400" dirty="0"/>
            </a:fld>
            <a:endParaRPr lang="en-US" altLang="zh-CN" sz="1400" dirty="0"/>
          </a:p>
        </p:txBody>
      </p:sp>
      <p:sp>
        <p:nvSpPr>
          <p:cNvPr id="146434" name="Text Box 2"/>
          <p:cNvSpPr txBox="1"/>
          <p:nvPr/>
        </p:nvSpPr>
        <p:spPr>
          <a:xfrm>
            <a:off x="2208213" y="1196975"/>
            <a:ext cx="7543800" cy="2553335"/>
          </a:xfrm>
          <a:prstGeom prst="rect">
            <a:avLst/>
          </a:prstGeom>
          <a:noFill/>
          <a:ln w="9525">
            <a:noFill/>
          </a:ln>
        </p:spPr>
        <p:txBody>
          <a:bodyPr>
            <a:spAutoFit/>
          </a:bodyPr>
          <a:p>
            <a:pPr>
              <a:spcBef>
                <a:spcPct val="50000"/>
              </a:spcBef>
            </a:pPr>
            <a:r>
              <a:rPr lang="en-US" altLang="zh-CN" sz="3200" dirty="0">
                <a:solidFill>
                  <a:srgbClr val="000000"/>
                </a:solidFill>
                <a:latin typeface="Arial Narrow" pitchFamily="34" charset="0"/>
                <a:ea typeface="楷体_GB2312" pitchFamily="49" charset="-122"/>
              </a:rPr>
              <a:t>         </a:t>
            </a:r>
            <a:r>
              <a:rPr lang="zh-CN" altLang="en-US" sz="3200" b="1" dirty="0">
                <a:solidFill>
                  <a:srgbClr val="000000"/>
                </a:solidFill>
                <a:latin typeface="Arial Narrow" pitchFamily="34" charset="0"/>
                <a:ea typeface="楷体_GB2312" pitchFamily="49" charset="-122"/>
              </a:rPr>
              <a:t>渔夫原想着不让蛇咬青蛙，但由于让蛇喝到了酒，（尽管是无意的，但）结果却让蛇认为咬青蛙可以得到好处（喝到酒）。渔夫想要的与实际所得到的大相径庭。所以：</a:t>
            </a:r>
            <a:endParaRPr lang="zh-CN" altLang="en-US" sz="3200" b="1" dirty="0">
              <a:solidFill>
                <a:srgbClr val="000000"/>
              </a:solidFill>
              <a:latin typeface="Arial Narrow" pitchFamily="34" charset="0"/>
              <a:ea typeface="楷体_GB2312" pitchFamily="49" charset="-122"/>
            </a:endParaRPr>
          </a:p>
        </p:txBody>
      </p:sp>
      <p:sp>
        <p:nvSpPr>
          <p:cNvPr id="146435" name="Text Box 3"/>
          <p:cNvSpPr txBox="1"/>
          <p:nvPr/>
        </p:nvSpPr>
        <p:spPr>
          <a:xfrm>
            <a:off x="2135188" y="3716338"/>
            <a:ext cx="7777162" cy="1814830"/>
          </a:xfrm>
          <a:prstGeom prst="rect">
            <a:avLst/>
          </a:prstGeom>
          <a:noFill/>
          <a:ln w="9525">
            <a:noFill/>
          </a:ln>
        </p:spPr>
        <p:txBody>
          <a:bodyPr>
            <a:spAutoFit/>
          </a:bodyPr>
          <a:p>
            <a:pPr>
              <a:spcBef>
                <a:spcPct val="50000"/>
              </a:spcBef>
            </a:pPr>
            <a:r>
              <a:rPr lang="en-US" altLang="zh-CN" sz="3200" dirty="0">
                <a:solidFill>
                  <a:srgbClr val="000000"/>
                </a:solidFill>
                <a:latin typeface="Arial Narrow" pitchFamily="34" charset="0"/>
                <a:ea typeface="楷体_GB2312" pitchFamily="49" charset="-122"/>
              </a:rPr>
              <a:t>      </a:t>
            </a:r>
            <a:r>
              <a:rPr lang="zh-CN" altLang="en-US" sz="3200" b="1" dirty="0">
                <a:solidFill>
                  <a:srgbClr val="3333FF"/>
                </a:solidFill>
                <a:latin typeface="Arial Narrow" pitchFamily="34" charset="0"/>
                <a:ea typeface="楷体_GB2312" pitchFamily="49" charset="-122"/>
              </a:rPr>
              <a:t>不需要的行为，就要予以制止，更不要有意无意地去奖励他；</a:t>
            </a:r>
            <a:endParaRPr lang="zh-CN" altLang="en-US" sz="3200" b="1" dirty="0">
              <a:solidFill>
                <a:srgbClr val="3333FF"/>
              </a:solidFill>
              <a:latin typeface="Arial Narrow" pitchFamily="34" charset="0"/>
              <a:ea typeface="楷体_GB2312" pitchFamily="49" charset="-122"/>
            </a:endParaRPr>
          </a:p>
          <a:p>
            <a:pPr>
              <a:spcBef>
                <a:spcPct val="50000"/>
              </a:spcBef>
            </a:pPr>
            <a:r>
              <a:rPr lang="zh-CN" altLang="en-US" sz="3200" b="1" dirty="0">
                <a:solidFill>
                  <a:srgbClr val="3333FF"/>
                </a:solidFill>
                <a:latin typeface="Arial Narrow" pitchFamily="34" charset="0"/>
                <a:ea typeface="楷体_GB2312" pitchFamily="49" charset="-122"/>
              </a:rPr>
              <a:t>      需要什么行为，才应该奖励什么行为。</a:t>
            </a:r>
            <a:endParaRPr lang="zh-CN" altLang="en-US" sz="3200" b="1" dirty="0">
              <a:solidFill>
                <a:srgbClr val="3333FF"/>
              </a:solidFill>
              <a:latin typeface="Arial Narrow" pitchFamily="34" charset="0"/>
              <a:ea typeface="楷体_GB2312" pitchFamily="49"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6434"/>
                                        </p:tgtEl>
                                        <p:attrNameLst>
                                          <p:attrName>style.visibility</p:attrName>
                                        </p:attrNameLst>
                                      </p:cBhvr>
                                      <p:to>
                                        <p:strVal val="visible"/>
                                      </p:to>
                                    </p:set>
                                    <p:anim calcmode="lin" valueType="num">
                                      <p:cBhvr additive="base">
                                        <p:cTn id="7" dur="500" fill="hold"/>
                                        <p:tgtEl>
                                          <p:spTgt spid="146434"/>
                                        </p:tgtEl>
                                        <p:attrNameLst>
                                          <p:attrName>ppt_x</p:attrName>
                                        </p:attrNameLst>
                                      </p:cBhvr>
                                      <p:tavLst>
                                        <p:tav tm="0">
                                          <p:val>
                                            <p:strVal val="1+#ppt_w/2"/>
                                          </p:val>
                                        </p:tav>
                                        <p:tav tm="100000">
                                          <p:val>
                                            <p:strVal val="#ppt_x"/>
                                          </p:val>
                                        </p:tav>
                                      </p:tavLst>
                                    </p:anim>
                                    <p:anim calcmode="lin" valueType="num">
                                      <p:cBhvr additive="base">
                                        <p:cTn id="8" dur="500" fill="hold"/>
                                        <p:tgtEl>
                                          <p:spTgt spid="14643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6435"/>
                                        </p:tgtEl>
                                        <p:attrNameLst>
                                          <p:attrName>style.visibility</p:attrName>
                                        </p:attrNameLst>
                                      </p:cBhvr>
                                      <p:to>
                                        <p:strVal val="visible"/>
                                      </p:to>
                                    </p:set>
                                    <p:anim calcmode="lin" valueType="num">
                                      <p:cBhvr additive="base">
                                        <p:cTn id="13" dur="500" fill="hold"/>
                                        <p:tgtEl>
                                          <p:spTgt spid="146435"/>
                                        </p:tgtEl>
                                        <p:attrNameLst>
                                          <p:attrName>ppt_x</p:attrName>
                                        </p:attrNameLst>
                                      </p:cBhvr>
                                      <p:tavLst>
                                        <p:tav tm="0">
                                          <p:val>
                                            <p:strVal val="#ppt_x"/>
                                          </p:val>
                                        </p:tav>
                                        <p:tav tm="100000">
                                          <p:val>
                                            <p:strVal val="#ppt_x"/>
                                          </p:val>
                                        </p:tav>
                                      </p:tavLst>
                                    </p:anim>
                                    <p:anim calcmode="lin" valueType="num">
                                      <p:cBhvr additive="base">
                                        <p:cTn id="14" dur="500" fill="hold"/>
                                        <p:tgtEl>
                                          <p:spTgt spid="14643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1"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p:bldP spid="146435"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6" name="燕尾形 1"/>
          <p:cNvSpPr>
            <a:spLocks noChangeArrowheads="1"/>
          </p:cNvSpPr>
          <p:nvPr/>
        </p:nvSpPr>
        <p:spPr bwMode="auto">
          <a:xfrm>
            <a:off x="1631950" y="2527300"/>
            <a:ext cx="2447925" cy="2519363"/>
          </a:xfrm>
          <a:prstGeom prst="chevron">
            <a:avLst>
              <a:gd name="adj" fmla="val 32167"/>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315" name="燕尾形 9"/>
          <p:cNvSpPr>
            <a:spLocks noChangeArrowheads="1"/>
          </p:cNvSpPr>
          <p:nvPr/>
        </p:nvSpPr>
        <p:spPr bwMode="auto">
          <a:xfrm>
            <a:off x="1212850" y="3030538"/>
            <a:ext cx="1006475" cy="1512887"/>
          </a:xfrm>
          <a:prstGeom prst="chevron">
            <a:avLst>
              <a:gd name="adj" fmla="val 50000"/>
            </a:avLst>
          </a:prstGeom>
          <a:solidFill>
            <a:srgbClr val="808080"/>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1080770" y="16891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01    </a:t>
            </a:r>
            <a:r>
              <a:rPr lang="zh-CN" altLang="en-US" sz="2800" b="1">
                <a:solidFill>
                  <a:schemeClr val="bg1"/>
                </a:solidFill>
                <a:latin typeface="微软雅黑" panose="020B0503020204020204" pitchFamily="34" charset="-122"/>
                <a:ea typeface="微软雅黑" panose="020B0503020204020204" pitchFamily="34" charset="-122"/>
              </a:rPr>
              <a:t>学习目标</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3323" name="圆角矩形 19"/>
          <p:cNvSpPr>
            <a:spLocks noChangeArrowheads="1"/>
          </p:cNvSpPr>
          <p:nvPr/>
        </p:nvSpPr>
        <p:spPr bwMode="auto">
          <a:xfrm>
            <a:off x="5951538" y="1484313"/>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4" name="TextBox 6"/>
          <p:cNvSpPr txBox="1">
            <a:spLocks noChangeArrowheads="1"/>
          </p:cNvSpPr>
          <p:nvPr/>
        </p:nvSpPr>
        <p:spPr bwMode="auto">
          <a:xfrm>
            <a:off x="6350000" y="1902460"/>
            <a:ext cx="4389755" cy="460375"/>
          </a:xfrm>
          <a:prstGeom prst="rect">
            <a:avLst/>
          </a:prstGeom>
          <a:noFill/>
          <a:ln w="9525">
            <a:noFill/>
            <a:miter lim="800000"/>
          </a:ln>
        </p:spPr>
        <p:txBody>
          <a:bodyPr wrap="square">
            <a:spAutoFit/>
          </a:bodyPr>
          <a:lstStyle/>
          <a:p>
            <a:pPr marR="0" algn="l">
              <a:lnSpc>
                <a:spcPct val="100000"/>
              </a:lnSpc>
              <a:buFont typeface="Wingdings" panose="05000000000000000000" pitchFamily="2" charset="2"/>
              <a:buNone/>
            </a:pPr>
            <a:r>
              <a:rPr sz="2400" dirty="0">
                <a:solidFill>
                  <a:schemeClr val="bg1"/>
                </a:solidFill>
                <a:latin typeface="微软雅黑" panose="020B0503020204020204" pitchFamily="34" charset="-122"/>
                <a:ea typeface="微软雅黑" panose="020B0503020204020204" pitchFamily="34" charset="-122"/>
                <a:sym typeface="+mn-ea"/>
              </a:rPr>
              <a:t>掌握激励</a:t>
            </a:r>
            <a:r>
              <a:rPr lang="zh-CN" sz="2400" dirty="0">
                <a:solidFill>
                  <a:schemeClr val="bg1"/>
                </a:solidFill>
                <a:latin typeface="微软雅黑" panose="020B0503020204020204" pitchFamily="34" charset="-122"/>
                <a:ea typeface="微软雅黑" panose="020B0503020204020204" pitchFamily="34" charset="-122"/>
                <a:sym typeface="+mn-ea"/>
              </a:rPr>
              <a:t>的基本内涵与步骤</a:t>
            </a:r>
            <a:endParaRPr 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3325" name="圆角矩形 19"/>
          <p:cNvSpPr>
            <a:spLocks noChangeArrowheads="1"/>
          </p:cNvSpPr>
          <p:nvPr/>
        </p:nvSpPr>
        <p:spPr bwMode="auto">
          <a:xfrm>
            <a:off x="5808663" y="5046663"/>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6" name="TextBox 6"/>
          <p:cNvSpPr txBox="1">
            <a:spLocks noChangeArrowheads="1"/>
          </p:cNvSpPr>
          <p:nvPr/>
        </p:nvSpPr>
        <p:spPr bwMode="auto">
          <a:xfrm>
            <a:off x="6431915" y="5394325"/>
            <a:ext cx="4308475" cy="570865"/>
          </a:xfrm>
          <a:prstGeom prst="rect">
            <a:avLst/>
          </a:prstGeom>
          <a:noFill/>
          <a:ln w="9525">
            <a:noFill/>
            <a:miter lim="800000"/>
          </a:ln>
        </p:spPr>
        <p:txBody>
          <a:bodyPr wrap="square">
            <a:spAutoFit/>
          </a:bodyPr>
          <a:lstStyle/>
          <a:p>
            <a:pPr>
              <a:lnSpc>
                <a:spcPct val="130000"/>
              </a:lnSpc>
            </a:pPr>
            <a:r>
              <a:rPr lang="en-US" altLang="zh-CN" sz="2400" dirty="0">
                <a:solidFill>
                  <a:schemeClr val="bg1"/>
                </a:solidFill>
                <a:latin typeface="微软雅黑" panose="020B0503020204020204" pitchFamily="34" charset="-122"/>
                <a:ea typeface="微软雅黑" panose="020B0503020204020204" pitchFamily="34" charset="-122"/>
                <a:sym typeface="+mn-ea"/>
              </a:rPr>
              <a:t>培养学生掌握科学的激励方式</a:t>
            </a:r>
            <a:endParaRPr lang="en-US" alt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1282" name="Line 46"/>
          <p:cNvSpPr>
            <a:spLocks noChangeShapeType="1"/>
          </p:cNvSpPr>
          <p:nvPr/>
        </p:nvSpPr>
        <p:spPr bwMode="auto">
          <a:xfrm flipV="1">
            <a:off x="4008438" y="2060575"/>
            <a:ext cx="1800225" cy="1728788"/>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3" name="Line 47"/>
          <p:cNvSpPr>
            <a:spLocks noChangeShapeType="1"/>
          </p:cNvSpPr>
          <p:nvPr/>
        </p:nvSpPr>
        <p:spPr bwMode="auto">
          <a:xfrm>
            <a:off x="4008438" y="3789363"/>
            <a:ext cx="1800225" cy="1944687"/>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6" name="AutoShape 50"/>
          <p:cNvSpPr>
            <a:spLocks noChangeArrowheads="1"/>
          </p:cNvSpPr>
          <p:nvPr/>
        </p:nvSpPr>
        <p:spPr bwMode="auto">
          <a:xfrm>
            <a:off x="6049963" y="4686300"/>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5" name="TextBox 6"/>
          <p:cNvSpPr txBox="1">
            <a:spLocks noChangeArrowheads="1"/>
          </p:cNvSpPr>
          <p:nvPr/>
        </p:nvSpPr>
        <p:spPr bwMode="auto">
          <a:xfrm>
            <a:off x="7321550" y="4614863"/>
            <a:ext cx="2160588" cy="570865"/>
          </a:xfrm>
          <a:prstGeom prst="rect">
            <a:avLst/>
          </a:prstGeom>
          <a:noFill/>
          <a:ln w="9525">
            <a:noFill/>
            <a:miter lim="800000"/>
          </a:ln>
        </p:spPr>
        <p:txBody>
          <a:bodyPr>
            <a:spAutoFit/>
          </a:bodyPr>
          <a:lstStyle/>
          <a:p>
            <a:pPr>
              <a:lnSpc>
                <a:spcPct val="130000"/>
              </a:lnSpc>
            </a:pPr>
            <a:r>
              <a:rPr lang="zh-CN" altLang="en-US" sz="2400">
                <a:solidFill>
                  <a:schemeClr val="bg1"/>
                </a:solidFill>
                <a:latin typeface="微软雅黑" panose="020B0503020204020204" pitchFamily="34" charset="-122"/>
                <a:ea typeface="微软雅黑" panose="020B0503020204020204" pitchFamily="34" charset="-122"/>
              </a:rPr>
              <a:t>能力目标</a:t>
            </a:r>
            <a:endParaRPr lang="zh-CN" altLang="en-US" sz="2400">
              <a:solidFill>
                <a:schemeClr val="bg1"/>
              </a:solidFill>
              <a:latin typeface="微软雅黑" panose="020B0503020204020204" pitchFamily="34" charset="-122"/>
              <a:ea typeface="微软雅黑" panose="020B0503020204020204" pitchFamily="34" charset="-122"/>
            </a:endParaRPr>
          </a:p>
        </p:txBody>
      </p:sp>
      <p:sp>
        <p:nvSpPr>
          <p:cNvPr id="11288" name="AutoShape 52"/>
          <p:cNvSpPr>
            <a:spLocks noChangeArrowheads="1"/>
          </p:cNvSpPr>
          <p:nvPr/>
        </p:nvSpPr>
        <p:spPr bwMode="auto">
          <a:xfrm>
            <a:off x="6192838" y="1125538"/>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7" name="TextBox 6"/>
          <p:cNvSpPr txBox="1">
            <a:spLocks noChangeArrowheads="1"/>
          </p:cNvSpPr>
          <p:nvPr/>
        </p:nvSpPr>
        <p:spPr bwMode="auto">
          <a:xfrm>
            <a:off x="7464425" y="1054100"/>
            <a:ext cx="2160588" cy="570865"/>
          </a:xfrm>
          <a:prstGeom prst="rect">
            <a:avLst/>
          </a:prstGeom>
          <a:noFill/>
          <a:ln w="9525">
            <a:noFill/>
            <a:miter lim="800000"/>
          </a:ln>
        </p:spPr>
        <p:txBody>
          <a:bodyPr>
            <a:spAutoFit/>
          </a:bodyPr>
          <a:lstStyle/>
          <a:p>
            <a:pPr>
              <a:lnSpc>
                <a:spcPct val="130000"/>
              </a:lnSpc>
            </a:pPr>
            <a:r>
              <a:rPr lang="zh-CN" altLang="en-US" sz="2400" b="1" dirty="0">
                <a:solidFill>
                  <a:schemeClr val="bg1"/>
                </a:solidFill>
                <a:sym typeface="+mn-ea"/>
              </a:rPr>
              <a:t>知识目标</a:t>
            </a:r>
            <a:endParaRPr lang="zh-CN" altLang="en-US" sz="2400" b="1" dirty="0">
              <a:solidFill>
                <a:schemeClr val="bg1"/>
              </a:solidFill>
              <a:ea typeface="微软雅黑" panose="020B0503020204020204" pitchFamily="34" charset="-122"/>
              <a:sym typeface="+mn-ea"/>
            </a:endParaRPr>
          </a:p>
        </p:txBody>
      </p:sp>
      <p:sp>
        <p:nvSpPr>
          <p:cNvPr id="13338" name="TextBox 6"/>
          <p:cNvSpPr txBox="1">
            <a:spLocks noChangeArrowheads="1"/>
          </p:cNvSpPr>
          <p:nvPr/>
        </p:nvSpPr>
        <p:spPr bwMode="auto">
          <a:xfrm>
            <a:off x="2568575" y="3068638"/>
            <a:ext cx="1152525" cy="1291590"/>
          </a:xfrm>
          <a:prstGeom prst="rect">
            <a:avLst/>
          </a:prstGeom>
          <a:noFill/>
          <a:ln w="9525">
            <a:noFill/>
            <a:miter lim="800000"/>
          </a:ln>
        </p:spPr>
        <p:txBody>
          <a:bodyPr>
            <a:spAutoFit/>
          </a:bodyPr>
          <a:lstStyle/>
          <a:p>
            <a:pPr>
              <a:lnSpc>
                <a:spcPct val="130000"/>
              </a:lnSpc>
            </a:pPr>
            <a:r>
              <a:rPr lang="zh-CN" altLang="en-US" sz="3000" b="1">
                <a:solidFill>
                  <a:schemeClr val="bg1"/>
                </a:solidFill>
                <a:latin typeface="微软雅黑" panose="020B0503020204020204" pitchFamily="34" charset="-122"/>
                <a:ea typeface="微软雅黑" panose="020B0503020204020204" pitchFamily="34" charset="-122"/>
              </a:rPr>
              <a:t>学习目标</a:t>
            </a:r>
            <a:endParaRPr lang="zh-CN" altLang="en-US" sz="3000" b="1">
              <a:solidFill>
                <a:schemeClr val="bg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0-#ppt_w/2"/>
                                          </p:val>
                                        </p:tav>
                                        <p:tav tm="100000">
                                          <p:val>
                                            <p:strVal val="#ppt_x"/>
                                          </p:val>
                                        </p:tav>
                                      </p:tavLst>
                                    </p:anim>
                                    <p:anim calcmode="lin" valueType="num">
                                      <p:cBhvr additive="base">
                                        <p:cTn id="12" dur="500" fill="hold"/>
                                        <p:tgtEl>
                                          <p:spTgt spid="112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315"/>
                                        </p:tgtEl>
                                        <p:attrNameLst>
                                          <p:attrName>style.visibility</p:attrName>
                                        </p:attrNameLst>
                                      </p:cBhvr>
                                      <p:to>
                                        <p:strVal val="visible"/>
                                      </p:to>
                                    </p:set>
                                    <p:anim calcmode="lin" valueType="num">
                                      <p:cBhvr additive="base">
                                        <p:cTn id="15" dur="500" fill="hold"/>
                                        <p:tgtEl>
                                          <p:spTgt spid="13315"/>
                                        </p:tgtEl>
                                        <p:attrNameLst>
                                          <p:attrName>ppt_x</p:attrName>
                                        </p:attrNameLst>
                                      </p:cBhvr>
                                      <p:tavLst>
                                        <p:tav tm="0">
                                          <p:val>
                                            <p:strVal val="0-#ppt_w/2"/>
                                          </p:val>
                                        </p:tav>
                                        <p:tav tm="100000">
                                          <p:val>
                                            <p:strVal val="#ppt_x"/>
                                          </p:val>
                                        </p:tav>
                                      </p:tavLst>
                                    </p:anim>
                                    <p:anim calcmode="lin" valueType="num">
                                      <p:cBhvr additive="base">
                                        <p:cTn id="16" dur="500" fill="hold"/>
                                        <p:tgtEl>
                                          <p:spTgt spid="133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338"/>
                                        </p:tgtEl>
                                        <p:attrNameLst>
                                          <p:attrName>style.visibility</p:attrName>
                                        </p:attrNameLst>
                                      </p:cBhvr>
                                      <p:to>
                                        <p:strVal val="visible"/>
                                      </p:to>
                                    </p:set>
                                    <p:anim calcmode="lin" valueType="num">
                                      <p:cBhvr additive="base">
                                        <p:cTn id="19" dur="500" fill="hold"/>
                                        <p:tgtEl>
                                          <p:spTgt spid="13338"/>
                                        </p:tgtEl>
                                        <p:attrNameLst>
                                          <p:attrName>ppt_x</p:attrName>
                                        </p:attrNameLst>
                                      </p:cBhvr>
                                      <p:tavLst>
                                        <p:tav tm="0">
                                          <p:val>
                                            <p:strVal val="0-#ppt_w/2"/>
                                          </p:val>
                                        </p:tav>
                                        <p:tav tm="100000">
                                          <p:val>
                                            <p:strVal val="#ppt_x"/>
                                          </p:val>
                                        </p:tav>
                                      </p:tavLst>
                                    </p:anim>
                                    <p:anim calcmode="lin" valueType="num">
                                      <p:cBhvr additive="base">
                                        <p:cTn id="20" dur="500" fill="hold"/>
                                        <p:tgtEl>
                                          <p:spTgt spid="1333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82"/>
                                        </p:tgtEl>
                                        <p:attrNameLst>
                                          <p:attrName>style.visibility</p:attrName>
                                        </p:attrNameLst>
                                      </p:cBhvr>
                                      <p:to>
                                        <p:strVal val="visible"/>
                                      </p:to>
                                    </p:set>
                                    <p:animEffect transition="in" filter="wipe(left)">
                                      <p:cBhvr>
                                        <p:cTn id="24" dur="500"/>
                                        <p:tgtEl>
                                          <p:spTgt spid="1128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1283"/>
                                        </p:tgtEl>
                                        <p:attrNameLst>
                                          <p:attrName>style.visibility</p:attrName>
                                        </p:attrNameLst>
                                      </p:cBhvr>
                                      <p:to>
                                        <p:strVal val="visible"/>
                                      </p:to>
                                    </p:set>
                                    <p:animEffect transition="in" filter="wipe(left)">
                                      <p:cBhvr>
                                        <p:cTn id="27" dur="500"/>
                                        <p:tgtEl>
                                          <p:spTgt spid="11283"/>
                                        </p:tgtEl>
                                      </p:cBhvr>
                                    </p:animEffect>
                                  </p:childTnLst>
                                </p:cTn>
                              </p:par>
                            </p:childTnLst>
                          </p:cTn>
                        </p:par>
                        <p:par>
                          <p:cTn id="28" fill="hold">
                            <p:stCondLst>
                              <p:cond delay="1500"/>
                            </p:stCondLst>
                            <p:childTnLst>
                              <p:par>
                                <p:cTn id="29" presetID="2" presetClass="entr" presetSubtype="1" fill="hold" grpId="0" nodeType="after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ppt_x"/>
                                          </p:val>
                                        </p:tav>
                                        <p:tav tm="100000">
                                          <p:val>
                                            <p:strVal val="#ppt_x"/>
                                          </p:val>
                                        </p:tav>
                                      </p:tavLst>
                                    </p:anim>
                                    <p:anim calcmode="lin" valueType="num">
                                      <p:cBhvr additive="base">
                                        <p:cTn id="32" dur="500" fill="hold"/>
                                        <p:tgtEl>
                                          <p:spTgt spid="13323"/>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3324"/>
                                        </p:tgtEl>
                                        <p:attrNameLst>
                                          <p:attrName>style.visibility</p:attrName>
                                        </p:attrNameLst>
                                      </p:cBhvr>
                                      <p:to>
                                        <p:strVal val="visible"/>
                                      </p:to>
                                    </p:set>
                                    <p:anim calcmode="lin" valueType="num">
                                      <p:cBhvr additive="base">
                                        <p:cTn id="35" dur="500" fill="hold"/>
                                        <p:tgtEl>
                                          <p:spTgt spid="13324"/>
                                        </p:tgtEl>
                                        <p:attrNameLst>
                                          <p:attrName>ppt_x</p:attrName>
                                        </p:attrNameLst>
                                      </p:cBhvr>
                                      <p:tavLst>
                                        <p:tav tm="0">
                                          <p:val>
                                            <p:strVal val="#ppt_x"/>
                                          </p:val>
                                        </p:tav>
                                        <p:tav tm="100000">
                                          <p:val>
                                            <p:strVal val="#ppt_x"/>
                                          </p:val>
                                        </p:tav>
                                      </p:tavLst>
                                    </p:anim>
                                    <p:anim calcmode="lin" valueType="num">
                                      <p:cBhvr additive="base">
                                        <p:cTn id="36" dur="500" fill="hold"/>
                                        <p:tgtEl>
                                          <p:spTgt spid="13324"/>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1288"/>
                                        </p:tgtEl>
                                        <p:attrNameLst>
                                          <p:attrName>style.visibility</p:attrName>
                                        </p:attrNameLst>
                                      </p:cBhvr>
                                      <p:to>
                                        <p:strVal val="visible"/>
                                      </p:to>
                                    </p:set>
                                    <p:anim calcmode="lin" valueType="num">
                                      <p:cBhvr additive="base">
                                        <p:cTn id="39" dur="500" fill="hold"/>
                                        <p:tgtEl>
                                          <p:spTgt spid="11288"/>
                                        </p:tgtEl>
                                        <p:attrNameLst>
                                          <p:attrName>ppt_x</p:attrName>
                                        </p:attrNameLst>
                                      </p:cBhvr>
                                      <p:tavLst>
                                        <p:tav tm="0">
                                          <p:val>
                                            <p:strVal val="#ppt_x"/>
                                          </p:val>
                                        </p:tav>
                                        <p:tav tm="100000">
                                          <p:val>
                                            <p:strVal val="#ppt_x"/>
                                          </p:val>
                                        </p:tav>
                                      </p:tavLst>
                                    </p:anim>
                                    <p:anim calcmode="lin" valueType="num">
                                      <p:cBhvr additive="base">
                                        <p:cTn id="40" dur="500" fill="hold"/>
                                        <p:tgtEl>
                                          <p:spTgt spid="1128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3337"/>
                                        </p:tgtEl>
                                        <p:attrNameLst>
                                          <p:attrName>style.visibility</p:attrName>
                                        </p:attrNameLst>
                                      </p:cBhvr>
                                      <p:to>
                                        <p:strVal val="visible"/>
                                      </p:to>
                                    </p:set>
                                    <p:anim calcmode="lin" valueType="num">
                                      <p:cBhvr additive="base">
                                        <p:cTn id="43" dur="500" fill="hold"/>
                                        <p:tgtEl>
                                          <p:spTgt spid="13337"/>
                                        </p:tgtEl>
                                        <p:attrNameLst>
                                          <p:attrName>ppt_x</p:attrName>
                                        </p:attrNameLst>
                                      </p:cBhvr>
                                      <p:tavLst>
                                        <p:tav tm="0">
                                          <p:val>
                                            <p:strVal val="#ppt_x"/>
                                          </p:val>
                                        </p:tav>
                                        <p:tav tm="100000">
                                          <p:val>
                                            <p:strVal val="#ppt_x"/>
                                          </p:val>
                                        </p:tav>
                                      </p:tavLst>
                                    </p:anim>
                                    <p:anim calcmode="lin" valueType="num">
                                      <p:cBhvr additive="base">
                                        <p:cTn id="44" dur="500" fill="hold"/>
                                        <p:tgtEl>
                                          <p:spTgt spid="13337"/>
                                        </p:tgtEl>
                                        <p:attrNameLst>
                                          <p:attrName>ppt_y</p:attrName>
                                        </p:attrNameLst>
                                      </p:cBhvr>
                                      <p:tavLst>
                                        <p:tav tm="0">
                                          <p:val>
                                            <p:strVal val="0-#ppt_h/2"/>
                                          </p:val>
                                        </p:tav>
                                        <p:tav tm="100000">
                                          <p:val>
                                            <p:strVal val="#ppt_y"/>
                                          </p:val>
                                        </p:tav>
                                      </p:tavLst>
                                    </p:anim>
                                  </p:childTnLst>
                                </p:cTn>
                              </p:par>
                            </p:childTnLst>
                          </p:cTn>
                        </p:par>
                        <p:par>
                          <p:cTn id="45" fill="hold">
                            <p:stCondLst>
                              <p:cond delay="2000"/>
                            </p:stCondLst>
                            <p:childTnLst>
                              <p:par>
                                <p:cTn id="46" presetID="2" presetClass="entr" presetSubtype="1" fill="hold" grpId="0" nodeType="afterEffect">
                                  <p:stCondLst>
                                    <p:cond delay="0"/>
                                  </p:stCondLst>
                                  <p:childTnLst>
                                    <p:set>
                                      <p:cBhvr>
                                        <p:cTn id="47" dur="1" fill="hold">
                                          <p:stCondLst>
                                            <p:cond delay="0"/>
                                          </p:stCondLst>
                                        </p:cTn>
                                        <p:tgtEl>
                                          <p:spTgt spid="13325"/>
                                        </p:tgtEl>
                                        <p:attrNameLst>
                                          <p:attrName>style.visibility</p:attrName>
                                        </p:attrNameLst>
                                      </p:cBhvr>
                                      <p:to>
                                        <p:strVal val="visible"/>
                                      </p:to>
                                    </p:set>
                                    <p:anim calcmode="lin" valueType="num">
                                      <p:cBhvr additive="base">
                                        <p:cTn id="48" dur="500" fill="hold"/>
                                        <p:tgtEl>
                                          <p:spTgt spid="13325"/>
                                        </p:tgtEl>
                                        <p:attrNameLst>
                                          <p:attrName>ppt_x</p:attrName>
                                        </p:attrNameLst>
                                      </p:cBhvr>
                                      <p:tavLst>
                                        <p:tav tm="0">
                                          <p:val>
                                            <p:strVal val="#ppt_x"/>
                                          </p:val>
                                        </p:tav>
                                        <p:tav tm="100000">
                                          <p:val>
                                            <p:strVal val="#ppt_x"/>
                                          </p:val>
                                        </p:tav>
                                      </p:tavLst>
                                    </p:anim>
                                    <p:anim calcmode="lin" valueType="num">
                                      <p:cBhvr additive="base">
                                        <p:cTn id="49" dur="500" fill="hold"/>
                                        <p:tgtEl>
                                          <p:spTgt spid="13325"/>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13326"/>
                                        </p:tgtEl>
                                        <p:attrNameLst>
                                          <p:attrName>style.visibility</p:attrName>
                                        </p:attrNameLst>
                                      </p:cBhvr>
                                      <p:to>
                                        <p:strVal val="visible"/>
                                      </p:to>
                                    </p:set>
                                    <p:anim calcmode="lin" valueType="num">
                                      <p:cBhvr additive="base">
                                        <p:cTn id="52" dur="500" fill="hold"/>
                                        <p:tgtEl>
                                          <p:spTgt spid="13326"/>
                                        </p:tgtEl>
                                        <p:attrNameLst>
                                          <p:attrName>ppt_x</p:attrName>
                                        </p:attrNameLst>
                                      </p:cBhvr>
                                      <p:tavLst>
                                        <p:tav tm="0">
                                          <p:val>
                                            <p:strVal val="#ppt_x"/>
                                          </p:val>
                                        </p:tav>
                                        <p:tav tm="100000">
                                          <p:val>
                                            <p:strVal val="#ppt_x"/>
                                          </p:val>
                                        </p:tav>
                                      </p:tavLst>
                                    </p:anim>
                                    <p:anim calcmode="lin" valueType="num">
                                      <p:cBhvr additive="base">
                                        <p:cTn id="53" dur="500" fill="hold"/>
                                        <p:tgtEl>
                                          <p:spTgt spid="13326"/>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0"/>
                                  </p:stCondLst>
                                  <p:childTnLst>
                                    <p:set>
                                      <p:cBhvr>
                                        <p:cTn id="55" dur="1" fill="hold">
                                          <p:stCondLst>
                                            <p:cond delay="0"/>
                                          </p:stCondLst>
                                        </p:cTn>
                                        <p:tgtEl>
                                          <p:spTgt spid="11286"/>
                                        </p:tgtEl>
                                        <p:attrNameLst>
                                          <p:attrName>style.visibility</p:attrName>
                                        </p:attrNameLst>
                                      </p:cBhvr>
                                      <p:to>
                                        <p:strVal val="visible"/>
                                      </p:to>
                                    </p:set>
                                    <p:anim calcmode="lin" valueType="num">
                                      <p:cBhvr additive="base">
                                        <p:cTn id="56" dur="500" fill="hold"/>
                                        <p:tgtEl>
                                          <p:spTgt spid="11286"/>
                                        </p:tgtEl>
                                        <p:attrNameLst>
                                          <p:attrName>ppt_x</p:attrName>
                                        </p:attrNameLst>
                                      </p:cBhvr>
                                      <p:tavLst>
                                        <p:tav tm="0">
                                          <p:val>
                                            <p:strVal val="#ppt_x"/>
                                          </p:val>
                                        </p:tav>
                                        <p:tav tm="100000">
                                          <p:val>
                                            <p:strVal val="#ppt_x"/>
                                          </p:val>
                                        </p:tav>
                                      </p:tavLst>
                                    </p:anim>
                                    <p:anim calcmode="lin" valueType="num">
                                      <p:cBhvr additive="base">
                                        <p:cTn id="57" dur="500" fill="hold"/>
                                        <p:tgtEl>
                                          <p:spTgt spid="11286"/>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0"/>
                                  </p:stCondLst>
                                  <p:childTnLst>
                                    <p:set>
                                      <p:cBhvr>
                                        <p:cTn id="59" dur="1" fill="hold">
                                          <p:stCondLst>
                                            <p:cond delay="0"/>
                                          </p:stCondLst>
                                        </p:cTn>
                                        <p:tgtEl>
                                          <p:spTgt spid="13335"/>
                                        </p:tgtEl>
                                        <p:attrNameLst>
                                          <p:attrName>style.visibility</p:attrName>
                                        </p:attrNameLst>
                                      </p:cBhvr>
                                      <p:to>
                                        <p:strVal val="visible"/>
                                      </p:to>
                                    </p:set>
                                    <p:anim calcmode="lin" valueType="num">
                                      <p:cBhvr additive="base">
                                        <p:cTn id="60" dur="500" fill="hold"/>
                                        <p:tgtEl>
                                          <p:spTgt spid="13335"/>
                                        </p:tgtEl>
                                        <p:attrNameLst>
                                          <p:attrName>ppt_x</p:attrName>
                                        </p:attrNameLst>
                                      </p:cBhvr>
                                      <p:tavLst>
                                        <p:tav tm="0">
                                          <p:val>
                                            <p:strVal val="#ppt_x"/>
                                          </p:val>
                                        </p:tav>
                                        <p:tav tm="100000">
                                          <p:val>
                                            <p:strVal val="#ppt_x"/>
                                          </p:val>
                                        </p:tav>
                                      </p:tavLst>
                                    </p:anim>
                                    <p:anim calcmode="lin" valueType="num">
                                      <p:cBhvr additive="base">
                                        <p:cTn id="61" dur="500" fill="hold"/>
                                        <p:tgtEl>
                                          <p:spTgt spid="133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3315" grpId="0" animBg="1"/>
      <p:bldP spid="11268" grpId="0" bldLvl="0" animBg="1"/>
      <p:bldP spid="13323" grpId="0" animBg="1"/>
      <p:bldP spid="13324" grpId="0"/>
      <p:bldP spid="13325" grpId="0" bldLvl="0" animBg="1"/>
      <p:bldP spid="13326" grpId="0"/>
      <p:bldP spid="11282" grpId="0" animBg="1"/>
      <p:bldP spid="11283" grpId="0" animBg="1"/>
      <p:bldP spid="11286" grpId="0" bldLvl="0" animBg="1"/>
      <p:bldP spid="13335" grpId="0"/>
      <p:bldP spid="11288" grpId="0" animBg="1"/>
      <p:bldP spid="13337" grpId="0"/>
      <p:bldP spid="1333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01    </a:t>
            </a:r>
            <a:r>
              <a:rPr lang="zh-CN" altLang="en-US" sz="2800" b="1">
                <a:latin typeface="微软雅黑" panose="020B0503020204020204" pitchFamily="34" charset="-122"/>
                <a:ea typeface="微软雅黑" panose="020B0503020204020204" pitchFamily="34" charset="-122"/>
              </a:rPr>
              <a:t>学习目标</a:t>
            </a:r>
            <a:endParaRPr lang="zh-CN" altLang="en-US" sz="2800" b="1">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文本框 38"/>
          <p:cNvSpPr txBox="1"/>
          <p:nvPr/>
        </p:nvSpPr>
        <p:spPr>
          <a:xfrm>
            <a:off x="1273175" y="1673225"/>
            <a:ext cx="1960880" cy="521970"/>
          </a:xfrm>
          <a:prstGeom prst="rect">
            <a:avLst/>
          </a:prstGeom>
          <a:noFill/>
        </p:spPr>
        <p:txBody>
          <a:bodyPr wrap="none" rtlCol="0" anchor="t">
            <a:spAutoFit/>
          </a:bodyPr>
          <a:p>
            <a:r>
              <a:rPr lang="zh-CN" altLang="en-US" sz="2800" b="1" noProof="0" dirty="0" smtClean="0">
                <a:solidFill>
                  <a:srgbClr val="0070C0"/>
                </a:solidFill>
                <a:latin typeface="微软雅黑" panose="020B0503020204020204" pitchFamily="34" charset="-122"/>
                <a:ea typeface="微软雅黑" panose="020B0503020204020204" pitchFamily="34" charset="-122"/>
                <a:sym typeface="+mn-ea"/>
              </a:rPr>
              <a:t>激励的误区</a:t>
            </a:r>
            <a:endParaRPr lang="zh-CN" altLang="en-US" sz="2800" b="1" noProof="0" dirty="0" smtClean="0">
              <a:solidFill>
                <a:srgbClr val="0070C0"/>
              </a:solidFill>
              <a:latin typeface="微软雅黑" panose="020B0503020204020204" pitchFamily="34" charset="-122"/>
              <a:ea typeface="微软雅黑" panose="020B0503020204020204" pitchFamily="34" charset="-122"/>
              <a:sym typeface="+mn-ea"/>
            </a:endParaRPr>
          </a:p>
        </p:txBody>
      </p:sp>
      <p:sp>
        <p:nvSpPr>
          <p:cNvPr id="72" name="TextBox 42"/>
          <p:cNvSpPr txBox="1"/>
          <p:nvPr/>
        </p:nvSpPr>
        <p:spPr>
          <a:xfrm>
            <a:off x="321310" y="881380"/>
            <a:ext cx="3485515" cy="650875"/>
          </a:xfrm>
          <a:prstGeom prst="rect">
            <a:avLst/>
          </a:prstGeom>
          <a:noFill/>
        </p:spPr>
        <p:txBody>
          <a:bodyPr wrap="square" rtlCol="0">
            <a:spAutoFit/>
          </a:bodyPr>
          <a:p>
            <a:pPr algn="r">
              <a:lnSpc>
                <a:spcPct val="130000"/>
              </a:lnSpc>
            </a:pPr>
            <a:r>
              <a:rPr lang="zh-CN" altLang="en-US" sz="2800" b="1" dirty="0" smtClean="0">
                <a:solidFill>
                  <a:schemeClr val="tx2"/>
                </a:solidFill>
                <a:latin typeface="微软雅黑" panose="020B0503020204020204" pitchFamily="34" charset="-122"/>
                <a:ea typeface="微软雅黑" panose="020B0503020204020204" pitchFamily="34" charset="-122"/>
              </a:rPr>
              <a:t>二、如何进行激励？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1273175" y="2434590"/>
            <a:ext cx="9645650" cy="3107690"/>
          </a:xfrm>
          <a:prstGeom prst="rect">
            <a:avLst/>
          </a:prstGeom>
          <a:noFill/>
          <a:ln w="9525">
            <a:noFill/>
          </a:ln>
        </p:spPr>
        <p:txBody>
          <a:bodyPr wrap="square">
            <a:spAutoFit/>
          </a:bodyPr>
          <a:p>
            <a:pPr marL="0" indent="304800"/>
            <a:r>
              <a:rPr lang="zh-CN" sz="2800" b="0">
                <a:ea typeface="黑体" panose="02010609060101010101" charset="-122"/>
              </a:rPr>
              <a:t>启示：</a:t>
            </a:r>
            <a:endParaRPr lang="zh-CN" sz="2800" b="0">
              <a:cs typeface="楷体_GB2312" charset="0"/>
            </a:endParaRPr>
          </a:p>
          <a:p>
            <a:pPr marL="0" indent="304800"/>
            <a:r>
              <a:rPr lang="zh-CN" sz="2800" b="1">
                <a:cs typeface="楷体_GB2312" charset="0"/>
              </a:rPr>
              <a:t>在现实生活中，管理者尽管采用了</a:t>
            </a:r>
            <a:r>
              <a:rPr lang="zh-CN" sz="2800" b="1">
                <a:solidFill>
                  <a:srgbClr val="FF0000"/>
                </a:solidFill>
                <a:cs typeface="楷体_GB2312" charset="0"/>
              </a:rPr>
              <a:t>大量的激励政策</a:t>
            </a:r>
            <a:r>
              <a:rPr lang="zh-CN" sz="2800" b="1">
                <a:cs typeface="楷体_GB2312" charset="0"/>
              </a:rPr>
              <a:t>，但员工总就是不能按管理者所希望的、要求的、渴望的方式行事，现在看来，不是激励失效，而是</a:t>
            </a:r>
            <a:r>
              <a:rPr lang="zh-CN" sz="2800" b="1">
                <a:solidFill>
                  <a:srgbClr val="FF0000"/>
                </a:solidFill>
                <a:cs typeface="楷体_GB2312" charset="0"/>
              </a:rPr>
              <a:t>激励错了</a:t>
            </a:r>
            <a:r>
              <a:rPr lang="zh-CN" sz="2800" b="1">
                <a:cs typeface="楷体_GB2312" charset="0"/>
              </a:rPr>
              <a:t>——正确的行为被忽视或被惩罚，而错误的行为却被奖励——就像那个渔夫一样，奖励了错误的事情；像那条蛇一样，因错误的事情而得到奖励。 这就是一些管理者所陷入的激励误区。</a:t>
            </a:r>
            <a:endParaRPr lang="zh-CN" sz="2800" b="1">
              <a:cs typeface="楷体_GB2312" charset="0"/>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fade">
                                      <p:cBhvr>
                                        <p:cTn id="11" dur="1000"/>
                                        <p:tgtEl>
                                          <p:spTgt spid="72"/>
                                        </p:tgtEl>
                                      </p:cBhvr>
                                    </p:animEffect>
                                    <p:anim calcmode="lin" valueType="num">
                                      <p:cBhvr>
                                        <p:cTn id="12" dur="1000" fill="hold"/>
                                        <p:tgtEl>
                                          <p:spTgt spid="72"/>
                                        </p:tgtEl>
                                        <p:attrNameLst>
                                          <p:attrName>ppt_x</p:attrName>
                                        </p:attrNameLst>
                                      </p:cBhvr>
                                      <p:tavLst>
                                        <p:tav tm="0">
                                          <p:val>
                                            <p:strVal val="#ppt_x"/>
                                          </p:val>
                                        </p:tav>
                                        <p:tav tm="100000">
                                          <p:val>
                                            <p:strVal val="#ppt_x"/>
                                          </p:val>
                                        </p:tav>
                                      </p:tavLst>
                                    </p:anim>
                                    <p:anim calcmode="lin" valueType="num">
                                      <p:cBhvr>
                                        <p:cTn id="1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325215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tx1"/>
                </a:solidFill>
                <a:latin typeface="微软雅黑" panose="020B0503020204020204" pitchFamily="34" charset="-122"/>
                <a:ea typeface="微软雅黑" panose="020B0503020204020204" pitchFamily="34" charset="-122"/>
              </a:rPr>
              <a:t>02    </a:t>
            </a:r>
            <a:r>
              <a:rPr lang="zh-CN" altLang="en-US" sz="3200" b="1">
                <a:solidFill>
                  <a:schemeClr val="tx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tx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solidFill>
                  <a:schemeClr val="bg1"/>
                </a:solidFill>
                <a:latin typeface="微软雅黑" panose="020B0503020204020204" pitchFamily="34" charset="-122"/>
                <a:ea typeface="微软雅黑" panose="020B0503020204020204" pitchFamily="34" charset="-122"/>
              </a:rPr>
              <a:t>03    总结</a:t>
            </a:r>
            <a:endParaRPr lang="en-US" altLang="zh-CN" sz="32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AutoShape 14"/>
          <p:cNvSpPr>
            <a:spLocks noChangeArrowheads="1"/>
          </p:cNvSpPr>
          <p:nvPr/>
        </p:nvSpPr>
        <p:spPr bwMode="auto">
          <a:xfrm>
            <a:off x="4679315" y="1327785"/>
            <a:ext cx="7483475" cy="4650740"/>
          </a:xfrm>
          <a:prstGeom prst="roundRect">
            <a:avLst>
              <a:gd name="adj" fmla="val 16667"/>
            </a:avLst>
          </a:prstGeom>
          <a:noFill/>
          <a:ln w="25400">
            <a:solidFill>
              <a:srgbClr val="0070C0"/>
            </a:solidFill>
            <a:prstDash val="sysDot"/>
            <a:rou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80" tIns="34290" rIns="68580" bIns="34290" anchor="ctr"/>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21385" y="1161415"/>
            <a:ext cx="188976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solidFill>
                  <a:schemeClr val="bg1"/>
                </a:solidFill>
                <a:latin typeface="微软雅黑" panose="020B0503020204020204" pitchFamily="34" charset="-122"/>
                <a:ea typeface="微软雅黑" panose="020B0503020204020204" pitchFamily="34" charset="-122"/>
              </a:rPr>
              <a:t>拓展作业</a:t>
            </a:r>
            <a:endParaRPr lang="zh-CN" altLang="en-US" sz="280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4798695" y="1578610"/>
            <a:ext cx="7244080" cy="4399915"/>
          </a:xfrm>
          <a:prstGeom prst="rect">
            <a:avLst/>
          </a:prstGeom>
          <a:noFill/>
        </p:spPr>
        <p:txBody>
          <a:bodyPr wrap="square" rtlCol="0" anchor="t">
            <a:spAutoFit/>
          </a:bodyPr>
          <a:p>
            <a:r>
              <a:rPr lang="zh-CN" altLang="en-US" sz="2800" b="0">
                <a:solidFill>
                  <a:schemeClr val="tx1"/>
                </a:solidFill>
                <a:latin typeface="微软雅黑" panose="020B0503020204020204" pitchFamily="34" charset="-122"/>
                <a:ea typeface="微软雅黑" panose="020B0503020204020204" pitchFamily="34" charset="-122"/>
              </a:rPr>
              <a:t>寓言故事：一个人为治理粮仓里的老鼠，专门请来了猫卫士。猫卫士上岗后兢兢业业，第一天夜里就逮到了一只小老鼠，喜冲冲地交给了主人。主人说：“干得好！一只小老鼠，奖励你一条小鱼。”第二天夜里，猫卫士有逮到一只小老鼠，他把老鼠养到粮仓里，养得又大又肥，交给主人。主人很高兴：“干得好！奖励你一条大鱼。”猫卫士当然也很高兴。但是，对主人来说，则是赔了粮食又赔鱼。</a:t>
            </a:r>
            <a:endParaRPr lang="zh-CN" altLang="en-US" sz="2800" b="0">
              <a:solidFill>
                <a:schemeClr val="tx1"/>
              </a:solidFill>
              <a:latin typeface="微软雅黑" panose="020B0503020204020204" pitchFamily="34" charset="-122"/>
              <a:ea typeface="微软雅黑" panose="020B0503020204020204" pitchFamily="34" charset="-122"/>
            </a:endParaRPr>
          </a:p>
        </p:txBody>
      </p:sp>
      <p:pic>
        <p:nvPicPr>
          <p:cNvPr id="2" name="图片 1" descr="A000220150322E82PPIC"/>
          <p:cNvPicPr>
            <a:picLocks noChangeAspect="1"/>
          </p:cNvPicPr>
          <p:nvPr/>
        </p:nvPicPr>
        <p:blipFill>
          <a:blip r:embed="rId1"/>
          <a:stretch>
            <a:fillRect/>
          </a:stretch>
        </p:blipFill>
        <p:spPr>
          <a:xfrm>
            <a:off x="46990" y="2835910"/>
            <a:ext cx="4446270" cy="3142615"/>
          </a:xfrm>
          <a:prstGeom prst="rect">
            <a:avLst/>
          </a:prstGeom>
        </p:spPr>
      </p:pic>
      <p:sp>
        <p:nvSpPr>
          <p:cNvPr id="4" name="文本框 3"/>
          <p:cNvSpPr txBox="1"/>
          <p:nvPr/>
        </p:nvSpPr>
        <p:spPr>
          <a:xfrm>
            <a:off x="6355080" y="639445"/>
            <a:ext cx="196469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案例分析</a:t>
            </a:r>
            <a:endParaRPr lang="zh-CN" altLang="en-US" sz="2800">
              <a:latin typeface="微软雅黑" panose="020B0503020204020204" pitchFamily="34" charset="-122"/>
              <a:ea typeface="微软雅黑" panose="020B0503020204020204" pitchFamily="34" charset="-122"/>
            </a:endParaRPr>
          </a:p>
        </p:txBody>
      </p:sp>
      <p:sp>
        <p:nvSpPr>
          <p:cNvPr id="6" name="文本框 5"/>
          <p:cNvSpPr txBox="1"/>
          <p:nvPr/>
        </p:nvSpPr>
        <p:spPr>
          <a:xfrm>
            <a:off x="715010" y="6224270"/>
            <a:ext cx="10761980" cy="460375"/>
          </a:xfrm>
          <a:prstGeom prst="rect">
            <a:avLst/>
          </a:prstGeom>
          <a:noFill/>
          <a:ln>
            <a:solidFill>
              <a:srgbClr val="FF0000"/>
            </a:solidFill>
            <a:prstDash val="dashDot"/>
          </a:ln>
        </p:spPr>
        <p:txBody>
          <a:bodyPr wrap="square" rtlCol="0">
            <a:spAutoFit/>
          </a:bodyPr>
          <a:p>
            <a:r>
              <a:rPr lang="zh-CN" altLang="en-US" sz="2400" b="1"/>
              <a:t>问题：这个人的激励方式有什么问题？为什么会产生这样的结果？该如何避免</a:t>
            </a:r>
            <a:endParaRPr lang="zh-CN" altLang="en-US" sz="2400" b="1"/>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19200" y="838200"/>
            <a:ext cx="189230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t>预习任务</a:t>
            </a:r>
            <a:endParaRPr lang="zh-CN" altLang="en-US" sz="2800"/>
          </a:p>
        </p:txBody>
      </p:sp>
      <p:sp>
        <p:nvSpPr>
          <p:cNvPr id="3" name="文本框 2"/>
          <p:cNvSpPr txBox="1"/>
          <p:nvPr/>
        </p:nvSpPr>
        <p:spPr>
          <a:xfrm>
            <a:off x="1432560" y="1935480"/>
            <a:ext cx="7774940" cy="3107690"/>
          </a:xfrm>
          <a:prstGeom prst="rect">
            <a:avLst/>
          </a:prstGeom>
          <a:noFill/>
        </p:spPr>
        <p:txBody>
          <a:bodyPr wrap="square" rtlCol="0">
            <a:spAutoFit/>
          </a:bodyPr>
          <a:p>
            <a:r>
              <a:rPr lang="zh-CN" altLang="en-US" sz="2800">
                <a:latin typeface="微软雅黑" panose="020B0503020204020204" pitchFamily="34" charset="-122"/>
                <a:ea typeface="微软雅黑" panose="020B0503020204020204" pitchFamily="34" charset="-122"/>
              </a:rPr>
              <a:t>激励的第一步，就是分析被管理者的需要；也就是要弄清楚人们的需要到底有哪些？只有弄清楚了人们的需要，才能通过满足需要来奖励人，通过需要落空来惩罚人。</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那到底人们的需要有那些呢？如何提高激励呢效果？一些经典的激励理论给出了答案。</a:t>
            </a:r>
            <a:endParaRPr lang="zh-CN" altLang="en-US" sz="2800">
              <a:latin typeface="微软雅黑" panose="020B0503020204020204" pitchFamily="34" charset="-122"/>
              <a:ea typeface="微软雅黑" panose="020B0503020204020204" pitchFamily="34" charset="-122"/>
            </a:endParaRPr>
          </a:p>
          <a:p>
            <a:r>
              <a:rPr lang="zh-CN" altLang="en-US" sz="2800" b="1">
                <a:latin typeface="微软雅黑" panose="020B0503020204020204" pitchFamily="34" charset="-122"/>
                <a:ea typeface="微软雅黑" panose="020B0503020204020204" pitchFamily="34" charset="-122"/>
              </a:rPr>
              <a:t>请预习</a:t>
            </a:r>
            <a:r>
              <a:rPr lang="en-US" altLang="zh-CN" sz="2800" b="1">
                <a:latin typeface="微软雅黑" panose="020B0503020204020204" pitchFamily="34" charset="-122"/>
                <a:ea typeface="微软雅黑" panose="020B0503020204020204" pitchFamily="34" charset="-122"/>
              </a:rPr>
              <a:t>6</a:t>
            </a:r>
            <a:r>
              <a:rPr lang="zh-CN" altLang="en-US" sz="2800" b="1">
                <a:latin typeface="微软雅黑" panose="020B0503020204020204" pitchFamily="34" charset="-122"/>
                <a:ea typeface="微软雅黑" panose="020B0503020204020204" pitchFamily="34" charset="-122"/>
              </a:rPr>
              <a:t>大激励理论</a:t>
            </a:r>
            <a:r>
              <a:rPr lang="zh-CN" altLang="en-US" sz="2800">
                <a:latin typeface="微软雅黑" panose="020B0503020204020204" pitchFamily="34" charset="-122"/>
                <a:ea typeface="微软雅黑" panose="020B0503020204020204" pitchFamily="34" charset="-122"/>
              </a:rPr>
              <a:t>。  </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sp>
        <p:nvSpPr>
          <p:cNvPr id="5125" name="Rectangle 7"/>
          <p:cNvSpPr>
            <a:spLocks noChangeArrowheads="1"/>
          </p:cNvSpPr>
          <p:nvPr/>
        </p:nvSpPr>
        <p:spPr bwMode="auto">
          <a:xfrm>
            <a:off x="5529533" y="3229899"/>
            <a:ext cx="1452880" cy="398780"/>
          </a:xfrm>
          <a:prstGeom prst="rect">
            <a:avLst/>
          </a:prstGeom>
          <a:noFill/>
          <a:ln w="9525">
            <a:noFill/>
            <a:miter lim="800000"/>
          </a:ln>
        </p:spPr>
        <p:txBody>
          <a:bodyPr wrap="none">
            <a:spAutoFit/>
          </a:bodyPr>
          <a:lstStyle/>
          <a:p>
            <a:r>
              <a:rPr lang="zh-CN" altLang="en-US" sz="2000" b="1" dirty="0">
                <a:ea typeface="微软雅黑" panose="020B0503020204020204" pitchFamily="34" charset="-122"/>
              </a:rPr>
              <a:t>管理学基础</a:t>
            </a:r>
            <a:endParaRPr lang="zh-CN" altLang="en-US" sz="2000" b="1" dirty="0">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4"/>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par>
                          <p:cTn id="17" fill="hold">
                            <p:stCondLst>
                              <p:cond delay="2299"/>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5125"/>
                                        </p:tgtEl>
                                        <p:attrNameLst>
                                          <p:attrName>style.visibility</p:attrName>
                                        </p:attrNameLst>
                                      </p:cBhvr>
                                      <p:to>
                                        <p:strVal val="visible"/>
                                      </p:to>
                                    </p:set>
                                    <p:anim calcmode="lin" valueType="num">
                                      <p:cBhvr>
                                        <p:cTn id="20" dur="500" fill="hold"/>
                                        <p:tgtEl>
                                          <p:spTgt spid="5125"/>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5125"/>
                                        </p:tgtEl>
                                        <p:attrNameLst>
                                          <p:attrName>ppt_y</p:attrName>
                                        </p:attrNameLst>
                                      </p:cBhvr>
                                      <p:tavLst>
                                        <p:tav tm="0">
                                          <p:val>
                                            <p:strVal val="#ppt_y"/>
                                          </p:val>
                                        </p:tav>
                                        <p:tav tm="100000">
                                          <p:val>
                                            <p:strVal val="#ppt_y"/>
                                          </p:val>
                                        </p:tav>
                                      </p:tavLst>
                                    </p:anim>
                                    <p:anim calcmode="lin" valueType="num">
                                      <p:cBhvr>
                                        <p:cTn id="22" dur="500" fill="hold"/>
                                        <p:tgtEl>
                                          <p:spTgt spid="5125"/>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5125"/>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51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P spid="51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249142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bg1"/>
                </a:solidFill>
                <a:latin typeface="微软雅黑" panose="020B0503020204020204" pitchFamily="34" charset="-122"/>
                <a:ea typeface="微软雅黑" panose="020B0503020204020204" pitchFamily="34" charset="-122"/>
              </a:rPr>
              <a:t>02    </a:t>
            </a:r>
            <a:r>
              <a:rPr lang="zh-CN" altLang="en-US" sz="3200" b="1">
                <a:solidFill>
                  <a:schemeClr val="bg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bg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2091690" y="2506980"/>
            <a:ext cx="6654800" cy="1076325"/>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知识点一：什么是激励？</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知识点二：如何进行激励？</a:t>
            </a:r>
            <a:endParaRPr lang="zh-CN" altLang="en-US" sz="3200"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024255" y="1096010"/>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内容大纲</a:t>
            </a:r>
            <a:endParaRPr lang="zh-CN" altLang="en-US" sz="3600">
              <a:latin typeface="微软雅黑" panose="020B0503020204020204" pitchFamily="34" charset="-122"/>
              <a:ea typeface="微软雅黑" panose="020B0503020204020204" pitchFamily="34" charset="-122"/>
            </a:endParaRPr>
          </a:p>
        </p:txBody>
      </p:sp>
      <p:sp>
        <p:nvSpPr>
          <p:cNvPr id="5" name="文本框 4"/>
          <p:cNvSpPr txBox="1"/>
          <p:nvPr/>
        </p:nvSpPr>
        <p:spPr>
          <a:xfrm>
            <a:off x="1897380" y="4046220"/>
            <a:ext cx="8564245" cy="1845310"/>
          </a:xfrm>
          <a:prstGeom prst="rect">
            <a:avLst/>
          </a:prstGeom>
          <a:noFill/>
          <a:ln w="28575">
            <a:solidFill>
              <a:schemeClr val="tx1"/>
            </a:solidFill>
            <a:prstDash val="dash"/>
          </a:ln>
        </p:spPr>
        <p:txBody>
          <a:bodyPr wrap="square" rtlCol="0">
            <a:spAutoFit/>
          </a:bodyPr>
          <a:p>
            <a:pPr algn="l"/>
            <a:r>
              <a:rPr lang="zh-CN" altLang="en-US" sz="3200" dirty="0">
                <a:solidFill>
                  <a:schemeClr val="dk1"/>
                </a:solidFill>
                <a:latin typeface="微软雅黑" panose="020B0503020204020204" pitchFamily="34" charset="-122"/>
                <a:ea typeface="微软雅黑" panose="020B0503020204020204" pitchFamily="34" charset="-122"/>
              </a:rPr>
              <a:t>重点：</a:t>
            </a:r>
            <a:endParaRPr lang="zh-CN" altLang="en-US" sz="3200" dirty="0">
              <a:solidFill>
                <a:schemeClr val="dk1"/>
              </a:solidFill>
              <a:latin typeface="微软雅黑" panose="020B0503020204020204" pitchFamily="34" charset="-122"/>
              <a:ea typeface="微软雅黑" panose="020B0503020204020204" pitchFamily="34" charset="-122"/>
            </a:endParaRPr>
          </a:p>
          <a:p>
            <a:pPr algn="l"/>
            <a:r>
              <a:rPr lang="zh-CN" altLang="en-US" sz="3200" dirty="0">
                <a:solidFill>
                  <a:schemeClr val="dk1"/>
                </a:solidFill>
                <a:latin typeface="微软雅黑" panose="020B0503020204020204" pitchFamily="34" charset="-122"/>
                <a:ea typeface="微软雅黑" panose="020B0503020204020204" pitchFamily="34" charset="-122"/>
              </a:rPr>
              <a:t>1个定义：什么是激励；</a:t>
            </a:r>
            <a:endParaRPr lang="zh-CN" altLang="en-US" sz="3200" dirty="0">
              <a:solidFill>
                <a:schemeClr val="dk1"/>
              </a:solidFill>
              <a:latin typeface="微软雅黑" panose="020B0503020204020204" pitchFamily="34" charset="-122"/>
              <a:ea typeface="微软雅黑" panose="020B0503020204020204" pitchFamily="34" charset="-122"/>
            </a:endParaRPr>
          </a:p>
          <a:p>
            <a:pPr algn="l"/>
            <a:r>
              <a:rPr lang="zh-CN" altLang="en-US" sz="3200" dirty="0">
                <a:solidFill>
                  <a:schemeClr val="dk1"/>
                </a:solidFill>
                <a:latin typeface="微软雅黑" panose="020B0503020204020204" pitchFamily="34" charset="-122"/>
                <a:ea typeface="微软雅黑" panose="020B0503020204020204" pitchFamily="34" charset="-122"/>
              </a:rPr>
              <a:t>3个大步骤：激励的基本步骤；</a:t>
            </a:r>
            <a:endParaRPr lang="zh-CN" altLang="en-US" sz="3200" dirty="0">
              <a:solidFill>
                <a:schemeClr val="dk1"/>
              </a:solidFill>
              <a:latin typeface="微软雅黑" panose="020B0503020204020204" pitchFamily="34" charset="-122"/>
              <a:ea typeface="微软雅黑" panose="020B0503020204020204" pitchFamily="34" charset="-122"/>
            </a:endParaRPr>
          </a:p>
          <a:p>
            <a:pPr algn="l"/>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 name="TextBox 42"/>
          <p:cNvSpPr txBox="1"/>
          <p:nvPr/>
        </p:nvSpPr>
        <p:spPr>
          <a:xfrm>
            <a:off x="549910" y="911860"/>
            <a:ext cx="3485515"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一、什么是激励？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cxnSp>
        <p:nvCxnSpPr>
          <p:cNvPr id="73" name="直接连接符 72"/>
          <p:cNvCxnSpPr/>
          <p:nvPr/>
        </p:nvCxnSpPr>
        <p:spPr>
          <a:xfrm flipV="1">
            <a:off x="487680" y="1560195"/>
            <a:ext cx="4222750" cy="2540"/>
          </a:xfrm>
          <a:prstGeom prst="line">
            <a:avLst/>
          </a:prstGeom>
          <a:noFill/>
          <a:ln w="19050" cap="flat" cmpd="sng" algn="ctr">
            <a:solidFill>
              <a:srgbClr val="0070C0"/>
            </a:solidFill>
            <a:prstDash val="solid"/>
          </a:ln>
          <a:effectLst/>
        </p:spPr>
      </p:cxn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8" name="文本框 7"/>
          <p:cNvSpPr txBox="1"/>
          <p:nvPr/>
        </p:nvSpPr>
        <p:spPr>
          <a:xfrm>
            <a:off x="746125" y="2438400"/>
            <a:ext cx="9715500" cy="521970"/>
          </a:xfrm>
          <a:prstGeom prst="rect">
            <a:avLst/>
          </a:prstGeom>
          <a:noFill/>
        </p:spPr>
        <p:txBody>
          <a:bodyPr wrap="none" rtlCol="0" anchor="t">
            <a:spAutoFit/>
          </a:bodyPr>
          <a:p>
            <a:r>
              <a:rPr lang="zh-CN" altLang="en-US" b="1" dirty="0">
                <a:ea typeface="楷体_GB2312" pitchFamily="49" charset="-122"/>
                <a:sym typeface="+mn-ea"/>
              </a:rPr>
              <a:t> </a:t>
            </a:r>
            <a:r>
              <a:rPr lang="zh-CN" altLang="en-US" sz="2800" b="1" dirty="0">
                <a:ea typeface="楷体_GB2312" pitchFamily="49" charset="-122"/>
                <a:sym typeface="+mn-ea"/>
              </a:rPr>
              <a:t>动机</a:t>
            </a:r>
            <a:r>
              <a:rPr lang="en-US" altLang="zh-CN" sz="2800" b="1" dirty="0">
                <a:ea typeface="楷体_GB2312" pitchFamily="49" charset="-122"/>
                <a:sym typeface="+mn-ea"/>
              </a:rPr>
              <a:t>——“</a:t>
            </a:r>
            <a:r>
              <a:rPr lang="zh-CN" altLang="en-US" sz="2800" b="1" dirty="0">
                <a:ea typeface="楷体_GB2312" pitchFamily="49" charset="-122"/>
                <a:sym typeface="+mn-ea"/>
              </a:rPr>
              <a:t>发自内心的，而非来源于外在的做某事的想法”。</a:t>
            </a:r>
            <a:endParaRPr lang="zh-CN" altLang="en-US" sz="2800"/>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ipe(right)">
                                      <p:cBhvr>
                                        <p:cTn id="13" dur="500"/>
                                        <p:tgtEl>
                                          <p:spTgt spid="73"/>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Par">
                                  <p:stCondLst>
                                    <p:cond delay="0"/>
                                  </p:stCondLst>
                                  <p:childTnLst>
                                    <p:set>
                                      <p:cBhvr>
                                        <p:cTn id="17" dur="1" fill="hold">
                                          <p:stCondLst>
                                            <p:cond delay="0"/>
                                          </p:stCondLst>
                                        </p:cTn>
                                        <p:tgtEl>
                                          <p:spTgt spid="11268"/>
                                        </p:tgtEl>
                                        <p:attrNameLst>
                                          <p:attrName>style.visibility</p:attrName>
                                        </p:attrNameLst>
                                      </p:cBhvr>
                                      <p:to>
                                        <p:strVal val="visible"/>
                                      </p:to>
                                    </p:set>
                                    <p:animEffect transition="in" filter="slide(fromLeft)">
                                      <p:cBhvr>
                                        <p:cTn id="18" dur="500"/>
                                        <p:tgtEl>
                                          <p:spTgt spid="1126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1268" grpId="0" bldLvl="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 name="TextBox 42"/>
          <p:cNvSpPr txBox="1"/>
          <p:nvPr/>
        </p:nvSpPr>
        <p:spPr>
          <a:xfrm>
            <a:off x="549910" y="911860"/>
            <a:ext cx="3485515"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一、什么是激励？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cxnSp>
        <p:nvCxnSpPr>
          <p:cNvPr id="73" name="直接连接符 72"/>
          <p:cNvCxnSpPr/>
          <p:nvPr/>
        </p:nvCxnSpPr>
        <p:spPr>
          <a:xfrm flipV="1">
            <a:off x="487680" y="1560195"/>
            <a:ext cx="4222750" cy="2540"/>
          </a:xfrm>
          <a:prstGeom prst="line">
            <a:avLst/>
          </a:prstGeom>
          <a:noFill/>
          <a:ln w="19050" cap="flat" cmpd="sng" algn="ctr">
            <a:solidFill>
              <a:srgbClr val="0070C0"/>
            </a:solidFill>
            <a:prstDash val="solid"/>
          </a:ln>
          <a:effectLst/>
        </p:spPr>
      </p:cxn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2" name="文本框 1"/>
          <p:cNvSpPr txBox="1"/>
          <p:nvPr/>
        </p:nvSpPr>
        <p:spPr>
          <a:xfrm>
            <a:off x="723900" y="1775460"/>
            <a:ext cx="3750945"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t>教学实践——动机练习</a:t>
            </a:r>
            <a:endParaRPr lang="zh-CN" altLang="en-US"/>
          </a:p>
        </p:txBody>
      </p:sp>
      <p:sp>
        <p:nvSpPr>
          <p:cNvPr id="4" name="文本框 3"/>
          <p:cNvSpPr txBox="1"/>
          <p:nvPr/>
        </p:nvSpPr>
        <p:spPr>
          <a:xfrm>
            <a:off x="881380" y="2879090"/>
            <a:ext cx="9819640" cy="460375"/>
          </a:xfrm>
          <a:prstGeom prst="rect">
            <a:avLst/>
          </a:prstGeom>
          <a:noFill/>
          <a:ln>
            <a:solidFill>
              <a:schemeClr val="tx1"/>
            </a:solidFill>
            <a:prstDash val="dashDot"/>
          </a:ln>
        </p:spPr>
        <p:txBody>
          <a:bodyPr wrap="none" rtlCol="0" anchor="t">
            <a:spAutoFit/>
          </a:bodyPr>
          <a:p>
            <a:r>
              <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sym typeface="+mn-ea"/>
              </a:rPr>
              <a:t>问题</a:t>
            </a:r>
            <a:r>
              <a:rPr lang="en-US" altLang="zh-CN" sz="2400" b="1" dirty="0">
                <a:solidFill>
                  <a:schemeClr val="tx1">
                    <a:lumMod val="95000"/>
                    <a:lumOff val="5000"/>
                  </a:schemeClr>
                </a:solidFill>
                <a:latin typeface="微软雅黑" panose="020B0503020204020204" pitchFamily="34" charset="-122"/>
                <a:ea typeface="微软雅黑" panose="020B0503020204020204" pitchFamily="34" charset="-122"/>
                <a:sym typeface="+mn-ea"/>
              </a:rPr>
              <a:t>1</a:t>
            </a:r>
            <a:r>
              <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sym typeface="+mn-ea"/>
              </a:rPr>
              <a:t>：第一次站起来是因为你内心真正所想还是按照别人的指示去做？</a:t>
            </a:r>
            <a:endPar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881380" y="3656330"/>
            <a:ext cx="7990840" cy="460375"/>
          </a:xfrm>
          <a:prstGeom prst="rect">
            <a:avLst/>
          </a:prstGeom>
          <a:noFill/>
          <a:ln>
            <a:solidFill>
              <a:schemeClr val="tx1"/>
            </a:solidFill>
            <a:prstDash val="sysDash"/>
          </a:ln>
        </p:spPr>
        <p:txBody>
          <a:bodyPr wrap="none" rtlCol="0" anchor="t">
            <a:spAutoFit/>
          </a:bodyPr>
          <a:p>
            <a:pPr eaLnBrk="1" hangingPunct="1">
              <a:buNone/>
            </a:pPr>
            <a:r>
              <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sym typeface="+mn-ea"/>
              </a:rPr>
              <a:t>问题2：为什么第二次请你站起来时，要花费更多的努力？</a:t>
            </a:r>
            <a:endPar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974090" y="4448810"/>
            <a:ext cx="9210040" cy="460375"/>
          </a:xfrm>
          <a:prstGeom prst="rect">
            <a:avLst/>
          </a:prstGeom>
          <a:noFill/>
          <a:ln>
            <a:solidFill>
              <a:schemeClr val="tx1"/>
            </a:solidFill>
            <a:prstDash val="dashDot"/>
          </a:ln>
        </p:spPr>
        <p:txBody>
          <a:bodyPr wrap="none" rtlCol="0" anchor="t">
            <a:spAutoFit/>
          </a:bodyPr>
          <a:p>
            <a:pPr algn="l" eaLnBrk="1" hangingPunct="1">
              <a:buNone/>
            </a:pPr>
            <a:r>
              <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sym typeface="+mn-ea"/>
              </a:rPr>
              <a:t>问题3：为什么小奖品能让你再次站起来，你站起来的目的是什么？</a:t>
            </a:r>
            <a:endPar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974090" y="5500370"/>
            <a:ext cx="2926080" cy="460375"/>
          </a:xfrm>
          <a:prstGeom prst="rect">
            <a:avLst/>
          </a:prstGeom>
          <a:noFill/>
          <a:ln>
            <a:solidFill>
              <a:schemeClr val="tx1"/>
            </a:solidFill>
            <a:prstDash val="lgDash"/>
          </a:ln>
        </p:spPr>
        <p:txBody>
          <a:bodyPr wrap="none" rtlCol="0" anchor="t">
            <a:spAutoFit/>
          </a:bodyPr>
          <a:p>
            <a:pPr algn="just" eaLnBrk="1" hangingPunct="1"/>
            <a:r>
              <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sym typeface="+mn-ea"/>
              </a:rPr>
              <a:t>思考：什么是激励？</a:t>
            </a:r>
            <a:endPar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ipe(right)">
                                      <p:cBhvr>
                                        <p:cTn id="13" dur="500"/>
                                        <p:tgtEl>
                                          <p:spTgt spid="73"/>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Par">
                                  <p:stCondLst>
                                    <p:cond delay="0"/>
                                  </p:stCondLst>
                                  <p:childTnLst>
                                    <p:set>
                                      <p:cBhvr>
                                        <p:cTn id="17" dur="1" fill="hold">
                                          <p:stCondLst>
                                            <p:cond delay="0"/>
                                          </p:stCondLst>
                                        </p:cTn>
                                        <p:tgtEl>
                                          <p:spTgt spid="11268"/>
                                        </p:tgtEl>
                                        <p:attrNameLst>
                                          <p:attrName>style.visibility</p:attrName>
                                        </p:attrNameLst>
                                      </p:cBhvr>
                                      <p:to>
                                        <p:strVal val="visible"/>
                                      </p:to>
                                    </p:set>
                                    <p:animEffect transition="in" filter="slide(fromLeft)">
                                      <p:cBhvr>
                                        <p:cTn id="18" dur="500"/>
                                        <p:tgtEl>
                                          <p:spTgt spid="1126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1268" grpId="0" bldLvl="0" animBg="1"/>
      <p:bldP spid="4" grpId="0" animBg="1"/>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 name="TextBox 42"/>
          <p:cNvSpPr txBox="1"/>
          <p:nvPr/>
        </p:nvSpPr>
        <p:spPr>
          <a:xfrm>
            <a:off x="549910" y="911860"/>
            <a:ext cx="3485515"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一、什么是激励？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cxnSp>
        <p:nvCxnSpPr>
          <p:cNvPr id="73" name="直接连接符 72"/>
          <p:cNvCxnSpPr/>
          <p:nvPr/>
        </p:nvCxnSpPr>
        <p:spPr>
          <a:xfrm flipV="1">
            <a:off x="487680" y="1560195"/>
            <a:ext cx="4222750" cy="2540"/>
          </a:xfrm>
          <a:prstGeom prst="line">
            <a:avLst/>
          </a:prstGeom>
          <a:noFill/>
          <a:ln w="19050" cap="flat" cmpd="sng" algn="ctr">
            <a:solidFill>
              <a:srgbClr val="0070C0"/>
            </a:solidFill>
            <a:prstDash val="solid"/>
          </a:ln>
          <a:effectLst/>
        </p:spPr>
      </p:cxn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4" name="文本框 3"/>
          <p:cNvSpPr txBox="1"/>
          <p:nvPr/>
        </p:nvSpPr>
        <p:spPr>
          <a:xfrm>
            <a:off x="670560" y="2208530"/>
            <a:ext cx="10850880" cy="460375"/>
          </a:xfrm>
          <a:prstGeom prst="rect">
            <a:avLst/>
          </a:prstGeom>
          <a:noFill/>
          <a:ln>
            <a:solidFill>
              <a:schemeClr val="tx1"/>
            </a:solidFill>
            <a:prstDash val="dashDot"/>
          </a:ln>
        </p:spPr>
        <p:txBody>
          <a:bodyPr wrap="none" rtlCol="0" anchor="t">
            <a:spAutoFit/>
          </a:bodyPr>
          <a:p>
            <a:pPr algn="l"/>
            <a:r>
              <a:rPr sz="2400" b="1" dirty="0">
                <a:solidFill>
                  <a:schemeClr val="tx1">
                    <a:lumMod val="95000"/>
                    <a:lumOff val="5000"/>
                  </a:schemeClr>
                </a:solidFill>
                <a:latin typeface="微软雅黑" panose="020B0503020204020204" pitchFamily="34" charset="-122"/>
                <a:ea typeface="微软雅黑" panose="020B0503020204020204" pitchFamily="34" charset="-122"/>
                <a:sym typeface="+mn-ea"/>
              </a:rPr>
              <a:t>激励就是设法让人们发自内心地去做某件事（而不是来自于外界的压力或盲从）</a:t>
            </a:r>
            <a:endParaRPr sz="2400" b="1" dirty="0">
              <a:solidFill>
                <a:schemeClr val="tx1">
                  <a:lumMod val="95000"/>
                  <a:lumOff val="5000"/>
                </a:schemeClr>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212850" y="3238500"/>
            <a:ext cx="9248775" cy="1383665"/>
          </a:xfrm>
          <a:prstGeom prst="rect">
            <a:avLst/>
          </a:prstGeom>
          <a:noFill/>
          <a:ln>
            <a:solidFill>
              <a:schemeClr val="tx1"/>
            </a:solidFill>
            <a:prstDash val="dashDot"/>
          </a:ln>
        </p:spPr>
        <p:txBody>
          <a:bodyPr wrap="square" rtlCol="0">
            <a:spAutoFit/>
          </a:bodyPr>
          <a:p>
            <a:r>
              <a:rPr lang="zh-CN" altLang="en-US" sz="2800" b="1">
                <a:solidFill>
                  <a:srgbClr val="FF0000"/>
                </a:solidFill>
                <a:latin typeface="微软雅黑" panose="020B0503020204020204" pitchFamily="34" charset="-122"/>
                <a:ea typeface="微软雅黑" panose="020B0503020204020204" pitchFamily="34" charset="-122"/>
              </a:rPr>
              <a:t>定义</a:t>
            </a:r>
            <a:r>
              <a:rPr lang="zh-CN" altLang="en-US" sz="2800">
                <a:latin typeface="微软雅黑" panose="020B0503020204020204" pitchFamily="34" charset="-122"/>
                <a:ea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管理者运用</a:t>
            </a:r>
            <a:r>
              <a:rPr lang="zh-CN" altLang="en-US" sz="2800" b="1">
                <a:latin typeface="微软雅黑" panose="020B0503020204020204" pitchFamily="34" charset="-122"/>
                <a:ea typeface="微软雅黑" panose="020B0503020204020204" pitchFamily="34" charset="-122"/>
              </a:rPr>
              <a:t>各种管理手段</a:t>
            </a:r>
            <a:r>
              <a:rPr lang="zh-CN" altLang="en-US" sz="2800">
                <a:latin typeface="微软雅黑" panose="020B0503020204020204" pitchFamily="34" charset="-122"/>
                <a:ea typeface="微软雅黑" panose="020B0503020204020204" pitchFamily="34" charset="-122"/>
              </a:rPr>
              <a:t>，引起被管理者的某种</a:t>
            </a:r>
            <a:r>
              <a:rPr lang="zh-CN" altLang="en-US" sz="2800" b="1">
                <a:latin typeface="微软雅黑" panose="020B0503020204020204" pitchFamily="34" charset="-122"/>
                <a:ea typeface="微软雅黑" panose="020B0503020204020204" pitchFamily="34" charset="-122"/>
              </a:rPr>
              <a:t>需要</a:t>
            </a:r>
            <a:r>
              <a:rPr lang="zh-CN" altLang="en-US" sz="2800">
                <a:latin typeface="微软雅黑" panose="020B0503020204020204" pitchFamily="34" charset="-122"/>
                <a:ea typeface="微软雅黑" panose="020B0503020204020204" pitchFamily="34" charset="-122"/>
              </a:rPr>
              <a:t>从而</a:t>
            </a:r>
            <a:r>
              <a:rPr lang="zh-CN" altLang="en-US" sz="2800" b="1">
                <a:latin typeface="微软雅黑" panose="020B0503020204020204" pitchFamily="34" charset="-122"/>
                <a:ea typeface="微软雅黑" panose="020B0503020204020204" pitchFamily="34" charset="-122"/>
              </a:rPr>
              <a:t>激发其动机</a:t>
            </a:r>
            <a:r>
              <a:rPr lang="zh-CN" altLang="en-US" sz="2800">
                <a:latin typeface="微软雅黑" panose="020B0503020204020204" pitchFamily="34" charset="-122"/>
                <a:ea typeface="微软雅黑" panose="020B0503020204020204" pitchFamily="34" charset="-122"/>
              </a:rPr>
              <a:t>，促使其</a:t>
            </a:r>
            <a:r>
              <a:rPr lang="zh-CN" altLang="en-US" sz="2800" b="1">
                <a:latin typeface="微软雅黑" panose="020B0503020204020204" pitchFamily="34" charset="-122"/>
                <a:ea typeface="微软雅黑" panose="020B0503020204020204" pitchFamily="34" charset="-122"/>
              </a:rPr>
              <a:t>产生组织所需要的行为</a:t>
            </a:r>
            <a:r>
              <a:rPr lang="zh-CN" altLang="en-US" sz="2800">
                <a:latin typeface="微软雅黑" panose="020B0503020204020204" pitchFamily="34" charset="-122"/>
                <a:ea typeface="微软雅黑" panose="020B0503020204020204" pitchFamily="34" charset="-122"/>
              </a:rPr>
              <a:t>的一个</a:t>
            </a:r>
            <a:r>
              <a:rPr lang="zh-CN" altLang="en-US" sz="2800" b="1">
                <a:latin typeface="微软雅黑" panose="020B0503020204020204" pitchFamily="34" charset="-122"/>
                <a:ea typeface="微软雅黑" panose="020B0503020204020204" pitchFamily="34" charset="-122"/>
              </a:rPr>
              <a:t>过程</a:t>
            </a:r>
            <a:r>
              <a:rPr lang="zh-CN" altLang="en-US" sz="2800">
                <a:latin typeface="微软雅黑" panose="020B0503020204020204" pitchFamily="34" charset="-122"/>
                <a:ea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ipe(right)">
                                      <p:cBhvr>
                                        <p:cTn id="13" dur="500"/>
                                        <p:tgtEl>
                                          <p:spTgt spid="73"/>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Par">
                                  <p:stCondLst>
                                    <p:cond delay="0"/>
                                  </p:stCondLst>
                                  <p:childTnLst>
                                    <p:set>
                                      <p:cBhvr>
                                        <p:cTn id="17" dur="1" fill="hold">
                                          <p:stCondLst>
                                            <p:cond delay="0"/>
                                          </p:stCondLst>
                                        </p:cTn>
                                        <p:tgtEl>
                                          <p:spTgt spid="11268"/>
                                        </p:tgtEl>
                                        <p:attrNameLst>
                                          <p:attrName>style.visibility</p:attrName>
                                        </p:attrNameLst>
                                      </p:cBhvr>
                                      <p:to>
                                        <p:strVal val="visible"/>
                                      </p:to>
                                    </p:set>
                                    <p:animEffect transition="in" filter="slide(fromLeft)">
                                      <p:cBhvr>
                                        <p:cTn id="18" dur="500"/>
                                        <p:tgtEl>
                                          <p:spTgt spid="1126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1268" grpId="0" bldLvl="0" animBg="1"/>
      <p:bldP spid="4"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 name="TextBox 42"/>
          <p:cNvSpPr txBox="1"/>
          <p:nvPr/>
        </p:nvSpPr>
        <p:spPr>
          <a:xfrm>
            <a:off x="549910" y="911860"/>
            <a:ext cx="3485515" cy="650875"/>
          </a:xfrm>
          <a:prstGeom prst="rect">
            <a:avLst/>
          </a:prstGeom>
          <a:noFill/>
        </p:spPr>
        <p:txBody>
          <a:bodyPr wrap="square" rtlCol="0">
            <a:spAutoFit/>
          </a:bodyPr>
          <a:p>
            <a:pPr algn="r" fontAlgn="base">
              <a:lnSpc>
                <a:spcPct val="130000"/>
              </a:lnSpc>
              <a:spcBef>
                <a:spcPct val="0"/>
              </a:spcBef>
              <a:spcAft>
                <a:spcPct val="0"/>
              </a:spcAft>
            </a:pPr>
            <a:r>
              <a:rPr lang="zh-CN" altLang="en-US" sz="2800" b="1" dirty="0" smtClean="0">
                <a:solidFill>
                  <a:schemeClr val="tx2"/>
                </a:solidFill>
                <a:latin typeface="微软雅黑" panose="020B0503020204020204" pitchFamily="34" charset="-122"/>
                <a:ea typeface="微软雅黑" panose="020B0503020204020204" pitchFamily="34" charset="-122"/>
              </a:rPr>
              <a:t>一、什么是激励？</a:t>
            </a:r>
            <a:endParaRPr lang="zh-CN" altLang="en-US" sz="2800" b="1" dirty="0" smtClean="0">
              <a:solidFill>
                <a:schemeClr val="tx2"/>
              </a:solidFill>
              <a:latin typeface="微软雅黑" panose="020B0503020204020204" pitchFamily="34" charset="-122"/>
              <a:ea typeface="微软雅黑" panose="020B0503020204020204" pitchFamily="34" charset="-122"/>
            </a:endParaRPr>
          </a:p>
        </p:txBody>
      </p:sp>
      <p:cxnSp>
        <p:nvCxnSpPr>
          <p:cNvPr id="73" name="直接连接符 72"/>
          <p:cNvCxnSpPr/>
          <p:nvPr/>
        </p:nvCxnSpPr>
        <p:spPr>
          <a:xfrm flipV="1">
            <a:off x="487680" y="1560195"/>
            <a:ext cx="4222750" cy="2540"/>
          </a:xfrm>
          <a:prstGeom prst="line">
            <a:avLst/>
          </a:prstGeom>
          <a:noFill/>
          <a:ln w="19050" cap="flat" cmpd="sng" algn="ctr">
            <a:solidFill>
              <a:srgbClr val="0070C0"/>
            </a:solidFill>
            <a:prstDash val="solid"/>
          </a:ln>
          <a:effectLst/>
        </p:spPr>
      </p:cxn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4" name="文本框 3"/>
          <p:cNvSpPr txBox="1"/>
          <p:nvPr/>
        </p:nvSpPr>
        <p:spPr>
          <a:xfrm>
            <a:off x="670560" y="1771650"/>
            <a:ext cx="2316480" cy="52197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pPr algn="l"/>
            <a:r>
              <a:rPr sz="2800" b="1" dirty="0">
                <a:solidFill>
                  <a:schemeClr val="bg1"/>
                </a:solidFill>
                <a:latin typeface="微软雅黑" panose="020B0503020204020204" pitchFamily="34" charset="-122"/>
                <a:ea typeface="微软雅黑" panose="020B0503020204020204" pitchFamily="34" charset="-122"/>
                <a:sym typeface="+mn-ea"/>
              </a:rPr>
              <a:t>激励的四要素</a:t>
            </a:r>
            <a:endParaRPr sz="2800" b="1" dirty="0">
              <a:solidFill>
                <a:schemeClr val="bg1"/>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354965" y="2293620"/>
            <a:ext cx="11223625" cy="3969385"/>
          </a:xfrm>
          <a:prstGeom prst="rect">
            <a:avLst/>
          </a:prstGeom>
          <a:noFill/>
          <a:ln>
            <a:solidFill>
              <a:schemeClr val="tx1"/>
            </a:solidFill>
            <a:prstDash val="dashDot"/>
          </a:ln>
        </p:spPr>
        <p:txBody>
          <a:bodyPr wrap="square" rtlCol="0">
            <a:spAutoFit/>
          </a:bodyPr>
          <a:p>
            <a:r>
              <a:rPr lang="zh-CN" altLang="en-US" sz="2800" b="1">
                <a:latin typeface="微软雅黑" panose="020B0503020204020204" pitchFamily="34" charset="-122"/>
                <a:ea typeface="微软雅黑" panose="020B0503020204020204" pitchFamily="34" charset="-122"/>
              </a:rPr>
              <a:t>外部刺激</a:t>
            </a:r>
            <a:r>
              <a:rPr lang="zh-CN" altLang="en-US" sz="2800">
                <a:latin typeface="微软雅黑" panose="020B0503020204020204" pitchFamily="34" charset="-122"/>
                <a:ea typeface="微软雅黑" panose="020B0503020204020204" pitchFamily="34" charset="-122"/>
              </a:rPr>
              <a:t>：在激励过程中，管理者为实现组织目标而对被管理者所采取的各种管理手段及相应形成的管理环境。</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 </a:t>
            </a:r>
            <a:endParaRPr lang="zh-CN" altLang="en-US" sz="2800">
              <a:latin typeface="微软雅黑" panose="020B0503020204020204" pitchFamily="34" charset="-122"/>
              <a:ea typeface="微软雅黑" panose="020B0503020204020204" pitchFamily="34" charset="-122"/>
            </a:endParaRPr>
          </a:p>
          <a:p>
            <a:r>
              <a:rPr lang="zh-CN" altLang="en-US" sz="2800" b="1">
                <a:latin typeface="微软雅黑" panose="020B0503020204020204" pitchFamily="34" charset="-122"/>
                <a:ea typeface="微软雅黑" panose="020B0503020204020204" pitchFamily="34" charset="-122"/>
              </a:rPr>
              <a:t>需要</a:t>
            </a:r>
            <a:r>
              <a:rPr lang="zh-CN" altLang="en-US" sz="2800">
                <a:latin typeface="微软雅黑" panose="020B0503020204020204" pitchFamily="34" charset="-122"/>
                <a:ea typeface="微软雅黑" panose="020B0503020204020204" pitchFamily="34" charset="-122"/>
              </a:rPr>
              <a:t>：人们对一定客观事物或某种目标的渴求或期望。</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 </a:t>
            </a:r>
            <a:endParaRPr lang="zh-CN" altLang="en-US" sz="2800">
              <a:latin typeface="微软雅黑" panose="020B0503020204020204" pitchFamily="34" charset="-122"/>
              <a:ea typeface="微软雅黑" panose="020B0503020204020204" pitchFamily="34" charset="-122"/>
            </a:endParaRPr>
          </a:p>
          <a:p>
            <a:r>
              <a:rPr lang="zh-CN" altLang="en-US" sz="2800" b="1">
                <a:latin typeface="微软雅黑" panose="020B0503020204020204" pitchFamily="34" charset="-122"/>
                <a:ea typeface="微软雅黑" panose="020B0503020204020204" pitchFamily="34" charset="-122"/>
              </a:rPr>
              <a:t>动机</a:t>
            </a:r>
            <a:r>
              <a:rPr lang="zh-CN" altLang="en-US" sz="2800">
                <a:latin typeface="微软雅黑" panose="020B0503020204020204" pitchFamily="34" charset="-122"/>
                <a:ea typeface="微软雅黑" panose="020B0503020204020204" pitchFamily="34" charset="-122"/>
              </a:rPr>
              <a:t>：一种推动人从事某项活动的心理动力，动机驱使人们向满足需求的目标前进。 </a:t>
            </a:r>
            <a:endParaRPr lang="zh-CN" altLang="en-US" sz="2800">
              <a:latin typeface="微软雅黑" panose="020B0503020204020204" pitchFamily="34" charset="-122"/>
              <a:ea typeface="微软雅黑" panose="020B0503020204020204" pitchFamily="34" charset="-122"/>
            </a:endParaRPr>
          </a:p>
          <a:p>
            <a:endParaRPr lang="zh-CN" altLang="en-US" sz="2800">
              <a:latin typeface="微软雅黑" panose="020B0503020204020204" pitchFamily="34" charset="-122"/>
              <a:ea typeface="微软雅黑" panose="020B0503020204020204" pitchFamily="34" charset="-122"/>
            </a:endParaRPr>
          </a:p>
          <a:p>
            <a:r>
              <a:rPr lang="zh-CN" altLang="en-US" sz="2800" b="1">
                <a:latin typeface="微软雅黑" panose="020B0503020204020204" pitchFamily="34" charset="-122"/>
                <a:ea typeface="微软雅黑" panose="020B0503020204020204" pitchFamily="34" charset="-122"/>
              </a:rPr>
              <a:t>行为</a:t>
            </a:r>
            <a:r>
              <a:rPr lang="zh-CN" altLang="en-US" sz="2800">
                <a:latin typeface="微软雅黑" panose="020B0503020204020204" pitchFamily="34" charset="-122"/>
                <a:ea typeface="微软雅黑" panose="020B0503020204020204" pitchFamily="34" charset="-122"/>
              </a:rPr>
              <a:t>：有什么样的动机，就会产生什么样的行为，行为是激励的目的。 </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1000"/>
                                        <p:tgtEl>
                                          <p:spTgt spid="72"/>
                                        </p:tgtEl>
                                      </p:cBhvr>
                                    </p:animEffect>
                                    <p:anim calcmode="lin" valueType="num">
                                      <p:cBhvr>
                                        <p:cTn id="8" dur="1000" fill="hold"/>
                                        <p:tgtEl>
                                          <p:spTgt spid="72"/>
                                        </p:tgtEl>
                                        <p:attrNameLst>
                                          <p:attrName>ppt_x</p:attrName>
                                        </p:attrNameLst>
                                      </p:cBhvr>
                                      <p:tavLst>
                                        <p:tav tm="0">
                                          <p:val>
                                            <p:strVal val="#ppt_x"/>
                                          </p:val>
                                        </p:tav>
                                        <p:tav tm="100000">
                                          <p:val>
                                            <p:strVal val="#ppt_x"/>
                                          </p:val>
                                        </p:tav>
                                      </p:tavLst>
                                    </p:anim>
                                    <p:anim calcmode="lin" valueType="num">
                                      <p:cBhvr>
                                        <p:cTn id="9" dur="1000" fill="hold"/>
                                        <p:tgtEl>
                                          <p:spTgt spid="7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ipe(right)">
                                      <p:cBhvr>
                                        <p:cTn id="13" dur="500"/>
                                        <p:tgtEl>
                                          <p:spTgt spid="73"/>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8" fill="hold" grpId="0" nodeType="clickPar">
                                  <p:stCondLst>
                                    <p:cond delay="0"/>
                                  </p:stCondLst>
                                  <p:childTnLst>
                                    <p:set>
                                      <p:cBhvr>
                                        <p:cTn id="17" dur="1" fill="hold">
                                          <p:stCondLst>
                                            <p:cond delay="0"/>
                                          </p:stCondLst>
                                        </p:cTn>
                                        <p:tgtEl>
                                          <p:spTgt spid="11268"/>
                                        </p:tgtEl>
                                        <p:attrNameLst>
                                          <p:attrName>style.visibility</p:attrName>
                                        </p:attrNameLst>
                                      </p:cBhvr>
                                      <p:to>
                                        <p:strVal val="visible"/>
                                      </p:to>
                                    </p:set>
                                    <p:animEffect transition="in" filter="slide(fromLeft)">
                                      <p:cBhvr>
                                        <p:cTn id="18" dur="500"/>
                                        <p:tgtEl>
                                          <p:spTgt spid="1126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11268" grpId="0" bldLvl="0" animBg="1"/>
      <p:bldP spid="4" grpId="0" bldLvl="0" animBg="1"/>
      <p:bldP spid="8" grpId="0" animBg="1"/>
    </p:bldLst>
  </p:timing>
</p:sld>
</file>

<file path=ppt/tags/tag1.xml><?xml version="1.0" encoding="utf-8"?>
<p:tagLst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4386</Words>
  <Application>WPS 演示</Application>
  <PresentationFormat>自定义</PresentationFormat>
  <Paragraphs>445</Paragraphs>
  <Slides>34</Slides>
  <Notes>40</Notes>
  <HiddenSlides>0</HiddenSlides>
  <MMClips>1</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34</vt:i4>
      </vt:variant>
    </vt:vector>
  </HeadingPairs>
  <TitlesOfParts>
    <vt:vector size="51" baseType="lpstr">
      <vt:lpstr>Arial</vt:lpstr>
      <vt:lpstr>宋体</vt:lpstr>
      <vt:lpstr>Wingdings</vt:lpstr>
      <vt:lpstr>Calibri</vt:lpstr>
      <vt:lpstr>微软雅黑</vt:lpstr>
      <vt:lpstr>Impact</vt:lpstr>
      <vt:lpstr>楷体_GB2312</vt:lpstr>
      <vt:lpstr>Arial Unicode MS</vt:lpstr>
      <vt:lpstr>Comic Sans MS</vt:lpstr>
      <vt:lpstr>华文彩云</vt:lpstr>
      <vt:lpstr>黑体</vt:lpstr>
      <vt:lpstr>楷体_GB2312</vt:lpstr>
      <vt:lpstr>Britannic Bold</vt:lpstr>
      <vt:lpstr>新宋体</vt:lpstr>
      <vt:lpstr>Segoe Print</vt:lpstr>
      <vt:lpstr>Arial Narrow</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hl81829782</Company>
  <LinksUpToDate>false</LinksUpToDate>
  <SharedDoc>false</SharedDoc>
  <HyperlinksChanged>false</HyperlinksChanged>
  <AppVersion>14.0000</AppVersion>
  <Manager>hl81829782</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
  <cp:lastModifiedBy>plumstory</cp:lastModifiedBy>
  <cp:revision>1878</cp:revision>
  <dcterms:created xsi:type="dcterms:W3CDTF">2016-01-13T14:39:00Z</dcterms:created>
  <dcterms:modified xsi:type="dcterms:W3CDTF">2018-11-27T01:34:27Z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2052-10.1.0.7668</vt:lpwstr>
  </property>
</Properties>
</file>