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32"/>
  </p:handoutMasterIdLst>
  <p:sldIdLst>
    <p:sldId id="452" r:id="rId3"/>
    <p:sldId id="453" r:id="rId5"/>
    <p:sldId id="454" r:id="rId6"/>
    <p:sldId id="307" r:id="rId7"/>
    <p:sldId id="421" r:id="rId8"/>
    <p:sldId id="470" r:id="rId9"/>
    <p:sldId id="460" r:id="rId10"/>
    <p:sldId id="499" r:id="rId11"/>
    <p:sldId id="520" r:id="rId12"/>
    <p:sldId id="471" r:id="rId13"/>
    <p:sldId id="472" r:id="rId14"/>
    <p:sldId id="458" r:id="rId15"/>
    <p:sldId id="473" r:id="rId16"/>
    <p:sldId id="475" r:id="rId17"/>
    <p:sldId id="476" r:id="rId18"/>
    <p:sldId id="483" r:id="rId19"/>
    <p:sldId id="484" r:id="rId20"/>
    <p:sldId id="474" r:id="rId21"/>
    <p:sldId id="486" r:id="rId22"/>
    <p:sldId id="487" r:id="rId23"/>
    <p:sldId id="488" r:id="rId24"/>
    <p:sldId id="493" r:id="rId25"/>
    <p:sldId id="485" r:id="rId26"/>
    <p:sldId id="423" r:id="rId27"/>
    <p:sldId id="424" r:id="rId28"/>
    <p:sldId id="497" r:id="rId29"/>
    <p:sldId id="498" r:id="rId30"/>
    <p:sldId id="418" r:id="rId31"/>
  </p:sldIdLst>
  <p:sldSz cx="12192000" cy="6858000"/>
  <p:notesSz cx="6858000" cy="9144000"/>
  <p:defaultTex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showPr>
  <p:clrMru>
    <a:srgbClr val="FFFFFF"/>
    <a:srgbClr val="0848AF"/>
    <a:srgbClr val="FF8500"/>
    <a:srgbClr val="3C78CE"/>
    <a:srgbClr val="CD1F06"/>
    <a:srgbClr val="CB1003"/>
    <a:srgbClr val="A50021"/>
    <a:srgbClr val="08489B"/>
    <a:srgbClr val="0546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63" autoAdjust="0"/>
    <p:restoredTop sz="94660"/>
  </p:normalViewPr>
  <p:slideViewPr>
    <p:cSldViewPr>
      <p:cViewPr>
        <p:scale>
          <a:sx n="66" d="100"/>
          <a:sy n="66" d="100"/>
        </p:scale>
        <p:origin x="-1277" y="-538"/>
      </p:cViewPr>
      <p:guideLst>
        <p:guide orient="horz" pos="2082"/>
        <p:guide pos="3852"/>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8" d="100"/>
          <a:sy n="58" d="100"/>
        </p:scale>
        <p:origin x="-2580" y="-78"/>
      </p:cViewPr>
      <p:guideLst>
        <p:guide orient="horz" pos="2776"/>
        <p:guide pos="2166"/>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5" Type="http://schemas.openxmlformats.org/officeDocument/2006/relationships/tableStyles" Target="tableStyles.xml"/><Relationship Id="rId34" Type="http://schemas.openxmlformats.org/officeDocument/2006/relationships/viewProps" Target="viewProps.xml"/><Relationship Id="rId33" Type="http://schemas.openxmlformats.org/officeDocument/2006/relationships/presProps" Target="presProps.xml"/><Relationship Id="rId32" Type="http://schemas.openxmlformats.org/officeDocument/2006/relationships/handoutMaster" Target="handoutMasters/handoutMaster1.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spcBef>
                <a:spcPts val="0"/>
              </a:spcBef>
              <a:spcAft>
                <a:spcPts val="0"/>
              </a:spcAft>
              <a:defRPr sz="1200">
                <a:latin typeface="+mn-lt"/>
                <a:ea typeface="+mn-ea"/>
              </a:defRPr>
            </a:lvl1pPr>
          </a:lstStyle>
          <a:p>
            <a:pPr>
              <a:defRPr/>
            </a:pPr>
            <a:fld id="{F4DFFCEE-9117-4569-827D-343A93DDD2D6}" type="datetimeFigureOut">
              <a:rPr lang="zh-CN" altLang="en-US"/>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spcBef>
                <a:spcPts val="0"/>
              </a:spcBef>
              <a:spcAft>
                <a:spcPts val="0"/>
              </a:spcAft>
              <a:defRPr sz="1200">
                <a:latin typeface="+mn-lt"/>
                <a:ea typeface="+mn-ea"/>
              </a:defRPr>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spcBef>
                <a:spcPts val="0"/>
              </a:spcBef>
              <a:spcAft>
                <a:spcPts val="0"/>
              </a:spcAft>
              <a:defRPr sz="1200">
                <a:latin typeface="+mn-lt"/>
                <a:ea typeface="+mn-ea"/>
              </a:defRPr>
            </a:lvl1pPr>
          </a:lstStyle>
          <a:p>
            <a:pPr>
              <a:defRPr/>
            </a:pPr>
            <a:fld id="{4B9CFCD2-35DB-4E6F-9B70-D2EE67D0E5A4}" type="slidenum">
              <a:rPr lang="zh-CN" altLang="en-US"/>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spcBef>
                <a:spcPts val="0"/>
              </a:spcBef>
              <a:spcAft>
                <a:spcPts val="0"/>
              </a:spcAft>
              <a:defRPr sz="1200">
                <a:latin typeface="+mn-lt"/>
                <a:ea typeface="+mn-ea"/>
              </a:defRPr>
            </a:lvl1pPr>
          </a:lstStyle>
          <a:p>
            <a:pPr>
              <a:defRPr/>
            </a:pPr>
            <a:fld id="{10D532F7-9EE9-4116-8F06-B3E96FF78C30}" type="datetimeFigureOut">
              <a:rPr lang="zh-CN" altLang="en-US"/>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noProof="0" smtClean="0"/>
              <a:t>单击此处编辑母版文本样式</a:t>
            </a:r>
            <a:endParaRPr lang="zh-CN" altLang="en-US" noProof="0" smtClean="0"/>
          </a:p>
          <a:p>
            <a:pPr lvl="1"/>
            <a:r>
              <a:rPr lang="zh-CN" altLang="en-US" noProof="0" smtClean="0"/>
              <a:t>第二级</a:t>
            </a:r>
            <a:endParaRPr lang="zh-CN" altLang="en-US" noProof="0" smtClean="0"/>
          </a:p>
          <a:p>
            <a:pPr lvl="2"/>
            <a:r>
              <a:rPr lang="zh-CN" altLang="en-US" noProof="0" smtClean="0"/>
              <a:t>第三级</a:t>
            </a:r>
            <a:endParaRPr lang="zh-CN" altLang="en-US" noProof="0" smtClean="0"/>
          </a:p>
          <a:p>
            <a:pPr lvl="3"/>
            <a:r>
              <a:rPr lang="zh-CN" altLang="en-US" noProof="0" smtClean="0"/>
              <a:t>第四级</a:t>
            </a:r>
            <a:endParaRPr lang="zh-CN" altLang="en-US" noProof="0" smtClean="0"/>
          </a:p>
          <a:p>
            <a:pPr lvl="4"/>
            <a:r>
              <a:rPr lang="zh-CN" altLang="en-US" noProof="0" smtClean="0"/>
              <a:t>第五级</a:t>
            </a:r>
            <a:endParaRPr lang="zh-CN" altLang="en-US" noProof="0"/>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spcBef>
                <a:spcPts val="0"/>
              </a:spcBef>
              <a:spcAft>
                <a:spcPts val="0"/>
              </a:spcAft>
              <a:defRPr sz="1200">
                <a:latin typeface="+mn-lt"/>
                <a:ea typeface="+mn-ea"/>
              </a:defRPr>
            </a:lvl1pPr>
          </a:lstStyle>
          <a:p>
            <a:pPr>
              <a:defRPr/>
            </a:pPr>
            <a:fld id="{A069CC9D-01D8-4B68-87F0-663CB8538CBD}" type="slidenum">
              <a:rPr lang="zh-CN" altLang="en-US"/>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2"/>
          <p:cNvSpPr>
            <a:spLocks noGrp="1" noRot="1" noChangeAspect="1" noTextEdit="1"/>
          </p:cNvSpPr>
          <p:nvPr>
            <p:ph type="sldImg"/>
          </p:nvPr>
        </p:nvSpPr>
        <p:spPr bwMode="auto">
          <a:noFill/>
          <a:ln>
            <a:solidFill>
              <a:srgbClr val="000000"/>
            </a:solidFill>
            <a:miter lim="800000"/>
          </a:ln>
        </p:spPr>
      </p:sp>
      <p:sp>
        <p:nvSpPr>
          <p:cNvPr id="8194" name="Rectangle 3"/>
          <p:cNvSpPr>
            <a:spLocks noGrp="1"/>
          </p:cNvSpPr>
          <p:nvPr>
            <p:ph type="body" idx="1"/>
          </p:nvPr>
        </p:nvSpPr>
        <p:spPr bwMode="auto">
          <a:noFill/>
        </p:spPr>
        <p:txBody>
          <a:bodyPr wrap="square" numCol="1" anchor="t" anchorCtr="0" compatLnSpc="1"/>
          <a:lstStyle/>
          <a:p>
            <a:endParaRPr lang="zh-CN"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pPr eaLnBrk="1" hangingPunct="1"/>
            <a:r>
              <a:rPr lang="zh-CN" altLang="en-US" b="1" dirty="0">
                <a:latin typeface="楷体_GB2312" pitchFamily="49" charset="-122"/>
                <a:ea typeface="楷体_GB2312" pitchFamily="49" charset="-122"/>
                <a:sym typeface="+mn-ea"/>
              </a:rPr>
              <a:t>如果接收者对主题过分关心</a:t>
            </a:r>
            <a:r>
              <a:rPr lang="en-US" altLang="zh-CN" b="1" dirty="0">
                <a:latin typeface="楷体_GB2312" pitchFamily="49" charset="-122"/>
                <a:ea typeface="楷体_GB2312" pitchFamily="49" charset="-122"/>
                <a:sym typeface="+mn-ea"/>
              </a:rPr>
              <a:t>,</a:t>
            </a:r>
            <a:r>
              <a:rPr lang="zh-CN" altLang="en-US" b="1" dirty="0">
                <a:latin typeface="楷体_GB2312" pitchFamily="49" charset="-122"/>
                <a:ea typeface="楷体_GB2312" pitchFamily="49" charset="-122"/>
                <a:sym typeface="+mn-ea"/>
              </a:rPr>
              <a:t>往往会很急切地提出问题、发表评论</a:t>
            </a:r>
            <a:r>
              <a:rPr lang="en-US" altLang="zh-CN" b="1" dirty="0">
                <a:latin typeface="楷体_GB2312" pitchFamily="49" charset="-122"/>
                <a:ea typeface="楷体_GB2312" pitchFamily="49" charset="-122"/>
                <a:sym typeface="+mn-ea"/>
              </a:rPr>
              <a:t>,</a:t>
            </a:r>
            <a:r>
              <a:rPr lang="zh-CN" altLang="en-US" b="1" dirty="0">
                <a:latin typeface="楷体_GB2312" pitchFamily="49" charset="-122"/>
                <a:ea typeface="楷体_GB2312" pitchFamily="49" charset="-122"/>
                <a:sym typeface="+mn-ea"/>
              </a:rPr>
              <a:t>而不在乎发送者接下来要说什么</a:t>
            </a:r>
            <a:r>
              <a:rPr lang="en-US" altLang="zh-CN" b="1" dirty="0">
                <a:latin typeface="楷体_GB2312" pitchFamily="49" charset="-122"/>
                <a:ea typeface="楷体_GB2312" pitchFamily="49" charset="-122"/>
                <a:sym typeface="+mn-ea"/>
              </a:rPr>
              <a:t>.</a:t>
            </a:r>
            <a:endParaRPr lang="en-US" altLang="zh-CN" b="1" dirty="0">
              <a:latin typeface="楷体_GB2312" pitchFamily="49" charset="-122"/>
              <a:ea typeface="楷体_GB2312" pitchFamily="49" charset="-122"/>
              <a:sym typeface="+mn-ea"/>
            </a:endParaRPr>
          </a:p>
          <a:p>
            <a:pPr eaLnBrk="1" hangingPunct="1"/>
            <a:endParaRPr lang="en-US" altLang="zh-CN" b="1" dirty="0">
              <a:latin typeface="楷体_GB2312" pitchFamily="49" charset="-122"/>
              <a:ea typeface="楷体_GB2312" pitchFamily="49" charset="-122"/>
            </a:endParaRPr>
          </a:p>
          <a:p>
            <a:pPr eaLnBrk="1" hangingPunct="1"/>
            <a:r>
              <a:rPr lang="zh-CN" altLang="en-US" b="1" dirty="0">
                <a:latin typeface="楷体_GB2312" pitchFamily="49" charset="-122"/>
                <a:ea typeface="楷体_GB2312" pitchFamily="49" charset="-122"/>
                <a:sym typeface="+mn-ea"/>
              </a:rPr>
              <a:t>当接收者急于去干其他事情</a:t>
            </a:r>
            <a:r>
              <a:rPr lang="en-US" altLang="zh-CN" b="1" dirty="0">
                <a:latin typeface="楷体_GB2312" pitchFamily="49" charset="-122"/>
                <a:ea typeface="楷体_GB2312" pitchFamily="49" charset="-122"/>
                <a:sym typeface="+mn-ea"/>
              </a:rPr>
              <a:t>,</a:t>
            </a:r>
            <a:r>
              <a:rPr lang="zh-CN" altLang="en-US" b="1" dirty="0">
                <a:latin typeface="楷体_GB2312" pitchFamily="49" charset="-122"/>
                <a:ea typeface="楷体_GB2312" pitchFamily="49" charset="-122"/>
                <a:sym typeface="+mn-ea"/>
              </a:rPr>
              <a:t>或是认为沟通的主题乏味时</a:t>
            </a:r>
            <a:r>
              <a:rPr lang="en-US" altLang="zh-CN" b="1" dirty="0">
                <a:latin typeface="楷体_GB2312" pitchFamily="49" charset="-122"/>
                <a:ea typeface="楷体_GB2312" pitchFamily="49" charset="-122"/>
                <a:sym typeface="+mn-ea"/>
              </a:rPr>
              <a:t>,</a:t>
            </a:r>
            <a:r>
              <a:rPr lang="zh-CN" altLang="en-US" b="1" dirty="0">
                <a:latin typeface="楷体_GB2312" pitchFamily="49" charset="-122"/>
                <a:ea typeface="楷体_GB2312" pitchFamily="49" charset="-122"/>
                <a:sym typeface="+mn-ea"/>
              </a:rPr>
              <a:t>就会对发送者要表达的内容不关心了</a:t>
            </a:r>
            <a:r>
              <a:rPr lang="en-US" altLang="zh-CN" b="1" dirty="0">
                <a:latin typeface="楷体_GB2312" pitchFamily="49" charset="-122"/>
                <a:ea typeface="楷体_GB2312" pitchFamily="49" charset="-122"/>
                <a:sym typeface="+mn-ea"/>
              </a:rPr>
              <a:t>.</a:t>
            </a:r>
            <a:endParaRPr lang="en-US" altLang="zh-CN" b="1" dirty="0">
              <a:latin typeface="楷体_GB2312" pitchFamily="49" charset="-122"/>
              <a:ea typeface="楷体_GB2312" pitchFamily="49" charset="-122"/>
              <a:sym typeface="+mn-ea"/>
            </a:endParaRPr>
          </a:p>
          <a:p>
            <a:pPr eaLnBrk="1" hangingPunct="1"/>
            <a:endParaRPr lang="zh-CN" altLang="en-US"/>
          </a:p>
          <a:p>
            <a:pPr eaLnBrk="1" hangingPunct="1">
              <a:lnSpc>
                <a:spcPct val="80000"/>
              </a:lnSpc>
            </a:pPr>
            <a:r>
              <a:rPr lang="en-US" altLang="zh-CN" b="1" dirty="0">
                <a:ea typeface="楷体_GB2312" pitchFamily="49" charset="-122"/>
                <a:sym typeface="+mn-ea"/>
              </a:rPr>
              <a:t> </a:t>
            </a:r>
            <a:r>
              <a:rPr lang="zh-CN" altLang="en-US" b="1" dirty="0">
                <a:ea typeface="楷体_GB2312" pitchFamily="49" charset="-122"/>
                <a:sym typeface="+mn-ea"/>
              </a:rPr>
              <a:t>案例：魏征每次讲完话的时候，唐太宗都出去散步。为什么？</a:t>
            </a:r>
            <a:endParaRPr lang="zh-CN" altLang="en-US" b="1" dirty="0">
              <a:ea typeface="楷体_GB2312" pitchFamily="49" charset="-122"/>
            </a:endParaRPr>
          </a:p>
          <a:p>
            <a:pPr eaLnBrk="1" hangingPunct="1">
              <a:lnSpc>
                <a:spcPct val="80000"/>
              </a:lnSpc>
            </a:pPr>
            <a:r>
              <a:rPr lang="zh-CN" altLang="en-US" b="1" dirty="0">
                <a:ea typeface="楷体_GB2312" pitchFamily="49" charset="-122"/>
                <a:sym typeface="+mn-ea"/>
              </a:rPr>
              <a:t>有人问他：“皇上，魏太臣为什么每次讲完话，你都出去散步？”唐太宗说得很简单：“我怕我杀了他。”其实魏征是谏议大夫，他以前是唐太宗哥哥的人，唐太宗把自已的哥哥杀死以后，能够继续用魏征，这一点就证明他很包容。但是，魏征更了不起，他不因为他以前的主子就对李世民非常巴结，他照样批评李世民，但是李世民知道魏征讲的话是对的，只好出去散步，进行深呼吸。</a:t>
            </a:r>
            <a:endParaRPr lang="zh-CN" altLang="en-US" b="1" dirty="0">
              <a:ea typeface="楷体_GB2312" pitchFamily="49" charset="-122"/>
            </a:endParaRPr>
          </a:p>
          <a:p>
            <a:pPr eaLnBrk="1" hangingPunct="1"/>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在沟通过程中,如果信息的内容是认知性的，那么信息传播双方的教育程度和专长背景就不能相差太大，否则就会产生沟通障碍。</a:t>
            </a:r>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所谓组织层级障碍，是指信息传播过程中，所经历的层级过多，使得信息被过滤而失真，从而形成沟通障碍。</a:t>
            </a:r>
            <a:endParaRPr lang="zh-CN" altLang="en-US"/>
          </a:p>
          <a:p>
            <a:endParaRPr lang="zh-CN" altLang="en-US"/>
          </a:p>
          <a:p>
            <a:r>
              <a:rPr lang="zh-CN" altLang="en-US"/>
              <a:t>沟通中有两种信息过滤------</a:t>
            </a:r>
            <a:endParaRPr lang="zh-CN" altLang="en-US"/>
          </a:p>
          <a:p>
            <a:r>
              <a:rPr lang="zh-CN" altLang="en-US"/>
              <a:t>    一种是从上往下的过滤，一种是从下往上的过滤.</a:t>
            </a:r>
            <a:endParaRPr lang="zh-CN" altLang="en-US"/>
          </a:p>
          <a:p>
            <a:endParaRPr lang="zh-CN" altLang="en-US"/>
          </a:p>
          <a:p>
            <a:r>
              <a:rPr lang="zh-CN" altLang="en-US"/>
              <a:t>这是因为各级主管部门都会把接收到的信息进行甄别，一层一层地过滤，然后再传递出去。</a:t>
            </a:r>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所谓组织层级障碍，是指信息传播过程中，所经历的层级过多，使得信息被过滤而失真，从而形成沟通障碍。</a:t>
            </a:r>
            <a:endParaRPr lang="zh-CN" altLang="en-US"/>
          </a:p>
          <a:p>
            <a:endParaRPr lang="zh-CN" altLang="en-US"/>
          </a:p>
          <a:p>
            <a:r>
              <a:rPr lang="zh-CN" altLang="en-US"/>
              <a:t>沟通中有两种信息过滤------</a:t>
            </a:r>
            <a:endParaRPr lang="zh-CN" altLang="en-US"/>
          </a:p>
          <a:p>
            <a:r>
              <a:rPr lang="zh-CN" altLang="en-US"/>
              <a:t>    一种是从上往下的过滤，一种是从下往上的过滤.</a:t>
            </a:r>
            <a:endParaRPr lang="zh-CN" altLang="en-US"/>
          </a:p>
          <a:p>
            <a:endParaRPr lang="zh-CN" altLang="en-US"/>
          </a:p>
          <a:p>
            <a:r>
              <a:rPr lang="zh-CN" altLang="en-US"/>
              <a:t>这是因为各级主管部门都会把接收到的信息进行甄别，一层一层地过滤，然后再传递出去。</a:t>
            </a:r>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pPr eaLnBrk="1" hangingPunct="1">
              <a:lnSpc>
                <a:spcPct val="90000"/>
              </a:lnSpc>
            </a:pPr>
            <a:r>
              <a:rPr lang="zh-CN" altLang="en-US" b="1" dirty="0">
                <a:latin typeface="楷体_GB2312" pitchFamily="49" charset="-122"/>
                <a:ea typeface="楷体_GB2312" pitchFamily="49" charset="-122"/>
                <a:sym typeface="+mn-ea"/>
              </a:rPr>
              <a:t>自己或对方的时间受限制，也是常见的人际沟通障碍</a:t>
            </a:r>
            <a:r>
              <a:rPr lang="en-US" altLang="zh-CN" b="1" dirty="0">
                <a:latin typeface="楷体_GB2312" pitchFamily="49" charset="-122"/>
                <a:ea typeface="楷体_GB2312" pitchFamily="49" charset="-122"/>
                <a:sym typeface="+mn-ea"/>
              </a:rPr>
              <a:t>.</a:t>
            </a:r>
            <a:endParaRPr lang="en-US" altLang="zh-CN" b="1" dirty="0">
              <a:latin typeface="楷体_GB2312" pitchFamily="49" charset="-122"/>
              <a:ea typeface="楷体_GB2312" pitchFamily="49" charset="-122"/>
            </a:endParaRPr>
          </a:p>
          <a:p>
            <a:pPr eaLnBrk="1" hangingPunct="1">
              <a:lnSpc>
                <a:spcPct val="90000"/>
              </a:lnSpc>
            </a:pPr>
            <a:r>
              <a:rPr lang="zh-CN" altLang="en-US" b="1" dirty="0">
                <a:latin typeface="楷体_GB2312" pitchFamily="49" charset="-122"/>
                <a:ea typeface="楷体_GB2312" pitchFamily="49" charset="-122"/>
                <a:sym typeface="+mn-ea"/>
              </a:rPr>
              <a:t>在时间的压力下，很容易产生仓促的决定。</a:t>
            </a:r>
            <a:endParaRPr lang="zh-CN" altLang="en-US" b="1" dirty="0">
              <a:latin typeface="楷体_GB2312" pitchFamily="49" charset="-122"/>
              <a:ea typeface="楷体_GB2312" pitchFamily="49" charset="-122"/>
            </a:endParaRPr>
          </a:p>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2"/>
          <p:cNvSpPr>
            <a:spLocks noGrp="1" noRot="1" noChangeAspect="1" noTextEdit="1"/>
          </p:cNvSpPr>
          <p:nvPr>
            <p:ph type="sldImg"/>
          </p:nvPr>
        </p:nvSpPr>
        <p:spPr bwMode="auto">
          <a:noFill/>
          <a:ln>
            <a:solidFill>
              <a:srgbClr val="000000"/>
            </a:solidFill>
            <a:miter lim="800000"/>
          </a:ln>
        </p:spPr>
      </p:sp>
      <p:sp>
        <p:nvSpPr>
          <p:cNvPr id="10242"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2"/>
          <p:cNvSpPr>
            <a:spLocks noGrp="1" noRot="1" noChangeAspect="1" noTextEdit="1"/>
          </p:cNvSpPr>
          <p:nvPr>
            <p:ph type="sldImg"/>
          </p:nvPr>
        </p:nvSpPr>
        <p:spPr bwMode="auto">
          <a:noFill/>
          <a:ln>
            <a:solidFill>
              <a:srgbClr val="000000"/>
            </a:solidFill>
            <a:miter lim="800000"/>
          </a:ln>
        </p:spPr>
      </p:sp>
      <p:sp>
        <p:nvSpPr>
          <p:cNvPr id="10242"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2"/>
          <p:cNvSpPr>
            <a:spLocks noGrp="1" noRot="1" noChangeAspect="1" noTextEdit="1"/>
          </p:cNvSpPr>
          <p:nvPr>
            <p:ph type="sldImg"/>
          </p:nvPr>
        </p:nvSpPr>
        <p:spPr bwMode="auto">
          <a:noFill/>
          <a:ln>
            <a:solidFill>
              <a:srgbClr val="000000"/>
            </a:solidFill>
            <a:miter lim="800000"/>
          </a:ln>
        </p:spPr>
      </p:sp>
      <p:sp>
        <p:nvSpPr>
          <p:cNvPr id="6146"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2"/>
          <p:cNvSpPr>
            <a:spLocks noGrp="1" noRot="1" noChangeAspect="1" noTextEdit="1"/>
          </p:cNvSpPr>
          <p:nvPr>
            <p:ph type="sldImg"/>
          </p:nvPr>
        </p:nvSpPr>
        <p:spPr bwMode="auto">
          <a:noFill/>
          <a:ln>
            <a:solidFill>
              <a:srgbClr val="000000"/>
            </a:solidFill>
            <a:miter lim="800000"/>
          </a:ln>
        </p:spPr>
      </p:sp>
      <p:sp>
        <p:nvSpPr>
          <p:cNvPr id="10242"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语言是最重要却又是最难掌握的沟通工具。即使是讲同样的语言,不同的教养、职业、身份对语言的使用也有相当的差别。</a:t>
            </a:r>
            <a:endParaRPr lang="zh-CN" altLang="en-US"/>
          </a:p>
          <a:p>
            <a:r>
              <a:rPr lang="zh-CN" altLang="en-US"/>
              <a:t>从前，有一个秀才去买柴，他对卖柴的人说：“荷薪者过来!“ 卖柴的人听不懂”荷薪者”(担柴的人)三个字的意思，但是听得懂“过来”两个字的意思，于是把柴担到了秀才前面.</a:t>
            </a:r>
            <a:endParaRPr lang="zh-CN" altLang="en-US"/>
          </a:p>
          <a:p>
            <a:r>
              <a:rPr lang="zh-CN" altLang="en-US"/>
              <a:t>    秀才问他: “其价如何 “ 卖柴的人听不懂整句话的意思。只听得懂”价”这个字，大概知道是在询问价格，于是就告诉了秀才价钱.</a:t>
            </a:r>
            <a:endParaRPr lang="zh-CN" altLang="en-US"/>
          </a:p>
          <a:p>
            <a:r>
              <a:rPr lang="zh-CN" altLang="en-US"/>
              <a:t>    秀才接着说: “外实而内虚，烟多而焰少，请损之.”(你的木材外表是干的,里头却是湿的,燃烧起来,会浓烟多而火焰小，请减些价钱吧。)卖柴的人一句话也听不懂，于是摇摇头担着柴走了.</a:t>
            </a:r>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不同人有着不同的生活习惯、文化习俗和心理需求.</a:t>
            </a:r>
            <a:endParaRPr lang="zh-CN" altLang="en-US"/>
          </a:p>
          <a:p>
            <a:r>
              <a:rPr lang="zh-CN" altLang="en-US"/>
              <a:t>如果不能适应对方的生活习惯、文化习俗和心理需求，就会产生文化障碍,影响沟通效果. </a:t>
            </a:r>
            <a:endParaRPr lang="zh-CN" altLang="en-US"/>
          </a:p>
          <a:p>
            <a:r>
              <a:rPr lang="zh-CN" altLang="en-US"/>
              <a:t>故事中的男孩也许明白中德文化之间的差异,但没有在正确的时间,正确的地点坚持正确的标准,才落得如此尴尬的境地.思考一下，如果这个男孩在当今的中国会怎样？ </a:t>
            </a:r>
            <a:endParaRPr lang="zh-CN" altLang="en-US"/>
          </a:p>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心理调节不好也会给沟通造成障碍.</a:t>
            </a:r>
            <a:endParaRPr lang="zh-CN" altLang="en-US"/>
          </a:p>
          <a:p>
            <a:endParaRPr lang="zh-CN" altLang="en-US"/>
          </a:p>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userDrawn="1">
  <p:cSld name="节标题">
    <p:spTree>
      <p:nvGrpSpPr>
        <p:cNvPr id="1" name=""/>
        <p:cNvGrpSpPr/>
        <p:nvPr/>
      </p:nvGrpSpPr>
      <p:grpSpPr>
        <a:xfrm>
          <a:off x="0" y="0"/>
          <a:ext cx="0" cy="0"/>
          <a:chOff x="0" y="0"/>
          <a:chExt cx="0" cy="0"/>
        </a:xfrm>
      </p:grpSpPr>
      <p:pic>
        <p:nvPicPr>
          <p:cNvPr id="3" name="图片 62"/>
          <p:cNvPicPr>
            <a:picLocks noChangeAspect="1"/>
          </p:cNvPicPr>
          <p:nvPr userDrawn="1"/>
        </p:nvPicPr>
        <p:blipFill>
          <a:blip r:embed="rId2">
            <a:lum bright="6000"/>
          </a:blip>
          <a:srcRect t="86078"/>
          <a:stretch>
            <a:fillRect/>
          </a:stretch>
        </p:blipFill>
        <p:spPr bwMode="auto">
          <a:xfrm>
            <a:off x="0" y="6092825"/>
            <a:ext cx="12190413" cy="765175"/>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7813"/>
            <a:ext cx="10972800" cy="1139825"/>
          </a:xfr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609600" y="1600200"/>
            <a:ext cx="10972800" cy="453072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a:xfrm>
            <a:off x="609600" y="6243638"/>
            <a:ext cx="2844800" cy="457200"/>
          </a:xfrm>
        </p:spPr>
        <p:txBody>
          <a:bodyPr/>
          <a:p>
            <a:pPr marL="0" marR="0" lvl="0" indent="0" algn="l" defTabSz="914400" rtl="0" eaLnBrk="1" fontAlgn="base" latinLnBrk="0" hangingPunct="1">
              <a:lnSpc>
                <a:spcPct val="100000"/>
              </a:lnSpc>
              <a:spcBef>
                <a:spcPct val="0"/>
              </a:spcBef>
              <a:spcAft>
                <a:spcPct val="0"/>
              </a:spcAft>
              <a:buClrTx/>
              <a:buSzTx/>
              <a:buFontTx/>
              <a:buNone/>
              <a:defRPr/>
            </a:pPr>
            <a:fld id="{DB6979F7-E5E3-4506-B12D-6788DBE30E35}" type="datetime1">
              <a:rPr kumimoji="0" lang="zh-CN" altLang="en-US" sz="1200" b="0" i="0" u="none" strike="noStrike" kern="1200" cap="none" spc="0" normalizeH="0" baseline="0" noProof="0">
                <a:ln>
                  <a:noFill/>
                </a:ln>
                <a:solidFill>
                  <a:schemeClr val="tx1"/>
                </a:solidFill>
                <a:effectLst/>
                <a:uLnTx/>
                <a:uFillTx/>
                <a:latin typeface="+mj-lt"/>
                <a:ea typeface="宋体" panose="02010600030101010101" pitchFamily="2" charset="-122"/>
                <a:cs typeface="+mn-cs"/>
              </a:rPr>
            </a:fld>
            <a:endParaRPr kumimoji="0" lang="en-US" altLang="zh-CN" sz="1200" b="0" i="0" u="none" strike="noStrike" kern="1200" cap="none" spc="0" normalizeH="0" baseline="0" noProof="0">
              <a:ln>
                <a:noFill/>
              </a:ln>
              <a:solidFill>
                <a:schemeClr val="tx1"/>
              </a:solidFill>
              <a:effectLst/>
              <a:uLnTx/>
              <a:uFillTx/>
              <a:latin typeface="+mj-lt"/>
              <a:ea typeface="宋体" panose="02010600030101010101" pitchFamily="2" charset="-122"/>
              <a:cs typeface="+mn-cs"/>
            </a:endParaRPr>
          </a:p>
        </p:txBody>
      </p:sp>
      <p:sp>
        <p:nvSpPr>
          <p:cNvPr id="5" name="页脚占位符 4"/>
          <p:cNvSpPr>
            <a:spLocks noGrp="1"/>
          </p:cNvSpPr>
          <p:nvPr>
            <p:ph type="ftr" sz="quarter" idx="11"/>
          </p:nvPr>
        </p:nvSpPr>
        <p:spPr>
          <a:xfrm>
            <a:off x="4165600" y="6248400"/>
            <a:ext cx="3860800" cy="457200"/>
          </a:xfrm>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mj-lt"/>
              <a:ea typeface="宋体" panose="02010600030101010101" pitchFamily="2" charset="-122"/>
              <a:cs typeface="+mn-cs"/>
            </a:endParaRPr>
          </a:p>
        </p:txBody>
      </p:sp>
      <p:sp>
        <p:nvSpPr>
          <p:cNvPr id="6" name="灯片编号占位符 5"/>
          <p:cNvSpPr>
            <a:spLocks noGrp="1"/>
          </p:cNvSpPr>
          <p:nvPr>
            <p:ph type="sldNum" sz="quarter" idx="12"/>
          </p:nvPr>
        </p:nvSpPr>
        <p:spPr>
          <a:xfrm>
            <a:off x="8737600" y="6243638"/>
            <a:ext cx="2844800" cy="457200"/>
          </a:xfrm>
        </p:spPr>
        <p:txBody>
          <a:bodyPr/>
          <a:p>
            <a:pPr lvl="0" eaLnBrk="1" hangingPunct="1"/>
            <a:fld id="{9A0DB2DC-4C9A-4742-B13C-FB6460FD3503}" type="slidenum">
              <a:rPr lang="en-US" altLang="zh-CN" dirty="0"/>
            </a:fld>
            <a:endParaRPr lang="en-US" altLang="zh-CN" dirty="0"/>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mc:AlternateContent xmlns:mc="http://schemas.openxmlformats.org/markup-compatibility/2006">
    <mc:Choice xmlns:p14="http://schemas.microsoft.com/office/powerpoint/2010/main" Requires="p14">
      <p:transition p14:dur="500">
        <p:push/>
      </p:transition>
    </mc:Choice>
    <mc:Fallback>
      <p:transition>
        <p:push/>
      </p:transition>
    </mc:Fallback>
  </mc:AlternateContent>
  <p:txStyles>
    <p:titleStyle>
      <a:lvl1pPr algn="ctr" rtl="0" eaLnBrk="0" fontAlgn="base" hangingPunct="0">
        <a:spcBef>
          <a:spcPct val="0"/>
        </a:spcBef>
        <a:spcAft>
          <a:spcPct val="0"/>
        </a:spcAft>
        <a:defRPr sz="4400" kern="1200">
          <a:solidFill>
            <a:schemeClr val="tx1"/>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xml"/><Relationship Id="rId1" Type="http://schemas.openxmlformats.org/officeDocument/2006/relationships/image" Target="../media/image6.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xml"/><Relationship Id="rId1" Type="http://schemas.openxmlformats.org/officeDocument/2006/relationships/image" Target="../media/image7.png"/></Relationships>
</file>

<file path=ppt/slides/_rels/slide28.xml.rels><?xml version="1.0" encoding="UTF-8" standalone="yes"?>
<Relationships xmlns="http://schemas.openxmlformats.org/package/2006/relationships"><Relationship Id="rId6" Type="http://schemas.openxmlformats.org/officeDocument/2006/relationships/notesSlide" Target="../notesSlides/notesSlide24.xml"/><Relationship Id="rId5" Type="http://schemas.openxmlformats.org/officeDocument/2006/relationships/slideLayout" Target="../slideLayouts/slideLayout1.xml"/><Relationship Id="rId4" Type="http://schemas.openxmlformats.org/officeDocument/2006/relationships/tags" Target="../tags/tag1.xml"/><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image" Target="../media/image5.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平行四边形 2"/>
          <p:cNvSpPr/>
          <p:nvPr/>
        </p:nvSpPr>
        <p:spPr>
          <a:xfrm>
            <a:off x="379095" y="8890"/>
            <a:ext cx="5574030" cy="6840855"/>
          </a:xfrm>
          <a:prstGeom prst="parallelogram">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椭圆 1"/>
          <p:cNvSpPr/>
          <p:nvPr/>
        </p:nvSpPr>
        <p:spPr>
          <a:xfrm>
            <a:off x="1506855" y="1599565"/>
            <a:ext cx="3896360" cy="3439160"/>
          </a:xfrm>
          <a:prstGeom prst="ellipse">
            <a:avLst/>
          </a:prstGeom>
          <a:blipFill dpi="0" rotWithShape="1">
            <a:blip r:embed="rId1" cstate="print">
              <a:extLst>
                <a:ext uri="{28A0092B-C50C-407E-A947-70E740481C1C}">
                  <a14:useLocalDpi xmlns:a14="http://schemas.microsoft.com/office/drawing/2010/main" val="0"/>
                </a:ext>
              </a:extLst>
            </a:blip>
            <a:srcRect/>
            <a:stretch>
              <a:fillRect/>
            </a:stretch>
          </a:blip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62" tIns="34281" rIns="68562" bIns="34281" rtlCol="0" anchor="ctr"/>
          <a:p>
            <a:pPr algn="ctr"/>
            <a:endParaRPr lang="zh-CN" altLang="en-US"/>
          </a:p>
        </p:txBody>
      </p:sp>
      <p:sp>
        <p:nvSpPr>
          <p:cNvPr id="5" name="文本框 4"/>
          <p:cNvSpPr txBox="1"/>
          <p:nvPr/>
        </p:nvSpPr>
        <p:spPr>
          <a:xfrm>
            <a:off x="10355580" y="6155690"/>
            <a:ext cx="1325880" cy="368300"/>
          </a:xfrm>
          <a:prstGeom prst="rect">
            <a:avLst/>
          </a:prstGeom>
          <a:noFill/>
        </p:spPr>
        <p:txBody>
          <a:bodyPr wrap="none" rtlCol="0" anchor="t">
            <a:spAutoFit/>
          </a:bodyPr>
          <a:p>
            <a:r>
              <a:rPr lang="zh-CN" altLang="en-US" dirty="0">
                <a:solidFill>
                  <a:schemeClr val="bg1"/>
                </a:solidFill>
                <a:latin typeface="微软雅黑" panose="020B0503020204020204" pitchFamily="34" charset="-122"/>
                <a:ea typeface="微软雅黑" panose="020B0503020204020204" pitchFamily="34" charset="-122"/>
                <a:sym typeface="Calibri" panose="020F0502020204030204" pitchFamily="34" charset="0"/>
              </a:rPr>
              <a:t>管理学基础</a:t>
            </a:r>
            <a:endParaRPr lang="zh-CN" altLang="en-US"/>
          </a:p>
        </p:txBody>
      </p:sp>
      <p:sp>
        <p:nvSpPr>
          <p:cNvPr id="6" name="文本框 5"/>
          <p:cNvSpPr txBox="1"/>
          <p:nvPr/>
        </p:nvSpPr>
        <p:spPr>
          <a:xfrm>
            <a:off x="10507980" y="6155690"/>
            <a:ext cx="1325880" cy="368300"/>
          </a:xfrm>
          <a:prstGeom prst="rect">
            <a:avLst/>
          </a:prstGeom>
        </p:spPr>
        <p:style>
          <a:lnRef idx="2">
            <a:schemeClr val="dk1"/>
          </a:lnRef>
          <a:fillRef idx="1">
            <a:schemeClr val="lt1"/>
          </a:fillRef>
          <a:effectRef idx="0">
            <a:schemeClr val="dk1"/>
          </a:effectRef>
          <a:fontRef idx="minor">
            <a:schemeClr val="dk1"/>
          </a:fontRef>
        </p:style>
        <p:txBody>
          <a:bodyPr wrap="none" rtlCol="0" anchor="t">
            <a:spAutoFit/>
          </a:bodyPr>
          <a:p>
            <a:r>
              <a:rPr lang="zh-CN" altLang="en-US" b="1" dirty="0">
                <a:solidFill>
                  <a:schemeClr val="tx1"/>
                </a:solidFill>
                <a:latin typeface="微软雅黑" panose="020B0503020204020204" pitchFamily="34" charset="-122"/>
                <a:ea typeface="微软雅黑" panose="020B0503020204020204" pitchFamily="34" charset="-122"/>
                <a:sym typeface="Calibri" panose="020F0502020204030204" pitchFamily="34" charset="0"/>
              </a:rPr>
              <a:t>管理学基础</a:t>
            </a:r>
            <a:endParaRPr lang="zh-CN" altLang="en-US" b="1" dirty="0">
              <a:solidFill>
                <a:schemeClr val="tx1"/>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7" name="文本框 6"/>
          <p:cNvSpPr txBox="1"/>
          <p:nvPr/>
        </p:nvSpPr>
        <p:spPr>
          <a:xfrm>
            <a:off x="6475095" y="2858135"/>
            <a:ext cx="4032885" cy="922020"/>
          </a:xfrm>
          <a:prstGeom prst="rect">
            <a:avLst/>
          </a:prstGeom>
          <a:noFill/>
        </p:spPr>
        <p:txBody>
          <a:bodyPr wrap="square" rtlCol="0">
            <a:spAutoFit/>
          </a:bodyPr>
          <a:p>
            <a:r>
              <a:rPr lang="zh-CN" altLang="en-US" sz="5400" b="1">
                <a:latin typeface="微软雅黑" panose="020B0503020204020204" pitchFamily="34" charset="-122"/>
                <a:ea typeface="微软雅黑" panose="020B0503020204020204" pitchFamily="34" charset="-122"/>
              </a:rPr>
              <a:t>沟通的障碍</a:t>
            </a:r>
            <a:endParaRPr lang="zh-CN" altLang="en-US" sz="5400" b="1">
              <a:latin typeface="微软雅黑" panose="020B0503020204020204" pitchFamily="34" charset="-122"/>
              <a:ea typeface="微软雅黑" panose="020B0503020204020204" pitchFamily="34" charset="-122"/>
            </a:endParaRPr>
          </a:p>
        </p:txBody>
      </p:sp>
      <p:sp>
        <p:nvSpPr>
          <p:cNvPr id="8" name="圆角矩形 7"/>
          <p:cNvSpPr/>
          <p:nvPr/>
        </p:nvSpPr>
        <p:spPr>
          <a:xfrm>
            <a:off x="6120765" y="4793615"/>
            <a:ext cx="5855970" cy="5041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000" b="1">
                <a:latin typeface="微软雅黑" panose="020B0503020204020204" pitchFamily="34" charset="-122"/>
                <a:ea typeface="微软雅黑" panose="020B0503020204020204" pitchFamily="34" charset="-122"/>
              </a:rPr>
              <a:t>选自：模块6沟通技巧，任务</a:t>
            </a:r>
            <a:r>
              <a:rPr lang="en-US" altLang="zh-CN" sz="2000" b="1">
                <a:latin typeface="微软雅黑" panose="020B0503020204020204" pitchFamily="34" charset="-122"/>
                <a:ea typeface="微软雅黑" panose="020B0503020204020204" pitchFamily="34" charset="-122"/>
              </a:rPr>
              <a:t>2</a:t>
            </a:r>
            <a:r>
              <a:rPr lang="zh-CN" altLang="en-US" sz="2000" b="1">
                <a:latin typeface="微软雅黑" panose="020B0503020204020204" pitchFamily="34" charset="-122"/>
                <a:ea typeface="微软雅黑" panose="020B0503020204020204" pitchFamily="34" charset="-122"/>
              </a:rPr>
              <a:t>克服沟通的障碍</a:t>
            </a:r>
            <a:endParaRPr lang="zh-CN" altLang="en-US" sz="2000" b="1">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 name="文本占位符 12"/>
          <p:cNvSpPr>
            <a:spLocks noGrp="1"/>
          </p:cNvSpPr>
          <p:nvPr/>
        </p:nvSpPr>
        <p:spPr>
          <a:xfrm>
            <a:off x="1223645" y="1392555"/>
            <a:ext cx="4038600" cy="4733925"/>
          </a:xfrm>
          <a:prstGeom prst="rect">
            <a:avLst/>
          </a:prstGeom>
          <a:noFill/>
          <a:ln w="9525">
            <a:noFill/>
            <a:miter lim="800000"/>
          </a:ln>
          <a:effectLst/>
        </p:spPr>
        <p:txBody>
          <a:bodyPr vert="horz" wrap="square" lIns="91440" tIns="45720" rIns="91440" bIns="45720" numCol="1" anchor="t" anchorCtr="0" compatLnSpc="1"/>
          <a:lstStyle>
            <a:lvl1pPr marL="342900" indent="-342900" algn="l" rtl="0" eaLnBrk="1" fontAlgn="base" hangingPunct="1">
              <a:spcBef>
                <a:spcPct val="20000"/>
              </a:spcBef>
              <a:spcAft>
                <a:spcPct val="0"/>
              </a:spcAft>
              <a:buChar char="•"/>
              <a:defRPr sz="3200">
                <a:solidFill>
                  <a:srgbClr val="000000"/>
                </a:solidFill>
                <a:latin typeface="+mn-lt"/>
                <a:ea typeface="+mn-ea"/>
                <a:cs typeface="+mn-cs"/>
              </a:defRPr>
            </a:lvl1pPr>
            <a:lvl2pPr marL="742950" indent="-285750" algn="l" rtl="0" eaLnBrk="1" fontAlgn="base" hangingPunct="1">
              <a:spcBef>
                <a:spcPct val="20000"/>
              </a:spcBef>
              <a:spcAft>
                <a:spcPct val="0"/>
              </a:spcAft>
              <a:buChar char="–"/>
              <a:defRPr sz="2800">
                <a:solidFill>
                  <a:srgbClr val="000000"/>
                </a:solidFill>
                <a:latin typeface="+mn-lt"/>
              </a:defRPr>
            </a:lvl2pPr>
            <a:lvl3pPr marL="1143000" indent="-228600" algn="l" rtl="0" eaLnBrk="1" fontAlgn="base" hangingPunct="1">
              <a:spcBef>
                <a:spcPct val="20000"/>
              </a:spcBef>
              <a:spcAft>
                <a:spcPct val="0"/>
              </a:spcAft>
              <a:buChar char="•"/>
              <a:defRPr sz="2400">
                <a:solidFill>
                  <a:srgbClr val="000000"/>
                </a:solidFill>
                <a:latin typeface="+mn-lt"/>
              </a:defRPr>
            </a:lvl3pPr>
            <a:lvl4pPr marL="1600200" indent="-228600" algn="l" rtl="0" eaLnBrk="1" fontAlgn="base" hangingPunct="1">
              <a:spcBef>
                <a:spcPct val="20000"/>
              </a:spcBef>
              <a:spcAft>
                <a:spcPct val="0"/>
              </a:spcAft>
              <a:buChar char="–"/>
              <a:defRPr sz="2000">
                <a:solidFill>
                  <a:srgbClr val="000000"/>
                </a:solidFill>
                <a:latin typeface="+mn-lt"/>
              </a:defRPr>
            </a:lvl4pPr>
            <a:lvl5pPr marL="2057400" indent="-228600" algn="l" rtl="0" eaLnBrk="1" fontAlgn="base" hangingPunct="1">
              <a:spcBef>
                <a:spcPct val="20000"/>
              </a:spcBef>
              <a:spcAft>
                <a:spcPct val="0"/>
              </a:spcAft>
              <a:buChar char="»"/>
              <a:defRPr sz="2000">
                <a:solidFill>
                  <a:srgbClr val="000000"/>
                </a:solidFill>
                <a:latin typeface="+mn-lt"/>
              </a:defRPr>
            </a:lvl5pPr>
            <a:lvl6pPr marL="2514600" indent="-228600" algn="l" rtl="0" eaLnBrk="1" fontAlgn="base" hangingPunct="1">
              <a:spcBef>
                <a:spcPct val="20000"/>
              </a:spcBef>
              <a:spcAft>
                <a:spcPct val="0"/>
              </a:spcAft>
              <a:buChar char="»"/>
              <a:defRPr sz="2000">
                <a:solidFill>
                  <a:srgbClr val="000000"/>
                </a:solidFill>
                <a:latin typeface="+mn-lt"/>
              </a:defRPr>
            </a:lvl6pPr>
            <a:lvl7pPr marL="2971800" indent="-228600" algn="l" rtl="0" eaLnBrk="1" fontAlgn="base" hangingPunct="1">
              <a:spcBef>
                <a:spcPct val="20000"/>
              </a:spcBef>
              <a:spcAft>
                <a:spcPct val="0"/>
              </a:spcAft>
              <a:buChar char="»"/>
              <a:defRPr sz="2000">
                <a:solidFill>
                  <a:srgbClr val="000000"/>
                </a:solidFill>
                <a:latin typeface="+mn-lt"/>
              </a:defRPr>
            </a:lvl7pPr>
            <a:lvl8pPr marL="3429000" indent="-228600" algn="l" rtl="0" eaLnBrk="1" fontAlgn="base" hangingPunct="1">
              <a:spcBef>
                <a:spcPct val="20000"/>
              </a:spcBef>
              <a:spcAft>
                <a:spcPct val="0"/>
              </a:spcAft>
              <a:buChar char="»"/>
              <a:defRPr sz="2000">
                <a:solidFill>
                  <a:srgbClr val="000000"/>
                </a:solidFill>
                <a:latin typeface="+mn-lt"/>
              </a:defRPr>
            </a:lvl8pPr>
            <a:lvl9pPr marL="3886200" indent="-228600" algn="l" rtl="0" eaLnBrk="1" fontAlgn="base" hangingPunct="1">
              <a:spcBef>
                <a:spcPct val="20000"/>
              </a:spcBef>
              <a:spcAft>
                <a:spcPct val="0"/>
              </a:spcAft>
              <a:buChar char="»"/>
              <a:defRPr sz="2000">
                <a:solidFill>
                  <a:srgbClr val="000000"/>
                </a:solidFill>
                <a:latin typeface="+mn-lt"/>
              </a:defRPr>
            </a:lvl9pPr>
          </a:lstStyle>
          <a:p>
            <a:pPr eaLnBrk="0" hangingPunct="0">
              <a:spcBef>
                <a:spcPct val="0"/>
              </a:spcBef>
            </a:pPr>
            <a:endParaRPr lang="zh-CN" altLang="en-US" sz="2400" b="1" kern="12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p>
            <a:pPr algn="ctr"/>
            <a:endParaRPr lang="zh-CN" altLang="en-US">
              <a:solidFill>
                <a:srgbClr val="FFFFFF"/>
              </a:solidFill>
              <a:latin typeface="Calibri" panose="020F0502020204030204" pitchFamily="34" charset="0"/>
            </a:endParaRPr>
          </a:p>
        </p:txBody>
      </p:sp>
      <p:sp>
        <p:nvSpPr>
          <p:cNvPr id="2" name="文本框 1"/>
          <p:cNvSpPr txBox="1"/>
          <p:nvPr/>
        </p:nvSpPr>
        <p:spPr>
          <a:xfrm>
            <a:off x="0" y="839470"/>
            <a:ext cx="3230880" cy="553085"/>
          </a:xfrm>
          <a:prstGeom prst="rect">
            <a:avLst/>
          </a:prstGeom>
          <a:noFill/>
        </p:spPr>
        <p:txBody>
          <a:bodyPr wrap="none" rtlCol="0" anchor="t">
            <a:spAutoFit/>
          </a:bodyPr>
          <a:p>
            <a:pPr algn="l"/>
            <a:r>
              <a:rPr lang="zh-CN" altLang="en-US" sz="30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一、发送者的障碍</a:t>
            </a:r>
            <a:endParaRPr lang="zh-CN" altLang="en-US" sz="30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
        <p:nvSpPr>
          <p:cNvPr id="6149" name="Rectangle 3"/>
          <p:cNvSpPr>
            <a:spLocks noGrp="1"/>
          </p:cNvSpPr>
          <p:nvPr/>
        </p:nvSpPr>
        <p:spPr>
          <a:xfrm>
            <a:off x="673100" y="2113915"/>
            <a:ext cx="10845800" cy="4641850"/>
          </a:xfrm>
          <a:ln>
            <a:solidFill>
              <a:srgbClr val="105610">
                <a:alpha val="100000"/>
              </a:srgbClr>
            </a:solidFill>
            <a:prstDash val="dash"/>
            <a:miter/>
          </a:ln>
        </p:spPr>
        <p:txBody>
          <a:bodyPr vert="horz" wrap="square" lIns="91440" tIns="45720" rIns="91440" bIns="45720" anchor="t"/>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eaLnBrk="1" hangingPunct="1">
              <a:lnSpc>
                <a:spcPct val="80000"/>
              </a:lnSpc>
            </a:pPr>
            <a:endParaRPr lang="en-US" altLang="zh-CN" sz="1800" b="1" dirty="0">
              <a:solidFill>
                <a:srgbClr val="220C5A"/>
              </a:solidFill>
              <a:latin typeface="宋体" panose="02010600030101010101" pitchFamily="2" charset="-122"/>
            </a:endParaRPr>
          </a:p>
          <a:p>
            <a:pPr eaLnBrk="1" latinLnBrk="0" hangingPunct="1">
              <a:lnSpc>
                <a:spcPct val="100000"/>
              </a:lnSpc>
              <a:spcBef>
                <a:spcPts val="0"/>
              </a:spcBef>
            </a:pPr>
            <a:r>
              <a:rPr lang="zh-CN" altLang="en-US" sz="2400" dirty="0">
                <a:latin typeface="微软雅黑" panose="020B0503020204020204" pitchFamily="34" charset="-122"/>
                <a:ea typeface="微软雅黑" panose="020B0503020204020204" pitchFamily="34" charset="-122"/>
              </a:rPr>
              <a:t>一位漂亮的</a:t>
            </a:r>
            <a:r>
              <a:rPr lang="zh-CN" altLang="en-US" sz="2400" dirty="0">
                <a:solidFill>
                  <a:srgbClr val="FF0000"/>
                </a:solidFill>
                <a:latin typeface="微软雅黑" panose="020B0503020204020204" pitchFamily="34" charset="-122"/>
                <a:ea typeface="微软雅黑" panose="020B0503020204020204" pitchFamily="34" charset="-122"/>
              </a:rPr>
              <a:t>德国</a:t>
            </a:r>
            <a:r>
              <a:rPr lang="zh-CN" altLang="en-US" sz="2400" dirty="0">
                <a:latin typeface="微软雅黑" panose="020B0503020204020204" pitchFamily="34" charset="-122"/>
                <a:ea typeface="微软雅黑" panose="020B0503020204020204" pitchFamily="34" charset="-122"/>
              </a:rPr>
              <a:t>女孩爱上了一位优秀的中国留学生</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很快他们便坠入了爱河。在一次外出游玩时</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他们在路口碰上了红灯</a:t>
            </a:r>
            <a:r>
              <a:rPr lang="en-US" altLang="zh-CN" sz="2400" dirty="0">
                <a:latin typeface="微软雅黑" panose="020B0503020204020204" pitchFamily="34" charset="-122"/>
                <a:ea typeface="微软雅黑" panose="020B0503020204020204" pitchFamily="34" charset="-122"/>
              </a:rPr>
              <a:t>.</a:t>
            </a:r>
            <a:r>
              <a:rPr lang="zh-CN" altLang="en-US" sz="2400" b="1" dirty="0">
                <a:latin typeface="微软雅黑" panose="020B0503020204020204" pitchFamily="34" charset="-122"/>
                <a:ea typeface="微软雅黑" panose="020B0503020204020204" pitchFamily="34" charset="-122"/>
              </a:rPr>
              <a:t>男孩看到路上没有任何车辆</a:t>
            </a:r>
            <a:r>
              <a:rPr lang="en-US" altLang="zh-CN" sz="2400" b="1" dirty="0">
                <a:latin typeface="微软雅黑" panose="020B0503020204020204" pitchFamily="34" charset="-122"/>
                <a:ea typeface="微软雅黑" panose="020B0503020204020204" pitchFamily="34" charset="-122"/>
              </a:rPr>
              <a:t>,</a:t>
            </a:r>
            <a:r>
              <a:rPr lang="zh-CN" altLang="en-US" sz="2400" b="1" dirty="0">
                <a:latin typeface="微软雅黑" panose="020B0503020204020204" pitchFamily="34" charset="-122"/>
                <a:ea typeface="微软雅黑" panose="020B0503020204020204" pitchFamily="34" charset="-122"/>
              </a:rPr>
              <a:t>便毫不犹豫地信步走过了路口</a:t>
            </a:r>
            <a:r>
              <a:rPr lang="en-US" altLang="zh-CN" sz="2400" b="1"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女孩却因此与他分了手</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严谨的德国女孩心想</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他连基本的</a:t>
            </a:r>
            <a:r>
              <a:rPr lang="zh-CN" altLang="en-US" sz="2400" b="1" dirty="0">
                <a:latin typeface="微软雅黑" panose="020B0503020204020204" pitchFamily="34" charset="-122"/>
                <a:ea typeface="微软雅黑" panose="020B0503020204020204" pitchFamily="34" charset="-122"/>
              </a:rPr>
              <a:t>社会规则都不遵守</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我怎么能将自己的幸福交与这样的一个人呢 </a:t>
            </a:r>
            <a:r>
              <a:rPr lang="en-US" altLang="zh-CN" sz="2400" dirty="0">
                <a:latin typeface="微软雅黑" panose="020B0503020204020204" pitchFamily="34" charset="-122"/>
                <a:ea typeface="微软雅黑" panose="020B0503020204020204" pitchFamily="34" charset="-122"/>
              </a:rPr>
              <a:t>"</a:t>
            </a:r>
            <a:endParaRPr lang="en-US" altLang="zh-CN" sz="2400" dirty="0">
              <a:latin typeface="微软雅黑" panose="020B0503020204020204" pitchFamily="34" charset="-122"/>
              <a:ea typeface="微软雅黑" panose="020B0503020204020204" pitchFamily="34" charset="-122"/>
            </a:endParaRPr>
          </a:p>
          <a:p>
            <a:pPr eaLnBrk="1" latinLnBrk="0" hangingPunct="1">
              <a:lnSpc>
                <a:spcPct val="100000"/>
              </a:lnSpc>
              <a:spcBef>
                <a:spcPts val="0"/>
              </a:spcBef>
            </a:pPr>
            <a:endParaRPr lang="en-US" altLang="zh-CN" sz="2400" dirty="0">
              <a:latin typeface="微软雅黑" panose="020B0503020204020204" pitchFamily="34" charset="-122"/>
              <a:ea typeface="微软雅黑" panose="020B0503020204020204" pitchFamily="34" charset="-122"/>
            </a:endParaRPr>
          </a:p>
          <a:p>
            <a:pPr eaLnBrk="1" latinLnBrk="0" hangingPunct="1">
              <a:lnSpc>
                <a:spcPct val="100000"/>
              </a:lnSpc>
              <a:spcBef>
                <a:spcPts val="0"/>
              </a:spcBef>
            </a:pPr>
            <a:r>
              <a:rPr lang="en-US" altLang="zh-CN" sz="2400" dirty="0">
                <a:latin typeface="微软雅黑" panose="020B0503020204020204" pitchFamily="34" charset="-122"/>
                <a:ea typeface="微软雅黑" panose="020B0503020204020204" pitchFamily="34" charset="-122"/>
              </a:rPr>
              <a:t>    </a:t>
            </a:r>
            <a:r>
              <a:rPr lang="zh-CN" altLang="en-US" sz="2400" dirty="0">
                <a:latin typeface="微软雅黑" panose="020B0503020204020204" pitchFamily="34" charset="-122"/>
                <a:ea typeface="微软雅黑" panose="020B0503020204020204" pitchFamily="34" charset="-122"/>
              </a:rPr>
              <a:t>这位年轻人后来回到了</a:t>
            </a:r>
            <a:r>
              <a:rPr lang="zh-CN" altLang="en-US" sz="2400" dirty="0">
                <a:solidFill>
                  <a:srgbClr val="FF0000"/>
                </a:solidFill>
                <a:latin typeface="微软雅黑" panose="020B0503020204020204" pitchFamily="34" charset="-122"/>
                <a:ea typeface="微软雅黑" panose="020B0503020204020204" pitchFamily="34" charset="-122"/>
              </a:rPr>
              <a:t>中国</a:t>
            </a:r>
            <a:r>
              <a:rPr lang="en-US" altLang="zh-CN" sz="2400" dirty="0">
                <a:solidFill>
                  <a:srgbClr val="FF0000"/>
                </a:solidFill>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经人介绍</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他与一位漂亮的中国女孩开始谈恋爱。一次外出游玩时</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这位青年人又面临着在德国时 曾经遇到的同样的情景</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路口遇上红灯</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他吸取了上次的教训</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静静地站在原地等候绿灯亮起</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女孩却离他而去</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再也没有回头</a:t>
            </a:r>
            <a:r>
              <a:rPr lang="en-US" altLang="zh-CN" sz="2400" dirty="0">
                <a:latin typeface="微软雅黑" panose="020B0503020204020204" pitchFamily="34" charset="-122"/>
                <a:ea typeface="微软雅黑" panose="020B0503020204020204" pitchFamily="34" charset="-122"/>
              </a:rPr>
              <a:t>.</a:t>
            </a:r>
            <a:endParaRPr lang="en-US" altLang="zh-CN" sz="2400" dirty="0">
              <a:latin typeface="微软雅黑" panose="020B0503020204020204" pitchFamily="34" charset="-122"/>
              <a:ea typeface="微软雅黑" panose="020B0503020204020204" pitchFamily="34" charset="-122"/>
            </a:endParaRPr>
          </a:p>
          <a:p>
            <a:pPr eaLnBrk="1" latinLnBrk="0" hangingPunct="1">
              <a:lnSpc>
                <a:spcPct val="100000"/>
              </a:lnSpc>
              <a:spcBef>
                <a:spcPts val="0"/>
              </a:spcBef>
            </a:pPr>
            <a:r>
              <a:rPr lang="en-US" altLang="zh-CN" sz="2400" dirty="0">
                <a:latin typeface="微软雅黑" panose="020B0503020204020204" pitchFamily="34" charset="-122"/>
                <a:ea typeface="微软雅黑" panose="020B0503020204020204" pitchFamily="34" charset="-122"/>
              </a:rPr>
              <a:t>    </a:t>
            </a:r>
            <a:r>
              <a:rPr lang="zh-CN" altLang="en-US" sz="2400" dirty="0">
                <a:latin typeface="微软雅黑" panose="020B0503020204020204" pitchFamily="34" charset="-122"/>
                <a:ea typeface="微软雅黑" panose="020B0503020204020204" pitchFamily="34" charset="-122"/>
              </a:rPr>
              <a:t>女孩想</a:t>
            </a:r>
            <a:r>
              <a:rPr lang="en-US" altLang="zh-CN" sz="2400" dirty="0">
                <a:latin typeface="微软雅黑" panose="020B0503020204020204" pitchFamily="34" charset="-122"/>
                <a:ea typeface="微软雅黑" panose="020B0503020204020204" pitchFamily="34" charset="-122"/>
              </a:rPr>
              <a:t>:"</a:t>
            </a:r>
            <a:r>
              <a:rPr lang="zh-CN" altLang="en-US" sz="2400" b="1" dirty="0">
                <a:latin typeface="微软雅黑" panose="020B0503020204020204" pitchFamily="34" charset="-122"/>
                <a:ea typeface="微软雅黑" panose="020B0503020204020204" pitchFamily="34" charset="-122"/>
              </a:rPr>
              <a:t>他连过马路的胆量都没有</a:t>
            </a:r>
            <a:r>
              <a:rPr lang="en-US" altLang="zh-CN" sz="2400" b="1" dirty="0">
                <a:latin typeface="微软雅黑" panose="020B0503020204020204" pitchFamily="34" charset="-122"/>
                <a:ea typeface="微软雅黑" panose="020B0503020204020204" pitchFamily="34" charset="-122"/>
              </a:rPr>
              <a:t>,</a:t>
            </a:r>
            <a:r>
              <a:rPr lang="zh-CN" altLang="en-US" sz="2400" b="1" dirty="0">
                <a:latin typeface="微软雅黑" panose="020B0503020204020204" pitchFamily="34" charset="-122"/>
                <a:ea typeface="微软雅黑" panose="020B0503020204020204" pitchFamily="34" charset="-122"/>
              </a:rPr>
              <a:t>如此木讷、不灵活</a:t>
            </a:r>
            <a:r>
              <a:rPr lang="en-US" altLang="zh-CN" sz="2400" b="1" dirty="0">
                <a:latin typeface="微软雅黑" panose="020B0503020204020204" pitchFamily="34" charset="-122"/>
                <a:ea typeface="微软雅黑" panose="020B0503020204020204" pitchFamily="34" charset="-122"/>
              </a:rPr>
              <a:t>,</a:t>
            </a:r>
            <a:r>
              <a:rPr lang="zh-CN" altLang="en-US" sz="2400" b="1" dirty="0">
                <a:latin typeface="微软雅黑" panose="020B0503020204020204" pitchFamily="34" charset="-122"/>
                <a:ea typeface="微软雅黑" panose="020B0503020204020204" pitchFamily="34" charset="-122"/>
              </a:rPr>
              <a:t>将来会有什幺出息</a:t>
            </a:r>
            <a:r>
              <a:rPr lang="zh-CN" altLang="en-US" sz="2400" dirty="0">
                <a:latin typeface="微软雅黑" panose="020B0503020204020204" pitchFamily="34" charset="-122"/>
                <a:ea typeface="微软雅黑" panose="020B0503020204020204" pitchFamily="34" charset="-122"/>
              </a:rPr>
              <a:t> ”</a:t>
            </a:r>
            <a:endParaRPr lang="zh-CN" altLang="en-US" sz="2400" dirty="0">
              <a:latin typeface="微软雅黑" panose="020B0503020204020204" pitchFamily="34" charset="-122"/>
              <a:ea typeface="微软雅黑" panose="020B0503020204020204" pitchFamily="34" charset="-122"/>
            </a:endParaRPr>
          </a:p>
          <a:p>
            <a:pPr eaLnBrk="1" latinLnBrk="0" hangingPunct="1">
              <a:lnSpc>
                <a:spcPct val="100000"/>
              </a:lnSpc>
              <a:spcBef>
                <a:spcPts val="0"/>
              </a:spcBef>
            </a:pPr>
            <a:endParaRPr lang="zh-CN" altLang="en-US" sz="2400" b="1" dirty="0">
              <a:latin typeface="微软雅黑" panose="020B0503020204020204" pitchFamily="34" charset="-122"/>
              <a:ea typeface="微软雅黑" panose="020B0503020204020204" pitchFamily="34" charset="-122"/>
            </a:endParaRPr>
          </a:p>
          <a:p>
            <a:pPr eaLnBrk="1" hangingPunct="1">
              <a:lnSpc>
                <a:spcPct val="80000"/>
              </a:lnSpc>
            </a:pPr>
            <a:endParaRPr lang="en-US" altLang="zh-CN" sz="2400" dirty="0">
              <a:solidFill>
                <a:srgbClr val="FF0000"/>
              </a:solidFill>
              <a:latin typeface="微软雅黑" panose="020B0503020204020204" pitchFamily="34" charset="-122"/>
              <a:ea typeface="微软雅黑" panose="020B0503020204020204" pitchFamily="34" charset="-122"/>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4" name="Rectangle 2"/>
          <p:cNvSpPr>
            <a:spLocks noGrp="1"/>
          </p:cNvSpPr>
          <p:nvPr/>
        </p:nvSpPr>
        <p:spPr>
          <a:xfrm>
            <a:off x="366395" y="1392555"/>
            <a:ext cx="2891155" cy="629920"/>
          </a:xfrm>
          <a:ln>
            <a:noFill/>
          </a:ln>
        </p:spPr>
        <p:style>
          <a:lnRef idx="2">
            <a:schemeClr val="dk1"/>
          </a:lnRef>
          <a:fillRef idx="1">
            <a:schemeClr val="lt1"/>
          </a:fillRef>
          <a:effectRef idx="0">
            <a:schemeClr val="dk1"/>
          </a:effectRef>
          <a:fontRef idx="minor">
            <a:schemeClr val="dk1"/>
          </a:fontRef>
        </p:style>
        <p:txBody>
          <a:bodyPr vert="horz" wrap="square" lIns="91440" tIns="45720" rIns="91440" bIns="45720" anchor="t"/>
          <a:lstStyle>
            <a:lvl1pPr algn="ctr" rtl="0" eaLnBrk="0" fontAlgn="base" hangingPunct="0">
              <a:spcBef>
                <a:spcPct val="0"/>
              </a:spcBef>
              <a:spcAft>
                <a:spcPct val="0"/>
              </a:spcAft>
              <a:defRPr sz="4400" kern="1200">
                <a:solidFill>
                  <a:schemeClr val="dk1"/>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dk1"/>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dk1"/>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dk1"/>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dk1"/>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dk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dk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dk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dk1"/>
                </a:solidFill>
                <a:latin typeface="Calibri" panose="020F0502020204030204" pitchFamily="34" charset="0"/>
                <a:ea typeface="宋体" panose="02010600030101010101" pitchFamily="2" charset="-122"/>
              </a:defRPr>
            </a:lvl9pPr>
          </a:lstStyle>
          <a:p>
            <a:pPr eaLnBrk="1" hangingPunct="1"/>
            <a:r>
              <a:rPr lang="en-US" altLang="zh-CN" sz="2800" b="1" dirty="0">
                <a:solidFill>
                  <a:srgbClr val="0848AF"/>
                </a:solidFill>
                <a:latin typeface="微软雅黑" panose="020B0503020204020204" pitchFamily="34" charset="-122"/>
                <a:ea typeface="微软雅黑" panose="020B0503020204020204" pitchFamily="34" charset="-122"/>
              </a:rPr>
              <a:t>2</a:t>
            </a:r>
            <a:r>
              <a:rPr lang="zh-CN" altLang="en-US" sz="2800" b="1" dirty="0">
                <a:solidFill>
                  <a:srgbClr val="0848AF"/>
                </a:solidFill>
                <a:latin typeface="微软雅黑" panose="020B0503020204020204" pitchFamily="34" charset="-122"/>
                <a:ea typeface="微软雅黑" panose="020B0503020204020204" pitchFamily="34" charset="-122"/>
              </a:rPr>
              <a:t>、文化障碍</a:t>
            </a:r>
            <a:endParaRPr lang="zh-CN" altLang="en-US" sz="2800" b="1" dirty="0">
              <a:solidFill>
                <a:srgbClr val="0848AF"/>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4" name="Rectangle 2"/>
          <p:cNvSpPr>
            <a:spLocks noGrp="1"/>
          </p:cNvSpPr>
          <p:nvPr>
            <p:ph type="title" idx="4294967295"/>
          </p:nvPr>
        </p:nvSpPr>
        <p:spPr>
          <a:xfrm>
            <a:off x="366395" y="1392555"/>
            <a:ext cx="2891155" cy="629920"/>
          </a:xfrm>
          <a:ln>
            <a:noFill/>
          </a:ln>
        </p:spPr>
        <p:style>
          <a:lnRef idx="2">
            <a:schemeClr val="dk1"/>
          </a:lnRef>
          <a:fillRef idx="1">
            <a:schemeClr val="lt1"/>
          </a:fillRef>
          <a:effectRef idx="0">
            <a:schemeClr val="dk1"/>
          </a:effectRef>
          <a:fontRef idx="minor">
            <a:schemeClr val="dk1"/>
          </a:fontRef>
        </p:style>
        <p:txBody>
          <a:bodyPr vert="horz" wrap="square" lIns="91440" tIns="45720" rIns="91440" bIns="45720" anchor="t"/>
          <a:p>
            <a:pPr eaLnBrk="1" hangingPunct="1"/>
            <a:r>
              <a:rPr sz="2800" b="1" dirty="0">
                <a:solidFill>
                  <a:srgbClr val="0848AF"/>
                </a:solidFill>
                <a:latin typeface="微软雅黑" panose="020B0503020204020204" pitchFamily="34" charset="-122"/>
                <a:ea typeface="微软雅黑" panose="020B0503020204020204" pitchFamily="34" charset="-122"/>
              </a:rPr>
              <a:t>3、心理障碍</a:t>
            </a:r>
            <a:endParaRPr sz="2800" b="1" dirty="0">
              <a:solidFill>
                <a:srgbClr val="0848AF"/>
              </a:solidFill>
              <a:latin typeface="微软雅黑" panose="020B0503020204020204" pitchFamily="34" charset="-122"/>
              <a:ea typeface="微软雅黑" panose="020B0503020204020204" pitchFamily="34" charset="-122"/>
            </a:endParaRP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p>
            <a:pPr algn="ctr"/>
            <a:endParaRPr lang="zh-CN" altLang="en-US">
              <a:solidFill>
                <a:srgbClr val="FFFFFF"/>
              </a:solidFill>
              <a:latin typeface="Calibri" panose="020F0502020204030204" pitchFamily="34" charset="0"/>
            </a:endParaRPr>
          </a:p>
        </p:txBody>
      </p:sp>
      <p:sp>
        <p:nvSpPr>
          <p:cNvPr id="2" name="文本框 1"/>
          <p:cNvSpPr txBox="1"/>
          <p:nvPr/>
        </p:nvSpPr>
        <p:spPr>
          <a:xfrm>
            <a:off x="0" y="839470"/>
            <a:ext cx="3230880" cy="553085"/>
          </a:xfrm>
          <a:prstGeom prst="rect">
            <a:avLst/>
          </a:prstGeom>
          <a:noFill/>
        </p:spPr>
        <p:txBody>
          <a:bodyPr wrap="none" rtlCol="0" anchor="t">
            <a:spAutoFit/>
          </a:bodyPr>
          <a:p>
            <a:pPr algn="l"/>
            <a:r>
              <a:rPr lang="zh-CN" altLang="en-US" sz="30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一、发送者的障碍</a:t>
            </a:r>
            <a:endParaRPr lang="zh-CN" altLang="en-US" sz="30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
        <p:nvSpPr>
          <p:cNvPr id="6149" name="Rectangle 3"/>
          <p:cNvSpPr>
            <a:spLocks noGrp="1"/>
          </p:cNvSpPr>
          <p:nvPr/>
        </p:nvSpPr>
        <p:spPr>
          <a:xfrm>
            <a:off x="673100" y="2113915"/>
            <a:ext cx="10845800" cy="4641850"/>
          </a:xfrm>
          <a:ln>
            <a:solidFill>
              <a:srgbClr val="105610">
                <a:alpha val="100000"/>
              </a:srgbClr>
            </a:solidFill>
            <a:prstDash val="dash"/>
            <a:miter/>
          </a:ln>
        </p:spPr>
        <p:txBody>
          <a:bodyPr vert="horz" wrap="square" lIns="91440" tIns="45720" rIns="91440" bIns="45720" anchor="t"/>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eaLnBrk="1" hangingPunct="1">
              <a:lnSpc>
                <a:spcPct val="80000"/>
              </a:lnSpc>
            </a:pPr>
            <a:endParaRPr lang="en-US" altLang="zh-CN" sz="1800" b="1" dirty="0">
              <a:solidFill>
                <a:srgbClr val="220C5A"/>
              </a:solidFill>
              <a:latin typeface="宋体" panose="02010600030101010101" pitchFamily="2" charset="-122"/>
            </a:endParaRPr>
          </a:p>
          <a:p>
            <a:pPr eaLnBrk="1" latinLnBrk="0" hangingPunct="1">
              <a:lnSpc>
                <a:spcPct val="100000"/>
              </a:lnSpc>
              <a:spcBef>
                <a:spcPts val="0"/>
              </a:spcBef>
            </a:pPr>
            <a:r>
              <a:rPr sz="2400" dirty="0">
                <a:latin typeface="微软雅黑" panose="020B0503020204020204" pitchFamily="34" charset="-122"/>
                <a:ea typeface="微软雅黑" panose="020B0503020204020204" pitchFamily="34" charset="-122"/>
              </a:rPr>
              <a:t>许多人在沟通时</a:t>
            </a:r>
            <a:r>
              <a:rPr sz="2400" b="1" dirty="0">
                <a:latin typeface="微软雅黑" panose="020B0503020204020204" pitchFamily="34" charset="-122"/>
                <a:ea typeface="微软雅黑" panose="020B0503020204020204" pitchFamily="34" charset="-122"/>
              </a:rPr>
              <a:t>只站在自己的立场</a:t>
            </a:r>
            <a:r>
              <a:rPr sz="2400" dirty="0">
                <a:latin typeface="微软雅黑" panose="020B0503020204020204" pitchFamily="34" charset="-122"/>
                <a:ea typeface="微软雅黑" panose="020B0503020204020204" pitchFamily="34" charset="-122"/>
              </a:rPr>
              <a:t>上考虑问题,希望别人能够理解自己,却忽略了别人内心的想法.  </a:t>
            </a:r>
            <a:endParaRPr sz="2400" dirty="0">
              <a:latin typeface="微软雅黑" panose="020B0503020204020204" pitchFamily="34" charset="-122"/>
              <a:ea typeface="微软雅黑" panose="020B0503020204020204" pitchFamily="34" charset="-122"/>
            </a:endParaRPr>
          </a:p>
          <a:p>
            <a:pPr eaLnBrk="1" latinLnBrk="0" hangingPunct="1">
              <a:lnSpc>
                <a:spcPct val="100000"/>
              </a:lnSpc>
              <a:spcBef>
                <a:spcPts val="0"/>
              </a:spcBef>
            </a:pPr>
            <a:endParaRPr sz="2400" dirty="0">
              <a:latin typeface="微软雅黑" panose="020B0503020204020204" pitchFamily="34" charset="-122"/>
              <a:ea typeface="微软雅黑" panose="020B0503020204020204" pitchFamily="34" charset="-122"/>
            </a:endParaRPr>
          </a:p>
          <a:p>
            <a:pPr eaLnBrk="1" latinLnBrk="0" hangingPunct="1">
              <a:lnSpc>
                <a:spcPct val="100000"/>
              </a:lnSpc>
              <a:spcBef>
                <a:spcPts val="0"/>
              </a:spcBef>
            </a:pPr>
            <a:r>
              <a:rPr sz="2400" dirty="0">
                <a:latin typeface="微软雅黑" panose="020B0503020204020204" pitchFamily="34" charset="-122"/>
                <a:ea typeface="微软雅黑" panose="020B0503020204020204" pitchFamily="34" charset="-122"/>
              </a:rPr>
              <a:t>在管理实践中,信息沟通的成败主要取决于上级与上级,领导与员工之间是否进行全面有效的合作. 这些合作往往会因下属的恐惧心理以及沟通双方的个人心理品质而形成障碍.</a:t>
            </a:r>
            <a:endParaRPr sz="2400" dirty="0">
              <a:latin typeface="微软雅黑" panose="020B0503020204020204" pitchFamily="34" charset="-122"/>
              <a:ea typeface="微软雅黑" panose="020B0503020204020204" pitchFamily="34" charset="-122"/>
            </a:endParaRPr>
          </a:p>
          <a:p>
            <a:pPr eaLnBrk="1" latinLnBrk="0" hangingPunct="1">
              <a:lnSpc>
                <a:spcPct val="100000"/>
              </a:lnSpc>
              <a:spcBef>
                <a:spcPts val="0"/>
              </a:spcBef>
            </a:pPr>
            <a:endParaRPr lang="zh-CN" altLang="en-US" sz="2400" b="1" dirty="0">
              <a:latin typeface="微软雅黑" panose="020B0503020204020204" pitchFamily="34" charset="-122"/>
              <a:ea typeface="微软雅黑" panose="020B0503020204020204" pitchFamily="34" charset="-122"/>
            </a:endParaRPr>
          </a:p>
          <a:p>
            <a:pPr eaLnBrk="1" hangingPunct="1">
              <a:lnSpc>
                <a:spcPct val="80000"/>
              </a:lnSpc>
            </a:pPr>
            <a:endParaRPr lang="en-US" altLang="zh-CN" sz="2400" dirty="0">
              <a:solidFill>
                <a:srgbClr val="FF0000"/>
              </a:solidFill>
              <a:latin typeface="微软雅黑" panose="020B0503020204020204" pitchFamily="34" charset="-122"/>
              <a:ea typeface="微软雅黑" panose="020B0503020204020204" pitchFamily="34" charset="-122"/>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1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512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p>
            <a:pPr algn="ctr"/>
            <a:endParaRPr lang="zh-CN" altLang="en-US">
              <a:solidFill>
                <a:srgbClr val="FFFFFF"/>
              </a:solidFill>
              <a:latin typeface="Calibri" panose="020F0502020204030204" pitchFamily="34" charset="0"/>
            </a:endParaRPr>
          </a:p>
        </p:txBody>
      </p:sp>
      <p:sp>
        <p:nvSpPr>
          <p:cNvPr id="4100" name="Rectangle 3"/>
          <p:cNvSpPr>
            <a:spLocks noGrp="1"/>
          </p:cNvSpPr>
          <p:nvPr/>
        </p:nvSpPr>
        <p:spPr>
          <a:xfrm>
            <a:off x="1383665" y="2788920"/>
            <a:ext cx="5903595" cy="2260600"/>
          </a:xfrm>
        </p:spPr>
        <p:txBody>
          <a:bodyPr vert="horz" wrap="square" lIns="91440" tIns="45720" rIns="91440" bIns="45720" anchor="t"/>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eaLnBrk="1" hangingPunct="1"/>
            <a:r>
              <a:rPr lang="zh-CN" altLang="en-US" b="1" dirty="0">
                <a:solidFill>
                  <a:srgbClr val="220C5A"/>
                </a:solidFill>
                <a:latin typeface="微软雅黑" panose="020B0503020204020204" pitchFamily="34" charset="-122"/>
                <a:ea typeface="微软雅黑" panose="020B0503020204020204" pitchFamily="34" charset="-122"/>
              </a:rPr>
              <a:t>语言障碍</a:t>
            </a:r>
            <a:endParaRPr lang="zh-CN" altLang="en-US" b="1" dirty="0">
              <a:solidFill>
                <a:srgbClr val="220C5A"/>
              </a:solidFill>
              <a:latin typeface="微软雅黑" panose="020B0503020204020204" pitchFamily="34" charset="-122"/>
              <a:ea typeface="微软雅黑" panose="020B0503020204020204" pitchFamily="34" charset="-122"/>
            </a:endParaRPr>
          </a:p>
          <a:p>
            <a:pPr eaLnBrk="1" hangingPunct="1"/>
            <a:r>
              <a:rPr lang="zh-CN" altLang="en-US" b="1" dirty="0">
                <a:solidFill>
                  <a:srgbClr val="220C5A"/>
                </a:solidFill>
                <a:latin typeface="微软雅黑" panose="020B0503020204020204" pitchFamily="34" charset="-122"/>
                <a:ea typeface="微软雅黑" panose="020B0503020204020204" pitchFamily="34" charset="-122"/>
              </a:rPr>
              <a:t>文化障碍</a:t>
            </a:r>
            <a:endParaRPr lang="zh-CN" altLang="en-US" b="1" dirty="0">
              <a:solidFill>
                <a:srgbClr val="220C5A"/>
              </a:solidFill>
              <a:latin typeface="微软雅黑" panose="020B0503020204020204" pitchFamily="34" charset="-122"/>
              <a:ea typeface="微软雅黑" panose="020B0503020204020204" pitchFamily="34" charset="-122"/>
            </a:endParaRPr>
          </a:p>
          <a:p>
            <a:pPr eaLnBrk="1" hangingPunct="1"/>
            <a:r>
              <a:rPr lang="zh-CN" altLang="en-US" b="1" dirty="0">
                <a:solidFill>
                  <a:srgbClr val="220C5A"/>
                </a:solidFill>
                <a:latin typeface="微软雅黑" panose="020B0503020204020204" pitchFamily="34" charset="-122"/>
                <a:ea typeface="微软雅黑" panose="020B0503020204020204" pitchFamily="34" charset="-122"/>
              </a:rPr>
              <a:t>心理障碍</a:t>
            </a:r>
            <a:r>
              <a:rPr lang="en-US" altLang="zh-CN" b="1" dirty="0">
                <a:solidFill>
                  <a:srgbClr val="220C5A"/>
                </a:solidFill>
                <a:latin typeface="微软雅黑" panose="020B0503020204020204" pitchFamily="34" charset="-122"/>
                <a:ea typeface="微软雅黑" panose="020B0503020204020204" pitchFamily="34" charset="-122"/>
              </a:rPr>
              <a:t>.</a:t>
            </a:r>
            <a:endParaRPr lang="en-US" altLang="zh-CN" b="1" dirty="0">
              <a:solidFill>
                <a:srgbClr val="220C5A"/>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821055" y="1991360"/>
            <a:ext cx="6350000" cy="553085"/>
          </a:xfrm>
          <a:prstGeom prst="rect">
            <a:avLst/>
          </a:prstGeom>
          <a:noFill/>
        </p:spPr>
        <p:txBody>
          <a:bodyPr wrap="none" rtlCol="0" anchor="t">
            <a:spAutoFit/>
          </a:bodyPr>
          <a:p>
            <a:pPr algn="l"/>
            <a:r>
              <a:rPr lang="en-US" altLang="zh-CN" sz="30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    </a:t>
            </a:r>
            <a:r>
              <a:rPr lang="zh-CN" altLang="en-US" sz="3000" b="0" noProof="0" smtClean="0">
                <a:ln>
                  <a:noFill/>
                </a:ln>
                <a:solidFill>
                  <a:schemeClr val="tx1"/>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沟通信息的发送过程中的关键障碍</a:t>
            </a:r>
            <a:endParaRPr lang="zh-CN" altLang="en-US" sz="3000" b="0" noProof="0" smtClean="0">
              <a:ln>
                <a:noFill/>
              </a:ln>
              <a:solidFill>
                <a:schemeClr val="tx1"/>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
        <p:nvSpPr>
          <p:cNvPr id="4" name="文本框 3"/>
          <p:cNvSpPr txBox="1"/>
          <p:nvPr/>
        </p:nvSpPr>
        <p:spPr>
          <a:xfrm>
            <a:off x="821055" y="1026795"/>
            <a:ext cx="3343910" cy="553085"/>
          </a:xfrm>
          <a:prstGeom prst="rect">
            <a:avLst/>
          </a:prstGeom>
          <a:noFill/>
        </p:spPr>
        <p:txBody>
          <a:bodyPr wrap="none" rtlCol="0" anchor="t">
            <a:spAutoFit/>
          </a:bodyPr>
          <a:p>
            <a:pPr>
              <a:buNone/>
            </a:pPr>
            <a:r>
              <a:rPr lang="zh-CN" altLang="en-US" sz="30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一 、发送者的障碍</a:t>
            </a:r>
            <a:endParaRPr lang="zh-CN" altLang="en-US" sz="30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p>
            <a:pPr algn="ctr"/>
            <a:endParaRPr lang="zh-CN" altLang="en-US">
              <a:solidFill>
                <a:srgbClr val="FFFFFF"/>
              </a:solidFill>
              <a:latin typeface="Calibri" panose="020F0502020204030204" pitchFamily="34" charset="0"/>
            </a:endParaRPr>
          </a:p>
        </p:txBody>
      </p:sp>
      <p:sp>
        <p:nvSpPr>
          <p:cNvPr id="4100" name="Rectangle 3"/>
          <p:cNvSpPr>
            <a:spLocks noGrp="1"/>
          </p:cNvSpPr>
          <p:nvPr/>
        </p:nvSpPr>
        <p:spPr>
          <a:xfrm>
            <a:off x="1506220" y="1978025"/>
            <a:ext cx="5903595" cy="4249420"/>
          </a:xfrm>
        </p:spPr>
        <p:txBody>
          <a:bodyPr vert="horz" wrap="square" lIns="91440" tIns="45720" rIns="91440" bIns="45720" anchor="t"/>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eaLnBrk="1" hangingPunct="1"/>
            <a:endParaRPr lang="zh-CN" altLang="en-US" b="1" dirty="0">
              <a:solidFill>
                <a:srgbClr val="220C5A"/>
              </a:solidFill>
              <a:latin typeface="微软雅黑" panose="020B0503020204020204" pitchFamily="34" charset="-122"/>
              <a:ea typeface="微软雅黑" panose="020B0503020204020204" pitchFamily="34" charset="-122"/>
            </a:endParaRPr>
          </a:p>
          <a:p>
            <a:pPr marL="0" indent="0" eaLnBrk="1" hangingPunct="1">
              <a:buNone/>
            </a:pPr>
            <a:r>
              <a:rPr lang="zh-CN" altLang="en-US" b="1" dirty="0">
                <a:solidFill>
                  <a:srgbClr val="220C5A"/>
                </a:solidFill>
                <a:latin typeface="微软雅黑" panose="020B0503020204020204" pitchFamily="34" charset="-122"/>
                <a:ea typeface="微软雅黑" panose="020B0503020204020204" pitchFamily="34" charset="-122"/>
              </a:rPr>
              <a:t> </a:t>
            </a:r>
            <a:endParaRPr lang="zh-CN" altLang="en-US" b="1" dirty="0">
              <a:solidFill>
                <a:srgbClr val="220C5A"/>
              </a:solidFill>
              <a:latin typeface="微软雅黑" panose="020B0503020204020204" pitchFamily="34" charset="-122"/>
              <a:ea typeface="微软雅黑" panose="020B0503020204020204" pitchFamily="34" charset="-122"/>
            </a:endParaRPr>
          </a:p>
          <a:p>
            <a:pPr marL="0" indent="0" eaLnBrk="1" hangingPunct="1">
              <a:buNone/>
            </a:pPr>
            <a:endParaRPr lang="zh-CN" altLang="en-US" b="1" dirty="0">
              <a:solidFill>
                <a:srgbClr val="220C5A"/>
              </a:solidFill>
              <a:latin typeface="微软雅黑" panose="020B0503020204020204" pitchFamily="34" charset="-122"/>
              <a:ea typeface="微软雅黑" panose="020B0503020204020204" pitchFamily="34" charset="-122"/>
            </a:endParaRPr>
          </a:p>
          <a:p>
            <a:pPr marL="0" indent="0" eaLnBrk="1" hangingPunct="1">
              <a:buNone/>
            </a:pPr>
            <a:r>
              <a:rPr lang="zh-CN" altLang="en-US" b="1" dirty="0">
                <a:solidFill>
                  <a:srgbClr val="220C5A"/>
                </a:solidFill>
                <a:latin typeface="微软雅黑" panose="020B0503020204020204" pitchFamily="34" charset="-122"/>
                <a:ea typeface="微软雅黑" panose="020B0503020204020204" pitchFamily="34" charset="-122"/>
              </a:rPr>
              <a:t> </a:t>
            </a:r>
            <a:endParaRPr lang="zh-CN" altLang="en-US" b="1" dirty="0">
              <a:solidFill>
                <a:srgbClr val="220C5A"/>
              </a:solidFill>
              <a:latin typeface="微软雅黑" panose="020B0503020204020204" pitchFamily="34" charset="-122"/>
              <a:ea typeface="微软雅黑" panose="020B0503020204020204" pitchFamily="34" charset="-122"/>
            </a:endParaRPr>
          </a:p>
          <a:p>
            <a:pPr marL="0" indent="0" eaLnBrk="1" hangingPunct="1">
              <a:buNone/>
            </a:pPr>
            <a:endParaRPr lang="zh-CN" altLang="en-US" b="1" dirty="0">
              <a:solidFill>
                <a:srgbClr val="220C5A"/>
              </a:solidFill>
              <a:latin typeface="微软雅黑" panose="020B0503020204020204" pitchFamily="34" charset="-122"/>
              <a:ea typeface="微软雅黑" panose="020B0503020204020204" pitchFamily="34" charset="-122"/>
            </a:endParaRPr>
          </a:p>
          <a:p>
            <a:pPr marL="0" indent="0" eaLnBrk="1" hangingPunct="1">
              <a:buNone/>
            </a:pPr>
            <a:r>
              <a:rPr lang="zh-CN" altLang="en-US" b="1" dirty="0">
                <a:solidFill>
                  <a:srgbClr val="220C5A"/>
                </a:solidFill>
                <a:latin typeface="微软雅黑" panose="020B0503020204020204" pitchFamily="34" charset="-122"/>
                <a:ea typeface="微软雅黑" panose="020B0503020204020204" pitchFamily="34" charset="-122"/>
              </a:rPr>
              <a:t> </a:t>
            </a:r>
            <a:endParaRPr lang="zh-CN" altLang="en-US" b="1" dirty="0">
              <a:solidFill>
                <a:srgbClr val="220C5A"/>
              </a:solidFill>
              <a:latin typeface="微软雅黑" panose="020B0503020204020204" pitchFamily="34" charset="-122"/>
              <a:ea typeface="微软雅黑" panose="020B0503020204020204" pitchFamily="34" charset="-122"/>
            </a:endParaRPr>
          </a:p>
          <a:p>
            <a:pPr marL="0" indent="0" eaLnBrk="1" hangingPunct="1">
              <a:buNone/>
            </a:pPr>
            <a:endParaRPr lang="zh-CN" altLang="en-US" b="1" dirty="0">
              <a:solidFill>
                <a:srgbClr val="220C5A"/>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821055" y="1026795"/>
            <a:ext cx="3230880" cy="553085"/>
          </a:xfrm>
          <a:prstGeom prst="rect">
            <a:avLst/>
          </a:prstGeom>
          <a:noFill/>
        </p:spPr>
        <p:txBody>
          <a:bodyPr wrap="none" rtlCol="0" anchor="t">
            <a:spAutoFit/>
          </a:bodyPr>
          <a:p>
            <a:pPr algn="l">
              <a:buNone/>
            </a:pPr>
            <a:r>
              <a:rPr lang="zh-CN" altLang="en-US" sz="30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二、接受者的障碍</a:t>
            </a:r>
            <a:endParaRPr lang="zh-CN" altLang="en-US" sz="30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
        <p:nvSpPr>
          <p:cNvPr id="5" name="文本框 4"/>
          <p:cNvSpPr txBox="1"/>
          <p:nvPr/>
        </p:nvSpPr>
        <p:spPr>
          <a:xfrm>
            <a:off x="4114165" y="1906270"/>
            <a:ext cx="4632325" cy="706755"/>
          </a:xfrm>
          <a:prstGeom prst="rect">
            <a:avLst/>
          </a:prstGeom>
          <a:noFill/>
          <a:ln>
            <a:solidFill>
              <a:schemeClr val="tx1"/>
            </a:solidFill>
            <a:prstDash val="sysDash"/>
          </a:ln>
        </p:spPr>
        <p:txBody>
          <a:bodyPr wrap="square" rtlCol="0">
            <a:spAutoFit/>
          </a:bodyPr>
          <a:p>
            <a:r>
              <a:rPr lang="zh-CN" altLang="en-US" sz="2000" b="1">
                <a:latin typeface="微软雅黑" panose="020B0503020204020204" pitchFamily="34" charset="-122"/>
                <a:ea typeface="微软雅黑" panose="020B0503020204020204" pitchFamily="34" charset="-122"/>
              </a:rPr>
              <a:t>接受者对谈论的主题过分关心或漠不关心,都会产生相当严重的沟通障碍.</a:t>
            </a:r>
            <a:endParaRPr lang="zh-CN" altLang="en-US" sz="2000" b="1">
              <a:latin typeface="微软雅黑" panose="020B0503020204020204" pitchFamily="34" charset="-122"/>
              <a:ea typeface="微软雅黑" panose="020B0503020204020204" pitchFamily="34" charset="-122"/>
            </a:endParaRPr>
          </a:p>
        </p:txBody>
      </p:sp>
      <p:sp>
        <p:nvSpPr>
          <p:cNvPr id="6" name="文本框 5"/>
          <p:cNvSpPr txBox="1"/>
          <p:nvPr/>
        </p:nvSpPr>
        <p:spPr>
          <a:xfrm>
            <a:off x="4051935" y="4140200"/>
            <a:ext cx="7950200" cy="1014730"/>
          </a:xfrm>
          <a:prstGeom prst="rect">
            <a:avLst/>
          </a:prstGeom>
          <a:noFill/>
          <a:ln>
            <a:solidFill>
              <a:schemeClr val="tx1"/>
            </a:solidFill>
            <a:prstDash val="dashDot"/>
          </a:ln>
        </p:spPr>
        <p:txBody>
          <a:bodyPr wrap="square" rtlCol="0">
            <a:spAutoFit/>
          </a:bodyPr>
          <a:p>
            <a:r>
              <a:rPr lang="zh-CN" altLang="en-US" sz="2000" b="1">
                <a:latin typeface="微软雅黑" panose="020B0503020204020204" pitchFamily="34" charset="-122"/>
                <a:ea typeface="微软雅黑" panose="020B0503020204020204" pitchFamily="34" charset="-122"/>
              </a:rPr>
              <a:t>人们会把以往所吸收的信息累积为经验,在与人沟通的时候，会不知不觉地用过去的经验过滤所收到的信息,其结果往往是接收者所获得的信息与发出者传递的信息的含义和意图大不相同,导致沟通无效.</a:t>
            </a:r>
            <a:endParaRPr lang="zh-CN" altLang="en-US" sz="2000" b="1">
              <a:latin typeface="微软雅黑" panose="020B0503020204020204" pitchFamily="34" charset="-122"/>
              <a:ea typeface="微软雅黑" panose="020B0503020204020204" pitchFamily="34" charset="-122"/>
            </a:endParaRPr>
          </a:p>
        </p:txBody>
      </p:sp>
      <p:sp>
        <p:nvSpPr>
          <p:cNvPr id="7" name="文本框 6"/>
          <p:cNvSpPr txBox="1"/>
          <p:nvPr/>
        </p:nvSpPr>
        <p:spPr>
          <a:xfrm>
            <a:off x="4114165" y="3075940"/>
            <a:ext cx="5471160" cy="706755"/>
          </a:xfrm>
          <a:prstGeom prst="rect">
            <a:avLst/>
          </a:prstGeom>
          <a:noFill/>
          <a:ln>
            <a:solidFill>
              <a:schemeClr val="tx1"/>
            </a:solidFill>
            <a:prstDash val="dash"/>
          </a:ln>
        </p:spPr>
        <p:txBody>
          <a:bodyPr wrap="square" rtlCol="0">
            <a:spAutoFit/>
          </a:bodyPr>
          <a:p>
            <a:r>
              <a:rPr lang="zh-CN" altLang="en-US" sz="2000" b="1">
                <a:latin typeface="微软雅黑" panose="020B0503020204020204" pitchFamily="34" charset="-122"/>
                <a:ea typeface="微软雅黑" panose="020B0503020204020204" pitchFamily="34" charset="-122"/>
              </a:rPr>
              <a:t>亚里士多德曾说过：“问题不在情绪本身，而是情绪本身及其表现方法是否得当。”</a:t>
            </a:r>
            <a:endParaRPr lang="zh-CN" altLang="en-US" sz="2000" b="1">
              <a:latin typeface="微软雅黑" panose="020B0503020204020204" pitchFamily="34" charset="-122"/>
              <a:ea typeface="微软雅黑" panose="020B0503020204020204" pitchFamily="34" charset="-122"/>
            </a:endParaRPr>
          </a:p>
        </p:txBody>
      </p:sp>
      <p:sp>
        <p:nvSpPr>
          <p:cNvPr id="8" name="文本框 7"/>
          <p:cNvSpPr txBox="1"/>
          <p:nvPr/>
        </p:nvSpPr>
        <p:spPr>
          <a:xfrm>
            <a:off x="4051935" y="5532120"/>
            <a:ext cx="7018020" cy="1014730"/>
          </a:xfrm>
          <a:prstGeom prst="rect">
            <a:avLst/>
          </a:prstGeom>
          <a:noFill/>
          <a:ln>
            <a:solidFill>
              <a:schemeClr val="tx1"/>
            </a:solidFill>
            <a:prstDash val="dashDot"/>
          </a:ln>
        </p:spPr>
        <p:txBody>
          <a:bodyPr wrap="square" rtlCol="0">
            <a:spAutoFit/>
          </a:bodyPr>
          <a:p>
            <a:r>
              <a:rPr lang="zh-CN" altLang="en-US" sz="2000" b="1">
                <a:latin typeface="微软雅黑" panose="020B0503020204020204" pitchFamily="34" charset="-122"/>
                <a:ea typeface="微软雅黑" panose="020B0503020204020204" pitchFamily="34" charset="-122"/>
              </a:rPr>
              <a:t>如:男人比女人的工作能力要强,这是偏见;</a:t>
            </a:r>
            <a:endParaRPr lang="zh-CN" altLang="en-US" sz="2000" b="1">
              <a:latin typeface="微软雅黑" panose="020B0503020204020204" pitchFamily="34" charset="-122"/>
              <a:ea typeface="微软雅黑" panose="020B0503020204020204" pitchFamily="34" charset="-122"/>
            </a:endParaRPr>
          </a:p>
          <a:p>
            <a:r>
              <a:rPr lang="zh-CN" altLang="en-US" sz="2000" b="1">
                <a:latin typeface="微软雅黑" panose="020B0503020204020204" pitchFamily="34" charset="-122"/>
                <a:ea typeface="微软雅黑" panose="020B0503020204020204" pitchFamily="34" charset="-122"/>
              </a:rPr>
              <a:t>如：用结过婚的还是用没结过婚的女人？</a:t>
            </a:r>
            <a:endParaRPr lang="zh-CN" altLang="en-US" sz="2000" b="1">
              <a:latin typeface="微软雅黑" panose="020B0503020204020204" pitchFamily="34" charset="-122"/>
              <a:ea typeface="微软雅黑" panose="020B0503020204020204" pitchFamily="34" charset="-122"/>
            </a:endParaRPr>
          </a:p>
          <a:p>
            <a:r>
              <a:rPr lang="zh-CN" altLang="en-US" sz="2000" b="1">
                <a:latin typeface="微软雅黑" panose="020B0503020204020204" pitchFamily="34" charset="-122"/>
                <a:ea typeface="微软雅黑" panose="020B0503020204020204" pitchFamily="34" charset="-122"/>
              </a:rPr>
              <a:t>带着偏见与人沟通自然难以取得共识.</a:t>
            </a:r>
            <a:endParaRPr lang="zh-CN" altLang="en-US" sz="2000" b="1">
              <a:latin typeface="微软雅黑" panose="020B0503020204020204" pitchFamily="34" charset="-122"/>
              <a:ea typeface="微软雅黑" panose="020B0503020204020204" pitchFamily="34" charset="-122"/>
            </a:endParaRPr>
          </a:p>
        </p:txBody>
      </p:sp>
      <p:sp>
        <p:nvSpPr>
          <p:cNvPr id="2" name="圆角矩形 1"/>
          <p:cNvSpPr/>
          <p:nvPr/>
        </p:nvSpPr>
        <p:spPr>
          <a:xfrm>
            <a:off x="1271905" y="2060575"/>
            <a:ext cx="2663825" cy="7200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400" b="1" dirty="0">
                <a:solidFill>
                  <a:schemeClr val="bg1"/>
                </a:solidFill>
                <a:latin typeface="微软雅黑" panose="020B0503020204020204" pitchFamily="34" charset="-122"/>
                <a:ea typeface="微软雅黑" panose="020B0503020204020204" pitchFamily="34" charset="-122"/>
                <a:sym typeface="+mn-ea"/>
              </a:rPr>
              <a:t>兴趣障碍</a:t>
            </a:r>
            <a:endParaRPr lang="zh-CN" altLang="en-US" sz="2400" b="1" dirty="0">
              <a:solidFill>
                <a:schemeClr val="bg1"/>
              </a:solidFill>
              <a:latin typeface="微软雅黑" panose="020B0503020204020204" pitchFamily="34" charset="-122"/>
              <a:ea typeface="微软雅黑" panose="020B0503020204020204" pitchFamily="34" charset="-122"/>
              <a:sym typeface="+mn-ea"/>
            </a:endParaRPr>
          </a:p>
        </p:txBody>
      </p:sp>
      <p:sp>
        <p:nvSpPr>
          <p:cNvPr id="9" name="圆角矩形 8"/>
          <p:cNvSpPr/>
          <p:nvPr/>
        </p:nvSpPr>
        <p:spPr>
          <a:xfrm>
            <a:off x="1272540" y="3075940"/>
            <a:ext cx="2590800" cy="7073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400" b="1" dirty="0">
                <a:solidFill>
                  <a:schemeClr val="bg1"/>
                </a:solidFill>
                <a:latin typeface="微软雅黑" panose="020B0503020204020204" pitchFamily="34" charset="-122"/>
                <a:ea typeface="微软雅黑" panose="020B0503020204020204" pitchFamily="34" charset="-122"/>
              </a:rPr>
              <a:t>情绪障碍</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10" name="圆角矩形 9"/>
          <p:cNvSpPr/>
          <p:nvPr/>
        </p:nvSpPr>
        <p:spPr>
          <a:xfrm>
            <a:off x="1415415" y="4293235"/>
            <a:ext cx="2304415" cy="8642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400" b="1" dirty="0">
                <a:solidFill>
                  <a:schemeClr val="bg1"/>
                </a:solidFill>
                <a:latin typeface="微软雅黑" panose="020B0503020204020204" pitchFamily="34" charset="-122"/>
                <a:ea typeface="微软雅黑" panose="020B0503020204020204" pitchFamily="34" charset="-122"/>
              </a:rPr>
              <a:t>经验障碍</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11" name="圆角矩形 10"/>
          <p:cNvSpPr/>
          <p:nvPr/>
        </p:nvSpPr>
        <p:spPr>
          <a:xfrm>
            <a:off x="1343660" y="5733415"/>
            <a:ext cx="2376170" cy="6477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400" b="1" dirty="0">
                <a:solidFill>
                  <a:schemeClr val="bg1"/>
                </a:solidFill>
                <a:latin typeface="微软雅黑" panose="020B0503020204020204" pitchFamily="34" charset="-122"/>
                <a:ea typeface="微软雅黑" panose="020B0503020204020204" pitchFamily="34" charset="-122"/>
              </a:rPr>
              <a:t>偏见障碍</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2" grpId="0" animBg="1"/>
      <p:bldP spid="9" grpId="0" animBg="1"/>
      <p:bldP spid="10" grpId="0"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4" name="Rectangle 2"/>
          <p:cNvSpPr>
            <a:spLocks noGrp="1"/>
          </p:cNvSpPr>
          <p:nvPr>
            <p:ph type="title" idx="4294967295"/>
          </p:nvPr>
        </p:nvSpPr>
        <p:spPr>
          <a:xfrm>
            <a:off x="366395" y="1392555"/>
            <a:ext cx="2891155" cy="629920"/>
          </a:xfrm>
          <a:ln>
            <a:noFill/>
          </a:ln>
        </p:spPr>
        <p:style>
          <a:lnRef idx="2">
            <a:schemeClr val="dk1"/>
          </a:lnRef>
          <a:fillRef idx="1">
            <a:schemeClr val="lt1"/>
          </a:fillRef>
          <a:effectRef idx="0">
            <a:schemeClr val="dk1"/>
          </a:effectRef>
          <a:fontRef idx="minor">
            <a:schemeClr val="dk1"/>
          </a:fontRef>
        </p:style>
        <p:txBody>
          <a:bodyPr vert="horz" wrap="square" lIns="91440" tIns="45720" rIns="91440" bIns="45720" anchor="t"/>
          <a:p>
            <a:pPr eaLnBrk="1" hangingPunct="1"/>
            <a:r>
              <a:rPr lang="en-US" altLang="zh-CN" sz="2800" b="1" dirty="0">
                <a:solidFill>
                  <a:srgbClr val="0848AF"/>
                </a:solidFill>
                <a:latin typeface="微软雅黑" panose="020B0503020204020204" pitchFamily="34" charset="-122"/>
                <a:ea typeface="微软雅黑" panose="020B0503020204020204" pitchFamily="34" charset="-122"/>
              </a:rPr>
              <a:t>1</a:t>
            </a:r>
            <a:r>
              <a:rPr lang="zh-CN" altLang="en-US" sz="2800" b="1" dirty="0">
                <a:solidFill>
                  <a:srgbClr val="0848AF"/>
                </a:solidFill>
                <a:latin typeface="微软雅黑" panose="020B0503020204020204" pitchFamily="34" charset="-122"/>
                <a:ea typeface="微软雅黑" panose="020B0503020204020204" pitchFamily="34" charset="-122"/>
              </a:rPr>
              <a:t>、信任障碍</a:t>
            </a:r>
            <a:endParaRPr lang="zh-CN" altLang="en-US" sz="2800" b="1" dirty="0">
              <a:solidFill>
                <a:srgbClr val="0848AF"/>
              </a:solidFill>
              <a:latin typeface="微软雅黑" panose="020B0503020204020204" pitchFamily="34" charset="-122"/>
              <a:ea typeface="微软雅黑" panose="020B0503020204020204" pitchFamily="34" charset="-122"/>
            </a:endParaRPr>
          </a:p>
        </p:txBody>
      </p:sp>
      <p:sp>
        <p:nvSpPr>
          <p:cNvPr id="13" name="文本占位符 12"/>
          <p:cNvSpPr>
            <a:spLocks noGrp="1"/>
          </p:cNvSpPr>
          <p:nvPr/>
        </p:nvSpPr>
        <p:spPr>
          <a:xfrm>
            <a:off x="1223645" y="1392555"/>
            <a:ext cx="4038600" cy="4733925"/>
          </a:xfrm>
          <a:prstGeom prst="rect">
            <a:avLst/>
          </a:prstGeom>
          <a:noFill/>
          <a:ln w="9525">
            <a:noFill/>
            <a:miter lim="800000"/>
          </a:ln>
          <a:effectLst/>
        </p:spPr>
        <p:txBody>
          <a:bodyPr vert="horz" wrap="square" lIns="91440" tIns="45720" rIns="91440" bIns="45720" numCol="1" anchor="t" anchorCtr="0" compatLnSpc="1"/>
          <a:lstStyle>
            <a:lvl1pPr marL="342900" indent="-342900" algn="l" rtl="0" eaLnBrk="1" fontAlgn="base" hangingPunct="1">
              <a:spcBef>
                <a:spcPct val="20000"/>
              </a:spcBef>
              <a:spcAft>
                <a:spcPct val="0"/>
              </a:spcAft>
              <a:buChar char="•"/>
              <a:defRPr sz="3200">
                <a:solidFill>
                  <a:srgbClr val="000000"/>
                </a:solidFill>
                <a:latin typeface="+mn-lt"/>
                <a:ea typeface="+mn-ea"/>
                <a:cs typeface="+mn-cs"/>
              </a:defRPr>
            </a:lvl1pPr>
            <a:lvl2pPr marL="742950" indent="-285750" algn="l" rtl="0" eaLnBrk="1" fontAlgn="base" hangingPunct="1">
              <a:spcBef>
                <a:spcPct val="20000"/>
              </a:spcBef>
              <a:spcAft>
                <a:spcPct val="0"/>
              </a:spcAft>
              <a:buChar char="–"/>
              <a:defRPr sz="2800">
                <a:solidFill>
                  <a:srgbClr val="000000"/>
                </a:solidFill>
                <a:latin typeface="+mn-lt"/>
              </a:defRPr>
            </a:lvl2pPr>
            <a:lvl3pPr marL="1143000" indent="-228600" algn="l" rtl="0" eaLnBrk="1" fontAlgn="base" hangingPunct="1">
              <a:spcBef>
                <a:spcPct val="20000"/>
              </a:spcBef>
              <a:spcAft>
                <a:spcPct val="0"/>
              </a:spcAft>
              <a:buChar char="•"/>
              <a:defRPr sz="2400">
                <a:solidFill>
                  <a:srgbClr val="000000"/>
                </a:solidFill>
                <a:latin typeface="+mn-lt"/>
              </a:defRPr>
            </a:lvl3pPr>
            <a:lvl4pPr marL="1600200" indent="-228600" algn="l" rtl="0" eaLnBrk="1" fontAlgn="base" hangingPunct="1">
              <a:spcBef>
                <a:spcPct val="20000"/>
              </a:spcBef>
              <a:spcAft>
                <a:spcPct val="0"/>
              </a:spcAft>
              <a:buChar char="–"/>
              <a:defRPr sz="2000">
                <a:solidFill>
                  <a:srgbClr val="000000"/>
                </a:solidFill>
                <a:latin typeface="+mn-lt"/>
              </a:defRPr>
            </a:lvl4pPr>
            <a:lvl5pPr marL="2057400" indent="-228600" algn="l" rtl="0" eaLnBrk="1" fontAlgn="base" hangingPunct="1">
              <a:spcBef>
                <a:spcPct val="20000"/>
              </a:spcBef>
              <a:spcAft>
                <a:spcPct val="0"/>
              </a:spcAft>
              <a:buChar char="»"/>
              <a:defRPr sz="2000">
                <a:solidFill>
                  <a:srgbClr val="000000"/>
                </a:solidFill>
                <a:latin typeface="+mn-lt"/>
              </a:defRPr>
            </a:lvl5pPr>
            <a:lvl6pPr marL="2514600" indent="-228600" algn="l" rtl="0" eaLnBrk="1" fontAlgn="base" hangingPunct="1">
              <a:spcBef>
                <a:spcPct val="20000"/>
              </a:spcBef>
              <a:spcAft>
                <a:spcPct val="0"/>
              </a:spcAft>
              <a:buChar char="»"/>
              <a:defRPr sz="2000">
                <a:solidFill>
                  <a:srgbClr val="000000"/>
                </a:solidFill>
                <a:latin typeface="+mn-lt"/>
              </a:defRPr>
            </a:lvl6pPr>
            <a:lvl7pPr marL="2971800" indent="-228600" algn="l" rtl="0" eaLnBrk="1" fontAlgn="base" hangingPunct="1">
              <a:spcBef>
                <a:spcPct val="20000"/>
              </a:spcBef>
              <a:spcAft>
                <a:spcPct val="0"/>
              </a:spcAft>
              <a:buChar char="»"/>
              <a:defRPr sz="2000">
                <a:solidFill>
                  <a:srgbClr val="000000"/>
                </a:solidFill>
                <a:latin typeface="+mn-lt"/>
              </a:defRPr>
            </a:lvl7pPr>
            <a:lvl8pPr marL="3429000" indent="-228600" algn="l" rtl="0" eaLnBrk="1" fontAlgn="base" hangingPunct="1">
              <a:spcBef>
                <a:spcPct val="20000"/>
              </a:spcBef>
              <a:spcAft>
                <a:spcPct val="0"/>
              </a:spcAft>
              <a:buChar char="»"/>
              <a:defRPr sz="2000">
                <a:solidFill>
                  <a:srgbClr val="000000"/>
                </a:solidFill>
                <a:latin typeface="+mn-lt"/>
              </a:defRPr>
            </a:lvl8pPr>
            <a:lvl9pPr marL="3886200" indent="-228600" algn="l" rtl="0" eaLnBrk="1" fontAlgn="base" hangingPunct="1">
              <a:spcBef>
                <a:spcPct val="20000"/>
              </a:spcBef>
              <a:spcAft>
                <a:spcPct val="0"/>
              </a:spcAft>
              <a:buChar char="»"/>
              <a:defRPr sz="2000">
                <a:solidFill>
                  <a:srgbClr val="000000"/>
                </a:solidFill>
                <a:latin typeface="+mn-lt"/>
              </a:defRPr>
            </a:lvl9pPr>
          </a:lstStyle>
          <a:p>
            <a:pPr eaLnBrk="0" hangingPunct="0">
              <a:spcBef>
                <a:spcPct val="0"/>
              </a:spcBef>
            </a:pPr>
            <a:endParaRPr lang="zh-CN" altLang="en-US" sz="2400" b="1" kern="12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p>
            <a:pPr algn="ctr"/>
            <a:endParaRPr lang="zh-CN" altLang="en-US">
              <a:solidFill>
                <a:srgbClr val="FFFFFF"/>
              </a:solidFill>
              <a:latin typeface="Calibri" panose="020F0502020204030204" pitchFamily="34" charset="0"/>
            </a:endParaRPr>
          </a:p>
        </p:txBody>
      </p:sp>
      <p:sp>
        <p:nvSpPr>
          <p:cNvPr id="2" name="文本框 1"/>
          <p:cNvSpPr txBox="1"/>
          <p:nvPr/>
        </p:nvSpPr>
        <p:spPr>
          <a:xfrm>
            <a:off x="577850" y="839470"/>
            <a:ext cx="2468880" cy="553085"/>
          </a:xfrm>
          <a:prstGeom prst="rect">
            <a:avLst/>
          </a:prstGeom>
          <a:noFill/>
        </p:spPr>
        <p:txBody>
          <a:bodyPr wrap="none" rtlCol="0" anchor="t">
            <a:spAutoFit/>
          </a:bodyPr>
          <a:p>
            <a:pPr algn="l"/>
            <a:r>
              <a:rPr lang="zh-CN" altLang="en-US" sz="30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三、信息障碍</a:t>
            </a:r>
            <a:endParaRPr lang="zh-CN" altLang="en-US" sz="30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4" name="文本框 3"/>
          <p:cNvSpPr txBox="1"/>
          <p:nvPr/>
        </p:nvSpPr>
        <p:spPr>
          <a:xfrm>
            <a:off x="1513840" y="2242820"/>
            <a:ext cx="9782175" cy="2676525"/>
          </a:xfrm>
          <a:prstGeom prst="rect">
            <a:avLst/>
          </a:prstGeom>
          <a:noFill/>
        </p:spPr>
        <p:txBody>
          <a:bodyPr wrap="square" rtlCol="0">
            <a:spAutoFit/>
          </a:bodyPr>
          <a:p>
            <a:r>
              <a:rPr lang="zh-CN" altLang="en-US" sz="2400">
                <a:latin typeface="微软雅黑" panose="020B0503020204020204" pitchFamily="34" charset="-122"/>
                <a:ea typeface="微软雅黑" panose="020B0503020204020204" pitchFamily="34" charset="-122"/>
              </a:rPr>
              <a:t>有效的信息沟通要以</a:t>
            </a:r>
            <a:r>
              <a:rPr lang="zh-CN" altLang="en-US" sz="2400" b="1">
                <a:latin typeface="微软雅黑" panose="020B0503020204020204" pitchFamily="34" charset="-122"/>
                <a:ea typeface="微软雅黑" panose="020B0503020204020204" pitchFamily="34" charset="-122"/>
              </a:rPr>
              <a:t>相互信任</a:t>
            </a:r>
            <a:r>
              <a:rPr lang="zh-CN" altLang="en-US" sz="2400">
                <a:latin typeface="微软雅黑" panose="020B0503020204020204" pitchFamily="34" charset="-122"/>
                <a:ea typeface="微软雅黑" panose="020B0503020204020204" pitchFamily="34" charset="-122"/>
              </a:rPr>
              <a:t>为前提，才能使向上反映的情况得到重视，向下传达的决策迅速实施.</a:t>
            </a:r>
            <a:endParaRPr lang="zh-CN" altLang="en-US" sz="2400">
              <a:latin typeface="微软雅黑" panose="020B0503020204020204" pitchFamily="34" charset="-122"/>
              <a:ea typeface="微软雅黑" panose="020B0503020204020204" pitchFamily="34" charset="-122"/>
            </a:endParaRPr>
          </a:p>
          <a:p>
            <a:endParaRPr lang="zh-CN" altLang="en-US" sz="2400">
              <a:latin typeface="微软雅黑" panose="020B0503020204020204" pitchFamily="34" charset="-122"/>
              <a:ea typeface="微软雅黑" panose="020B0503020204020204" pitchFamily="34" charset="-122"/>
            </a:endParaRPr>
          </a:p>
          <a:p>
            <a:r>
              <a:rPr lang="zh-CN" altLang="en-US" sz="2400">
                <a:latin typeface="微软雅黑" panose="020B0503020204020204" pitchFamily="34" charset="-122"/>
                <a:ea typeface="微软雅黑" panose="020B0503020204020204" pitchFamily="34" charset="-122"/>
              </a:rPr>
              <a:t>对于管理者来讲：首先，你的信息必须是真实客观的，没有虚假；其次，要权威有效，不会朝令夕改。</a:t>
            </a:r>
            <a:endParaRPr lang="zh-CN" altLang="en-US" sz="2400">
              <a:latin typeface="微软雅黑" panose="020B0503020204020204" pitchFamily="34" charset="-122"/>
              <a:ea typeface="微软雅黑" panose="020B0503020204020204" pitchFamily="34" charset="-122"/>
            </a:endParaRPr>
          </a:p>
          <a:p>
            <a:endParaRPr lang="zh-CN" altLang="en-US" sz="2400">
              <a:latin typeface="微软雅黑" panose="020B0503020204020204" pitchFamily="34" charset="-122"/>
              <a:ea typeface="微软雅黑" panose="020B0503020204020204" pitchFamily="34" charset="-122"/>
            </a:endParaRPr>
          </a:p>
          <a:p>
            <a:r>
              <a:rPr lang="zh-CN" altLang="en-US" sz="2400">
                <a:latin typeface="微软雅黑" panose="020B0503020204020204" pitchFamily="34" charset="-122"/>
                <a:ea typeface="微软雅黑" panose="020B0503020204020204" pitchFamily="34" charset="-122"/>
              </a:rPr>
              <a:t>管理者在讲话和传递信息的时候，至少要有80%的可信度.</a:t>
            </a:r>
            <a:endParaRPr lang="zh-CN" altLang="en-US" sz="240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1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512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4" name="Rectangle 2"/>
          <p:cNvSpPr>
            <a:spLocks noGrp="1"/>
          </p:cNvSpPr>
          <p:nvPr>
            <p:ph type="title" idx="4294967295"/>
          </p:nvPr>
        </p:nvSpPr>
        <p:spPr>
          <a:xfrm>
            <a:off x="366395" y="1392555"/>
            <a:ext cx="2891155" cy="629920"/>
          </a:xfrm>
          <a:ln>
            <a:noFill/>
          </a:ln>
        </p:spPr>
        <p:style>
          <a:lnRef idx="2">
            <a:schemeClr val="dk1"/>
          </a:lnRef>
          <a:fillRef idx="1">
            <a:schemeClr val="lt1"/>
          </a:fillRef>
          <a:effectRef idx="0">
            <a:schemeClr val="dk1"/>
          </a:effectRef>
          <a:fontRef idx="minor">
            <a:schemeClr val="dk1"/>
          </a:fontRef>
        </p:style>
        <p:txBody>
          <a:bodyPr vert="horz" wrap="square" lIns="91440" tIns="45720" rIns="91440" bIns="45720" anchor="t"/>
          <a:p>
            <a:pPr eaLnBrk="1" hangingPunct="1"/>
            <a:r>
              <a:rPr lang="en-US" altLang="zh-CN" sz="2800" b="1" dirty="0">
                <a:solidFill>
                  <a:srgbClr val="0848AF"/>
                </a:solidFill>
                <a:latin typeface="微软雅黑" panose="020B0503020204020204" pitchFamily="34" charset="-122"/>
                <a:ea typeface="微软雅黑" panose="020B0503020204020204" pitchFamily="34" charset="-122"/>
              </a:rPr>
              <a:t>2</a:t>
            </a:r>
            <a:r>
              <a:rPr lang="zh-CN" altLang="en-US" sz="2800" b="1" dirty="0">
                <a:solidFill>
                  <a:srgbClr val="0848AF"/>
                </a:solidFill>
                <a:latin typeface="微软雅黑" panose="020B0503020204020204" pitchFamily="34" charset="-122"/>
                <a:ea typeface="微软雅黑" panose="020B0503020204020204" pitchFamily="34" charset="-122"/>
              </a:rPr>
              <a:t>、认知障碍</a:t>
            </a:r>
            <a:endParaRPr lang="zh-CN" altLang="en-US" sz="2800" b="1" dirty="0">
              <a:solidFill>
                <a:srgbClr val="0848AF"/>
              </a:solidFill>
              <a:latin typeface="微软雅黑" panose="020B0503020204020204" pitchFamily="34" charset="-122"/>
              <a:ea typeface="微软雅黑" panose="020B0503020204020204" pitchFamily="34" charset="-122"/>
            </a:endParaRPr>
          </a:p>
        </p:txBody>
      </p:sp>
      <p:sp>
        <p:nvSpPr>
          <p:cNvPr id="13" name="文本占位符 12"/>
          <p:cNvSpPr>
            <a:spLocks noGrp="1"/>
          </p:cNvSpPr>
          <p:nvPr/>
        </p:nvSpPr>
        <p:spPr>
          <a:xfrm>
            <a:off x="1223645" y="1392555"/>
            <a:ext cx="4038600" cy="4733925"/>
          </a:xfrm>
          <a:prstGeom prst="rect">
            <a:avLst/>
          </a:prstGeom>
          <a:noFill/>
          <a:ln w="9525">
            <a:noFill/>
            <a:miter lim="800000"/>
          </a:ln>
          <a:effectLst/>
        </p:spPr>
        <p:txBody>
          <a:bodyPr vert="horz" wrap="square" lIns="91440" tIns="45720" rIns="91440" bIns="45720" numCol="1" anchor="t" anchorCtr="0" compatLnSpc="1"/>
          <a:lstStyle>
            <a:lvl1pPr marL="342900" indent="-342900" algn="l" rtl="0" eaLnBrk="1" fontAlgn="base" hangingPunct="1">
              <a:spcBef>
                <a:spcPct val="20000"/>
              </a:spcBef>
              <a:spcAft>
                <a:spcPct val="0"/>
              </a:spcAft>
              <a:buChar char="•"/>
              <a:defRPr sz="3200">
                <a:solidFill>
                  <a:srgbClr val="000000"/>
                </a:solidFill>
                <a:latin typeface="+mn-lt"/>
                <a:ea typeface="+mn-ea"/>
                <a:cs typeface="+mn-cs"/>
              </a:defRPr>
            </a:lvl1pPr>
            <a:lvl2pPr marL="742950" indent="-285750" algn="l" rtl="0" eaLnBrk="1" fontAlgn="base" hangingPunct="1">
              <a:spcBef>
                <a:spcPct val="20000"/>
              </a:spcBef>
              <a:spcAft>
                <a:spcPct val="0"/>
              </a:spcAft>
              <a:buChar char="–"/>
              <a:defRPr sz="2800">
                <a:solidFill>
                  <a:srgbClr val="000000"/>
                </a:solidFill>
                <a:latin typeface="+mn-lt"/>
              </a:defRPr>
            </a:lvl2pPr>
            <a:lvl3pPr marL="1143000" indent="-228600" algn="l" rtl="0" eaLnBrk="1" fontAlgn="base" hangingPunct="1">
              <a:spcBef>
                <a:spcPct val="20000"/>
              </a:spcBef>
              <a:spcAft>
                <a:spcPct val="0"/>
              </a:spcAft>
              <a:buChar char="•"/>
              <a:defRPr sz="2400">
                <a:solidFill>
                  <a:srgbClr val="000000"/>
                </a:solidFill>
                <a:latin typeface="+mn-lt"/>
              </a:defRPr>
            </a:lvl3pPr>
            <a:lvl4pPr marL="1600200" indent="-228600" algn="l" rtl="0" eaLnBrk="1" fontAlgn="base" hangingPunct="1">
              <a:spcBef>
                <a:spcPct val="20000"/>
              </a:spcBef>
              <a:spcAft>
                <a:spcPct val="0"/>
              </a:spcAft>
              <a:buChar char="–"/>
              <a:defRPr sz="2000">
                <a:solidFill>
                  <a:srgbClr val="000000"/>
                </a:solidFill>
                <a:latin typeface="+mn-lt"/>
              </a:defRPr>
            </a:lvl4pPr>
            <a:lvl5pPr marL="2057400" indent="-228600" algn="l" rtl="0" eaLnBrk="1" fontAlgn="base" hangingPunct="1">
              <a:spcBef>
                <a:spcPct val="20000"/>
              </a:spcBef>
              <a:spcAft>
                <a:spcPct val="0"/>
              </a:spcAft>
              <a:buChar char="»"/>
              <a:defRPr sz="2000">
                <a:solidFill>
                  <a:srgbClr val="000000"/>
                </a:solidFill>
                <a:latin typeface="+mn-lt"/>
              </a:defRPr>
            </a:lvl5pPr>
            <a:lvl6pPr marL="2514600" indent="-228600" algn="l" rtl="0" eaLnBrk="1" fontAlgn="base" hangingPunct="1">
              <a:spcBef>
                <a:spcPct val="20000"/>
              </a:spcBef>
              <a:spcAft>
                <a:spcPct val="0"/>
              </a:spcAft>
              <a:buChar char="»"/>
              <a:defRPr sz="2000">
                <a:solidFill>
                  <a:srgbClr val="000000"/>
                </a:solidFill>
                <a:latin typeface="+mn-lt"/>
              </a:defRPr>
            </a:lvl6pPr>
            <a:lvl7pPr marL="2971800" indent="-228600" algn="l" rtl="0" eaLnBrk="1" fontAlgn="base" hangingPunct="1">
              <a:spcBef>
                <a:spcPct val="20000"/>
              </a:spcBef>
              <a:spcAft>
                <a:spcPct val="0"/>
              </a:spcAft>
              <a:buChar char="»"/>
              <a:defRPr sz="2000">
                <a:solidFill>
                  <a:srgbClr val="000000"/>
                </a:solidFill>
                <a:latin typeface="+mn-lt"/>
              </a:defRPr>
            </a:lvl7pPr>
            <a:lvl8pPr marL="3429000" indent="-228600" algn="l" rtl="0" eaLnBrk="1" fontAlgn="base" hangingPunct="1">
              <a:spcBef>
                <a:spcPct val="20000"/>
              </a:spcBef>
              <a:spcAft>
                <a:spcPct val="0"/>
              </a:spcAft>
              <a:buChar char="»"/>
              <a:defRPr sz="2000">
                <a:solidFill>
                  <a:srgbClr val="000000"/>
                </a:solidFill>
                <a:latin typeface="+mn-lt"/>
              </a:defRPr>
            </a:lvl8pPr>
            <a:lvl9pPr marL="3886200" indent="-228600" algn="l" rtl="0" eaLnBrk="1" fontAlgn="base" hangingPunct="1">
              <a:spcBef>
                <a:spcPct val="20000"/>
              </a:spcBef>
              <a:spcAft>
                <a:spcPct val="0"/>
              </a:spcAft>
              <a:buChar char="»"/>
              <a:defRPr sz="2000">
                <a:solidFill>
                  <a:srgbClr val="000000"/>
                </a:solidFill>
                <a:latin typeface="+mn-lt"/>
              </a:defRPr>
            </a:lvl9pPr>
          </a:lstStyle>
          <a:p>
            <a:pPr eaLnBrk="0" hangingPunct="0">
              <a:spcBef>
                <a:spcPct val="0"/>
              </a:spcBef>
            </a:pPr>
            <a:endParaRPr lang="zh-CN" altLang="en-US" sz="2400" b="1" kern="12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p>
            <a:pPr algn="ctr"/>
            <a:endParaRPr lang="zh-CN" altLang="en-US">
              <a:solidFill>
                <a:srgbClr val="FFFFFF"/>
              </a:solidFill>
              <a:latin typeface="Calibri" panose="020F0502020204030204" pitchFamily="34" charset="0"/>
            </a:endParaRPr>
          </a:p>
        </p:txBody>
      </p:sp>
      <p:sp>
        <p:nvSpPr>
          <p:cNvPr id="2" name="文本框 1"/>
          <p:cNvSpPr txBox="1"/>
          <p:nvPr/>
        </p:nvSpPr>
        <p:spPr>
          <a:xfrm>
            <a:off x="577850" y="839470"/>
            <a:ext cx="2468880" cy="553085"/>
          </a:xfrm>
          <a:prstGeom prst="rect">
            <a:avLst/>
          </a:prstGeom>
          <a:noFill/>
        </p:spPr>
        <p:txBody>
          <a:bodyPr wrap="none" rtlCol="0" anchor="t">
            <a:spAutoFit/>
          </a:bodyPr>
          <a:p>
            <a:pPr algn="l"/>
            <a:r>
              <a:rPr lang="zh-CN" altLang="en-US" sz="30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三、信息障碍</a:t>
            </a:r>
            <a:endParaRPr lang="zh-CN" altLang="en-US" sz="30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4" name="文本框 3"/>
          <p:cNvSpPr txBox="1"/>
          <p:nvPr/>
        </p:nvSpPr>
        <p:spPr>
          <a:xfrm>
            <a:off x="932815" y="2242820"/>
            <a:ext cx="10363200" cy="3415030"/>
          </a:xfrm>
          <a:prstGeom prst="rect">
            <a:avLst/>
          </a:prstGeom>
          <a:noFill/>
          <a:ln>
            <a:solidFill>
              <a:schemeClr val="tx1"/>
            </a:solidFill>
            <a:prstDash val="dashDot"/>
          </a:ln>
        </p:spPr>
        <p:txBody>
          <a:bodyPr wrap="square" rtlCol="0">
            <a:spAutoFit/>
          </a:bodyPr>
          <a:p>
            <a:r>
              <a:rPr lang="zh-CN" altLang="en-US" sz="2400" b="1">
                <a:latin typeface="微软雅黑" panose="020B0503020204020204" pitchFamily="34" charset="-122"/>
                <a:ea typeface="微软雅黑" panose="020B0503020204020204" pitchFamily="34" charset="-122"/>
              </a:rPr>
              <a:t>故事-</a:t>
            </a:r>
            <a:r>
              <a:rPr lang="zh-CN" altLang="en-US" sz="2400">
                <a:latin typeface="微软雅黑" panose="020B0503020204020204" pitchFamily="34" charset="-122"/>
                <a:ea typeface="微软雅黑" panose="020B0503020204020204" pitchFamily="34" charset="-122"/>
              </a:rPr>
              <a:t>-----</a:t>
            </a:r>
            <a:endParaRPr lang="zh-CN" altLang="en-US" sz="2400">
              <a:latin typeface="微软雅黑" panose="020B0503020204020204" pitchFamily="34" charset="-122"/>
              <a:ea typeface="微软雅黑" panose="020B0503020204020204" pitchFamily="34" charset="-122"/>
            </a:endParaRPr>
          </a:p>
          <a:p>
            <a:r>
              <a:rPr lang="zh-CN" altLang="en-US" sz="2400">
                <a:latin typeface="微软雅黑" panose="020B0503020204020204" pitchFamily="34" charset="-122"/>
                <a:ea typeface="微软雅黑" panose="020B0503020204020204" pitchFamily="34" charset="-122"/>
              </a:rPr>
              <a:t>    在语文课上，教授要求学生把”路不拾遗” 这个成语引申一下，一个学生马上站起来说: ”如果每个人都”路不拾遗” ,那么久而久之，堆积起来的东西一定会堵塞道路。从而带来严重的交通问题,所以,这种行为是不值得提倡的.”</a:t>
            </a:r>
            <a:endParaRPr lang="zh-CN" altLang="en-US" sz="2400">
              <a:latin typeface="微软雅黑" panose="020B0503020204020204" pitchFamily="34" charset="-122"/>
              <a:ea typeface="微软雅黑" panose="020B0503020204020204" pitchFamily="34" charset="-122"/>
            </a:endParaRPr>
          </a:p>
          <a:p>
            <a:r>
              <a:rPr lang="zh-CN" altLang="en-US" sz="2400">
                <a:latin typeface="微软雅黑" panose="020B0503020204020204" pitchFamily="34" charset="-122"/>
                <a:ea typeface="微软雅黑" panose="020B0503020204020204" pitchFamily="34" charset="-122"/>
              </a:rPr>
              <a:t>    众人:哗然大笑!</a:t>
            </a:r>
            <a:endParaRPr lang="zh-CN" altLang="en-US" sz="2400">
              <a:latin typeface="微软雅黑" panose="020B0503020204020204" pitchFamily="34" charset="-122"/>
              <a:ea typeface="微软雅黑" panose="020B0503020204020204" pitchFamily="34" charset="-122"/>
            </a:endParaRPr>
          </a:p>
          <a:p>
            <a:endParaRPr lang="zh-CN" altLang="en-US" sz="2400">
              <a:latin typeface="微软雅黑" panose="020B0503020204020204" pitchFamily="34" charset="-122"/>
              <a:ea typeface="微软雅黑" panose="020B0503020204020204" pitchFamily="34" charset="-122"/>
            </a:endParaRPr>
          </a:p>
          <a:p>
            <a:r>
              <a:rPr lang="zh-CN" altLang="en-US" sz="2400" b="1">
                <a:latin typeface="微软雅黑" panose="020B0503020204020204" pitchFamily="34" charset="-122"/>
                <a:ea typeface="微软雅黑" panose="020B0503020204020204" pitchFamily="34" charset="-122"/>
              </a:rPr>
              <a:t>“路不拾遗”: 行人看到路上有遗留物也不拾，形容社会安定、政治文明</a:t>
            </a:r>
            <a:r>
              <a:rPr lang="zh-CN" altLang="en-US" sz="2400">
                <a:latin typeface="微软雅黑" panose="020B0503020204020204" pitchFamily="34" charset="-122"/>
                <a:ea typeface="微软雅黑" panose="020B0503020204020204" pitchFamily="34" charset="-122"/>
              </a:rPr>
              <a:t>。</a:t>
            </a:r>
            <a:endParaRPr lang="zh-CN" altLang="en-US" sz="2400">
              <a:latin typeface="微软雅黑" panose="020B0503020204020204" pitchFamily="34" charset="-122"/>
              <a:ea typeface="微软雅黑" panose="020B0503020204020204" pitchFamily="34" charset="-122"/>
            </a:endParaRPr>
          </a:p>
          <a:p>
            <a:r>
              <a:rPr lang="zh-CN" altLang="en-US" sz="2400">
                <a:latin typeface="微软雅黑" panose="020B0503020204020204" pitchFamily="34" charset="-122"/>
                <a:ea typeface="微软雅黑" panose="020B0503020204020204" pitchFamily="34" charset="-122"/>
              </a:rPr>
              <a:t>教授和学生在认知上的障碍导致了沟通的失败.</a:t>
            </a:r>
            <a:endParaRPr lang="zh-CN" altLang="en-US" sz="240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1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512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4" name="Rectangle 2"/>
          <p:cNvSpPr>
            <a:spLocks noGrp="1"/>
          </p:cNvSpPr>
          <p:nvPr>
            <p:ph type="title" idx="4294967295"/>
          </p:nvPr>
        </p:nvSpPr>
        <p:spPr>
          <a:xfrm>
            <a:off x="366395" y="1392555"/>
            <a:ext cx="2891155" cy="629920"/>
          </a:xfrm>
          <a:ln>
            <a:noFill/>
          </a:ln>
        </p:spPr>
        <p:style>
          <a:lnRef idx="2">
            <a:schemeClr val="dk1"/>
          </a:lnRef>
          <a:fillRef idx="1">
            <a:schemeClr val="lt1"/>
          </a:fillRef>
          <a:effectRef idx="0">
            <a:schemeClr val="dk1"/>
          </a:effectRef>
          <a:fontRef idx="minor">
            <a:schemeClr val="dk1"/>
          </a:fontRef>
        </p:style>
        <p:txBody>
          <a:bodyPr vert="horz" wrap="square" lIns="91440" tIns="45720" rIns="91440" bIns="45720" anchor="t"/>
          <a:p>
            <a:pPr eaLnBrk="1" hangingPunct="1"/>
            <a:r>
              <a:rPr sz="2800" b="1" dirty="0">
                <a:solidFill>
                  <a:srgbClr val="0848AF"/>
                </a:solidFill>
                <a:latin typeface="微软雅黑" panose="020B0503020204020204" pitchFamily="34" charset="-122"/>
                <a:ea typeface="微软雅黑" panose="020B0503020204020204" pitchFamily="34" charset="-122"/>
              </a:rPr>
              <a:t>3、信息泛滥</a:t>
            </a:r>
            <a:endParaRPr sz="2800" b="1" dirty="0">
              <a:solidFill>
                <a:srgbClr val="0848AF"/>
              </a:solidFill>
              <a:latin typeface="微软雅黑" panose="020B0503020204020204" pitchFamily="34" charset="-122"/>
              <a:ea typeface="微软雅黑" panose="020B0503020204020204" pitchFamily="34" charset="-122"/>
            </a:endParaRPr>
          </a:p>
        </p:txBody>
      </p:sp>
      <p:sp>
        <p:nvSpPr>
          <p:cNvPr id="13" name="文本占位符 12"/>
          <p:cNvSpPr>
            <a:spLocks noGrp="1"/>
          </p:cNvSpPr>
          <p:nvPr/>
        </p:nvSpPr>
        <p:spPr>
          <a:xfrm>
            <a:off x="1223645" y="1392555"/>
            <a:ext cx="4038600" cy="4733925"/>
          </a:xfrm>
          <a:prstGeom prst="rect">
            <a:avLst/>
          </a:prstGeom>
          <a:noFill/>
          <a:ln w="9525">
            <a:noFill/>
            <a:miter lim="800000"/>
          </a:ln>
          <a:effectLst/>
        </p:spPr>
        <p:txBody>
          <a:bodyPr vert="horz" wrap="square" lIns="91440" tIns="45720" rIns="91440" bIns="45720" numCol="1" anchor="t" anchorCtr="0" compatLnSpc="1"/>
          <a:lstStyle>
            <a:lvl1pPr marL="342900" indent="-342900" algn="l" rtl="0" eaLnBrk="1" fontAlgn="base" hangingPunct="1">
              <a:spcBef>
                <a:spcPct val="20000"/>
              </a:spcBef>
              <a:spcAft>
                <a:spcPct val="0"/>
              </a:spcAft>
              <a:buChar char="•"/>
              <a:defRPr sz="3200">
                <a:solidFill>
                  <a:srgbClr val="000000"/>
                </a:solidFill>
                <a:latin typeface="+mn-lt"/>
                <a:ea typeface="+mn-ea"/>
                <a:cs typeface="+mn-cs"/>
              </a:defRPr>
            </a:lvl1pPr>
            <a:lvl2pPr marL="742950" indent="-285750" algn="l" rtl="0" eaLnBrk="1" fontAlgn="base" hangingPunct="1">
              <a:spcBef>
                <a:spcPct val="20000"/>
              </a:spcBef>
              <a:spcAft>
                <a:spcPct val="0"/>
              </a:spcAft>
              <a:buChar char="–"/>
              <a:defRPr sz="2800">
                <a:solidFill>
                  <a:srgbClr val="000000"/>
                </a:solidFill>
                <a:latin typeface="+mn-lt"/>
              </a:defRPr>
            </a:lvl2pPr>
            <a:lvl3pPr marL="1143000" indent="-228600" algn="l" rtl="0" eaLnBrk="1" fontAlgn="base" hangingPunct="1">
              <a:spcBef>
                <a:spcPct val="20000"/>
              </a:spcBef>
              <a:spcAft>
                <a:spcPct val="0"/>
              </a:spcAft>
              <a:buChar char="•"/>
              <a:defRPr sz="2400">
                <a:solidFill>
                  <a:srgbClr val="000000"/>
                </a:solidFill>
                <a:latin typeface="+mn-lt"/>
              </a:defRPr>
            </a:lvl3pPr>
            <a:lvl4pPr marL="1600200" indent="-228600" algn="l" rtl="0" eaLnBrk="1" fontAlgn="base" hangingPunct="1">
              <a:spcBef>
                <a:spcPct val="20000"/>
              </a:spcBef>
              <a:spcAft>
                <a:spcPct val="0"/>
              </a:spcAft>
              <a:buChar char="–"/>
              <a:defRPr sz="2000">
                <a:solidFill>
                  <a:srgbClr val="000000"/>
                </a:solidFill>
                <a:latin typeface="+mn-lt"/>
              </a:defRPr>
            </a:lvl4pPr>
            <a:lvl5pPr marL="2057400" indent="-228600" algn="l" rtl="0" eaLnBrk="1" fontAlgn="base" hangingPunct="1">
              <a:spcBef>
                <a:spcPct val="20000"/>
              </a:spcBef>
              <a:spcAft>
                <a:spcPct val="0"/>
              </a:spcAft>
              <a:buChar char="»"/>
              <a:defRPr sz="2000">
                <a:solidFill>
                  <a:srgbClr val="000000"/>
                </a:solidFill>
                <a:latin typeface="+mn-lt"/>
              </a:defRPr>
            </a:lvl5pPr>
            <a:lvl6pPr marL="2514600" indent="-228600" algn="l" rtl="0" eaLnBrk="1" fontAlgn="base" hangingPunct="1">
              <a:spcBef>
                <a:spcPct val="20000"/>
              </a:spcBef>
              <a:spcAft>
                <a:spcPct val="0"/>
              </a:spcAft>
              <a:buChar char="»"/>
              <a:defRPr sz="2000">
                <a:solidFill>
                  <a:srgbClr val="000000"/>
                </a:solidFill>
                <a:latin typeface="+mn-lt"/>
              </a:defRPr>
            </a:lvl6pPr>
            <a:lvl7pPr marL="2971800" indent="-228600" algn="l" rtl="0" eaLnBrk="1" fontAlgn="base" hangingPunct="1">
              <a:spcBef>
                <a:spcPct val="20000"/>
              </a:spcBef>
              <a:spcAft>
                <a:spcPct val="0"/>
              </a:spcAft>
              <a:buChar char="»"/>
              <a:defRPr sz="2000">
                <a:solidFill>
                  <a:srgbClr val="000000"/>
                </a:solidFill>
                <a:latin typeface="+mn-lt"/>
              </a:defRPr>
            </a:lvl7pPr>
            <a:lvl8pPr marL="3429000" indent="-228600" algn="l" rtl="0" eaLnBrk="1" fontAlgn="base" hangingPunct="1">
              <a:spcBef>
                <a:spcPct val="20000"/>
              </a:spcBef>
              <a:spcAft>
                <a:spcPct val="0"/>
              </a:spcAft>
              <a:buChar char="»"/>
              <a:defRPr sz="2000">
                <a:solidFill>
                  <a:srgbClr val="000000"/>
                </a:solidFill>
                <a:latin typeface="+mn-lt"/>
              </a:defRPr>
            </a:lvl8pPr>
            <a:lvl9pPr marL="3886200" indent="-228600" algn="l" rtl="0" eaLnBrk="1" fontAlgn="base" hangingPunct="1">
              <a:spcBef>
                <a:spcPct val="20000"/>
              </a:spcBef>
              <a:spcAft>
                <a:spcPct val="0"/>
              </a:spcAft>
              <a:buChar char="»"/>
              <a:defRPr sz="2000">
                <a:solidFill>
                  <a:srgbClr val="000000"/>
                </a:solidFill>
                <a:latin typeface="+mn-lt"/>
              </a:defRPr>
            </a:lvl9pPr>
          </a:lstStyle>
          <a:p>
            <a:pPr eaLnBrk="0" hangingPunct="0">
              <a:spcBef>
                <a:spcPct val="0"/>
              </a:spcBef>
            </a:pPr>
            <a:endParaRPr lang="zh-CN" altLang="en-US" sz="2400" b="1" kern="12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p>
            <a:pPr algn="ctr"/>
            <a:endParaRPr lang="zh-CN" altLang="en-US">
              <a:solidFill>
                <a:srgbClr val="FFFFFF"/>
              </a:solidFill>
              <a:latin typeface="Calibri" panose="020F0502020204030204" pitchFamily="34" charset="0"/>
            </a:endParaRPr>
          </a:p>
        </p:txBody>
      </p:sp>
      <p:sp>
        <p:nvSpPr>
          <p:cNvPr id="2" name="文本框 1"/>
          <p:cNvSpPr txBox="1"/>
          <p:nvPr/>
        </p:nvSpPr>
        <p:spPr>
          <a:xfrm>
            <a:off x="577850" y="839470"/>
            <a:ext cx="2468880" cy="553085"/>
          </a:xfrm>
          <a:prstGeom prst="rect">
            <a:avLst/>
          </a:prstGeom>
          <a:noFill/>
        </p:spPr>
        <p:txBody>
          <a:bodyPr wrap="none" rtlCol="0" anchor="t">
            <a:spAutoFit/>
          </a:bodyPr>
          <a:p>
            <a:pPr algn="l"/>
            <a:r>
              <a:rPr lang="zh-CN" altLang="en-US" sz="30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三、信息障碍</a:t>
            </a:r>
            <a:endParaRPr lang="zh-CN" altLang="en-US" sz="30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4" name="文本框 3"/>
          <p:cNvSpPr txBox="1"/>
          <p:nvPr/>
        </p:nvSpPr>
        <p:spPr>
          <a:xfrm>
            <a:off x="932815" y="2242820"/>
            <a:ext cx="10363200" cy="3415030"/>
          </a:xfrm>
          <a:prstGeom prst="rect">
            <a:avLst/>
          </a:prstGeom>
          <a:noFill/>
          <a:ln>
            <a:solidFill>
              <a:schemeClr val="tx1"/>
            </a:solidFill>
            <a:prstDash val="dashDot"/>
          </a:ln>
        </p:spPr>
        <p:txBody>
          <a:bodyPr wrap="square" rtlCol="0">
            <a:spAutoFit/>
          </a:bodyPr>
          <a:p>
            <a:r>
              <a:rPr lang="zh-CN" altLang="en-US" sz="2400" b="1">
                <a:latin typeface="微软雅黑" panose="020B0503020204020204" pitchFamily="34" charset="-122"/>
                <a:ea typeface="微软雅黑" panose="020B0503020204020204" pitchFamily="34" charset="-122"/>
              </a:rPr>
              <a:t>案例</a:t>
            </a:r>
            <a:r>
              <a:rPr lang="zh-CN" altLang="en-US" sz="2400">
                <a:latin typeface="微软雅黑" panose="020B0503020204020204" pitchFamily="34" charset="-122"/>
                <a:ea typeface="微软雅黑" panose="020B0503020204020204" pitchFamily="34" charset="-122"/>
              </a:rPr>
              <a:t>-----</a:t>
            </a:r>
            <a:endParaRPr lang="zh-CN" altLang="en-US" sz="2400">
              <a:latin typeface="微软雅黑" panose="020B0503020204020204" pitchFamily="34" charset="-122"/>
              <a:ea typeface="微软雅黑" panose="020B0503020204020204" pitchFamily="34" charset="-122"/>
            </a:endParaRPr>
          </a:p>
          <a:p>
            <a:r>
              <a:rPr lang="zh-CN" altLang="en-US" sz="2400">
                <a:latin typeface="微软雅黑" panose="020B0503020204020204" pitchFamily="34" charset="-122"/>
                <a:ea typeface="微软雅黑" panose="020B0503020204020204" pitchFamily="34" charset="-122"/>
              </a:rPr>
              <a:t>    1941年12月，日本偷袭了珍珠港。1942年，罗斯福总统在他的档案里面突然间发现一件事情，说，“</a:t>
            </a:r>
            <a:r>
              <a:rPr lang="zh-CN" altLang="en-US" sz="2400" b="1">
                <a:latin typeface="微软雅黑" panose="020B0503020204020204" pitchFamily="34" charset="-122"/>
                <a:ea typeface="微软雅黑" panose="020B0503020204020204" pitchFamily="34" charset="-122"/>
              </a:rPr>
              <a:t>哎呀，中国在去年4月就通知我们，日本人可能偷袭珍珠港。”</a:t>
            </a:r>
            <a:endParaRPr lang="zh-CN" altLang="en-US" sz="2400" b="1">
              <a:latin typeface="微软雅黑" panose="020B0503020204020204" pitchFamily="34" charset="-122"/>
              <a:ea typeface="微软雅黑" panose="020B0503020204020204" pitchFamily="34" charset="-122"/>
            </a:endParaRPr>
          </a:p>
          <a:p>
            <a:endParaRPr lang="zh-CN" altLang="en-US" sz="2400" b="1">
              <a:latin typeface="微软雅黑" panose="020B0503020204020204" pitchFamily="34" charset="-122"/>
              <a:ea typeface="微软雅黑" panose="020B0503020204020204" pitchFamily="34" charset="-122"/>
            </a:endParaRPr>
          </a:p>
          <a:p>
            <a:r>
              <a:rPr lang="zh-CN" altLang="en-US" sz="2400">
                <a:latin typeface="微软雅黑" panose="020B0503020204020204" pitchFamily="34" charset="-122"/>
                <a:ea typeface="微软雅黑" panose="020B0503020204020204" pitchFamily="34" charset="-122"/>
              </a:rPr>
              <a:t>    第一个知道日本可能偷袭珍珠港的是</a:t>
            </a:r>
            <a:r>
              <a:rPr lang="zh-CN" altLang="en-US" sz="2400" b="1">
                <a:latin typeface="微软雅黑" panose="020B0503020204020204" pitchFamily="34" charset="-122"/>
                <a:ea typeface="微软雅黑" panose="020B0503020204020204" pitchFamily="34" charset="-122"/>
              </a:rPr>
              <a:t>中国情报部</a:t>
            </a:r>
            <a:r>
              <a:rPr lang="zh-CN" altLang="en-US" sz="2400">
                <a:latin typeface="微软雅黑" panose="020B0503020204020204" pitchFamily="34" charset="-122"/>
                <a:ea typeface="微软雅黑" panose="020B0503020204020204" pitchFamily="34" charset="-122"/>
              </a:rPr>
              <a:t>，根据情报日本人可能要发动太平洋战争，偷袭珍珠港，</a:t>
            </a:r>
            <a:r>
              <a:rPr lang="zh-CN" altLang="en-US" sz="2400" b="1">
                <a:latin typeface="微软雅黑" panose="020B0503020204020204" pitchFamily="34" charset="-122"/>
                <a:ea typeface="微软雅黑" panose="020B0503020204020204" pitchFamily="34" charset="-122"/>
              </a:rPr>
              <a:t>没有想到这么重要的一条信息却淹没在了一大堆的档案里面</a:t>
            </a:r>
            <a:r>
              <a:rPr lang="zh-CN" altLang="en-US" sz="2400">
                <a:latin typeface="微软雅黑" panose="020B0503020204020204" pitchFamily="34" charset="-122"/>
                <a:ea typeface="微软雅黑" panose="020B0503020204020204" pitchFamily="34" charset="-122"/>
              </a:rPr>
              <a:t>，等到罗斯福在第二年4月看到的时候，珍珠港已经被偷袭完了5个月，这就叫</a:t>
            </a:r>
            <a:r>
              <a:rPr lang="zh-CN" altLang="en-US" sz="2400" b="1">
                <a:solidFill>
                  <a:srgbClr val="FF0000"/>
                </a:solidFill>
                <a:latin typeface="微软雅黑" panose="020B0503020204020204" pitchFamily="34" charset="-122"/>
                <a:ea typeface="微软雅黑" panose="020B0503020204020204" pitchFamily="34" charset="-122"/>
              </a:rPr>
              <a:t>信息泛滥</a:t>
            </a:r>
            <a:r>
              <a:rPr lang="zh-CN" altLang="en-US" sz="2400">
                <a:latin typeface="微软雅黑" panose="020B0503020204020204" pitchFamily="34" charset="-122"/>
                <a:ea typeface="微软雅黑" panose="020B0503020204020204" pitchFamily="34" charset="-122"/>
              </a:rPr>
              <a:t>。</a:t>
            </a:r>
            <a:endParaRPr lang="zh-CN" altLang="en-US" sz="240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1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512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4" name="Rectangle 2"/>
          <p:cNvSpPr>
            <a:spLocks noGrp="1"/>
          </p:cNvSpPr>
          <p:nvPr>
            <p:ph type="title" idx="4294967295"/>
          </p:nvPr>
        </p:nvSpPr>
        <p:spPr>
          <a:xfrm>
            <a:off x="366395" y="1392555"/>
            <a:ext cx="2891155" cy="629920"/>
          </a:xfrm>
          <a:ln>
            <a:noFill/>
          </a:ln>
        </p:spPr>
        <p:style>
          <a:lnRef idx="2">
            <a:schemeClr val="dk1"/>
          </a:lnRef>
          <a:fillRef idx="1">
            <a:schemeClr val="lt1"/>
          </a:fillRef>
          <a:effectRef idx="0">
            <a:schemeClr val="dk1"/>
          </a:effectRef>
          <a:fontRef idx="minor">
            <a:schemeClr val="dk1"/>
          </a:fontRef>
        </p:style>
        <p:txBody>
          <a:bodyPr vert="horz" wrap="square" lIns="91440" tIns="45720" rIns="91440" bIns="45720" anchor="t"/>
          <a:p>
            <a:pPr eaLnBrk="1" hangingPunct="1"/>
            <a:r>
              <a:rPr sz="2800" b="1" dirty="0">
                <a:solidFill>
                  <a:srgbClr val="0848AF"/>
                </a:solidFill>
                <a:latin typeface="微软雅黑" panose="020B0503020204020204" pitchFamily="34" charset="-122"/>
                <a:ea typeface="微软雅黑" panose="020B0503020204020204" pitchFamily="34" charset="-122"/>
              </a:rPr>
              <a:t>3、信息泛滥</a:t>
            </a:r>
            <a:endParaRPr sz="2800" b="1" dirty="0">
              <a:solidFill>
                <a:srgbClr val="0848AF"/>
              </a:solidFill>
              <a:latin typeface="微软雅黑" panose="020B0503020204020204" pitchFamily="34" charset="-122"/>
              <a:ea typeface="微软雅黑" panose="020B0503020204020204" pitchFamily="34" charset="-122"/>
            </a:endParaRPr>
          </a:p>
        </p:txBody>
      </p:sp>
      <p:sp>
        <p:nvSpPr>
          <p:cNvPr id="13" name="文本占位符 12"/>
          <p:cNvSpPr>
            <a:spLocks noGrp="1"/>
          </p:cNvSpPr>
          <p:nvPr/>
        </p:nvSpPr>
        <p:spPr>
          <a:xfrm>
            <a:off x="1223645" y="1392555"/>
            <a:ext cx="4038600" cy="4733925"/>
          </a:xfrm>
          <a:prstGeom prst="rect">
            <a:avLst/>
          </a:prstGeom>
          <a:noFill/>
          <a:ln w="9525">
            <a:noFill/>
            <a:miter lim="800000"/>
          </a:ln>
          <a:effectLst/>
        </p:spPr>
        <p:txBody>
          <a:bodyPr vert="horz" wrap="square" lIns="91440" tIns="45720" rIns="91440" bIns="45720" numCol="1" anchor="t" anchorCtr="0" compatLnSpc="1"/>
          <a:lstStyle>
            <a:lvl1pPr marL="342900" indent="-342900" algn="l" rtl="0" eaLnBrk="1" fontAlgn="base" hangingPunct="1">
              <a:spcBef>
                <a:spcPct val="20000"/>
              </a:spcBef>
              <a:spcAft>
                <a:spcPct val="0"/>
              </a:spcAft>
              <a:buChar char="•"/>
              <a:defRPr sz="3200">
                <a:solidFill>
                  <a:srgbClr val="000000"/>
                </a:solidFill>
                <a:latin typeface="+mn-lt"/>
                <a:ea typeface="+mn-ea"/>
                <a:cs typeface="+mn-cs"/>
              </a:defRPr>
            </a:lvl1pPr>
            <a:lvl2pPr marL="742950" indent="-285750" algn="l" rtl="0" eaLnBrk="1" fontAlgn="base" hangingPunct="1">
              <a:spcBef>
                <a:spcPct val="20000"/>
              </a:spcBef>
              <a:spcAft>
                <a:spcPct val="0"/>
              </a:spcAft>
              <a:buChar char="–"/>
              <a:defRPr sz="2800">
                <a:solidFill>
                  <a:srgbClr val="000000"/>
                </a:solidFill>
                <a:latin typeface="+mn-lt"/>
              </a:defRPr>
            </a:lvl2pPr>
            <a:lvl3pPr marL="1143000" indent="-228600" algn="l" rtl="0" eaLnBrk="1" fontAlgn="base" hangingPunct="1">
              <a:spcBef>
                <a:spcPct val="20000"/>
              </a:spcBef>
              <a:spcAft>
                <a:spcPct val="0"/>
              </a:spcAft>
              <a:buChar char="•"/>
              <a:defRPr sz="2400">
                <a:solidFill>
                  <a:srgbClr val="000000"/>
                </a:solidFill>
                <a:latin typeface="+mn-lt"/>
              </a:defRPr>
            </a:lvl3pPr>
            <a:lvl4pPr marL="1600200" indent="-228600" algn="l" rtl="0" eaLnBrk="1" fontAlgn="base" hangingPunct="1">
              <a:spcBef>
                <a:spcPct val="20000"/>
              </a:spcBef>
              <a:spcAft>
                <a:spcPct val="0"/>
              </a:spcAft>
              <a:buChar char="–"/>
              <a:defRPr sz="2000">
                <a:solidFill>
                  <a:srgbClr val="000000"/>
                </a:solidFill>
                <a:latin typeface="+mn-lt"/>
              </a:defRPr>
            </a:lvl4pPr>
            <a:lvl5pPr marL="2057400" indent="-228600" algn="l" rtl="0" eaLnBrk="1" fontAlgn="base" hangingPunct="1">
              <a:spcBef>
                <a:spcPct val="20000"/>
              </a:spcBef>
              <a:spcAft>
                <a:spcPct val="0"/>
              </a:spcAft>
              <a:buChar char="»"/>
              <a:defRPr sz="2000">
                <a:solidFill>
                  <a:srgbClr val="000000"/>
                </a:solidFill>
                <a:latin typeface="+mn-lt"/>
              </a:defRPr>
            </a:lvl5pPr>
            <a:lvl6pPr marL="2514600" indent="-228600" algn="l" rtl="0" eaLnBrk="1" fontAlgn="base" hangingPunct="1">
              <a:spcBef>
                <a:spcPct val="20000"/>
              </a:spcBef>
              <a:spcAft>
                <a:spcPct val="0"/>
              </a:spcAft>
              <a:buChar char="»"/>
              <a:defRPr sz="2000">
                <a:solidFill>
                  <a:srgbClr val="000000"/>
                </a:solidFill>
                <a:latin typeface="+mn-lt"/>
              </a:defRPr>
            </a:lvl6pPr>
            <a:lvl7pPr marL="2971800" indent="-228600" algn="l" rtl="0" eaLnBrk="1" fontAlgn="base" hangingPunct="1">
              <a:spcBef>
                <a:spcPct val="20000"/>
              </a:spcBef>
              <a:spcAft>
                <a:spcPct val="0"/>
              </a:spcAft>
              <a:buChar char="»"/>
              <a:defRPr sz="2000">
                <a:solidFill>
                  <a:srgbClr val="000000"/>
                </a:solidFill>
                <a:latin typeface="+mn-lt"/>
              </a:defRPr>
            </a:lvl7pPr>
            <a:lvl8pPr marL="3429000" indent="-228600" algn="l" rtl="0" eaLnBrk="1" fontAlgn="base" hangingPunct="1">
              <a:spcBef>
                <a:spcPct val="20000"/>
              </a:spcBef>
              <a:spcAft>
                <a:spcPct val="0"/>
              </a:spcAft>
              <a:buChar char="»"/>
              <a:defRPr sz="2000">
                <a:solidFill>
                  <a:srgbClr val="000000"/>
                </a:solidFill>
                <a:latin typeface="+mn-lt"/>
              </a:defRPr>
            </a:lvl8pPr>
            <a:lvl9pPr marL="3886200" indent="-228600" algn="l" rtl="0" eaLnBrk="1" fontAlgn="base" hangingPunct="1">
              <a:spcBef>
                <a:spcPct val="20000"/>
              </a:spcBef>
              <a:spcAft>
                <a:spcPct val="0"/>
              </a:spcAft>
              <a:buChar char="»"/>
              <a:defRPr sz="2000">
                <a:solidFill>
                  <a:srgbClr val="000000"/>
                </a:solidFill>
                <a:latin typeface="+mn-lt"/>
              </a:defRPr>
            </a:lvl9pPr>
          </a:lstStyle>
          <a:p>
            <a:pPr eaLnBrk="0" hangingPunct="0">
              <a:spcBef>
                <a:spcPct val="0"/>
              </a:spcBef>
            </a:pPr>
            <a:endParaRPr lang="zh-CN" altLang="en-US" sz="2400" b="1" kern="12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p>
            <a:pPr algn="ctr"/>
            <a:endParaRPr lang="zh-CN" altLang="en-US">
              <a:solidFill>
                <a:srgbClr val="FFFFFF"/>
              </a:solidFill>
              <a:latin typeface="Calibri" panose="020F0502020204030204" pitchFamily="34" charset="0"/>
            </a:endParaRPr>
          </a:p>
        </p:txBody>
      </p:sp>
      <p:sp>
        <p:nvSpPr>
          <p:cNvPr id="2" name="文本框 1"/>
          <p:cNvSpPr txBox="1"/>
          <p:nvPr/>
        </p:nvSpPr>
        <p:spPr>
          <a:xfrm>
            <a:off x="577850" y="839470"/>
            <a:ext cx="2468880" cy="553085"/>
          </a:xfrm>
          <a:prstGeom prst="rect">
            <a:avLst/>
          </a:prstGeom>
          <a:noFill/>
        </p:spPr>
        <p:txBody>
          <a:bodyPr wrap="none" rtlCol="0" anchor="t">
            <a:spAutoFit/>
          </a:bodyPr>
          <a:p>
            <a:pPr algn="l"/>
            <a:r>
              <a:rPr lang="zh-CN" altLang="en-US" sz="30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三、信息障碍</a:t>
            </a:r>
            <a:endParaRPr lang="zh-CN" altLang="en-US" sz="30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4" name="文本框 3"/>
          <p:cNvSpPr txBox="1"/>
          <p:nvPr/>
        </p:nvSpPr>
        <p:spPr>
          <a:xfrm>
            <a:off x="932815" y="2242820"/>
            <a:ext cx="10363200" cy="3107690"/>
          </a:xfrm>
          <a:prstGeom prst="rect">
            <a:avLst/>
          </a:prstGeom>
          <a:noFill/>
          <a:ln>
            <a:solidFill>
              <a:schemeClr val="tx1"/>
            </a:solidFill>
            <a:prstDash val="dashDot"/>
          </a:ln>
        </p:spPr>
        <p:txBody>
          <a:bodyPr wrap="square" rtlCol="0">
            <a:spAutoFit/>
          </a:bodyPr>
          <a:p>
            <a:r>
              <a:rPr lang="zh-CN" altLang="en-US" sz="2800" b="1">
                <a:solidFill>
                  <a:srgbClr val="FF0000"/>
                </a:solidFill>
                <a:latin typeface="微软雅黑" panose="020B0503020204020204" pitchFamily="34" charset="-122"/>
                <a:ea typeface="微软雅黑" panose="020B0503020204020204" pitchFamily="34" charset="-122"/>
              </a:rPr>
              <a:t>提示：</a:t>
            </a:r>
            <a:endParaRPr lang="zh-CN" altLang="en-US" sz="2800" b="1">
              <a:solidFill>
                <a:srgbClr val="FF0000"/>
              </a:solidFill>
              <a:latin typeface="微软雅黑" panose="020B0503020204020204" pitchFamily="34" charset="-122"/>
              <a:ea typeface="微软雅黑" panose="020B0503020204020204" pitchFamily="34" charset="-122"/>
            </a:endParaRPr>
          </a:p>
          <a:p>
            <a:r>
              <a:rPr lang="zh-CN" altLang="en-US" sz="2400" b="1">
                <a:solidFill>
                  <a:srgbClr val="FF0000"/>
                </a:solidFill>
                <a:latin typeface="微软雅黑" panose="020B0503020204020204" pitchFamily="34" charset="-122"/>
                <a:ea typeface="微软雅黑" panose="020B0503020204020204" pitchFamily="34" charset="-122"/>
              </a:rPr>
              <a:t>送报告给领导看时，信息要整理。</a:t>
            </a:r>
            <a:endParaRPr lang="zh-CN" altLang="en-US" sz="2400" b="1">
              <a:solidFill>
                <a:srgbClr val="FF0000"/>
              </a:solidFill>
              <a:latin typeface="微软雅黑" panose="020B0503020204020204" pitchFamily="34" charset="-122"/>
              <a:ea typeface="微软雅黑" panose="020B0503020204020204" pitchFamily="34" charset="-122"/>
            </a:endParaRPr>
          </a:p>
          <a:p>
            <a:r>
              <a:rPr lang="zh-CN" altLang="en-US" sz="2400">
                <a:latin typeface="微软雅黑" panose="020B0503020204020204" pitchFamily="34" charset="-122"/>
                <a:ea typeface="微软雅黑" panose="020B0503020204020204" pitchFamily="34" charset="-122"/>
              </a:rPr>
              <a:t>一般而言，如果普通员工所看的信息是30页，给经理、副经理看最好是20页，给总经理、副总经理看最好是10页，给董事长看最好是5页。因为没有时间看。</a:t>
            </a:r>
            <a:endParaRPr lang="zh-CN" altLang="en-US" sz="2400">
              <a:latin typeface="微软雅黑" panose="020B0503020204020204" pitchFamily="34" charset="-122"/>
              <a:ea typeface="微软雅黑" panose="020B0503020204020204" pitchFamily="34" charset="-122"/>
            </a:endParaRPr>
          </a:p>
          <a:p>
            <a:r>
              <a:rPr lang="zh-CN" altLang="en-US" sz="2400">
                <a:latin typeface="微软雅黑" panose="020B0503020204020204" pitchFamily="34" charset="-122"/>
                <a:ea typeface="微软雅黑" panose="020B0503020204020204" pitchFamily="34" charset="-122"/>
              </a:rPr>
              <a:t>宝洁有这么一句名言：“</a:t>
            </a:r>
            <a:r>
              <a:rPr lang="zh-CN" altLang="en-US" sz="2400" b="1">
                <a:solidFill>
                  <a:srgbClr val="FF0000"/>
                </a:solidFill>
                <a:latin typeface="微软雅黑" panose="020B0503020204020204" pitchFamily="34" charset="-122"/>
                <a:ea typeface="微软雅黑" panose="020B0503020204020204" pitchFamily="34" charset="-122"/>
              </a:rPr>
              <a:t>尽量用一张纸。</a:t>
            </a:r>
            <a:r>
              <a:rPr lang="zh-CN" altLang="en-US" sz="2400">
                <a:latin typeface="微软雅黑" panose="020B0503020204020204" pitchFamily="34" charset="-122"/>
                <a:ea typeface="微软雅黑" panose="020B0503020204020204" pitchFamily="34" charset="-122"/>
              </a:rPr>
              <a:t>”所以公司送董事长、总经理、厂长等等的文件上面一定要有一个摘要，不管下面有多少页，摘要一定要把重要的事情讲完。</a:t>
            </a:r>
            <a:endParaRPr lang="zh-CN" altLang="en-US" sz="240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1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512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p>
            <a:pPr algn="ctr"/>
            <a:endParaRPr lang="zh-CN" altLang="en-US">
              <a:solidFill>
                <a:srgbClr val="FFFFFF"/>
              </a:solidFill>
              <a:latin typeface="Calibri" panose="020F0502020204030204" pitchFamily="34" charset="0"/>
            </a:endParaRPr>
          </a:p>
        </p:txBody>
      </p:sp>
      <p:sp>
        <p:nvSpPr>
          <p:cNvPr id="4100" name="Rectangle 3"/>
          <p:cNvSpPr>
            <a:spLocks noGrp="1"/>
          </p:cNvSpPr>
          <p:nvPr/>
        </p:nvSpPr>
        <p:spPr>
          <a:xfrm>
            <a:off x="1383665" y="2788920"/>
            <a:ext cx="5903595" cy="2260600"/>
          </a:xfrm>
        </p:spPr>
        <p:txBody>
          <a:bodyPr vert="horz" wrap="square" lIns="91440" tIns="45720" rIns="91440" bIns="45720" anchor="t"/>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eaLnBrk="1" hangingPunct="1"/>
            <a:r>
              <a:rPr lang="zh-CN" altLang="en-US" b="1" dirty="0">
                <a:solidFill>
                  <a:srgbClr val="220C5A"/>
                </a:solidFill>
                <a:latin typeface="微软雅黑" panose="020B0503020204020204" pitchFamily="34" charset="-122"/>
                <a:ea typeface="微软雅黑" panose="020B0503020204020204" pitchFamily="34" charset="-122"/>
              </a:rPr>
              <a:t>1、信任障碍</a:t>
            </a:r>
            <a:endParaRPr lang="zh-CN" altLang="en-US" b="1" dirty="0">
              <a:solidFill>
                <a:srgbClr val="220C5A"/>
              </a:solidFill>
              <a:latin typeface="微软雅黑" panose="020B0503020204020204" pitchFamily="34" charset="-122"/>
              <a:ea typeface="微软雅黑" panose="020B0503020204020204" pitchFamily="34" charset="-122"/>
            </a:endParaRPr>
          </a:p>
          <a:p>
            <a:pPr eaLnBrk="1" hangingPunct="1"/>
            <a:r>
              <a:rPr lang="zh-CN" altLang="en-US" b="1" dirty="0">
                <a:solidFill>
                  <a:srgbClr val="220C5A"/>
                </a:solidFill>
                <a:latin typeface="微软雅黑" panose="020B0503020204020204" pitchFamily="34" charset="-122"/>
                <a:ea typeface="微软雅黑" panose="020B0503020204020204" pitchFamily="34" charset="-122"/>
              </a:rPr>
              <a:t>2、认知障碍 </a:t>
            </a:r>
            <a:endParaRPr lang="zh-CN" altLang="en-US" b="1" dirty="0">
              <a:solidFill>
                <a:srgbClr val="220C5A"/>
              </a:solidFill>
              <a:latin typeface="微软雅黑" panose="020B0503020204020204" pitchFamily="34" charset="-122"/>
              <a:ea typeface="微软雅黑" panose="020B0503020204020204" pitchFamily="34" charset="-122"/>
            </a:endParaRPr>
          </a:p>
          <a:p>
            <a:pPr eaLnBrk="1" hangingPunct="1"/>
            <a:r>
              <a:rPr lang="zh-CN" altLang="en-US" b="1" dirty="0">
                <a:solidFill>
                  <a:srgbClr val="220C5A"/>
                </a:solidFill>
                <a:latin typeface="微软雅黑" panose="020B0503020204020204" pitchFamily="34" charset="-122"/>
                <a:ea typeface="微软雅黑" panose="020B0503020204020204" pitchFamily="34" charset="-122"/>
              </a:rPr>
              <a:t>3、信息泛滥</a:t>
            </a:r>
            <a:endParaRPr lang="zh-CN" altLang="en-US" b="1" dirty="0">
              <a:solidFill>
                <a:srgbClr val="220C5A"/>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821055" y="1026795"/>
            <a:ext cx="2468880" cy="553085"/>
          </a:xfrm>
          <a:prstGeom prst="rect">
            <a:avLst/>
          </a:prstGeom>
          <a:noFill/>
        </p:spPr>
        <p:txBody>
          <a:bodyPr wrap="none" rtlCol="0" anchor="t">
            <a:spAutoFit/>
          </a:bodyPr>
          <a:p>
            <a:pPr algn="l">
              <a:buNone/>
            </a:pPr>
            <a:r>
              <a:rPr lang="zh-CN" altLang="en-US" sz="30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三、信息障碍</a:t>
            </a:r>
            <a:endParaRPr lang="zh-CN" altLang="en-US" sz="30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1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410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4" name="Rectangle 2"/>
          <p:cNvSpPr>
            <a:spLocks noGrp="1"/>
          </p:cNvSpPr>
          <p:nvPr>
            <p:ph type="title" idx="4294967295"/>
          </p:nvPr>
        </p:nvSpPr>
        <p:spPr>
          <a:xfrm>
            <a:off x="763905" y="1392555"/>
            <a:ext cx="2891155" cy="629920"/>
          </a:xfrm>
          <a:ln>
            <a:noFill/>
          </a:ln>
        </p:spPr>
        <p:style>
          <a:lnRef idx="2">
            <a:schemeClr val="dk1"/>
          </a:lnRef>
          <a:fillRef idx="1">
            <a:schemeClr val="lt1"/>
          </a:fillRef>
          <a:effectRef idx="0">
            <a:schemeClr val="dk1"/>
          </a:effectRef>
          <a:fontRef idx="minor">
            <a:schemeClr val="dk1"/>
          </a:fontRef>
        </p:style>
        <p:txBody>
          <a:bodyPr vert="horz" wrap="square" lIns="91440" tIns="45720" rIns="91440" bIns="45720" anchor="t"/>
          <a:p>
            <a:pPr eaLnBrk="1" hangingPunct="1"/>
            <a:r>
              <a:rPr sz="2800" b="1" dirty="0">
                <a:solidFill>
                  <a:srgbClr val="0848AF"/>
                </a:solidFill>
                <a:latin typeface="微软雅黑" panose="020B0503020204020204" pitchFamily="34" charset="-122"/>
                <a:ea typeface="微软雅黑" panose="020B0503020204020204" pitchFamily="34" charset="-122"/>
              </a:rPr>
              <a:t>1、时间压力障碍</a:t>
            </a:r>
            <a:endParaRPr sz="2800" b="1" dirty="0">
              <a:solidFill>
                <a:srgbClr val="0848AF"/>
              </a:solidFill>
              <a:latin typeface="微软雅黑" panose="020B0503020204020204" pitchFamily="34" charset="-122"/>
              <a:ea typeface="微软雅黑" panose="020B0503020204020204" pitchFamily="34" charset="-122"/>
            </a:endParaRP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p>
            <a:pPr algn="ctr"/>
            <a:endParaRPr lang="zh-CN" altLang="en-US">
              <a:solidFill>
                <a:srgbClr val="FFFFFF"/>
              </a:solidFill>
              <a:latin typeface="Calibri" panose="020F0502020204030204" pitchFamily="34" charset="0"/>
            </a:endParaRPr>
          </a:p>
        </p:txBody>
      </p:sp>
      <p:sp>
        <p:nvSpPr>
          <p:cNvPr id="2" name="文本框 1"/>
          <p:cNvSpPr txBox="1"/>
          <p:nvPr/>
        </p:nvSpPr>
        <p:spPr>
          <a:xfrm>
            <a:off x="577850" y="839470"/>
            <a:ext cx="2581910" cy="553085"/>
          </a:xfrm>
          <a:prstGeom prst="rect">
            <a:avLst/>
          </a:prstGeom>
          <a:noFill/>
        </p:spPr>
        <p:txBody>
          <a:bodyPr wrap="none" rtlCol="0" anchor="t">
            <a:spAutoFit/>
          </a:bodyPr>
          <a:p>
            <a:pPr algn="l"/>
            <a:r>
              <a:rPr lang="zh-CN" altLang="en-US" sz="30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四、 渠道障碍</a:t>
            </a:r>
            <a:endParaRPr lang="zh-CN" altLang="en-US" sz="30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4" name="文本框 3"/>
          <p:cNvSpPr txBox="1"/>
          <p:nvPr/>
        </p:nvSpPr>
        <p:spPr>
          <a:xfrm>
            <a:off x="932815" y="2242820"/>
            <a:ext cx="10363200" cy="3046095"/>
          </a:xfrm>
          <a:prstGeom prst="rect">
            <a:avLst/>
          </a:prstGeom>
          <a:noFill/>
          <a:ln>
            <a:solidFill>
              <a:schemeClr val="tx1"/>
            </a:solidFill>
            <a:prstDash val="dashDot"/>
          </a:ln>
        </p:spPr>
        <p:txBody>
          <a:bodyPr wrap="square" rtlCol="0">
            <a:spAutoFit/>
          </a:bodyPr>
          <a:p>
            <a:r>
              <a:rPr lang="zh-CN" altLang="en-US" sz="2400" b="1">
                <a:solidFill>
                  <a:srgbClr val="FF0000"/>
                </a:solidFill>
                <a:latin typeface="微软雅黑" panose="020B0503020204020204" pitchFamily="34" charset="-122"/>
                <a:ea typeface="微软雅黑" panose="020B0503020204020204" pitchFamily="34" charset="-122"/>
              </a:rPr>
              <a:t>芝麻绿豆原理</a:t>
            </a:r>
            <a:r>
              <a:rPr lang="zh-CN" altLang="en-US" sz="2400">
                <a:latin typeface="微软雅黑" panose="020B0503020204020204" pitchFamily="34" charset="-122"/>
                <a:ea typeface="微软雅黑" panose="020B0503020204020204" pitchFamily="34" charset="-122"/>
              </a:rPr>
              <a:t>----就是对于重要的事情两三天就下决定了，而对于芝麻绿豆的事情却拖了两个月都没有下决定。</a:t>
            </a:r>
            <a:endParaRPr lang="zh-CN" altLang="en-US" sz="2400">
              <a:latin typeface="微软雅黑" panose="020B0503020204020204" pitchFamily="34" charset="-122"/>
              <a:ea typeface="微软雅黑" panose="020B0503020204020204" pitchFamily="34" charset="-122"/>
            </a:endParaRPr>
          </a:p>
          <a:p>
            <a:endParaRPr lang="zh-CN" altLang="en-US" sz="2400">
              <a:latin typeface="微软雅黑" panose="020B0503020204020204" pitchFamily="34" charset="-122"/>
              <a:ea typeface="微软雅黑" panose="020B0503020204020204" pitchFamily="34" charset="-122"/>
            </a:endParaRPr>
          </a:p>
          <a:p>
            <a:r>
              <a:rPr lang="zh-CN" altLang="en-US" sz="2400" b="1">
                <a:latin typeface="微软雅黑" panose="020B0503020204020204" pitchFamily="34" charset="-122"/>
                <a:ea typeface="微软雅黑" panose="020B0503020204020204" pitchFamily="34" charset="-122"/>
              </a:rPr>
              <a:t>案例</a:t>
            </a:r>
            <a:r>
              <a:rPr lang="zh-CN" altLang="en-US" sz="2400">
                <a:latin typeface="微软雅黑" panose="020B0503020204020204" pitchFamily="34" charset="-122"/>
                <a:ea typeface="微软雅黑" panose="020B0503020204020204" pitchFamily="34" charset="-122"/>
              </a:rPr>
              <a:t>----</a:t>
            </a:r>
            <a:endParaRPr lang="zh-CN" altLang="en-US" sz="2400">
              <a:latin typeface="微软雅黑" panose="020B0503020204020204" pitchFamily="34" charset="-122"/>
              <a:ea typeface="微软雅黑" panose="020B0503020204020204" pitchFamily="34" charset="-122"/>
            </a:endParaRPr>
          </a:p>
          <a:p>
            <a:r>
              <a:rPr lang="zh-CN" altLang="en-US" sz="2400">
                <a:latin typeface="微软雅黑" panose="020B0503020204020204" pitchFamily="34" charset="-122"/>
                <a:ea typeface="微软雅黑" panose="020B0503020204020204" pitchFamily="34" charset="-122"/>
              </a:rPr>
              <a:t>   当年为了福克兰岛，英国与阿根廷闹得很不愉快。为了这个小岛，英国首相只用了</a:t>
            </a:r>
            <a:r>
              <a:rPr lang="zh-CN" altLang="en-US" sz="2400" b="1">
                <a:latin typeface="微软雅黑" panose="020B0503020204020204" pitchFamily="34" charset="-122"/>
                <a:ea typeface="微软雅黑" panose="020B0503020204020204" pitchFamily="34" charset="-122"/>
              </a:rPr>
              <a:t>三天时间</a:t>
            </a:r>
            <a:r>
              <a:rPr lang="zh-CN" altLang="en-US" sz="2400">
                <a:latin typeface="微软雅黑" panose="020B0503020204020204" pitchFamily="34" charset="-122"/>
                <a:ea typeface="微软雅黑" panose="020B0503020204020204" pitchFamily="34" charset="-122"/>
              </a:rPr>
              <a:t>就作出了</a:t>
            </a:r>
            <a:r>
              <a:rPr lang="zh-CN" altLang="en-US" sz="2400" b="1">
                <a:latin typeface="微软雅黑" panose="020B0503020204020204" pitchFamily="34" charset="-122"/>
                <a:ea typeface="微软雅黑" panose="020B0503020204020204" pitchFamily="34" charset="-122"/>
              </a:rPr>
              <a:t>对阿根廷宣战</a:t>
            </a:r>
            <a:r>
              <a:rPr lang="zh-CN" altLang="en-US" sz="2400">
                <a:latin typeface="微软雅黑" panose="020B0503020204020204" pitchFamily="34" charset="-122"/>
                <a:ea typeface="微软雅黑" panose="020B0503020204020204" pitchFamily="34" charset="-122"/>
              </a:rPr>
              <a:t>的决定。</a:t>
            </a:r>
            <a:endParaRPr lang="zh-CN" altLang="en-US" sz="2400">
              <a:latin typeface="微软雅黑" panose="020B0503020204020204" pitchFamily="34" charset="-122"/>
              <a:ea typeface="微软雅黑" panose="020B0503020204020204" pitchFamily="34" charset="-122"/>
            </a:endParaRPr>
          </a:p>
          <a:p>
            <a:r>
              <a:rPr lang="zh-CN" altLang="en-US" sz="2400">
                <a:latin typeface="微软雅黑" panose="020B0503020204020204" pitchFamily="34" charset="-122"/>
                <a:ea typeface="微软雅黑" panose="020B0503020204020204" pitchFamily="34" charset="-122"/>
              </a:rPr>
              <a:t>但是，英国议会在讨论</a:t>
            </a:r>
            <a:r>
              <a:rPr lang="zh-CN" altLang="en-US" sz="2400" b="1">
                <a:latin typeface="微软雅黑" panose="020B0503020204020204" pitchFamily="34" charset="-122"/>
                <a:ea typeface="微软雅黑" panose="020B0503020204020204" pitchFamily="34" charset="-122"/>
              </a:rPr>
              <a:t>骑摩托车是否要戴安全帽</a:t>
            </a:r>
            <a:r>
              <a:rPr lang="zh-CN" altLang="en-US" sz="2400">
                <a:latin typeface="微软雅黑" panose="020B0503020204020204" pitchFamily="34" charset="-122"/>
                <a:ea typeface="微软雅黑" panose="020B0503020204020204" pitchFamily="34" charset="-122"/>
              </a:rPr>
              <a:t>的议案时，讨论了</a:t>
            </a:r>
            <a:r>
              <a:rPr lang="zh-CN" altLang="en-US" sz="2400">
                <a:solidFill>
                  <a:srgbClr val="FF0000"/>
                </a:solidFill>
                <a:latin typeface="微软雅黑" panose="020B0503020204020204" pitchFamily="34" charset="-122"/>
                <a:ea typeface="微软雅黑" panose="020B0503020204020204" pitchFamily="34" charset="-122"/>
              </a:rPr>
              <a:t>三年却还是没有结果</a:t>
            </a:r>
            <a:r>
              <a:rPr lang="zh-CN" altLang="en-US" sz="2400">
                <a:latin typeface="微软雅黑" panose="020B0503020204020204" pitchFamily="34" charset="-122"/>
                <a:ea typeface="微软雅黑" panose="020B0503020204020204" pitchFamily="34" charset="-122"/>
              </a:rPr>
              <a:t>。</a:t>
            </a:r>
            <a:endParaRPr lang="zh-CN" altLang="en-US" sz="240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1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512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管理学基础"/>
          <p:cNvPicPr>
            <a:picLocks noChangeAspect="1"/>
          </p:cNvPicPr>
          <p:nvPr/>
        </p:nvPicPr>
        <p:blipFill>
          <a:blip r:embed="rId1"/>
          <a:stretch>
            <a:fillRect/>
          </a:stretch>
        </p:blipFill>
        <p:spPr>
          <a:xfrm>
            <a:off x="57785" y="-136525"/>
            <a:ext cx="12290425" cy="6842125"/>
          </a:xfrm>
          <a:prstGeom prst="rect">
            <a:avLst/>
          </a:prstGeom>
        </p:spPr>
      </p:pic>
      <p:sp>
        <p:nvSpPr>
          <p:cNvPr id="7" name="椭圆 6"/>
          <p:cNvSpPr/>
          <p:nvPr/>
        </p:nvSpPr>
        <p:spPr>
          <a:xfrm>
            <a:off x="1909445" y="2834640"/>
            <a:ext cx="1367790" cy="504190"/>
          </a:xfrm>
          <a:prstGeom prst="ellipse">
            <a:avLst/>
          </a:prstGeom>
          <a:noFill/>
          <a:ln>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transition>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4" name="Rectangle 2"/>
          <p:cNvSpPr>
            <a:spLocks noGrp="1"/>
          </p:cNvSpPr>
          <p:nvPr>
            <p:ph type="title" idx="4294967295"/>
          </p:nvPr>
        </p:nvSpPr>
        <p:spPr>
          <a:xfrm>
            <a:off x="763905" y="1392555"/>
            <a:ext cx="4161155" cy="629920"/>
          </a:xfrm>
          <a:ln>
            <a:noFill/>
          </a:ln>
        </p:spPr>
        <p:style>
          <a:lnRef idx="2">
            <a:schemeClr val="dk1"/>
          </a:lnRef>
          <a:fillRef idx="1">
            <a:schemeClr val="lt1"/>
          </a:fillRef>
          <a:effectRef idx="0">
            <a:schemeClr val="dk1"/>
          </a:effectRef>
          <a:fontRef idx="minor">
            <a:schemeClr val="dk1"/>
          </a:fontRef>
        </p:style>
        <p:txBody>
          <a:bodyPr vert="horz" wrap="square" lIns="91440" tIns="45720" rIns="91440" bIns="45720" anchor="t"/>
          <a:p>
            <a:pPr eaLnBrk="1" hangingPunct="1"/>
            <a:r>
              <a:rPr sz="2800" b="1" dirty="0">
                <a:solidFill>
                  <a:srgbClr val="0848AF"/>
                </a:solidFill>
                <a:latin typeface="微软雅黑" panose="020B0503020204020204" pitchFamily="34" charset="-122"/>
                <a:ea typeface="微软雅黑" panose="020B0503020204020204" pitchFamily="34" charset="-122"/>
              </a:rPr>
              <a:t>2、空间距离的阻隔</a:t>
            </a:r>
            <a:endParaRPr sz="2800" b="1" dirty="0">
              <a:solidFill>
                <a:srgbClr val="0848AF"/>
              </a:solidFill>
              <a:latin typeface="微软雅黑" panose="020B0503020204020204" pitchFamily="34" charset="-122"/>
              <a:ea typeface="微软雅黑" panose="020B0503020204020204" pitchFamily="34" charset="-122"/>
            </a:endParaRP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p>
            <a:pPr algn="ctr"/>
            <a:endParaRPr lang="zh-CN" altLang="en-US">
              <a:solidFill>
                <a:srgbClr val="FFFFFF"/>
              </a:solidFill>
              <a:latin typeface="Calibri" panose="020F0502020204030204" pitchFamily="34" charset="0"/>
            </a:endParaRPr>
          </a:p>
        </p:txBody>
      </p:sp>
      <p:sp>
        <p:nvSpPr>
          <p:cNvPr id="2" name="文本框 1"/>
          <p:cNvSpPr txBox="1"/>
          <p:nvPr/>
        </p:nvSpPr>
        <p:spPr>
          <a:xfrm>
            <a:off x="577850" y="839470"/>
            <a:ext cx="2581910" cy="553085"/>
          </a:xfrm>
          <a:prstGeom prst="rect">
            <a:avLst/>
          </a:prstGeom>
          <a:noFill/>
        </p:spPr>
        <p:txBody>
          <a:bodyPr wrap="none" rtlCol="0" anchor="t">
            <a:spAutoFit/>
          </a:bodyPr>
          <a:p>
            <a:pPr algn="l"/>
            <a:r>
              <a:rPr lang="zh-CN" altLang="en-US" sz="30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四、 渠道障碍</a:t>
            </a:r>
            <a:endParaRPr lang="zh-CN" altLang="en-US" sz="30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4" name="文本框 3"/>
          <p:cNvSpPr txBox="1"/>
          <p:nvPr/>
        </p:nvSpPr>
        <p:spPr>
          <a:xfrm>
            <a:off x="914400" y="2579370"/>
            <a:ext cx="10363200" cy="1938020"/>
          </a:xfrm>
          <a:prstGeom prst="rect">
            <a:avLst/>
          </a:prstGeom>
          <a:noFill/>
          <a:ln>
            <a:solidFill>
              <a:schemeClr val="tx1"/>
            </a:solidFill>
            <a:prstDash val="dashDot"/>
          </a:ln>
        </p:spPr>
        <p:txBody>
          <a:bodyPr wrap="square" rtlCol="0">
            <a:spAutoFit/>
          </a:bodyPr>
          <a:p>
            <a:r>
              <a:rPr lang="zh-CN" altLang="en-US" sz="2400">
                <a:latin typeface="微软雅黑" panose="020B0503020204020204" pitchFamily="34" charset="-122"/>
                <a:ea typeface="微软雅黑" panose="020B0503020204020204" pitchFamily="34" charset="-122"/>
              </a:rPr>
              <a:t>在不能与他人面对面沟通的情况下，</a:t>
            </a:r>
            <a:r>
              <a:rPr lang="zh-CN" altLang="en-US" sz="2400" b="1">
                <a:latin typeface="微软雅黑" panose="020B0503020204020204" pitchFamily="34" charset="-122"/>
                <a:ea typeface="微软雅黑" panose="020B0503020204020204" pitchFamily="34" charset="-122"/>
              </a:rPr>
              <a:t>距离</a:t>
            </a:r>
            <a:r>
              <a:rPr lang="zh-CN" altLang="en-US" sz="2400">
                <a:latin typeface="微软雅黑" panose="020B0503020204020204" pitchFamily="34" charset="-122"/>
                <a:ea typeface="微软雅黑" panose="020B0503020204020204" pitchFamily="34" charset="-122"/>
              </a:rPr>
              <a:t>也就成了一种障碍. </a:t>
            </a:r>
            <a:endParaRPr lang="zh-CN" altLang="en-US" sz="2400">
              <a:latin typeface="微软雅黑" panose="020B0503020204020204" pitchFamily="34" charset="-122"/>
              <a:ea typeface="微软雅黑" panose="020B0503020204020204" pitchFamily="34" charset="-122"/>
            </a:endParaRPr>
          </a:p>
          <a:p>
            <a:endParaRPr lang="zh-CN" altLang="en-US" sz="2400">
              <a:latin typeface="微软雅黑" panose="020B0503020204020204" pitchFamily="34" charset="-122"/>
              <a:ea typeface="微软雅黑" panose="020B0503020204020204" pitchFamily="34" charset="-122"/>
            </a:endParaRPr>
          </a:p>
          <a:p>
            <a:r>
              <a:rPr lang="zh-CN" altLang="en-US" sz="2400">
                <a:latin typeface="微软雅黑" panose="020B0503020204020204" pitchFamily="34" charset="-122"/>
                <a:ea typeface="微软雅黑" panose="020B0503020204020204" pitchFamily="34" charset="-122"/>
              </a:rPr>
              <a:t>如果需要进行口头沟通，那么距离的影响就会更大.</a:t>
            </a:r>
            <a:endParaRPr lang="zh-CN" altLang="en-US" sz="2400">
              <a:latin typeface="微软雅黑" panose="020B0503020204020204" pitchFamily="34" charset="-122"/>
              <a:ea typeface="微软雅黑" panose="020B0503020204020204" pitchFamily="34" charset="-122"/>
            </a:endParaRPr>
          </a:p>
          <a:p>
            <a:endParaRPr lang="zh-CN" altLang="en-US" sz="2400">
              <a:latin typeface="微软雅黑" panose="020B0503020204020204" pitchFamily="34" charset="-122"/>
              <a:ea typeface="微软雅黑" panose="020B0503020204020204" pitchFamily="34" charset="-122"/>
            </a:endParaRPr>
          </a:p>
          <a:p>
            <a:r>
              <a:rPr lang="zh-CN" altLang="en-US" sz="2400">
                <a:latin typeface="微软雅黑" panose="020B0503020204020204" pitchFamily="34" charset="-122"/>
                <a:ea typeface="微软雅黑" panose="020B0503020204020204" pitchFamily="34" charset="-122"/>
              </a:rPr>
              <a:t>如果信息沟通者距离较远，就要考虑选择合适的沟通渠道了.</a:t>
            </a:r>
            <a:endParaRPr lang="zh-CN" altLang="en-US" sz="240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1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512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4" name="Rectangle 2"/>
          <p:cNvSpPr>
            <a:spLocks noGrp="1"/>
          </p:cNvSpPr>
          <p:nvPr>
            <p:ph type="title" idx="4294967295"/>
          </p:nvPr>
        </p:nvSpPr>
        <p:spPr>
          <a:xfrm>
            <a:off x="257175" y="1392555"/>
            <a:ext cx="4161155" cy="629920"/>
          </a:xfrm>
          <a:ln>
            <a:noFill/>
          </a:ln>
        </p:spPr>
        <p:style>
          <a:lnRef idx="2">
            <a:schemeClr val="dk1"/>
          </a:lnRef>
          <a:fillRef idx="1">
            <a:schemeClr val="lt1"/>
          </a:fillRef>
          <a:effectRef idx="0">
            <a:schemeClr val="dk1"/>
          </a:effectRef>
          <a:fontRef idx="minor">
            <a:schemeClr val="dk1"/>
          </a:fontRef>
        </p:style>
        <p:txBody>
          <a:bodyPr vert="horz" wrap="square" lIns="91440" tIns="45720" rIns="91440" bIns="45720" anchor="t"/>
          <a:p>
            <a:pPr eaLnBrk="1" hangingPunct="1"/>
            <a:r>
              <a:rPr sz="2800" b="1" dirty="0">
                <a:solidFill>
                  <a:srgbClr val="0848AF"/>
                </a:solidFill>
                <a:latin typeface="微软雅黑" panose="020B0503020204020204" pitchFamily="34" charset="-122"/>
                <a:ea typeface="微软雅黑" panose="020B0503020204020204" pitchFamily="34" charset="-122"/>
              </a:rPr>
              <a:t>3、组织层级障碍</a:t>
            </a:r>
            <a:endParaRPr sz="2800" b="1" dirty="0">
              <a:solidFill>
                <a:srgbClr val="0848AF"/>
              </a:solidFill>
              <a:latin typeface="微软雅黑" panose="020B0503020204020204" pitchFamily="34" charset="-122"/>
              <a:ea typeface="微软雅黑" panose="020B0503020204020204" pitchFamily="34" charset="-122"/>
            </a:endParaRP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p>
            <a:pPr algn="ctr"/>
            <a:endParaRPr lang="zh-CN" altLang="en-US">
              <a:solidFill>
                <a:srgbClr val="FFFFFF"/>
              </a:solidFill>
              <a:latin typeface="Calibri" panose="020F0502020204030204" pitchFamily="34" charset="0"/>
            </a:endParaRPr>
          </a:p>
        </p:txBody>
      </p:sp>
      <p:sp>
        <p:nvSpPr>
          <p:cNvPr id="2" name="文本框 1"/>
          <p:cNvSpPr txBox="1"/>
          <p:nvPr/>
        </p:nvSpPr>
        <p:spPr>
          <a:xfrm>
            <a:off x="577850" y="839470"/>
            <a:ext cx="2581910" cy="553085"/>
          </a:xfrm>
          <a:prstGeom prst="rect">
            <a:avLst/>
          </a:prstGeom>
          <a:noFill/>
        </p:spPr>
        <p:txBody>
          <a:bodyPr wrap="none" rtlCol="0" anchor="t">
            <a:spAutoFit/>
          </a:bodyPr>
          <a:p>
            <a:pPr algn="l"/>
            <a:r>
              <a:rPr lang="zh-CN" altLang="en-US" sz="30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四、 渠道障碍</a:t>
            </a:r>
            <a:endParaRPr lang="zh-CN" altLang="en-US" sz="30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4" name="文本框 3"/>
          <p:cNvSpPr txBox="1"/>
          <p:nvPr/>
        </p:nvSpPr>
        <p:spPr>
          <a:xfrm>
            <a:off x="257175" y="1906270"/>
            <a:ext cx="11755120" cy="4154170"/>
          </a:xfrm>
          <a:prstGeom prst="rect">
            <a:avLst/>
          </a:prstGeom>
          <a:noFill/>
          <a:ln>
            <a:solidFill>
              <a:schemeClr val="tx1"/>
            </a:solidFill>
            <a:prstDash val="dashDot"/>
          </a:ln>
        </p:spPr>
        <p:txBody>
          <a:bodyPr wrap="square" rtlCol="0">
            <a:spAutoFit/>
          </a:bodyPr>
          <a:p>
            <a:r>
              <a:rPr lang="zh-CN" altLang="en-US" sz="2400">
                <a:latin typeface="微软雅黑" panose="020B0503020204020204" pitchFamily="34" charset="-122"/>
                <a:ea typeface="微软雅黑" panose="020B0503020204020204" pitchFamily="34" charset="-122"/>
              </a:rPr>
              <a:t>有的学者统计，如果一个信息在高层管理者那里的</a:t>
            </a:r>
            <a:r>
              <a:rPr lang="zh-CN" altLang="en-US" sz="2400" b="1">
                <a:latin typeface="微软雅黑" panose="020B0503020204020204" pitchFamily="34" charset="-122"/>
                <a:ea typeface="微软雅黑" panose="020B0503020204020204" pitchFamily="34" charset="-122"/>
              </a:rPr>
              <a:t>正确性是100%</a:t>
            </a:r>
            <a:r>
              <a:rPr lang="zh-CN" altLang="en-US" sz="2400">
                <a:latin typeface="微软雅黑" panose="020B0503020204020204" pitchFamily="34" charset="-122"/>
                <a:ea typeface="微软雅黑" panose="020B0503020204020204" pitchFamily="34" charset="-122"/>
              </a:rPr>
              <a:t>，到了信息的接收者手里可能</a:t>
            </a:r>
            <a:r>
              <a:rPr lang="zh-CN" altLang="en-US" sz="2400" b="1">
                <a:latin typeface="微软雅黑" panose="020B0503020204020204" pitchFamily="34" charset="-122"/>
                <a:ea typeface="微软雅黑" panose="020B0503020204020204" pitchFamily="34" charset="-122"/>
              </a:rPr>
              <a:t>只剩下20%</a:t>
            </a:r>
            <a:r>
              <a:rPr lang="zh-CN" altLang="en-US" sz="2400">
                <a:latin typeface="微软雅黑" panose="020B0503020204020204" pitchFamily="34" charset="-122"/>
                <a:ea typeface="微软雅黑" panose="020B0503020204020204" pitchFamily="34" charset="-122"/>
              </a:rPr>
              <a:t>。</a:t>
            </a:r>
            <a:endParaRPr lang="zh-CN" altLang="en-US" sz="2400">
              <a:latin typeface="微软雅黑" panose="020B0503020204020204" pitchFamily="34" charset="-122"/>
              <a:ea typeface="微软雅黑" panose="020B0503020204020204" pitchFamily="34" charset="-122"/>
            </a:endParaRPr>
          </a:p>
          <a:p>
            <a:r>
              <a:rPr lang="zh-CN" altLang="en-US" sz="2400" b="1">
                <a:solidFill>
                  <a:srgbClr val="FF0000"/>
                </a:solidFill>
                <a:latin typeface="微软雅黑" panose="020B0503020204020204" pitchFamily="34" charset="-122"/>
                <a:ea typeface="微软雅黑" panose="020B0503020204020204" pitchFamily="34" charset="-122"/>
              </a:rPr>
              <a:t>案例故事</a:t>
            </a:r>
            <a:r>
              <a:rPr lang="zh-CN" altLang="en-US" sz="2400">
                <a:latin typeface="微软雅黑" panose="020B0503020204020204" pitchFamily="34" charset="-122"/>
                <a:ea typeface="微软雅黑" panose="020B0503020204020204" pitchFamily="34" charset="-122"/>
              </a:rPr>
              <a:t>：</a:t>
            </a:r>
            <a:endParaRPr lang="zh-CN" altLang="en-US" sz="2400">
              <a:latin typeface="微软雅黑" panose="020B0503020204020204" pitchFamily="34" charset="-122"/>
              <a:ea typeface="微软雅黑" panose="020B0503020204020204" pitchFamily="34" charset="-122"/>
            </a:endParaRPr>
          </a:p>
          <a:p>
            <a:r>
              <a:rPr lang="zh-CN" altLang="en-US" sz="2400">
                <a:latin typeface="微软雅黑" panose="020B0503020204020204" pitchFamily="34" charset="-122"/>
                <a:ea typeface="微软雅黑" panose="020B0503020204020204" pitchFamily="34" charset="-122"/>
              </a:rPr>
              <a:t>    某公司总裁交待他的秘书说:“</a:t>
            </a:r>
            <a:r>
              <a:rPr lang="zh-CN" altLang="en-US" sz="2400" b="1">
                <a:latin typeface="微软雅黑" panose="020B0503020204020204" pitchFamily="34" charset="-122"/>
                <a:ea typeface="微软雅黑" panose="020B0503020204020204" pitchFamily="34" charset="-122"/>
              </a:rPr>
              <a:t>你帮我查查我们华东分公司目前有多少人</a:t>
            </a:r>
            <a:r>
              <a:rPr lang="zh-CN" altLang="en-US" sz="2400">
                <a:latin typeface="微软雅黑" panose="020B0503020204020204" pitchFamily="34" charset="-122"/>
                <a:ea typeface="微软雅黑" panose="020B0503020204020204" pitchFamily="34" charset="-122"/>
              </a:rPr>
              <a:t>，下周一我向董事局汇报工作时要用到。“</a:t>
            </a:r>
            <a:endParaRPr lang="zh-CN" altLang="en-US" sz="2400">
              <a:latin typeface="微软雅黑" panose="020B0503020204020204" pitchFamily="34" charset="-122"/>
              <a:ea typeface="微软雅黑" panose="020B0503020204020204" pitchFamily="34" charset="-122"/>
            </a:endParaRPr>
          </a:p>
          <a:p>
            <a:r>
              <a:rPr lang="zh-CN" altLang="en-US" sz="2400">
                <a:latin typeface="微软雅黑" panose="020B0503020204020204" pitchFamily="34" charset="-122"/>
                <a:ea typeface="微软雅黑" panose="020B0503020204020204" pitchFamily="34" charset="-122"/>
              </a:rPr>
              <a:t>    于是，这位秘书打电话给华东分公司的秘书说:“</a:t>
            </a:r>
            <a:r>
              <a:rPr lang="zh-CN" altLang="en-US" sz="2400" b="1">
                <a:latin typeface="微软雅黑" panose="020B0503020204020204" pitchFamily="34" charset="-122"/>
                <a:ea typeface="微软雅黑" panose="020B0503020204020204" pitchFamily="34" charset="-122"/>
              </a:rPr>
              <a:t>公司总裁需要一份你们公司所有工作人员的详细名单和档案，你准备一下,两天内交给我</a:t>
            </a:r>
            <a:r>
              <a:rPr lang="zh-CN" altLang="en-US" sz="2400">
                <a:latin typeface="微软雅黑" panose="020B0503020204020204" pitchFamily="34" charset="-122"/>
                <a:ea typeface="微软雅黑" panose="020B0503020204020204" pitchFamily="34" charset="-122"/>
              </a:rPr>
              <a:t>.“</a:t>
            </a:r>
            <a:endParaRPr lang="zh-CN" altLang="en-US" sz="2400">
              <a:latin typeface="微软雅黑" panose="020B0503020204020204" pitchFamily="34" charset="-122"/>
              <a:ea typeface="微软雅黑" panose="020B0503020204020204" pitchFamily="34" charset="-122"/>
            </a:endParaRPr>
          </a:p>
          <a:p>
            <a:r>
              <a:rPr lang="zh-CN" altLang="en-US" sz="2400">
                <a:latin typeface="微软雅黑" panose="020B0503020204020204" pitchFamily="34" charset="-122"/>
                <a:ea typeface="微软雅黑" panose="020B0503020204020204" pitchFamily="34" charset="-122"/>
              </a:rPr>
              <a:t>    于是，分公司秘书又告诉其经理说:“</a:t>
            </a:r>
            <a:r>
              <a:rPr lang="zh-CN" altLang="en-US" sz="2400" b="1">
                <a:latin typeface="微软雅黑" panose="020B0503020204020204" pitchFamily="34" charset="-122"/>
                <a:ea typeface="微软雅黑" panose="020B0503020204020204" pitchFamily="34" charset="-122"/>
              </a:rPr>
              <a:t>总部需要一份我们公司全体工作人员的名单、档案和其他相关材料，需要尽快送到.“</a:t>
            </a:r>
            <a:endParaRPr lang="zh-CN" altLang="en-US" sz="2400" b="1">
              <a:latin typeface="微软雅黑" panose="020B0503020204020204" pitchFamily="34" charset="-122"/>
              <a:ea typeface="微软雅黑" panose="020B0503020204020204" pitchFamily="34" charset="-122"/>
            </a:endParaRPr>
          </a:p>
          <a:p>
            <a:r>
              <a:rPr lang="zh-CN" altLang="en-US" sz="2400">
                <a:latin typeface="微软雅黑" panose="020B0503020204020204" pitchFamily="34" charset="-122"/>
                <a:ea typeface="微软雅黑" panose="020B0503020204020204" pitchFamily="34" charset="-122"/>
              </a:rPr>
              <a:t>    结果第二天上午，</a:t>
            </a:r>
            <a:r>
              <a:rPr lang="zh-CN" altLang="en-US" sz="2400" b="1">
                <a:latin typeface="微软雅黑" panose="020B0503020204020204" pitchFamily="34" charset="-122"/>
                <a:ea typeface="微软雅黑" panose="020B0503020204020204" pitchFamily="34" charset="-122"/>
              </a:rPr>
              <a:t>两大箱的航空邮件</a:t>
            </a:r>
            <a:r>
              <a:rPr lang="zh-CN" altLang="en-US" sz="2400">
                <a:latin typeface="微软雅黑" panose="020B0503020204020204" pitchFamily="34" charset="-122"/>
                <a:ea typeface="微软雅黑" panose="020B0503020204020204" pitchFamily="34" charset="-122"/>
              </a:rPr>
              <a:t>出现在该公司的总部大楼里。</a:t>
            </a:r>
            <a:endParaRPr lang="zh-CN" altLang="en-US" sz="2400">
              <a:latin typeface="微软雅黑" panose="020B0503020204020204" pitchFamily="34" charset="-122"/>
              <a:ea typeface="微软雅黑" panose="020B0503020204020204" pitchFamily="34" charset="-122"/>
            </a:endParaRPr>
          </a:p>
          <a:p>
            <a:r>
              <a:rPr lang="zh-CN" altLang="en-US" sz="2400">
                <a:latin typeface="微软雅黑" panose="020B0503020204020204" pitchFamily="34" charset="-122"/>
                <a:ea typeface="微软雅黑" panose="020B0503020204020204" pitchFamily="34" charset="-122"/>
              </a:rPr>
              <a:t>可见，</a:t>
            </a:r>
            <a:r>
              <a:rPr lang="zh-CN" altLang="en-US" sz="2400">
                <a:solidFill>
                  <a:srgbClr val="FF0000"/>
                </a:solidFill>
                <a:latin typeface="微软雅黑" panose="020B0503020204020204" pitchFamily="34" charset="-122"/>
                <a:ea typeface="微软雅黑" panose="020B0503020204020204" pitchFamily="34" charset="-122"/>
              </a:rPr>
              <a:t>沟通层级对沟通误差存在着潜在的破坏因素,甚至会因此引发极端事件</a:t>
            </a:r>
            <a:r>
              <a:rPr lang="zh-CN" altLang="en-US" sz="2400">
                <a:latin typeface="微软雅黑" panose="020B0503020204020204" pitchFamily="34" charset="-122"/>
                <a:ea typeface="微软雅黑" panose="020B0503020204020204" pitchFamily="34" charset="-122"/>
              </a:rPr>
              <a:t>。</a:t>
            </a:r>
            <a:endParaRPr lang="zh-CN" altLang="en-US" sz="240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1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512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4" name="Rectangle 2"/>
          <p:cNvSpPr>
            <a:spLocks noGrp="1"/>
          </p:cNvSpPr>
          <p:nvPr>
            <p:ph type="title" idx="4294967295"/>
          </p:nvPr>
        </p:nvSpPr>
        <p:spPr>
          <a:xfrm>
            <a:off x="257175" y="1392555"/>
            <a:ext cx="4161155" cy="629920"/>
          </a:xfrm>
          <a:ln>
            <a:noFill/>
          </a:ln>
        </p:spPr>
        <p:style>
          <a:lnRef idx="2">
            <a:schemeClr val="dk1"/>
          </a:lnRef>
          <a:fillRef idx="1">
            <a:schemeClr val="lt1"/>
          </a:fillRef>
          <a:effectRef idx="0">
            <a:schemeClr val="dk1"/>
          </a:effectRef>
          <a:fontRef idx="minor">
            <a:schemeClr val="dk1"/>
          </a:fontRef>
        </p:style>
        <p:txBody>
          <a:bodyPr vert="horz" wrap="square" lIns="91440" tIns="45720" rIns="91440" bIns="45720" anchor="t"/>
          <a:p>
            <a:pPr eaLnBrk="1" hangingPunct="1"/>
            <a:r>
              <a:rPr sz="2800" b="1" dirty="0">
                <a:solidFill>
                  <a:srgbClr val="0848AF"/>
                </a:solidFill>
                <a:latin typeface="微软雅黑" panose="020B0503020204020204" pitchFamily="34" charset="-122"/>
                <a:ea typeface="微软雅黑" panose="020B0503020204020204" pitchFamily="34" charset="-122"/>
              </a:rPr>
              <a:t>4、噪音、环境障碍</a:t>
            </a:r>
            <a:endParaRPr sz="2800" b="1" dirty="0">
              <a:solidFill>
                <a:srgbClr val="0848AF"/>
              </a:solidFill>
              <a:latin typeface="微软雅黑" panose="020B0503020204020204" pitchFamily="34" charset="-122"/>
              <a:ea typeface="微软雅黑" panose="020B0503020204020204" pitchFamily="34" charset="-122"/>
            </a:endParaRP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p>
            <a:pPr algn="ctr"/>
            <a:endParaRPr lang="zh-CN" altLang="en-US">
              <a:solidFill>
                <a:srgbClr val="FFFFFF"/>
              </a:solidFill>
              <a:latin typeface="Calibri" panose="020F0502020204030204" pitchFamily="34" charset="0"/>
            </a:endParaRPr>
          </a:p>
        </p:txBody>
      </p:sp>
      <p:sp>
        <p:nvSpPr>
          <p:cNvPr id="2" name="文本框 1"/>
          <p:cNvSpPr txBox="1"/>
          <p:nvPr/>
        </p:nvSpPr>
        <p:spPr>
          <a:xfrm>
            <a:off x="577850" y="839470"/>
            <a:ext cx="2581910" cy="553085"/>
          </a:xfrm>
          <a:prstGeom prst="rect">
            <a:avLst/>
          </a:prstGeom>
          <a:noFill/>
        </p:spPr>
        <p:txBody>
          <a:bodyPr wrap="none" rtlCol="0" anchor="t">
            <a:spAutoFit/>
          </a:bodyPr>
          <a:p>
            <a:pPr algn="l"/>
            <a:r>
              <a:rPr lang="zh-CN" altLang="en-US" sz="30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四、 渠道障碍</a:t>
            </a:r>
            <a:endParaRPr lang="zh-CN" altLang="en-US" sz="30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4" name="文本框 3"/>
          <p:cNvSpPr txBox="1"/>
          <p:nvPr/>
        </p:nvSpPr>
        <p:spPr>
          <a:xfrm>
            <a:off x="257175" y="2472055"/>
            <a:ext cx="11934825" cy="2306955"/>
          </a:xfrm>
          <a:prstGeom prst="rect">
            <a:avLst/>
          </a:prstGeom>
          <a:noFill/>
          <a:ln>
            <a:solidFill>
              <a:schemeClr val="tx1"/>
            </a:solidFill>
            <a:prstDash val="dashDot"/>
          </a:ln>
        </p:spPr>
        <p:txBody>
          <a:bodyPr wrap="square" rtlCol="0">
            <a:spAutoFit/>
          </a:bodyPr>
          <a:p>
            <a:r>
              <a:rPr lang="zh-CN" altLang="en-US" sz="2400" b="1">
                <a:latin typeface="微软雅黑" panose="020B0503020204020204" pitchFamily="34" charset="-122"/>
                <a:ea typeface="微软雅黑" panose="020B0503020204020204" pitchFamily="34" charset="-122"/>
              </a:rPr>
              <a:t>一切对沟通形成干扰的声音都是噪音.</a:t>
            </a:r>
            <a:endParaRPr lang="zh-CN" altLang="en-US" sz="2400" b="1">
              <a:latin typeface="微软雅黑" panose="020B0503020204020204" pitchFamily="34" charset="-122"/>
              <a:ea typeface="微软雅黑" panose="020B0503020204020204" pitchFamily="34" charset="-122"/>
            </a:endParaRPr>
          </a:p>
          <a:p>
            <a:endParaRPr lang="zh-CN" altLang="en-US" sz="2400" b="1">
              <a:latin typeface="微软雅黑" panose="020B0503020204020204" pitchFamily="34" charset="-122"/>
              <a:ea typeface="微软雅黑" panose="020B0503020204020204" pitchFamily="34" charset="-122"/>
            </a:endParaRPr>
          </a:p>
          <a:p>
            <a:r>
              <a:rPr lang="zh-CN" altLang="en-US" sz="2400">
                <a:latin typeface="微软雅黑" panose="020B0503020204020204" pitchFamily="34" charset="-122"/>
                <a:ea typeface="微软雅黑" panose="020B0503020204020204" pitchFamily="34" charset="-122"/>
              </a:rPr>
              <a:t>沟通时，</a:t>
            </a:r>
            <a:r>
              <a:rPr lang="zh-CN" altLang="en-US" sz="2400" b="1">
                <a:latin typeface="微软雅黑" panose="020B0503020204020204" pitchFamily="34" charset="-122"/>
                <a:ea typeface="微软雅黑" panose="020B0503020204020204" pitchFamily="34" charset="-122"/>
              </a:rPr>
              <a:t>如果周围环境比较嘈杂</a:t>
            </a:r>
            <a:r>
              <a:rPr lang="zh-CN" altLang="en-US" sz="2400">
                <a:latin typeface="微软雅黑" panose="020B0503020204020204" pitchFamily="34" charset="-122"/>
                <a:ea typeface="微软雅黑" panose="020B0503020204020204" pitchFamily="34" charset="-122"/>
              </a:rPr>
              <a:t>，就会对沟通效果产生影响。因为噪音会让人烦意乱，躁不安，无法集中注意力倾听.</a:t>
            </a:r>
            <a:endParaRPr lang="zh-CN" altLang="en-US" sz="2400">
              <a:latin typeface="微软雅黑" panose="020B0503020204020204" pitchFamily="34" charset="-122"/>
              <a:ea typeface="微软雅黑" panose="020B0503020204020204" pitchFamily="34" charset="-122"/>
            </a:endParaRPr>
          </a:p>
          <a:p>
            <a:endParaRPr lang="zh-CN" altLang="en-US" sz="2400">
              <a:latin typeface="微软雅黑" panose="020B0503020204020204" pitchFamily="34" charset="-122"/>
              <a:ea typeface="微软雅黑" panose="020B0503020204020204" pitchFamily="34" charset="-122"/>
            </a:endParaRPr>
          </a:p>
          <a:p>
            <a:r>
              <a:rPr lang="zh-CN" altLang="en-US" sz="2400" b="1">
                <a:latin typeface="微软雅黑" panose="020B0503020204020204" pitchFamily="34" charset="-122"/>
                <a:ea typeface="微软雅黑" panose="020B0503020204020204" pitchFamily="34" charset="-122"/>
              </a:rPr>
              <a:t>安静的环境</a:t>
            </a:r>
            <a:r>
              <a:rPr lang="zh-CN" altLang="en-US" sz="2400">
                <a:latin typeface="微软雅黑" panose="020B0503020204020204" pitchFamily="34" charset="-122"/>
                <a:ea typeface="微软雅黑" panose="020B0503020204020204" pitchFamily="34" charset="-122"/>
              </a:rPr>
              <a:t>能让人排除各种杂念，身心放松，激发灵感和激情，有助于沟通的顺利进行.</a:t>
            </a:r>
            <a:endParaRPr lang="zh-CN" altLang="en-US" sz="240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1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512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p>
            <a:pPr algn="ctr"/>
            <a:endParaRPr lang="zh-CN" altLang="en-US">
              <a:solidFill>
                <a:srgbClr val="FFFFFF"/>
              </a:solidFill>
              <a:latin typeface="Calibri" panose="020F0502020204030204" pitchFamily="34" charset="0"/>
            </a:endParaRPr>
          </a:p>
        </p:txBody>
      </p:sp>
      <p:sp>
        <p:nvSpPr>
          <p:cNvPr id="4100" name="Rectangle 3"/>
          <p:cNvSpPr>
            <a:spLocks noGrp="1"/>
          </p:cNvSpPr>
          <p:nvPr/>
        </p:nvSpPr>
        <p:spPr>
          <a:xfrm>
            <a:off x="1383665" y="2788920"/>
            <a:ext cx="5903595" cy="2260600"/>
          </a:xfrm>
        </p:spPr>
        <p:txBody>
          <a:bodyPr vert="horz" wrap="square" lIns="91440" tIns="45720" rIns="91440" bIns="45720" anchor="t"/>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eaLnBrk="1" hangingPunct="1"/>
            <a:r>
              <a:rPr lang="zh-CN" altLang="en-US" b="1" dirty="0">
                <a:solidFill>
                  <a:srgbClr val="220C5A"/>
                </a:solidFill>
                <a:latin typeface="微软雅黑" panose="020B0503020204020204" pitchFamily="34" charset="-122"/>
                <a:ea typeface="微软雅黑" panose="020B0503020204020204" pitchFamily="34" charset="-122"/>
              </a:rPr>
              <a:t>1、时间压力障碍</a:t>
            </a:r>
            <a:endParaRPr lang="zh-CN" altLang="en-US" b="1" dirty="0">
              <a:solidFill>
                <a:srgbClr val="220C5A"/>
              </a:solidFill>
              <a:latin typeface="微软雅黑" panose="020B0503020204020204" pitchFamily="34" charset="-122"/>
              <a:ea typeface="微软雅黑" panose="020B0503020204020204" pitchFamily="34" charset="-122"/>
            </a:endParaRPr>
          </a:p>
          <a:p>
            <a:pPr eaLnBrk="1" hangingPunct="1"/>
            <a:r>
              <a:rPr lang="zh-CN" altLang="en-US" b="1" dirty="0">
                <a:solidFill>
                  <a:srgbClr val="220C5A"/>
                </a:solidFill>
                <a:latin typeface="微软雅黑" panose="020B0503020204020204" pitchFamily="34" charset="-122"/>
                <a:ea typeface="微软雅黑" panose="020B0503020204020204" pitchFamily="34" charset="-122"/>
              </a:rPr>
              <a:t>2、空间距离的阻隔</a:t>
            </a:r>
            <a:endParaRPr lang="zh-CN" altLang="en-US" b="1" dirty="0">
              <a:solidFill>
                <a:srgbClr val="220C5A"/>
              </a:solidFill>
              <a:latin typeface="微软雅黑" panose="020B0503020204020204" pitchFamily="34" charset="-122"/>
              <a:ea typeface="微软雅黑" panose="020B0503020204020204" pitchFamily="34" charset="-122"/>
            </a:endParaRPr>
          </a:p>
          <a:p>
            <a:pPr eaLnBrk="1" hangingPunct="1"/>
            <a:r>
              <a:rPr lang="zh-CN" altLang="en-US" b="1" dirty="0">
                <a:solidFill>
                  <a:srgbClr val="220C5A"/>
                </a:solidFill>
                <a:latin typeface="微软雅黑" panose="020B0503020204020204" pitchFamily="34" charset="-122"/>
                <a:ea typeface="微软雅黑" panose="020B0503020204020204" pitchFamily="34" charset="-122"/>
              </a:rPr>
              <a:t>3、组织层级障碍</a:t>
            </a:r>
            <a:endParaRPr lang="zh-CN" altLang="en-US" b="1" dirty="0">
              <a:solidFill>
                <a:srgbClr val="220C5A"/>
              </a:solidFill>
              <a:latin typeface="微软雅黑" panose="020B0503020204020204" pitchFamily="34" charset="-122"/>
              <a:ea typeface="微软雅黑" panose="020B0503020204020204" pitchFamily="34" charset="-122"/>
            </a:endParaRPr>
          </a:p>
          <a:p>
            <a:pPr eaLnBrk="1" hangingPunct="1"/>
            <a:r>
              <a:rPr lang="zh-CN" altLang="en-US" b="1" dirty="0">
                <a:solidFill>
                  <a:srgbClr val="220C5A"/>
                </a:solidFill>
                <a:latin typeface="微软雅黑" panose="020B0503020204020204" pitchFamily="34" charset="-122"/>
                <a:ea typeface="微软雅黑" panose="020B0503020204020204" pitchFamily="34" charset="-122"/>
              </a:rPr>
              <a:t>4、噪音、环境障碍</a:t>
            </a:r>
            <a:endParaRPr lang="zh-CN" altLang="en-US" b="1" dirty="0">
              <a:solidFill>
                <a:srgbClr val="220C5A"/>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821055" y="1026795"/>
            <a:ext cx="2581910" cy="553085"/>
          </a:xfrm>
          <a:prstGeom prst="rect">
            <a:avLst/>
          </a:prstGeom>
          <a:noFill/>
        </p:spPr>
        <p:txBody>
          <a:bodyPr wrap="none" rtlCol="0" anchor="t">
            <a:spAutoFit/>
          </a:bodyPr>
          <a:p>
            <a:pPr algn="l">
              <a:buNone/>
            </a:pPr>
            <a:r>
              <a:rPr lang="zh-CN" altLang="en-US" sz="30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四、 渠道障碍</a:t>
            </a:r>
            <a:endParaRPr lang="zh-CN" altLang="en-US" sz="30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对角圆角矩形 28"/>
          <p:cNvSpPr/>
          <p:nvPr/>
        </p:nvSpPr>
        <p:spPr bwMode="auto">
          <a:xfrm>
            <a:off x="4800600" y="3252153"/>
            <a:ext cx="4175125" cy="649287"/>
          </a:xfrm>
          <a:custGeom>
            <a:avLst/>
            <a:gdLst>
              <a:gd name="T0" fmla="*/ 4175125 w 4175125"/>
              <a:gd name="T1" fmla="*/ 324644 h 649287"/>
              <a:gd name="T2" fmla="*/ 2087565 w 4175125"/>
              <a:gd name="T3" fmla="*/ 649287 h 649287"/>
              <a:gd name="T4" fmla="*/ 0 w 4175125"/>
              <a:gd name="T5" fmla="*/ 324644 h 649287"/>
              <a:gd name="T6" fmla="*/ 2087565 w 4175125"/>
              <a:gd name="T7" fmla="*/ 0 h 649287"/>
              <a:gd name="T8" fmla="*/ 0 60000 65536"/>
              <a:gd name="T9" fmla="*/ 5898240 60000 65536"/>
              <a:gd name="T10" fmla="*/ 11796480 60000 65536"/>
              <a:gd name="T11" fmla="*/ 17694720 60000 65536"/>
              <a:gd name="T12" fmla="*/ 39827 w 4175125"/>
              <a:gd name="T13" fmla="*/ 39827 h 649287"/>
              <a:gd name="T14" fmla="*/ 4135299 w 4175125"/>
              <a:gd name="T15" fmla="*/ 609460 h 649287"/>
            </a:gdLst>
            <a:ahLst/>
            <a:cxnLst>
              <a:cxn ang="T8">
                <a:pos x="T0" y="T1"/>
              </a:cxn>
              <a:cxn ang="T9">
                <a:pos x="T2" y="T3"/>
              </a:cxn>
              <a:cxn ang="T10">
                <a:pos x="T4" y="T5"/>
              </a:cxn>
              <a:cxn ang="T11">
                <a:pos x="T6" y="T7"/>
              </a:cxn>
            </a:cxnLst>
            <a:rect l="T12" t="T13" r="T14" b="T15"/>
            <a:pathLst>
              <a:path w="4175125" h="649287">
                <a:moveTo>
                  <a:pt x="135980" y="0"/>
                </a:moveTo>
                <a:lnTo>
                  <a:pt x="4175125" y="0"/>
                </a:lnTo>
                <a:lnTo>
                  <a:pt x="4175125" y="513307"/>
                </a:lnTo>
                <a:cubicBezTo>
                  <a:pt x="4175125" y="588406"/>
                  <a:pt x="4114244" y="649286"/>
                  <a:pt x="4039145" y="649287"/>
                </a:cubicBezTo>
                <a:lnTo>
                  <a:pt x="0" y="649287"/>
                </a:lnTo>
                <a:lnTo>
                  <a:pt x="0" y="135980"/>
                </a:lnTo>
                <a:cubicBezTo>
                  <a:pt x="0" y="60880"/>
                  <a:pt x="60880" y="0"/>
                  <a:pt x="135979" y="0"/>
                </a:cubicBezTo>
                <a:close/>
              </a:path>
            </a:pathLst>
          </a:custGeom>
          <a:solidFill>
            <a:srgbClr val="0848AF"/>
          </a:solidFill>
          <a:ln w="25400" cap="flat" cmpd="sng" algn="ctr">
            <a:noFill/>
            <a:prstDash val="solid"/>
            <a:round/>
          </a:ln>
        </p:spPr>
        <p:txBody>
          <a:bodyPr anchor="ctr"/>
          <a:lstStyle/>
          <a:p>
            <a:endParaRPr lang="zh-CN" altLang="en-US"/>
          </a:p>
        </p:txBody>
      </p:sp>
      <p:sp>
        <p:nvSpPr>
          <p:cNvPr id="9218" name="Rectangle 6"/>
          <p:cNvSpPr>
            <a:spLocks noChangeArrowheads="1"/>
          </p:cNvSpPr>
          <p:nvPr/>
        </p:nvSpPr>
        <p:spPr bwMode="auto">
          <a:xfrm>
            <a:off x="0" y="0"/>
            <a:ext cx="4008438" cy="6858000"/>
          </a:xfrm>
          <a:prstGeom prst="rect">
            <a:avLst/>
          </a:prstGeom>
          <a:solidFill>
            <a:srgbClr val="0848AF"/>
          </a:solidFill>
          <a:ln w="25400" algn="ctr">
            <a:noFill/>
            <a:miter lim="800000"/>
          </a:ln>
        </p:spPr>
        <p:txBody>
          <a:bodyPr anchor="ctr"/>
          <a:lstStyle/>
          <a:p>
            <a:pPr algn="ctr"/>
            <a:endParaRPr lang="en-US" altLang="zh-CN">
              <a:solidFill>
                <a:srgbClr val="FFFFFF"/>
              </a:solidFill>
              <a:latin typeface="Calibri" panose="020F0502020204030204" pitchFamily="34" charset="0"/>
            </a:endParaRPr>
          </a:p>
        </p:txBody>
      </p:sp>
      <p:sp>
        <p:nvSpPr>
          <p:cNvPr id="11268" name="文本框 52"/>
          <p:cNvSpPr txBox="1">
            <a:spLocks noChangeArrowheads="1"/>
          </p:cNvSpPr>
          <p:nvPr/>
        </p:nvSpPr>
        <p:spPr bwMode="auto">
          <a:xfrm>
            <a:off x="1490663" y="1700213"/>
            <a:ext cx="2374900" cy="860425"/>
          </a:xfrm>
          <a:prstGeom prst="rect">
            <a:avLst/>
          </a:prstGeom>
          <a:noFill/>
          <a:ln w="9525">
            <a:noFill/>
            <a:miter lim="800000"/>
          </a:ln>
        </p:spPr>
        <p:txBody>
          <a:bodyPr>
            <a:spAutoFit/>
          </a:bodyPr>
          <a:lstStyle/>
          <a:p>
            <a:pPr algn="ctr"/>
            <a:r>
              <a:rPr lang="zh-CN" altLang="en-US" sz="5000" b="1">
                <a:solidFill>
                  <a:schemeClr val="bg1"/>
                </a:solidFill>
                <a:latin typeface="Calibri" panose="020F0502020204030204" pitchFamily="34" charset="0"/>
                <a:ea typeface="微软雅黑" panose="020B0503020204020204" pitchFamily="34" charset="-122"/>
              </a:rPr>
              <a:t>内容</a:t>
            </a:r>
            <a:endParaRPr lang="zh-CN" altLang="en-US" sz="5000" b="1">
              <a:solidFill>
                <a:schemeClr val="bg1"/>
              </a:solidFill>
              <a:latin typeface="Calibri" panose="020F0502020204030204" pitchFamily="34" charset="0"/>
              <a:ea typeface="微软雅黑" panose="020B0503020204020204" pitchFamily="34" charset="-122"/>
            </a:endParaRPr>
          </a:p>
        </p:txBody>
      </p:sp>
      <p:sp>
        <p:nvSpPr>
          <p:cNvPr id="11270" name="TextBox 6"/>
          <p:cNvSpPr txBox="1">
            <a:spLocks noChangeArrowheads="1"/>
          </p:cNvSpPr>
          <p:nvPr/>
        </p:nvSpPr>
        <p:spPr bwMode="auto">
          <a:xfrm>
            <a:off x="4971733" y="1779270"/>
            <a:ext cx="3832225" cy="492125"/>
          </a:xfrm>
          <a:prstGeom prst="rect">
            <a:avLst/>
          </a:prstGeom>
          <a:noFill/>
          <a:ln w="9525">
            <a:noFill/>
            <a:miter lim="800000"/>
          </a:ln>
        </p:spPr>
        <p:txBody>
          <a:bodyPr lIns="0" tIns="0" rIns="0" bIns="0" anchor="ctr">
            <a:spAutoFit/>
          </a:bodyPr>
          <a:lstStyle/>
          <a:p>
            <a:pPr algn="l"/>
            <a:r>
              <a:rPr lang="en-US" altLang="zh-CN" sz="3200" b="1">
                <a:solidFill>
                  <a:schemeClr val="tx1"/>
                </a:solidFill>
                <a:latin typeface="微软雅黑" panose="020B0503020204020204" pitchFamily="34" charset="-122"/>
                <a:ea typeface="微软雅黑" panose="020B0503020204020204" pitchFamily="34" charset="-122"/>
              </a:rPr>
              <a:t>01    学习目标</a:t>
            </a:r>
            <a:endParaRPr lang="en-US" altLang="zh-CN" sz="3200" b="1">
              <a:solidFill>
                <a:schemeClr val="tx1"/>
              </a:solidFill>
              <a:latin typeface="微软雅黑" panose="020B0503020204020204" pitchFamily="34" charset="-122"/>
              <a:ea typeface="微软雅黑" panose="020B0503020204020204" pitchFamily="34" charset="-122"/>
            </a:endParaRPr>
          </a:p>
        </p:txBody>
      </p:sp>
      <p:sp>
        <p:nvSpPr>
          <p:cNvPr id="11271" name="TextBox 10"/>
          <p:cNvSpPr txBox="1">
            <a:spLocks noChangeArrowheads="1"/>
          </p:cNvSpPr>
          <p:nvPr/>
        </p:nvSpPr>
        <p:spPr bwMode="auto">
          <a:xfrm>
            <a:off x="4971733" y="2560638"/>
            <a:ext cx="3832225" cy="492125"/>
          </a:xfrm>
          <a:prstGeom prst="rect">
            <a:avLst/>
          </a:prstGeom>
          <a:noFill/>
          <a:ln w="9525">
            <a:noFill/>
            <a:miter lim="800000"/>
          </a:ln>
        </p:spPr>
        <p:txBody>
          <a:bodyPr lIns="0" tIns="0" rIns="0" bIns="0" anchor="ctr">
            <a:spAutoFit/>
          </a:bodyPr>
          <a:lstStyle/>
          <a:p>
            <a:r>
              <a:rPr lang="en-US" altLang="zh-CN" sz="3200" b="1">
                <a:solidFill>
                  <a:schemeClr val="tx1"/>
                </a:solidFill>
                <a:latin typeface="微软雅黑" panose="020B0503020204020204" pitchFamily="34" charset="-122"/>
                <a:ea typeface="微软雅黑" panose="020B0503020204020204" pitchFamily="34" charset="-122"/>
              </a:rPr>
              <a:t>02    </a:t>
            </a:r>
            <a:r>
              <a:rPr lang="zh-CN" altLang="en-US" sz="3200" b="1">
                <a:solidFill>
                  <a:schemeClr val="tx1"/>
                </a:solidFill>
                <a:latin typeface="微软雅黑" panose="020B0503020204020204" pitchFamily="34" charset="-122"/>
                <a:ea typeface="微软雅黑" panose="020B0503020204020204" pitchFamily="34" charset="-122"/>
                <a:sym typeface="+mn-ea"/>
              </a:rPr>
              <a:t>内容讲授</a:t>
            </a:r>
            <a:endParaRPr lang="zh-CN" altLang="en-US" sz="3200" b="1">
              <a:solidFill>
                <a:schemeClr val="tx1"/>
              </a:solidFill>
              <a:latin typeface="微软雅黑" panose="020B0503020204020204" pitchFamily="34" charset="-122"/>
              <a:ea typeface="微软雅黑" panose="020B0503020204020204" pitchFamily="34" charset="-122"/>
              <a:sym typeface="+mn-ea"/>
            </a:endParaRPr>
          </a:p>
        </p:txBody>
      </p:sp>
      <p:pic>
        <p:nvPicPr>
          <p:cNvPr id="4" name="Picture 1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400415" y="3140710"/>
            <a:ext cx="3556635" cy="262191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5"/>
          <p:cNvSpPr txBox="1">
            <a:spLocks noChangeArrowheads="1"/>
          </p:cNvSpPr>
          <p:nvPr/>
        </p:nvSpPr>
        <p:spPr bwMode="auto">
          <a:xfrm>
            <a:off x="4971733" y="3331210"/>
            <a:ext cx="3832225" cy="492125"/>
          </a:xfrm>
          <a:prstGeom prst="rect">
            <a:avLst/>
          </a:prstGeom>
          <a:noFill/>
          <a:ln w="9525">
            <a:noFill/>
            <a:miter lim="800000"/>
          </a:ln>
        </p:spPr>
        <p:txBody>
          <a:bodyPr lIns="0" tIns="0" rIns="0" bIns="0" anchor="ctr">
            <a:spAutoFit/>
          </a:bodyPr>
          <a:p>
            <a:pPr algn="l"/>
            <a:r>
              <a:rPr lang="en-US" altLang="zh-CN" sz="3200" b="1">
                <a:solidFill>
                  <a:schemeClr val="bg1"/>
                </a:solidFill>
                <a:latin typeface="微软雅黑" panose="020B0503020204020204" pitchFamily="34" charset="-122"/>
                <a:ea typeface="微软雅黑" panose="020B0503020204020204" pitchFamily="34" charset="-122"/>
              </a:rPr>
              <a:t>03    总结</a:t>
            </a:r>
            <a:endParaRPr lang="en-US" altLang="zh-CN" sz="3200" b="1">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additive="base">
                                        <p:cTn id="7" dur="500" fill="hold"/>
                                        <p:tgtEl>
                                          <p:spTgt spid="9218"/>
                                        </p:tgtEl>
                                        <p:attrNameLst>
                                          <p:attrName>ppt_x</p:attrName>
                                        </p:attrNameLst>
                                      </p:cBhvr>
                                      <p:tavLst>
                                        <p:tav tm="0">
                                          <p:val>
                                            <p:strVal val="0-#ppt_w/2"/>
                                          </p:val>
                                        </p:tav>
                                        <p:tav tm="100000">
                                          <p:val>
                                            <p:strVal val="#ppt_x"/>
                                          </p:val>
                                        </p:tav>
                                      </p:tavLst>
                                    </p:anim>
                                    <p:anim calcmode="lin" valueType="num">
                                      <p:cBhvr additive="base">
                                        <p:cTn id="8" dur="500" fill="hold"/>
                                        <p:tgtEl>
                                          <p:spTgt spid="9218"/>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268"/>
                                        </p:tgtEl>
                                        <p:attrNameLst>
                                          <p:attrName>style.visibility</p:attrName>
                                        </p:attrNameLst>
                                      </p:cBhvr>
                                      <p:to>
                                        <p:strVal val="visible"/>
                                      </p:to>
                                    </p:set>
                                    <p:anim calcmode="lin" valueType="num">
                                      <p:cBhvr additive="base">
                                        <p:cTn id="11" dur="500" fill="hold"/>
                                        <p:tgtEl>
                                          <p:spTgt spid="11268"/>
                                        </p:tgtEl>
                                        <p:attrNameLst>
                                          <p:attrName>ppt_x</p:attrName>
                                        </p:attrNameLst>
                                      </p:cBhvr>
                                      <p:tavLst>
                                        <p:tav tm="0">
                                          <p:val>
                                            <p:strVal val="0-#ppt_w/2"/>
                                          </p:val>
                                        </p:tav>
                                        <p:tav tm="100000">
                                          <p:val>
                                            <p:strVal val="#ppt_x"/>
                                          </p:val>
                                        </p:tav>
                                      </p:tavLst>
                                    </p:anim>
                                    <p:anim calcmode="lin" valueType="num">
                                      <p:cBhvr additive="base">
                                        <p:cTn id="12" dur="500" fill="hold"/>
                                        <p:tgtEl>
                                          <p:spTgt spid="11268"/>
                                        </p:tgtEl>
                                        <p:attrNameLst>
                                          <p:attrName>ppt_y</p:attrName>
                                        </p:attrNameLst>
                                      </p:cBhvr>
                                      <p:tavLst>
                                        <p:tav tm="0">
                                          <p:val>
                                            <p:strVal val="#ppt_y"/>
                                          </p:val>
                                        </p:tav>
                                        <p:tav tm="100000">
                                          <p:val>
                                            <p:strVal val="#ppt_y"/>
                                          </p:val>
                                        </p:tav>
                                      </p:tavLst>
                                    </p:anim>
                                  </p:childTnLst>
                                </p:cTn>
                              </p:par>
                              <p:par>
                                <p:cTn id="13" presetID="2" presetClass="entr" presetSubtype="4" fill="hold" grpId="0" nodeType="withEffect">
                                  <p:stCondLst>
                                    <p:cond delay="0"/>
                                  </p:stCondLst>
                                  <p:iterate type="lt">
                                    <p:tmPct val="0"/>
                                  </p:iterate>
                                  <p:childTnLst>
                                    <p:set>
                                      <p:cBhvr>
                                        <p:cTn id="14" dur="1" fill="hold">
                                          <p:stCondLst>
                                            <p:cond delay="0"/>
                                          </p:stCondLst>
                                        </p:cTn>
                                        <p:tgtEl>
                                          <p:spTgt spid="11270"/>
                                        </p:tgtEl>
                                        <p:attrNameLst>
                                          <p:attrName>style.visibility</p:attrName>
                                        </p:attrNameLst>
                                      </p:cBhvr>
                                      <p:to>
                                        <p:strVal val="visible"/>
                                      </p:to>
                                    </p:set>
                                    <p:anim calcmode="lin" valueType="num">
                                      <p:cBhvr additive="base">
                                        <p:cTn id="15" dur="500" fill="hold"/>
                                        <p:tgtEl>
                                          <p:spTgt spid="11270"/>
                                        </p:tgtEl>
                                        <p:attrNameLst>
                                          <p:attrName>ppt_x</p:attrName>
                                        </p:attrNameLst>
                                      </p:cBhvr>
                                      <p:tavLst>
                                        <p:tav tm="0">
                                          <p:val>
                                            <p:strVal val="#ppt_x"/>
                                          </p:val>
                                        </p:tav>
                                        <p:tav tm="100000">
                                          <p:val>
                                            <p:strVal val="#ppt_x"/>
                                          </p:val>
                                        </p:tav>
                                      </p:tavLst>
                                    </p:anim>
                                    <p:anim calcmode="lin" valueType="num">
                                      <p:cBhvr additive="base">
                                        <p:cTn id="16" dur="500" fill="hold"/>
                                        <p:tgtEl>
                                          <p:spTgt spid="1127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1271"/>
                                        </p:tgtEl>
                                        <p:attrNameLst>
                                          <p:attrName>style.visibility</p:attrName>
                                        </p:attrNameLst>
                                      </p:cBhvr>
                                      <p:to>
                                        <p:strVal val="visible"/>
                                      </p:to>
                                    </p:set>
                                    <p:anim calcmode="lin" valueType="num">
                                      <p:cBhvr additive="base">
                                        <p:cTn id="19" dur="500" fill="hold"/>
                                        <p:tgtEl>
                                          <p:spTgt spid="11271"/>
                                        </p:tgtEl>
                                        <p:attrNameLst>
                                          <p:attrName>ppt_x</p:attrName>
                                        </p:attrNameLst>
                                      </p:cBhvr>
                                      <p:tavLst>
                                        <p:tav tm="0">
                                          <p:val>
                                            <p:strVal val="#ppt_x"/>
                                          </p:val>
                                        </p:tav>
                                        <p:tav tm="100000">
                                          <p:val>
                                            <p:strVal val="#ppt_x"/>
                                          </p:val>
                                        </p:tav>
                                      </p:tavLst>
                                    </p:anim>
                                    <p:anim calcmode="lin" valueType="num">
                                      <p:cBhvr additive="base">
                                        <p:cTn id="20" dur="500" fill="hold"/>
                                        <p:tgtEl>
                                          <p:spTgt spid="11271"/>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500" fill="hold"/>
                                        <p:tgtEl>
                                          <p:spTgt spid="2"/>
                                        </p:tgtEl>
                                        <p:attrNameLst>
                                          <p:attrName>ppt_x</p:attrName>
                                        </p:attrNameLst>
                                      </p:cBhvr>
                                      <p:tavLst>
                                        <p:tav tm="0">
                                          <p:val>
                                            <p:strVal val="#ppt_x"/>
                                          </p:val>
                                        </p:tav>
                                        <p:tav tm="100000">
                                          <p:val>
                                            <p:strVal val="#ppt_x"/>
                                          </p:val>
                                        </p:tav>
                                      </p:tavLst>
                                    </p:anim>
                                    <p:anim calcmode="lin" valueType="num">
                                      <p:cBhvr additive="base">
                                        <p:cTn id="24" dur="500" fill="hold"/>
                                        <p:tgtEl>
                                          <p:spTgt spid="2"/>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 presetClass="entr" presetSubtype="8" fill="hold" grpId="0" nodeType="afterEffect">
                                  <p:stCondLst>
                                    <p:cond delay="0"/>
                                  </p:stCondLst>
                                  <p:childTnLst>
                                    <p:set>
                                      <p:cBhvr>
                                        <p:cTn id="27" dur="1" fill="hold">
                                          <p:stCondLst>
                                            <p:cond delay="0"/>
                                          </p:stCondLst>
                                        </p:cTn>
                                        <p:tgtEl>
                                          <p:spTgt spid="9217"/>
                                        </p:tgtEl>
                                        <p:attrNameLst>
                                          <p:attrName>style.visibility</p:attrName>
                                        </p:attrNameLst>
                                      </p:cBhvr>
                                      <p:to>
                                        <p:strVal val="visible"/>
                                      </p:to>
                                    </p:set>
                                    <p:anim calcmode="lin" valueType="num">
                                      <p:cBhvr additive="base">
                                        <p:cTn id="28" dur="1000" fill="hold"/>
                                        <p:tgtEl>
                                          <p:spTgt spid="9217"/>
                                        </p:tgtEl>
                                        <p:attrNameLst>
                                          <p:attrName>ppt_x</p:attrName>
                                        </p:attrNameLst>
                                      </p:cBhvr>
                                      <p:tavLst>
                                        <p:tav tm="0">
                                          <p:val>
                                            <p:strVal val="0-#ppt_w/2"/>
                                          </p:val>
                                        </p:tav>
                                        <p:tav tm="100000">
                                          <p:val>
                                            <p:strVal val="#ppt_x"/>
                                          </p:val>
                                        </p:tav>
                                      </p:tavLst>
                                    </p:anim>
                                    <p:anim calcmode="lin" valueType="num">
                                      <p:cBhvr additive="base">
                                        <p:cTn id="29" dur="1000" fill="hold"/>
                                        <p:tgtEl>
                                          <p:spTgt spid="9217"/>
                                        </p:tgtEl>
                                        <p:attrNameLst>
                                          <p:attrName>ppt_y</p:attrName>
                                        </p:attrNameLst>
                                      </p:cBhvr>
                                      <p:tavLst>
                                        <p:tav tm="0">
                                          <p:val>
                                            <p:strVal val="#ppt_y"/>
                                          </p:val>
                                        </p:tav>
                                        <p:tav tm="100000">
                                          <p:val>
                                            <p:strVal val="#ppt_y"/>
                                          </p:val>
                                        </p:tav>
                                      </p:tavLst>
                                    </p:anim>
                                  </p:childTnLst>
                                </p:cTn>
                              </p:par>
                              <p:par>
                                <p:cTn id="30" presetID="2" presetClass="entr" presetSubtype="2" fill="hold" nodeType="withEffect">
                                  <p:stCondLst>
                                    <p:cond delay="0"/>
                                  </p:stCondLst>
                                  <p:childTnLst>
                                    <p:set>
                                      <p:cBhvr>
                                        <p:cTn id="31" dur="1" fill="hold">
                                          <p:stCondLst>
                                            <p:cond delay="0"/>
                                          </p:stCondLst>
                                        </p:cTn>
                                        <p:tgtEl>
                                          <p:spTgt spid="4"/>
                                        </p:tgtEl>
                                        <p:attrNameLst>
                                          <p:attrName>style.visibility</p:attrName>
                                        </p:attrNameLst>
                                      </p:cBhvr>
                                      <p:to>
                                        <p:strVal val="visible"/>
                                      </p:to>
                                    </p:set>
                                    <p:anim calcmode="lin" valueType="num">
                                      <p:cBhvr additive="base">
                                        <p:cTn id="32" dur="2000" fill="hold"/>
                                        <p:tgtEl>
                                          <p:spTgt spid="4"/>
                                        </p:tgtEl>
                                        <p:attrNameLst>
                                          <p:attrName>ppt_x</p:attrName>
                                        </p:attrNameLst>
                                      </p:cBhvr>
                                      <p:tavLst>
                                        <p:tav tm="0">
                                          <p:val>
                                            <p:strVal val="1+#ppt_w/2"/>
                                          </p:val>
                                        </p:tav>
                                        <p:tav tm="100000">
                                          <p:val>
                                            <p:strVal val="#ppt_x"/>
                                          </p:val>
                                        </p:tav>
                                      </p:tavLst>
                                    </p:anim>
                                    <p:anim calcmode="lin" valueType="num">
                                      <p:cBhvr additive="base">
                                        <p:cTn id="33" dur="2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7" grpId="0" bldLvl="0" animBg="1"/>
      <p:bldP spid="9218" grpId="0" bldLvl="0" animBg="1"/>
      <p:bldP spid="11268" grpId="0"/>
      <p:bldP spid="11270" grpId="0"/>
      <p:bldP spid="11271" grpId="0"/>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818261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03  总结</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tx1"/>
                </a:solidFill>
                <a:latin typeface="Impact" panose="020B0806030902050204" pitchFamily="34" charset="0"/>
                <a:ea typeface="微软雅黑" panose="020B0503020204020204" pitchFamily="34" charset="-122"/>
              </a:rPr>
              <a:t>02   内容讲授</a:t>
            </a:r>
            <a:endParaRPr lang="en-US" altLang="zh-CN" sz="2800" b="1">
              <a:solidFill>
                <a:schemeClr val="tx1"/>
              </a:solidFill>
              <a:latin typeface="Impact" panose="020B0806030902050204" pitchFamily="34" charset="0"/>
              <a:ea typeface="微软雅黑" panose="020B0503020204020204" pitchFamily="34" charset="-122"/>
            </a:endParaRPr>
          </a:p>
        </p:txBody>
      </p:sp>
      <p:sp>
        <p:nvSpPr>
          <p:cNvPr id="6" name="矩形 5"/>
          <p:cNvSpPr/>
          <p:nvPr/>
        </p:nvSpPr>
        <p:spPr>
          <a:xfrm>
            <a:off x="1888922" y="1122845"/>
            <a:ext cx="2088232" cy="337185"/>
          </a:xfrm>
          <a:prstGeom prst="rect">
            <a:avLst/>
          </a:prstGeom>
        </p:spPr>
        <p:txBody>
          <a:bodyPr wrap="square">
            <a:spAutoFit/>
          </a:bodyPr>
          <a:p>
            <a:r>
              <a:rPr lang="zh-CN" altLang="en-US" sz="1600" b="1" dirty="0" smtClean="0">
                <a:solidFill>
                  <a:schemeClr val="bg1"/>
                </a:solidFill>
                <a:ea typeface="微软雅黑" panose="020B0503020204020204" pitchFamily="34" charset="-122"/>
              </a:rPr>
              <a:t>明 年 工 作 计 划</a:t>
            </a:r>
            <a:endParaRPr lang="zh-CN" altLang="en-US" sz="1600" b="1" dirty="0">
              <a:solidFill>
                <a:schemeClr val="bg1"/>
              </a:solidFill>
              <a:ea typeface="微软雅黑" panose="020B0503020204020204" pitchFamily="34" charset="-122"/>
            </a:endParaRPr>
          </a:p>
        </p:txBody>
      </p:sp>
      <p:pic>
        <p:nvPicPr>
          <p:cNvPr id="2" name="图片 1" descr="模块六沟通技巧2"/>
          <p:cNvPicPr>
            <a:picLocks noChangeAspect="1"/>
          </p:cNvPicPr>
          <p:nvPr/>
        </p:nvPicPr>
        <p:blipFill>
          <a:blip r:embed="rId1"/>
          <a:stretch>
            <a:fillRect/>
          </a:stretch>
        </p:blipFill>
        <p:spPr>
          <a:xfrm>
            <a:off x="0" y="765175"/>
            <a:ext cx="11777980" cy="6022975"/>
          </a:xfrm>
          <a:prstGeom prst="rect">
            <a:avLst/>
          </a:prstGeom>
        </p:spPr>
      </p:pic>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8" name="文本框 7"/>
          <p:cNvSpPr txBox="1"/>
          <p:nvPr/>
        </p:nvSpPr>
        <p:spPr>
          <a:xfrm>
            <a:off x="754380" y="840740"/>
            <a:ext cx="5767070" cy="521970"/>
          </a:xfrm>
          <a:prstGeom prst="rect">
            <a:avLst/>
          </a:prstGeom>
          <a:noFill/>
        </p:spPr>
        <p:txBody>
          <a:bodyPr wrap="square" rtlCol="0">
            <a:spAutoFit/>
          </a:bodyPr>
          <a:p>
            <a:r>
              <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拓展任务：</a:t>
            </a:r>
            <a:endPar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
        <p:nvSpPr>
          <p:cNvPr id="2" name="圆角矩形 1"/>
          <p:cNvSpPr/>
          <p:nvPr/>
        </p:nvSpPr>
        <p:spPr>
          <a:xfrm>
            <a:off x="754380" y="1822450"/>
            <a:ext cx="10869930" cy="4354830"/>
          </a:xfrm>
          <a:prstGeom prst="roundRect">
            <a:avLst/>
          </a:prstGeom>
          <a:no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 name="矩形 3"/>
          <p:cNvSpPr/>
          <p:nvPr/>
        </p:nvSpPr>
        <p:spPr>
          <a:xfrm>
            <a:off x="4780280" y="1158240"/>
            <a:ext cx="1741170" cy="521970"/>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p>
            <a:r>
              <a:rPr lang="zh-CN" altLang="zh-CN" sz="2800" dirty="0">
                <a:solidFill>
                  <a:schemeClr val="bg1"/>
                </a:solidFill>
                <a:latin typeface="微软雅黑" panose="020B0503020204020204" pitchFamily="34" charset="-122"/>
                <a:ea typeface="微软雅黑" panose="020B0503020204020204" pitchFamily="34" charset="-122"/>
                <a:sym typeface="+mn-ea"/>
              </a:rPr>
              <a:t>案例分析</a:t>
            </a:r>
            <a:endParaRPr lang="zh-CN" altLang="zh-CN" sz="2800" dirty="0">
              <a:solidFill>
                <a:schemeClr val="bg1"/>
              </a:solidFill>
              <a:latin typeface="微软雅黑" panose="020B0503020204020204" pitchFamily="34" charset="-122"/>
              <a:ea typeface="微软雅黑" panose="020B0503020204020204" pitchFamily="34" charset="-122"/>
              <a:sym typeface="+mn-ea"/>
            </a:endParaRPr>
          </a:p>
        </p:txBody>
      </p:sp>
      <p:sp>
        <p:nvSpPr>
          <p:cNvPr id="21" name="TextBox 20"/>
          <p:cNvSpPr txBox="1"/>
          <p:nvPr/>
        </p:nvSpPr>
        <p:spPr>
          <a:xfrm>
            <a:off x="1212850" y="1823085"/>
            <a:ext cx="10090785" cy="3100705"/>
          </a:xfrm>
          <a:prstGeom prst="rect">
            <a:avLst/>
          </a:prstGeom>
          <a:noFill/>
        </p:spPr>
        <p:txBody>
          <a:bodyPr wrap="square" lIns="0" tIns="0" rIns="0" bIns="0" rtlCol="0">
            <a:spAutoFit/>
          </a:bodyPr>
          <a:p>
            <a:pPr marR="0" defTabSz="914400">
              <a:lnSpc>
                <a:spcPct val="140000"/>
              </a:lnSpc>
              <a:buClrTx/>
              <a:buSzTx/>
              <a:buFont typeface="Arial" panose="020B0604020202020204" pitchFamily="34" charset="0"/>
              <a:buNone/>
              <a:defRPr/>
            </a:pPr>
            <a:r>
              <a:rPr lang="zh-CN" altLang="en-US" sz="1000" dirty="0" smtClean="0">
                <a:solidFill>
                  <a:schemeClr val="tx1">
                    <a:lumMod val="65000"/>
                    <a:lumOff val="35000"/>
                  </a:schemeClr>
                </a:solidFill>
                <a:latin typeface="微软雅黑" panose="020B0503020204020204" pitchFamily="34" charset="-122"/>
                <a:ea typeface="微软雅黑" panose="020B0503020204020204" pitchFamily="34" charset="-122"/>
              </a:rPr>
              <a:t> </a:t>
            </a:r>
            <a:r>
              <a:rPr lang="zh-CN" altLang="en-US" sz="1600" dirty="0" smtClean="0">
                <a:solidFill>
                  <a:schemeClr val="tx1">
                    <a:lumMod val="65000"/>
                    <a:lumOff val="35000"/>
                  </a:schemeClr>
                </a:solidFill>
                <a:latin typeface="微软雅黑" panose="020B0503020204020204" pitchFamily="34" charset="-122"/>
                <a:ea typeface="微软雅黑" panose="020B0503020204020204" pitchFamily="34" charset="-122"/>
              </a:rPr>
              <a:t> </a:t>
            </a:r>
            <a:r>
              <a:rPr lang="zh-CN" altLang="en-US" sz="1400" dirty="0" smtClean="0">
                <a:solidFill>
                  <a:schemeClr val="tx1">
                    <a:lumMod val="65000"/>
                    <a:lumOff val="35000"/>
                  </a:schemeClr>
                </a:solidFill>
                <a:latin typeface="微软雅黑" panose="020B0503020204020204" pitchFamily="34" charset="-122"/>
                <a:ea typeface="微软雅黑" panose="020B0503020204020204" pitchFamily="34" charset="-122"/>
              </a:rPr>
              <a:t>  </a:t>
            </a:r>
            <a:r>
              <a:rPr lang="zh-CN" altLang="en-US" sz="2400" b="1" dirty="0">
                <a:latin typeface="微软雅黑" panose="020B0503020204020204" pitchFamily="34" charset="-122"/>
                <a:ea typeface="微软雅黑" panose="020B0503020204020204" pitchFamily="34" charset="-122"/>
                <a:sym typeface="+mn-ea"/>
              </a:rPr>
              <a:t>狮子和老虎之间爆发了一场激烈的冲突，到最后，两败俱伤。它们快要死时，狮子对老虎说：“如果不是你非要抢我的地盘，我们也不会这样死去。”考虎吃惊地说：“我从未想过要抢你的地盘啊，我一直以为是你要抢我的地盘呢。”</a:t>
            </a:r>
            <a:endParaRPr lang="zh-CN" altLang="en-US" sz="2400" b="1" dirty="0">
              <a:latin typeface="微软雅黑" panose="020B0503020204020204" pitchFamily="34" charset="-122"/>
              <a:ea typeface="微软雅黑" panose="020B0503020204020204" pitchFamily="34" charset="-122"/>
            </a:endParaRPr>
          </a:p>
          <a:p>
            <a:pPr marR="0" defTabSz="914400">
              <a:lnSpc>
                <a:spcPct val="140000"/>
              </a:lnSpc>
              <a:buClrTx/>
              <a:buSzTx/>
              <a:buFont typeface="Arial" panose="020B0604020202020204" pitchFamily="34" charset="0"/>
              <a:buNone/>
              <a:defRPr/>
            </a:pPr>
            <a:r>
              <a:rPr sz="2000">
                <a:latin typeface="微软雅黑" panose="020B0503020204020204" pitchFamily="34" charset="-122"/>
                <a:ea typeface="微软雅黑" panose="020B0503020204020204" pitchFamily="34" charset="-122"/>
              </a:rPr>
              <a:t>请问：案例中</a:t>
            </a:r>
            <a:r>
              <a:rPr lang="zh-CN" sz="2000">
                <a:latin typeface="微软雅黑" panose="020B0503020204020204" pitchFamily="34" charset="-122"/>
                <a:ea typeface="微软雅黑" panose="020B0503020204020204" pitchFamily="34" charset="-122"/>
              </a:rPr>
              <a:t>沟通的障碍在哪里？</a:t>
            </a:r>
            <a:endParaRPr lang="zh-CN" sz="2000">
              <a:latin typeface="微软雅黑" panose="020B0503020204020204" pitchFamily="34" charset="-122"/>
              <a:ea typeface="微软雅黑" panose="020B0503020204020204" pitchFamily="34" charset="-122"/>
            </a:endParaRPr>
          </a:p>
          <a:p>
            <a:pPr marR="0" defTabSz="914400">
              <a:lnSpc>
                <a:spcPct val="140000"/>
              </a:lnSpc>
              <a:buClrTx/>
              <a:buSzTx/>
              <a:buFont typeface="Arial" panose="020B0604020202020204" pitchFamily="34" charset="0"/>
              <a:buNone/>
              <a:defRPr/>
            </a:pPr>
            <a:endParaRPr sz="1400">
              <a:latin typeface="微软雅黑" panose="020B0503020204020204" pitchFamily="34" charset="-122"/>
              <a:ea typeface="微软雅黑" panose="020B0503020204020204" pitchFamily="34" charset="-122"/>
            </a:endParaRPr>
          </a:p>
          <a:p>
            <a:pPr marR="0" defTabSz="914400">
              <a:lnSpc>
                <a:spcPct val="140000"/>
              </a:lnSpc>
              <a:buClrTx/>
              <a:buSzTx/>
              <a:buFont typeface="Arial" panose="020B0604020202020204" pitchFamily="34" charset="0"/>
              <a:buNone/>
              <a:defRPr/>
            </a:pPr>
            <a:endParaRPr sz="1400">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0-#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6" presetClass="emph" presetSubtype="0" fill="hold" grpId="0" nodeType="afterEffect">
                                  <p:stCondLst>
                                    <p:cond delay="0"/>
                                  </p:stCondLst>
                                  <p:childTnLst>
                                    <p:animScale>
                                      <p:cBhvr>
                                        <p:cTn id="15" dur="2000" fill="hold"/>
                                        <p:tgtEl>
                                          <p:spTgt spid="2"/>
                                        </p:tgtEl>
                                      </p:cBhvr>
                                      <p:by x="150000" y="150000"/>
                                    </p:animScale>
                                  </p:childTnLst>
                                </p:cTn>
                              </p:par>
                            </p:childTnLst>
                          </p:cTn>
                        </p:par>
                        <p:par>
                          <p:cTn id="16" fill="hold">
                            <p:stCondLst>
                              <p:cond delay="3000"/>
                            </p:stCondLst>
                            <p:childTnLst>
                              <p:par>
                                <p:cTn id="17" presetID="21" presetClass="entr" presetSubtype="1" fill="hold" grpId="2"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heel(1)">
                                      <p:cBhvr>
                                        <p:cTn id="19"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4" grpId="0" bldLvl="0" animBg="1"/>
      <p:bldP spid="2" grpId="0" bldLvl="0" animBg="1"/>
      <p:bldP spid="2" grpId="1" animBg="1"/>
      <p:bldP spid="2" grpId="2" bldLvl="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931545" y="1059180"/>
            <a:ext cx="1856105" cy="521970"/>
          </a:xfrm>
          <a:prstGeom prst="rect">
            <a:avLst/>
          </a:prstGeom>
          <a:noFill/>
          <a:ln>
            <a:solidFill>
              <a:schemeClr val="tx1"/>
            </a:solidFill>
            <a:prstDash val="sysDash"/>
          </a:ln>
        </p:spPr>
        <p:txBody>
          <a:bodyPr wrap="square" rtlCol="0">
            <a:spAutoFit/>
          </a:bodyPr>
          <a:p>
            <a:r>
              <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rPr>
              <a:t>预习任务：</a:t>
            </a:r>
            <a:endPar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endParaRPr>
          </a:p>
        </p:txBody>
      </p:sp>
      <p:pic>
        <p:nvPicPr>
          <p:cNvPr id="7" name="图片 6" descr="A000220150824A93PPIC"/>
          <p:cNvPicPr>
            <a:picLocks noChangeAspect="1"/>
          </p:cNvPicPr>
          <p:nvPr/>
        </p:nvPicPr>
        <p:blipFill>
          <a:blip r:embed="rId1"/>
          <a:stretch>
            <a:fillRect/>
          </a:stretch>
        </p:blipFill>
        <p:spPr>
          <a:xfrm>
            <a:off x="1691640" y="1015365"/>
            <a:ext cx="10271125" cy="9432290"/>
          </a:xfrm>
          <a:prstGeom prst="rect">
            <a:avLst/>
          </a:prstGeom>
        </p:spPr>
      </p:pic>
      <p:sp>
        <p:nvSpPr>
          <p:cNvPr id="9" name="文本框 8"/>
          <p:cNvSpPr txBox="1"/>
          <p:nvPr/>
        </p:nvSpPr>
        <p:spPr>
          <a:xfrm>
            <a:off x="2222500" y="2583180"/>
            <a:ext cx="5064760" cy="1814830"/>
          </a:xfrm>
          <a:prstGeom prst="rect">
            <a:avLst/>
          </a:prstGeom>
          <a:noFill/>
          <a:ln>
            <a:solidFill>
              <a:schemeClr val="tx1"/>
            </a:solidFill>
            <a:prstDash val="lgDash"/>
          </a:ln>
        </p:spPr>
        <p:txBody>
          <a:bodyPr wrap="square" rtlCol="0">
            <a:spAutoFit/>
          </a:bodyPr>
          <a:p>
            <a:r>
              <a:rPr lang="zh-CN" altLang="en-US" sz="2800">
                <a:latin typeface="微软雅黑" panose="020B0503020204020204" pitchFamily="34" charset="-122"/>
                <a:ea typeface="微软雅黑" panose="020B0503020204020204" pitchFamily="34" charset="-122"/>
              </a:rPr>
              <a:t>  </a:t>
            </a:r>
            <a:r>
              <a:rPr lang="zh-CN" altLang="en-GB" sz="2800" b="1" dirty="0">
                <a:ea typeface="仿宋_GB2312" pitchFamily="49" charset="-122"/>
                <a:sym typeface="+mn-ea"/>
              </a:rPr>
              <a:t>这节课我们分析了沟通的障碍，那么如何克服沟通障碍，实现有效沟通呢？请预习克服沟通障碍的策略。</a:t>
            </a:r>
            <a:endParaRPr lang="zh-CN" altLang="en-GB" sz="2800" b="1" dirty="0">
              <a:ea typeface="仿宋_GB2312" pitchFamily="49" charset="-122"/>
              <a:sym typeface="+mn-ea"/>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6"/>
          <p:cNvSpPr>
            <a:spLocks noChangeArrowheads="1"/>
          </p:cNvSpPr>
          <p:nvPr/>
        </p:nvSpPr>
        <p:spPr bwMode="auto">
          <a:xfrm rot="16200000" flipV="1">
            <a:off x="6270578" y="-267172"/>
            <a:ext cx="69850" cy="6742113"/>
          </a:xfrm>
          <a:prstGeom prst="rect">
            <a:avLst/>
          </a:prstGeom>
          <a:solidFill>
            <a:srgbClr val="808080"/>
          </a:solidFill>
          <a:ln w="25400" algn="ctr">
            <a:noFill/>
            <a:miter lim="800000"/>
          </a:ln>
        </p:spPr>
        <p:txBody>
          <a:bodyPr anchor="ctr"/>
          <a:lstStyle/>
          <a:p>
            <a:pPr algn="ctr"/>
            <a:endParaRPr lang="en-US" altLang="zh-CN">
              <a:solidFill>
                <a:srgbClr val="FFFFFF"/>
              </a:solidFill>
              <a:latin typeface="Calibri" panose="020F0502020204030204" pitchFamily="34" charset="0"/>
            </a:endParaRPr>
          </a:p>
        </p:txBody>
      </p:sp>
      <p:sp>
        <p:nvSpPr>
          <p:cNvPr id="5124" name="文本框 52"/>
          <p:cNvSpPr txBox="1">
            <a:spLocks noChangeArrowheads="1"/>
          </p:cNvSpPr>
          <p:nvPr/>
        </p:nvSpPr>
        <p:spPr bwMode="auto">
          <a:xfrm>
            <a:off x="4039684" y="1974324"/>
            <a:ext cx="4459384" cy="1015663"/>
          </a:xfrm>
          <a:prstGeom prst="rect">
            <a:avLst/>
          </a:prstGeom>
          <a:noFill/>
          <a:ln w="9525">
            <a:noFill/>
            <a:miter lim="800000"/>
          </a:ln>
        </p:spPr>
        <p:txBody>
          <a:bodyPr wrap="square">
            <a:spAutoFit/>
          </a:bodyPr>
          <a:lstStyle/>
          <a:p>
            <a:pPr algn="ctr"/>
            <a:r>
              <a:rPr lang="zh-CN" altLang="en-US" sz="6000" b="1" dirty="0" smtClean="0">
                <a:latin typeface="Britannic Bold" pitchFamily="34" charset="0"/>
                <a:ea typeface="微软雅黑" panose="020B0503020204020204" pitchFamily="34" charset="-122"/>
              </a:rPr>
              <a:t>谢谢观看</a:t>
            </a:r>
            <a:endParaRPr lang="zh-CN" altLang="en-US" sz="6000" b="1" dirty="0">
              <a:latin typeface="Britannic Bold" pitchFamily="34" charset="0"/>
              <a:ea typeface="微软雅黑" panose="020B0503020204020204" pitchFamily="34" charset="-122"/>
            </a:endParaRPr>
          </a:p>
        </p:txBody>
      </p:sp>
      <p:sp>
        <p:nvSpPr>
          <p:cNvPr id="5125" name="Rectangle 7"/>
          <p:cNvSpPr>
            <a:spLocks noChangeArrowheads="1"/>
          </p:cNvSpPr>
          <p:nvPr/>
        </p:nvSpPr>
        <p:spPr bwMode="auto">
          <a:xfrm>
            <a:off x="5529533" y="3229899"/>
            <a:ext cx="1452880" cy="398780"/>
          </a:xfrm>
          <a:prstGeom prst="rect">
            <a:avLst/>
          </a:prstGeom>
          <a:noFill/>
          <a:ln w="9525">
            <a:noFill/>
            <a:miter lim="800000"/>
          </a:ln>
        </p:spPr>
        <p:txBody>
          <a:bodyPr wrap="none">
            <a:spAutoFit/>
          </a:bodyPr>
          <a:lstStyle/>
          <a:p>
            <a:r>
              <a:rPr lang="zh-CN" altLang="en-US" sz="2000" b="1" dirty="0">
                <a:ea typeface="微软雅黑" panose="020B0503020204020204" pitchFamily="34" charset="-122"/>
              </a:rPr>
              <a:t>管理学基础</a:t>
            </a:r>
            <a:endParaRPr lang="zh-CN" altLang="en-US" sz="2000" b="1" dirty="0">
              <a:ea typeface="微软雅黑" panose="020B0503020204020204" pitchFamily="34" charset="-122"/>
            </a:endParaRPr>
          </a:p>
        </p:txBody>
      </p:sp>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321011" y="4581158"/>
            <a:ext cx="2623932" cy="2390514"/>
          </a:xfrm>
          <a:prstGeom prst="rect">
            <a:avLst/>
          </a:prstGeom>
        </p:spPr>
      </p:pic>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75924" y="4467487"/>
            <a:ext cx="2692400" cy="2390514"/>
          </a:xfrm>
          <a:prstGeom prst="rect">
            <a:avLst/>
          </a:prstGeom>
        </p:spPr>
      </p:pic>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60496" y="4602975"/>
            <a:ext cx="1332740" cy="2390514"/>
          </a:xfrm>
          <a:prstGeom prst="rect">
            <a:avLst/>
          </a:prstGeom>
        </p:spPr>
      </p:pic>
    </p:spTree>
    <p:custDataLst>
      <p:tags r:id="rId4"/>
    </p:custData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1000" fill="hold"/>
                                        <p:tgtEl>
                                          <p:spTgt spid="5122"/>
                                        </p:tgtEl>
                                        <p:attrNameLst>
                                          <p:attrName>ppt_x</p:attrName>
                                        </p:attrNameLst>
                                      </p:cBhvr>
                                      <p:tavLst>
                                        <p:tav tm="0">
                                          <p:val>
                                            <p:strVal val="#ppt_x-.2"/>
                                          </p:val>
                                        </p:tav>
                                        <p:tav tm="100000">
                                          <p:val>
                                            <p:strVal val="#ppt_x"/>
                                          </p:val>
                                        </p:tav>
                                      </p:tavLst>
                                    </p:anim>
                                    <p:anim calcmode="lin" valueType="num">
                                      <p:cBhvr>
                                        <p:cTn id="8" dur="1000" fill="hold"/>
                                        <p:tgtEl>
                                          <p:spTgt spid="5122"/>
                                        </p:tgtEl>
                                        <p:attrNameLst>
                                          <p:attrName>ppt_y</p:attrName>
                                        </p:attrNameLst>
                                      </p:cBhvr>
                                      <p:tavLst>
                                        <p:tav tm="0">
                                          <p:val>
                                            <p:strVal val="#ppt_y"/>
                                          </p:val>
                                        </p:tav>
                                        <p:tav tm="100000">
                                          <p:val>
                                            <p:strVal val="#ppt_y"/>
                                          </p:val>
                                        </p:tav>
                                      </p:tavLst>
                                    </p:anim>
                                    <p:animEffect transition="in" filter="wipe(right)" prLst="gradientSize: 0.1">
                                      <p:cBhvr>
                                        <p:cTn id="9" dur="1000"/>
                                        <p:tgtEl>
                                          <p:spTgt spid="5122"/>
                                        </p:tgtEl>
                                      </p:cBhvr>
                                    </p:animEffect>
                                  </p:childTnLst>
                                </p:cTn>
                              </p:par>
                            </p:childTnLst>
                          </p:cTn>
                        </p:par>
                        <p:par>
                          <p:cTn id="10" fill="hold">
                            <p:stCondLst>
                              <p:cond delay="1000"/>
                            </p:stCondLst>
                            <p:childTnLst>
                              <p:par>
                                <p:cTn id="11" presetID="56" presetClass="entr" presetSubtype="0" fill="hold" grpId="0" nodeType="afterEffect">
                                  <p:stCondLst>
                                    <p:cond delay="0"/>
                                  </p:stCondLst>
                                  <p:iterate type="lt">
                                    <p:tmPct val="10000"/>
                                  </p:iterate>
                                  <p:childTnLst>
                                    <p:set>
                                      <p:cBhvr>
                                        <p:cTn id="12" dur="1" fill="hold">
                                          <p:stCondLst>
                                            <p:cond delay="0"/>
                                          </p:stCondLst>
                                        </p:cTn>
                                        <p:tgtEl>
                                          <p:spTgt spid="5124"/>
                                        </p:tgtEl>
                                        <p:attrNameLst>
                                          <p:attrName>style.visibility</p:attrName>
                                        </p:attrNameLst>
                                      </p:cBhvr>
                                      <p:to>
                                        <p:strVal val="visible"/>
                                      </p:to>
                                    </p:set>
                                    <p:anim by="(-#ppt_w*2)" calcmode="lin" valueType="num">
                                      <p:cBhvr rctx="PPT">
                                        <p:cTn id="13" dur="500" autoRev="1" fill="hold">
                                          <p:stCondLst>
                                            <p:cond delay="0"/>
                                          </p:stCondLst>
                                        </p:cTn>
                                        <p:tgtEl>
                                          <p:spTgt spid="5124"/>
                                        </p:tgtEl>
                                        <p:attrNameLst>
                                          <p:attrName>ppt_w</p:attrName>
                                        </p:attrNameLst>
                                      </p:cBhvr>
                                    </p:anim>
                                    <p:anim by="(#ppt_w*0.50)" calcmode="lin" valueType="num">
                                      <p:cBhvr>
                                        <p:cTn id="14" dur="500" decel="50000" autoRev="1" fill="hold">
                                          <p:stCondLst>
                                            <p:cond delay="0"/>
                                          </p:stCondLst>
                                        </p:cTn>
                                        <p:tgtEl>
                                          <p:spTgt spid="5124"/>
                                        </p:tgtEl>
                                        <p:attrNameLst>
                                          <p:attrName>ppt_x</p:attrName>
                                        </p:attrNameLst>
                                      </p:cBhvr>
                                    </p:anim>
                                    <p:anim from="(-#ppt_h/2)" to="(#ppt_y)" calcmode="lin" valueType="num">
                                      <p:cBhvr>
                                        <p:cTn id="15" dur="1000" fill="hold">
                                          <p:stCondLst>
                                            <p:cond delay="0"/>
                                          </p:stCondLst>
                                        </p:cTn>
                                        <p:tgtEl>
                                          <p:spTgt spid="5124"/>
                                        </p:tgtEl>
                                        <p:attrNameLst>
                                          <p:attrName>ppt_y</p:attrName>
                                        </p:attrNameLst>
                                      </p:cBhvr>
                                    </p:anim>
                                    <p:animRot by="21600000">
                                      <p:cBhvr>
                                        <p:cTn id="16" dur="1000" fill="hold">
                                          <p:stCondLst>
                                            <p:cond delay="0"/>
                                          </p:stCondLst>
                                        </p:cTn>
                                        <p:tgtEl>
                                          <p:spTgt spid="5124"/>
                                        </p:tgtEl>
                                        <p:attrNameLst>
                                          <p:attrName>r</p:attrName>
                                        </p:attrNameLst>
                                      </p:cBhvr>
                                    </p:animRot>
                                  </p:childTnLst>
                                </p:cTn>
                              </p:par>
                            </p:childTnLst>
                          </p:cTn>
                        </p:par>
                        <p:par>
                          <p:cTn id="17" fill="hold">
                            <p:stCondLst>
                              <p:cond delay="2299"/>
                            </p:stCondLst>
                            <p:childTnLst>
                              <p:par>
                                <p:cTn id="18" presetID="41" presetClass="entr" presetSubtype="0" fill="hold" grpId="0" nodeType="afterEffect">
                                  <p:stCondLst>
                                    <p:cond delay="0"/>
                                  </p:stCondLst>
                                  <p:iterate type="lt">
                                    <p:tmPct val="10000"/>
                                  </p:iterate>
                                  <p:childTnLst>
                                    <p:set>
                                      <p:cBhvr>
                                        <p:cTn id="19" dur="1" fill="hold">
                                          <p:stCondLst>
                                            <p:cond delay="0"/>
                                          </p:stCondLst>
                                        </p:cTn>
                                        <p:tgtEl>
                                          <p:spTgt spid="5125"/>
                                        </p:tgtEl>
                                        <p:attrNameLst>
                                          <p:attrName>style.visibility</p:attrName>
                                        </p:attrNameLst>
                                      </p:cBhvr>
                                      <p:to>
                                        <p:strVal val="visible"/>
                                      </p:to>
                                    </p:set>
                                    <p:anim calcmode="lin" valueType="num">
                                      <p:cBhvr>
                                        <p:cTn id="20" dur="500" fill="hold"/>
                                        <p:tgtEl>
                                          <p:spTgt spid="5125"/>
                                        </p:tgtEl>
                                        <p:attrNameLst>
                                          <p:attrName>ppt_x</p:attrName>
                                        </p:attrNameLst>
                                      </p:cBhvr>
                                      <p:tavLst>
                                        <p:tav tm="0">
                                          <p:val>
                                            <p:strVal val="#ppt_x"/>
                                          </p:val>
                                        </p:tav>
                                        <p:tav tm="50000">
                                          <p:val>
                                            <p:strVal val="#ppt_x+.1"/>
                                          </p:val>
                                        </p:tav>
                                        <p:tav tm="100000">
                                          <p:val>
                                            <p:strVal val="#ppt_x"/>
                                          </p:val>
                                        </p:tav>
                                      </p:tavLst>
                                    </p:anim>
                                    <p:anim calcmode="lin" valueType="num">
                                      <p:cBhvr>
                                        <p:cTn id="21" dur="500" fill="hold"/>
                                        <p:tgtEl>
                                          <p:spTgt spid="5125"/>
                                        </p:tgtEl>
                                        <p:attrNameLst>
                                          <p:attrName>ppt_y</p:attrName>
                                        </p:attrNameLst>
                                      </p:cBhvr>
                                      <p:tavLst>
                                        <p:tav tm="0">
                                          <p:val>
                                            <p:strVal val="#ppt_y"/>
                                          </p:val>
                                        </p:tav>
                                        <p:tav tm="100000">
                                          <p:val>
                                            <p:strVal val="#ppt_y"/>
                                          </p:val>
                                        </p:tav>
                                      </p:tavLst>
                                    </p:anim>
                                    <p:anim calcmode="lin" valueType="num">
                                      <p:cBhvr>
                                        <p:cTn id="22" dur="500" fill="hold"/>
                                        <p:tgtEl>
                                          <p:spTgt spid="5125"/>
                                        </p:tgtEl>
                                        <p:attrNameLst>
                                          <p:attrName>ppt_h</p:attrName>
                                        </p:attrNameLst>
                                      </p:cBhvr>
                                      <p:tavLst>
                                        <p:tav tm="0">
                                          <p:val>
                                            <p:strVal val="#ppt_h/10"/>
                                          </p:val>
                                        </p:tav>
                                        <p:tav tm="50000">
                                          <p:val>
                                            <p:strVal val="#ppt_h+.01"/>
                                          </p:val>
                                        </p:tav>
                                        <p:tav tm="100000">
                                          <p:val>
                                            <p:strVal val="#ppt_h"/>
                                          </p:val>
                                        </p:tav>
                                      </p:tavLst>
                                    </p:anim>
                                    <p:anim calcmode="lin" valueType="num">
                                      <p:cBhvr>
                                        <p:cTn id="23" dur="500" fill="hold"/>
                                        <p:tgtEl>
                                          <p:spTgt spid="5125"/>
                                        </p:tgtEl>
                                        <p:attrNameLst>
                                          <p:attrName>ppt_w</p:attrName>
                                        </p:attrNameLst>
                                      </p:cBhvr>
                                      <p:tavLst>
                                        <p:tav tm="0">
                                          <p:val>
                                            <p:strVal val="#ppt_w/10"/>
                                          </p:val>
                                        </p:tav>
                                        <p:tav tm="50000">
                                          <p:val>
                                            <p:strVal val="#ppt_w+.01"/>
                                          </p:val>
                                        </p:tav>
                                        <p:tav tm="100000">
                                          <p:val>
                                            <p:strVal val="#ppt_w"/>
                                          </p:val>
                                        </p:tav>
                                      </p:tavLst>
                                    </p:anim>
                                    <p:animEffect transition="in" filter="fade">
                                      <p:cBhvr>
                                        <p:cTn id="24" dur="500" tmFilter="0,0; .5, 1; 1, 1"/>
                                        <p:tgtEl>
                                          <p:spTgt spid="512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fade">
                                      <p:cBhvr>
                                        <p:cTn id="29" dur="500"/>
                                        <p:tgtEl>
                                          <p:spTgt spid="2"/>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fade">
                                      <p:cBhvr>
                                        <p:cTn id="34" dur="500"/>
                                        <p:tgtEl>
                                          <p:spTgt spid="3"/>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fade">
                                      <p:cBhvr>
                                        <p:cTn id="3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bldLvl="0" animBg="1"/>
      <p:bldP spid="5124" grpId="0"/>
      <p:bldP spid="512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对角圆角矩形 28"/>
          <p:cNvSpPr/>
          <p:nvPr/>
        </p:nvSpPr>
        <p:spPr bwMode="auto">
          <a:xfrm>
            <a:off x="4800600" y="1700213"/>
            <a:ext cx="4175125" cy="649287"/>
          </a:xfrm>
          <a:custGeom>
            <a:avLst/>
            <a:gdLst>
              <a:gd name="T0" fmla="*/ 4175125 w 4175125"/>
              <a:gd name="T1" fmla="*/ 324644 h 649287"/>
              <a:gd name="T2" fmla="*/ 2087565 w 4175125"/>
              <a:gd name="T3" fmla="*/ 649287 h 649287"/>
              <a:gd name="T4" fmla="*/ 0 w 4175125"/>
              <a:gd name="T5" fmla="*/ 324644 h 649287"/>
              <a:gd name="T6" fmla="*/ 2087565 w 4175125"/>
              <a:gd name="T7" fmla="*/ 0 h 649287"/>
              <a:gd name="T8" fmla="*/ 0 60000 65536"/>
              <a:gd name="T9" fmla="*/ 5898240 60000 65536"/>
              <a:gd name="T10" fmla="*/ 11796480 60000 65536"/>
              <a:gd name="T11" fmla="*/ 17694720 60000 65536"/>
              <a:gd name="T12" fmla="*/ 39827 w 4175125"/>
              <a:gd name="T13" fmla="*/ 39827 h 649287"/>
              <a:gd name="T14" fmla="*/ 4135299 w 4175125"/>
              <a:gd name="T15" fmla="*/ 609460 h 649287"/>
            </a:gdLst>
            <a:ahLst/>
            <a:cxnLst>
              <a:cxn ang="T8">
                <a:pos x="T0" y="T1"/>
              </a:cxn>
              <a:cxn ang="T9">
                <a:pos x="T2" y="T3"/>
              </a:cxn>
              <a:cxn ang="T10">
                <a:pos x="T4" y="T5"/>
              </a:cxn>
              <a:cxn ang="T11">
                <a:pos x="T6" y="T7"/>
              </a:cxn>
            </a:cxnLst>
            <a:rect l="T12" t="T13" r="T14" b="T15"/>
            <a:pathLst>
              <a:path w="4175125" h="649287">
                <a:moveTo>
                  <a:pt x="135980" y="0"/>
                </a:moveTo>
                <a:lnTo>
                  <a:pt x="4175125" y="0"/>
                </a:lnTo>
                <a:lnTo>
                  <a:pt x="4175125" y="513307"/>
                </a:lnTo>
                <a:cubicBezTo>
                  <a:pt x="4175125" y="588406"/>
                  <a:pt x="4114244" y="649286"/>
                  <a:pt x="4039145" y="649287"/>
                </a:cubicBezTo>
                <a:lnTo>
                  <a:pt x="0" y="649287"/>
                </a:lnTo>
                <a:lnTo>
                  <a:pt x="0" y="135980"/>
                </a:lnTo>
                <a:cubicBezTo>
                  <a:pt x="0" y="60880"/>
                  <a:pt x="60880" y="0"/>
                  <a:pt x="135979" y="0"/>
                </a:cubicBezTo>
                <a:close/>
              </a:path>
            </a:pathLst>
          </a:custGeom>
          <a:solidFill>
            <a:srgbClr val="0848AF"/>
          </a:solidFill>
          <a:ln w="25400" cap="flat" cmpd="sng" algn="ctr">
            <a:noFill/>
            <a:prstDash val="solid"/>
            <a:round/>
          </a:ln>
        </p:spPr>
        <p:txBody>
          <a:bodyPr anchor="ctr"/>
          <a:lstStyle/>
          <a:p>
            <a:endParaRPr lang="zh-CN" altLang="en-US"/>
          </a:p>
        </p:txBody>
      </p:sp>
      <p:sp>
        <p:nvSpPr>
          <p:cNvPr id="9218" name="Rectangle 6"/>
          <p:cNvSpPr>
            <a:spLocks noChangeArrowheads="1"/>
          </p:cNvSpPr>
          <p:nvPr/>
        </p:nvSpPr>
        <p:spPr bwMode="auto">
          <a:xfrm>
            <a:off x="0" y="0"/>
            <a:ext cx="4008438" cy="6858000"/>
          </a:xfrm>
          <a:prstGeom prst="rect">
            <a:avLst/>
          </a:prstGeom>
          <a:solidFill>
            <a:srgbClr val="0848AF"/>
          </a:solidFill>
          <a:ln w="25400" algn="ctr">
            <a:noFill/>
            <a:miter lim="800000"/>
          </a:ln>
        </p:spPr>
        <p:txBody>
          <a:bodyPr anchor="ctr"/>
          <a:lstStyle/>
          <a:p>
            <a:pPr algn="ctr"/>
            <a:endParaRPr lang="en-US" altLang="zh-CN">
              <a:solidFill>
                <a:srgbClr val="FFFFFF"/>
              </a:solidFill>
              <a:latin typeface="Calibri" panose="020F0502020204030204" pitchFamily="34" charset="0"/>
            </a:endParaRPr>
          </a:p>
        </p:txBody>
      </p:sp>
      <p:sp>
        <p:nvSpPr>
          <p:cNvPr id="11268" name="文本框 52"/>
          <p:cNvSpPr txBox="1">
            <a:spLocks noChangeArrowheads="1"/>
          </p:cNvSpPr>
          <p:nvPr/>
        </p:nvSpPr>
        <p:spPr bwMode="auto">
          <a:xfrm>
            <a:off x="1490663" y="1700213"/>
            <a:ext cx="2374900" cy="860425"/>
          </a:xfrm>
          <a:prstGeom prst="rect">
            <a:avLst/>
          </a:prstGeom>
          <a:noFill/>
          <a:ln w="9525">
            <a:noFill/>
            <a:miter lim="800000"/>
          </a:ln>
        </p:spPr>
        <p:txBody>
          <a:bodyPr>
            <a:spAutoFit/>
          </a:bodyPr>
          <a:lstStyle/>
          <a:p>
            <a:pPr algn="ctr"/>
            <a:r>
              <a:rPr lang="zh-CN" altLang="en-US" sz="5000" b="1">
                <a:solidFill>
                  <a:schemeClr val="bg1"/>
                </a:solidFill>
                <a:latin typeface="Calibri" panose="020F0502020204030204" pitchFamily="34" charset="0"/>
                <a:ea typeface="微软雅黑" panose="020B0503020204020204" pitchFamily="34" charset="-122"/>
              </a:rPr>
              <a:t>内容</a:t>
            </a:r>
            <a:endParaRPr lang="zh-CN" altLang="en-US" sz="5000" b="1">
              <a:solidFill>
                <a:schemeClr val="bg1"/>
              </a:solidFill>
              <a:latin typeface="Calibri" panose="020F0502020204030204" pitchFamily="34" charset="0"/>
              <a:ea typeface="微软雅黑" panose="020B0503020204020204" pitchFamily="34" charset="-122"/>
            </a:endParaRPr>
          </a:p>
        </p:txBody>
      </p:sp>
      <p:sp>
        <p:nvSpPr>
          <p:cNvPr id="11270" name="TextBox 6"/>
          <p:cNvSpPr txBox="1">
            <a:spLocks noChangeArrowheads="1"/>
          </p:cNvSpPr>
          <p:nvPr/>
        </p:nvSpPr>
        <p:spPr bwMode="auto">
          <a:xfrm>
            <a:off x="4971733" y="1779270"/>
            <a:ext cx="3832225" cy="492125"/>
          </a:xfrm>
          <a:prstGeom prst="rect">
            <a:avLst/>
          </a:prstGeom>
          <a:noFill/>
          <a:ln w="9525">
            <a:noFill/>
            <a:miter lim="800000"/>
          </a:ln>
        </p:spPr>
        <p:txBody>
          <a:bodyPr lIns="0" tIns="0" rIns="0" bIns="0" anchor="ctr">
            <a:spAutoFit/>
          </a:bodyPr>
          <a:lstStyle/>
          <a:p>
            <a:pPr algn="l"/>
            <a:r>
              <a:rPr lang="en-US" altLang="zh-CN" sz="3200" b="1">
                <a:solidFill>
                  <a:schemeClr val="bg1"/>
                </a:solidFill>
                <a:latin typeface="微软雅黑" panose="020B0503020204020204" pitchFamily="34" charset="-122"/>
                <a:ea typeface="微软雅黑" panose="020B0503020204020204" pitchFamily="34" charset="-122"/>
              </a:rPr>
              <a:t>01    学习目标</a:t>
            </a:r>
            <a:endParaRPr lang="en-US" altLang="zh-CN" sz="3200" b="1">
              <a:solidFill>
                <a:schemeClr val="bg1"/>
              </a:solidFill>
              <a:latin typeface="微软雅黑" panose="020B0503020204020204" pitchFamily="34" charset="-122"/>
              <a:ea typeface="微软雅黑" panose="020B0503020204020204" pitchFamily="34" charset="-122"/>
            </a:endParaRPr>
          </a:p>
        </p:txBody>
      </p:sp>
      <p:sp>
        <p:nvSpPr>
          <p:cNvPr id="11271" name="TextBox 10"/>
          <p:cNvSpPr txBox="1">
            <a:spLocks noChangeArrowheads="1"/>
          </p:cNvSpPr>
          <p:nvPr/>
        </p:nvSpPr>
        <p:spPr bwMode="auto">
          <a:xfrm>
            <a:off x="4971733" y="2560638"/>
            <a:ext cx="3832225" cy="492125"/>
          </a:xfrm>
          <a:prstGeom prst="rect">
            <a:avLst/>
          </a:prstGeom>
          <a:noFill/>
          <a:ln w="9525">
            <a:noFill/>
            <a:miter lim="800000"/>
          </a:ln>
        </p:spPr>
        <p:txBody>
          <a:bodyPr lIns="0" tIns="0" rIns="0" bIns="0" anchor="ctr">
            <a:spAutoFit/>
          </a:bodyPr>
          <a:lstStyle/>
          <a:p>
            <a:r>
              <a:rPr lang="en-US" altLang="zh-CN" sz="3200" b="1">
                <a:latin typeface="微软雅黑" panose="020B0503020204020204" pitchFamily="34" charset="-122"/>
                <a:ea typeface="微软雅黑" panose="020B0503020204020204" pitchFamily="34" charset="-122"/>
              </a:rPr>
              <a:t>02    </a:t>
            </a:r>
            <a:r>
              <a:rPr lang="zh-CN" altLang="en-US" sz="3200" b="1">
                <a:latin typeface="微软雅黑" panose="020B0503020204020204" pitchFamily="34" charset="-122"/>
                <a:ea typeface="微软雅黑" panose="020B0503020204020204" pitchFamily="34" charset="-122"/>
                <a:sym typeface="+mn-ea"/>
              </a:rPr>
              <a:t>内容讲授</a:t>
            </a:r>
            <a:endParaRPr lang="zh-CN" altLang="en-US" sz="3200" b="1">
              <a:latin typeface="微软雅黑" panose="020B0503020204020204" pitchFamily="34" charset="-122"/>
              <a:ea typeface="微软雅黑" panose="020B0503020204020204" pitchFamily="34" charset="-122"/>
            </a:endParaRPr>
          </a:p>
        </p:txBody>
      </p:sp>
      <p:pic>
        <p:nvPicPr>
          <p:cNvPr id="4" name="Picture 1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415655" y="3053080"/>
            <a:ext cx="3556635" cy="262191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5"/>
          <p:cNvSpPr txBox="1">
            <a:spLocks noChangeArrowheads="1"/>
          </p:cNvSpPr>
          <p:nvPr/>
        </p:nvSpPr>
        <p:spPr bwMode="auto">
          <a:xfrm>
            <a:off x="4971733" y="3331210"/>
            <a:ext cx="3832225" cy="492125"/>
          </a:xfrm>
          <a:prstGeom prst="rect">
            <a:avLst/>
          </a:prstGeom>
          <a:noFill/>
          <a:ln w="9525">
            <a:noFill/>
            <a:miter lim="800000"/>
          </a:ln>
        </p:spPr>
        <p:txBody>
          <a:bodyPr lIns="0" tIns="0" rIns="0" bIns="0" anchor="ctr">
            <a:spAutoFit/>
          </a:bodyPr>
          <a:p>
            <a:pPr algn="l"/>
            <a:r>
              <a:rPr lang="en-US" altLang="zh-CN" sz="3200" b="1">
                <a:latin typeface="微软雅黑" panose="020B0503020204020204" pitchFamily="34" charset="-122"/>
                <a:ea typeface="微软雅黑" panose="020B0503020204020204" pitchFamily="34" charset="-122"/>
              </a:rPr>
              <a:t>03    总结</a:t>
            </a:r>
            <a:endParaRPr lang="en-US" altLang="zh-CN" sz="3200" b="1">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additive="base">
                                        <p:cTn id="7" dur="500" fill="hold"/>
                                        <p:tgtEl>
                                          <p:spTgt spid="9218"/>
                                        </p:tgtEl>
                                        <p:attrNameLst>
                                          <p:attrName>ppt_x</p:attrName>
                                        </p:attrNameLst>
                                      </p:cBhvr>
                                      <p:tavLst>
                                        <p:tav tm="0">
                                          <p:val>
                                            <p:strVal val="0-#ppt_w/2"/>
                                          </p:val>
                                        </p:tav>
                                        <p:tav tm="100000">
                                          <p:val>
                                            <p:strVal val="#ppt_x"/>
                                          </p:val>
                                        </p:tav>
                                      </p:tavLst>
                                    </p:anim>
                                    <p:anim calcmode="lin" valueType="num">
                                      <p:cBhvr additive="base">
                                        <p:cTn id="8" dur="500" fill="hold"/>
                                        <p:tgtEl>
                                          <p:spTgt spid="9218"/>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268"/>
                                        </p:tgtEl>
                                        <p:attrNameLst>
                                          <p:attrName>style.visibility</p:attrName>
                                        </p:attrNameLst>
                                      </p:cBhvr>
                                      <p:to>
                                        <p:strVal val="visible"/>
                                      </p:to>
                                    </p:set>
                                    <p:anim calcmode="lin" valueType="num">
                                      <p:cBhvr additive="base">
                                        <p:cTn id="11" dur="500" fill="hold"/>
                                        <p:tgtEl>
                                          <p:spTgt spid="11268"/>
                                        </p:tgtEl>
                                        <p:attrNameLst>
                                          <p:attrName>ppt_x</p:attrName>
                                        </p:attrNameLst>
                                      </p:cBhvr>
                                      <p:tavLst>
                                        <p:tav tm="0">
                                          <p:val>
                                            <p:strVal val="0-#ppt_w/2"/>
                                          </p:val>
                                        </p:tav>
                                        <p:tav tm="100000">
                                          <p:val>
                                            <p:strVal val="#ppt_x"/>
                                          </p:val>
                                        </p:tav>
                                      </p:tavLst>
                                    </p:anim>
                                    <p:anim calcmode="lin" valueType="num">
                                      <p:cBhvr additive="base">
                                        <p:cTn id="12" dur="500" fill="hold"/>
                                        <p:tgtEl>
                                          <p:spTgt spid="11268"/>
                                        </p:tgtEl>
                                        <p:attrNameLst>
                                          <p:attrName>ppt_y</p:attrName>
                                        </p:attrNameLst>
                                      </p:cBhvr>
                                      <p:tavLst>
                                        <p:tav tm="0">
                                          <p:val>
                                            <p:strVal val="#ppt_y"/>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1271"/>
                                        </p:tgtEl>
                                        <p:attrNameLst>
                                          <p:attrName>style.visibility</p:attrName>
                                        </p:attrNameLst>
                                      </p:cBhvr>
                                      <p:to>
                                        <p:strVal val="visible"/>
                                      </p:to>
                                    </p:set>
                                    <p:anim calcmode="lin" valueType="num">
                                      <p:cBhvr additive="base">
                                        <p:cTn id="15" dur="500" fill="hold"/>
                                        <p:tgtEl>
                                          <p:spTgt spid="11271"/>
                                        </p:tgtEl>
                                        <p:attrNameLst>
                                          <p:attrName>ppt_x</p:attrName>
                                        </p:attrNameLst>
                                      </p:cBhvr>
                                      <p:tavLst>
                                        <p:tav tm="0">
                                          <p:val>
                                            <p:strVal val="#ppt_x"/>
                                          </p:val>
                                        </p:tav>
                                        <p:tav tm="100000">
                                          <p:val>
                                            <p:strVal val="#ppt_x"/>
                                          </p:val>
                                        </p:tav>
                                      </p:tavLst>
                                    </p:anim>
                                    <p:anim calcmode="lin" valueType="num">
                                      <p:cBhvr additive="base">
                                        <p:cTn id="16" dur="500" fill="hold"/>
                                        <p:tgtEl>
                                          <p:spTgt spid="11271"/>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2" presetClass="entr" presetSubtype="8" fill="hold" grpId="0" nodeType="afterEffect">
                                  <p:stCondLst>
                                    <p:cond delay="0"/>
                                  </p:stCondLst>
                                  <p:childTnLst>
                                    <p:set>
                                      <p:cBhvr>
                                        <p:cTn id="23" dur="1" fill="hold">
                                          <p:stCondLst>
                                            <p:cond delay="0"/>
                                          </p:stCondLst>
                                        </p:cTn>
                                        <p:tgtEl>
                                          <p:spTgt spid="9217"/>
                                        </p:tgtEl>
                                        <p:attrNameLst>
                                          <p:attrName>style.visibility</p:attrName>
                                        </p:attrNameLst>
                                      </p:cBhvr>
                                      <p:to>
                                        <p:strVal val="visible"/>
                                      </p:to>
                                    </p:set>
                                    <p:anim calcmode="lin" valueType="num">
                                      <p:cBhvr additive="base">
                                        <p:cTn id="24" dur="1000" fill="hold"/>
                                        <p:tgtEl>
                                          <p:spTgt spid="9217"/>
                                        </p:tgtEl>
                                        <p:attrNameLst>
                                          <p:attrName>ppt_x</p:attrName>
                                        </p:attrNameLst>
                                      </p:cBhvr>
                                      <p:tavLst>
                                        <p:tav tm="0">
                                          <p:val>
                                            <p:strVal val="0-#ppt_w/2"/>
                                          </p:val>
                                        </p:tav>
                                        <p:tav tm="100000">
                                          <p:val>
                                            <p:strVal val="#ppt_x"/>
                                          </p:val>
                                        </p:tav>
                                      </p:tavLst>
                                    </p:anim>
                                    <p:anim calcmode="lin" valueType="num">
                                      <p:cBhvr additive="base">
                                        <p:cTn id="25" dur="1000" fill="hold"/>
                                        <p:tgtEl>
                                          <p:spTgt spid="9217"/>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0"/>
                                  </p:stCondLst>
                                  <p:childTnLst>
                                    <p:set>
                                      <p:cBhvr>
                                        <p:cTn id="27" dur="1" fill="hold">
                                          <p:stCondLst>
                                            <p:cond delay="0"/>
                                          </p:stCondLst>
                                        </p:cTn>
                                        <p:tgtEl>
                                          <p:spTgt spid="4"/>
                                        </p:tgtEl>
                                        <p:attrNameLst>
                                          <p:attrName>style.visibility</p:attrName>
                                        </p:attrNameLst>
                                      </p:cBhvr>
                                      <p:to>
                                        <p:strVal val="visible"/>
                                      </p:to>
                                    </p:set>
                                    <p:anim calcmode="lin" valueType="num">
                                      <p:cBhvr additive="base">
                                        <p:cTn id="28" dur="500" fill="hold"/>
                                        <p:tgtEl>
                                          <p:spTgt spid="4"/>
                                        </p:tgtEl>
                                        <p:attrNameLst>
                                          <p:attrName>ppt_x</p:attrName>
                                        </p:attrNameLst>
                                      </p:cBhvr>
                                      <p:tavLst>
                                        <p:tav tm="0">
                                          <p:val>
                                            <p:strVal val="1+#ppt_w/2"/>
                                          </p:val>
                                        </p:tav>
                                        <p:tav tm="100000">
                                          <p:val>
                                            <p:strVal val="#ppt_x"/>
                                          </p:val>
                                        </p:tav>
                                      </p:tavLst>
                                    </p:anim>
                                    <p:anim calcmode="lin" valueType="num">
                                      <p:cBhvr additive="base">
                                        <p:cTn id="29"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7" grpId="0" bldLvl="0" animBg="1"/>
      <p:bldP spid="9218" grpId="0" bldLvl="0" animBg="1"/>
      <p:bldP spid="11268" grpId="0"/>
      <p:bldP spid="11271" grpId="0"/>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6" name="燕尾形 1"/>
          <p:cNvSpPr>
            <a:spLocks noChangeArrowheads="1"/>
          </p:cNvSpPr>
          <p:nvPr/>
        </p:nvSpPr>
        <p:spPr bwMode="auto">
          <a:xfrm>
            <a:off x="1631950" y="2527300"/>
            <a:ext cx="2447925" cy="2519363"/>
          </a:xfrm>
          <a:prstGeom prst="chevron">
            <a:avLst>
              <a:gd name="adj" fmla="val 32167"/>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3315" name="燕尾形 9"/>
          <p:cNvSpPr>
            <a:spLocks noChangeArrowheads="1"/>
          </p:cNvSpPr>
          <p:nvPr/>
        </p:nvSpPr>
        <p:spPr bwMode="auto">
          <a:xfrm>
            <a:off x="1212850" y="3030538"/>
            <a:ext cx="1006475" cy="1512887"/>
          </a:xfrm>
          <a:prstGeom prst="chevron">
            <a:avLst>
              <a:gd name="adj" fmla="val 50000"/>
            </a:avLst>
          </a:prstGeom>
          <a:solidFill>
            <a:srgbClr val="808080"/>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1080770" y="16891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bg1"/>
                </a:solidFill>
                <a:latin typeface="Impact" panose="020B0806030902050204" pitchFamily="34" charset="0"/>
                <a:ea typeface="微软雅黑" panose="020B0503020204020204" pitchFamily="34" charset="-122"/>
              </a:rPr>
              <a:t>01    </a:t>
            </a:r>
            <a:r>
              <a:rPr lang="zh-CN" altLang="en-US" sz="2800" b="1">
                <a:solidFill>
                  <a:schemeClr val="bg1"/>
                </a:solidFill>
                <a:latin typeface="微软雅黑" panose="020B0503020204020204" pitchFamily="34" charset="-122"/>
                <a:ea typeface="微软雅黑" panose="020B0503020204020204" pitchFamily="34" charset="-122"/>
              </a:rPr>
              <a:t>学习目标</a:t>
            </a:r>
            <a:endParaRPr lang="zh-CN" altLang="en-US" sz="2800" b="1">
              <a:solidFill>
                <a:schemeClr val="bg1"/>
              </a:solidFill>
              <a:latin typeface="微软雅黑" panose="020B0503020204020204" pitchFamily="34" charset="-122"/>
              <a:ea typeface="微软雅黑" panose="020B0503020204020204" pitchFamily="34" charset="-122"/>
            </a:endParaRPr>
          </a:p>
        </p:txBody>
      </p:sp>
      <p:sp>
        <p:nvSpPr>
          <p:cNvPr id="13323" name="圆角矩形 19"/>
          <p:cNvSpPr>
            <a:spLocks noChangeArrowheads="1"/>
          </p:cNvSpPr>
          <p:nvPr/>
        </p:nvSpPr>
        <p:spPr bwMode="auto">
          <a:xfrm>
            <a:off x="5951538" y="1484313"/>
            <a:ext cx="5133975" cy="1296987"/>
          </a:xfrm>
          <a:prstGeom prst="roundRect">
            <a:avLst>
              <a:gd name="adj" fmla="val 0"/>
            </a:avLst>
          </a:prstGeom>
          <a:solidFill>
            <a:srgbClr val="808080"/>
          </a:solidFill>
          <a:ln w="25400" algn="ctr">
            <a:solidFill>
              <a:schemeClr val="bg1"/>
            </a:solidFill>
            <a:round/>
          </a:ln>
        </p:spPr>
        <p:txBody>
          <a:bodyPr anchor="ctr"/>
          <a:lstStyle/>
          <a:p>
            <a:pPr algn="ctr"/>
            <a:endParaRPr lang="zh-CN" altLang="en-US">
              <a:solidFill>
                <a:srgbClr val="FFFFFF"/>
              </a:solidFill>
              <a:latin typeface="Calibri" panose="020F0502020204030204" pitchFamily="34" charset="0"/>
              <a:ea typeface="微软雅黑" panose="020B0503020204020204" pitchFamily="34" charset="-122"/>
            </a:endParaRPr>
          </a:p>
        </p:txBody>
      </p:sp>
      <p:sp>
        <p:nvSpPr>
          <p:cNvPr id="13324" name="TextBox 6"/>
          <p:cNvSpPr txBox="1">
            <a:spLocks noChangeArrowheads="1"/>
          </p:cNvSpPr>
          <p:nvPr/>
        </p:nvSpPr>
        <p:spPr bwMode="auto">
          <a:xfrm>
            <a:off x="6350000" y="1902460"/>
            <a:ext cx="4389755" cy="829945"/>
          </a:xfrm>
          <a:prstGeom prst="rect">
            <a:avLst/>
          </a:prstGeom>
          <a:noFill/>
          <a:ln w="9525">
            <a:noFill/>
            <a:miter lim="800000"/>
          </a:ln>
        </p:spPr>
        <p:txBody>
          <a:bodyPr wrap="square">
            <a:spAutoFit/>
          </a:bodyPr>
          <a:lstStyle/>
          <a:p>
            <a:pPr marR="0" algn="l">
              <a:lnSpc>
                <a:spcPct val="100000"/>
              </a:lnSpc>
              <a:buFont typeface="Wingdings" panose="05000000000000000000" pitchFamily="2" charset="2"/>
              <a:buNone/>
            </a:pPr>
            <a:r>
              <a:rPr sz="2400" dirty="0">
                <a:solidFill>
                  <a:schemeClr val="bg1"/>
                </a:solidFill>
                <a:latin typeface="微软雅黑" panose="020B0503020204020204" pitchFamily="34" charset="-122"/>
                <a:ea typeface="微软雅黑" panose="020B0503020204020204" pitchFamily="34" charset="-122"/>
                <a:sym typeface="+mn-ea"/>
              </a:rPr>
              <a:t>掌握</a:t>
            </a:r>
            <a:r>
              <a:rPr lang="zh-CN" sz="2400" dirty="0">
                <a:solidFill>
                  <a:schemeClr val="bg1"/>
                </a:solidFill>
                <a:latin typeface="微软雅黑" panose="020B0503020204020204" pitchFamily="34" charset="-122"/>
                <a:ea typeface="微软雅黑" panose="020B0503020204020204" pitchFamily="34" charset="-122"/>
                <a:sym typeface="+mn-ea"/>
              </a:rPr>
              <a:t>沟通障碍的内容及克服沟通障碍的策略</a:t>
            </a:r>
            <a:endParaRPr lang="zh-CN" sz="2400" dirty="0">
              <a:solidFill>
                <a:schemeClr val="bg1"/>
              </a:solidFill>
              <a:latin typeface="微软雅黑" panose="020B0503020204020204" pitchFamily="34" charset="-122"/>
              <a:ea typeface="微软雅黑" panose="020B0503020204020204" pitchFamily="34" charset="-122"/>
              <a:sym typeface="+mn-ea"/>
            </a:endParaRPr>
          </a:p>
        </p:txBody>
      </p:sp>
      <p:sp>
        <p:nvSpPr>
          <p:cNvPr id="13325" name="圆角矩形 19"/>
          <p:cNvSpPr>
            <a:spLocks noChangeArrowheads="1"/>
          </p:cNvSpPr>
          <p:nvPr/>
        </p:nvSpPr>
        <p:spPr bwMode="auto">
          <a:xfrm>
            <a:off x="5977573" y="5046663"/>
            <a:ext cx="5133975" cy="1296987"/>
          </a:xfrm>
          <a:prstGeom prst="roundRect">
            <a:avLst>
              <a:gd name="adj" fmla="val 0"/>
            </a:avLst>
          </a:prstGeom>
          <a:solidFill>
            <a:srgbClr val="808080"/>
          </a:solidFill>
          <a:ln w="25400" algn="ctr">
            <a:solidFill>
              <a:schemeClr val="bg1"/>
            </a:solidFill>
            <a:round/>
          </a:ln>
        </p:spPr>
        <p:txBody>
          <a:bodyPr anchor="ctr"/>
          <a:lstStyle/>
          <a:p>
            <a:pPr algn="ctr"/>
            <a:endParaRPr lang="zh-CN" altLang="en-US">
              <a:solidFill>
                <a:srgbClr val="FFFFFF"/>
              </a:solidFill>
              <a:latin typeface="Calibri" panose="020F0502020204030204" pitchFamily="34" charset="0"/>
              <a:ea typeface="微软雅黑" panose="020B0503020204020204" pitchFamily="34" charset="-122"/>
            </a:endParaRPr>
          </a:p>
        </p:txBody>
      </p:sp>
      <p:sp>
        <p:nvSpPr>
          <p:cNvPr id="13326" name="TextBox 6"/>
          <p:cNvSpPr txBox="1">
            <a:spLocks noChangeArrowheads="1"/>
          </p:cNvSpPr>
          <p:nvPr/>
        </p:nvSpPr>
        <p:spPr bwMode="auto">
          <a:xfrm>
            <a:off x="6600508" y="5409248"/>
            <a:ext cx="3887787" cy="570865"/>
          </a:xfrm>
          <a:prstGeom prst="rect">
            <a:avLst/>
          </a:prstGeom>
          <a:noFill/>
          <a:ln w="9525">
            <a:noFill/>
            <a:miter lim="800000"/>
          </a:ln>
        </p:spPr>
        <p:txBody>
          <a:bodyPr>
            <a:spAutoFit/>
          </a:bodyPr>
          <a:lstStyle/>
          <a:p>
            <a:pPr>
              <a:lnSpc>
                <a:spcPct val="130000"/>
              </a:lnSpc>
            </a:pPr>
            <a:r>
              <a:rPr lang="en-US" altLang="zh-CN" sz="2400" dirty="0">
                <a:solidFill>
                  <a:schemeClr val="bg1"/>
                </a:solidFill>
                <a:latin typeface="微软雅黑" panose="020B0503020204020204" pitchFamily="34" charset="-122"/>
                <a:ea typeface="微软雅黑" panose="020B0503020204020204" pitchFamily="34" charset="-122"/>
                <a:sym typeface="+mn-ea"/>
              </a:rPr>
              <a:t>能进行有效沟通</a:t>
            </a:r>
            <a:endParaRPr lang="en-US" altLang="zh-CN" sz="2400" dirty="0">
              <a:solidFill>
                <a:schemeClr val="bg1"/>
              </a:solidFill>
              <a:latin typeface="微软雅黑" panose="020B0503020204020204" pitchFamily="34" charset="-122"/>
              <a:ea typeface="微软雅黑" panose="020B0503020204020204" pitchFamily="34" charset="-122"/>
              <a:sym typeface="+mn-ea"/>
            </a:endParaRPr>
          </a:p>
        </p:txBody>
      </p:sp>
      <p:sp>
        <p:nvSpPr>
          <p:cNvPr id="11282" name="Line 46"/>
          <p:cNvSpPr>
            <a:spLocks noChangeShapeType="1"/>
          </p:cNvSpPr>
          <p:nvPr/>
        </p:nvSpPr>
        <p:spPr bwMode="auto">
          <a:xfrm flipV="1">
            <a:off x="4008438" y="2060575"/>
            <a:ext cx="1800225" cy="1728788"/>
          </a:xfrm>
          <a:prstGeom prst="line">
            <a:avLst/>
          </a:prstGeom>
          <a:noFill/>
          <a:ln w="31750">
            <a:solidFill>
              <a:srgbClr val="3C78CE"/>
            </a:solidFill>
            <a:prstDash val="sysDot"/>
            <a:round/>
            <a:headEnd type="diamond" w="med" len="med"/>
            <a:tailEnd type="triangle" w="med" len="med"/>
          </a:ln>
        </p:spPr>
        <p:txBody>
          <a:bodyPr/>
          <a:lstStyle/>
          <a:p>
            <a:endParaRPr lang="zh-CN" altLang="en-US"/>
          </a:p>
        </p:txBody>
      </p:sp>
      <p:sp>
        <p:nvSpPr>
          <p:cNvPr id="11283" name="Line 47"/>
          <p:cNvSpPr>
            <a:spLocks noChangeShapeType="1"/>
          </p:cNvSpPr>
          <p:nvPr/>
        </p:nvSpPr>
        <p:spPr bwMode="auto">
          <a:xfrm>
            <a:off x="4008438" y="3789363"/>
            <a:ext cx="1800225" cy="1944687"/>
          </a:xfrm>
          <a:prstGeom prst="line">
            <a:avLst/>
          </a:prstGeom>
          <a:noFill/>
          <a:ln w="31750">
            <a:solidFill>
              <a:srgbClr val="3C78CE"/>
            </a:solidFill>
            <a:prstDash val="sysDot"/>
            <a:round/>
            <a:headEnd type="diamond" w="med" len="med"/>
            <a:tailEnd type="triangle" w="med" len="med"/>
          </a:ln>
        </p:spPr>
        <p:txBody>
          <a:bodyPr/>
          <a:lstStyle/>
          <a:p>
            <a:endParaRPr lang="zh-CN" altLang="en-US"/>
          </a:p>
        </p:txBody>
      </p:sp>
      <p:sp>
        <p:nvSpPr>
          <p:cNvPr id="11286" name="AutoShape 50"/>
          <p:cNvSpPr>
            <a:spLocks noChangeArrowheads="1"/>
          </p:cNvSpPr>
          <p:nvPr/>
        </p:nvSpPr>
        <p:spPr bwMode="auto">
          <a:xfrm>
            <a:off x="6218873" y="4686300"/>
            <a:ext cx="4676775" cy="504825"/>
          </a:xfrm>
          <a:prstGeom prst="hexagon">
            <a:avLst>
              <a:gd name="adj" fmla="val 0"/>
              <a:gd name="vf" fmla="val 115470"/>
            </a:avLst>
          </a:prstGeom>
          <a:solidFill>
            <a:srgbClr val="0848AF"/>
          </a:solidFill>
          <a:ln w="25400">
            <a:solidFill>
              <a:schemeClr val="bg1"/>
            </a:solidFill>
            <a:miter lim="800000"/>
          </a:ln>
        </p:spPr>
        <p:txBody>
          <a:bodyPr wrap="none" anchor="ctr"/>
          <a:lstStyle/>
          <a:p>
            <a:endParaRPr lang="zh-CN" altLang="en-US"/>
          </a:p>
        </p:txBody>
      </p:sp>
      <p:sp>
        <p:nvSpPr>
          <p:cNvPr id="13335" name="TextBox 6"/>
          <p:cNvSpPr txBox="1">
            <a:spLocks noChangeArrowheads="1"/>
          </p:cNvSpPr>
          <p:nvPr/>
        </p:nvSpPr>
        <p:spPr bwMode="auto">
          <a:xfrm>
            <a:off x="7490460" y="4614863"/>
            <a:ext cx="2160588" cy="570865"/>
          </a:xfrm>
          <a:prstGeom prst="rect">
            <a:avLst/>
          </a:prstGeom>
          <a:noFill/>
          <a:ln w="9525">
            <a:noFill/>
            <a:miter lim="800000"/>
          </a:ln>
        </p:spPr>
        <p:txBody>
          <a:bodyPr>
            <a:spAutoFit/>
          </a:bodyPr>
          <a:lstStyle/>
          <a:p>
            <a:pPr>
              <a:lnSpc>
                <a:spcPct val="130000"/>
              </a:lnSpc>
            </a:pPr>
            <a:r>
              <a:rPr lang="zh-CN" altLang="en-US" sz="2400">
                <a:solidFill>
                  <a:schemeClr val="bg1"/>
                </a:solidFill>
                <a:latin typeface="微软雅黑" panose="020B0503020204020204" pitchFamily="34" charset="-122"/>
                <a:ea typeface="微软雅黑" panose="020B0503020204020204" pitchFamily="34" charset="-122"/>
              </a:rPr>
              <a:t>能力目标</a:t>
            </a:r>
            <a:endParaRPr lang="zh-CN" altLang="en-US" sz="2400">
              <a:solidFill>
                <a:schemeClr val="bg1"/>
              </a:solidFill>
              <a:latin typeface="微软雅黑" panose="020B0503020204020204" pitchFamily="34" charset="-122"/>
              <a:ea typeface="微软雅黑" panose="020B0503020204020204" pitchFamily="34" charset="-122"/>
            </a:endParaRPr>
          </a:p>
        </p:txBody>
      </p:sp>
      <p:sp>
        <p:nvSpPr>
          <p:cNvPr id="11288" name="AutoShape 52"/>
          <p:cNvSpPr>
            <a:spLocks noChangeArrowheads="1"/>
          </p:cNvSpPr>
          <p:nvPr/>
        </p:nvSpPr>
        <p:spPr bwMode="auto">
          <a:xfrm>
            <a:off x="6192838" y="1125538"/>
            <a:ext cx="4676775" cy="504825"/>
          </a:xfrm>
          <a:prstGeom prst="hexagon">
            <a:avLst>
              <a:gd name="adj" fmla="val 0"/>
              <a:gd name="vf" fmla="val 115470"/>
            </a:avLst>
          </a:prstGeom>
          <a:solidFill>
            <a:srgbClr val="0848AF"/>
          </a:solidFill>
          <a:ln w="25400">
            <a:solidFill>
              <a:schemeClr val="bg1"/>
            </a:solidFill>
            <a:miter lim="800000"/>
          </a:ln>
        </p:spPr>
        <p:txBody>
          <a:bodyPr wrap="none" anchor="ctr"/>
          <a:lstStyle/>
          <a:p>
            <a:endParaRPr lang="zh-CN" altLang="en-US"/>
          </a:p>
        </p:txBody>
      </p:sp>
      <p:sp>
        <p:nvSpPr>
          <p:cNvPr id="13337" name="TextBox 6"/>
          <p:cNvSpPr txBox="1">
            <a:spLocks noChangeArrowheads="1"/>
          </p:cNvSpPr>
          <p:nvPr/>
        </p:nvSpPr>
        <p:spPr bwMode="auto">
          <a:xfrm>
            <a:off x="7464425" y="1054100"/>
            <a:ext cx="2160588" cy="570865"/>
          </a:xfrm>
          <a:prstGeom prst="rect">
            <a:avLst/>
          </a:prstGeom>
          <a:noFill/>
          <a:ln w="9525">
            <a:noFill/>
            <a:miter lim="800000"/>
          </a:ln>
        </p:spPr>
        <p:txBody>
          <a:bodyPr>
            <a:spAutoFit/>
          </a:bodyPr>
          <a:lstStyle/>
          <a:p>
            <a:pPr>
              <a:lnSpc>
                <a:spcPct val="130000"/>
              </a:lnSpc>
            </a:pPr>
            <a:r>
              <a:rPr lang="zh-CN" altLang="en-US" sz="2400" b="1" dirty="0">
                <a:solidFill>
                  <a:schemeClr val="bg1"/>
                </a:solidFill>
                <a:sym typeface="+mn-ea"/>
              </a:rPr>
              <a:t>知识目标</a:t>
            </a:r>
            <a:endParaRPr lang="zh-CN" altLang="en-US" sz="2400" b="1" dirty="0">
              <a:solidFill>
                <a:schemeClr val="bg1"/>
              </a:solidFill>
              <a:ea typeface="微软雅黑" panose="020B0503020204020204" pitchFamily="34" charset="-122"/>
              <a:sym typeface="+mn-ea"/>
            </a:endParaRPr>
          </a:p>
        </p:txBody>
      </p:sp>
      <p:sp>
        <p:nvSpPr>
          <p:cNvPr id="13338" name="TextBox 6"/>
          <p:cNvSpPr txBox="1">
            <a:spLocks noChangeArrowheads="1"/>
          </p:cNvSpPr>
          <p:nvPr/>
        </p:nvSpPr>
        <p:spPr bwMode="auto">
          <a:xfrm>
            <a:off x="2568575" y="3068638"/>
            <a:ext cx="1152525" cy="1291590"/>
          </a:xfrm>
          <a:prstGeom prst="rect">
            <a:avLst/>
          </a:prstGeom>
          <a:noFill/>
          <a:ln w="9525">
            <a:noFill/>
            <a:miter lim="800000"/>
          </a:ln>
        </p:spPr>
        <p:txBody>
          <a:bodyPr>
            <a:spAutoFit/>
          </a:bodyPr>
          <a:lstStyle/>
          <a:p>
            <a:pPr>
              <a:lnSpc>
                <a:spcPct val="130000"/>
              </a:lnSpc>
            </a:pPr>
            <a:r>
              <a:rPr lang="zh-CN" altLang="en-US" sz="3000" b="1">
                <a:solidFill>
                  <a:schemeClr val="bg1"/>
                </a:solidFill>
                <a:latin typeface="微软雅黑" panose="020B0503020204020204" pitchFamily="34" charset="-122"/>
                <a:ea typeface="微软雅黑" panose="020B0503020204020204" pitchFamily="34" charset="-122"/>
              </a:rPr>
              <a:t>学习目标</a:t>
            </a:r>
            <a:endParaRPr lang="zh-CN" altLang="en-US" sz="3000" b="1">
              <a:solidFill>
                <a:schemeClr val="bg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tx1"/>
                </a:solidFill>
                <a:latin typeface="Impact" panose="020B0806030902050204" pitchFamily="34" charset="0"/>
                <a:ea typeface="微软雅黑" panose="020B0503020204020204" pitchFamily="34" charset="-122"/>
              </a:rPr>
              <a:t>02   内容讲授</a:t>
            </a:r>
            <a:endParaRPr lang="en-US" altLang="zh-CN" sz="2800" b="1">
              <a:solidFill>
                <a:schemeClr val="tx1"/>
              </a:solidFill>
              <a:latin typeface="Impact" panose="020B0806030902050204" pitchFamily="34" charset="0"/>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11266"/>
                                        </p:tgtEl>
                                        <p:attrNameLst>
                                          <p:attrName>style.visibility</p:attrName>
                                        </p:attrNameLst>
                                      </p:cBhvr>
                                      <p:to>
                                        <p:strVal val="visible"/>
                                      </p:to>
                                    </p:set>
                                    <p:anim calcmode="lin" valueType="num">
                                      <p:cBhvr additive="base">
                                        <p:cTn id="11" dur="500" fill="hold"/>
                                        <p:tgtEl>
                                          <p:spTgt spid="11266"/>
                                        </p:tgtEl>
                                        <p:attrNameLst>
                                          <p:attrName>ppt_x</p:attrName>
                                        </p:attrNameLst>
                                      </p:cBhvr>
                                      <p:tavLst>
                                        <p:tav tm="0">
                                          <p:val>
                                            <p:strVal val="0-#ppt_w/2"/>
                                          </p:val>
                                        </p:tav>
                                        <p:tav tm="100000">
                                          <p:val>
                                            <p:strVal val="#ppt_x"/>
                                          </p:val>
                                        </p:tav>
                                      </p:tavLst>
                                    </p:anim>
                                    <p:anim calcmode="lin" valueType="num">
                                      <p:cBhvr additive="base">
                                        <p:cTn id="12" dur="500" fill="hold"/>
                                        <p:tgtEl>
                                          <p:spTgt spid="11266"/>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3315"/>
                                        </p:tgtEl>
                                        <p:attrNameLst>
                                          <p:attrName>style.visibility</p:attrName>
                                        </p:attrNameLst>
                                      </p:cBhvr>
                                      <p:to>
                                        <p:strVal val="visible"/>
                                      </p:to>
                                    </p:set>
                                    <p:anim calcmode="lin" valueType="num">
                                      <p:cBhvr additive="base">
                                        <p:cTn id="15" dur="500" fill="hold"/>
                                        <p:tgtEl>
                                          <p:spTgt spid="13315"/>
                                        </p:tgtEl>
                                        <p:attrNameLst>
                                          <p:attrName>ppt_x</p:attrName>
                                        </p:attrNameLst>
                                      </p:cBhvr>
                                      <p:tavLst>
                                        <p:tav tm="0">
                                          <p:val>
                                            <p:strVal val="0-#ppt_w/2"/>
                                          </p:val>
                                        </p:tav>
                                        <p:tav tm="100000">
                                          <p:val>
                                            <p:strVal val="#ppt_x"/>
                                          </p:val>
                                        </p:tav>
                                      </p:tavLst>
                                    </p:anim>
                                    <p:anim calcmode="lin" valueType="num">
                                      <p:cBhvr additive="base">
                                        <p:cTn id="16" dur="500" fill="hold"/>
                                        <p:tgtEl>
                                          <p:spTgt spid="13315"/>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13338"/>
                                        </p:tgtEl>
                                        <p:attrNameLst>
                                          <p:attrName>style.visibility</p:attrName>
                                        </p:attrNameLst>
                                      </p:cBhvr>
                                      <p:to>
                                        <p:strVal val="visible"/>
                                      </p:to>
                                    </p:set>
                                    <p:anim calcmode="lin" valueType="num">
                                      <p:cBhvr additive="base">
                                        <p:cTn id="19" dur="500" fill="hold"/>
                                        <p:tgtEl>
                                          <p:spTgt spid="13338"/>
                                        </p:tgtEl>
                                        <p:attrNameLst>
                                          <p:attrName>ppt_x</p:attrName>
                                        </p:attrNameLst>
                                      </p:cBhvr>
                                      <p:tavLst>
                                        <p:tav tm="0">
                                          <p:val>
                                            <p:strVal val="0-#ppt_w/2"/>
                                          </p:val>
                                        </p:tav>
                                        <p:tav tm="100000">
                                          <p:val>
                                            <p:strVal val="#ppt_x"/>
                                          </p:val>
                                        </p:tav>
                                      </p:tavLst>
                                    </p:anim>
                                    <p:anim calcmode="lin" valueType="num">
                                      <p:cBhvr additive="base">
                                        <p:cTn id="20" dur="500" fill="hold"/>
                                        <p:tgtEl>
                                          <p:spTgt spid="13338"/>
                                        </p:tgtEl>
                                        <p:attrNameLst>
                                          <p:attrName>ppt_y</p:attrName>
                                        </p:attrNameLst>
                                      </p:cBhvr>
                                      <p:tavLst>
                                        <p:tav tm="0">
                                          <p:val>
                                            <p:strVal val="#ppt_y"/>
                                          </p:val>
                                        </p:tav>
                                        <p:tav tm="100000">
                                          <p:val>
                                            <p:strVal val="#ppt_y"/>
                                          </p:val>
                                        </p:tav>
                                      </p:tavLst>
                                    </p:anim>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11282"/>
                                        </p:tgtEl>
                                        <p:attrNameLst>
                                          <p:attrName>style.visibility</p:attrName>
                                        </p:attrNameLst>
                                      </p:cBhvr>
                                      <p:to>
                                        <p:strVal val="visible"/>
                                      </p:to>
                                    </p:set>
                                    <p:animEffect transition="in" filter="wipe(left)">
                                      <p:cBhvr>
                                        <p:cTn id="24" dur="500"/>
                                        <p:tgtEl>
                                          <p:spTgt spid="11282"/>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11283"/>
                                        </p:tgtEl>
                                        <p:attrNameLst>
                                          <p:attrName>style.visibility</p:attrName>
                                        </p:attrNameLst>
                                      </p:cBhvr>
                                      <p:to>
                                        <p:strVal val="visible"/>
                                      </p:to>
                                    </p:set>
                                    <p:animEffect transition="in" filter="wipe(left)">
                                      <p:cBhvr>
                                        <p:cTn id="27" dur="500"/>
                                        <p:tgtEl>
                                          <p:spTgt spid="11283"/>
                                        </p:tgtEl>
                                      </p:cBhvr>
                                    </p:animEffect>
                                  </p:childTnLst>
                                </p:cTn>
                              </p:par>
                            </p:childTnLst>
                          </p:cTn>
                        </p:par>
                        <p:par>
                          <p:cTn id="28" fill="hold">
                            <p:stCondLst>
                              <p:cond delay="1500"/>
                            </p:stCondLst>
                            <p:childTnLst>
                              <p:par>
                                <p:cTn id="29" presetID="2" presetClass="entr" presetSubtype="1" fill="hold" grpId="0" nodeType="afterEffect">
                                  <p:stCondLst>
                                    <p:cond delay="0"/>
                                  </p:stCondLst>
                                  <p:childTnLst>
                                    <p:set>
                                      <p:cBhvr>
                                        <p:cTn id="30" dur="1" fill="hold">
                                          <p:stCondLst>
                                            <p:cond delay="0"/>
                                          </p:stCondLst>
                                        </p:cTn>
                                        <p:tgtEl>
                                          <p:spTgt spid="13323"/>
                                        </p:tgtEl>
                                        <p:attrNameLst>
                                          <p:attrName>style.visibility</p:attrName>
                                        </p:attrNameLst>
                                      </p:cBhvr>
                                      <p:to>
                                        <p:strVal val="visible"/>
                                      </p:to>
                                    </p:set>
                                    <p:anim calcmode="lin" valueType="num">
                                      <p:cBhvr additive="base">
                                        <p:cTn id="31" dur="500" fill="hold"/>
                                        <p:tgtEl>
                                          <p:spTgt spid="13323"/>
                                        </p:tgtEl>
                                        <p:attrNameLst>
                                          <p:attrName>ppt_x</p:attrName>
                                        </p:attrNameLst>
                                      </p:cBhvr>
                                      <p:tavLst>
                                        <p:tav tm="0">
                                          <p:val>
                                            <p:strVal val="#ppt_x"/>
                                          </p:val>
                                        </p:tav>
                                        <p:tav tm="100000">
                                          <p:val>
                                            <p:strVal val="#ppt_x"/>
                                          </p:val>
                                        </p:tav>
                                      </p:tavLst>
                                    </p:anim>
                                    <p:anim calcmode="lin" valueType="num">
                                      <p:cBhvr additive="base">
                                        <p:cTn id="32" dur="500" fill="hold"/>
                                        <p:tgtEl>
                                          <p:spTgt spid="13323"/>
                                        </p:tgtEl>
                                        <p:attrNameLst>
                                          <p:attrName>ppt_y</p:attrName>
                                        </p:attrNameLst>
                                      </p:cBhvr>
                                      <p:tavLst>
                                        <p:tav tm="0">
                                          <p:val>
                                            <p:strVal val="0-#ppt_h/2"/>
                                          </p:val>
                                        </p:tav>
                                        <p:tav tm="100000">
                                          <p:val>
                                            <p:strVal val="#ppt_y"/>
                                          </p:val>
                                        </p:tav>
                                      </p:tavLst>
                                    </p:anim>
                                  </p:childTnLst>
                                </p:cTn>
                              </p:par>
                              <p:par>
                                <p:cTn id="33" presetID="2" presetClass="entr" presetSubtype="1" fill="hold" grpId="0" nodeType="withEffect">
                                  <p:stCondLst>
                                    <p:cond delay="0"/>
                                  </p:stCondLst>
                                  <p:childTnLst>
                                    <p:set>
                                      <p:cBhvr>
                                        <p:cTn id="34" dur="1" fill="hold">
                                          <p:stCondLst>
                                            <p:cond delay="0"/>
                                          </p:stCondLst>
                                        </p:cTn>
                                        <p:tgtEl>
                                          <p:spTgt spid="13324"/>
                                        </p:tgtEl>
                                        <p:attrNameLst>
                                          <p:attrName>style.visibility</p:attrName>
                                        </p:attrNameLst>
                                      </p:cBhvr>
                                      <p:to>
                                        <p:strVal val="visible"/>
                                      </p:to>
                                    </p:set>
                                    <p:anim calcmode="lin" valueType="num">
                                      <p:cBhvr additive="base">
                                        <p:cTn id="35" dur="500" fill="hold"/>
                                        <p:tgtEl>
                                          <p:spTgt spid="13324"/>
                                        </p:tgtEl>
                                        <p:attrNameLst>
                                          <p:attrName>ppt_x</p:attrName>
                                        </p:attrNameLst>
                                      </p:cBhvr>
                                      <p:tavLst>
                                        <p:tav tm="0">
                                          <p:val>
                                            <p:strVal val="#ppt_x"/>
                                          </p:val>
                                        </p:tav>
                                        <p:tav tm="100000">
                                          <p:val>
                                            <p:strVal val="#ppt_x"/>
                                          </p:val>
                                        </p:tav>
                                      </p:tavLst>
                                    </p:anim>
                                    <p:anim calcmode="lin" valueType="num">
                                      <p:cBhvr additive="base">
                                        <p:cTn id="36" dur="500" fill="hold"/>
                                        <p:tgtEl>
                                          <p:spTgt spid="13324"/>
                                        </p:tgtEl>
                                        <p:attrNameLst>
                                          <p:attrName>ppt_y</p:attrName>
                                        </p:attrNameLst>
                                      </p:cBhvr>
                                      <p:tavLst>
                                        <p:tav tm="0">
                                          <p:val>
                                            <p:strVal val="0-#ppt_h/2"/>
                                          </p:val>
                                        </p:tav>
                                        <p:tav tm="100000">
                                          <p:val>
                                            <p:strVal val="#ppt_y"/>
                                          </p:val>
                                        </p:tav>
                                      </p:tavLst>
                                    </p:anim>
                                  </p:childTnLst>
                                </p:cTn>
                              </p:par>
                              <p:par>
                                <p:cTn id="37" presetID="2" presetClass="entr" presetSubtype="1" fill="hold" grpId="0" nodeType="withEffect">
                                  <p:stCondLst>
                                    <p:cond delay="0"/>
                                  </p:stCondLst>
                                  <p:childTnLst>
                                    <p:set>
                                      <p:cBhvr>
                                        <p:cTn id="38" dur="1" fill="hold">
                                          <p:stCondLst>
                                            <p:cond delay="0"/>
                                          </p:stCondLst>
                                        </p:cTn>
                                        <p:tgtEl>
                                          <p:spTgt spid="11288"/>
                                        </p:tgtEl>
                                        <p:attrNameLst>
                                          <p:attrName>style.visibility</p:attrName>
                                        </p:attrNameLst>
                                      </p:cBhvr>
                                      <p:to>
                                        <p:strVal val="visible"/>
                                      </p:to>
                                    </p:set>
                                    <p:anim calcmode="lin" valueType="num">
                                      <p:cBhvr additive="base">
                                        <p:cTn id="39" dur="500" fill="hold"/>
                                        <p:tgtEl>
                                          <p:spTgt spid="11288"/>
                                        </p:tgtEl>
                                        <p:attrNameLst>
                                          <p:attrName>ppt_x</p:attrName>
                                        </p:attrNameLst>
                                      </p:cBhvr>
                                      <p:tavLst>
                                        <p:tav tm="0">
                                          <p:val>
                                            <p:strVal val="#ppt_x"/>
                                          </p:val>
                                        </p:tav>
                                        <p:tav tm="100000">
                                          <p:val>
                                            <p:strVal val="#ppt_x"/>
                                          </p:val>
                                        </p:tav>
                                      </p:tavLst>
                                    </p:anim>
                                    <p:anim calcmode="lin" valueType="num">
                                      <p:cBhvr additive="base">
                                        <p:cTn id="40" dur="500" fill="hold"/>
                                        <p:tgtEl>
                                          <p:spTgt spid="11288"/>
                                        </p:tgtEl>
                                        <p:attrNameLst>
                                          <p:attrName>ppt_y</p:attrName>
                                        </p:attrNameLst>
                                      </p:cBhvr>
                                      <p:tavLst>
                                        <p:tav tm="0">
                                          <p:val>
                                            <p:strVal val="0-#ppt_h/2"/>
                                          </p:val>
                                        </p:tav>
                                        <p:tav tm="100000">
                                          <p:val>
                                            <p:strVal val="#ppt_y"/>
                                          </p:val>
                                        </p:tav>
                                      </p:tavLst>
                                    </p:anim>
                                  </p:childTnLst>
                                </p:cTn>
                              </p:par>
                              <p:par>
                                <p:cTn id="41" presetID="2" presetClass="entr" presetSubtype="1" fill="hold" grpId="0" nodeType="withEffect">
                                  <p:stCondLst>
                                    <p:cond delay="0"/>
                                  </p:stCondLst>
                                  <p:childTnLst>
                                    <p:set>
                                      <p:cBhvr>
                                        <p:cTn id="42" dur="1" fill="hold">
                                          <p:stCondLst>
                                            <p:cond delay="0"/>
                                          </p:stCondLst>
                                        </p:cTn>
                                        <p:tgtEl>
                                          <p:spTgt spid="13337"/>
                                        </p:tgtEl>
                                        <p:attrNameLst>
                                          <p:attrName>style.visibility</p:attrName>
                                        </p:attrNameLst>
                                      </p:cBhvr>
                                      <p:to>
                                        <p:strVal val="visible"/>
                                      </p:to>
                                    </p:set>
                                    <p:anim calcmode="lin" valueType="num">
                                      <p:cBhvr additive="base">
                                        <p:cTn id="43" dur="500" fill="hold"/>
                                        <p:tgtEl>
                                          <p:spTgt spid="13337"/>
                                        </p:tgtEl>
                                        <p:attrNameLst>
                                          <p:attrName>ppt_x</p:attrName>
                                        </p:attrNameLst>
                                      </p:cBhvr>
                                      <p:tavLst>
                                        <p:tav tm="0">
                                          <p:val>
                                            <p:strVal val="#ppt_x"/>
                                          </p:val>
                                        </p:tav>
                                        <p:tav tm="100000">
                                          <p:val>
                                            <p:strVal val="#ppt_x"/>
                                          </p:val>
                                        </p:tav>
                                      </p:tavLst>
                                    </p:anim>
                                    <p:anim calcmode="lin" valueType="num">
                                      <p:cBhvr additive="base">
                                        <p:cTn id="44" dur="500" fill="hold"/>
                                        <p:tgtEl>
                                          <p:spTgt spid="13337"/>
                                        </p:tgtEl>
                                        <p:attrNameLst>
                                          <p:attrName>ppt_y</p:attrName>
                                        </p:attrNameLst>
                                      </p:cBhvr>
                                      <p:tavLst>
                                        <p:tav tm="0">
                                          <p:val>
                                            <p:strVal val="0-#ppt_h/2"/>
                                          </p:val>
                                        </p:tav>
                                        <p:tav tm="100000">
                                          <p:val>
                                            <p:strVal val="#ppt_y"/>
                                          </p:val>
                                        </p:tav>
                                      </p:tavLst>
                                    </p:anim>
                                  </p:childTnLst>
                                </p:cTn>
                              </p:par>
                            </p:childTnLst>
                          </p:cTn>
                        </p:par>
                        <p:par>
                          <p:cTn id="45" fill="hold">
                            <p:stCondLst>
                              <p:cond delay="2000"/>
                            </p:stCondLst>
                            <p:childTnLst>
                              <p:par>
                                <p:cTn id="46" presetID="2" presetClass="entr" presetSubtype="1" fill="hold" grpId="0" nodeType="afterEffect">
                                  <p:stCondLst>
                                    <p:cond delay="0"/>
                                  </p:stCondLst>
                                  <p:childTnLst>
                                    <p:set>
                                      <p:cBhvr>
                                        <p:cTn id="47" dur="1" fill="hold">
                                          <p:stCondLst>
                                            <p:cond delay="0"/>
                                          </p:stCondLst>
                                        </p:cTn>
                                        <p:tgtEl>
                                          <p:spTgt spid="13325"/>
                                        </p:tgtEl>
                                        <p:attrNameLst>
                                          <p:attrName>style.visibility</p:attrName>
                                        </p:attrNameLst>
                                      </p:cBhvr>
                                      <p:to>
                                        <p:strVal val="visible"/>
                                      </p:to>
                                    </p:set>
                                    <p:anim calcmode="lin" valueType="num">
                                      <p:cBhvr additive="base">
                                        <p:cTn id="48" dur="500" fill="hold"/>
                                        <p:tgtEl>
                                          <p:spTgt spid="13325"/>
                                        </p:tgtEl>
                                        <p:attrNameLst>
                                          <p:attrName>ppt_x</p:attrName>
                                        </p:attrNameLst>
                                      </p:cBhvr>
                                      <p:tavLst>
                                        <p:tav tm="0">
                                          <p:val>
                                            <p:strVal val="#ppt_x"/>
                                          </p:val>
                                        </p:tav>
                                        <p:tav tm="100000">
                                          <p:val>
                                            <p:strVal val="#ppt_x"/>
                                          </p:val>
                                        </p:tav>
                                      </p:tavLst>
                                    </p:anim>
                                    <p:anim calcmode="lin" valueType="num">
                                      <p:cBhvr additive="base">
                                        <p:cTn id="49" dur="500" fill="hold"/>
                                        <p:tgtEl>
                                          <p:spTgt spid="13325"/>
                                        </p:tgtEl>
                                        <p:attrNameLst>
                                          <p:attrName>ppt_y</p:attrName>
                                        </p:attrNameLst>
                                      </p:cBhvr>
                                      <p:tavLst>
                                        <p:tav tm="0">
                                          <p:val>
                                            <p:strVal val="0-#ppt_h/2"/>
                                          </p:val>
                                        </p:tav>
                                        <p:tav tm="100000">
                                          <p:val>
                                            <p:strVal val="#ppt_y"/>
                                          </p:val>
                                        </p:tav>
                                      </p:tavLst>
                                    </p:anim>
                                  </p:childTnLst>
                                </p:cTn>
                              </p:par>
                              <p:par>
                                <p:cTn id="50" presetID="2" presetClass="entr" presetSubtype="1" fill="hold" grpId="0" nodeType="withEffect">
                                  <p:stCondLst>
                                    <p:cond delay="0"/>
                                  </p:stCondLst>
                                  <p:childTnLst>
                                    <p:set>
                                      <p:cBhvr>
                                        <p:cTn id="51" dur="1" fill="hold">
                                          <p:stCondLst>
                                            <p:cond delay="0"/>
                                          </p:stCondLst>
                                        </p:cTn>
                                        <p:tgtEl>
                                          <p:spTgt spid="13326"/>
                                        </p:tgtEl>
                                        <p:attrNameLst>
                                          <p:attrName>style.visibility</p:attrName>
                                        </p:attrNameLst>
                                      </p:cBhvr>
                                      <p:to>
                                        <p:strVal val="visible"/>
                                      </p:to>
                                    </p:set>
                                    <p:anim calcmode="lin" valueType="num">
                                      <p:cBhvr additive="base">
                                        <p:cTn id="52" dur="500" fill="hold"/>
                                        <p:tgtEl>
                                          <p:spTgt spid="13326"/>
                                        </p:tgtEl>
                                        <p:attrNameLst>
                                          <p:attrName>ppt_x</p:attrName>
                                        </p:attrNameLst>
                                      </p:cBhvr>
                                      <p:tavLst>
                                        <p:tav tm="0">
                                          <p:val>
                                            <p:strVal val="#ppt_x"/>
                                          </p:val>
                                        </p:tav>
                                        <p:tav tm="100000">
                                          <p:val>
                                            <p:strVal val="#ppt_x"/>
                                          </p:val>
                                        </p:tav>
                                      </p:tavLst>
                                    </p:anim>
                                    <p:anim calcmode="lin" valueType="num">
                                      <p:cBhvr additive="base">
                                        <p:cTn id="53" dur="500" fill="hold"/>
                                        <p:tgtEl>
                                          <p:spTgt spid="13326"/>
                                        </p:tgtEl>
                                        <p:attrNameLst>
                                          <p:attrName>ppt_y</p:attrName>
                                        </p:attrNameLst>
                                      </p:cBhvr>
                                      <p:tavLst>
                                        <p:tav tm="0">
                                          <p:val>
                                            <p:strVal val="0-#ppt_h/2"/>
                                          </p:val>
                                        </p:tav>
                                        <p:tav tm="100000">
                                          <p:val>
                                            <p:strVal val="#ppt_y"/>
                                          </p:val>
                                        </p:tav>
                                      </p:tavLst>
                                    </p:anim>
                                  </p:childTnLst>
                                </p:cTn>
                              </p:par>
                              <p:par>
                                <p:cTn id="54" presetID="2" presetClass="entr" presetSubtype="1" fill="hold" grpId="0" nodeType="withEffect">
                                  <p:stCondLst>
                                    <p:cond delay="0"/>
                                  </p:stCondLst>
                                  <p:childTnLst>
                                    <p:set>
                                      <p:cBhvr>
                                        <p:cTn id="55" dur="1" fill="hold">
                                          <p:stCondLst>
                                            <p:cond delay="0"/>
                                          </p:stCondLst>
                                        </p:cTn>
                                        <p:tgtEl>
                                          <p:spTgt spid="11286"/>
                                        </p:tgtEl>
                                        <p:attrNameLst>
                                          <p:attrName>style.visibility</p:attrName>
                                        </p:attrNameLst>
                                      </p:cBhvr>
                                      <p:to>
                                        <p:strVal val="visible"/>
                                      </p:to>
                                    </p:set>
                                    <p:anim calcmode="lin" valueType="num">
                                      <p:cBhvr additive="base">
                                        <p:cTn id="56" dur="500" fill="hold"/>
                                        <p:tgtEl>
                                          <p:spTgt spid="11286"/>
                                        </p:tgtEl>
                                        <p:attrNameLst>
                                          <p:attrName>ppt_x</p:attrName>
                                        </p:attrNameLst>
                                      </p:cBhvr>
                                      <p:tavLst>
                                        <p:tav tm="0">
                                          <p:val>
                                            <p:strVal val="#ppt_x"/>
                                          </p:val>
                                        </p:tav>
                                        <p:tav tm="100000">
                                          <p:val>
                                            <p:strVal val="#ppt_x"/>
                                          </p:val>
                                        </p:tav>
                                      </p:tavLst>
                                    </p:anim>
                                    <p:anim calcmode="lin" valueType="num">
                                      <p:cBhvr additive="base">
                                        <p:cTn id="57" dur="500" fill="hold"/>
                                        <p:tgtEl>
                                          <p:spTgt spid="11286"/>
                                        </p:tgtEl>
                                        <p:attrNameLst>
                                          <p:attrName>ppt_y</p:attrName>
                                        </p:attrNameLst>
                                      </p:cBhvr>
                                      <p:tavLst>
                                        <p:tav tm="0">
                                          <p:val>
                                            <p:strVal val="0-#ppt_h/2"/>
                                          </p:val>
                                        </p:tav>
                                        <p:tav tm="100000">
                                          <p:val>
                                            <p:strVal val="#ppt_y"/>
                                          </p:val>
                                        </p:tav>
                                      </p:tavLst>
                                    </p:anim>
                                  </p:childTnLst>
                                </p:cTn>
                              </p:par>
                              <p:par>
                                <p:cTn id="58" presetID="2" presetClass="entr" presetSubtype="1" fill="hold" grpId="0" nodeType="withEffect">
                                  <p:stCondLst>
                                    <p:cond delay="0"/>
                                  </p:stCondLst>
                                  <p:childTnLst>
                                    <p:set>
                                      <p:cBhvr>
                                        <p:cTn id="59" dur="1" fill="hold">
                                          <p:stCondLst>
                                            <p:cond delay="0"/>
                                          </p:stCondLst>
                                        </p:cTn>
                                        <p:tgtEl>
                                          <p:spTgt spid="13335"/>
                                        </p:tgtEl>
                                        <p:attrNameLst>
                                          <p:attrName>style.visibility</p:attrName>
                                        </p:attrNameLst>
                                      </p:cBhvr>
                                      <p:to>
                                        <p:strVal val="visible"/>
                                      </p:to>
                                    </p:set>
                                    <p:anim calcmode="lin" valueType="num">
                                      <p:cBhvr additive="base">
                                        <p:cTn id="60" dur="500" fill="hold"/>
                                        <p:tgtEl>
                                          <p:spTgt spid="13335"/>
                                        </p:tgtEl>
                                        <p:attrNameLst>
                                          <p:attrName>ppt_x</p:attrName>
                                        </p:attrNameLst>
                                      </p:cBhvr>
                                      <p:tavLst>
                                        <p:tav tm="0">
                                          <p:val>
                                            <p:strVal val="#ppt_x"/>
                                          </p:val>
                                        </p:tav>
                                        <p:tav tm="100000">
                                          <p:val>
                                            <p:strVal val="#ppt_x"/>
                                          </p:val>
                                        </p:tav>
                                      </p:tavLst>
                                    </p:anim>
                                    <p:anim calcmode="lin" valueType="num">
                                      <p:cBhvr additive="base">
                                        <p:cTn id="61" dur="500" fill="hold"/>
                                        <p:tgtEl>
                                          <p:spTgt spid="1333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animBg="1"/>
      <p:bldP spid="13315" grpId="0" animBg="1"/>
      <p:bldP spid="11268" grpId="0" bldLvl="0" animBg="1"/>
      <p:bldP spid="13323" grpId="0" animBg="1"/>
      <p:bldP spid="13324" grpId="0"/>
      <p:bldP spid="13325" grpId="0" bldLvl="0" animBg="1"/>
      <p:bldP spid="13326" grpId="0"/>
      <p:bldP spid="11282" grpId="0" animBg="1"/>
      <p:bldP spid="11283" grpId="0" animBg="1"/>
      <p:bldP spid="11286" grpId="0" bldLvl="0" animBg="1"/>
      <p:bldP spid="13335" grpId="0"/>
      <p:bldP spid="11288" grpId="0" animBg="1"/>
      <p:bldP spid="13337" grpId="0"/>
      <p:bldP spid="1333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对角圆角矩形 28"/>
          <p:cNvSpPr/>
          <p:nvPr/>
        </p:nvSpPr>
        <p:spPr bwMode="auto">
          <a:xfrm>
            <a:off x="4800600" y="2491423"/>
            <a:ext cx="4175125" cy="649287"/>
          </a:xfrm>
          <a:custGeom>
            <a:avLst/>
            <a:gdLst>
              <a:gd name="T0" fmla="*/ 4175125 w 4175125"/>
              <a:gd name="T1" fmla="*/ 324644 h 649287"/>
              <a:gd name="T2" fmla="*/ 2087565 w 4175125"/>
              <a:gd name="T3" fmla="*/ 649287 h 649287"/>
              <a:gd name="T4" fmla="*/ 0 w 4175125"/>
              <a:gd name="T5" fmla="*/ 324644 h 649287"/>
              <a:gd name="T6" fmla="*/ 2087565 w 4175125"/>
              <a:gd name="T7" fmla="*/ 0 h 649287"/>
              <a:gd name="T8" fmla="*/ 0 60000 65536"/>
              <a:gd name="T9" fmla="*/ 5898240 60000 65536"/>
              <a:gd name="T10" fmla="*/ 11796480 60000 65536"/>
              <a:gd name="T11" fmla="*/ 17694720 60000 65536"/>
              <a:gd name="T12" fmla="*/ 39827 w 4175125"/>
              <a:gd name="T13" fmla="*/ 39827 h 649287"/>
              <a:gd name="T14" fmla="*/ 4135299 w 4175125"/>
              <a:gd name="T15" fmla="*/ 609460 h 649287"/>
            </a:gdLst>
            <a:ahLst/>
            <a:cxnLst>
              <a:cxn ang="T8">
                <a:pos x="T0" y="T1"/>
              </a:cxn>
              <a:cxn ang="T9">
                <a:pos x="T2" y="T3"/>
              </a:cxn>
              <a:cxn ang="T10">
                <a:pos x="T4" y="T5"/>
              </a:cxn>
              <a:cxn ang="T11">
                <a:pos x="T6" y="T7"/>
              </a:cxn>
            </a:cxnLst>
            <a:rect l="T12" t="T13" r="T14" b="T15"/>
            <a:pathLst>
              <a:path w="4175125" h="649287">
                <a:moveTo>
                  <a:pt x="135980" y="0"/>
                </a:moveTo>
                <a:lnTo>
                  <a:pt x="4175125" y="0"/>
                </a:lnTo>
                <a:lnTo>
                  <a:pt x="4175125" y="513307"/>
                </a:lnTo>
                <a:cubicBezTo>
                  <a:pt x="4175125" y="588406"/>
                  <a:pt x="4114244" y="649286"/>
                  <a:pt x="4039145" y="649287"/>
                </a:cubicBezTo>
                <a:lnTo>
                  <a:pt x="0" y="649287"/>
                </a:lnTo>
                <a:lnTo>
                  <a:pt x="0" y="135980"/>
                </a:lnTo>
                <a:cubicBezTo>
                  <a:pt x="0" y="60880"/>
                  <a:pt x="60880" y="0"/>
                  <a:pt x="135979" y="0"/>
                </a:cubicBezTo>
                <a:close/>
              </a:path>
            </a:pathLst>
          </a:custGeom>
          <a:solidFill>
            <a:srgbClr val="0848AF"/>
          </a:solidFill>
          <a:ln w="25400" cap="flat" cmpd="sng" algn="ctr">
            <a:noFill/>
            <a:prstDash val="solid"/>
            <a:round/>
          </a:ln>
        </p:spPr>
        <p:txBody>
          <a:bodyPr anchor="ctr"/>
          <a:lstStyle/>
          <a:p>
            <a:endParaRPr lang="zh-CN" altLang="en-US"/>
          </a:p>
        </p:txBody>
      </p:sp>
      <p:sp>
        <p:nvSpPr>
          <p:cNvPr id="9218" name="Rectangle 6"/>
          <p:cNvSpPr>
            <a:spLocks noChangeArrowheads="1"/>
          </p:cNvSpPr>
          <p:nvPr/>
        </p:nvSpPr>
        <p:spPr bwMode="auto">
          <a:xfrm>
            <a:off x="0" y="0"/>
            <a:ext cx="4008438" cy="6858000"/>
          </a:xfrm>
          <a:prstGeom prst="rect">
            <a:avLst/>
          </a:prstGeom>
          <a:solidFill>
            <a:srgbClr val="0848AF"/>
          </a:solidFill>
          <a:ln w="25400" algn="ctr">
            <a:noFill/>
            <a:miter lim="800000"/>
          </a:ln>
        </p:spPr>
        <p:txBody>
          <a:bodyPr anchor="ctr"/>
          <a:lstStyle/>
          <a:p>
            <a:pPr algn="ctr"/>
            <a:endParaRPr lang="en-US" altLang="zh-CN">
              <a:solidFill>
                <a:srgbClr val="FFFFFF"/>
              </a:solidFill>
              <a:latin typeface="Calibri" panose="020F0502020204030204" pitchFamily="34" charset="0"/>
            </a:endParaRPr>
          </a:p>
        </p:txBody>
      </p:sp>
      <p:sp>
        <p:nvSpPr>
          <p:cNvPr id="11268" name="文本框 52"/>
          <p:cNvSpPr txBox="1">
            <a:spLocks noChangeArrowheads="1"/>
          </p:cNvSpPr>
          <p:nvPr/>
        </p:nvSpPr>
        <p:spPr bwMode="auto">
          <a:xfrm>
            <a:off x="1490663" y="1700213"/>
            <a:ext cx="2374900" cy="860425"/>
          </a:xfrm>
          <a:prstGeom prst="rect">
            <a:avLst/>
          </a:prstGeom>
          <a:noFill/>
          <a:ln w="9525">
            <a:noFill/>
            <a:miter lim="800000"/>
          </a:ln>
        </p:spPr>
        <p:txBody>
          <a:bodyPr>
            <a:spAutoFit/>
          </a:bodyPr>
          <a:lstStyle/>
          <a:p>
            <a:pPr algn="ctr"/>
            <a:r>
              <a:rPr lang="zh-CN" altLang="en-US" sz="5000" b="1">
                <a:solidFill>
                  <a:schemeClr val="bg1"/>
                </a:solidFill>
                <a:latin typeface="Calibri" panose="020F0502020204030204" pitchFamily="34" charset="0"/>
                <a:ea typeface="微软雅黑" panose="020B0503020204020204" pitchFamily="34" charset="-122"/>
              </a:rPr>
              <a:t>内容</a:t>
            </a:r>
            <a:endParaRPr lang="zh-CN" altLang="en-US" sz="5000" b="1">
              <a:solidFill>
                <a:schemeClr val="bg1"/>
              </a:solidFill>
              <a:latin typeface="Calibri" panose="020F0502020204030204" pitchFamily="34" charset="0"/>
              <a:ea typeface="微软雅黑" panose="020B0503020204020204" pitchFamily="34" charset="-122"/>
            </a:endParaRPr>
          </a:p>
        </p:txBody>
      </p:sp>
      <p:sp>
        <p:nvSpPr>
          <p:cNvPr id="11270" name="TextBox 6"/>
          <p:cNvSpPr txBox="1">
            <a:spLocks noChangeArrowheads="1"/>
          </p:cNvSpPr>
          <p:nvPr/>
        </p:nvSpPr>
        <p:spPr bwMode="auto">
          <a:xfrm>
            <a:off x="4971733" y="1779270"/>
            <a:ext cx="3832225" cy="492125"/>
          </a:xfrm>
          <a:prstGeom prst="rect">
            <a:avLst/>
          </a:prstGeom>
          <a:noFill/>
          <a:ln w="9525">
            <a:noFill/>
            <a:miter lim="800000"/>
          </a:ln>
        </p:spPr>
        <p:txBody>
          <a:bodyPr lIns="0" tIns="0" rIns="0" bIns="0" anchor="ctr">
            <a:spAutoFit/>
          </a:bodyPr>
          <a:lstStyle/>
          <a:p>
            <a:pPr algn="l"/>
            <a:r>
              <a:rPr lang="en-US" altLang="zh-CN" sz="3200" b="1">
                <a:solidFill>
                  <a:schemeClr val="tx1"/>
                </a:solidFill>
                <a:latin typeface="微软雅黑" panose="020B0503020204020204" pitchFamily="34" charset="-122"/>
                <a:ea typeface="微软雅黑" panose="020B0503020204020204" pitchFamily="34" charset="-122"/>
              </a:rPr>
              <a:t>01    学习目标</a:t>
            </a:r>
            <a:endParaRPr lang="en-US" altLang="zh-CN" sz="3200" b="1">
              <a:solidFill>
                <a:schemeClr val="tx1"/>
              </a:solidFill>
              <a:latin typeface="微软雅黑" panose="020B0503020204020204" pitchFamily="34" charset="-122"/>
              <a:ea typeface="微软雅黑" panose="020B0503020204020204" pitchFamily="34" charset="-122"/>
            </a:endParaRPr>
          </a:p>
        </p:txBody>
      </p:sp>
      <p:sp>
        <p:nvSpPr>
          <p:cNvPr id="11271" name="TextBox 10"/>
          <p:cNvSpPr txBox="1">
            <a:spLocks noChangeArrowheads="1"/>
          </p:cNvSpPr>
          <p:nvPr/>
        </p:nvSpPr>
        <p:spPr bwMode="auto">
          <a:xfrm>
            <a:off x="4971733" y="2560638"/>
            <a:ext cx="3832225" cy="492125"/>
          </a:xfrm>
          <a:prstGeom prst="rect">
            <a:avLst/>
          </a:prstGeom>
          <a:noFill/>
          <a:ln w="9525">
            <a:noFill/>
            <a:miter lim="800000"/>
          </a:ln>
        </p:spPr>
        <p:txBody>
          <a:bodyPr lIns="0" tIns="0" rIns="0" bIns="0" anchor="ctr">
            <a:spAutoFit/>
          </a:bodyPr>
          <a:lstStyle/>
          <a:p>
            <a:r>
              <a:rPr lang="en-US" altLang="zh-CN" sz="3200" b="1">
                <a:solidFill>
                  <a:schemeClr val="bg1"/>
                </a:solidFill>
                <a:latin typeface="微软雅黑" panose="020B0503020204020204" pitchFamily="34" charset="-122"/>
                <a:ea typeface="微软雅黑" panose="020B0503020204020204" pitchFamily="34" charset="-122"/>
              </a:rPr>
              <a:t>02    </a:t>
            </a:r>
            <a:r>
              <a:rPr lang="zh-CN" altLang="en-US" sz="3200" b="1">
                <a:solidFill>
                  <a:schemeClr val="bg1"/>
                </a:solidFill>
                <a:latin typeface="微软雅黑" panose="020B0503020204020204" pitchFamily="34" charset="-122"/>
                <a:ea typeface="微软雅黑" panose="020B0503020204020204" pitchFamily="34" charset="-122"/>
                <a:sym typeface="+mn-ea"/>
              </a:rPr>
              <a:t>内容讲授</a:t>
            </a:r>
            <a:endParaRPr lang="zh-CN" altLang="en-US" sz="3200" b="1">
              <a:solidFill>
                <a:schemeClr val="bg1"/>
              </a:solidFill>
              <a:latin typeface="微软雅黑" panose="020B0503020204020204" pitchFamily="34" charset="-122"/>
              <a:ea typeface="微软雅黑" panose="020B0503020204020204" pitchFamily="34" charset="-122"/>
              <a:sym typeface="+mn-ea"/>
            </a:endParaRPr>
          </a:p>
        </p:txBody>
      </p:sp>
      <p:pic>
        <p:nvPicPr>
          <p:cNvPr id="4" name="Picture 1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400415" y="3140710"/>
            <a:ext cx="3556635" cy="262191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5"/>
          <p:cNvSpPr txBox="1">
            <a:spLocks noChangeArrowheads="1"/>
          </p:cNvSpPr>
          <p:nvPr/>
        </p:nvSpPr>
        <p:spPr bwMode="auto">
          <a:xfrm>
            <a:off x="4971733" y="3331210"/>
            <a:ext cx="3832225" cy="492125"/>
          </a:xfrm>
          <a:prstGeom prst="rect">
            <a:avLst/>
          </a:prstGeom>
          <a:noFill/>
          <a:ln w="9525">
            <a:noFill/>
            <a:miter lim="800000"/>
          </a:ln>
        </p:spPr>
        <p:txBody>
          <a:bodyPr lIns="0" tIns="0" rIns="0" bIns="0" anchor="ctr">
            <a:spAutoFit/>
          </a:bodyPr>
          <a:p>
            <a:pPr algn="l"/>
            <a:r>
              <a:rPr lang="en-US" altLang="zh-CN" sz="3200" b="1">
                <a:latin typeface="微软雅黑" panose="020B0503020204020204" pitchFamily="34" charset="-122"/>
                <a:ea typeface="微软雅黑" panose="020B0503020204020204" pitchFamily="34" charset="-122"/>
              </a:rPr>
              <a:t>03    总结</a:t>
            </a:r>
            <a:endParaRPr lang="en-US" altLang="zh-CN" sz="3200" b="1">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additive="base">
                                        <p:cTn id="7" dur="500" fill="hold"/>
                                        <p:tgtEl>
                                          <p:spTgt spid="9218"/>
                                        </p:tgtEl>
                                        <p:attrNameLst>
                                          <p:attrName>ppt_x</p:attrName>
                                        </p:attrNameLst>
                                      </p:cBhvr>
                                      <p:tavLst>
                                        <p:tav tm="0">
                                          <p:val>
                                            <p:strVal val="0-#ppt_w/2"/>
                                          </p:val>
                                        </p:tav>
                                        <p:tav tm="100000">
                                          <p:val>
                                            <p:strVal val="#ppt_x"/>
                                          </p:val>
                                        </p:tav>
                                      </p:tavLst>
                                    </p:anim>
                                    <p:anim calcmode="lin" valueType="num">
                                      <p:cBhvr additive="base">
                                        <p:cTn id="8" dur="500" fill="hold"/>
                                        <p:tgtEl>
                                          <p:spTgt spid="9218"/>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268"/>
                                        </p:tgtEl>
                                        <p:attrNameLst>
                                          <p:attrName>style.visibility</p:attrName>
                                        </p:attrNameLst>
                                      </p:cBhvr>
                                      <p:to>
                                        <p:strVal val="visible"/>
                                      </p:to>
                                    </p:set>
                                    <p:anim calcmode="lin" valueType="num">
                                      <p:cBhvr additive="base">
                                        <p:cTn id="11" dur="500" fill="hold"/>
                                        <p:tgtEl>
                                          <p:spTgt spid="11268"/>
                                        </p:tgtEl>
                                        <p:attrNameLst>
                                          <p:attrName>ppt_x</p:attrName>
                                        </p:attrNameLst>
                                      </p:cBhvr>
                                      <p:tavLst>
                                        <p:tav tm="0">
                                          <p:val>
                                            <p:strVal val="0-#ppt_w/2"/>
                                          </p:val>
                                        </p:tav>
                                        <p:tav tm="100000">
                                          <p:val>
                                            <p:strVal val="#ppt_x"/>
                                          </p:val>
                                        </p:tav>
                                      </p:tavLst>
                                    </p:anim>
                                    <p:anim calcmode="lin" valueType="num">
                                      <p:cBhvr additive="base">
                                        <p:cTn id="12" dur="500" fill="hold"/>
                                        <p:tgtEl>
                                          <p:spTgt spid="11268"/>
                                        </p:tgtEl>
                                        <p:attrNameLst>
                                          <p:attrName>ppt_y</p:attrName>
                                        </p:attrNameLst>
                                      </p:cBhvr>
                                      <p:tavLst>
                                        <p:tav tm="0">
                                          <p:val>
                                            <p:strVal val="#ppt_y"/>
                                          </p:val>
                                        </p:tav>
                                        <p:tav tm="100000">
                                          <p:val>
                                            <p:strVal val="#ppt_y"/>
                                          </p:val>
                                        </p:tav>
                                      </p:tavLst>
                                    </p:anim>
                                  </p:childTnLst>
                                </p:cTn>
                              </p:par>
                              <p:par>
                                <p:cTn id="13" presetID="2" presetClass="entr" presetSubtype="4" fill="hold" grpId="0" nodeType="withEffect">
                                  <p:stCondLst>
                                    <p:cond delay="0"/>
                                  </p:stCondLst>
                                  <p:iterate type="lt">
                                    <p:tmPct val="0"/>
                                  </p:iterate>
                                  <p:childTnLst>
                                    <p:set>
                                      <p:cBhvr>
                                        <p:cTn id="14" dur="1" fill="hold">
                                          <p:stCondLst>
                                            <p:cond delay="0"/>
                                          </p:stCondLst>
                                        </p:cTn>
                                        <p:tgtEl>
                                          <p:spTgt spid="11270"/>
                                        </p:tgtEl>
                                        <p:attrNameLst>
                                          <p:attrName>style.visibility</p:attrName>
                                        </p:attrNameLst>
                                      </p:cBhvr>
                                      <p:to>
                                        <p:strVal val="visible"/>
                                      </p:to>
                                    </p:set>
                                    <p:anim calcmode="lin" valueType="num">
                                      <p:cBhvr additive="base">
                                        <p:cTn id="15" dur="500" fill="hold"/>
                                        <p:tgtEl>
                                          <p:spTgt spid="11270"/>
                                        </p:tgtEl>
                                        <p:attrNameLst>
                                          <p:attrName>ppt_x</p:attrName>
                                        </p:attrNameLst>
                                      </p:cBhvr>
                                      <p:tavLst>
                                        <p:tav tm="0">
                                          <p:val>
                                            <p:strVal val="#ppt_x"/>
                                          </p:val>
                                        </p:tav>
                                        <p:tav tm="100000">
                                          <p:val>
                                            <p:strVal val="#ppt_x"/>
                                          </p:val>
                                        </p:tav>
                                      </p:tavLst>
                                    </p:anim>
                                    <p:anim calcmode="lin" valueType="num">
                                      <p:cBhvr additive="base">
                                        <p:cTn id="16" dur="500" fill="hold"/>
                                        <p:tgtEl>
                                          <p:spTgt spid="1127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1271"/>
                                        </p:tgtEl>
                                        <p:attrNameLst>
                                          <p:attrName>style.visibility</p:attrName>
                                        </p:attrNameLst>
                                      </p:cBhvr>
                                      <p:to>
                                        <p:strVal val="visible"/>
                                      </p:to>
                                    </p:set>
                                    <p:anim calcmode="lin" valueType="num">
                                      <p:cBhvr additive="base">
                                        <p:cTn id="19" dur="500" fill="hold"/>
                                        <p:tgtEl>
                                          <p:spTgt spid="11271"/>
                                        </p:tgtEl>
                                        <p:attrNameLst>
                                          <p:attrName>ppt_x</p:attrName>
                                        </p:attrNameLst>
                                      </p:cBhvr>
                                      <p:tavLst>
                                        <p:tav tm="0">
                                          <p:val>
                                            <p:strVal val="#ppt_x"/>
                                          </p:val>
                                        </p:tav>
                                        <p:tav tm="100000">
                                          <p:val>
                                            <p:strVal val="#ppt_x"/>
                                          </p:val>
                                        </p:tav>
                                      </p:tavLst>
                                    </p:anim>
                                    <p:anim calcmode="lin" valueType="num">
                                      <p:cBhvr additive="base">
                                        <p:cTn id="20" dur="500" fill="hold"/>
                                        <p:tgtEl>
                                          <p:spTgt spid="11271"/>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500" fill="hold"/>
                                        <p:tgtEl>
                                          <p:spTgt spid="2"/>
                                        </p:tgtEl>
                                        <p:attrNameLst>
                                          <p:attrName>ppt_x</p:attrName>
                                        </p:attrNameLst>
                                      </p:cBhvr>
                                      <p:tavLst>
                                        <p:tav tm="0">
                                          <p:val>
                                            <p:strVal val="#ppt_x"/>
                                          </p:val>
                                        </p:tav>
                                        <p:tav tm="100000">
                                          <p:val>
                                            <p:strVal val="#ppt_x"/>
                                          </p:val>
                                        </p:tav>
                                      </p:tavLst>
                                    </p:anim>
                                    <p:anim calcmode="lin" valueType="num">
                                      <p:cBhvr additive="base">
                                        <p:cTn id="24" dur="500" fill="hold"/>
                                        <p:tgtEl>
                                          <p:spTgt spid="2"/>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 presetClass="entr" presetSubtype="8" fill="hold" grpId="0" nodeType="afterEffect">
                                  <p:stCondLst>
                                    <p:cond delay="0"/>
                                  </p:stCondLst>
                                  <p:childTnLst>
                                    <p:set>
                                      <p:cBhvr>
                                        <p:cTn id="27" dur="1" fill="hold">
                                          <p:stCondLst>
                                            <p:cond delay="0"/>
                                          </p:stCondLst>
                                        </p:cTn>
                                        <p:tgtEl>
                                          <p:spTgt spid="9217"/>
                                        </p:tgtEl>
                                        <p:attrNameLst>
                                          <p:attrName>style.visibility</p:attrName>
                                        </p:attrNameLst>
                                      </p:cBhvr>
                                      <p:to>
                                        <p:strVal val="visible"/>
                                      </p:to>
                                    </p:set>
                                    <p:anim calcmode="lin" valueType="num">
                                      <p:cBhvr additive="base">
                                        <p:cTn id="28" dur="1000" fill="hold"/>
                                        <p:tgtEl>
                                          <p:spTgt spid="9217"/>
                                        </p:tgtEl>
                                        <p:attrNameLst>
                                          <p:attrName>ppt_x</p:attrName>
                                        </p:attrNameLst>
                                      </p:cBhvr>
                                      <p:tavLst>
                                        <p:tav tm="0">
                                          <p:val>
                                            <p:strVal val="0-#ppt_w/2"/>
                                          </p:val>
                                        </p:tav>
                                        <p:tav tm="100000">
                                          <p:val>
                                            <p:strVal val="#ppt_x"/>
                                          </p:val>
                                        </p:tav>
                                      </p:tavLst>
                                    </p:anim>
                                    <p:anim calcmode="lin" valueType="num">
                                      <p:cBhvr additive="base">
                                        <p:cTn id="29" dur="1000" fill="hold"/>
                                        <p:tgtEl>
                                          <p:spTgt spid="9217"/>
                                        </p:tgtEl>
                                        <p:attrNameLst>
                                          <p:attrName>ppt_y</p:attrName>
                                        </p:attrNameLst>
                                      </p:cBhvr>
                                      <p:tavLst>
                                        <p:tav tm="0">
                                          <p:val>
                                            <p:strVal val="#ppt_y"/>
                                          </p:val>
                                        </p:tav>
                                        <p:tav tm="100000">
                                          <p:val>
                                            <p:strVal val="#ppt_y"/>
                                          </p:val>
                                        </p:tav>
                                      </p:tavLst>
                                    </p:anim>
                                  </p:childTnLst>
                                </p:cTn>
                              </p:par>
                              <p:par>
                                <p:cTn id="30" presetID="2" presetClass="entr" presetSubtype="2" fill="hold" nodeType="withEffect">
                                  <p:stCondLst>
                                    <p:cond delay="0"/>
                                  </p:stCondLst>
                                  <p:childTnLst>
                                    <p:set>
                                      <p:cBhvr>
                                        <p:cTn id="31" dur="1" fill="hold">
                                          <p:stCondLst>
                                            <p:cond delay="0"/>
                                          </p:stCondLst>
                                        </p:cTn>
                                        <p:tgtEl>
                                          <p:spTgt spid="4"/>
                                        </p:tgtEl>
                                        <p:attrNameLst>
                                          <p:attrName>style.visibility</p:attrName>
                                        </p:attrNameLst>
                                      </p:cBhvr>
                                      <p:to>
                                        <p:strVal val="visible"/>
                                      </p:to>
                                    </p:set>
                                    <p:anim calcmode="lin" valueType="num">
                                      <p:cBhvr additive="base">
                                        <p:cTn id="32" dur="2000" fill="hold"/>
                                        <p:tgtEl>
                                          <p:spTgt spid="4"/>
                                        </p:tgtEl>
                                        <p:attrNameLst>
                                          <p:attrName>ppt_x</p:attrName>
                                        </p:attrNameLst>
                                      </p:cBhvr>
                                      <p:tavLst>
                                        <p:tav tm="0">
                                          <p:val>
                                            <p:strVal val="1+#ppt_w/2"/>
                                          </p:val>
                                        </p:tav>
                                        <p:tav tm="100000">
                                          <p:val>
                                            <p:strVal val="#ppt_x"/>
                                          </p:val>
                                        </p:tav>
                                      </p:tavLst>
                                    </p:anim>
                                    <p:anim calcmode="lin" valueType="num">
                                      <p:cBhvr additive="base">
                                        <p:cTn id="33" dur="2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7" grpId="0" bldLvl="0" animBg="1"/>
      <p:bldP spid="9218" grpId="0" bldLvl="0" animBg="1"/>
      <p:bldP spid="11268" grpId="0"/>
      <p:bldP spid="11270" grpId="0"/>
      <p:bldP spid="11271" grpId="0"/>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2" name="文本框 1"/>
          <p:cNvSpPr txBox="1"/>
          <p:nvPr/>
        </p:nvSpPr>
        <p:spPr>
          <a:xfrm>
            <a:off x="2091690" y="2506980"/>
            <a:ext cx="6654800" cy="2061210"/>
          </a:xfrm>
          <a:prstGeom prst="rect">
            <a:avLst/>
          </a:prstGeom>
          <a:ln>
            <a:prstDash val="dash"/>
          </a:ln>
        </p:spPr>
        <p:style>
          <a:lnRef idx="2">
            <a:schemeClr val="accent1"/>
          </a:lnRef>
          <a:fillRef idx="1">
            <a:schemeClr val="lt1"/>
          </a:fillRef>
          <a:effectRef idx="0">
            <a:schemeClr val="accent1"/>
          </a:effectRef>
          <a:fontRef idx="minor">
            <a:schemeClr val="dk1"/>
          </a:fontRef>
        </p:style>
        <p:txBody>
          <a:bodyPr wrap="square" rtlCol="0" anchor="t">
            <a:spAutoFit/>
          </a:bodyPr>
          <a:p>
            <a:pPr>
              <a:buNone/>
            </a:pPr>
            <a:r>
              <a:rPr lang="zh-CN" altLang="en-US" sz="3200" dirty="0">
                <a:latin typeface="微软雅黑" panose="020B0503020204020204" pitchFamily="34" charset="-122"/>
                <a:ea typeface="微软雅黑" panose="020B0503020204020204" pitchFamily="34" charset="-122"/>
                <a:sym typeface="+mn-ea"/>
              </a:rPr>
              <a:t>一 、发送者的障碍</a:t>
            </a:r>
            <a:endParaRPr lang="zh-CN" altLang="en-US" sz="3200" dirty="0">
              <a:latin typeface="微软雅黑" panose="020B0503020204020204" pitchFamily="34" charset="-122"/>
              <a:ea typeface="微软雅黑" panose="020B0503020204020204" pitchFamily="34" charset="-122"/>
              <a:sym typeface="+mn-ea"/>
            </a:endParaRPr>
          </a:p>
          <a:p>
            <a:pPr>
              <a:buNone/>
            </a:pPr>
            <a:r>
              <a:rPr lang="zh-CN" altLang="en-US" sz="3200" dirty="0">
                <a:latin typeface="微软雅黑" panose="020B0503020204020204" pitchFamily="34" charset="-122"/>
                <a:ea typeface="微软雅黑" panose="020B0503020204020204" pitchFamily="34" charset="-122"/>
                <a:sym typeface="+mn-ea"/>
              </a:rPr>
              <a:t>二、接受者的障碍</a:t>
            </a:r>
            <a:endParaRPr lang="zh-CN" altLang="en-US" sz="3200" dirty="0">
              <a:latin typeface="微软雅黑" panose="020B0503020204020204" pitchFamily="34" charset="-122"/>
              <a:ea typeface="微软雅黑" panose="020B0503020204020204" pitchFamily="34" charset="-122"/>
              <a:sym typeface="+mn-ea"/>
            </a:endParaRPr>
          </a:p>
          <a:p>
            <a:pPr>
              <a:buNone/>
            </a:pPr>
            <a:r>
              <a:rPr lang="zh-CN" altLang="en-US" sz="3200" dirty="0">
                <a:latin typeface="微软雅黑" panose="020B0503020204020204" pitchFamily="34" charset="-122"/>
                <a:ea typeface="微软雅黑" panose="020B0503020204020204" pitchFamily="34" charset="-122"/>
                <a:sym typeface="+mn-ea"/>
              </a:rPr>
              <a:t>三、信息障碍</a:t>
            </a:r>
            <a:endParaRPr lang="zh-CN" altLang="en-US" sz="3200" dirty="0">
              <a:latin typeface="微软雅黑" panose="020B0503020204020204" pitchFamily="34" charset="-122"/>
              <a:ea typeface="微软雅黑" panose="020B0503020204020204" pitchFamily="34" charset="-122"/>
              <a:sym typeface="+mn-ea"/>
            </a:endParaRPr>
          </a:p>
          <a:p>
            <a:pPr>
              <a:buNone/>
            </a:pPr>
            <a:r>
              <a:rPr lang="zh-CN" altLang="en-US" sz="3200" dirty="0">
                <a:latin typeface="微软雅黑" panose="020B0503020204020204" pitchFamily="34" charset="-122"/>
                <a:ea typeface="微软雅黑" panose="020B0503020204020204" pitchFamily="34" charset="-122"/>
                <a:sym typeface="+mn-ea"/>
              </a:rPr>
              <a:t>四、渠道障碍</a:t>
            </a:r>
            <a:endParaRPr lang="zh-CN" altLang="en-US" sz="3200" dirty="0">
              <a:latin typeface="微软雅黑" panose="020B0503020204020204" pitchFamily="34" charset="-122"/>
              <a:ea typeface="微软雅黑" panose="020B0503020204020204" pitchFamily="34" charset="-122"/>
              <a:sym typeface="+mn-ea"/>
            </a:endParaRPr>
          </a:p>
        </p:txBody>
      </p:sp>
      <p:sp>
        <p:nvSpPr>
          <p:cNvPr id="4" name="文本框 3"/>
          <p:cNvSpPr txBox="1"/>
          <p:nvPr/>
        </p:nvSpPr>
        <p:spPr>
          <a:xfrm>
            <a:off x="1024255" y="1096010"/>
            <a:ext cx="2550795" cy="64516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3600">
                <a:latin typeface="微软雅黑" panose="020B0503020204020204" pitchFamily="34" charset="-122"/>
                <a:ea typeface="微软雅黑" panose="020B0503020204020204" pitchFamily="34" charset="-122"/>
              </a:rPr>
              <a:t>内容大纲</a:t>
            </a:r>
            <a:endParaRPr lang="zh-CN" altLang="en-US" sz="3600">
              <a:latin typeface="微软雅黑" panose="020B0503020204020204" pitchFamily="34" charset="-122"/>
              <a:ea typeface="微软雅黑" panose="020B0503020204020204" pitchFamily="34" charset="-122"/>
            </a:endParaRPr>
          </a:p>
        </p:txBody>
      </p:sp>
      <p:sp>
        <p:nvSpPr>
          <p:cNvPr id="5" name="文本框 4"/>
          <p:cNvSpPr txBox="1"/>
          <p:nvPr/>
        </p:nvSpPr>
        <p:spPr>
          <a:xfrm>
            <a:off x="4925060" y="1564005"/>
            <a:ext cx="3840480" cy="583565"/>
          </a:xfrm>
          <a:prstGeom prst="rect">
            <a:avLst/>
          </a:prstGeom>
          <a:noFill/>
          <a:ln>
            <a:solidFill>
              <a:srgbClr val="08489B"/>
            </a:solidFill>
          </a:ln>
        </p:spPr>
        <p:txBody>
          <a:bodyPr wrap="none" rtlCol="0" anchor="t">
            <a:spAutoFit/>
          </a:bodyPr>
          <a:p>
            <a:r>
              <a:rPr lang="zh-CN" altLang="en-US" sz="3200" b="1" dirty="0">
                <a:latin typeface="微软雅黑" panose="020B0503020204020204" pitchFamily="34" charset="-122"/>
                <a:ea typeface="微软雅黑" panose="020B0503020204020204" pitchFamily="34" charset="-122"/>
                <a:sym typeface="+mn-ea"/>
              </a:rPr>
              <a:t>沟通障碍与克服策略</a:t>
            </a:r>
            <a:endParaRPr lang="zh-CN" altLang="en-US" sz="3200">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 name="文本占位符 12"/>
          <p:cNvSpPr>
            <a:spLocks noGrp="1"/>
          </p:cNvSpPr>
          <p:nvPr/>
        </p:nvSpPr>
        <p:spPr>
          <a:xfrm>
            <a:off x="1223645" y="1392555"/>
            <a:ext cx="4038600" cy="4733925"/>
          </a:xfrm>
          <a:prstGeom prst="rect">
            <a:avLst/>
          </a:prstGeom>
          <a:noFill/>
          <a:ln w="9525">
            <a:noFill/>
            <a:miter lim="800000"/>
          </a:ln>
          <a:effectLst/>
        </p:spPr>
        <p:txBody>
          <a:bodyPr vert="horz" wrap="square" lIns="91440" tIns="45720" rIns="91440" bIns="45720" numCol="1" anchor="t" anchorCtr="0" compatLnSpc="1"/>
          <a:lstStyle>
            <a:lvl1pPr marL="342900" indent="-342900" algn="l" rtl="0" eaLnBrk="1" fontAlgn="base" hangingPunct="1">
              <a:spcBef>
                <a:spcPct val="20000"/>
              </a:spcBef>
              <a:spcAft>
                <a:spcPct val="0"/>
              </a:spcAft>
              <a:buChar char="•"/>
              <a:defRPr sz="3200">
                <a:solidFill>
                  <a:srgbClr val="000000"/>
                </a:solidFill>
                <a:latin typeface="+mn-lt"/>
                <a:ea typeface="+mn-ea"/>
                <a:cs typeface="+mn-cs"/>
              </a:defRPr>
            </a:lvl1pPr>
            <a:lvl2pPr marL="742950" indent="-285750" algn="l" rtl="0" eaLnBrk="1" fontAlgn="base" hangingPunct="1">
              <a:spcBef>
                <a:spcPct val="20000"/>
              </a:spcBef>
              <a:spcAft>
                <a:spcPct val="0"/>
              </a:spcAft>
              <a:buChar char="–"/>
              <a:defRPr sz="2800">
                <a:solidFill>
                  <a:srgbClr val="000000"/>
                </a:solidFill>
                <a:latin typeface="+mn-lt"/>
              </a:defRPr>
            </a:lvl2pPr>
            <a:lvl3pPr marL="1143000" indent="-228600" algn="l" rtl="0" eaLnBrk="1" fontAlgn="base" hangingPunct="1">
              <a:spcBef>
                <a:spcPct val="20000"/>
              </a:spcBef>
              <a:spcAft>
                <a:spcPct val="0"/>
              </a:spcAft>
              <a:buChar char="•"/>
              <a:defRPr sz="2400">
                <a:solidFill>
                  <a:srgbClr val="000000"/>
                </a:solidFill>
                <a:latin typeface="+mn-lt"/>
              </a:defRPr>
            </a:lvl3pPr>
            <a:lvl4pPr marL="1600200" indent="-228600" algn="l" rtl="0" eaLnBrk="1" fontAlgn="base" hangingPunct="1">
              <a:spcBef>
                <a:spcPct val="20000"/>
              </a:spcBef>
              <a:spcAft>
                <a:spcPct val="0"/>
              </a:spcAft>
              <a:buChar char="–"/>
              <a:defRPr sz="2000">
                <a:solidFill>
                  <a:srgbClr val="000000"/>
                </a:solidFill>
                <a:latin typeface="+mn-lt"/>
              </a:defRPr>
            </a:lvl4pPr>
            <a:lvl5pPr marL="2057400" indent="-228600" algn="l" rtl="0" eaLnBrk="1" fontAlgn="base" hangingPunct="1">
              <a:spcBef>
                <a:spcPct val="20000"/>
              </a:spcBef>
              <a:spcAft>
                <a:spcPct val="0"/>
              </a:spcAft>
              <a:buChar char="»"/>
              <a:defRPr sz="2000">
                <a:solidFill>
                  <a:srgbClr val="000000"/>
                </a:solidFill>
                <a:latin typeface="+mn-lt"/>
              </a:defRPr>
            </a:lvl5pPr>
            <a:lvl6pPr marL="2514600" indent="-228600" algn="l" rtl="0" eaLnBrk="1" fontAlgn="base" hangingPunct="1">
              <a:spcBef>
                <a:spcPct val="20000"/>
              </a:spcBef>
              <a:spcAft>
                <a:spcPct val="0"/>
              </a:spcAft>
              <a:buChar char="»"/>
              <a:defRPr sz="2000">
                <a:solidFill>
                  <a:srgbClr val="000000"/>
                </a:solidFill>
                <a:latin typeface="+mn-lt"/>
              </a:defRPr>
            </a:lvl6pPr>
            <a:lvl7pPr marL="2971800" indent="-228600" algn="l" rtl="0" eaLnBrk="1" fontAlgn="base" hangingPunct="1">
              <a:spcBef>
                <a:spcPct val="20000"/>
              </a:spcBef>
              <a:spcAft>
                <a:spcPct val="0"/>
              </a:spcAft>
              <a:buChar char="»"/>
              <a:defRPr sz="2000">
                <a:solidFill>
                  <a:srgbClr val="000000"/>
                </a:solidFill>
                <a:latin typeface="+mn-lt"/>
              </a:defRPr>
            </a:lvl7pPr>
            <a:lvl8pPr marL="3429000" indent="-228600" algn="l" rtl="0" eaLnBrk="1" fontAlgn="base" hangingPunct="1">
              <a:spcBef>
                <a:spcPct val="20000"/>
              </a:spcBef>
              <a:spcAft>
                <a:spcPct val="0"/>
              </a:spcAft>
              <a:buChar char="»"/>
              <a:defRPr sz="2000">
                <a:solidFill>
                  <a:srgbClr val="000000"/>
                </a:solidFill>
                <a:latin typeface="+mn-lt"/>
              </a:defRPr>
            </a:lvl8pPr>
            <a:lvl9pPr marL="3886200" indent="-228600" algn="l" rtl="0" eaLnBrk="1" fontAlgn="base" hangingPunct="1">
              <a:spcBef>
                <a:spcPct val="20000"/>
              </a:spcBef>
              <a:spcAft>
                <a:spcPct val="0"/>
              </a:spcAft>
              <a:buChar char="»"/>
              <a:defRPr sz="2000">
                <a:solidFill>
                  <a:srgbClr val="000000"/>
                </a:solidFill>
                <a:latin typeface="+mn-lt"/>
              </a:defRPr>
            </a:lvl9pPr>
          </a:lstStyle>
          <a:p>
            <a:pPr eaLnBrk="0" hangingPunct="0">
              <a:spcBef>
                <a:spcPct val="0"/>
              </a:spcBef>
            </a:pPr>
            <a:endParaRPr lang="zh-CN" altLang="en-US" sz="2400" b="1" kern="1200" dirty="0">
              <a:latin typeface="微软雅黑" panose="020B0503020204020204" pitchFamily="34" charset="-122"/>
              <a:ea typeface="微软雅黑" panose="020B0503020204020204" pitchFamily="34" charset="-122"/>
              <a:cs typeface="Arial" panose="020B0604020202020204" pitchFamily="34" charset="0"/>
            </a:endParaRPr>
          </a:p>
        </p:txBody>
      </p:sp>
      <p:pic>
        <p:nvPicPr>
          <p:cNvPr id="14" name="图片 13" descr="2011041902381200.jpg"/>
          <p:cNvPicPr>
            <a:picLocks noChangeAspect="1"/>
          </p:cNvPicPr>
          <p:nvPr/>
        </p:nvPicPr>
        <p:blipFill>
          <a:blip r:embed="rId1"/>
          <a:stretch>
            <a:fillRect/>
          </a:stretch>
        </p:blipFill>
        <p:spPr>
          <a:xfrm>
            <a:off x="709295" y="1882775"/>
            <a:ext cx="3267710" cy="3105150"/>
          </a:xfrm>
          <a:prstGeom prst="rect">
            <a:avLst/>
          </a:prstGeom>
        </p:spPr>
      </p:pic>
      <p:sp>
        <p:nvSpPr>
          <p:cNvPr id="15" name="矩形 14"/>
          <p:cNvSpPr/>
          <p:nvPr/>
        </p:nvSpPr>
        <p:spPr>
          <a:xfrm>
            <a:off x="4968863" y="2469514"/>
            <a:ext cx="4472940" cy="521970"/>
          </a:xfrm>
          <a:prstGeom prst="rect">
            <a:avLst/>
          </a:prstGeom>
        </p:spPr>
        <p:txBody>
          <a:bodyPr wrap="none">
            <a:spAutoFit/>
          </a:bodyPr>
          <a:lstStyle/>
          <a:p>
            <a:r>
              <a:rPr lang="zh-CN" altLang="en-US" sz="2800" b="1" dirty="0" smtClean="0">
                <a:solidFill>
                  <a:srgbClr val="333333"/>
                </a:solidFill>
              </a:rPr>
              <a:t>秀才曰：“荷薪者过来！”</a:t>
            </a:r>
            <a:endParaRPr lang="zh-CN" altLang="en-US" sz="2800" b="1" dirty="0">
              <a:solidFill>
                <a:srgbClr val="333333"/>
              </a:solidFill>
            </a:endParaRPr>
          </a:p>
        </p:txBody>
      </p:sp>
      <p:sp>
        <p:nvSpPr>
          <p:cNvPr id="16" name="矩形 15"/>
          <p:cNvSpPr/>
          <p:nvPr/>
        </p:nvSpPr>
        <p:spPr>
          <a:xfrm>
            <a:off x="5039348" y="3168017"/>
            <a:ext cx="4332605" cy="521970"/>
          </a:xfrm>
          <a:prstGeom prst="rect">
            <a:avLst/>
          </a:prstGeom>
        </p:spPr>
        <p:txBody>
          <a:bodyPr wrap="none">
            <a:spAutoFit/>
          </a:bodyPr>
          <a:lstStyle/>
          <a:p>
            <a:r>
              <a:rPr lang="zh-CN" altLang="en-US" sz="2800" b="1" dirty="0" smtClean="0">
                <a:solidFill>
                  <a:srgbClr val="333333"/>
                </a:solidFill>
              </a:rPr>
              <a:t>秀才又曰：“其价如何?”</a:t>
            </a:r>
            <a:endParaRPr lang="zh-CN" altLang="en-US" sz="2800" b="1" dirty="0" smtClean="0">
              <a:solidFill>
                <a:srgbClr val="333333"/>
              </a:solidFill>
            </a:endParaRPr>
          </a:p>
        </p:txBody>
      </p:sp>
      <p:sp>
        <p:nvSpPr>
          <p:cNvPr id="17" name="矩形 16"/>
          <p:cNvSpPr/>
          <p:nvPr/>
        </p:nvSpPr>
        <p:spPr>
          <a:xfrm>
            <a:off x="5039380" y="3689776"/>
            <a:ext cx="5715008" cy="953135"/>
          </a:xfrm>
          <a:prstGeom prst="rect">
            <a:avLst/>
          </a:prstGeom>
        </p:spPr>
        <p:txBody>
          <a:bodyPr wrap="square">
            <a:spAutoFit/>
          </a:bodyPr>
          <a:lstStyle/>
          <a:p>
            <a:pPr algn="l"/>
            <a:r>
              <a:rPr lang="zh-CN" altLang="en-US" sz="2800" b="1" dirty="0" smtClean="0">
                <a:solidFill>
                  <a:srgbClr val="333333"/>
                </a:solidFill>
              </a:rPr>
              <a:t>秀才再曰：“外实而内虚，烟多而焰少，请损之。</a:t>
            </a:r>
            <a:endParaRPr lang="zh-CN" altLang="en-US" sz="2800" b="1" dirty="0" smtClean="0">
              <a:solidFill>
                <a:srgbClr val="333333"/>
              </a:solidFill>
            </a:endParaRP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p>
            <a:pPr algn="ctr"/>
            <a:endParaRPr lang="zh-CN" altLang="en-US">
              <a:solidFill>
                <a:srgbClr val="FFFFFF"/>
              </a:solidFill>
              <a:latin typeface="Calibri" panose="020F0502020204030204" pitchFamily="34" charset="0"/>
            </a:endParaRPr>
          </a:p>
        </p:txBody>
      </p:sp>
      <p:sp>
        <p:nvSpPr>
          <p:cNvPr id="2" name="文本框 1"/>
          <p:cNvSpPr txBox="1"/>
          <p:nvPr/>
        </p:nvSpPr>
        <p:spPr>
          <a:xfrm>
            <a:off x="196215" y="839470"/>
            <a:ext cx="3230880" cy="553085"/>
          </a:xfrm>
          <a:prstGeom prst="rect">
            <a:avLst/>
          </a:prstGeom>
          <a:noFill/>
        </p:spPr>
        <p:txBody>
          <a:bodyPr wrap="none" rtlCol="0" anchor="t">
            <a:spAutoFit/>
          </a:bodyPr>
          <a:p>
            <a:pPr algn="l"/>
            <a:r>
              <a:rPr lang="zh-CN" altLang="en-US" sz="30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一、发送者的障碍</a:t>
            </a:r>
            <a:endParaRPr lang="zh-CN" altLang="en-US" sz="30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5" name="文本框 4"/>
          <p:cNvSpPr txBox="1"/>
          <p:nvPr/>
        </p:nvSpPr>
        <p:spPr>
          <a:xfrm>
            <a:off x="960120" y="1808480"/>
            <a:ext cx="9296400" cy="4030980"/>
          </a:xfrm>
          <a:prstGeom prst="rect">
            <a:avLst/>
          </a:prstGeom>
          <a:noFill/>
          <a:ln>
            <a:solidFill>
              <a:srgbClr val="FF0000"/>
            </a:solidFill>
            <a:prstDash val="dashDot"/>
          </a:ln>
        </p:spPr>
        <p:txBody>
          <a:bodyPr wrap="square" rtlCol="0" anchor="t">
            <a:spAutoFit/>
          </a:bodyPr>
          <a:p>
            <a:pPr eaLnBrk="1" hangingPunct="1"/>
            <a:r>
              <a:rPr lang="zh-CN" altLang="en-US" sz="3200" dirty="0">
                <a:latin typeface="微软雅黑" panose="020B0503020204020204" pitchFamily="34" charset="-122"/>
                <a:ea typeface="微软雅黑" panose="020B0503020204020204" pitchFamily="34" charset="-122"/>
                <a:sym typeface="+mn-ea"/>
              </a:rPr>
              <a:t>信息沟通中的</a:t>
            </a:r>
            <a:r>
              <a:rPr lang="zh-CN" altLang="en-US" sz="3200" b="1" dirty="0">
                <a:latin typeface="微软雅黑" panose="020B0503020204020204" pitchFamily="34" charset="-122"/>
                <a:ea typeface="微软雅黑" panose="020B0503020204020204" pitchFamily="34" charset="-122"/>
                <a:sym typeface="+mn-ea"/>
              </a:rPr>
              <a:t>障碍</a:t>
            </a:r>
            <a:r>
              <a:rPr lang="zh-CN" altLang="en-US" sz="3200" dirty="0">
                <a:latin typeface="微软雅黑" panose="020B0503020204020204" pitchFamily="34" charset="-122"/>
                <a:ea typeface="微软雅黑" panose="020B0503020204020204" pitchFamily="34" charset="-122"/>
                <a:sym typeface="+mn-ea"/>
              </a:rPr>
              <a:t>，是指导致信息在传递过程中出现的噪音、失真或停止的因素或原因。</a:t>
            </a:r>
            <a:endParaRPr lang="zh-CN" altLang="en-US" sz="3200" dirty="0">
              <a:latin typeface="微软雅黑" panose="020B0503020204020204" pitchFamily="34" charset="-122"/>
              <a:ea typeface="微软雅黑" panose="020B0503020204020204" pitchFamily="34" charset="-122"/>
            </a:endParaRPr>
          </a:p>
          <a:p>
            <a:pPr eaLnBrk="1" hangingPunct="1"/>
            <a:endParaRPr lang="zh-CN" altLang="en-US" sz="3200" dirty="0">
              <a:latin typeface="微软雅黑" panose="020B0503020204020204" pitchFamily="34" charset="-122"/>
              <a:ea typeface="微软雅黑" panose="020B0503020204020204" pitchFamily="34" charset="-122"/>
            </a:endParaRPr>
          </a:p>
          <a:p>
            <a:pPr eaLnBrk="1" hangingPunct="1"/>
            <a:r>
              <a:rPr lang="zh-CN" altLang="en-US" sz="3200" b="1" dirty="0">
                <a:latin typeface="微软雅黑" panose="020B0503020204020204" pitchFamily="34" charset="-122"/>
                <a:ea typeface="微软雅黑" panose="020B0503020204020204" pitchFamily="34" charset="-122"/>
                <a:sym typeface="+mn-ea"/>
              </a:rPr>
              <a:t>沟通的四大障碍</a:t>
            </a:r>
            <a:endParaRPr lang="zh-CN" altLang="en-US" sz="3200" b="1" dirty="0">
              <a:latin typeface="微软雅黑" panose="020B0503020204020204" pitchFamily="34" charset="-122"/>
              <a:ea typeface="微软雅黑" panose="020B0503020204020204" pitchFamily="34" charset="-122"/>
              <a:sym typeface="+mn-ea"/>
            </a:endParaRPr>
          </a:p>
          <a:p>
            <a:pPr eaLnBrk="1" hangingPunct="1"/>
            <a:r>
              <a:rPr lang="zh-CN" altLang="en-US" sz="3200" dirty="0">
                <a:latin typeface="微软雅黑" panose="020B0503020204020204" pitchFamily="34" charset="-122"/>
                <a:ea typeface="微软雅黑" panose="020B0503020204020204" pitchFamily="34" charset="-122"/>
                <a:sym typeface="+mn-ea"/>
              </a:rPr>
              <a:t>     发送者的障碍</a:t>
            </a:r>
            <a:endParaRPr lang="zh-CN" altLang="en-US" sz="3200" dirty="0">
              <a:latin typeface="微软雅黑" panose="020B0503020204020204" pitchFamily="34" charset="-122"/>
              <a:ea typeface="微软雅黑" panose="020B0503020204020204" pitchFamily="34" charset="-122"/>
            </a:endParaRPr>
          </a:p>
          <a:p>
            <a:pPr eaLnBrk="1" hangingPunct="1"/>
            <a:r>
              <a:rPr lang="zh-CN" altLang="en-US" sz="3200" dirty="0">
                <a:latin typeface="微软雅黑" panose="020B0503020204020204" pitchFamily="34" charset="-122"/>
                <a:ea typeface="微软雅黑" panose="020B0503020204020204" pitchFamily="34" charset="-122"/>
                <a:sym typeface="+mn-ea"/>
              </a:rPr>
              <a:t>     接受者的障碍</a:t>
            </a:r>
            <a:endParaRPr lang="zh-CN" altLang="en-US" sz="3200" dirty="0">
              <a:latin typeface="微软雅黑" panose="020B0503020204020204" pitchFamily="34" charset="-122"/>
              <a:ea typeface="微软雅黑" panose="020B0503020204020204" pitchFamily="34" charset="-122"/>
            </a:endParaRPr>
          </a:p>
          <a:p>
            <a:pPr eaLnBrk="1" hangingPunct="1"/>
            <a:r>
              <a:rPr lang="zh-CN" altLang="en-US" sz="3200" dirty="0">
                <a:latin typeface="微软雅黑" panose="020B0503020204020204" pitchFamily="34" charset="-122"/>
                <a:ea typeface="微软雅黑" panose="020B0503020204020204" pitchFamily="34" charset="-122"/>
                <a:sym typeface="+mn-ea"/>
              </a:rPr>
              <a:t>     信息障碍</a:t>
            </a:r>
            <a:endParaRPr lang="zh-CN" altLang="en-US" sz="3200" dirty="0">
              <a:latin typeface="微软雅黑" panose="020B0503020204020204" pitchFamily="34" charset="-122"/>
              <a:ea typeface="微软雅黑" panose="020B0503020204020204" pitchFamily="34" charset="-122"/>
            </a:endParaRPr>
          </a:p>
          <a:p>
            <a:pPr eaLnBrk="1" hangingPunct="1"/>
            <a:r>
              <a:rPr lang="zh-CN" altLang="en-US" sz="3200" dirty="0">
                <a:latin typeface="微软雅黑" panose="020B0503020204020204" pitchFamily="34" charset="-122"/>
                <a:ea typeface="微软雅黑" panose="020B0503020204020204" pitchFamily="34" charset="-122"/>
                <a:sym typeface="+mn-ea"/>
              </a:rPr>
              <a:t>     渠道障碍</a:t>
            </a:r>
            <a:endParaRPr lang="zh-CN" altLang="en-US" sz="3200">
              <a:latin typeface="微软雅黑" panose="020B0503020204020204" pitchFamily="34" charset="-122"/>
              <a:ea typeface="微软雅黑" panose="020B0503020204020204" pitchFamily="34" charset="-122"/>
            </a:endParaRPr>
          </a:p>
        </p:txBody>
      </p:sp>
      <p:sp>
        <p:nvSpPr>
          <p:cNvPr id="6" name="文本框 5"/>
          <p:cNvSpPr txBox="1"/>
          <p:nvPr/>
        </p:nvSpPr>
        <p:spPr>
          <a:xfrm>
            <a:off x="1674495" y="1254760"/>
            <a:ext cx="1808480" cy="583565"/>
          </a:xfrm>
          <a:prstGeom prst="rect">
            <a:avLst/>
          </a:prstGeom>
        </p:spPr>
        <p:style>
          <a:lnRef idx="3">
            <a:schemeClr val="lt1"/>
          </a:lnRef>
          <a:fillRef idx="1">
            <a:schemeClr val="accent1"/>
          </a:fillRef>
          <a:effectRef idx="1">
            <a:schemeClr val="accent1"/>
          </a:effectRef>
          <a:fontRef idx="minor">
            <a:schemeClr val="lt1"/>
          </a:fontRef>
        </p:style>
        <p:txBody>
          <a:bodyPr wrap="none" rtlCol="0" anchor="t">
            <a:spAutoFit/>
          </a:bodyPr>
          <a:p>
            <a:r>
              <a:rPr lang="zh-CN" altLang="en-US" sz="3200" b="1" dirty="0">
                <a:latin typeface="微软雅黑" panose="020B0503020204020204" pitchFamily="34" charset="-122"/>
                <a:ea typeface="微软雅黑" panose="020B0503020204020204" pitchFamily="34" charset="-122"/>
                <a:sym typeface="+mn-ea"/>
              </a:rPr>
              <a:t>沟通障碍</a:t>
            </a:r>
            <a:endParaRPr lang="zh-CN" altLang="en-US" sz="3200">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p>
            <a:pPr algn="ctr"/>
            <a:endParaRPr lang="zh-CN" altLang="en-US">
              <a:solidFill>
                <a:srgbClr val="FFFFFF"/>
              </a:solidFill>
              <a:latin typeface="Calibri" panose="020F0502020204030204" pitchFamily="34" charset="0"/>
            </a:endParaRPr>
          </a:p>
        </p:txBody>
      </p:sp>
      <p:sp>
        <p:nvSpPr>
          <p:cNvPr id="2" name="文本框 1"/>
          <p:cNvSpPr txBox="1"/>
          <p:nvPr/>
        </p:nvSpPr>
        <p:spPr>
          <a:xfrm>
            <a:off x="698500" y="2320925"/>
            <a:ext cx="3383915" cy="3784600"/>
          </a:xfrm>
          <a:prstGeom prst="rect">
            <a:avLst/>
          </a:prstGeom>
          <a:noFill/>
          <a:ln w="28575">
            <a:solidFill>
              <a:schemeClr val="tx1"/>
            </a:solidFill>
            <a:prstDash val="dashDot"/>
          </a:ln>
        </p:spPr>
        <p:txBody>
          <a:bodyPr wrap="square" rtlCol="0">
            <a:spAutoFit/>
          </a:bodyPr>
          <a:p>
            <a:r>
              <a:rPr lang="zh-CN" altLang="en-US" sz="2000" b="1"/>
              <a:t>老公刚到家门口，突然听到男人打呼噜的声音。老公在门外犹豫了五分钟，默默离开，给妻子发了条短信：“离婚吧！”然后扔掉手机，远走他乡。</a:t>
            </a:r>
            <a:endParaRPr lang="zh-CN" altLang="en-US" sz="2000" b="1"/>
          </a:p>
          <a:p>
            <a:r>
              <a:rPr lang="zh-CN" altLang="en-US" sz="2000" b="1"/>
              <a:t>        三年后，他们在另一个城市偶遇。妻子流泪质问：“当年为何不辞而别？”男人简述了当时的情况。妻子淡淡地说：“那是瑞星杀毒软件！”随后转身而去。</a:t>
            </a:r>
            <a:endParaRPr lang="zh-CN" altLang="en-US" sz="2000" b="1"/>
          </a:p>
        </p:txBody>
      </p:sp>
      <p:sp>
        <p:nvSpPr>
          <p:cNvPr id="5" name="文本框 4"/>
          <p:cNvSpPr txBox="1"/>
          <p:nvPr/>
        </p:nvSpPr>
        <p:spPr>
          <a:xfrm>
            <a:off x="4367530" y="2628900"/>
            <a:ext cx="4378960" cy="3476625"/>
          </a:xfrm>
          <a:prstGeom prst="rect">
            <a:avLst/>
          </a:prstGeom>
          <a:noFill/>
          <a:ln w="28575">
            <a:solidFill>
              <a:schemeClr val="tx1"/>
            </a:solidFill>
            <a:prstDash val="lgDash"/>
          </a:ln>
        </p:spPr>
        <p:txBody>
          <a:bodyPr wrap="square" rtlCol="0">
            <a:spAutoFit/>
          </a:bodyPr>
          <a:p>
            <a:pPr eaLnBrk="1" latinLnBrk="0" hangingPunct="1">
              <a:lnSpc>
                <a:spcPct val="100000"/>
              </a:lnSpc>
            </a:pPr>
            <a:r>
              <a:rPr lang="zh-CN" altLang="en-US" sz="2000" b="1">
                <a:sym typeface="+mn-ea"/>
              </a:rPr>
              <a:t>麦克走进餐馆，点了一份汤，服务员马上给他端了上来。  </a:t>
            </a:r>
            <a:endParaRPr lang="zh-CN" altLang="en-US" sz="2000" b="1"/>
          </a:p>
          <a:p>
            <a:pPr eaLnBrk="1" latinLnBrk="0" hangingPunct="1">
              <a:lnSpc>
                <a:spcPct val="100000"/>
              </a:lnSpc>
            </a:pPr>
            <a:r>
              <a:rPr lang="zh-CN" altLang="en-US" sz="2000" b="1">
                <a:sym typeface="+mn-ea"/>
              </a:rPr>
              <a:t>　　服务员刚走开，麦克就嚷嚷起来：“对不起，这汤我没法喝。”  </a:t>
            </a:r>
            <a:endParaRPr lang="zh-CN" altLang="en-US" sz="2000" b="1"/>
          </a:p>
          <a:p>
            <a:pPr eaLnBrk="1" latinLnBrk="0" hangingPunct="1">
              <a:lnSpc>
                <a:spcPct val="100000"/>
              </a:lnSpc>
            </a:pPr>
            <a:r>
              <a:rPr lang="zh-CN" altLang="en-US" sz="2000" b="1">
                <a:sym typeface="+mn-ea"/>
              </a:rPr>
              <a:t>　　服务员重新给他上了一个汤，他还是说：“对不起，这汤我没法喝。”  </a:t>
            </a:r>
            <a:endParaRPr lang="zh-CN" altLang="en-US" sz="2000" b="1"/>
          </a:p>
          <a:p>
            <a:pPr eaLnBrk="1" latinLnBrk="0" hangingPunct="1">
              <a:lnSpc>
                <a:spcPct val="100000"/>
              </a:lnSpc>
            </a:pPr>
            <a:r>
              <a:rPr lang="zh-CN" altLang="en-US" sz="2000" b="1">
                <a:sym typeface="+mn-ea"/>
              </a:rPr>
              <a:t>　　服务员只好叫来经理。  </a:t>
            </a:r>
            <a:endParaRPr lang="zh-CN" altLang="en-US" sz="2000" b="1"/>
          </a:p>
          <a:p>
            <a:pPr eaLnBrk="1" latinLnBrk="0" hangingPunct="1">
              <a:lnSpc>
                <a:spcPct val="100000"/>
              </a:lnSpc>
            </a:pPr>
            <a:r>
              <a:rPr lang="zh-CN" altLang="en-US" sz="2000" b="1">
                <a:sym typeface="+mn-ea"/>
              </a:rPr>
              <a:t>　　经理毕恭毕敬地朝麦克点点头，说：“先生，这道菜是本店最拿手的，深受顾客欢迎，难道您……”  </a:t>
            </a:r>
            <a:endParaRPr lang="zh-CN" altLang="en-US" sz="2000" b="1"/>
          </a:p>
          <a:p>
            <a:pPr eaLnBrk="1" latinLnBrk="0" hangingPunct="1">
              <a:lnSpc>
                <a:spcPct val="100000"/>
              </a:lnSpc>
            </a:pPr>
            <a:r>
              <a:rPr lang="zh-CN" altLang="en-US" sz="2000" b="1">
                <a:sym typeface="+mn-ea"/>
              </a:rPr>
              <a:t>　　 “我是说，调羹在哪里呢？” </a:t>
            </a:r>
            <a:endParaRPr lang="zh-CN" altLang="en-US" sz="2000" b="1"/>
          </a:p>
        </p:txBody>
      </p:sp>
      <p:sp>
        <p:nvSpPr>
          <p:cNvPr id="6" name="文本框 5"/>
          <p:cNvSpPr txBox="1"/>
          <p:nvPr/>
        </p:nvSpPr>
        <p:spPr>
          <a:xfrm>
            <a:off x="8959215" y="2628900"/>
            <a:ext cx="3018155" cy="3476625"/>
          </a:xfrm>
          <a:prstGeom prst="rect">
            <a:avLst/>
          </a:prstGeom>
          <a:noFill/>
          <a:ln w="19050">
            <a:solidFill>
              <a:schemeClr val="tx1"/>
            </a:solidFill>
            <a:prstDash val="sysDash"/>
          </a:ln>
        </p:spPr>
        <p:txBody>
          <a:bodyPr wrap="square" rtlCol="0">
            <a:spAutoFit/>
          </a:bodyPr>
          <a:p>
            <a:pPr eaLnBrk="1" latinLnBrk="0" hangingPunct="1">
              <a:lnSpc>
                <a:spcPct val="100000"/>
              </a:lnSpc>
            </a:pPr>
            <a:r>
              <a:rPr lang="zh-CN" altLang="en-US" dirty="0" smtClean="0">
                <a:solidFill>
                  <a:schemeClr val="tx2">
                    <a:lumMod val="20000"/>
                    <a:lumOff val="80000"/>
                  </a:schemeClr>
                </a:solidFill>
                <a:latin typeface="+mj-ea"/>
                <a:ea typeface="+mj-ea"/>
                <a:sym typeface="+mn-ea"/>
              </a:rPr>
              <a:t> </a:t>
            </a:r>
            <a:r>
              <a:rPr lang="zh-CN" altLang="en-US" sz="2000" b="1">
                <a:solidFill>
                  <a:schemeClr val="tx1"/>
                </a:solidFill>
                <a:sym typeface="+mn-ea"/>
              </a:rPr>
              <a:t>一位大学教授工作调动至外地。一个学生来信说：“老师，您从我们学校离开后，害得我们‘痛失良师’，大家都深深地怀念您。”</a:t>
            </a:r>
            <a:endParaRPr lang="zh-CN" altLang="en-US" sz="2000" b="1">
              <a:solidFill>
                <a:schemeClr val="tx1"/>
              </a:solidFill>
              <a:sym typeface="+mn-ea"/>
            </a:endParaRPr>
          </a:p>
          <a:p>
            <a:pPr eaLnBrk="1" latinLnBrk="0" hangingPunct="1">
              <a:lnSpc>
                <a:spcPct val="100000"/>
              </a:lnSpc>
            </a:pPr>
            <a:r>
              <a:rPr lang="zh-CN" altLang="en-US" sz="2000" b="1">
                <a:solidFill>
                  <a:schemeClr val="tx1"/>
                </a:solidFill>
                <a:sym typeface="+mn-ea"/>
              </a:rPr>
              <a:t>      教授看了又气又好笑，什么“</a:t>
            </a:r>
            <a:r>
              <a:rPr lang="zh-CN" altLang="en-US" sz="2000" b="1">
                <a:solidFill>
                  <a:srgbClr val="FF0000"/>
                </a:solidFill>
                <a:sym typeface="+mn-ea"/>
              </a:rPr>
              <a:t>痛失良师</a:t>
            </a:r>
            <a:r>
              <a:rPr lang="zh-CN" altLang="en-US" sz="2000" b="1">
                <a:solidFill>
                  <a:schemeClr val="tx1"/>
                </a:solidFill>
                <a:sym typeface="+mn-ea"/>
              </a:rPr>
              <a:t>’啊！后来，教授回信给这个学生，告诉他：”我现在过得很好，还是‘</a:t>
            </a:r>
            <a:r>
              <a:rPr lang="zh-CN" altLang="en-US" sz="2000" b="1">
                <a:solidFill>
                  <a:srgbClr val="FF0000"/>
                </a:solidFill>
                <a:sym typeface="+mn-ea"/>
              </a:rPr>
              <a:t>音容宛在</a:t>
            </a:r>
            <a:r>
              <a:rPr lang="zh-CN" altLang="en-US" sz="2000" b="1">
                <a:solidFill>
                  <a:schemeClr val="tx1"/>
                </a:solidFill>
                <a:sym typeface="+mn-ea"/>
              </a:rPr>
              <a:t>’！”</a:t>
            </a:r>
            <a:endParaRPr lang="zh-CN" altLang="en-US" sz="2000" b="1">
              <a:solidFill>
                <a:schemeClr val="tx1"/>
              </a:solidFill>
              <a:sym typeface="+mn-ea"/>
            </a:endParaRPr>
          </a:p>
        </p:txBody>
      </p:sp>
      <p:sp>
        <p:nvSpPr>
          <p:cNvPr id="7" name="文本框 6"/>
          <p:cNvSpPr txBox="1"/>
          <p:nvPr/>
        </p:nvSpPr>
        <p:spPr>
          <a:xfrm>
            <a:off x="8912860" y="2040255"/>
            <a:ext cx="3111500" cy="39878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2000" b="1" dirty="0" smtClean="0">
                <a:solidFill>
                  <a:schemeClr val="tx2">
                    <a:lumMod val="20000"/>
                    <a:lumOff val="80000"/>
                  </a:schemeClr>
                </a:solidFill>
                <a:latin typeface="微软雅黑" panose="020B0503020204020204" pitchFamily="34" charset="-122"/>
                <a:ea typeface="微软雅黑" panose="020B0503020204020204" pitchFamily="34" charset="-122"/>
                <a:sym typeface="+mn-ea"/>
              </a:rPr>
              <a:t>语言</a:t>
            </a:r>
            <a:r>
              <a:rPr lang="zh-CN" altLang="en-US" sz="2000" b="1" dirty="0">
                <a:solidFill>
                  <a:schemeClr val="tx2">
                    <a:lumMod val="20000"/>
                    <a:lumOff val="80000"/>
                  </a:schemeClr>
                </a:solidFill>
                <a:latin typeface="微软雅黑" panose="020B0503020204020204" pitchFamily="34" charset="-122"/>
                <a:ea typeface="微软雅黑" panose="020B0503020204020204" pitchFamily="34" charset="-122"/>
                <a:sym typeface="+mn-ea"/>
              </a:rPr>
              <a:t>表达能力不佳或欠缺</a:t>
            </a:r>
            <a:endParaRPr lang="zh-CN" altLang="en-US" sz="2000" b="1">
              <a:latin typeface="微软雅黑" panose="020B0503020204020204" pitchFamily="34" charset="-122"/>
              <a:ea typeface="微软雅黑" panose="020B0503020204020204" pitchFamily="34" charset="-122"/>
            </a:endParaRPr>
          </a:p>
        </p:txBody>
      </p:sp>
      <p:sp>
        <p:nvSpPr>
          <p:cNvPr id="8" name="文本框 7"/>
          <p:cNvSpPr txBox="1"/>
          <p:nvPr/>
        </p:nvSpPr>
        <p:spPr>
          <a:xfrm>
            <a:off x="4646930" y="1922145"/>
            <a:ext cx="3298825" cy="39878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2000" b="1" dirty="0" smtClean="0">
                <a:solidFill>
                  <a:schemeClr val="tx2">
                    <a:lumMod val="20000"/>
                    <a:lumOff val="80000"/>
                  </a:schemeClr>
                </a:solidFill>
                <a:latin typeface="微软雅黑" panose="020B0503020204020204" pitchFamily="34" charset="-122"/>
                <a:ea typeface="微软雅黑" panose="020B0503020204020204" pitchFamily="34" charset="-122"/>
                <a:cs typeface="+mn-ea"/>
                <a:sym typeface="+mn-ea"/>
              </a:rPr>
              <a:t>未能</a:t>
            </a:r>
            <a:r>
              <a:rPr lang="zh-CN" altLang="en-US" sz="2000" b="1" dirty="0">
                <a:solidFill>
                  <a:schemeClr val="tx2">
                    <a:lumMod val="20000"/>
                    <a:lumOff val="80000"/>
                  </a:schemeClr>
                </a:solidFill>
                <a:latin typeface="微软雅黑" panose="020B0503020204020204" pitchFamily="34" charset="-122"/>
                <a:ea typeface="微软雅黑" panose="020B0503020204020204" pitchFamily="34" charset="-122"/>
                <a:cs typeface="+mn-ea"/>
                <a:sym typeface="+mn-ea"/>
              </a:rPr>
              <a:t>充分传达自己的信息</a:t>
            </a:r>
            <a:endParaRPr lang="zh-CN" altLang="en-US" sz="2000" b="1"/>
          </a:p>
        </p:txBody>
      </p:sp>
      <p:sp>
        <p:nvSpPr>
          <p:cNvPr id="9" name="文本框 8"/>
          <p:cNvSpPr txBox="1"/>
          <p:nvPr/>
        </p:nvSpPr>
        <p:spPr>
          <a:xfrm>
            <a:off x="688975" y="1621790"/>
            <a:ext cx="2710180" cy="39878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2000" dirty="0" smtClean="0">
                <a:solidFill>
                  <a:schemeClr val="tx2">
                    <a:lumMod val="20000"/>
                    <a:lumOff val="80000"/>
                  </a:schemeClr>
                </a:solidFill>
                <a:latin typeface="微软雅黑" panose="020B0503020204020204" pitchFamily="34" charset="-122"/>
                <a:ea typeface="微软雅黑" panose="020B0503020204020204" pitchFamily="34" charset="-122"/>
                <a:sym typeface="+mn-ea"/>
              </a:rPr>
              <a:t>先入为主，光环效应</a:t>
            </a:r>
            <a:endParaRPr lang="zh-CN" altLang="en-US" sz="2000">
              <a:latin typeface="微软雅黑" panose="020B0503020204020204" pitchFamily="34" charset="-122"/>
              <a:ea typeface="微软雅黑" panose="020B0503020204020204" pitchFamily="34" charset="-122"/>
            </a:endParaRPr>
          </a:p>
        </p:txBody>
      </p:sp>
      <p:sp>
        <p:nvSpPr>
          <p:cNvPr id="4" name="文本框 3"/>
          <p:cNvSpPr txBox="1"/>
          <p:nvPr/>
        </p:nvSpPr>
        <p:spPr>
          <a:xfrm>
            <a:off x="196215" y="839470"/>
            <a:ext cx="3230880" cy="553085"/>
          </a:xfrm>
          <a:prstGeom prst="rect">
            <a:avLst/>
          </a:prstGeom>
          <a:noFill/>
        </p:spPr>
        <p:txBody>
          <a:bodyPr wrap="none" rtlCol="0" anchor="t">
            <a:spAutoFit/>
          </a:bodyPr>
          <a:p>
            <a:pPr algn="l"/>
            <a:r>
              <a:rPr lang="zh-CN" altLang="en-US" sz="30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一、发送者的障碍</a:t>
            </a:r>
            <a:endParaRPr lang="zh-CN" altLang="en-US" sz="30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
        <p:nvSpPr>
          <p:cNvPr id="5124" name="Rectangle 2"/>
          <p:cNvSpPr>
            <a:spLocks noGrp="1"/>
          </p:cNvSpPr>
          <p:nvPr/>
        </p:nvSpPr>
        <p:spPr>
          <a:xfrm>
            <a:off x="3847465" y="839470"/>
            <a:ext cx="2891155" cy="629920"/>
          </a:xfrm>
          <a:ln>
            <a:noFill/>
          </a:ln>
        </p:spPr>
        <p:style>
          <a:lnRef idx="2">
            <a:schemeClr val="dk1"/>
          </a:lnRef>
          <a:fillRef idx="1">
            <a:schemeClr val="lt1"/>
          </a:fillRef>
          <a:effectRef idx="0">
            <a:schemeClr val="dk1"/>
          </a:effectRef>
          <a:fontRef idx="minor">
            <a:schemeClr val="dk1"/>
          </a:fontRef>
        </p:style>
        <p:txBody>
          <a:bodyPr vert="horz" wrap="square" lIns="91440" tIns="45720" rIns="91440" bIns="45720" anchor="t"/>
          <a:lstStyle>
            <a:lvl1pPr algn="ctr" rtl="0" eaLnBrk="0" fontAlgn="base" hangingPunct="0">
              <a:spcBef>
                <a:spcPct val="0"/>
              </a:spcBef>
              <a:spcAft>
                <a:spcPct val="0"/>
              </a:spcAft>
              <a:defRPr sz="4400" kern="1200">
                <a:solidFill>
                  <a:schemeClr val="dk1"/>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dk1"/>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dk1"/>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dk1"/>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dk1"/>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dk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dk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dk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dk1"/>
                </a:solidFill>
                <a:latin typeface="Calibri" panose="020F0502020204030204" pitchFamily="34" charset="0"/>
                <a:ea typeface="宋体" panose="02010600030101010101" pitchFamily="2" charset="-122"/>
              </a:defRPr>
            </a:lvl9pPr>
          </a:lstStyle>
          <a:p>
            <a:pPr eaLnBrk="1" hangingPunct="1"/>
            <a:r>
              <a:rPr lang="en-US" altLang="zh-CN" sz="2800" b="1" dirty="0">
                <a:solidFill>
                  <a:srgbClr val="0848AF"/>
                </a:solidFill>
                <a:latin typeface="微软雅黑" panose="020B0503020204020204" pitchFamily="34" charset="-122"/>
                <a:ea typeface="微软雅黑" panose="020B0503020204020204" pitchFamily="34" charset="-122"/>
              </a:rPr>
              <a:t>1</a:t>
            </a:r>
            <a:r>
              <a:rPr lang="zh-CN" altLang="en-US" sz="2800" b="1" dirty="0">
                <a:solidFill>
                  <a:srgbClr val="0848AF"/>
                </a:solidFill>
                <a:latin typeface="微软雅黑" panose="020B0503020204020204" pitchFamily="34" charset="-122"/>
                <a:ea typeface="微软雅黑" panose="020B0503020204020204" pitchFamily="34" charset="-122"/>
              </a:rPr>
              <a:t>、语言障碍</a:t>
            </a:r>
            <a:endParaRPr lang="zh-CN" altLang="en-US" sz="2800" b="1" dirty="0">
              <a:solidFill>
                <a:srgbClr val="0848AF"/>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51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9" grpId="0" animBg="1"/>
      <p:bldP spid="8" grpId="0" animBg="1"/>
      <p:bldP spid="7" grpId="0" animBg="1"/>
      <p:bldP spid="5124" grpId="0" bldLvl="0" animBg="1"/>
    </p:bldLst>
  </p:timing>
</p:sld>
</file>

<file path=ppt/tags/tag1.xml><?xml version="1.0" encoding="utf-8"?>
<p:tagLst xmlns:p="http://schemas.openxmlformats.org/presentationml/2006/main">
  <p:tag name="TIMING" val="|0.7|1|0.6|0.6"/>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主题">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3816</Words>
  <Application>WPS 演示</Application>
  <PresentationFormat>自定义</PresentationFormat>
  <Paragraphs>399</Paragraphs>
  <Slides>28</Slides>
  <Notes>40</Notes>
  <HiddenSlides>0</HiddenSlides>
  <MMClips>1</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28</vt:i4>
      </vt:variant>
    </vt:vector>
  </HeadingPairs>
  <TitlesOfParts>
    <vt:vector size="42" baseType="lpstr">
      <vt:lpstr>Arial</vt:lpstr>
      <vt:lpstr>宋体</vt:lpstr>
      <vt:lpstr>Wingdings</vt:lpstr>
      <vt:lpstr>Calibri</vt:lpstr>
      <vt:lpstr>微软雅黑</vt:lpstr>
      <vt:lpstr>Impact</vt:lpstr>
      <vt:lpstr>Arial Unicode MS</vt:lpstr>
      <vt:lpstr>楷体_GB2312</vt:lpstr>
      <vt:lpstr>仿宋_GB2312</vt:lpstr>
      <vt:lpstr>Britannic Bold</vt:lpstr>
      <vt:lpstr>新宋体</vt:lpstr>
      <vt:lpstr>仿宋</vt:lpstr>
      <vt:lpstr>Segoe Print</vt:lpstr>
      <vt:lpstr>Office 主题</vt:lpstr>
      <vt:lpstr>PowerPoint 演示文稿</vt:lpstr>
      <vt:lpstr>PowerPoint 演示文稿</vt:lpstr>
      <vt:lpstr>PowerPoint 演示文稿</vt:lpstr>
      <vt:lpstr>PowerPoint 演示文稿</vt:lpstr>
      <vt:lpstr>PowerPoint 演示文稿</vt:lpstr>
      <vt:lpstr>PowerPoint 演示文稿</vt:lpstr>
      <vt:lpstr>1、语言障碍</vt:lpstr>
      <vt:lpstr>PowerPoint 演示文稿</vt:lpstr>
      <vt:lpstr>1、语言障碍</vt:lpstr>
      <vt:lpstr>2、文化障碍</vt:lpstr>
      <vt:lpstr>3、心理障碍</vt:lpstr>
      <vt:lpstr>PowerPoint 演示文稿</vt:lpstr>
      <vt:lpstr>PowerPoint 演示文稿</vt:lpstr>
      <vt:lpstr>1、信任障碍</vt:lpstr>
      <vt:lpstr>2、认知障碍</vt:lpstr>
      <vt:lpstr>3、信息泛滥</vt:lpstr>
      <vt:lpstr>3、信息泛滥</vt:lpstr>
      <vt:lpstr>PowerPoint 演示文稿</vt:lpstr>
      <vt:lpstr>1、时间压力障碍</vt:lpstr>
      <vt:lpstr>2、空间距离的阻隔</vt:lpstr>
      <vt:lpstr>3、组织层级障碍</vt:lpstr>
      <vt:lpstr>4、噪音、环境障碍</vt:lpstr>
      <vt:lpstr>PowerPoint 演示文稿</vt:lpstr>
      <vt:lpstr>PowerPoint 演示文稿</vt:lpstr>
      <vt:lpstr>PowerPoint 演示文稿</vt:lpstr>
      <vt:lpstr>PowerPoint 演示文稿</vt:lpstr>
      <vt:lpstr>PowerPoint 演示文稿</vt:lpstr>
      <vt:lpstr>PowerPoint 演示文稿</vt:lpstr>
    </vt:vector>
  </TitlesOfParts>
  <Company>hl81829782</Company>
  <LinksUpToDate>false</LinksUpToDate>
  <SharedDoc>false</SharedDoc>
  <HyperlinksChanged>false</HyperlinksChanged>
  <AppVersion>14.0000</AppVersion>
  <Manager>hl81829782</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dc:title>
  <dc:creator/>
  <cp:lastModifiedBy>plumstory</cp:lastModifiedBy>
  <cp:revision>1874</cp:revision>
  <dcterms:created xsi:type="dcterms:W3CDTF">2016-01-13T14:39:00Z</dcterms:created>
  <dcterms:modified xsi:type="dcterms:W3CDTF">2018-11-09T05:39:39Z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2052-10.1.0.7668</vt:lpwstr>
  </property>
</Properties>
</file>