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0"/>
  </p:handoutMasterIdLst>
  <p:sldIdLst>
    <p:sldId id="452" r:id="rId3"/>
    <p:sldId id="453" r:id="rId5"/>
    <p:sldId id="454" r:id="rId6"/>
    <p:sldId id="307" r:id="rId7"/>
    <p:sldId id="421" r:id="rId8"/>
    <p:sldId id="457" r:id="rId9"/>
    <p:sldId id="471" r:id="rId10"/>
    <p:sldId id="472" r:id="rId11"/>
    <p:sldId id="422" r:id="rId12"/>
    <p:sldId id="426" r:id="rId13"/>
    <p:sldId id="442" r:id="rId14"/>
    <p:sldId id="427" r:id="rId15"/>
    <p:sldId id="500" r:id="rId16"/>
    <p:sldId id="501" r:id="rId17"/>
    <p:sldId id="502" r:id="rId18"/>
    <p:sldId id="503" r:id="rId19"/>
    <p:sldId id="443" r:id="rId20"/>
    <p:sldId id="444" r:id="rId21"/>
    <p:sldId id="445" r:id="rId22"/>
    <p:sldId id="446" r:id="rId23"/>
    <p:sldId id="504" r:id="rId24"/>
    <p:sldId id="447" r:id="rId25"/>
    <p:sldId id="474" r:id="rId26"/>
    <p:sldId id="475" r:id="rId27"/>
    <p:sldId id="476" r:id="rId28"/>
    <p:sldId id="477" r:id="rId29"/>
    <p:sldId id="478" r:id="rId30"/>
    <p:sldId id="479" r:id="rId31"/>
    <p:sldId id="480" r:id="rId32"/>
    <p:sldId id="481" r:id="rId33"/>
    <p:sldId id="483" r:id="rId34"/>
    <p:sldId id="423" r:id="rId35"/>
    <p:sldId id="497" r:id="rId36"/>
    <p:sldId id="498" r:id="rId37"/>
    <p:sldId id="499" r:id="rId38"/>
    <p:sldId id="418" r:id="rId39"/>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48AF"/>
    <a:srgbClr val="08489B"/>
    <a:srgbClr val="FFFFFF"/>
    <a:srgbClr val="FF8500"/>
    <a:srgbClr val="3C78CE"/>
    <a:srgbClr val="CD1F06"/>
    <a:srgbClr val="CB1003"/>
    <a:srgbClr val="A50021"/>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082"/>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76"/>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handoutMaster" Target="handoutMasters/handoutMaster1.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bg>
      <p:bgPr>
        <a:solidFill>
          <a:schemeClr val="bg1"/>
        </a:solidFill>
        <a:effectLst/>
      </p:bgPr>
    </p:bg>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bg>
      <p:bgPr>
        <a:solidFill>
          <a:schemeClr val="bg1"/>
        </a:solidFill>
        <a:effectLst/>
      </p:bgPr>
    </p:bg>
    <p:spTree>
      <p:nvGrpSpPr>
        <p:cNvPr id="1" name=""/>
        <p:cNvGrpSpPr/>
        <p:nvPr/>
      </p:nvGrpSpPr>
      <p:grpSpPr>
        <a:xfrm>
          <a:off x="0" y="0"/>
          <a:ext cx="0" cy="0"/>
          <a:chOff x="0" y="0"/>
          <a:chExt cx="0" cy="0"/>
        </a:xfrm>
      </p:grpSpPr>
      <p:pic>
        <p:nvPicPr>
          <p:cNvPr id="2" name="图片 1" descr="JP_Q2YKPP7O~WRI0(0~JXIC"/>
          <p:cNvPicPr>
            <a:picLocks noChangeAspect="1"/>
          </p:cNvPicPr>
          <p:nvPr userDrawn="1"/>
        </p:nvPicPr>
        <p:blipFill>
          <a:blip r:embed="rId2"/>
          <a:stretch>
            <a:fillRect/>
          </a:stretch>
        </p:blipFill>
        <p:spPr>
          <a:xfrm>
            <a:off x="11853" y="10795"/>
            <a:ext cx="12168293" cy="1018540"/>
          </a:xfrm>
          <a:prstGeom prst="rect">
            <a:avLst/>
          </a:prstGeom>
        </p:spPr>
      </p:pic>
      <p:pic>
        <p:nvPicPr>
          <p:cNvPr id="3" name="图片 2" descr="a50f4bfbfbedab649fdf298df036afc378311ec9"/>
          <p:cNvPicPr>
            <a:picLocks noChangeAspect="1"/>
          </p:cNvPicPr>
          <p:nvPr userDrawn="1"/>
        </p:nvPicPr>
        <p:blipFill>
          <a:blip r:embed="rId3"/>
          <a:stretch>
            <a:fillRect/>
          </a:stretch>
        </p:blipFill>
        <p:spPr>
          <a:xfrm>
            <a:off x="11853" y="10795"/>
            <a:ext cx="1577340" cy="1073150"/>
          </a:xfrm>
          <a:prstGeom prst="rect">
            <a:avLst/>
          </a:prstGeom>
        </p:spPr>
      </p:pic>
      <p:sp>
        <p:nvSpPr>
          <p:cNvPr id="5" name="流程图: 资料带 4"/>
          <p:cNvSpPr/>
          <p:nvPr userDrawn="1"/>
        </p:nvSpPr>
        <p:spPr>
          <a:xfrm>
            <a:off x="1589193" y="578485"/>
            <a:ext cx="10591800" cy="2120900"/>
          </a:xfrm>
          <a:prstGeom prst="flowChartPunchedTape">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6" name="文本框 5"/>
          <p:cNvSpPr txBox="1"/>
          <p:nvPr userDrawn="1"/>
        </p:nvSpPr>
        <p:spPr>
          <a:xfrm>
            <a:off x="8776547" y="6102985"/>
            <a:ext cx="4255347" cy="675640"/>
          </a:xfrm>
          <a:prstGeom prst="rect">
            <a:avLst/>
          </a:prstGeom>
          <a:noFill/>
        </p:spPr>
        <p:txBody>
          <a:bodyPr wrap="square" rtlCol="0">
            <a:spAutoFit/>
          </a:bodyPr>
          <a:p>
            <a:r>
              <a:rPr lang="zh-CN" altLang="en-US" sz="2000">
                <a:solidFill>
                  <a:schemeClr val="accent1">
                    <a:lumMod val="75000"/>
                  </a:schemeClr>
                </a:solidFill>
                <a:latin typeface="楷体" panose="02010609060101010101" charset="-122"/>
                <a:ea typeface="楷体" panose="02010609060101010101" charset="-122"/>
              </a:rPr>
              <a:t>日照职业技术学院</a:t>
            </a:r>
            <a:endParaRPr lang="zh-CN" altLang="en-US" sz="2000">
              <a:solidFill>
                <a:schemeClr val="accent1">
                  <a:lumMod val="75000"/>
                </a:schemeClr>
              </a:solidFill>
              <a:latin typeface="楷体" panose="02010609060101010101" charset="-122"/>
              <a:ea typeface="楷体" panose="02010609060101010101" charset="-122"/>
            </a:endParaRPr>
          </a:p>
          <a:p>
            <a:r>
              <a:rPr lang="en-US" altLang="zh-CN" sz="1800">
                <a:solidFill>
                  <a:schemeClr val="accent1">
                    <a:lumMod val="75000"/>
                  </a:schemeClr>
                </a:solidFill>
                <a:latin typeface="Yu Gothic UI Semibold" panose="020B0700000000000000" charset="-128"/>
                <a:ea typeface="Yu Gothic UI Semibold" panose="020B0700000000000000" charset="-128"/>
              </a:rPr>
              <a:t> Rizhao Polytechnic</a:t>
            </a:r>
            <a:endParaRPr lang="en-US" altLang="zh-CN" sz="1800">
              <a:solidFill>
                <a:schemeClr val="accent1">
                  <a:lumMod val="75000"/>
                </a:schemeClr>
              </a:solidFill>
              <a:latin typeface="Yu Gothic UI Semibold" panose="020B0700000000000000" charset="-128"/>
              <a:ea typeface="Yu Gothic UI Semibold" panose="020B0700000000000000" charset="-128"/>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02167" y="685800"/>
            <a:ext cx="11387667"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06400" y="1981200"/>
            <a:ext cx="11387667" cy="38862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02167" y="6019800"/>
            <a:ext cx="3052233"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fld id="{8D512913-19C3-44AC-9F83-D214B8D62139}"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5600" y="6019800"/>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7600" y="6019800"/>
            <a:ext cx="3052233" cy="476250"/>
          </a:xfrm>
        </p:spPr>
        <p:txBody>
          <a:bodyPr/>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3.jpeg"/><Relationship Id="rId1"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8.png"/><Relationship Id="rId1"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29.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xml"/><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image" Target="../media/image7.wmf"/></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11.pn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vmlDrawing" Target="../drawings/vmlDrawing1.vml"/><Relationship Id="rId3" Type="http://schemas.openxmlformats.org/officeDocument/2006/relationships/slideLayout" Target="../slideLayouts/slideLayout1.xml"/><Relationship Id="rId2" Type="http://schemas.openxmlformats.org/officeDocument/2006/relationships/image" Target="../media/image12.wmf"/><Relationship Id="rId1"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5673090" y="2858135"/>
            <a:ext cx="6444615"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沟通的过程与方式</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选自：模块6沟通技巧，任务1识别沟通条件</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521335" y="1287145"/>
            <a:ext cx="2288540" cy="866140"/>
          </a:xfrm>
          <a:prstGeom prst="rect">
            <a:avLst/>
          </a:prstGeom>
          <a:noFill/>
        </p:spPr>
        <p:txBody>
          <a:bodyPr wrap="squar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（一）信源</a:t>
            </a:r>
            <a:endParaRPr lang="zh-CN" altLang="en-US" sz="2400" b="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2000" dirty="0">
              <a:solidFill>
                <a:schemeClr val="tx2"/>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350010" y="3127375"/>
            <a:ext cx="7752080" cy="1814830"/>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即信息源，也就是信息的发送者。</a:t>
            </a:r>
            <a:endParaRPr lang="zh-CN" altLang="en-GB" sz="2800" b="1" dirty="0">
              <a:latin typeface="微软雅黑" panose="020B0503020204020204" pitchFamily="34" charset="-122"/>
              <a:ea typeface="微软雅黑" panose="020B0503020204020204" pitchFamily="34" charset="-122"/>
            </a:endParaRPr>
          </a:p>
          <a:p>
            <a:pPr eaLnBrk="1" hangingPunct="1"/>
            <a:r>
              <a:rPr lang="zh-CN" altLang="en-GB" sz="2800" b="1" dirty="0">
                <a:latin typeface="微软雅黑" panose="020B0503020204020204" pitchFamily="34" charset="-122"/>
                <a:ea typeface="微软雅黑" panose="020B0503020204020204" pitchFamily="34" charset="-122"/>
                <a:sym typeface="+mn-ea"/>
              </a:rPr>
              <a:t>在沟通过程中，信息发送者决定信息传播的方式、内容，因此，</a:t>
            </a:r>
            <a:r>
              <a:rPr lang="zh-CN" altLang="en-GB" sz="2800" b="1" dirty="0">
                <a:solidFill>
                  <a:srgbClr val="FF0000"/>
                </a:solidFill>
                <a:latin typeface="微软雅黑" panose="020B0503020204020204" pitchFamily="34" charset="-122"/>
                <a:ea typeface="微软雅黑" panose="020B0503020204020204" pitchFamily="34" charset="-122"/>
                <a:sym typeface="+mn-ea"/>
              </a:rPr>
              <a:t>信息发送者的素质及沟通经验是决定传播取得预期效果的</a:t>
            </a:r>
            <a:r>
              <a:rPr lang="zh-CN" altLang="en-GB" sz="2800" b="1" dirty="0">
                <a:solidFill>
                  <a:schemeClr val="tx1"/>
                </a:solidFill>
                <a:latin typeface="微软雅黑" panose="020B0503020204020204" pitchFamily="34" charset="-122"/>
                <a:ea typeface="微软雅黑" panose="020B0503020204020204" pitchFamily="34" charset="-122"/>
                <a:sym typeface="+mn-ea"/>
              </a:rPr>
              <a:t>首要因素</a:t>
            </a:r>
            <a:endParaRPr lang="zh-CN" altLang="en-GB" sz="2800" b="1" dirty="0">
              <a:solidFill>
                <a:schemeClr val="tx1"/>
              </a:solidFill>
              <a:latin typeface="微软雅黑" panose="020B0503020204020204" pitchFamily="34" charset="-122"/>
              <a:ea typeface="微软雅黑" panose="020B0503020204020204" pitchFamily="34" charset="-122"/>
              <a:sym typeface="+mn-ea"/>
            </a:endParaRPr>
          </a:p>
        </p:txBody>
      </p:sp>
      <p:pic>
        <p:nvPicPr>
          <p:cNvPr id="4" name="图片 3" descr="A000220150319A20PPIC"/>
          <p:cNvPicPr>
            <a:picLocks noChangeAspect="1"/>
          </p:cNvPicPr>
          <p:nvPr/>
        </p:nvPicPr>
        <p:blipFill>
          <a:blip r:embed="rId1"/>
          <a:stretch>
            <a:fillRect/>
          </a:stretch>
        </p:blipFill>
        <p:spPr>
          <a:xfrm>
            <a:off x="6869430" y="1115695"/>
            <a:ext cx="5469255" cy="3104515"/>
          </a:xfrm>
          <a:prstGeom prst="rect">
            <a:avLst/>
          </a:prstGeom>
        </p:spPr>
      </p:pic>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398780" y="1115695"/>
            <a:ext cx="1706880" cy="866140"/>
          </a:xfrm>
          <a:prstGeom prst="rect">
            <a:avLst/>
          </a:prstGeom>
          <a:noFill/>
        </p:spPr>
        <p:txBody>
          <a:bodyPr wrap="non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（二）编码</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2000" dirty="0">
              <a:solidFill>
                <a:schemeClr val="tx2"/>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892175" y="2971165"/>
            <a:ext cx="6395085" cy="1814830"/>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即发送者把自己头脑中的想法（意图）转化成（加工）接受者能够理解的</a:t>
            </a:r>
            <a:r>
              <a:rPr lang="zh-CN" altLang="en-GB" sz="2800" b="1" dirty="0">
                <a:solidFill>
                  <a:srgbClr val="FF0000"/>
                </a:solidFill>
                <a:latin typeface="微软雅黑" panose="020B0503020204020204" pitchFamily="34" charset="-122"/>
                <a:ea typeface="微软雅黑" panose="020B0503020204020204" pitchFamily="34" charset="-122"/>
                <a:sym typeface="+mn-ea"/>
              </a:rPr>
              <a:t>一系列信息传递符号</a:t>
            </a:r>
            <a:r>
              <a:rPr lang="zh-CN" altLang="en-GB" sz="2800" b="1" dirty="0">
                <a:latin typeface="微软雅黑" panose="020B0503020204020204" pitchFamily="34" charset="-122"/>
                <a:ea typeface="微软雅黑" panose="020B0503020204020204" pitchFamily="34" charset="-122"/>
                <a:sym typeface="+mn-ea"/>
              </a:rPr>
              <a:t>（如：语言、文字、图表、照片、手势等）的过程</a:t>
            </a:r>
            <a:endParaRPr lang="zh-CN" altLang="en-GB" sz="2800" b="1" dirty="0">
              <a:latin typeface="微软雅黑" panose="020B0503020204020204" pitchFamily="34" charset="-122"/>
              <a:ea typeface="微软雅黑" panose="020B0503020204020204" pitchFamily="34" charset="-122"/>
              <a:sym typeface="+mn-ea"/>
            </a:endParaRPr>
          </a:p>
        </p:txBody>
      </p:sp>
      <p:pic>
        <p:nvPicPr>
          <p:cNvPr id="5" name="图片 4" descr="A000220150322H80PPIC"/>
          <p:cNvPicPr>
            <a:picLocks noChangeAspect="1"/>
          </p:cNvPicPr>
          <p:nvPr/>
        </p:nvPicPr>
        <p:blipFill>
          <a:blip r:embed="rId1"/>
          <a:stretch>
            <a:fillRect/>
          </a:stretch>
        </p:blipFill>
        <p:spPr>
          <a:xfrm>
            <a:off x="7755890" y="2055495"/>
            <a:ext cx="4039870" cy="2693670"/>
          </a:xfrm>
          <a:prstGeom prst="rect">
            <a:avLst/>
          </a:prstGeom>
        </p:spPr>
      </p:pic>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 name="矩形 1"/>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6" name="空心弧 5"/>
          <p:cNvSpPr/>
          <p:nvPr/>
        </p:nvSpPr>
        <p:spPr>
          <a:xfrm rot="5400000">
            <a:off x="2813823" y="2699277"/>
            <a:ext cx="3142978" cy="2924714"/>
          </a:xfrm>
          <a:prstGeom prst="blockArc">
            <a:avLst>
              <a:gd name="adj1" fmla="val 10897210"/>
              <a:gd name="adj2" fmla="val 6953"/>
              <a:gd name="adj3" fmla="val 1246"/>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p>
            <a:pPr algn="ctr" defTabSz="913765" fontAlgn="auto">
              <a:spcBef>
                <a:spcPts val="0"/>
              </a:spcBef>
              <a:spcAft>
                <a:spcPts val="0"/>
              </a:spcAft>
              <a:defRPr/>
            </a:pPr>
            <a:endParaRPr lang="zh-CN" altLang="en-US" sz="249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7" name="直接连接符 6"/>
          <p:cNvCxnSpPr/>
          <p:nvPr/>
        </p:nvCxnSpPr>
        <p:spPr bwMode="auto">
          <a:xfrm>
            <a:off x="4994724" y="2784507"/>
            <a:ext cx="144145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bwMode="auto">
          <a:xfrm>
            <a:off x="5044371" y="5575147"/>
            <a:ext cx="143986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bwMode="auto">
          <a:xfrm>
            <a:off x="5866343" y="3730859"/>
            <a:ext cx="133413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bwMode="auto">
          <a:xfrm>
            <a:off x="5725105" y="4715854"/>
            <a:ext cx="144070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3028315" y="3029585"/>
            <a:ext cx="2259330" cy="225933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defTabSz="913765" fontAlgn="auto">
              <a:spcBef>
                <a:spcPts val="0"/>
              </a:spcBef>
              <a:spcAft>
                <a:spcPts val="0"/>
              </a:spcAft>
              <a:defRPr/>
            </a:pPr>
            <a:endParaRPr lang="zh-CN" altLang="en-US">
              <a:latin typeface="微软雅黑" panose="020B0503020204020204" pitchFamily="34" charset="-122"/>
              <a:ea typeface="微软雅黑" panose="020B0503020204020204" pitchFamily="34" charset="-122"/>
              <a:cs typeface="Arial" panose="020B0604020202020204" pitchFamily="34" charset="0"/>
            </a:endParaRPr>
          </a:p>
        </p:txBody>
      </p:sp>
      <p:sp>
        <p:nvSpPr>
          <p:cNvPr id="13" name="椭圆 12"/>
          <p:cNvSpPr/>
          <p:nvPr/>
        </p:nvSpPr>
        <p:spPr>
          <a:xfrm>
            <a:off x="4767549" y="2568029"/>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dirty="0" smtClean="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p:txBody>
      </p:sp>
      <p:sp>
        <p:nvSpPr>
          <p:cNvPr id="14" name="椭圆 13"/>
          <p:cNvSpPr/>
          <p:nvPr/>
        </p:nvSpPr>
        <p:spPr>
          <a:xfrm>
            <a:off x="5559637" y="3528951"/>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dirty="0" smtClean="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p:txBody>
      </p:sp>
      <p:sp>
        <p:nvSpPr>
          <p:cNvPr id="15" name="椭圆 14"/>
          <p:cNvSpPr/>
          <p:nvPr/>
        </p:nvSpPr>
        <p:spPr>
          <a:xfrm>
            <a:off x="5538697" y="4511344"/>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dirty="0" smtClean="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p:txBody>
      </p:sp>
      <p:sp>
        <p:nvSpPr>
          <p:cNvPr id="16" name="椭圆 15"/>
          <p:cNvSpPr/>
          <p:nvPr/>
        </p:nvSpPr>
        <p:spPr>
          <a:xfrm>
            <a:off x="4767549" y="5361550"/>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dirty="0" smtClean="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p:txBody>
      </p:sp>
      <p:sp>
        <p:nvSpPr>
          <p:cNvPr id="12" name="矩形 11"/>
          <p:cNvSpPr/>
          <p:nvPr/>
        </p:nvSpPr>
        <p:spPr>
          <a:xfrm>
            <a:off x="7200249" y="3528883"/>
            <a:ext cx="791210" cy="690245"/>
          </a:xfrm>
          <a:prstGeom prst="rect">
            <a:avLst/>
          </a:prstGeom>
        </p:spPr>
        <p:txBody>
          <a:bodyPr wrap="none" lIns="91431" tIns="45716" rIns="91431" bIns="45716">
            <a:spAutoFit/>
          </a:bodyPr>
          <a:p>
            <a:pPr algn="l"/>
            <a:r>
              <a:rPr lang="zh-CN" altLang="en-US" sz="2400" dirty="0">
                <a:solidFill>
                  <a:schemeClr val="tx1"/>
                </a:solidFill>
                <a:sym typeface="+mn-ea"/>
              </a:rPr>
              <a:t>态度</a:t>
            </a:r>
            <a:endParaRPr lang="zh-CN" altLang="en-US" sz="2400" dirty="0">
              <a:solidFill>
                <a:schemeClr val="tx1"/>
              </a:solidFill>
              <a:sym typeface="+mn-ea"/>
            </a:endParaRPr>
          </a:p>
          <a:p>
            <a:endParaRPr lang="zh-CN" altLang="en-US" sz="1500" dirty="0">
              <a:latin typeface="微软雅黑" panose="020B0503020204020204" pitchFamily="34" charset="-122"/>
              <a:ea typeface="微软雅黑" panose="020B0503020204020204" pitchFamily="34" charset="-122"/>
            </a:endParaRPr>
          </a:p>
        </p:txBody>
      </p:sp>
      <p:sp>
        <p:nvSpPr>
          <p:cNvPr id="41" name="矩形 40"/>
          <p:cNvSpPr/>
          <p:nvPr/>
        </p:nvSpPr>
        <p:spPr>
          <a:xfrm>
            <a:off x="7507852" y="4486833"/>
            <a:ext cx="791210" cy="459105"/>
          </a:xfrm>
          <a:prstGeom prst="rect">
            <a:avLst/>
          </a:prstGeom>
        </p:spPr>
        <p:txBody>
          <a:bodyPr wrap="none" lIns="91431" tIns="45716" rIns="91431" bIns="45716">
            <a:spAutoFit/>
          </a:bodyPr>
          <a:p>
            <a:pPr algn="ctr" eaLnBrk="0" hangingPunct="0"/>
            <a:r>
              <a:rPr lang="zh-CN" altLang="en-US" sz="2400" dirty="0">
                <a:solidFill>
                  <a:schemeClr val="tx1"/>
                </a:solidFill>
                <a:sym typeface="+mn-ea"/>
              </a:rPr>
              <a:t>知识</a:t>
            </a:r>
            <a:endParaRPr lang="zh-CN" altLang="en-US" sz="2400" dirty="0">
              <a:solidFill>
                <a:schemeClr val="tx1"/>
              </a:solidFill>
              <a:sym typeface="+mn-ea"/>
            </a:endParaRPr>
          </a:p>
        </p:txBody>
      </p:sp>
      <p:sp>
        <p:nvSpPr>
          <p:cNvPr id="17" name="矩形 16"/>
          <p:cNvSpPr/>
          <p:nvPr/>
        </p:nvSpPr>
        <p:spPr>
          <a:xfrm>
            <a:off x="6865604" y="2585908"/>
            <a:ext cx="791210" cy="459105"/>
          </a:xfrm>
          <a:prstGeom prst="rect">
            <a:avLst/>
          </a:prstGeom>
        </p:spPr>
        <p:txBody>
          <a:bodyPr wrap="none" lIns="91431" tIns="45716" rIns="91431" bIns="45716">
            <a:spAutoFit/>
          </a:bodyPr>
          <a:p>
            <a:pPr algn="ctr" eaLnBrk="0" hangingPunct="0"/>
            <a:r>
              <a:rPr lang="zh-CN" altLang="en-US" sz="2400" dirty="0">
                <a:solidFill>
                  <a:schemeClr val="tx1"/>
                </a:solidFill>
                <a:sym typeface="+mn-ea"/>
              </a:rPr>
              <a:t>技能</a:t>
            </a:r>
            <a:endParaRPr lang="zh-CN" altLang="en-US" sz="2400" dirty="0">
              <a:solidFill>
                <a:schemeClr val="tx1"/>
              </a:solidFill>
              <a:sym typeface="+mn-ea"/>
            </a:endParaRPr>
          </a:p>
        </p:txBody>
      </p:sp>
      <p:sp>
        <p:nvSpPr>
          <p:cNvPr id="18" name="文本框 17"/>
          <p:cNvSpPr txBox="1"/>
          <p:nvPr/>
        </p:nvSpPr>
        <p:spPr>
          <a:xfrm>
            <a:off x="1212850" y="1381125"/>
            <a:ext cx="4418965" cy="534035"/>
          </a:xfrm>
          <a:prstGeom prst="rect">
            <a:avLst/>
          </a:prstGeom>
          <a:noFill/>
        </p:spPr>
        <p:txBody>
          <a:bodyPr wrap="none" rtlCol="0" anchor="t">
            <a:spAutoFit/>
          </a:bodyPr>
          <a:p>
            <a:pPr algn="l">
              <a:lnSpc>
                <a:spcPct val="120000"/>
              </a:lnSpc>
            </a:pPr>
            <a:r>
              <a:rPr lang="zh-CN" altLang="en-US" sz="24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编码受到四个条件的影响</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19" name="椭圆 18"/>
          <p:cNvSpPr/>
          <p:nvPr/>
        </p:nvSpPr>
        <p:spPr>
          <a:xfrm>
            <a:off x="3130550" y="3183255"/>
            <a:ext cx="2054860" cy="1951355"/>
          </a:xfrm>
          <a:prstGeom prst="ellipse">
            <a:avLst/>
          </a:prstGeom>
          <a:gradFill>
            <a:gsLst>
              <a:gs pos="100000">
                <a:schemeClr val="bg1"/>
              </a:gs>
              <a:gs pos="0">
                <a:schemeClr val="bg1">
                  <a:lumMod val="75000"/>
                </a:schemeClr>
              </a:gs>
            </a:gsLst>
            <a:lin ang="2700000" scaled="0"/>
          </a:gradFill>
          <a:ln w="104775">
            <a:gradFill>
              <a:gsLst>
                <a:gs pos="0">
                  <a:schemeClr val="bg1"/>
                </a:gs>
                <a:gs pos="100000">
                  <a:schemeClr val="bg1">
                    <a:lumMod val="50000"/>
                  </a:schemeClr>
                </a:gs>
              </a:gsLst>
              <a:lin ang="2700000" scaled="0"/>
            </a:gradFill>
          </a:ln>
          <a:effectLst>
            <a:outerShdw blurRad="152400" dist="292100" dir="2700000" sx="95000" sy="95000" algn="tl" rotWithShape="0">
              <a:prstClr val="black">
                <a:alpha val="12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20000"/>
              </a:lnSpc>
            </a:pPr>
            <a:r>
              <a:rPr lang="en-US"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r>
              <a:rPr lang="en-US" altLang="zh-CN" sz="2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r>
              <a:rPr lang="zh-CN" altLang="zh-CN" sz="2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条件</a:t>
            </a:r>
            <a:endParaRPr lang="zh-CN" altLang="zh-CN" sz="2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28" name="矩形标注 27"/>
          <p:cNvSpPr/>
          <p:nvPr/>
        </p:nvSpPr>
        <p:spPr>
          <a:xfrm>
            <a:off x="2191385" y="1915160"/>
            <a:ext cx="3368040" cy="76200"/>
          </a:xfrm>
          <a:prstGeom prst="wedgeRectCallout">
            <a:avLst>
              <a:gd name="adj1" fmla="val -23398"/>
              <a:gd name="adj2" fmla="val 40329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C00000"/>
              </a:solidFill>
            </a:endParaRPr>
          </a:p>
        </p:txBody>
      </p:sp>
      <p:sp>
        <p:nvSpPr>
          <p:cNvPr id="43" name="矩形 42"/>
          <p:cNvSpPr/>
          <p:nvPr/>
        </p:nvSpPr>
        <p:spPr>
          <a:xfrm>
            <a:off x="6558537" y="5361402"/>
            <a:ext cx="1096010" cy="828675"/>
          </a:xfrm>
          <a:prstGeom prst="rect">
            <a:avLst/>
          </a:prstGeom>
        </p:spPr>
        <p:txBody>
          <a:bodyPr wrap="none" lIns="91431" tIns="45716" rIns="91431" bIns="45716">
            <a:spAutoFit/>
          </a:bodyPr>
          <a:p>
            <a:pPr algn="l"/>
            <a:r>
              <a:rPr lang="zh-CN" altLang="en-US" sz="2400" dirty="0">
                <a:solidFill>
                  <a:schemeClr val="tx1"/>
                </a:solidFill>
                <a:sym typeface="+mn-ea"/>
              </a:rPr>
              <a:t>价值观</a:t>
            </a:r>
            <a:endParaRPr lang="zh-CN" altLang="en-US" sz="2400" dirty="0">
              <a:solidFill>
                <a:schemeClr val="tx1"/>
              </a:solidFill>
              <a:sym typeface="+mn-ea"/>
            </a:endParaRPr>
          </a:p>
          <a:p>
            <a:endParaRPr lang="zh-CN" altLang="en-US" sz="2400"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par>
                          <p:cTn id="22" fill="hold">
                            <p:stCondLst>
                              <p:cond delay="500"/>
                            </p:stCondLst>
                            <p:childTnLst>
                              <p:par>
                                <p:cTn id="23" presetID="2" presetClass="entr" presetSubtype="2"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1+#ppt_w/2"/>
                                          </p:val>
                                        </p:tav>
                                        <p:tav tm="100000">
                                          <p:val>
                                            <p:strVal val="#ppt_x"/>
                                          </p:val>
                                        </p:tav>
                                      </p:tavLst>
                                    </p:anim>
                                    <p:anim calcmode="lin" valueType="num">
                                      <p:cBhvr additive="base">
                                        <p:cTn id="30" dur="500" fill="hold"/>
                                        <p:tgtEl>
                                          <p:spTgt spid="7"/>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1+#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childTnLst>
                          </p:cTn>
                        </p:par>
                        <p:par>
                          <p:cTn id="35" fill="hold">
                            <p:stCondLst>
                              <p:cond delay="1000"/>
                            </p:stCondLst>
                            <p:childTnLst>
                              <p:par>
                                <p:cTn id="36" presetID="2" presetClass="entr" presetSubtype="2"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additive="base">
                                        <p:cTn id="38" dur="500" fill="hold"/>
                                        <p:tgtEl>
                                          <p:spTgt spid="14"/>
                                        </p:tgtEl>
                                        <p:attrNameLst>
                                          <p:attrName>ppt_x</p:attrName>
                                        </p:attrNameLst>
                                      </p:cBhvr>
                                      <p:tavLst>
                                        <p:tav tm="0">
                                          <p:val>
                                            <p:strVal val="1+#ppt_w/2"/>
                                          </p:val>
                                        </p:tav>
                                        <p:tav tm="100000">
                                          <p:val>
                                            <p:strVal val="#ppt_x"/>
                                          </p:val>
                                        </p:tav>
                                      </p:tavLst>
                                    </p:anim>
                                    <p:anim calcmode="lin" valueType="num">
                                      <p:cBhvr additive="base">
                                        <p:cTn id="39" dur="500" fill="hold"/>
                                        <p:tgtEl>
                                          <p:spTgt spid="14"/>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1+#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1+#ppt_w/2"/>
                                          </p:val>
                                        </p:tav>
                                        <p:tav tm="100000">
                                          <p:val>
                                            <p:strVal val="#ppt_x"/>
                                          </p:val>
                                        </p:tav>
                                      </p:tavLst>
                                    </p:anim>
                                    <p:anim calcmode="lin" valueType="num">
                                      <p:cBhvr additive="base">
                                        <p:cTn id="47" dur="500" fill="hold"/>
                                        <p:tgtEl>
                                          <p:spTgt spid="12"/>
                                        </p:tgtEl>
                                        <p:attrNameLst>
                                          <p:attrName>ppt_y</p:attrName>
                                        </p:attrNameLst>
                                      </p:cBhvr>
                                      <p:tavLst>
                                        <p:tav tm="0">
                                          <p:val>
                                            <p:strVal val="#ppt_y"/>
                                          </p:val>
                                        </p:tav>
                                        <p:tav tm="100000">
                                          <p:val>
                                            <p:strVal val="#ppt_y"/>
                                          </p:val>
                                        </p:tav>
                                      </p:tavLst>
                                    </p:anim>
                                  </p:childTnLst>
                                </p:cTn>
                              </p:par>
                            </p:childTnLst>
                          </p:cTn>
                        </p:par>
                        <p:par>
                          <p:cTn id="48" fill="hold">
                            <p:stCondLst>
                              <p:cond delay="1500"/>
                            </p:stCondLst>
                            <p:childTnLst>
                              <p:par>
                                <p:cTn id="49" presetID="2" presetClass="entr" presetSubtype="2"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1+#ppt_w/2"/>
                                          </p:val>
                                        </p:tav>
                                        <p:tav tm="100000">
                                          <p:val>
                                            <p:strVal val="#ppt_x"/>
                                          </p:val>
                                        </p:tav>
                                      </p:tavLst>
                                    </p:anim>
                                    <p:anim calcmode="lin" valueType="num">
                                      <p:cBhvr additive="base">
                                        <p:cTn id="52" dur="500" fill="hold"/>
                                        <p:tgtEl>
                                          <p:spTgt spid="15"/>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1+#ppt_w/2"/>
                                          </p:val>
                                        </p:tav>
                                        <p:tav tm="100000">
                                          <p:val>
                                            <p:strVal val="#ppt_x"/>
                                          </p:val>
                                        </p:tav>
                                      </p:tavLst>
                                    </p:anim>
                                    <p:anim calcmode="lin" valueType="num">
                                      <p:cBhvr additive="base">
                                        <p:cTn id="56" dur="500" fill="hold"/>
                                        <p:tgtEl>
                                          <p:spTgt spid="10"/>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anim calcmode="lin" valueType="num">
                                      <p:cBhvr additive="base">
                                        <p:cTn id="59" dur="500" fill="hold"/>
                                        <p:tgtEl>
                                          <p:spTgt spid="41"/>
                                        </p:tgtEl>
                                        <p:attrNameLst>
                                          <p:attrName>ppt_x</p:attrName>
                                        </p:attrNameLst>
                                      </p:cBhvr>
                                      <p:tavLst>
                                        <p:tav tm="0">
                                          <p:val>
                                            <p:strVal val="1+#ppt_w/2"/>
                                          </p:val>
                                        </p:tav>
                                        <p:tav tm="100000">
                                          <p:val>
                                            <p:strVal val="#ppt_x"/>
                                          </p:val>
                                        </p:tav>
                                      </p:tavLst>
                                    </p:anim>
                                    <p:anim calcmode="lin" valueType="num">
                                      <p:cBhvr additive="base">
                                        <p:cTn id="60" dur="500" fill="hold"/>
                                        <p:tgtEl>
                                          <p:spTgt spid="41"/>
                                        </p:tgtEl>
                                        <p:attrNameLst>
                                          <p:attrName>ppt_y</p:attrName>
                                        </p:attrNameLst>
                                      </p:cBhvr>
                                      <p:tavLst>
                                        <p:tav tm="0">
                                          <p:val>
                                            <p:strVal val="#ppt_y"/>
                                          </p:val>
                                        </p:tav>
                                        <p:tav tm="100000">
                                          <p:val>
                                            <p:strVal val="#ppt_y"/>
                                          </p:val>
                                        </p:tav>
                                      </p:tavLst>
                                    </p:anim>
                                  </p:childTnLst>
                                </p:cTn>
                              </p:par>
                            </p:childTnLst>
                          </p:cTn>
                        </p:par>
                        <p:par>
                          <p:cTn id="61" fill="hold">
                            <p:stCondLst>
                              <p:cond delay="2000"/>
                            </p:stCondLst>
                            <p:childTnLst>
                              <p:par>
                                <p:cTn id="62" presetID="2" presetClass="entr" presetSubtype="2" fill="hold" grpId="0"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additive="base">
                                        <p:cTn id="64" dur="500" fill="hold"/>
                                        <p:tgtEl>
                                          <p:spTgt spid="16"/>
                                        </p:tgtEl>
                                        <p:attrNameLst>
                                          <p:attrName>ppt_x</p:attrName>
                                        </p:attrNameLst>
                                      </p:cBhvr>
                                      <p:tavLst>
                                        <p:tav tm="0">
                                          <p:val>
                                            <p:strVal val="1+#ppt_w/2"/>
                                          </p:val>
                                        </p:tav>
                                        <p:tav tm="100000">
                                          <p:val>
                                            <p:strVal val="#ppt_x"/>
                                          </p:val>
                                        </p:tav>
                                      </p:tavLst>
                                    </p:anim>
                                    <p:anim calcmode="lin" valueType="num">
                                      <p:cBhvr additive="base">
                                        <p:cTn id="65" dur="500" fill="hold"/>
                                        <p:tgtEl>
                                          <p:spTgt spid="16"/>
                                        </p:tgtEl>
                                        <p:attrNameLst>
                                          <p:attrName>ppt_y</p:attrName>
                                        </p:attrNameLst>
                                      </p:cBhvr>
                                      <p:tavLst>
                                        <p:tav tm="0">
                                          <p:val>
                                            <p:strVal val="#ppt_y"/>
                                          </p:val>
                                        </p:tav>
                                        <p:tav tm="100000">
                                          <p:val>
                                            <p:strVal val="#ppt_y"/>
                                          </p:val>
                                        </p:tav>
                                      </p:tavLst>
                                    </p:anim>
                                  </p:childTnLst>
                                </p:cTn>
                              </p:par>
                              <p:par>
                                <p:cTn id="66" presetID="2" presetClass="entr" presetSubtype="2" fill="hold" nodeType="withEffect">
                                  <p:stCondLst>
                                    <p:cond delay="0"/>
                                  </p:stCondLst>
                                  <p:childTnLst>
                                    <p:set>
                                      <p:cBhvr>
                                        <p:cTn id="67" dur="1" fill="hold">
                                          <p:stCondLst>
                                            <p:cond delay="0"/>
                                          </p:stCondLst>
                                        </p:cTn>
                                        <p:tgtEl>
                                          <p:spTgt spid="8"/>
                                        </p:tgtEl>
                                        <p:attrNameLst>
                                          <p:attrName>style.visibility</p:attrName>
                                        </p:attrNameLst>
                                      </p:cBhvr>
                                      <p:to>
                                        <p:strVal val="visible"/>
                                      </p:to>
                                    </p:set>
                                    <p:anim calcmode="lin" valueType="num">
                                      <p:cBhvr additive="base">
                                        <p:cTn id="68" dur="500" fill="hold"/>
                                        <p:tgtEl>
                                          <p:spTgt spid="8"/>
                                        </p:tgtEl>
                                        <p:attrNameLst>
                                          <p:attrName>ppt_x</p:attrName>
                                        </p:attrNameLst>
                                      </p:cBhvr>
                                      <p:tavLst>
                                        <p:tav tm="0">
                                          <p:val>
                                            <p:strVal val="1+#ppt_w/2"/>
                                          </p:val>
                                        </p:tav>
                                        <p:tav tm="100000">
                                          <p:val>
                                            <p:strVal val="#ppt_x"/>
                                          </p:val>
                                        </p:tav>
                                      </p:tavLst>
                                    </p:anim>
                                    <p:anim calcmode="lin" valueType="num">
                                      <p:cBhvr additive="base">
                                        <p:cTn id="69" dur="500" fill="hold"/>
                                        <p:tgtEl>
                                          <p:spTgt spid="8"/>
                                        </p:tgtEl>
                                        <p:attrNameLst>
                                          <p:attrName>ppt_y</p:attrName>
                                        </p:attrNameLst>
                                      </p:cBhvr>
                                      <p:tavLst>
                                        <p:tav tm="0">
                                          <p:val>
                                            <p:strVal val="#ppt_y"/>
                                          </p:val>
                                        </p:tav>
                                        <p:tav tm="100000">
                                          <p:val>
                                            <p:strVal val="#ppt_y"/>
                                          </p:val>
                                        </p:tav>
                                      </p:tavLst>
                                    </p:anim>
                                  </p:childTnLst>
                                </p:cTn>
                              </p:par>
                            </p:childTnLst>
                          </p:cTn>
                        </p:par>
                        <p:par>
                          <p:cTn id="70" fill="hold">
                            <p:stCondLst>
                              <p:cond delay="2500"/>
                            </p:stCondLst>
                            <p:childTnLst>
                              <p:par>
                                <p:cTn id="71" presetID="2" presetClass="entr" presetSubtype="1" fill="hold" grpId="0" nodeType="after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500" fill="hold"/>
                                        <p:tgtEl>
                                          <p:spTgt spid="28"/>
                                        </p:tgtEl>
                                        <p:attrNameLst>
                                          <p:attrName>ppt_x</p:attrName>
                                        </p:attrNameLst>
                                      </p:cBhvr>
                                      <p:tavLst>
                                        <p:tav tm="0">
                                          <p:val>
                                            <p:strVal val="#ppt_x"/>
                                          </p:val>
                                        </p:tav>
                                        <p:tav tm="100000">
                                          <p:val>
                                            <p:strVal val="#ppt_x"/>
                                          </p:val>
                                        </p:tav>
                                      </p:tavLst>
                                    </p:anim>
                                    <p:anim calcmode="lin" valueType="num">
                                      <p:cBhvr additive="base">
                                        <p:cTn id="74" dur="500" fill="hold"/>
                                        <p:tgtEl>
                                          <p:spTgt spid="28"/>
                                        </p:tgtEl>
                                        <p:attrNameLst>
                                          <p:attrName>ppt_y</p:attrName>
                                        </p:attrNameLst>
                                      </p:cBhvr>
                                      <p:tavLst>
                                        <p:tav tm="0">
                                          <p:val>
                                            <p:strVal val="0-#ppt_h/2"/>
                                          </p:val>
                                        </p:tav>
                                        <p:tav tm="100000">
                                          <p:val>
                                            <p:strVal val="#ppt_y"/>
                                          </p:val>
                                        </p:tav>
                                      </p:tavLst>
                                    </p:anim>
                                  </p:childTnLst>
                                </p:cTn>
                              </p:par>
                            </p:childTnLst>
                          </p:cTn>
                        </p:par>
                        <p:par>
                          <p:cTn id="75" fill="hold">
                            <p:stCondLst>
                              <p:cond delay="3000"/>
                            </p:stCondLst>
                            <p:childTnLst>
                              <p:par>
                                <p:cTn id="76" presetID="32" presetClass="emph" presetSubtype="0" fill="hold" grpId="1" nodeType="afterEffect">
                                  <p:stCondLst>
                                    <p:cond delay="0"/>
                                  </p:stCondLst>
                                  <p:childTnLst>
                                    <p:animRot by="120000">
                                      <p:cBhvr>
                                        <p:cTn id="77" dur="50" fill="hold">
                                          <p:stCondLst>
                                            <p:cond delay="0"/>
                                          </p:stCondLst>
                                        </p:cTn>
                                        <p:tgtEl>
                                          <p:spTgt spid="28"/>
                                        </p:tgtEl>
                                        <p:attrNameLst>
                                          <p:attrName>r</p:attrName>
                                        </p:attrNameLst>
                                      </p:cBhvr>
                                    </p:animRot>
                                    <p:animRot by="-240000">
                                      <p:cBhvr>
                                        <p:cTn id="78" dur="100" fill="hold">
                                          <p:stCondLst>
                                            <p:cond delay="100"/>
                                          </p:stCondLst>
                                        </p:cTn>
                                        <p:tgtEl>
                                          <p:spTgt spid="28"/>
                                        </p:tgtEl>
                                        <p:attrNameLst>
                                          <p:attrName>r</p:attrName>
                                        </p:attrNameLst>
                                      </p:cBhvr>
                                    </p:animRot>
                                    <p:animRot by="240000">
                                      <p:cBhvr>
                                        <p:cTn id="79" dur="100" fill="hold">
                                          <p:stCondLst>
                                            <p:cond delay="200"/>
                                          </p:stCondLst>
                                        </p:cTn>
                                        <p:tgtEl>
                                          <p:spTgt spid="28"/>
                                        </p:tgtEl>
                                        <p:attrNameLst>
                                          <p:attrName>r</p:attrName>
                                        </p:attrNameLst>
                                      </p:cBhvr>
                                    </p:animRot>
                                    <p:animRot by="-240000">
                                      <p:cBhvr>
                                        <p:cTn id="80" dur="100" fill="hold">
                                          <p:stCondLst>
                                            <p:cond delay="300"/>
                                          </p:stCondLst>
                                        </p:cTn>
                                        <p:tgtEl>
                                          <p:spTgt spid="28"/>
                                        </p:tgtEl>
                                        <p:attrNameLst>
                                          <p:attrName>r</p:attrName>
                                        </p:attrNameLst>
                                      </p:cBhvr>
                                    </p:animRot>
                                    <p:animRot by="120000">
                                      <p:cBhvr>
                                        <p:cTn id="81" dur="100" fill="hold">
                                          <p:stCondLst>
                                            <p:cond delay="400"/>
                                          </p:stCondLst>
                                        </p:cTn>
                                        <p:tgtEl>
                                          <p:spTgt spid="28"/>
                                        </p:tgtEl>
                                        <p:attrNameLst>
                                          <p:attrName>r</p:attrName>
                                        </p:attrNameLst>
                                      </p:cBhvr>
                                    </p:animRot>
                                  </p:childTnLst>
                                </p:cTn>
                              </p:par>
                              <p:par>
                                <p:cTn id="82" presetID="2" presetClass="entr" presetSubtype="2" fill="hold" grpId="0" nodeType="withEffect">
                                  <p:stCondLst>
                                    <p:cond delay="0"/>
                                  </p:stCondLst>
                                  <p:childTnLst>
                                    <p:set>
                                      <p:cBhvr>
                                        <p:cTn id="83" dur="1" fill="hold">
                                          <p:stCondLst>
                                            <p:cond delay="0"/>
                                          </p:stCondLst>
                                        </p:cTn>
                                        <p:tgtEl>
                                          <p:spTgt spid="43"/>
                                        </p:tgtEl>
                                        <p:attrNameLst>
                                          <p:attrName>style.visibility</p:attrName>
                                        </p:attrNameLst>
                                      </p:cBhvr>
                                      <p:to>
                                        <p:strVal val="visible"/>
                                      </p:to>
                                    </p:set>
                                    <p:anim calcmode="lin" valueType="num">
                                      <p:cBhvr additive="base">
                                        <p:cTn id="84" dur="500" fill="hold"/>
                                        <p:tgtEl>
                                          <p:spTgt spid="43"/>
                                        </p:tgtEl>
                                        <p:attrNameLst>
                                          <p:attrName>ppt_x</p:attrName>
                                        </p:attrNameLst>
                                      </p:cBhvr>
                                      <p:tavLst>
                                        <p:tav tm="0">
                                          <p:val>
                                            <p:strVal val="1+#ppt_w/2"/>
                                          </p:val>
                                        </p:tav>
                                        <p:tav tm="100000">
                                          <p:val>
                                            <p:strVal val="#ppt_x"/>
                                          </p:val>
                                        </p:tav>
                                      </p:tavLst>
                                    </p:anim>
                                    <p:anim calcmode="lin" valueType="num">
                                      <p:cBhvr additive="base">
                                        <p:cTn id="85"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8" grpId="0"/>
      <p:bldP spid="11" grpId="0" bldLvl="0" animBg="1"/>
      <p:bldP spid="19" grpId="0" bldLvl="0" animBg="1"/>
      <p:bldP spid="6" grpId="0" bldLvl="0" animBg="1"/>
      <p:bldP spid="13" grpId="0" bldLvl="0" animBg="1"/>
      <p:bldP spid="17" grpId="0"/>
      <p:bldP spid="14" grpId="0" bldLvl="0" animBg="1"/>
      <p:bldP spid="12" grpId="0"/>
      <p:bldP spid="15" grpId="0" bldLvl="0" animBg="1"/>
      <p:bldP spid="41" grpId="0"/>
      <p:bldP spid="16" grpId="0" bldLvl="0" animBg="1"/>
      <p:bldP spid="28" grpId="0" bldLvl="0" animBg="1"/>
      <p:bldP spid="28" grpId="1" bldLvl="0" animBg="1"/>
      <p:bldP spid="4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135255" y="965200"/>
            <a:ext cx="272478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pPr eaLnBrk="1" hangingPunct="1">
              <a:buNone/>
            </a:pPr>
            <a:r>
              <a:rPr lang="en-US" altLang="zh-CN" b="1" dirty="0">
                <a:ea typeface="楷体_GB2312" pitchFamily="49" charset="-122"/>
                <a:sym typeface="+mn-ea"/>
              </a:rPr>
              <a:t>【</a:t>
            </a:r>
            <a:r>
              <a:rPr lang="zh-CN" altLang="en-US" b="1" dirty="0">
                <a:ea typeface="楷体_GB2312" pitchFamily="49" charset="-122"/>
                <a:sym typeface="+mn-ea"/>
              </a:rPr>
              <a:t>管理培训实践</a:t>
            </a:r>
            <a:r>
              <a:rPr lang="en-US" altLang="zh-CN" b="1" dirty="0">
                <a:ea typeface="楷体_GB2312" pitchFamily="49" charset="-122"/>
                <a:sym typeface="+mn-ea"/>
              </a:rPr>
              <a:t>1</a:t>
            </a:r>
            <a:r>
              <a:rPr lang="en-US" altLang="zh-CN" b="1" dirty="0">
                <a:ea typeface="楷体_GB2312" pitchFamily="49" charset="-122"/>
                <a:sym typeface="+mn-ea"/>
              </a:rPr>
              <a:t>】</a:t>
            </a:r>
            <a:endParaRPr lang="en-US" altLang="zh-CN" b="1" dirty="0">
              <a:ea typeface="楷体_GB2312" pitchFamily="49" charset="-122"/>
            </a:endParaRPr>
          </a:p>
          <a:p>
            <a:pPr eaLnBrk="1" hangingPunct="1">
              <a:buNone/>
            </a:pPr>
            <a:r>
              <a:rPr lang="en-US" altLang="zh-CN" b="1" dirty="0">
                <a:ea typeface="楷体_GB2312" pitchFamily="49" charset="-122"/>
                <a:sym typeface="+mn-ea"/>
              </a:rPr>
              <a:t>       ——</a:t>
            </a:r>
            <a:r>
              <a:rPr lang="zh-CN" altLang="en-US" b="1" dirty="0">
                <a:ea typeface="楷体_GB2312" pitchFamily="49" charset="-122"/>
                <a:sym typeface="+mn-ea"/>
              </a:rPr>
              <a:t>固有的思维模式</a:t>
            </a:r>
            <a:endParaRPr lang="zh-CN" altLang="en-US"/>
          </a:p>
        </p:txBody>
      </p:sp>
      <p:pic>
        <p:nvPicPr>
          <p:cNvPr id="23556" name="Picture 4" descr="未标题-2"/>
          <p:cNvPicPr>
            <a:picLocks noChangeAspect="1"/>
          </p:cNvPicPr>
          <p:nvPr/>
        </p:nvPicPr>
        <p:blipFill>
          <a:blip r:embed="rId1"/>
          <a:stretch>
            <a:fillRect/>
          </a:stretch>
        </p:blipFill>
        <p:spPr>
          <a:xfrm>
            <a:off x="2559685" y="1863725"/>
            <a:ext cx="7457440" cy="3348355"/>
          </a:xfrm>
          <a:prstGeom prst="rect">
            <a:avLst/>
          </a:prstGeom>
          <a:noFill/>
          <a:ln w="9525">
            <a:noFill/>
          </a:ln>
        </p:spPr>
      </p:pic>
      <p:sp>
        <p:nvSpPr>
          <p:cNvPr id="5" name="文本框 4"/>
          <p:cNvSpPr txBox="1"/>
          <p:nvPr/>
        </p:nvSpPr>
        <p:spPr>
          <a:xfrm>
            <a:off x="1184910" y="5425440"/>
            <a:ext cx="9821545" cy="783590"/>
          </a:xfrm>
          <a:prstGeom prst="rect">
            <a:avLst/>
          </a:prstGeom>
          <a:noFill/>
        </p:spPr>
        <p:txBody>
          <a:bodyPr wrap="square" rtlCol="0" anchor="t">
            <a:spAutoFit/>
          </a:bodyPr>
          <a:p>
            <a:pPr>
              <a:spcBef>
                <a:spcPct val="50000"/>
              </a:spcBef>
            </a:pPr>
            <a:r>
              <a:rPr lang="zh-CN" altLang="en-US" b="1" dirty="0">
                <a:latin typeface="微软雅黑" panose="020B0503020204020204" pitchFamily="34" charset="-122"/>
                <a:ea typeface="微软雅黑" panose="020B0503020204020204" pitchFamily="34" charset="-122"/>
                <a:sym typeface="+mn-ea"/>
              </a:rPr>
              <a:t>按照箭头指示的方向去看屏幕上的单词。如果你们读出来上面写了什么，请举手。</a:t>
            </a:r>
            <a:endParaRPr lang="zh-CN" altLang="en-US" b="1" dirty="0">
              <a:latin typeface="微软雅黑" panose="020B0503020204020204" pitchFamily="34" charset="-122"/>
              <a:ea typeface="微软雅黑" panose="020B0503020204020204" pitchFamily="34" charset="-122"/>
              <a:sym typeface="+mn-ea"/>
            </a:endParaRPr>
          </a:p>
          <a:p>
            <a:pPr>
              <a:spcBef>
                <a:spcPct val="50000"/>
              </a:spcBef>
            </a:pPr>
            <a:r>
              <a:rPr lang="zh-CN" altLang="en-US" b="1" i="1" u="sng" dirty="0">
                <a:solidFill>
                  <a:srgbClr val="FF0000"/>
                </a:solidFill>
                <a:latin typeface="微软雅黑" panose="020B0503020204020204" pitchFamily="34" charset="-122"/>
                <a:ea typeface="微软雅黑" panose="020B0503020204020204" pitchFamily="34" charset="-122"/>
                <a:sym typeface="+mn-ea"/>
              </a:rPr>
              <a:t>但是不要告诉任何人，也不要写下来。</a:t>
            </a:r>
            <a:endParaRPr lang="zh-CN" altLang="en-US">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125220" y="2054225"/>
            <a:ext cx="9991725" cy="2749550"/>
          </a:xfrm>
          <a:prstGeom prst="rect">
            <a:avLst/>
          </a:prstGeom>
          <a:noFill/>
        </p:spPr>
        <p:txBody>
          <a:bodyPr wrap="square" rtlCol="0" anchor="t">
            <a:spAutoFit/>
          </a:bodyPr>
          <a:p>
            <a:pPr eaLnBrk="1" hangingPunct="1">
              <a:lnSpc>
                <a:spcPct val="90000"/>
              </a:lnSpc>
              <a:buNone/>
            </a:pPr>
            <a:r>
              <a:rPr lang="zh-CN" altLang="en-US" sz="3200" b="1" dirty="0">
                <a:latin typeface="微软雅黑" panose="020B0503020204020204" pitchFamily="34" charset="-122"/>
                <a:ea typeface="微软雅黑" panose="020B0503020204020204" pitchFamily="34" charset="-122"/>
                <a:sym typeface="+mn-ea"/>
              </a:rPr>
              <a:t>【讨论】：</a:t>
            </a:r>
            <a:endParaRPr lang="zh-CN" altLang="en-US" sz="3200" b="1" dirty="0">
              <a:latin typeface="微软雅黑" panose="020B0503020204020204" pitchFamily="34" charset="-122"/>
              <a:ea typeface="微软雅黑" panose="020B0503020204020204" pitchFamily="34" charset="-122"/>
            </a:endParaRPr>
          </a:p>
          <a:p>
            <a:pPr eaLnBrk="1" hangingPunct="1">
              <a:lnSpc>
                <a:spcPct val="90000"/>
              </a:lnSpc>
            </a:pPr>
            <a:r>
              <a:rPr lang="zh-CN" altLang="en-US" sz="3200" b="1" dirty="0">
                <a:solidFill>
                  <a:srgbClr val="003300"/>
                </a:solidFill>
                <a:latin typeface="微软雅黑" panose="020B0503020204020204" pitchFamily="34" charset="-122"/>
                <a:ea typeface="微软雅黑" panose="020B0503020204020204" pitchFamily="34" charset="-122"/>
                <a:sym typeface="+mn-ea"/>
              </a:rPr>
              <a:t>孩子们通常能很快地看出</a:t>
            </a:r>
            <a:r>
              <a:rPr lang="zh-CN" altLang="en-US" sz="3200" b="1" i="1" dirty="0">
                <a:solidFill>
                  <a:srgbClr val="003300"/>
                </a:solidFill>
                <a:latin typeface="微软雅黑" panose="020B0503020204020204" pitchFamily="34" charset="-122"/>
                <a:ea typeface="微软雅黑" panose="020B0503020204020204" pitchFamily="34" charset="-122"/>
                <a:sym typeface="+mn-ea"/>
              </a:rPr>
              <a:t>“</a:t>
            </a:r>
            <a:r>
              <a:rPr lang="en-US" altLang="zh-CN" sz="3200" b="1" i="1" dirty="0">
                <a:solidFill>
                  <a:srgbClr val="003300"/>
                </a:solidFill>
                <a:latin typeface="微软雅黑" panose="020B0503020204020204" pitchFamily="34" charset="-122"/>
                <a:ea typeface="微软雅黑" panose="020B0503020204020204" pitchFamily="34" charset="-122"/>
                <a:sym typeface="+mn-ea"/>
              </a:rPr>
              <a:t>FLY”</a:t>
            </a:r>
            <a:r>
              <a:rPr lang="zh-CN" altLang="en-US" sz="3200" b="1" dirty="0">
                <a:solidFill>
                  <a:srgbClr val="003300"/>
                </a:solidFill>
                <a:latin typeface="微软雅黑" panose="020B0503020204020204" pitchFamily="34" charset="-122"/>
                <a:ea typeface="微软雅黑" panose="020B0503020204020204" pitchFamily="34" charset="-122"/>
                <a:sym typeface="+mn-ea"/>
              </a:rPr>
              <a:t>，为什么成人反而不能快速看出呢？</a:t>
            </a:r>
            <a:endParaRPr lang="zh-CN" altLang="en-US" sz="3200" b="1" dirty="0">
              <a:solidFill>
                <a:srgbClr val="003300"/>
              </a:solidFill>
              <a:latin typeface="微软雅黑" panose="020B0503020204020204" pitchFamily="34" charset="-122"/>
              <a:ea typeface="微软雅黑" panose="020B0503020204020204" pitchFamily="34" charset="-122"/>
            </a:endParaRPr>
          </a:p>
          <a:p>
            <a:pPr eaLnBrk="1" hangingPunct="1">
              <a:lnSpc>
                <a:spcPct val="90000"/>
              </a:lnSpc>
              <a:buNone/>
            </a:pPr>
            <a:r>
              <a:rPr lang="zh-CN" altLang="en-US" sz="3200" b="1" dirty="0">
                <a:latin typeface="微软雅黑" panose="020B0503020204020204" pitchFamily="34" charset="-122"/>
                <a:ea typeface="微软雅黑" panose="020B0503020204020204" pitchFamily="34" charset="-122"/>
                <a:sym typeface="+mn-ea"/>
              </a:rPr>
              <a:t>【分析】：</a:t>
            </a:r>
            <a:endParaRPr lang="zh-CN" altLang="en-US" sz="3200" b="1" dirty="0">
              <a:latin typeface="微软雅黑" panose="020B0503020204020204" pitchFamily="34" charset="-122"/>
              <a:ea typeface="微软雅黑" panose="020B0503020204020204" pitchFamily="34" charset="-122"/>
            </a:endParaRPr>
          </a:p>
          <a:p>
            <a:pPr eaLnBrk="1" hangingPunct="1">
              <a:lnSpc>
                <a:spcPct val="90000"/>
              </a:lnSpc>
            </a:pPr>
            <a:r>
              <a:rPr lang="zh-CN" altLang="en-US" sz="3200" b="1" dirty="0">
                <a:solidFill>
                  <a:srgbClr val="003300"/>
                </a:solidFill>
                <a:latin typeface="微软雅黑" panose="020B0503020204020204" pitchFamily="34" charset="-122"/>
                <a:ea typeface="微软雅黑" panose="020B0503020204020204" pitchFamily="34" charset="-122"/>
                <a:sym typeface="+mn-ea"/>
              </a:rPr>
              <a:t>我们已经习惯于“白底黑字”，对于“白底白字”反应自然相对慢些！</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8" name="Picture 4" descr="未标题-1"/>
          <p:cNvPicPr>
            <a:picLocks noChangeAspect="1"/>
          </p:cNvPicPr>
          <p:nvPr/>
        </p:nvPicPr>
        <p:blipFill>
          <a:blip r:embed="rId1"/>
          <a:stretch>
            <a:fillRect/>
          </a:stretch>
        </p:blipFill>
        <p:spPr>
          <a:xfrm>
            <a:off x="3134043" y="964883"/>
            <a:ext cx="4464050" cy="5775325"/>
          </a:xfrm>
          <a:prstGeom prst="rect">
            <a:avLst/>
          </a:prstGeom>
          <a:noFill/>
          <a:ln w="9525">
            <a:noFill/>
          </a:ln>
        </p:spPr>
      </p:pic>
      <p:sp>
        <p:nvSpPr>
          <p:cNvPr id="26629" name="Text Box 6"/>
          <p:cNvSpPr txBox="1"/>
          <p:nvPr/>
        </p:nvSpPr>
        <p:spPr>
          <a:xfrm>
            <a:off x="7785735" y="1613218"/>
            <a:ext cx="1659890" cy="5111750"/>
          </a:xfrm>
          <a:prstGeom prst="rect">
            <a:avLst/>
          </a:prstGeom>
          <a:noFill/>
          <a:ln w="9525">
            <a:noFill/>
          </a:ln>
        </p:spPr>
        <p:txBody>
          <a:bodyPr vert="eaVert">
            <a:spAutoFit/>
          </a:bodyPr>
          <a:p>
            <a:pPr>
              <a:spcBef>
                <a:spcPct val="50000"/>
              </a:spcBef>
            </a:pPr>
            <a:r>
              <a:rPr lang="zh-CN" altLang="en-US" sz="3200" dirty="0">
                <a:latin typeface="隶书" pitchFamily="49" charset="-122"/>
                <a:ea typeface="隶书" pitchFamily="49" charset="-122"/>
              </a:rPr>
              <a:t>认真观察左边的图片后，请回答：图片上的是老巫婆还是美少女。 </a:t>
            </a:r>
            <a:endParaRPr lang="en-US" altLang="zh-CN" sz="3200" dirty="0">
              <a:latin typeface="隶书" pitchFamily="49" charset="-122"/>
              <a:ea typeface="隶书" pitchFamily="49"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4" name="文本框 3"/>
          <p:cNvSpPr txBox="1"/>
          <p:nvPr/>
        </p:nvSpPr>
        <p:spPr>
          <a:xfrm>
            <a:off x="135255" y="965200"/>
            <a:ext cx="272478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pPr eaLnBrk="1" hangingPunct="1">
              <a:buNone/>
            </a:pPr>
            <a:r>
              <a:rPr lang="en-US" altLang="zh-CN" b="1" dirty="0">
                <a:ea typeface="楷体_GB2312" pitchFamily="49" charset="-122"/>
                <a:sym typeface="+mn-ea"/>
              </a:rPr>
              <a:t>【</a:t>
            </a:r>
            <a:r>
              <a:rPr lang="zh-CN" altLang="en-US" b="1" dirty="0">
                <a:ea typeface="楷体_GB2312" pitchFamily="49" charset="-122"/>
                <a:sym typeface="+mn-ea"/>
              </a:rPr>
              <a:t>管理培训实践</a:t>
            </a:r>
            <a:r>
              <a:rPr lang="en-US" altLang="zh-CN" b="1" dirty="0">
                <a:ea typeface="楷体_GB2312" pitchFamily="49" charset="-122"/>
                <a:sym typeface="+mn-ea"/>
              </a:rPr>
              <a:t>1】</a:t>
            </a:r>
            <a:endParaRPr lang="en-US" altLang="zh-CN" b="1" dirty="0">
              <a:ea typeface="楷体_GB2312" pitchFamily="49" charset="-122"/>
            </a:endParaRPr>
          </a:p>
          <a:p>
            <a:pPr eaLnBrk="1" hangingPunct="1">
              <a:buNone/>
            </a:pPr>
            <a:r>
              <a:rPr lang="en-US" altLang="zh-CN" b="1" dirty="0">
                <a:ea typeface="楷体_GB2312" pitchFamily="49" charset="-122"/>
                <a:sym typeface="+mn-ea"/>
              </a:rPr>
              <a:t>       ——</a:t>
            </a:r>
            <a:r>
              <a:rPr lang="zh-CN" altLang="en-US" b="1" dirty="0">
                <a:ea typeface="楷体_GB2312" pitchFamily="49" charset="-122"/>
                <a:sym typeface="+mn-ea"/>
              </a:rPr>
              <a:t>固有的思维模式</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807720" y="944880"/>
            <a:ext cx="8864600" cy="2245360"/>
          </a:xfrm>
          <a:prstGeom prst="rect">
            <a:avLst/>
          </a:prstGeom>
          <a:noFill/>
          <a:ln>
            <a:solidFill>
              <a:schemeClr val="tx1"/>
            </a:solidFill>
            <a:prstDash val="lgDashDot"/>
          </a:ln>
        </p:spPr>
        <p:txBody>
          <a:bodyPr wrap="square" rtlCol="0" anchor="t">
            <a:spAutoFit/>
          </a:bodyPr>
          <a:p>
            <a:pPr eaLnBrk="1" hangingPunct="1"/>
            <a:r>
              <a:rPr lang="zh-CN" altLang="en-US" sz="2800" b="1" dirty="0">
                <a:latin typeface="微软雅黑" panose="020B0503020204020204" pitchFamily="34" charset="-122"/>
                <a:ea typeface="微软雅黑" panose="020B0503020204020204" pitchFamily="34" charset="-122"/>
                <a:sym typeface="+mn-ea"/>
              </a:rPr>
              <a:t>【讨论】：</a:t>
            </a:r>
            <a:endParaRPr lang="zh-CN" altLang="en-US" sz="2800" b="1" dirty="0">
              <a:latin typeface="微软雅黑" panose="020B0503020204020204" pitchFamily="34" charset="-122"/>
              <a:ea typeface="微软雅黑" panose="020B0503020204020204" pitchFamily="34" charset="-122"/>
            </a:endParaRPr>
          </a:p>
          <a:p>
            <a:pPr eaLnBrk="1" hangingPunct="1">
              <a:buNone/>
            </a:pPr>
            <a:r>
              <a:rPr lang="zh-CN" altLang="en-US" sz="2800" b="1" dirty="0">
                <a:latin typeface="微软雅黑" panose="020B0503020204020204" pitchFamily="34" charset="-122"/>
                <a:ea typeface="微软雅黑" panose="020B0503020204020204" pitchFamily="34" charset="-122"/>
                <a:sym typeface="+mn-ea"/>
              </a:rPr>
              <a:t>    </a:t>
            </a:r>
            <a:r>
              <a:rPr lang="zh-CN" altLang="en-US" sz="2800" b="1" dirty="0">
                <a:solidFill>
                  <a:srgbClr val="003300"/>
                </a:solidFill>
                <a:latin typeface="微软雅黑" panose="020B0503020204020204" pitchFamily="34" charset="-122"/>
                <a:ea typeface="微软雅黑" panose="020B0503020204020204" pitchFamily="34" charset="-122"/>
                <a:sym typeface="+mn-ea"/>
              </a:rPr>
              <a:t>为什么不同的人得到的答案不同？熟对熟错？</a:t>
            </a:r>
            <a:endParaRPr lang="zh-CN" altLang="en-US" sz="2800" b="1" dirty="0">
              <a:solidFill>
                <a:srgbClr val="003300"/>
              </a:solidFill>
              <a:latin typeface="微软雅黑" panose="020B0503020204020204" pitchFamily="34" charset="-122"/>
              <a:ea typeface="微软雅黑" panose="020B0503020204020204" pitchFamily="34" charset="-122"/>
            </a:endParaRPr>
          </a:p>
          <a:p>
            <a:pPr eaLnBrk="1" hangingPunct="1"/>
            <a:r>
              <a:rPr lang="zh-CN" altLang="en-US" sz="2800" b="1" dirty="0">
                <a:latin typeface="微软雅黑" panose="020B0503020204020204" pitchFamily="34" charset="-122"/>
                <a:ea typeface="微软雅黑" panose="020B0503020204020204" pitchFamily="34" charset="-122"/>
                <a:sym typeface="+mn-ea"/>
              </a:rPr>
              <a:t>【分析】：</a:t>
            </a:r>
            <a:endParaRPr lang="zh-CN" altLang="en-US" sz="2800" b="1" dirty="0">
              <a:latin typeface="微软雅黑" panose="020B0503020204020204" pitchFamily="34" charset="-122"/>
              <a:ea typeface="微软雅黑" panose="020B0503020204020204" pitchFamily="34" charset="-122"/>
            </a:endParaRPr>
          </a:p>
          <a:p>
            <a:pPr eaLnBrk="1" hangingPunct="1">
              <a:buNone/>
            </a:pPr>
            <a:r>
              <a:rPr lang="zh-CN" altLang="en-US" sz="2800" b="1" dirty="0">
                <a:solidFill>
                  <a:srgbClr val="003300"/>
                </a:solidFill>
                <a:latin typeface="微软雅黑" panose="020B0503020204020204" pitchFamily="34" charset="-122"/>
                <a:ea typeface="微软雅黑" panose="020B0503020204020204" pitchFamily="34" charset="-122"/>
                <a:sym typeface="+mn-ea"/>
              </a:rPr>
              <a:t>     角度不同，答案自然有所不同，也就无所谓对错，只是不够完整罢了。</a:t>
            </a:r>
            <a:endParaRPr lang="zh-CN" altLang="en-US" sz="2800">
              <a:latin typeface="微软雅黑" panose="020B0503020204020204" pitchFamily="34" charset="-122"/>
              <a:ea typeface="微软雅黑" panose="020B0503020204020204" pitchFamily="34" charset="-122"/>
            </a:endParaRPr>
          </a:p>
        </p:txBody>
      </p:sp>
      <p:sp>
        <p:nvSpPr>
          <p:cNvPr id="5" name="文本框 4"/>
          <p:cNvSpPr txBox="1"/>
          <p:nvPr/>
        </p:nvSpPr>
        <p:spPr>
          <a:xfrm>
            <a:off x="645795" y="4121150"/>
            <a:ext cx="9694545" cy="1252855"/>
          </a:xfrm>
          <a:prstGeom prst="rect">
            <a:avLst/>
          </a:prstGeom>
          <a:noFill/>
          <a:ln>
            <a:solidFill>
              <a:schemeClr val="tx1"/>
            </a:solidFill>
            <a:prstDash val="dash"/>
          </a:ln>
        </p:spPr>
        <p:txBody>
          <a:bodyPr wrap="square" rtlCol="0" anchor="t">
            <a:spAutoFit/>
          </a:bodyPr>
          <a:p>
            <a:pPr eaLnBrk="1" hangingPunct="1">
              <a:lnSpc>
                <a:spcPct val="90000"/>
              </a:lnSpc>
            </a:pPr>
            <a:r>
              <a:rPr lang="zh-CN" altLang="en-US" sz="2800" b="1" dirty="0">
                <a:latin typeface="微软雅黑" panose="020B0503020204020204" pitchFamily="34" charset="-122"/>
                <a:ea typeface="微软雅黑" panose="020B0503020204020204" pitchFamily="34" charset="-122"/>
                <a:sym typeface="+mn-ea"/>
              </a:rPr>
              <a:t>固有思维模式有时会给我们的工作造成阻碍，绕过阻碍的方法之一就是要</a:t>
            </a:r>
            <a:r>
              <a:rPr lang="zh-CN" altLang="en-US" sz="2800" b="1" u="sng" dirty="0">
                <a:solidFill>
                  <a:srgbClr val="FF0000"/>
                </a:solidFill>
                <a:latin typeface="微软雅黑" panose="020B0503020204020204" pitchFamily="34" charset="-122"/>
                <a:ea typeface="微软雅黑" panose="020B0503020204020204" pitchFamily="34" charset="-122"/>
                <a:sym typeface="+mn-ea"/>
              </a:rPr>
              <a:t>换位思考或者说从多角度去观察和思考</a:t>
            </a:r>
            <a:r>
              <a:rPr lang="en-US" altLang="zh-CN" sz="2800" b="1" dirty="0">
                <a:latin typeface="微软雅黑" panose="020B0503020204020204" pitchFamily="34" charset="-122"/>
                <a:ea typeface="微软雅黑" panose="020B0503020204020204" pitchFamily="34" charset="-122"/>
                <a:sym typeface="+mn-ea"/>
              </a:rPr>
              <a:t>——</a:t>
            </a:r>
            <a:r>
              <a:rPr lang="zh-CN" altLang="en-US" sz="2800" b="1" dirty="0">
                <a:latin typeface="微软雅黑" panose="020B0503020204020204" pitchFamily="34" charset="-122"/>
                <a:ea typeface="微软雅黑" panose="020B0503020204020204" pitchFamily="34" charset="-122"/>
                <a:sym typeface="+mn-ea"/>
              </a:rPr>
              <a:t>提高沟通效果的又一途径。</a:t>
            </a:r>
            <a:endParaRPr lang="zh-CN" altLang="en-US" sz="2800">
              <a:latin typeface="微软雅黑" panose="020B0503020204020204" pitchFamily="34" charset="-122"/>
              <a:ea typeface="微软雅黑" panose="020B0503020204020204" pitchFamily="34" charset="-122"/>
            </a:endParaRPr>
          </a:p>
        </p:txBody>
      </p:sp>
      <p:sp>
        <p:nvSpPr>
          <p:cNvPr id="6" name="文本框 5"/>
          <p:cNvSpPr txBox="1"/>
          <p:nvPr/>
        </p:nvSpPr>
        <p:spPr>
          <a:xfrm>
            <a:off x="549275" y="3269615"/>
            <a:ext cx="99822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t>启示</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398780" y="1115695"/>
            <a:ext cx="2454275" cy="534035"/>
          </a:xfrm>
          <a:prstGeom prst="rect">
            <a:avLst/>
          </a:prstGeom>
          <a:noFill/>
        </p:spPr>
        <p:txBody>
          <a:bodyPr wrap="non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（三）信息</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2000" dirty="0">
              <a:solidFill>
                <a:schemeClr val="tx2"/>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617855" y="2483485"/>
            <a:ext cx="7137400" cy="2676525"/>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发送者把头脑中的想法，进行编码，就产生了</a:t>
            </a:r>
            <a:r>
              <a:rPr lang="zh-CN" altLang="en-GB" sz="2800" b="1" dirty="0">
                <a:solidFill>
                  <a:srgbClr val="FF0000"/>
                </a:solidFill>
                <a:latin typeface="微软雅黑" panose="020B0503020204020204" pitchFamily="34" charset="-122"/>
                <a:ea typeface="微软雅黑" panose="020B0503020204020204" pitchFamily="34" charset="-122"/>
                <a:sym typeface="+mn-ea"/>
              </a:rPr>
              <a:t>信息</a:t>
            </a:r>
            <a:r>
              <a:rPr lang="zh-CN" altLang="en-GB" sz="2800" b="1" dirty="0">
                <a:latin typeface="微软雅黑" panose="020B0503020204020204" pitchFamily="34" charset="-122"/>
                <a:ea typeface="微软雅黑" panose="020B0503020204020204" pitchFamily="34" charset="-122"/>
                <a:sym typeface="+mn-ea"/>
              </a:rPr>
              <a:t>——</a:t>
            </a:r>
            <a:r>
              <a:rPr lang="zh-CN" altLang="en-GB" sz="2800" b="1" dirty="0">
                <a:solidFill>
                  <a:srgbClr val="FF0000"/>
                </a:solidFill>
                <a:latin typeface="微软雅黑" panose="020B0503020204020204" pitchFamily="34" charset="-122"/>
                <a:ea typeface="微软雅黑" panose="020B0503020204020204" pitchFamily="34" charset="-122"/>
                <a:sym typeface="+mn-ea"/>
              </a:rPr>
              <a:t>经过编码后的传播沟通的内容</a:t>
            </a:r>
            <a:r>
              <a:rPr lang="zh-CN" altLang="en-GB" sz="2800" b="1" dirty="0">
                <a:latin typeface="微软雅黑" panose="020B0503020204020204" pitchFamily="34" charset="-122"/>
                <a:ea typeface="微软雅黑" panose="020B0503020204020204" pitchFamily="34" charset="-122"/>
                <a:sym typeface="+mn-ea"/>
              </a:rPr>
              <a:t>。</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比如，当我们说的时候，说出的话就是信息；当我们写的时候，写出的内容就是信息；绘画的时候，画出的图画就是信息；做手势的时候，肢体动作、面部表情就是信息。</a:t>
            </a:r>
            <a:endParaRPr lang="zh-CN" altLang="en-GB" sz="2800" b="1" dirty="0">
              <a:latin typeface="微软雅黑" panose="020B0503020204020204" pitchFamily="34" charset="-122"/>
              <a:ea typeface="微软雅黑" panose="020B0503020204020204" pitchFamily="34" charset="-122"/>
              <a:sym typeface="+mn-ea"/>
            </a:endParaRPr>
          </a:p>
        </p:txBody>
      </p:sp>
      <p:pic>
        <p:nvPicPr>
          <p:cNvPr id="4" name="图片 3" descr="A000220150318L11PPIC"/>
          <p:cNvPicPr>
            <a:picLocks noChangeAspect="1"/>
          </p:cNvPicPr>
          <p:nvPr/>
        </p:nvPicPr>
        <p:blipFill>
          <a:blip r:embed="rId1"/>
          <a:stretch>
            <a:fillRect/>
          </a:stretch>
        </p:blipFill>
        <p:spPr>
          <a:xfrm>
            <a:off x="8047990" y="1494790"/>
            <a:ext cx="5087620" cy="4111625"/>
          </a:xfrm>
          <a:prstGeom prst="rect">
            <a:avLst/>
          </a:prstGeom>
        </p:spPr>
      </p:pic>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398780" y="1115695"/>
            <a:ext cx="3673475" cy="534035"/>
          </a:xfrm>
          <a:prstGeom prst="rect">
            <a:avLst/>
          </a:prstGeom>
          <a:noFill/>
        </p:spPr>
        <p:txBody>
          <a:bodyPr wrap="non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（四）通道（信道）</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endParaRPr lang="zh-CN" altLang="en-US" sz="2000" dirty="0">
              <a:solidFill>
                <a:schemeClr val="tx2"/>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617855" y="2483485"/>
            <a:ext cx="7137400" cy="1383665"/>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指</a:t>
            </a:r>
            <a:r>
              <a:rPr lang="zh-CN" altLang="en-GB" sz="2800" b="1" dirty="0">
                <a:solidFill>
                  <a:srgbClr val="FF0000"/>
                </a:solidFill>
                <a:latin typeface="微软雅黑" panose="020B0503020204020204" pitchFamily="34" charset="-122"/>
                <a:ea typeface="微软雅黑" panose="020B0503020204020204" pitchFamily="34" charset="-122"/>
                <a:sym typeface="+mn-ea"/>
              </a:rPr>
              <a:t>传送信息的通道或媒介物</a:t>
            </a:r>
            <a:r>
              <a:rPr lang="zh-CN" altLang="en-GB" sz="2800" b="1" dirty="0">
                <a:latin typeface="微软雅黑" panose="020B0503020204020204" pitchFamily="34" charset="-122"/>
                <a:ea typeface="微软雅黑" panose="020B0503020204020204" pitchFamily="34" charset="-122"/>
                <a:sym typeface="+mn-ea"/>
              </a:rPr>
              <a:t>，由发送者选择。</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面对面聊天的</a:t>
            </a:r>
            <a:r>
              <a:rPr lang="zh-CN" altLang="en-GB" sz="2800" b="1" dirty="0">
                <a:solidFill>
                  <a:srgbClr val="FF0000"/>
                </a:solidFill>
                <a:latin typeface="微软雅黑" panose="020B0503020204020204" pitchFamily="34" charset="-122"/>
                <a:ea typeface="微软雅黑" panose="020B0503020204020204" pitchFamily="34" charset="-122"/>
                <a:sym typeface="+mn-ea"/>
              </a:rPr>
              <a:t>通道</a:t>
            </a:r>
            <a:r>
              <a:rPr lang="zh-CN" altLang="en-GB" sz="2800" b="1" dirty="0">
                <a:latin typeface="微软雅黑" panose="020B0503020204020204" pitchFamily="34" charset="-122"/>
                <a:ea typeface="微软雅黑" panose="020B0503020204020204" pitchFamily="34" charset="-122"/>
                <a:sym typeface="+mn-ea"/>
              </a:rPr>
              <a:t>是口语、书面交流的通道是纸质文字、网上聊天的媒介是电子符号。</a:t>
            </a:r>
            <a:endParaRPr lang="zh-CN" altLang="en-GB" sz="2800" b="1" dirty="0">
              <a:latin typeface="微软雅黑" panose="020B0503020204020204" pitchFamily="34" charset="-122"/>
              <a:ea typeface="微软雅黑" panose="020B0503020204020204" pitchFamily="34" charset="-122"/>
              <a:sym typeface="+mn-ea"/>
            </a:endParaRPr>
          </a:p>
        </p:txBody>
      </p:sp>
      <p:pic>
        <p:nvPicPr>
          <p:cNvPr id="5" name="图片 4" descr="A000220150319D83PPIC"/>
          <p:cNvPicPr>
            <a:picLocks noChangeAspect="1"/>
          </p:cNvPicPr>
          <p:nvPr/>
        </p:nvPicPr>
        <p:blipFill>
          <a:blip r:embed="rId1"/>
          <a:stretch>
            <a:fillRect/>
          </a:stretch>
        </p:blipFill>
        <p:spPr>
          <a:xfrm>
            <a:off x="3832860" y="2362835"/>
            <a:ext cx="7223760" cy="3058160"/>
          </a:xfrm>
          <a:prstGeom prst="rect">
            <a:avLst/>
          </a:prstGeom>
        </p:spPr>
      </p:pic>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398780" y="1115695"/>
            <a:ext cx="4074160" cy="607695"/>
          </a:xfrm>
          <a:prstGeom prst="rect">
            <a:avLst/>
          </a:prstGeom>
          <a:noFill/>
        </p:spPr>
        <p:txBody>
          <a:bodyPr wrap="non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（五）信宿（接受者）</a:t>
            </a: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617855" y="2483485"/>
            <a:ext cx="7137400" cy="1814830"/>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信息的接受者是</a:t>
            </a:r>
            <a:r>
              <a:rPr lang="zh-CN" altLang="en-GB" sz="2800" b="1" dirty="0">
                <a:solidFill>
                  <a:srgbClr val="FF0000"/>
                </a:solidFill>
                <a:latin typeface="微软雅黑" panose="020B0503020204020204" pitchFamily="34" charset="-122"/>
                <a:ea typeface="微软雅黑" panose="020B0503020204020204" pitchFamily="34" charset="-122"/>
                <a:sym typeface="+mn-ea"/>
              </a:rPr>
              <a:t>信息指向的客体</a:t>
            </a:r>
            <a:r>
              <a:rPr lang="zh-CN" altLang="en-GB" sz="2800" b="1" dirty="0">
                <a:latin typeface="微软雅黑" panose="020B0503020204020204" pitchFamily="34" charset="-122"/>
                <a:ea typeface="微软雅黑" panose="020B0503020204020204" pitchFamily="34" charset="-122"/>
                <a:sym typeface="+mn-ea"/>
              </a:rPr>
              <a:t>，是传播的目标，有信息接受的决定权。</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沟通效果很大程度上</a:t>
            </a:r>
            <a:r>
              <a:rPr lang="zh-CN" altLang="en-GB" sz="2800" b="1" dirty="0">
                <a:solidFill>
                  <a:srgbClr val="FF0000"/>
                </a:solidFill>
                <a:latin typeface="微软雅黑" panose="020B0503020204020204" pitchFamily="34" charset="-122"/>
                <a:ea typeface="微软雅黑" panose="020B0503020204020204" pitchFamily="34" charset="-122"/>
                <a:sym typeface="+mn-ea"/>
              </a:rPr>
              <a:t>取决于</a:t>
            </a:r>
            <a:r>
              <a:rPr lang="zh-CN" altLang="en-GB" sz="2800" b="1" dirty="0">
                <a:latin typeface="微软雅黑" panose="020B0503020204020204" pitchFamily="34" charset="-122"/>
                <a:ea typeface="微软雅黑" panose="020B0503020204020204" pitchFamily="34" charset="-122"/>
                <a:sym typeface="+mn-ea"/>
              </a:rPr>
              <a:t>接受者的社会背景、文化水平和心理性格特征。</a:t>
            </a:r>
            <a:endParaRPr lang="zh-CN" altLang="en-GB" sz="2800" b="1" dirty="0">
              <a:latin typeface="微软雅黑" panose="020B0503020204020204" pitchFamily="34" charset="-122"/>
              <a:ea typeface="微软雅黑" panose="020B0503020204020204" pitchFamily="34" charset="-122"/>
              <a:sym typeface="+mn-ea"/>
            </a:endParaRPr>
          </a:p>
        </p:txBody>
      </p:sp>
      <p:pic>
        <p:nvPicPr>
          <p:cNvPr id="4" name="图片 3" descr="A000220150318H02PPIC"/>
          <p:cNvPicPr>
            <a:picLocks noChangeAspect="1"/>
          </p:cNvPicPr>
          <p:nvPr/>
        </p:nvPicPr>
        <p:blipFill>
          <a:blip r:embed="rId1"/>
          <a:stretch>
            <a:fillRect/>
          </a:stretch>
        </p:blipFill>
        <p:spPr>
          <a:xfrm>
            <a:off x="7287260" y="819785"/>
            <a:ext cx="5259070" cy="5141595"/>
          </a:xfrm>
          <a:prstGeom prst="rect">
            <a:avLst/>
          </a:prstGeom>
        </p:spPr>
      </p:pic>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管理学基础"/>
          <p:cNvPicPr>
            <a:picLocks noChangeAspect="1"/>
          </p:cNvPicPr>
          <p:nvPr/>
        </p:nvPicPr>
        <p:blipFill>
          <a:blip r:embed="rId1"/>
          <a:stretch>
            <a:fillRect/>
          </a:stretch>
        </p:blipFill>
        <p:spPr>
          <a:xfrm>
            <a:off x="42545" y="635"/>
            <a:ext cx="12290425" cy="6842125"/>
          </a:xfrm>
          <a:prstGeom prst="rect">
            <a:avLst/>
          </a:prstGeom>
        </p:spPr>
      </p:pic>
      <p:sp>
        <p:nvSpPr>
          <p:cNvPr id="7" name="椭圆 6"/>
          <p:cNvSpPr/>
          <p:nvPr/>
        </p:nvSpPr>
        <p:spPr>
          <a:xfrm>
            <a:off x="1894205" y="2360295"/>
            <a:ext cx="1367790" cy="5041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398780" y="1115695"/>
            <a:ext cx="1706880" cy="534035"/>
          </a:xfrm>
          <a:prstGeom prst="rect">
            <a:avLst/>
          </a:prstGeom>
          <a:noFill/>
        </p:spPr>
        <p:txBody>
          <a:bodyPr wrap="non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（六）解码</a:t>
            </a:r>
            <a:endPar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617855" y="2483485"/>
            <a:ext cx="7137400" cy="2676525"/>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在信息被接受之前，接受者必须先将通道中</a:t>
            </a:r>
            <a:r>
              <a:rPr lang="zh-CN" altLang="en-GB" sz="2800" b="1" dirty="0">
                <a:solidFill>
                  <a:srgbClr val="FF0000"/>
                </a:solidFill>
                <a:latin typeface="微软雅黑" panose="020B0503020204020204" pitchFamily="34" charset="-122"/>
                <a:ea typeface="微软雅黑" panose="020B0503020204020204" pitchFamily="34" charset="-122"/>
                <a:sym typeface="+mn-ea"/>
              </a:rPr>
              <a:t>加载的信息</a:t>
            </a:r>
            <a:r>
              <a:rPr lang="zh-CN" altLang="en-GB" sz="2800" b="1" dirty="0">
                <a:latin typeface="微软雅黑" panose="020B0503020204020204" pitchFamily="34" charset="-122"/>
                <a:ea typeface="微软雅黑" panose="020B0503020204020204" pitchFamily="34" charset="-122"/>
                <a:sym typeface="+mn-ea"/>
              </a:rPr>
              <a:t>翻译成</a:t>
            </a:r>
            <a:r>
              <a:rPr lang="zh-CN" altLang="en-GB" sz="2800" b="1" dirty="0">
                <a:solidFill>
                  <a:srgbClr val="FF0000"/>
                </a:solidFill>
                <a:latin typeface="微软雅黑" panose="020B0503020204020204" pitchFamily="34" charset="-122"/>
                <a:ea typeface="微软雅黑" panose="020B0503020204020204" pitchFamily="34" charset="-122"/>
                <a:sym typeface="+mn-ea"/>
              </a:rPr>
              <a:t>他理解的形式</a:t>
            </a:r>
            <a:r>
              <a:rPr lang="zh-CN" altLang="en-GB" sz="2800" b="1" dirty="0">
                <a:latin typeface="微软雅黑" panose="020B0503020204020204" pitchFamily="34" charset="-122"/>
                <a:ea typeface="微软雅黑" panose="020B0503020204020204" pitchFamily="34" charset="-122"/>
                <a:sym typeface="+mn-ea"/>
              </a:rPr>
              <a:t>，这就是对信息的解码，即信息接受者</a:t>
            </a:r>
            <a:r>
              <a:rPr lang="zh-CN" altLang="en-GB" sz="2800" b="1" dirty="0">
                <a:solidFill>
                  <a:srgbClr val="FF0000"/>
                </a:solidFill>
                <a:latin typeface="微软雅黑" panose="020B0503020204020204" pitchFamily="34" charset="-122"/>
                <a:ea typeface="微软雅黑" panose="020B0503020204020204" pitchFamily="34" charset="-122"/>
                <a:sym typeface="+mn-ea"/>
              </a:rPr>
              <a:t>依据自己的理解，对传通符号所负载的信息内容做出解释</a:t>
            </a:r>
            <a:r>
              <a:rPr lang="zh-CN" altLang="en-GB" sz="2800" b="1" dirty="0">
                <a:latin typeface="微软雅黑" panose="020B0503020204020204" pitchFamily="34" charset="-122"/>
                <a:ea typeface="微软雅黑" panose="020B0503020204020204" pitchFamily="34" charset="-122"/>
                <a:sym typeface="+mn-ea"/>
              </a:rPr>
              <a:t>。</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与编码相同，接受者的解码过程同样受到自己的技能、态度、知识和价值观的影响。</a:t>
            </a:r>
            <a:endParaRPr lang="zh-CN" altLang="en-GB" sz="2800" b="1" dirty="0">
              <a:latin typeface="微软雅黑" panose="020B0503020204020204" pitchFamily="34" charset="-122"/>
              <a:ea typeface="微软雅黑" panose="020B0503020204020204" pitchFamily="34" charset="-122"/>
              <a:sym typeface="+mn-ea"/>
            </a:endParaRPr>
          </a:p>
        </p:txBody>
      </p:sp>
      <p:pic>
        <p:nvPicPr>
          <p:cNvPr id="5" name="图片 4" descr="A000220150318M35PPIC"/>
          <p:cNvPicPr>
            <a:picLocks noChangeAspect="1"/>
          </p:cNvPicPr>
          <p:nvPr/>
        </p:nvPicPr>
        <p:blipFill>
          <a:blip r:embed="rId1"/>
          <a:stretch>
            <a:fillRect/>
          </a:stretch>
        </p:blipFill>
        <p:spPr>
          <a:xfrm>
            <a:off x="7462520" y="4163060"/>
            <a:ext cx="4283075" cy="2549525"/>
          </a:xfrm>
          <a:prstGeom prst="rect">
            <a:avLst/>
          </a:prstGeom>
        </p:spPr>
      </p:pic>
      <p:sp>
        <p:nvSpPr>
          <p:cNvPr id="32" name="文本框 31"/>
          <p:cNvSpPr txBox="1"/>
          <p:nvPr/>
        </p:nvSpPr>
        <p:spPr>
          <a:xfrm>
            <a:off x="276225"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2336800" y="1710690"/>
            <a:ext cx="8338820" cy="2748280"/>
          </a:xfrm>
          <a:prstGeom prst="rect">
            <a:avLst/>
          </a:prstGeom>
          <a:noFill/>
          <a:ln w="19050">
            <a:solidFill>
              <a:schemeClr val="tx1"/>
            </a:solidFill>
            <a:prstDash val="lgDash"/>
          </a:ln>
        </p:spPr>
        <p:txBody>
          <a:bodyPr wrap="square" rtlCol="0">
            <a:spAutoFit/>
          </a:bodyPr>
          <a:p>
            <a:pPr eaLnBrk="1" hangingPunct="1">
              <a:lnSpc>
                <a:spcPct val="90000"/>
              </a:lnSpc>
            </a:pPr>
            <a:r>
              <a:rPr lang="zh-CN" altLang="en-US" sz="2400" b="1" dirty="0">
                <a:latin typeface="微软雅黑" panose="020B0503020204020204" pitchFamily="34" charset="-122"/>
                <a:ea typeface="微软雅黑" panose="020B0503020204020204" pitchFamily="34" charset="-122"/>
                <a:sym typeface="+mn-ea"/>
              </a:rPr>
              <a:t>沟通的第二步是接受者接受信息，并根据自己的水平和经验形成自己的理解。至于他的理解和发送者的本意是否一致就取决于接受者的水平和经验了。</a:t>
            </a:r>
            <a:endParaRPr lang="zh-CN" altLang="en-US" sz="2400" b="1" dirty="0">
              <a:latin typeface="微软雅黑" panose="020B0503020204020204" pitchFamily="34" charset="-122"/>
              <a:ea typeface="微软雅黑" panose="020B0503020204020204" pitchFamily="34" charset="-122"/>
            </a:endParaRPr>
          </a:p>
          <a:p>
            <a:pPr eaLnBrk="1" hangingPunct="1">
              <a:lnSpc>
                <a:spcPct val="90000"/>
              </a:lnSpc>
            </a:pPr>
            <a:r>
              <a:rPr lang="zh-CN" altLang="en-US" sz="2400" b="1" dirty="0">
                <a:latin typeface="微软雅黑" panose="020B0503020204020204" pitchFamily="34" charset="-122"/>
                <a:ea typeface="微软雅黑" panose="020B0503020204020204" pitchFamily="34" charset="-122"/>
                <a:sym typeface="+mn-ea"/>
              </a:rPr>
              <a:t>因此，作为发送者，要想让接受者准确理解自己的想法，</a:t>
            </a:r>
            <a:r>
              <a:rPr lang="zh-CN" altLang="en-US" sz="2400" b="1" u="sng" dirty="0">
                <a:solidFill>
                  <a:srgbClr val="FF0000"/>
                </a:solidFill>
                <a:latin typeface="微软雅黑" panose="020B0503020204020204" pitchFamily="34" charset="-122"/>
                <a:ea typeface="微软雅黑" panose="020B0503020204020204" pitchFamily="34" charset="-122"/>
                <a:sym typeface="+mn-ea"/>
              </a:rPr>
              <a:t>在沟通之前就应该了解沟通对象（</a:t>
            </a:r>
            <a:r>
              <a:rPr lang="zh-CN" altLang="en-GB" sz="2400" b="1" u="sng" dirty="0">
                <a:solidFill>
                  <a:srgbClr val="FF0000"/>
                </a:solidFill>
                <a:latin typeface="微软雅黑" panose="020B0503020204020204" pitchFamily="34" charset="-122"/>
                <a:ea typeface="微软雅黑" panose="020B0503020204020204" pitchFamily="34" charset="-122"/>
                <a:sym typeface="+mn-ea"/>
              </a:rPr>
              <a:t>社会背景、文化水平、性格、爱好等等），</a:t>
            </a:r>
            <a:r>
              <a:rPr lang="zh-CN" altLang="en-US" sz="2400" b="1" u="sng" dirty="0">
                <a:solidFill>
                  <a:srgbClr val="FF0000"/>
                </a:solidFill>
                <a:latin typeface="微软雅黑" panose="020B0503020204020204" pitchFamily="34" charset="-122"/>
                <a:ea typeface="微软雅黑" panose="020B0503020204020204" pitchFamily="34" charset="-122"/>
                <a:sym typeface="+mn-ea"/>
              </a:rPr>
              <a:t>做到“有的放矢”</a:t>
            </a:r>
            <a:r>
              <a:rPr lang="zh-CN" altLang="en-US" sz="2400" b="1" dirty="0">
                <a:latin typeface="微软雅黑" panose="020B0503020204020204" pitchFamily="34" charset="-122"/>
                <a:ea typeface="微软雅黑" panose="020B0503020204020204" pitchFamily="34" charset="-122"/>
                <a:sym typeface="+mn-ea"/>
              </a:rPr>
              <a:t>，这是提高沟通效果的又一途径。 </a:t>
            </a:r>
            <a:endParaRPr lang="zh-CN" altLang="en-US" sz="2400" b="1" dirty="0">
              <a:latin typeface="微软雅黑" panose="020B0503020204020204" pitchFamily="34" charset="-122"/>
              <a:ea typeface="微软雅黑" panose="020B0503020204020204" pitchFamily="34" charset="-122"/>
            </a:endParaRPr>
          </a:p>
          <a:p>
            <a:pPr eaLnBrk="1" hangingPunct="1">
              <a:lnSpc>
                <a:spcPct val="90000"/>
              </a:lnSpc>
            </a:pPr>
            <a:r>
              <a:rPr lang="zh-CN" altLang="en-US" sz="2400" b="1" dirty="0">
                <a:latin typeface="微软雅黑" panose="020B0503020204020204" pitchFamily="34" charset="-122"/>
                <a:ea typeface="微软雅黑" panose="020B0503020204020204" pitchFamily="34" charset="-122"/>
                <a:sym typeface="+mn-ea"/>
              </a:rPr>
              <a:t>“对牛弹琴”的错误不在于牛，而在于弹琴的人。</a:t>
            </a:r>
            <a:endParaRPr lang="zh-CN" altLang="en-US" sz="2400">
              <a:latin typeface="微软雅黑" panose="020B0503020204020204" pitchFamily="34" charset="-122"/>
              <a:ea typeface="微软雅黑" panose="020B0503020204020204" pitchFamily="34" charset="-122"/>
            </a:endParaRPr>
          </a:p>
        </p:txBody>
      </p:sp>
      <p:sp>
        <p:nvSpPr>
          <p:cNvPr id="6" name="文本框 5"/>
          <p:cNvSpPr txBox="1"/>
          <p:nvPr/>
        </p:nvSpPr>
        <p:spPr>
          <a:xfrm>
            <a:off x="536575" y="924560"/>
            <a:ext cx="111252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t>启示</a:t>
            </a:r>
            <a:endParaRPr lang="zh-CN" altLang="en-US" sz="28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1" name="文本框 50"/>
          <p:cNvSpPr txBox="1"/>
          <p:nvPr/>
        </p:nvSpPr>
        <p:spPr>
          <a:xfrm>
            <a:off x="398780" y="1115695"/>
            <a:ext cx="1706880" cy="534035"/>
          </a:xfrm>
          <a:prstGeom prst="rect">
            <a:avLst/>
          </a:prstGeom>
          <a:noFill/>
        </p:spPr>
        <p:txBody>
          <a:bodyPr wrap="none" rtlCol="0" anchor="t">
            <a:spAutoFit/>
          </a:bodyPr>
          <a:p>
            <a:pPr algn="l">
              <a:lnSpc>
                <a:spcPct val="120000"/>
              </a:lnSpc>
            </a:pPr>
            <a:r>
              <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（七）反馈</a:t>
            </a:r>
            <a:endParaRPr lang="zh-CN" altLang="en-US" sz="2400" noProof="0" smtClean="0">
              <a:ln>
                <a:noFill/>
              </a:ln>
              <a:solidFill>
                <a:srgbClr val="0848AF"/>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567055" y="1875155"/>
            <a:ext cx="6237605" cy="3107690"/>
          </a:xfrm>
          <a:prstGeom prst="rect">
            <a:avLst/>
          </a:prstGeom>
          <a:noFill/>
          <a:ln>
            <a:solidFill>
              <a:schemeClr val="tx1"/>
            </a:solidFill>
            <a:prstDash val="dash"/>
          </a:ln>
        </p:spPr>
        <p:txBody>
          <a:bodyPr wrap="square" rtlCol="0" anchor="t">
            <a:spAutoFit/>
          </a:bodyPr>
          <a:p>
            <a:pPr eaLnBrk="1" hangingPunct="1">
              <a:buNone/>
            </a:pPr>
            <a:r>
              <a:rPr lang="zh-CN" altLang="en-GB" sz="2800" b="1" dirty="0">
                <a:latin typeface="微软雅黑" panose="020B0503020204020204" pitchFamily="34" charset="-122"/>
                <a:ea typeface="微软雅黑" panose="020B0503020204020204" pitchFamily="34" charset="-122"/>
                <a:sym typeface="+mn-ea"/>
              </a:rPr>
              <a:t>反馈就是接受者把接受到的或理解的</a:t>
            </a:r>
            <a:r>
              <a:rPr lang="zh-CN" altLang="en-GB" sz="2800" b="1" dirty="0">
                <a:solidFill>
                  <a:srgbClr val="FF0000"/>
                </a:solidFill>
                <a:latin typeface="微软雅黑" panose="020B0503020204020204" pitchFamily="34" charset="-122"/>
                <a:ea typeface="微软雅黑" panose="020B0503020204020204" pitchFamily="34" charset="-122"/>
                <a:sym typeface="+mn-ea"/>
              </a:rPr>
              <a:t>信息</a:t>
            </a:r>
            <a:r>
              <a:rPr lang="zh-CN" altLang="en-GB" sz="2800" b="1" dirty="0">
                <a:latin typeface="微软雅黑" panose="020B0503020204020204" pitchFamily="34" charset="-122"/>
                <a:ea typeface="微软雅黑" panose="020B0503020204020204" pitchFamily="34" charset="-122"/>
                <a:sym typeface="+mn-ea"/>
              </a:rPr>
              <a:t>再</a:t>
            </a:r>
            <a:r>
              <a:rPr lang="zh-CN" altLang="en-GB" sz="2800" b="1" dirty="0">
                <a:solidFill>
                  <a:srgbClr val="FF0000"/>
                </a:solidFill>
                <a:latin typeface="微软雅黑" panose="020B0503020204020204" pitchFamily="34" charset="-122"/>
                <a:ea typeface="微软雅黑" panose="020B0503020204020204" pitchFamily="34" charset="-122"/>
                <a:sym typeface="+mn-ea"/>
              </a:rPr>
              <a:t>返回到</a:t>
            </a:r>
            <a:r>
              <a:rPr lang="zh-CN" altLang="en-GB" sz="2800" b="1" dirty="0">
                <a:latin typeface="微软雅黑" panose="020B0503020204020204" pitchFamily="34" charset="-122"/>
                <a:ea typeface="微软雅黑" panose="020B0503020204020204" pitchFamily="34" charset="-122"/>
                <a:sym typeface="+mn-ea"/>
              </a:rPr>
              <a:t>发送者那里。</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反馈是对信息的</a:t>
            </a:r>
            <a:r>
              <a:rPr lang="zh-CN" altLang="en-GB" sz="2800" b="1" dirty="0">
                <a:solidFill>
                  <a:srgbClr val="FF0000"/>
                </a:solidFill>
                <a:latin typeface="微软雅黑" panose="020B0503020204020204" pitchFamily="34" charset="-122"/>
                <a:ea typeface="微软雅黑" panose="020B0503020204020204" pitchFamily="34" charset="-122"/>
                <a:sym typeface="+mn-ea"/>
              </a:rPr>
              <a:t>传送是否成功、传送的信息是否符合原本意图进行核实</a:t>
            </a:r>
            <a:r>
              <a:rPr lang="zh-CN" altLang="en-GB" sz="2800" b="1" dirty="0">
                <a:latin typeface="微软雅黑" panose="020B0503020204020204" pitchFamily="34" charset="-122"/>
                <a:ea typeface="微软雅黑" panose="020B0503020204020204" pitchFamily="34" charset="-122"/>
                <a:sym typeface="+mn-ea"/>
              </a:rPr>
              <a:t>。</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反馈构成了信息的</a:t>
            </a:r>
            <a:r>
              <a:rPr lang="zh-CN" altLang="en-GB" sz="2800" b="1" dirty="0">
                <a:solidFill>
                  <a:srgbClr val="FF0000"/>
                </a:solidFill>
                <a:latin typeface="微软雅黑" panose="020B0503020204020204" pitchFamily="34" charset="-122"/>
                <a:ea typeface="微软雅黑" panose="020B0503020204020204" pitchFamily="34" charset="-122"/>
                <a:sym typeface="+mn-ea"/>
              </a:rPr>
              <a:t>双向交流</a:t>
            </a:r>
            <a:r>
              <a:rPr lang="zh-CN" altLang="en-GB" sz="2800" b="1" dirty="0">
                <a:latin typeface="微软雅黑" panose="020B0503020204020204" pitchFamily="34" charset="-122"/>
                <a:ea typeface="微软雅黑" panose="020B0503020204020204" pitchFamily="34" charset="-122"/>
                <a:sym typeface="+mn-ea"/>
              </a:rPr>
              <a:t>。</a:t>
            </a:r>
            <a:endParaRPr lang="zh-CN" altLang="en-GB" sz="2800" b="1" dirty="0">
              <a:latin typeface="微软雅黑" panose="020B0503020204020204" pitchFamily="34" charset="-122"/>
              <a:ea typeface="微软雅黑" panose="020B0503020204020204" pitchFamily="34" charset="-122"/>
              <a:sym typeface="+mn-ea"/>
            </a:endParaRPr>
          </a:p>
          <a:p>
            <a:pPr eaLnBrk="1" hangingPunct="1">
              <a:buNone/>
            </a:pPr>
            <a:r>
              <a:rPr lang="zh-CN" altLang="en-GB" sz="2800" b="1" dirty="0">
                <a:latin typeface="微软雅黑" panose="020B0503020204020204" pitchFamily="34" charset="-122"/>
                <a:ea typeface="微软雅黑" panose="020B0503020204020204" pitchFamily="34" charset="-122"/>
                <a:sym typeface="+mn-ea"/>
              </a:rPr>
              <a:t>反馈可以是接受者</a:t>
            </a:r>
            <a:r>
              <a:rPr lang="zh-CN" altLang="en-GB" sz="2800" b="1" dirty="0">
                <a:solidFill>
                  <a:srgbClr val="FF0000"/>
                </a:solidFill>
                <a:latin typeface="微软雅黑" panose="020B0503020204020204" pitchFamily="34" charset="-122"/>
                <a:ea typeface="微软雅黑" panose="020B0503020204020204" pitchFamily="34" charset="-122"/>
                <a:sym typeface="+mn-ea"/>
              </a:rPr>
              <a:t>主动反馈</a:t>
            </a:r>
            <a:r>
              <a:rPr lang="zh-CN" altLang="en-GB" sz="2800" b="1" dirty="0">
                <a:latin typeface="微软雅黑" panose="020B0503020204020204" pitchFamily="34" charset="-122"/>
                <a:ea typeface="微软雅黑" panose="020B0503020204020204" pitchFamily="34" charset="-122"/>
                <a:sym typeface="+mn-ea"/>
              </a:rPr>
              <a:t>，也可以是发送者</a:t>
            </a:r>
            <a:r>
              <a:rPr lang="zh-CN" altLang="en-GB" sz="2800" b="1" dirty="0">
                <a:solidFill>
                  <a:srgbClr val="FF0000"/>
                </a:solidFill>
                <a:latin typeface="微软雅黑" panose="020B0503020204020204" pitchFamily="34" charset="-122"/>
                <a:ea typeface="微软雅黑" panose="020B0503020204020204" pitchFamily="34" charset="-122"/>
                <a:sym typeface="+mn-ea"/>
              </a:rPr>
              <a:t>主动询问</a:t>
            </a:r>
            <a:r>
              <a:rPr lang="zh-CN" altLang="en-GB" sz="2800" b="1" dirty="0">
                <a:latin typeface="微软雅黑" panose="020B0503020204020204" pitchFamily="34" charset="-122"/>
                <a:ea typeface="微软雅黑" panose="020B0503020204020204" pitchFamily="34" charset="-122"/>
                <a:sym typeface="+mn-ea"/>
              </a:rPr>
              <a:t>。</a:t>
            </a:r>
            <a:endParaRPr lang="zh-CN" altLang="en-GB" sz="2800" b="1" dirty="0">
              <a:latin typeface="微软雅黑" panose="020B0503020204020204" pitchFamily="34" charset="-122"/>
              <a:ea typeface="微软雅黑" panose="020B0503020204020204" pitchFamily="34" charset="-122"/>
              <a:sym typeface="+mn-ea"/>
            </a:endParaRPr>
          </a:p>
        </p:txBody>
      </p:sp>
      <p:pic>
        <p:nvPicPr>
          <p:cNvPr id="4" name="图片 3" descr="A000220150320I15PPIC"/>
          <p:cNvPicPr>
            <a:picLocks noChangeAspect="1"/>
          </p:cNvPicPr>
          <p:nvPr/>
        </p:nvPicPr>
        <p:blipFill>
          <a:blip r:embed="rId1"/>
          <a:stretch>
            <a:fillRect/>
          </a:stretch>
        </p:blipFill>
        <p:spPr>
          <a:xfrm>
            <a:off x="7287260" y="2601595"/>
            <a:ext cx="4508500" cy="3431540"/>
          </a:xfrm>
          <a:prstGeom prst="rect">
            <a:avLst/>
          </a:prstGeom>
        </p:spPr>
      </p:pic>
      <p:sp>
        <p:nvSpPr>
          <p:cNvPr id="32" name="文本框 31"/>
          <p:cNvSpPr txBox="1"/>
          <p:nvPr/>
        </p:nvSpPr>
        <p:spPr>
          <a:xfrm>
            <a:off x="398780" y="765175"/>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972185" y="5171440"/>
            <a:ext cx="6553200" cy="1198880"/>
          </a:xfrm>
          <a:prstGeom prst="rect">
            <a:avLst/>
          </a:prstGeom>
          <a:noFill/>
          <a:ln>
            <a:solidFill>
              <a:schemeClr val="tx1"/>
            </a:solidFill>
            <a:prstDash val="lgDash"/>
          </a:ln>
        </p:spPr>
        <p:txBody>
          <a:bodyPr wrap="square" rtlCol="0">
            <a:spAutoFit/>
          </a:bodyPr>
          <a:p>
            <a:r>
              <a:rPr lang="zh-CN" altLang="en-US" sz="2400"/>
              <a:t>让接受者把接受到的信息复述一遍可以检验他是否真的理解了信息的本意——这不失为提高沟通效果的又一途径。</a:t>
            </a:r>
            <a:endParaRPr lang="zh-CN" altLang="en-US" sz="2400"/>
          </a:p>
        </p:txBody>
      </p:sp>
      <p:sp>
        <p:nvSpPr>
          <p:cNvPr id="6" name="文本框 5"/>
          <p:cNvSpPr txBox="1"/>
          <p:nvPr/>
        </p:nvSpPr>
        <p:spPr>
          <a:xfrm>
            <a:off x="29845" y="5273040"/>
            <a:ext cx="808990" cy="46037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400" b="1"/>
              <a:t>启示</a:t>
            </a:r>
            <a:endParaRPr lang="zh-CN" altLang="en-US" sz="2400" b="1"/>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AutoShape 10"/>
          <p:cNvSpPr>
            <a:spLocks noChangeArrowheads="1"/>
          </p:cNvSpPr>
          <p:nvPr/>
        </p:nvSpPr>
        <p:spPr bwMode="auto">
          <a:xfrm rot="16200000">
            <a:off x="5410067" y="11359"/>
            <a:ext cx="1398833" cy="7676197"/>
          </a:xfrm>
          <a:prstGeom prst="downArrow">
            <a:avLst>
              <a:gd name="adj1" fmla="val 49065"/>
              <a:gd name="adj2" fmla="val 44827"/>
            </a:avLst>
          </a:prstGeom>
          <a:solidFill>
            <a:srgbClr val="0070C0">
              <a:alpha val="68000"/>
            </a:srgbClr>
          </a:solidFill>
          <a:ln>
            <a:noFill/>
          </a:ln>
        </p:spPr>
        <p:txBody>
          <a:bodyPr vert="eaVert"/>
          <a:lstStyle/>
          <a:p>
            <a:endParaRPr lang="zh-CN" altLang="en-US" sz="2000">
              <a:solidFill>
                <a:schemeClr val="bg1"/>
              </a:solidFill>
              <a:latin typeface="微软雅黑" panose="020B0503020204020204" pitchFamily="34" charset="-122"/>
              <a:ea typeface="微软雅黑" panose="020B0503020204020204" pitchFamily="34" charset="-122"/>
            </a:endParaRPr>
          </a:p>
        </p:txBody>
      </p:sp>
      <p:grpSp>
        <p:nvGrpSpPr>
          <p:cNvPr id="4" name="组合 41"/>
          <p:cNvGrpSpPr/>
          <p:nvPr/>
        </p:nvGrpSpPr>
        <p:grpSpPr bwMode="auto">
          <a:xfrm>
            <a:off x="4105609" y="3115210"/>
            <a:ext cx="1701613" cy="1539687"/>
            <a:chOff x="1214414" y="2786058"/>
            <a:chExt cx="1935848" cy="1751017"/>
          </a:xfrm>
        </p:grpSpPr>
        <p:grpSp>
          <p:nvGrpSpPr>
            <p:cNvPr id="5" name="Group 6"/>
            <p:cNvGrpSpPr/>
            <p:nvPr/>
          </p:nvGrpSpPr>
          <p:grpSpPr bwMode="auto">
            <a:xfrm>
              <a:off x="1295400" y="2786058"/>
              <a:ext cx="1753450" cy="1751017"/>
              <a:chOff x="1823" y="2371"/>
              <a:chExt cx="1801" cy="1801"/>
            </a:xfrm>
          </p:grpSpPr>
          <p:sp>
            <p:nvSpPr>
              <p:cNvPr id="7"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8" name="Oval 8"/>
              <p:cNvSpPr>
                <a:spLocks noChangeArrowheads="1"/>
              </p:cNvSpPr>
              <p:nvPr/>
            </p:nvSpPr>
            <p:spPr bwMode="auto">
              <a:xfrm>
                <a:off x="1945" y="2493"/>
                <a:ext cx="1556" cy="1556"/>
              </a:xfrm>
              <a:prstGeom prst="ellipse">
                <a:avLst/>
              </a:prstGeom>
              <a:solidFill>
                <a:srgbClr val="0070C0"/>
              </a:solidFill>
              <a:ln w="38100">
                <a:noFill/>
                <a:round/>
              </a:ln>
              <a:effectLst>
                <a:outerShdw blurRad="57785" dist="33020" dir="3180000" algn="ctr">
                  <a:srgbClr val="000000">
                    <a:alpha val="30000"/>
                  </a:srgbClr>
                </a:outerShdw>
              </a:effectLst>
            </p:spPr>
            <p:txBody>
              <a:bodyPr/>
              <a:lstStyle/>
              <a:p>
                <a:pPr>
                  <a:defRPr/>
                </a:pPr>
                <a:endParaRPr lang="zh-CN" altLang="en-US" sz="2000">
                  <a:solidFill>
                    <a:schemeClr val="bg1"/>
                  </a:solidFill>
                  <a:latin typeface="微软雅黑" panose="020B0503020204020204" pitchFamily="34" charset="-122"/>
                  <a:ea typeface="微软雅黑" panose="020B0503020204020204" pitchFamily="34" charset="-122"/>
                </a:endParaRPr>
              </a:p>
            </p:txBody>
          </p:sp>
        </p:grpSp>
        <p:sp>
          <p:nvSpPr>
            <p:cNvPr id="6" name="Text Box 9"/>
            <p:cNvSpPr txBox="1">
              <a:spLocks noChangeArrowheads="1"/>
            </p:cNvSpPr>
            <p:nvPr/>
          </p:nvSpPr>
          <p:spPr bwMode="auto">
            <a:xfrm>
              <a:off x="1214414" y="341311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zh-CN" sz="2000" noProof="0" smtClean="0">
                  <a:ln>
                    <a:noFill/>
                  </a:ln>
                  <a:solidFill>
                    <a:schemeClr val="bg1"/>
                  </a:solidFill>
                  <a:effectLst/>
                  <a:uLnTx/>
                  <a:uFillTx/>
                  <a:latin typeface="华文中宋" pitchFamily="2" charset="-122"/>
                  <a:ea typeface="黑体" panose="02010609060101010101" pitchFamily="49" charset="-122"/>
                  <a:sym typeface="+mn-ea"/>
                </a:rPr>
                <a:t>按组织系统划分</a:t>
              </a:r>
              <a:endParaRPr lang="zh-CN" altLang="zh-CN" sz="2000" b="1" noProof="0" dirty="0" smtClean="0">
                <a:ln>
                  <a:noFill/>
                </a:ln>
                <a:solidFill>
                  <a:schemeClr val="bg1"/>
                </a:solidFill>
                <a:effectLst/>
                <a:uLnTx/>
                <a:uFillTx/>
                <a:latin typeface="华文中宋" pitchFamily="2" charset="-122"/>
                <a:ea typeface="黑体" panose="02010609060101010101" pitchFamily="49" charset="-122"/>
                <a:sym typeface="+mn-ea"/>
              </a:endParaRPr>
            </a:p>
          </p:txBody>
        </p:sp>
      </p:grpSp>
      <p:grpSp>
        <p:nvGrpSpPr>
          <p:cNvPr id="9" name="组合 46"/>
          <p:cNvGrpSpPr/>
          <p:nvPr/>
        </p:nvGrpSpPr>
        <p:grpSpPr bwMode="auto">
          <a:xfrm>
            <a:off x="5807222" y="3115210"/>
            <a:ext cx="1701612" cy="1539687"/>
            <a:chOff x="1214414" y="2786058"/>
            <a:chExt cx="1935848" cy="1751017"/>
          </a:xfrm>
        </p:grpSpPr>
        <p:grpSp>
          <p:nvGrpSpPr>
            <p:cNvPr id="10" name="Group 6"/>
            <p:cNvGrpSpPr/>
            <p:nvPr/>
          </p:nvGrpSpPr>
          <p:grpSpPr bwMode="auto">
            <a:xfrm>
              <a:off x="1295400" y="2786058"/>
              <a:ext cx="1753450" cy="1751017"/>
              <a:chOff x="1823" y="2371"/>
              <a:chExt cx="1801" cy="1801"/>
            </a:xfrm>
          </p:grpSpPr>
          <p:sp>
            <p:nvSpPr>
              <p:cNvPr id="12"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3" name="Oval 8"/>
              <p:cNvSpPr>
                <a:spLocks noChangeArrowheads="1"/>
              </p:cNvSpPr>
              <p:nvPr/>
            </p:nvSpPr>
            <p:spPr bwMode="auto">
              <a:xfrm>
                <a:off x="1945" y="2493"/>
                <a:ext cx="1556" cy="1556"/>
              </a:xfrm>
              <a:prstGeom prst="ellipse">
                <a:avLst/>
              </a:prstGeom>
              <a:solidFill>
                <a:srgbClr val="0070C0"/>
              </a:solidFill>
              <a:ln w="38100">
                <a:noFill/>
                <a:round/>
              </a:ln>
              <a:effectLst>
                <a:outerShdw blurRad="57785" dist="33020" dir="3180000" algn="ctr">
                  <a:srgbClr val="000000">
                    <a:alpha val="30000"/>
                  </a:srgbClr>
                </a:outerShdw>
              </a:effectLst>
            </p:spPr>
            <p:txBody>
              <a:bodyPr/>
              <a:lstStyle/>
              <a:p>
                <a:pPr>
                  <a:defRPr/>
                </a:pPr>
                <a:endParaRPr lang="zh-CN" altLang="en-US" sz="2000">
                  <a:solidFill>
                    <a:schemeClr val="bg1"/>
                  </a:solidFill>
                  <a:latin typeface="微软雅黑" panose="020B0503020204020204" pitchFamily="34" charset="-122"/>
                  <a:ea typeface="微软雅黑" panose="020B0503020204020204" pitchFamily="34" charset="-122"/>
                </a:endParaRPr>
              </a:p>
            </p:txBody>
          </p:sp>
        </p:grpSp>
        <p:sp>
          <p:nvSpPr>
            <p:cNvPr id="11" name="Text Box 9"/>
            <p:cNvSpPr txBox="1">
              <a:spLocks noChangeArrowheads="1"/>
            </p:cNvSpPr>
            <p:nvPr/>
          </p:nvSpPr>
          <p:spPr bwMode="auto">
            <a:xfrm>
              <a:off x="1214414" y="339406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zh-CN" sz="2000" noProof="0" smtClean="0">
                  <a:ln>
                    <a:noFill/>
                  </a:ln>
                  <a:solidFill>
                    <a:schemeClr val="bg1"/>
                  </a:solidFill>
                  <a:effectLst/>
                  <a:uLnTx/>
                  <a:uFillTx/>
                  <a:latin typeface="华文中宋" pitchFamily="2" charset="-122"/>
                  <a:ea typeface="黑体" panose="02010609060101010101" pitchFamily="49" charset="-122"/>
                  <a:sym typeface="+mn-ea"/>
                </a:rPr>
                <a:t>按是否进行反馈划分</a:t>
              </a:r>
              <a:endParaRPr lang="zh-CN" altLang="zh-CN" sz="2000" b="0" noProof="0" dirty="0" smtClean="0">
                <a:ln>
                  <a:noFill/>
                </a:ln>
                <a:solidFill>
                  <a:schemeClr val="bg1"/>
                </a:solidFill>
                <a:effectLst/>
                <a:uLnTx/>
                <a:uFillTx/>
                <a:latin typeface="华文中宋" pitchFamily="2" charset="-122"/>
                <a:ea typeface="黑体" panose="02010609060101010101" pitchFamily="49" charset="-122"/>
                <a:sym typeface="+mn-ea"/>
              </a:endParaRPr>
            </a:p>
          </p:txBody>
        </p:sp>
      </p:grpSp>
      <p:grpSp>
        <p:nvGrpSpPr>
          <p:cNvPr id="14" name="组合 51"/>
          <p:cNvGrpSpPr/>
          <p:nvPr/>
        </p:nvGrpSpPr>
        <p:grpSpPr bwMode="auto">
          <a:xfrm>
            <a:off x="7525585" y="3115210"/>
            <a:ext cx="1701613" cy="1539687"/>
            <a:chOff x="1214414" y="2786058"/>
            <a:chExt cx="1935848" cy="1751017"/>
          </a:xfrm>
        </p:grpSpPr>
        <p:grpSp>
          <p:nvGrpSpPr>
            <p:cNvPr id="15" name="Group 6"/>
            <p:cNvGrpSpPr/>
            <p:nvPr/>
          </p:nvGrpSpPr>
          <p:grpSpPr bwMode="auto">
            <a:xfrm>
              <a:off x="1295400" y="2786058"/>
              <a:ext cx="1753450" cy="1751017"/>
              <a:chOff x="1823" y="2371"/>
              <a:chExt cx="1801" cy="1801"/>
            </a:xfrm>
          </p:grpSpPr>
          <p:sp>
            <p:nvSpPr>
              <p:cNvPr id="17"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18" name="Oval 8"/>
              <p:cNvSpPr>
                <a:spLocks noChangeArrowheads="1"/>
              </p:cNvSpPr>
              <p:nvPr/>
            </p:nvSpPr>
            <p:spPr bwMode="auto">
              <a:xfrm>
                <a:off x="1945" y="2493"/>
                <a:ext cx="1556" cy="1556"/>
              </a:xfrm>
              <a:prstGeom prst="ellipse">
                <a:avLst/>
              </a:prstGeom>
              <a:solidFill>
                <a:srgbClr val="0070C0"/>
              </a:solidFill>
              <a:ln w="38100">
                <a:noFill/>
                <a:round/>
              </a:ln>
              <a:effectLst>
                <a:outerShdw blurRad="57785" dist="33020" dir="3180000" algn="ctr">
                  <a:srgbClr val="000000">
                    <a:alpha val="30000"/>
                  </a:srgbClr>
                </a:outerShdw>
              </a:effectLst>
            </p:spPr>
            <p:txBody>
              <a:bodyPr/>
              <a:lstStyle/>
              <a:p>
                <a:pPr>
                  <a:defRPr/>
                </a:pPr>
                <a:endParaRPr lang="zh-CN" altLang="en-US" sz="2000">
                  <a:solidFill>
                    <a:schemeClr val="bg1"/>
                  </a:solidFill>
                  <a:latin typeface="微软雅黑" panose="020B0503020204020204" pitchFamily="34" charset="-122"/>
                  <a:ea typeface="微软雅黑" panose="020B0503020204020204" pitchFamily="34" charset="-122"/>
                </a:endParaRPr>
              </a:p>
            </p:txBody>
          </p:sp>
        </p:grpSp>
        <p:sp>
          <p:nvSpPr>
            <p:cNvPr id="16" name="Text Box 9"/>
            <p:cNvSpPr txBox="1">
              <a:spLocks noChangeArrowheads="1"/>
            </p:cNvSpPr>
            <p:nvPr/>
          </p:nvSpPr>
          <p:spPr bwMode="auto">
            <a:xfrm>
              <a:off x="1214414" y="3394068"/>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zh-CN" sz="2000" noProof="0" smtClean="0">
                  <a:ln>
                    <a:noFill/>
                  </a:ln>
                  <a:solidFill>
                    <a:schemeClr val="bg1"/>
                  </a:solidFill>
                  <a:effectLst/>
                  <a:uLnTx/>
                  <a:uFillTx/>
                  <a:latin typeface="华文中宋" pitchFamily="2" charset="-122"/>
                  <a:ea typeface="黑体" panose="02010609060101010101" pitchFamily="49" charset="-122"/>
                  <a:sym typeface="+mn-ea"/>
                </a:rPr>
                <a:t>按沟通的功能划分</a:t>
              </a:r>
              <a:endParaRPr lang="zh-CN" altLang="zh-CN" sz="2000" b="1" noProof="0" dirty="0" smtClean="0">
                <a:ln>
                  <a:noFill/>
                </a:ln>
                <a:solidFill>
                  <a:schemeClr val="bg1"/>
                </a:solidFill>
                <a:effectLst/>
                <a:uLnTx/>
                <a:uFillTx/>
                <a:latin typeface="华文中宋" pitchFamily="2" charset="-122"/>
                <a:ea typeface="黑体" panose="02010609060101010101" pitchFamily="49" charset="-122"/>
                <a:sym typeface="+mn-ea"/>
              </a:endParaRPr>
            </a:p>
          </p:txBody>
        </p:sp>
      </p:grpSp>
      <p:grpSp>
        <p:nvGrpSpPr>
          <p:cNvPr id="19" name="组合 40"/>
          <p:cNvGrpSpPr/>
          <p:nvPr/>
        </p:nvGrpSpPr>
        <p:grpSpPr bwMode="auto">
          <a:xfrm>
            <a:off x="2365908" y="3115210"/>
            <a:ext cx="1701613" cy="1539687"/>
            <a:chOff x="1128105" y="2786058"/>
            <a:chExt cx="1935848" cy="1751017"/>
          </a:xfrm>
        </p:grpSpPr>
        <p:grpSp>
          <p:nvGrpSpPr>
            <p:cNvPr id="20" name="Group 6"/>
            <p:cNvGrpSpPr/>
            <p:nvPr/>
          </p:nvGrpSpPr>
          <p:grpSpPr bwMode="auto">
            <a:xfrm>
              <a:off x="1295400" y="2786058"/>
              <a:ext cx="1753450" cy="1751017"/>
              <a:chOff x="1823" y="2371"/>
              <a:chExt cx="1801" cy="1801"/>
            </a:xfrm>
          </p:grpSpPr>
          <p:sp>
            <p:nvSpPr>
              <p:cNvPr id="22" name="Oval 7"/>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solidFill>
                    <a:schemeClr val="bg1"/>
                  </a:solidFill>
                  <a:latin typeface="微软雅黑" panose="020B0503020204020204" pitchFamily="34" charset="-122"/>
                  <a:ea typeface="微软雅黑" panose="020B0503020204020204" pitchFamily="34" charset="-122"/>
                </a:endParaRPr>
              </a:p>
            </p:txBody>
          </p:sp>
          <p:sp>
            <p:nvSpPr>
              <p:cNvPr id="23" name="Oval 8"/>
              <p:cNvSpPr>
                <a:spLocks noChangeArrowheads="1"/>
              </p:cNvSpPr>
              <p:nvPr/>
            </p:nvSpPr>
            <p:spPr bwMode="auto">
              <a:xfrm>
                <a:off x="1946" y="2493"/>
                <a:ext cx="1556" cy="1556"/>
              </a:xfrm>
              <a:prstGeom prst="ellipse">
                <a:avLst/>
              </a:prstGeom>
              <a:solidFill>
                <a:srgbClr val="0070C0"/>
              </a:solidFill>
              <a:ln w="38100">
                <a:noFill/>
                <a:round/>
              </a:ln>
              <a:effectLst>
                <a:outerShdw blurRad="57785" dist="33020" dir="3180000" algn="ctr">
                  <a:srgbClr val="000000">
                    <a:alpha val="30000"/>
                  </a:srgbClr>
                </a:outerShdw>
              </a:effectLst>
            </p:spPr>
            <p:txBody>
              <a:bodyPr/>
              <a:lstStyle/>
              <a:p>
                <a:endParaRPr lang="zh-CN" altLang="en-US" sz="2000">
                  <a:solidFill>
                    <a:schemeClr val="bg1"/>
                  </a:solidFill>
                  <a:latin typeface="微软雅黑" panose="020B0503020204020204" pitchFamily="34" charset="-122"/>
                  <a:ea typeface="微软雅黑" panose="020B0503020204020204" pitchFamily="34" charset="-122"/>
                </a:endParaRPr>
              </a:p>
            </p:txBody>
          </p:sp>
        </p:grpSp>
        <p:sp>
          <p:nvSpPr>
            <p:cNvPr id="21" name="Text Box 9"/>
            <p:cNvSpPr txBox="1">
              <a:spLocks noChangeArrowheads="1"/>
            </p:cNvSpPr>
            <p:nvPr/>
          </p:nvSpPr>
          <p:spPr bwMode="auto">
            <a:xfrm>
              <a:off x="1128105" y="3413117"/>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zh-CN" sz="1800" noProof="0" smtClean="0">
                  <a:ln>
                    <a:noFill/>
                  </a:ln>
                  <a:solidFill>
                    <a:schemeClr val="bg1"/>
                  </a:solidFill>
                  <a:effectLst/>
                  <a:uLnTx/>
                  <a:uFillTx/>
                  <a:latin typeface="华文中宋" pitchFamily="2" charset="-122"/>
                  <a:ea typeface="黑体" panose="02010609060101010101" pitchFamily="49" charset="-122"/>
                  <a:sym typeface="+mn-ea"/>
                </a:rPr>
                <a:t>按所借助的</a:t>
              </a:r>
              <a:endParaRPr lang="zh-CN" altLang="zh-CN" sz="1800" noProof="0" smtClean="0">
                <a:ln>
                  <a:noFill/>
                </a:ln>
                <a:solidFill>
                  <a:schemeClr val="bg1"/>
                </a:solidFill>
                <a:effectLst/>
                <a:uLnTx/>
                <a:uFillTx/>
                <a:latin typeface="华文中宋" pitchFamily="2" charset="-122"/>
                <a:ea typeface="黑体" panose="02010609060101010101" pitchFamily="49" charset="-122"/>
                <a:sym typeface="+mn-ea"/>
              </a:endParaRPr>
            </a:p>
            <a:p>
              <a:pPr algn="ctr" eaLnBrk="1" hangingPunct="1"/>
              <a:r>
                <a:rPr lang="zh-CN" altLang="zh-CN" sz="1800" noProof="0" smtClean="0">
                  <a:ln>
                    <a:noFill/>
                  </a:ln>
                  <a:solidFill>
                    <a:schemeClr val="bg1"/>
                  </a:solidFill>
                  <a:effectLst/>
                  <a:uLnTx/>
                  <a:uFillTx/>
                  <a:latin typeface="华文中宋" pitchFamily="2" charset="-122"/>
                  <a:ea typeface="黑体" panose="02010609060101010101" pitchFamily="49" charset="-122"/>
                  <a:sym typeface="+mn-ea"/>
                </a:rPr>
                <a:t>中介或手段</a:t>
              </a:r>
              <a:endParaRPr lang="zh-CN" altLang="zh-CN" sz="1800" b="1" noProof="0" dirty="0" smtClean="0">
                <a:ln>
                  <a:noFill/>
                </a:ln>
                <a:solidFill>
                  <a:schemeClr val="bg1"/>
                </a:solidFill>
                <a:effectLst/>
                <a:uLnTx/>
                <a:uFillTx/>
                <a:latin typeface="华文中宋" pitchFamily="2" charset="-122"/>
                <a:ea typeface="黑体" panose="02010609060101010101" pitchFamily="49" charset="-122"/>
                <a:sym typeface="+mn-ea"/>
              </a:endParaRPr>
            </a:p>
          </p:txBody>
        </p:sp>
      </p:grpSp>
      <p:sp>
        <p:nvSpPr>
          <p:cNvPr id="28" name="矩形标注 27"/>
          <p:cNvSpPr/>
          <p:nvPr/>
        </p:nvSpPr>
        <p:spPr>
          <a:xfrm>
            <a:off x="5807075" y="2538730"/>
            <a:ext cx="2851785" cy="104140"/>
          </a:xfrm>
          <a:prstGeom prst="wedgeRectCallout">
            <a:avLst>
              <a:gd name="adj1" fmla="val -23398"/>
              <a:gd name="adj2" fmla="val 40329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29" name="Rectangle 28"/>
          <p:cNvSpPr>
            <a:spLocks noChangeArrowheads="1"/>
          </p:cNvSpPr>
          <p:nvPr/>
        </p:nvSpPr>
        <p:spPr bwMode="auto">
          <a:xfrm>
            <a:off x="6251575" y="1969770"/>
            <a:ext cx="4230370" cy="534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zh-CN" sz="2400" noProof="0" smtClean="0">
                <a:ln>
                  <a:noFill/>
                </a:ln>
                <a:solidFill>
                  <a:srgbClr val="000099"/>
                </a:solidFill>
                <a:effectLst/>
                <a:uLnTx/>
                <a:uFillTx/>
                <a:latin typeface="华文中宋" pitchFamily="2" charset="-122"/>
                <a:ea typeface="黑体" panose="02010609060101010101" pitchFamily="49" charset="-122"/>
                <a:sym typeface="+mn-ea"/>
              </a:rPr>
              <a:t>划分的标准</a:t>
            </a:r>
            <a:endParaRPr lang="zh-CN" altLang="zh-CN" sz="2400" noProof="0" smtClean="0">
              <a:ln>
                <a:noFill/>
              </a:ln>
              <a:solidFill>
                <a:srgbClr val="000099"/>
              </a:solidFill>
              <a:effectLst/>
              <a:uLnTx/>
              <a:uFillTx/>
              <a:latin typeface="华文中宋" pitchFamily="2" charset="-122"/>
              <a:ea typeface="黑体" panose="02010609060101010101" pitchFamily="49" charset="-122"/>
              <a:sym typeface="+mn-ea"/>
            </a:endParaRPr>
          </a:p>
        </p:txBody>
      </p:sp>
      <p:sp>
        <p:nvSpPr>
          <p:cNvPr id="42" name="KSO_Shape"/>
          <p:cNvSpPr>
            <a:spLocks noChangeAspect="1"/>
          </p:cNvSpPr>
          <p:nvPr/>
        </p:nvSpPr>
        <p:spPr>
          <a:xfrm>
            <a:off x="1740897" y="1293207"/>
            <a:ext cx="743313" cy="676415"/>
          </a:xfrm>
          <a:custGeom>
            <a:avLst/>
            <a:gdLst/>
            <a:ahLst/>
            <a:cxnLst/>
            <a:rect l="l" t="t" r="r" b="b"/>
            <a:pathLst>
              <a:path w="2284089" h="2079602">
                <a:moveTo>
                  <a:pt x="86815" y="1071782"/>
                </a:moveTo>
                <a:lnTo>
                  <a:pt x="88113" y="1072322"/>
                </a:lnTo>
                <a:lnTo>
                  <a:pt x="87547" y="1073116"/>
                </a:lnTo>
                <a:close/>
                <a:moveTo>
                  <a:pt x="1788507" y="635242"/>
                </a:moveTo>
                <a:lnTo>
                  <a:pt x="1788786" y="635715"/>
                </a:lnTo>
                <a:lnTo>
                  <a:pt x="1787932" y="635786"/>
                </a:lnTo>
                <a:close/>
                <a:moveTo>
                  <a:pt x="569538" y="592800"/>
                </a:moveTo>
                <a:cubicBezTo>
                  <a:pt x="668960" y="592800"/>
                  <a:pt x="749558" y="673398"/>
                  <a:pt x="749558" y="772820"/>
                </a:cubicBezTo>
                <a:cubicBezTo>
                  <a:pt x="749558" y="872242"/>
                  <a:pt x="668960" y="952840"/>
                  <a:pt x="569538" y="952840"/>
                </a:cubicBezTo>
                <a:cubicBezTo>
                  <a:pt x="527872" y="952840"/>
                  <a:pt x="489512" y="938685"/>
                  <a:pt x="460796" y="912621"/>
                </a:cubicBezTo>
                <a:cubicBezTo>
                  <a:pt x="160953" y="1199491"/>
                  <a:pt x="32382" y="1622905"/>
                  <a:pt x="123061" y="2029688"/>
                </a:cubicBezTo>
                <a:lnTo>
                  <a:pt x="122792" y="2030674"/>
                </a:lnTo>
                <a:lnTo>
                  <a:pt x="122422" y="2030846"/>
                </a:lnTo>
                <a:cubicBezTo>
                  <a:pt x="128206" y="2047921"/>
                  <a:pt x="121912" y="2063921"/>
                  <a:pt x="108319" y="2072242"/>
                </a:cubicBezTo>
                <a:lnTo>
                  <a:pt x="93617" y="2078368"/>
                </a:lnTo>
                <a:cubicBezTo>
                  <a:pt x="78806" y="2082076"/>
                  <a:pt x="61999" y="2077403"/>
                  <a:pt x="49824" y="2064742"/>
                </a:cubicBezTo>
                <a:lnTo>
                  <a:pt x="48258" y="2065474"/>
                </a:lnTo>
                <a:cubicBezTo>
                  <a:pt x="46175" y="2062722"/>
                  <a:pt x="43765" y="2060412"/>
                  <a:pt x="41206" y="2058388"/>
                </a:cubicBezTo>
                <a:lnTo>
                  <a:pt x="34720" y="2047096"/>
                </a:lnTo>
                <a:lnTo>
                  <a:pt x="29758" y="2036793"/>
                </a:lnTo>
                <a:lnTo>
                  <a:pt x="31015" y="2036666"/>
                </a:lnTo>
                <a:cubicBezTo>
                  <a:pt x="-62810" y="1599721"/>
                  <a:pt x="78484" y="1146303"/>
                  <a:pt x="402804" y="840118"/>
                </a:cubicBezTo>
                <a:cubicBezTo>
                  <a:pt x="394149" y="819400"/>
                  <a:pt x="389518" y="796651"/>
                  <a:pt x="389518" y="772820"/>
                </a:cubicBezTo>
                <a:cubicBezTo>
                  <a:pt x="389518" y="673398"/>
                  <a:pt x="470116" y="592800"/>
                  <a:pt x="569538" y="592800"/>
                </a:cubicBezTo>
                <a:close/>
                <a:moveTo>
                  <a:pt x="568738" y="204473"/>
                </a:moveTo>
                <a:cubicBezTo>
                  <a:pt x="882635" y="204683"/>
                  <a:pt x="1136929" y="459316"/>
                  <a:pt x="1136718" y="773212"/>
                </a:cubicBezTo>
                <a:cubicBezTo>
                  <a:pt x="1136509" y="1087108"/>
                  <a:pt x="881877" y="1341401"/>
                  <a:pt x="567981" y="1341192"/>
                </a:cubicBezTo>
                <a:cubicBezTo>
                  <a:pt x="515830" y="1341157"/>
                  <a:pt x="465323" y="1334100"/>
                  <a:pt x="418388" y="1317655"/>
                </a:cubicBezTo>
                <a:lnTo>
                  <a:pt x="417956" y="1319386"/>
                </a:lnTo>
                <a:cubicBezTo>
                  <a:pt x="417638" y="1319460"/>
                  <a:pt x="417352" y="1319392"/>
                  <a:pt x="417065" y="1319320"/>
                </a:cubicBezTo>
                <a:lnTo>
                  <a:pt x="411259" y="1315754"/>
                </a:lnTo>
                <a:lnTo>
                  <a:pt x="403881" y="1313786"/>
                </a:lnTo>
                <a:lnTo>
                  <a:pt x="397389" y="1307474"/>
                </a:lnTo>
                <a:lnTo>
                  <a:pt x="397466" y="1307280"/>
                </a:lnTo>
                <a:cubicBezTo>
                  <a:pt x="386426" y="1300408"/>
                  <a:pt x="380901" y="1288764"/>
                  <a:pt x="382056" y="1276919"/>
                </a:cubicBezTo>
                <a:lnTo>
                  <a:pt x="385152" y="1264503"/>
                </a:lnTo>
                <a:cubicBezTo>
                  <a:pt x="392324" y="1247126"/>
                  <a:pt x="413982" y="1238019"/>
                  <a:pt x="435969" y="1243501"/>
                </a:cubicBezTo>
                <a:lnTo>
                  <a:pt x="436787" y="1243861"/>
                </a:lnTo>
                <a:lnTo>
                  <a:pt x="436371" y="1245530"/>
                </a:lnTo>
                <a:cubicBezTo>
                  <a:pt x="438704" y="1243635"/>
                  <a:pt x="440910" y="1244132"/>
                  <a:pt x="443287" y="1244881"/>
                </a:cubicBezTo>
                <a:cubicBezTo>
                  <a:pt x="482765" y="1257317"/>
                  <a:pt x="524743" y="1262958"/>
                  <a:pt x="568032" y="1262985"/>
                </a:cubicBezTo>
                <a:cubicBezTo>
                  <a:pt x="838737" y="1263167"/>
                  <a:pt x="1058333" y="1043864"/>
                  <a:pt x="1058513" y="773160"/>
                </a:cubicBezTo>
                <a:cubicBezTo>
                  <a:pt x="1058694" y="502455"/>
                  <a:pt x="839390" y="282860"/>
                  <a:pt x="568686" y="282679"/>
                </a:cubicBezTo>
                <a:cubicBezTo>
                  <a:pt x="297982" y="282499"/>
                  <a:pt x="78387" y="501802"/>
                  <a:pt x="78206" y="772506"/>
                </a:cubicBezTo>
                <a:cubicBezTo>
                  <a:pt x="78151" y="855495"/>
                  <a:pt x="98723" y="933681"/>
                  <a:pt x="137242" y="1001052"/>
                </a:cubicBezTo>
                <a:lnTo>
                  <a:pt x="136711" y="1001518"/>
                </a:lnTo>
                <a:cubicBezTo>
                  <a:pt x="151076" y="1018274"/>
                  <a:pt x="152475" y="1041066"/>
                  <a:pt x="140479" y="1055055"/>
                </a:cubicBezTo>
                <a:lnTo>
                  <a:pt x="130816" y="1063444"/>
                </a:lnTo>
                <a:cubicBezTo>
                  <a:pt x="115403" y="1073277"/>
                  <a:pt x="93261" y="1068839"/>
                  <a:pt x="78796" y="1052472"/>
                </a:cubicBezTo>
                <a:lnTo>
                  <a:pt x="77048" y="1054008"/>
                </a:lnTo>
                <a:cubicBezTo>
                  <a:pt x="27228" y="971942"/>
                  <a:pt x="-68" y="875382"/>
                  <a:pt x="0" y="772454"/>
                </a:cubicBezTo>
                <a:cubicBezTo>
                  <a:pt x="209" y="458557"/>
                  <a:pt x="254842" y="204264"/>
                  <a:pt x="568738" y="204473"/>
                </a:cubicBezTo>
                <a:close/>
                <a:moveTo>
                  <a:pt x="1744110" y="193576"/>
                </a:moveTo>
                <a:cubicBezTo>
                  <a:pt x="1813698" y="193576"/>
                  <a:pt x="1870110" y="249988"/>
                  <a:pt x="1870110" y="319576"/>
                </a:cubicBezTo>
                <a:cubicBezTo>
                  <a:pt x="1870110" y="364088"/>
                  <a:pt x="1847030" y="403208"/>
                  <a:pt x="1810937" y="423685"/>
                </a:cubicBezTo>
                <a:cubicBezTo>
                  <a:pt x="1876006" y="638245"/>
                  <a:pt x="2050455" y="802592"/>
                  <a:pt x="2267371" y="853783"/>
                </a:cubicBezTo>
                <a:lnTo>
                  <a:pt x="2267774" y="854132"/>
                </a:lnTo>
                <a:lnTo>
                  <a:pt x="2267775" y="854344"/>
                </a:lnTo>
                <a:cubicBezTo>
                  <a:pt x="2277024" y="855501"/>
                  <a:pt x="2283147" y="862058"/>
                  <a:pt x="2284089" y="870289"/>
                </a:cubicBezTo>
                <a:lnTo>
                  <a:pt x="2283762" y="878542"/>
                </a:lnTo>
                <a:cubicBezTo>
                  <a:pt x="2282280" y="886298"/>
                  <a:pt x="2276441" y="893093"/>
                  <a:pt x="2267869" y="895919"/>
                </a:cubicBezTo>
                <a:lnTo>
                  <a:pt x="2267872" y="896816"/>
                </a:lnTo>
                <a:cubicBezTo>
                  <a:pt x="2266131" y="897167"/>
                  <a:pt x="2264526" y="897771"/>
                  <a:pt x="2263022" y="898508"/>
                </a:cubicBezTo>
                <a:lnTo>
                  <a:pt x="2256327" y="898986"/>
                </a:lnTo>
                <a:lnTo>
                  <a:pt x="2250426" y="898975"/>
                </a:lnTo>
                <a:lnTo>
                  <a:pt x="2250640" y="898359"/>
                </a:lnTo>
                <a:cubicBezTo>
                  <a:pt x="2021208" y="842323"/>
                  <a:pt x="1836902" y="668133"/>
                  <a:pt x="1766709" y="441014"/>
                </a:cubicBezTo>
                <a:cubicBezTo>
                  <a:pt x="1759690" y="444854"/>
                  <a:pt x="1751984" y="445576"/>
                  <a:pt x="1744110" y="445576"/>
                </a:cubicBezTo>
                <a:cubicBezTo>
                  <a:pt x="1674522" y="445576"/>
                  <a:pt x="1618110" y="389164"/>
                  <a:pt x="1618110" y="319576"/>
                </a:cubicBezTo>
                <a:cubicBezTo>
                  <a:pt x="1618110" y="249988"/>
                  <a:pt x="1674522" y="193576"/>
                  <a:pt x="1744110" y="193576"/>
                </a:cubicBezTo>
                <a:close/>
                <a:moveTo>
                  <a:pt x="1750820" y="59"/>
                </a:moveTo>
                <a:cubicBezTo>
                  <a:pt x="1792352" y="864"/>
                  <a:pt x="1834412" y="9826"/>
                  <a:pt x="1874735" y="27812"/>
                </a:cubicBezTo>
                <a:cubicBezTo>
                  <a:pt x="2036029" y="99753"/>
                  <a:pt x="2108463" y="288828"/>
                  <a:pt x="2036521" y="450121"/>
                </a:cubicBezTo>
                <a:cubicBezTo>
                  <a:pt x="2024569" y="476919"/>
                  <a:pt x="2009383" y="501264"/>
                  <a:pt x="1990190" y="521625"/>
                </a:cubicBezTo>
                <a:lnTo>
                  <a:pt x="1990981" y="522243"/>
                </a:lnTo>
                <a:cubicBezTo>
                  <a:pt x="1990946" y="522424"/>
                  <a:pt x="1990845" y="522555"/>
                  <a:pt x="1990743" y="522686"/>
                </a:cubicBezTo>
                <a:lnTo>
                  <a:pt x="1987581" y="524854"/>
                </a:lnTo>
                <a:lnTo>
                  <a:pt x="1984881" y="528197"/>
                </a:lnTo>
                <a:lnTo>
                  <a:pt x="1980151" y="530089"/>
                </a:lnTo>
                <a:lnTo>
                  <a:pt x="1980069" y="530005"/>
                </a:lnTo>
                <a:cubicBezTo>
                  <a:pt x="1974010" y="534107"/>
                  <a:pt x="1966761" y="534282"/>
                  <a:pt x="1960937" y="530978"/>
                </a:cubicBezTo>
                <a:lnTo>
                  <a:pt x="1955264" y="526545"/>
                </a:lnTo>
                <a:cubicBezTo>
                  <a:pt x="1947973" y="518882"/>
                  <a:pt x="1948249" y="505665"/>
                  <a:pt x="1956098" y="495619"/>
                </a:cubicBezTo>
                <a:lnTo>
                  <a:pt x="1956471" y="495281"/>
                </a:lnTo>
                <a:lnTo>
                  <a:pt x="1957233" y="495877"/>
                </a:lnTo>
                <a:cubicBezTo>
                  <a:pt x="1956793" y="494244"/>
                  <a:pt x="1957553" y="493224"/>
                  <a:pt x="1958482" y="492173"/>
                </a:cubicBezTo>
                <a:cubicBezTo>
                  <a:pt x="1973908" y="474728"/>
                  <a:pt x="1986414" y="454442"/>
                  <a:pt x="1996335" y="432198"/>
                </a:cubicBezTo>
                <a:cubicBezTo>
                  <a:pt x="2058378" y="293098"/>
                  <a:pt x="1995911" y="130039"/>
                  <a:pt x="1856811" y="67997"/>
                </a:cubicBezTo>
                <a:cubicBezTo>
                  <a:pt x="1717711" y="5955"/>
                  <a:pt x="1554653" y="68422"/>
                  <a:pt x="1492610" y="207522"/>
                </a:cubicBezTo>
                <a:cubicBezTo>
                  <a:pt x="1430568" y="346622"/>
                  <a:pt x="1493036" y="509680"/>
                  <a:pt x="1632135" y="571722"/>
                </a:cubicBezTo>
                <a:cubicBezTo>
                  <a:pt x="1674779" y="590742"/>
                  <a:pt x="1719674" y="598061"/>
                  <a:pt x="1763118" y="593680"/>
                </a:cubicBezTo>
                <a:lnTo>
                  <a:pt x="1763235" y="594059"/>
                </a:lnTo>
                <a:cubicBezTo>
                  <a:pt x="1775135" y="590511"/>
                  <a:pt x="1787171" y="595008"/>
                  <a:pt x="1791616" y="604375"/>
                </a:cubicBezTo>
                <a:lnTo>
                  <a:pt x="1793716" y="611261"/>
                </a:lnTo>
                <a:cubicBezTo>
                  <a:pt x="1795243" y="621434"/>
                  <a:pt x="1787895" y="631799"/>
                  <a:pt x="1776172" y="635489"/>
                </a:cubicBezTo>
                <a:lnTo>
                  <a:pt x="1776562" y="636738"/>
                </a:lnTo>
                <a:cubicBezTo>
                  <a:pt x="1722979" y="643565"/>
                  <a:pt x="1667101" y="635498"/>
                  <a:pt x="1614211" y="611908"/>
                </a:cubicBezTo>
                <a:cubicBezTo>
                  <a:pt x="1452917" y="539967"/>
                  <a:pt x="1380483" y="350892"/>
                  <a:pt x="1452425" y="189598"/>
                </a:cubicBezTo>
                <a:cubicBezTo>
                  <a:pt x="1506381" y="68628"/>
                  <a:pt x="1626225" y="-2359"/>
                  <a:pt x="1750820" y="59"/>
                </a:cubicBezTo>
                <a:close/>
              </a:path>
            </a:pathLst>
          </a:custGeom>
          <a:solidFill>
            <a:srgbClr val="FFB44B"/>
          </a:solidFill>
          <a:ln>
            <a:solidFill>
              <a:schemeClr val="tx2"/>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a:p>
        </p:txBody>
      </p:sp>
      <p:sp>
        <p:nvSpPr>
          <p:cNvPr id="32" name="文本框 31"/>
          <p:cNvSpPr txBox="1"/>
          <p:nvPr/>
        </p:nvSpPr>
        <p:spPr>
          <a:xfrm>
            <a:off x="1931035" y="1732280"/>
            <a:ext cx="2705735"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a:t>
            </a:r>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、沟通方式</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1000" fill="hold"/>
                                        <p:tgtEl>
                                          <p:spTgt spid="19"/>
                                        </p:tgtEl>
                                        <p:attrNameLst>
                                          <p:attrName>ppt_w</p:attrName>
                                        </p:attrNameLst>
                                      </p:cBhvr>
                                      <p:tavLst>
                                        <p:tav tm="0">
                                          <p:val>
                                            <p:fltVal val="0"/>
                                          </p:val>
                                        </p:tav>
                                        <p:tav tm="100000">
                                          <p:val>
                                            <p:strVal val="#ppt_w"/>
                                          </p:val>
                                        </p:tav>
                                      </p:tavLst>
                                    </p:anim>
                                    <p:anim calcmode="lin" valueType="num">
                                      <p:cBhvr>
                                        <p:cTn id="12" dur="1000" fill="hold"/>
                                        <p:tgtEl>
                                          <p:spTgt spid="19"/>
                                        </p:tgtEl>
                                        <p:attrNameLst>
                                          <p:attrName>ppt_h</p:attrName>
                                        </p:attrNameLst>
                                      </p:cBhvr>
                                      <p:tavLst>
                                        <p:tav tm="0">
                                          <p:val>
                                            <p:fltVal val="0"/>
                                          </p:val>
                                        </p:tav>
                                        <p:tav tm="100000">
                                          <p:val>
                                            <p:strVal val="#ppt_h"/>
                                          </p:val>
                                        </p:tav>
                                      </p:tavLst>
                                    </p:anim>
                                    <p:anim calcmode="lin" valueType="num">
                                      <p:cBhvr>
                                        <p:cTn id="13"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9"/>
                                        </p:tgtEl>
                                        <p:attrNameLst>
                                          <p:attrName>ppt_y</p:attrName>
                                        </p:attrNameLst>
                                      </p:cBhvr>
                                      <p:tavLst>
                                        <p:tav tm="0" fmla="#ppt_y+(sin(-2*pi*(1-$))*-#ppt_x+cos(-2*pi*(1-$))*(1-#ppt_y))*(1-$)">
                                          <p:val>
                                            <p:fltVal val="0"/>
                                          </p:val>
                                        </p:tav>
                                        <p:tav tm="100000">
                                          <p:val>
                                            <p:fltVal val="1"/>
                                          </p:val>
                                        </p:tav>
                                      </p:tavLst>
                                    </p:anim>
                                  </p:childTnLst>
                                </p:cTn>
                              </p:par>
                              <p:par>
                                <p:cTn id="15" presetID="15" presetClass="entr" presetSubtype="0" fill="hold" nodeType="withEffect">
                                  <p:stCondLst>
                                    <p:cond delay="25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fltVal val="0"/>
                                          </p:val>
                                        </p:tav>
                                        <p:tav tm="100000">
                                          <p:val>
                                            <p:strVal val="#ppt_h"/>
                                          </p:val>
                                        </p:tav>
                                      </p:tavLst>
                                    </p:anim>
                                    <p:anim calcmode="lin" valueType="num">
                                      <p:cBhvr>
                                        <p:cTn id="1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4"/>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9"/>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nodeType="withEffect">
                                  <p:stCondLst>
                                    <p:cond delay="75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fltVal val="0"/>
                                          </p:val>
                                        </p:tav>
                                        <p:tav tm="100000">
                                          <p:val>
                                            <p:strVal val="#ppt_w"/>
                                          </p:val>
                                        </p:tav>
                                      </p:tavLst>
                                    </p:anim>
                                    <p:anim calcmode="lin" valueType="num">
                                      <p:cBhvr>
                                        <p:cTn id="30" dur="1000" fill="hold"/>
                                        <p:tgtEl>
                                          <p:spTgt spid="14"/>
                                        </p:tgtEl>
                                        <p:attrNameLst>
                                          <p:attrName>ppt_h</p:attrName>
                                        </p:attrNameLst>
                                      </p:cBhvr>
                                      <p:tavLst>
                                        <p:tav tm="0">
                                          <p:val>
                                            <p:fltVal val="0"/>
                                          </p:val>
                                        </p:tav>
                                        <p:tav tm="100000">
                                          <p:val>
                                            <p:strVal val="#ppt_h"/>
                                          </p:val>
                                        </p:tav>
                                      </p:tavLst>
                                    </p:anim>
                                    <p:anim calcmode="lin" valueType="num">
                                      <p:cBhvr>
                                        <p:cTn id="31"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1500"/>
                            </p:stCondLst>
                            <p:childTnLst>
                              <p:par>
                                <p:cTn id="34" presetID="2" presetClass="entr" presetSubtype="1"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additive="base">
                                        <p:cTn id="36" dur="500" fill="hold"/>
                                        <p:tgtEl>
                                          <p:spTgt spid="28"/>
                                        </p:tgtEl>
                                        <p:attrNameLst>
                                          <p:attrName>ppt_x</p:attrName>
                                        </p:attrNameLst>
                                      </p:cBhvr>
                                      <p:tavLst>
                                        <p:tav tm="0">
                                          <p:val>
                                            <p:strVal val="#ppt_x"/>
                                          </p:val>
                                        </p:tav>
                                        <p:tav tm="100000">
                                          <p:val>
                                            <p:strVal val="#ppt_x"/>
                                          </p:val>
                                        </p:tav>
                                      </p:tavLst>
                                    </p:anim>
                                    <p:anim calcmode="lin" valueType="num">
                                      <p:cBhvr additive="base">
                                        <p:cTn id="37" dur="500" fill="hold"/>
                                        <p:tgtEl>
                                          <p:spTgt spid="28"/>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32" presetClass="emph" presetSubtype="0" fill="hold" grpId="1" nodeType="afterEffect">
                                  <p:stCondLst>
                                    <p:cond delay="0"/>
                                  </p:stCondLst>
                                  <p:childTnLst>
                                    <p:animRot by="120000">
                                      <p:cBhvr>
                                        <p:cTn id="40" dur="50" fill="hold">
                                          <p:stCondLst>
                                            <p:cond delay="0"/>
                                          </p:stCondLst>
                                        </p:cTn>
                                        <p:tgtEl>
                                          <p:spTgt spid="28"/>
                                        </p:tgtEl>
                                        <p:attrNameLst>
                                          <p:attrName>r</p:attrName>
                                        </p:attrNameLst>
                                      </p:cBhvr>
                                    </p:animRot>
                                    <p:animRot by="-240000">
                                      <p:cBhvr>
                                        <p:cTn id="41" dur="100" fill="hold">
                                          <p:stCondLst>
                                            <p:cond delay="100"/>
                                          </p:stCondLst>
                                        </p:cTn>
                                        <p:tgtEl>
                                          <p:spTgt spid="28"/>
                                        </p:tgtEl>
                                        <p:attrNameLst>
                                          <p:attrName>r</p:attrName>
                                        </p:attrNameLst>
                                      </p:cBhvr>
                                    </p:animRot>
                                    <p:animRot by="240000">
                                      <p:cBhvr>
                                        <p:cTn id="42" dur="100" fill="hold">
                                          <p:stCondLst>
                                            <p:cond delay="200"/>
                                          </p:stCondLst>
                                        </p:cTn>
                                        <p:tgtEl>
                                          <p:spTgt spid="28"/>
                                        </p:tgtEl>
                                        <p:attrNameLst>
                                          <p:attrName>r</p:attrName>
                                        </p:attrNameLst>
                                      </p:cBhvr>
                                    </p:animRot>
                                    <p:animRot by="-240000">
                                      <p:cBhvr>
                                        <p:cTn id="43" dur="100" fill="hold">
                                          <p:stCondLst>
                                            <p:cond delay="300"/>
                                          </p:stCondLst>
                                        </p:cTn>
                                        <p:tgtEl>
                                          <p:spTgt spid="28"/>
                                        </p:tgtEl>
                                        <p:attrNameLst>
                                          <p:attrName>r</p:attrName>
                                        </p:attrNameLst>
                                      </p:cBhvr>
                                    </p:animRot>
                                    <p:animRot by="120000">
                                      <p:cBhvr>
                                        <p:cTn id="44" dur="100" fill="hold">
                                          <p:stCondLst>
                                            <p:cond delay="400"/>
                                          </p:stCondLst>
                                        </p:cTn>
                                        <p:tgtEl>
                                          <p:spTgt spid="28"/>
                                        </p:tgtEl>
                                        <p:attrNameLst>
                                          <p:attrName>r</p:attrName>
                                        </p:attrNameLst>
                                      </p:cBhvr>
                                    </p:animRot>
                                  </p:childTnLst>
                                </p:cTn>
                              </p:par>
                            </p:childTnLst>
                          </p:cTn>
                        </p:par>
                        <p:par>
                          <p:cTn id="45" fill="hold">
                            <p:stCondLst>
                              <p:cond delay="2500"/>
                            </p:stCondLst>
                            <p:childTnLst>
                              <p:par>
                                <p:cTn id="46" presetID="18" presetClass="entr" presetSubtype="9" fill="hold" grpId="0"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strips(upLeft)">
                                      <p:cBhvr>
                                        <p:cTn id="48" dur="500"/>
                                        <p:tgtEl>
                                          <p:spTgt spid="29"/>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childTnLst>
                          </p:cTn>
                        </p:par>
                        <p:par>
                          <p:cTn id="52" fill="hold">
                            <p:stCondLst>
                              <p:cond delay="3000"/>
                            </p:stCondLst>
                            <p:childTnLst>
                              <p:par>
                                <p:cTn id="53" presetID="12" presetClass="entr" presetSubtype="8" fill="hold" grpId="0" nodeType="afterEffect">
                                  <p:stCondLst>
                                    <p:cond delay="0"/>
                                  </p:stCondLst>
                                  <p:childTnLst>
                                    <p:set>
                                      <p:cBhvr>
                                        <p:cTn id="54" dur="1" fill="hold">
                                          <p:stCondLst>
                                            <p:cond delay="0"/>
                                          </p:stCondLst>
                                        </p:cTn>
                                        <p:tgtEl>
                                          <p:spTgt spid="11268"/>
                                        </p:tgtEl>
                                        <p:attrNameLst>
                                          <p:attrName>style.visibility</p:attrName>
                                        </p:attrNameLst>
                                      </p:cBhvr>
                                      <p:to>
                                        <p:strVal val="visible"/>
                                      </p:to>
                                    </p:set>
                                    <p:animEffect transition="in" filter="slide(fromLeft)">
                                      <p:cBhvr>
                                        <p:cTn id="55"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8" grpId="0" bldLvl="0" animBg="1"/>
      <p:bldP spid="28" grpId="1" bldLvl="0" animBg="1"/>
      <p:bldP spid="29" grpId="0"/>
      <p:bldP spid="42" grpId="0" bldLvl="0" animBg="1"/>
      <p:bldP spid="11268"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Freeform 104"/>
          <p:cNvSpPr/>
          <p:nvPr/>
        </p:nvSpPr>
        <p:spPr bwMode="auto">
          <a:xfrm>
            <a:off x="6015990" y="4313555"/>
            <a:ext cx="993775" cy="1084580"/>
          </a:xfrm>
          <a:custGeom>
            <a:avLst/>
            <a:gdLst>
              <a:gd name="T0" fmla="*/ 0 w 876"/>
              <a:gd name="T1" fmla="*/ 29138806 h 952"/>
              <a:gd name="T2" fmla="*/ 0 w 876"/>
              <a:gd name="T3" fmla="*/ 477871696 h 952"/>
              <a:gd name="T4" fmla="*/ 851127092 w 876"/>
              <a:gd name="T5" fmla="*/ 924662129 h 952"/>
              <a:gd name="T6" fmla="*/ 691784020 w 876"/>
              <a:gd name="T7" fmla="*/ 0 h 952"/>
              <a:gd name="T8" fmla="*/ 367267589 w 876"/>
              <a:gd name="T9" fmla="*/ 0 h 952"/>
              <a:gd name="T10" fmla="*/ 410017760 w 876"/>
              <a:gd name="T11" fmla="*/ 244763215 h 952"/>
              <a:gd name="T12" fmla="*/ 0 w 876"/>
              <a:gd name="T13" fmla="*/ 29138806 h 952"/>
              <a:gd name="T14" fmla="*/ 0 60000 65536"/>
              <a:gd name="T15" fmla="*/ 0 60000 65536"/>
              <a:gd name="T16" fmla="*/ 0 60000 65536"/>
              <a:gd name="T17" fmla="*/ 0 60000 65536"/>
              <a:gd name="T18" fmla="*/ 0 60000 65536"/>
              <a:gd name="T19" fmla="*/ 0 60000 65536"/>
              <a:gd name="T20" fmla="*/ 0 60000 65536"/>
              <a:gd name="connsiteX0" fmla="*/ 0 w 10000"/>
              <a:gd name="connsiteY0" fmla="*/ 315 h 10000"/>
              <a:gd name="connsiteX1" fmla="*/ 0 w 10000"/>
              <a:gd name="connsiteY1" fmla="*/ 5168 h 10000"/>
              <a:gd name="connsiteX2" fmla="*/ 10000 w 10000"/>
              <a:gd name="connsiteY2" fmla="*/ 10000 h 10000"/>
              <a:gd name="connsiteX3" fmla="*/ 8500 w 10000"/>
              <a:gd name="connsiteY3" fmla="*/ 0 h 10000"/>
              <a:gd name="connsiteX4" fmla="*/ 4315 w 10000"/>
              <a:gd name="connsiteY4" fmla="*/ 0 h 10000"/>
              <a:gd name="connsiteX5" fmla="*/ 4817 w 10000"/>
              <a:gd name="connsiteY5" fmla="*/ 2647 h 10000"/>
              <a:gd name="connsiteX6" fmla="*/ 0 w 10000"/>
              <a:gd name="connsiteY6" fmla="*/ 315 h 10000"/>
              <a:gd name="connsiteX0-1" fmla="*/ 0 w 10000"/>
              <a:gd name="connsiteY0-2" fmla="*/ 315 h 10000"/>
              <a:gd name="connsiteX1-3" fmla="*/ 0 w 10000"/>
              <a:gd name="connsiteY1-4" fmla="*/ 5168 h 10000"/>
              <a:gd name="connsiteX2-5" fmla="*/ 10000 w 10000"/>
              <a:gd name="connsiteY2-6" fmla="*/ 10000 h 10000"/>
              <a:gd name="connsiteX3-7" fmla="*/ 8748 w 10000"/>
              <a:gd name="connsiteY3-8" fmla="*/ 0 h 10000"/>
              <a:gd name="connsiteX4-9" fmla="*/ 4315 w 10000"/>
              <a:gd name="connsiteY4-10" fmla="*/ 0 h 10000"/>
              <a:gd name="connsiteX5-11" fmla="*/ 4817 w 10000"/>
              <a:gd name="connsiteY5-12" fmla="*/ 2647 h 10000"/>
              <a:gd name="connsiteX6-13" fmla="*/ 0 w 10000"/>
              <a:gd name="connsiteY6-14" fmla="*/ 315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00" h="10000">
                <a:moveTo>
                  <a:pt x="0" y="315"/>
                </a:moveTo>
                <a:lnTo>
                  <a:pt x="0" y="5168"/>
                </a:lnTo>
                <a:lnTo>
                  <a:pt x="10000" y="10000"/>
                </a:lnTo>
                <a:lnTo>
                  <a:pt x="8748" y="0"/>
                </a:lnTo>
                <a:lnTo>
                  <a:pt x="4315" y="0"/>
                </a:lnTo>
                <a:lnTo>
                  <a:pt x="4817" y="2647"/>
                </a:lnTo>
                <a:lnTo>
                  <a:pt x="0" y="315"/>
                </a:lnTo>
                <a:close/>
              </a:path>
            </a:pathLst>
          </a:custGeom>
          <a:solidFill>
            <a:schemeClr val="tx2"/>
          </a:solidFill>
          <a:ln w="38100">
            <a:gradFill>
              <a:gsLst>
                <a:gs pos="0">
                  <a:srgbClr val="FFB44B"/>
                </a:gs>
                <a:gs pos="100000">
                  <a:srgbClr val="FFB44B"/>
                </a:gs>
              </a:gsLst>
              <a:lin ang="5400000" scaled="1"/>
            </a:gradFill>
          </a:ln>
          <a:effectLst>
            <a:innerShdw blurRad="190500" dist="76200" dir="18900000">
              <a:prstClr val="black">
                <a:alpha val="50000"/>
              </a:prstClr>
            </a:innerShdw>
          </a:effectLst>
        </p:spPr>
        <p:txBody>
          <a:bodyPr/>
          <a:lstStyle/>
          <a:p>
            <a:pPr fontAlgn="base">
              <a:spcBef>
                <a:spcPct val="0"/>
              </a:spcBef>
              <a:spcAft>
                <a:spcPct val="0"/>
              </a:spcAft>
            </a:pPr>
            <a:endParaRPr lang="zh-CN" altLang="en-US" sz="2400">
              <a:solidFill>
                <a:prstClr val="black"/>
              </a:solidFill>
            </a:endParaRPr>
          </a:p>
        </p:txBody>
      </p:sp>
      <p:sp>
        <p:nvSpPr>
          <p:cNvPr id="5" name="Freeform 105"/>
          <p:cNvSpPr/>
          <p:nvPr/>
        </p:nvSpPr>
        <p:spPr bwMode="auto">
          <a:xfrm>
            <a:off x="6142990" y="4357370"/>
            <a:ext cx="1499870" cy="1497965"/>
          </a:xfrm>
          <a:custGeom>
            <a:avLst/>
            <a:gdLst>
              <a:gd name="T0" fmla="*/ 0 w 876"/>
              <a:gd name="T1" fmla="*/ 29138806 h 952"/>
              <a:gd name="T2" fmla="*/ 0 w 876"/>
              <a:gd name="T3" fmla="*/ 477871696 h 952"/>
              <a:gd name="T4" fmla="*/ 851127092 w 876"/>
              <a:gd name="T5" fmla="*/ 924662129 h 952"/>
              <a:gd name="T6" fmla="*/ 691784020 w 876"/>
              <a:gd name="T7" fmla="*/ 0 h 952"/>
              <a:gd name="T8" fmla="*/ 367267589 w 876"/>
              <a:gd name="T9" fmla="*/ 0 h 952"/>
              <a:gd name="T10" fmla="*/ 410017760 w 876"/>
              <a:gd name="T11" fmla="*/ 244763215 h 952"/>
              <a:gd name="T12" fmla="*/ 0 w 876"/>
              <a:gd name="T13" fmla="*/ 29138806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pPr>
            <a:endParaRPr lang="zh-CN" altLang="en-US" sz="2400">
              <a:solidFill>
                <a:prstClr val="black"/>
              </a:solidFill>
            </a:endParaRPr>
          </a:p>
        </p:txBody>
      </p:sp>
      <p:sp>
        <p:nvSpPr>
          <p:cNvPr id="6" name="Freeform 106"/>
          <p:cNvSpPr/>
          <p:nvPr/>
        </p:nvSpPr>
        <p:spPr bwMode="auto">
          <a:xfrm>
            <a:off x="4897755" y="4313555"/>
            <a:ext cx="954405" cy="1073150"/>
          </a:xfrm>
          <a:custGeom>
            <a:avLst/>
            <a:gdLst>
              <a:gd name="T0" fmla="*/ 854256123 w 878"/>
              <a:gd name="T1" fmla="*/ 29138806 h 952"/>
              <a:gd name="T2" fmla="*/ 443668360 w 878"/>
              <a:gd name="T3" fmla="*/ 244763215 h 952"/>
              <a:gd name="T4" fmla="*/ 484532161 w 878"/>
              <a:gd name="T5" fmla="*/ 0 h 952"/>
              <a:gd name="T6" fmla="*/ 159564590 w 878"/>
              <a:gd name="T7" fmla="*/ 0 h 952"/>
              <a:gd name="T8" fmla="*/ 0 w 878"/>
              <a:gd name="T9" fmla="*/ 924662129 h 952"/>
              <a:gd name="T10" fmla="*/ 854256123 w 878"/>
              <a:gd name="T11" fmla="*/ 477871696 h 952"/>
              <a:gd name="T12" fmla="*/ 854256123 w 878"/>
              <a:gd name="T13" fmla="*/ 29138806 h 952"/>
              <a:gd name="T14" fmla="*/ 0 60000 65536"/>
              <a:gd name="T15" fmla="*/ 0 60000 65536"/>
              <a:gd name="T16" fmla="*/ 0 60000 65536"/>
              <a:gd name="T17" fmla="*/ 0 60000 65536"/>
              <a:gd name="T18" fmla="*/ 0 60000 65536"/>
              <a:gd name="T19" fmla="*/ 0 60000 65536"/>
              <a:gd name="T20" fmla="*/ 0 60000 65536"/>
              <a:gd name="connsiteX0" fmla="*/ 10000 w 10000"/>
              <a:gd name="connsiteY0" fmla="*/ 315 h 10000"/>
              <a:gd name="connsiteX1" fmla="*/ 5194 w 10000"/>
              <a:gd name="connsiteY1" fmla="*/ 2647 h 10000"/>
              <a:gd name="connsiteX2" fmla="*/ 5672 w 10000"/>
              <a:gd name="connsiteY2" fmla="*/ 0 h 10000"/>
              <a:gd name="connsiteX3" fmla="*/ 1373 w 10000"/>
              <a:gd name="connsiteY3" fmla="*/ 0 h 10000"/>
              <a:gd name="connsiteX4" fmla="*/ 0 w 10000"/>
              <a:gd name="connsiteY4" fmla="*/ 10000 h 10000"/>
              <a:gd name="connsiteX5" fmla="*/ 10000 w 10000"/>
              <a:gd name="connsiteY5" fmla="*/ 5168 h 10000"/>
              <a:gd name="connsiteX6" fmla="*/ 10000 w 10000"/>
              <a:gd name="connsiteY6" fmla="*/ 315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10000" y="315"/>
                </a:moveTo>
                <a:lnTo>
                  <a:pt x="5194" y="2647"/>
                </a:lnTo>
                <a:lnTo>
                  <a:pt x="5672" y="0"/>
                </a:lnTo>
                <a:lnTo>
                  <a:pt x="1373" y="0"/>
                </a:lnTo>
                <a:lnTo>
                  <a:pt x="0" y="10000"/>
                </a:lnTo>
                <a:lnTo>
                  <a:pt x="10000" y="5168"/>
                </a:lnTo>
                <a:lnTo>
                  <a:pt x="10000" y="315"/>
                </a:lnTo>
                <a:close/>
              </a:path>
            </a:pathLst>
          </a:custGeom>
          <a:solidFill>
            <a:schemeClr val="tx2"/>
          </a:solidFill>
          <a:ln w="38100">
            <a:gradFill>
              <a:gsLst>
                <a:gs pos="2000">
                  <a:srgbClr val="4FB663"/>
                </a:gs>
                <a:gs pos="100000">
                  <a:srgbClr val="4FB663"/>
                </a:gs>
              </a:gsLst>
              <a:lin ang="5400000" scaled="1"/>
            </a:gradFill>
          </a:ln>
          <a:effectLst>
            <a:innerShdw blurRad="190500" dist="76200" dir="13500000">
              <a:prstClr val="black">
                <a:alpha val="50000"/>
              </a:prstClr>
            </a:innerShdw>
          </a:effectLst>
        </p:spPr>
        <p:txBody>
          <a:bodyPr/>
          <a:lstStyle/>
          <a:p>
            <a:pPr fontAlgn="base">
              <a:spcBef>
                <a:spcPct val="0"/>
              </a:spcBef>
              <a:spcAft>
                <a:spcPct val="0"/>
              </a:spcAft>
            </a:pPr>
            <a:endParaRPr lang="zh-CN" altLang="en-US" sz="2400">
              <a:solidFill>
                <a:prstClr val="black"/>
              </a:solidFill>
            </a:endParaRPr>
          </a:p>
        </p:txBody>
      </p:sp>
      <p:sp>
        <p:nvSpPr>
          <p:cNvPr id="7" name="Freeform 107"/>
          <p:cNvSpPr/>
          <p:nvPr/>
        </p:nvSpPr>
        <p:spPr bwMode="auto">
          <a:xfrm>
            <a:off x="4674025" y="4313767"/>
            <a:ext cx="1155700" cy="1250951"/>
          </a:xfrm>
          <a:custGeom>
            <a:avLst/>
            <a:gdLst>
              <a:gd name="T0" fmla="*/ 878 w 878"/>
              <a:gd name="T1" fmla="*/ 30 h 952"/>
              <a:gd name="T2" fmla="*/ 456 w 878"/>
              <a:gd name="T3" fmla="*/ 252 h 952"/>
              <a:gd name="T4" fmla="*/ 498 w 878"/>
              <a:gd name="T5" fmla="*/ 0 h 952"/>
              <a:gd name="T6" fmla="*/ 164 w 878"/>
              <a:gd name="T7" fmla="*/ 0 h 952"/>
              <a:gd name="T8" fmla="*/ 0 w 878"/>
              <a:gd name="T9" fmla="*/ 952 h 952"/>
              <a:gd name="T10" fmla="*/ 878 w 878"/>
              <a:gd name="T11" fmla="*/ 492 h 952"/>
              <a:gd name="T12" fmla="*/ 878 w 878"/>
              <a:gd name="T13" fmla="*/ 30 h 952"/>
            </a:gdLst>
            <a:ahLst/>
            <a:cxnLst>
              <a:cxn ang="0">
                <a:pos x="T0" y="T1"/>
              </a:cxn>
              <a:cxn ang="0">
                <a:pos x="T2" y="T3"/>
              </a:cxn>
              <a:cxn ang="0">
                <a:pos x="T4" y="T5"/>
              </a:cxn>
              <a:cxn ang="0">
                <a:pos x="T6" y="T7"/>
              </a:cxn>
              <a:cxn ang="0">
                <a:pos x="T8" y="T9"/>
              </a:cxn>
              <a:cxn ang="0">
                <a:pos x="T10" y="T11"/>
              </a:cxn>
              <a:cxn ang="0">
                <a:pos x="T12" y="T13"/>
              </a:cxn>
            </a:cxnLst>
            <a:rect l="0" t="0" r="r" b="b"/>
            <a:pathLst>
              <a:path w="878" h="952">
                <a:moveTo>
                  <a:pt x="878" y="30"/>
                </a:moveTo>
                <a:lnTo>
                  <a:pt x="456" y="252"/>
                </a:lnTo>
                <a:lnTo>
                  <a:pt x="498" y="0"/>
                </a:lnTo>
                <a:lnTo>
                  <a:pt x="164" y="0"/>
                </a:lnTo>
                <a:lnTo>
                  <a:pt x="0" y="952"/>
                </a:lnTo>
                <a:lnTo>
                  <a:pt x="878" y="492"/>
                </a:lnTo>
                <a:lnTo>
                  <a:pt x="878"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defRPr/>
            </a:pPr>
            <a:endParaRPr lang="zh-CN" altLang="en-US" sz="2400">
              <a:solidFill>
                <a:prstClr val="black"/>
              </a:solidFill>
              <a:effectLst>
                <a:outerShdw blurRad="60007" dist="310007" dir="7680000" sy="30000" kx="1300200" algn="ctr" rotWithShape="0">
                  <a:prstClr val="black">
                    <a:alpha val="32000"/>
                  </a:prstClr>
                </a:outerShdw>
              </a:effectLst>
            </a:endParaRPr>
          </a:p>
        </p:txBody>
      </p:sp>
      <p:sp>
        <p:nvSpPr>
          <p:cNvPr id="8" name="Freeform 108"/>
          <p:cNvSpPr/>
          <p:nvPr/>
        </p:nvSpPr>
        <p:spPr bwMode="auto">
          <a:xfrm>
            <a:off x="5960110" y="2056130"/>
            <a:ext cx="1480820" cy="2045970"/>
          </a:xfrm>
          <a:custGeom>
            <a:avLst/>
            <a:gdLst>
              <a:gd name="T0" fmla="*/ 460241095 w 1534"/>
              <a:gd name="T1" fmla="*/ 934440516 h 1804"/>
              <a:gd name="T2" fmla="*/ 0 w 1534"/>
              <a:gd name="T3" fmla="*/ 0 h 1804"/>
              <a:gd name="T4" fmla="*/ 0 w 1534"/>
              <a:gd name="T5" fmla="*/ 679947018 h 1804"/>
              <a:gd name="T6" fmla="*/ 238859290 w 1534"/>
              <a:gd name="T7" fmla="*/ 1165622896 h 1804"/>
              <a:gd name="T8" fmla="*/ 774835825 w 1534"/>
              <a:gd name="T9" fmla="*/ 1243330563 h 1804"/>
              <a:gd name="T10" fmla="*/ 388389322 w 1534"/>
              <a:gd name="T11" fmla="*/ 1622157906 h 1804"/>
              <a:gd name="T12" fmla="*/ 409750474 w 1534"/>
              <a:gd name="T13" fmla="*/ 1752319530 h 1804"/>
              <a:gd name="T14" fmla="*/ 802023462 w 1534"/>
              <a:gd name="T15" fmla="*/ 1752319530 h 1804"/>
              <a:gd name="T16" fmla="*/ 1489471863 w 1534"/>
              <a:gd name="T17" fmla="*/ 1084029057 h 1804"/>
              <a:gd name="T18" fmla="*/ 460241095 w 1534"/>
              <a:gd name="T19" fmla="*/ 934440516 h 1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4" h="1804">
                <a:moveTo>
                  <a:pt x="474" y="962"/>
                </a:moveTo>
                <a:lnTo>
                  <a:pt x="0" y="0"/>
                </a:lnTo>
                <a:lnTo>
                  <a:pt x="0" y="700"/>
                </a:lnTo>
                <a:lnTo>
                  <a:pt x="246" y="1200"/>
                </a:lnTo>
                <a:lnTo>
                  <a:pt x="798" y="1280"/>
                </a:lnTo>
                <a:lnTo>
                  <a:pt x="400" y="1670"/>
                </a:lnTo>
                <a:lnTo>
                  <a:pt x="422" y="1804"/>
                </a:lnTo>
                <a:lnTo>
                  <a:pt x="826" y="1804"/>
                </a:lnTo>
                <a:lnTo>
                  <a:pt x="1534" y="1116"/>
                </a:lnTo>
                <a:lnTo>
                  <a:pt x="474" y="962"/>
                </a:lnTo>
                <a:close/>
              </a:path>
            </a:pathLst>
          </a:custGeom>
          <a:solidFill>
            <a:schemeClr val="tx2"/>
          </a:solidFill>
          <a:ln w="38100">
            <a:gradFill flip="none" rotWithShape="1">
              <a:gsLst>
                <a:gs pos="0">
                  <a:srgbClr val="19B9B9"/>
                </a:gs>
                <a:gs pos="100000">
                  <a:srgbClr val="19B9B9"/>
                </a:gs>
              </a:gsLst>
              <a:lin ang="8100000" scaled="1"/>
              <a:tileRect/>
            </a:gradFill>
          </a:ln>
          <a:effectLst>
            <a:innerShdw blurRad="190500" dist="76200" dir="18900000">
              <a:prstClr val="black">
                <a:alpha val="50000"/>
              </a:prstClr>
            </a:innerShdw>
          </a:effectLst>
        </p:spPr>
        <p:txBody>
          <a:bodyPr/>
          <a:lstStyle/>
          <a:p>
            <a:pPr fontAlgn="base">
              <a:spcBef>
                <a:spcPct val="0"/>
              </a:spcBef>
              <a:spcAft>
                <a:spcPct val="0"/>
              </a:spcAft>
            </a:pPr>
            <a:endParaRPr lang="zh-CN" altLang="en-US" sz="2400">
              <a:solidFill>
                <a:prstClr val="black"/>
              </a:solidFill>
            </a:endParaRPr>
          </a:p>
        </p:txBody>
      </p:sp>
      <p:sp>
        <p:nvSpPr>
          <p:cNvPr id="9" name="Freeform 109"/>
          <p:cNvSpPr/>
          <p:nvPr/>
        </p:nvSpPr>
        <p:spPr bwMode="auto">
          <a:xfrm>
            <a:off x="4243070" y="2056130"/>
            <a:ext cx="1677670" cy="2045970"/>
          </a:xfrm>
          <a:custGeom>
            <a:avLst/>
            <a:gdLst>
              <a:gd name="T0" fmla="*/ 1029230767 w 1534"/>
              <a:gd name="T1" fmla="*/ 934440516 h 1804"/>
              <a:gd name="T2" fmla="*/ 0 w 1534"/>
              <a:gd name="T3" fmla="*/ 1084029057 h 1804"/>
              <a:gd name="T4" fmla="*/ 687448400 w 1534"/>
              <a:gd name="T5" fmla="*/ 1752319530 h 1804"/>
              <a:gd name="T6" fmla="*/ 1079721389 w 1534"/>
              <a:gd name="T7" fmla="*/ 1752319530 h 1804"/>
              <a:gd name="T8" fmla="*/ 1103024374 w 1534"/>
              <a:gd name="T9" fmla="*/ 1622157906 h 1804"/>
              <a:gd name="T10" fmla="*/ 714636037 w 1534"/>
              <a:gd name="T11" fmla="*/ 1243330563 h 1804"/>
              <a:gd name="T12" fmla="*/ 1250612572 w 1534"/>
              <a:gd name="T13" fmla="*/ 1165622896 h 1804"/>
              <a:gd name="T14" fmla="*/ 1489471863 w 1534"/>
              <a:gd name="T15" fmla="*/ 679947018 h 1804"/>
              <a:gd name="T16" fmla="*/ 1489471863 w 1534"/>
              <a:gd name="T17" fmla="*/ 0 h 1804"/>
              <a:gd name="T18" fmla="*/ 1029230767 w 1534"/>
              <a:gd name="T19" fmla="*/ 934440516 h 1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4" h="1804">
                <a:moveTo>
                  <a:pt x="1060" y="962"/>
                </a:moveTo>
                <a:lnTo>
                  <a:pt x="0" y="1116"/>
                </a:lnTo>
                <a:lnTo>
                  <a:pt x="708" y="1804"/>
                </a:lnTo>
                <a:lnTo>
                  <a:pt x="1112" y="1804"/>
                </a:lnTo>
                <a:lnTo>
                  <a:pt x="1136" y="1670"/>
                </a:lnTo>
                <a:lnTo>
                  <a:pt x="736" y="1280"/>
                </a:lnTo>
                <a:lnTo>
                  <a:pt x="1288" y="1200"/>
                </a:lnTo>
                <a:lnTo>
                  <a:pt x="1534" y="700"/>
                </a:lnTo>
                <a:lnTo>
                  <a:pt x="1534" y="0"/>
                </a:lnTo>
                <a:lnTo>
                  <a:pt x="1060" y="962"/>
                </a:lnTo>
                <a:close/>
              </a:path>
            </a:pathLst>
          </a:custGeom>
          <a:solidFill>
            <a:schemeClr val="tx2"/>
          </a:solidFill>
          <a:ln w="38100">
            <a:gradFill flip="none" rotWithShape="1">
              <a:gsLst>
                <a:gs pos="0">
                  <a:srgbClr val="FB7F6B"/>
                </a:gs>
                <a:gs pos="100000">
                  <a:srgbClr val="F4A09A"/>
                </a:gs>
              </a:gsLst>
              <a:lin ang="2700000" scaled="1"/>
              <a:tileRect/>
            </a:gradFill>
          </a:ln>
          <a:effectLst>
            <a:innerShdw blurRad="190500" dist="76200" dir="13500000">
              <a:prstClr val="black">
                <a:alpha val="50000"/>
              </a:prstClr>
            </a:innerShdw>
          </a:effectLst>
        </p:spPr>
        <p:txBody>
          <a:bodyPr/>
          <a:lstStyle/>
          <a:p>
            <a:pPr fontAlgn="base">
              <a:spcBef>
                <a:spcPct val="0"/>
              </a:spcBef>
              <a:spcAft>
                <a:spcPct val="0"/>
              </a:spcAft>
            </a:pPr>
            <a:endParaRPr lang="zh-CN" altLang="en-US" sz="2400">
              <a:solidFill>
                <a:prstClr val="black"/>
              </a:solidFill>
            </a:endParaRPr>
          </a:p>
        </p:txBody>
      </p:sp>
      <p:sp>
        <p:nvSpPr>
          <p:cNvPr id="14" name="矩形 1"/>
          <p:cNvSpPr>
            <a:spLocks noChangeArrowheads="1"/>
          </p:cNvSpPr>
          <p:nvPr/>
        </p:nvSpPr>
        <p:spPr bwMode="auto">
          <a:xfrm>
            <a:off x="8407825" y="1761067"/>
            <a:ext cx="2298700" cy="107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fontAlgn="base" hangingPunct="1">
              <a:lnSpc>
                <a:spcPct val="150000"/>
              </a:lnSpc>
              <a:spcBef>
                <a:spcPct val="0"/>
              </a:spcBef>
              <a:spcAft>
                <a:spcPct val="0"/>
              </a:spcAft>
            </a:pPr>
            <a:r>
              <a:rPr lang="zh-CN" altLang="en-US" sz="2400" dirty="0">
                <a:solidFill>
                  <a:schemeClr val="tx1"/>
                </a:solidFill>
                <a:latin typeface="黑体" panose="02010609060101010101" pitchFamily="49" charset="-122"/>
                <a:ea typeface="楷体_GB2312" pitchFamily="49" charset="-122"/>
                <a:sym typeface="+mn-ea"/>
              </a:rPr>
              <a:t>书面沟通</a:t>
            </a:r>
            <a:endParaRPr lang="zh-CN" altLang="en-US" sz="2400" dirty="0">
              <a:solidFill>
                <a:schemeClr val="tx1"/>
              </a:solidFill>
              <a:latin typeface="黑体" panose="02010609060101010101" pitchFamily="49" charset="-122"/>
              <a:ea typeface="楷体_GB2312" pitchFamily="49" charset="-122"/>
              <a:sym typeface="+mn-ea"/>
            </a:endParaRPr>
          </a:p>
          <a:p>
            <a:pPr algn="just" eaLnBrk="1" fontAlgn="base" hangingPunct="1">
              <a:lnSpc>
                <a:spcPct val="150000"/>
              </a:lnSpc>
              <a:spcBef>
                <a:spcPct val="0"/>
              </a:spcBef>
              <a:spcAft>
                <a:spcPct val="0"/>
              </a:spcAft>
            </a:pPr>
            <a:endParaRPr lang="zh-CN" altLang="zh-CN" sz="1865" b="1">
              <a:solidFill>
                <a:srgbClr val="595959"/>
              </a:solidFill>
              <a:latin typeface="微软雅黑" panose="020B0503020204020204" pitchFamily="34" charset="-122"/>
              <a:ea typeface="微软雅黑" panose="020B0503020204020204" pitchFamily="34" charset="-122"/>
            </a:endParaRPr>
          </a:p>
        </p:txBody>
      </p:sp>
      <p:sp>
        <p:nvSpPr>
          <p:cNvPr id="15" name="任意多边形 14"/>
          <p:cNvSpPr/>
          <p:nvPr/>
        </p:nvSpPr>
        <p:spPr>
          <a:xfrm flipH="1">
            <a:off x="1723709" y="2309284"/>
            <a:ext cx="3649133" cy="82126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896333"/>
              <a:gd name="connsiteY0-8" fmla="*/ 581025 h 581025"/>
              <a:gd name="connsiteX1-9" fmla="*/ 333375 w 2896333"/>
              <a:gd name="connsiteY1-10" fmla="*/ 0 h 581025"/>
              <a:gd name="connsiteX2-11" fmla="*/ 2896333 w 2896333"/>
              <a:gd name="connsiteY2-12" fmla="*/ 0 h 581025"/>
            </a:gdLst>
            <a:ahLst/>
            <a:cxnLst>
              <a:cxn ang="0">
                <a:pos x="connsiteX0-1" y="connsiteY0-2"/>
              </a:cxn>
              <a:cxn ang="0">
                <a:pos x="connsiteX1-3" y="connsiteY1-4"/>
              </a:cxn>
              <a:cxn ang="0">
                <a:pos x="connsiteX2-5" y="connsiteY2-6"/>
              </a:cxn>
            </a:cxnLst>
            <a:rect l="l" t="t" r="r" b="b"/>
            <a:pathLst>
              <a:path w="2896333" h="581025">
                <a:moveTo>
                  <a:pt x="0" y="581025"/>
                </a:moveTo>
                <a:lnTo>
                  <a:pt x="333375" y="0"/>
                </a:lnTo>
                <a:lnTo>
                  <a:pt x="2896333" y="0"/>
                </a:lnTo>
              </a:path>
            </a:pathLst>
          </a:custGeom>
          <a:noFill/>
          <a:ln w="12700">
            <a:solidFill>
              <a:srgbClr val="458994"/>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a:solidFill>
                <a:prstClr val="white"/>
              </a:solidFill>
            </a:endParaRPr>
          </a:p>
        </p:txBody>
      </p:sp>
      <p:sp>
        <p:nvSpPr>
          <p:cNvPr id="16" name="矩形 1"/>
          <p:cNvSpPr>
            <a:spLocks noChangeArrowheads="1"/>
          </p:cNvSpPr>
          <p:nvPr/>
        </p:nvSpPr>
        <p:spPr bwMode="auto">
          <a:xfrm>
            <a:off x="2686686" y="1761067"/>
            <a:ext cx="22987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fontAlgn="base" hangingPunct="1">
              <a:lnSpc>
                <a:spcPct val="150000"/>
              </a:lnSpc>
              <a:spcBef>
                <a:spcPct val="0"/>
              </a:spcBef>
              <a:spcAft>
                <a:spcPct val="0"/>
              </a:spcAft>
            </a:pPr>
            <a:r>
              <a:rPr lang="zh-CN" altLang="en-US" sz="2400" dirty="0">
                <a:solidFill>
                  <a:schemeClr val="tx1"/>
                </a:solidFill>
                <a:latin typeface="黑体" panose="02010609060101010101" pitchFamily="49" charset="-122"/>
                <a:ea typeface="楷体_GB2312" pitchFamily="49" charset="-122"/>
                <a:sym typeface="+mn-ea"/>
              </a:rPr>
              <a:t>口头沟通</a:t>
            </a:r>
            <a:endParaRPr lang="zh-CN" altLang="zh-CN" sz="2400" b="1" dirty="0">
              <a:solidFill>
                <a:srgbClr val="595959"/>
              </a:solidFill>
              <a:latin typeface="微软雅黑" panose="020B0503020204020204" pitchFamily="34" charset="-122"/>
              <a:ea typeface="微软雅黑" panose="020B0503020204020204" pitchFamily="34" charset="-122"/>
            </a:endParaRPr>
          </a:p>
        </p:txBody>
      </p:sp>
      <p:sp>
        <p:nvSpPr>
          <p:cNvPr id="17" name="任意多边形 16"/>
          <p:cNvSpPr/>
          <p:nvPr/>
        </p:nvSpPr>
        <p:spPr>
          <a:xfrm flipH="1">
            <a:off x="1612900" y="4884420"/>
            <a:ext cx="3378200" cy="594995"/>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528430"/>
              <a:gd name="connsiteY0-8" fmla="*/ 587027 h 587027"/>
              <a:gd name="connsiteX1-9" fmla="*/ 333375 w 2528430"/>
              <a:gd name="connsiteY1-10" fmla="*/ 6002 h 587027"/>
              <a:gd name="connsiteX2-11" fmla="*/ 2528430 w 2528430"/>
              <a:gd name="connsiteY2-12" fmla="*/ 0 h 587027"/>
              <a:gd name="connsiteX0-13" fmla="*/ 0 w 2720695"/>
              <a:gd name="connsiteY0-14" fmla="*/ 401718 h 401718"/>
              <a:gd name="connsiteX1-15" fmla="*/ 525640 w 2720695"/>
              <a:gd name="connsiteY1-16" fmla="*/ 6002 h 401718"/>
              <a:gd name="connsiteX2-17" fmla="*/ 2720695 w 2720695"/>
              <a:gd name="connsiteY2-18" fmla="*/ 0 h 401718"/>
              <a:gd name="connsiteX0-19" fmla="*/ 0 w 2720695"/>
              <a:gd name="connsiteY0-20" fmla="*/ 401718 h 819304"/>
              <a:gd name="connsiteX1-21" fmla="*/ 683977 w 2720695"/>
              <a:gd name="connsiteY1-22" fmla="*/ 819304 h 819304"/>
              <a:gd name="connsiteX2-23" fmla="*/ 2720695 w 2720695"/>
              <a:gd name="connsiteY2-24" fmla="*/ 0 h 819304"/>
              <a:gd name="connsiteX0-25" fmla="*/ 0 w 2845102"/>
              <a:gd name="connsiteY0-26" fmla="*/ 0 h 417586"/>
              <a:gd name="connsiteX1-27" fmla="*/ 683977 w 2845102"/>
              <a:gd name="connsiteY1-28" fmla="*/ 417586 h 417586"/>
              <a:gd name="connsiteX2-29" fmla="*/ 2845102 w 2845102"/>
              <a:gd name="connsiteY2-30" fmla="*/ 390994 h 417586"/>
              <a:gd name="connsiteX0-31" fmla="*/ 0 w 2845102"/>
              <a:gd name="connsiteY0-32" fmla="*/ 0 h 421879"/>
              <a:gd name="connsiteX1-33" fmla="*/ 683977 w 2845102"/>
              <a:gd name="connsiteY1-34" fmla="*/ 417586 h 421879"/>
              <a:gd name="connsiteX2-35" fmla="*/ 2845102 w 2845102"/>
              <a:gd name="connsiteY2-36" fmla="*/ 421879 h 421879"/>
            </a:gdLst>
            <a:ahLst/>
            <a:cxnLst>
              <a:cxn ang="0">
                <a:pos x="connsiteX0-1" y="connsiteY0-2"/>
              </a:cxn>
              <a:cxn ang="0">
                <a:pos x="connsiteX1-3" y="connsiteY1-4"/>
              </a:cxn>
              <a:cxn ang="0">
                <a:pos x="connsiteX2-5" y="connsiteY2-6"/>
              </a:cxn>
            </a:cxnLst>
            <a:rect l="l" t="t" r="r" b="b"/>
            <a:pathLst>
              <a:path w="2845102" h="421879">
                <a:moveTo>
                  <a:pt x="0" y="0"/>
                </a:moveTo>
                <a:lnTo>
                  <a:pt x="683977" y="417586"/>
                </a:lnTo>
                <a:lnTo>
                  <a:pt x="2845102" y="421879"/>
                </a:lnTo>
              </a:path>
            </a:pathLst>
          </a:custGeom>
          <a:noFill/>
          <a:ln w="12700">
            <a:solidFill>
              <a:srgbClr val="458994"/>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dirty="0">
              <a:solidFill>
                <a:prstClr val="white"/>
              </a:solidFill>
            </a:endParaRPr>
          </a:p>
        </p:txBody>
      </p:sp>
      <p:sp>
        <p:nvSpPr>
          <p:cNvPr id="18" name="矩形 1"/>
          <p:cNvSpPr>
            <a:spLocks noChangeArrowheads="1"/>
          </p:cNvSpPr>
          <p:nvPr/>
        </p:nvSpPr>
        <p:spPr bwMode="auto">
          <a:xfrm>
            <a:off x="1969771" y="4884126"/>
            <a:ext cx="22987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fontAlgn="base" hangingPunct="1">
              <a:lnSpc>
                <a:spcPct val="150000"/>
              </a:lnSpc>
              <a:spcBef>
                <a:spcPct val="0"/>
              </a:spcBef>
              <a:spcAft>
                <a:spcPct val="0"/>
              </a:spcAft>
            </a:pPr>
            <a:r>
              <a:rPr lang="zh-CN" altLang="en-US" sz="2400" dirty="0">
                <a:solidFill>
                  <a:schemeClr val="tx1"/>
                </a:solidFill>
                <a:latin typeface="黑体" panose="02010609060101010101" pitchFamily="49" charset="-122"/>
                <a:ea typeface="楷体_GB2312" pitchFamily="49" charset="-122"/>
                <a:sym typeface="+mn-ea"/>
              </a:rPr>
              <a:t>非语言沟通</a:t>
            </a:r>
            <a:endParaRPr lang="zh-CN" altLang="en-US" sz="2400" dirty="0">
              <a:solidFill>
                <a:schemeClr val="tx1"/>
              </a:solidFill>
              <a:latin typeface="黑体" panose="02010609060101010101" pitchFamily="49" charset="-122"/>
              <a:ea typeface="楷体_GB2312" pitchFamily="49" charset="-122"/>
              <a:sym typeface="+mn-ea"/>
            </a:endParaRPr>
          </a:p>
        </p:txBody>
      </p:sp>
      <p:sp>
        <p:nvSpPr>
          <p:cNvPr id="34" name="任意多边形 33"/>
          <p:cNvSpPr/>
          <p:nvPr/>
        </p:nvSpPr>
        <p:spPr>
          <a:xfrm>
            <a:off x="6505265" y="2297855"/>
            <a:ext cx="3649133" cy="821267"/>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896333"/>
              <a:gd name="connsiteY0-8" fmla="*/ 581025 h 581025"/>
              <a:gd name="connsiteX1-9" fmla="*/ 333375 w 2896333"/>
              <a:gd name="connsiteY1-10" fmla="*/ 0 h 581025"/>
              <a:gd name="connsiteX2-11" fmla="*/ 2896333 w 2896333"/>
              <a:gd name="connsiteY2-12" fmla="*/ 0 h 581025"/>
            </a:gdLst>
            <a:ahLst/>
            <a:cxnLst>
              <a:cxn ang="0">
                <a:pos x="connsiteX0-1" y="connsiteY0-2"/>
              </a:cxn>
              <a:cxn ang="0">
                <a:pos x="connsiteX1-3" y="connsiteY1-4"/>
              </a:cxn>
              <a:cxn ang="0">
                <a:pos x="connsiteX2-5" y="connsiteY2-6"/>
              </a:cxn>
            </a:cxnLst>
            <a:rect l="l" t="t" r="r" b="b"/>
            <a:pathLst>
              <a:path w="2896333" h="581025">
                <a:moveTo>
                  <a:pt x="0" y="581025"/>
                </a:moveTo>
                <a:lnTo>
                  <a:pt x="333375" y="0"/>
                </a:lnTo>
                <a:lnTo>
                  <a:pt x="2896333" y="0"/>
                </a:lnTo>
              </a:path>
            </a:pathLst>
          </a:custGeom>
          <a:noFill/>
          <a:ln w="12700">
            <a:solidFill>
              <a:srgbClr val="458994"/>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a:solidFill>
                <a:prstClr val="white"/>
              </a:solidFill>
            </a:endParaRPr>
          </a:p>
        </p:txBody>
      </p:sp>
      <p:sp>
        <p:nvSpPr>
          <p:cNvPr id="35" name="任意多边形 34"/>
          <p:cNvSpPr/>
          <p:nvPr/>
        </p:nvSpPr>
        <p:spPr>
          <a:xfrm>
            <a:off x="6689090" y="4884206"/>
            <a:ext cx="3820582" cy="501646"/>
          </a:xfrm>
          <a:custGeom>
            <a:avLst/>
            <a:gdLst>
              <a:gd name="connsiteX0" fmla="*/ 0 w 1495425"/>
              <a:gd name="connsiteY0" fmla="*/ 581025 h 581025"/>
              <a:gd name="connsiteX1" fmla="*/ 333375 w 1495425"/>
              <a:gd name="connsiteY1" fmla="*/ 0 h 581025"/>
              <a:gd name="connsiteX2" fmla="*/ 1238250 w 1495425"/>
              <a:gd name="connsiteY2" fmla="*/ 0 h 581025"/>
              <a:gd name="connsiteX3" fmla="*/ 1495425 w 1495425"/>
              <a:gd name="connsiteY3" fmla="*/ 0 h 581025"/>
              <a:gd name="connsiteX0-1" fmla="*/ 0 w 1238249"/>
              <a:gd name="connsiteY0-2" fmla="*/ 581025 h 581025"/>
              <a:gd name="connsiteX1-3" fmla="*/ 333375 w 1238249"/>
              <a:gd name="connsiteY1-4" fmla="*/ 0 h 581025"/>
              <a:gd name="connsiteX2-5" fmla="*/ 1238250 w 1238249"/>
              <a:gd name="connsiteY2-6" fmla="*/ 0 h 581025"/>
              <a:gd name="connsiteX0-7" fmla="*/ 0 w 2528430"/>
              <a:gd name="connsiteY0-8" fmla="*/ 587027 h 587027"/>
              <a:gd name="connsiteX1-9" fmla="*/ 333375 w 2528430"/>
              <a:gd name="connsiteY1-10" fmla="*/ 6002 h 587027"/>
              <a:gd name="connsiteX2-11" fmla="*/ 2528430 w 2528430"/>
              <a:gd name="connsiteY2-12" fmla="*/ 0 h 587027"/>
              <a:gd name="connsiteX0-13" fmla="*/ 0 w 2640025"/>
              <a:gd name="connsiteY0-14" fmla="*/ 422307 h 422307"/>
              <a:gd name="connsiteX1-15" fmla="*/ 444970 w 2640025"/>
              <a:gd name="connsiteY1-16" fmla="*/ 6002 h 422307"/>
              <a:gd name="connsiteX2-17" fmla="*/ 2640025 w 2640025"/>
              <a:gd name="connsiteY2-18" fmla="*/ 0 h 422307"/>
              <a:gd name="connsiteX0-19" fmla="*/ 0 w 2640025"/>
              <a:gd name="connsiteY0-20" fmla="*/ 422307 h 778124"/>
              <a:gd name="connsiteX1-21" fmla="*/ 526130 w 2640025"/>
              <a:gd name="connsiteY1-22" fmla="*/ 778124 h 778124"/>
              <a:gd name="connsiteX2-23" fmla="*/ 2640025 w 2640025"/>
              <a:gd name="connsiteY2-24" fmla="*/ 0 h 778124"/>
              <a:gd name="connsiteX0-25" fmla="*/ 0 w 2670459"/>
              <a:gd name="connsiteY0-26" fmla="*/ 0 h 355817"/>
              <a:gd name="connsiteX1-27" fmla="*/ 526130 w 2670459"/>
              <a:gd name="connsiteY1-28" fmla="*/ 355817 h 355817"/>
              <a:gd name="connsiteX2-29" fmla="*/ 2670459 w 2670459"/>
              <a:gd name="connsiteY2-30" fmla="*/ 288046 h 355817"/>
              <a:gd name="connsiteX0-31" fmla="*/ 0 w 2670459"/>
              <a:gd name="connsiteY0-32" fmla="*/ 0 h 355817"/>
              <a:gd name="connsiteX1-33" fmla="*/ 526130 w 2670459"/>
              <a:gd name="connsiteY1-34" fmla="*/ 355817 h 355817"/>
              <a:gd name="connsiteX2-35" fmla="*/ 2670459 w 2670459"/>
              <a:gd name="connsiteY2-36" fmla="*/ 349816 h 355817"/>
            </a:gdLst>
            <a:ahLst/>
            <a:cxnLst>
              <a:cxn ang="0">
                <a:pos x="connsiteX0-1" y="connsiteY0-2"/>
              </a:cxn>
              <a:cxn ang="0">
                <a:pos x="connsiteX1-3" y="connsiteY1-4"/>
              </a:cxn>
              <a:cxn ang="0">
                <a:pos x="connsiteX2-5" y="connsiteY2-6"/>
              </a:cxn>
            </a:cxnLst>
            <a:rect l="l" t="t" r="r" b="b"/>
            <a:pathLst>
              <a:path w="2670459" h="355817">
                <a:moveTo>
                  <a:pt x="0" y="0"/>
                </a:moveTo>
                <a:lnTo>
                  <a:pt x="526130" y="355817"/>
                </a:lnTo>
                <a:lnTo>
                  <a:pt x="2670459" y="349816"/>
                </a:lnTo>
              </a:path>
            </a:pathLst>
          </a:custGeom>
          <a:noFill/>
          <a:ln w="12700">
            <a:solidFill>
              <a:srgbClr val="458994"/>
            </a:solidFill>
            <a:prstDash val="dash"/>
            <a:headEnd type="oval"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400">
              <a:solidFill>
                <a:prstClr val="white"/>
              </a:solidFill>
            </a:endParaRPr>
          </a:p>
        </p:txBody>
      </p:sp>
      <p:sp>
        <p:nvSpPr>
          <p:cNvPr id="36" name="Oval 54"/>
          <p:cNvSpPr>
            <a:spLocks noChangeArrowheads="1"/>
          </p:cNvSpPr>
          <p:nvPr/>
        </p:nvSpPr>
        <p:spPr bwMode="auto">
          <a:xfrm>
            <a:off x="5319819" y="3080808"/>
            <a:ext cx="110067" cy="110067"/>
          </a:xfrm>
          <a:prstGeom prst="ellipse">
            <a:avLst/>
          </a:prstGeom>
          <a:solidFill>
            <a:srgbClr val="458994"/>
          </a:solidFill>
          <a:ln>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1">
            <a:schemeClr val="dk1"/>
          </a:lnRef>
          <a:fillRef idx="2">
            <a:schemeClr val="dk1"/>
          </a:fillRef>
          <a:effectRef idx="1">
            <a:schemeClr val="dk1"/>
          </a:effectRef>
          <a:fontRef idx="minor">
            <a:schemeClr val="dk1"/>
          </a:fontRef>
        </p:style>
        <p:txBody>
          <a:bodyPr/>
          <a:lstStyle/>
          <a:p>
            <a:pPr fontAlgn="base">
              <a:spcBef>
                <a:spcPct val="0"/>
              </a:spcBef>
              <a:spcAft>
                <a:spcPct val="0"/>
              </a:spcAft>
              <a:defRPr/>
            </a:pPr>
            <a:endParaRPr lang="zh-CN" altLang="en-US" sz="2400">
              <a:solidFill>
                <a:prstClr val="black"/>
              </a:solidFill>
            </a:endParaRPr>
          </a:p>
        </p:txBody>
      </p:sp>
      <p:sp>
        <p:nvSpPr>
          <p:cNvPr id="37" name="Oval 54"/>
          <p:cNvSpPr>
            <a:spLocks noChangeArrowheads="1"/>
          </p:cNvSpPr>
          <p:nvPr/>
        </p:nvSpPr>
        <p:spPr bwMode="auto">
          <a:xfrm>
            <a:off x="6447990" y="3085414"/>
            <a:ext cx="110067" cy="110067"/>
          </a:xfrm>
          <a:prstGeom prst="ellipse">
            <a:avLst/>
          </a:prstGeom>
          <a:solidFill>
            <a:srgbClr val="458994"/>
          </a:solidFill>
          <a:ln>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1">
            <a:schemeClr val="dk1"/>
          </a:lnRef>
          <a:fillRef idx="2">
            <a:schemeClr val="dk1"/>
          </a:fillRef>
          <a:effectRef idx="1">
            <a:schemeClr val="dk1"/>
          </a:effectRef>
          <a:fontRef idx="minor">
            <a:schemeClr val="dk1"/>
          </a:fontRef>
        </p:style>
        <p:txBody>
          <a:bodyPr/>
          <a:lstStyle/>
          <a:p>
            <a:pPr fontAlgn="base">
              <a:spcBef>
                <a:spcPct val="0"/>
              </a:spcBef>
              <a:spcAft>
                <a:spcPct val="0"/>
              </a:spcAft>
              <a:defRPr/>
            </a:pPr>
            <a:endParaRPr lang="zh-CN" altLang="en-US" sz="2400">
              <a:solidFill>
                <a:prstClr val="black"/>
              </a:solidFill>
            </a:endParaRPr>
          </a:p>
        </p:txBody>
      </p:sp>
      <p:sp>
        <p:nvSpPr>
          <p:cNvPr id="38" name="Oval 54"/>
          <p:cNvSpPr>
            <a:spLocks noChangeArrowheads="1"/>
          </p:cNvSpPr>
          <p:nvPr/>
        </p:nvSpPr>
        <p:spPr bwMode="auto">
          <a:xfrm>
            <a:off x="6634057" y="4829173"/>
            <a:ext cx="110067" cy="110067"/>
          </a:xfrm>
          <a:prstGeom prst="ellipse">
            <a:avLst/>
          </a:prstGeom>
          <a:solidFill>
            <a:srgbClr val="458994"/>
          </a:solidFill>
          <a:ln>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1">
            <a:schemeClr val="dk1"/>
          </a:lnRef>
          <a:fillRef idx="2">
            <a:schemeClr val="dk1"/>
          </a:fillRef>
          <a:effectRef idx="1">
            <a:schemeClr val="dk1"/>
          </a:effectRef>
          <a:fontRef idx="minor">
            <a:schemeClr val="dk1"/>
          </a:fontRef>
        </p:style>
        <p:txBody>
          <a:bodyPr/>
          <a:lstStyle/>
          <a:p>
            <a:pPr fontAlgn="base">
              <a:spcBef>
                <a:spcPct val="0"/>
              </a:spcBef>
              <a:spcAft>
                <a:spcPct val="0"/>
              </a:spcAft>
              <a:defRPr/>
            </a:pPr>
            <a:endParaRPr lang="zh-CN" altLang="en-US" sz="2400">
              <a:solidFill>
                <a:prstClr val="black"/>
              </a:solidFill>
            </a:endParaRPr>
          </a:p>
        </p:txBody>
      </p:sp>
      <p:grpSp>
        <p:nvGrpSpPr>
          <p:cNvPr id="46" name="组合 45"/>
          <p:cNvGrpSpPr/>
          <p:nvPr/>
        </p:nvGrpSpPr>
        <p:grpSpPr>
          <a:xfrm rot="0">
            <a:off x="4985385" y="2982595"/>
            <a:ext cx="1860550" cy="1827530"/>
            <a:chOff x="6797972" y="2855353"/>
            <a:chExt cx="1878483" cy="1878485"/>
          </a:xfrm>
        </p:grpSpPr>
        <p:sp>
          <p:nvSpPr>
            <p:cNvPr id="47" name="Freeform 39"/>
            <p:cNvSpPr/>
            <p:nvPr/>
          </p:nvSpPr>
          <p:spPr bwMode="auto">
            <a:xfrm>
              <a:off x="6797972" y="2855353"/>
              <a:ext cx="1878483" cy="1878485"/>
            </a:xfrm>
            <a:custGeom>
              <a:avLst/>
              <a:gdLst>
                <a:gd name="T0" fmla="*/ 382 w 465"/>
                <a:gd name="T1" fmla="*/ 83 h 465"/>
                <a:gd name="T2" fmla="*/ 382 w 465"/>
                <a:gd name="T3" fmla="*/ 382 h 465"/>
                <a:gd name="T4" fmla="*/ 83 w 465"/>
                <a:gd name="T5" fmla="*/ 382 h 465"/>
                <a:gd name="T6" fmla="*/ 83 w 465"/>
                <a:gd name="T7" fmla="*/ 83 h 465"/>
                <a:gd name="T8" fmla="*/ 382 w 465"/>
                <a:gd name="T9" fmla="*/ 83 h 465"/>
              </a:gdLst>
              <a:ahLst/>
              <a:cxnLst>
                <a:cxn ang="0">
                  <a:pos x="T0" y="T1"/>
                </a:cxn>
                <a:cxn ang="0">
                  <a:pos x="T2" y="T3"/>
                </a:cxn>
                <a:cxn ang="0">
                  <a:pos x="T4" y="T5"/>
                </a:cxn>
                <a:cxn ang="0">
                  <a:pos x="T6" y="T7"/>
                </a:cxn>
                <a:cxn ang="0">
                  <a:pos x="T8" y="T9"/>
                </a:cxn>
              </a:cxnLst>
              <a:rect l="0" t="0" r="r" b="b"/>
              <a:pathLst>
                <a:path w="465" h="465">
                  <a:moveTo>
                    <a:pt x="382" y="83"/>
                  </a:moveTo>
                  <a:cubicBezTo>
                    <a:pt x="465" y="166"/>
                    <a:pt x="465" y="300"/>
                    <a:pt x="382" y="382"/>
                  </a:cubicBezTo>
                  <a:cubicBezTo>
                    <a:pt x="299" y="465"/>
                    <a:pt x="165" y="465"/>
                    <a:pt x="83" y="382"/>
                  </a:cubicBezTo>
                  <a:cubicBezTo>
                    <a:pt x="0" y="300"/>
                    <a:pt x="0" y="166"/>
                    <a:pt x="83" y="83"/>
                  </a:cubicBezTo>
                  <a:cubicBezTo>
                    <a:pt x="165" y="0"/>
                    <a:pt x="299" y="0"/>
                    <a:pt x="382" y="83"/>
                  </a:cubicBezTo>
                  <a:close/>
                </a:path>
              </a:pathLst>
            </a:custGeom>
            <a:gradFill flip="none" rotWithShape="1">
              <a:gsLst>
                <a:gs pos="100000">
                  <a:schemeClr val="bg1">
                    <a:lumMod val="0"/>
                    <a:lumOff val="100000"/>
                  </a:schemeClr>
                </a:gs>
                <a:gs pos="50000">
                  <a:srgbClr val="8E8E8E">
                    <a:lumMod val="50000"/>
                    <a:lumOff val="50000"/>
                  </a:srgbClr>
                </a:gs>
                <a:gs pos="0">
                  <a:srgbClr val="D2D4D5">
                    <a:lumMod val="79000"/>
                  </a:srgbClr>
                </a:gs>
              </a:gsLst>
              <a:lin ang="18900000" scaled="1"/>
              <a:tileRect/>
            </a:gradFill>
            <a:ln>
              <a:noFill/>
            </a:ln>
          </p:spPr>
          <p:txBody>
            <a:bodyPr vert="horz" wrap="square" lIns="91440" tIns="45720" rIns="91440" bIns="45720" numCol="1" anchor="t" anchorCtr="0" compatLnSpc="1"/>
            <a:lstStyle/>
            <a:p>
              <a:endParaRPr lang="zh-CN" altLang="en-US"/>
            </a:p>
          </p:txBody>
        </p:sp>
        <p:sp>
          <p:nvSpPr>
            <p:cNvPr id="48" name="Freeform 34"/>
            <p:cNvSpPr/>
            <p:nvPr/>
          </p:nvSpPr>
          <p:spPr bwMode="auto">
            <a:xfrm>
              <a:off x="6958893" y="2956522"/>
              <a:ext cx="1543818" cy="1675494"/>
            </a:xfrm>
            <a:custGeom>
              <a:avLst/>
              <a:gdLst>
                <a:gd name="T0" fmla="*/ 345 w 419"/>
                <a:gd name="T1" fmla="*/ 345 h 420"/>
                <a:gd name="T2" fmla="*/ 75 w 419"/>
                <a:gd name="T3" fmla="*/ 345 h 420"/>
                <a:gd name="T4" fmla="*/ 75 w 419"/>
                <a:gd name="T5" fmla="*/ 75 h 420"/>
                <a:gd name="T6" fmla="*/ 345 w 419"/>
                <a:gd name="T7" fmla="*/ 75 h 420"/>
                <a:gd name="T8" fmla="*/ 345 w 419"/>
                <a:gd name="T9" fmla="*/ 345 h 420"/>
              </a:gdLst>
              <a:ahLst/>
              <a:cxnLst>
                <a:cxn ang="0">
                  <a:pos x="T0" y="T1"/>
                </a:cxn>
                <a:cxn ang="0">
                  <a:pos x="T2" y="T3"/>
                </a:cxn>
                <a:cxn ang="0">
                  <a:pos x="T4" y="T5"/>
                </a:cxn>
                <a:cxn ang="0">
                  <a:pos x="T6" y="T7"/>
                </a:cxn>
                <a:cxn ang="0">
                  <a:pos x="T8" y="T9"/>
                </a:cxn>
              </a:cxnLst>
              <a:rect l="0" t="0" r="r" b="b"/>
              <a:pathLst>
                <a:path w="419" h="420">
                  <a:moveTo>
                    <a:pt x="345" y="345"/>
                  </a:moveTo>
                  <a:cubicBezTo>
                    <a:pt x="270" y="420"/>
                    <a:pt x="149" y="420"/>
                    <a:pt x="75" y="345"/>
                  </a:cubicBezTo>
                  <a:cubicBezTo>
                    <a:pt x="0" y="271"/>
                    <a:pt x="0" y="149"/>
                    <a:pt x="75" y="75"/>
                  </a:cubicBezTo>
                  <a:cubicBezTo>
                    <a:pt x="149" y="0"/>
                    <a:pt x="270" y="0"/>
                    <a:pt x="345" y="75"/>
                  </a:cubicBezTo>
                  <a:cubicBezTo>
                    <a:pt x="419" y="149"/>
                    <a:pt x="419" y="271"/>
                    <a:pt x="345" y="345"/>
                  </a:cubicBezTo>
                  <a:close/>
                </a:path>
              </a:pathLst>
            </a:custGeom>
            <a:gradFill flip="none" rotWithShape="1">
              <a:gsLst>
                <a:gs pos="0">
                  <a:schemeClr val="bg1"/>
                </a:gs>
                <a:gs pos="50000">
                  <a:srgbClr val="8E8E8E">
                    <a:lumMod val="50000"/>
                    <a:lumOff val="50000"/>
                  </a:srgbClr>
                </a:gs>
                <a:gs pos="100000">
                  <a:srgbClr val="D2D4D5">
                    <a:lumMod val="79000"/>
                  </a:srgbClr>
                </a:gs>
              </a:gsLst>
              <a:lin ang="18900000" scaled="1"/>
              <a:tileRect/>
            </a:gradFill>
            <a:ln>
              <a:noFill/>
            </a:ln>
          </p:spPr>
          <p:txBody>
            <a:bodyPr vert="horz" wrap="square" lIns="91440" tIns="45720" rIns="91440" bIns="45720" numCol="1" anchor="t" anchorCtr="0" compatLnSpc="1"/>
            <a:lstStyle/>
            <a:p>
              <a:endParaRPr lang="zh-CN" altLang="en-US" sz="2000">
                <a:solidFill>
                  <a:schemeClr val="tx1"/>
                </a:solidFill>
              </a:endParaRPr>
            </a:p>
            <a:p>
              <a:r>
                <a:rPr lang="zh-CN" altLang="en-US" sz="2400">
                  <a:solidFill>
                    <a:schemeClr val="tx1"/>
                  </a:solidFill>
                </a:rPr>
                <a:t>按所借助的中介 或手段划分</a:t>
              </a:r>
              <a:endParaRPr lang="zh-CN" altLang="en-US" sz="2400">
                <a:solidFill>
                  <a:schemeClr val="tx1"/>
                </a:solidFill>
              </a:endParaRPr>
            </a:p>
          </p:txBody>
        </p:sp>
      </p:grpSp>
      <p:sp>
        <p:nvSpPr>
          <p:cNvPr id="2" name="文本框 1"/>
          <p:cNvSpPr txBox="1"/>
          <p:nvPr/>
        </p:nvSpPr>
        <p:spPr>
          <a:xfrm>
            <a:off x="8268335" y="4871720"/>
            <a:ext cx="1402080" cy="460375"/>
          </a:xfrm>
          <a:prstGeom prst="rect">
            <a:avLst/>
          </a:prstGeom>
          <a:noFill/>
        </p:spPr>
        <p:txBody>
          <a:bodyPr wrap="none" rtlCol="0" anchor="t">
            <a:spAutoFit/>
          </a:bodyPr>
          <a:p>
            <a:r>
              <a:rPr lang="zh-CN" altLang="en-US" sz="2400" dirty="0">
                <a:solidFill>
                  <a:schemeClr val="tx1"/>
                </a:solidFill>
                <a:latin typeface="黑体" panose="02010609060101010101" pitchFamily="49" charset="-122"/>
                <a:sym typeface="+mn-ea"/>
              </a:rPr>
              <a:t>电子沟通</a:t>
            </a:r>
            <a:endParaRPr lang="zh-CN" altLang="en-US" sz="2400" dirty="0">
              <a:solidFill>
                <a:schemeClr val="tx1"/>
              </a:solidFill>
              <a:latin typeface="黑体" panose="02010609060101010101" pitchFamily="49" charset="-122"/>
              <a:sym typeface="+mn-ea"/>
            </a:endParaRPr>
          </a:p>
        </p:txBody>
      </p:sp>
      <p:sp>
        <p:nvSpPr>
          <p:cNvPr id="3" name="矩形标注 2"/>
          <p:cNvSpPr/>
          <p:nvPr/>
        </p:nvSpPr>
        <p:spPr>
          <a:xfrm>
            <a:off x="1612900" y="1760855"/>
            <a:ext cx="2851785" cy="104140"/>
          </a:xfrm>
          <a:prstGeom prst="wedgeRectCallout">
            <a:avLst>
              <a:gd name="adj1" fmla="val -23398"/>
              <a:gd name="adj2" fmla="val 40329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C00000"/>
              </a:solidFill>
            </a:endParaRPr>
          </a:p>
        </p:txBody>
      </p:sp>
      <p:sp>
        <p:nvSpPr>
          <p:cNvPr id="10" name="文本框 9"/>
          <p:cNvSpPr txBox="1"/>
          <p:nvPr/>
        </p:nvSpPr>
        <p:spPr>
          <a:xfrm>
            <a:off x="1724025" y="1035050"/>
            <a:ext cx="2800350" cy="792480"/>
          </a:xfrm>
          <a:prstGeom prst="rect">
            <a:avLst/>
          </a:prstGeom>
          <a:noFill/>
        </p:spPr>
        <p:txBody>
          <a:bodyPr wrap="non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1</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endParaRPr lang="zh-CN" altLang="en-US" sz="1800">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21"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par>
                          <p:cTn id="7" fill="hold">
                            <p:stCondLst>
                              <p:cond delay="0"/>
                            </p:stCondLst>
                            <p:childTnLst>
                              <p:par>
                                <p:cTn id="8" presetID="2" presetClass="entr" presetSubtype="1"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ppt_x"/>
                                          </p:val>
                                        </p:tav>
                                        <p:tav tm="100000">
                                          <p:val>
                                            <p:strVal val="#ppt_x"/>
                                          </p:val>
                                        </p:tav>
                                      </p:tavLst>
                                    </p:anim>
                                    <p:anim calcmode="lin" valueType="num">
                                      <p:cBhvr additive="base">
                                        <p:cTn id="11" dur="500" fill="hold"/>
                                        <p:tgtEl>
                                          <p:spTgt spid="3"/>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32" presetClass="emph" presetSubtype="0" fill="hold" grpId="1" nodeType="afterEffect">
                                  <p:stCondLst>
                                    <p:cond delay="0"/>
                                  </p:stCondLst>
                                  <p:childTnLst>
                                    <p:animRot by="120000">
                                      <p:cBhvr>
                                        <p:cTn id="14" dur="50" fill="hold">
                                          <p:stCondLst>
                                            <p:cond delay="0"/>
                                          </p:stCondLst>
                                        </p:cTn>
                                        <p:tgtEl>
                                          <p:spTgt spid="3"/>
                                        </p:tgtEl>
                                        <p:attrNameLst>
                                          <p:attrName>r</p:attrName>
                                        </p:attrNameLst>
                                      </p:cBhvr>
                                    </p:animRot>
                                    <p:animRot by="-240000">
                                      <p:cBhvr>
                                        <p:cTn id="15" dur="100" fill="hold">
                                          <p:stCondLst>
                                            <p:cond delay="100"/>
                                          </p:stCondLst>
                                        </p:cTn>
                                        <p:tgtEl>
                                          <p:spTgt spid="3"/>
                                        </p:tgtEl>
                                        <p:attrNameLst>
                                          <p:attrName>r</p:attrName>
                                        </p:attrNameLst>
                                      </p:cBhvr>
                                    </p:animRot>
                                    <p:animRot by="240000">
                                      <p:cBhvr>
                                        <p:cTn id="16" dur="100" fill="hold">
                                          <p:stCondLst>
                                            <p:cond delay="200"/>
                                          </p:stCondLst>
                                        </p:cTn>
                                        <p:tgtEl>
                                          <p:spTgt spid="3"/>
                                        </p:tgtEl>
                                        <p:attrNameLst>
                                          <p:attrName>r</p:attrName>
                                        </p:attrNameLst>
                                      </p:cBhvr>
                                    </p:animRot>
                                    <p:animRot by="-240000">
                                      <p:cBhvr>
                                        <p:cTn id="17" dur="100" fill="hold">
                                          <p:stCondLst>
                                            <p:cond delay="300"/>
                                          </p:stCondLst>
                                        </p:cTn>
                                        <p:tgtEl>
                                          <p:spTgt spid="3"/>
                                        </p:tgtEl>
                                        <p:attrNameLst>
                                          <p:attrName>r</p:attrName>
                                        </p:attrNameLst>
                                      </p:cBhvr>
                                    </p:animRot>
                                    <p:animRot by="120000">
                                      <p:cBhvr>
                                        <p:cTn id="18" dur="100" fill="hold">
                                          <p:stCondLst>
                                            <p:cond delay="400"/>
                                          </p:stCondLst>
                                        </p:cTn>
                                        <p:tgtEl>
                                          <p:spTgt spid="3"/>
                                        </p:tgtEl>
                                        <p:attrNameLst>
                                          <p:attrName>r</p:attrName>
                                        </p:attrNameLst>
                                      </p:cBhvr>
                                    </p:animRot>
                                  </p:childTnLst>
                                </p:cTn>
                              </p:par>
                            </p:childTnLst>
                          </p:cTn>
                        </p:par>
                        <p:par>
                          <p:cTn id="19" fill="hold">
                            <p:stCondLst>
                              <p:cond delay="1000"/>
                            </p:stCondLst>
                            <p:childTnLst>
                              <p:par>
                                <p:cTn id="20" presetID="2" presetClass="entr" presetSubtype="9"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0-#ppt_w/2"/>
                                          </p:val>
                                        </p:tav>
                                        <p:tav tm="100000">
                                          <p:val>
                                            <p:strVal val="#ppt_x"/>
                                          </p:val>
                                        </p:tav>
                                      </p:tavLst>
                                    </p:anim>
                                    <p:anim calcmode="lin" valueType="num">
                                      <p:cBhvr additive="base">
                                        <p:cTn id="27" dur="500" fill="hold"/>
                                        <p:tgtEl>
                                          <p:spTgt spid="15"/>
                                        </p:tgtEl>
                                        <p:attrNameLst>
                                          <p:attrName>ppt_y</p:attrName>
                                        </p:attrNameLst>
                                      </p:cBhvr>
                                      <p:tavLst>
                                        <p:tav tm="0">
                                          <p:val>
                                            <p:strVal val="#ppt_y"/>
                                          </p:val>
                                        </p:tav>
                                        <p:tav tm="100000">
                                          <p:val>
                                            <p:strVal val="#ppt_y"/>
                                          </p:val>
                                        </p:tav>
                                      </p:tavLst>
                                    </p:anim>
                                  </p:childTnLst>
                                </p:cTn>
                              </p:par>
                              <p:par>
                                <p:cTn id="28" presetID="2" presetClass="entr" presetSubtype="12"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0-#ppt_w/2"/>
                                          </p:val>
                                        </p:tav>
                                        <p:tav tm="100000">
                                          <p:val>
                                            <p:strVal val="#ppt_x"/>
                                          </p:val>
                                        </p:tav>
                                      </p:tavLst>
                                    </p:anim>
                                    <p:anim calcmode="lin" valueType="num">
                                      <p:cBhvr additive="base">
                                        <p:cTn id="35" dur="500" fill="hold"/>
                                        <p:tgtEl>
                                          <p:spTgt spid="17"/>
                                        </p:tgtEl>
                                        <p:attrNameLst>
                                          <p:attrName>ppt_y</p:attrName>
                                        </p:attrNameLst>
                                      </p:cBhvr>
                                      <p:tavLst>
                                        <p:tav tm="0">
                                          <p:val>
                                            <p:strVal val="#ppt_y"/>
                                          </p:val>
                                        </p:tav>
                                        <p:tav tm="100000">
                                          <p:val>
                                            <p:strVal val="#ppt_y"/>
                                          </p:val>
                                        </p:tav>
                                      </p:tavLst>
                                    </p:anim>
                                  </p:childTnLst>
                                </p:cTn>
                              </p:par>
                              <p:par>
                                <p:cTn id="36" presetID="2" presetClass="entr" presetSubtype="6"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1+#ppt_w/2"/>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par>
                                <p:cTn id="40" presetID="2" presetClass="entr" presetSubtype="6"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1+#ppt_w/2"/>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 calcmode="lin" valueType="num">
                                      <p:cBhvr additive="base">
                                        <p:cTn id="46" dur="500" fill="hold"/>
                                        <p:tgtEl>
                                          <p:spTgt spid="35"/>
                                        </p:tgtEl>
                                        <p:attrNameLst>
                                          <p:attrName>ppt_x</p:attrName>
                                        </p:attrNameLst>
                                      </p:cBhvr>
                                      <p:tavLst>
                                        <p:tav tm="0">
                                          <p:val>
                                            <p:strVal val="1+#ppt_w/2"/>
                                          </p:val>
                                        </p:tav>
                                        <p:tav tm="100000">
                                          <p:val>
                                            <p:strVal val="#ppt_x"/>
                                          </p:val>
                                        </p:tav>
                                      </p:tavLst>
                                    </p:anim>
                                    <p:anim calcmode="lin" valueType="num">
                                      <p:cBhvr additive="base">
                                        <p:cTn id="47" dur="500" fill="hold"/>
                                        <p:tgtEl>
                                          <p:spTgt spid="35"/>
                                        </p:tgtEl>
                                        <p:attrNameLst>
                                          <p:attrName>ppt_y</p:attrName>
                                        </p:attrNameLst>
                                      </p:cBhvr>
                                      <p:tavLst>
                                        <p:tav tm="0">
                                          <p:val>
                                            <p:strVal val="#ppt_y"/>
                                          </p:val>
                                        </p:tav>
                                        <p:tav tm="100000">
                                          <p:val>
                                            <p:strVal val="#ppt_y"/>
                                          </p:val>
                                        </p:tav>
                                      </p:tavLst>
                                    </p:anim>
                                  </p:childTnLst>
                                </p:cTn>
                              </p:par>
                              <p:par>
                                <p:cTn id="48" presetID="2" presetClass="entr" presetSubtype="3"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500" fill="hold"/>
                                        <p:tgtEl>
                                          <p:spTgt spid="8"/>
                                        </p:tgtEl>
                                        <p:attrNameLst>
                                          <p:attrName>ppt_x</p:attrName>
                                        </p:attrNameLst>
                                      </p:cBhvr>
                                      <p:tavLst>
                                        <p:tav tm="0">
                                          <p:val>
                                            <p:strVal val="1+#ppt_w/2"/>
                                          </p:val>
                                        </p:tav>
                                        <p:tav tm="100000">
                                          <p:val>
                                            <p:strVal val="#ppt_x"/>
                                          </p:val>
                                        </p:tav>
                                      </p:tavLst>
                                    </p:anim>
                                    <p:anim calcmode="lin" valueType="num">
                                      <p:cBhvr additive="base">
                                        <p:cTn id="51" dur="500" fill="hold"/>
                                        <p:tgtEl>
                                          <p:spTgt spid="8"/>
                                        </p:tgtEl>
                                        <p:attrNameLst>
                                          <p:attrName>ppt_y</p:attrName>
                                        </p:attrNameLst>
                                      </p:cBhvr>
                                      <p:tavLst>
                                        <p:tav tm="0">
                                          <p:val>
                                            <p:strVal val="0-#ppt_h/2"/>
                                          </p:val>
                                        </p:tav>
                                        <p:tav tm="100000">
                                          <p:val>
                                            <p:strVal val="#ppt_y"/>
                                          </p:val>
                                        </p:tav>
                                      </p:tavLst>
                                    </p:anim>
                                  </p:childTnLst>
                                </p:cTn>
                              </p:par>
                              <p:par>
                                <p:cTn id="52" presetID="2" presetClass="entr" presetSubtype="2"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 calcmode="lin" valueType="num">
                                      <p:cBhvr additive="base">
                                        <p:cTn id="54" dur="500" fill="hold"/>
                                        <p:tgtEl>
                                          <p:spTgt spid="34"/>
                                        </p:tgtEl>
                                        <p:attrNameLst>
                                          <p:attrName>ppt_x</p:attrName>
                                        </p:attrNameLst>
                                      </p:cBhvr>
                                      <p:tavLst>
                                        <p:tav tm="0">
                                          <p:val>
                                            <p:strVal val="1+#ppt_w/2"/>
                                          </p:val>
                                        </p:tav>
                                        <p:tav tm="100000">
                                          <p:val>
                                            <p:strVal val="#ppt_x"/>
                                          </p:val>
                                        </p:tav>
                                      </p:tavLst>
                                    </p:anim>
                                    <p:anim calcmode="lin" valueType="num">
                                      <p:cBhvr additive="base">
                                        <p:cTn id="55" dur="500" fill="hold"/>
                                        <p:tgtEl>
                                          <p:spTgt spid="34"/>
                                        </p:tgtEl>
                                        <p:attrNameLst>
                                          <p:attrName>ppt_y</p:attrName>
                                        </p:attrNameLst>
                                      </p:cBhvr>
                                      <p:tavLst>
                                        <p:tav tm="0">
                                          <p:val>
                                            <p:strVal val="#ppt_y"/>
                                          </p:val>
                                        </p:tav>
                                        <p:tav tm="100000">
                                          <p:val>
                                            <p:strVal val="#ppt_y"/>
                                          </p:val>
                                        </p:tav>
                                      </p:tavLst>
                                    </p:anim>
                                  </p:childTnLst>
                                </p:cTn>
                              </p:par>
                            </p:childTnLst>
                          </p:cTn>
                        </p:par>
                        <p:par>
                          <p:cTn id="56" fill="hold">
                            <p:stCondLst>
                              <p:cond delay="1500"/>
                            </p:stCondLst>
                            <p:childTnLst>
                              <p:par>
                                <p:cTn id="57" presetID="1" presetClass="entr" presetSubtype="0"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par>
                          <p:cTn id="59" fill="hold">
                            <p:stCondLst>
                              <p:cond delay="1500"/>
                            </p:stCondLst>
                            <p:childTnLst>
                              <p:par>
                                <p:cTn id="60" presetID="1" presetClass="entr" presetSubtype="0" fill="hold" grpId="0" nodeType="afterEffect">
                                  <p:stCondLst>
                                    <p:cond delay="0"/>
                                  </p:stCondLst>
                                  <p:childTnLst>
                                    <p:set>
                                      <p:cBhvr>
                                        <p:cTn id="61" dur="1" fill="hold">
                                          <p:stCondLst>
                                            <p:cond delay="0"/>
                                          </p:stCondLst>
                                        </p:cTn>
                                        <p:tgtEl>
                                          <p:spTgt spid="18"/>
                                        </p:tgtEl>
                                        <p:attrNameLst>
                                          <p:attrName>style.visibility</p:attrName>
                                        </p:attrNameLst>
                                      </p:cBhvr>
                                      <p:to>
                                        <p:strVal val="visible"/>
                                      </p:to>
                                    </p:set>
                                  </p:childTnLst>
                                </p:cTn>
                              </p:par>
                            </p:childTnLst>
                          </p:cTn>
                        </p:par>
                        <p:par>
                          <p:cTn id="62" fill="hold">
                            <p:stCondLst>
                              <p:cond delay="1500"/>
                            </p:stCondLst>
                            <p:childTnLst>
                              <p:par>
                                <p:cTn id="63" presetID="1" presetClass="entr" presetSubtype="0" fill="hold" grpId="0" nodeType="afterEffect">
                                  <p:stCondLst>
                                    <p:cond delay="0"/>
                                  </p:stCondLst>
                                  <p:childTnLst>
                                    <p:set>
                                      <p:cBhvr>
                                        <p:cTn id="64" dur="1" fill="hold">
                                          <p:stCondLst>
                                            <p:cond delay="0"/>
                                          </p:stCondLst>
                                        </p:cTn>
                                        <p:tgtEl>
                                          <p:spTgt spid="2"/>
                                        </p:tgtEl>
                                        <p:attrNameLst>
                                          <p:attrName>style.visibility</p:attrName>
                                        </p:attrNameLst>
                                      </p:cBhvr>
                                      <p:to>
                                        <p:strVal val="visible"/>
                                      </p:to>
                                    </p:set>
                                  </p:childTnLst>
                                </p:cTn>
                              </p:par>
                            </p:childTnLst>
                          </p:cTn>
                        </p:par>
                        <p:par>
                          <p:cTn id="65" fill="hold">
                            <p:stCondLst>
                              <p:cond delay="1500"/>
                            </p:stCondLst>
                            <p:childTnLst>
                              <p:par>
                                <p:cTn id="66" presetID="1" presetClass="entr" presetSubtype="0" fill="hold" grpId="0" nodeType="afterEffect">
                                  <p:stCondLst>
                                    <p:cond delay="0"/>
                                  </p:stCondLst>
                                  <p:childTnLst>
                                    <p:set>
                                      <p:cBhvr>
                                        <p:cTn id="67" dur="1" fill="hold">
                                          <p:stCondLst>
                                            <p:cond delay="0"/>
                                          </p:stCondLst>
                                        </p:cTn>
                                        <p:tgtEl>
                                          <p:spTgt spid="14"/>
                                        </p:tgtEl>
                                        <p:attrNameLst>
                                          <p:attrName>style.visibility</p:attrName>
                                        </p:attrNameLst>
                                      </p:cBhvr>
                                      <p:to>
                                        <p:strVal val="visible"/>
                                      </p:to>
                                    </p:set>
                                  </p:childTnLst>
                                </p:cTn>
                              </p:par>
                            </p:childTnLst>
                          </p:cTn>
                        </p:par>
                        <p:par>
                          <p:cTn id="68" fill="hold">
                            <p:stCondLst>
                              <p:cond delay="1500"/>
                            </p:stCondLst>
                            <p:childTnLst>
                              <p:par>
                                <p:cTn id="69" presetID="12" presetClass="entr" presetSubtype="8" fill="hold" grpId="0" nodeType="afterEffect">
                                  <p:stCondLst>
                                    <p:cond delay="0"/>
                                  </p:stCondLst>
                                  <p:childTnLst>
                                    <p:set>
                                      <p:cBhvr>
                                        <p:cTn id="70" dur="1" fill="hold">
                                          <p:stCondLst>
                                            <p:cond delay="0"/>
                                          </p:stCondLst>
                                        </p:cTn>
                                        <p:tgtEl>
                                          <p:spTgt spid="11268"/>
                                        </p:tgtEl>
                                        <p:attrNameLst>
                                          <p:attrName>style.visibility</p:attrName>
                                        </p:attrNameLst>
                                      </p:cBhvr>
                                      <p:to>
                                        <p:strVal val="visible"/>
                                      </p:to>
                                    </p:set>
                                    <p:animEffect transition="in" filter="slide(fromLeft)">
                                      <p:cBhvr>
                                        <p:cTn id="71"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P spid="9" grpId="0" bldLvl="0" animBg="1"/>
      <p:bldP spid="6" grpId="0" bldLvl="0" animBg="1"/>
      <p:bldP spid="15" grpId="0" bldLvl="0" animBg="1"/>
      <p:bldP spid="17" grpId="0" bldLvl="0" animBg="1"/>
      <p:bldP spid="5" grpId="0"/>
      <p:bldP spid="35" grpId="0" bldLvl="0" animBg="1"/>
      <p:bldP spid="8" grpId="0" bldLvl="0" animBg="1"/>
      <p:bldP spid="34" grpId="0" bldLvl="0" animBg="1"/>
      <p:bldP spid="16" grpId="0"/>
      <p:bldP spid="18" grpId="0"/>
      <p:bldP spid="2" grpId="0"/>
      <p:bldP spid="14" grpId="0"/>
      <p:bldP spid="4" grpId="0" bldLvl="0" animBg="1"/>
      <p:bldP spid="1126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A000220150318B67PPIC"/>
          <p:cNvPicPr>
            <a:picLocks noChangeAspect="1"/>
          </p:cNvPicPr>
          <p:nvPr/>
        </p:nvPicPr>
        <p:blipFill>
          <a:blip r:embed="rId1"/>
          <a:stretch>
            <a:fillRect/>
          </a:stretch>
        </p:blipFill>
        <p:spPr>
          <a:xfrm>
            <a:off x="8680450" y="772795"/>
            <a:ext cx="1828800" cy="3334385"/>
          </a:xfrm>
          <a:prstGeom prst="rect">
            <a:avLst/>
          </a:prstGeom>
        </p:spPr>
      </p:pic>
      <p:pic>
        <p:nvPicPr>
          <p:cNvPr id="3" name="图片 2" descr="A000220150821C01PPIC"/>
          <p:cNvPicPr>
            <a:picLocks noChangeAspect="1"/>
          </p:cNvPicPr>
          <p:nvPr/>
        </p:nvPicPr>
        <p:blipFill>
          <a:blip r:embed="rId2"/>
          <a:stretch>
            <a:fillRect/>
          </a:stretch>
        </p:blipFill>
        <p:spPr>
          <a:xfrm>
            <a:off x="1858645" y="1378585"/>
            <a:ext cx="6908165" cy="4602480"/>
          </a:xfrm>
          <a:prstGeom prst="rect">
            <a:avLst/>
          </a:prstGeom>
        </p:spPr>
      </p:pic>
      <p:sp>
        <p:nvSpPr>
          <p:cNvPr id="4" name="圆角矩形 3"/>
          <p:cNvSpPr/>
          <p:nvPr/>
        </p:nvSpPr>
        <p:spPr>
          <a:xfrm>
            <a:off x="1859280" y="4343400"/>
            <a:ext cx="6907530" cy="1331595"/>
          </a:xfrm>
          <a:prstGeom prst="roundRect">
            <a:avLst/>
          </a:prstGeom>
          <a:solidFill>
            <a:srgbClr val="3333CC">
              <a:alpha val="30000"/>
            </a:srgbClr>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400" b="1" i="0" u="none" strike="noStrike" cap="none" normalizeH="0" baseline="0" smtClean="0">
                <a:ln>
                  <a:noFill/>
                </a:ln>
                <a:solidFill>
                  <a:schemeClr val="bg1"/>
                </a:solidFill>
                <a:effectLst/>
                <a:latin typeface="Arial" panose="020B0604020202020204" pitchFamily="34" charset="0"/>
                <a:ea typeface="楷体_GB2312" pitchFamily="49" charset="-122"/>
              </a:rPr>
              <a:t>面对面地沟通会消耗领导者的很多时间，</a:t>
            </a:r>
            <a:endParaRPr kumimoji="0" lang="zh-CN" altLang="en-US" sz="2400" b="1" i="0" u="none" strike="noStrike" cap="none" normalizeH="0" baseline="0" smtClean="0">
              <a:ln>
                <a:noFill/>
              </a:ln>
              <a:solidFill>
                <a:schemeClr val="bg1"/>
              </a:solidFill>
              <a:effectLst/>
              <a:latin typeface="Arial" panose="020B0604020202020204" pitchFamily="34" charset="0"/>
              <a:ea typeface="楷体_GB2312" pitchFamily="49" charset="-122"/>
            </a:endParaRPr>
          </a:p>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400" b="1" i="0" u="none" strike="noStrike" cap="none" normalizeH="0" baseline="0" smtClean="0">
                <a:ln>
                  <a:noFill/>
                </a:ln>
                <a:solidFill>
                  <a:schemeClr val="bg1"/>
                </a:solidFill>
                <a:effectLst/>
                <a:latin typeface="Arial" panose="020B0604020202020204" pitchFamily="34" charset="0"/>
                <a:ea typeface="楷体_GB2312" pitchFamily="49" charset="-122"/>
              </a:rPr>
              <a:t>它的效率真的很低吗？</a:t>
            </a:r>
            <a:endParaRPr kumimoji="0" lang="zh-CN" altLang="en-US" sz="2400" b="1" i="0" u="none" strike="noStrike" cap="none" normalizeH="0" baseline="0" smtClean="0">
              <a:ln>
                <a:noFill/>
              </a:ln>
              <a:solidFill>
                <a:schemeClr val="bg1"/>
              </a:solidFill>
              <a:effectLst/>
              <a:latin typeface="Arial" panose="020B0604020202020204" pitchFamily="34" charset="0"/>
              <a:ea typeface="楷体_GB2312" pitchFamily="49" charset="-122"/>
            </a:endParaRPr>
          </a:p>
        </p:txBody>
      </p:sp>
      <p:cxnSp>
        <p:nvCxnSpPr>
          <p:cNvPr id="33" name="直接连接符 32"/>
          <p:cNvCxnSpPr>
            <a:endCxn id="36" idx="6"/>
          </p:cNvCxnSpPr>
          <p:nvPr userDrawn="1"/>
        </p:nvCxnSpPr>
        <p:spPr>
          <a:xfrm>
            <a:off x="2159635" y="6441440"/>
            <a:ext cx="2686050" cy="635"/>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4" name="椭圆 33"/>
          <p:cNvSpPr/>
          <p:nvPr userDrawn="1"/>
        </p:nvSpPr>
        <p:spPr>
          <a:xfrm>
            <a:off x="2051585" y="6374197"/>
            <a:ext cx="134965" cy="135000"/>
          </a:xfrm>
          <a:prstGeom prst="ellipse">
            <a:avLst/>
          </a:prstGeom>
          <a:solidFill>
            <a:srgbClr val="FF8500"/>
          </a:solidFill>
          <a:ln w="57150">
            <a:solidFill>
              <a:srgbClr val="EAE0DE"/>
            </a:solid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latin typeface="微软雅黑" panose="020B0503020204020204" pitchFamily="34" charset="-122"/>
              <a:ea typeface="微软雅黑" panose="020B0503020204020204" pitchFamily="34" charset="-122"/>
            </a:endParaRPr>
          </a:p>
        </p:txBody>
      </p:sp>
      <p:sp>
        <p:nvSpPr>
          <p:cNvPr id="35" name="椭圆 34"/>
          <p:cNvSpPr/>
          <p:nvPr userDrawn="1"/>
        </p:nvSpPr>
        <p:spPr>
          <a:xfrm>
            <a:off x="3394620" y="6374197"/>
            <a:ext cx="134965" cy="135000"/>
          </a:xfrm>
          <a:prstGeom prst="ellipse">
            <a:avLst/>
          </a:prstGeom>
          <a:solidFill>
            <a:srgbClr val="0070C0"/>
          </a:solidFill>
          <a:ln w="57150">
            <a:solidFill>
              <a:srgbClr val="EAE0DE"/>
            </a:solid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latin typeface="微软雅黑" panose="020B0503020204020204" pitchFamily="34" charset="-122"/>
              <a:ea typeface="微软雅黑" panose="020B0503020204020204" pitchFamily="34" charset="-122"/>
            </a:endParaRPr>
          </a:p>
        </p:txBody>
      </p:sp>
      <p:sp>
        <p:nvSpPr>
          <p:cNvPr id="36" name="椭圆 35"/>
          <p:cNvSpPr/>
          <p:nvPr userDrawn="1"/>
        </p:nvSpPr>
        <p:spPr>
          <a:xfrm>
            <a:off x="4710675" y="6374197"/>
            <a:ext cx="134965" cy="135000"/>
          </a:xfrm>
          <a:prstGeom prst="ellipse">
            <a:avLst/>
          </a:prstGeom>
          <a:solidFill>
            <a:srgbClr val="0070C0"/>
          </a:solidFill>
          <a:ln w="57150">
            <a:solidFill>
              <a:srgbClr val="EAE0DE"/>
            </a:solid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lvl="0" algn="ctr"/>
            <a:endParaRPr lang="zh-CN" altLang="en-US">
              <a:latin typeface="微软雅黑" panose="020B0503020204020204" pitchFamily="34" charset="-122"/>
              <a:ea typeface="微软雅黑" panose="020B0503020204020204" pitchFamily="34" charset="-122"/>
            </a:endParaRPr>
          </a:p>
        </p:txBody>
      </p:sp>
      <p:sp>
        <p:nvSpPr>
          <p:cNvPr id="37" name="圆角矩形 36"/>
          <p:cNvSpPr/>
          <p:nvPr userDrawn="1"/>
        </p:nvSpPr>
        <p:spPr>
          <a:xfrm>
            <a:off x="1741154" y="6306697"/>
            <a:ext cx="809789" cy="270000"/>
          </a:xfrm>
          <a:prstGeom prst="roundRect">
            <a:avLst>
              <a:gd name="adj" fmla="val 5329"/>
            </a:avLst>
          </a:prstGeom>
          <a:gradFill>
            <a:gsLst>
              <a:gs pos="0">
                <a:srgbClr val="939292"/>
              </a:gs>
              <a:gs pos="80000">
                <a:srgbClr val="A6A6A7"/>
              </a:gs>
              <a:gs pos="100000">
                <a:srgbClr val="B6B0B2"/>
              </a:gs>
            </a:gsLst>
          </a:gradFill>
          <a:ln>
            <a:noFill/>
          </a:ln>
        </p:spPr>
        <p:style>
          <a:lnRef idx="1">
            <a:schemeClr val="accent3"/>
          </a:lnRef>
          <a:fillRef idx="3">
            <a:schemeClr val="accent3"/>
          </a:fillRef>
          <a:effectRef idx="2">
            <a:schemeClr val="accent3"/>
          </a:effectRef>
          <a:fontRef idx="minor">
            <a:schemeClr val="lt1"/>
          </a:fontRef>
        </p:style>
        <p:txBody>
          <a:bodyPr lIns="68562" tIns="34281" rIns="68562" bIns="34281" rtlCol="0" anchor="ctr"/>
          <a:p>
            <a:pPr algn="ctr"/>
            <a:endParaRPr lang="zh-CN" altLang="en-US">
              <a:latin typeface="微软雅黑" panose="020B0503020204020204" pitchFamily="34" charset="-122"/>
              <a:ea typeface="微软雅黑" panose="020B0503020204020204" pitchFamily="34" charset="-122"/>
            </a:endParaRPr>
          </a:p>
        </p:txBody>
      </p:sp>
      <p:sp>
        <p:nvSpPr>
          <p:cNvPr id="39" name="文本框 3"/>
          <p:cNvSpPr txBox="1"/>
          <p:nvPr userDrawn="1"/>
        </p:nvSpPr>
        <p:spPr>
          <a:xfrm>
            <a:off x="3060955" y="6566296"/>
            <a:ext cx="897890" cy="220980"/>
          </a:xfrm>
          <a:prstGeom prst="rect">
            <a:avLst/>
          </a:prstGeom>
          <a:noFill/>
        </p:spPr>
        <p:txBody>
          <a:bodyPr wrap="none" lIns="68562" tIns="34281" rIns="68562" bIns="34281" rtlCol="0">
            <a:spAutoFit/>
          </a:bodyPr>
          <a:p>
            <a:pPr algn="ctr"/>
            <a:r>
              <a:rPr lang="zh-CN" altLang="en-US" sz="1000" dirty="0" smtClean="0">
                <a:solidFill>
                  <a:schemeClr val="bg1">
                    <a:lumMod val="50000"/>
                  </a:schemeClr>
                </a:solidFill>
                <a:latin typeface="微软雅黑" panose="020B0503020204020204" pitchFamily="34" charset="-122"/>
                <a:ea typeface="微软雅黑" panose="020B0503020204020204" pitchFamily="34" charset="-122"/>
              </a:rPr>
              <a:t>克服沟通障碍</a:t>
            </a:r>
            <a:endParaRPr lang="zh-CN" altLang="en-US" sz="10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40" name="椭圆 39"/>
          <p:cNvSpPr/>
          <p:nvPr userDrawn="1"/>
        </p:nvSpPr>
        <p:spPr>
          <a:xfrm>
            <a:off x="2078566" y="6374197"/>
            <a:ext cx="134965" cy="135000"/>
          </a:xfrm>
          <a:prstGeom prst="ellipse">
            <a:avLst/>
          </a:prstGeom>
          <a:solidFill>
            <a:srgbClr val="0070C0"/>
          </a:solidFill>
          <a:ln w="57150">
            <a:solidFill>
              <a:srgbClr val="EAE0DE"/>
            </a:solid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latin typeface="微软雅黑" panose="020B0503020204020204" pitchFamily="34" charset="-122"/>
              <a:ea typeface="微软雅黑" panose="020B0503020204020204" pitchFamily="34" charset="-122"/>
            </a:endParaRPr>
          </a:p>
        </p:txBody>
      </p:sp>
      <p:sp>
        <p:nvSpPr>
          <p:cNvPr id="41" name="文本框 5"/>
          <p:cNvSpPr txBox="1"/>
          <p:nvPr userDrawn="1"/>
        </p:nvSpPr>
        <p:spPr>
          <a:xfrm>
            <a:off x="4357497" y="6566296"/>
            <a:ext cx="897890" cy="220980"/>
          </a:xfrm>
          <a:prstGeom prst="rect">
            <a:avLst/>
          </a:prstGeom>
          <a:noFill/>
        </p:spPr>
        <p:txBody>
          <a:bodyPr wrap="none" lIns="68562" tIns="34281" rIns="68562" bIns="34281" rtlCol="0">
            <a:spAutoFit/>
          </a:bodyPr>
          <a:p>
            <a:pPr algn="ctr"/>
            <a:r>
              <a:rPr lang="zh-CN" altLang="en-US" sz="1000" dirty="0" smtClean="0">
                <a:solidFill>
                  <a:schemeClr val="bg1">
                    <a:lumMod val="50000"/>
                  </a:schemeClr>
                </a:solidFill>
                <a:latin typeface="微软雅黑" panose="020B0503020204020204" pitchFamily="34" charset="-122"/>
                <a:ea typeface="微软雅黑" panose="020B0503020204020204" pitchFamily="34" charset="-122"/>
              </a:rPr>
              <a:t>实现有效沟通</a:t>
            </a:r>
            <a:endParaRPr lang="zh-CN" altLang="en-US" sz="1000" dirty="0" smtClean="0">
              <a:solidFill>
                <a:schemeClr val="bg1">
                  <a:lumMod val="50000"/>
                </a:schemeClr>
              </a:solidFill>
              <a:latin typeface="微软雅黑" panose="020B0503020204020204" pitchFamily="34" charset="-122"/>
              <a:ea typeface="微软雅黑" panose="020B0503020204020204" pitchFamily="34" charset="-122"/>
            </a:endParaRPr>
          </a:p>
        </p:txBody>
      </p:sp>
      <p:sp>
        <p:nvSpPr>
          <p:cNvPr id="38" name="文本框 2"/>
          <p:cNvSpPr txBox="1"/>
          <p:nvPr userDrawn="1"/>
        </p:nvSpPr>
        <p:spPr>
          <a:xfrm>
            <a:off x="1544705" y="6566295"/>
            <a:ext cx="1202690" cy="251460"/>
          </a:xfrm>
          <a:prstGeom prst="rect">
            <a:avLst/>
          </a:prstGeom>
          <a:noFill/>
        </p:spPr>
        <p:txBody>
          <a:bodyPr wrap="none" lIns="68562" tIns="34281" rIns="68562" bIns="34281" rtlCol="0">
            <a:spAutoFit/>
          </a:bodyPr>
          <a:p>
            <a:pPr algn="ctr"/>
            <a:r>
              <a:rPr lang="zh-CN" altLang="en-US" sz="1200" b="1" dirty="0" smtClean="0">
                <a:solidFill>
                  <a:srgbClr val="0070C0"/>
                </a:solidFill>
                <a:latin typeface="微软雅黑" panose="020B0503020204020204" pitchFamily="34" charset="-122"/>
                <a:ea typeface="微软雅黑" panose="020B0503020204020204" pitchFamily="34" charset="-122"/>
              </a:rPr>
              <a:t>识别沟通同条件</a:t>
            </a:r>
            <a:endParaRPr lang="zh-CN" altLang="en-US" sz="1200" b="1" dirty="0" smtClean="0">
              <a:solidFill>
                <a:srgbClr val="0070C0"/>
              </a:solidFill>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5"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50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1000" fill="hold"/>
                                        <p:tgtEl>
                                          <p:spTgt spid="3"/>
                                        </p:tgtEl>
                                        <p:attrNameLst>
                                          <p:attrName>ppt_x</p:attrName>
                                        </p:attrNameLst>
                                      </p:cBhvr>
                                      <p:tavLst>
                                        <p:tav tm="0">
                                          <p:val>
                                            <p:strVal val="0-#ppt_w/2"/>
                                          </p:val>
                                        </p:tav>
                                        <p:tav tm="100000">
                                          <p:val>
                                            <p:strVal val="#ppt_x"/>
                                          </p:val>
                                        </p:tav>
                                      </p:tavLst>
                                    </p:anim>
                                    <p:anim calcmode="lin" valueType="num">
                                      <p:cBhvr additive="base">
                                        <p:cTn id="13" dur="1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grpId="0" nodeType="afterEffect">
                                  <p:stCondLst>
                                    <p:cond delay="50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12" presetClass="entr" presetSubtype="8" fill="hold" grpId="0" nodeType="after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slide(fromLeft)">
                                      <p:cBhvr>
                                        <p:cTn id="22"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1268"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空心弧 2"/>
          <p:cNvSpPr/>
          <p:nvPr/>
        </p:nvSpPr>
        <p:spPr>
          <a:xfrm rot="5400000">
            <a:off x="3184663" y="2103012"/>
            <a:ext cx="3142978" cy="2924714"/>
          </a:xfrm>
          <a:prstGeom prst="blockArc">
            <a:avLst>
              <a:gd name="adj1" fmla="val 10897210"/>
              <a:gd name="adj2" fmla="val 6953"/>
              <a:gd name="adj3" fmla="val 1246"/>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3765" fontAlgn="auto">
              <a:spcBef>
                <a:spcPts val="0"/>
              </a:spcBef>
              <a:spcAft>
                <a:spcPts val="0"/>
              </a:spcAft>
              <a:defRPr/>
            </a:pPr>
            <a:endParaRPr lang="zh-CN" altLang="en-US" sz="249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4" name="直接连接符 3"/>
          <p:cNvCxnSpPr/>
          <p:nvPr/>
        </p:nvCxnSpPr>
        <p:spPr bwMode="auto">
          <a:xfrm>
            <a:off x="5365564" y="2188242"/>
            <a:ext cx="144145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bwMode="auto">
          <a:xfrm>
            <a:off x="5415211" y="4978882"/>
            <a:ext cx="143986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bwMode="auto">
          <a:xfrm>
            <a:off x="6237183" y="3134594"/>
            <a:ext cx="133413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bwMode="auto">
          <a:xfrm>
            <a:off x="6095945" y="4119589"/>
            <a:ext cx="144070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3399155" y="2433320"/>
            <a:ext cx="2259330" cy="225933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zh-CN" altLang="en-US">
              <a:latin typeface="微软雅黑" panose="020B0503020204020204" pitchFamily="34" charset="-122"/>
              <a:ea typeface="微软雅黑" panose="020B0503020204020204" pitchFamily="34" charset="-122"/>
              <a:cs typeface="Arial" panose="020B0604020202020204" pitchFamily="34" charset="0"/>
            </a:endParaRPr>
          </a:p>
        </p:txBody>
      </p:sp>
      <p:sp>
        <p:nvSpPr>
          <p:cNvPr id="13" name="椭圆 12"/>
          <p:cNvSpPr/>
          <p:nvPr/>
        </p:nvSpPr>
        <p:spPr>
          <a:xfrm>
            <a:off x="5138389" y="1971764"/>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p:txBody>
      </p:sp>
      <p:sp>
        <p:nvSpPr>
          <p:cNvPr id="14" name="椭圆 13"/>
          <p:cNvSpPr/>
          <p:nvPr/>
        </p:nvSpPr>
        <p:spPr>
          <a:xfrm>
            <a:off x="5930477" y="2932686"/>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p:txBody>
      </p:sp>
      <p:sp>
        <p:nvSpPr>
          <p:cNvPr id="15" name="椭圆 14"/>
          <p:cNvSpPr/>
          <p:nvPr/>
        </p:nvSpPr>
        <p:spPr>
          <a:xfrm>
            <a:off x="5909537" y="3915079"/>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p:txBody>
      </p:sp>
      <p:sp>
        <p:nvSpPr>
          <p:cNvPr id="16" name="椭圆 15"/>
          <p:cNvSpPr/>
          <p:nvPr/>
        </p:nvSpPr>
        <p:spPr>
          <a:xfrm>
            <a:off x="5138389" y="4765285"/>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p:txBody>
      </p:sp>
      <p:sp>
        <p:nvSpPr>
          <p:cNvPr id="39" name="矩形 38"/>
          <p:cNvSpPr/>
          <p:nvPr/>
        </p:nvSpPr>
        <p:spPr>
          <a:xfrm>
            <a:off x="7571089" y="2932618"/>
            <a:ext cx="1400810" cy="690245"/>
          </a:xfrm>
          <a:prstGeom prst="rect">
            <a:avLst/>
          </a:prstGeom>
        </p:spPr>
        <p:txBody>
          <a:bodyPr wrap="none" lIns="91431" tIns="45716" rIns="91431" bIns="45716">
            <a:spAutoFit/>
          </a:bodyPr>
          <a:lstStyle/>
          <a:p>
            <a:pPr algn="l"/>
            <a:r>
              <a:rPr lang="zh-CN" altLang="en-US" sz="2400" dirty="0">
                <a:solidFill>
                  <a:schemeClr val="tx1"/>
                </a:solidFill>
                <a:sym typeface="+mn-ea"/>
              </a:rPr>
              <a:t>上行沟通</a:t>
            </a:r>
            <a:endParaRPr lang="zh-CN" altLang="en-US" sz="2400" dirty="0">
              <a:solidFill>
                <a:schemeClr val="tx1"/>
              </a:solidFill>
              <a:latin typeface="Arial" panose="020B0604020202020204" pitchFamily="34" charset="0"/>
              <a:ea typeface="楷体_GB2312" pitchFamily="49" charset="-122"/>
              <a:sym typeface="+mn-ea"/>
            </a:endParaRPr>
          </a:p>
          <a:p>
            <a:endParaRPr lang="zh-CN" altLang="en-US" sz="1500" dirty="0">
              <a:latin typeface="微软雅黑" panose="020B0503020204020204" pitchFamily="34" charset="-122"/>
              <a:ea typeface="微软雅黑" panose="020B0503020204020204" pitchFamily="34" charset="-122"/>
            </a:endParaRPr>
          </a:p>
        </p:txBody>
      </p:sp>
      <p:sp>
        <p:nvSpPr>
          <p:cNvPr id="41" name="矩形 40"/>
          <p:cNvSpPr/>
          <p:nvPr/>
        </p:nvSpPr>
        <p:spPr>
          <a:xfrm>
            <a:off x="7573892" y="3890568"/>
            <a:ext cx="1400810" cy="459105"/>
          </a:xfrm>
          <a:prstGeom prst="rect">
            <a:avLst/>
          </a:prstGeom>
        </p:spPr>
        <p:txBody>
          <a:bodyPr wrap="none" lIns="91431" tIns="45716" rIns="91431" bIns="45716">
            <a:spAutoFit/>
          </a:bodyPr>
          <a:lstStyle/>
          <a:p>
            <a:pPr algn="ctr" eaLnBrk="0" hangingPunct="0"/>
            <a:r>
              <a:rPr lang="zh-CN" altLang="en-US" sz="2400" dirty="0">
                <a:solidFill>
                  <a:schemeClr val="tx1"/>
                </a:solidFill>
                <a:sym typeface="+mn-ea"/>
              </a:rPr>
              <a:t>平行沟通</a:t>
            </a:r>
            <a:endParaRPr lang="zh-CN" altLang="en-US" sz="2400" dirty="0">
              <a:solidFill>
                <a:schemeClr val="tx1"/>
              </a:solidFill>
              <a:latin typeface="微软雅黑" panose="020B0503020204020204" pitchFamily="34" charset="-122"/>
              <a:ea typeface="微软雅黑" panose="020B0503020204020204" pitchFamily="34" charset="-122"/>
              <a:sym typeface="+mn-ea"/>
            </a:endParaRPr>
          </a:p>
        </p:txBody>
      </p:sp>
      <p:sp>
        <p:nvSpPr>
          <p:cNvPr id="43" name="矩形 42"/>
          <p:cNvSpPr/>
          <p:nvPr/>
        </p:nvSpPr>
        <p:spPr>
          <a:xfrm>
            <a:off x="6963032" y="4817842"/>
            <a:ext cx="1400810" cy="828675"/>
          </a:xfrm>
          <a:prstGeom prst="rect">
            <a:avLst/>
          </a:prstGeom>
        </p:spPr>
        <p:txBody>
          <a:bodyPr wrap="none" lIns="91431" tIns="45716" rIns="91431" bIns="45716">
            <a:spAutoFit/>
          </a:bodyPr>
          <a:lstStyle/>
          <a:p>
            <a:pPr algn="l"/>
            <a:r>
              <a:rPr lang="zh-CN" altLang="en-US" sz="2400" dirty="0">
                <a:solidFill>
                  <a:schemeClr val="tx1"/>
                </a:solidFill>
                <a:sym typeface="+mn-ea"/>
              </a:rPr>
              <a:t>斜向沟通</a:t>
            </a:r>
            <a:endParaRPr lang="zh-CN" altLang="en-US" sz="2400" dirty="0">
              <a:solidFill>
                <a:schemeClr val="tx1"/>
              </a:solidFill>
              <a:latin typeface="Arial" panose="020B0604020202020204" pitchFamily="34" charset="0"/>
              <a:ea typeface="楷体_GB2312" pitchFamily="49" charset="-122"/>
            </a:endParaRPr>
          </a:p>
          <a:p>
            <a:endParaRPr lang="zh-CN" altLang="en-US" sz="2400" dirty="0">
              <a:latin typeface="微软雅黑" panose="020B0503020204020204" pitchFamily="34" charset="-122"/>
              <a:ea typeface="微软雅黑" panose="020B0503020204020204" pitchFamily="34" charset="-122"/>
            </a:endParaRPr>
          </a:p>
        </p:txBody>
      </p:sp>
      <p:sp>
        <p:nvSpPr>
          <p:cNvPr id="2" name="矩形 1"/>
          <p:cNvSpPr/>
          <p:nvPr/>
        </p:nvSpPr>
        <p:spPr>
          <a:xfrm>
            <a:off x="6931644" y="1989643"/>
            <a:ext cx="1400810" cy="459105"/>
          </a:xfrm>
          <a:prstGeom prst="rect">
            <a:avLst/>
          </a:prstGeom>
        </p:spPr>
        <p:txBody>
          <a:bodyPr wrap="none" lIns="91431" tIns="45716" rIns="91431" bIns="45716">
            <a:spAutoFit/>
          </a:bodyPr>
          <a:p>
            <a:pPr algn="ctr" eaLnBrk="0" hangingPunct="0"/>
            <a:r>
              <a:rPr lang="zh-CN" altLang="en-US" sz="2400" dirty="0">
                <a:solidFill>
                  <a:schemeClr val="tx1"/>
                </a:solidFill>
                <a:sym typeface="+mn-ea"/>
              </a:rPr>
              <a:t>下行沟通</a:t>
            </a:r>
            <a:endParaRPr lang="zh-CN" altLang="en-US" sz="2400" dirty="0">
              <a:solidFill>
                <a:schemeClr val="tx1"/>
              </a:solidFill>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1583690" y="962660"/>
            <a:ext cx="5741670" cy="792480"/>
          </a:xfrm>
          <a:prstGeom prst="rect">
            <a:avLst/>
          </a:prstGeom>
          <a:noFill/>
        </p:spPr>
        <p:txBody>
          <a:bodyPr wrap="non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2</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）按照组织系统划分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rPr>
              <a:t>正式沟通</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19" name="椭圆 18"/>
          <p:cNvSpPr/>
          <p:nvPr/>
        </p:nvSpPr>
        <p:spPr>
          <a:xfrm>
            <a:off x="3501390" y="2586990"/>
            <a:ext cx="2054860" cy="1951355"/>
          </a:xfrm>
          <a:prstGeom prst="ellipse">
            <a:avLst/>
          </a:prstGeom>
          <a:gradFill>
            <a:gsLst>
              <a:gs pos="100000">
                <a:schemeClr val="bg1"/>
              </a:gs>
              <a:gs pos="0">
                <a:schemeClr val="bg1">
                  <a:lumMod val="75000"/>
                </a:schemeClr>
              </a:gs>
            </a:gsLst>
            <a:lin ang="2700000" scaled="0"/>
          </a:gradFill>
          <a:ln w="104775">
            <a:gradFill>
              <a:gsLst>
                <a:gs pos="0">
                  <a:schemeClr val="bg1"/>
                </a:gs>
                <a:gs pos="100000">
                  <a:schemeClr val="bg1">
                    <a:lumMod val="50000"/>
                  </a:schemeClr>
                </a:gs>
              </a:gsLst>
              <a:lin ang="2700000" scaled="0"/>
            </a:gradFill>
          </a:ln>
          <a:effectLst>
            <a:outerShdw blurRad="152400" dist="292100" dir="2700000" sx="95000" sy="95000" algn="tl" rotWithShape="0">
              <a:prstClr val="black">
                <a:alpha val="12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20000"/>
              </a:lnSpc>
            </a:pPr>
            <a:r>
              <a:rPr lang="zh-CN"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正式沟通</a:t>
            </a:r>
            <a:endParaRPr lang="zh-CN"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8"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500"/>
                            </p:stCondLst>
                            <p:childTnLst>
                              <p:par>
                                <p:cTn id="18" presetID="2" presetClass="entr" presetSubtype="2"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1+#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1+#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 presetClass="entr" presetSubtype="2"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1+#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1+#ppt_w/2"/>
                                          </p:val>
                                        </p:tav>
                                        <p:tav tm="100000">
                                          <p:val>
                                            <p:strVal val="#ppt_x"/>
                                          </p:val>
                                        </p:tav>
                                      </p:tavLst>
                                    </p:anim>
                                    <p:anim calcmode="lin" valueType="num">
                                      <p:cBhvr additive="base">
                                        <p:cTn id="38" dur="500" fill="hold"/>
                                        <p:tgtEl>
                                          <p:spTgt spid="6"/>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1+#ppt_w/2"/>
                                          </p:val>
                                        </p:tav>
                                        <p:tav tm="100000">
                                          <p:val>
                                            <p:strVal val="#ppt_x"/>
                                          </p:val>
                                        </p:tav>
                                      </p:tavLst>
                                    </p:anim>
                                    <p:anim calcmode="lin" valueType="num">
                                      <p:cBhvr additive="base">
                                        <p:cTn id="42" dur="500" fill="hold"/>
                                        <p:tgtEl>
                                          <p:spTgt spid="39"/>
                                        </p:tgtEl>
                                        <p:attrNameLst>
                                          <p:attrName>ppt_y</p:attrName>
                                        </p:attrNameLst>
                                      </p:cBhvr>
                                      <p:tavLst>
                                        <p:tav tm="0">
                                          <p:val>
                                            <p:strVal val="#ppt_y"/>
                                          </p:val>
                                        </p:tav>
                                        <p:tav tm="100000">
                                          <p:val>
                                            <p:strVal val="#ppt_y"/>
                                          </p:val>
                                        </p:tav>
                                      </p:tavLst>
                                    </p:anim>
                                  </p:childTnLst>
                                </p:cTn>
                              </p:par>
                            </p:childTnLst>
                          </p:cTn>
                        </p:par>
                        <p:par>
                          <p:cTn id="43" fill="hold">
                            <p:stCondLst>
                              <p:cond delay="1500"/>
                            </p:stCondLst>
                            <p:childTnLst>
                              <p:par>
                                <p:cTn id="44" presetID="2" presetClass="entr" presetSubtype="2"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1+#ppt_w/2"/>
                                          </p:val>
                                        </p:tav>
                                        <p:tav tm="100000">
                                          <p:val>
                                            <p:strVal val="#ppt_x"/>
                                          </p:val>
                                        </p:tav>
                                      </p:tavLst>
                                    </p:anim>
                                    <p:anim calcmode="lin" valueType="num">
                                      <p:cBhvr additive="base">
                                        <p:cTn id="47" dur="500" fill="hold"/>
                                        <p:tgtEl>
                                          <p:spTgt spid="15"/>
                                        </p:tgtEl>
                                        <p:attrNameLst>
                                          <p:attrName>ppt_y</p:attrName>
                                        </p:attrNameLst>
                                      </p:cBhvr>
                                      <p:tavLst>
                                        <p:tav tm="0">
                                          <p:val>
                                            <p:strVal val="#ppt_y"/>
                                          </p:val>
                                        </p:tav>
                                        <p:tav tm="100000">
                                          <p:val>
                                            <p:strVal val="#ppt_y"/>
                                          </p:val>
                                        </p:tav>
                                      </p:tavLst>
                                    </p:anim>
                                  </p:childTnLst>
                                </p:cTn>
                              </p:par>
                              <p:par>
                                <p:cTn id="48" presetID="2" presetClass="entr" presetSubtype="2"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1+#ppt_w/2"/>
                                          </p:val>
                                        </p:tav>
                                        <p:tav tm="100000">
                                          <p:val>
                                            <p:strVal val="#ppt_x"/>
                                          </p:val>
                                        </p:tav>
                                      </p:tavLst>
                                    </p:anim>
                                    <p:anim calcmode="lin" valueType="num">
                                      <p:cBhvr additive="base">
                                        <p:cTn id="51" dur="500" fill="hold"/>
                                        <p:tgtEl>
                                          <p:spTgt spid="7"/>
                                        </p:tgtEl>
                                        <p:attrNameLst>
                                          <p:attrName>ppt_y</p:attrName>
                                        </p:attrNameLst>
                                      </p:cBhvr>
                                      <p:tavLst>
                                        <p:tav tm="0">
                                          <p:val>
                                            <p:strVal val="#ppt_y"/>
                                          </p:val>
                                        </p:tav>
                                        <p:tav tm="100000">
                                          <p:val>
                                            <p:strVal val="#ppt_y"/>
                                          </p:val>
                                        </p:tav>
                                      </p:tavLst>
                                    </p:anim>
                                  </p:childTnLst>
                                </p:cTn>
                              </p:par>
                              <p:par>
                                <p:cTn id="52" presetID="2" presetClass="entr" presetSubtype="2" fill="hold" grpId="0" nodeType="with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additive="base">
                                        <p:cTn id="54" dur="500" fill="hold"/>
                                        <p:tgtEl>
                                          <p:spTgt spid="41"/>
                                        </p:tgtEl>
                                        <p:attrNameLst>
                                          <p:attrName>ppt_x</p:attrName>
                                        </p:attrNameLst>
                                      </p:cBhvr>
                                      <p:tavLst>
                                        <p:tav tm="0">
                                          <p:val>
                                            <p:strVal val="1+#ppt_w/2"/>
                                          </p:val>
                                        </p:tav>
                                        <p:tav tm="100000">
                                          <p:val>
                                            <p:strVal val="#ppt_x"/>
                                          </p:val>
                                        </p:tav>
                                      </p:tavLst>
                                    </p:anim>
                                    <p:anim calcmode="lin" valueType="num">
                                      <p:cBhvr additive="base">
                                        <p:cTn id="55" dur="500" fill="hold"/>
                                        <p:tgtEl>
                                          <p:spTgt spid="41"/>
                                        </p:tgtEl>
                                        <p:attrNameLst>
                                          <p:attrName>ppt_y</p:attrName>
                                        </p:attrNameLst>
                                      </p:cBhvr>
                                      <p:tavLst>
                                        <p:tav tm="0">
                                          <p:val>
                                            <p:strVal val="#ppt_y"/>
                                          </p:val>
                                        </p:tav>
                                        <p:tav tm="100000">
                                          <p:val>
                                            <p:strVal val="#ppt_y"/>
                                          </p:val>
                                        </p:tav>
                                      </p:tavLst>
                                    </p:anim>
                                  </p:childTnLst>
                                </p:cTn>
                              </p:par>
                            </p:childTnLst>
                          </p:cTn>
                        </p:par>
                        <p:par>
                          <p:cTn id="56" fill="hold">
                            <p:stCondLst>
                              <p:cond delay="2000"/>
                            </p:stCondLst>
                            <p:childTnLst>
                              <p:par>
                                <p:cTn id="57" presetID="2" presetClass="entr" presetSubtype="2"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1+#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par>
                                <p:cTn id="61" presetID="2" presetClass="entr" presetSubtype="2" fill="hold" nodeType="with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additive="base">
                                        <p:cTn id="63" dur="500" fill="hold"/>
                                        <p:tgtEl>
                                          <p:spTgt spid="5"/>
                                        </p:tgtEl>
                                        <p:attrNameLst>
                                          <p:attrName>ppt_x</p:attrName>
                                        </p:attrNameLst>
                                      </p:cBhvr>
                                      <p:tavLst>
                                        <p:tav tm="0">
                                          <p:val>
                                            <p:strVal val="1+#ppt_w/2"/>
                                          </p:val>
                                        </p:tav>
                                        <p:tav tm="100000">
                                          <p:val>
                                            <p:strVal val="#ppt_x"/>
                                          </p:val>
                                        </p:tav>
                                      </p:tavLst>
                                    </p:anim>
                                    <p:anim calcmode="lin" valueType="num">
                                      <p:cBhvr additive="base">
                                        <p:cTn id="64" dur="500" fill="hold"/>
                                        <p:tgtEl>
                                          <p:spTgt spid="5"/>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anim calcmode="lin" valueType="num">
                                      <p:cBhvr additive="base">
                                        <p:cTn id="67" dur="500" fill="hold"/>
                                        <p:tgtEl>
                                          <p:spTgt spid="43"/>
                                        </p:tgtEl>
                                        <p:attrNameLst>
                                          <p:attrName>ppt_x</p:attrName>
                                        </p:attrNameLst>
                                      </p:cBhvr>
                                      <p:tavLst>
                                        <p:tav tm="0">
                                          <p:val>
                                            <p:strVal val="1+#ppt_w/2"/>
                                          </p:val>
                                        </p:tav>
                                        <p:tav tm="100000">
                                          <p:val>
                                            <p:strVal val="#ppt_x"/>
                                          </p:val>
                                        </p:tav>
                                      </p:tavLst>
                                    </p:anim>
                                    <p:anim calcmode="lin" valueType="num">
                                      <p:cBhvr additive="base">
                                        <p:cTn id="68" dur="500" fill="hold"/>
                                        <p:tgtEl>
                                          <p:spTgt spid="43"/>
                                        </p:tgtEl>
                                        <p:attrNameLst>
                                          <p:attrName>ppt_y</p:attrName>
                                        </p:attrNameLst>
                                      </p:cBhvr>
                                      <p:tavLst>
                                        <p:tav tm="0">
                                          <p:val>
                                            <p:strVal val="#ppt_y"/>
                                          </p:val>
                                        </p:tav>
                                        <p:tav tm="100000">
                                          <p:val>
                                            <p:strVal val="#ppt_y"/>
                                          </p:val>
                                        </p:tav>
                                      </p:tavLst>
                                    </p:anim>
                                  </p:childTnLst>
                                </p:cTn>
                              </p:par>
                            </p:childTnLst>
                          </p:cTn>
                        </p:par>
                        <p:par>
                          <p:cTn id="69" fill="hold">
                            <p:stCondLst>
                              <p:cond delay="2500"/>
                            </p:stCondLst>
                            <p:childTnLst>
                              <p:par>
                                <p:cTn id="70" presetID="12" presetClass="entr" presetSubtype="8" fill="hold" grpId="0" nodeType="afterEffect">
                                  <p:stCondLst>
                                    <p:cond delay="0"/>
                                  </p:stCondLst>
                                  <p:childTnLst>
                                    <p:set>
                                      <p:cBhvr>
                                        <p:cTn id="71" dur="1" fill="hold">
                                          <p:stCondLst>
                                            <p:cond delay="0"/>
                                          </p:stCondLst>
                                        </p:cTn>
                                        <p:tgtEl>
                                          <p:spTgt spid="11268"/>
                                        </p:tgtEl>
                                        <p:attrNameLst>
                                          <p:attrName>style.visibility</p:attrName>
                                        </p:attrNameLst>
                                      </p:cBhvr>
                                      <p:to>
                                        <p:strVal val="visible"/>
                                      </p:to>
                                    </p:set>
                                    <p:animEffect transition="in" filter="slide(fromLeft)">
                                      <p:cBhvr>
                                        <p:cTn id="72"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bldLvl="0" animBg="1"/>
      <p:bldP spid="19" grpId="0" bldLvl="0" animBg="1"/>
      <p:bldP spid="3" grpId="0" bldLvl="0" animBg="1"/>
      <p:bldP spid="13" grpId="0" bldLvl="0" animBg="1"/>
      <p:bldP spid="2" grpId="0"/>
      <p:bldP spid="14" grpId="0" bldLvl="0" animBg="1"/>
      <p:bldP spid="39" grpId="0"/>
      <p:bldP spid="15" grpId="0" bldLvl="0" animBg="1"/>
      <p:bldP spid="41" grpId="0"/>
      <p:bldP spid="16" grpId="0" bldLvl="0" animBg="1"/>
      <p:bldP spid="43" grpId="0"/>
      <p:bldP spid="11268"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4" name="Picture 4"/>
          <p:cNvPicPr>
            <a:picLocks noChangeAspect="1"/>
          </p:cNvPicPr>
          <p:nvPr/>
        </p:nvPicPr>
        <p:blipFill>
          <a:blip r:embed="rId1"/>
          <a:srcRect t="-204"/>
          <a:stretch>
            <a:fillRect/>
          </a:stretch>
        </p:blipFill>
        <p:spPr>
          <a:xfrm>
            <a:off x="2642235" y="1827530"/>
            <a:ext cx="6587490" cy="4367530"/>
          </a:xfrm>
          <a:prstGeom prst="rect">
            <a:avLst/>
          </a:prstGeom>
          <a:noFill/>
          <a:ln w="9525">
            <a:noFill/>
          </a:ln>
        </p:spPr>
      </p:pic>
      <p:sp>
        <p:nvSpPr>
          <p:cNvPr id="10" name="文本框 9"/>
          <p:cNvSpPr txBox="1"/>
          <p:nvPr/>
        </p:nvSpPr>
        <p:spPr>
          <a:xfrm>
            <a:off x="1724025" y="1035050"/>
            <a:ext cx="7014210" cy="792480"/>
          </a:xfrm>
          <a:prstGeom prst="rect">
            <a:avLst/>
          </a:prstGeom>
          <a:noFill/>
        </p:spPr>
        <p:txBody>
          <a:bodyPr wrap="non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2</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）按照组织系统划分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rPr>
              <a:t>正式沟通信息传递方式</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wheel(4)">
                                      <p:cBhvr>
                                        <p:cTn id="7" dur="2000"/>
                                        <p:tgtEl>
                                          <p:spTgt spid="15364"/>
                                        </p:tgtEl>
                                      </p:cBhvr>
                                    </p:animEffect>
                                  </p:childTnLst>
                                </p:cTn>
                              </p:par>
                            </p:childTnLst>
                          </p:cTn>
                        </p:par>
                        <p:par>
                          <p:cTn id="8" fill="hold">
                            <p:stCondLst>
                              <p:cond delay="2000"/>
                            </p:stCondLst>
                            <p:childTnLst>
                              <p:par>
                                <p:cTn id="9" presetID="12" presetClass="entr" presetSubtype="8" fill="hold" grpId="0" nodeType="afterEffect">
                                  <p:stCondLst>
                                    <p:cond delay="0"/>
                                  </p:stCondLst>
                                  <p:childTnLst>
                                    <p:set>
                                      <p:cBhvr>
                                        <p:cTn id="10" dur="1" fill="hold">
                                          <p:stCondLst>
                                            <p:cond delay="0"/>
                                          </p:stCondLst>
                                        </p:cTn>
                                        <p:tgtEl>
                                          <p:spTgt spid="11268"/>
                                        </p:tgtEl>
                                        <p:attrNameLst>
                                          <p:attrName>style.visibility</p:attrName>
                                        </p:attrNameLst>
                                      </p:cBhvr>
                                      <p:to>
                                        <p:strVal val="visible"/>
                                      </p:to>
                                    </p:set>
                                    <p:animEffect transition="in" filter="slide(fromLeft)">
                                      <p:cBhvr>
                                        <p:cTn id="11"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空心弧 2"/>
          <p:cNvSpPr/>
          <p:nvPr/>
        </p:nvSpPr>
        <p:spPr>
          <a:xfrm rot="5400000">
            <a:off x="3184663" y="2103012"/>
            <a:ext cx="3142978" cy="2924714"/>
          </a:xfrm>
          <a:prstGeom prst="blockArc">
            <a:avLst>
              <a:gd name="adj1" fmla="val 10897210"/>
              <a:gd name="adj2" fmla="val 6953"/>
              <a:gd name="adj3" fmla="val 1246"/>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3765" fontAlgn="auto">
              <a:spcBef>
                <a:spcPts val="0"/>
              </a:spcBef>
              <a:spcAft>
                <a:spcPts val="0"/>
              </a:spcAft>
              <a:defRPr/>
            </a:pPr>
            <a:endParaRPr lang="zh-CN" altLang="en-US" sz="249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4" name="直接连接符 3"/>
          <p:cNvCxnSpPr/>
          <p:nvPr/>
        </p:nvCxnSpPr>
        <p:spPr bwMode="auto">
          <a:xfrm>
            <a:off x="5365564" y="2188242"/>
            <a:ext cx="144145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bwMode="auto">
          <a:xfrm>
            <a:off x="5415211" y="4978882"/>
            <a:ext cx="143986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bwMode="auto">
          <a:xfrm>
            <a:off x="6237183" y="3134594"/>
            <a:ext cx="133413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bwMode="auto">
          <a:xfrm>
            <a:off x="6095945" y="4119589"/>
            <a:ext cx="144070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3399155" y="2433320"/>
            <a:ext cx="2259330" cy="225933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zh-CN" altLang="en-US">
              <a:latin typeface="微软雅黑" panose="020B0503020204020204" pitchFamily="34" charset="-122"/>
              <a:ea typeface="微软雅黑" panose="020B0503020204020204" pitchFamily="34" charset="-122"/>
              <a:cs typeface="Arial" panose="020B0604020202020204" pitchFamily="34" charset="0"/>
            </a:endParaRPr>
          </a:p>
        </p:txBody>
      </p:sp>
      <p:sp>
        <p:nvSpPr>
          <p:cNvPr id="13" name="椭圆 12"/>
          <p:cNvSpPr/>
          <p:nvPr/>
        </p:nvSpPr>
        <p:spPr>
          <a:xfrm>
            <a:off x="5138389" y="1971764"/>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p:txBody>
      </p:sp>
      <p:sp>
        <p:nvSpPr>
          <p:cNvPr id="14" name="椭圆 13"/>
          <p:cNvSpPr/>
          <p:nvPr/>
        </p:nvSpPr>
        <p:spPr>
          <a:xfrm>
            <a:off x="5930477" y="2932686"/>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p:txBody>
      </p:sp>
      <p:sp>
        <p:nvSpPr>
          <p:cNvPr id="15" name="椭圆 14"/>
          <p:cNvSpPr/>
          <p:nvPr/>
        </p:nvSpPr>
        <p:spPr>
          <a:xfrm>
            <a:off x="5909537" y="3915079"/>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p:txBody>
      </p:sp>
      <p:sp>
        <p:nvSpPr>
          <p:cNvPr id="16" name="椭圆 15"/>
          <p:cNvSpPr/>
          <p:nvPr/>
        </p:nvSpPr>
        <p:spPr>
          <a:xfrm>
            <a:off x="5138389" y="4765285"/>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p:txBody>
      </p:sp>
      <p:sp>
        <p:nvSpPr>
          <p:cNvPr id="39" name="矩形 38"/>
          <p:cNvSpPr/>
          <p:nvPr/>
        </p:nvSpPr>
        <p:spPr>
          <a:xfrm>
            <a:off x="7571089" y="2932618"/>
            <a:ext cx="1096010" cy="1059180"/>
          </a:xfrm>
          <a:prstGeom prst="rect">
            <a:avLst/>
          </a:prstGeom>
        </p:spPr>
        <p:txBody>
          <a:bodyPr wrap="none" lIns="91431" tIns="45716" rIns="91431" bIns="45716">
            <a:spAutoFit/>
          </a:bodyPr>
          <a:lstStyle/>
          <a:p>
            <a:pPr algn="l"/>
            <a:r>
              <a:rPr lang="zh-CN" altLang="en-US" sz="2400" dirty="0">
                <a:solidFill>
                  <a:schemeClr val="tx1"/>
                </a:solidFill>
                <a:sym typeface="+mn-ea"/>
              </a:rPr>
              <a:t>流言式</a:t>
            </a:r>
            <a:endParaRPr lang="zh-CN" altLang="en-US" sz="2400" dirty="0">
              <a:solidFill>
                <a:schemeClr val="tx1"/>
              </a:solidFill>
              <a:sym typeface="+mn-ea"/>
            </a:endParaRPr>
          </a:p>
          <a:p>
            <a:pPr algn="l"/>
            <a:endParaRPr lang="zh-CN" altLang="en-US" sz="2400" dirty="0">
              <a:solidFill>
                <a:schemeClr val="tx1"/>
              </a:solidFill>
              <a:latin typeface="Arial" panose="020B0604020202020204" pitchFamily="34" charset="0"/>
              <a:ea typeface="楷体_GB2312" pitchFamily="49" charset="-122"/>
              <a:sym typeface="+mn-ea"/>
            </a:endParaRPr>
          </a:p>
          <a:p>
            <a:endParaRPr lang="zh-CN" altLang="en-US" sz="1500" dirty="0">
              <a:latin typeface="微软雅黑" panose="020B0503020204020204" pitchFamily="34" charset="-122"/>
              <a:ea typeface="微软雅黑" panose="020B0503020204020204" pitchFamily="34" charset="-122"/>
            </a:endParaRPr>
          </a:p>
        </p:txBody>
      </p:sp>
      <p:sp>
        <p:nvSpPr>
          <p:cNvPr id="41" name="矩形 40"/>
          <p:cNvSpPr/>
          <p:nvPr/>
        </p:nvSpPr>
        <p:spPr>
          <a:xfrm>
            <a:off x="7726292" y="3890568"/>
            <a:ext cx="1096010" cy="828675"/>
          </a:xfrm>
          <a:prstGeom prst="rect">
            <a:avLst/>
          </a:prstGeom>
        </p:spPr>
        <p:txBody>
          <a:bodyPr wrap="none" lIns="91431" tIns="45716" rIns="91431" bIns="45716">
            <a:spAutoFit/>
          </a:bodyPr>
          <a:lstStyle/>
          <a:p>
            <a:pPr algn="ctr" eaLnBrk="0" hangingPunct="0"/>
            <a:r>
              <a:rPr lang="zh-CN" altLang="en-US" sz="2400" dirty="0">
                <a:solidFill>
                  <a:schemeClr val="tx1"/>
                </a:solidFill>
                <a:sym typeface="+mn-ea"/>
              </a:rPr>
              <a:t>偶然式</a:t>
            </a:r>
            <a:endParaRPr lang="zh-CN" altLang="en-US" sz="2400" dirty="0">
              <a:solidFill>
                <a:schemeClr val="tx1"/>
              </a:solidFill>
              <a:sym typeface="+mn-ea"/>
            </a:endParaRPr>
          </a:p>
          <a:p>
            <a:pPr algn="ctr" eaLnBrk="0" hangingPunct="0"/>
            <a:endParaRPr lang="zh-CN" altLang="en-US" sz="2400" dirty="0">
              <a:solidFill>
                <a:schemeClr val="tx1"/>
              </a:solidFill>
              <a:latin typeface="微软雅黑" panose="020B0503020204020204" pitchFamily="34" charset="-122"/>
              <a:ea typeface="微软雅黑" panose="020B0503020204020204" pitchFamily="34" charset="-122"/>
              <a:sym typeface="+mn-ea"/>
            </a:endParaRPr>
          </a:p>
        </p:txBody>
      </p:sp>
      <p:sp>
        <p:nvSpPr>
          <p:cNvPr id="43" name="矩形 42"/>
          <p:cNvSpPr/>
          <p:nvPr/>
        </p:nvSpPr>
        <p:spPr>
          <a:xfrm>
            <a:off x="6963032" y="4817842"/>
            <a:ext cx="1096010" cy="828675"/>
          </a:xfrm>
          <a:prstGeom prst="rect">
            <a:avLst/>
          </a:prstGeom>
        </p:spPr>
        <p:txBody>
          <a:bodyPr wrap="none" lIns="91431" tIns="45716" rIns="91431" bIns="45716">
            <a:spAutoFit/>
          </a:bodyPr>
          <a:lstStyle/>
          <a:p>
            <a:pPr algn="l"/>
            <a:r>
              <a:rPr lang="zh-CN" altLang="en-US" sz="2400" dirty="0">
                <a:solidFill>
                  <a:schemeClr val="tx1"/>
                </a:solidFill>
                <a:sym typeface="+mn-ea"/>
              </a:rPr>
              <a:t>集束式</a:t>
            </a:r>
            <a:endParaRPr lang="zh-CN" altLang="en-US" sz="2400" dirty="0">
              <a:solidFill>
                <a:schemeClr val="tx1"/>
              </a:solidFill>
              <a:latin typeface="Arial" panose="020B0604020202020204" pitchFamily="34" charset="0"/>
              <a:ea typeface="楷体_GB2312" pitchFamily="49" charset="-122"/>
            </a:endParaRPr>
          </a:p>
          <a:p>
            <a:endParaRPr lang="zh-CN" altLang="en-US" sz="2400" dirty="0">
              <a:latin typeface="微软雅黑" panose="020B0503020204020204" pitchFamily="34" charset="-122"/>
              <a:ea typeface="微软雅黑" panose="020B0503020204020204" pitchFamily="34" charset="-122"/>
            </a:endParaRPr>
          </a:p>
        </p:txBody>
      </p:sp>
      <p:sp>
        <p:nvSpPr>
          <p:cNvPr id="2" name="矩形 1"/>
          <p:cNvSpPr/>
          <p:nvPr/>
        </p:nvSpPr>
        <p:spPr>
          <a:xfrm>
            <a:off x="7084044" y="1989643"/>
            <a:ext cx="1096010" cy="459105"/>
          </a:xfrm>
          <a:prstGeom prst="rect">
            <a:avLst/>
          </a:prstGeom>
        </p:spPr>
        <p:txBody>
          <a:bodyPr wrap="none" lIns="91431" tIns="45716" rIns="91431" bIns="45716">
            <a:spAutoFit/>
          </a:bodyPr>
          <a:p>
            <a:pPr algn="ctr" eaLnBrk="0" hangingPunct="0"/>
            <a:r>
              <a:rPr lang="zh-CN" altLang="en-US" sz="2400" dirty="0">
                <a:solidFill>
                  <a:schemeClr val="tx1"/>
                </a:solidFill>
                <a:sym typeface="+mn-ea"/>
              </a:rPr>
              <a:t>单线式</a:t>
            </a:r>
            <a:endParaRPr lang="zh-CN" altLang="en-US" sz="2400" dirty="0">
              <a:solidFill>
                <a:schemeClr val="tx1"/>
              </a:solidFill>
              <a:latin typeface="微软雅黑" panose="020B0503020204020204" pitchFamily="34" charset="-122"/>
              <a:ea typeface="微软雅黑" panose="020B0503020204020204" pitchFamily="34" charset="-122"/>
              <a:sym typeface="+mn-ea"/>
            </a:endParaRPr>
          </a:p>
        </p:txBody>
      </p:sp>
      <p:sp>
        <p:nvSpPr>
          <p:cNvPr id="17" name="文本框 16"/>
          <p:cNvSpPr txBox="1"/>
          <p:nvPr/>
        </p:nvSpPr>
        <p:spPr>
          <a:xfrm>
            <a:off x="1583690" y="962660"/>
            <a:ext cx="5970270" cy="792480"/>
          </a:xfrm>
          <a:prstGeom prst="rect">
            <a:avLst/>
          </a:prstGeom>
          <a:noFill/>
        </p:spPr>
        <p:txBody>
          <a:bodyPr wrap="non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2</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）按照组织系统划分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rPr>
              <a:t>非正式沟通</a:t>
            </a:r>
            <a:endParaRPr lang="zh-CN" altLang="en-US"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19" name="椭圆 18"/>
          <p:cNvSpPr/>
          <p:nvPr/>
        </p:nvSpPr>
        <p:spPr>
          <a:xfrm>
            <a:off x="3501390" y="2586990"/>
            <a:ext cx="2054860" cy="1951355"/>
          </a:xfrm>
          <a:prstGeom prst="ellipse">
            <a:avLst/>
          </a:prstGeom>
          <a:gradFill>
            <a:gsLst>
              <a:gs pos="100000">
                <a:schemeClr val="bg1"/>
              </a:gs>
              <a:gs pos="0">
                <a:schemeClr val="bg1">
                  <a:lumMod val="75000"/>
                </a:schemeClr>
              </a:gs>
            </a:gsLst>
            <a:lin ang="2700000" scaled="0"/>
          </a:gradFill>
          <a:ln w="104775">
            <a:gradFill>
              <a:gsLst>
                <a:gs pos="0">
                  <a:schemeClr val="bg1"/>
                </a:gs>
                <a:gs pos="100000">
                  <a:schemeClr val="bg1">
                    <a:lumMod val="50000"/>
                  </a:schemeClr>
                </a:gs>
              </a:gsLst>
              <a:lin ang="2700000" scaled="0"/>
            </a:gradFill>
          </a:ln>
          <a:effectLst>
            <a:outerShdw blurRad="152400" dist="292100" dir="2700000" sx="95000" sy="95000" algn="tl" rotWithShape="0">
              <a:prstClr val="black">
                <a:alpha val="12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20000"/>
              </a:lnSpc>
            </a:pPr>
            <a:r>
              <a:rPr lang="en-US"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a:t>
            </a:r>
            <a:r>
              <a:rPr lang="zh-CN"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非正式</a:t>
            </a:r>
            <a:endParaRPr lang="zh-CN"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沟通</a:t>
            </a:r>
            <a:endParaRPr lang="zh-CN" altLang="zh-CN" sz="24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8"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500"/>
                            </p:stCondLst>
                            <p:childTnLst>
                              <p:par>
                                <p:cTn id="18" presetID="2" presetClass="entr" presetSubtype="2"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1+#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1+#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 presetClass="entr" presetSubtype="2"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1+#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1+#ppt_w/2"/>
                                          </p:val>
                                        </p:tav>
                                        <p:tav tm="100000">
                                          <p:val>
                                            <p:strVal val="#ppt_x"/>
                                          </p:val>
                                        </p:tav>
                                      </p:tavLst>
                                    </p:anim>
                                    <p:anim calcmode="lin" valueType="num">
                                      <p:cBhvr additive="base">
                                        <p:cTn id="38" dur="500" fill="hold"/>
                                        <p:tgtEl>
                                          <p:spTgt spid="6"/>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1+#ppt_w/2"/>
                                          </p:val>
                                        </p:tav>
                                        <p:tav tm="100000">
                                          <p:val>
                                            <p:strVal val="#ppt_x"/>
                                          </p:val>
                                        </p:tav>
                                      </p:tavLst>
                                    </p:anim>
                                    <p:anim calcmode="lin" valueType="num">
                                      <p:cBhvr additive="base">
                                        <p:cTn id="42" dur="500" fill="hold"/>
                                        <p:tgtEl>
                                          <p:spTgt spid="39"/>
                                        </p:tgtEl>
                                        <p:attrNameLst>
                                          <p:attrName>ppt_y</p:attrName>
                                        </p:attrNameLst>
                                      </p:cBhvr>
                                      <p:tavLst>
                                        <p:tav tm="0">
                                          <p:val>
                                            <p:strVal val="#ppt_y"/>
                                          </p:val>
                                        </p:tav>
                                        <p:tav tm="100000">
                                          <p:val>
                                            <p:strVal val="#ppt_y"/>
                                          </p:val>
                                        </p:tav>
                                      </p:tavLst>
                                    </p:anim>
                                  </p:childTnLst>
                                </p:cTn>
                              </p:par>
                            </p:childTnLst>
                          </p:cTn>
                        </p:par>
                        <p:par>
                          <p:cTn id="43" fill="hold">
                            <p:stCondLst>
                              <p:cond delay="1500"/>
                            </p:stCondLst>
                            <p:childTnLst>
                              <p:par>
                                <p:cTn id="44" presetID="2" presetClass="entr" presetSubtype="2"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1+#ppt_w/2"/>
                                          </p:val>
                                        </p:tav>
                                        <p:tav tm="100000">
                                          <p:val>
                                            <p:strVal val="#ppt_x"/>
                                          </p:val>
                                        </p:tav>
                                      </p:tavLst>
                                    </p:anim>
                                    <p:anim calcmode="lin" valueType="num">
                                      <p:cBhvr additive="base">
                                        <p:cTn id="47" dur="500" fill="hold"/>
                                        <p:tgtEl>
                                          <p:spTgt spid="15"/>
                                        </p:tgtEl>
                                        <p:attrNameLst>
                                          <p:attrName>ppt_y</p:attrName>
                                        </p:attrNameLst>
                                      </p:cBhvr>
                                      <p:tavLst>
                                        <p:tav tm="0">
                                          <p:val>
                                            <p:strVal val="#ppt_y"/>
                                          </p:val>
                                        </p:tav>
                                        <p:tav tm="100000">
                                          <p:val>
                                            <p:strVal val="#ppt_y"/>
                                          </p:val>
                                        </p:tav>
                                      </p:tavLst>
                                    </p:anim>
                                  </p:childTnLst>
                                </p:cTn>
                              </p:par>
                              <p:par>
                                <p:cTn id="48" presetID="2" presetClass="entr" presetSubtype="2"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1+#ppt_w/2"/>
                                          </p:val>
                                        </p:tav>
                                        <p:tav tm="100000">
                                          <p:val>
                                            <p:strVal val="#ppt_x"/>
                                          </p:val>
                                        </p:tav>
                                      </p:tavLst>
                                    </p:anim>
                                    <p:anim calcmode="lin" valueType="num">
                                      <p:cBhvr additive="base">
                                        <p:cTn id="51" dur="500" fill="hold"/>
                                        <p:tgtEl>
                                          <p:spTgt spid="7"/>
                                        </p:tgtEl>
                                        <p:attrNameLst>
                                          <p:attrName>ppt_y</p:attrName>
                                        </p:attrNameLst>
                                      </p:cBhvr>
                                      <p:tavLst>
                                        <p:tav tm="0">
                                          <p:val>
                                            <p:strVal val="#ppt_y"/>
                                          </p:val>
                                        </p:tav>
                                        <p:tav tm="100000">
                                          <p:val>
                                            <p:strVal val="#ppt_y"/>
                                          </p:val>
                                        </p:tav>
                                      </p:tavLst>
                                    </p:anim>
                                  </p:childTnLst>
                                </p:cTn>
                              </p:par>
                              <p:par>
                                <p:cTn id="52" presetID="2" presetClass="entr" presetSubtype="2" fill="hold" grpId="0" nodeType="with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additive="base">
                                        <p:cTn id="54" dur="500" fill="hold"/>
                                        <p:tgtEl>
                                          <p:spTgt spid="41"/>
                                        </p:tgtEl>
                                        <p:attrNameLst>
                                          <p:attrName>ppt_x</p:attrName>
                                        </p:attrNameLst>
                                      </p:cBhvr>
                                      <p:tavLst>
                                        <p:tav tm="0">
                                          <p:val>
                                            <p:strVal val="1+#ppt_w/2"/>
                                          </p:val>
                                        </p:tav>
                                        <p:tav tm="100000">
                                          <p:val>
                                            <p:strVal val="#ppt_x"/>
                                          </p:val>
                                        </p:tav>
                                      </p:tavLst>
                                    </p:anim>
                                    <p:anim calcmode="lin" valueType="num">
                                      <p:cBhvr additive="base">
                                        <p:cTn id="55" dur="500" fill="hold"/>
                                        <p:tgtEl>
                                          <p:spTgt spid="41"/>
                                        </p:tgtEl>
                                        <p:attrNameLst>
                                          <p:attrName>ppt_y</p:attrName>
                                        </p:attrNameLst>
                                      </p:cBhvr>
                                      <p:tavLst>
                                        <p:tav tm="0">
                                          <p:val>
                                            <p:strVal val="#ppt_y"/>
                                          </p:val>
                                        </p:tav>
                                        <p:tav tm="100000">
                                          <p:val>
                                            <p:strVal val="#ppt_y"/>
                                          </p:val>
                                        </p:tav>
                                      </p:tavLst>
                                    </p:anim>
                                  </p:childTnLst>
                                </p:cTn>
                              </p:par>
                            </p:childTnLst>
                          </p:cTn>
                        </p:par>
                        <p:par>
                          <p:cTn id="56" fill="hold">
                            <p:stCondLst>
                              <p:cond delay="2000"/>
                            </p:stCondLst>
                            <p:childTnLst>
                              <p:par>
                                <p:cTn id="57" presetID="2" presetClass="entr" presetSubtype="2"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1+#ppt_w/2"/>
                                          </p:val>
                                        </p:tav>
                                        <p:tav tm="100000">
                                          <p:val>
                                            <p:strVal val="#ppt_x"/>
                                          </p:val>
                                        </p:tav>
                                      </p:tavLst>
                                    </p:anim>
                                    <p:anim calcmode="lin" valueType="num">
                                      <p:cBhvr additive="base">
                                        <p:cTn id="60" dur="500" fill="hold"/>
                                        <p:tgtEl>
                                          <p:spTgt spid="16"/>
                                        </p:tgtEl>
                                        <p:attrNameLst>
                                          <p:attrName>ppt_y</p:attrName>
                                        </p:attrNameLst>
                                      </p:cBhvr>
                                      <p:tavLst>
                                        <p:tav tm="0">
                                          <p:val>
                                            <p:strVal val="#ppt_y"/>
                                          </p:val>
                                        </p:tav>
                                        <p:tav tm="100000">
                                          <p:val>
                                            <p:strVal val="#ppt_y"/>
                                          </p:val>
                                        </p:tav>
                                      </p:tavLst>
                                    </p:anim>
                                  </p:childTnLst>
                                </p:cTn>
                              </p:par>
                              <p:par>
                                <p:cTn id="61" presetID="2" presetClass="entr" presetSubtype="2" fill="hold" nodeType="withEffect">
                                  <p:stCondLst>
                                    <p:cond delay="0"/>
                                  </p:stCondLst>
                                  <p:childTnLst>
                                    <p:set>
                                      <p:cBhvr>
                                        <p:cTn id="62" dur="1" fill="hold">
                                          <p:stCondLst>
                                            <p:cond delay="0"/>
                                          </p:stCondLst>
                                        </p:cTn>
                                        <p:tgtEl>
                                          <p:spTgt spid="5"/>
                                        </p:tgtEl>
                                        <p:attrNameLst>
                                          <p:attrName>style.visibility</p:attrName>
                                        </p:attrNameLst>
                                      </p:cBhvr>
                                      <p:to>
                                        <p:strVal val="visible"/>
                                      </p:to>
                                    </p:set>
                                    <p:anim calcmode="lin" valueType="num">
                                      <p:cBhvr additive="base">
                                        <p:cTn id="63" dur="500" fill="hold"/>
                                        <p:tgtEl>
                                          <p:spTgt spid="5"/>
                                        </p:tgtEl>
                                        <p:attrNameLst>
                                          <p:attrName>ppt_x</p:attrName>
                                        </p:attrNameLst>
                                      </p:cBhvr>
                                      <p:tavLst>
                                        <p:tav tm="0">
                                          <p:val>
                                            <p:strVal val="1+#ppt_w/2"/>
                                          </p:val>
                                        </p:tav>
                                        <p:tav tm="100000">
                                          <p:val>
                                            <p:strVal val="#ppt_x"/>
                                          </p:val>
                                        </p:tav>
                                      </p:tavLst>
                                    </p:anim>
                                    <p:anim calcmode="lin" valueType="num">
                                      <p:cBhvr additive="base">
                                        <p:cTn id="64" dur="500" fill="hold"/>
                                        <p:tgtEl>
                                          <p:spTgt spid="5"/>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43"/>
                                        </p:tgtEl>
                                        <p:attrNameLst>
                                          <p:attrName>style.visibility</p:attrName>
                                        </p:attrNameLst>
                                      </p:cBhvr>
                                      <p:to>
                                        <p:strVal val="visible"/>
                                      </p:to>
                                    </p:set>
                                    <p:anim calcmode="lin" valueType="num">
                                      <p:cBhvr additive="base">
                                        <p:cTn id="67" dur="500" fill="hold"/>
                                        <p:tgtEl>
                                          <p:spTgt spid="43"/>
                                        </p:tgtEl>
                                        <p:attrNameLst>
                                          <p:attrName>ppt_x</p:attrName>
                                        </p:attrNameLst>
                                      </p:cBhvr>
                                      <p:tavLst>
                                        <p:tav tm="0">
                                          <p:val>
                                            <p:strVal val="1+#ppt_w/2"/>
                                          </p:val>
                                        </p:tav>
                                        <p:tav tm="100000">
                                          <p:val>
                                            <p:strVal val="#ppt_x"/>
                                          </p:val>
                                        </p:tav>
                                      </p:tavLst>
                                    </p:anim>
                                    <p:anim calcmode="lin" valueType="num">
                                      <p:cBhvr additive="base">
                                        <p:cTn id="68" dur="500" fill="hold"/>
                                        <p:tgtEl>
                                          <p:spTgt spid="43"/>
                                        </p:tgtEl>
                                        <p:attrNameLst>
                                          <p:attrName>ppt_y</p:attrName>
                                        </p:attrNameLst>
                                      </p:cBhvr>
                                      <p:tavLst>
                                        <p:tav tm="0">
                                          <p:val>
                                            <p:strVal val="#ppt_y"/>
                                          </p:val>
                                        </p:tav>
                                        <p:tav tm="100000">
                                          <p:val>
                                            <p:strVal val="#ppt_y"/>
                                          </p:val>
                                        </p:tav>
                                      </p:tavLst>
                                    </p:anim>
                                  </p:childTnLst>
                                </p:cTn>
                              </p:par>
                            </p:childTnLst>
                          </p:cTn>
                        </p:par>
                        <p:par>
                          <p:cTn id="69" fill="hold">
                            <p:stCondLst>
                              <p:cond delay="2500"/>
                            </p:stCondLst>
                            <p:childTnLst>
                              <p:par>
                                <p:cTn id="70" presetID="12" presetClass="entr" presetSubtype="8" fill="hold" grpId="0" nodeType="afterEffect">
                                  <p:stCondLst>
                                    <p:cond delay="0"/>
                                  </p:stCondLst>
                                  <p:childTnLst>
                                    <p:set>
                                      <p:cBhvr>
                                        <p:cTn id="71" dur="1" fill="hold">
                                          <p:stCondLst>
                                            <p:cond delay="0"/>
                                          </p:stCondLst>
                                        </p:cTn>
                                        <p:tgtEl>
                                          <p:spTgt spid="11268"/>
                                        </p:tgtEl>
                                        <p:attrNameLst>
                                          <p:attrName>style.visibility</p:attrName>
                                        </p:attrNameLst>
                                      </p:cBhvr>
                                      <p:to>
                                        <p:strVal val="visible"/>
                                      </p:to>
                                    </p:set>
                                    <p:animEffect transition="in" filter="slide(fromLeft)">
                                      <p:cBhvr>
                                        <p:cTn id="72"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bldLvl="0" animBg="1"/>
      <p:bldP spid="19" grpId="0" bldLvl="0" animBg="1"/>
      <p:bldP spid="3" grpId="0" bldLvl="0" animBg="1"/>
      <p:bldP spid="13" grpId="0" bldLvl="0" animBg="1"/>
      <p:bldP spid="2" grpId="0"/>
      <p:bldP spid="14" grpId="0" bldLvl="0" animBg="1"/>
      <p:bldP spid="39" grpId="0"/>
      <p:bldP spid="15" grpId="0" bldLvl="0" animBg="1"/>
      <p:bldP spid="41" grpId="0"/>
      <p:bldP spid="16" grpId="0" bldLvl="0" animBg="1"/>
      <p:bldP spid="43" grpId="0"/>
      <p:bldP spid="1126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4"/>
          <p:cNvGrpSpPr/>
          <p:nvPr/>
        </p:nvGrpSpPr>
        <p:grpSpPr>
          <a:xfrm>
            <a:off x="1758315" y="1697355"/>
            <a:ext cx="8229600" cy="4423410"/>
            <a:chOff x="-3266" y="15"/>
            <a:chExt cx="13121" cy="7938"/>
          </a:xfrm>
        </p:grpSpPr>
        <p:pic>
          <p:nvPicPr>
            <p:cNvPr id="19460" name="Picture 5" descr="7-4"/>
            <p:cNvPicPr>
              <a:picLocks noChangeAspect="1"/>
            </p:cNvPicPr>
            <p:nvPr/>
          </p:nvPicPr>
          <p:blipFill>
            <a:blip r:embed="rId1"/>
            <a:stretch>
              <a:fillRect/>
            </a:stretch>
          </p:blipFill>
          <p:spPr>
            <a:xfrm>
              <a:off x="242" y="15"/>
              <a:ext cx="9613" cy="7938"/>
            </a:xfrm>
            <a:prstGeom prst="rect">
              <a:avLst/>
            </a:prstGeom>
            <a:noFill/>
            <a:ln w="9525">
              <a:noFill/>
            </a:ln>
          </p:spPr>
        </p:pic>
        <p:sp>
          <p:nvSpPr>
            <p:cNvPr id="19461" name="Text Box 6"/>
            <p:cNvSpPr txBox="1"/>
            <p:nvPr/>
          </p:nvSpPr>
          <p:spPr>
            <a:xfrm>
              <a:off x="-3266" y="635"/>
              <a:ext cx="6331" cy="826"/>
            </a:xfrm>
            <a:prstGeom prst="rect">
              <a:avLst/>
            </a:prstGeom>
            <a:noFill/>
            <a:ln w="9525">
              <a:noFill/>
            </a:ln>
          </p:spPr>
          <p:txBody>
            <a:bodyPr wrap="square" anchor="t">
              <a:spAutoFit/>
            </a:bodyPr>
            <a:p>
              <a:endParaRPr lang="zh-CN" altLang="en-US" sz="2400" dirty="0">
                <a:solidFill>
                  <a:srgbClr val="FF9900"/>
                </a:solidFill>
                <a:latin typeface="Arial" panose="020B0604020202020204" pitchFamily="34" charset="0"/>
                <a:ea typeface="楷体_GB2312" pitchFamily="49" charset="-122"/>
              </a:endParaRPr>
            </a:p>
          </p:txBody>
        </p:sp>
      </p:grpSp>
      <p:sp>
        <p:nvSpPr>
          <p:cNvPr id="10" name="文本框 9"/>
          <p:cNvSpPr txBox="1"/>
          <p:nvPr/>
        </p:nvSpPr>
        <p:spPr>
          <a:xfrm>
            <a:off x="1741170" y="1009650"/>
            <a:ext cx="8003540" cy="1124585"/>
          </a:xfrm>
          <a:prstGeom prst="rect">
            <a:avLst/>
          </a:prstGeom>
          <a:noFill/>
        </p:spPr>
        <p:txBody>
          <a:bodyPr wrap="squar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2</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）按照组织系统划分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zh-CN" altLang="en-US" sz="1800" dirty="0">
                <a:solidFill>
                  <a:srgbClr val="C00000"/>
                </a:solidFill>
                <a:sym typeface="+mn-ea"/>
              </a:rPr>
              <a:t>非正式沟通的信息传递方式</a:t>
            </a:r>
            <a:endParaRPr lang="zh-CN" altLang="en-US" sz="1800" dirty="0">
              <a:solidFill>
                <a:srgbClr val="C00000"/>
              </a:solidFill>
              <a:latin typeface="Arial" panose="020B0604020202020204" pitchFamily="34" charset="0"/>
              <a:ea typeface="楷体_GB2312" pitchFamily="49" charset="-122"/>
              <a:sym typeface="+mn-ea"/>
            </a:endParaRPr>
          </a:p>
          <a:p>
            <a:pPr algn="l">
              <a:lnSpc>
                <a:spcPct val="120000"/>
              </a:lnSpc>
            </a:pPr>
            <a:endPar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endParaRPr>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par>
                          <p:cTn id="8" fill="hold">
                            <p:stCondLst>
                              <p:cond delay="1000"/>
                            </p:stCondLst>
                            <p:childTnLst>
                              <p:par>
                                <p:cTn id="9" presetID="12" presetClass="entr" presetSubtype="8" fill="hold" grpId="0" nodeType="afterEffect">
                                  <p:stCondLst>
                                    <p:cond delay="0"/>
                                  </p:stCondLst>
                                  <p:childTnLst>
                                    <p:set>
                                      <p:cBhvr>
                                        <p:cTn id="10" dur="1" fill="hold">
                                          <p:stCondLst>
                                            <p:cond delay="0"/>
                                          </p:stCondLst>
                                        </p:cTn>
                                        <p:tgtEl>
                                          <p:spTgt spid="11268"/>
                                        </p:tgtEl>
                                        <p:attrNameLst>
                                          <p:attrName>style.visibility</p:attrName>
                                        </p:attrNameLst>
                                      </p:cBhvr>
                                      <p:to>
                                        <p:strVal val="visible"/>
                                      </p:to>
                                    </p:set>
                                    <p:animEffect transition="in" filter="slide(fromLeft)">
                                      <p:cBhvr>
                                        <p:cTn id="11"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5655" y="305308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additive="base">
                                        <p:cTn id="15" dur="500" fill="hold"/>
                                        <p:tgtEl>
                                          <p:spTgt spid="11271"/>
                                        </p:tgtEl>
                                        <p:attrNameLst>
                                          <p:attrName>ppt_x</p:attrName>
                                        </p:attrNameLst>
                                      </p:cBhvr>
                                      <p:tavLst>
                                        <p:tav tm="0">
                                          <p:val>
                                            <p:strVal val="#ppt_x"/>
                                          </p:val>
                                        </p:tav>
                                        <p:tav tm="100000">
                                          <p:val>
                                            <p:strVal val="#ppt_x"/>
                                          </p:val>
                                        </p:tav>
                                      </p:tavLst>
                                    </p:anim>
                                    <p:anim calcmode="lin" valueType="num">
                                      <p:cBhvr additive="base">
                                        <p:cTn id="16" dur="500" fill="hold"/>
                                        <p:tgtEl>
                                          <p:spTgt spid="1127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1" grpId="0"/>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Freeform 105"/>
          <p:cNvSpPr/>
          <p:nvPr/>
        </p:nvSpPr>
        <p:spPr bwMode="auto">
          <a:xfrm>
            <a:off x="6142990" y="4357370"/>
            <a:ext cx="1499870" cy="1497965"/>
          </a:xfrm>
          <a:custGeom>
            <a:avLst/>
            <a:gdLst>
              <a:gd name="T0" fmla="*/ 0 w 876"/>
              <a:gd name="T1" fmla="*/ 29138806 h 952"/>
              <a:gd name="T2" fmla="*/ 0 w 876"/>
              <a:gd name="T3" fmla="*/ 477871696 h 952"/>
              <a:gd name="T4" fmla="*/ 851127092 w 876"/>
              <a:gd name="T5" fmla="*/ 924662129 h 952"/>
              <a:gd name="T6" fmla="*/ 691784020 w 876"/>
              <a:gd name="T7" fmla="*/ 0 h 952"/>
              <a:gd name="T8" fmla="*/ 367267589 w 876"/>
              <a:gd name="T9" fmla="*/ 0 h 952"/>
              <a:gd name="T10" fmla="*/ 410017760 w 876"/>
              <a:gd name="T11" fmla="*/ 244763215 h 952"/>
              <a:gd name="T12" fmla="*/ 0 w 876"/>
              <a:gd name="T13" fmla="*/ 29138806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pPr>
            <a:endParaRPr lang="zh-CN" altLang="en-US" sz="2400">
              <a:solidFill>
                <a:prstClr val="black"/>
              </a:solidFill>
            </a:endParaRPr>
          </a:p>
        </p:txBody>
      </p:sp>
      <p:sp>
        <p:nvSpPr>
          <p:cNvPr id="7" name="Freeform 107"/>
          <p:cNvSpPr/>
          <p:nvPr/>
        </p:nvSpPr>
        <p:spPr bwMode="auto">
          <a:xfrm>
            <a:off x="4674025" y="4313767"/>
            <a:ext cx="1155700" cy="1250951"/>
          </a:xfrm>
          <a:custGeom>
            <a:avLst/>
            <a:gdLst>
              <a:gd name="T0" fmla="*/ 878 w 878"/>
              <a:gd name="T1" fmla="*/ 30 h 952"/>
              <a:gd name="T2" fmla="*/ 456 w 878"/>
              <a:gd name="T3" fmla="*/ 252 h 952"/>
              <a:gd name="T4" fmla="*/ 498 w 878"/>
              <a:gd name="T5" fmla="*/ 0 h 952"/>
              <a:gd name="T6" fmla="*/ 164 w 878"/>
              <a:gd name="T7" fmla="*/ 0 h 952"/>
              <a:gd name="T8" fmla="*/ 0 w 878"/>
              <a:gd name="T9" fmla="*/ 952 h 952"/>
              <a:gd name="T10" fmla="*/ 878 w 878"/>
              <a:gd name="T11" fmla="*/ 492 h 952"/>
              <a:gd name="T12" fmla="*/ 878 w 878"/>
              <a:gd name="T13" fmla="*/ 30 h 952"/>
            </a:gdLst>
            <a:ahLst/>
            <a:cxnLst>
              <a:cxn ang="0">
                <a:pos x="T0" y="T1"/>
              </a:cxn>
              <a:cxn ang="0">
                <a:pos x="T2" y="T3"/>
              </a:cxn>
              <a:cxn ang="0">
                <a:pos x="T4" y="T5"/>
              </a:cxn>
              <a:cxn ang="0">
                <a:pos x="T6" y="T7"/>
              </a:cxn>
              <a:cxn ang="0">
                <a:pos x="T8" y="T9"/>
              </a:cxn>
              <a:cxn ang="0">
                <a:pos x="T10" y="T11"/>
              </a:cxn>
              <a:cxn ang="0">
                <a:pos x="T12" y="T13"/>
              </a:cxn>
            </a:cxnLst>
            <a:rect l="0" t="0" r="r" b="b"/>
            <a:pathLst>
              <a:path w="878" h="952">
                <a:moveTo>
                  <a:pt x="878" y="30"/>
                </a:moveTo>
                <a:lnTo>
                  <a:pt x="456" y="252"/>
                </a:lnTo>
                <a:lnTo>
                  <a:pt x="498" y="0"/>
                </a:lnTo>
                <a:lnTo>
                  <a:pt x="164" y="0"/>
                </a:lnTo>
                <a:lnTo>
                  <a:pt x="0" y="952"/>
                </a:lnTo>
                <a:lnTo>
                  <a:pt x="878" y="492"/>
                </a:lnTo>
                <a:lnTo>
                  <a:pt x="878"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defRPr/>
            </a:pPr>
            <a:endParaRPr lang="zh-CN" altLang="en-US" sz="2400">
              <a:solidFill>
                <a:prstClr val="black"/>
              </a:solidFill>
              <a:effectLst>
                <a:outerShdw blurRad="60007" dist="310007" dir="7680000" sy="30000" kx="1300200" algn="ctr" rotWithShape="0">
                  <a:prstClr val="black">
                    <a:alpha val="32000"/>
                  </a:prstClr>
                </a:outerShdw>
              </a:effectLst>
            </a:endParaRPr>
          </a:p>
        </p:txBody>
      </p:sp>
      <p:sp>
        <p:nvSpPr>
          <p:cNvPr id="3" name="矩形标注 2"/>
          <p:cNvSpPr/>
          <p:nvPr/>
        </p:nvSpPr>
        <p:spPr>
          <a:xfrm>
            <a:off x="1612900" y="1760855"/>
            <a:ext cx="2851785" cy="104140"/>
          </a:xfrm>
          <a:prstGeom prst="wedgeRectCallout">
            <a:avLst>
              <a:gd name="adj1" fmla="val -23398"/>
              <a:gd name="adj2" fmla="val 40329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C00000"/>
              </a:solidFill>
            </a:endParaRPr>
          </a:p>
        </p:txBody>
      </p:sp>
      <p:sp>
        <p:nvSpPr>
          <p:cNvPr id="10" name="文本框 9"/>
          <p:cNvSpPr txBox="1"/>
          <p:nvPr/>
        </p:nvSpPr>
        <p:spPr>
          <a:xfrm>
            <a:off x="1724025" y="1035050"/>
            <a:ext cx="5055870" cy="792480"/>
          </a:xfrm>
          <a:prstGeom prst="rect">
            <a:avLst/>
          </a:prstGeom>
          <a:noFill/>
        </p:spPr>
        <p:txBody>
          <a:bodyPr wrap="non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3</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zh-CN" altLang="zh-CN"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rPr>
              <a:t>按是否进行反馈划分</a:t>
            </a:r>
            <a:endParaRPr lang="zh-CN" altLang="zh-CN"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28675" name="Freeform 6"/>
          <p:cNvSpPr>
            <a:spLocks noEditPoints="1" noChangeArrowheads="1"/>
          </p:cNvSpPr>
          <p:nvPr/>
        </p:nvSpPr>
        <p:spPr bwMode="auto">
          <a:xfrm>
            <a:off x="5897563" y="3429000"/>
            <a:ext cx="3444875" cy="1730375"/>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537"/>
              <a:gd name="T172" fmla="*/ 0 h 6793"/>
              <a:gd name="T173" fmla="*/ 13537 w 13537"/>
              <a:gd name="T174" fmla="*/ 6793 h 6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cmpd="sng">
            <a:solidFill>
              <a:srgbClr val="FFFFFF"/>
            </a:solidFill>
            <a:miter lim="800000"/>
          </a:ln>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76" name="TextBox 15"/>
          <p:cNvSpPr>
            <a:spLocks noChangeArrowheads="1"/>
          </p:cNvSpPr>
          <p:nvPr/>
        </p:nvSpPr>
        <p:spPr bwMode="auto">
          <a:xfrm>
            <a:off x="6770688" y="4208463"/>
            <a:ext cx="1655762"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algn="ctr"/>
            <a:r>
              <a:rPr lang="zh-CN" altLang="zh-CN" sz="1600">
                <a:solidFill>
                  <a:schemeClr val="bg1"/>
                </a:solidFill>
                <a:latin typeface="方正兰亭黑简体" charset="-122"/>
                <a:ea typeface="Adobe 宋体 Std L" pitchFamily="2" charset="-122"/>
                <a:sym typeface="方正兰亭黑简体" charset="-122"/>
              </a:rPr>
              <a:t>Transition Page</a:t>
            </a:r>
            <a:endParaRPr lang="zh-CN" altLang="zh-CN" sz="1600">
              <a:solidFill>
                <a:schemeClr val="bg1"/>
              </a:solidFill>
              <a:latin typeface="方正兰亭黑简体" charset="-122"/>
              <a:ea typeface="Adobe 宋体 Std L" pitchFamily="2" charset="-122"/>
              <a:sym typeface="方正兰亭黑简体" charset="-122"/>
            </a:endParaRPr>
          </a:p>
        </p:txBody>
      </p:sp>
      <p:sp>
        <p:nvSpPr>
          <p:cNvPr id="28677" name="文本框 13"/>
          <p:cNvSpPr>
            <a:spLocks noChangeArrowheads="1"/>
          </p:cNvSpPr>
          <p:nvPr/>
        </p:nvSpPr>
        <p:spPr bwMode="auto">
          <a:xfrm>
            <a:off x="6771005" y="3768725"/>
            <a:ext cx="193421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zh-CN" sz="3000" b="1">
                <a:solidFill>
                  <a:srgbClr val="000000"/>
                </a:solidFill>
                <a:latin typeface="微软雅黑" panose="020B0503020204020204" pitchFamily="34" charset="-122"/>
                <a:ea typeface="微软雅黑" panose="020B0503020204020204" pitchFamily="34" charset="-122"/>
              </a:rPr>
              <a:t>单向沟通</a:t>
            </a:r>
            <a:r>
              <a:rPr lang="zh-CN" sz="2400" b="1">
                <a:solidFill>
                  <a:schemeClr val="bg1"/>
                </a:solidFill>
                <a:latin typeface="方正兰亭粗黑_GBK" charset="-122"/>
                <a:ea typeface="微软雅黑" panose="020B0503020204020204" pitchFamily="34" charset="-122"/>
              </a:rPr>
              <a:t>页</a:t>
            </a:r>
            <a:endParaRPr lang="zh-CN" sz="2400" b="1">
              <a:solidFill>
                <a:schemeClr val="bg1"/>
              </a:solidFill>
              <a:latin typeface="方正兰亭粗黑_GBK" charset="-122"/>
              <a:ea typeface="微软雅黑" panose="020B0503020204020204" pitchFamily="34" charset="-122"/>
            </a:endParaRPr>
          </a:p>
        </p:txBody>
      </p:sp>
      <p:sp>
        <p:nvSpPr>
          <p:cNvPr id="28679" name="Freeform 6"/>
          <p:cNvSpPr>
            <a:spLocks noEditPoints="1" noChangeArrowheads="1"/>
          </p:cNvSpPr>
          <p:nvPr/>
        </p:nvSpPr>
        <p:spPr bwMode="auto">
          <a:xfrm>
            <a:off x="7162165" y="1930400"/>
            <a:ext cx="873125" cy="1736725"/>
          </a:xfrm>
          <a:custGeom>
            <a:avLst/>
            <a:gdLst>
              <a:gd name="T0" fmla="*/ 7 w 6843"/>
              <a:gd name="T1" fmla="*/ 13512 h 13588"/>
              <a:gd name="T2" fmla="*/ 6769 w 6843"/>
              <a:gd name="T3" fmla="*/ 1897 h 13588"/>
              <a:gd name="T4" fmla="*/ 6382 w 6843"/>
              <a:gd name="T5" fmla="*/ 1682 h 13588"/>
              <a:gd name="T6" fmla="*/ 5990 w 6843"/>
              <a:gd name="T7" fmla="*/ 1480 h 13588"/>
              <a:gd name="T8" fmla="*/ 5592 w 6843"/>
              <a:gd name="T9" fmla="*/ 1292 h 13588"/>
              <a:gd name="T10" fmla="*/ 5188 w 6843"/>
              <a:gd name="T11" fmla="*/ 1117 h 13588"/>
              <a:gd name="T12" fmla="*/ 4780 w 6843"/>
              <a:gd name="T13" fmla="*/ 956 h 13588"/>
              <a:gd name="T14" fmla="*/ 4367 w 6843"/>
              <a:gd name="T15" fmla="*/ 808 h 13588"/>
              <a:gd name="T16" fmla="*/ 3949 w 6843"/>
              <a:gd name="T17" fmla="*/ 674 h 13588"/>
              <a:gd name="T18" fmla="*/ 3527 w 6843"/>
              <a:gd name="T19" fmla="*/ 554 h 13588"/>
              <a:gd name="T20" fmla="*/ 3102 w 6843"/>
              <a:gd name="T21" fmla="*/ 447 h 13588"/>
              <a:gd name="T22" fmla="*/ 2673 w 6843"/>
              <a:gd name="T23" fmla="*/ 354 h 13588"/>
              <a:gd name="T24" fmla="*/ 2241 w 6843"/>
              <a:gd name="T25" fmla="*/ 276 h 13588"/>
              <a:gd name="T26" fmla="*/ 1806 w 6843"/>
              <a:gd name="T27" fmla="*/ 212 h 13588"/>
              <a:gd name="T28" fmla="*/ 1369 w 6843"/>
              <a:gd name="T29" fmla="*/ 161 h 13588"/>
              <a:gd name="T30" fmla="*/ 930 w 6843"/>
              <a:gd name="T31" fmla="*/ 125 h 13588"/>
              <a:gd name="T32" fmla="*/ 490 w 6843"/>
              <a:gd name="T33" fmla="*/ 103 h 13588"/>
              <a:gd name="T34" fmla="*/ 48 w 6843"/>
              <a:gd name="T35" fmla="*/ 96 h 13588"/>
              <a:gd name="T36" fmla="*/ 96 w 6843"/>
              <a:gd name="T37" fmla="*/ 13536 h 13588"/>
              <a:gd name="T38" fmla="*/ 15 w 6843"/>
              <a:gd name="T39" fmla="*/ 14 h 13588"/>
              <a:gd name="T40" fmla="*/ 271 w 6843"/>
              <a:gd name="T41" fmla="*/ 2 h 13588"/>
              <a:gd name="T42" fmla="*/ 716 w 6843"/>
              <a:gd name="T43" fmla="*/ 17 h 13588"/>
              <a:gd name="T44" fmla="*/ 1159 w 6843"/>
              <a:gd name="T45" fmla="*/ 46 h 13588"/>
              <a:gd name="T46" fmla="*/ 1600 w 6843"/>
              <a:gd name="T47" fmla="*/ 89 h 13588"/>
              <a:gd name="T48" fmla="*/ 2039 w 6843"/>
              <a:gd name="T49" fmla="*/ 147 h 13588"/>
              <a:gd name="T50" fmla="*/ 2475 w 6843"/>
              <a:gd name="T51" fmla="*/ 219 h 13588"/>
              <a:gd name="T52" fmla="*/ 2908 w 6843"/>
              <a:gd name="T53" fmla="*/ 306 h 13588"/>
              <a:gd name="T54" fmla="*/ 3338 w 6843"/>
              <a:gd name="T55" fmla="*/ 406 h 13588"/>
              <a:gd name="T56" fmla="*/ 3766 w 6843"/>
              <a:gd name="T57" fmla="*/ 520 h 13588"/>
              <a:gd name="T58" fmla="*/ 4188 w 6843"/>
              <a:gd name="T59" fmla="*/ 648 h 13588"/>
              <a:gd name="T60" fmla="*/ 4606 w 6843"/>
              <a:gd name="T61" fmla="*/ 790 h 13588"/>
              <a:gd name="T62" fmla="*/ 5020 w 6843"/>
              <a:gd name="T63" fmla="*/ 946 h 13588"/>
              <a:gd name="T64" fmla="*/ 5430 w 6843"/>
              <a:gd name="T65" fmla="*/ 1115 h 13588"/>
              <a:gd name="T66" fmla="*/ 5833 w 6843"/>
              <a:gd name="T67" fmla="*/ 1298 h 13588"/>
              <a:gd name="T68" fmla="*/ 6231 w 6843"/>
              <a:gd name="T69" fmla="*/ 1494 h 13588"/>
              <a:gd name="T70" fmla="*/ 6624 w 6843"/>
              <a:gd name="T71" fmla="*/ 1704 h 13588"/>
              <a:gd name="T72" fmla="*/ 6839 w 6843"/>
              <a:gd name="T73" fmla="*/ 1842 h 13588"/>
              <a:gd name="T74" fmla="*/ 90 w 6843"/>
              <a:gd name="T75" fmla="*/ 13560 h 13588"/>
              <a:gd name="T76" fmla="*/ 0 w 6843"/>
              <a:gd name="T77" fmla="*/ 13536 h 135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43"/>
              <a:gd name="T118" fmla="*/ 0 h 13588"/>
              <a:gd name="T119" fmla="*/ 6843 w 6843"/>
              <a:gd name="T120" fmla="*/ 13588 h 135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43" h="13588">
                <a:moveTo>
                  <a:pt x="96" y="13536"/>
                </a:moveTo>
                <a:lnTo>
                  <a:pt x="7" y="13512"/>
                </a:lnTo>
                <a:lnTo>
                  <a:pt x="6751" y="1831"/>
                </a:lnTo>
                <a:lnTo>
                  <a:pt x="6769" y="1897"/>
                </a:lnTo>
                <a:lnTo>
                  <a:pt x="6576" y="1787"/>
                </a:lnTo>
                <a:lnTo>
                  <a:pt x="6382" y="1682"/>
                </a:lnTo>
                <a:lnTo>
                  <a:pt x="6187" y="1580"/>
                </a:lnTo>
                <a:lnTo>
                  <a:pt x="5990" y="1480"/>
                </a:lnTo>
                <a:lnTo>
                  <a:pt x="5792" y="1385"/>
                </a:lnTo>
                <a:lnTo>
                  <a:pt x="5592" y="1292"/>
                </a:lnTo>
                <a:lnTo>
                  <a:pt x="5391" y="1203"/>
                </a:lnTo>
                <a:lnTo>
                  <a:pt x="5188" y="1117"/>
                </a:lnTo>
                <a:lnTo>
                  <a:pt x="4985" y="1035"/>
                </a:lnTo>
                <a:lnTo>
                  <a:pt x="4780" y="956"/>
                </a:lnTo>
                <a:lnTo>
                  <a:pt x="4574" y="881"/>
                </a:lnTo>
                <a:lnTo>
                  <a:pt x="4367" y="808"/>
                </a:lnTo>
                <a:lnTo>
                  <a:pt x="4158" y="740"/>
                </a:lnTo>
                <a:lnTo>
                  <a:pt x="3949" y="674"/>
                </a:lnTo>
                <a:lnTo>
                  <a:pt x="3738" y="612"/>
                </a:lnTo>
                <a:lnTo>
                  <a:pt x="3527" y="554"/>
                </a:lnTo>
                <a:lnTo>
                  <a:pt x="3314" y="499"/>
                </a:lnTo>
                <a:lnTo>
                  <a:pt x="3102" y="447"/>
                </a:lnTo>
                <a:lnTo>
                  <a:pt x="2888" y="399"/>
                </a:lnTo>
                <a:lnTo>
                  <a:pt x="2673" y="354"/>
                </a:lnTo>
                <a:lnTo>
                  <a:pt x="2457" y="314"/>
                </a:lnTo>
                <a:lnTo>
                  <a:pt x="2241" y="276"/>
                </a:lnTo>
                <a:lnTo>
                  <a:pt x="2024" y="242"/>
                </a:lnTo>
                <a:lnTo>
                  <a:pt x="1806" y="212"/>
                </a:lnTo>
                <a:lnTo>
                  <a:pt x="1588" y="185"/>
                </a:lnTo>
                <a:lnTo>
                  <a:pt x="1369" y="161"/>
                </a:lnTo>
                <a:lnTo>
                  <a:pt x="1150" y="141"/>
                </a:lnTo>
                <a:lnTo>
                  <a:pt x="930" y="125"/>
                </a:lnTo>
                <a:lnTo>
                  <a:pt x="710" y="112"/>
                </a:lnTo>
                <a:lnTo>
                  <a:pt x="490" y="103"/>
                </a:lnTo>
                <a:lnTo>
                  <a:pt x="269" y="98"/>
                </a:lnTo>
                <a:lnTo>
                  <a:pt x="48" y="96"/>
                </a:lnTo>
                <a:lnTo>
                  <a:pt x="96" y="48"/>
                </a:lnTo>
                <a:lnTo>
                  <a:pt x="96" y="13536"/>
                </a:lnTo>
                <a:close/>
                <a:moveTo>
                  <a:pt x="0" y="48"/>
                </a:moveTo>
                <a:cubicBezTo>
                  <a:pt x="0" y="35"/>
                  <a:pt x="6" y="23"/>
                  <a:pt x="15" y="14"/>
                </a:cubicBezTo>
                <a:cubicBezTo>
                  <a:pt x="24" y="5"/>
                  <a:pt x="36" y="0"/>
                  <a:pt x="49" y="0"/>
                </a:cubicBezTo>
                <a:lnTo>
                  <a:pt x="271" y="2"/>
                </a:lnTo>
                <a:lnTo>
                  <a:pt x="494" y="8"/>
                </a:lnTo>
                <a:lnTo>
                  <a:pt x="716" y="17"/>
                </a:lnTo>
                <a:lnTo>
                  <a:pt x="938" y="29"/>
                </a:lnTo>
                <a:lnTo>
                  <a:pt x="1159" y="46"/>
                </a:lnTo>
                <a:lnTo>
                  <a:pt x="1380" y="66"/>
                </a:lnTo>
                <a:lnTo>
                  <a:pt x="1600" y="89"/>
                </a:lnTo>
                <a:lnTo>
                  <a:pt x="1820" y="116"/>
                </a:lnTo>
                <a:lnTo>
                  <a:pt x="2039" y="147"/>
                </a:lnTo>
                <a:lnTo>
                  <a:pt x="2257" y="181"/>
                </a:lnTo>
                <a:lnTo>
                  <a:pt x="2475" y="219"/>
                </a:lnTo>
                <a:lnTo>
                  <a:pt x="2692" y="260"/>
                </a:lnTo>
                <a:lnTo>
                  <a:pt x="2908" y="306"/>
                </a:lnTo>
                <a:lnTo>
                  <a:pt x="3124" y="354"/>
                </a:lnTo>
                <a:lnTo>
                  <a:pt x="3338" y="406"/>
                </a:lnTo>
                <a:lnTo>
                  <a:pt x="3553" y="461"/>
                </a:lnTo>
                <a:lnTo>
                  <a:pt x="3766" y="520"/>
                </a:lnTo>
                <a:lnTo>
                  <a:pt x="3977" y="583"/>
                </a:lnTo>
                <a:lnTo>
                  <a:pt x="4188" y="648"/>
                </a:lnTo>
                <a:lnTo>
                  <a:pt x="4398" y="718"/>
                </a:lnTo>
                <a:lnTo>
                  <a:pt x="4606" y="790"/>
                </a:lnTo>
                <a:lnTo>
                  <a:pt x="4814" y="866"/>
                </a:lnTo>
                <a:lnTo>
                  <a:pt x="5020" y="946"/>
                </a:lnTo>
                <a:lnTo>
                  <a:pt x="5226" y="1029"/>
                </a:lnTo>
                <a:lnTo>
                  <a:pt x="5430" y="1115"/>
                </a:lnTo>
                <a:lnTo>
                  <a:pt x="5632" y="1205"/>
                </a:lnTo>
                <a:lnTo>
                  <a:pt x="5833" y="1298"/>
                </a:lnTo>
                <a:lnTo>
                  <a:pt x="6033" y="1395"/>
                </a:lnTo>
                <a:lnTo>
                  <a:pt x="6231" y="1494"/>
                </a:lnTo>
                <a:lnTo>
                  <a:pt x="6428" y="1597"/>
                </a:lnTo>
                <a:lnTo>
                  <a:pt x="6624" y="1704"/>
                </a:lnTo>
                <a:lnTo>
                  <a:pt x="6817" y="1813"/>
                </a:lnTo>
                <a:cubicBezTo>
                  <a:pt x="6828" y="1820"/>
                  <a:pt x="6836" y="1830"/>
                  <a:pt x="6839" y="1842"/>
                </a:cubicBezTo>
                <a:cubicBezTo>
                  <a:pt x="6843" y="1855"/>
                  <a:pt x="6841" y="1868"/>
                  <a:pt x="6835" y="1879"/>
                </a:cubicBezTo>
                <a:lnTo>
                  <a:pt x="90" y="13560"/>
                </a:lnTo>
                <a:cubicBezTo>
                  <a:pt x="79" y="13579"/>
                  <a:pt x="57" y="13588"/>
                  <a:pt x="36" y="13583"/>
                </a:cubicBezTo>
                <a:cubicBezTo>
                  <a:pt x="15" y="13577"/>
                  <a:pt x="0" y="13558"/>
                  <a:pt x="0" y="13536"/>
                </a:cubicBezTo>
                <a:lnTo>
                  <a:pt x="0" y="48"/>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1" name="Freeform 8"/>
          <p:cNvSpPr>
            <a:spLocks noEditPoints="1" noChangeArrowheads="1"/>
          </p:cNvSpPr>
          <p:nvPr/>
        </p:nvSpPr>
        <p:spPr bwMode="auto">
          <a:xfrm>
            <a:off x="6771005" y="2388870"/>
            <a:ext cx="2050415" cy="1504950"/>
          </a:xfrm>
          <a:custGeom>
            <a:avLst/>
            <a:gdLst>
              <a:gd name="T0" fmla="*/ 47 w 5892"/>
              <a:gd name="T1" fmla="*/ 5877 h 5892"/>
              <a:gd name="T2" fmla="*/ 14 w 5892"/>
              <a:gd name="T3" fmla="*/ 5845 h 5892"/>
              <a:gd name="T4" fmla="*/ 5855 w 5892"/>
              <a:gd name="T5" fmla="*/ 2473 h 5892"/>
              <a:gd name="T6" fmla="*/ 5847 w 5892"/>
              <a:gd name="T7" fmla="*/ 2506 h 5892"/>
              <a:gd name="T8" fmla="*/ 5791 w 5892"/>
              <a:gd name="T9" fmla="*/ 2410 h 5892"/>
              <a:gd name="T10" fmla="*/ 5733 w 5892"/>
              <a:gd name="T11" fmla="*/ 2316 h 5892"/>
              <a:gd name="T12" fmla="*/ 5613 w 5892"/>
              <a:gd name="T13" fmla="*/ 2130 h 5892"/>
              <a:gd name="T14" fmla="*/ 5488 w 5892"/>
              <a:gd name="T15" fmla="*/ 1949 h 5892"/>
              <a:gd name="T16" fmla="*/ 5357 w 5892"/>
              <a:gd name="T17" fmla="*/ 1773 h 5892"/>
              <a:gd name="T18" fmla="*/ 5220 w 5892"/>
              <a:gd name="T19" fmla="*/ 1601 h 5892"/>
              <a:gd name="T20" fmla="*/ 5078 w 5892"/>
              <a:gd name="T21" fmla="*/ 1433 h 5892"/>
              <a:gd name="T22" fmla="*/ 4931 w 5892"/>
              <a:gd name="T23" fmla="*/ 1271 h 5892"/>
              <a:gd name="T24" fmla="*/ 4778 w 5892"/>
              <a:gd name="T25" fmla="*/ 1113 h 5892"/>
              <a:gd name="T26" fmla="*/ 4621 w 5892"/>
              <a:gd name="T27" fmla="*/ 961 h 5892"/>
              <a:gd name="T28" fmla="*/ 4458 w 5892"/>
              <a:gd name="T29" fmla="*/ 814 h 5892"/>
              <a:gd name="T30" fmla="*/ 4291 w 5892"/>
              <a:gd name="T31" fmla="*/ 671 h 5892"/>
              <a:gd name="T32" fmla="*/ 4119 w 5892"/>
              <a:gd name="T33" fmla="*/ 535 h 5892"/>
              <a:gd name="T34" fmla="*/ 3942 w 5892"/>
              <a:gd name="T35" fmla="*/ 404 h 5892"/>
              <a:gd name="T36" fmla="*/ 3761 w 5892"/>
              <a:gd name="T37" fmla="*/ 278 h 5892"/>
              <a:gd name="T38" fmla="*/ 3576 w 5892"/>
              <a:gd name="T39" fmla="*/ 159 h 5892"/>
              <a:gd name="T40" fmla="*/ 3482 w 5892"/>
              <a:gd name="T41" fmla="*/ 101 h 5892"/>
              <a:gd name="T42" fmla="*/ 3387 w 5892"/>
              <a:gd name="T43" fmla="*/ 45 h 5892"/>
              <a:gd name="T44" fmla="*/ 3420 w 5892"/>
              <a:gd name="T45" fmla="*/ 37 h 5892"/>
              <a:gd name="T46" fmla="*/ 47 w 5892"/>
              <a:gd name="T47" fmla="*/ 5877 h 5892"/>
              <a:gd name="T48" fmla="*/ 3378 w 5892"/>
              <a:gd name="T49" fmla="*/ 13 h 5892"/>
              <a:gd name="T50" fmla="*/ 3393 w 5892"/>
              <a:gd name="T51" fmla="*/ 2 h 5892"/>
              <a:gd name="T52" fmla="*/ 3411 w 5892"/>
              <a:gd name="T53" fmla="*/ 4 h 5892"/>
              <a:gd name="T54" fmla="*/ 3507 w 5892"/>
              <a:gd name="T55" fmla="*/ 60 h 5892"/>
              <a:gd name="T56" fmla="*/ 3602 w 5892"/>
              <a:gd name="T57" fmla="*/ 119 h 5892"/>
              <a:gd name="T58" fmla="*/ 3788 w 5892"/>
              <a:gd name="T59" fmla="*/ 239 h 5892"/>
              <a:gd name="T60" fmla="*/ 3971 w 5892"/>
              <a:gd name="T61" fmla="*/ 365 h 5892"/>
              <a:gd name="T62" fmla="*/ 4149 w 5892"/>
              <a:gd name="T63" fmla="*/ 497 h 5892"/>
              <a:gd name="T64" fmla="*/ 4322 w 5892"/>
              <a:gd name="T65" fmla="*/ 635 h 5892"/>
              <a:gd name="T66" fmla="*/ 4490 w 5892"/>
              <a:gd name="T67" fmla="*/ 778 h 5892"/>
              <a:gd name="T68" fmla="*/ 4654 w 5892"/>
              <a:gd name="T69" fmla="*/ 926 h 5892"/>
              <a:gd name="T70" fmla="*/ 4813 w 5892"/>
              <a:gd name="T71" fmla="*/ 1080 h 5892"/>
              <a:gd name="T72" fmla="*/ 4967 w 5892"/>
              <a:gd name="T73" fmla="*/ 1239 h 5892"/>
              <a:gd name="T74" fmla="*/ 5115 w 5892"/>
              <a:gd name="T75" fmla="*/ 1402 h 5892"/>
              <a:gd name="T76" fmla="*/ 5258 w 5892"/>
              <a:gd name="T77" fmla="*/ 1571 h 5892"/>
              <a:gd name="T78" fmla="*/ 5395 w 5892"/>
              <a:gd name="T79" fmla="*/ 1744 h 5892"/>
              <a:gd name="T80" fmla="*/ 5527 w 5892"/>
              <a:gd name="T81" fmla="*/ 1922 h 5892"/>
              <a:gd name="T82" fmla="*/ 5654 w 5892"/>
              <a:gd name="T83" fmla="*/ 2104 h 5892"/>
              <a:gd name="T84" fmla="*/ 5774 w 5892"/>
              <a:gd name="T85" fmla="*/ 2291 h 5892"/>
              <a:gd name="T86" fmla="*/ 5832 w 5892"/>
              <a:gd name="T87" fmla="*/ 2386 h 5892"/>
              <a:gd name="T88" fmla="*/ 5888 w 5892"/>
              <a:gd name="T89" fmla="*/ 2481 h 5892"/>
              <a:gd name="T90" fmla="*/ 5891 w 5892"/>
              <a:gd name="T91" fmla="*/ 2500 h 5892"/>
              <a:gd name="T92" fmla="*/ 5879 w 5892"/>
              <a:gd name="T93" fmla="*/ 2514 h 5892"/>
              <a:gd name="T94" fmla="*/ 38 w 5892"/>
              <a:gd name="T95" fmla="*/ 5886 h 5892"/>
              <a:gd name="T96" fmla="*/ 9 w 5892"/>
              <a:gd name="T97" fmla="*/ 5882 h 5892"/>
              <a:gd name="T98" fmla="*/ 6 w 5892"/>
              <a:gd name="T99" fmla="*/ 5853 h 5892"/>
              <a:gd name="T100" fmla="*/ 3378 w 5892"/>
              <a:gd name="T101" fmla="*/ 13 h 58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892"/>
              <a:gd name="T154" fmla="*/ 0 h 5892"/>
              <a:gd name="T155" fmla="*/ 5892 w 5892"/>
              <a:gd name="T156" fmla="*/ 5892 h 589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892" h="5892">
                <a:moveTo>
                  <a:pt x="47" y="5877"/>
                </a:moveTo>
                <a:lnTo>
                  <a:pt x="14" y="5845"/>
                </a:lnTo>
                <a:lnTo>
                  <a:pt x="5855" y="2473"/>
                </a:lnTo>
                <a:lnTo>
                  <a:pt x="5847" y="2506"/>
                </a:lnTo>
                <a:lnTo>
                  <a:pt x="5791" y="2410"/>
                </a:lnTo>
                <a:lnTo>
                  <a:pt x="5733" y="2316"/>
                </a:lnTo>
                <a:lnTo>
                  <a:pt x="5613" y="2130"/>
                </a:lnTo>
                <a:lnTo>
                  <a:pt x="5488" y="1949"/>
                </a:lnTo>
                <a:lnTo>
                  <a:pt x="5357" y="1773"/>
                </a:lnTo>
                <a:lnTo>
                  <a:pt x="5220" y="1601"/>
                </a:lnTo>
                <a:lnTo>
                  <a:pt x="5078" y="1433"/>
                </a:lnTo>
                <a:lnTo>
                  <a:pt x="4931" y="1271"/>
                </a:lnTo>
                <a:lnTo>
                  <a:pt x="4778" y="1113"/>
                </a:lnTo>
                <a:lnTo>
                  <a:pt x="4621" y="961"/>
                </a:lnTo>
                <a:lnTo>
                  <a:pt x="4458" y="814"/>
                </a:lnTo>
                <a:lnTo>
                  <a:pt x="4291" y="671"/>
                </a:lnTo>
                <a:lnTo>
                  <a:pt x="4119" y="535"/>
                </a:lnTo>
                <a:lnTo>
                  <a:pt x="3942" y="404"/>
                </a:lnTo>
                <a:lnTo>
                  <a:pt x="3761" y="278"/>
                </a:lnTo>
                <a:lnTo>
                  <a:pt x="3576" y="159"/>
                </a:lnTo>
                <a:lnTo>
                  <a:pt x="3482" y="101"/>
                </a:lnTo>
                <a:lnTo>
                  <a:pt x="3387" y="45"/>
                </a:lnTo>
                <a:lnTo>
                  <a:pt x="3420" y="37"/>
                </a:lnTo>
                <a:lnTo>
                  <a:pt x="47" y="5877"/>
                </a:lnTo>
                <a:close/>
                <a:moveTo>
                  <a:pt x="3378" y="13"/>
                </a:moveTo>
                <a:cubicBezTo>
                  <a:pt x="3381" y="7"/>
                  <a:pt x="3386" y="3"/>
                  <a:pt x="3393" y="2"/>
                </a:cubicBezTo>
                <a:cubicBezTo>
                  <a:pt x="3399" y="0"/>
                  <a:pt x="3405" y="1"/>
                  <a:pt x="3411" y="4"/>
                </a:cubicBezTo>
                <a:lnTo>
                  <a:pt x="3507" y="60"/>
                </a:lnTo>
                <a:lnTo>
                  <a:pt x="3602" y="119"/>
                </a:lnTo>
                <a:lnTo>
                  <a:pt x="3788" y="239"/>
                </a:lnTo>
                <a:lnTo>
                  <a:pt x="3971" y="365"/>
                </a:lnTo>
                <a:lnTo>
                  <a:pt x="4149" y="497"/>
                </a:lnTo>
                <a:lnTo>
                  <a:pt x="4322" y="635"/>
                </a:lnTo>
                <a:lnTo>
                  <a:pt x="4490" y="778"/>
                </a:lnTo>
                <a:lnTo>
                  <a:pt x="4654" y="926"/>
                </a:lnTo>
                <a:lnTo>
                  <a:pt x="4813" y="1080"/>
                </a:lnTo>
                <a:lnTo>
                  <a:pt x="4967" y="1239"/>
                </a:lnTo>
                <a:lnTo>
                  <a:pt x="5115" y="1402"/>
                </a:lnTo>
                <a:lnTo>
                  <a:pt x="5258" y="1571"/>
                </a:lnTo>
                <a:lnTo>
                  <a:pt x="5395" y="1744"/>
                </a:lnTo>
                <a:lnTo>
                  <a:pt x="5527" y="1922"/>
                </a:lnTo>
                <a:lnTo>
                  <a:pt x="5654" y="2104"/>
                </a:lnTo>
                <a:lnTo>
                  <a:pt x="5774" y="2291"/>
                </a:lnTo>
                <a:lnTo>
                  <a:pt x="5832" y="2386"/>
                </a:lnTo>
                <a:lnTo>
                  <a:pt x="5888" y="2481"/>
                </a:lnTo>
                <a:cubicBezTo>
                  <a:pt x="5891" y="2487"/>
                  <a:pt x="5892" y="2493"/>
                  <a:pt x="5891" y="2500"/>
                </a:cubicBezTo>
                <a:cubicBezTo>
                  <a:pt x="5889" y="2506"/>
                  <a:pt x="5885" y="2511"/>
                  <a:pt x="5879" y="2514"/>
                </a:cubicBezTo>
                <a:lnTo>
                  <a:pt x="38" y="5886"/>
                </a:lnTo>
                <a:cubicBezTo>
                  <a:pt x="29" y="5892"/>
                  <a:pt x="17" y="5890"/>
                  <a:pt x="9" y="5882"/>
                </a:cubicBezTo>
                <a:cubicBezTo>
                  <a:pt x="2" y="5875"/>
                  <a:pt x="0" y="5863"/>
                  <a:pt x="6" y="5853"/>
                </a:cubicBezTo>
                <a:lnTo>
                  <a:pt x="3378" y="13"/>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r>
              <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rPr>
              <a:t>双向沟通</a:t>
            </a:r>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3" name="Freeform 10"/>
          <p:cNvSpPr>
            <a:spLocks noEditPoints="1" noChangeArrowheads="1"/>
          </p:cNvSpPr>
          <p:nvPr/>
        </p:nvSpPr>
        <p:spPr bwMode="auto">
          <a:xfrm>
            <a:off x="7613650" y="2560638"/>
            <a:ext cx="1736725" cy="874712"/>
          </a:xfrm>
          <a:custGeom>
            <a:avLst/>
            <a:gdLst>
              <a:gd name="T0" fmla="*/ 26 w 6795"/>
              <a:gd name="T1" fmla="*/ 3372 h 3420"/>
              <a:gd name="T2" fmla="*/ 6747 w 6795"/>
              <a:gd name="T3" fmla="*/ 3397 h 3420"/>
              <a:gd name="T4" fmla="*/ 6743 w 6795"/>
              <a:gd name="T5" fmla="*/ 3175 h 3420"/>
              <a:gd name="T6" fmla="*/ 6733 w 6795"/>
              <a:gd name="T7" fmla="*/ 2955 h 3420"/>
              <a:gd name="T8" fmla="*/ 6714 w 6795"/>
              <a:gd name="T9" fmla="*/ 2736 h 3420"/>
              <a:gd name="T10" fmla="*/ 6689 w 6795"/>
              <a:gd name="T11" fmla="*/ 2517 h 3420"/>
              <a:gd name="T12" fmla="*/ 6657 w 6795"/>
              <a:gd name="T13" fmla="*/ 2300 h 3420"/>
              <a:gd name="T14" fmla="*/ 6618 w 6795"/>
              <a:gd name="T15" fmla="*/ 2084 h 3420"/>
              <a:gd name="T16" fmla="*/ 6571 w 6795"/>
              <a:gd name="T17" fmla="*/ 1870 h 3420"/>
              <a:gd name="T18" fmla="*/ 6518 w 6795"/>
              <a:gd name="T19" fmla="*/ 1657 h 3420"/>
              <a:gd name="T20" fmla="*/ 6458 w 6795"/>
              <a:gd name="T21" fmla="*/ 1446 h 3420"/>
              <a:gd name="T22" fmla="*/ 6391 w 6795"/>
              <a:gd name="T23" fmla="*/ 1237 h 3420"/>
              <a:gd name="T24" fmla="*/ 6317 w 6795"/>
              <a:gd name="T25" fmla="*/ 1031 h 3420"/>
              <a:gd name="T26" fmla="*/ 6236 w 6795"/>
              <a:gd name="T27" fmla="*/ 826 h 3420"/>
              <a:gd name="T28" fmla="*/ 6149 w 6795"/>
              <a:gd name="T29" fmla="*/ 625 h 3420"/>
              <a:gd name="T30" fmla="*/ 6055 w 6795"/>
              <a:gd name="T31" fmla="*/ 426 h 3420"/>
              <a:gd name="T32" fmla="*/ 5954 w 6795"/>
              <a:gd name="T33" fmla="*/ 229 h 3420"/>
              <a:gd name="T34" fmla="*/ 5847 w 6795"/>
              <a:gd name="T35" fmla="*/ 36 h 3420"/>
              <a:gd name="T36" fmla="*/ 38 w 6795"/>
              <a:gd name="T37" fmla="*/ 3417 h 3420"/>
              <a:gd name="T38" fmla="*/ 5874 w 6795"/>
              <a:gd name="T39" fmla="*/ 1 h 3420"/>
              <a:gd name="T40" fmla="*/ 5943 w 6795"/>
              <a:gd name="T41" fmla="*/ 109 h 3420"/>
              <a:gd name="T42" fmla="*/ 6048 w 6795"/>
              <a:gd name="T43" fmla="*/ 306 h 3420"/>
              <a:gd name="T44" fmla="*/ 6146 w 6795"/>
              <a:gd name="T45" fmla="*/ 505 h 3420"/>
              <a:gd name="T46" fmla="*/ 6238 w 6795"/>
              <a:gd name="T47" fmla="*/ 706 h 3420"/>
              <a:gd name="T48" fmla="*/ 6322 w 6795"/>
              <a:gd name="T49" fmla="*/ 911 h 3420"/>
              <a:gd name="T50" fmla="*/ 6400 w 6795"/>
              <a:gd name="T51" fmla="*/ 1118 h 3420"/>
              <a:gd name="T52" fmla="*/ 6471 w 6795"/>
              <a:gd name="T53" fmla="*/ 1327 h 3420"/>
              <a:gd name="T54" fmla="*/ 6535 w 6795"/>
              <a:gd name="T55" fmla="*/ 1539 h 3420"/>
              <a:gd name="T56" fmla="*/ 6592 w 6795"/>
              <a:gd name="T57" fmla="*/ 1752 h 3420"/>
              <a:gd name="T58" fmla="*/ 6642 w 6795"/>
              <a:gd name="T59" fmla="*/ 1967 h 3420"/>
              <a:gd name="T60" fmla="*/ 6685 w 6795"/>
              <a:gd name="T61" fmla="*/ 2184 h 3420"/>
              <a:gd name="T62" fmla="*/ 6721 w 6795"/>
              <a:gd name="T63" fmla="*/ 2402 h 3420"/>
              <a:gd name="T64" fmla="*/ 6750 w 6795"/>
              <a:gd name="T65" fmla="*/ 2621 h 3420"/>
              <a:gd name="T66" fmla="*/ 6772 w 6795"/>
              <a:gd name="T67" fmla="*/ 2842 h 3420"/>
              <a:gd name="T68" fmla="*/ 6787 w 6795"/>
              <a:gd name="T69" fmla="*/ 3063 h 3420"/>
              <a:gd name="T70" fmla="*/ 6794 w 6795"/>
              <a:gd name="T71" fmla="*/ 3285 h 3420"/>
              <a:gd name="T72" fmla="*/ 6788 w 6795"/>
              <a:gd name="T73" fmla="*/ 3413 h 3420"/>
              <a:gd name="T74" fmla="*/ 26 w 6795"/>
              <a:gd name="T75" fmla="*/ 3420 h 3420"/>
              <a:gd name="T76" fmla="*/ 14 w 6795"/>
              <a:gd name="T77" fmla="*/ 3376 h 34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795"/>
              <a:gd name="T118" fmla="*/ 0 h 3420"/>
              <a:gd name="T119" fmla="*/ 6795 w 6795"/>
              <a:gd name="T120" fmla="*/ 3420 h 34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795" h="3420">
                <a:moveTo>
                  <a:pt x="38" y="3417"/>
                </a:moveTo>
                <a:lnTo>
                  <a:pt x="26" y="3372"/>
                </a:lnTo>
                <a:lnTo>
                  <a:pt x="6771" y="3372"/>
                </a:lnTo>
                <a:lnTo>
                  <a:pt x="6747" y="3397"/>
                </a:lnTo>
                <a:lnTo>
                  <a:pt x="6746" y="3286"/>
                </a:lnTo>
                <a:lnTo>
                  <a:pt x="6743" y="3175"/>
                </a:lnTo>
                <a:lnTo>
                  <a:pt x="6739" y="3065"/>
                </a:lnTo>
                <a:lnTo>
                  <a:pt x="6733" y="2955"/>
                </a:lnTo>
                <a:lnTo>
                  <a:pt x="6724" y="2845"/>
                </a:lnTo>
                <a:lnTo>
                  <a:pt x="6714" y="2736"/>
                </a:lnTo>
                <a:lnTo>
                  <a:pt x="6703" y="2626"/>
                </a:lnTo>
                <a:lnTo>
                  <a:pt x="6689" y="2517"/>
                </a:lnTo>
                <a:lnTo>
                  <a:pt x="6674" y="2409"/>
                </a:lnTo>
                <a:lnTo>
                  <a:pt x="6657" y="2300"/>
                </a:lnTo>
                <a:lnTo>
                  <a:pt x="6638" y="2192"/>
                </a:lnTo>
                <a:lnTo>
                  <a:pt x="6618" y="2084"/>
                </a:lnTo>
                <a:lnTo>
                  <a:pt x="6595" y="1977"/>
                </a:lnTo>
                <a:lnTo>
                  <a:pt x="6571" y="1870"/>
                </a:lnTo>
                <a:lnTo>
                  <a:pt x="6545" y="1763"/>
                </a:lnTo>
                <a:lnTo>
                  <a:pt x="6518" y="1657"/>
                </a:lnTo>
                <a:lnTo>
                  <a:pt x="6489" y="1551"/>
                </a:lnTo>
                <a:lnTo>
                  <a:pt x="6458" y="1446"/>
                </a:lnTo>
                <a:lnTo>
                  <a:pt x="6425" y="1342"/>
                </a:lnTo>
                <a:lnTo>
                  <a:pt x="6391" y="1237"/>
                </a:lnTo>
                <a:lnTo>
                  <a:pt x="6355" y="1134"/>
                </a:lnTo>
                <a:lnTo>
                  <a:pt x="6317" y="1031"/>
                </a:lnTo>
                <a:lnTo>
                  <a:pt x="6277" y="928"/>
                </a:lnTo>
                <a:lnTo>
                  <a:pt x="6236" y="826"/>
                </a:lnTo>
                <a:lnTo>
                  <a:pt x="6193" y="725"/>
                </a:lnTo>
                <a:lnTo>
                  <a:pt x="6149" y="625"/>
                </a:lnTo>
                <a:lnTo>
                  <a:pt x="6102" y="525"/>
                </a:lnTo>
                <a:lnTo>
                  <a:pt x="6055" y="426"/>
                </a:lnTo>
                <a:lnTo>
                  <a:pt x="6005" y="327"/>
                </a:lnTo>
                <a:lnTo>
                  <a:pt x="5954" y="229"/>
                </a:lnTo>
                <a:lnTo>
                  <a:pt x="5901" y="132"/>
                </a:lnTo>
                <a:lnTo>
                  <a:pt x="5847" y="36"/>
                </a:lnTo>
                <a:lnTo>
                  <a:pt x="5879" y="45"/>
                </a:lnTo>
                <a:lnTo>
                  <a:pt x="38" y="3417"/>
                </a:lnTo>
                <a:close/>
                <a:moveTo>
                  <a:pt x="5855" y="4"/>
                </a:moveTo>
                <a:cubicBezTo>
                  <a:pt x="5861" y="0"/>
                  <a:pt x="5868" y="0"/>
                  <a:pt x="5874" y="1"/>
                </a:cubicBezTo>
                <a:cubicBezTo>
                  <a:pt x="5880" y="3"/>
                  <a:pt x="5885" y="7"/>
                  <a:pt x="5888" y="13"/>
                </a:cubicBezTo>
                <a:lnTo>
                  <a:pt x="5943" y="109"/>
                </a:lnTo>
                <a:lnTo>
                  <a:pt x="5996" y="207"/>
                </a:lnTo>
                <a:lnTo>
                  <a:pt x="6048" y="306"/>
                </a:lnTo>
                <a:lnTo>
                  <a:pt x="6098" y="405"/>
                </a:lnTo>
                <a:lnTo>
                  <a:pt x="6146" y="505"/>
                </a:lnTo>
                <a:lnTo>
                  <a:pt x="6193" y="605"/>
                </a:lnTo>
                <a:lnTo>
                  <a:pt x="6238" y="706"/>
                </a:lnTo>
                <a:lnTo>
                  <a:pt x="6281" y="808"/>
                </a:lnTo>
                <a:lnTo>
                  <a:pt x="6322" y="911"/>
                </a:lnTo>
                <a:lnTo>
                  <a:pt x="6362" y="1014"/>
                </a:lnTo>
                <a:lnTo>
                  <a:pt x="6400" y="1118"/>
                </a:lnTo>
                <a:lnTo>
                  <a:pt x="6436" y="1222"/>
                </a:lnTo>
                <a:lnTo>
                  <a:pt x="6471" y="1327"/>
                </a:lnTo>
                <a:lnTo>
                  <a:pt x="6504" y="1433"/>
                </a:lnTo>
                <a:lnTo>
                  <a:pt x="6535" y="1539"/>
                </a:lnTo>
                <a:lnTo>
                  <a:pt x="6564" y="1645"/>
                </a:lnTo>
                <a:lnTo>
                  <a:pt x="6592" y="1752"/>
                </a:lnTo>
                <a:lnTo>
                  <a:pt x="6618" y="1859"/>
                </a:lnTo>
                <a:lnTo>
                  <a:pt x="6642" y="1967"/>
                </a:lnTo>
                <a:lnTo>
                  <a:pt x="6665" y="2075"/>
                </a:lnTo>
                <a:lnTo>
                  <a:pt x="6685" y="2184"/>
                </a:lnTo>
                <a:lnTo>
                  <a:pt x="6704" y="2293"/>
                </a:lnTo>
                <a:lnTo>
                  <a:pt x="6721" y="2402"/>
                </a:lnTo>
                <a:lnTo>
                  <a:pt x="6737" y="2512"/>
                </a:lnTo>
                <a:lnTo>
                  <a:pt x="6750" y="2621"/>
                </a:lnTo>
                <a:lnTo>
                  <a:pt x="6762" y="2731"/>
                </a:lnTo>
                <a:lnTo>
                  <a:pt x="6772" y="2842"/>
                </a:lnTo>
                <a:lnTo>
                  <a:pt x="6780" y="2952"/>
                </a:lnTo>
                <a:lnTo>
                  <a:pt x="6787" y="3063"/>
                </a:lnTo>
                <a:lnTo>
                  <a:pt x="6791" y="3174"/>
                </a:lnTo>
                <a:lnTo>
                  <a:pt x="6794" y="3285"/>
                </a:lnTo>
                <a:lnTo>
                  <a:pt x="6795" y="3396"/>
                </a:lnTo>
                <a:cubicBezTo>
                  <a:pt x="6795" y="3403"/>
                  <a:pt x="6793" y="3409"/>
                  <a:pt x="6788" y="3413"/>
                </a:cubicBezTo>
                <a:cubicBezTo>
                  <a:pt x="6784" y="3418"/>
                  <a:pt x="6777" y="3420"/>
                  <a:pt x="6771" y="3420"/>
                </a:cubicBezTo>
                <a:lnTo>
                  <a:pt x="26" y="3420"/>
                </a:lnTo>
                <a:cubicBezTo>
                  <a:pt x="16" y="3420"/>
                  <a:pt x="6" y="3413"/>
                  <a:pt x="3" y="3403"/>
                </a:cubicBezTo>
                <a:cubicBezTo>
                  <a:pt x="0" y="3392"/>
                  <a:pt x="5" y="3381"/>
                  <a:pt x="14" y="3376"/>
                </a:cubicBezTo>
                <a:lnTo>
                  <a:pt x="5855" y="4"/>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5" name="Freeform 24"/>
          <p:cNvSpPr>
            <a:spLocks noEditPoints="1" noChangeArrowheads="1"/>
          </p:cNvSpPr>
          <p:nvPr/>
        </p:nvSpPr>
        <p:spPr bwMode="auto">
          <a:xfrm>
            <a:off x="5889625" y="2560638"/>
            <a:ext cx="1736725" cy="874712"/>
          </a:xfrm>
          <a:custGeom>
            <a:avLst/>
            <a:gdLst>
              <a:gd name="T0" fmla="*/ 13512 w 13588"/>
              <a:gd name="T1" fmla="*/ 6835 h 6841"/>
              <a:gd name="T2" fmla="*/ 1897 w 13588"/>
              <a:gd name="T3" fmla="*/ 73 h 6841"/>
              <a:gd name="T4" fmla="*/ 1682 w 13588"/>
              <a:gd name="T5" fmla="*/ 460 h 6841"/>
              <a:gd name="T6" fmla="*/ 1480 w 13588"/>
              <a:gd name="T7" fmla="*/ 853 h 6841"/>
              <a:gd name="T8" fmla="*/ 1292 w 13588"/>
              <a:gd name="T9" fmla="*/ 1251 h 6841"/>
              <a:gd name="T10" fmla="*/ 1117 w 13588"/>
              <a:gd name="T11" fmla="*/ 1654 h 6841"/>
              <a:gd name="T12" fmla="*/ 956 w 13588"/>
              <a:gd name="T13" fmla="*/ 2063 h 6841"/>
              <a:gd name="T14" fmla="*/ 808 w 13588"/>
              <a:gd name="T15" fmla="*/ 2476 h 6841"/>
              <a:gd name="T16" fmla="*/ 674 w 13588"/>
              <a:gd name="T17" fmla="*/ 2894 h 6841"/>
              <a:gd name="T18" fmla="*/ 554 w 13588"/>
              <a:gd name="T19" fmla="*/ 3315 h 6841"/>
              <a:gd name="T20" fmla="*/ 447 w 13588"/>
              <a:gd name="T21" fmla="*/ 3741 h 6841"/>
              <a:gd name="T22" fmla="*/ 354 w 13588"/>
              <a:gd name="T23" fmla="*/ 4170 h 6841"/>
              <a:gd name="T24" fmla="*/ 276 w 13588"/>
              <a:gd name="T25" fmla="*/ 4602 h 6841"/>
              <a:gd name="T26" fmla="*/ 212 w 13588"/>
              <a:gd name="T27" fmla="*/ 5036 h 6841"/>
              <a:gd name="T28" fmla="*/ 161 w 13588"/>
              <a:gd name="T29" fmla="*/ 5473 h 6841"/>
              <a:gd name="T30" fmla="*/ 125 w 13588"/>
              <a:gd name="T31" fmla="*/ 5912 h 6841"/>
              <a:gd name="T32" fmla="*/ 103 w 13588"/>
              <a:gd name="T33" fmla="*/ 6352 h 6841"/>
              <a:gd name="T34" fmla="*/ 96 w 13588"/>
              <a:gd name="T35" fmla="*/ 6794 h 6841"/>
              <a:gd name="T36" fmla="*/ 13536 w 13588"/>
              <a:gd name="T37" fmla="*/ 6745 h 6841"/>
              <a:gd name="T38" fmla="*/ 14 w 13588"/>
              <a:gd name="T39" fmla="*/ 6827 h 6841"/>
              <a:gd name="T40" fmla="*/ 2 w 13588"/>
              <a:gd name="T41" fmla="*/ 6570 h 6841"/>
              <a:gd name="T42" fmla="*/ 17 w 13588"/>
              <a:gd name="T43" fmla="*/ 6126 h 6841"/>
              <a:gd name="T44" fmla="*/ 46 w 13588"/>
              <a:gd name="T45" fmla="*/ 5683 h 6841"/>
              <a:gd name="T46" fmla="*/ 89 w 13588"/>
              <a:gd name="T47" fmla="*/ 5242 h 6841"/>
              <a:gd name="T48" fmla="*/ 147 w 13588"/>
              <a:gd name="T49" fmla="*/ 4804 h 6841"/>
              <a:gd name="T50" fmla="*/ 219 w 13588"/>
              <a:gd name="T51" fmla="*/ 4367 h 6841"/>
              <a:gd name="T52" fmla="*/ 306 w 13588"/>
              <a:gd name="T53" fmla="*/ 3934 h 6841"/>
              <a:gd name="T54" fmla="*/ 406 w 13588"/>
              <a:gd name="T55" fmla="*/ 3503 h 6841"/>
              <a:gd name="T56" fmla="*/ 520 w 13588"/>
              <a:gd name="T57" fmla="*/ 3077 h 6841"/>
              <a:gd name="T58" fmla="*/ 648 w 13588"/>
              <a:gd name="T59" fmla="*/ 2654 h 6841"/>
              <a:gd name="T60" fmla="*/ 790 w 13588"/>
              <a:gd name="T61" fmla="*/ 2235 h 6841"/>
              <a:gd name="T62" fmla="*/ 946 w 13588"/>
              <a:gd name="T63" fmla="*/ 1822 h 6841"/>
              <a:gd name="T64" fmla="*/ 1115 w 13588"/>
              <a:gd name="T65" fmla="*/ 1412 h 6841"/>
              <a:gd name="T66" fmla="*/ 1298 w 13588"/>
              <a:gd name="T67" fmla="*/ 1009 h 6841"/>
              <a:gd name="T68" fmla="*/ 1494 w 13588"/>
              <a:gd name="T69" fmla="*/ 611 h 6841"/>
              <a:gd name="T70" fmla="*/ 1704 w 13588"/>
              <a:gd name="T71" fmla="*/ 219 h 6841"/>
              <a:gd name="T72" fmla="*/ 1842 w 13588"/>
              <a:gd name="T73" fmla="*/ 3 h 6841"/>
              <a:gd name="T74" fmla="*/ 13560 w 13588"/>
              <a:gd name="T75" fmla="*/ 6752 h 6841"/>
              <a:gd name="T76" fmla="*/ 13536 w 13588"/>
              <a:gd name="T77" fmla="*/ 6841 h 68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3588"/>
              <a:gd name="T118" fmla="*/ 0 h 6841"/>
              <a:gd name="T119" fmla="*/ 13588 w 13588"/>
              <a:gd name="T120" fmla="*/ 6841 h 68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3588" h="6841">
                <a:moveTo>
                  <a:pt x="13536" y="6745"/>
                </a:moveTo>
                <a:lnTo>
                  <a:pt x="13512" y="6835"/>
                </a:lnTo>
                <a:lnTo>
                  <a:pt x="1831" y="91"/>
                </a:lnTo>
                <a:lnTo>
                  <a:pt x="1897" y="73"/>
                </a:lnTo>
                <a:lnTo>
                  <a:pt x="1787" y="266"/>
                </a:lnTo>
                <a:lnTo>
                  <a:pt x="1682" y="460"/>
                </a:lnTo>
                <a:lnTo>
                  <a:pt x="1580" y="656"/>
                </a:lnTo>
                <a:lnTo>
                  <a:pt x="1480" y="853"/>
                </a:lnTo>
                <a:lnTo>
                  <a:pt x="1385" y="1051"/>
                </a:lnTo>
                <a:lnTo>
                  <a:pt x="1292" y="1251"/>
                </a:lnTo>
                <a:lnTo>
                  <a:pt x="1203" y="1451"/>
                </a:lnTo>
                <a:lnTo>
                  <a:pt x="1117" y="1654"/>
                </a:lnTo>
                <a:lnTo>
                  <a:pt x="1035" y="1858"/>
                </a:lnTo>
                <a:lnTo>
                  <a:pt x="956" y="2063"/>
                </a:lnTo>
                <a:lnTo>
                  <a:pt x="881" y="2268"/>
                </a:lnTo>
                <a:lnTo>
                  <a:pt x="808" y="2476"/>
                </a:lnTo>
                <a:lnTo>
                  <a:pt x="740" y="2684"/>
                </a:lnTo>
                <a:lnTo>
                  <a:pt x="674" y="2894"/>
                </a:lnTo>
                <a:lnTo>
                  <a:pt x="612" y="3104"/>
                </a:lnTo>
                <a:lnTo>
                  <a:pt x="554" y="3315"/>
                </a:lnTo>
                <a:lnTo>
                  <a:pt x="499" y="3527"/>
                </a:lnTo>
                <a:lnTo>
                  <a:pt x="447" y="3741"/>
                </a:lnTo>
                <a:lnTo>
                  <a:pt x="399" y="3955"/>
                </a:lnTo>
                <a:lnTo>
                  <a:pt x="354" y="4170"/>
                </a:lnTo>
                <a:lnTo>
                  <a:pt x="314" y="4385"/>
                </a:lnTo>
                <a:lnTo>
                  <a:pt x="276" y="4602"/>
                </a:lnTo>
                <a:lnTo>
                  <a:pt x="242" y="4818"/>
                </a:lnTo>
                <a:lnTo>
                  <a:pt x="212" y="5036"/>
                </a:lnTo>
                <a:lnTo>
                  <a:pt x="185" y="5254"/>
                </a:lnTo>
                <a:lnTo>
                  <a:pt x="161" y="5473"/>
                </a:lnTo>
                <a:lnTo>
                  <a:pt x="141" y="5692"/>
                </a:lnTo>
                <a:lnTo>
                  <a:pt x="125" y="5912"/>
                </a:lnTo>
                <a:lnTo>
                  <a:pt x="112" y="6132"/>
                </a:lnTo>
                <a:lnTo>
                  <a:pt x="103" y="6352"/>
                </a:lnTo>
                <a:lnTo>
                  <a:pt x="98" y="6573"/>
                </a:lnTo>
                <a:lnTo>
                  <a:pt x="96" y="6794"/>
                </a:lnTo>
                <a:lnTo>
                  <a:pt x="48" y="6745"/>
                </a:lnTo>
                <a:lnTo>
                  <a:pt x="13536" y="6745"/>
                </a:lnTo>
                <a:close/>
                <a:moveTo>
                  <a:pt x="48" y="6841"/>
                </a:moveTo>
                <a:cubicBezTo>
                  <a:pt x="35" y="6841"/>
                  <a:pt x="23" y="6836"/>
                  <a:pt x="14" y="6827"/>
                </a:cubicBezTo>
                <a:cubicBezTo>
                  <a:pt x="5" y="6818"/>
                  <a:pt x="0" y="6806"/>
                  <a:pt x="0" y="6793"/>
                </a:cubicBezTo>
                <a:lnTo>
                  <a:pt x="2" y="6570"/>
                </a:lnTo>
                <a:lnTo>
                  <a:pt x="8" y="6348"/>
                </a:lnTo>
                <a:lnTo>
                  <a:pt x="17" y="6126"/>
                </a:lnTo>
                <a:lnTo>
                  <a:pt x="29" y="5904"/>
                </a:lnTo>
                <a:lnTo>
                  <a:pt x="46" y="5683"/>
                </a:lnTo>
                <a:lnTo>
                  <a:pt x="66" y="5462"/>
                </a:lnTo>
                <a:lnTo>
                  <a:pt x="89" y="5242"/>
                </a:lnTo>
                <a:lnTo>
                  <a:pt x="116" y="5023"/>
                </a:lnTo>
                <a:lnTo>
                  <a:pt x="147" y="4804"/>
                </a:lnTo>
                <a:lnTo>
                  <a:pt x="181" y="4585"/>
                </a:lnTo>
                <a:lnTo>
                  <a:pt x="219" y="4367"/>
                </a:lnTo>
                <a:lnTo>
                  <a:pt x="260" y="4150"/>
                </a:lnTo>
                <a:lnTo>
                  <a:pt x="306" y="3934"/>
                </a:lnTo>
                <a:lnTo>
                  <a:pt x="354" y="3718"/>
                </a:lnTo>
                <a:lnTo>
                  <a:pt x="406" y="3503"/>
                </a:lnTo>
                <a:lnTo>
                  <a:pt x="461" y="3290"/>
                </a:lnTo>
                <a:lnTo>
                  <a:pt x="520" y="3077"/>
                </a:lnTo>
                <a:lnTo>
                  <a:pt x="583" y="2865"/>
                </a:lnTo>
                <a:lnTo>
                  <a:pt x="648" y="2654"/>
                </a:lnTo>
                <a:lnTo>
                  <a:pt x="718" y="2444"/>
                </a:lnTo>
                <a:lnTo>
                  <a:pt x="790" y="2235"/>
                </a:lnTo>
                <a:lnTo>
                  <a:pt x="866" y="2028"/>
                </a:lnTo>
                <a:lnTo>
                  <a:pt x="946" y="1822"/>
                </a:lnTo>
                <a:lnTo>
                  <a:pt x="1029" y="1617"/>
                </a:lnTo>
                <a:lnTo>
                  <a:pt x="1115" y="1412"/>
                </a:lnTo>
                <a:lnTo>
                  <a:pt x="1205" y="1210"/>
                </a:lnTo>
                <a:lnTo>
                  <a:pt x="1298" y="1009"/>
                </a:lnTo>
                <a:lnTo>
                  <a:pt x="1395" y="809"/>
                </a:lnTo>
                <a:lnTo>
                  <a:pt x="1494" y="611"/>
                </a:lnTo>
                <a:lnTo>
                  <a:pt x="1597" y="414"/>
                </a:lnTo>
                <a:lnTo>
                  <a:pt x="1704" y="219"/>
                </a:lnTo>
                <a:lnTo>
                  <a:pt x="1813" y="26"/>
                </a:lnTo>
                <a:cubicBezTo>
                  <a:pt x="1820" y="15"/>
                  <a:pt x="1830" y="7"/>
                  <a:pt x="1842" y="3"/>
                </a:cubicBezTo>
                <a:cubicBezTo>
                  <a:pt x="1855" y="0"/>
                  <a:pt x="1868" y="2"/>
                  <a:pt x="1879" y="8"/>
                </a:cubicBezTo>
                <a:lnTo>
                  <a:pt x="13560" y="6752"/>
                </a:lnTo>
                <a:cubicBezTo>
                  <a:pt x="13579" y="6763"/>
                  <a:pt x="13588" y="6785"/>
                  <a:pt x="13583" y="6806"/>
                </a:cubicBezTo>
                <a:cubicBezTo>
                  <a:pt x="13577" y="6827"/>
                  <a:pt x="13558" y="6841"/>
                  <a:pt x="13536" y="6841"/>
                </a:cubicBezTo>
                <a:lnTo>
                  <a:pt x="48" y="6841"/>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7" name="Freeform 26"/>
          <p:cNvSpPr>
            <a:spLocks noEditPoints="1" noChangeArrowheads="1"/>
          </p:cNvSpPr>
          <p:nvPr/>
        </p:nvSpPr>
        <p:spPr bwMode="auto">
          <a:xfrm>
            <a:off x="6119813" y="1930400"/>
            <a:ext cx="1506537" cy="1504950"/>
          </a:xfrm>
          <a:custGeom>
            <a:avLst/>
            <a:gdLst>
              <a:gd name="T0" fmla="*/ 11755 w 11784"/>
              <a:gd name="T1" fmla="*/ 11690 h 11784"/>
              <a:gd name="T2" fmla="*/ 11690 w 11784"/>
              <a:gd name="T3" fmla="*/ 11755 h 11784"/>
              <a:gd name="T4" fmla="*/ 4946 w 11784"/>
              <a:gd name="T5" fmla="*/ 74 h 11784"/>
              <a:gd name="T6" fmla="*/ 5012 w 11784"/>
              <a:gd name="T7" fmla="*/ 91 h 11784"/>
              <a:gd name="T8" fmla="*/ 4820 w 11784"/>
              <a:gd name="T9" fmla="*/ 204 h 11784"/>
              <a:gd name="T10" fmla="*/ 4632 w 11784"/>
              <a:gd name="T11" fmla="*/ 319 h 11784"/>
              <a:gd name="T12" fmla="*/ 4261 w 11784"/>
              <a:gd name="T13" fmla="*/ 558 h 11784"/>
              <a:gd name="T14" fmla="*/ 3899 w 11784"/>
              <a:gd name="T15" fmla="*/ 809 h 11784"/>
              <a:gd name="T16" fmla="*/ 3546 w 11784"/>
              <a:gd name="T17" fmla="*/ 1071 h 11784"/>
              <a:gd name="T18" fmla="*/ 3202 w 11784"/>
              <a:gd name="T19" fmla="*/ 1344 h 11784"/>
              <a:gd name="T20" fmla="*/ 2867 w 11784"/>
              <a:gd name="T21" fmla="*/ 1629 h 11784"/>
              <a:gd name="T22" fmla="*/ 2542 w 11784"/>
              <a:gd name="T23" fmla="*/ 1923 h 11784"/>
              <a:gd name="T24" fmla="*/ 2227 w 11784"/>
              <a:gd name="T25" fmla="*/ 2228 h 11784"/>
              <a:gd name="T26" fmla="*/ 1922 w 11784"/>
              <a:gd name="T27" fmla="*/ 2543 h 11784"/>
              <a:gd name="T28" fmla="*/ 1628 w 11784"/>
              <a:gd name="T29" fmla="*/ 2868 h 11784"/>
              <a:gd name="T30" fmla="*/ 1343 w 11784"/>
              <a:gd name="T31" fmla="*/ 3203 h 11784"/>
              <a:gd name="T32" fmla="*/ 1070 w 11784"/>
              <a:gd name="T33" fmla="*/ 3547 h 11784"/>
              <a:gd name="T34" fmla="*/ 808 w 11784"/>
              <a:gd name="T35" fmla="*/ 3900 h 11784"/>
              <a:gd name="T36" fmla="*/ 557 w 11784"/>
              <a:gd name="T37" fmla="*/ 4262 h 11784"/>
              <a:gd name="T38" fmla="*/ 318 w 11784"/>
              <a:gd name="T39" fmla="*/ 4633 h 11784"/>
              <a:gd name="T40" fmla="*/ 203 w 11784"/>
              <a:gd name="T41" fmla="*/ 4821 h 11784"/>
              <a:gd name="T42" fmla="*/ 91 w 11784"/>
              <a:gd name="T43" fmla="*/ 5012 h 11784"/>
              <a:gd name="T44" fmla="*/ 74 w 11784"/>
              <a:gd name="T45" fmla="*/ 4946 h 11784"/>
              <a:gd name="T46" fmla="*/ 11755 w 11784"/>
              <a:gd name="T47" fmla="*/ 11690 h 11784"/>
              <a:gd name="T48" fmla="*/ 26 w 11784"/>
              <a:gd name="T49" fmla="*/ 5029 h 11784"/>
              <a:gd name="T50" fmla="*/ 4 w 11784"/>
              <a:gd name="T51" fmla="*/ 5000 h 11784"/>
              <a:gd name="T52" fmla="*/ 9 w 11784"/>
              <a:gd name="T53" fmla="*/ 4963 h 11784"/>
              <a:gd name="T54" fmla="*/ 122 w 11784"/>
              <a:gd name="T55" fmla="*/ 4771 h 11784"/>
              <a:gd name="T56" fmla="*/ 238 w 11784"/>
              <a:gd name="T57" fmla="*/ 4581 h 11784"/>
              <a:gd name="T58" fmla="*/ 478 w 11784"/>
              <a:gd name="T59" fmla="*/ 4208 h 11784"/>
              <a:gd name="T60" fmla="*/ 731 w 11784"/>
              <a:gd name="T61" fmla="*/ 3843 h 11784"/>
              <a:gd name="T62" fmla="*/ 995 w 11784"/>
              <a:gd name="T63" fmla="*/ 3487 h 11784"/>
              <a:gd name="T64" fmla="*/ 1270 w 11784"/>
              <a:gd name="T65" fmla="*/ 3141 h 11784"/>
              <a:gd name="T66" fmla="*/ 1556 w 11784"/>
              <a:gd name="T67" fmla="*/ 2804 h 11784"/>
              <a:gd name="T68" fmla="*/ 1853 w 11784"/>
              <a:gd name="T69" fmla="*/ 2477 h 11784"/>
              <a:gd name="T70" fmla="*/ 2160 w 11784"/>
              <a:gd name="T71" fmla="*/ 2159 h 11784"/>
              <a:gd name="T72" fmla="*/ 2478 w 11784"/>
              <a:gd name="T73" fmla="*/ 1852 h 11784"/>
              <a:gd name="T74" fmla="*/ 2805 w 11784"/>
              <a:gd name="T75" fmla="*/ 1555 h 11784"/>
              <a:gd name="T76" fmla="*/ 3142 w 11784"/>
              <a:gd name="T77" fmla="*/ 1269 h 11784"/>
              <a:gd name="T78" fmla="*/ 3489 w 11784"/>
              <a:gd name="T79" fmla="*/ 994 h 11784"/>
              <a:gd name="T80" fmla="*/ 3844 w 11784"/>
              <a:gd name="T81" fmla="*/ 730 h 11784"/>
              <a:gd name="T82" fmla="*/ 4209 w 11784"/>
              <a:gd name="T83" fmla="*/ 478 h 11784"/>
              <a:gd name="T84" fmla="*/ 4582 w 11784"/>
              <a:gd name="T85" fmla="*/ 237 h 11784"/>
              <a:gd name="T86" fmla="*/ 4772 w 11784"/>
              <a:gd name="T87" fmla="*/ 121 h 11784"/>
              <a:gd name="T88" fmla="*/ 4963 w 11784"/>
              <a:gd name="T89" fmla="*/ 9 h 11784"/>
              <a:gd name="T90" fmla="*/ 5000 w 11784"/>
              <a:gd name="T91" fmla="*/ 4 h 11784"/>
              <a:gd name="T92" fmla="*/ 5029 w 11784"/>
              <a:gd name="T93" fmla="*/ 26 h 11784"/>
              <a:gd name="T94" fmla="*/ 11773 w 11784"/>
              <a:gd name="T95" fmla="*/ 11707 h 11784"/>
              <a:gd name="T96" fmla="*/ 11765 w 11784"/>
              <a:gd name="T97" fmla="*/ 11765 h 11784"/>
              <a:gd name="T98" fmla="*/ 11707 w 11784"/>
              <a:gd name="T99" fmla="*/ 11773 h 11784"/>
              <a:gd name="T100" fmla="*/ 26 w 11784"/>
              <a:gd name="T101" fmla="*/ 5029 h 1178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784"/>
              <a:gd name="T154" fmla="*/ 0 h 11784"/>
              <a:gd name="T155" fmla="*/ 11784 w 11784"/>
              <a:gd name="T156" fmla="*/ 11784 h 1178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784" h="11784">
                <a:moveTo>
                  <a:pt x="11755" y="11690"/>
                </a:moveTo>
                <a:lnTo>
                  <a:pt x="11690" y="11755"/>
                </a:lnTo>
                <a:lnTo>
                  <a:pt x="4946" y="74"/>
                </a:lnTo>
                <a:lnTo>
                  <a:pt x="5012" y="91"/>
                </a:lnTo>
                <a:lnTo>
                  <a:pt x="4820" y="204"/>
                </a:lnTo>
                <a:lnTo>
                  <a:pt x="4632" y="319"/>
                </a:lnTo>
                <a:lnTo>
                  <a:pt x="4261" y="558"/>
                </a:lnTo>
                <a:lnTo>
                  <a:pt x="3899" y="809"/>
                </a:lnTo>
                <a:lnTo>
                  <a:pt x="3546" y="1071"/>
                </a:lnTo>
                <a:lnTo>
                  <a:pt x="3202" y="1344"/>
                </a:lnTo>
                <a:lnTo>
                  <a:pt x="2867" y="1629"/>
                </a:lnTo>
                <a:lnTo>
                  <a:pt x="2542" y="1923"/>
                </a:lnTo>
                <a:lnTo>
                  <a:pt x="2227" y="2228"/>
                </a:lnTo>
                <a:lnTo>
                  <a:pt x="1922" y="2543"/>
                </a:lnTo>
                <a:lnTo>
                  <a:pt x="1628" y="2868"/>
                </a:lnTo>
                <a:lnTo>
                  <a:pt x="1343" y="3203"/>
                </a:lnTo>
                <a:lnTo>
                  <a:pt x="1070" y="3547"/>
                </a:lnTo>
                <a:lnTo>
                  <a:pt x="808" y="3900"/>
                </a:lnTo>
                <a:lnTo>
                  <a:pt x="557" y="4262"/>
                </a:lnTo>
                <a:lnTo>
                  <a:pt x="318" y="4633"/>
                </a:lnTo>
                <a:lnTo>
                  <a:pt x="203" y="4821"/>
                </a:lnTo>
                <a:lnTo>
                  <a:pt x="91" y="5012"/>
                </a:lnTo>
                <a:lnTo>
                  <a:pt x="74" y="4946"/>
                </a:lnTo>
                <a:lnTo>
                  <a:pt x="11755" y="11690"/>
                </a:lnTo>
                <a:close/>
                <a:moveTo>
                  <a:pt x="26" y="5029"/>
                </a:moveTo>
                <a:cubicBezTo>
                  <a:pt x="15" y="5023"/>
                  <a:pt x="7" y="5012"/>
                  <a:pt x="4" y="5000"/>
                </a:cubicBezTo>
                <a:cubicBezTo>
                  <a:pt x="0" y="4987"/>
                  <a:pt x="2" y="4974"/>
                  <a:pt x="9" y="4963"/>
                </a:cubicBezTo>
                <a:lnTo>
                  <a:pt x="122" y="4771"/>
                </a:lnTo>
                <a:lnTo>
                  <a:pt x="238" y="4581"/>
                </a:lnTo>
                <a:lnTo>
                  <a:pt x="478" y="4208"/>
                </a:lnTo>
                <a:lnTo>
                  <a:pt x="731" y="3843"/>
                </a:lnTo>
                <a:lnTo>
                  <a:pt x="995" y="3487"/>
                </a:lnTo>
                <a:lnTo>
                  <a:pt x="1270" y="3141"/>
                </a:lnTo>
                <a:lnTo>
                  <a:pt x="1556" y="2804"/>
                </a:lnTo>
                <a:lnTo>
                  <a:pt x="1853" y="2477"/>
                </a:lnTo>
                <a:lnTo>
                  <a:pt x="2160" y="2159"/>
                </a:lnTo>
                <a:lnTo>
                  <a:pt x="2478" y="1852"/>
                </a:lnTo>
                <a:lnTo>
                  <a:pt x="2805" y="1555"/>
                </a:lnTo>
                <a:lnTo>
                  <a:pt x="3142" y="1269"/>
                </a:lnTo>
                <a:lnTo>
                  <a:pt x="3489" y="994"/>
                </a:lnTo>
                <a:lnTo>
                  <a:pt x="3844" y="730"/>
                </a:lnTo>
                <a:lnTo>
                  <a:pt x="4209" y="478"/>
                </a:lnTo>
                <a:lnTo>
                  <a:pt x="4582" y="237"/>
                </a:lnTo>
                <a:lnTo>
                  <a:pt x="4772" y="121"/>
                </a:lnTo>
                <a:lnTo>
                  <a:pt x="4963" y="9"/>
                </a:lnTo>
                <a:cubicBezTo>
                  <a:pt x="4974" y="2"/>
                  <a:pt x="4987" y="0"/>
                  <a:pt x="5000" y="4"/>
                </a:cubicBezTo>
                <a:cubicBezTo>
                  <a:pt x="5012" y="7"/>
                  <a:pt x="5023" y="15"/>
                  <a:pt x="5029" y="26"/>
                </a:cubicBezTo>
                <a:lnTo>
                  <a:pt x="11773" y="11707"/>
                </a:lnTo>
                <a:cubicBezTo>
                  <a:pt x="11784" y="11726"/>
                  <a:pt x="11781" y="11750"/>
                  <a:pt x="11765" y="11765"/>
                </a:cubicBezTo>
                <a:cubicBezTo>
                  <a:pt x="11750" y="11781"/>
                  <a:pt x="11726" y="11784"/>
                  <a:pt x="11707" y="11773"/>
                </a:cubicBezTo>
                <a:lnTo>
                  <a:pt x="26" y="5029"/>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 name="Freeform 6"/>
          <p:cNvSpPr>
            <a:spLocks noEditPoints="1" noChangeArrowheads="1"/>
          </p:cNvSpPr>
          <p:nvPr/>
        </p:nvSpPr>
        <p:spPr bwMode="auto">
          <a:xfrm>
            <a:off x="5889308" y="3435350"/>
            <a:ext cx="3444875" cy="1730375"/>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537"/>
              <a:gd name="T172" fmla="*/ 0 h 6793"/>
              <a:gd name="T173" fmla="*/ 13537 w 13537"/>
              <a:gd name="T174" fmla="*/ 6793 h 6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chemeClr val="accent4">
              <a:lumMod val="10000"/>
              <a:lumOff val="90000"/>
            </a:schemeClr>
          </a:solidFill>
          <a:ln w="635" cap="flat" cmpd="sng">
            <a:solidFill>
              <a:schemeClr val="tx1">
                <a:lumMod val="60000"/>
                <a:lumOff val="40000"/>
              </a:schemeClr>
            </a:solidFill>
            <a:miter lim="800000"/>
          </a:ln>
          <a:effectLst>
            <a:glow rad="139700">
              <a:schemeClr val="accent5">
                <a:satMod val="175000"/>
                <a:alpha val="40000"/>
              </a:schemeClr>
            </a:glow>
          </a:effec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2" name="Freeform 6"/>
          <p:cNvSpPr>
            <a:spLocks noEditPoints="1" noChangeArrowheads="1"/>
          </p:cNvSpPr>
          <p:nvPr/>
        </p:nvSpPr>
        <p:spPr bwMode="auto">
          <a:xfrm rot="10800000">
            <a:off x="5897563" y="1698625"/>
            <a:ext cx="3444875" cy="1730375"/>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537"/>
              <a:gd name="T172" fmla="*/ 0 h 6793"/>
              <a:gd name="T173" fmla="*/ 13537 w 13537"/>
              <a:gd name="T174" fmla="*/ 6793 h 6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chemeClr val="tx1">
              <a:lumMod val="60000"/>
              <a:lumOff val="40000"/>
            </a:schemeClr>
          </a:solidFill>
          <a:ln w="635" cap="flat" cmpd="sng">
            <a:solidFill>
              <a:schemeClr val="tx1">
                <a:lumMod val="60000"/>
                <a:lumOff val="40000"/>
              </a:schemeClr>
            </a:solidFill>
            <a:miter lim="800000"/>
          </a:ln>
          <a:effectLst>
            <a:glow rad="139700">
              <a:schemeClr val="accent5">
                <a:satMod val="175000"/>
                <a:alpha val="40000"/>
              </a:schemeClr>
            </a:glow>
            <a:outerShdw blurRad="50800" dir="5400000" algn="ctr" rotWithShape="0">
              <a:srgbClr val="000000">
                <a:alpha val="43000"/>
              </a:srgbClr>
            </a:outerShdw>
          </a:effectLst>
          <a:scene3d>
            <a:camera prst="orthographicFront"/>
            <a:lightRig rig="sunrise" dir="t">
              <a:rot lat="0" lon="0" rev="0"/>
            </a:lightRig>
          </a:scene3d>
          <a:sp3d prstMaterial="plastic"/>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3" name="上箭头 22"/>
          <p:cNvSpPr/>
          <p:nvPr/>
        </p:nvSpPr>
        <p:spPr>
          <a:xfrm>
            <a:off x="6515735" y="2827020"/>
            <a:ext cx="255270" cy="1135380"/>
          </a:xfrm>
          <a:prstGeom prst="upArrow">
            <a:avLst/>
          </a:prstGeom>
          <a:solidFill>
            <a:srgbClr val="FFC000"/>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24" name="上下箭头 23"/>
          <p:cNvSpPr/>
          <p:nvPr/>
        </p:nvSpPr>
        <p:spPr>
          <a:xfrm>
            <a:off x="8610600" y="2743200"/>
            <a:ext cx="228600" cy="1219200"/>
          </a:xfrm>
          <a:prstGeom prst="upDownArrow">
            <a:avLst/>
          </a:prstGeom>
          <a:solidFill>
            <a:srgbClr val="FF0000"/>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pic>
        <p:nvPicPr>
          <p:cNvPr id="25" name="图片 24" descr="A000220150322C89PPIC"/>
          <p:cNvPicPr>
            <a:picLocks noChangeAspect="1"/>
          </p:cNvPicPr>
          <p:nvPr/>
        </p:nvPicPr>
        <p:blipFill>
          <a:blip r:embed="rId1"/>
          <a:stretch>
            <a:fillRect/>
          </a:stretch>
        </p:blipFill>
        <p:spPr>
          <a:xfrm>
            <a:off x="3060700" y="2901950"/>
            <a:ext cx="2051685" cy="3192780"/>
          </a:xfrm>
          <a:prstGeom prst="rect">
            <a:avLst/>
          </a:prstGeom>
        </p:spPr>
      </p:pic>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2"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32" presetClass="emph" presetSubtype="0" fill="hold" grpId="1" nodeType="afterEffect">
                                  <p:stCondLst>
                                    <p:cond delay="0"/>
                                  </p:stCondLst>
                                  <p:childTnLst>
                                    <p:animRot by="120000">
                                      <p:cBhvr>
                                        <p:cTn id="11" dur="50" fill="hold">
                                          <p:stCondLst>
                                            <p:cond delay="0"/>
                                          </p:stCondLst>
                                        </p:cTn>
                                        <p:tgtEl>
                                          <p:spTgt spid="3"/>
                                        </p:tgtEl>
                                        <p:attrNameLst>
                                          <p:attrName>r</p:attrName>
                                        </p:attrNameLst>
                                      </p:cBhvr>
                                    </p:animRot>
                                    <p:animRot by="-240000">
                                      <p:cBhvr>
                                        <p:cTn id="12" dur="100" fill="hold">
                                          <p:stCondLst>
                                            <p:cond delay="100"/>
                                          </p:stCondLst>
                                        </p:cTn>
                                        <p:tgtEl>
                                          <p:spTgt spid="3"/>
                                        </p:tgtEl>
                                        <p:attrNameLst>
                                          <p:attrName>r</p:attrName>
                                        </p:attrNameLst>
                                      </p:cBhvr>
                                    </p:animRot>
                                    <p:animRot by="240000">
                                      <p:cBhvr>
                                        <p:cTn id="13" dur="100" fill="hold">
                                          <p:stCondLst>
                                            <p:cond delay="200"/>
                                          </p:stCondLst>
                                        </p:cTn>
                                        <p:tgtEl>
                                          <p:spTgt spid="3"/>
                                        </p:tgtEl>
                                        <p:attrNameLst>
                                          <p:attrName>r</p:attrName>
                                        </p:attrNameLst>
                                      </p:cBhvr>
                                    </p:animRot>
                                    <p:animRot by="-240000">
                                      <p:cBhvr>
                                        <p:cTn id="14" dur="100" fill="hold">
                                          <p:stCondLst>
                                            <p:cond delay="300"/>
                                          </p:stCondLst>
                                        </p:cTn>
                                        <p:tgtEl>
                                          <p:spTgt spid="3"/>
                                        </p:tgtEl>
                                        <p:attrNameLst>
                                          <p:attrName>r</p:attrName>
                                        </p:attrNameLst>
                                      </p:cBhvr>
                                    </p:animRot>
                                    <p:animRot by="120000">
                                      <p:cBhvr>
                                        <p:cTn id="15" dur="100" fill="hold">
                                          <p:stCondLst>
                                            <p:cond delay="400"/>
                                          </p:stCondLst>
                                        </p:cTn>
                                        <p:tgtEl>
                                          <p:spTgt spid="3"/>
                                        </p:tgtEl>
                                        <p:attrNameLst>
                                          <p:attrName>r</p:attrName>
                                        </p:attrNameLst>
                                      </p:cBhvr>
                                    </p:animRot>
                                  </p:childTnLst>
                                </p:cTn>
                              </p:par>
                              <p:par>
                                <p:cTn id="16" presetID="2" presetClass="entr" presetSubtype="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0" presetClass="path" presetSubtype="0" accel="50000" decel="50000" fill="hold" nodeType="withEffect">
                                  <p:stCondLst>
                                    <p:cond delay="0"/>
                                  </p:stCondLst>
                                  <p:childTnLst>
                                    <p:animMotion origin="layout" path="M -0.271806 -0.311389 L -0.033333 0.100093 " pathEditMode="relative" rAng="0" ptsTypes="">
                                      <p:cBhvr>
                                        <p:cTn id="23" dur="2000" fill="hold"/>
                                        <p:tgtEl>
                                          <p:spTgt spid="25"/>
                                        </p:tgtEl>
                                        <p:attrNameLst>
                                          <p:attrName>ppt_x</p:attrName>
                                          <p:attrName>ppt_y</p:attrName>
                                        </p:attrNameLst>
                                      </p:cBhvr>
                                      <p:rCtr x="123" y="206"/>
                                    </p:animMotion>
                                  </p:childTnLst>
                                </p:cTn>
                              </p:par>
                            </p:childTnLst>
                          </p:cTn>
                        </p:par>
                      </p:childTnLst>
                    </p:cTn>
                  </p:par>
                  <p:par>
                    <p:cTn id="24" fill="hold">
                      <p:stCondLst>
                        <p:cond delay="indefinite"/>
                      </p:stCondLst>
                      <p:childTnLst>
                        <p:par>
                          <p:cTn id="25" fill="hold">
                            <p:stCondLst>
                              <p:cond delay="0"/>
                            </p:stCondLst>
                            <p:childTnLst>
                              <p:par>
                                <p:cTn id="26" presetID="2" presetClass="entr" presetSubtype="1"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0-#ppt_h/2"/>
                                          </p:val>
                                        </p:tav>
                                        <p:tav tm="100000">
                                          <p:val>
                                            <p:strVal val="#ppt_y"/>
                                          </p:val>
                                        </p:tav>
                                      </p:tavLst>
                                    </p:anim>
                                  </p:childTnLst>
                                </p:cTn>
                              </p:par>
                              <p:par>
                                <p:cTn id="30" presetID="1" presetClass="entr" presetSubtype="0" fill="hold" grpId="0" nodeType="withEffect">
                                  <p:stCondLst>
                                    <p:cond delay="0"/>
                                  </p:stCondLst>
                                  <p:childTnLst>
                                    <p:set>
                                      <p:cBhvr>
                                        <p:cTn id="31" dur="1" fill="hold">
                                          <p:stCondLst>
                                            <p:cond delay="0"/>
                                          </p:stCondLst>
                                        </p:cTn>
                                        <p:tgtEl>
                                          <p:spTgt spid="28681"/>
                                        </p:tgtEl>
                                        <p:attrNameLst>
                                          <p:attrName>style.visibility</p:attrName>
                                        </p:attrNameLst>
                                      </p:cBhvr>
                                      <p:to>
                                        <p:strVal val="visible"/>
                                      </p:to>
                                    </p:set>
                                  </p:childTnLst>
                                </p:cTn>
                              </p:par>
                            </p:childTnLst>
                          </p:cTn>
                        </p:par>
                        <p:par>
                          <p:cTn id="32" fill="hold">
                            <p:stCondLst>
                              <p:cond delay="500"/>
                            </p:stCondLst>
                            <p:childTnLst>
                              <p:par>
                                <p:cTn id="33" presetID="2" presetClass="entr" presetSubtype="1"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2" presetClass="entr" presetSubtype="4"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ppt_x"/>
                                          </p:val>
                                        </p:tav>
                                        <p:tav tm="100000">
                                          <p:val>
                                            <p:strVal val="#ppt_x"/>
                                          </p:val>
                                        </p:tav>
                                      </p:tavLst>
                                    </p:anim>
                                    <p:anim calcmode="lin" valueType="num">
                                      <p:cBhvr additive="base">
                                        <p:cTn id="47" dur="500" fill="hold"/>
                                        <p:tgtEl>
                                          <p:spTgt spid="23"/>
                                        </p:tgtEl>
                                        <p:attrNameLst>
                                          <p:attrName>ppt_y</p:attrName>
                                        </p:attrNameLst>
                                      </p:cBhvr>
                                      <p:tavLst>
                                        <p:tav tm="0">
                                          <p:val>
                                            <p:strVal val="1+#ppt_h/2"/>
                                          </p:val>
                                        </p:tav>
                                        <p:tav tm="100000">
                                          <p:val>
                                            <p:strVal val="#ppt_y"/>
                                          </p:val>
                                        </p:tav>
                                      </p:tavLst>
                                    </p:anim>
                                  </p:childTnLst>
                                </p:cTn>
                              </p:par>
                              <p:par>
                                <p:cTn id="48" presetID="1" presetClass="entr" presetSubtype="0" fill="hold" grpId="0" nodeType="withEffect">
                                  <p:stCondLst>
                                    <p:cond delay="0"/>
                                  </p:stCondLst>
                                  <p:childTnLst>
                                    <p:set>
                                      <p:cBhvr>
                                        <p:cTn id="49" dur="1" fill="hold">
                                          <p:stCondLst>
                                            <p:cond delay="0"/>
                                          </p:stCondLst>
                                        </p:cTn>
                                        <p:tgtEl>
                                          <p:spTgt spid="28677"/>
                                        </p:tgtEl>
                                        <p:attrNameLst>
                                          <p:attrName>style.visibility</p:attrName>
                                        </p:attrNameLst>
                                      </p:cBhvr>
                                      <p:to>
                                        <p:strVal val="visible"/>
                                      </p:to>
                                    </p:set>
                                  </p:childTnLst>
                                </p:cTn>
                              </p:par>
                            </p:childTnLst>
                          </p:cTn>
                        </p:par>
                        <p:par>
                          <p:cTn id="50" fill="hold">
                            <p:stCondLst>
                              <p:cond delay="1000"/>
                            </p:stCondLst>
                            <p:childTnLst>
                              <p:par>
                                <p:cTn id="51" presetID="12" presetClass="entr" presetSubtype="8" fill="hold" grpId="0" nodeType="afterEffect">
                                  <p:stCondLst>
                                    <p:cond delay="0"/>
                                  </p:stCondLst>
                                  <p:childTnLst>
                                    <p:set>
                                      <p:cBhvr>
                                        <p:cTn id="52" dur="1" fill="hold">
                                          <p:stCondLst>
                                            <p:cond delay="0"/>
                                          </p:stCondLst>
                                        </p:cTn>
                                        <p:tgtEl>
                                          <p:spTgt spid="11268"/>
                                        </p:tgtEl>
                                        <p:attrNameLst>
                                          <p:attrName>style.visibility</p:attrName>
                                        </p:attrNameLst>
                                      </p:cBhvr>
                                      <p:to>
                                        <p:strVal val="visible"/>
                                      </p:to>
                                    </p:set>
                                    <p:animEffect transition="in" filter="slide(fromLeft)">
                                      <p:cBhvr>
                                        <p:cTn id="53"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P spid="5" grpId="0"/>
      <p:bldP spid="22" grpId="0" bldLvl="0" animBg="1"/>
      <p:bldP spid="28681" grpId="0" bldLvl="0" animBg="1"/>
      <p:bldP spid="21" grpId="0" bldLvl="0" animBg="1"/>
      <p:bldP spid="28677" grpId="0"/>
      <p:bldP spid="24" grpId="0" bldLvl="0" animBg="1"/>
      <p:bldP spid="23" grpId="0" bldLvl="0" animBg="1"/>
      <p:bldP spid="11268"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 name="圆角矩形 15"/>
          <p:cNvSpPr/>
          <p:nvPr/>
        </p:nvSpPr>
        <p:spPr>
          <a:xfrm>
            <a:off x="2362200" y="2438400"/>
            <a:ext cx="1828800" cy="685800"/>
          </a:xfrm>
          <a:prstGeom prst="roundRect">
            <a:avLst/>
          </a:prstGeom>
          <a:solidFill>
            <a:schemeClr val="bg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14" name="流程图: 可选过程 13"/>
          <p:cNvSpPr/>
          <p:nvPr/>
        </p:nvSpPr>
        <p:spPr>
          <a:xfrm>
            <a:off x="7587615" y="1998345"/>
            <a:ext cx="1600200" cy="609600"/>
          </a:xfrm>
          <a:prstGeom prst="flowChartAlternateProcess">
            <a:avLst/>
          </a:prstGeom>
          <a:solidFill>
            <a:schemeClr val="bg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5" name="Freeform 105"/>
          <p:cNvSpPr/>
          <p:nvPr/>
        </p:nvSpPr>
        <p:spPr bwMode="auto">
          <a:xfrm>
            <a:off x="6142990" y="4357370"/>
            <a:ext cx="1499870" cy="1497965"/>
          </a:xfrm>
          <a:custGeom>
            <a:avLst/>
            <a:gdLst>
              <a:gd name="T0" fmla="*/ 0 w 876"/>
              <a:gd name="T1" fmla="*/ 29138806 h 952"/>
              <a:gd name="T2" fmla="*/ 0 w 876"/>
              <a:gd name="T3" fmla="*/ 477871696 h 952"/>
              <a:gd name="T4" fmla="*/ 851127092 w 876"/>
              <a:gd name="T5" fmla="*/ 924662129 h 952"/>
              <a:gd name="T6" fmla="*/ 691784020 w 876"/>
              <a:gd name="T7" fmla="*/ 0 h 952"/>
              <a:gd name="T8" fmla="*/ 367267589 w 876"/>
              <a:gd name="T9" fmla="*/ 0 h 952"/>
              <a:gd name="T10" fmla="*/ 410017760 w 876"/>
              <a:gd name="T11" fmla="*/ 244763215 h 952"/>
              <a:gd name="T12" fmla="*/ 0 w 876"/>
              <a:gd name="T13" fmla="*/ 29138806 h 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 h="952">
                <a:moveTo>
                  <a:pt x="0" y="30"/>
                </a:moveTo>
                <a:lnTo>
                  <a:pt x="0" y="492"/>
                </a:lnTo>
                <a:lnTo>
                  <a:pt x="876" y="952"/>
                </a:lnTo>
                <a:lnTo>
                  <a:pt x="712" y="0"/>
                </a:lnTo>
                <a:lnTo>
                  <a:pt x="378" y="0"/>
                </a:lnTo>
                <a:lnTo>
                  <a:pt x="422" y="252"/>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pPr>
            <a:endParaRPr lang="zh-CN" altLang="en-US" sz="2400">
              <a:solidFill>
                <a:prstClr val="black"/>
              </a:solidFill>
            </a:endParaRPr>
          </a:p>
        </p:txBody>
      </p:sp>
      <p:sp>
        <p:nvSpPr>
          <p:cNvPr id="7" name="Freeform 107"/>
          <p:cNvSpPr/>
          <p:nvPr/>
        </p:nvSpPr>
        <p:spPr bwMode="auto">
          <a:xfrm>
            <a:off x="4674025" y="4313767"/>
            <a:ext cx="1155700" cy="1250951"/>
          </a:xfrm>
          <a:custGeom>
            <a:avLst/>
            <a:gdLst>
              <a:gd name="T0" fmla="*/ 878 w 878"/>
              <a:gd name="T1" fmla="*/ 30 h 952"/>
              <a:gd name="T2" fmla="*/ 456 w 878"/>
              <a:gd name="T3" fmla="*/ 252 h 952"/>
              <a:gd name="T4" fmla="*/ 498 w 878"/>
              <a:gd name="T5" fmla="*/ 0 h 952"/>
              <a:gd name="T6" fmla="*/ 164 w 878"/>
              <a:gd name="T7" fmla="*/ 0 h 952"/>
              <a:gd name="T8" fmla="*/ 0 w 878"/>
              <a:gd name="T9" fmla="*/ 952 h 952"/>
              <a:gd name="T10" fmla="*/ 878 w 878"/>
              <a:gd name="T11" fmla="*/ 492 h 952"/>
              <a:gd name="T12" fmla="*/ 878 w 878"/>
              <a:gd name="T13" fmla="*/ 30 h 952"/>
            </a:gdLst>
            <a:ahLst/>
            <a:cxnLst>
              <a:cxn ang="0">
                <a:pos x="T0" y="T1"/>
              </a:cxn>
              <a:cxn ang="0">
                <a:pos x="T2" y="T3"/>
              </a:cxn>
              <a:cxn ang="0">
                <a:pos x="T4" y="T5"/>
              </a:cxn>
              <a:cxn ang="0">
                <a:pos x="T6" y="T7"/>
              </a:cxn>
              <a:cxn ang="0">
                <a:pos x="T8" y="T9"/>
              </a:cxn>
              <a:cxn ang="0">
                <a:pos x="T10" y="T11"/>
              </a:cxn>
              <a:cxn ang="0">
                <a:pos x="T12" y="T13"/>
              </a:cxn>
            </a:cxnLst>
            <a:rect l="0" t="0" r="r" b="b"/>
            <a:pathLst>
              <a:path w="878" h="952">
                <a:moveTo>
                  <a:pt x="878" y="30"/>
                </a:moveTo>
                <a:lnTo>
                  <a:pt x="456" y="252"/>
                </a:lnTo>
                <a:lnTo>
                  <a:pt x="498" y="0"/>
                </a:lnTo>
                <a:lnTo>
                  <a:pt x="164" y="0"/>
                </a:lnTo>
                <a:lnTo>
                  <a:pt x="0" y="952"/>
                </a:lnTo>
                <a:lnTo>
                  <a:pt x="878" y="492"/>
                </a:lnTo>
                <a:lnTo>
                  <a:pt x="878"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lstStyle/>
          <a:p>
            <a:pPr fontAlgn="base">
              <a:spcBef>
                <a:spcPct val="0"/>
              </a:spcBef>
              <a:spcAft>
                <a:spcPct val="0"/>
              </a:spcAft>
              <a:defRPr/>
            </a:pPr>
            <a:endParaRPr lang="zh-CN" altLang="en-US" sz="2400">
              <a:solidFill>
                <a:prstClr val="black"/>
              </a:solidFill>
              <a:effectLst>
                <a:outerShdw blurRad="60007" dist="310007" dir="7680000" sy="30000" kx="1300200" algn="ctr" rotWithShape="0">
                  <a:prstClr val="black">
                    <a:alpha val="32000"/>
                  </a:prstClr>
                </a:outerShdw>
              </a:effectLst>
            </a:endParaRPr>
          </a:p>
        </p:txBody>
      </p:sp>
      <p:sp>
        <p:nvSpPr>
          <p:cNvPr id="3" name="矩形标注 2"/>
          <p:cNvSpPr/>
          <p:nvPr/>
        </p:nvSpPr>
        <p:spPr>
          <a:xfrm>
            <a:off x="1612900" y="1760855"/>
            <a:ext cx="2851785" cy="104140"/>
          </a:xfrm>
          <a:prstGeom prst="wedgeRectCallout">
            <a:avLst>
              <a:gd name="adj1" fmla="val -23398"/>
              <a:gd name="adj2" fmla="val 40329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C00000"/>
              </a:solidFill>
            </a:endParaRPr>
          </a:p>
        </p:txBody>
      </p:sp>
      <p:sp>
        <p:nvSpPr>
          <p:cNvPr id="10" name="文本框 9"/>
          <p:cNvSpPr txBox="1"/>
          <p:nvPr/>
        </p:nvSpPr>
        <p:spPr>
          <a:xfrm>
            <a:off x="1724025" y="1035050"/>
            <a:ext cx="4827270" cy="792480"/>
          </a:xfrm>
          <a:prstGeom prst="rect">
            <a:avLst/>
          </a:prstGeom>
          <a:noFill/>
        </p:spPr>
        <p:txBody>
          <a:bodyPr wrap="none" rtlCol="0" anchor="t">
            <a:spAutoFit/>
          </a:bodyPr>
          <a:p>
            <a:pPr algn="l">
              <a:lnSpc>
                <a:spcPct val="120000"/>
              </a:lnSpc>
            </a:pPr>
            <a:r>
              <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三、沟通方式</a:t>
            </a:r>
            <a:endParaRPr lang="zh-CN" altLang="en-US" sz="2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a:p>
            <a:pPr algn="l">
              <a:lnSpc>
                <a:spcPct val="120000"/>
              </a:lnSpc>
            </a:pP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             划分的标准（</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4</a:t>
            </a:r>
            <a:r>
              <a:rPr lang="zh-CN"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en-US" altLang="zh-CN" sz="1800" noProof="0" smtClean="0">
                <a:ln>
                  <a:noFill/>
                </a:ln>
                <a:solidFill>
                  <a:srgbClr val="000099"/>
                </a:solidFill>
                <a:effectLst/>
                <a:uLnTx/>
                <a:uFillTx/>
                <a:latin typeface="微软雅黑" panose="020B0503020204020204" pitchFamily="34" charset="-122"/>
                <a:ea typeface="微软雅黑" panose="020B0503020204020204" pitchFamily="34" charset="-122"/>
                <a:sym typeface="+mn-ea"/>
              </a:rPr>
              <a:t>--</a:t>
            </a:r>
            <a:r>
              <a:rPr lang="zh-CN" altLang="zh-CN"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rPr>
              <a:t>按沟通的功能划分</a:t>
            </a:r>
            <a:endParaRPr lang="zh-CN" altLang="zh-CN" sz="1800" noProof="0" smtClean="0">
              <a:ln>
                <a:noFill/>
              </a:ln>
              <a:solidFill>
                <a:srgbClr val="C00000"/>
              </a:solidFill>
              <a:effectLst/>
              <a:uLnTx/>
              <a:uFillTx/>
              <a:latin typeface="微软雅黑" panose="020B0503020204020204" pitchFamily="34" charset="-122"/>
              <a:ea typeface="微软雅黑" panose="020B0503020204020204" pitchFamily="34" charset="-122"/>
              <a:sym typeface="+mn-ea"/>
            </a:endParaRPr>
          </a:p>
        </p:txBody>
      </p:sp>
      <p:sp>
        <p:nvSpPr>
          <p:cNvPr id="28675" name="Freeform 6"/>
          <p:cNvSpPr>
            <a:spLocks noEditPoints="1" noChangeArrowheads="1"/>
          </p:cNvSpPr>
          <p:nvPr/>
        </p:nvSpPr>
        <p:spPr bwMode="auto">
          <a:xfrm>
            <a:off x="5897563" y="3429000"/>
            <a:ext cx="3444875" cy="1730375"/>
          </a:xfrm>
          <a:custGeom>
            <a:avLst/>
            <a:gdLst>
              <a:gd name="T0" fmla="*/ 48 w 13537"/>
              <a:gd name="T1" fmla="*/ 24 h 6793"/>
              <a:gd name="T2" fmla="*/ 68 w 13537"/>
              <a:gd name="T3" fmla="*/ 542 h 6793"/>
              <a:gd name="T4" fmla="*/ 126 w 13537"/>
              <a:gd name="T5" fmla="*/ 1048 h 6793"/>
              <a:gd name="T6" fmla="*/ 260 w 13537"/>
              <a:gd name="T7" fmla="*/ 1705 h 6793"/>
              <a:gd name="T8" fmla="*/ 577 w 13537"/>
              <a:gd name="T9" fmla="*/ 2641 h 6793"/>
              <a:gd name="T10" fmla="*/ 1022 w 13537"/>
              <a:gd name="T11" fmla="*/ 3510 h 6793"/>
              <a:gd name="T12" fmla="*/ 1583 w 13537"/>
              <a:gd name="T13" fmla="*/ 4300 h 6793"/>
              <a:gd name="T14" fmla="*/ 2250 w 13537"/>
              <a:gd name="T15" fmla="*/ 5000 h 6793"/>
              <a:gd name="T16" fmla="*/ 3012 w 13537"/>
              <a:gd name="T17" fmla="*/ 5598 h 6793"/>
              <a:gd name="T18" fmla="*/ 3855 w 13537"/>
              <a:gd name="T19" fmla="*/ 6083 h 6793"/>
              <a:gd name="T20" fmla="*/ 4771 w 13537"/>
              <a:gd name="T21" fmla="*/ 6443 h 6793"/>
              <a:gd name="T22" fmla="*/ 5579 w 13537"/>
              <a:gd name="T23" fmla="*/ 6640 h 6793"/>
              <a:gd name="T24" fmla="*/ 6082 w 13537"/>
              <a:gd name="T25" fmla="*/ 6710 h 6793"/>
              <a:gd name="T26" fmla="*/ 6595 w 13537"/>
              <a:gd name="T27" fmla="*/ 6743 h 6793"/>
              <a:gd name="T28" fmla="*/ 7115 w 13537"/>
              <a:gd name="T29" fmla="*/ 6736 h 6793"/>
              <a:gd name="T30" fmla="*/ 7625 w 13537"/>
              <a:gd name="T31" fmla="*/ 6691 h 6793"/>
              <a:gd name="T32" fmla="*/ 8123 w 13537"/>
              <a:gd name="T33" fmla="*/ 6608 h 6793"/>
              <a:gd name="T34" fmla="*/ 9080 w 13537"/>
              <a:gd name="T35" fmla="*/ 6337 h 6793"/>
              <a:gd name="T36" fmla="*/ 9973 w 13537"/>
              <a:gd name="T37" fmla="*/ 5934 h 6793"/>
              <a:gd name="T38" fmla="*/ 10790 w 13537"/>
              <a:gd name="T39" fmla="*/ 5410 h 6793"/>
              <a:gd name="T40" fmla="*/ 11521 w 13537"/>
              <a:gd name="T41" fmla="*/ 4776 h 6793"/>
              <a:gd name="T42" fmla="*/ 12154 w 13537"/>
              <a:gd name="T43" fmla="*/ 4045 h 6793"/>
              <a:gd name="T44" fmla="*/ 12678 w 13537"/>
              <a:gd name="T45" fmla="*/ 3227 h 6793"/>
              <a:gd name="T46" fmla="*/ 13081 w 13537"/>
              <a:gd name="T47" fmla="*/ 2335 h 6793"/>
              <a:gd name="T48" fmla="*/ 13353 w 13537"/>
              <a:gd name="T49" fmla="*/ 1378 h 6793"/>
              <a:gd name="T50" fmla="*/ 13435 w 13537"/>
              <a:gd name="T51" fmla="*/ 880 h 6793"/>
              <a:gd name="T52" fmla="*/ 13480 w 13537"/>
              <a:gd name="T53" fmla="*/ 370 h 6793"/>
              <a:gd name="T54" fmla="*/ 13513 w 13537"/>
              <a:gd name="T55" fmla="*/ 48 h 6793"/>
              <a:gd name="T56" fmla="*/ 13530 w 13537"/>
              <a:gd name="T57" fmla="*/ 8 h 6793"/>
              <a:gd name="T58" fmla="*/ 13528 w 13537"/>
              <a:gd name="T59" fmla="*/ 373 h 6793"/>
              <a:gd name="T60" fmla="*/ 13482 w 13537"/>
              <a:gd name="T61" fmla="*/ 887 h 6793"/>
              <a:gd name="T62" fmla="*/ 13399 w 13537"/>
              <a:gd name="T63" fmla="*/ 1389 h 6793"/>
              <a:gd name="T64" fmla="*/ 13126 w 13537"/>
              <a:gd name="T65" fmla="*/ 2352 h 6793"/>
              <a:gd name="T66" fmla="*/ 12720 w 13537"/>
              <a:gd name="T67" fmla="*/ 3251 h 6793"/>
              <a:gd name="T68" fmla="*/ 12192 w 13537"/>
              <a:gd name="T69" fmla="*/ 4075 h 6793"/>
              <a:gd name="T70" fmla="*/ 11554 w 13537"/>
              <a:gd name="T71" fmla="*/ 4811 h 6793"/>
              <a:gd name="T72" fmla="*/ 10818 w 13537"/>
              <a:gd name="T73" fmla="*/ 5449 h 6793"/>
              <a:gd name="T74" fmla="*/ 9994 w 13537"/>
              <a:gd name="T75" fmla="*/ 5976 h 6793"/>
              <a:gd name="T76" fmla="*/ 9095 w 13537"/>
              <a:gd name="T77" fmla="*/ 6382 h 6793"/>
              <a:gd name="T78" fmla="*/ 8132 w 13537"/>
              <a:gd name="T79" fmla="*/ 6656 h 6793"/>
              <a:gd name="T80" fmla="*/ 7630 w 13537"/>
              <a:gd name="T81" fmla="*/ 6739 h 6793"/>
              <a:gd name="T82" fmla="*/ 7116 w 13537"/>
              <a:gd name="T83" fmla="*/ 6784 h 6793"/>
              <a:gd name="T84" fmla="*/ 6594 w 13537"/>
              <a:gd name="T85" fmla="*/ 6791 h 6793"/>
              <a:gd name="T86" fmla="*/ 6076 w 13537"/>
              <a:gd name="T87" fmla="*/ 6758 h 6793"/>
              <a:gd name="T88" fmla="*/ 5570 w 13537"/>
              <a:gd name="T89" fmla="*/ 6687 h 6793"/>
              <a:gd name="T90" fmla="*/ 4755 w 13537"/>
              <a:gd name="T91" fmla="*/ 6488 h 6793"/>
              <a:gd name="T92" fmla="*/ 3834 w 13537"/>
              <a:gd name="T93" fmla="*/ 6125 h 6793"/>
              <a:gd name="T94" fmla="*/ 2984 w 13537"/>
              <a:gd name="T95" fmla="*/ 5637 h 6793"/>
              <a:gd name="T96" fmla="*/ 2217 w 13537"/>
              <a:gd name="T97" fmla="*/ 5034 h 6793"/>
              <a:gd name="T98" fmla="*/ 1545 w 13537"/>
              <a:gd name="T99" fmla="*/ 4330 h 6793"/>
              <a:gd name="T100" fmla="*/ 980 w 13537"/>
              <a:gd name="T101" fmla="*/ 3534 h 6793"/>
              <a:gd name="T102" fmla="*/ 532 w 13537"/>
              <a:gd name="T103" fmla="*/ 2659 h 6793"/>
              <a:gd name="T104" fmla="*/ 213 w 13537"/>
              <a:gd name="T105" fmla="*/ 1715 h 6793"/>
              <a:gd name="T106" fmla="*/ 78 w 13537"/>
              <a:gd name="T107" fmla="*/ 1055 h 6793"/>
              <a:gd name="T108" fmla="*/ 20 w 13537"/>
              <a:gd name="T109" fmla="*/ 545 h 6793"/>
              <a:gd name="T110" fmla="*/ 0 w 13537"/>
              <a:gd name="T111" fmla="*/ 25 h 6793"/>
              <a:gd name="T112" fmla="*/ 6768 w 13537"/>
              <a:gd name="T113" fmla="*/ 0 h 67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537"/>
              <a:gd name="T172" fmla="*/ 0 h 6793"/>
              <a:gd name="T173" fmla="*/ 13537 w 13537"/>
              <a:gd name="T174" fmla="*/ 6793 h 67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537" h="6793">
                <a:moveTo>
                  <a:pt x="6768" y="48"/>
                </a:moveTo>
                <a:lnTo>
                  <a:pt x="24" y="48"/>
                </a:lnTo>
                <a:lnTo>
                  <a:pt x="48" y="24"/>
                </a:lnTo>
                <a:lnTo>
                  <a:pt x="50" y="198"/>
                </a:lnTo>
                <a:lnTo>
                  <a:pt x="57" y="371"/>
                </a:lnTo>
                <a:lnTo>
                  <a:pt x="68" y="542"/>
                </a:lnTo>
                <a:lnTo>
                  <a:pt x="83" y="712"/>
                </a:lnTo>
                <a:lnTo>
                  <a:pt x="102" y="881"/>
                </a:lnTo>
                <a:lnTo>
                  <a:pt x="126" y="1048"/>
                </a:lnTo>
                <a:lnTo>
                  <a:pt x="153" y="1215"/>
                </a:lnTo>
                <a:lnTo>
                  <a:pt x="185" y="1379"/>
                </a:lnTo>
                <a:lnTo>
                  <a:pt x="260" y="1705"/>
                </a:lnTo>
                <a:lnTo>
                  <a:pt x="351" y="2024"/>
                </a:lnTo>
                <a:lnTo>
                  <a:pt x="456" y="2336"/>
                </a:lnTo>
                <a:lnTo>
                  <a:pt x="577" y="2641"/>
                </a:lnTo>
                <a:lnTo>
                  <a:pt x="711" y="2939"/>
                </a:lnTo>
                <a:lnTo>
                  <a:pt x="860" y="3229"/>
                </a:lnTo>
                <a:lnTo>
                  <a:pt x="1022" y="3510"/>
                </a:lnTo>
                <a:lnTo>
                  <a:pt x="1196" y="3783"/>
                </a:lnTo>
                <a:lnTo>
                  <a:pt x="1384" y="4046"/>
                </a:lnTo>
                <a:lnTo>
                  <a:pt x="1583" y="4300"/>
                </a:lnTo>
                <a:lnTo>
                  <a:pt x="1794" y="4544"/>
                </a:lnTo>
                <a:lnTo>
                  <a:pt x="2017" y="4777"/>
                </a:lnTo>
                <a:lnTo>
                  <a:pt x="2250" y="5000"/>
                </a:lnTo>
                <a:lnTo>
                  <a:pt x="2494" y="5211"/>
                </a:lnTo>
                <a:lnTo>
                  <a:pt x="2748" y="5410"/>
                </a:lnTo>
                <a:lnTo>
                  <a:pt x="3012" y="5598"/>
                </a:lnTo>
                <a:lnTo>
                  <a:pt x="3284" y="5772"/>
                </a:lnTo>
                <a:lnTo>
                  <a:pt x="3566" y="5934"/>
                </a:lnTo>
                <a:lnTo>
                  <a:pt x="3855" y="6083"/>
                </a:lnTo>
                <a:lnTo>
                  <a:pt x="4153" y="6217"/>
                </a:lnTo>
                <a:lnTo>
                  <a:pt x="4458" y="6337"/>
                </a:lnTo>
                <a:lnTo>
                  <a:pt x="4771" y="6443"/>
                </a:lnTo>
                <a:lnTo>
                  <a:pt x="5090" y="6534"/>
                </a:lnTo>
                <a:lnTo>
                  <a:pt x="5415" y="6609"/>
                </a:lnTo>
                <a:lnTo>
                  <a:pt x="5579" y="6640"/>
                </a:lnTo>
                <a:lnTo>
                  <a:pt x="5745" y="6668"/>
                </a:lnTo>
                <a:lnTo>
                  <a:pt x="5913" y="6691"/>
                </a:lnTo>
                <a:lnTo>
                  <a:pt x="6082" y="6710"/>
                </a:lnTo>
                <a:lnTo>
                  <a:pt x="6252" y="6725"/>
                </a:lnTo>
                <a:lnTo>
                  <a:pt x="6423" y="6736"/>
                </a:lnTo>
                <a:lnTo>
                  <a:pt x="6595" y="6743"/>
                </a:lnTo>
                <a:lnTo>
                  <a:pt x="6769" y="6745"/>
                </a:lnTo>
                <a:lnTo>
                  <a:pt x="6942" y="6743"/>
                </a:lnTo>
                <a:lnTo>
                  <a:pt x="7115" y="6736"/>
                </a:lnTo>
                <a:lnTo>
                  <a:pt x="7286" y="6725"/>
                </a:lnTo>
                <a:lnTo>
                  <a:pt x="7456" y="6710"/>
                </a:lnTo>
                <a:lnTo>
                  <a:pt x="7625" y="6691"/>
                </a:lnTo>
                <a:lnTo>
                  <a:pt x="7792" y="6667"/>
                </a:lnTo>
                <a:lnTo>
                  <a:pt x="7959" y="6640"/>
                </a:lnTo>
                <a:lnTo>
                  <a:pt x="8123" y="6608"/>
                </a:lnTo>
                <a:lnTo>
                  <a:pt x="8449" y="6533"/>
                </a:lnTo>
                <a:lnTo>
                  <a:pt x="8768" y="6443"/>
                </a:lnTo>
                <a:lnTo>
                  <a:pt x="9080" y="6337"/>
                </a:lnTo>
                <a:lnTo>
                  <a:pt x="9385" y="6217"/>
                </a:lnTo>
                <a:lnTo>
                  <a:pt x="9683" y="6082"/>
                </a:lnTo>
                <a:lnTo>
                  <a:pt x="9973" y="5934"/>
                </a:lnTo>
                <a:lnTo>
                  <a:pt x="10254" y="5772"/>
                </a:lnTo>
                <a:lnTo>
                  <a:pt x="10527" y="5597"/>
                </a:lnTo>
                <a:lnTo>
                  <a:pt x="10790" y="5410"/>
                </a:lnTo>
                <a:lnTo>
                  <a:pt x="11044" y="5210"/>
                </a:lnTo>
                <a:lnTo>
                  <a:pt x="11288" y="4999"/>
                </a:lnTo>
                <a:lnTo>
                  <a:pt x="11521" y="4776"/>
                </a:lnTo>
                <a:lnTo>
                  <a:pt x="11744" y="4543"/>
                </a:lnTo>
                <a:lnTo>
                  <a:pt x="11955" y="4299"/>
                </a:lnTo>
                <a:lnTo>
                  <a:pt x="12154" y="4045"/>
                </a:lnTo>
                <a:lnTo>
                  <a:pt x="12342" y="3782"/>
                </a:lnTo>
                <a:lnTo>
                  <a:pt x="12516" y="3509"/>
                </a:lnTo>
                <a:lnTo>
                  <a:pt x="12678" y="3227"/>
                </a:lnTo>
                <a:lnTo>
                  <a:pt x="12827" y="2938"/>
                </a:lnTo>
                <a:lnTo>
                  <a:pt x="12961" y="2640"/>
                </a:lnTo>
                <a:lnTo>
                  <a:pt x="13081" y="2335"/>
                </a:lnTo>
                <a:lnTo>
                  <a:pt x="13187" y="2023"/>
                </a:lnTo>
                <a:lnTo>
                  <a:pt x="13278" y="1703"/>
                </a:lnTo>
                <a:lnTo>
                  <a:pt x="13353" y="1378"/>
                </a:lnTo>
                <a:lnTo>
                  <a:pt x="13384" y="1214"/>
                </a:lnTo>
                <a:lnTo>
                  <a:pt x="13412" y="1048"/>
                </a:lnTo>
                <a:lnTo>
                  <a:pt x="13435" y="880"/>
                </a:lnTo>
                <a:lnTo>
                  <a:pt x="13454" y="711"/>
                </a:lnTo>
                <a:lnTo>
                  <a:pt x="13469" y="541"/>
                </a:lnTo>
                <a:lnTo>
                  <a:pt x="13480" y="370"/>
                </a:lnTo>
                <a:lnTo>
                  <a:pt x="13487" y="198"/>
                </a:lnTo>
                <a:lnTo>
                  <a:pt x="13489" y="24"/>
                </a:lnTo>
                <a:lnTo>
                  <a:pt x="13513" y="48"/>
                </a:lnTo>
                <a:lnTo>
                  <a:pt x="6768" y="48"/>
                </a:lnTo>
                <a:close/>
                <a:moveTo>
                  <a:pt x="13513" y="0"/>
                </a:moveTo>
                <a:cubicBezTo>
                  <a:pt x="13519" y="0"/>
                  <a:pt x="13526" y="3"/>
                  <a:pt x="13530" y="8"/>
                </a:cubicBezTo>
                <a:cubicBezTo>
                  <a:pt x="13535" y="12"/>
                  <a:pt x="13537" y="18"/>
                  <a:pt x="13537" y="25"/>
                </a:cubicBezTo>
                <a:lnTo>
                  <a:pt x="13535" y="199"/>
                </a:lnTo>
                <a:lnTo>
                  <a:pt x="13528" y="373"/>
                </a:lnTo>
                <a:lnTo>
                  <a:pt x="13517" y="546"/>
                </a:lnTo>
                <a:lnTo>
                  <a:pt x="13502" y="717"/>
                </a:lnTo>
                <a:lnTo>
                  <a:pt x="13482" y="887"/>
                </a:lnTo>
                <a:lnTo>
                  <a:pt x="13459" y="1056"/>
                </a:lnTo>
                <a:lnTo>
                  <a:pt x="13431" y="1223"/>
                </a:lnTo>
                <a:lnTo>
                  <a:pt x="13399" y="1389"/>
                </a:lnTo>
                <a:lnTo>
                  <a:pt x="13324" y="1717"/>
                </a:lnTo>
                <a:lnTo>
                  <a:pt x="13232" y="2038"/>
                </a:lnTo>
                <a:lnTo>
                  <a:pt x="13126" y="2352"/>
                </a:lnTo>
                <a:lnTo>
                  <a:pt x="13005" y="2660"/>
                </a:lnTo>
                <a:lnTo>
                  <a:pt x="12869" y="2959"/>
                </a:lnTo>
                <a:lnTo>
                  <a:pt x="12720" y="3251"/>
                </a:lnTo>
                <a:lnTo>
                  <a:pt x="12557" y="3535"/>
                </a:lnTo>
                <a:lnTo>
                  <a:pt x="12381" y="3809"/>
                </a:lnTo>
                <a:lnTo>
                  <a:pt x="12192" y="4075"/>
                </a:lnTo>
                <a:lnTo>
                  <a:pt x="11991" y="4330"/>
                </a:lnTo>
                <a:lnTo>
                  <a:pt x="11778" y="4576"/>
                </a:lnTo>
                <a:lnTo>
                  <a:pt x="11554" y="4811"/>
                </a:lnTo>
                <a:lnTo>
                  <a:pt x="11319" y="5035"/>
                </a:lnTo>
                <a:lnTo>
                  <a:pt x="11074" y="5248"/>
                </a:lnTo>
                <a:lnTo>
                  <a:pt x="10818" y="5449"/>
                </a:lnTo>
                <a:lnTo>
                  <a:pt x="10552" y="5637"/>
                </a:lnTo>
                <a:lnTo>
                  <a:pt x="10278" y="5813"/>
                </a:lnTo>
                <a:lnTo>
                  <a:pt x="9994" y="5976"/>
                </a:lnTo>
                <a:lnTo>
                  <a:pt x="9702" y="6126"/>
                </a:lnTo>
                <a:lnTo>
                  <a:pt x="9403" y="6261"/>
                </a:lnTo>
                <a:lnTo>
                  <a:pt x="9095" y="6382"/>
                </a:lnTo>
                <a:lnTo>
                  <a:pt x="8781" y="6489"/>
                </a:lnTo>
                <a:lnTo>
                  <a:pt x="8459" y="6580"/>
                </a:lnTo>
                <a:lnTo>
                  <a:pt x="8132" y="6656"/>
                </a:lnTo>
                <a:lnTo>
                  <a:pt x="7966" y="6687"/>
                </a:lnTo>
                <a:lnTo>
                  <a:pt x="7799" y="6715"/>
                </a:lnTo>
                <a:lnTo>
                  <a:pt x="7630" y="6739"/>
                </a:lnTo>
                <a:lnTo>
                  <a:pt x="7460" y="6758"/>
                </a:lnTo>
                <a:lnTo>
                  <a:pt x="7289" y="6773"/>
                </a:lnTo>
                <a:lnTo>
                  <a:pt x="7116" y="6784"/>
                </a:lnTo>
                <a:lnTo>
                  <a:pt x="6943" y="6791"/>
                </a:lnTo>
                <a:lnTo>
                  <a:pt x="6768" y="6793"/>
                </a:lnTo>
                <a:lnTo>
                  <a:pt x="6594" y="6791"/>
                </a:lnTo>
                <a:lnTo>
                  <a:pt x="6420" y="6784"/>
                </a:lnTo>
                <a:lnTo>
                  <a:pt x="6247" y="6773"/>
                </a:lnTo>
                <a:lnTo>
                  <a:pt x="6076" y="6758"/>
                </a:lnTo>
                <a:lnTo>
                  <a:pt x="5906" y="6738"/>
                </a:lnTo>
                <a:lnTo>
                  <a:pt x="5738" y="6715"/>
                </a:lnTo>
                <a:lnTo>
                  <a:pt x="5570" y="6687"/>
                </a:lnTo>
                <a:lnTo>
                  <a:pt x="5404" y="6655"/>
                </a:lnTo>
                <a:lnTo>
                  <a:pt x="5076" y="6580"/>
                </a:lnTo>
                <a:lnTo>
                  <a:pt x="4755" y="6488"/>
                </a:lnTo>
                <a:lnTo>
                  <a:pt x="4441" y="6382"/>
                </a:lnTo>
                <a:lnTo>
                  <a:pt x="4133" y="6261"/>
                </a:lnTo>
                <a:lnTo>
                  <a:pt x="3834" y="6125"/>
                </a:lnTo>
                <a:lnTo>
                  <a:pt x="3542" y="5976"/>
                </a:lnTo>
                <a:lnTo>
                  <a:pt x="3258" y="5813"/>
                </a:lnTo>
                <a:lnTo>
                  <a:pt x="2984" y="5637"/>
                </a:lnTo>
                <a:lnTo>
                  <a:pt x="2718" y="5448"/>
                </a:lnTo>
                <a:lnTo>
                  <a:pt x="2463" y="5247"/>
                </a:lnTo>
                <a:lnTo>
                  <a:pt x="2217" y="5034"/>
                </a:lnTo>
                <a:lnTo>
                  <a:pt x="1982" y="4810"/>
                </a:lnTo>
                <a:lnTo>
                  <a:pt x="1758" y="4575"/>
                </a:lnTo>
                <a:lnTo>
                  <a:pt x="1545" y="4330"/>
                </a:lnTo>
                <a:lnTo>
                  <a:pt x="1344" y="4074"/>
                </a:lnTo>
                <a:lnTo>
                  <a:pt x="1156" y="3808"/>
                </a:lnTo>
                <a:lnTo>
                  <a:pt x="980" y="3534"/>
                </a:lnTo>
                <a:lnTo>
                  <a:pt x="817" y="3250"/>
                </a:lnTo>
                <a:lnTo>
                  <a:pt x="667" y="2958"/>
                </a:lnTo>
                <a:lnTo>
                  <a:pt x="532" y="2659"/>
                </a:lnTo>
                <a:lnTo>
                  <a:pt x="411" y="2351"/>
                </a:lnTo>
                <a:lnTo>
                  <a:pt x="304" y="2037"/>
                </a:lnTo>
                <a:lnTo>
                  <a:pt x="213" y="1715"/>
                </a:lnTo>
                <a:lnTo>
                  <a:pt x="138" y="1388"/>
                </a:lnTo>
                <a:lnTo>
                  <a:pt x="106" y="1222"/>
                </a:lnTo>
                <a:lnTo>
                  <a:pt x="78" y="1055"/>
                </a:lnTo>
                <a:lnTo>
                  <a:pt x="55" y="886"/>
                </a:lnTo>
                <a:lnTo>
                  <a:pt x="35" y="716"/>
                </a:lnTo>
                <a:lnTo>
                  <a:pt x="20" y="545"/>
                </a:lnTo>
                <a:lnTo>
                  <a:pt x="9" y="372"/>
                </a:lnTo>
                <a:lnTo>
                  <a:pt x="2" y="199"/>
                </a:lnTo>
                <a:lnTo>
                  <a:pt x="0" y="25"/>
                </a:lnTo>
                <a:cubicBezTo>
                  <a:pt x="0" y="18"/>
                  <a:pt x="3" y="12"/>
                  <a:pt x="7" y="8"/>
                </a:cubicBezTo>
                <a:cubicBezTo>
                  <a:pt x="12" y="3"/>
                  <a:pt x="18" y="0"/>
                  <a:pt x="24" y="0"/>
                </a:cubicBezTo>
                <a:lnTo>
                  <a:pt x="6768" y="0"/>
                </a:lnTo>
                <a:lnTo>
                  <a:pt x="13513" y="0"/>
                </a:lnTo>
                <a:close/>
              </a:path>
            </a:pathLst>
          </a:custGeom>
          <a:solidFill>
            <a:srgbClr val="FFFFFF"/>
          </a:solidFill>
          <a:ln w="635" cap="flat" cmpd="sng">
            <a:solidFill>
              <a:srgbClr val="FFFFFF"/>
            </a:solidFill>
            <a:miter lim="800000"/>
          </a:ln>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76" name="TextBox 15"/>
          <p:cNvSpPr>
            <a:spLocks noChangeArrowheads="1"/>
          </p:cNvSpPr>
          <p:nvPr/>
        </p:nvSpPr>
        <p:spPr bwMode="auto">
          <a:xfrm>
            <a:off x="6770688" y="4208463"/>
            <a:ext cx="1655762"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algn="ctr"/>
            <a:r>
              <a:rPr lang="zh-CN" altLang="zh-CN" sz="1600">
                <a:solidFill>
                  <a:schemeClr val="bg1"/>
                </a:solidFill>
                <a:latin typeface="方正兰亭黑简体" charset="-122"/>
                <a:ea typeface="Adobe 宋体 Std L" pitchFamily="2" charset="-122"/>
                <a:sym typeface="方正兰亭黑简体" charset="-122"/>
              </a:rPr>
              <a:t>Transition Page</a:t>
            </a:r>
            <a:endParaRPr lang="zh-CN" altLang="zh-CN" sz="1600">
              <a:solidFill>
                <a:schemeClr val="bg1"/>
              </a:solidFill>
              <a:latin typeface="方正兰亭黑简体" charset="-122"/>
              <a:ea typeface="Adobe 宋体 Std L" pitchFamily="2" charset="-122"/>
              <a:sym typeface="方正兰亭黑简体" charset="-122"/>
            </a:endParaRPr>
          </a:p>
        </p:txBody>
      </p:sp>
      <p:sp>
        <p:nvSpPr>
          <p:cNvPr id="28679" name="Freeform 6"/>
          <p:cNvSpPr>
            <a:spLocks noEditPoints="1" noChangeArrowheads="1"/>
          </p:cNvSpPr>
          <p:nvPr/>
        </p:nvSpPr>
        <p:spPr bwMode="auto">
          <a:xfrm>
            <a:off x="7162165" y="1930400"/>
            <a:ext cx="873125" cy="1736725"/>
          </a:xfrm>
          <a:custGeom>
            <a:avLst/>
            <a:gdLst>
              <a:gd name="T0" fmla="*/ 7 w 6843"/>
              <a:gd name="T1" fmla="*/ 13512 h 13588"/>
              <a:gd name="T2" fmla="*/ 6769 w 6843"/>
              <a:gd name="T3" fmla="*/ 1897 h 13588"/>
              <a:gd name="T4" fmla="*/ 6382 w 6843"/>
              <a:gd name="T5" fmla="*/ 1682 h 13588"/>
              <a:gd name="T6" fmla="*/ 5990 w 6843"/>
              <a:gd name="T7" fmla="*/ 1480 h 13588"/>
              <a:gd name="T8" fmla="*/ 5592 w 6843"/>
              <a:gd name="T9" fmla="*/ 1292 h 13588"/>
              <a:gd name="T10" fmla="*/ 5188 w 6843"/>
              <a:gd name="T11" fmla="*/ 1117 h 13588"/>
              <a:gd name="T12" fmla="*/ 4780 w 6843"/>
              <a:gd name="T13" fmla="*/ 956 h 13588"/>
              <a:gd name="T14" fmla="*/ 4367 w 6843"/>
              <a:gd name="T15" fmla="*/ 808 h 13588"/>
              <a:gd name="T16" fmla="*/ 3949 w 6843"/>
              <a:gd name="T17" fmla="*/ 674 h 13588"/>
              <a:gd name="T18" fmla="*/ 3527 w 6843"/>
              <a:gd name="T19" fmla="*/ 554 h 13588"/>
              <a:gd name="T20" fmla="*/ 3102 w 6843"/>
              <a:gd name="T21" fmla="*/ 447 h 13588"/>
              <a:gd name="T22" fmla="*/ 2673 w 6843"/>
              <a:gd name="T23" fmla="*/ 354 h 13588"/>
              <a:gd name="T24" fmla="*/ 2241 w 6843"/>
              <a:gd name="T25" fmla="*/ 276 h 13588"/>
              <a:gd name="T26" fmla="*/ 1806 w 6843"/>
              <a:gd name="T27" fmla="*/ 212 h 13588"/>
              <a:gd name="T28" fmla="*/ 1369 w 6843"/>
              <a:gd name="T29" fmla="*/ 161 h 13588"/>
              <a:gd name="T30" fmla="*/ 930 w 6843"/>
              <a:gd name="T31" fmla="*/ 125 h 13588"/>
              <a:gd name="T32" fmla="*/ 490 w 6843"/>
              <a:gd name="T33" fmla="*/ 103 h 13588"/>
              <a:gd name="T34" fmla="*/ 48 w 6843"/>
              <a:gd name="T35" fmla="*/ 96 h 13588"/>
              <a:gd name="T36" fmla="*/ 96 w 6843"/>
              <a:gd name="T37" fmla="*/ 13536 h 13588"/>
              <a:gd name="T38" fmla="*/ 15 w 6843"/>
              <a:gd name="T39" fmla="*/ 14 h 13588"/>
              <a:gd name="T40" fmla="*/ 271 w 6843"/>
              <a:gd name="T41" fmla="*/ 2 h 13588"/>
              <a:gd name="T42" fmla="*/ 716 w 6843"/>
              <a:gd name="T43" fmla="*/ 17 h 13588"/>
              <a:gd name="T44" fmla="*/ 1159 w 6843"/>
              <a:gd name="T45" fmla="*/ 46 h 13588"/>
              <a:gd name="T46" fmla="*/ 1600 w 6843"/>
              <a:gd name="T47" fmla="*/ 89 h 13588"/>
              <a:gd name="T48" fmla="*/ 2039 w 6843"/>
              <a:gd name="T49" fmla="*/ 147 h 13588"/>
              <a:gd name="T50" fmla="*/ 2475 w 6843"/>
              <a:gd name="T51" fmla="*/ 219 h 13588"/>
              <a:gd name="T52" fmla="*/ 2908 w 6843"/>
              <a:gd name="T53" fmla="*/ 306 h 13588"/>
              <a:gd name="T54" fmla="*/ 3338 w 6843"/>
              <a:gd name="T55" fmla="*/ 406 h 13588"/>
              <a:gd name="T56" fmla="*/ 3766 w 6843"/>
              <a:gd name="T57" fmla="*/ 520 h 13588"/>
              <a:gd name="T58" fmla="*/ 4188 w 6843"/>
              <a:gd name="T59" fmla="*/ 648 h 13588"/>
              <a:gd name="T60" fmla="*/ 4606 w 6843"/>
              <a:gd name="T61" fmla="*/ 790 h 13588"/>
              <a:gd name="T62" fmla="*/ 5020 w 6843"/>
              <a:gd name="T63" fmla="*/ 946 h 13588"/>
              <a:gd name="T64" fmla="*/ 5430 w 6843"/>
              <a:gd name="T65" fmla="*/ 1115 h 13588"/>
              <a:gd name="T66" fmla="*/ 5833 w 6843"/>
              <a:gd name="T67" fmla="*/ 1298 h 13588"/>
              <a:gd name="T68" fmla="*/ 6231 w 6843"/>
              <a:gd name="T69" fmla="*/ 1494 h 13588"/>
              <a:gd name="T70" fmla="*/ 6624 w 6843"/>
              <a:gd name="T71" fmla="*/ 1704 h 13588"/>
              <a:gd name="T72" fmla="*/ 6839 w 6843"/>
              <a:gd name="T73" fmla="*/ 1842 h 13588"/>
              <a:gd name="T74" fmla="*/ 90 w 6843"/>
              <a:gd name="T75" fmla="*/ 13560 h 13588"/>
              <a:gd name="T76" fmla="*/ 0 w 6843"/>
              <a:gd name="T77" fmla="*/ 13536 h 135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43"/>
              <a:gd name="T118" fmla="*/ 0 h 13588"/>
              <a:gd name="T119" fmla="*/ 6843 w 6843"/>
              <a:gd name="T120" fmla="*/ 13588 h 135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43" h="13588">
                <a:moveTo>
                  <a:pt x="96" y="13536"/>
                </a:moveTo>
                <a:lnTo>
                  <a:pt x="7" y="13512"/>
                </a:lnTo>
                <a:lnTo>
                  <a:pt x="6751" y="1831"/>
                </a:lnTo>
                <a:lnTo>
                  <a:pt x="6769" y="1897"/>
                </a:lnTo>
                <a:lnTo>
                  <a:pt x="6576" y="1787"/>
                </a:lnTo>
                <a:lnTo>
                  <a:pt x="6382" y="1682"/>
                </a:lnTo>
                <a:lnTo>
                  <a:pt x="6187" y="1580"/>
                </a:lnTo>
                <a:lnTo>
                  <a:pt x="5990" y="1480"/>
                </a:lnTo>
                <a:lnTo>
                  <a:pt x="5792" y="1385"/>
                </a:lnTo>
                <a:lnTo>
                  <a:pt x="5592" y="1292"/>
                </a:lnTo>
                <a:lnTo>
                  <a:pt x="5391" y="1203"/>
                </a:lnTo>
                <a:lnTo>
                  <a:pt x="5188" y="1117"/>
                </a:lnTo>
                <a:lnTo>
                  <a:pt x="4985" y="1035"/>
                </a:lnTo>
                <a:lnTo>
                  <a:pt x="4780" y="956"/>
                </a:lnTo>
                <a:lnTo>
                  <a:pt x="4574" y="881"/>
                </a:lnTo>
                <a:lnTo>
                  <a:pt x="4367" y="808"/>
                </a:lnTo>
                <a:lnTo>
                  <a:pt x="4158" y="740"/>
                </a:lnTo>
                <a:lnTo>
                  <a:pt x="3949" y="674"/>
                </a:lnTo>
                <a:lnTo>
                  <a:pt x="3738" y="612"/>
                </a:lnTo>
                <a:lnTo>
                  <a:pt x="3527" y="554"/>
                </a:lnTo>
                <a:lnTo>
                  <a:pt x="3314" y="499"/>
                </a:lnTo>
                <a:lnTo>
                  <a:pt x="3102" y="447"/>
                </a:lnTo>
                <a:lnTo>
                  <a:pt x="2888" y="399"/>
                </a:lnTo>
                <a:lnTo>
                  <a:pt x="2673" y="354"/>
                </a:lnTo>
                <a:lnTo>
                  <a:pt x="2457" y="314"/>
                </a:lnTo>
                <a:lnTo>
                  <a:pt x="2241" y="276"/>
                </a:lnTo>
                <a:lnTo>
                  <a:pt x="2024" y="242"/>
                </a:lnTo>
                <a:lnTo>
                  <a:pt x="1806" y="212"/>
                </a:lnTo>
                <a:lnTo>
                  <a:pt x="1588" y="185"/>
                </a:lnTo>
                <a:lnTo>
                  <a:pt x="1369" y="161"/>
                </a:lnTo>
                <a:lnTo>
                  <a:pt x="1150" y="141"/>
                </a:lnTo>
                <a:lnTo>
                  <a:pt x="930" y="125"/>
                </a:lnTo>
                <a:lnTo>
                  <a:pt x="710" y="112"/>
                </a:lnTo>
                <a:lnTo>
                  <a:pt x="490" y="103"/>
                </a:lnTo>
                <a:lnTo>
                  <a:pt x="269" y="98"/>
                </a:lnTo>
                <a:lnTo>
                  <a:pt x="48" y="96"/>
                </a:lnTo>
                <a:lnTo>
                  <a:pt x="96" y="48"/>
                </a:lnTo>
                <a:lnTo>
                  <a:pt x="96" y="13536"/>
                </a:lnTo>
                <a:close/>
                <a:moveTo>
                  <a:pt x="0" y="48"/>
                </a:moveTo>
                <a:cubicBezTo>
                  <a:pt x="0" y="35"/>
                  <a:pt x="6" y="23"/>
                  <a:pt x="15" y="14"/>
                </a:cubicBezTo>
                <a:cubicBezTo>
                  <a:pt x="24" y="5"/>
                  <a:pt x="36" y="0"/>
                  <a:pt x="49" y="0"/>
                </a:cubicBezTo>
                <a:lnTo>
                  <a:pt x="271" y="2"/>
                </a:lnTo>
                <a:lnTo>
                  <a:pt x="494" y="8"/>
                </a:lnTo>
                <a:lnTo>
                  <a:pt x="716" y="17"/>
                </a:lnTo>
                <a:lnTo>
                  <a:pt x="938" y="29"/>
                </a:lnTo>
                <a:lnTo>
                  <a:pt x="1159" y="46"/>
                </a:lnTo>
                <a:lnTo>
                  <a:pt x="1380" y="66"/>
                </a:lnTo>
                <a:lnTo>
                  <a:pt x="1600" y="89"/>
                </a:lnTo>
                <a:lnTo>
                  <a:pt x="1820" y="116"/>
                </a:lnTo>
                <a:lnTo>
                  <a:pt x="2039" y="147"/>
                </a:lnTo>
                <a:lnTo>
                  <a:pt x="2257" y="181"/>
                </a:lnTo>
                <a:lnTo>
                  <a:pt x="2475" y="219"/>
                </a:lnTo>
                <a:lnTo>
                  <a:pt x="2692" y="260"/>
                </a:lnTo>
                <a:lnTo>
                  <a:pt x="2908" y="306"/>
                </a:lnTo>
                <a:lnTo>
                  <a:pt x="3124" y="354"/>
                </a:lnTo>
                <a:lnTo>
                  <a:pt x="3338" y="406"/>
                </a:lnTo>
                <a:lnTo>
                  <a:pt x="3553" y="461"/>
                </a:lnTo>
                <a:lnTo>
                  <a:pt x="3766" y="520"/>
                </a:lnTo>
                <a:lnTo>
                  <a:pt x="3977" y="583"/>
                </a:lnTo>
                <a:lnTo>
                  <a:pt x="4188" y="648"/>
                </a:lnTo>
                <a:lnTo>
                  <a:pt x="4398" y="718"/>
                </a:lnTo>
                <a:lnTo>
                  <a:pt x="4606" y="790"/>
                </a:lnTo>
                <a:lnTo>
                  <a:pt x="4814" y="866"/>
                </a:lnTo>
                <a:lnTo>
                  <a:pt x="5020" y="946"/>
                </a:lnTo>
                <a:lnTo>
                  <a:pt x="5226" y="1029"/>
                </a:lnTo>
                <a:lnTo>
                  <a:pt x="5430" y="1115"/>
                </a:lnTo>
                <a:lnTo>
                  <a:pt x="5632" y="1205"/>
                </a:lnTo>
                <a:lnTo>
                  <a:pt x="5833" y="1298"/>
                </a:lnTo>
                <a:lnTo>
                  <a:pt x="6033" y="1395"/>
                </a:lnTo>
                <a:lnTo>
                  <a:pt x="6231" y="1494"/>
                </a:lnTo>
                <a:lnTo>
                  <a:pt x="6428" y="1597"/>
                </a:lnTo>
                <a:lnTo>
                  <a:pt x="6624" y="1704"/>
                </a:lnTo>
                <a:lnTo>
                  <a:pt x="6817" y="1813"/>
                </a:lnTo>
                <a:cubicBezTo>
                  <a:pt x="6828" y="1820"/>
                  <a:pt x="6836" y="1830"/>
                  <a:pt x="6839" y="1842"/>
                </a:cubicBezTo>
                <a:cubicBezTo>
                  <a:pt x="6843" y="1855"/>
                  <a:pt x="6841" y="1868"/>
                  <a:pt x="6835" y="1879"/>
                </a:cubicBezTo>
                <a:lnTo>
                  <a:pt x="90" y="13560"/>
                </a:lnTo>
                <a:cubicBezTo>
                  <a:pt x="79" y="13579"/>
                  <a:pt x="57" y="13588"/>
                  <a:pt x="36" y="13583"/>
                </a:cubicBezTo>
                <a:cubicBezTo>
                  <a:pt x="15" y="13577"/>
                  <a:pt x="0" y="13558"/>
                  <a:pt x="0" y="13536"/>
                </a:cubicBezTo>
                <a:lnTo>
                  <a:pt x="0" y="48"/>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3" name="Freeform 10"/>
          <p:cNvSpPr>
            <a:spLocks noEditPoints="1" noChangeArrowheads="1"/>
          </p:cNvSpPr>
          <p:nvPr/>
        </p:nvSpPr>
        <p:spPr bwMode="auto">
          <a:xfrm>
            <a:off x="7613650" y="2560638"/>
            <a:ext cx="1736725" cy="874712"/>
          </a:xfrm>
          <a:custGeom>
            <a:avLst/>
            <a:gdLst>
              <a:gd name="T0" fmla="*/ 26 w 6795"/>
              <a:gd name="T1" fmla="*/ 3372 h 3420"/>
              <a:gd name="T2" fmla="*/ 6747 w 6795"/>
              <a:gd name="T3" fmla="*/ 3397 h 3420"/>
              <a:gd name="T4" fmla="*/ 6743 w 6795"/>
              <a:gd name="T5" fmla="*/ 3175 h 3420"/>
              <a:gd name="T6" fmla="*/ 6733 w 6795"/>
              <a:gd name="T7" fmla="*/ 2955 h 3420"/>
              <a:gd name="T8" fmla="*/ 6714 w 6795"/>
              <a:gd name="T9" fmla="*/ 2736 h 3420"/>
              <a:gd name="T10" fmla="*/ 6689 w 6795"/>
              <a:gd name="T11" fmla="*/ 2517 h 3420"/>
              <a:gd name="T12" fmla="*/ 6657 w 6795"/>
              <a:gd name="T13" fmla="*/ 2300 h 3420"/>
              <a:gd name="T14" fmla="*/ 6618 w 6795"/>
              <a:gd name="T15" fmla="*/ 2084 h 3420"/>
              <a:gd name="T16" fmla="*/ 6571 w 6795"/>
              <a:gd name="T17" fmla="*/ 1870 h 3420"/>
              <a:gd name="T18" fmla="*/ 6518 w 6795"/>
              <a:gd name="T19" fmla="*/ 1657 h 3420"/>
              <a:gd name="T20" fmla="*/ 6458 w 6795"/>
              <a:gd name="T21" fmla="*/ 1446 h 3420"/>
              <a:gd name="T22" fmla="*/ 6391 w 6795"/>
              <a:gd name="T23" fmla="*/ 1237 h 3420"/>
              <a:gd name="T24" fmla="*/ 6317 w 6795"/>
              <a:gd name="T25" fmla="*/ 1031 h 3420"/>
              <a:gd name="T26" fmla="*/ 6236 w 6795"/>
              <a:gd name="T27" fmla="*/ 826 h 3420"/>
              <a:gd name="T28" fmla="*/ 6149 w 6795"/>
              <a:gd name="T29" fmla="*/ 625 h 3420"/>
              <a:gd name="T30" fmla="*/ 6055 w 6795"/>
              <a:gd name="T31" fmla="*/ 426 h 3420"/>
              <a:gd name="T32" fmla="*/ 5954 w 6795"/>
              <a:gd name="T33" fmla="*/ 229 h 3420"/>
              <a:gd name="T34" fmla="*/ 5847 w 6795"/>
              <a:gd name="T35" fmla="*/ 36 h 3420"/>
              <a:gd name="T36" fmla="*/ 38 w 6795"/>
              <a:gd name="T37" fmla="*/ 3417 h 3420"/>
              <a:gd name="T38" fmla="*/ 5874 w 6795"/>
              <a:gd name="T39" fmla="*/ 1 h 3420"/>
              <a:gd name="T40" fmla="*/ 5943 w 6795"/>
              <a:gd name="T41" fmla="*/ 109 h 3420"/>
              <a:gd name="T42" fmla="*/ 6048 w 6795"/>
              <a:gd name="T43" fmla="*/ 306 h 3420"/>
              <a:gd name="T44" fmla="*/ 6146 w 6795"/>
              <a:gd name="T45" fmla="*/ 505 h 3420"/>
              <a:gd name="T46" fmla="*/ 6238 w 6795"/>
              <a:gd name="T47" fmla="*/ 706 h 3420"/>
              <a:gd name="T48" fmla="*/ 6322 w 6795"/>
              <a:gd name="T49" fmla="*/ 911 h 3420"/>
              <a:gd name="T50" fmla="*/ 6400 w 6795"/>
              <a:gd name="T51" fmla="*/ 1118 h 3420"/>
              <a:gd name="T52" fmla="*/ 6471 w 6795"/>
              <a:gd name="T53" fmla="*/ 1327 h 3420"/>
              <a:gd name="T54" fmla="*/ 6535 w 6795"/>
              <a:gd name="T55" fmla="*/ 1539 h 3420"/>
              <a:gd name="T56" fmla="*/ 6592 w 6795"/>
              <a:gd name="T57" fmla="*/ 1752 h 3420"/>
              <a:gd name="T58" fmla="*/ 6642 w 6795"/>
              <a:gd name="T59" fmla="*/ 1967 h 3420"/>
              <a:gd name="T60" fmla="*/ 6685 w 6795"/>
              <a:gd name="T61" fmla="*/ 2184 h 3420"/>
              <a:gd name="T62" fmla="*/ 6721 w 6795"/>
              <a:gd name="T63" fmla="*/ 2402 h 3420"/>
              <a:gd name="T64" fmla="*/ 6750 w 6795"/>
              <a:gd name="T65" fmla="*/ 2621 h 3420"/>
              <a:gd name="T66" fmla="*/ 6772 w 6795"/>
              <a:gd name="T67" fmla="*/ 2842 h 3420"/>
              <a:gd name="T68" fmla="*/ 6787 w 6795"/>
              <a:gd name="T69" fmla="*/ 3063 h 3420"/>
              <a:gd name="T70" fmla="*/ 6794 w 6795"/>
              <a:gd name="T71" fmla="*/ 3285 h 3420"/>
              <a:gd name="T72" fmla="*/ 6788 w 6795"/>
              <a:gd name="T73" fmla="*/ 3413 h 3420"/>
              <a:gd name="T74" fmla="*/ 26 w 6795"/>
              <a:gd name="T75" fmla="*/ 3420 h 3420"/>
              <a:gd name="T76" fmla="*/ 14 w 6795"/>
              <a:gd name="T77" fmla="*/ 3376 h 34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795"/>
              <a:gd name="T118" fmla="*/ 0 h 3420"/>
              <a:gd name="T119" fmla="*/ 6795 w 6795"/>
              <a:gd name="T120" fmla="*/ 3420 h 34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795" h="3420">
                <a:moveTo>
                  <a:pt x="38" y="3417"/>
                </a:moveTo>
                <a:lnTo>
                  <a:pt x="26" y="3372"/>
                </a:lnTo>
                <a:lnTo>
                  <a:pt x="6771" y="3372"/>
                </a:lnTo>
                <a:lnTo>
                  <a:pt x="6747" y="3397"/>
                </a:lnTo>
                <a:lnTo>
                  <a:pt x="6746" y="3286"/>
                </a:lnTo>
                <a:lnTo>
                  <a:pt x="6743" y="3175"/>
                </a:lnTo>
                <a:lnTo>
                  <a:pt x="6739" y="3065"/>
                </a:lnTo>
                <a:lnTo>
                  <a:pt x="6733" y="2955"/>
                </a:lnTo>
                <a:lnTo>
                  <a:pt x="6724" y="2845"/>
                </a:lnTo>
                <a:lnTo>
                  <a:pt x="6714" y="2736"/>
                </a:lnTo>
                <a:lnTo>
                  <a:pt x="6703" y="2626"/>
                </a:lnTo>
                <a:lnTo>
                  <a:pt x="6689" y="2517"/>
                </a:lnTo>
                <a:lnTo>
                  <a:pt x="6674" y="2409"/>
                </a:lnTo>
                <a:lnTo>
                  <a:pt x="6657" y="2300"/>
                </a:lnTo>
                <a:lnTo>
                  <a:pt x="6638" y="2192"/>
                </a:lnTo>
                <a:lnTo>
                  <a:pt x="6618" y="2084"/>
                </a:lnTo>
                <a:lnTo>
                  <a:pt x="6595" y="1977"/>
                </a:lnTo>
                <a:lnTo>
                  <a:pt x="6571" y="1870"/>
                </a:lnTo>
                <a:lnTo>
                  <a:pt x="6545" y="1763"/>
                </a:lnTo>
                <a:lnTo>
                  <a:pt x="6518" y="1657"/>
                </a:lnTo>
                <a:lnTo>
                  <a:pt x="6489" y="1551"/>
                </a:lnTo>
                <a:lnTo>
                  <a:pt x="6458" y="1446"/>
                </a:lnTo>
                <a:lnTo>
                  <a:pt x="6425" y="1342"/>
                </a:lnTo>
                <a:lnTo>
                  <a:pt x="6391" y="1237"/>
                </a:lnTo>
                <a:lnTo>
                  <a:pt x="6355" y="1134"/>
                </a:lnTo>
                <a:lnTo>
                  <a:pt x="6317" y="1031"/>
                </a:lnTo>
                <a:lnTo>
                  <a:pt x="6277" y="928"/>
                </a:lnTo>
                <a:lnTo>
                  <a:pt x="6236" y="826"/>
                </a:lnTo>
                <a:lnTo>
                  <a:pt x="6193" y="725"/>
                </a:lnTo>
                <a:lnTo>
                  <a:pt x="6149" y="625"/>
                </a:lnTo>
                <a:lnTo>
                  <a:pt x="6102" y="525"/>
                </a:lnTo>
                <a:lnTo>
                  <a:pt x="6055" y="426"/>
                </a:lnTo>
                <a:lnTo>
                  <a:pt x="6005" y="327"/>
                </a:lnTo>
                <a:lnTo>
                  <a:pt x="5954" y="229"/>
                </a:lnTo>
                <a:lnTo>
                  <a:pt x="5901" y="132"/>
                </a:lnTo>
                <a:lnTo>
                  <a:pt x="5847" y="36"/>
                </a:lnTo>
                <a:lnTo>
                  <a:pt x="5879" y="45"/>
                </a:lnTo>
                <a:lnTo>
                  <a:pt x="38" y="3417"/>
                </a:lnTo>
                <a:close/>
                <a:moveTo>
                  <a:pt x="5855" y="4"/>
                </a:moveTo>
                <a:cubicBezTo>
                  <a:pt x="5861" y="0"/>
                  <a:pt x="5868" y="0"/>
                  <a:pt x="5874" y="1"/>
                </a:cubicBezTo>
                <a:cubicBezTo>
                  <a:pt x="5880" y="3"/>
                  <a:pt x="5885" y="7"/>
                  <a:pt x="5888" y="13"/>
                </a:cubicBezTo>
                <a:lnTo>
                  <a:pt x="5943" y="109"/>
                </a:lnTo>
                <a:lnTo>
                  <a:pt x="5996" y="207"/>
                </a:lnTo>
                <a:lnTo>
                  <a:pt x="6048" y="306"/>
                </a:lnTo>
                <a:lnTo>
                  <a:pt x="6098" y="405"/>
                </a:lnTo>
                <a:lnTo>
                  <a:pt x="6146" y="505"/>
                </a:lnTo>
                <a:lnTo>
                  <a:pt x="6193" y="605"/>
                </a:lnTo>
                <a:lnTo>
                  <a:pt x="6238" y="706"/>
                </a:lnTo>
                <a:lnTo>
                  <a:pt x="6281" y="808"/>
                </a:lnTo>
                <a:lnTo>
                  <a:pt x="6322" y="911"/>
                </a:lnTo>
                <a:lnTo>
                  <a:pt x="6362" y="1014"/>
                </a:lnTo>
                <a:lnTo>
                  <a:pt x="6400" y="1118"/>
                </a:lnTo>
                <a:lnTo>
                  <a:pt x="6436" y="1222"/>
                </a:lnTo>
                <a:lnTo>
                  <a:pt x="6471" y="1327"/>
                </a:lnTo>
                <a:lnTo>
                  <a:pt x="6504" y="1433"/>
                </a:lnTo>
                <a:lnTo>
                  <a:pt x="6535" y="1539"/>
                </a:lnTo>
                <a:lnTo>
                  <a:pt x="6564" y="1645"/>
                </a:lnTo>
                <a:lnTo>
                  <a:pt x="6592" y="1752"/>
                </a:lnTo>
                <a:lnTo>
                  <a:pt x="6618" y="1859"/>
                </a:lnTo>
                <a:lnTo>
                  <a:pt x="6642" y="1967"/>
                </a:lnTo>
                <a:lnTo>
                  <a:pt x="6665" y="2075"/>
                </a:lnTo>
                <a:lnTo>
                  <a:pt x="6685" y="2184"/>
                </a:lnTo>
                <a:lnTo>
                  <a:pt x="6704" y="2293"/>
                </a:lnTo>
                <a:lnTo>
                  <a:pt x="6721" y="2402"/>
                </a:lnTo>
                <a:lnTo>
                  <a:pt x="6737" y="2512"/>
                </a:lnTo>
                <a:lnTo>
                  <a:pt x="6750" y="2621"/>
                </a:lnTo>
                <a:lnTo>
                  <a:pt x="6762" y="2731"/>
                </a:lnTo>
                <a:lnTo>
                  <a:pt x="6772" y="2842"/>
                </a:lnTo>
                <a:lnTo>
                  <a:pt x="6780" y="2952"/>
                </a:lnTo>
                <a:lnTo>
                  <a:pt x="6787" y="3063"/>
                </a:lnTo>
                <a:lnTo>
                  <a:pt x="6791" y="3174"/>
                </a:lnTo>
                <a:lnTo>
                  <a:pt x="6794" y="3285"/>
                </a:lnTo>
                <a:lnTo>
                  <a:pt x="6795" y="3396"/>
                </a:lnTo>
                <a:cubicBezTo>
                  <a:pt x="6795" y="3403"/>
                  <a:pt x="6793" y="3409"/>
                  <a:pt x="6788" y="3413"/>
                </a:cubicBezTo>
                <a:cubicBezTo>
                  <a:pt x="6784" y="3418"/>
                  <a:pt x="6777" y="3420"/>
                  <a:pt x="6771" y="3420"/>
                </a:cubicBezTo>
                <a:lnTo>
                  <a:pt x="26" y="3420"/>
                </a:lnTo>
                <a:cubicBezTo>
                  <a:pt x="16" y="3420"/>
                  <a:pt x="6" y="3413"/>
                  <a:pt x="3" y="3403"/>
                </a:cubicBezTo>
                <a:cubicBezTo>
                  <a:pt x="0" y="3392"/>
                  <a:pt x="5" y="3381"/>
                  <a:pt x="14" y="3376"/>
                </a:cubicBezTo>
                <a:lnTo>
                  <a:pt x="5855" y="4"/>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5" name="Freeform 24"/>
          <p:cNvSpPr>
            <a:spLocks noEditPoints="1" noChangeArrowheads="1"/>
          </p:cNvSpPr>
          <p:nvPr/>
        </p:nvSpPr>
        <p:spPr bwMode="auto">
          <a:xfrm>
            <a:off x="5889625" y="2560638"/>
            <a:ext cx="1736725" cy="874712"/>
          </a:xfrm>
          <a:custGeom>
            <a:avLst/>
            <a:gdLst>
              <a:gd name="T0" fmla="*/ 13512 w 13588"/>
              <a:gd name="T1" fmla="*/ 6835 h 6841"/>
              <a:gd name="T2" fmla="*/ 1897 w 13588"/>
              <a:gd name="T3" fmla="*/ 73 h 6841"/>
              <a:gd name="T4" fmla="*/ 1682 w 13588"/>
              <a:gd name="T5" fmla="*/ 460 h 6841"/>
              <a:gd name="T6" fmla="*/ 1480 w 13588"/>
              <a:gd name="T7" fmla="*/ 853 h 6841"/>
              <a:gd name="T8" fmla="*/ 1292 w 13588"/>
              <a:gd name="T9" fmla="*/ 1251 h 6841"/>
              <a:gd name="T10" fmla="*/ 1117 w 13588"/>
              <a:gd name="T11" fmla="*/ 1654 h 6841"/>
              <a:gd name="T12" fmla="*/ 956 w 13588"/>
              <a:gd name="T13" fmla="*/ 2063 h 6841"/>
              <a:gd name="T14" fmla="*/ 808 w 13588"/>
              <a:gd name="T15" fmla="*/ 2476 h 6841"/>
              <a:gd name="T16" fmla="*/ 674 w 13588"/>
              <a:gd name="T17" fmla="*/ 2894 h 6841"/>
              <a:gd name="T18" fmla="*/ 554 w 13588"/>
              <a:gd name="T19" fmla="*/ 3315 h 6841"/>
              <a:gd name="T20" fmla="*/ 447 w 13588"/>
              <a:gd name="T21" fmla="*/ 3741 h 6841"/>
              <a:gd name="T22" fmla="*/ 354 w 13588"/>
              <a:gd name="T23" fmla="*/ 4170 h 6841"/>
              <a:gd name="T24" fmla="*/ 276 w 13588"/>
              <a:gd name="T25" fmla="*/ 4602 h 6841"/>
              <a:gd name="T26" fmla="*/ 212 w 13588"/>
              <a:gd name="T27" fmla="*/ 5036 h 6841"/>
              <a:gd name="T28" fmla="*/ 161 w 13588"/>
              <a:gd name="T29" fmla="*/ 5473 h 6841"/>
              <a:gd name="T30" fmla="*/ 125 w 13588"/>
              <a:gd name="T31" fmla="*/ 5912 h 6841"/>
              <a:gd name="T32" fmla="*/ 103 w 13588"/>
              <a:gd name="T33" fmla="*/ 6352 h 6841"/>
              <a:gd name="T34" fmla="*/ 96 w 13588"/>
              <a:gd name="T35" fmla="*/ 6794 h 6841"/>
              <a:gd name="T36" fmla="*/ 13536 w 13588"/>
              <a:gd name="T37" fmla="*/ 6745 h 6841"/>
              <a:gd name="T38" fmla="*/ 14 w 13588"/>
              <a:gd name="T39" fmla="*/ 6827 h 6841"/>
              <a:gd name="T40" fmla="*/ 2 w 13588"/>
              <a:gd name="T41" fmla="*/ 6570 h 6841"/>
              <a:gd name="T42" fmla="*/ 17 w 13588"/>
              <a:gd name="T43" fmla="*/ 6126 h 6841"/>
              <a:gd name="T44" fmla="*/ 46 w 13588"/>
              <a:gd name="T45" fmla="*/ 5683 h 6841"/>
              <a:gd name="T46" fmla="*/ 89 w 13588"/>
              <a:gd name="T47" fmla="*/ 5242 h 6841"/>
              <a:gd name="T48" fmla="*/ 147 w 13588"/>
              <a:gd name="T49" fmla="*/ 4804 h 6841"/>
              <a:gd name="T50" fmla="*/ 219 w 13588"/>
              <a:gd name="T51" fmla="*/ 4367 h 6841"/>
              <a:gd name="T52" fmla="*/ 306 w 13588"/>
              <a:gd name="T53" fmla="*/ 3934 h 6841"/>
              <a:gd name="T54" fmla="*/ 406 w 13588"/>
              <a:gd name="T55" fmla="*/ 3503 h 6841"/>
              <a:gd name="T56" fmla="*/ 520 w 13588"/>
              <a:gd name="T57" fmla="*/ 3077 h 6841"/>
              <a:gd name="T58" fmla="*/ 648 w 13588"/>
              <a:gd name="T59" fmla="*/ 2654 h 6841"/>
              <a:gd name="T60" fmla="*/ 790 w 13588"/>
              <a:gd name="T61" fmla="*/ 2235 h 6841"/>
              <a:gd name="T62" fmla="*/ 946 w 13588"/>
              <a:gd name="T63" fmla="*/ 1822 h 6841"/>
              <a:gd name="T64" fmla="*/ 1115 w 13588"/>
              <a:gd name="T65" fmla="*/ 1412 h 6841"/>
              <a:gd name="T66" fmla="*/ 1298 w 13588"/>
              <a:gd name="T67" fmla="*/ 1009 h 6841"/>
              <a:gd name="T68" fmla="*/ 1494 w 13588"/>
              <a:gd name="T69" fmla="*/ 611 h 6841"/>
              <a:gd name="T70" fmla="*/ 1704 w 13588"/>
              <a:gd name="T71" fmla="*/ 219 h 6841"/>
              <a:gd name="T72" fmla="*/ 1842 w 13588"/>
              <a:gd name="T73" fmla="*/ 3 h 6841"/>
              <a:gd name="T74" fmla="*/ 13560 w 13588"/>
              <a:gd name="T75" fmla="*/ 6752 h 6841"/>
              <a:gd name="T76" fmla="*/ 13536 w 13588"/>
              <a:gd name="T77" fmla="*/ 6841 h 68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3588"/>
              <a:gd name="T118" fmla="*/ 0 h 6841"/>
              <a:gd name="T119" fmla="*/ 13588 w 13588"/>
              <a:gd name="T120" fmla="*/ 6841 h 68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3588" h="6841">
                <a:moveTo>
                  <a:pt x="13536" y="6745"/>
                </a:moveTo>
                <a:lnTo>
                  <a:pt x="13512" y="6835"/>
                </a:lnTo>
                <a:lnTo>
                  <a:pt x="1831" y="91"/>
                </a:lnTo>
                <a:lnTo>
                  <a:pt x="1897" y="73"/>
                </a:lnTo>
                <a:lnTo>
                  <a:pt x="1787" y="266"/>
                </a:lnTo>
                <a:lnTo>
                  <a:pt x="1682" y="460"/>
                </a:lnTo>
                <a:lnTo>
                  <a:pt x="1580" y="656"/>
                </a:lnTo>
                <a:lnTo>
                  <a:pt x="1480" y="853"/>
                </a:lnTo>
                <a:lnTo>
                  <a:pt x="1385" y="1051"/>
                </a:lnTo>
                <a:lnTo>
                  <a:pt x="1292" y="1251"/>
                </a:lnTo>
                <a:lnTo>
                  <a:pt x="1203" y="1451"/>
                </a:lnTo>
                <a:lnTo>
                  <a:pt x="1117" y="1654"/>
                </a:lnTo>
                <a:lnTo>
                  <a:pt x="1035" y="1858"/>
                </a:lnTo>
                <a:lnTo>
                  <a:pt x="956" y="2063"/>
                </a:lnTo>
                <a:lnTo>
                  <a:pt x="881" y="2268"/>
                </a:lnTo>
                <a:lnTo>
                  <a:pt x="808" y="2476"/>
                </a:lnTo>
                <a:lnTo>
                  <a:pt x="740" y="2684"/>
                </a:lnTo>
                <a:lnTo>
                  <a:pt x="674" y="2894"/>
                </a:lnTo>
                <a:lnTo>
                  <a:pt x="612" y="3104"/>
                </a:lnTo>
                <a:lnTo>
                  <a:pt x="554" y="3315"/>
                </a:lnTo>
                <a:lnTo>
                  <a:pt x="499" y="3527"/>
                </a:lnTo>
                <a:lnTo>
                  <a:pt x="447" y="3741"/>
                </a:lnTo>
                <a:lnTo>
                  <a:pt x="399" y="3955"/>
                </a:lnTo>
                <a:lnTo>
                  <a:pt x="354" y="4170"/>
                </a:lnTo>
                <a:lnTo>
                  <a:pt x="314" y="4385"/>
                </a:lnTo>
                <a:lnTo>
                  <a:pt x="276" y="4602"/>
                </a:lnTo>
                <a:lnTo>
                  <a:pt x="242" y="4818"/>
                </a:lnTo>
                <a:lnTo>
                  <a:pt x="212" y="5036"/>
                </a:lnTo>
                <a:lnTo>
                  <a:pt x="185" y="5254"/>
                </a:lnTo>
                <a:lnTo>
                  <a:pt x="161" y="5473"/>
                </a:lnTo>
                <a:lnTo>
                  <a:pt x="141" y="5692"/>
                </a:lnTo>
                <a:lnTo>
                  <a:pt x="125" y="5912"/>
                </a:lnTo>
                <a:lnTo>
                  <a:pt x="112" y="6132"/>
                </a:lnTo>
                <a:lnTo>
                  <a:pt x="103" y="6352"/>
                </a:lnTo>
                <a:lnTo>
                  <a:pt x="98" y="6573"/>
                </a:lnTo>
                <a:lnTo>
                  <a:pt x="96" y="6794"/>
                </a:lnTo>
                <a:lnTo>
                  <a:pt x="48" y="6745"/>
                </a:lnTo>
                <a:lnTo>
                  <a:pt x="13536" y="6745"/>
                </a:lnTo>
                <a:close/>
                <a:moveTo>
                  <a:pt x="48" y="6841"/>
                </a:moveTo>
                <a:cubicBezTo>
                  <a:pt x="35" y="6841"/>
                  <a:pt x="23" y="6836"/>
                  <a:pt x="14" y="6827"/>
                </a:cubicBezTo>
                <a:cubicBezTo>
                  <a:pt x="5" y="6818"/>
                  <a:pt x="0" y="6806"/>
                  <a:pt x="0" y="6793"/>
                </a:cubicBezTo>
                <a:lnTo>
                  <a:pt x="2" y="6570"/>
                </a:lnTo>
                <a:lnTo>
                  <a:pt x="8" y="6348"/>
                </a:lnTo>
                <a:lnTo>
                  <a:pt x="17" y="6126"/>
                </a:lnTo>
                <a:lnTo>
                  <a:pt x="29" y="5904"/>
                </a:lnTo>
                <a:lnTo>
                  <a:pt x="46" y="5683"/>
                </a:lnTo>
                <a:lnTo>
                  <a:pt x="66" y="5462"/>
                </a:lnTo>
                <a:lnTo>
                  <a:pt x="89" y="5242"/>
                </a:lnTo>
                <a:lnTo>
                  <a:pt x="116" y="5023"/>
                </a:lnTo>
                <a:lnTo>
                  <a:pt x="147" y="4804"/>
                </a:lnTo>
                <a:lnTo>
                  <a:pt x="181" y="4585"/>
                </a:lnTo>
                <a:lnTo>
                  <a:pt x="219" y="4367"/>
                </a:lnTo>
                <a:lnTo>
                  <a:pt x="260" y="4150"/>
                </a:lnTo>
                <a:lnTo>
                  <a:pt x="306" y="3934"/>
                </a:lnTo>
                <a:lnTo>
                  <a:pt x="354" y="3718"/>
                </a:lnTo>
                <a:lnTo>
                  <a:pt x="406" y="3503"/>
                </a:lnTo>
                <a:lnTo>
                  <a:pt x="461" y="3290"/>
                </a:lnTo>
                <a:lnTo>
                  <a:pt x="520" y="3077"/>
                </a:lnTo>
                <a:lnTo>
                  <a:pt x="583" y="2865"/>
                </a:lnTo>
                <a:lnTo>
                  <a:pt x="648" y="2654"/>
                </a:lnTo>
                <a:lnTo>
                  <a:pt x="718" y="2444"/>
                </a:lnTo>
                <a:lnTo>
                  <a:pt x="790" y="2235"/>
                </a:lnTo>
                <a:lnTo>
                  <a:pt x="866" y="2028"/>
                </a:lnTo>
                <a:lnTo>
                  <a:pt x="946" y="1822"/>
                </a:lnTo>
                <a:lnTo>
                  <a:pt x="1029" y="1617"/>
                </a:lnTo>
                <a:lnTo>
                  <a:pt x="1115" y="1412"/>
                </a:lnTo>
                <a:lnTo>
                  <a:pt x="1205" y="1210"/>
                </a:lnTo>
                <a:lnTo>
                  <a:pt x="1298" y="1009"/>
                </a:lnTo>
                <a:lnTo>
                  <a:pt x="1395" y="809"/>
                </a:lnTo>
                <a:lnTo>
                  <a:pt x="1494" y="611"/>
                </a:lnTo>
                <a:lnTo>
                  <a:pt x="1597" y="414"/>
                </a:lnTo>
                <a:lnTo>
                  <a:pt x="1704" y="219"/>
                </a:lnTo>
                <a:lnTo>
                  <a:pt x="1813" y="26"/>
                </a:lnTo>
                <a:cubicBezTo>
                  <a:pt x="1820" y="15"/>
                  <a:pt x="1830" y="7"/>
                  <a:pt x="1842" y="3"/>
                </a:cubicBezTo>
                <a:cubicBezTo>
                  <a:pt x="1855" y="0"/>
                  <a:pt x="1868" y="2"/>
                  <a:pt x="1879" y="8"/>
                </a:cubicBezTo>
                <a:lnTo>
                  <a:pt x="13560" y="6752"/>
                </a:lnTo>
                <a:cubicBezTo>
                  <a:pt x="13579" y="6763"/>
                  <a:pt x="13588" y="6785"/>
                  <a:pt x="13583" y="6806"/>
                </a:cubicBezTo>
                <a:cubicBezTo>
                  <a:pt x="13577" y="6827"/>
                  <a:pt x="13558" y="6841"/>
                  <a:pt x="13536" y="6841"/>
                </a:cubicBezTo>
                <a:lnTo>
                  <a:pt x="48" y="6841"/>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8687" name="Freeform 26"/>
          <p:cNvSpPr>
            <a:spLocks noEditPoints="1" noChangeArrowheads="1"/>
          </p:cNvSpPr>
          <p:nvPr/>
        </p:nvSpPr>
        <p:spPr bwMode="auto">
          <a:xfrm>
            <a:off x="6119813" y="1930400"/>
            <a:ext cx="1506537" cy="1504950"/>
          </a:xfrm>
          <a:custGeom>
            <a:avLst/>
            <a:gdLst>
              <a:gd name="T0" fmla="*/ 11755 w 11784"/>
              <a:gd name="T1" fmla="*/ 11690 h 11784"/>
              <a:gd name="T2" fmla="*/ 11690 w 11784"/>
              <a:gd name="T3" fmla="*/ 11755 h 11784"/>
              <a:gd name="T4" fmla="*/ 4946 w 11784"/>
              <a:gd name="T5" fmla="*/ 74 h 11784"/>
              <a:gd name="T6" fmla="*/ 5012 w 11784"/>
              <a:gd name="T7" fmla="*/ 91 h 11784"/>
              <a:gd name="T8" fmla="*/ 4820 w 11784"/>
              <a:gd name="T9" fmla="*/ 204 h 11784"/>
              <a:gd name="T10" fmla="*/ 4632 w 11784"/>
              <a:gd name="T11" fmla="*/ 319 h 11784"/>
              <a:gd name="T12" fmla="*/ 4261 w 11784"/>
              <a:gd name="T13" fmla="*/ 558 h 11784"/>
              <a:gd name="T14" fmla="*/ 3899 w 11784"/>
              <a:gd name="T15" fmla="*/ 809 h 11784"/>
              <a:gd name="T16" fmla="*/ 3546 w 11784"/>
              <a:gd name="T17" fmla="*/ 1071 h 11784"/>
              <a:gd name="T18" fmla="*/ 3202 w 11784"/>
              <a:gd name="T19" fmla="*/ 1344 h 11784"/>
              <a:gd name="T20" fmla="*/ 2867 w 11784"/>
              <a:gd name="T21" fmla="*/ 1629 h 11784"/>
              <a:gd name="T22" fmla="*/ 2542 w 11784"/>
              <a:gd name="T23" fmla="*/ 1923 h 11784"/>
              <a:gd name="T24" fmla="*/ 2227 w 11784"/>
              <a:gd name="T25" fmla="*/ 2228 h 11784"/>
              <a:gd name="T26" fmla="*/ 1922 w 11784"/>
              <a:gd name="T27" fmla="*/ 2543 h 11784"/>
              <a:gd name="T28" fmla="*/ 1628 w 11784"/>
              <a:gd name="T29" fmla="*/ 2868 h 11784"/>
              <a:gd name="T30" fmla="*/ 1343 w 11784"/>
              <a:gd name="T31" fmla="*/ 3203 h 11784"/>
              <a:gd name="T32" fmla="*/ 1070 w 11784"/>
              <a:gd name="T33" fmla="*/ 3547 h 11784"/>
              <a:gd name="T34" fmla="*/ 808 w 11784"/>
              <a:gd name="T35" fmla="*/ 3900 h 11784"/>
              <a:gd name="T36" fmla="*/ 557 w 11784"/>
              <a:gd name="T37" fmla="*/ 4262 h 11784"/>
              <a:gd name="T38" fmla="*/ 318 w 11784"/>
              <a:gd name="T39" fmla="*/ 4633 h 11784"/>
              <a:gd name="T40" fmla="*/ 203 w 11784"/>
              <a:gd name="T41" fmla="*/ 4821 h 11784"/>
              <a:gd name="T42" fmla="*/ 91 w 11784"/>
              <a:gd name="T43" fmla="*/ 5012 h 11784"/>
              <a:gd name="T44" fmla="*/ 74 w 11784"/>
              <a:gd name="T45" fmla="*/ 4946 h 11784"/>
              <a:gd name="T46" fmla="*/ 11755 w 11784"/>
              <a:gd name="T47" fmla="*/ 11690 h 11784"/>
              <a:gd name="T48" fmla="*/ 26 w 11784"/>
              <a:gd name="T49" fmla="*/ 5029 h 11784"/>
              <a:gd name="T50" fmla="*/ 4 w 11784"/>
              <a:gd name="T51" fmla="*/ 5000 h 11784"/>
              <a:gd name="T52" fmla="*/ 9 w 11784"/>
              <a:gd name="T53" fmla="*/ 4963 h 11784"/>
              <a:gd name="T54" fmla="*/ 122 w 11784"/>
              <a:gd name="T55" fmla="*/ 4771 h 11784"/>
              <a:gd name="T56" fmla="*/ 238 w 11784"/>
              <a:gd name="T57" fmla="*/ 4581 h 11784"/>
              <a:gd name="T58" fmla="*/ 478 w 11784"/>
              <a:gd name="T59" fmla="*/ 4208 h 11784"/>
              <a:gd name="T60" fmla="*/ 731 w 11784"/>
              <a:gd name="T61" fmla="*/ 3843 h 11784"/>
              <a:gd name="T62" fmla="*/ 995 w 11784"/>
              <a:gd name="T63" fmla="*/ 3487 h 11784"/>
              <a:gd name="T64" fmla="*/ 1270 w 11784"/>
              <a:gd name="T65" fmla="*/ 3141 h 11784"/>
              <a:gd name="T66" fmla="*/ 1556 w 11784"/>
              <a:gd name="T67" fmla="*/ 2804 h 11784"/>
              <a:gd name="T68" fmla="*/ 1853 w 11784"/>
              <a:gd name="T69" fmla="*/ 2477 h 11784"/>
              <a:gd name="T70" fmla="*/ 2160 w 11784"/>
              <a:gd name="T71" fmla="*/ 2159 h 11784"/>
              <a:gd name="T72" fmla="*/ 2478 w 11784"/>
              <a:gd name="T73" fmla="*/ 1852 h 11784"/>
              <a:gd name="T74" fmla="*/ 2805 w 11784"/>
              <a:gd name="T75" fmla="*/ 1555 h 11784"/>
              <a:gd name="T76" fmla="*/ 3142 w 11784"/>
              <a:gd name="T77" fmla="*/ 1269 h 11784"/>
              <a:gd name="T78" fmla="*/ 3489 w 11784"/>
              <a:gd name="T79" fmla="*/ 994 h 11784"/>
              <a:gd name="T80" fmla="*/ 3844 w 11784"/>
              <a:gd name="T81" fmla="*/ 730 h 11784"/>
              <a:gd name="T82" fmla="*/ 4209 w 11784"/>
              <a:gd name="T83" fmla="*/ 478 h 11784"/>
              <a:gd name="T84" fmla="*/ 4582 w 11784"/>
              <a:gd name="T85" fmla="*/ 237 h 11784"/>
              <a:gd name="T86" fmla="*/ 4772 w 11784"/>
              <a:gd name="T87" fmla="*/ 121 h 11784"/>
              <a:gd name="T88" fmla="*/ 4963 w 11784"/>
              <a:gd name="T89" fmla="*/ 9 h 11784"/>
              <a:gd name="T90" fmla="*/ 5000 w 11784"/>
              <a:gd name="T91" fmla="*/ 4 h 11784"/>
              <a:gd name="T92" fmla="*/ 5029 w 11784"/>
              <a:gd name="T93" fmla="*/ 26 h 11784"/>
              <a:gd name="T94" fmla="*/ 11773 w 11784"/>
              <a:gd name="T95" fmla="*/ 11707 h 11784"/>
              <a:gd name="T96" fmla="*/ 11765 w 11784"/>
              <a:gd name="T97" fmla="*/ 11765 h 11784"/>
              <a:gd name="T98" fmla="*/ 11707 w 11784"/>
              <a:gd name="T99" fmla="*/ 11773 h 11784"/>
              <a:gd name="T100" fmla="*/ 26 w 11784"/>
              <a:gd name="T101" fmla="*/ 5029 h 1178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784"/>
              <a:gd name="T154" fmla="*/ 0 h 11784"/>
              <a:gd name="T155" fmla="*/ 11784 w 11784"/>
              <a:gd name="T156" fmla="*/ 11784 h 1178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784" h="11784">
                <a:moveTo>
                  <a:pt x="11755" y="11690"/>
                </a:moveTo>
                <a:lnTo>
                  <a:pt x="11690" y="11755"/>
                </a:lnTo>
                <a:lnTo>
                  <a:pt x="4946" y="74"/>
                </a:lnTo>
                <a:lnTo>
                  <a:pt x="5012" y="91"/>
                </a:lnTo>
                <a:lnTo>
                  <a:pt x="4820" y="204"/>
                </a:lnTo>
                <a:lnTo>
                  <a:pt x="4632" y="319"/>
                </a:lnTo>
                <a:lnTo>
                  <a:pt x="4261" y="558"/>
                </a:lnTo>
                <a:lnTo>
                  <a:pt x="3899" y="809"/>
                </a:lnTo>
                <a:lnTo>
                  <a:pt x="3546" y="1071"/>
                </a:lnTo>
                <a:lnTo>
                  <a:pt x="3202" y="1344"/>
                </a:lnTo>
                <a:lnTo>
                  <a:pt x="2867" y="1629"/>
                </a:lnTo>
                <a:lnTo>
                  <a:pt x="2542" y="1923"/>
                </a:lnTo>
                <a:lnTo>
                  <a:pt x="2227" y="2228"/>
                </a:lnTo>
                <a:lnTo>
                  <a:pt x="1922" y="2543"/>
                </a:lnTo>
                <a:lnTo>
                  <a:pt x="1628" y="2868"/>
                </a:lnTo>
                <a:lnTo>
                  <a:pt x="1343" y="3203"/>
                </a:lnTo>
                <a:lnTo>
                  <a:pt x="1070" y="3547"/>
                </a:lnTo>
                <a:lnTo>
                  <a:pt x="808" y="3900"/>
                </a:lnTo>
                <a:lnTo>
                  <a:pt x="557" y="4262"/>
                </a:lnTo>
                <a:lnTo>
                  <a:pt x="318" y="4633"/>
                </a:lnTo>
                <a:lnTo>
                  <a:pt x="203" y="4821"/>
                </a:lnTo>
                <a:lnTo>
                  <a:pt x="91" y="5012"/>
                </a:lnTo>
                <a:lnTo>
                  <a:pt x="74" y="4946"/>
                </a:lnTo>
                <a:lnTo>
                  <a:pt x="11755" y="11690"/>
                </a:lnTo>
                <a:close/>
                <a:moveTo>
                  <a:pt x="26" y="5029"/>
                </a:moveTo>
                <a:cubicBezTo>
                  <a:pt x="15" y="5023"/>
                  <a:pt x="7" y="5012"/>
                  <a:pt x="4" y="5000"/>
                </a:cubicBezTo>
                <a:cubicBezTo>
                  <a:pt x="0" y="4987"/>
                  <a:pt x="2" y="4974"/>
                  <a:pt x="9" y="4963"/>
                </a:cubicBezTo>
                <a:lnTo>
                  <a:pt x="122" y="4771"/>
                </a:lnTo>
                <a:lnTo>
                  <a:pt x="238" y="4581"/>
                </a:lnTo>
                <a:lnTo>
                  <a:pt x="478" y="4208"/>
                </a:lnTo>
                <a:lnTo>
                  <a:pt x="731" y="3843"/>
                </a:lnTo>
                <a:lnTo>
                  <a:pt x="995" y="3487"/>
                </a:lnTo>
                <a:lnTo>
                  <a:pt x="1270" y="3141"/>
                </a:lnTo>
                <a:lnTo>
                  <a:pt x="1556" y="2804"/>
                </a:lnTo>
                <a:lnTo>
                  <a:pt x="1853" y="2477"/>
                </a:lnTo>
                <a:lnTo>
                  <a:pt x="2160" y="2159"/>
                </a:lnTo>
                <a:lnTo>
                  <a:pt x="2478" y="1852"/>
                </a:lnTo>
                <a:lnTo>
                  <a:pt x="2805" y="1555"/>
                </a:lnTo>
                <a:lnTo>
                  <a:pt x="3142" y="1269"/>
                </a:lnTo>
                <a:lnTo>
                  <a:pt x="3489" y="994"/>
                </a:lnTo>
                <a:lnTo>
                  <a:pt x="3844" y="730"/>
                </a:lnTo>
                <a:lnTo>
                  <a:pt x="4209" y="478"/>
                </a:lnTo>
                <a:lnTo>
                  <a:pt x="4582" y="237"/>
                </a:lnTo>
                <a:lnTo>
                  <a:pt x="4772" y="121"/>
                </a:lnTo>
                <a:lnTo>
                  <a:pt x="4963" y="9"/>
                </a:lnTo>
                <a:cubicBezTo>
                  <a:pt x="4974" y="2"/>
                  <a:pt x="4987" y="0"/>
                  <a:pt x="5000" y="4"/>
                </a:cubicBezTo>
                <a:cubicBezTo>
                  <a:pt x="5012" y="7"/>
                  <a:pt x="5023" y="15"/>
                  <a:pt x="5029" y="26"/>
                </a:cubicBezTo>
                <a:lnTo>
                  <a:pt x="11773" y="11707"/>
                </a:lnTo>
                <a:cubicBezTo>
                  <a:pt x="11784" y="11726"/>
                  <a:pt x="11781" y="11750"/>
                  <a:pt x="11765" y="11765"/>
                </a:cubicBezTo>
                <a:cubicBezTo>
                  <a:pt x="11750" y="11781"/>
                  <a:pt x="11726" y="11784"/>
                  <a:pt x="11707" y="11773"/>
                </a:cubicBezTo>
                <a:lnTo>
                  <a:pt x="26" y="5029"/>
                </a:lnTo>
                <a:close/>
              </a:path>
            </a:pathLst>
          </a:custGeom>
          <a:solidFill>
            <a:srgbClr val="FFFFFF"/>
          </a:solidFill>
          <a:ln>
            <a:noFill/>
          </a:ln>
          <a:extLst>
            <a:ext uri="{91240B29-F687-4F45-9708-019B960494DF}">
              <a14:hiddenLine xmlns:a14="http://schemas.microsoft.com/office/drawing/2010/main" w="1588">
                <a:solidFill>
                  <a:srgbClr val="000000"/>
                </a:solidFill>
                <a:miter lim="800000"/>
                <a:headEnd/>
                <a:tailEnd/>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2" name="图片 1" descr="A000220150322G28PPIC"/>
          <p:cNvPicPr>
            <a:picLocks noChangeAspect="1"/>
          </p:cNvPicPr>
          <p:nvPr/>
        </p:nvPicPr>
        <p:blipFill>
          <a:blip r:embed="rId1"/>
          <a:stretch>
            <a:fillRect/>
          </a:stretch>
        </p:blipFill>
        <p:spPr>
          <a:xfrm>
            <a:off x="3394710" y="2348865"/>
            <a:ext cx="5162550" cy="3215640"/>
          </a:xfrm>
          <a:prstGeom prst="rect">
            <a:avLst/>
          </a:prstGeom>
        </p:spPr>
      </p:pic>
      <p:pic>
        <p:nvPicPr>
          <p:cNvPr id="4" name="图片 3" descr="A000220150321G46PPIC"/>
          <p:cNvPicPr>
            <a:picLocks noChangeAspect="1"/>
          </p:cNvPicPr>
          <p:nvPr/>
        </p:nvPicPr>
        <p:blipFill>
          <a:blip r:embed="rId2"/>
          <a:stretch>
            <a:fillRect/>
          </a:stretch>
        </p:blipFill>
        <p:spPr>
          <a:xfrm>
            <a:off x="4191000" y="3236595"/>
            <a:ext cx="584835" cy="384810"/>
          </a:xfrm>
          <a:prstGeom prst="rect">
            <a:avLst/>
          </a:prstGeom>
        </p:spPr>
      </p:pic>
      <p:sp>
        <p:nvSpPr>
          <p:cNvPr id="9" name="文本框 8"/>
          <p:cNvSpPr txBox="1"/>
          <p:nvPr/>
        </p:nvSpPr>
        <p:spPr>
          <a:xfrm>
            <a:off x="7587615" y="2103755"/>
            <a:ext cx="1664970" cy="398780"/>
          </a:xfrm>
          <a:prstGeom prst="rect">
            <a:avLst/>
          </a:prstGeom>
          <a:noFill/>
        </p:spPr>
        <p:txBody>
          <a:bodyPr wrap="square" rtlCol="0">
            <a:spAutoFit/>
          </a:bodyPr>
          <a:p>
            <a:r>
              <a:rPr lang="zh-CN" altLang="en-US" sz="2000"/>
              <a:t>情感式沟通</a:t>
            </a:r>
            <a:endParaRPr lang="zh-CN" altLang="en-US" sz="2000"/>
          </a:p>
        </p:txBody>
      </p:sp>
      <p:sp>
        <p:nvSpPr>
          <p:cNvPr id="15" name="文本框 14"/>
          <p:cNvSpPr txBox="1"/>
          <p:nvPr/>
        </p:nvSpPr>
        <p:spPr>
          <a:xfrm>
            <a:off x="2509520" y="2607945"/>
            <a:ext cx="1605280" cy="398780"/>
          </a:xfrm>
          <a:prstGeom prst="rect">
            <a:avLst/>
          </a:prstGeom>
          <a:noFill/>
        </p:spPr>
        <p:txBody>
          <a:bodyPr wrap="square" rtlCol="0">
            <a:spAutoFit/>
          </a:bodyPr>
          <a:p>
            <a:r>
              <a:rPr lang="zh-CN" altLang="en-US" sz="2000"/>
              <a:t>工具式沟通</a:t>
            </a:r>
            <a:endParaRPr lang="zh-CN" altLang="en-US" sz="2000"/>
          </a:p>
        </p:txBody>
      </p:sp>
      <p:sp>
        <p:nvSpPr>
          <p:cNvPr id="11265" name="矩形 2"/>
          <p:cNvSpPr>
            <a:spLocks noChangeArrowheads="1"/>
          </p:cNvSpPr>
          <p:nvPr/>
        </p:nvSpPr>
        <p:spPr bwMode="auto">
          <a:xfrm>
            <a:off x="0" y="60071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6"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32" presetClass="emph" presetSubtype="0" fill="hold" grpId="1" nodeType="afterEffect">
                                  <p:stCondLst>
                                    <p:cond delay="0"/>
                                  </p:stCondLst>
                                  <p:childTnLst>
                                    <p:animRot by="120000">
                                      <p:cBhvr>
                                        <p:cTn id="11" dur="50" fill="hold">
                                          <p:stCondLst>
                                            <p:cond delay="0"/>
                                          </p:stCondLst>
                                        </p:cTn>
                                        <p:tgtEl>
                                          <p:spTgt spid="3"/>
                                        </p:tgtEl>
                                        <p:attrNameLst>
                                          <p:attrName>r</p:attrName>
                                        </p:attrNameLst>
                                      </p:cBhvr>
                                    </p:animRot>
                                    <p:animRot by="-240000">
                                      <p:cBhvr>
                                        <p:cTn id="12" dur="100" fill="hold">
                                          <p:stCondLst>
                                            <p:cond delay="100"/>
                                          </p:stCondLst>
                                        </p:cTn>
                                        <p:tgtEl>
                                          <p:spTgt spid="3"/>
                                        </p:tgtEl>
                                        <p:attrNameLst>
                                          <p:attrName>r</p:attrName>
                                        </p:attrNameLst>
                                      </p:cBhvr>
                                    </p:animRot>
                                    <p:animRot by="240000">
                                      <p:cBhvr>
                                        <p:cTn id="13" dur="100" fill="hold">
                                          <p:stCondLst>
                                            <p:cond delay="200"/>
                                          </p:stCondLst>
                                        </p:cTn>
                                        <p:tgtEl>
                                          <p:spTgt spid="3"/>
                                        </p:tgtEl>
                                        <p:attrNameLst>
                                          <p:attrName>r</p:attrName>
                                        </p:attrNameLst>
                                      </p:cBhvr>
                                    </p:animRot>
                                    <p:animRot by="-240000">
                                      <p:cBhvr>
                                        <p:cTn id="14" dur="100" fill="hold">
                                          <p:stCondLst>
                                            <p:cond delay="300"/>
                                          </p:stCondLst>
                                        </p:cTn>
                                        <p:tgtEl>
                                          <p:spTgt spid="3"/>
                                        </p:tgtEl>
                                        <p:attrNameLst>
                                          <p:attrName>r</p:attrName>
                                        </p:attrNameLst>
                                      </p:cBhvr>
                                    </p:animRot>
                                    <p:animRot by="120000">
                                      <p:cBhvr>
                                        <p:cTn id="15" dur="100" fill="hold">
                                          <p:stCondLst>
                                            <p:cond delay="400"/>
                                          </p:stCondLst>
                                        </p:cTn>
                                        <p:tgtEl>
                                          <p:spTgt spid="3"/>
                                        </p:tgtEl>
                                        <p:attrNameLst>
                                          <p:attrName>r</p:attrName>
                                        </p:attrNameLst>
                                      </p:cBhvr>
                                    </p:animRot>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1000"/>
                            </p:stCondLst>
                            <p:childTnLst>
                              <p:par>
                                <p:cTn id="32" presetID="12" presetClass="entr" presetSubtype="8" fill="hold" grpId="0" nodeType="afterEffect">
                                  <p:stCondLst>
                                    <p:cond delay="0"/>
                                  </p:stCondLst>
                                  <p:childTnLst>
                                    <p:set>
                                      <p:cBhvr>
                                        <p:cTn id="33" dur="1" fill="hold">
                                          <p:stCondLst>
                                            <p:cond delay="0"/>
                                          </p:stCondLst>
                                        </p:cTn>
                                        <p:tgtEl>
                                          <p:spTgt spid="11268"/>
                                        </p:tgtEl>
                                        <p:attrNameLst>
                                          <p:attrName>style.visibility</p:attrName>
                                        </p:attrNameLst>
                                      </p:cBhvr>
                                      <p:to>
                                        <p:strVal val="visible"/>
                                      </p:to>
                                    </p:set>
                                    <p:animEffect transition="in" filter="slide(fromLeft)">
                                      <p:cBhvr>
                                        <p:cTn id="34"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bldLvl="0" animBg="1"/>
      <p:bldP spid="15" grpId="0"/>
      <p:bldP spid="16" grpId="0" bldLvl="0" animBg="1"/>
      <p:bldP spid="9" grpId="0"/>
      <p:bldP spid="14" grpId="0" bldLvl="0" animBg="1"/>
      <p:bldP spid="11268"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2" name="文本框 1"/>
          <p:cNvSpPr txBox="1"/>
          <p:nvPr/>
        </p:nvSpPr>
        <p:spPr>
          <a:xfrm>
            <a:off x="2091690" y="2506980"/>
            <a:ext cx="6654800" cy="1076325"/>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七个步骤：沟通的过程</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四个分类：沟通的方式</a:t>
            </a:r>
            <a:endParaRPr lang="zh-CN" altLang="en-US" sz="3200" dirty="0">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拓展任务：</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754380" y="1822450"/>
            <a:ext cx="10869930" cy="435483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4780280" y="1158240"/>
            <a:ext cx="1741170" cy="52197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p>
            <a:r>
              <a:rPr lang="zh-CN" altLang="zh-CN" sz="2800" dirty="0">
                <a:solidFill>
                  <a:schemeClr val="bg1"/>
                </a:solidFill>
                <a:latin typeface="微软雅黑" panose="020B0503020204020204" pitchFamily="34" charset="-122"/>
                <a:ea typeface="微软雅黑" panose="020B0503020204020204" pitchFamily="34" charset="-122"/>
                <a:sym typeface="+mn-ea"/>
              </a:rPr>
              <a:t>案例分析</a:t>
            </a:r>
            <a:endParaRPr lang="zh-CN" altLang="zh-CN" sz="2800" dirty="0">
              <a:solidFill>
                <a:schemeClr val="bg1"/>
              </a:solidFill>
              <a:latin typeface="微软雅黑" panose="020B0503020204020204" pitchFamily="34" charset="-122"/>
              <a:ea typeface="微软雅黑" panose="020B0503020204020204" pitchFamily="34" charset="-122"/>
              <a:sym typeface="+mn-ea"/>
            </a:endParaRPr>
          </a:p>
        </p:txBody>
      </p:sp>
      <p:sp>
        <p:nvSpPr>
          <p:cNvPr id="21" name="TextBox 20"/>
          <p:cNvSpPr txBox="1"/>
          <p:nvPr/>
        </p:nvSpPr>
        <p:spPr>
          <a:xfrm>
            <a:off x="1212850" y="1823085"/>
            <a:ext cx="10090785" cy="4994275"/>
          </a:xfrm>
          <a:prstGeom prst="rect">
            <a:avLst/>
          </a:prstGeom>
          <a:noFill/>
        </p:spPr>
        <p:txBody>
          <a:bodyPr wrap="square" lIns="0" tIns="0" rIns="0" bIns="0" rtlCol="0">
            <a:spAutoFit/>
          </a:bodyPr>
          <a:p>
            <a:pPr marR="0" defTabSz="914400">
              <a:lnSpc>
                <a:spcPct val="140000"/>
              </a:lnSpc>
              <a:buClrTx/>
              <a:buSzTx/>
              <a:buFont typeface="Arial" panose="020B0604020202020204" pitchFamily="34" charset="0"/>
              <a:buNone/>
              <a:defRPr/>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sz="1400">
                <a:latin typeface="微软雅黑" panose="020B0503020204020204" pitchFamily="34" charset="-122"/>
                <a:ea typeface="微软雅黑" panose="020B0503020204020204" pitchFamily="34" charset="-122"/>
              </a:rPr>
              <a:t>斯塔福德（Stafford）航空公司是美国北部一个发展迅速的航空公司。然而，最近在其总部发生了一系列的传闻：公司总经理波利想出卖自己的股票，但又想保住自己总经理的职务，这是公开的秘密了。他为公司制定了两个战略方案：一个是把航空公司的附属单位卖掉；另一个是利用现有的基础重新振兴发展。他自己曾对这两个方案的利弊进行了认真的分析，并委托副总经理查明提出一个参考意见。查明曾为此起草了一份备忘录，随后叫秘书比利打印完后立即到职工咖啡厅去，在喝咖啡时比利遇到了另一位副总经理肯尼特，并把这一秘密告诉了他。</a:t>
            </a: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1400">
                <a:latin typeface="微软雅黑" panose="020B0503020204020204" pitchFamily="34" charset="-122"/>
                <a:ea typeface="微软雅黑" panose="020B0503020204020204" pitchFamily="34" charset="-122"/>
              </a:rPr>
              <a:t>比利对肯尼特悄悄地说：“我得到了一个极为轰动的最新消息。他们正在准备成立另外一个航空公司。他们虽说不会裁减职工，但是，我们应该联合起来，有所准备啊。”这话又被办公室的通讯员听到了，他立即把这消息告诉他的上司巴巴拉。巴巴拉又为此事写了一个备忘录给负责人事的副总经理马丁，马丁也加入了他们的联合阵线，并认为公司应保证兑现其不裁减职工的诺言。</a:t>
            </a: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1400">
                <a:latin typeface="微软雅黑" panose="020B0503020204020204" pitchFamily="34" charset="-122"/>
                <a:ea typeface="微软雅黑" panose="020B0503020204020204" pitchFamily="34" charset="-122"/>
              </a:rPr>
              <a:t>第二天，比利正在打印两份备忘录，备忘录又被路过办公室探听消息的摩罗看见了。摩罗随即跑到办公室说：“我真不敢相信公司会做出这样的事来。我们要被卖给联合航空公司了，而且要大量削减职员呢！”</a:t>
            </a: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1400">
                <a:latin typeface="微软雅黑" panose="020B0503020204020204" pitchFamily="34" charset="-122"/>
                <a:ea typeface="微软雅黑" panose="020B0503020204020204" pitchFamily="34" charset="-122"/>
              </a:rPr>
              <a:t>这消息传来传去，三天后又传回到总经理波利的耳朵里。波利也接到了许多极不友好，甚至敌意的电话和信件。人们纷纷指责他企图违背诺言而大批解雇工人，有的人也表示为与别的公司联合而感到高兴。而波利被弄得迷惑不解。</a:t>
            </a: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a:latin typeface="微软雅黑" panose="020B0503020204020204" pitchFamily="34" charset="-122"/>
                <a:ea typeface="微软雅黑" panose="020B0503020204020204" pitchFamily="34" charset="-122"/>
              </a:rPr>
              <a:t>请问：案例中的消息通过什么模式传播的？波利接下来该如何消除这些消息的消极影响？</a:t>
            </a:r>
            <a:endParaRPr sz="20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endParaRPr sz="1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2000" fill="hold"/>
                                        <p:tgtEl>
                                          <p:spTgt spid="2"/>
                                        </p:tgtEl>
                                      </p:cBhvr>
                                      <p:by x="150000" y="150000"/>
                                    </p:animScale>
                                  </p:childTnLst>
                                </p:cTn>
                              </p:par>
                            </p:childTnLst>
                          </p:cTn>
                        </p:par>
                        <p:par>
                          <p:cTn id="16" fill="hold">
                            <p:stCondLst>
                              <p:cond delay="3000"/>
                            </p:stCondLst>
                            <p:childTnLst>
                              <p:par>
                                <p:cTn id="17" presetID="21" presetClass="entr" presetSubtype="1" fill="hold" grpId="2"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bldLvl="0" animBg="1"/>
      <p:bldP spid="2" grpId="0" bldLvl="0" animBg="1"/>
      <p:bldP spid="2" grpId="1" animBg="1"/>
      <p:bldP spid="2" grpId="2"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545" y="1059180"/>
            <a:ext cx="1856105" cy="521970"/>
          </a:xfrm>
          <a:prstGeom prst="rect">
            <a:avLst/>
          </a:prstGeom>
          <a:noFill/>
          <a:ln>
            <a:solidFill>
              <a:schemeClr val="tx1"/>
            </a:solidFill>
            <a:prstDash val="sysDash"/>
          </a:ln>
        </p:spPr>
        <p:txBody>
          <a:bodyPr wrap="square" rtlCol="0">
            <a:spAutoFit/>
          </a:bodyPr>
          <a:p>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预习任务：</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7" name="图片 6" descr="A000220150824A93PPIC"/>
          <p:cNvPicPr>
            <a:picLocks noChangeAspect="1"/>
          </p:cNvPicPr>
          <p:nvPr/>
        </p:nvPicPr>
        <p:blipFill>
          <a:blip r:embed="rId1"/>
          <a:stretch>
            <a:fillRect/>
          </a:stretch>
        </p:blipFill>
        <p:spPr>
          <a:xfrm>
            <a:off x="1691640" y="1015365"/>
            <a:ext cx="10271125" cy="9432290"/>
          </a:xfrm>
          <a:prstGeom prst="rect">
            <a:avLst/>
          </a:prstGeom>
        </p:spPr>
      </p:pic>
      <p:sp>
        <p:nvSpPr>
          <p:cNvPr id="9" name="文本框 8"/>
          <p:cNvSpPr txBox="1"/>
          <p:nvPr/>
        </p:nvSpPr>
        <p:spPr>
          <a:xfrm>
            <a:off x="2222500" y="2583180"/>
            <a:ext cx="5064760" cy="1814830"/>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  </a:t>
            </a:r>
            <a:r>
              <a:rPr lang="zh-CN" altLang="en-GB" sz="2800" b="1" dirty="0">
                <a:ea typeface="仿宋_GB2312" pitchFamily="49" charset="-122"/>
                <a:sym typeface="+mn-ea"/>
              </a:rPr>
              <a:t>信息沟通犹如河水在水渠里一样，总是按照一定的方向、沿着一定线路在特定的人群间流动，</a:t>
            </a:r>
            <a:r>
              <a:rPr lang="zh-CN" altLang="en-US" sz="2800" b="1">
                <a:latin typeface="微软雅黑" panose="020B0503020204020204" pitchFamily="34" charset="-122"/>
                <a:ea typeface="微软雅黑" panose="020B0503020204020204" pitchFamily="34" charset="-122"/>
              </a:rPr>
              <a:t>请大家思考</a:t>
            </a:r>
            <a:r>
              <a:rPr lang="zh-CN" altLang="en-US" sz="2800" b="1">
                <a:latin typeface="微软雅黑" panose="020B0503020204020204" pitchFamily="34" charset="-122"/>
                <a:ea typeface="微软雅黑" panose="020B0503020204020204" pitchFamily="34" charset="-122"/>
                <a:sym typeface="+mn-ea"/>
              </a:rPr>
              <a:t>沟通的方向</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51538" y="148431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6350000" y="1902460"/>
            <a:ext cx="4389755"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sz="2400" dirty="0">
                <a:solidFill>
                  <a:schemeClr val="bg1"/>
                </a:solidFill>
                <a:latin typeface="微软雅黑" panose="020B0503020204020204" pitchFamily="34" charset="-122"/>
                <a:ea typeface="微软雅黑" panose="020B0503020204020204" pitchFamily="34" charset="-122"/>
                <a:sym typeface="+mn-ea"/>
              </a:rPr>
              <a:t>掌握沟通</a:t>
            </a:r>
            <a:r>
              <a:rPr lang="zh-CN" sz="2400" dirty="0">
                <a:solidFill>
                  <a:schemeClr val="bg1"/>
                </a:solidFill>
                <a:latin typeface="微软雅黑" panose="020B0503020204020204" pitchFamily="34" charset="-122"/>
                <a:ea typeface="微软雅黑" panose="020B0503020204020204" pitchFamily="34" charset="-122"/>
                <a:sym typeface="+mn-ea"/>
              </a:rPr>
              <a:t>过程、方式</a:t>
            </a:r>
            <a:r>
              <a:rPr sz="2400" dirty="0">
                <a:solidFill>
                  <a:schemeClr val="bg1"/>
                </a:solidFill>
                <a:latin typeface="微软雅黑" panose="020B0503020204020204" pitchFamily="34" charset="-122"/>
                <a:ea typeface="微软雅黑" panose="020B0503020204020204" pitchFamily="34" charset="-122"/>
                <a:sym typeface="+mn-ea"/>
              </a:rPr>
              <a:t>的内容</a:t>
            </a:r>
            <a:endParaRPr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5" name="圆角矩形 19"/>
          <p:cNvSpPr>
            <a:spLocks noChangeArrowheads="1"/>
          </p:cNvSpPr>
          <p:nvPr/>
        </p:nvSpPr>
        <p:spPr bwMode="auto">
          <a:xfrm>
            <a:off x="5977573" y="504666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6" name="TextBox 6"/>
          <p:cNvSpPr txBox="1">
            <a:spLocks noChangeArrowheads="1"/>
          </p:cNvSpPr>
          <p:nvPr/>
        </p:nvSpPr>
        <p:spPr bwMode="auto">
          <a:xfrm>
            <a:off x="6600508" y="5409248"/>
            <a:ext cx="3887787" cy="570865"/>
          </a:xfrm>
          <a:prstGeom prst="rect">
            <a:avLst/>
          </a:prstGeom>
          <a:noFill/>
          <a:ln w="9525">
            <a:noFill/>
            <a:miter lim="800000"/>
          </a:ln>
        </p:spPr>
        <p:txBody>
          <a:bodyPr>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能进行有效沟通</a:t>
            </a:r>
            <a:endParaRPr lang="en-US" alt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3" name="Line 47"/>
          <p:cNvSpPr>
            <a:spLocks noChangeShapeType="1"/>
          </p:cNvSpPr>
          <p:nvPr/>
        </p:nvSpPr>
        <p:spPr bwMode="auto">
          <a:xfrm>
            <a:off x="4008438" y="3789363"/>
            <a:ext cx="1800225" cy="1944687"/>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6" name="AutoShape 50"/>
          <p:cNvSpPr>
            <a:spLocks noChangeArrowheads="1"/>
          </p:cNvSpPr>
          <p:nvPr/>
        </p:nvSpPr>
        <p:spPr bwMode="auto">
          <a:xfrm>
            <a:off x="6218873" y="4686300"/>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5" name="TextBox 6"/>
          <p:cNvSpPr txBox="1">
            <a:spLocks noChangeArrowheads="1"/>
          </p:cNvSpPr>
          <p:nvPr/>
        </p:nvSpPr>
        <p:spPr bwMode="auto">
          <a:xfrm>
            <a:off x="7490460" y="461486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能力目标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92838" y="1125538"/>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64425" y="1054100"/>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3"/>
                                        </p:tgtEl>
                                        <p:attrNameLst>
                                          <p:attrName>style.visibility</p:attrName>
                                        </p:attrNameLst>
                                      </p:cBhvr>
                                      <p:to>
                                        <p:strVal val="visible"/>
                                      </p:to>
                                    </p:set>
                                    <p:animEffect transition="in" filter="wipe(left)">
                                      <p:cBhvr>
                                        <p:cTn id="27" dur="500"/>
                                        <p:tgtEl>
                                          <p:spTgt spid="11283"/>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animBg="1"/>
      <p:bldP spid="13324" grpId="0"/>
      <p:bldP spid="13325" grpId="0" bldLvl="0" animBg="1"/>
      <p:bldP spid="13326" grpId="0"/>
      <p:bldP spid="11282" grpId="0" animBg="1"/>
      <p:bldP spid="11283" grpId="0" animBg="1"/>
      <p:bldP spid="11286" grpId="0" bldLvl="0" animBg="1"/>
      <p:bldP spid="13335" grpId="0"/>
      <p:bldP spid="11288" grpId="0" animBg="1"/>
      <p:bldP spid="13337" grpId="0"/>
      <p:bldP spid="133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2506980"/>
            <a:ext cx="6654800" cy="1076325"/>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 、沟通的过程</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a:t>
            </a:r>
            <a:r>
              <a:rPr lang="zh-CN" altLang="en-US" sz="3200" dirty="0">
                <a:latin typeface="微软雅黑" panose="020B0503020204020204" pitchFamily="34" charset="-122"/>
                <a:ea typeface="微软雅黑" panose="020B0503020204020204" pitchFamily="34" charset="-122"/>
                <a:sym typeface="+mn-ea"/>
              </a:rPr>
              <a:t>、沟通方式</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Freeform 7"/>
          <p:cNvSpPr/>
          <p:nvPr/>
        </p:nvSpPr>
        <p:spPr bwMode="auto">
          <a:xfrm>
            <a:off x="4011130" y="2099445"/>
            <a:ext cx="1005569" cy="3174831"/>
          </a:xfrm>
          <a:custGeom>
            <a:avLst/>
            <a:gdLst>
              <a:gd name="T0" fmla="*/ 1750 w 1750"/>
              <a:gd name="T1" fmla="*/ 272 h 5527"/>
              <a:gd name="T2" fmla="*/ 314 w 1750"/>
              <a:gd name="T3" fmla="*/ 2778 h 5527"/>
              <a:gd name="T4" fmla="*/ 1699 w 1750"/>
              <a:gd name="T5" fmla="*/ 5254 h 5527"/>
              <a:gd name="T6" fmla="*/ 1542 w 1750"/>
              <a:gd name="T7" fmla="*/ 5527 h 5527"/>
              <a:gd name="T8" fmla="*/ 0 w 1750"/>
              <a:gd name="T9" fmla="*/ 2778 h 5527"/>
              <a:gd name="T10" fmla="*/ 1593 w 1750"/>
              <a:gd name="T11" fmla="*/ 0 h 5527"/>
              <a:gd name="T12" fmla="*/ 1750 w 1750"/>
              <a:gd name="T13" fmla="*/ 272 h 5527"/>
            </a:gdLst>
            <a:ahLst/>
            <a:cxnLst>
              <a:cxn ang="0">
                <a:pos x="T0" y="T1"/>
              </a:cxn>
              <a:cxn ang="0">
                <a:pos x="T2" y="T3"/>
              </a:cxn>
              <a:cxn ang="0">
                <a:pos x="T4" y="T5"/>
              </a:cxn>
              <a:cxn ang="0">
                <a:pos x="T6" y="T7"/>
              </a:cxn>
              <a:cxn ang="0">
                <a:pos x="T8" y="T9"/>
              </a:cxn>
              <a:cxn ang="0">
                <a:pos x="T10" y="T11"/>
              </a:cxn>
              <a:cxn ang="0">
                <a:pos x="T12" y="T13"/>
              </a:cxn>
            </a:cxnLst>
            <a:rect l="0" t="0" r="r" b="b"/>
            <a:pathLst>
              <a:path w="1750" h="5527">
                <a:moveTo>
                  <a:pt x="1750" y="272"/>
                </a:moveTo>
                <a:cubicBezTo>
                  <a:pt x="891" y="777"/>
                  <a:pt x="314" y="1710"/>
                  <a:pt x="314" y="2778"/>
                </a:cubicBezTo>
                <a:cubicBezTo>
                  <a:pt x="314" y="3825"/>
                  <a:pt x="868" y="4743"/>
                  <a:pt x="1699" y="5254"/>
                </a:cubicBezTo>
                <a:lnTo>
                  <a:pt x="1542" y="5527"/>
                </a:lnTo>
                <a:cubicBezTo>
                  <a:pt x="617" y="4961"/>
                  <a:pt x="0" y="3942"/>
                  <a:pt x="0" y="2778"/>
                </a:cubicBezTo>
                <a:cubicBezTo>
                  <a:pt x="0" y="1594"/>
                  <a:pt x="640" y="559"/>
                  <a:pt x="1593" y="0"/>
                </a:cubicBezTo>
                <a:lnTo>
                  <a:pt x="1750" y="272"/>
                </a:lnTo>
                <a:close/>
              </a:path>
            </a:pathLst>
          </a:custGeom>
          <a:solidFill>
            <a:schemeClr val="bg1">
              <a:lumMod val="65000"/>
            </a:schemeClr>
          </a:solidFill>
          <a:ln>
            <a:noFill/>
          </a:ln>
        </p:spPr>
        <p:txBody>
          <a:bodyPr vert="horz" wrap="square" lIns="91440" tIns="45720" rIns="91440" bIns="45720" numCol="1" anchor="t" anchorCtr="0" compatLnSpc="1"/>
          <a:p>
            <a:endParaRPr lang="zh-CN" altLang="en-US">
              <a:solidFill>
                <a:srgbClr val="0070C0"/>
              </a:solidFill>
              <a:latin typeface="微软雅黑" panose="020B0503020204020204" pitchFamily="34" charset="-122"/>
              <a:ea typeface="微软雅黑" panose="020B0503020204020204" pitchFamily="34" charset="-122"/>
            </a:endParaRPr>
          </a:p>
        </p:txBody>
      </p:sp>
      <p:sp>
        <p:nvSpPr>
          <p:cNvPr id="6" name="Line 11"/>
          <p:cNvSpPr>
            <a:spLocks noChangeShapeType="1"/>
          </p:cNvSpPr>
          <p:nvPr/>
        </p:nvSpPr>
        <p:spPr bwMode="auto">
          <a:xfrm flipH="1" flipV="1">
            <a:off x="5135621" y="2891533"/>
            <a:ext cx="1105214" cy="565931"/>
          </a:xfrm>
          <a:prstGeom prst="line">
            <a:avLst/>
          </a:prstGeom>
          <a:noFill/>
          <a:ln w="381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 name="Line 12"/>
          <p:cNvSpPr>
            <a:spLocks noChangeShapeType="1"/>
          </p:cNvSpPr>
          <p:nvPr/>
        </p:nvSpPr>
        <p:spPr bwMode="auto">
          <a:xfrm flipH="1">
            <a:off x="5302343" y="4028173"/>
            <a:ext cx="938492" cy="576195"/>
          </a:xfrm>
          <a:prstGeom prst="line">
            <a:avLst/>
          </a:prstGeom>
          <a:noFill/>
          <a:ln w="381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8" name="Line 13"/>
          <p:cNvSpPr>
            <a:spLocks noChangeShapeType="1"/>
          </p:cNvSpPr>
          <p:nvPr/>
        </p:nvSpPr>
        <p:spPr bwMode="auto">
          <a:xfrm flipH="1">
            <a:off x="4918965" y="3796269"/>
            <a:ext cx="1484430" cy="0"/>
          </a:xfrm>
          <a:prstGeom prst="line">
            <a:avLst/>
          </a:prstGeom>
          <a:noFill/>
          <a:ln w="38100" cap="flat">
            <a:solidFill>
              <a:schemeClr val="bg1">
                <a:lumMod val="50000"/>
              </a:schemeClr>
            </a:solidFill>
            <a:prstDash val="solid"/>
            <a:miter lim="800000"/>
            <a:headEnd type="none" w="med" len="med"/>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椭圆 8"/>
          <p:cNvSpPr/>
          <p:nvPr/>
        </p:nvSpPr>
        <p:spPr>
          <a:xfrm>
            <a:off x="6384925" y="2891790"/>
            <a:ext cx="1582420" cy="1621155"/>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rot="0">
            <a:off x="4025265" y="1257300"/>
            <a:ext cx="1744980" cy="1608455"/>
            <a:chOff x="304800" y="673100"/>
            <a:chExt cx="4000500" cy="4000500"/>
          </a:xfrm>
          <a:effectLst>
            <a:outerShdw blurRad="444500" dist="254000" dir="8100000" algn="tr" rotWithShape="0">
              <a:prstClr val="black">
                <a:alpha val="50000"/>
              </a:prstClr>
            </a:outerShdw>
          </a:effectLst>
        </p:grpSpPr>
        <p:sp>
          <p:nvSpPr>
            <p:cNvPr id="11" name="同心圆 10"/>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椭圆 11"/>
            <p:cNvSpPr/>
            <p:nvPr/>
          </p:nvSpPr>
          <p:spPr>
            <a:xfrm>
              <a:off x="392112" y="760412"/>
              <a:ext cx="3825874" cy="3825874"/>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rot="0">
            <a:off x="3041015" y="3084195"/>
            <a:ext cx="1919605" cy="1635760"/>
            <a:chOff x="304800" y="598759"/>
            <a:chExt cx="4000500" cy="4074841"/>
          </a:xfrm>
          <a:effectLst>
            <a:outerShdw blurRad="444500" dist="254000" dir="8100000" algn="tr" rotWithShape="0">
              <a:prstClr val="black">
                <a:alpha val="50000"/>
              </a:prstClr>
            </a:outerShdw>
          </a:effectLst>
        </p:grpSpPr>
        <p:sp>
          <p:nvSpPr>
            <p:cNvPr id="16" name="同心圆 15"/>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 name="椭圆 16"/>
            <p:cNvSpPr/>
            <p:nvPr/>
          </p:nvSpPr>
          <p:spPr>
            <a:xfrm>
              <a:off x="392112" y="598759"/>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rot="0">
            <a:off x="4608830" y="4808220"/>
            <a:ext cx="2087880" cy="1986280"/>
            <a:chOff x="304800" y="673100"/>
            <a:chExt cx="4000500" cy="4000500"/>
          </a:xfrm>
          <a:effectLst>
            <a:outerShdw blurRad="444500" dist="254000" dir="8100000" algn="tr" rotWithShape="0">
              <a:prstClr val="black">
                <a:alpha val="50000"/>
              </a:prstClr>
            </a:outerShdw>
          </a:effectLst>
        </p:grpSpPr>
        <p:sp>
          <p:nvSpPr>
            <p:cNvPr id="21" name="同心圆 20"/>
            <p:cNvSpPr/>
            <p:nvPr/>
          </p:nvSpPr>
          <p:spPr>
            <a:xfrm>
              <a:off x="304800" y="673100"/>
              <a:ext cx="4000500" cy="4000500"/>
            </a:xfrm>
            <a:prstGeom prst="donut">
              <a:avLst>
                <a:gd name="adj" fmla="val 487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2" name="椭圆 21"/>
            <p:cNvSpPr/>
            <p:nvPr/>
          </p:nvSpPr>
          <p:spPr>
            <a:xfrm>
              <a:off x="392112" y="760412"/>
              <a:ext cx="3825874" cy="382587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23" name="TextBox 22"/>
          <p:cNvSpPr txBox="1"/>
          <p:nvPr/>
        </p:nvSpPr>
        <p:spPr>
          <a:xfrm>
            <a:off x="8027035" y="3828415"/>
            <a:ext cx="2110105" cy="891540"/>
          </a:xfrm>
          <a:prstGeom prst="rect">
            <a:avLst/>
          </a:prstGeom>
          <a:noFill/>
          <a:ln>
            <a:noFill/>
          </a:ln>
        </p:spPr>
        <p:txBody>
          <a:bodyPr wrap="square" rtlCol="0">
            <a:spAutoFit/>
          </a:bodyPr>
          <a:p>
            <a:pPr>
              <a:lnSpc>
                <a:spcPct val="130000"/>
              </a:lnSpc>
              <a:defRPr/>
            </a:pPr>
            <a:r>
              <a:rPr lang="zh-CN" sz="2000" dirty="0">
                <a:solidFill>
                  <a:schemeClr val="tx1">
                    <a:lumMod val="65000"/>
                    <a:lumOff val="35000"/>
                  </a:schemeClr>
                </a:solidFill>
                <a:latin typeface="微软雅黑" panose="020B0503020204020204" pitchFamily="34" charset="-122"/>
                <a:ea typeface="微软雅黑" panose="020B0503020204020204" pitchFamily="34" charset="-122"/>
              </a:rPr>
              <a:t>讨论：三个人谁能得救？</a:t>
            </a:r>
            <a:endParaRPr lang="zh-CN" sz="20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4" name="TextBox 23"/>
          <p:cNvSpPr txBox="1"/>
          <p:nvPr/>
        </p:nvSpPr>
        <p:spPr>
          <a:xfrm>
            <a:off x="2896050" y="1764070"/>
            <a:ext cx="1036867" cy="276860"/>
          </a:xfrm>
          <a:prstGeom prst="rect">
            <a:avLst/>
          </a:prstGeom>
          <a:noFill/>
        </p:spPr>
        <p:txBody>
          <a:bodyPr wrap="square" lIns="0" tIns="0" rIns="0" bIns="0" rtlCol="0">
            <a:spAutoFit/>
            <a:scene3d>
              <a:camera prst="orthographicFront"/>
              <a:lightRig rig="soft" dir="t">
                <a:rot lat="0" lon="0" rev="15600000"/>
              </a:lightRig>
            </a:scene3d>
            <a:sp3d extrusionH="57150" prstMaterial="softEdge">
              <a:bevelT w="25400" h="38100"/>
            </a:sp3d>
          </a:bodyPr>
          <a:p>
            <a:pPr algn="ctr"/>
            <a:r>
              <a:rPr lang="en-US" altLang="zh-CN" sz="1800" b="1" dirty="0" smtClean="0">
                <a:solidFill>
                  <a:schemeClr val="accent4"/>
                </a:solidFill>
                <a:effectLst/>
                <a:latin typeface="微软雅黑" panose="020B0503020204020204" pitchFamily="34" charset="-122"/>
                <a:ea typeface="微软雅黑" panose="020B0503020204020204" pitchFamily="34" charset="-122"/>
              </a:rPr>
              <a:t>“</a:t>
            </a:r>
            <a:r>
              <a:rPr lang="zh-CN" altLang="en-US" sz="1800" b="1" dirty="0" smtClean="0">
                <a:solidFill>
                  <a:schemeClr val="accent4"/>
                </a:solidFill>
                <a:effectLst/>
                <a:latin typeface="微软雅黑" panose="020B0503020204020204" pitchFamily="34" charset="-122"/>
                <a:ea typeface="微软雅黑" panose="020B0503020204020204" pitchFamily="34" charset="-122"/>
              </a:rPr>
              <a:t>救命呀</a:t>
            </a:r>
            <a:r>
              <a:rPr lang="en-US" altLang="zh-CN" sz="1800" b="1" dirty="0" smtClean="0">
                <a:solidFill>
                  <a:schemeClr val="accent4"/>
                </a:solidFill>
                <a:effectLst/>
                <a:latin typeface="微软雅黑" panose="020B0503020204020204" pitchFamily="34" charset="-122"/>
                <a:ea typeface="微软雅黑" panose="020B0503020204020204" pitchFamily="34" charset="-122"/>
              </a:rPr>
              <a:t>!</a:t>
            </a:r>
            <a:r>
              <a:rPr lang="en-US" altLang="zh-CN" sz="1400" b="1" dirty="0" smtClean="0">
                <a:solidFill>
                  <a:schemeClr val="accent4"/>
                </a:solidFill>
                <a:latin typeface="微软雅黑" panose="020B0503020204020204" pitchFamily="34" charset="-122"/>
                <a:ea typeface="微软雅黑" panose="020B0503020204020204" pitchFamily="34" charset="-122"/>
              </a:rPr>
              <a:t>”</a:t>
            </a:r>
            <a:endParaRPr lang="en-US" altLang="zh-CN" sz="1400" b="1" dirty="0" smtClean="0">
              <a:solidFill>
                <a:schemeClr val="accent4"/>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3200032" y="5234934"/>
            <a:ext cx="1166506" cy="553720"/>
          </a:xfrm>
          <a:prstGeom prst="rect">
            <a:avLst/>
          </a:prstGeom>
          <a:noFill/>
        </p:spPr>
        <p:txBody>
          <a:bodyPr wrap="square" lIns="0" tIns="0" rIns="0" bIns="0" rtlCol="0">
            <a:spAutoFit/>
          </a:bodyPr>
          <a:p>
            <a:pPr algn="ctr"/>
            <a:r>
              <a:rPr lang="zh-CN" altLang="en-US" sz="1800" b="1" dirty="0" smtClean="0">
                <a:solidFill>
                  <a:schemeClr val="accent4"/>
                </a:solidFill>
                <a:effectLst/>
                <a:latin typeface="微软雅黑" panose="020B0503020204020204" pitchFamily="34" charset="-122"/>
                <a:ea typeface="微软雅黑" panose="020B0503020204020204" pitchFamily="34" charset="-122"/>
              </a:rPr>
              <a:t>“妈呀！手机受潮了！”</a:t>
            </a:r>
            <a:endPar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6518275" y="3457575"/>
            <a:ext cx="1316355" cy="368935"/>
          </a:xfrm>
          <a:prstGeom prst="rect">
            <a:avLst/>
          </a:prstGeom>
          <a:noFill/>
        </p:spPr>
        <p:txBody>
          <a:bodyPr wrap="square" lIns="0" tIns="0" rIns="0" bIns="0" rtlCol="0">
            <a:spAutoFit/>
          </a:bodyPr>
          <a:p>
            <a:pPr algn="ctr"/>
            <a:r>
              <a:rPr lang="zh-CN" sz="2400" b="1" dirty="0" smtClean="0">
                <a:solidFill>
                  <a:schemeClr val="bg1"/>
                </a:solidFill>
                <a:latin typeface="微软雅黑" panose="020B0503020204020204" pitchFamily="34" charset="-122"/>
                <a:ea typeface="微软雅黑" panose="020B0503020204020204" pitchFamily="34" charset="-122"/>
              </a:rPr>
              <a:t>任务情境</a:t>
            </a:r>
            <a:endParaRPr lang="zh-CN" sz="2400" b="1" dirty="0" smtClean="0">
              <a:solidFill>
                <a:schemeClr val="bg1"/>
              </a:solidFill>
              <a:latin typeface="微软雅黑" panose="020B0503020204020204" pitchFamily="34" charset="-122"/>
              <a:ea typeface="微软雅黑" panose="020B0503020204020204" pitchFamily="34" charset="-122"/>
            </a:endParaRPr>
          </a:p>
        </p:txBody>
      </p:sp>
      <p:pic>
        <p:nvPicPr>
          <p:cNvPr id="8196" name="Picture 4" descr="MC900304815[1]"/>
          <p:cNvPicPr>
            <a:picLocks noChangeAspect="1"/>
          </p:cNvPicPr>
          <p:nvPr/>
        </p:nvPicPr>
        <p:blipFill>
          <a:blip r:embed="rId1"/>
          <a:stretch>
            <a:fillRect/>
          </a:stretch>
        </p:blipFill>
        <p:spPr>
          <a:xfrm>
            <a:off x="4168140" y="1477963"/>
            <a:ext cx="1295400" cy="1166812"/>
          </a:xfrm>
          <a:prstGeom prst="rect">
            <a:avLst/>
          </a:prstGeom>
          <a:noFill/>
          <a:ln w="9525">
            <a:noFill/>
          </a:ln>
        </p:spPr>
      </p:pic>
      <p:pic>
        <p:nvPicPr>
          <p:cNvPr id="8195" name="Picture 3" descr="MC900383362[1]"/>
          <p:cNvPicPr>
            <a:picLocks noChangeAspect="1"/>
          </p:cNvPicPr>
          <p:nvPr/>
        </p:nvPicPr>
        <p:blipFill>
          <a:blip r:embed="rId2"/>
          <a:stretch>
            <a:fillRect/>
          </a:stretch>
        </p:blipFill>
        <p:spPr>
          <a:xfrm>
            <a:off x="3354705" y="3268980"/>
            <a:ext cx="1292225" cy="1295400"/>
          </a:xfrm>
          <a:prstGeom prst="rect">
            <a:avLst/>
          </a:prstGeom>
          <a:noFill/>
          <a:ln w="9525">
            <a:noFill/>
          </a:ln>
        </p:spPr>
      </p:pic>
      <p:pic>
        <p:nvPicPr>
          <p:cNvPr id="8198" name="Picture 6" descr="u=2630918983,264827273&amp;fm=51&amp;gp=0"/>
          <p:cNvPicPr>
            <a:picLocks noChangeAspect="1"/>
          </p:cNvPicPr>
          <p:nvPr/>
        </p:nvPicPr>
        <p:blipFill>
          <a:blip r:embed="rId3"/>
          <a:stretch>
            <a:fillRect/>
          </a:stretch>
        </p:blipFill>
        <p:spPr>
          <a:xfrm>
            <a:off x="4978718" y="5133658"/>
            <a:ext cx="1419225" cy="1333500"/>
          </a:xfrm>
          <a:prstGeom prst="rect">
            <a:avLst/>
          </a:prstGeom>
          <a:noFill/>
          <a:ln w="9525">
            <a:noFill/>
          </a:ln>
        </p:spPr>
      </p:pic>
      <p:grpSp>
        <p:nvGrpSpPr>
          <p:cNvPr id="21509" name="组合 65"/>
          <p:cNvGrpSpPr/>
          <p:nvPr/>
        </p:nvGrpSpPr>
        <p:grpSpPr bwMode="auto">
          <a:xfrm>
            <a:off x="7435215" y="4770120"/>
            <a:ext cx="2675255" cy="1504315"/>
            <a:chOff x="0" y="0"/>
            <a:chExt cx="9475788" cy="4983163"/>
          </a:xfrm>
        </p:grpSpPr>
        <p:sp>
          <p:nvSpPr>
            <p:cNvPr id="21510" name="Freeform 113"/>
            <p:cNvSpPr>
              <a:spLocks noChangeArrowheads="1"/>
            </p:cNvSpPr>
            <p:nvPr/>
          </p:nvSpPr>
          <p:spPr bwMode="auto">
            <a:xfrm>
              <a:off x="1106488" y="2471738"/>
              <a:ext cx="7240588" cy="812800"/>
            </a:xfrm>
            <a:custGeom>
              <a:avLst/>
              <a:gdLst>
                <a:gd name="T0" fmla="*/ 4561 w 4561"/>
                <a:gd name="T1" fmla="*/ 512 h 512"/>
                <a:gd name="T2" fmla="*/ 0 w 4561"/>
                <a:gd name="T3" fmla="*/ 512 h 512"/>
                <a:gd name="T4" fmla="*/ 134 w 4561"/>
                <a:gd name="T5" fmla="*/ 0 h 512"/>
                <a:gd name="T6" fmla="*/ 4424 w 4561"/>
                <a:gd name="T7" fmla="*/ 0 h 512"/>
                <a:gd name="T8" fmla="*/ 4561 w 4561"/>
                <a:gd name="T9" fmla="*/ 512 h 512"/>
                <a:gd name="T10" fmla="*/ 0 60000 65536"/>
                <a:gd name="T11" fmla="*/ 0 60000 65536"/>
                <a:gd name="T12" fmla="*/ 0 60000 65536"/>
                <a:gd name="T13" fmla="*/ 0 60000 65536"/>
                <a:gd name="T14" fmla="*/ 0 60000 65536"/>
                <a:gd name="T15" fmla="*/ 0 w 4561"/>
                <a:gd name="T16" fmla="*/ 0 h 512"/>
                <a:gd name="T17" fmla="*/ 4561 w 4561"/>
                <a:gd name="T18" fmla="*/ 512 h 512"/>
              </a:gdLst>
              <a:ahLst/>
              <a:cxnLst>
                <a:cxn ang="T10">
                  <a:pos x="T0" y="T1"/>
                </a:cxn>
                <a:cxn ang="T11">
                  <a:pos x="T2" y="T3"/>
                </a:cxn>
                <a:cxn ang="T12">
                  <a:pos x="T4" y="T5"/>
                </a:cxn>
                <a:cxn ang="T13">
                  <a:pos x="T6" y="T7"/>
                </a:cxn>
                <a:cxn ang="T14">
                  <a:pos x="T8" y="T9"/>
                </a:cxn>
              </a:cxnLst>
              <a:rect l="T15" t="T16" r="T17" b="T18"/>
              <a:pathLst>
                <a:path w="4561" h="512">
                  <a:moveTo>
                    <a:pt x="4561" y="512"/>
                  </a:moveTo>
                  <a:lnTo>
                    <a:pt x="0" y="512"/>
                  </a:lnTo>
                  <a:lnTo>
                    <a:pt x="134" y="0"/>
                  </a:lnTo>
                  <a:lnTo>
                    <a:pt x="4424" y="0"/>
                  </a:lnTo>
                  <a:lnTo>
                    <a:pt x="4561" y="512"/>
                  </a:lnTo>
                  <a:close/>
                </a:path>
              </a:pathLst>
            </a:custGeom>
            <a:solidFill>
              <a:srgbClr val="ED7D31"/>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1" name="Freeform 114"/>
            <p:cNvSpPr>
              <a:spLocks noChangeArrowheads="1"/>
            </p:cNvSpPr>
            <p:nvPr/>
          </p:nvSpPr>
          <p:spPr bwMode="auto">
            <a:xfrm>
              <a:off x="3044825" y="3390900"/>
              <a:ext cx="468313" cy="1450975"/>
            </a:xfrm>
            <a:custGeom>
              <a:avLst/>
              <a:gdLst>
                <a:gd name="T0" fmla="*/ 125 w 125"/>
                <a:gd name="T1" fmla="*/ 387 h 387"/>
                <a:gd name="T2" fmla="*/ 125 w 125"/>
                <a:gd name="T3" fmla="*/ 47 h 387"/>
                <a:gd name="T4" fmla="*/ 78 w 125"/>
                <a:gd name="T5" fmla="*/ 0 h 387"/>
                <a:gd name="T6" fmla="*/ 47 w 125"/>
                <a:gd name="T7" fmla="*/ 0 h 387"/>
                <a:gd name="T8" fmla="*/ 0 w 125"/>
                <a:gd name="T9" fmla="*/ 47 h 387"/>
                <a:gd name="T10" fmla="*/ 0 w 125"/>
                <a:gd name="T11" fmla="*/ 387 h 387"/>
                <a:gd name="T12" fmla="*/ 125 w 125"/>
                <a:gd name="T13" fmla="*/ 387 h 387"/>
                <a:gd name="T14" fmla="*/ 0 60000 65536"/>
                <a:gd name="T15" fmla="*/ 0 60000 65536"/>
                <a:gd name="T16" fmla="*/ 0 60000 65536"/>
                <a:gd name="T17" fmla="*/ 0 60000 65536"/>
                <a:gd name="T18" fmla="*/ 0 60000 65536"/>
                <a:gd name="T19" fmla="*/ 0 60000 65536"/>
                <a:gd name="T20" fmla="*/ 0 60000 65536"/>
                <a:gd name="T21" fmla="*/ 0 w 125"/>
                <a:gd name="T22" fmla="*/ 0 h 387"/>
                <a:gd name="T23" fmla="*/ 125 w 125"/>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387">
                  <a:moveTo>
                    <a:pt x="125" y="387"/>
                  </a:moveTo>
                  <a:cubicBezTo>
                    <a:pt x="125" y="47"/>
                    <a:pt x="125" y="47"/>
                    <a:pt x="125" y="47"/>
                  </a:cubicBezTo>
                  <a:cubicBezTo>
                    <a:pt x="125" y="21"/>
                    <a:pt x="104" y="0"/>
                    <a:pt x="78" y="0"/>
                  </a:cubicBezTo>
                  <a:cubicBezTo>
                    <a:pt x="47" y="0"/>
                    <a:pt x="47" y="0"/>
                    <a:pt x="47" y="0"/>
                  </a:cubicBezTo>
                  <a:cubicBezTo>
                    <a:pt x="21" y="0"/>
                    <a:pt x="0" y="21"/>
                    <a:pt x="0" y="47"/>
                  </a:cubicBezTo>
                  <a:cubicBezTo>
                    <a:pt x="0" y="387"/>
                    <a:pt x="0" y="387"/>
                    <a:pt x="0" y="387"/>
                  </a:cubicBezTo>
                  <a:lnTo>
                    <a:pt x="125" y="387"/>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2" name="Freeform 115"/>
            <p:cNvSpPr>
              <a:spLocks noChangeArrowheads="1"/>
            </p:cNvSpPr>
            <p:nvPr/>
          </p:nvSpPr>
          <p:spPr bwMode="auto">
            <a:xfrm>
              <a:off x="3595688" y="3390900"/>
              <a:ext cx="469900" cy="1450975"/>
            </a:xfrm>
            <a:custGeom>
              <a:avLst/>
              <a:gdLst>
                <a:gd name="T0" fmla="*/ 125 w 125"/>
                <a:gd name="T1" fmla="*/ 387 h 387"/>
                <a:gd name="T2" fmla="*/ 125 w 125"/>
                <a:gd name="T3" fmla="*/ 47 h 387"/>
                <a:gd name="T4" fmla="*/ 78 w 125"/>
                <a:gd name="T5" fmla="*/ 0 h 387"/>
                <a:gd name="T6" fmla="*/ 48 w 125"/>
                <a:gd name="T7" fmla="*/ 0 h 387"/>
                <a:gd name="T8" fmla="*/ 0 w 125"/>
                <a:gd name="T9" fmla="*/ 47 h 387"/>
                <a:gd name="T10" fmla="*/ 0 w 125"/>
                <a:gd name="T11" fmla="*/ 387 h 387"/>
                <a:gd name="T12" fmla="*/ 125 w 125"/>
                <a:gd name="T13" fmla="*/ 387 h 387"/>
                <a:gd name="T14" fmla="*/ 0 60000 65536"/>
                <a:gd name="T15" fmla="*/ 0 60000 65536"/>
                <a:gd name="T16" fmla="*/ 0 60000 65536"/>
                <a:gd name="T17" fmla="*/ 0 60000 65536"/>
                <a:gd name="T18" fmla="*/ 0 60000 65536"/>
                <a:gd name="T19" fmla="*/ 0 60000 65536"/>
                <a:gd name="T20" fmla="*/ 0 60000 65536"/>
                <a:gd name="T21" fmla="*/ 0 w 125"/>
                <a:gd name="T22" fmla="*/ 0 h 387"/>
                <a:gd name="T23" fmla="*/ 125 w 125"/>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387">
                  <a:moveTo>
                    <a:pt x="125" y="387"/>
                  </a:moveTo>
                  <a:cubicBezTo>
                    <a:pt x="125" y="47"/>
                    <a:pt x="125" y="47"/>
                    <a:pt x="125" y="47"/>
                  </a:cubicBezTo>
                  <a:cubicBezTo>
                    <a:pt x="125" y="21"/>
                    <a:pt x="104" y="0"/>
                    <a:pt x="78" y="0"/>
                  </a:cubicBezTo>
                  <a:cubicBezTo>
                    <a:pt x="48" y="0"/>
                    <a:pt x="48" y="0"/>
                    <a:pt x="48" y="0"/>
                  </a:cubicBezTo>
                  <a:cubicBezTo>
                    <a:pt x="22" y="0"/>
                    <a:pt x="0" y="21"/>
                    <a:pt x="0" y="47"/>
                  </a:cubicBezTo>
                  <a:cubicBezTo>
                    <a:pt x="0" y="387"/>
                    <a:pt x="0" y="387"/>
                    <a:pt x="0" y="387"/>
                  </a:cubicBezTo>
                  <a:lnTo>
                    <a:pt x="125" y="387"/>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3" name="Freeform 116"/>
            <p:cNvSpPr>
              <a:spLocks noChangeArrowheads="1"/>
            </p:cNvSpPr>
            <p:nvPr/>
          </p:nvSpPr>
          <p:spPr bwMode="auto">
            <a:xfrm>
              <a:off x="5876925" y="3390900"/>
              <a:ext cx="465138" cy="1450975"/>
            </a:xfrm>
            <a:custGeom>
              <a:avLst/>
              <a:gdLst>
                <a:gd name="T0" fmla="*/ 0 w 124"/>
                <a:gd name="T1" fmla="*/ 387 h 387"/>
                <a:gd name="T2" fmla="*/ 0 w 124"/>
                <a:gd name="T3" fmla="*/ 47 h 387"/>
                <a:gd name="T4" fmla="*/ 47 w 124"/>
                <a:gd name="T5" fmla="*/ 0 h 387"/>
                <a:gd name="T6" fmla="*/ 77 w 124"/>
                <a:gd name="T7" fmla="*/ 0 h 387"/>
                <a:gd name="T8" fmla="*/ 124 w 124"/>
                <a:gd name="T9" fmla="*/ 47 h 387"/>
                <a:gd name="T10" fmla="*/ 124 w 124"/>
                <a:gd name="T11" fmla="*/ 387 h 387"/>
                <a:gd name="T12" fmla="*/ 0 w 124"/>
                <a:gd name="T13" fmla="*/ 387 h 387"/>
                <a:gd name="T14" fmla="*/ 0 60000 65536"/>
                <a:gd name="T15" fmla="*/ 0 60000 65536"/>
                <a:gd name="T16" fmla="*/ 0 60000 65536"/>
                <a:gd name="T17" fmla="*/ 0 60000 65536"/>
                <a:gd name="T18" fmla="*/ 0 60000 65536"/>
                <a:gd name="T19" fmla="*/ 0 60000 65536"/>
                <a:gd name="T20" fmla="*/ 0 60000 65536"/>
                <a:gd name="T21" fmla="*/ 0 w 124"/>
                <a:gd name="T22" fmla="*/ 0 h 387"/>
                <a:gd name="T23" fmla="*/ 124 w 124"/>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 h="387">
                  <a:moveTo>
                    <a:pt x="0" y="387"/>
                  </a:moveTo>
                  <a:cubicBezTo>
                    <a:pt x="0" y="47"/>
                    <a:pt x="0" y="47"/>
                    <a:pt x="0" y="47"/>
                  </a:cubicBezTo>
                  <a:cubicBezTo>
                    <a:pt x="0" y="21"/>
                    <a:pt x="21" y="0"/>
                    <a:pt x="47" y="0"/>
                  </a:cubicBezTo>
                  <a:cubicBezTo>
                    <a:pt x="77" y="0"/>
                    <a:pt x="77" y="0"/>
                    <a:pt x="77" y="0"/>
                  </a:cubicBezTo>
                  <a:cubicBezTo>
                    <a:pt x="103" y="0"/>
                    <a:pt x="124" y="21"/>
                    <a:pt x="124" y="47"/>
                  </a:cubicBezTo>
                  <a:cubicBezTo>
                    <a:pt x="124" y="387"/>
                    <a:pt x="124" y="387"/>
                    <a:pt x="124" y="387"/>
                  </a:cubicBezTo>
                  <a:lnTo>
                    <a:pt x="0" y="387"/>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4" name="Freeform 117"/>
            <p:cNvSpPr>
              <a:spLocks noChangeArrowheads="1"/>
            </p:cNvSpPr>
            <p:nvPr/>
          </p:nvSpPr>
          <p:spPr bwMode="auto">
            <a:xfrm>
              <a:off x="5324475" y="3390900"/>
              <a:ext cx="465138" cy="1450975"/>
            </a:xfrm>
            <a:custGeom>
              <a:avLst/>
              <a:gdLst>
                <a:gd name="T0" fmla="*/ 0 w 124"/>
                <a:gd name="T1" fmla="*/ 387 h 387"/>
                <a:gd name="T2" fmla="*/ 0 w 124"/>
                <a:gd name="T3" fmla="*/ 47 h 387"/>
                <a:gd name="T4" fmla="*/ 47 w 124"/>
                <a:gd name="T5" fmla="*/ 0 h 387"/>
                <a:gd name="T6" fmla="*/ 77 w 124"/>
                <a:gd name="T7" fmla="*/ 0 h 387"/>
                <a:gd name="T8" fmla="*/ 124 w 124"/>
                <a:gd name="T9" fmla="*/ 47 h 387"/>
                <a:gd name="T10" fmla="*/ 124 w 124"/>
                <a:gd name="T11" fmla="*/ 387 h 387"/>
                <a:gd name="T12" fmla="*/ 0 w 124"/>
                <a:gd name="T13" fmla="*/ 387 h 387"/>
                <a:gd name="T14" fmla="*/ 0 60000 65536"/>
                <a:gd name="T15" fmla="*/ 0 60000 65536"/>
                <a:gd name="T16" fmla="*/ 0 60000 65536"/>
                <a:gd name="T17" fmla="*/ 0 60000 65536"/>
                <a:gd name="T18" fmla="*/ 0 60000 65536"/>
                <a:gd name="T19" fmla="*/ 0 60000 65536"/>
                <a:gd name="T20" fmla="*/ 0 60000 65536"/>
                <a:gd name="T21" fmla="*/ 0 w 124"/>
                <a:gd name="T22" fmla="*/ 0 h 387"/>
                <a:gd name="T23" fmla="*/ 124 w 124"/>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 h="387">
                  <a:moveTo>
                    <a:pt x="0" y="387"/>
                  </a:moveTo>
                  <a:cubicBezTo>
                    <a:pt x="0" y="47"/>
                    <a:pt x="0" y="47"/>
                    <a:pt x="0" y="47"/>
                  </a:cubicBezTo>
                  <a:cubicBezTo>
                    <a:pt x="0" y="21"/>
                    <a:pt x="21" y="0"/>
                    <a:pt x="47" y="0"/>
                  </a:cubicBezTo>
                  <a:cubicBezTo>
                    <a:pt x="77" y="0"/>
                    <a:pt x="77" y="0"/>
                    <a:pt x="77" y="0"/>
                  </a:cubicBezTo>
                  <a:cubicBezTo>
                    <a:pt x="103" y="0"/>
                    <a:pt x="124" y="21"/>
                    <a:pt x="124" y="47"/>
                  </a:cubicBezTo>
                  <a:cubicBezTo>
                    <a:pt x="124" y="387"/>
                    <a:pt x="124" y="387"/>
                    <a:pt x="124" y="387"/>
                  </a:cubicBezTo>
                  <a:lnTo>
                    <a:pt x="0" y="387"/>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5" name="Oval 118"/>
            <p:cNvSpPr>
              <a:spLocks noChangeArrowheads="1"/>
            </p:cNvSpPr>
            <p:nvPr/>
          </p:nvSpPr>
          <p:spPr bwMode="auto">
            <a:xfrm>
              <a:off x="3060700" y="0"/>
              <a:ext cx="989013" cy="990600"/>
            </a:xfrm>
            <a:prstGeom prst="ellipse">
              <a:avLst/>
            </a:prstGeom>
            <a:solidFill>
              <a:srgbClr val="008DCA"/>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6" name="Freeform 119"/>
            <p:cNvSpPr>
              <a:spLocks noChangeArrowheads="1"/>
            </p:cNvSpPr>
            <p:nvPr/>
          </p:nvSpPr>
          <p:spPr bwMode="auto">
            <a:xfrm>
              <a:off x="2527300" y="1122363"/>
              <a:ext cx="2055813" cy="1228725"/>
            </a:xfrm>
            <a:custGeom>
              <a:avLst/>
              <a:gdLst>
                <a:gd name="T0" fmla="*/ 499 w 548"/>
                <a:gd name="T1" fmla="*/ 0 h 328"/>
                <a:gd name="T2" fmla="*/ 349 w 548"/>
                <a:gd name="T3" fmla="*/ 0 h 328"/>
                <a:gd name="T4" fmla="*/ 274 w 548"/>
                <a:gd name="T5" fmla="*/ 323 h 328"/>
                <a:gd name="T6" fmla="*/ 200 w 548"/>
                <a:gd name="T7" fmla="*/ 0 h 328"/>
                <a:gd name="T8" fmla="*/ 50 w 548"/>
                <a:gd name="T9" fmla="*/ 0 h 328"/>
                <a:gd name="T10" fmla="*/ 0 w 548"/>
                <a:gd name="T11" fmla="*/ 50 h 328"/>
                <a:gd name="T12" fmla="*/ 0 w 548"/>
                <a:gd name="T13" fmla="*/ 108 h 328"/>
                <a:gd name="T14" fmla="*/ 0 w 548"/>
                <a:gd name="T15" fmla="*/ 189 h 328"/>
                <a:gd name="T16" fmla="*/ 0 w 548"/>
                <a:gd name="T17" fmla="*/ 328 h 328"/>
                <a:gd name="T18" fmla="*/ 103 w 548"/>
                <a:gd name="T19" fmla="*/ 328 h 328"/>
                <a:gd name="T20" fmla="*/ 103 w 548"/>
                <a:gd name="T21" fmla="*/ 238 h 328"/>
                <a:gd name="T22" fmla="*/ 132 w 548"/>
                <a:gd name="T23" fmla="*/ 238 h 328"/>
                <a:gd name="T24" fmla="*/ 132 w 548"/>
                <a:gd name="T25" fmla="*/ 328 h 328"/>
                <a:gd name="T26" fmla="*/ 416 w 548"/>
                <a:gd name="T27" fmla="*/ 328 h 328"/>
                <a:gd name="T28" fmla="*/ 416 w 548"/>
                <a:gd name="T29" fmla="*/ 238 h 328"/>
                <a:gd name="T30" fmla="*/ 445 w 548"/>
                <a:gd name="T31" fmla="*/ 238 h 328"/>
                <a:gd name="T32" fmla="*/ 445 w 548"/>
                <a:gd name="T33" fmla="*/ 328 h 328"/>
                <a:gd name="T34" fmla="*/ 548 w 548"/>
                <a:gd name="T35" fmla="*/ 328 h 328"/>
                <a:gd name="T36" fmla="*/ 548 w 548"/>
                <a:gd name="T37" fmla="*/ 189 h 328"/>
                <a:gd name="T38" fmla="*/ 548 w 548"/>
                <a:gd name="T39" fmla="*/ 108 h 328"/>
                <a:gd name="T40" fmla="*/ 548 w 548"/>
                <a:gd name="T41" fmla="*/ 50 h 328"/>
                <a:gd name="T42" fmla="*/ 499 w 548"/>
                <a:gd name="T43" fmla="*/ 0 h 3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48"/>
                <a:gd name="T67" fmla="*/ 0 h 328"/>
                <a:gd name="T68" fmla="*/ 548 w 548"/>
                <a:gd name="T69" fmla="*/ 328 h 3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48" h="328">
                  <a:moveTo>
                    <a:pt x="499" y="0"/>
                  </a:moveTo>
                  <a:cubicBezTo>
                    <a:pt x="349" y="0"/>
                    <a:pt x="349" y="0"/>
                    <a:pt x="349" y="0"/>
                  </a:cubicBezTo>
                  <a:cubicBezTo>
                    <a:pt x="274" y="323"/>
                    <a:pt x="274" y="323"/>
                    <a:pt x="274" y="323"/>
                  </a:cubicBezTo>
                  <a:cubicBezTo>
                    <a:pt x="200" y="0"/>
                    <a:pt x="200" y="0"/>
                    <a:pt x="200" y="0"/>
                  </a:cubicBezTo>
                  <a:cubicBezTo>
                    <a:pt x="50" y="0"/>
                    <a:pt x="50" y="0"/>
                    <a:pt x="50" y="0"/>
                  </a:cubicBezTo>
                  <a:cubicBezTo>
                    <a:pt x="22" y="0"/>
                    <a:pt x="0" y="22"/>
                    <a:pt x="0" y="50"/>
                  </a:cubicBezTo>
                  <a:cubicBezTo>
                    <a:pt x="0" y="108"/>
                    <a:pt x="0" y="108"/>
                    <a:pt x="0" y="108"/>
                  </a:cubicBezTo>
                  <a:cubicBezTo>
                    <a:pt x="0" y="189"/>
                    <a:pt x="0" y="189"/>
                    <a:pt x="0" y="189"/>
                  </a:cubicBezTo>
                  <a:cubicBezTo>
                    <a:pt x="0" y="328"/>
                    <a:pt x="0" y="328"/>
                    <a:pt x="0" y="328"/>
                  </a:cubicBezTo>
                  <a:cubicBezTo>
                    <a:pt x="103" y="328"/>
                    <a:pt x="103" y="328"/>
                    <a:pt x="103" y="328"/>
                  </a:cubicBezTo>
                  <a:cubicBezTo>
                    <a:pt x="103" y="238"/>
                    <a:pt x="103" y="238"/>
                    <a:pt x="103" y="238"/>
                  </a:cubicBezTo>
                  <a:cubicBezTo>
                    <a:pt x="132" y="238"/>
                    <a:pt x="132" y="238"/>
                    <a:pt x="132" y="238"/>
                  </a:cubicBezTo>
                  <a:cubicBezTo>
                    <a:pt x="132" y="328"/>
                    <a:pt x="132" y="328"/>
                    <a:pt x="132" y="328"/>
                  </a:cubicBezTo>
                  <a:cubicBezTo>
                    <a:pt x="416" y="328"/>
                    <a:pt x="416" y="328"/>
                    <a:pt x="416" y="328"/>
                  </a:cubicBezTo>
                  <a:cubicBezTo>
                    <a:pt x="416" y="238"/>
                    <a:pt x="416" y="238"/>
                    <a:pt x="416" y="238"/>
                  </a:cubicBezTo>
                  <a:cubicBezTo>
                    <a:pt x="445" y="238"/>
                    <a:pt x="445" y="238"/>
                    <a:pt x="445" y="238"/>
                  </a:cubicBezTo>
                  <a:cubicBezTo>
                    <a:pt x="445" y="328"/>
                    <a:pt x="445" y="328"/>
                    <a:pt x="445" y="328"/>
                  </a:cubicBezTo>
                  <a:cubicBezTo>
                    <a:pt x="548" y="328"/>
                    <a:pt x="548" y="328"/>
                    <a:pt x="548" y="328"/>
                  </a:cubicBezTo>
                  <a:cubicBezTo>
                    <a:pt x="548" y="189"/>
                    <a:pt x="548" y="189"/>
                    <a:pt x="548" y="189"/>
                  </a:cubicBezTo>
                  <a:cubicBezTo>
                    <a:pt x="548" y="108"/>
                    <a:pt x="548" y="108"/>
                    <a:pt x="548" y="108"/>
                  </a:cubicBezTo>
                  <a:cubicBezTo>
                    <a:pt x="548" y="50"/>
                    <a:pt x="548" y="50"/>
                    <a:pt x="548" y="50"/>
                  </a:cubicBezTo>
                  <a:cubicBezTo>
                    <a:pt x="548" y="22"/>
                    <a:pt x="526" y="0"/>
                    <a:pt x="499" y="0"/>
                  </a:cubicBez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7" name="Oval 120"/>
            <p:cNvSpPr>
              <a:spLocks noChangeArrowheads="1"/>
            </p:cNvSpPr>
            <p:nvPr/>
          </p:nvSpPr>
          <p:spPr bwMode="auto">
            <a:xfrm>
              <a:off x="3382963" y="1122363"/>
              <a:ext cx="347663" cy="134938"/>
            </a:xfrm>
            <a:prstGeom prst="ellipse">
              <a:avLst/>
            </a:pr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8" name="Freeform 121"/>
            <p:cNvSpPr>
              <a:spLocks noChangeArrowheads="1"/>
            </p:cNvSpPr>
            <p:nvPr/>
          </p:nvSpPr>
          <p:spPr bwMode="auto">
            <a:xfrm>
              <a:off x="3416300" y="1246188"/>
              <a:ext cx="280988" cy="1093788"/>
            </a:xfrm>
            <a:custGeom>
              <a:avLst/>
              <a:gdLst>
                <a:gd name="T0" fmla="*/ 177 w 177"/>
                <a:gd name="T1" fmla="*/ 689 h 689"/>
                <a:gd name="T2" fmla="*/ 0 w 177"/>
                <a:gd name="T3" fmla="*/ 689 h 689"/>
                <a:gd name="T4" fmla="*/ 54 w 177"/>
                <a:gd name="T5" fmla="*/ 0 h 689"/>
                <a:gd name="T6" fmla="*/ 120 w 177"/>
                <a:gd name="T7" fmla="*/ 0 h 689"/>
                <a:gd name="T8" fmla="*/ 177 w 177"/>
                <a:gd name="T9" fmla="*/ 689 h 689"/>
                <a:gd name="T10" fmla="*/ 0 60000 65536"/>
                <a:gd name="T11" fmla="*/ 0 60000 65536"/>
                <a:gd name="T12" fmla="*/ 0 60000 65536"/>
                <a:gd name="T13" fmla="*/ 0 60000 65536"/>
                <a:gd name="T14" fmla="*/ 0 60000 65536"/>
                <a:gd name="T15" fmla="*/ 0 w 177"/>
                <a:gd name="T16" fmla="*/ 0 h 689"/>
                <a:gd name="T17" fmla="*/ 177 w 177"/>
                <a:gd name="T18" fmla="*/ 689 h 689"/>
              </a:gdLst>
              <a:ahLst/>
              <a:cxnLst>
                <a:cxn ang="T10">
                  <a:pos x="T0" y="T1"/>
                </a:cxn>
                <a:cxn ang="T11">
                  <a:pos x="T2" y="T3"/>
                </a:cxn>
                <a:cxn ang="T12">
                  <a:pos x="T4" y="T5"/>
                </a:cxn>
                <a:cxn ang="T13">
                  <a:pos x="T6" y="T7"/>
                </a:cxn>
                <a:cxn ang="T14">
                  <a:pos x="T8" y="T9"/>
                </a:cxn>
              </a:cxnLst>
              <a:rect l="T15" t="T16" r="T17" b="T18"/>
              <a:pathLst>
                <a:path w="177" h="689">
                  <a:moveTo>
                    <a:pt x="177" y="689"/>
                  </a:moveTo>
                  <a:lnTo>
                    <a:pt x="0" y="689"/>
                  </a:lnTo>
                  <a:lnTo>
                    <a:pt x="54" y="0"/>
                  </a:lnTo>
                  <a:lnTo>
                    <a:pt x="120" y="0"/>
                  </a:lnTo>
                  <a:lnTo>
                    <a:pt x="177" y="689"/>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19" name="Oval 122"/>
            <p:cNvSpPr>
              <a:spLocks noChangeArrowheads="1"/>
            </p:cNvSpPr>
            <p:nvPr/>
          </p:nvSpPr>
          <p:spPr bwMode="auto">
            <a:xfrm>
              <a:off x="5340350" y="0"/>
              <a:ext cx="985838" cy="990600"/>
            </a:xfrm>
            <a:prstGeom prst="ellipse">
              <a:avLst/>
            </a:prstGeom>
            <a:solidFill>
              <a:srgbClr val="008DCA"/>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0" name="Freeform 123"/>
            <p:cNvSpPr>
              <a:spLocks noChangeArrowheads="1"/>
            </p:cNvSpPr>
            <p:nvPr/>
          </p:nvSpPr>
          <p:spPr bwMode="auto">
            <a:xfrm>
              <a:off x="4806950" y="1122363"/>
              <a:ext cx="2052638" cy="1228725"/>
            </a:xfrm>
            <a:custGeom>
              <a:avLst/>
              <a:gdLst>
                <a:gd name="T0" fmla="*/ 498 w 547"/>
                <a:gd name="T1" fmla="*/ 0 h 328"/>
                <a:gd name="T2" fmla="*/ 348 w 547"/>
                <a:gd name="T3" fmla="*/ 0 h 328"/>
                <a:gd name="T4" fmla="*/ 274 w 547"/>
                <a:gd name="T5" fmla="*/ 323 h 328"/>
                <a:gd name="T6" fmla="*/ 199 w 547"/>
                <a:gd name="T7" fmla="*/ 0 h 328"/>
                <a:gd name="T8" fmla="*/ 49 w 547"/>
                <a:gd name="T9" fmla="*/ 0 h 328"/>
                <a:gd name="T10" fmla="*/ 0 w 547"/>
                <a:gd name="T11" fmla="*/ 50 h 328"/>
                <a:gd name="T12" fmla="*/ 0 w 547"/>
                <a:gd name="T13" fmla="*/ 108 h 328"/>
                <a:gd name="T14" fmla="*/ 0 w 547"/>
                <a:gd name="T15" fmla="*/ 189 h 328"/>
                <a:gd name="T16" fmla="*/ 0 w 547"/>
                <a:gd name="T17" fmla="*/ 328 h 328"/>
                <a:gd name="T18" fmla="*/ 102 w 547"/>
                <a:gd name="T19" fmla="*/ 328 h 328"/>
                <a:gd name="T20" fmla="*/ 102 w 547"/>
                <a:gd name="T21" fmla="*/ 238 h 328"/>
                <a:gd name="T22" fmla="*/ 132 w 547"/>
                <a:gd name="T23" fmla="*/ 238 h 328"/>
                <a:gd name="T24" fmla="*/ 132 w 547"/>
                <a:gd name="T25" fmla="*/ 328 h 328"/>
                <a:gd name="T26" fmla="*/ 415 w 547"/>
                <a:gd name="T27" fmla="*/ 328 h 328"/>
                <a:gd name="T28" fmla="*/ 415 w 547"/>
                <a:gd name="T29" fmla="*/ 238 h 328"/>
                <a:gd name="T30" fmla="*/ 445 w 547"/>
                <a:gd name="T31" fmla="*/ 238 h 328"/>
                <a:gd name="T32" fmla="*/ 445 w 547"/>
                <a:gd name="T33" fmla="*/ 328 h 328"/>
                <a:gd name="T34" fmla="*/ 547 w 547"/>
                <a:gd name="T35" fmla="*/ 328 h 328"/>
                <a:gd name="T36" fmla="*/ 547 w 547"/>
                <a:gd name="T37" fmla="*/ 189 h 328"/>
                <a:gd name="T38" fmla="*/ 547 w 547"/>
                <a:gd name="T39" fmla="*/ 108 h 328"/>
                <a:gd name="T40" fmla="*/ 547 w 547"/>
                <a:gd name="T41" fmla="*/ 50 h 328"/>
                <a:gd name="T42" fmla="*/ 498 w 547"/>
                <a:gd name="T43" fmla="*/ 0 h 3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47"/>
                <a:gd name="T67" fmla="*/ 0 h 328"/>
                <a:gd name="T68" fmla="*/ 547 w 547"/>
                <a:gd name="T69" fmla="*/ 328 h 3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47" h="328">
                  <a:moveTo>
                    <a:pt x="498" y="0"/>
                  </a:moveTo>
                  <a:cubicBezTo>
                    <a:pt x="348" y="0"/>
                    <a:pt x="348" y="0"/>
                    <a:pt x="348" y="0"/>
                  </a:cubicBezTo>
                  <a:cubicBezTo>
                    <a:pt x="274" y="323"/>
                    <a:pt x="274" y="323"/>
                    <a:pt x="274" y="323"/>
                  </a:cubicBezTo>
                  <a:cubicBezTo>
                    <a:pt x="199" y="0"/>
                    <a:pt x="199" y="0"/>
                    <a:pt x="199" y="0"/>
                  </a:cubicBezTo>
                  <a:cubicBezTo>
                    <a:pt x="49" y="0"/>
                    <a:pt x="49" y="0"/>
                    <a:pt x="49" y="0"/>
                  </a:cubicBezTo>
                  <a:cubicBezTo>
                    <a:pt x="22" y="0"/>
                    <a:pt x="0" y="22"/>
                    <a:pt x="0" y="50"/>
                  </a:cubicBezTo>
                  <a:cubicBezTo>
                    <a:pt x="0" y="108"/>
                    <a:pt x="0" y="108"/>
                    <a:pt x="0" y="108"/>
                  </a:cubicBezTo>
                  <a:cubicBezTo>
                    <a:pt x="0" y="189"/>
                    <a:pt x="0" y="189"/>
                    <a:pt x="0" y="189"/>
                  </a:cubicBezTo>
                  <a:cubicBezTo>
                    <a:pt x="0" y="328"/>
                    <a:pt x="0" y="328"/>
                    <a:pt x="0" y="328"/>
                  </a:cubicBezTo>
                  <a:cubicBezTo>
                    <a:pt x="102" y="328"/>
                    <a:pt x="102" y="328"/>
                    <a:pt x="102" y="328"/>
                  </a:cubicBezTo>
                  <a:cubicBezTo>
                    <a:pt x="102" y="238"/>
                    <a:pt x="102" y="238"/>
                    <a:pt x="102" y="238"/>
                  </a:cubicBezTo>
                  <a:cubicBezTo>
                    <a:pt x="132" y="238"/>
                    <a:pt x="132" y="238"/>
                    <a:pt x="132" y="238"/>
                  </a:cubicBezTo>
                  <a:cubicBezTo>
                    <a:pt x="132" y="328"/>
                    <a:pt x="132" y="328"/>
                    <a:pt x="132" y="328"/>
                  </a:cubicBezTo>
                  <a:cubicBezTo>
                    <a:pt x="415" y="328"/>
                    <a:pt x="415" y="328"/>
                    <a:pt x="415" y="328"/>
                  </a:cubicBezTo>
                  <a:cubicBezTo>
                    <a:pt x="415" y="238"/>
                    <a:pt x="415" y="238"/>
                    <a:pt x="415" y="238"/>
                  </a:cubicBezTo>
                  <a:cubicBezTo>
                    <a:pt x="445" y="238"/>
                    <a:pt x="445" y="238"/>
                    <a:pt x="445" y="238"/>
                  </a:cubicBezTo>
                  <a:cubicBezTo>
                    <a:pt x="445" y="328"/>
                    <a:pt x="445" y="328"/>
                    <a:pt x="445" y="328"/>
                  </a:cubicBezTo>
                  <a:cubicBezTo>
                    <a:pt x="547" y="328"/>
                    <a:pt x="547" y="328"/>
                    <a:pt x="547" y="328"/>
                  </a:cubicBezTo>
                  <a:cubicBezTo>
                    <a:pt x="547" y="189"/>
                    <a:pt x="547" y="189"/>
                    <a:pt x="547" y="189"/>
                  </a:cubicBezTo>
                  <a:cubicBezTo>
                    <a:pt x="547" y="108"/>
                    <a:pt x="547" y="108"/>
                    <a:pt x="547" y="108"/>
                  </a:cubicBezTo>
                  <a:cubicBezTo>
                    <a:pt x="547" y="50"/>
                    <a:pt x="547" y="50"/>
                    <a:pt x="547" y="50"/>
                  </a:cubicBezTo>
                  <a:cubicBezTo>
                    <a:pt x="547" y="22"/>
                    <a:pt x="525" y="0"/>
                    <a:pt x="498" y="0"/>
                  </a:cubicBez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1" name="Oval 124"/>
            <p:cNvSpPr>
              <a:spLocks noChangeArrowheads="1"/>
            </p:cNvSpPr>
            <p:nvPr/>
          </p:nvSpPr>
          <p:spPr bwMode="auto">
            <a:xfrm>
              <a:off x="5659438" y="1122363"/>
              <a:ext cx="347663" cy="134938"/>
            </a:xfrm>
            <a:prstGeom prst="ellipse">
              <a:avLst/>
            </a:pr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2" name="Freeform 125"/>
            <p:cNvSpPr>
              <a:spLocks noChangeArrowheads="1"/>
            </p:cNvSpPr>
            <p:nvPr/>
          </p:nvSpPr>
          <p:spPr bwMode="auto">
            <a:xfrm>
              <a:off x="5692775" y="1246188"/>
              <a:ext cx="280988" cy="1093788"/>
            </a:xfrm>
            <a:custGeom>
              <a:avLst/>
              <a:gdLst>
                <a:gd name="T0" fmla="*/ 177 w 177"/>
                <a:gd name="T1" fmla="*/ 689 h 689"/>
                <a:gd name="T2" fmla="*/ 0 w 177"/>
                <a:gd name="T3" fmla="*/ 689 h 689"/>
                <a:gd name="T4" fmla="*/ 54 w 177"/>
                <a:gd name="T5" fmla="*/ 0 h 689"/>
                <a:gd name="T6" fmla="*/ 123 w 177"/>
                <a:gd name="T7" fmla="*/ 0 h 689"/>
                <a:gd name="T8" fmla="*/ 177 w 177"/>
                <a:gd name="T9" fmla="*/ 689 h 689"/>
                <a:gd name="T10" fmla="*/ 0 60000 65536"/>
                <a:gd name="T11" fmla="*/ 0 60000 65536"/>
                <a:gd name="T12" fmla="*/ 0 60000 65536"/>
                <a:gd name="T13" fmla="*/ 0 60000 65536"/>
                <a:gd name="T14" fmla="*/ 0 60000 65536"/>
                <a:gd name="T15" fmla="*/ 0 w 177"/>
                <a:gd name="T16" fmla="*/ 0 h 689"/>
                <a:gd name="T17" fmla="*/ 177 w 177"/>
                <a:gd name="T18" fmla="*/ 689 h 689"/>
              </a:gdLst>
              <a:ahLst/>
              <a:cxnLst>
                <a:cxn ang="T10">
                  <a:pos x="T0" y="T1"/>
                </a:cxn>
                <a:cxn ang="T11">
                  <a:pos x="T2" y="T3"/>
                </a:cxn>
                <a:cxn ang="T12">
                  <a:pos x="T4" y="T5"/>
                </a:cxn>
                <a:cxn ang="T13">
                  <a:pos x="T6" y="T7"/>
                </a:cxn>
                <a:cxn ang="T14">
                  <a:pos x="T8" y="T9"/>
                </a:cxn>
              </a:cxnLst>
              <a:rect l="T15" t="T16" r="T17" b="T18"/>
              <a:pathLst>
                <a:path w="177" h="689">
                  <a:moveTo>
                    <a:pt x="177" y="689"/>
                  </a:moveTo>
                  <a:lnTo>
                    <a:pt x="0" y="689"/>
                  </a:lnTo>
                  <a:lnTo>
                    <a:pt x="54" y="0"/>
                  </a:lnTo>
                  <a:lnTo>
                    <a:pt x="123" y="0"/>
                  </a:lnTo>
                  <a:lnTo>
                    <a:pt x="177" y="689"/>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3" name="Freeform 126"/>
            <p:cNvSpPr>
              <a:spLocks noChangeArrowheads="1"/>
            </p:cNvSpPr>
            <p:nvPr/>
          </p:nvSpPr>
          <p:spPr bwMode="auto">
            <a:xfrm>
              <a:off x="198438" y="2070100"/>
              <a:ext cx="1447800" cy="468313"/>
            </a:xfrm>
            <a:custGeom>
              <a:avLst/>
              <a:gdLst>
                <a:gd name="T0" fmla="*/ 0 w 386"/>
                <a:gd name="T1" fmla="*/ 125 h 125"/>
                <a:gd name="T2" fmla="*/ 339 w 386"/>
                <a:gd name="T3" fmla="*/ 125 h 125"/>
                <a:gd name="T4" fmla="*/ 386 w 386"/>
                <a:gd name="T5" fmla="*/ 77 h 125"/>
                <a:gd name="T6" fmla="*/ 386 w 386"/>
                <a:gd name="T7" fmla="*/ 47 h 125"/>
                <a:gd name="T8" fmla="*/ 339 w 386"/>
                <a:gd name="T9" fmla="*/ 0 h 125"/>
                <a:gd name="T10" fmla="*/ 0 w 386"/>
                <a:gd name="T11" fmla="*/ 0 h 125"/>
                <a:gd name="T12" fmla="*/ 0 w 386"/>
                <a:gd name="T13" fmla="*/ 125 h 125"/>
                <a:gd name="T14" fmla="*/ 0 60000 65536"/>
                <a:gd name="T15" fmla="*/ 0 60000 65536"/>
                <a:gd name="T16" fmla="*/ 0 60000 65536"/>
                <a:gd name="T17" fmla="*/ 0 60000 65536"/>
                <a:gd name="T18" fmla="*/ 0 60000 65536"/>
                <a:gd name="T19" fmla="*/ 0 60000 65536"/>
                <a:gd name="T20" fmla="*/ 0 60000 65536"/>
                <a:gd name="T21" fmla="*/ 0 w 386"/>
                <a:gd name="T22" fmla="*/ 0 h 125"/>
                <a:gd name="T23" fmla="*/ 386 w 386"/>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6" h="125">
                  <a:moveTo>
                    <a:pt x="0" y="125"/>
                  </a:moveTo>
                  <a:cubicBezTo>
                    <a:pt x="339" y="125"/>
                    <a:pt x="339" y="125"/>
                    <a:pt x="339" y="125"/>
                  </a:cubicBezTo>
                  <a:cubicBezTo>
                    <a:pt x="365" y="125"/>
                    <a:pt x="386" y="103"/>
                    <a:pt x="386" y="77"/>
                  </a:cubicBezTo>
                  <a:cubicBezTo>
                    <a:pt x="386" y="47"/>
                    <a:pt x="386" y="47"/>
                    <a:pt x="386" y="47"/>
                  </a:cubicBezTo>
                  <a:cubicBezTo>
                    <a:pt x="386" y="21"/>
                    <a:pt x="365" y="0"/>
                    <a:pt x="339" y="0"/>
                  </a:cubicBezTo>
                  <a:cubicBezTo>
                    <a:pt x="0" y="0"/>
                    <a:pt x="0" y="0"/>
                    <a:pt x="0" y="0"/>
                  </a:cubicBezTo>
                  <a:lnTo>
                    <a:pt x="0" y="125"/>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4" name="Freeform 127"/>
            <p:cNvSpPr>
              <a:spLocks noChangeArrowheads="1"/>
            </p:cNvSpPr>
            <p:nvPr/>
          </p:nvSpPr>
          <p:spPr bwMode="auto">
            <a:xfrm>
              <a:off x="1414463" y="3532188"/>
              <a:ext cx="463550" cy="1450975"/>
            </a:xfrm>
            <a:custGeom>
              <a:avLst/>
              <a:gdLst>
                <a:gd name="T0" fmla="*/ 124 w 124"/>
                <a:gd name="T1" fmla="*/ 387 h 387"/>
                <a:gd name="T2" fmla="*/ 124 w 124"/>
                <a:gd name="T3" fmla="*/ 47 h 387"/>
                <a:gd name="T4" fmla="*/ 77 w 124"/>
                <a:gd name="T5" fmla="*/ 0 h 387"/>
                <a:gd name="T6" fmla="*/ 47 w 124"/>
                <a:gd name="T7" fmla="*/ 0 h 387"/>
                <a:gd name="T8" fmla="*/ 0 w 124"/>
                <a:gd name="T9" fmla="*/ 47 h 387"/>
                <a:gd name="T10" fmla="*/ 0 w 124"/>
                <a:gd name="T11" fmla="*/ 387 h 387"/>
                <a:gd name="T12" fmla="*/ 124 w 124"/>
                <a:gd name="T13" fmla="*/ 387 h 387"/>
                <a:gd name="T14" fmla="*/ 0 60000 65536"/>
                <a:gd name="T15" fmla="*/ 0 60000 65536"/>
                <a:gd name="T16" fmla="*/ 0 60000 65536"/>
                <a:gd name="T17" fmla="*/ 0 60000 65536"/>
                <a:gd name="T18" fmla="*/ 0 60000 65536"/>
                <a:gd name="T19" fmla="*/ 0 60000 65536"/>
                <a:gd name="T20" fmla="*/ 0 60000 65536"/>
                <a:gd name="T21" fmla="*/ 0 w 124"/>
                <a:gd name="T22" fmla="*/ 0 h 387"/>
                <a:gd name="T23" fmla="*/ 124 w 124"/>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 h="387">
                  <a:moveTo>
                    <a:pt x="124" y="387"/>
                  </a:moveTo>
                  <a:cubicBezTo>
                    <a:pt x="124" y="47"/>
                    <a:pt x="124" y="47"/>
                    <a:pt x="124" y="47"/>
                  </a:cubicBezTo>
                  <a:cubicBezTo>
                    <a:pt x="124" y="21"/>
                    <a:pt x="103" y="0"/>
                    <a:pt x="77" y="0"/>
                  </a:cubicBezTo>
                  <a:cubicBezTo>
                    <a:pt x="47" y="0"/>
                    <a:pt x="47" y="0"/>
                    <a:pt x="47" y="0"/>
                  </a:cubicBezTo>
                  <a:cubicBezTo>
                    <a:pt x="21" y="0"/>
                    <a:pt x="0" y="21"/>
                    <a:pt x="0" y="47"/>
                  </a:cubicBezTo>
                  <a:cubicBezTo>
                    <a:pt x="0" y="387"/>
                    <a:pt x="0" y="387"/>
                    <a:pt x="0" y="387"/>
                  </a:cubicBezTo>
                  <a:lnTo>
                    <a:pt x="124" y="387"/>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5" name="Freeform 128"/>
            <p:cNvSpPr>
              <a:spLocks noChangeArrowheads="1"/>
            </p:cNvSpPr>
            <p:nvPr/>
          </p:nvSpPr>
          <p:spPr bwMode="auto">
            <a:xfrm>
              <a:off x="525463" y="3532188"/>
              <a:ext cx="1162050" cy="469900"/>
            </a:xfrm>
            <a:custGeom>
              <a:avLst/>
              <a:gdLst>
                <a:gd name="T0" fmla="*/ 310 w 310"/>
                <a:gd name="T1" fmla="*/ 0 h 125"/>
                <a:gd name="T2" fmla="*/ 38 w 310"/>
                <a:gd name="T3" fmla="*/ 0 h 125"/>
                <a:gd name="T4" fmla="*/ 0 w 310"/>
                <a:gd name="T5" fmla="*/ 47 h 125"/>
                <a:gd name="T6" fmla="*/ 0 w 310"/>
                <a:gd name="T7" fmla="*/ 77 h 125"/>
                <a:gd name="T8" fmla="*/ 38 w 310"/>
                <a:gd name="T9" fmla="*/ 125 h 125"/>
                <a:gd name="T10" fmla="*/ 310 w 310"/>
                <a:gd name="T11" fmla="*/ 125 h 125"/>
                <a:gd name="T12" fmla="*/ 310 w 310"/>
                <a:gd name="T13" fmla="*/ 0 h 125"/>
                <a:gd name="T14" fmla="*/ 0 60000 65536"/>
                <a:gd name="T15" fmla="*/ 0 60000 65536"/>
                <a:gd name="T16" fmla="*/ 0 60000 65536"/>
                <a:gd name="T17" fmla="*/ 0 60000 65536"/>
                <a:gd name="T18" fmla="*/ 0 60000 65536"/>
                <a:gd name="T19" fmla="*/ 0 60000 65536"/>
                <a:gd name="T20" fmla="*/ 0 60000 65536"/>
                <a:gd name="T21" fmla="*/ 0 w 310"/>
                <a:gd name="T22" fmla="*/ 0 h 125"/>
                <a:gd name="T23" fmla="*/ 310 w 310"/>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0" h="125">
                  <a:moveTo>
                    <a:pt x="310" y="0"/>
                  </a:moveTo>
                  <a:cubicBezTo>
                    <a:pt x="38" y="0"/>
                    <a:pt x="38" y="0"/>
                    <a:pt x="38" y="0"/>
                  </a:cubicBezTo>
                  <a:cubicBezTo>
                    <a:pt x="17" y="0"/>
                    <a:pt x="0" y="21"/>
                    <a:pt x="0" y="47"/>
                  </a:cubicBezTo>
                  <a:cubicBezTo>
                    <a:pt x="0" y="77"/>
                    <a:pt x="0" y="77"/>
                    <a:pt x="0" y="77"/>
                  </a:cubicBezTo>
                  <a:cubicBezTo>
                    <a:pt x="0" y="103"/>
                    <a:pt x="17" y="125"/>
                    <a:pt x="38" y="125"/>
                  </a:cubicBezTo>
                  <a:cubicBezTo>
                    <a:pt x="310" y="125"/>
                    <a:pt x="310" y="125"/>
                    <a:pt x="310" y="125"/>
                  </a:cubicBezTo>
                  <a:lnTo>
                    <a:pt x="310" y="0"/>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6" name="Freeform 129"/>
            <p:cNvSpPr>
              <a:spLocks noChangeArrowheads="1"/>
            </p:cNvSpPr>
            <p:nvPr/>
          </p:nvSpPr>
          <p:spPr bwMode="auto">
            <a:xfrm>
              <a:off x="3175" y="1362075"/>
              <a:ext cx="982663" cy="2640013"/>
            </a:xfrm>
            <a:custGeom>
              <a:avLst/>
              <a:gdLst>
                <a:gd name="T0" fmla="*/ 171 w 262"/>
                <a:gd name="T1" fmla="*/ 0 h 704"/>
                <a:gd name="T2" fmla="*/ 164 w 262"/>
                <a:gd name="T3" fmla="*/ 0 h 704"/>
                <a:gd name="T4" fmla="*/ 98 w 262"/>
                <a:gd name="T5" fmla="*/ 0 h 704"/>
                <a:gd name="T6" fmla="*/ 0 w 262"/>
                <a:gd name="T7" fmla="*/ 127 h 704"/>
                <a:gd name="T8" fmla="*/ 0 w 262"/>
                <a:gd name="T9" fmla="*/ 577 h 704"/>
                <a:gd name="T10" fmla="*/ 98 w 262"/>
                <a:gd name="T11" fmla="*/ 704 h 704"/>
                <a:gd name="T12" fmla="*/ 164 w 262"/>
                <a:gd name="T13" fmla="*/ 704 h 704"/>
                <a:gd name="T14" fmla="*/ 262 w 262"/>
                <a:gd name="T15" fmla="*/ 577 h 704"/>
                <a:gd name="T16" fmla="*/ 262 w 262"/>
                <a:gd name="T17" fmla="*/ 283 h 704"/>
                <a:gd name="T18" fmla="*/ 171 w 262"/>
                <a:gd name="T19" fmla="*/ 0 h 7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2"/>
                <a:gd name="T31" fmla="*/ 0 h 704"/>
                <a:gd name="T32" fmla="*/ 262 w 262"/>
                <a:gd name="T33" fmla="*/ 704 h 7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2" h="704">
                  <a:moveTo>
                    <a:pt x="171" y="0"/>
                  </a:moveTo>
                  <a:cubicBezTo>
                    <a:pt x="169" y="0"/>
                    <a:pt x="167" y="0"/>
                    <a:pt x="164" y="0"/>
                  </a:cubicBezTo>
                  <a:cubicBezTo>
                    <a:pt x="98" y="0"/>
                    <a:pt x="98" y="0"/>
                    <a:pt x="98" y="0"/>
                  </a:cubicBezTo>
                  <a:cubicBezTo>
                    <a:pt x="44" y="0"/>
                    <a:pt x="0" y="57"/>
                    <a:pt x="0" y="127"/>
                  </a:cubicBezTo>
                  <a:cubicBezTo>
                    <a:pt x="0" y="577"/>
                    <a:pt x="0" y="577"/>
                    <a:pt x="0" y="577"/>
                  </a:cubicBezTo>
                  <a:cubicBezTo>
                    <a:pt x="0" y="647"/>
                    <a:pt x="44" y="704"/>
                    <a:pt x="98" y="704"/>
                  </a:cubicBezTo>
                  <a:cubicBezTo>
                    <a:pt x="164" y="704"/>
                    <a:pt x="164" y="704"/>
                    <a:pt x="164" y="704"/>
                  </a:cubicBezTo>
                  <a:cubicBezTo>
                    <a:pt x="218" y="704"/>
                    <a:pt x="262" y="647"/>
                    <a:pt x="262" y="577"/>
                  </a:cubicBezTo>
                  <a:cubicBezTo>
                    <a:pt x="262" y="283"/>
                    <a:pt x="262" y="283"/>
                    <a:pt x="262" y="283"/>
                  </a:cubicBezTo>
                  <a:cubicBezTo>
                    <a:pt x="238" y="232"/>
                    <a:pt x="187" y="32"/>
                    <a:pt x="171" y="0"/>
                  </a:cubicBez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7" name="Oval 130"/>
            <p:cNvSpPr>
              <a:spLocks noChangeArrowheads="1"/>
            </p:cNvSpPr>
            <p:nvPr/>
          </p:nvSpPr>
          <p:spPr bwMode="auto">
            <a:xfrm>
              <a:off x="0" y="153988"/>
              <a:ext cx="990600" cy="990600"/>
            </a:xfrm>
            <a:prstGeom prst="ellipse">
              <a:avLst/>
            </a:prstGeom>
            <a:solidFill>
              <a:srgbClr val="008DCA"/>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8" name="Freeform 131"/>
            <p:cNvSpPr>
              <a:spLocks noChangeArrowheads="1"/>
            </p:cNvSpPr>
            <p:nvPr/>
          </p:nvSpPr>
          <p:spPr bwMode="auto">
            <a:xfrm>
              <a:off x="7829550" y="2070100"/>
              <a:ext cx="1452563" cy="468313"/>
            </a:xfrm>
            <a:custGeom>
              <a:avLst/>
              <a:gdLst>
                <a:gd name="T0" fmla="*/ 387 w 387"/>
                <a:gd name="T1" fmla="*/ 125 h 125"/>
                <a:gd name="T2" fmla="*/ 47 w 387"/>
                <a:gd name="T3" fmla="*/ 125 h 125"/>
                <a:gd name="T4" fmla="*/ 0 w 387"/>
                <a:gd name="T5" fmla="*/ 77 h 125"/>
                <a:gd name="T6" fmla="*/ 0 w 387"/>
                <a:gd name="T7" fmla="*/ 47 h 125"/>
                <a:gd name="T8" fmla="*/ 47 w 387"/>
                <a:gd name="T9" fmla="*/ 0 h 125"/>
                <a:gd name="T10" fmla="*/ 387 w 387"/>
                <a:gd name="T11" fmla="*/ 0 h 125"/>
                <a:gd name="T12" fmla="*/ 387 w 387"/>
                <a:gd name="T13" fmla="*/ 125 h 125"/>
                <a:gd name="T14" fmla="*/ 0 60000 65536"/>
                <a:gd name="T15" fmla="*/ 0 60000 65536"/>
                <a:gd name="T16" fmla="*/ 0 60000 65536"/>
                <a:gd name="T17" fmla="*/ 0 60000 65536"/>
                <a:gd name="T18" fmla="*/ 0 60000 65536"/>
                <a:gd name="T19" fmla="*/ 0 60000 65536"/>
                <a:gd name="T20" fmla="*/ 0 60000 65536"/>
                <a:gd name="T21" fmla="*/ 0 w 387"/>
                <a:gd name="T22" fmla="*/ 0 h 125"/>
                <a:gd name="T23" fmla="*/ 387 w 387"/>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7" h="125">
                  <a:moveTo>
                    <a:pt x="387" y="125"/>
                  </a:moveTo>
                  <a:cubicBezTo>
                    <a:pt x="47" y="125"/>
                    <a:pt x="47" y="125"/>
                    <a:pt x="47" y="125"/>
                  </a:cubicBezTo>
                  <a:cubicBezTo>
                    <a:pt x="21" y="125"/>
                    <a:pt x="0" y="103"/>
                    <a:pt x="0" y="77"/>
                  </a:cubicBezTo>
                  <a:cubicBezTo>
                    <a:pt x="0" y="47"/>
                    <a:pt x="0" y="47"/>
                    <a:pt x="0" y="47"/>
                  </a:cubicBezTo>
                  <a:cubicBezTo>
                    <a:pt x="0" y="21"/>
                    <a:pt x="21" y="0"/>
                    <a:pt x="47" y="0"/>
                  </a:cubicBezTo>
                  <a:cubicBezTo>
                    <a:pt x="387" y="0"/>
                    <a:pt x="387" y="0"/>
                    <a:pt x="387" y="0"/>
                  </a:cubicBezTo>
                  <a:lnTo>
                    <a:pt x="387" y="125"/>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29" name="Freeform 132"/>
            <p:cNvSpPr>
              <a:spLocks noChangeArrowheads="1"/>
            </p:cNvSpPr>
            <p:nvPr/>
          </p:nvSpPr>
          <p:spPr bwMode="auto">
            <a:xfrm>
              <a:off x="7597775" y="3532188"/>
              <a:ext cx="468313" cy="1450975"/>
            </a:xfrm>
            <a:custGeom>
              <a:avLst/>
              <a:gdLst>
                <a:gd name="T0" fmla="*/ 0 w 125"/>
                <a:gd name="T1" fmla="*/ 387 h 387"/>
                <a:gd name="T2" fmla="*/ 0 w 125"/>
                <a:gd name="T3" fmla="*/ 47 h 387"/>
                <a:gd name="T4" fmla="*/ 47 w 125"/>
                <a:gd name="T5" fmla="*/ 0 h 387"/>
                <a:gd name="T6" fmla="*/ 77 w 125"/>
                <a:gd name="T7" fmla="*/ 0 h 387"/>
                <a:gd name="T8" fmla="*/ 125 w 125"/>
                <a:gd name="T9" fmla="*/ 47 h 387"/>
                <a:gd name="T10" fmla="*/ 125 w 125"/>
                <a:gd name="T11" fmla="*/ 387 h 387"/>
                <a:gd name="T12" fmla="*/ 0 w 125"/>
                <a:gd name="T13" fmla="*/ 387 h 387"/>
                <a:gd name="T14" fmla="*/ 0 60000 65536"/>
                <a:gd name="T15" fmla="*/ 0 60000 65536"/>
                <a:gd name="T16" fmla="*/ 0 60000 65536"/>
                <a:gd name="T17" fmla="*/ 0 60000 65536"/>
                <a:gd name="T18" fmla="*/ 0 60000 65536"/>
                <a:gd name="T19" fmla="*/ 0 60000 65536"/>
                <a:gd name="T20" fmla="*/ 0 60000 65536"/>
                <a:gd name="T21" fmla="*/ 0 w 125"/>
                <a:gd name="T22" fmla="*/ 0 h 387"/>
                <a:gd name="T23" fmla="*/ 125 w 125"/>
                <a:gd name="T24" fmla="*/ 387 h 3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387">
                  <a:moveTo>
                    <a:pt x="0" y="387"/>
                  </a:moveTo>
                  <a:cubicBezTo>
                    <a:pt x="0" y="47"/>
                    <a:pt x="0" y="47"/>
                    <a:pt x="0" y="47"/>
                  </a:cubicBezTo>
                  <a:cubicBezTo>
                    <a:pt x="0" y="21"/>
                    <a:pt x="21" y="0"/>
                    <a:pt x="47" y="0"/>
                  </a:cubicBezTo>
                  <a:cubicBezTo>
                    <a:pt x="77" y="0"/>
                    <a:pt x="77" y="0"/>
                    <a:pt x="77" y="0"/>
                  </a:cubicBezTo>
                  <a:cubicBezTo>
                    <a:pt x="103" y="0"/>
                    <a:pt x="125" y="21"/>
                    <a:pt x="125" y="47"/>
                  </a:cubicBezTo>
                  <a:cubicBezTo>
                    <a:pt x="125" y="387"/>
                    <a:pt x="125" y="387"/>
                    <a:pt x="125" y="387"/>
                  </a:cubicBezTo>
                  <a:lnTo>
                    <a:pt x="0" y="387"/>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30" name="Freeform 133"/>
            <p:cNvSpPr>
              <a:spLocks noChangeArrowheads="1"/>
            </p:cNvSpPr>
            <p:nvPr/>
          </p:nvSpPr>
          <p:spPr bwMode="auto">
            <a:xfrm>
              <a:off x="7788275" y="3532188"/>
              <a:ext cx="1163638" cy="469900"/>
            </a:xfrm>
            <a:custGeom>
              <a:avLst/>
              <a:gdLst>
                <a:gd name="T0" fmla="*/ 0 w 310"/>
                <a:gd name="T1" fmla="*/ 0 h 125"/>
                <a:gd name="T2" fmla="*/ 273 w 310"/>
                <a:gd name="T3" fmla="*/ 0 h 125"/>
                <a:gd name="T4" fmla="*/ 310 w 310"/>
                <a:gd name="T5" fmla="*/ 47 h 125"/>
                <a:gd name="T6" fmla="*/ 310 w 310"/>
                <a:gd name="T7" fmla="*/ 77 h 125"/>
                <a:gd name="T8" fmla="*/ 273 w 310"/>
                <a:gd name="T9" fmla="*/ 125 h 125"/>
                <a:gd name="T10" fmla="*/ 0 w 310"/>
                <a:gd name="T11" fmla="*/ 125 h 125"/>
                <a:gd name="T12" fmla="*/ 0 w 310"/>
                <a:gd name="T13" fmla="*/ 0 h 125"/>
                <a:gd name="T14" fmla="*/ 0 60000 65536"/>
                <a:gd name="T15" fmla="*/ 0 60000 65536"/>
                <a:gd name="T16" fmla="*/ 0 60000 65536"/>
                <a:gd name="T17" fmla="*/ 0 60000 65536"/>
                <a:gd name="T18" fmla="*/ 0 60000 65536"/>
                <a:gd name="T19" fmla="*/ 0 60000 65536"/>
                <a:gd name="T20" fmla="*/ 0 60000 65536"/>
                <a:gd name="T21" fmla="*/ 0 w 310"/>
                <a:gd name="T22" fmla="*/ 0 h 125"/>
                <a:gd name="T23" fmla="*/ 310 w 310"/>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0" h="125">
                  <a:moveTo>
                    <a:pt x="0" y="0"/>
                  </a:moveTo>
                  <a:cubicBezTo>
                    <a:pt x="273" y="0"/>
                    <a:pt x="273" y="0"/>
                    <a:pt x="273" y="0"/>
                  </a:cubicBezTo>
                  <a:cubicBezTo>
                    <a:pt x="293" y="0"/>
                    <a:pt x="310" y="21"/>
                    <a:pt x="310" y="47"/>
                  </a:cubicBezTo>
                  <a:cubicBezTo>
                    <a:pt x="310" y="77"/>
                    <a:pt x="310" y="77"/>
                    <a:pt x="310" y="77"/>
                  </a:cubicBezTo>
                  <a:cubicBezTo>
                    <a:pt x="310" y="103"/>
                    <a:pt x="293" y="125"/>
                    <a:pt x="273" y="125"/>
                  </a:cubicBezTo>
                  <a:cubicBezTo>
                    <a:pt x="0" y="125"/>
                    <a:pt x="0" y="125"/>
                    <a:pt x="0" y="125"/>
                  </a:cubicBezTo>
                  <a:lnTo>
                    <a:pt x="0" y="0"/>
                  </a:ln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31" name="Freeform 134"/>
            <p:cNvSpPr>
              <a:spLocks noChangeArrowheads="1"/>
            </p:cNvSpPr>
            <p:nvPr/>
          </p:nvSpPr>
          <p:spPr bwMode="auto">
            <a:xfrm>
              <a:off x="8494713" y="1362075"/>
              <a:ext cx="977900" cy="2640013"/>
            </a:xfrm>
            <a:custGeom>
              <a:avLst/>
              <a:gdLst>
                <a:gd name="T0" fmla="*/ 90 w 261"/>
                <a:gd name="T1" fmla="*/ 0 h 704"/>
                <a:gd name="T2" fmla="*/ 97 w 261"/>
                <a:gd name="T3" fmla="*/ 0 h 704"/>
                <a:gd name="T4" fmla="*/ 163 w 261"/>
                <a:gd name="T5" fmla="*/ 0 h 704"/>
                <a:gd name="T6" fmla="*/ 261 w 261"/>
                <a:gd name="T7" fmla="*/ 127 h 704"/>
                <a:gd name="T8" fmla="*/ 261 w 261"/>
                <a:gd name="T9" fmla="*/ 577 h 704"/>
                <a:gd name="T10" fmla="*/ 163 w 261"/>
                <a:gd name="T11" fmla="*/ 704 h 704"/>
                <a:gd name="T12" fmla="*/ 97 w 261"/>
                <a:gd name="T13" fmla="*/ 704 h 704"/>
                <a:gd name="T14" fmla="*/ 0 w 261"/>
                <a:gd name="T15" fmla="*/ 577 h 704"/>
                <a:gd name="T16" fmla="*/ 0 w 261"/>
                <a:gd name="T17" fmla="*/ 283 h 704"/>
                <a:gd name="T18" fmla="*/ 90 w 261"/>
                <a:gd name="T19" fmla="*/ 0 h 7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1"/>
                <a:gd name="T31" fmla="*/ 0 h 704"/>
                <a:gd name="T32" fmla="*/ 261 w 261"/>
                <a:gd name="T33" fmla="*/ 704 h 7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1" h="704">
                  <a:moveTo>
                    <a:pt x="90" y="0"/>
                  </a:moveTo>
                  <a:cubicBezTo>
                    <a:pt x="92" y="0"/>
                    <a:pt x="95" y="0"/>
                    <a:pt x="97" y="0"/>
                  </a:cubicBezTo>
                  <a:cubicBezTo>
                    <a:pt x="163" y="0"/>
                    <a:pt x="163" y="0"/>
                    <a:pt x="163" y="0"/>
                  </a:cubicBezTo>
                  <a:cubicBezTo>
                    <a:pt x="217" y="0"/>
                    <a:pt x="261" y="57"/>
                    <a:pt x="261" y="127"/>
                  </a:cubicBezTo>
                  <a:cubicBezTo>
                    <a:pt x="261" y="577"/>
                    <a:pt x="261" y="577"/>
                    <a:pt x="261" y="577"/>
                  </a:cubicBezTo>
                  <a:cubicBezTo>
                    <a:pt x="261" y="647"/>
                    <a:pt x="217" y="704"/>
                    <a:pt x="163" y="704"/>
                  </a:cubicBezTo>
                  <a:cubicBezTo>
                    <a:pt x="97" y="704"/>
                    <a:pt x="97" y="704"/>
                    <a:pt x="97" y="704"/>
                  </a:cubicBezTo>
                  <a:cubicBezTo>
                    <a:pt x="43" y="704"/>
                    <a:pt x="0" y="647"/>
                    <a:pt x="0" y="577"/>
                  </a:cubicBezTo>
                  <a:cubicBezTo>
                    <a:pt x="0" y="283"/>
                    <a:pt x="0" y="283"/>
                    <a:pt x="0" y="283"/>
                  </a:cubicBezTo>
                  <a:cubicBezTo>
                    <a:pt x="23" y="232"/>
                    <a:pt x="75" y="32"/>
                    <a:pt x="90" y="0"/>
                  </a:cubicBezTo>
                  <a:close/>
                </a:path>
              </a:pathLst>
            </a:custGeom>
            <a:solidFill>
              <a:srgbClr val="575857"/>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532" name="Oval 135"/>
            <p:cNvSpPr>
              <a:spLocks noChangeArrowheads="1"/>
            </p:cNvSpPr>
            <p:nvPr/>
          </p:nvSpPr>
          <p:spPr bwMode="auto">
            <a:xfrm>
              <a:off x="8486775" y="153988"/>
              <a:ext cx="989013" cy="990600"/>
            </a:xfrm>
            <a:prstGeom prst="ellipse">
              <a:avLst/>
            </a:prstGeom>
            <a:solidFill>
              <a:srgbClr val="008DCA"/>
            </a:solidFill>
            <a:ln>
              <a:noFill/>
            </a:ln>
            <a:extLst>
              <a:ext uri="{91240B29-F687-4F45-9708-019B960494DF}">
                <a14:hiddenLine xmlns:a14="http://schemas.microsoft.com/office/drawing/2010/main" w="9525">
                  <a:solidFill>
                    <a:srgbClr val="000000"/>
                  </a:solidFill>
                  <a:bevel/>
                </a14:hiddenLine>
              </a:ext>
            </a:extLst>
          </p:spPr>
          <p:txBody>
            <a:bodyPr/>
            <a:p>
              <a:endParaRPr lang="zh-CN" altLang="zh-CN">
                <a:solidFill>
                  <a:srgbClr val="008DCA"/>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73" name="圆角矩形 72"/>
          <p:cNvSpPr/>
          <p:nvPr/>
        </p:nvSpPr>
        <p:spPr bwMode="auto">
          <a:xfrm>
            <a:off x="7514590" y="1257300"/>
            <a:ext cx="2197735" cy="507365"/>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zh-CN" altLang="en-US" sz="2800" kern="0">
                <a:solidFill>
                  <a:schemeClr val="bg1"/>
                </a:solidFill>
                <a:latin typeface="微软雅黑" panose="020B0503020204020204" pitchFamily="34" charset="-122"/>
                <a:ea typeface="微软雅黑" panose="020B0503020204020204" pitchFamily="34" charset="-122"/>
              </a:rPr>
              <a:t>案例导入</a:t>
            </a:r>
            <a:endParaRPr lang="zh-CN" altLang="en-US" sz="2800" kern="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 calcmode="lin" valueType="num">
                                      <p:cBhvr additive="base">
                                        <p:cTn id="10" dur="500" fill="hold"/>
                                        <p:tgtEl>
                                          <p:spTgt spid="73"/>
                                        </p:tgtEl>
                                        <p:attrNameLst>
                                          <p:attrName>ppt_x</p:attrName>
                                        </p:attrNameLst>
                                      </p:cBhvr>
                                      <p:tavLst>
                                        <p:tav tm="0">
                                          <p:val>
                                            <p:strVal val="1+#ppt_w/2"/>
                                          </p:val>
                                        </p:tav>
                                        <p:tav tm="100000">
                                          <p:val>
                                            <p:strVal val="#ppt_x"/>
                                          </p:val>
                                        </p:tav>
                                      </p:tavLst>
                                    </p:anim>
                                    <p:anim calcmode="lin" valueType="num">
                                      <p:cBhvr additive="base">
                                        <p:cTn id="11" dur="500" fill="hold"/>
                                        <p:tgtEl>
                                          <p:spTgt spid="73"/>
                                        </p:tgtEl>
                                        <p:attrNameLst>
                                          <p:attrName>ppt_y</p:attrName>
                                        </p:attrNameLst>
                                      </p:cBhvr>
                                      <p:tavLst>
                                        <p:tav tm="0">
                                          <p:val>
                                            <p:strVal val="#ppt_y"/>
                                          </p:val>
                                        </p:tav>
                                        <p:tav tm="100000">
                                          <p:val>
                                            <p:strVal val="#ppt_y"/>
                                          </p:val>
                                        </p:tav>
                                      </p:tavLst>
                                    </p:anim>
                                  </p:childTnLst>
                                </p:cTn>
                              </p:par>
                              <p:par>
                                <p:cTn id="12" presetID="53" presetClass="entr" presetSubtype="16" fill="hold" nodeType="withEffect">
                                  <p:stCondLst>
                                    <p:cond delay="0"/>
                                  </p:stCondLst>
                                  <p:childTnLst>
                                    <p:set>
                                      <p:cBhvr>
                                        <p:cTn id="13" dur="1" fill="hold">
                                          <p:stCondLst>
                                            <p:cond delay="0"/>
                                          </p:stCondLst>
                                        </p:cTn>
                                        <p:tgtEl>
                                          <p:spTgt spid="8196"/>
                                        </p:tgtEl>
                                        <p:attrNameLst>
                                          <p:attrName>style.visibility</p:attrName>
                                        </p:attrNameLst>
                                      </p:cBhvr>
                                      <p:to>
                                        <p:strVal val="visible"/>
                                      </p:to>
                                    </p:set>
                                    <p:anim calcmode="lin" valueType="num">
                                      <p:cBhvr>
                                        <p:cTn id="14" dur="1000" fill="hold"/>
                                        <p:tgtEl>
                                          <p:spTgt spid="8196"/>
                                        </p:tgtEl>
                                        <p:attrNameLst>
                                          <p:attrName>ppt_w</p:attrName>
                                        </p:attrNameLst>
                                      </p:cBhvr>
                                      <p:tavLst>
                                        <p:tav tm="0">
                                          <p:val>
                                            <p:fltVal val="0.000000"/>
                                          </p:val>
                                        </p:tav>
                                        <p:tav tm="100000">
                                          <p:val>
                                            <p:strVal val="#ppt_w"/>
                                          </p:val>
                                        </p:tav>
                                      </p:tavLst>
                                    </p:anim>
                                    <p:anim calcmode="lin" valueType="num">
                                      <p:cBhvr>
                                        <p:cTn id="15" dur="1000" fill="hold"/>
                                        <p:tgtEl>
                                          <p:spTgt spid="8196"/>
                                        </p:tgtEl>
                                        <p:attrNameLst>
                                          <p:attrName>ppt_h</p:attrName>
                                        </p:attrNameLst>
                                      </p:cBhvr>
                                      <p:tavLst>
                                        <p:tav tm="0">
                                          <p:val>
                                            <p:fltVal val="0.000000"/>
                                          </p:val>
                                        </p:tav>
                                        <p:tav tm="100000">
                                          <p:val>
                                            <p:strVal val="#ppt_h"/>
                                          </p:val>
                                        </p:tav>
                                      </p:tavLst>
                                    </p:anim>
                                    <p:animEffect transition="in" filter="fade">
                                      <p:cBhvr>
                                        <p:cTn id="16" dur="1000"/>
                                        <p:tgtEl>
                                          <p:spTgt spid="8196"/>
                                        </p:tgtEl>
                                      </p:cBhvr>
                                    </p:animEffect>
                                  </p:childTnLst>
                                </p:cTn>
                              </p:par>
                              <p:par>
                                <p:cTn id="17" presetID="53" presetClass="entr" presetSubtype="16" fill="hold" nodeType="withEffect">
                                  <p:stCondLst>
                                    <p:cond delay="0"/>
                                  </p:stCondLst>
                                  <p:childTnLst>
                                    <p:set>
                                      <p:cBhvr>
                                        <p:cTn id="18" dur="1" fill="hold">
                                          <p:stCondLst>
                                            <p:cond delay="0"/>
                                          </p:stCondLst>
                                        </p:cTn>
                                        <p:tgtEl>
                                          <p:spTgt spid="8195"/>
                                        </p:tgtEl>
                                        <p:attrNameLst>
                                          <p:attrName>style.visibility</p:attrName>
                                        </p:attrNameLst>
                                      </p:cBhvr>
                                      <p:to>
                                        <p:strVal val="visible"/>
                                      </p:to>
                                    </p:set>
                                    <p:anim calcmode="lin" valueType="num">
                                      <p:cBhvr>
                                        <p:cTn id="19" dur="1000" fill="hold"/>
                                        <p:tgtEl>
                                          <p:spTgt spid="8195"/>
                                        </p:tgtEl>
                                        <p:attrNameLst>
                                          <p:attrName>ppt_w</p:attrName>
                                        </p:attrNameLst>
                                      </p:cBhvr>
                                      <p:tavLst>
                                        <p:tav tm="0">
                                          <p:val>
                                            <p:fltVal val="0.000000"/>
                                          </p:val>
                                        </p:tav>
                                        <p:tav tm="100000">
                                          <p:val>
                                            <p:strVal val="#ppt_w"/>
                                          </p:val>
                                        </p:tav>
                                      </p:tavLst>
                                    </p:anim>
                                    <p:anim calcmode="lin" valueType="num">
                                      <p:cBhvr>
                                        <p:cTn id="20" dur="1000" fill="hold"/>
                                        <p:tgtEl>
                                          <p:spTgt spid="8195"/>
                                        </p:tgtEl>
                                        <p:attrNameLst>
                                          <p:attrName>ppt_h</p:attrName>
                                        </p:attrNameLst>
                                      </p:cBhvr>
                                      <p:tavLst>
                                        <p:tav tm="0">
                                          <p:val>
                                            <p:fltVal val="0.000000"/>
                                          </p:val>
                                        </p:tav>
                                        <p:tav tm="100000">
                                          <p:val>
                                            <p:strVal val="#ppt_h"/>
                                          </p:val>
                                        </p:tav>
                                      </p:tavLst>
                                    </p:anim>
                                    <p:animEffect transition="in" filter="fade">
                                      <p:cBhvr>
                                        <p:cTn id="21" dur="1000"/>
                                        <p:tgtEl>
                                          <p:spTgt spid="8195"/>
                                        </p:tgtEl>
                                      </p:cBhvr>
                                    </p:animEffect>
                                  </p:childTnLst>
                                </p:cTn>
                              </p:par>
                              <p:par>
                                <p:cTn id="22" presetID="53" presetClass="entr" presetSubtype="16" fill="hold" nodeType="withEffect">
                                  <p:stCondLst>
                                    <p:cond delay="0"/>
                                  </p:stCondLst>
                                  <p:childTnLst>
                                    <p:set>
                                      <p:cBhvr>
                                        <p:cTn id="23" dur="1" fill="hold">
                                          <p:stCondLst>
                                            <p:cond delay="0"/>
                                          </p:stCondLst>
                                        </p:cTn>
                                        <p:tgtEl>
                                          <p:spTgt spid="8198"/>
                                        </p:tgtEl>
                                        <p:attrNameLst>
                                          <p:attrName>style.visibility</p:attrName>
                                        </p:attrNameLst>
                                      </p:cBhvr>
                                      <p:to>
                                        <p:strVal val="visible"/>
                                      </p:to>
                                    </p:set>
                                    <p:anim calcmode="lin" valueType="num">
                                      <p:cBhvr>
                                        <p:cTn id="24" dur="1000" fill="hold"/>
                                        <p:tgtEl>
                                          <p:spTgt spid="8198"/>
                                        </p:tgtEl>
                                        <p:attrNameLst>
                                          <p:attrName>ppt_w</p:attrName>
                                        </p:attrNameLst>
                                      </p:cBhvr>
                                      <p:tavLst>
                                        <p:tav tm="0">
                                          <p:val>
                                            <p:fltVal val="0.000000"/>
                                          </p:val>
                                        </p:tav>
                                        <p:tav tm="100000">
                                          <p:val>
                                            <p:strVal val="#ppt_w"/>
                                          </p:val>
                                        </p:tav>
                                      </p:tavLst>
                                    </p:anim>
                                    <p:anim calcmode="lin" valueType="num">
                                      <p:cBhvr>
                                        <p:cTn id="25" dur="1000" fill="hold"/>
                                        <p:tgtEl>
                                          <p:spTgt spid="8198"/>
                                        </p:tgtEl>
                                        <p:attrNameLst>
                                          <p:attrName>ppt_h</p:attrName>
                                        </p:attrNameLst>
                                      </p:cBhvr>
                                      <p:tavLst>
                                        <p:tav tm="0">
                                          <p:val>
                                            <p:fltVal val="0.000000"/>
                                          </p:val>
                                        </p:tav>
                                        <p:tav tm="100000">
                                          <p:val>
                                            <p:strVal val="#ppt_h"/>
                                          </p:val>
                                        </p:tav>
                                      </p:tavLst>
                                    </p:anim>
                                    <p:animEffect transition="in" filter="fade">
                                      <p:cBhvr>
                                        <p:cTn id="26" dur="1000"/>
                                        <p:tgtEl>
                                          <p:spTgt spid="8198"/>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1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3" grpId="0"/>
      <p:bldP spid="7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4" name="矩形 53"/>
          <p:cNvSpPr/>
          <p:nvPr/>
        </p:nvSpPr>
        <p:spPr>
          <a:xfrm>
            <a:off x="7018655" y="2301875"/>
            <a:ext cx="3246755" cy="3048000"/>
          </a:xfrm>
          <a:prstGeom prst="rect">
            <a:avLst/>
          </a:prstGeom>
          <a:solidFill>
            <a:schemeClr val="bg1"/>
          </a:solidFill>
          <a:ln w="9525" cap="flat" cmpd="dbl" algn="ctr">
            <a:solidFill>
              <a:schemeClr val="tx1">
                <a:lumMod val="75000"/>
              </a:schemeClr>
            </a:solidFill>
            <a:prstDash val="sysDash"/>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2" name="右大括号 1"/>
          <p:cNvSpPr/>
          <p:nvPr/>
        </p:nvSpPr>
        <p:spPr>
          <a:xfrm rot="5400000">
            <a:off x="4358005" y="1035685"/>
            <a:ext cx="700405" cy="2127885"/>
          </a:xfrm>
          <a:prstGeom prst="rightBrace">
            <a:avLst/>
          </a:prstGeom>
          <a:solidFill>
            <a:schemeClr val="bg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4" name="椭圆 34"/>
          <p:cNvSpPr/>
          <p:nvPr/>
        </p:nvSpPr>
        <p:spPr>
          <a:xfrm rot="12180000">
            <a:off x="2041525" y="1240155"/>
            <a:ext cx="1804035" cy="146431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40" name="组合 39"/>
          <p:cNvGrpSpPr/>
          <p:nvPr/>
        </p:nvGrpSpPr>
        <p:grpSpPr>
          <a:xfrm>
            <a:off x="4824095" y="2774315"/>
            <a:ext cx="2030730" cy="2265680"/>
            <a:chOff x="477747" y="211394"/>
            <a:chExt cx="2420472" cy="2380129"/>
          </a:xfrm>
        </p:grpSpPr>
        <p:sp>
          <p:nvSpPr>
            <p:cNvPr id="41" name="椭圆 40"/>
            <p:cNvSpPr/>
            <p:nvPr/>
          </p:nvSpPr>
          <p:spPr>
            <a:xfrm>
              <a:off x="477748" y="211394"/>
              <a:ext cx="2420471" cy="2380129"/>
            </a:xfrm>
            <a:prstGeom prst="ellipse">
              <a:avLst/>
            </a:prstGeom>
            <a:gradFill>
              <a:gsLst>
                <a:gs pos="3000">
                  <a:schemeClr val="bg1"/>
                </a:gs>
                <a:gs pos="100000">
                  <a:schemeClr val="bg1">
                    <a:lumMod val="75000"/>
                  </a:schemeClr>
                </a:gs>
              </a:gsLst>
              <a:lin ang="2700000" scaled="0"/>
            </a:gradFill>
            <a:ln w="0">
              <a:gradFill>
                <a:gsLst>
                  <a:gs pos="0">
                    <a:schemeClr val="bg1"/>
                  </a:gs>
                  <a:gs pos="100000">
                    <a:schemeClr val="bg1">
                      <a:lumMod val="50000"/>
                    </a:schemeClr>
                  </a:gs>
                </a:gsLst>
                <a:lin ang="2700000" scaled="0"/>
              </a:gradFill>
            </a:ln>
            <a:effectLst>
              <a:outerShdw blurRad="152400" dist="292100" dir="2700000" sx="95000" sy="95000" algn="tl" rotWithShape="0">
                <a:prstClr val="black">
                  <a:alpha val="12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2" name="椭圆 41"/>
            <p:cNvSpPr/>
            <p:nvPr/>
          </p:nvSpPr>
          <p:spPr>
            <a:xfrm>
              <a:off x="477747" y="211394"/>
              <a:ext cx="2420471" cy="2380129"/>
            </a:xfrm>
            <a:prstGeom prst="ellipse">
              <a:avLst/>
            </a:prstGeom>
            <a:gradFill>
              <a:gsLst>
                <a:gs pos="100000">
                  <a:schemeClr val="bg1"/>
                </a:gs>
                <a:gs pos="0">
                  <a:schemeClr val="bg1">
                    <a:lumMod val="65000"/>
                  </a:schemeClr>
                </a:gs>
              </a:gsLst>
              <a:lin ang="2700000" scaled="0"/>
            </a:gradFill>
            <a:ln w="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3" name="组合 12"/>
          <p:cNvGrpSpPr/>
          <p:nvPr/>
        </p:nvGrpSpPr>
        <p:grpSpPr>
          <a:xfrm>
            <a:off x="1827156" y="2774109"/>
            <a:ext cx="2379600" cy="2380129"/>
            <a:chOff x="477747" y="211394"/>
            <a:chExt cx="2420472" cy="2380129"/>
          </a:xfrm>
        </p:grpSpPr>
        <p:sp>
          <p:nvSpPr>
            <p:cNvPr id="15" name="椭圆 14"/>
            <p:cNvSpPr/>
            <p:nvPr/>
          </p:nvSpPr>
          <p:spPr>
            <a:xfrm>
              <a:off x="477748" y="211394"/>
              <a:ext cx="2420471" cy="2380129"/>
            </a:xfrm>
            <a:prstGeom prst="ellipse">
              <a:avLst/>
            </a:prstGeom>
            <a:gradFill>
              <a:gsLst>
                <a:gs pos="3000">
                  <a:schemeClr val="bg1"/>
                </a:gs>
                <a:gs pos="100000">
                  <a:schemeClr val="bg1">
                    <a:lumMod val="75000"/>
                  </a:schemeClr>
                </a:gs>
              </a:gsLst>
              <a:lin ang="2700000" scaled="0"/>
            </a:gradFill>
            <a:ln w="0">
              <a:gradFill>
                <a:gsLst>
                  <a:gs pos="0">
                    <a:schemeClr val="bg1"/>
                  </a:gs>
                  <a:gs pos="100000">
                    <a:schemeClr val="bg1">
                      <a:lumMod val="50000"/>
                    </a:schemeClr>
                  </a:gs>
                </a:gsLst>
                <a:lin ang="2700000" scaled="0"/>
              </a:gradFill>
            </a:ln>
            <a:effectLst>
              <a:outerShdw blurRad="152400" dist="292100" dir="2700000" sx="95000" sy="95000" algn="tl" rotWithShape="0">
                <a:prstClr val="black">
                  <a:alpha val="12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477747" y="211394"/>
              <a:ext cx="2420471" cy="2380129"/>
            </a:xfrm>
            <a:prstGeom prst="ellipse">
              <a:avLst/>
            </a:prstGeom>
            <a:gradFill>
              <a:gsLst>
                <a:gs pos="100000">
                  <a:schemeClr val="bg1"/>
                </a:gs>
                <a:gs pos="0">
                  <a:schemeClr val="bg1">
                    <a:lumMod val="65000"/>
                  </a:schemeClr>
                </a:gs>
              </a:gsLst>
              <a:lin ang="2700000" scaled="0"/>
            </a:gradFill>
            <a:ln w="0">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pic>
        <p:nvPicPr>
          <p:cNvPr id="20" name="图片 19" descr="A000220150821B16PPIC"/>
          <p:cNvPicPr>
            <a:picLocks noChangeAspect="1"/>
          </p:cNvPicPr>
          <p:nvPr/>
        </p:nvPicPr>
        <p:blipFill>
          <a:blip r:embed="rId1"/>
          <a:stretch>
            <a:fillRect/>
          </a:stretch>
        </p:blipFill>
        <p:spPr>
          <a:xfrm>
            <a:off x="4694555" y="2921000"/>
            <a:ext cx="2289810" cy="1758315"/>
          </a:xfrm>
          <a:prstGeom prst="rect">
            <a:avLst/>
          </a:prstGeom>
        </p:spPr>
      </p:pic>
      <p:pic>
        <p:nvPicPr>
          <p:cNvPr id="25" name="图片 24" descr="A000220150321G63PPIC"/>
          <p:cNvPicPr>
            <a:picLocks noChangeAspect="1"/>
          </p:cNvPicPr>
          <p:nvPr/>
        </p:nvPicPr>
        <p:blipFill>
          <a:blip r:embed="rId2"/>
          <a:stretch>
            <a:fillRect/>
          </a:stretch>
        </p:blipFill>
        <p:spPr>
          <a:xfrm>
            <a:off x="1706880" y="2933700"/>
            <a:ext cx="2499360" cy="1745615"/>
          </a:xfrm>
          <a:prstGeom prst="rect">
            <a:avLst/>
          </a:prstGeom>
        </p:spPr>
      </p:pic>
      <p:sp>
        <p:nvSpPr>
          <p:cNvPr id="276" name="Freeform 268"/>
          <p:cNvSpPr>
            <a:spLocks noEditPoints="1"/>
          </p:cNvSpPr>
          <p:nvPr/>
        </p:nvSpPr>
        <p:spPr bwMode="auto">
          <a:xfrm>
            <a:off x="5172075" y="5369561"/>
            <a:ext cx="317500" cy="328613"/>
          </a:xfrm>
          <a:custGeom>
            <a:avLst/>
            <a:gdLst>
              <a:gd name="T0" fmla="*/ 86 w 90"/>
              <a:gd name="T1" fmla="*/ 38 h 93"/>
              <a:gd name="T2" fmla="*/ 90 w 90"/>
              <a:gd name="T3" fmla="*/ 46 h 93"/>
              <a:gd name="T4" fmla="*/ 90 w 90"/>
              <a:gd name="T5" fmla="*/ 83 h 93"/>
              <a:gd name="T6" fmla="*/ 81 w 90"/>
              <a:gd name="T7" fmla="*/ 93 h 93"/>
              <a:gd name="T8" fmla="*/ 9 w 90"/>
              <a:gd name="T9" fmla="*/ 93 h 93"/>
              <a:gd name="T10" fmla="*/ 0 w 90"/>
              <a:gd name="T11" fmla="*/ 83 h 93"/>
              <a:gd name="T12" fmla="*/ 0 w 90"/>
              <a:gd name="T13" fmla="*/ 46 h 93"/>
              <a:gd name="T14" fmla="*/ 2 w 90"/>
              <a:gd name="T15" fmla="*/ 40 h 93"/>
              <a:gd name="T16" fmla="*/ 2 w 90"/>
              <a:gd name="T17" fmla="*/ 40 h 93"/>
              <a:gd name="T18" fmla="*/ 2 w 90"/>
              <a:gd name="T19" fmla="*/ 40 h 93"/>
              <a:gd name="T20" fmla="*/ 3 w 90"/>
              <a:gd name="T21" fmla="*/ 39 h 93"/>
              <a:gd name="T22" fmla="*/ 39 w 90"/>
              <a:gd name="T23" fmla="*/ 3 h 93"/>
              <a:gd name="T24" fmla="*/ 50 w 90"/>
              <a:gd name="T25" fmla="*/ 3 h 93"/>
              <a:gd name="T26" fmla="*/ 86 w 90"/>
              <a:gd name="T27" fmla="*/ 38 h 93"/>
              <a:gd name="T28" fmla="*/ 15 w 90"/>
              <a:gd name="T29" fmla="*/ 30 h 93"/>
              <a:gd name="T30" fmla="*/ 15 w 90"/>
              <a:gd name="T31" fmla="*/ 52 h 93"/>
              <a:gd name="T32" fmla="*/ 45 w 90"/>
              <a:gd name="T33" fmla="*/ 75 h 93"/>
              <a:gd name="T34" fmla="*/ 72 w 90"/>
              <a:gd name="T35" fmla="*/ 54 h 93"/>
              <a:gd name="T36" fmla="*/ 72 w 90"/>
              <a:gd name="T37" fmla="*/ 30 h 93"/>
              <a:gd name="T38" fmla="*/ 15 w 90"/>
              <a:gd name="T39" fmla="*/ 30 h 93"/>
              <a:gd name="T40" fmla="*/ 25 w 90"/>
              <a:gd name="T41" fmla="*/ 35 h 93"/>
              <a:gd name="T42" fmla="*/ 25 w 90"/>
              <a:gd name="T43" fmla="*/ 39 h 93"/>
              <a:gd name="T44" fmla="*/ 63 w 90"/>
              <a:gd name="T45" fmla="*/ 39 h 93"/>
              <a:gd name="T46" fmla="*/ 63 w 90"/>
              <a:gd name="T47" fmla="*/ 35 h 93"/>
              <a:gd name="T48" fmla="*/ 25 w 90"/>
              <a:gd name="T49" fmla="*/ 35 h 93"/>
              <a:gd name="T50" fmla="*/ 25 w 90"/>
              <a:gd name="T51" fmla="*/ 51 h 93"/>
              <a:gd name="T52" fmla="*/ 25 w 90"/>
              <a:gd name="T53" fmla="*/ 55 h 93"/>
              <a:gd name="T54" fmla="*/ 63 w 90"/>
              <a:gd name="T55" fmla="*/ 55 h 93"/>
              <a:gd name="T56" fmla="*/ 63 w 90"/>
              <a:gd name="T57" fmla="*/ 51 h 93"/>
              <a:gd name="T58" fmla="*/ 25 w 90"/>
              <a:gd name="T59" fmla="*/ 51 h 93"/>
              <a:gd name="T60" fmla="*/ 25 w 90"/>
              <a:gd name="T61" fmla="*/ 43 h 93"/>
              <a:gd name="T62" fmla="*/ 25 w 90"/>
              <a:gd name="T63" fmla="*/ 47 h 93"/>
              <a:gd name="T64" fmla="*/ 63 w 90"/>
              <a:gd name="T65" fmla="*/ 47 h 93"/>
              <a:gd name="T66" fmla="*/ 63 w 90"/>
              <a:gd name="T67" fmla="*/ 43 h 93"/>
              <a:gd name="T68" fmla="*/ 25 w 90"/>
              <a:gd name="T69" fmla="*/ 43 h 93"/>
              <a:gd name="T70" fmla="*/ 10 w 90"/>
              <a:gd name="T71" fmla="*/ 87 h 93"/>
              <a:gd name="T72" fmla="*/ 28 w 90"/>
              <a:gd name="T73" fmla="*/ 69 h 93"/>
              <a:gd name="T74" fmla="*/ 28 w 90"/>
              <a:gd name="T75" fmla="*/ 67 h 93"/>
              <a:gd name="T76" fmla="*/ 25 w 90"/>
              <a:gd name="T77" fmla="*/ 67 h 93"/>
              <a:gd name="T78" fmla="*/ 7 w 90"/>
              <a:gd name="T79" fmla="*/ 84 h 93"/>
              <a:gd name="T80" fmla="*/ 7 w 90"/>
              <a:gd name="T81" fmla="*/ 87 h 93"/>
              <a:gd name="T82" fmla="*/ 10 w 90"/>
              <a:gd name="T83" fmla="*/ 87 h 93"/>
              <a:gd name="T84" fmla="*/ 84 w 90"/>
              <a:gd name="T85" fmla="*/ 84 h 93"/>
              <a:gd name="T86" fmla="*/ 66 w 90"/>
              <a:gd name="T87" fmla="*/ 67 h 93"/>
              <a:gd name="T88" fmla="*/ 63 w 90"/>
              <a:gd name="T89" fmla="*/ 67 h 93"/>
              <a:gd name="T90" fmla="*/ 63 w 90"/>
              <a:gd name="T91" fmla="*/ 69 h 93"/>
              <a:gd name="T92" fmla="*/ 81 w 90"/>
              <a:gd name="T93" fmla="*/ 87 h 93"/>
              <a:gd name="T94" fmla="*/ 84 w 90"/>
              <a:gd name="T95" fmla="*/ 87 h 93"/>
              <a:gd name="T96" fmla="*/ 84 w 90"/>
              <a:gd name="T97" fmla="*/ 8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93">
                <a:moveTo>
                  <a:pt x="86" y="38"/>
                </a:moveTo>
                <a:cubicBezTo>
                  <a:pt x="88" y="40"/>
                  <a:pt x="90" y="43"/>
                  <a:pt x="90" y="46"/>
                </a:cubicBezTo>
                <a:cubicBezTo>
                  <a:pt x="90" y="83"/>
                  <a:pt x="90" y="83"/>
                  <a:pt x="90" y="83"/>
                </a:cubicBezTo>
                <a:cubicBezTo>
                  <a:pt x="90" y="88"/>
                  <a:pt x="86" y="93"/>
                  <a:pt x="81" y="93"/>
                </a:cubicBezTo>
                <a:cubicBezTo>
                  <a:pt x="9" y="93"/>
                  <a:pt x="9" y="93"/>
                  <a:pt x="9" y="93"/>
                </a:cubicBezTo>
                <a:cubicBezTo>
                  <a:pt x="4" y="93"/>
                  <a:pt x="0" y="88"/>
                  <a:pt x="0" y="83"/>
                </a:cubicBezTo>
                <a:cubicBezTo>
                  <a:pt x="0" y="46"/>
                  <a:pt x="0" y="46"/>
                  <a:pt x="0" y="46"/>
                </a:cubicBezTo>
                <a:cubicBezTo>
                  <a:pt x="0" y="44"/>
                  <a:pt x="1" y="41"/>
                  <a:pt x="2" y="40"/>
                </a:cubicBezTo>
                <a:cubicBezTo>
                  <a:pt x="2" y="40"/>
                  <a:pt x="2" y="40"/>
                  <a:pt x="2" y="40"/>
                </a:cubicBezTo>
                <a:cubicBezTo>
                  <a:pt x="2" y="40"/>
                  <a:pt x="2" y="40"/>
                  <a:pt x="2" y="40"/>
                </a:cubicBezTo>
                <a:cubicBezTo>
                  <a:pt x="2" y="39"/>
                  <a:pt x="2" y="39"/>
                  <a:pt x="3" y="39"/>
                </a:cubicBezTo>
                <a:cubicBezTo>
                  <a:pt x="39" y="3"/>
                  <a:pt x="39" y="3"/>
                  <a:pt x="39" y="3"/>
                </a:cubicBezTo>
                <a:cubicBezTo>
                  <a:pt x="43" y="0"/>
                  <a:pt x="46" y="0"/>
                  <a:pt x="50" y="3"/>
                </a:cubicBezTo>
                <a:cubicBezTo>
                  <a:pt x="86" y="38"/>
                  <a:pt x="86" y="38"/>
                  <a:pt x="86" y="38"/>
                </a:cubicBezTo>
                <a:close/>
                <a:moveTo>
                  <a:pt x="15" y="30"/>
                </a:moveTo>
                <a:cubicBezTo>
                  <a:pt x="15" y="52"/>
                  <a:pt x="15" y="52"/>
                  <a:pt x="15" y="52"/>
                </a:cubicBezTo>
                <a:cubicBezTo>
                  <a:pt x="45" y="75"/>
                  <a:pt x="45" y="75"/>
                  <a:pt x="45" y="75"/>
                </a:cubicBezTo>
                <a:cubicBezTo>
                  <a:pt x="72" y="54"/>
                  <a:pt x="72" y="54"/>
                  <a:pt x="72" y="54"/>
                </a:cubicBezTo>
                <a:cubicBezTo>
                  <a:pt x="72" y="30"/>
                  <a:pt x="72" y="30"/>
                  <a:pt x="72" y="30"/>
                </a:cubicBezTo>
                <a:cubicBezTo>
                  <a:pt x="15" y="30"/>
                  <a:pt x="15" y="30"/>
                  <a:pt x="15" y="30"/>
                </a:cubicBezTo>
                <a:close/>
                <a:moveTo>
                  <a:pt x="25" y="35"/>
                </a:moveTo>
                <a:cubicBezTo>
                  <a:pt x="25" y="39"/>
                  <a:pt x="25" y="39"/>
                  <a:pt x="25" y="39"/>
                </a:cubicBezTo>
                <a:cubicBezTo>
                  <a:pt x="63" y="39"/>
                  <a:pt x="63" y="39"/>
                  <a:pt x="63" y="39"/>
                </a:cubicBezTo>
                <a:cubicBezTo>
                  <a:pt x="63" y="35"/>
                  <a:pt x="63" y="35"/>
                  <a:pt x="63" y="35"/>
                </a:cubicBezTo>
                <a:cubicBezTo>
                  <a:pt x="25" y="35"/>
                  <a:pt x="25" y="35"/>
                  <a:pt x="25" y="35"/>
                </a:cubicBezTo>
                <a:close/>
                <a:moveTo>
                  <a:pt x="25" y="51"/>
                </a:moveTo>
                <a:cubicBezTo>
                  <a:pt x="25" y="55"/>
                  <a:pt x="25" y="55"/>
                  <a:pt x="25" y="55"/>
                </a:cubicBezTo>
                <a:cubicBezTo>
                  <a:pt x="63" y="55"/>
                  <a:pt x="63" y="55"/>
                  <a:pt x="63" y="55"/>
                </a:cubicBezTo>
                <a:cubicBezTo>
                  <a:pt x="63" y="51"/>
                  <a:pt x="63" y="51"/>
                  <a:pt x="63" y="51"/>
                </a:cubicBezTo>
                <a:cubicBezTo>
                  <a:pt x="25" y="51"/>
                  <a:pt x="25" y="51"/>
                  <a:pt x="25" y="51"/>
                </a:cubicBezTo>
                <a:close/>
                <a:moveTo>
                  <a:pt x="25" y="43"/>
                </a:moveTo>
                <a:cubicBezTo>
                  <a:pt x="25" y="47"/>
                  <a:pt x="25" y="47"/>
                  <a:pt x="25" y="47"/>
                </a:cubicBezTo>
                <a:cubicBezTo>
                  <a:pt x="63" y="47"/>
                  <a:pt x="63" y="47"/>
                  <a:pt x="63" y="47"/>
                </a:cubicBezTo>
                <a:cubicBezTo>
                  <a:pt x="63" y="43"/>
                  <a:pt x="63" y="43"/>
                  <a:pt x="63" y="43"/>
                </a:cubicBezTo>
                <a:cubicBezTo>
                  <a:pt x="25" y="43"/>
                  <a:pt x="25" y="43"/>
                  <a:pt x="25" y="43"/>
                </a:cubicBezTo>
                <a:close/>
                <a:moveTo>
                  <a:pt x="10" y="87"/>
                </a:moveTo>
                <a:cubicBezTo>
                  <a:pt x="28" y="69"/>
                  <a:pt x="28" y="69"/>
                  <a:pt x="28" y="69"/>
                </a:cubicBezTo>
                <a:cubicBezTo>
                  <a:pt x="28" y="69"/>
                  <a:pt x="28" y="68"/>
                  <a:pt x="28" y="67"/>
                </a:cubicBezTo>
                <a:cubicBezTo>
                  <a:pt x="27" y="66"/>
                  <a:pt x="26" y="66"/>
                  <a:pt x="25" y="67"/>
                </a:cubicBezTo>
                <a:cubicBezTo>
                  <a:pt x="7" y="84"/>
                  <a:pt x="7" y="84"/>
                  <a:pt x="7" y="84"/>
                </a:cubicBezTo>
                <a:cubicBezTo>
                  <a:pt x="6" y="85"/>
                  <a:pt x="6" y="86"/>
                  <a:pt x="7" y="87"/>
                </a:cubicBezTo>
                <a:cubicBezTo>
                  <a:pt x="8" y="87"/>
                  <a:pt x="9" y="87"/>
                  <a:pt x="10" y="87"/>
                </a:cubicBezTo>
                <a:close/>
                <a:moveTo>
                  <a:pt x="84" y="84"/>
                </a:moveTo>
                <a:cubicBezTo>
                  <a:pt x="66" y="67"/>
                  <a:pt x="66" y="67"/>
                  <a:pt x="66" y="67"/>
                </a:cubicBezTo>
                <a:cubicBezTo>
                  <a:pt x="65" y="66"/>
                  <a:pt x="64" y="66"/>
                  <a:pt x="63" y="67"/>
                </a:cubicBezTo>
                <a:cubicBezTo>
                  <a:pt x="62" y="68"/>
                  <a:pt x="62" y="69"/>
                  <a:pt x="63" y="69"/>
                </a:cubicBezTo>
                <a:cubicBezTo>
                  <a:pt x="81" y="87"/>
                  <a:pt x="81" y="87"/>
                  <a:pt x="81" y="87"/>
                </a:cubicBezTo>
                <a:cubicBezTo>
                  <a:pt x="82" y="87"/>
                  <a:pt x="83" y="87"/>
                  <a:pt x="84" y="87"/>
                </a:cubicBezTo>
                <a:cubicBezTo>
                  <a:pt x="85" y="86"/>
                  <a:pt x="85" y="85"/>
                  <a:pt x="84" y="84"/>
                </a:cubicBezTo>
                <a:close/>
              </a:path>
            </a:pathLst>
          </a:custGeom>
          <a:solidFill>
            <a:srgbClr val="FB7F6B"/>
          </a:solidFill>
          <a:ln>
            <a:noFill/>
          </a:ln>
        </p:spPr>
        <p:txBody>
          <a:bodyPr vert="horz" wrap="square" lIns="91440" tIns="45720" rIns="91440" bIns="45720" numCol="1" anchor="t" anchorCtr="0" compatLnSpc="1"/>
          <a:p>
            <a:endParaRPr lang="zh-CN" altLang="en-US">
              <a:solidFill>
                <a:prstClr val="black"/>
              </a:solidFill>
            </a:endParaRPr>
          </a:p>
        </p:txBody>
      </p:sp>
      <p:sp>
        <p:nvSpPr>
          <p:cNvPr id="26" name="Freeform 268"/>
          <p:cNvSpPr>
            <a:spLocks noEditPoints="1"/>
          </p:cNvSpPr>
          <p:nvPr/>
        </p:nvSpPr>
        <p:spPr bwMode="auto">
          <a:xfrm>
            <a:off x="1826895" y="5369561"/>
            <a:ext cx="317500" cy="328613"/>
          </a:xfrm>
          <a:custGeom>
            <a:avLst/>
            <a:gdLst>
              <a:gd name="T0" fmla="*/ 86 w 90"/>
              <a:gd name="T1" fmla="*/ 38 h 93"/>
              <a:gd name="T2" fmla="*/ 90 w 90"/>
              <a:gd name="T3" fmla="*/ 46 h 93"/>
              <a:gd name="T4" fmla="*/ 90 w 90"/>
              <a:gd name="T5" fmla="*/ 83 h 93"/>
              <a:gd name="T6" fmla="*/ 81 w 90"/>
              <a:gd name="T7" fmla="*/ 93 h 93"/>
              <a:gd name="T8" fmla="*/ 9 w 90"/>
              <a:gd name="T9" fmla="*/ 93 h 93"/>
              <a:gd name="T10" fmla="*/ 0 w 90"/>
              <a:gd name="T11" fmla="*/ 83 h 93"/>
              <a:gd name="T12" fmla="*/ 0 w 90"/>
              <a:gd name="T13" fmla="*/ 46 h 93"/>
              <a:gd name="T14" fmla="*/ 2 w 90"/>
              <a:gd name="T15" fmla="*/ 40 h 93"/>
              <a:gd name="T16" fmla="*/ 2 w 90"/>
              <a:gd name="T17" fmla="*/ 40 h 93"/>
              <a:gd name="T18" fmla="*/ 2 w 90"/>
              <a:gd name="T19" fmla="*/ 40 h 93"/>
              <a:gd name="T20" fmla="*/ 3 w 90"/>
              <a:gd name="T21" fmla="*/ 39 h 93"/>
              <a:gd name="T22" fmla="*/ 39 w 90"/>
              <a:gd name="T23" fmla="*/ 3 h 93"/>
              <a:gd name="T24" fmla="*/ 50 w 90"/>
              <a:gd name="T25" fmla="*/ 3 h 93"/>
              <a:gd name="T26" fmla="*/ 86 w 90"/>
              <a:gd name="T27" fmla="*/ 38 h 93"/>
              <a:gd name="T28" fmla="*/ 15 w 90"/>
              <a:gd name="T29" fmla="*/ 30 h 93"/>
              <a:gd name="T30" fmla="*/ 15 w 90"/>
              <a:gd name="T31" fmla="*/ 52 h 93"/>
              <a:gd name="T32" fmla="*/ 45 w 90"/>
              <a:gd name="T33" fmla="*/ 75 h 93"/>
              <a:gd name="T34" fmla="*/ 72 w 90"/>
              <a:gd name="T35" fmla="*/ 54 h 93"/>
              <a:gd name="T36" fmla="*/ 72 w 90"/>
              <a:gd name="T37" fmla="*/ 30 h 93"/>
              <a:gd name="T38" fmla="*/ 15 w 90"/>
              <a:gd name="T39" fmla="*/ 30 h 93"/>
              <a:gd name="T40" fmla="*/ 25 w 90"/>
              <a:gd name="T41" fmla="*/ 35 h 93"/>
              <a:gd name="T42" fmla="*/ 25 w 90"/>
              <a:gd name="T43" fmla="*/ 39 h 93"/>
              <a:gd name="T44" fmla="*/ 63 w 90"/>
              <a:gd name="T45" fmla="*/ 39 h 93"/>
              <a:gd name="T46" fmla="*/ 63 w 90"/>
              <a:gd name="T47" fmla="*/ 35 h 93"/>
              <a:gd name="T48" fmla="*/ 25 w 90"/>
              <a:gd name="T49" fmla="*/ 35 h 93"/>
              <a:gd name="T50" fmla="*/ 25 w 90"/>
              <a:gd name="T51" fmla="*/ 51 h 93"/>
              <a:gd name="T52" fmla="*/ 25 w 90"/>
              <a:gd name="T53" fmla="*/ 55 h 93"/>
              <a:gd name="T54" fmla="*/ 63 w 90"/>
              <a:gd name="T55" fmla="*/ 55 h 93"/>
              <a:gd name="T56" fmla="*/ 63 w 90"/>
              <a:gd name="T57" fmla="*/ 51 h 93"/>
              <a:gd name="T58" fmla="*/ 25 w 90"/>
              <a:gd name="T59" fmla="*/ 51 h 93"/>
              <a:gd name="T60" fmla="*/ 25 w 90"/>
              <a:gd name="T61" fmla="*/ 43 h 93"/>
              <a:gd name="T62" fmla="*/ 25 w 90"/>
              <a:gd name="T63" fmla="*/ 47 h 93"/>
              <a:gd name="T64" fmla="*/ 63 w 90"/>
              <a:gd name="T65" fmla="*/ 47 h 93"/>
              <a:gd name="T66" fmla="*/ 63 w 90"/>
              <a:gd name="T67" fmla="*/ 43 h 93"/>
              <a:gd name="T68" fmla="*/ 25 w 90"/>
              <a:gd name="T69" fmla="*/ 43 h 93"/>
              <a:gd name="T70" fmla="*/ 10 w 90"/>
              <a:gd name="T71" fmla="*/ 87 h 93"/>
              <a:gd name="T72" fmla="*/ 28 w 90"/>
              <a:gd name="T73" fmla="*/ 69 h 93"/>
              <a:gd name="T74" fmla="*/ 28 w 90"/>
              <a:gd name="T75" fmla="*/ 67 h 93"/>
              <a:gd name="T76" fmla="*/ 25 w 90"/>
              <a:gd name="T77" fmla="*/ 67 h 93"/>
              <a:gd name="T78" fmla="*/ 7 w 90"/>
              <a:gd name="T79" fmla="*/ 84 h 93"/>
              <a:gd name="T80" fmla="*/ 7 w 90"/>
              <a:gd name="T81" fmla="*/ 87 h 93"/>
              <a:gd name="T82" fmla="*/ 10 w 90"/>
              <a:gd name="T83" fmla="*/ 87 h 93"/>
              <a:gd name="T84" fmla="*/ 84 w 90"/>
              <a:gd name="T85" fmla="*/ 84 h 93"/>
              <a:gd name="T86" fmla="*/ 66 w 90"/>
              <a:gd name="T87" fmla="*/ 67 h 93"/>
              <a:gd name="T88" fmla="*/ 63 w 90"/>
              <a:gd name="T89" fmla="*/ 67 h 93"/>
              <a:gd name="T90" fmla="*/ 63 w 90"/>
              <a:gd name="T91" fmla="*/ 69 h 93"/>
              <a:gd name="T92" fmla="*/ 81 w 90"/>
              <a:gd name="T93" fmla="*/ 87 h 93"/>
              <a:gd name="T94" fmla="*/ 84 w 90"/>
              <a:gd name="T95" fmla="*/ 87 h 93"/>
              <a:gd name="T96" fmla="*/ 84 w 90"/>
              <a:gd name="T97" fmla="*/ 8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 h="93">
                <a:moveTo>
                  <a:pt x="86" y="38"/>
                </a:moveTo>
                <a:cubicBezTo>
                  <a:pt x="88" y="40"/>
                  <a:pt x="90" y="43"/>
                  <a:pt x="90" y="46"/>
                </a:cubicBezTo>
                <a:cubicBezTo>
                  <a:pt x="90" y="83"/>
                  <a:pt x="90" y="83"/>
                  <a:pt x="90" y="83"/>
                </a:cubicBezTo>
                <a:cubicBezTo>
                  <a:pt x="90" y="88"/>
                  <a:pt x="86" y="93"/>
                  <a:pt x="81" y="93"/>
                </a:cubicBezTo>
                <a:cubicBezTo>
                  <a:pt x="9" y="93"/>
                  <a:pt x="9" y="93"/>
                  <a:pt x="9" y="93"/>
                </a:cubicBezTo>
                <a:cubicBezTo>
                  <a:pt x="4" y="93"/>
                  <a:pt x="0" y="88"/>
                  <a:pt x="0" y="83"/>
                </a:cubicBezTo>
                <a:cubicBezTo>
                  <a:pt x="0" y="46"/>
                  <a:pt x="0" y="46"/>
                  <a:pt x="0" y="46"/>
                </a:cubicBezTo>
                <a:cubicBezTo>
                  <a:pt x="0" y="44"/>
                  <a:pt x="1" y="41"/>
                  <a:pt x="2" y="40"/>
                </a:cubicBezTo>
                <a:cubicBezTo>
                  <a:pt x="2" y="40"/>
                  <a:pt x="2" y="40"/>
                  <a:pt x="2" y="40"/>
                </a:cubicBezTo>
                <a:cubicBezTo>
                  <a:pt x="2" y="40"/>
                  <a:pt x="2" y="40"/>
                  <a:pt x="2" y="40"/>
                </a:cubicBezTo>
                <a:cubicBezTo>
                  <a:pt x="2" y="39"/>
                  <a:pt x="2" y="39"/>
                  <a:pt x="3" y="39"/>
                </a:cubicBezTo>
                <a:cubicBezTo>
                  <a:pt x="39" y="3"/>
                  <a:pt x="39" y="3"/>
                  <a:pt x="39" y="3"/>
                </a:cubicBezTo>
                <a:cubicBezTo>
                  <a:pt x="43" y="0"/>
                  <a:pt x="46" y="0"/>
                  <a:pt x="50" y="3"/>
                </a:cubicBezTo>
                <a:cubicBezTo>
                  <a:pt x="86" y="38"/>
                  <a:pt x="86" y="38"/>
                  <a:pt x="86" y="38"/>
                </a:cubicBezTo>
                <a:close/>
                <a:moveTo>
                  <a:pt x="15" y="30"/>
                </a:moveTo>
                <a:cubicBezTo>
                  <a:pt x="15" y="52"/>
                  <a:pt x="15" y="52"/>
                  <a:pt x="15" y="52"/>
                </a:cubicBezTo>
                <a:cubicBezTo>
                  <a:pt x="45" y="75"/>
                  <a:pt x="45" y="75"/>
                  <a:pt x="45" y="75"/>
                </a:cubicBezTo>
                <a:cubicBezTo>
                  <a:pt x="72" y="54"/>
                  <a:pt x="72" y="54"/>
                  <a:pt x="72" y="54"/>
                </a:cubicBezTo>
                <a:cubicBezTo>
                  <a:pt x="72" y="30"/>
                  <a:pt x="72" y="30"/>
                  <a:pt x="72" y="30"/>
                </a:cubicBezTo>
                <a:cubicBezTo>
                  <a:pt x="15" y="30"/>
                  <a:pt x="15" y="30"/>
                  <a:pt x="15" y="30"/>
                </a:cubicBezTo>
                <a:close/>
                <a:moveTo>
                  <a:pt x="25" y="35"/>
                </a:moveTo>
                <a:cubicBezTo>
                  <a:pt x="25" y="39"/>
                  <a:pt x="25" y="39"/>
                  <a:pt x="25" y="39"/>
                </a:cubicBezTo>
                <a:cubicBezTo>
                  <a:pt x="63" y="39"/>
                  <a:pt x="63" y="39"/>
                  <a:pt x="63" y="39"/>
                </a:cubicBezTo>
                <a:cubicBezTo>
                  <a:pt x="63" y="35"/>
                  <a:pt x="63" y="35"/>
                  <a:pt x="63" y="35"/>
                </a:cubicBezTo>
                <a:cubicBezTo>
                  <a:pt x="25" y="35"/>
                  <a:pt x="25" y="35"/>
                  <a:pt x="25" y="35"/>
                </a:cubicBezTo>
                <a:close/>
                <a:moveTo>
                  <a:pt x="25" y="51"/>
                </a:moveTo>
                <a:cubicBezTo>
                  <a:pt x="25" y="55"/>
                  <a:pt x="25" y="55"/>
                  <a:pt x="25" y="55"/>
                </a:cubicBezTo>
                <a:cubicBezTo>
                  <a:pt x="63" y="55"/>
                  <a:pt x="63" y="55"/>
                  <a:pt x="63" y="55"/>
                </a:cubicBezTo>
                <a:cubicBezTo>
                  <a:pt x="63" y="51"/>
                  <a:pt x="63" y="51"/>
                  <a:pt x="63" y="51"/>
                </a:cubicBezTo>
                <a:cubicBezTo>
                  <a:pt x="25" y="51"/>
                  <a:pt x="25" y="51"/>
                  <a:pt x="25" y="51"/>
                </a:cubicBezTo>
                <a:close/>
                <a:moveTo>
                  <a:pt x="25" y="43"/>
                </a:moveTo>
                <a:cubicBezTo>
                  <a:pt x="25" y="47"/>
                  <a:pt x="25" y="47"/>
                  <a:pt x="25" y="47"/>
                </a:cubicBezTo>
                <a:cubicBezTo>
                  <a:pt x="63" y="47"/>
                  <a:pt x="63" y="47"/>
                  <a:pt x="63" y="47"/>
                </a:cubicBezTo>
                <a:cubicBezTo>
                  <a:pt x="63" y="43"/>
                  <a:pt x="63" y="43"/>
                  <a:pt x="63" y="43"/>
                </a:cubicBezTo>
                <a:cubicBezTo>
                  <a:pt x="25" y="43"/>
                  <a:pt x="25" y="43"/>
                  <a:pt x="25" y="43"/>
                </a:cubicBezTo>
                <a:close/>
                <a:moveTo>
                  <a:pt x="10" y="87"/>
                </a:moveTo>
                <a:cubicBezTo>
                  <a:pt x="28" y="69"/>
                  <a:pt x="28" y="69"/>
                  <a:pt x="28" y="69"/>
                </a:cubicBezTo>
                <a:cubicBezTo>
                  <a:pt x="28" y="69"/>
                  <a:pt x="28" y="68"/>
                  <a:pt x="28" y="67"/>
                </a:cubicBezTo>
                <a:cubicBezTo>
                  <a:pt x="27" y="66"/>
                  <a:pt x="26" y="66"/>
                  <a:pt x="25" y="67"/>
                </a:cubicBezTo>
                <a:cubicBezTo>
                  <a:pt x="7" y="84"/>
                  <a:pt x="7" y="84"/>
                  <a:pt x="7" y="84"/>
                </a:cubicBezTo>
                <a:cubicBezTo>
                  <a:pt x="6" y="85"/>
                  <a:pt x="6" y="86"/>
                  <a:pt x="7" y="87"/>
                </a:cubicBezTo>
                <a:cubicBezTo>
                  <a:pt x="8" y="87"/>
                  <a:pt x="9" y="87"/>
                  <a:pt x="10" y="87"/>
                </a:cubicBezTo>
                <a:close/>
                <a:moveTo>
                  <a:pt x="84" y="84"/>
                </a:moveTo>
                <a:cubicBezTo>
                  <a:pt x="66" y="67"/>
                  <a:pt x="66" y="67"/>
                  <a:pt x="66" y="67"/>
                </a:cubicBezTo>
                <a:cubicBezTo>
                  <a:pt x="65" y="66"/>
                  <a:pt x="64" y="66"/>
                  <a:pt x="63" y="67"/>
                </a:cubicBezTo>
                <a:cubicBezTo>
                  <a:pt x="62" y="68"/>
                  <a:pt x="62" y="69"/>
                  <a:pt x="63" y="69"/>
                </a:cubicBezTo>
                <a:cubicBezTo>
                  <a:pt x="81" y="87"/>
                  <a:pt x="81" y="87"/>
                  <a:pt x="81" y="87"/>
                </a:cubicBezTo>
                <a:cubicBezTo>
                  <a:pt x="82" y="87"/>
                  <a:pt x="83" y="87"/>
                  <a:pt x="84" y="87"/>
                </a:cubicBezTo>
                <a:cubicBezTo>
                  <a:pt x="85" y="86"/>
                  <a:pt x="85" y="85"/>
                  <a:pt x="84" y="84"/>
                </a:cubicBezTo>
                <a:close/>
              </a:path>
            </a:pathLst>
          </a:custGeom>
          <a:solidFill>
            <a:srgbClr val="FB7F6B"/>
          </a:solidFill>
          <a:ln>
            <a:noFill/>
          </a:ln>
        </p:spPr>
        <p:txBody>
          <a:bodyPr vert="horz" wrap="square" lIns="91440" tIns="45720" rIns="91440" bIns="45720" numCol="1" anchor="t" anchorCtr="0" compatLnSpc="1"/>
          <a:lstStyle/>
          <a:p>
            <a:endParaRPr lang="zh-CN" altLang="en-US">
              <a:solidFill>
                <a:prstClr val="black"/>
              </a:solidFill>
            </a:endParaRPr>
          </a:p>
        </p:txBody>
      </p:sp>
      <p:sp>
        <p:nvSpPr>
          <p:cNvPr id="27" name="文本框 26"/>
          <p:cNvSpPr txBox="1"/>
          <p:nvPr/>
        </p:nvSpPr>
        <p:spPr>
          <a:xfrm>
            <a:off x="2302510" y="5257800"/>
            <a:ext cx="1713230" cy="460375"/>
          </a:xfrm>
          <a:prstGeom prst="rect">
            <a:avLst/>
          </a:prstGeom>
          <a:noFill/>
        </p:spPr>
        <p:txBody>
          <a:bodyPr wrap="none" rtlCol="0" anchor="t">
            <a:spAutoFit/>
          </a:bodyPr>
          <a:p>
            <a:r>
              <a:rPr lang="zh-CN" altLang="en-US" sz="2400" dirty="0">
                <a:solidFill>
                  <a:srgbClr val="009999"/>
                </a:solidFill>
                <a:ea typeface="宋体" panose="02010600030101010101" pitchFamily="2" charset="-122"/>
                <a:sym typeface="+mn-ea"/>
              </a:rPr>
              <a:t>信息发送者</a:t>
            </a:r>
            <a:endParaRPr lang="zh-CN" altLang="en-US" sz="2400"/>
          </a:p>
        </p:txBody>
      </p:sp>
      <p:sp>
        <p:nvSpPr>
          <p:cNvPr id="29" name="文本框 28"/>
          <p:cNvSpPr txBox="1"/>
          <p:nvPr/>
        </p:nvSpPr>
        <p:spPr>
          <a:xfrm>
            <a:off x="5565775" y="5349875"/>
            <a:ext cx="1713230" cy="460375"/>
          </a:xfrm>
          <a:prstGeom prst="rect">
            <a:avLst/>
          </a:prstGeom>
          <a:noFill/>
        </p:spPr>
        <p:txBody>
          <a:bodyPr wrap="none" rtlCol="0" anchor="t">
            <a:spAutoFit/>
          </a:bodyPr>
          <a:p>
            <a:r>
              <a:rPr lang="zh-CN" altLang="en-US" sz="2400" dirty="0">
                <a:solidFill>
                  <a:srgbClr val="009999"/>
                </a:solidFill>
                <a:ea typeface="宋体" panose="02010600030101010101" pitchFamily="2" charset="-122"/>
                <a:sym typeface="+mn-ea"/>
              </a:rPr>
              <a:t>信息接受者</a:t>
            </a:r>
            <a:endParaRPr lang="zh-CN" altLang="en-US" sz="2400"/>
          </a:p>
        </p:txBody>
      </p:sp>
      <p:sp>
        <p:nvSpPr>
          <p:cNvPr id="31" name="文本框 30"/>
          <p:cNvSpPr txBox="1"/>
          <p:nvPr/>
        </p:nvSpPr>
        <p:spPr>
          <a:xfrm>
            <a:off x="2701925" y="5982335"/>
            <a:ext cx="3243580" cy="460375"/>
          </a:xfrm>
          <a:prstGeom prst="rect">
            <a:avLst/>
          </a:prstGeom>
          <a:noFill/>
        </p:spPr>
        <p:txBody>
          <a:bodyPr wrap="none" rtlCol="0" anchor="t">
            <a:spAutoFit/>
          </a:bodyPr>
          <a:p>
            <a:r>
              <a:rPr lang="zh-CN" altLang="en-US" sz="2400" dirty="0">
                <a:ea typeface="宋体" panose="02010600030101010101" pitchFamily="2" charset="-122"/>
                <a:sym typeface="+mn-ea"/>
              </a:rPr>
              <a:t>传递信息的渠道或方法</a:t>
            </a:r>
            <a:endParaRPr lang="zh-CN" altLang="en-US" sz="2400" dirty="0">
              <a:ea typeface="宋体" panose="02010600030101010101" pitchFamily="2" charset="-122"/>
              <a:sym typeface="+mn-ea"/>
            </a:endParaRPr>
          </a:p>
        </p:txBody>
      </p:sp>
      <p:sp>
        <p:nvSpPr>
          <p:cNvPr id="32" name="右弧形箭头 31"/>
          <p:cNvSpPr/>
          <p:nvPr/>
        </p:nvSpPr>
        <p:spPr>
          <a:xfrm flipH="1">
            <a:off x="4615815" y="4763135"/>
            <a:ext cx="419735" cy="1219200"/>
          </a:xfrm>
          <a:prstGeom prst="curvedLeftArrow">
            <a:avLst/>
          </a:prstGeom>
          <a:gradFill rotWithShape="0">
            <a:gsLst>
              <a:gs pos="0">
                <a:srgbClr val="800000"/>
              </a:gs>
              <a:gs pos="50000">
                <a:schemeClr val="bg1"/>
              </a:gs>
              <a:gs pos="100000">
                <a:srgbClr val="800000"/>
              </a:gs>
            </a:gsLst>
            <a:lin ang="0" scaled="1"/>
          </a:gra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chemeClr val="tx1"/>
              </a:solidFill>
              <a:effectLst/>
              <a:latin typeface="Arial" panose="020B0604020202020204" pitchFamily="34" charset="0"/>
              <a:ea typeface="楷体_GB2312" pitchFamily="49" charset="-122"/>
            </a:endParaRPr>
          </a:p>
        </p:txBody>
      </p:sp>
      <p:sp>
        <p:nvSpPr>
          <p:cNvPr id="33" name="左弧形箭头 32"/>
          <p:cNvSpPr/>
          <p:nvPr/>
        </p:nvSpPr>
        <p:spPr>
          <a:xfrm flipH="1">
            <a:off x="4206240" y="4692015"/>
            <a:ext cx="335915" cy="1290320"/>
          </a:xfrm>
          <a:prstGeom prst="curvedRightArrow">
            <a:avLst/>
          </a:prstGeom>
          <a:gradFill rotWithShape="0">
            <a:gsLst>
              <a:gs pos="0">
                <a:srgbClr val="800000"/>
              </a:gs>
              <a:gs pos="50000">
                <a:schemeClr val="bg1"/>
              </a:gs>
              <a:gs pos="100000">
                <a:srgbClr val="800000"/>
              </a:gs>
            </a:gsLst>
            <a:lin ang="0" scaled="1"/>
          </a:gra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chemeClr val="tx1"/>
              </a:solidFill>
              <a:effectLst/>
              <a:latin typeface="Arial" panose="020B0604020202020204" pitchFamily="34" charset="0"/>
              <a:ea typeface="楷体_GB2312" pitchFamily="49" charset="-122"/>
            </a:endParaRPr>
          </a:p>
        </p:txBody>
      </p:sp>
      <p:sp>
        <p:nvSpPr>
          <p:cNvPr id="34" name="文本框 33"/>
          <p:cNvSpPr txBox="1"/>
          <p:nvPr/>
        </p:nvSpPr>
        <p:spPr>
          <a:xfrm rot="1080000">
            <a:off x="2046605" y="1482725"/>
            <a:ext cx="1955165" cy="681355"/>
          </a:xfrm>
          <a:prstGeom prst="rect">
            <a:avLst/>
          </a:prstGeom>
          <a:noFill/>
        </p:spPr>
        <p:txBody>
          <a:bodyPr wrap="square" rtlCol="0" anchor="t">
            <a:spAutoFit/>
          </a:bodyPr>
          <a:p>
            <a:pPr eaLnBrk="0" hangingPunct="0">
              <a:lnSpc>
                <a:spcPct val="120000"/>
              </a:lnSpc>
            </a:pPr>
            <a:r>
              <a:rPr lang="zh-CN" altLang="en-US" sz="1600" b="1" dirty="0">
                <a:solidFill>
                  <a:schemeClr val="bg1"/>
                </a:solidFill>
                <a:latin typeface="宋体" panose="02010600030101010101" pitchFamily="2" charset="-122"/>
                <a:ea typeface="宋体" panose="02010600030101010101" pitchFamily="2" charset="-122"/>
                <a:sym typeface="+mn-ea"/>
              </a:rPr>
              <a:t>小李，明天一起去看画展行吗？</a:t>
            </a:r>
            <a:endParaRPr lang="zh-CN" altLang="en-US" sz="1600" b="1" dirty="0">
              <a:solidFill>
                <a:schemeClr val="bg1"/>
              </a:solidFill>
              <a:latin typeface="宋体" panose="02010600030101010101" pitchFamily="2" charset="-122"/>
              <a:ea typeface="宋体" panose="02010600030101010101" pitchFamily="2" charset="-122"/>
              <a:sym typeface="+mn-ea"/>
            </a:endParaRPr>
          </a:p>
        </p:txBody>
      </p:sp>
      <p:sp>
        <p:nvSpPr>
          <p:cNvPr id="35" name="椭圆 34"/>
          <p:cNvSpPr/>
          <p:nvPr/>
        </p:nvSpPr>
        <p:spPr>
          <a:xfrm rot="12420000">
            <a:off x="5449570" y="1369695"/>
            <a:ext cx="1816100" cy="1457960"/>
          </a:xfrm>
          <a:custGeom>
            <a:avLst/>
            <a:gdLst/>
            <a:ahLst/>
            <a:cxnLst/>
            <a:rect l="l" t="t" r="r" b="b"/>
            <a:pathLst>
              <a:path w="1118836" h="1438889">
                <a:moveTo>
                  <a:pt x="548270" y="0"/>
                </a:moveTo>
                <a:lnTo>
                  <a:pt x="721662" y="346785"/>
                </a:lnTo>
                <a:cubicBezTo>
                  <a:pt x="951885" y="413972"/>
                  <a:pt x="1118836" y="627225"/>
                  <a:pt x="1118836" y="879471"/>
                </a:cubicBezTo>
                <a:cubicBezTo>
                  <a:pt x="1118836" y="1188429"/>
                  <a:pt x="868376" y="1438889"/>
                  <a:pt x="559418" y="1438889"/>
                </a:cubicBezTo>
                <a:cubicBezTo>
                  <a:pt x="250460" y="1438889"/>
                  <a:pt x="0" y="1188429"/>
                  <a:pt x="0" y="879471"/>
                </a:cubicBezTo>
                <a:cubicBezTo>
                  <a:pt x="0" y="636984"/>
                  <a:pt x="154283" y="430531"/>
                  <a:pt x="370781" y="354978"/>
                </a:cubicBezTo>
                <a:close/>
              </a:path>
            </a:pathLst>
          </a:cu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00" b="0" dirty="0">
              <a:solidFill>
                <a:schemeClr val="bg1"/>
              </a:solidFill>
              <a:latin typeface="宋体" panose="02010600030101010101" pitchFamily="2" charset="-122"/>
              <a:ea typeface="宋体" panose="02010600030101010101" pitchFamily="2" charset="-122"/>
              <a:sym typeface="+mn-ea"/>
            </a:endParaRPr>
          </a:p>
        </p:txBody>
      </p:sp>
      <p:sp>
        <p:nvSpPr>
          <p:cNvPr id="36" name="文本框 35"/>
          <p:cNvSpPr txBox="1"/>
          <p:nvPr/>
        </p:nvSpPr>
        <p:spPr>
          <a:xfrm rot="1080000">
            <a:off x="5534025" y="1704975"/>
            <a:ext cx="1873885" cy="583565"/>
          </a:xfrm>
          <a:prstGeom prst="rect">
            <a:avLst/>
          </a:prstGeom>
          <a:noFill/>
        </p:spPr>
        <p:txBody>
          <a:bodyPr wrap="square" rtlCol="0" anchor="t">
            <a:spAutoFit/>
          </a:bodyPr>
          <a:p>
            <a:r>
              <a:rPr lang="zh-CN" altLang="en-US" sz="1600" b="1" dirty="0">
                <a:solidFill>
                  <a:schemeClr val="bg1"/>
                </a:solidFill>
                <a:latin typeface="宋体" panose="02010600030101010101" pitchFamily="2" charset="-122"/>
                <a:ea typeface="宋体" panose="02010600030101010101" pitchFamily="2" charset="-122"/>
                <a:sym typeface="+mn-ea"/>
              </a:rPr>
              <a:t>嗯</a:t>
            </a:r>
            <a:r>
              <a:rPr lang="en-US" altLang="zh-CN" sz="1600" b="1" dirty="0">
                <a:solidFill>
                  <a:schemeClr val="bg1"/>
                </a:solidFill>
                <a:latin typeface="宋体" panose="02010600030101010101" pitchFamily="2" charset="-122"/>
                <a:ea typeface="宋体" panose="02010600030101010101" pitchFamily="2" charset="-122"/>
                <a:sym typeface="+mn-ea"/>
              </a:rPr>
              <a:t>……</a:t>
            </a:r>
            <a:r>
              <a:rPr lang="zh-CN" altLang="en-US" sz="1600" b="1" dirty="0">
                <a:solidFill>
                  <a:schemeClr val="bg1"/>
                </a:solidFill>
                <a:latin typeface="宋体" panose="02010600030101010101" pitchFamily="2" charset="-122"/>
                <a:ea typeface="宋体" panose="02010600030101010101" pitchFamily="2" charset="-122"/>
                <a:sym typeface="+mn-ea"/>
              </a:rPr>
              <a:t>这个我得看看日程安排。</a:t>
            </a:r>
            <a:endParaRPr lang="zh-CN" altLang="en-US" sz="1600" b="1" dirty="0">
              <a:solidFill>
                <a:schemeClr val="bg1"/>
              </a:solidFill>
              <a:latin typeface="宋体" panose="02010600030101010101" pitchFamily="2" charset="-122"/>
              <a:ea typeface="宋体" panose="02010600030101010101" pitchFamily="2" charset="-122"/>
              <a:sym typeface="+mn-ea"/>
            </a:endParaRPr>
          </a:p>
        </p:txBody>
      </p:sp>
      <p:sp>
        <p:nvSpPr>
          <p:cNvPr id="37" name="文本框 36"/>
          <p:cNvSpPr txBox="1"/>
          <p:nvPr/>
        </p:nvSpPr>
        <p:spPr>
          <a:xfrm>
            <a:off x="4059555" y="1699260"/>
            <a:ext cx="1313815" cy="368300"/>
          </a:xfrm>
          <a:prstGeom prst="rect">
            <a:avLst/>
          </a:prstGeom>
          <a:noFill/>
        </p:spPr>
        <p:txBody>
          <a:bodyPr wrap="square" rtlCol="0">
            <a:spAutoFit/>
          </a:bodyPr>
          <a:p>
            <a:r>
              <a:rPr lang="zh-CN" altLang="en-US" sz="1800"/>
              <a:t>信息内容</a:t>
            </a:r>
            <a:endParaRPr lang="zh-CN" altLang="en-US" sz="1800"/>
          </a:p>
        </p:txBody>
      </p:sp>
      <p:sp>
        <p:nvSpPr>
          <p:cNvPr id="38" name="矩形 37"/>
          <p:cNvSpPr/>
          <p:nvPr/>
        </p:nvSpPr>
        <p:spPr>
          <a:xfrm>
            <a:off x="7943462" y="2330728"/>
            <a:ext cx="994410" cy="335915"/>
          </a:xfrm>
          <a:prstGeom prst="rect">
            <a:avLst/>
          </a:prstGeom>
        </p:spPr>
        <p:txBody>
          <a:bodyPr wrap="none" lIns="91431" tIns="45716" rIns="91431" bIns="45716">
            <a:spAutoFit/>
          </a:bodyPr>
          <a:lstStyle/>
          <a:p>
            <a:r>
              <a:rPr lang="zh-CN" altLang="en-US" sz="1600" dirty="0">
                <a:latin typeface="微软雅黑" panose="020B0503020204020204" pitchFamily="34" charset="-122"/>
                <a:ea typeface="微软雅黑" panose="020B0503020204020204" pitchFamily="34" charset="-122"/>
              </a:rPr>
              <a:t>附加条件</a:t>
            </a:r>
            <a:endParaRPr lang="zh-CN" altLang="en-US" sz="1600" dirty="0">
              <a:latin typeface="微软雅黑" panose="020B0503020204020204" pitchFamily="34" charset="-122"/>
              <a:ea typeface="微软雅黑" panose="020B0503020204020204" pitchFamily="34" charset="-122"/>
            </a:endParaRPr>
          </a:p>
        </p:txBody>
      </p:sp>
      <p:sp>
        <p:nvSpPr>
          <p:cNvPr id="39" name="矩形 47"/>
          <p:cNvSpPr>
            <a:spLocks noChangeArrowheads="1"/>
          </p:cNvSpPr>
          <p:nvPr/>
        </p:nvSpPr>
        <p:spPr bwMode="auto">
          <a:xfrm>
            <a:off x="7488670" y="2774276"/>
            <a:ext cx="2657990" cy="412750"/>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nSpc>
                <a:spcPct val="150000"/>
              </a:lnSpc>
              <a:buNone/>
            </a:pPr>
            <a:r>
              <a:rPr lang="zh-CN" altLang="en-US" sz="1400" dirty="0">
                <a:latin typeface="宋体" panose="02010600030101010101" pitchFamily="2" charset="-122"/>
                <a:ea typeface="楷体_GB2312" pitchFamily="49" charset="-122"/>
                <a:sym typeface="+mn-ea"/>
              </a:rPr>
              <a:t>发送者发出的信息应完整准确</a:t>
            </a:r>
            <a:endParaRPr lang="en-US" altLang="zh-CN" sz="1400" dirty="0"/>
          </a:p>
        </p:txBody>
      </p:sp>
      <p:sp>
        <p:nvSpPr>
          <p:cNvPr id="43" name="椭圆 42"/>
          <p:cNvSpPr/>
          <p:nvPr/>
        </p:nvSpPr>
        <p:spPr>
          <a:xfrm>
            <a:off x="7115144" y="2813774"/>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p:txBody>
      </p:sp>
      <p:sp>
        <p:nvSpPr>
          <p:cNvPr id="44" name="椭圆 43"/>
          <p:cNvSpPr/>
          <p:nvPr/>
        </p:nvSpPr>
        <p:spPr>
          <a:xfrm>
            <a:off x="7124912" y="3613406"/>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p:txBody>
      </p:sp>
      <p:sp>
        <p:nvSpPr>
          <p:cNvPr id="45" name="椭圆 44"/>
          <p:cNvSpPr/>
          <p:nvPr/>
        </p:nvSpPr>
        <p:spPr>
          <a:xfrm>
            <a:off x="7115402" y="4534839"/>
            <a:ext cx="373310" cy="373310"/>
          </a:xfrm>
          <a:prstGeom prst="ellipse">
            <a:avLst/>
          </a:prstGeom>
          <a:solidFill>
            <a:srgbClr val="0070C0"/>
          </a:solidFill>
          <a:ln>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p:txBody>
      </p:sp>
      <p:sp>
        <p:nvSpPr>
          <p:cNvPr id="50" name="矩形 47"/>
          <p:cNvSpPr>
            <a:spLocks noChangeArrowheads="1"/>
          </p:cNvSpPr>
          <p:nvPr/>
        </p:nvSpPr>
        <p:spPr bwMode="auto">
          <a:xfrm>
            <a:off x="7607152" y="3536821"/>
            <a:ext cx="2657990" cy="997585"/>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nSpc>
                <a:spcPct val="150000"/>
              </a:lnSpc>
              <a:buNone/>
            </a:pPr>
            <a:r>
              <a:rPr lang="zh-CN" altLang="en-US" sz="1400" dirty="0">
                <a:latin typeface="宋体" panose="02010600030101010101" pitchFamily="2" charset="-122"/>
                <a:ea typeface="楷体_GB2312" pitchFamily="49" charset="-122"/>
                <a:sym typeface="+mn-ea"/>
              </a:rPr>
              <a:t>接受者能接受到完整信息并能够正确理解这一信息</a:t>
            </a:r>
            <a:endParaRPr lang="zh-CN" altLang="en-US" sz="1400" dirty="0">
              <a:solidFill>
                <a:schemeClr val="tx1"/>
              </a:solidFill>
              <a:latin typeface="宋体" panose="02010600030101010101" pitchFamily="2" charset="-122"/>
              <a:ea typeface="楷体_GB2312" pitchFamily="49" charset="-122"/>
              <a:sym typeface="+mn-ea"/>
            </a:endParaRPr>
          </a:p>
          <a:p>
            <a:pPr>
              <a:lnSpc>
                <a:spcPct val="150000"/>
              </a:lnSpc>
              <a:buNone/>
            </a:pPr>
            <a:endParaRPr lang="zh-CN" altLang="en-US" sz="1000" dirty="0"/>
          </a:p>
        </p:txBody>
      </p:sp>
      <p:sp>
        <p:nvSpPr>
          <p:cNvPr id="52" name="矩形 47"/>
          <p:cNvSpPr>
            <a:spLocks noChangeArrowheads="1"/>
          </p:cNvSpPr>
          <p:nvPr/>
        </p:nvSpPr>
        <p:spPr bwMode="auto">
          <a:xfrm>
            <a:off x="7498195" y="4396981"/>
            <a:ext cx="2727448" cy="648970"/>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eaLnBrk="0" hangingPunct="0">
              <a:lnSpc>
                <a:spcPct val="130000"/>
              </a:lnSpc>
              <a:spcAft>
                <a:spcPct val="50000"/>
              </a:spcAft>
              <a:buNone/>
            </a:pPr>
            <a:r>
              <a:rPr lang="zh-CN" altLang="en-US" sz="1400" dirty="0">
                <a:latin typeface="宋体" panose="02010600030101010101" pitchFamily="2" charset="-122"/>
                <a:ea typeface="楷体_GB2312" pitchFamily="49" charset="-122"/>
                <a:sym typeface="+mn-ea"/>
              </a:rPr>
              <a:t>接受者愿意以恰当的形式按传递过来的信息采取行动</a:t>
            </a:r>
            <a:endParaRPr lang="zh-CN" altLang="en-US" sz="1400" dirty="0"/>
          </a:p>
        </p:txBody>
      </p:sp>
      <p:sp>
        <p:nvSpPr>
          <p:cNvPr id="60" name="圆角矩形 59"/>
          <p:cNvSpPr/>
          <p:nvPr/>
        </p:nvSpPr>
        <p:spPr bwMode="auto">
          <a:xfrm>
            <a:off x="7488480" y="946019"/>
            <a:ext cx="2065452" cy="483861"/>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lIns="68543" tIns="34272" rIns="68543" bIns="34272" anchor="ctr"/>
          <a:p>
            <a:pPr algn="ctr">
              <a:defRPr/>
            </a:pPr>
            <a:r>
              <a:rPr lang="zh-CN" altLang="en-US" kern="0">
                <a:solidFill>
                  <a:schemeClr val="bg1"/>
                </a:solidFill>
                <a:latin typeface="微软雅黑" panose="020B0503020204020204" pitchFamily="34" charset="-122"/>
                <a:ea typeface="微软雅黑" panose="020B0503020204020204" pitchFamily="34" charset="-122"/>
              </a:rPr>
              <a:t>任务分析</a:t>
            </a:r>
            <a:endParaRPr lang="zh-CN" altLang="en-US" kern="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 calcmode="lin" valueType="num">
                                      <p:cBhvr additive="base">
                                        <p:cTn id="10" dur="500" fill="hold"/>
                                        <p:tgtEl>
                                          <p:spTgt spid="60"/>
                                        </p:tgtEl>
                                        <p:attrNameLst>
                                          <p:attrName>ppt_x</p:attrName>
                                        </p:attrNameLst>
                                      </p:cBhvr>
                                      <p:tavLst>
                                        <p:tav tm="0">
                                          <p:val>
                                            <p:strVal val="1+#ppt_w/2"/>
                                          </p:val>
                                        </p:tav>
                                        <p:tav tm="100000">
                                          <p:val>
                                            <p:strVal val="#ppt_x"/>
                                          </p:val>
                                        </p:tav>
                                      </p:tavLst>
                                    </p:anim>
                                    <p:anim calcmode="lin" valueType="num">
                                      <p:cBhvr additive="base">
                                        <p:cTn id="11" dur="500" fill="hold"/>
                                        <p:tgtEl>
                                          <p:spTgt spid="60"/>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500" fill="hold"/>
                                        <p:tgtEl>
                                          <p:spTgt spid="25"/>
                                        </p:tgtEl>
                                        <p:attrNameLst>
                                          <p:attrName>ppt_x</p:attrName>
                                        </p:attrNameLst>
                                      </p:cBhvr>
                                      <p:tavLst>
                                        <p:tav tm="0">
                                          <p:val>
                                            <p:strVal val="0-#ppt_w/2"/>
                                          </p:val>
                                        </p:tav>
                                        <p:tav tm="100000">
                                          <p:val>
                                            <p:strVal val="#ppt_x"/>
                                          </p:val>
                                        </p:tav>
                                      </p:tavLst>
                                    </p:anim>
                                    <p:anim calcmode="lin" valueType="num">
                                      <p:cBhvr additive="base">
                                        <p:cTn id="15" dur="500" fill="hold"/>
                                        <p:tgtEl>
                                          <p:spTgt spid="25"/>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 presetClass="entr" presetSubtype="2"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additive="base">
                                        <p:cTn id="23" dur="500" fill="hold"/>
                                        <p:tgtEl>
                                          <p:spTgt spid="40"/>
                                        </p:tgtEl>
                                        <p:attrNameLst>
                                          <p:attrName>ppt_x</p:attrName>
                                        </p:attrNameLst>
                                      </p:cBhvr>
                                      <p:tavLst>
                                        <p:tav tm="0">
                                          <p:val>
                                            <p:strVal val="1+#ppt_w/2"/>
                                          </p:val>
                                        </p:tav>
                                        <p:tav tm="100000">
                                          <p:val>
                                            <p:strVal val="#ppt_x"/>
                                          </p:val>
                                        </p:tav>
                                      </p:tavLst>
                                    </p:anim>
                                    <p:anim calcmode="lin" valueType="num">
                                      <p:cBhvr additive="base">
                                        <p:cTn id="24" dur="500" fill="hold"/>
                                        <p:tgtEl>
                                          <p:spTgt spid="40"/>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1+#ppt_w/2"/>
                                          </p:val>
                                        </p:tav>
                                        <p:tav tm="100000">
                                          <p:val>
                                            <p:strVal val="#ppt_x"/>
                                          </p:val>
                                        </p:tav>
                                      </p:tavLst>
                                    </p:anim>
                                    <p:anim calcmode="lin" valueType="num">
                                      <p:cBhvr additive="base">
                                        <p:cTn id="28" dur="500" fill="hold"/>
                                        <p:tgtEl>
                                          <p:spTgt spid="20"/>
                                        </p:tgtEl>
                                        <p:attrNameLst>
                                          <p:attrName>ppt_y</p:attrName>
                                        </p:attrNameLst>
                                      </p:cBhvr>
                                      <p:tavLst>
                                        <p:tav tm="0">
                                          <p:val>
                                            <p:strVal val="#ppt_y"/>
                                          </p:val>
                                        </p:tav>
                                        <p:tav tm="100000">
                                          <p:val>
                                            <p:strVal val="#ppt_y"/>
                                          </p:val>
                                        </p:tav>
                                      </p:tavLst>
                                    </p:anim>
                                  </p:childTnLst>
                                </p:cTn>
                              </p:par>
                            </p:childTnLst>
                          </p:cTn>
                        </p:par>
                        <p:par>
                          <p:cTn id="29" fill="hold">
                            <p:stCondLst>
                              <p:cond delay="1000"/>
                            </p:stCondLst>
                            <p:childTnLst>
                              <p:par>
                                <p:cTn id="30" presetID="2" presetClass="entr" presetSubtype="1" fill="hold" grpId="0" nodeType="after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500" fill="hold"/>
                                        <p:tgtEl>
                                          <p:spTgt spid="4"/>
                                        </p:tgtEl>
                                        <p:attrNameLst>
                                          <p:attrName>ppt_x</p:attrName>
                                        </p:attrNameLst>
                                      </p:cBhvr>
                                      <p:tavLst>
                                        <p:tav tm="0">
                                          <p:val>
                                            <p:strVal val="#ppt_x"/>
                                          </p:val>
                                        </p:tav>
                                        <p:tav tm="100000">
                                          <p:val>
                                            <p:strVal val="#ppt_x"/>
                                          </p:val>
                                        </p:tav>
                                      </p:tavLst>
                                    </p:anim>
                                    <p:anim calcmode="lin" valueType="num">
                                      <p:cBhvr additive="base">
                                        <p:cTn id="33" dur="500" fill="hold"/>
                                        <p:tgtEl>
                                          <p:spTgt spid="4"/>
                                        </p:tgtEl>
                                        <p:attrNameLst>
                                          <p:attrName>ppt_y</p:attrName>
                                        </p:attrNameLst>
                                      </p:cBhvr>
                                      <p:tavLst>
                                        <p:tav tm="0">
                                          <p:val>
                                            <p:strVal val="0-#ppt_h/2"/>
                                          </p:val>
                                        </p:tav>
                                        <p:tav tm="100000">
                                          <p:val>
                                            <p:strVal val="#ppt_y"/>
                                          </p:val>
                                        </p:tav>
                                      </p:tavLst>
                                    </p:anim>
                                  </p:childTnLst>
                                </p:cTn>
                              </p:par>
                              <p:par>
                                <p:cTn id="34" presetID="2" presetClass="entr" presetSubtype="1"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0-#ppt_h/2"/>
                                          </p:val>
                                        </p:tav>
                                        <p:tav tm="100000">
                                          <p:val>
                                            <p:strVal val="#ppt_y"/>
                                          </p:val>
                                        </p:tav>
                                      </p:tavLst>
                                    </p:anim>
                                  </p:childTnLst>
                                </p:cTn>
                              </p:par>
                            </p:childTnLst>
                          </p:cTn>
                        </p:par>
                        <p:par>
                          <p:cTn id="38" fill="hold">
                            <p:stCondLst>
                              <p:cond delay="1500"/>
                            </p:stCondLst>
                            <p:childTnLst>
                              <p:par>
                                <p:cTn id="39" presetID="2" presetClass="entr" presetSubtype="1" fill="hold" grpId="0" nodeType="after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ppt_x"/>
                                          </p:val>
                                        </p:tav>
                                        <p:tav tm="100000">
                                          <p:val>
                                            <p:strVal val="#ppt_x"/>
                                          </p:val>
                                        </p:tav>
                                      </p:tavLst>
                                    </p:anim>
                                    <p:anim calcmode="lin" valueType="num">
                                      <p:cBhvr additive="base">
                                        <p:cTn id="42" dur="500" fill="hold"/>
                                        <p:tgtEl>
                                          <p:spTgt spid="35"/>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ppt_x"/>
                                          </p:val>
                                        </p:tav>
                                        <p:tav tm="100000">
                                          <p:val>
                                            <p:strVal val="#ppt_x"/>
                                          </p:val>
                                        </p:tav>
                                      </p:tavLst>
                                    </p:anim>
                                    <p:anim calcmode="lin" valueType="num">
                                      <p:cBhvr additive="base">
                                        <p:cTn id="46" dur="500" fill="hold"/>
                                        <p:tgtEl>
                                          <p:spTgt spid="36"/>
                                        </p:tgtEl>
                                        <p:attrNameLst>
                                          <p:attrName>ppt_y</p:attrName>
                                        </p:attrNameLst>
                                      </p:cBhvr>
                                      <p:tavLst>
                                        <p:tav tm="0">
                                          <p:val>
                                            <p:strVal val="0-#ppt_h/2"/>
                                          </p:val>
                                        </p:tav>
                                        <p:tav tm="100000">
                                          <p:val>
                                            <p:strVal val="#ppt_y"/>
                                          </p:val>
                                        </p:tav>
                                      </p:tavLst>
                                    </p:anim>
                                  </p:childTnLst>
                                </p:cTn>
                              </p:par>
                            </p:childTnLst>
                          </p:cTn>
                        </p:par>
                        <p:par>
                          <p:cTn id="47" fill="hold">
                            <p:stCondLst>
                              <p:cond delay="2000"/>
                            </p:stCondLst>
                            <p:childTnLst>
                              <p:par>
                                <p:cTn id="48" presetID="1" presetClass="entr" presetSubtype="0"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childTnLst>
                                </p:cTn>
                              </p:par>
                            </p:childTnLst>
                          </p:cTn>
                        </p:par>
                        <p:par>
                          <p:cTn id="52" fill="hold">
                            <p:stCondLst>
                              <p:cond delay="2000"/>
                            </p:stCondLst>
                            <p:childTnLst>
                              <p:par>
                                <p:cTn id="53" presetID="1" presetClass="entr" presetSubtype="0" fill="hold" grpId="0" nodeType="afterEffect">
                                  <p:stCondLst>
                                    <p:cond delay="0"/>
                                  </p:stCondLst>
                                  <p:childTnLst>
                                    <p:set>
                                      <p:cBhvr>
                                        <p:cTn id="54" dur="1" fill="hold">
                                          <p:stCondLst>
                                            <p:cond delay="0"/>
                                          </p:stCondLst>
                                        </p:cTn>
                                        <p:tgtEl>
                                          <p:spTgt spid="27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33"/>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childTnLst>
                                </p:cTn>
                              </p:par>
                            </p:childTnLst>
                          </p:cTn>
                        </p:par>
                        <p:par>
                          <p:cTn id="62" fill="hold">
                            <p:stCondLst>
                              <p:cond delay="2000"/>
                            </p:stCondLst>
                            <p:childTnLst>
                              <p:par>
                                <p:cTn id="63" presetID="2" presetClass="entr" presetSubtype="4" fill="hold" grpId="0" nodeType="after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additive="base">
                                        <p:cTn id="65" dur="500" fill="hold"/>
                                        <p:tgtEl>
                                          <p:spTgt spid="31"/>
                                        </p:tgtEl>
                                        <p:attrNameLst>
                                          <p:attrName>ppt_x</p:attrName>
                                        </p:attrNameLst>
                                      </p:cBhvr>
                                      <p:tavLst>
                                        <p:tav tm="0">
                                          <p:val>
                                            <p:strVal val="#ppt_x"/>
                                          </p:val>
                                        </p:tav>
                                        <p:tav tm="100000">
                                          <p:val>
                                            <p:strVal val="#ppt_x"/>
                                          </p:val>
                                        </p:tav>
                                      </p:tavLst>
                                    </p:anim>
                                    <p:anim calcmode="lin" valueType="num">
                                      <p:cBhvr additive="base">
                                        <p:cTn id="66" dur="500" fill="hold"/>
                                        <p:tgtEl>
                                          <p:spTgt spid="31"/>
                                        </p:tgtEl>
                                        <p:attrNameLst>
                                          <p:attrName>ppt_y</p:attrName>
                                        </p:attrNameLst>
                                      </p:cBhvr>
                                      <p:tavLst>
                                        <p:tav tm="0">
                                          <p:val>
                                            <p:strVal val="1+#ppt_h/2"/>
                                          </p:val>
                                        </p:tav>
                                        <p:tav tm="100000">
                                          <p:val>
                                            <p:strVal val="#ppt_y"/>
                                          </p:val>
                                        </p:tav>
                                      </p:tavLst>
                                    </p:anim>
                                  </p:childTnLst>
                                </p:cTn>
                              </p:par>
                            </p:childTnLst>
                          </p:cTn>
                        </p:par>
                        <p:par>
                          <p:cTn id="67" fill="hold">
                            <p:stCondLst>
                              <p:cond delay="2500"/>
                            </p:stCondLst>
                            <p:childTnLst>
                              <p:par>
                                <p:cTn id="68" presetID="1" presetClass="entr" presetSubtype="0" fill="hold" grpId="0" nodeType="afterEffect">
                                  <p:stCondLst>
                                    <p:cond delay="0"/>
                                  </p:stCondLst>
                                  <p:childTnLst>
                                    <p:set>
                                      <p:cBhvr>
                                        <p:cTn id="69" dur="1" fill="hold">
                                          <p:stCondLst>
                                            <p:cond delay="0"/>
                                          </p:stCondLst>
                                        </p:cTn>
                                        <p:tgtEl>
                                          <p:spTgt spid="2"/>
                                        </p:tgtEl>
                                        <p:attrNameLst>
                                          <p:attrName>style.visibility</p:attrName>
                                        </p:attrNameLst>
                                      </p:cBhvr>
                                      <p:to>
                                        <p:strVal val="visible"/>
                                      </p:to>
                                    </p:set>
                                  </p:childTnLst>
                                </p:cTn>
                              </p:par>
                            </p:childTnLst>
                          </p:cTn>
                        </p:par>
                        <p:par>
                          <p:cTn id="70" fill="hold">
                            <p:stCondLst>
                              <p:cond delay="2500"/>
                            </p:stCondLst>
                            <p:childTnLst>
                              <p:par>
                                <p:cTn id="71" presetID="2" presetClass="entr" presetSubtype="1" fill="hold" grpId="0" nodeType="afterEffect">
                                  <p:stCondLst>
                                    <p:cond delay="0"/>
                                  </p:stCondLst>
                                  <p:childTnLst>
                                    <p:set>
                                      <p:cBhvr>
                                        <p:cTn id="72" dur="1" fill="hold">
                                          <p:stCondLst>
                                            <p:cond delay="0"/>
                                          </p:stCondLst>
                                        </p:cTn>
                                        <p:tgtEl>
                                          <p:spTgt spid="37"/>
                                        </p:tgtEl>
                                        <p:attrNameLst>
                                          <p:attrName>style.visibility</p:attrName>
                                        </p:attrNameLst>
                                      </p:cBhvr>
                                      <p:to>
                                        <p:strVal val="visible"/>
                                      </p:to>
                                    </p:set>
                                    <p:anim calcmode="lin" valueType="num">
                                      <p:cBhvr additive="base">
                                        <p:cTn id="73" dur="500" fill="hold"/>
                                        <p:tgtEl>
                                          <p:spTgt spid="37"/>
                                        </p:tgtEl>
                                        <p:attrNameLst>
                                          <p:attrName>ppt_x</p:attrName>
                                        </p:attrNameLst>
                                      </p:cBhvr>
                                      <p:tavLst>
                                        <p:tav tm="0">
                                          <p:val>
                                            <p:strVal val="#ppt_x"/>
                                          </p:val>
                                        </p:tav>
                                        <p:tav tm="100000">
                                          <p:val>
                                            <p:strVal val="#ppt_x"/>
                                          </p:val>
                                        </p:tav>
                                      </p:tavLst>
                                    </p:anim>
                                    <p:anim calcmode="lin" valueType="num">
                                      <p:cBhvr additive="base">
                                        <p:cTn id="74" dur="500" fill="hold"/>
                                        <p:tgtEl>
                                          <p:spTgt spid="37"/>
                                        </p:tgtEl>
                                        <p:attrNameLst>
                                          <p:attrName>ppt_y</p:attrName>
                                        </p:attrNameLst>
                                      </p:cBhvr>
                                      <p:tavLst>
                                        <p:tav tm="0">
                                          <p:val>
                                            <p:strVal val="0-#ppt_h/2"/>
                                          </p:val>
                                        </p:tav>
                                        <p:tav tm="100000">
                                          <p:val>
                                            <p:strVal val="#ppt_y"/>
                                          </p:val>
                                        </p:tav>
                                      </p:tavLst>
                                    </p:anim>
                                  </p:childTnLst>
                                </p:cTn>
                              </p:par>
                            </p:childTnLst>
                          </p:cTn>
                        </p:par>
                        <p:par>
                          <p:cTn id="75" fill="hold">
                            <p:stCondLst>
                              <p:cond delay="3000"/>
                            </p:stCondLst>
                            <p:childTnLst>
                              <p:par>
                                <p:cTn id="76" presetID="1" presetClass="entr" presetSubtype="0" fill="hold" grpId="0" nodeType="afterEffect">
                                  <p:stCondLst>
                                    <p:cond delay="500"/>
                                  </p:stCondLst>
                                  <p:childTnLst>
                                    <p:set>
                                      <p:cBhvr>
                                        <p:cTn id="77" dur="1" fill="hold">
                                          <p:stCondLst>
                                            <p:cond delay="0"/>
                                          </p:stCondLst>
                                        </p:cTn>
                                        <p:tgtEl>
                                          <p:spTgt spid="54"/>
                                        </p:tgtEl>
                                        <p:attrNameLst>
                                          <p:attrName>style.visibility</p:attrName>
                                        </p:attrNameLst>
                                      </p:cBhvr>
                                      <p:to>
                                        <p:strVal val="visible"/>
                                      </p:to>
                                    </p:set>
                                  </p:childTnLst>
                                </p:cTn>
                              </p:par>
                            </p:childTnLst>
                          </p:cTn>
                        </p:par>
                        <p:par>
                          <p:cTn id="78" fill="hold">
                            <p:stCondLst>
                              <p:cond delay="3500"/>
                            </p:stCondLst>
                            <p:childTnLst>
                              <p:par>
                                <p:cTn id="79" presetID="1" presetClass="entr" presetSubtype="0" fill="hold" grpId="0" nodeType="afterEffect">
                                  <p:stCondLst>
                                    <p:cond delay="0"/>
                                  </p:stCondLst>
                                  <p:childTnLst>
                                    <p:set>
                                      <p:cBhvr>
                                        <p:cTn id="80" dur="1" fill="hold">
                                          <p:stCondLst>
                                            <p:cond delay="0"/>
                                          </p:stCondLst>
                                        </p:cTn>
                                        <p:tgtEl>
                                          <p:spTgt spid="38"/>
                                        </p:tgtEl>
                                        <p:attrNameLst>
                                          <p:attrName>style.visibility</p:attrName>
                                        </p:attrNameLst>
                                      </p:cBhvr>
                                      <p:to>
                                        <p:strVal val="visible"/>
                                      </p:to>
                                    </p:set>
                                  </p:childTnLst>
                                </p:cTn>
                              </p:par>
                            </p:childTnLst>
                          </p:cTn>
                        </p:par>
                        <p:par>
                          <p:cTn id="81" fill="hold">
                            <p:stCondLst>
                              <p:cond delay="3500"/>
                            </p:stCondLst>
                            <p:childTnLst>
                              <p:par>
                                <p:cTn id="82" presetID="1" presetClass="entr" presetSubtype="0" fill="hold" grpId="0" nodeType="afterEffect">
                                  <p:stCondLst>
                                    <p:cond delay="0"/>
                                  </p:stCondLst>
                                  <p:childTnLst>
                                    <p:set>
                                      <p:cBhvr>
                                        <p:cTn id="83" dur="1" fill="hold">
                                          <p:stCondLst>
                                            <p:cond delay="0"/>
                                          </p:stCondLst>
                                        </p:cTn>
                                        <p:tgtEl>
                                          <p:spTgt spid="43"/>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39"/>
                                        </p:tgtEl>
                                        <p:attrNameLst>
                                          <p:attrName>style.visibility</p:attrName>
                                        </p:attrNameLst>
                                      </p:cBhvr>
                                      <p:to>
                                        <p:strVal val="visible"/>
                                      </p:to>
                                    </p:set>
                                  </p:childTnLst>
                                </p:cTn>
                              </p:par>
                            </p:childTnLst>
                          </p:cTn>
                        </p:par>
                        <p:par>
                          <p:cTn id="86" fill="hold">
                            <p:stCondLst>
                              <p:cond delay="3500"/>
                            </p:stCondLst>
                            <p:childTnLst>
                              <p:par>
                                <p:cTn id="87" presetID="1" presetClass="entr" presetSubtype="0" fill="hold" grpId="0" nodeType="afterEffect">
                                  <p:stCondLst>
                                    <p:cond delay="0"/>
                                  </p:stCondLst>
                                  <p:childTnLst>
                                    <p:set>
                                      <p:cBhvr>
                                        <p:cTn id="88" dur="1" fill="hold">
                                          <p:stCondLst>
                                            <p:cond delay="0"/>
                                          </p:stCondLst>
                                        </p:cTn>
                                        <p:tgtEl>
                                          <p:spTgt spid="44"/>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childTnLst>
                          </p:cTn>
                        </p:par>
                        <p:par>
                          <p:cTn id="91" fill="hold">
                            <p:stCondLst>
                              <p:cond delay="3500"/>
                            </p:stCondLst>
                            <p:childTnLst>
                              <p:par>
                                <p:cTn id="92" presetID="1" presetClass="entr" presetSubtype="0" fill="hold" grpId="0" nodeType="afterEffect">
                                  <p:stCondLst>
                                    <p:cond delay="0"/>
                                  </p:stCondLst>
                                  <p:childTnLst>
                                    <p:set>
                                      <p:cBhvr>
                                        <p:cTn id="93" dur="1" fill="hold">
                                          <p:stCondLst>
                                            <p:cond delay="0"/>
                                          </p:stCondLst>
                                        </p:cTn>
                                        <p:tgtEl>
                                          <p:spTgt spid="45"/>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bldLvl="0" animBg="1"/>
      <p:bldP spid="34" grpId="0"/>
      <p:bldP spid="35" grpId="0" bldLvl="0" animBg="1"/>
      <p:bldP spid="36" grpId="0"/>
      <p:bldP spid="26" grpId="0" bldLvl="0" animBg="1"/>
      <p:bldP spid="27" grpId="0"/>
      <p:bldP spid="276" grpId="0" bldLvl="0" animBg="1"/>
      <p:bldP spid="29" grpId="0"/>
      <p:bldP spid="33" grpId="0" bldLvl="0" animBg="1"/>
      <p:bldP spid="32" grpId="0" bldLvl="0" animBg="1"/>
      <p:bldP spid="31" grpId="0"/>
      <p:bldP spid="2" grpId="0" bldLvl="0" animBg="1"/>
      <p:bldP spid="37" grpId="0"/>
      <p:bldP spid="54" grpId="0" bldLvl="0" animBg="1"/>
      <p:bldP spid="38" grpId="0"/>
      <p:bldP spid="43" grpId="0" bldLvl="0" animBg="1"/>
      <p:bldP spid="39" grpId="0"/>
      <p:bldP spid="44" grpId="0" bldLvl="0" animBg="1"/>
      <p:bldP spid="50" grpId="0"/>
      <p:bldP spid="45" grpId="0" bldLvl="0" animBg="1"/>
      <p:bldP spid="52" grpId="0"/>
      <p:bldP spid="6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2" name="KSO_Shape"/>
          <p:cNvSpPr>
            <a:spLocks noChangeAspect="1"/>
          </p:cNvSpPr>
          <p:nvPr/>
        </p:nvSpPr>
        <p:spPr>
          <a:xfrm>
            <a:off x="1527175" y="1174115"/>
            <a:ext cx="1203960" cy="964565"/>
          </a:xfrm>
          <a:custGeom>
            <a:avLst/>
            <a:gdLst/>
            <a:ahLst/>
            <a:cxnLst/>
            <a:rect l="l" t="t" r="r" b="b"/>
            <a:pathLst>
              <a:path w="2284089" h="2079602">
                <a:moveTo>
                  <a:pt x="86815" y="1071782"/>
                </a:moveTo>
                <a:lnTo>
                  <a:pt x="88113" y="1072322"/>
                </a:lnTo>
                <a:lnTo>
                  <a:pt x="87547" y="1073116"/>
                </a:lnTo>
                <a:close/>
                <a:moveTo>
                  <a:pt x="1788507" y="635242"/>
                </a:moveTo>
                <a:lnTo>
                  <a:pt x="1788786" y="635715"/>
                </a:lnTo>
                <a:lnTo>
                  <a:pt x="1787932" y="635786"/>
                </a:lnTo>
                <a:close/>
                <a:moveTo>
                  <a:pt x="569538" y="592800"/>
                </a:moveTo>
                <a:cubicBezTo>
                  <a:pt x="668960" y="592800"/>
                  <a:pt x="749558" y="673398"/>
                  <a:pt x="749558" y="772820"/>
                </a:cubicBezTo>
                <a:cubicBezTo>
                  <a:pt x="749558" y="872242"/>
                  <a:pt x="668960" y="952840"/>
                  <a:pt x="569538" y="952840"/>
                </a:cubicBezTo>
                <a:cubicBezTo>
                  <a:pt x="527872" y="952840"/>
                  <a:pt x="489512" y="938685"/>
                  <a:pt x="460796" y="912621"/>
                </a:cubicBezTo>
                <a:cubicBezTo>
                  <a:pt x="160953" y="1199491"/>
                  <a:pt x="32382" y="1622905"/>
                  <a:pt x="123061" y="2029688"/>
                </a:cubicBezTo>
                <a:lnTo>
                  <a:pt x="122792" y="2030674"/>
                </a:lnTo>
                <a:lnTo>
                  <a:pt x="122422" y="2030846"/>
                </a:lnTo>
                <a:cubicBezTo>
                  <a:pt x="128206" y="2047921"/>
                  <a:pt x="121912" y="2063921"/>
                  <a:pt x="108319" y="2072242"/>
                </a:cubicBezTo>
                <a:lnTo>
                  <a:pt x="93617" y="2078368"/>
                </a:lnTo>
                <a:cubicBezTo>
                  <a:pt x="78806" y="2082076"/>
                  <a:pt x="61999" y="2077403"/>
                  <a:pt x="49824" y="2064742"/>
                </a:cubicBezTo>
                <a:lnTo>
                  <a:pt x="48258" y="2065474"/>
                </a:lnTo>
                <a:cubicBezTo>
                  <a:pt x="46175" y="2062722"/>
                  <a:pt x="43765" y="2060412"/>
                  <a:pt x="41206" y="2058388"/>
                </a:cubicBezTo>
                <a:lnTo>
                  <a:pt x="34720" y="2047096"/>
                </a:lnTo>
                <a:lnTo>
                  <a:pt x="29758" y="2036793"/>
                </a:lnTo>
                <a:lnTo>
                  <a:pt x="31015" y="2036666"/>
                </a:lnTo>
                <a:cubicBezTo>
                  <a:pt x="-62810" y="1599721"/>
                  <a:pt x="78484" y="1146303"/>
                  <a:pt x="402804" y="840118"/>
                </a:cubicBezTo>
                <a:cubicBezTo>
                  <a:pt x="394149" y="819400"/>
                  <a:pt x="389518" y="796651"/>
                  <a:pt x="389518" y="772820"/>
                </a:cubicBezTo>
                <a:cubicBezTo>
                  <a:pt x="389518" y="673398"/>
                  <a:pt x="470116" y="592800"/>
                  <a:pt x="569538" y="592800"/>
                </a:cubicBezTo>
                <a:close/>
                <a:moveTo>
                  <a:pt x="568738" y="204473"/>
                </a:moveTo>
                <a:cubicBezTo>
                  <a:pt x="882635" y="204683"/>
                  <a:pt x="1136929" y="459316"/>
                  <a:pt x="1136718" y="773212"/>
                </a:cubicBezTo>
                <a:cubicBezTo>
                  <a:pt x="1136509" y="1087108"/>
                  <a:pt x="881877" y="1341401"/>
                  <a:pt x="567981" y="1341192"/>
                </a:cubicBezTo>
                <a:cubicBezTo>
                  <a:pt x="515830" y="1341157"/>
                  <a:pt x="465323" y="1334100"/>
                  <a:pt x="418388" y="1317655"/>
                </a:cubicBezTo>
                <a:lnTo>
                  <a:pt x="417956" y="1319386"/>
                </a:lnTo>
                <a:cubicBezTo>
                  <a:pt x="417638" y="1319460"/>
                  <a:pt x="417352" y="1319392"/>
                  <a:pt x="417065" y="1319320"/>
                </a:cubicBezTo>
                <a:lnTo>
                  <a:pt x="411259" y="1315754"/>
                </a:lnTo>
                <a:lnTo>
                  <a:pt x="403881" y="1313786"/>
                </a:lnTo>
                <a:lnTo>
                  <a:pt x="397389" y="1307474"/>
                </a:lnTo>
                <a:lnTo>
                  <a:pt x="397466" y="1307280"/>
                </a:lnTo>
                <a:cubicBezTo>
                  <a:pt x="386426" y="1300408"/>
                  <a:pt x="380901" y="1288764"/>
                  <a:pt x="382056" y="1276919"/>
                </a:cubicBezTo>
                <a:lnTo>
                  <a:pt x="385152" y="1264503"/>
                </a:lnTo>
                <a:cubicBezTo>
                  <a:pt x="392324" y="1247126"/>
                  <a:pt x="413982" y="1238019"/>
                  <a:pt x="435969" y="1243501"/>
                </a:cubicBezTo>
                <a:lnTo>
                  <a:pt x="436787" y="1243861"/>
                </a:lnTo>
                <a:lnTo>
                  <a:pt x="436371" y="1245530"/>
                </a:lnTo>
                <a:cubicBezTo>
                  <a:pt x="438704" y="1243635"/>
                  <a:pt x="440910" y="1244132"/>
                  <a:pt x="443287" y="1244881"/>
                </a:cubicBezTo>
                <a:cubicBezTo>
                  <a:pt x="482765" y="1257317"/>
                  <a:pt x="524743" y="1262958"/>
                  <a:pt x="568032" y="1262985"/>
                </a:cubicBezTo>
                <a:cubicBezTo>
                  <a:pt x="838737" y="1263167"/>
                  <a:pt x="1058333" y="1043864"/>
                  <a:pt x="1058513" y="773160"/>
                </a:cubicBezTo>
                <a:cubicBezTo>
                  <a:pt x="1058694" y="502455"/>
                  <a:pt x="839390" y="282860"/>
                  <a:pt x="568686" y="282679"/>
                </a:cubicBezTo>
                <a:cubicBezTo>
                  <a:pt x="297982" y="282499"/>
                  <a:pt x="78387" y="501802"/>
                  <a:pt x="78206" y="772506"/>
                </a:cubicBezTo>
                <a:cubicBezTo>
                  <a:pt x="78151" y="855495"/>
                  <a:pt x="98723" y="933681"/>
                  <a:pt x="137242" y="1001052"/>
                </a:cubicBezTo>
                <a:lnTo>
                  <a:pt x="136711" y="1001518"/>
                </a:lnTo>
                <a:cubicBezTo>
                  <a:pt x="151076" y="1018274"/>
                  <a:pt x="152475" y="1041066"/>
                  <a:pt x="140479" y="1055055"/>
                </a:cubicBezTo>
                <a:lnTo>
                  <a:pt x="130816" y="1063444"/>
                </a:lnTo>
                <a:cubicBezTo>
                  <a:pt x="115403" y="1073277"/>
                  <a:pt x="93261" y="1068839"/>
                  <a:pt x="78796" y="1052472"/>
                </a:cubicBezTo>
                <a:lnTo>
                  <a:pt x="77048" y="1054008"/>
                </a:lnTo>
                <a:cubicBezTo>
                  <a:pt x="27228" y="971942"/>
                  <a:pt x="-68" y="875382"/>
                  <a:pt x="0" y="772454"/>
                </a:cubicBezTo>
                <a:cubicBezTo>
                  <a:pt x="209" y="458557"/>
                  <a:pt x="254842" y="204264"/>
                  <a:pt x="568738" y="204473"/>
                </a:cubicBezTo>
                <a:close/>
                <a:moveTo>
                  <a:pt x="1744110" y="193576"/>
                </a:moveTo>
                <a:cubicBezTo>
                  <a:pt x="1813698" y="193576"/>
                  <a:pt x="1870110" y="249988"/>
                  <a:pt x="1870110" y="319576"/>
                </a:cubicBezTo>
                <a:cubicBezTo>
                  <a:pt x="1870110" y="364088"/>
                  <a:pt x="1847030" y="403208"/>
                  <a:pt x="1810937" y="423685"/>
                </a:cubicBezTo>
                <a:cubicBezTo>
                  <a:pt x="1876006" y="638245"/>
                  <a:pt x="2050455" y="802592"/>
                  <a:pt x="2267371" y="853783"/>
                </a:cubicBezTo>
                <a:lnTo>
                  <a:pt x="2267774" y="854132"/>
                </a:lnTo>
                <a:lnTo>
                  <a:pt x="2267775" y="854344"/>
                </a:lnTo>
                <a:cubicBezTo>
                  <a:pt x="2277024" y="855501"/>
                  <a:pt x="2283147" y="862058"/>
                  <a:pt x="2284089" y="870289"/>
                </a:cubicBezTo>
                <a:lnTo>
                  <a:pt x="2283762" y="878542"/>
                </a:lnTo>
                <a:cubicBezTo>
                  <a:pt x="2282280" y="886298"/>
                  <a:pt x="2276441" y="893093"/>
                  <a:pt x="2267869" y="895919"/>
                </a:cubicBezTo>
                <a:lnTo>
                  <a:pt x="2267872" y="896816"/>
                </a:lnTo>
                <a:cubicBezTo>
                  <a:pt x="2266131" y="897167"/>
                  <a:pt x="2264526" y="897771"/>
                  <a:pt x="2263022" y="898508"/>
                </a:cubicBezTo>
                <a:lnTo>
                  <a:pt x="2256327" y="898986"/>
                </a:lnTo>
                <a:lnTo>
                  <a:pt x="2250426" y="898975"/>
                </a:lnTo>
                <a:lnTo>
                  <a:pt x="2250640" y="898359"/>
                </a:lnTo>
                <a:cubicBezTo>
                  <a:pt x="2021208" y="842323"/>
                  <a:pt x="1836902" y="668133"/>
                  <a:pt x="1766709" y="441014"/>
                </a:cubicBezTo>
                <a:cubicBezTo>
                  <a:pt x="1759690" y="444854"/>
                  <a:pt x="1751984" y="445576"/>
                  <a:pt x="1744110" y="445576"/>
                </a:cubicBezTo>
                <a:cubicBezTo>
                  <a:pt x="1674522" y="445576"/>
                  <a:pt x="1618110" y="389164"/>
                  <a:pt x="1618110" y="319576"/>
                </a:cubicBezTo>
                <a:cubicBezTo>
                  <a:pt x="1618110" y="249988"/>
                  <a:pt x="1674522" y="193576"/>
                  <a:pt x="1744110" y="193576"/>
                </a:cubicBezTo>
                <a:close/>
                <a:moveTo>
                  <a:pt x="1750820" y="59"/>
                </a:moveTo>
                <a:cubicBezTo>
                  <a:pt x="1792352" y="864"/>
                  <a:pt x="1834412" y="9826"/>
                  <a:pt x="1874735" y="27812"/>
                </a:cubicBezTo>
                <a:cubicBezTo>
                  <a:pt x="2036029" y="99753"/>
                  <a:pt x="2108463" y="288828"/>
                  <a:pt x="2036521" y="450121"/>
                </a:cubicBezTo>
                <a:cubicBezTo>
                  <a:pt x="2024569" y="476919"/>
                  <a:pt x="2009383" y="501264"/>
                  <a:pt x="1990190" y="521625"/>
                </a:cubicBezTo>
                <a:lnTo>
                  <a:pt x="1990981" y="522243"/>
                </a:lnTo>
                <a:cubicBezTo>
                  <a:pt x="1990946" y="522424"/>
                  <a:pt x="1990845" y="522555"/>
                  <a:pt x="1990743" y="522686"/>
                </a:cubicBezTo>
                <a:lnTo>
                  <a:pt x="1987581" y="524854"/>
                </a:lnTo>
                <a:lnTo>
                  <a:pt x="1984881" y="528197"/>
                </a:lnTo>
                <a:lnTo>
                  <a:pt x="1980151" y="530089"/>
                </a:lnTo>
                <a:lnTo>
                  <a:pt x="1980069" y="530005"/>
                </a:lnTo>
                <a:cubicBezTo>
                  <a:pt x="1974010" y="534107"/>
                  <a:pt x="1966761" y="534282"/>
                  <a:pt x="1960937" y="530978"/>
                </a:cubicBezTo>
                <a:lnTo>
                  <a:pt x="1955264" y="526545"/>
                </a:lnTo>
                <a:cubicBezTo>
                  <a:pt x="1947973" y="518882"/>
                  <a:pt x="1948249" y="505665"/>
                  <a:pt x="1956098" y="495619"/>
                </a:cubicBezTo>
                <a:lnTo>
                  <a:pt x="1956471" y="495281"/>
                </a:lnTo>
                <a:lnTo>
                  <a:pt x="1957233" y="495877"/>
                </a:lnTo>
                <a:cubicBezTo>
                  <a:pt x="1956793" y="494244"/>
                  <a:pt x="1957553" y="493224"/>
                  <a:pt x="1958482" y="492173"/>
                </a:cubicBezTo>
                <a:cubicBezTo>
                  <a:pt x="1973908" y="474728"/>
                  <a:pt x="1986414" y="454442"/>
                  <a:pt x="1996335" y="432198"/>
                </a:cubicBezTo>
                <a:cubicBezTo>
                  <a:pt x="2058378" y="293098"/>
                  <a:pt x="1995911" y="130039"/>
                  <a:pt x="1856811" y="67997"/>
                </a:cubicBezTo>
                <a:cubicBezTo>
                  <a:pt x="1717711" y="5955"/>
                  <a:pt x="1554653" y="68422"/>
                  <a:pt x="1492610" y="207522"/>
                </a:cubicBezTo>
                <a:cubicBezTo>
                  <a:pt x="1430568" y="346622"/>
                  <a:pt x="1493036" y="509680"/>
                  <a:pt x="1632135" y="571722"/>
                </a:cubicBezTo>
                <a:cubicBezTo>
                  <a:pt x="1674779" y="590742"/>
                  <a:pt x="1719674" y="598061"/>
                  <a:pt x="1763118" y="593680"/>
                </a:cubicBezTo>
                <a:lnTo>
                  <a:pt x="1763235" y="594059"/>
                </a:lnTo>
                <a:cubicBezTo>
                  <a:pt x="1775135" y="590511"/>
                  <a:pt x="1787171" y="595008"/>
                  <a:pt x="1791616" y="604375"/>
                </a:cubicBezTo>
                <a:lnTo>
                  <a:pt x="1793716" y="611261"/>
                </a:lnTo>
                <a:cubicBezTo>
                  <a:pt x="1795243" y="621434"/>
                  <a:pt x="1787895" y="631799"/>
                  <a:pt x="1776172" y="635489"/>
                </a:cubicBezTo>
                <a:lnTo>
                  <a:pt x="1776562" y="636738"/>
                </a:lnTo>
                <a:cubicBezTo>
                  <a:pt x="1722979" y="643565"/>
                  <a:pt x="1667101" y="635498"/>
                  <a:pt x="1614211" y="611908"/>
                </a:cubicBezTo>
                <a:cubicBezTo>
                  <a:pt x="1452917" y="539967"/>
                  <a:pt x="1380483" y="350892"/>
                  <a:pt x="1452425" y="189598"/>
                </a:cubicBezTo>
                <a:cubicBezTo>
                  <a:pt x="1506381" y="68628"/>
                  <a:pt x="1626225" y="-2359"/>
                  <a:pt x="1750820" y="59"/>
                </a:cubicBezTo>
                <a:close/>
              </a:path>
            </a:pathLst>
          </a:custGeom>
          <a:solidFill>
            <a:srgbClr val="FFB44B"/>
          </a:solidFill>
          <a:ln>
            <a:solidFill>
              <a:schemeClr val="tx2"/>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a:p>
        </p:txBody>
      </p:sp>
      <p:sp>
        <p:nvSpPr>
          <p:cNvPr id="32" name="文本框 31"/>
          <p:cNvSpPr txBox="1"/>
          <p:nvPr/>
        </p:nvSpPr>
        <p:spPr>
          <a:xfrm>
            <a:off x="2044065" y="1616710"/>
            <a:ext cx="506095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一、沟通的过程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graphicFrame>
        <p:nvGraphicFramePr>
          <p:cNvPr id="18438" name="Object 4"/>
          <p:cNvGraphicFramePr>
            <a:graphicFrameLocks noChangeAspect="1"/>
          </p:cNvGraphicFramePr>
          <p:nvPr/>
        </p:nvGraphicFramePr>
        <p:xfrm>
          <a:off x="1348105" y="3005455"/>
          <a:ext cx="9909810" cy="3000375"/>
        </p:xfrm>
        <a:graphic>
          <a:graphicData uri="http://schemas.openxmlformats.org/presentationml/2006/ole">
            <mc:AlternateContent xmlns:mc="http://schemas.openxmlformats.org/markup-compatibility/2006">
              <mc:Choice xmlns:v="urn:schemas-microsoft-com:vml" Requires="v">
                <p:oleObj spid="_x0000_s3076" name="" r:id="rId1" imgW="4594860" imgH="1140460" progId="Word.Picture.8">
                  <p:embed/>
                </p:oleObj>
              </mc:Choice>
              <mc:Fallback>
                <p:oleObj name="" r:id="rId1" imgW="4594860" imgH="1140460" progId="Word.Picture.8">
                  <p:embed/>
                  <p:pic>
                    <p:nvPicPr>
                      <p:cNvPr id="0" name="图片 3075"/>
                      <p:cNvPicPr/>
                      <p:nvPr/>
                    </p:nvPicPr>
                    <p:blipFill>
                      <a:blip r:embed="rId2"/>
                      <a:srcRect l="-847" t="2461" r="4083" b="29"/>
                      <a:stretch>
                        <a:fillRect/>
                      </a:stretch>
                    </p:blipFill>
                    <p:spPr>
                      <a:xfrm>
                        <a:off x="1348105" y="3005455"/>
                        <a:ext cx="9909810" cy="3000375"/>
                      </a:xfrm>
                      <a:prstGeom prst="rect">
                        <a:avLst/>
                      </a:prstGeom>
                      <a:noFill/>
                      <a:ln w="38100">
                        <a:noFill/>
                        <a:miter/>
                      </a:ln>
                    </p:spPr>
                  </p:pic>
                </p:oleObj>
              </mc:Fallback>
            </mc:AlternateContent>
          </a:graphicData>
        </a:graphic>
      </p:graphicFrame>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left)">
                                      <p:cBhvr>
                                        <p:cTn id="1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2"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3717</Words>
  <Application>WPS 演示</Application>
  <PresentationFormat>自定义</PresentationFormat>
  <Paragraphs>526</Paragraphs>
  <Slides>36</Slides>
  <Notes>40</Notes>
  <HiddenSlides>0</HiddenSlides>
  <MMClips>1</MMClips>
  <ScaleCrop>false</ScaleCrop>
  <HeadingPairs>
    <vt:vector size="8" baseType="variant">
      <vt:variant>
        <vt:lpstr>已用的字体</vt:lpstr>
      </vt:variant>
      <vt:variant>
        <vt:i4>22</vt:i4>
      </vt:variant>
      <vt:variant>
        <vt:lpstr>主题</vt:lpstr>
      </vt:variant>
      <vt:variant>
        <vt:i4>1</vt:i4>
      </vt:variant>
      <vt:variant>
        <vt:lpstr>嵌入 OLE 服务器</vt:lpstr>
      </vt:variant>
      <vt:variant>
        <vt:i4>1</vt:i4>
      </vt:variant>
      <vt:variant>
        <vt:lpstr>幻灯片标题</vt:lpstr>
      </vt:variant>
      <vt:variant>
        <vt:i4>36</vt:i4>
      </vt:variant>
    </vt:vector>
  </HeadingPairs>
  <TitlesOfParts>
    <vt:vector size="60" baseType="lpstr">
      <vt:lpstr>Arial</vt:lpstr>
      <vt:lpstr>宋体</vt:lpstr>
      <vt:lpstr>Wingdings</vt:lpstr>
      <vt:lpstr>Calibri</vt:lpstr>
      <vt:lpstr>楷体_GB2312</vt:lpstr>
      <vt:lpstr>楷体</vt:lpstr>
      <vt:lpstr>Yu Gothic UI Semibold</vt:lpstr>
      <vt:lpstr>微软雅黑</vt:lpstr>
      <vt:lpstr>Impact</vt:lpstr>
      <vt:lpstr>Arial Unicode MS</vt:lpstr>
      <vt:lpstr>华文中宋</vt:lpstr>
      <vt:lpstr>黑体</vt:lpstr>
      <vt:lpstr>方正兰亭黑简体</vt:lpstr>
      <vt:lpstr>Adobe 宋体 Std L</vt:lpstr>
      <vt:lpstr>方正兰亭粗黑_GBK</vt:lpstr>
      <vt:lpstr>Britannic Bold</vt:lpstr>
      <vt:lpstr>新宋体</vt:lpstr>
      <vt:lpstr>Segoe Print</vt:lpstr>
      <vt:lpstr>仿宋_GB2312</vt:lpstr>
      <vt:lpstr>仿宋</vt:lpstr>
      <vt:lpstr>锐字工房云字库粗黑GBK</vt:lpstr>
      <vt:lpstr>隶书</vt:lpstr>
      <vt:lpstr>Office 主题</vt:lpstr>
      <vt:lpstr>Word.Picture.8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1865</cp:revision>
  <dcterms:created xsi:type="dcterms:W3CDTF">2016-01-13T14:39:00Z</dcterms:created>
  <dcterms:modified xsi:type="dcterms:W3CDTF">2017-12-20T14:48:07Z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