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9"/>
  </p:handoutMasterIdLst>
  <p:sldIdLst>
    <p:sldId id="360" r:id="rId3"/>
    <p:sldId id="405" r:id="rId5"/>
    <p:sldId id="258" r:id="rId6"/>
    <p:sldId id="307" r:id="rId7"/>
    <p:sldId id="421" r:id="rId8"/>
    <p:sldId id="633" r:id="rId9"/>
    <p:sldId id="663" r:id="rId10"/>
    <p:sldId id="664" r:id="rId11"/>
    <p:sldId id="665" r:id="rId12"/>
    <p:sldId id="668" r:id="rId13"/>
    <p:sldId id="673" r:id="rId14"/>
    <p:sldId id="669" r:id="rId15"/>
    <p:sldId id="670" r:id="rId16"/>
    <p:sldId id="683" r:id="rId17"/>
    <p:sldId id="677" r:id="rId18"/>
    <p:sldId id="685" r:id="rId19"/>
    <p:sldId id="686" r:id="rId20"/>
    <p:sldId id="687" r:id="rId21"/>
    <p:sldId id="688" r:id="rId22"/>
    <p:sldId id="689" r:id="rId23"/>
    <p:sldId id="423" r:id="rId24"/>
    <p:sldId id="424" r:id="rId25"/>
    <p:sldId id="441" r:id="rId26"/>
    <p:sldId id="465" r:id="rId27"/>
    <p:sldId id="418" r:id="rId28"/>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848A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044"/>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25"/>
        <p:guide pos="211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费德勒指出，上下级关系越好，任务结构化程度越高，职位权力越强，则领导者拥有的控制力和影响力也越高。</a:t>
            </a:r>
            <a:endParaRPr lang="zh-CN" altLang="en-US" smtClean="0"/>
          </a:p>
          <a:p>
            <a:pPr eaLnBrk="1" hangingPunct="1"/>
            <a:r>
              <a:rPr lang="zh-CN" altLang="en-US" smtClean="0"/>
              <a:t>前两个因素与职位有关，而第三个因素取决于领导者自身的素质。</a:t>
            </a:r>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费德勒指出，上下级关系越好，任务结构化程度越高，职位权力越强，则领导者拥有的控制力和影响力也越高。</a:t>
            </a:r>
            <a:endParaRPr lang="zh-CN" altLang="en-US" smtClean="0"/>
          </a:p>
          <a:p>
            <a:pPr eaLnBrk="1" hangingPunct="1"/>
            <a:r>
              <a:rPr lang="zh-CN" altLang="en-US" smtClean="0"/>
              <a:t>前两个因素与职位有关，而第三个因素取决于领导者自身的素质。</a:t>
            </a:r>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研究领导效能不能脱离人们的动机和态度，以及当时当地所处的环境，决不能认为某一种领导方式可以普遍应用于所有的情况和所有的人群。相反，必须把这种环境因素，包括人员的动机与态度因素同时考虑，这就是领导权变理论的基本观点——根据环境或员工的不同选择不同的领导方式。 </a:t>
            </a:r>
            <a:endParaRPr lang="zh-CN" altLang="en-US" smtClean="0"/>
          </a:p>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费德勒指出，上下级关系越好，任务结构化程度越高，职位权力越强，则领导者拥有的控制力和影响力也越高。</a:t>
            </a:r>
            <a:endParaRPr lang="zh-CN" altLang="en-US" smtClean="0"/>
          </a:p>
          <a:p>
            <a:pPr eaLnBrk="1" hangingPunct="1"/>
            <a:r>
              <a:rPr lang="zh-CN" altLang="en-US" smtClean="0"/>
              <a:t>前两个因素与职位有关，而第三个因素取决于领导者自身的素质。</a:t>
            </a:r>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0"/>
            <a:ext cx="10972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7600" y="6245225"/>
            <a:ext cx="2844800" cy="476250"/>
          </a:xfrm>
        </p:spPr>
        <p:txBody>
          <a:bodyPr/>
          <a:p>
            <a:pPr lvl="0" eaLnBrk="1" hangingPunct="1"/>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7813"/>
            <a:ext cx="10972800" cy="113982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09600" y="6243638"/>
            <a:ext cx="2844800" cy="457200"/>
          </a:xfrm>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a:xfrm>
            <a:off x="4165600" y="6248400"/>
            <a:ext cx="3860800" cy="457200"/>
          </a:xfrm>
        </p:spPr>
        <p:txBody>
          <a:bodyPr/>
          <a:lstStyle/>
          <a:p>
            <a:pPr lvl="0"/>
            <a:endParaRPr lang="zh-CN" altLang="en-US" dirty="0"/>
          </a:p>
        </p:txBody>
      </p:sp>
      <p:sp>
        <p:nvSpPr>
          <p:cNvPr id="7" name="灯片编号占位符 6"/>
          <p:cNvSpPr>
            <a:spLocks noGrp="1"/>
          </p:cNvSpPr>
          <p:nvPr>
            <p:ph type="sldNum" sz="quarter" idx="12"/>
          </p:nvPr>
        </p:nvSpPr>
        <p:spPr>
          <a:xfrm>
            <a:off x="8737600" y="6243638"/>
            <a:ext cx="2844800" cy="457200"/>
          </a:xfrm>
        </p:spPr>
        <p:txBody>
          <a:bodyPr/>
          <a:lstStyle/>
          <a:p>
            <a:pPr lvl="0"/>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397933" y="228600"/>
            <a:ext cx="11387667"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812800" y="1600200"/>
            <a:ext cx="10871200" cy="4498975"/>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日期占位符 3"/>
          <p:cNvSpPr>
            <a:spLocks noGrp="1"/>
          </p:cNvSpPr>
          <p:nvPr>
            <p:ph type="dt" sz="half" idx="10"/>
          </p:nvPr>
        </p:nvSpPr>
        <p:spPr>
          <a:xfrm>
            <a:off x="397933" y="6245225"/>
            <a:ext cx="3052233"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fld id="{F86CDFD7-1388-48FD-A0AC-52D8335BFF29}"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1367"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3367" y="6245225"/>
            <a:ext cx="3052233" cy="476250"/>
          </a:xfrm>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5.wmf"/><Relationship Id="rId1"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6365240" y="2858135"/>
            <a:ext cx="6444615" cy="922020"/>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领导权变理论</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选自：模块五领导艺术，任务二再现领导理论</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59690" y="962660"/>
            <a:ext cx="6812915"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一、费德勒模型——根据环境选领导</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81355" y="1727835"/>
            <a:ext cx="3840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（三）领导者与情境的匹配</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graphicFrame>
        <p:nvGraphicFramePr>
          <p:cNvPr id="150532" name="Group 4"/>
          <p:cNvGraphicFramePr>
            <a:graphicFrameLocks noGrp="1"/>
          </p:cNvGraphicFramePr>
          <p:nvPr/>
        </p:nvGraphicFramePr>
        <p:xfrm>
          <a:off x="3501390" y="2059305"/>
          <a:ext cx="8153400" cy="4499610"/>
        </p:xfrm>
        <a:graphic>
          <a:graphicData uri="http://schemas.openxmlformats.org/drawingml/2006/table">
            <a:tbl>
              <a:tblPr/>
              <a:tblGrid>
                <a:gridCol w="1506855"/>
                <a:gridCol w="698500"/>
                <a:gridCol w="725170"/>
                <a:gridCol w="678180"/>
                <a:gridCol w="698500"/>
                <a:gridCol w="585470"/>
                <a:gridCol w="835025"/>
                <a:gridCol w="1212850"/>
                <a:gridCol w="1212850"/>
              </a:tblGrid>
              <a:tr h="506730">
                <a:tc rowSpan="2">
                  <a:txBody>
                    <a:bodyPr/>
                    <a:p>
                      <a:pPr marL="0" marR="0" lvl="0" indent="0" algn="ctr"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环境类型</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p>
                      <a:pPr marL="0" marR="0" lvl="0" indent="0" algn="ctr"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有     利</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cPr/>
                </a:tc>
                <a:tc hMerge="1">
                  <a:tcPr/>
                </a:tc>
                <a:tc gridSpan="4">
                  <a:txBody>
                    <a:bodyPr/>
                    <a:p>
                      <a:pPr marL="0" marR="0" lvl="0" indent="0" algn="ctr"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中间状态</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cPr/>
                </a:tc>
                <a:tc hMerge="1">
                  <a:tcPr/>
                </a:tc>
                <a:tc hMerge="1">
                  <a:tcPr/>
                </a:tc>
                <a:tc>
                  <a:txBody>
                    <a:bodyPr/>
                    <a:p>
                      <a:pPr marL="0" marR="0" lvl="0" indent="0" algn="ctr"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不  利</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vMerge="1">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1</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2</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3</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4</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5</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6</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7</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8</a:t>
                      </a:r>
                      <a:endParaRPr kumimoji="1" lang="en-GB" altLang="zh-CN"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69938">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上下级关系</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rPr>
                        <a:t>好</a:t>
                      </a:r>
                      <a:endPar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好</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好</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好</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rPr>
                        <a:t>差</a:t>
                      </a:r>
                      <a:endPar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73163">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任务结构</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rPr>
                        <a:t>明确</a:t>
                      </a:r>
                      <a:endPar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明确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26670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不</a:t>
                      </a:r>
                      <a:endParaRPr kumimoji="1" lang="zh-CN" altLang="en-US"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p>
                      <a:pPr marL="0" marR="0" lvl="0" indent="266700" algn="l" defTabSz="914400" rtl="0" eaLnBrk="0" fontAlgn="base" latinLnBrk="0" hangingPunct="0">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明确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26670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不</a:t>
                      </a:r>
                      <a:endParaRPr kumimoji="1" lang="zh-CN" altLang="en-US"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p>
                      <a:pPr marL="0" marR="0" lvl="0" indent="266700" algn="l" defTabSz="914400" rtl="0" eaLnBrk="0" fontAlgn="base" latinLnBrk="0" hangingPunct="0">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明确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明确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明确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26670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不明确</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26670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rPr>
                        <a:t>不明确</a:t>
                      </a:r>
                      <a:endPar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825">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职位权力</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rPr>
                        <a:t>强</a:t>
                      </a:r>
                      <a:endPar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Courier New" panose="02070309020205020404" pitchFamily="49" charset="0"/>
                        </a:rPr>
                        <a:t>弱</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Courier New" panose="02070309020205020404" pitchFamily="49"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强</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弱</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强</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弱</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强</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rPr>
                        <a:t>弱</a:t>
                      </a:r>
                      <a:endParaRPr kumimoji="1" lang="zh-CN" altLang="en-GB" sz="2000" b="1" i="0" u="none" strike="noStrike" cap="none" normalizeH="0" baseline="0" smtClean="0">
                        <a:ln>
                          <a:noFill/>
                        </a:ln>
                        <a:solidFill>
                          <a:schemeClr val="tx2"/>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41400">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领导方式</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rgbClr val="FF3300"/>
                          </a:solidFill>
                          <a:effectLst/>
                          <a:latin typeface="隶书" pitchFamily="49" charset="-122"/>
                          <a:ea typeface="隶书" pitchFamily="49" charset="-122"/>
                          <a:cs typeface="Times New Roman" panose="02020603050405020304" pitchFamily="18" charset="0"/>
                        </a:rPr>
                        <a:t>任务取向型</a:t>
                      </a:r>
                      <a:endParaRPr kumimoji="1" lang="zh-CN" altLang="en-GB" sz="2000" b="1" i="0" u="none" strike="noStrike" cap="none" normalizeH="0" baseline="0" smtClean="0">
                        <a:ln>
                          <a:noFill/>
                        </a:ln>
                        <a:solidFill>
                          <a:srgbClr val="FF3300"/>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cPr/>
                </a:tc>
                <a:tc hMerge="1">
                  <a:tcPr/>
                </a:tc>
                <a:tc gridSpan="2">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关系取向型</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cPr/>
                </a:tc>
                <a:tc>
                  <a:txBody>
                    <a:bodyPr/>
                    <a:p>
                      <a:pPr marL="0" marR="0" lvl="0" indent="26670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无资料</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rPr>
                        <a:t>未发现什么关系</a:t>
                      </a:r>
                      <a:endParaRPr kumimoji="1" lang="zh-CN" altLang="en-GB" sz="2000" b="1" i="0" u="none" strike="noStrike" cap="none" normalizeH="0" baseline="0" smtClean="0">
                        <a:ln>
                          <a:noFill/>
                        </a:ln>
                        <a:solidFill>
                          <a:schemeClr val="tx1"/>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100000"/>
                        </a:lnSpc>
                        <a:spcBef>
                          <a:spcPct val="0"/>
                        </a:spcBef>
                        <a:spcAft>
                          <a:spcPct val="0"/>
                        </a:spcAft>
                        <a:buClrTx/>
                        <a:buSzTx/>
                        <a:buFontTx/>
                        <a:buNone/>
                      </a:pPr>
                      <a:r>
                        <a:rPr kumimoji="1" lang="zh-CN" altLang="en-GB" sz="2000" b="1" i="0" u="none" strike="noStrike" cap="none" normalizeH="0" baseline="0" smtClean="0">
                          <a:ln>
                            <a:noFill/>
                          </a:ln>
                          <a:solidFill>
                            <a:srgbClr val="FF3300"/>
                          </a:solidFill>
                          <a:effectLst/>
                          <a:latin typeface="隶书" pitchFamily="49" charset="-122"/>
                          <a:ea typeface="隶书" pitchFamily="49" charset="-122"/>
                          <a:cs typeface="Times New Roman" panose="02020603050405020304" pitchFamily="18" charset="0"/>
                        </a:rPr>
                        <a:t>任务取向型</a:t>
                      </a:r>
                      <a:endParaRPr kumimoji="1" lang="zh-CN" altLang="en-GB" sz="2000" b="1" i="0" u="none" strike="noStrike" cap="none" normalizeH="0" baseline="0" smtClean="0">
                        <a:ln>
                          <a:noFill/>
                        </a:ln>
                        <a:solidFill>
                          <a:srgbClr val="FF3300"/>
                        </a:solidFill>
                        <a:effectLst/>
                        <a:latin typeface="隶书" pitchFamily="49" charset="-122"/>
                        <a:ea typeface="隶书" pitchFamily="49" charset="-122"/>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文本框 1"/>
          <p:cNvSpPr txBox="1"/>
          <p:nvPr/>
        </p:nvSpPr>
        <p:spPr>
          <a:xfrm>
            <a:off x="166370" y="2151380"/>
            <a:ext cx="3334385" cy="4523105"/>
          </a:xfrm>
          <a:prstGeom prst="rect">
            <a:avLst/>
          </a:prstGeom>
          <a:noFill/>
          <a:ln>
            <a:solidFill>
              <a:schemeClr val="tx1"/>
            </a:solidFill>
            <a:prstDash val="lgDash"/>
          </a:ln>
        </p:spPr>
        <p:txBody>
          <a:bodyPr wrap="square" rtlCol="0">
            <a:spAutoFit/>
          </a:bodyPr>
          <a:p>
            <a:r>
              <a:rPr lang="zh-CN" altLang="en-US" sz="2800" b="1">
                <a:latin typeface="微软雅黑" panose="020B0503020204020204" pitchFamily="34" charset="-122"/>
                <a:ea typeface="微软雅黑" panose="020B0503020204020204" pitchFamily="34" charset="-122"/>
              </a:rPr>
              <a:t> </a:t>
            </a:r>
            <a:r>
              <a:rPr lang="zh-CN" altLang="en-US" sz="2000">
                <a:latin typeface="微软雅黑" panose="020B0503020204020204" pitchFamily="34" charset="-122"/>
                <a:ea typeface="微软雅黑" panose="020B0503020204020204" pitchFamily="34" charset="-122"/>
              </a:rPr>
              <a:t>费德勒研究得出：</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三个环境变量均存在好坏两种状态，因此可归纳出</a:t>
            </a:r>
            <a:r>
              <a:rPr lang="zh-CN" altLang="en-US" sz="2000">
                <a:solidFill>
                  <a:srgbClr val="FF0000"/>
                </a:solidFill>
                <a:latin typeface="微软雅黑" panose="020B0503020204020204" pitchFamily="34" charset="-122"/>
                <a:ea typeface="微软雅黑" panose="020B0503020204020204" pitchFamily="34" charset="-122"/>
              </a:rPr>
              <a:t>8种具体情境</a:t>
            </a:r>
            <a:r>
              <a:rPr lang="zh-CN" altLang="en-US" sz="2000">
                <a:latin typeface="微软雅黑" panose="020B0503020204020204" pitchFamily="34" charset="-122"/>
                <a:ea typeface="微软雅黑" panose="020B0503020204020204" pitchFamily="34" charset="-122"/>
              </a:rPr>
              <a:t>。</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在有利的（三个因素至少具备两个因素）及最为不利的（三者都缺）情景中，采用“</a:t>
            </a:r>
            <a:r>
              <a:rPr lang="zh-CN" altLang="en-US" sz="2000" b="1">
                <a:solidFill>
                  <a:srgbClr val="FF0000"/>
                </a:solidFill>
                <a:latin typeface="微软雅黑" panose="020B0503020204020204" pitchFamily="34" charset="-122"/>
                <a:ea typeface="微软雅黑" panose="020B0503020204020204" pitchFamily="34" charset="-122"/>
              </a:rPr>
              <a:t>以任务为中心的指令型”</a:t>
            </a:r>
            <a:r>
              <a:rPr lang="zh-CN" altLang="en-US" sz="2000">
                <a:latin typeface="微软雅黑" panose="020B0503020204020204" pitchFamily="34" charset="-122"/>
                <a:ea typeface="微软雅黑" panose="020B0503020204020204" pitchFamily="34" charset="-122"/>
              </a:rPr>
              <a:t>（即任务取向型）领导方式，效果比较好；</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   在处于中间状态（三项具备一项）的情境中，</a:t>
            </a:r>
            <a:r>
              <a:rPr lang="zh-CN" altLang="en-US" sz="2000" b="1">
                <a:solidFill>
                  <a:srgbClr val="FF0000"/>
                </a:solidFill>
                <a:latin typeface="微软雅黑" panose="020B0503020204020204" pitchFamily="34" charset="-122"/>
                <a:ea typeface="微软雅黑" panose="020B0503020204020204" pitchFamily="34" charset="-122"/>
              </a:rPr>
              <a:t>“以人为中心的宽容型”（即关系取向型）领导方式比较有利。</a:t>
            </a:r>
            <a:endParaRPr lang="zh-CN" altLang="en-US" sz="20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59690" y="962660"/>
            <a:ext cx="6812915"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一、费德勒模型——根据环境选领导</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81355" y="1727835"/>
            <a:ext cx="26212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（四）实践的应用</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865630" y="2579370"/>
            <a:ext cx="8335010" cy="1383665"/>
          </a:xfrm>
          <a:prstGeom prst="rect">
            <a:avLst/>
          </a:prstGeom>
          <a:noFill/>
          <a:ln>
            <a:solidFill>
              <a:srgbClr val="FF0000"/>
            </a:solidFill>
            <a:prstDash val="dash"/>
          </a:ln>
        </p:spPr>
        <p:txBody>
          <a:bodyPr wrap="square" rtlCol="0">
            <a:spAutoFit/>
          </a:bodyPr>
          <a:p>
            <a:r>
              <a:rPr lang="zh-CN" altLang="en-US" sz="2800">
                <a:latin typeface="微软雅黑" panose="020B0503020204020204" pitchFamily="34" charset="-122"/>
                <a:ea typeface="微软雅黑" panose="020B0503020204020204" pitchFamily="34" charset="-122"/>
              </a:rPr>
              <a:t>依照费德勒模式，要提高领导的有效性只有</a:t>
            </a:r>
            <a:r>
              <a:rPr lang="zh-CN" altLang="en-US" sz="2800" b="1">
                <a:solidFill>
                  <a:srgbClr val="FF0000"/>
                </a:solidFill>
                <a:latin typeface="微软雅黑" panose="020B0503020204020204" pitchFamily="34" charset="-122"/>
                <a:ea typeface="微软雅黑" panose="020B0503020204020204" pitchFamily="34" charset="-122"/>
              </a:rPr>
              <a:t>两条路</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a:p>
            <a:r>
              <a:rPr lang="zh-CN" altLang="en-US" sz="2800">
                <a:solidFill>
                  <a:srgbClr val="FF0000"/>
                </a:solidFill>
                <a:latin typeface="微软雅黑" panose="020B0503020204020204" pitchFamily="34" charset="-122"/>
                <a:ea typeface="微软雅黑" panose="020B0503020204020204" pitchFamily="34" charset="-122"/>
              </a:rPr>
              <a:t>替换领导以适应环境</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a:p>
            <a:r>
              <a:rPr lang="zh-CN" altLang="en-US" sz="2800">
                <a:solidFill>
                  <a:srgbClr val="FF0000"/>
                </a:solidFill>
                <a:latin typeface="微软雅黑" panose="020B0503020204020204" pitchFamily="34" charset="-122"/>
                <a:ea typeface="微软雅黑" panose="020B0503020204020204" pitchFamily="34" charset="-122"/>
              </a:rPr>
              <a:t>改变领导者所处的环境以适应领导者</a:t>
            </a:r>
            <a:r>
              <a:rPr lang="zh-CN" altLang="en-US" sz="2800" b="1">
                <a:solidFill>
                  <a:srgbClr val="FF0000"/>
                </a:solidFill>
                <a:latin typeface="微软雅黑" panose="020B0503020204020204" pitchFamily="34" charset="-122"/>
                <a:ea typeface="微软雅黑" panose="020B0503020204020204" pitchFamily="34" charset="-122"/>
              </a:rPr>
              <a:t>。</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911350" y="4063365"/>
            <a:ext cx="8289290" cy="1383665"/>
          </a:xfrm>
          <a:prstGeom prst="rect">
            <a:avLst/>
          </a:prstGeom>
          <a:noFill/>
          <a:ln>
            <a:solidFill>
              <a:srgbClr val="0848AF"/>
            </a:solidFill>
            <a:prstDash val="lgDash"/>
          </a:ln>
        </p:spPr>
        <p:txBody>
          <a:bodyPr wrap="square" rtlCol="0">
            <a:spAutoFit/>
          </a:bodyPr>
          <a:p>
            <a:r>
              <a:rPr lang="zh-CN" altLang="en-US" sz="2800" b="1">
                <a:solidFill>
                  <a:srgbClr val="FF0000"/>
                </a:solidFill>
                <a:latin typeface="微软雅黑" panose="020B0503020204020204" pitchFamily="34" charset="-122"/>
                <a:ea typeface="微软雅黑" panose="020B0503020204020204" pitchFamily="34" charset="-122"/>
              </a:rPr>
              <a:t>小结</a:t>
            </a:r>
            <a:r>
              <a:rPr lang="zh-CN" altLang="en-US" sz="2800">
                <a:latin typeface="微软雅黑" panose="020B0503020204020204" pitchFamily="34" charset="-122"/>
                <a:ea typeface="微软雅黑" panose="020B0503020204020204" pitchFamily="34" charset="-122"/>
              </a:rPr>
              <a:t>：抛开费德勒“领导风格不变”的观点，我们就可以根据费德勒模型得出：</a:t>
            </a:r>
            <a:endParaRPr lang="zh-CN" altLang="en-US" sz="2800">
              <a:latin typeface="微软雅黑" panose="020B0503020204020204" pitchFamily="34" charset="-122"/>
              <a:ea typeface="微软雅黑" panose="020B0503020204020204" pitchFamily="34" charset="-122"/>
            </a:endParaRPr>
          </a:p>
          <a:p>
            <a:r>
              <a:rPr lang="zh-CN" altLang="en-US" sz="2800">
                <a:solidFill>
                  <a:srgbClr val="FF0000"/>
                </a:solidFill>
                <a:latin typeface="微软雅黑" panose="020B0503020204020204" pitchFamily="34" charset="-122"/>
                <a:ea typeface="微软雅黑" panose="020B0503020204020204" pitchFamily="34" charset="-122"/>
              </a:rPr>
              <a:t>领导者要视环境因素选择自己的领导方式</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59690" y="962660"/>
            <a:ext cx="1809115" cy="607695"/>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lnSpc>
                <a:spcPct val="120000"/>
              </a:lnSpc>
            </a:pPr>
            <a:r>
              <a:rPr lang="zh-CN" altLang="en-US" sz="2800" b="0" noProof="0" smtClean="0">
                <a:ln>
                  <a:noFill/>
                </a:ln>
                <a:solidFill>
                  <a:schemeClr val="bg1"/>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案例导入</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2197735" y="962660"/>
            <a:ext cx="8902700" cy="4399915"/>
          </a:xfrm>
          <a:prstGeom prst="rect">
            <a:avLst/>
          </a:prstGeom>
          <a:noFill/>
          <a:ln>
            <a:solidFill>
              <a:srgbClr val="0848AF"/>
            </a:solidFill>
            <a:prstDash val="dashDot"/>
          </a:ln>
        </p:spPr>
        <p:txBody>
          <a:bodyPr wrap="square" rtlCol="0">
            <a:spAutoFit/>
          </a:bodyPr>
          <a:p>
            <a:r>
              <a:rPr lang="zh-CN" altLang="en-US" sz="2800">
                <a:latin typeface="微软雅黑" panose="020B0503020204020204" pitchFamily="34" charset="-122"/>
                <a:ea typeface="微软雅黑" panose="020B0503020204020204" pitchFamily="34" charset="-122"/>
              </a:rPr>
              <a:t>联想的柳传志说：</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“我刚建立公司时，采用的是‘由上而下’的方法领导管理团队，也就是我们称为‘</a:t>
            </a:r>
            <a:r>
              <a:rPr lang="zh-CN" altLang="en-US" sz="2800" b="1">
                <a:latin typeface="微软雅黑" panose="020B0503020204020204" pitchFamily="34" charset="-122"/>
                <a:ea typeface="微软雅黑" panose="020B0503020204020204" pitchFamily="34" charset="-122"/>
              </a:rPr>
              <a:t>指令式</a:t>
            </a:r>
            <a:r>
              <a:rPr lang="zh-CN" altLang="en-US" sz="2800">
                <a:latin typeface="微软雅黑" panose="020B0503020204020204" pitchFamily="34" charset="-122"/>
                <a:ea typeface="微软雅黑" panose="020B0503020204020204" pitchFamily="34" charset="-122"/>
              </a:rPr>
              <a:t>’的方法；</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进入90年代，公司来了一些高素质的年轻人，我就把‘指令式’的方法改为所谓‘</a:t>
            </a:r>
            <a:r>
              <a:rPr lang="zh-CN" altLang="en-US" sz="2800" b="1">
                <a:latin typeface="微软雅黑" panose="020B0503020204020204" pitchFamily="34" charset="-122"/>
                <a:ea typeface="微软雅黑" panose="020B0503020204020204" pitchFamily="34" charset="-122"/>
              </a:rPr>
              <a:t>指导性</a:t>
            </a:r>
            <a:r>
              <a:rPr lang="zh-CN" altLang="en-US" sz="2800">
                <a:latin typeface="微软雅黑" panose="020B0503020204020204" pitchFamily="34" charset="-122"/>
                <a:ea typeface="微软雅黑" panose="020B0503020204020204" pitchFamily="34" charset="-122"/>
              </a:rPr>
              <a:t>’的方法；</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1995年以后，我就把工作方式逐渐改为‘</a:t>
            </a:r>
            <a:r>
              <a:rPr lang="zh-CN" altLang="en-US" sz="2800" b="1">
                <a:latin typeface="微软雅黑" panose="020B0503020204020204" pitchFamily="34" charset="-122"/>
                <a:ea typeface="微软雅黑" panose="020B0503020204020204" pitchFamily="34" charset="-122"/>
              </a:rPr>
              <a:t>参与式</a:t>
            </a:r>
            <a:r>
              <a:rPr lang="zh-CN" altLang="en-US" sz="2800">
                <a:latin typeface="微软雅黑" panose="020B0503020204020204" pitchFamily="34" charset="-122"/>
                <a:ea typeface="微软雅黑" panose="020B0503020204020204" pitchFamily="34" charset="-122"/>
              </a:rPr>
              <a:t>’——属下提出计划，我来提供意见。这样我身边的人就有了非常大的舞台。</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再后来，他们自己都可以做决定，我也由一个‘导演’逐渐变成了‘</a:t>
            </a:r>
            <a:r>
              <a:rPr lang="zh-CN" altLang="en-US" sz="2800" b="1">
                <a:latin typeface="微软雅黑" panose="020B0503020204020204" pitchFamily="34" charset="-122"/>
                <a:ea typeface="微软雅黑" panose="020B0503020204020204" pitchFamily="34" charset="-122"/>
              </a:rPr>
              <a:t>电影制片人</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p:txBody>
      </p:sp>
      <p:sp>
        <p:nvSpPr>
          <p:cNvPr id="4" name="文本框 3"/>
          <p:cNvSpPr txBox="1"/>
          <p:nvPr/>
        </p:nvSpPr>
        <p:spPr>
          <a:xfrm>
            <a:off x="1704975" y="5593080"/>
            <a:ext cx="9887585" cy="460375"/>
          </a:xfrm>
          <a:prstGeom prst="rect">
            <a:avLst/>
          </a:prstGeom>
          <a:noFill/>
          <a:ln>
            <a:solidFill>
              <a:schemeClr val="tx1"/>
            </a:solidFill>
            <a:prstDash val="dashDot"/>
          </a:ln>
        </p:spPr>
        <p:txBody>
          <a:bodyPr wrap="square" rtlCol="0">
            <a:spAutoFit/>
          </a:bodyPr>
          <a:p>
            <a:r>
              <a:rPr lang="zh-CN" altLang="en-US" sz="2400" b="1">
                <a:latin typeface="微软雅黑" panose="020B0503020204020204" pitchFamily="34" charset="-122"/>
                <a:ea typeface="微软雅黑" panose="020B0503020204020204" pitchFamily="34" charset="-122"/>
              </a:rPr>
              <a:t>问题：柳传志采取了哪些管理方法？他为什么要不断改变管理方法？</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59690" y="962660"/>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81355" y="1727835"/>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（一）理论概述</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78535" y="2411095"/>
            <a:ext cx="9150350" cy="3230245"/>
          </a:xfrm>
          <a:prstGeom prst="rect">
            <a:avLst/>
          </a:prstGeom>
          <a:noFill/>
        </p:spPr>
        <p:txBody>
          <a:bodyPr wrap="square" rtlCol="0">
            <a:spAutoFit/>
          </a:bodyPr>
          <a:p>
            <a:r>
              <a:rPr lang="zh-CN" altLang="en-US" sz="2400" b="1">
                <a:solidFill>
                  <a:schemeClr val="tx2">
                    <a:lumMod val="60000"/>
                    <a:lumOff val="40000"/>
                  </a:schemeClr>
                </a:solidFill>
                <a:latin typeface="微软雅黑" panose="020B0503020204020204" pitchFamily="34" charset="-122"/>
                <a:ea typeface="微软雅黑" panose="020B0503020204020204" pitchFamily="34" charset="-122"/>
              </a:rPr>
              <a:t>1、权变因素——下属的成熟度</a:t>
            </a:r>
            <a:endParaRPr lang="zh-CN" altLang="en-US" sz="2400" b="1">
              <a:solidFill>
                <a:schemeClr val="tx2">
                  <a:lumMod val="60000"/>
                  <a:lumOff val="40000"/>
                </a:schemeClr>
              </a:solidFill>
              <a:latin typeface="微软雅黑" panose="020B0503020204020204" pitchFamily="34" charset="-122"/>
              <a:ea typeface="微软雅黑" panose="020B0503020204020204" pitchFamily="34" charset="-122"/>
            </a:endParaRPr>
          </a:p>
          <a:p>
            <a:r>
              <a:rPr lang="zh-CN" altLang="en-US"/>
              <a:t>      </a:t>
            </a:r>
            <a:r>
              <a:rPr lang="zh-CN" altLang="en-US" sz="2000">
                <a:latin typeface="微软雅黑" panose="020B0503020204020204" pitchFamily="34" charset="-122"/>
                <a:ea typeface="微软雅黑" panose="020B0503020204020204" pitchFamily="34" charset="-122"/>
              </a:rPr>
              <a:t>科曼等人在分析领导行为四分图时发现高工作、高关系的领导并不经常有效，低工作、低关系的领导也不一定完全无效，这与下级的成熟程度有关。</a:t>
            </a:r>
            <a:endParaRPr lang="zh-CN" altLang="en-US" sz="2000">
              <a:latin typeface="微软雅黑" panose="020B0503020204020204" pitchFamily="34" charset="-122"/>
              <a:ea typeface="微软雅黑" panose="020B0503020204020204" pitchFamily="34" charset="-122"/>
            </a:endParaRPr>
          </a:p>
          <a:p>
            <a:endParaRPr lang="zh-CN" altLang="en-US" sz="2000">
              <a:latin typeface="微软雅黑" panose="020B0503020204020204" pitchFamily="34" charset="-122"/>
              <a:ea typeface="微软雅黑" panose="020B0503020204020204" pitchFamily="34" charset="-122"/>
            </a:endParaRPr>
          </a:p>
          <a:p>
            <a:r>
              <a:rPr lang="zh-CN" altLang="en-US" sz="2000" b="1">
                <a:latin typeface="微软雅黑" panose="020B0503020204020204" pitchFamily="34" charset="-122"/>
                <a:ea typeface="微软雅黑" panose="020B0503020204020204" pitchFamily="34" charset="-122"/>
              </a:rPr>
              <a:t>成熟度（Maturity）</a:t>
            </a:r>
            <a:r>
              <a:rPr lang="zh-CN" altLang="en-US" sz="2000">
                <a:latin typeface="微软雅黑" panose="020B0503020204020204" pitchFamily="34" charset="-122"/>
                <a:ea typeface="微软雅黑" panose="020B0503020204020204" pitchFamily="34" charset="-122"/>
              </a:rPr>
              <a:t>——个体对自己的直接行为负责任的能力和意愿。它包括工作成熟度和心理成熟度(=工作能力+积极性）。</a:t>
            </a:r>
            <a:endParaRPr lang="zh-CN" altLang="en-US" sz="2000">
              <a:latin typeface="微软雅黑" panose="020B0503020204020204" pitchFamily="34" charset="-122"/>
              <a:ea typeface="微软雅黑" panose="020B0503020204020204" pitchFamily="34" charset="-122"/>
            </a:endParaRPr>
          </a:p>
          <a:p>
            <a:r>
              <a:rPr lang="zh-CN" altLang="en-US" sz="2000" b="1">
                <a:latin typeface="微软雅黑" panose="020B0503020204020204" pitchFamily="34" charset="-122"/>
                <a:ea typeface="微软雅黑" panose="020B0503020204020204" pitchFamily="34" charset="-122"/>
              </a:rPr>
              <a:t>工作成熟度</a:t>
            </a:r>
            <a:r>
              <a:rPr lang="zh-CN" altLang="en-US" sz="2000">
                <a:latin typeface="微软雅黑" panose="020B0503020204020204" pitchFamily="34" charset="-122"/>
                <a:ea typeface="微软雅黑" panose="020B0503020204020204" pitchFamily="34" charset="-122"/>
              </a:rPr>
              <a:t>——个人的知识和技能。工作成熟度高的个体拥有足够的知识、能力和经验完成他们的工作任务而不需要别人的指导。</a:t>
            </a:r>
            <a:endParaRPr lang="zh-CN" altLang="en-US" sz="2000">
              <a:latin typeface="微软雅黑" panose="020B0503020204020204" pitchFamily="34" charset="-122"/>
              <a:ea typeface="微软雅黑" panose="020B0503020204020204" pitchFamily="34" charset="-122"/>
            </a:endParaRPr>
          </a:p>
          <a:p>
            <a:r>
              <a:rPr lang="zh-CN" altLang="en-US" sz="2000" b="1">
                <a:latin typeface="微软雅黑" panose="020B0503020204020204" pitchFamily="34" charset="-122"/>
                <a:ea typeface="微软雅黑" panose="020B0503020204020204" pitchFamily="34" charset="-122"/>
              </a:rPr>
              <a:t>心理成熟度</a:t>
            </a:r>
            <a:r>
              <a:rPr lang="zh-CN" altLang="en-US" sz="2000">
                <a:latin typeface="微软雅黑" panose="020B0503020204020204" pitchFamily="34" charset="-122"/>
                <a:ea typeface="微软雅黑" panose="020B0503020204020204" pitchFamily="34" charset="-122"/>
              </a:rPr>
              <a:t>——一个人做某事的意愿和动机（积极性）。心理成熟度高的个体不需要太多的外部鼓励，而靠内部动机激励。</a:t>
            </a:r>
            <a:endParaRPr lang="zh-CN" altLang="en-US" sz="20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0" y="765175"/>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graphicFrame>
        <p:nvGraphicFramePr>
          <p:cNvPr id="72709" name="Object 4"/>
          <p:cNvGraphicFramePr>
            <a:graphicFrameLocks noChangeAspect="1"/>
          </p:cNvGraphicFramePr>
          <p:nvPr/>
        </p:nvGraphicFramePr>
        <p:xfrm>
          <a:off x="3854450" y="1372870"/>
          <a:ext cx="8135620" cy="5493385"/>
        </p:xfrm>
        <a:graphic>
          <a:graphicData uri="http://schemas.openxmlformats.org/presentationml/2006/ole">
            <mc:AlternateContent xmlns:mc="http://schemas.openxmlformats.org/markup-compatibility/2006">
              <mc:Choice xmlns:v="urn:schemas-microsoft-com:vml" Requires="v">
                <p:oleObj spid="_x0000_s3076" name="" r:id="rId1" imgW="4123690" imgH="2214245" progId="Word.Picture.8">
                  <p:embed/>
                </p:oleObj>
              </mc:Choice>
              <mc:Fallback>
                <p:oleObj name="" r:id="rId1" imgW="4123690" imgH="2214245" progId="Word.Picture.8">
                  <p:embed/>
                  <p:pic>
                    <p:nvPicPr>
                      <p:cNvPr id="0" name="图片 3075"/>
                      <p:cNvPicPr/>
                      <p:nvPr/>
                    </p:nvPicPr>
                    <p:blipFill>
                      <a:blip r:embed="rId2"/>
                      <a:srcRect l="24205" r="9140" b="17516"/>
                      <a:stretch>
                        <a:fillRect/>
                      </a:stretch>
                    </p:blipFill>
                    <p:spPr>
                      <a:xfrm>
                        <a:off x="3854450" y="1372870"/>
                        <a:ext cx="8135620" cy="5493385"/>
                      </a:xfrm>
                      <a:prstGeom prst="rect">
                        <a:avLst/>
                      </a:prstGeom>
                      <a:noFill/>
                      <a:ln w="38100">
                        <a:noFill/>
                        <a:miter/>
                      </a:ln>
                    </p:spPr>
                  </p:pic>
                </p:oleObj>
              </mc:Fallback>
            </mc:AlternateContent>
          </a:graphicData>
        </a:graphic>
      </p:graphicFrame>
      <p:sp>
        <p:nvSpPr>
          <p:cNvPr id="72710" name="Line 6"/>
          <p:cNvSpPr/>
          <p:nvPr/>
        </p:nvSpPr>
        <p:spPr>
          <a:xfrm>
            <a:off x="6878320" y="5484495"/>
            <a:ext cx="635" cy="589915"/>
          </a:xfrm>
          <a:prstGeom prst="line">
            <a:avLst/>
          </a:prstGeom>
          <a:ln w="9525" cap="flat" cmpd="sng">
            <a:solidFill>
              <a:schemeClr val="tx1"/>
            </a:solidFill>
            <a:prstDash val="solid"/>
            <a:headEnd type="none" w="med" len="med"/>
            <a:tailEnd type="none" w="med" len="med"/>
          </a:ln>
        </p:spPr>
      </p:sp>
      <p:sp>
        <p:nvSpPr>
          <p:cNvPr id="72711" name="Line 7"/>
          <p:cNvSpPr/>
          <p:nvPr/>
        </p:nvSpPr>
        <p:spPr>
          <a:xfrm>
            <a:off x="9326245" y="5478145"/>
            <a:ext cx="635" cy="524510"/>
          </a:xfrm>
          <a:prstGeom prst="line">
            <a:avLst/>
          </a:prstGeom>
          <a:ln w="9525" cap="flat" cmpd="sng">
            <a:solidFill>
              <a:schemeClr val="tx1"/>
            </a:solidFill>
            <a:prstDash val="solid"/>
            <a:headEnd type="none" w="med" len="med"/>
            <a:tailEnd type="none" w="med" len="med"/>
          </a:ln>
        </p:spPr>
      </p:sp>
      <p:sp>
        <p:nvSpPr>
          <p:cNvPr id="72712" name="Line 8"/>
          <p:cNvSpPr/>
          <p:nvPr/>
        </p:nvSpPr>
        <p:spPr>
          <a:xfrm>
            <a:off x="8029575" y="5412740"/>
            <a:ext cx="635" cy="589915"/>
          </a:xfrm>
          <a:prstGeom prst="line">
            <a:avLst/>
          </a:prstGeom>
          <a:ln w="9525" cap="rnd" cmpd="sng">
            <a:solidFill>
              <a:schemeClr val="tx1"/>
            </a:solidFill>
            <a:prstDash val="sysDot"/>
            <a:headEnd type="none" w="med" len="med"/>
            <a:tailEnd type="none" w="med" len="med"/>
          </a:ln>
        </p:spPr>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1" name="Rectangle 3"/>
          <p:cNvSpPr>
            <a:spLocks noGrp="1" noRot="1"/>
          </p:cNvSpPr>
          <p:nvPr>
            <p:ph idx="4294967295"/>
          </p:nvPr>
        </p:nvSpPr>
        <p:spPr>
          <a:xfrm>
            <a:off x="815975" y="1738630"/>
            <a:ext cx="9645650" cy="3787775"/>
          </a:xfrm>
        </p:spPr>
        <p:txBody>
          <a:bodyPr vert="horz" wrap="square" lIns="91440" tIns="45720" rIns="91440" bIns="45720" anchor="t"/>
          <a:p>
            <a:pPr eaLnBrk="1" hangingPunct="1">
              <a:buNone/>
            </a:pPr>
            <a:r>
              <a:rPr lang="en-US" altLang="zh-CN" sz="2400" b="1">
                <a:solidFill>
                  <a:schemeClr val="tx2">
                    <a:lumMod val="60000"/>
                    <a:lumOff val="40000"/>
                  </a:schemeClr>
                </a:solidFill>
                <a:latin typeface="微软雅黑" panose="020B0503020204020204" pitchFamily="34" charset="-122"/>
                <a:ea typeface="微软雅黑" panose="020B0503020204020204" pitchFamily="34" charset="-122"/>
                <a:sym typeface="+mn-ea"/>
              </a:rPr>
              <a:t>2.</a:t>
            </a:r>
            <a:r>
              <a:rPr lang="zh-CN" altLang="en-US" sz="2400" b="1">
                <a:solidFill>
                  <a:schemeClr val="tx2">
                    <a:lumMod val="60000"/>
                    <a:lumOff val="40000"/>
                  </a:schemeClr>
                </a:solidFill>
                <a:latin typeface="微软雅黑" panose="020B0503020204020204" pitchFamily="34" charset="-122"/>
                <a:ea typeface="微软雅黑" panose="020B0503020204020204" pitchFamily="34" charset="-122"/>
                <a:sym typeface="+mn-ea"/>
              </a:rPr>
              <a:t>与不同情景相匹配的四种领导方式</a:t>
            </a:r>
            <a:endParaRPr lang="zh-CN" altLang="en-US" sz="3600" b="1" dirty="0">
              <a:solidFill>
                <a:schemeClr val="tx2"/>
              </a:solidFill>
              <a:latin typeface="黑体" panose="02010609060101010101" charset="-122"/>
              <a:ea typeface="黑体" panose="02010609060101010101" charset="-122"/>
              <a:sym typeface="+mn-ea"/>
            </a:endParaRPr>
          </a:p>
          <a:p>
            <a:pPr eaLnBrk="1" hangingPunct="1">
              <a:buNone/>
            </a:pPr>
            <a:r>
              <a:rPr lang="zh-CN" altLang="en-US" b="1" dirty="0">
                <a:solidFill>
                  <a:schemeClr val="tx2"/>
                </a:solidFill>
                <a:latin typeface="楷体_GB2312" pitchFamily="49" charset="-122"/>
                <a:ea typeface="楷体_GB2312" pitchFamily="49" charset="-122"/>
              </a:rPr>
              <a:t>（</a:t>
            </a:r>
            <a:r>
              <a:rPr lang="en-US" altLang="zh-CN" b="1" dirty="0">
                <a:solidFill>
                  <a:schemeClr val="tx2"/>
                </a:solidFill>
                <a:latin typeface="楷体_GB2312" pitchFamily="49" charset="-122"/>
                <a:ea typeface="楷体_GB2312" pitchFamily="49" charset="-122"/>
              </a:rPr>
              <a:t>1</a:t>
            </a:r>
            <a:r>
              <a:rPr lang="zh-CN" altLang="en-US" b="1" dirty="0">
                <a:solidFill>
                  <a:schemeClr val="tx2"/>
                </a:solidFill>
                <a:latin typeface="楷体_GB2312" pitchFamily="49" charset="-122"/>
                <a:ea typeface="楷体_GB2312" pitchFamily="49" charset="-122"/>
              </a:rPr>
              <a:t>）命令式管理</a:t>
            </a:r>
            <a:r>
              <a:rPr lang="en-US" altLang="zh-CN" sz="3600" b="1" dirty="0">
                <a:solidFill>
                  <a:schemeClr val="tx2"/>
                </a:solidFill>
                <a:ea typeface="楷体_GB2312" pitchFamily="49" charset="-122"/>
              </a:rPr>
              <a:t>——</a:t>
            </a:r>
            <a:r>
              <a:rPr lang="zh-CN" altLang="en-US" b="1" dirty="0">
                <a:latin typeface="楷体_GB2312" pitchFamily="49" charset="-122"/>
                <a:ea typeface="楷体_GB2312" pitchFamily="49" charset="-122"/>
              </a:rPr>
              <a:t>第一象限：高工作、低关系。</a:t>
            </a:r>
            <a:endParaRPr lang="zh-CN" altLang="en-US" b="1" dirty="0">
              <a:latin typeface="楷体_GB2312" pitchFamily="49" charset="-122"/>
              <a:ea typeface="楷体_GB2312" pitchFamily="49" charset="-122"/>
            </a:endParaRPr>
          </a:p>
          <a:p>
            <a:pPr eaLnBrk="1" hangingPunct="1"/>
            <a:r>
              <a:rPr lang="zh-CN" altLang="en-US" b="1" dirty="0">
                <a:latin typeface="楷体_GB2312" pitchFamily="49" charset="-122"/>
                <a:ea typeface="楷体_GB2312" pitchFamily="49" charset="-122"/>
              </a:rPr>
              <a:t> 被管理者：很不成熟，既</a:t>
            </a:r>
            <a:r>
              <a:rPr lang="zh-CN" altLang="en-US" b="1" u="sng" dirty="0">
                <a:solidFill>
                  <a:srgbClr val="FF3300"/>
                </a:solidFill>
                <a:latin typeface="楷体_GB2312" pitchFamily="49" charset="-122"/>
                <a:ea typeface="楷体_GB2312" pitchFamily="49" charset="-122"/>
              </a:rPr>
              <a:t>无能力</a:t>
            </a:r>
            <a:r>
              <a:rPr lang="zh-CN" altLang="en-US" b="1" dirty="0">
                <a:latin typeface="楷体_GB2312" pitchFamily="49" charset="-122"/>
                <a:ea typeface="楷体_GB2312" pitchFamily="49" charset="-122"/>
              </a:rPr>
              <a:t>又</a:t>
            </a:r>
            <a:r>
              <a:rPr lang="zh-CN" altLang="en-US" b="1" u="sng" dirty="0">
                <a:solidFill>
                  <a:srgbClr val="FF3300"/>
                </a:solidFill>
                <a:latin typeface="楷体_GB2312" pitchFamily="49" charset="-122"/>
                <a:ea typeface="楷体_GB2312" pitchFamily="49" charset="-122"/>
              </a:rPr>
              <a:t>无工作积极性</a:t>
            </a:r>
            <a:r>
              <a:rPr lang="zh-CN" altLang="en-US" b="1" dirty="0">
                <a:latin typeface="楷体_GB2312" pitchFamily="49" charset="-122"/>
                <a:ea typeface="楷体_GB2312" pitchFamily="49" charset="-122"/>
              </a:rPr>
              <a:t>。</a:t>
            </a:r>
            <a:endParaRPr lang="zh-CN" altLang="en-US" b="1" dirty="0">
              <a:latin typeface="楷体_GB2312" pitchFamily="49" charset="-122"/>
              <a:ea typeface="楷体_GB2312" pitchFamily="49" charset="-122"/>
            </a:endParaRPr>
          </a:p>
          <a:p>
            <a:pPr eaLnBrk="1" hangingPunct="1"/>
            <a:r>
              <a:rPr lang="zh-CN" altLang="en-US" b="1" dirty="0">
                <a:latin typeface="楷体_GB2312" pitchFamily="49" charset="-122"/>
                <a:ea typeface="楷体_GB2312" pitchFamily="49" charset="-122"/>
              </a:rPr>
              <a:t>     管理者：</a:t>
            </a:r>
            <a:r>
              <a:rPr lang="zh-CN" altLang="en-GB" b="1" dirty="0">
                <a:latin typeface="楷体_GB2312" pitchFamily="49" charset="-122"/>
                <a:ea typeface="楷体_GB2312" pitchFamily="49" charset="-122"/>
              </a:rPr>
              <a:t>必须下达明确的指示、命令，告诉下属应该干什么、怎么干以及何时何地去干，给予下属明确而</a:t>
            </a:r>
            <a:r>
              <a:rPr lang="zh-CN" altLang="en-GB" b="1" u="sng" dirty="0">
                <a:solidFill>
                  <a:srgbClr val="FF3300"/>
                </a:solidFill>
                <a:latin typeface="楷体_GB2312" pitchFamily="49" charset="-122"/>
                <a:ea typeface="楷体_GB2312" pitchFamily="49" charset="-122"/>
              </a:rPr>
              <a:t>具体的指导</a:t>
            </a:r>
            <a:r>
              <a:rPr lang="zh-CN" altLang="en-GB" b="1" dirty="0">
                <a:latin typeface="楷体_GB2312" pitchFamily="49" charset="-122"/>
                <a:ea typeface="楷体_GB2312" pitchFamily="49" charset="-122"/>
              </a:rPr>
              <a:t>，同时还要</a:t>
            </a:r>
            <a:r>
              <a:rPr lang="zh-CN" altLang="en-GB" b="1" u="sng" dirty="0">
                <a:solidFill>
                  <a:srgbClr val="FF3300"/>
                </a:solidFill>
                <a:latin typeface="楷体_GB2312" pitchFamily="49" charset="-122"/>
                <a:ea typeface="楷体_GB2312" pitchFamily="49" charset="-122"/>
              </a:rPr>
              <a:t>严格要求</a:t>
            </a:r>
            <a:r>
              <a:rPr lang="zh-CN" altLang="en-GB" b="1" dirty="0">
                <a:latin typeface="楷体_GB2312" pitchFamily="49" charset="-122"/>
                <a:ea typeface="楷体_GB2312" pitchFamily="49" charset="-122"/>
              </a:rPr>
              <a:t>。</a:t>
            </a:r>
            <a:r>
              <a:rPr lang="zh-CN" altLang="en-GB" sz="3600" b="1" dirty="0">
                <a:latin typeface="楷体_GB2312" pitchFamily="49" charset="-122"/>
                <a:ea typeface="楷体_GB2312" pitchFamily="49" charset="-122"/>
              </a:rPr>
              <a:t> </a:t>
            </a:r>
            <a:endParaRPr lang="zh-CN" altLang="en-US" b="1" dirty="0">
              <a:latin typeface="楷体_GB2312" pitchFamily="49" charset="-122"/>
              <a:ea typeface="楷体_GB2312" pitchFamily="49" charset="-122"/>
            </a:endParaRPr>
          </a:p>
        </p:txBody>
      </p:sp>
      <p:sp>
        <p:nvSpPr>
          <p:cNvPr id="53256" name="Line 8"/>
          <p:cNvSpPr/>
          <p:nvPr/>
        </p:nvSpPr>
        <p:spPr>
          <a:xfrm flipH="1" flipV="1">
            <a:off x="6186170" y="3379470"/>
            <a:ext cx="1697990" cy="1456055"/>
          </a:xfrm>
          <a:prstGeom prst="line">
            <a:avLst/>
          </a:prstGeom>
          <a:ln w="9525" cap="flat" cmpd="sng">
            <a:solidFill>
              <a:schemeClr val="tx1"/>
            </a:solidFill>
            <a:prstDash val="solid"/>
            <a:headEnd type="none" w="med" len="med"/>
            <a:tailEnd type="triangle" w="med" len="med"/>
          </a:ln>
        </p:spPr>
      </p:sp>
      <p:sp>
        <p:nvSpPr>
          <p:cNvPr id="53257" name="Line 9"/>
          <p:cNvSpPr/>
          <p:nvPr/>
        </p:nvSpPr>
        <p:spPr>
          <a:xfrm flipV="1">
            <a:off x="3925570" y="3379470"/>
            <a:ext cx="4382135" cy="1570990"/>
          </a:xfrm>
          <a:prstGeom prst="line">
            <a:avLst/>
          </a:prstGeom>
          <a:ln w="9525" cap="flat" cmpd="sng">
            <a:solidFill>
              <a:schemeClr val="tx1"/>
            </a:solidFill>
            <a:prstDash val="solid"/>
            <a:headEnd type="none" w="med" len="med"/>
            <a:tailEnd type="triangle" w="med" len="med"/>
          </a:ln>
        </p:spPr>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 name="文本框 7"/>
          <p:cNvSpPr txBox="1"/>
          <p:nvPr/>
        </p:nvSpPr>
        <p:spPr>
          <a:xfrm>
            <a:off x="665480" y="1372870"/>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（一）理论概述</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7" name="文本框 16"/>
          <p:cNvSpPr txBox="1"/>
          <p:nvPr/>
        </p:nvSpPr>
        <p:spPr>
          <a:xfrm>
            <a:off x="185420" y="765175"/>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clickPar">
                                  <p:stCondLst>
                                    <p:cond delay="0"/>
                                  </p:stCondLst>
                                  <p:childTnLst>
                                    <p:set>
                                      <p:cBhvr>
                                        <p:cTn id="6" dur="1" fill="hold">
                                          <p:stCondLst>
                                            <p:cond delay="0"/>
                                          </p:stCondLst>
                                        </p:cTn>
                                        <p:tgtEl>
                                          <p:spTgt spid="53251">
                                            <p:txEl>
                                              <p:charRg st="0" end="24"/>
                                            </p:txEl>
                                          </p:spTgt>
                                        </p:tgtEl>
                                        <p:attrNameLst>
                                          <p:attrName>style.visibility</p:attrName>
                                        </p:attrNameLst>
                                      </p:cBhvr>
                                      <p:to>
                                        <p:strVal val="visible"/>
                                      </p:to>
                                    </p:set>
                                    <p:anim calcmode="lin" valueType="num">
                                      <p:cBhvr>
                                        <p:cTn id="7" dur="1" fill="hold"/>
                                        <p:tgtEl>
                                          <p:spTgt spid="53251">
                                            <p:txEl>
                                              <p:charRg st="0" end="24"/>
                                            </p:txEl>
                                          </p:spTgt>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3251">
                                            <p:txEl>
                                              <p:charRg st="1" end="1"/>
                                            </p:txEl>
                                          </p:spTgt>
                                        </p:tgtEl>
                                        <p:attrNameLst>
                                          <p:attrName>style.visibility</p:attrName>
                                        </p:attrNameLst>
                                      </p:cBhvr>
                                      <p:to>
                                        <p:strVal val="visible"/>
                                      </p:to>
                                    </p:set>
                                    <p:anim calcmode="lin" valueType="num">
                                      <p:cBhvr>
                                        <p:cTn id="12" dur="1" fill="hold"/>
                                        <p:tgtEl>
                                          <p:spTgt spid="53251">
                                            <p:txEl>
                                              <p:charRg st="1" end="1"/>
                                            </p:txEl>
                                          </p:spTgt>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Par">
                                  <p:stCondLst>
                                    <p:cond delay="0"/>
                                  </p:stCondLst>
                                  <p:childTnLst>
                                    <p:set>
                                      <p:cBhvr>
                                        <p:cTn id="16" dur="1" fill="hold">
                                          <p:stCondLst>
                                            <p:cond delay="0"/>
                                          </p:stCondLst>
                                        </p:cTn>
                                        <p:tgtEl>
                                          <p:spTgt spid="53251">
                                            <p:txEl>
                                              <p:charRg st="24" end="48"/>
                                            </p:txEl>
                                          </p:spTgt>
                                        </p:tgtEl>
                                        <p:attrNameLst>
                                          <p:attrName>style.visibility</p:attrName>
                                        </p:attrNameLst>
                                      </p:cBhvr>
                                      <p:to>
                                        <p:strVal val="visible"/>
                                      </p:to>
                                    </p:set>
                                    <p:anim calcmode="lin" valueType="num">
                                      <p:cBhvr>
                                        <p:cTn id="17" dur="1" fill="hold"/>
                                        <p:tgtEl>
                                          <p:spTgt spid="53251">
                                            <p:txEl>
                                              <p:charRg st="24" end="48"/>
                                            </p:txEl>
                                          </p:spTgt>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Par">
                                  <p:stCondLst>
                                    <p:cond delay="0"/>
                                  </p:stCondLst>
                                  <p:childTnLst>
                                    <p:set>
                                      <p:cBhvr>
                                        <p:cTn id="21" dur="1" fill="hold">
                                          <p:stCondLst>
                                            <p:cond delay="0"/>
                                          </p:stCondLst>
                                        </p:cTn>
                                        <p:tgtEl>
                                          <p:spTgt spid="53251">
                                            <p:txEl>
                                              <p:charRg st="48" end="116"/>
                                            </p:txEl>
                                          </p:spTgt>
                                        </p:tgtEl>
                                        <p:attrNameLst>
                                          <p:attrName>style.visibility</p:attrName>
                                        </p:attrNameLst>
                                      </p:cBhvr>
                                      <p:to>
                                        <p:strVal val="visible"/>
                                      </p:to>
                                    </p:set>
                                    <p:anim calcmode="lin" valueType="num">
                                      <p:cBhvr>
                                        <p:cTn id="22" dur="1" fill="hold"/>
                                        <p:tgtEl>
                                          <p:spTgt spid="53251">
                                            <p:txEl>
                                              <p:charRg st="48" end="116"/>
                                            </p:txEl>
                                          </p:spTgt>
                                        </p:tgtEl>
                                      </p:cBhvr>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25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2" presetClass="entr" presetSubtype="8" fill="hold" grpId="0" nodeType="clickPar">
                                  <p:stCondLst>
                                    <p:cond delay="0"/>
                                  </p:stCondLst>
                                  <p:childTnLst>
                                    <p:set>
                                      <p:cBhvr>
                                        <p:cTn id="34" dur="1" fill="hold">
                                          <p:stCondLst>
                                            <p:cond delay="0"/>
                                          </p:stCondLst>
                                        </p:cTn>
                                        <p:tgtEl>
                                          <p:spTgt spid="11268"/>
                                        </p:tgtEl>
                                        <p:attrNameLst>
                                          <p:attrName>style.visibility</p:attrName>
                                        </p:attrNameLst>
                                      </p:cBhvr>
                                      <p:to>
                                        <p:strVal val="visible"/>
                                      </p:to>
                                    </p:set>
                                    <p:animEffect transition="in" filter="slide(fromLeft)">
                                      <p:cBhvr>
                                        <p:cTn id="35"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uiExpand="1" build="p"/>
      <p:bldP spid="1126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6" name="Line 8"/>
          <p:cNvSpPr/>
          <p:nvPr/>
        </p:nvSpPr>
        <p:spPr>
          <a:xfrm flipH="1" flipV="1">
            <a:off x="2780665" y="3991610"/>
            <a:ext cx="1972310" cy="782955"/>
          </a:xfrm>
          <a:prstGeom prst="line">
            <a:avLst/>
          </a:prstGeom>
          <a:ln w="9525" cap="flat" cmpd="sng">
            <a:solidFill>
              <a:schemeClr val="tx1"/>
            </a:solidFill>
            <a:prstDash val="solid"/>
            <a:headEnd type="none" w="med" len="med"/>
            <a:tailEnd type="triangle" w="med" len="med"/>
          </a:ln>
        </p:spPr>
      </p:sp>
      <p:sp>
        <p:nvSpPr>
          <p:cNvPr id="53257" name="Line 9"/>
          <p:cNvSpPr/>
          <p:nvPr/>
        </p:nvSpPr>
        <p:spPr>
          <a:xfrm flipV="1">
            <a:off x="3497580" y="3578225"/>
            <a:ext cx="3557270" cy="1598295"/>
          </a:xfrm>
          <a:prstGeom prst="line">
            <a:avLst/>
          </a:prstGeom>
          <a:ln w="9525" cap="flat" cmpd="sng">
            <a:solidFill>
              <a:schemeClr val="tx1"/>
            </a:solidFill>
            <a:prstDash val="solid"/>
            <a:headEnd type="none" w="med" len="med"/>
            <a:tailEnd type="triangle" w="med" len="med"/>
          </a:ln>
        </p:spPr>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 name="文本框 7"/>
          <p:cNvSpPr txBox="1"/>
          <p:nvPr/>
        </p:nvSpPr>
        <p:spPr>
          <a:xfrm>
            <a:off x="665480" y="1372870"/>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（一）理论概述</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824865" y="1796415"/>
            <a:ext cx="8506460" cy="3709670"/>
          </a:xfrm>
          <a:prstGeom prst="rect">
            <a:avLst/>
          </a:prstGeom>
          <a:noFill/>
          <a:ln>
            <a:solidFill>
              <a:schemeClr val="tx1"/>
            </a:solidFill>
            <a:prstDash val="dash"/>
          </a:ln>
        </p:spPr>
        <p:txBody>
          <a:bodyPr wrap="square" rtlCol="0">
            <a:spAutoFit/>
          </a:bodyPr>
          <a:p>
            <a:r>
              <a:rPr lang="en-US" altLang="zh-CN" sz="2400" b="1">
                <a:solidFill>
                  <a:schemeClr val="tx2">
                    <a:lumMod val="60000"/>
                    <a:lumOff val="40000"/>
                  </a:schemeClr>
                </a:solidFill>
                <a:latin typeface="微软雅黑" panose="020B0503020204020204" pitchFamily="34" charset="-122"/>
                <a:ea typeface="微软雅黑" panose="020B0503020204020204" pitchFamily="34" charset="-122"/>
                <a:sym typeface="+mn-ea"/>
              </a:rPr>
              <a:t>2.</a:t>
            </a:r>
            <a:r>
              <a:rPr lang="zh-CN" altLang="en-US" sz="2400" b="1">
                <a:solidFill>
                  <a:schemeClr val="tx2">
                    <a:lumMod val="60000"/>
                    <a:lumOff val="40000"/>
                  </a:schemeClr>
                </a:solidFill>
                <a:latin typeface="微软雅黑" panose="020B0503020204020204" pitchFamily="34" charset="-122"/>
                <a:ea typeface="微软雅黑" panose="020B0503020204020204" pitchFamily="34" charset="-122"/>
                <a:sym typeface="+mn-ea"/>
              </a:rPr>
              <a:t>与不同情景相匹配的四种领导方式</a:t>
            </a:r>
            <a:endParaRPr lang="zh-CN" altLang="en-US" sz="2400" b="1" dirty="0">
              <a:solidFill>
                <a:schemeClr val="tx2"/>
              </a:solidFill>
              <a:latin typeface="黑体" panose="02010609060101010101" charset="-122"/>
              <a:ea typeface="黑体" panose="02010609060101010101" charset="-122"/>
              <a:sym typeface="+mn-ea"/>
            </a:endParaRPr>
          </a:p>
          <a:p>
            <a:pPr marL="342900" indent="-342900" algn="l">
              <a:spcBef>
                <a:spcPct val="20000"/>
              </a:spcBef>
              <a:buNone/>
            </a:pPr>
            <a:r>
              <a:rPr lang="zh-CN" altLang="en-US" sz="3200" b="1" dirty="0">
                <a:solidFill>
                  <a:schemeClr val="tx2"/>
                </a:solidFill>
                <a:latin typeface="楷体_GB2312" pitchFamily="49" charset="-122"/>
                <a:ea typeface="楷体_GB2312" pitchFamily="49" charset="-122"/>
              </a:rPr>
              <a:t>（2）说服式管理</a:t>
            </a:r>
            <a:r>
              <a:rPr lang="zh-CN" altLang="en-US" sz="3200" b="1" dirty="0">
                <a:latin typeface="楷体_GB2312" pitchFamily="49" charset="-122"/>
                <a:ea typeface="楷体_GB2312" pitchFamily="49" charset="-122"/>
              </a:rPr>
              <a:t>——第二象限：高工作、高关系。</a:t>
            </a:r>
            <a:endParaRPr lang="zh-CN" altLang="en-US" sz="3200" b="1" dirty="0">
              <a:latin typeface="楷体_GB2312" pitchFamily="49" charset="-122"/>
              <a:ea typeface="楷体_GB2312" pitchFamily="49" charset="-122"/>
            </a:endParaRPr>
          </a:p>
          <a:p>
            <a:pPr marL="342900" indent="-342900" algn="l">
              <a:spcBef>
                <a:spcPct val="20000"/>
              </a:spcBef>
              <a:buNone/>
            </a:pPr>
            <a:r>
              <a:rPr lang="zh-CN" altLang="en-US" sz="3200" b="1" dirty="0">
                <a:latin typeface="楷体_GB2312" pitchFamily="49" charset="-122"/>
                <a:ea typeface="楷体_GB2312" pitchFamily="49" charset="-122"/>
              </a:rPr>
              <a:t>被管理者：初步成熟，</a:t>
            </a:r>
            <a:r>
              <a:rPr lang="zh-CN" altLang="en-US" sz="3200" b="1" u="sng" dirty="0">
                <a:solidFill>
                  <a:srgbClr val="FF0000"/>
                </a:solidFill>
                <a:latin typeface="楷体_GB2312" pitchFamily="49" charset="-122"/>
                <a:ea typeface="楷体_GB2312" pitchFamily="49" charset="-122"/>
              </a:rPr>
              <a:t>有工作积极性</a:t>
            </a:r>
            <a:r>
              <a:rPr lang="zh-CN" altLang="en-US" sz="3200" b="1" dirty="0">
                <a:latin typeface="楷体_GB2312" pitchFamily="49" charset="-122"/>
                <a:ea typeface="楷体_GB2312" pitchFamily="49" charset="-122"/>
              </a:rPr>
              <a:t>，</a:t>
            </a:r>
            <a:r>
              <a:rPr lang="zh-CN" altLang="en-US" sz="3200" b="1" u="sng" dirty="0">
                <a:solidFill>
                  <a:srgbClr val="FF0000"/>
                </a:solidFill>
                <a:latin typeface="楷体_GB2312" pitchFamily="49" charset="-122"/>
                <a:ea typeface="楷体_GB2312" pitchFamily="49" charset="-122"/>
              </a:rPr>
              <a:t>但缺乏足够的技能</a:t>
            </a:r>
            <a:r>
              <a:rPr lang="zh-CN" altLang="en-US" sz="3200" b="1" dirty="0">
                <a:latin typeface="楷体_GB2312" pitchFamily="49" charset="-122"/>
                <a:ea typeface="楷体_GB2312" pitchFamily="49" charset="-122"/>
              </a:rPr>
              <a:t>。</a:t>
            </a:r>
            <a:endParaRPr lang="zh-CN" altLang="en-US" sz="3200" b="1" dirty="0">
              <a:latin typeface="楷体_GB2312" pitchFamily="49" charset="-122"/>
              <a:ea typeface="楷体_GB2312" pitchFamily="49" charset="-122"/>
            </a:endParaRPr>
          </a:p>
          <a:p>
            <a:pPr marL="342900" indent="-342900" algn="l">
              <a:spcBef>
                <a:spcPct val="20000"/>
              </a:spcBef>
              <a:buNone/>
            </a:pPr>
            <a:r>
              <a:rPr lang="zh-CN" altLang="en-US" sz="3200" b="1" dirty="0">
                <a:latin typeface="楷体_GB2312" pitchFamily="49" charset="-122"/>
                <a:ea typeface="楷体_GB2312" pitchFamily="49" charset="-122"/>
              </a:rPr>
              <a:t>     管理者：在</a:t>
            </a:r>
            <a:r>
              <a:rPr lang="zh-CN" altLang="en-US" sz="3200" b="1" u="sng" dirty="0">
                <a:solidFill>
                  <a:srgbClr val="FF0000"/>
                </a:solidFill>
                <a:latin typeface="楷体_GB2312" pitchFamily="49" charset="-122"/>
                <a:ea typeface="楷体_GB2312" pitchFamily="49" charset="-122"/>
              </a:rPr>
              <a:t>加强指导</a:t>
            </a:r>
            <a:r>
              <a:rPr lang="zh-CN" altLang="en-US" sz="3200" b="1" dirty="0">
                <a:latin typeface="楷体_GB2312" pitchFamily="49" charset="-122"/>
                <a:ea typeface="楷体_GB2312" pitchFamily="49" charset="-122"/>
              </a:rPr>
              <a:t>的同时加强沟通，</a:t>
            </a:r>
            <a:r>
              <a:rPr lang="zh-CN" altLang="en-US" sz="3200" b="1" u="sng" dirty="0">
                <a:solidFill>
                  <a:srgbClr val="FF0000"/>
                </a:solidFill>
                <a:latin typeface="楷体_GB2312" pitchFamily="49" charset="-122"/>
                <a:ea typeface="楷体_GB2312" pitchFamily="49" charset="-122"/>
              </a:rPr>
              <a:t>关心、支持、保持下属</a:t>
            </a:r>
            <a:r>
              <a:rPr lang="zh-CN" altLang="en-US" sz="3200" b="1" dirty="0">
                <a:latin typeface="楷体_GB2312" pitchFamily="49" charset="-122"/>
                <a:ea typeface="楷体_GB2312" pitchFamily="49" charset="-122"/>
              </a:rPr>
              <a:t>的积极性。</a:t>
            </a:r>
            <a:endParaRPr lang="zh-CN" altLang="en-US" sz="3200" b="1" dirty="0">
              <a:latin typeface="楷体_GB2312" pitchFamily="49" charset="-122"/>
              <a:ea typeface="楷体_GB2312" pitchFamily="49" charset="-122"/>
            </a:endParaRPr>
          </a:p>
        </p:txBody>
      </p:sp>
      <p:sp>
        <p:nvSpPr>
          <p:cNvPr id="17" name="文本框 16"/>
          <p:cNvSpPr txBox="1"/>
          <p:nvPr/>
        </p:nvSpPr>
        <p:spPr>
          <a:xfrm>
            <a:off x="185420" y="765175"/>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8" fill="hold" grpId="0" nodeType="clickPar">
                                  <p:stCondLst>
                                    <p:cond delay="0"/>
                                  </p:stCondLst>
                                  <p:childTnLst>
                                    <p:set>
                                      <p:cBhvr>
                                        <p:cTn id="14" dur="1" fill="hold">
                                          <p:stCondLst>
                                            <p:cond delay="0"/>
                                          </p:stCondLst>
                                        </p:cTn>
                                        <p:tgtEl>
                                          <p:spTgt spid="11268"/>
                                        </p:tgtEl>
                                        <p:attrNameLst>
                                          <p:attrName>style.visibility</p:attrName>
                                        </p:attrNameLst>
                                      </p:cBhvr>
                                      <p:to>
                                        <p:strVal val="visible"/>
                                      </p:to>
                                    </p:set>
                                    <p:animEffect transition="in" filter="slide(fromLeft)">
                                      <p:cBhvr>
                                        <p:cTn id="15"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 name="文本框 7"/>
          <p:cNvSpPr txBox="1"/>
          <p:nvPr/>
        </p:nvSpPr>
        <p:spPr>
          <a:xfrm>
            <a:off x="665480" y="1372870"/>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（一）理论概述</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950595" y="2056130"/>
            <a:ext cx="8506460" cy="4201795"/>
          </a:xfrm>
          <a:prstGeom prst="rect">
            <a:avLst/>
          </a:prstGeom>
          <a:noFill/>
          <a:ln>
            <a:solidFill>
              <a:schemeClr val="tx1"/>
            </a:solidFill>
            <a:prstDash val="dash"/>
          </a:ln>
        </p:spPr>
        <p:txBody>
          <a:bodyPr wrap="square" rtlCol="0">
            <a:spAutoFit/>
          </a:bodyPr>
          <a:p>
            <a:r>
              <a:rPr lang="en-US" altLang="zh-CN" sz="2400" b="1">
                <a:solidFill>
                  <a:schemeClr val="tx2">
                    <a:lumMod val="60000"/>
                    <a:lumOff val="40000"/>
                  </a:schemeClr>
                </a:solidFill>
                <a:latin typeface="微软雅黑" panose="020B0503020204020204" pitchFamily="34" charset="-122"/>
                <a:ea typeface="微软雅黑" panose="020B0503020204020204" pitchFamily="34" charset="-122"/>
                <a:sym typeface="+mn-ea"/>
              </a:rPr>
              <a:t>2.</a:t>
            </a:r>
            <a:r>
              <a:rPr lang="zh-CN" altLang="en-US" sz="2400" b="1">
                <a:solidFill>
                  <a:schemeClr val="tx2">
                    <a:lumMod val="60000"/>
                    <a:lumOff val="40000"/>
                  </a:schemeClr>
                </a:solidFill>
                <a:latin typeface="微软雅黑" panose="020B0503020204020204" pitchFamily="34" charset="-122"/>
                <a:ea typeface="微软雅黑" panose="020B0503020204020204" pitchFamily="34" charset="-122"/>
                <a:sym typeface="+mn-ea"/>
              </a:rPr>
              <a:t>与不同情景相匹配的四种领导方式</a:t>
            </a:r>
            <a:endParaRPr lang="zh-CN" altLang="en-US" sz="2400" b="1" dirty="0">
              <a:solidFill>
                <a:schemeClr val="tx2"/>
              </a:solidFill>
              <a:latin typeface="黑体" panose="02010609060101010101" charset="-122"/>
              <a:ea typeface="黑体" panose="02010609060101010101" charset="-122"/>
              <a:sym typeface="+mn-ea"/>
            </a:endParaRPr>
          </a:p>
          <a:p>
            <a:pPr marL="342900" indent="-342900" algn="l">
              <a:spcBef>
                <a:spcPct val="20000"/>
              </a:spcBef>
              <a:buNone/>
            </a:pPr>
            <a:r>
              <a:rPr lang="zh-CN" altLang="en-US" sz="3200" b="1" dirty="0">
                <a:latin typeface="楷体_GB2312" pitchFamily="49" charset="-122"/>
                <a:ea typeface="楷体_GB2312" pitchFamily="49" charset="-122"/>
              </a:rPr>
              <a:t>（3）参与式管理——第三象限：低工作、高关系。</a:t>
            </a:r>
            <a:endParaRPr lang="zh-CN" altLang="en-US" sz="3200" b="1" dirty="0">
              <a:latin typeface="楷体_GB2312" pitchFamily="49" charset="-122"/>
              <a:ea typeface="楷体_GB2312" pitchFamily="49" charset="-122"/>
            </a:endParaRPr>
          </a:p>
          <a:p>
            <a:pPr marL="342900" indent="-342900" algn="l">
              <a:spcBef>
                <a:spcPct val="20000"/>
              </a:spcBef>
              <a:buNone/>
            </a:pPr>
            <a:r>
              <a:rPr lang="zh-CN" altLang="en-US" sz="3200" b="1" dirty="0">
                <a:latin typeface="楷体_GB2312" pitchFamily="49" charset="-122"/>
                <a:ea typeface="楷体_GB2312" pitchFamily="49" charset="-122"/>
              </a:rPr>
              <a:t>被管理者：</a:t>
            </a:r>
            <a:r>
              <a:rPr lang="zh-CN" altLang="en-US" sz="3200" b="1" dirty="0">
                <a:solidFill>
                  <a:srgbClr val="FF0000"/>
                </a:solidFill>
                <a:latin typeface="楷体_GB2312" pitchFamily="49" charset="-122"/>
                <a:ea typeface="楷体_GB2312" pitchFamily="49" charset="-122"/>
              </a:rPr>
              <a:t>比较成熟，有能力但参与工作的积极性不高</a:t>
            </a:r>
            <a:r>
              <a:rPr lang="zh-CN" altLang="en-US" sz="3200" b="1" dirty="0">
                <a:latin typeface="楷体_GB2312" pitchFamily="49" charset="-122"/>
                <a:ea typeface="楷体_GB2312" pitchFamily="49" charset="-122"/>
              </a:rPr>
              <a:t>。</a:t>
            </a:r>
            <a:endParaRPr lang="zh-CN" altLang="en-US" sz="3200" b="1" dirty="0">
              <a:latin typeface="楷体_GB2312" pitchFamily="49" charset="-122"/>
              <a:ea typeface="楷体_GB2312" pitchFamily="49" charset="-122"/>
            </a:endParaRPr>
          </a:p>
          <a:p>
            <a:pPr marL="342900" indent="-342900" algn="l">
              <a:spcBef>
                <a:spcPct val="20000"/>
              </a:spcBef>
              <a:buNone/>
            </a:pPr>
            <a:r>
              <a:rPr lang="zh-CN" altLang="en-US" sz="3200" b="1" dirty="0">
                <a:latin typeface="楷体_GB2312" pitchFamily="49" charset="-122"/>
                <a:ea typeface="楷体_GB2312" pitchFamily="49" charset="-122"/>
              </a:rPr>
              <a:t>  管理者：</a:t>
            </a:r>
            <a:r>
              <a:rPr lang="zh-CN" altLang="en-US" sz="3200" b="1" dirty="0">
                <a:solidFill>
                  <a:srgbClr val="FF0000"/>
                </a:solidFill>
                <a:latin typeface="楷体_GB2312" pitchFamily="49" charset="-122"/>
                <a:ea typeface="楷体_GB2312" pitchFamily="49" charset="-122"/>
              </a:rPr>
              <a:t>关心下属，与下属进行双向沟通</a:t>
            </a:r>
            <a:r>
              <a:rPr lang="zh-CN" altLang="en-US" sz="3200" b="1" dirty="0">
                <a:latin typeface="楷体_GB2312" pitchFamily="49" charset="-122"/>
                <a:ea typeface="楷体_GB2312" pitchFamily="49" charset="-122"/>
              </a:rPr>
              <a:t>，共同决策，为下属提供便利条件，实行民主管理，</a:t>
            </a:r>
            <a:r>
              <a:rPr lang="zh-CN" altLang="en-US" sz="3200" b="1" dirty="0">
                <a:solidFill>
                  <a:srgbClr val="FF0000"/>
                </a:solidFill>
                <a:latin typeface="楷体_GB2312" pitchFamily="49" charset="-122"/>
                <a:ea typeface="楷体_GB2312" pitchFamily="49" charset="-122"/>
              </a:rPr>
              <a:t>激发下属的工作热情</a:t>
            </a:r>
            <a:r>
              <a:rPr lang="zh-CN" altLang="en-US" sz="3200" b="1" dirty="0">
                <a:latin typeface="楷体_GB2312" pitchFamily="49" charset="-122"/>
                <a:ea typeface="楷体_GB2312" pitchFamily="49" charset="-122"/>
              </a:rPr>
              <a:t>。</a:t>
            </a:r>
            <a:endParaRPr lang="zh-CN" altLang="en-US" sz="3200" b="1" dirty="0">
              <a:latin typeface="楷体_GB2312" pitchFamily="49" charset="-122"/>
              <a:ea typeface="楷体_GB2312" pitchFamily="49" charset="-122"/>
            </a:endParaRPr>
          </a:p>
        </p:txBody>
      </p:sp>
      <p:sp>
        <p:nvSpPr>
          <p:cNvPr id="17" name="文本框 16"/>
          <p:cNvSpPr txBox="1"/>
          <p:nvPr/>
        </p:nvSpPr>
        <p:spPr>
          <a:xfrm>
            <a:off x="185420" y="765175"/>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 name="文本框 7"/>
          <p:cNvSpPr txBox="1"/>
          <p:nvPr/>
        </p:nvSpPr>
        <p:spPr>
          <a:xfrm>
            <a:off x="665480" y="1372870"/>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（一）理论概述</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950595" y="2056130"/>
            <a:ext cx="10677525" cy="4201795"/>
          </a:xfrm>
          <a:prstGeom prst="rect">
            <a:avLst/>
          </a:prstGeom>
          <a:noFill/>
          <a:ln>
            <a:solidFill>
              <a:schemeClr val="tx1"/>
            </a:solidFill>
            <a:prstDash val="dash"/>
          </a:ln>
        </p:spPr>
        <p:txBody>
          <a:bodyPr wrap="square" rtlCol="0">
            <a:spAutoFit/>
          </a:bodyPr>
          <a:p>
            <a:r>
              <a:rPr lang="en-US" altLang="zh-CN" sz="2400" b="1">
                <a:solidFill>
                  <a:schemeClr val="tx2">
                    <a:lumMod val="60000"/>
                    <a:lumOff val="40000"/>
                  </a:schemeClr>
                </a:solidFill>
                <a:latin typeface="微软雅黑" panose="020B0503020204020204" pitchFamily="34" charset="-122"/>
                <a:ea typeface="微软雅黑" panose="020B0503020204020204" pitchFamily="34" charset="-122"/>
                <a:sym typeface="+mn-ea"/>
              </a:rPr>
              <a:t>2.</a:t>
            </a:r>
            <a:r>
              <a:rPr lang="zh-CN" altLang="en-US" sz="2400" b="1">
                <a:solidFill>
                  <a:schemeClr val="tx2">
                    <a:lumMod val="60000"/>
                    <a:lumOff val="40000"/>
                  </a:schemeClr>
                </a:solidFill>
                <a:latin typeface="微软雅黑" panose="020B0503020204020204" pitchFamily="34" charset="-122"/>
                <a:ea typeface="微软雅黑" panose="020B0503020204020204" pitchFamily="34" charset="-122"/>
                <a:sym typeface="+mn-ea"/>
              </a:rPr>
              <a:t>与不同情景相匹配的四种领导方式</a:t>
            </a:r>
            <a:endParaRPr lang="zh-CN" altLang="en-US" sz="2400" b="1" dirty="0">
              <a:solidFill>
                <a:schemeClr val="tx2"/>
              </a:solidFill>
              <a:latin typeface="黑体" panose="02010609060101010101" charset="-122"/>
              <a:ea typeface="黑体" panose="02010609060101010101" charset="-122"/>
              <a:sym typeface="+mn-ea"/>
            </a:endParaRPr>
          </a:p>
          <a:p>
            <a:pPr marL="342900" indent="-342900" algn="l">
              <a:spcBef>
                <a:spcPct val="20000"/>
              </a:spcBef>
              <a:buNone/>
            </a:pPr>
            <a:r>
              <a:rPr lang="zh-CN" altLang="en-US" sz="3200" b="1" dirty="0">
                <a:latin typeface="楷体_GB2312" pitchFamily="49" charset="-122"/>
                <a:ea typeface="楷体_GB2312" pitchFamily="49" charset="-122"/>
              </a:rPr>
              <a:t>（4）授权式管理——第四象限：低工作、低关系。</a:t>
            </a:r>
            <a:endParaRPr lang="zh-CN" altLang="en-US" sz="3200" b="1" dirty="0">
              <a:latin typeface="楷体_GB2312" pitchFamily="49" charset="-122"/>
              <a:ea typeface="楷体_GB2312" pitchFamily="49" charset="-122"/>
            </a:endParaRPr>
          </a:p>
          <a:p>
            <a:pPr marL="342900" indent="-342900" algn="l">
              <a:spcBef>
                <a:spcPct val="20000"/>
              </a:spcBef>
              <a:buNone/>
            </a:pPr>
            <a:r>
              <a:rPr lang="zh-CN" altLang="en-US" sz="3200" b="1" dirty="0">
                <a:latin typeface="楷体_GB2312" pitchFamily="49" charset="-122"/>
                <a:ea typeface="楷体_GB2312" pitchFamily="49" charset="-122"/>
              </a:rPr>
              <a:t>被管理者：相当成熟，</a:t>
            </a:r>
            <a:r>
              <a:rPr lang="zh-CN" altLang="en-US" sz="3200" b="1" dirty="0">
                <a:solidFill>
                  <a:srgbClr val="FF0000"/>
                </a:solidFill>
                <a:latin typeface="楷体_GB2312" pitchFamily="49" charset="-122"/>
                <a:ea typeface="楷体_GB2312" pitchFamily="49" charset="-122"/>
              </a:rPr>
              <a:t>既有能力又有积极性</a:t>
            </a:r>
            <a:r>
              <a:rPr lang="zh-CN" altLang="en-US" sz="3200" b="1" dirty="0">
                <a:latin typeface="楷体_GB2312" pitchFamily="49" charset="-122"/>
                <a:ea typeface="楷体_GB2312" pitchFamily="49" charset="-122"/>
              </a:rPr>
              <a:t>（泰罗提出的“第一流工人”）。</a:t>
            </a:r>
            <a:endParaRPr lang="zh-CN" altLang="en-US" sz="3200" b="1" dirty="0">
              <a:latin typeface="楷体_GB2312" pitchFamily="49" charset="-122"/>
              <a:ea typeface="楷体_GB2312" pitchFamily="49" charset="-122"/>
            </a:endParaRPr>
          </a:p>
          <a:p>
            <a:pPr marL="342900" indent="-342900" algn="l">
              <a:spcBef>
                <a:spcPct val="20000"/>
              </a:spcBef>
              <a:buNone/>
            </a:pPr>
            <a:r>
              <a:rPr lang="zh-CN" altLang="en-US" sz="3200" b="1" dirty="0">
                <a:latin typeface="楷体_GB2312" pitchFamily="49" charset="-122"/>
                <a:ea typeface="楷体_GB2312" pitchFamily="49" charset="-122"/>
              </a:rPr>
              <a:t>  管理者：</a:t>
            </a:r>
            <a:r>
              <a:rPr lang="zh-CN" altLang="en-US" sz="3200" b="1" dirty="0">
                <a:solidFill>
                  <a:srgbClr val="FF0000"/>
                </a:solidFill>
                <a:latin typeface="楷体_GB2312" pitchFamily="49" charset="-122"/>
                <a:ea typeface="楷体_GB2312" pitchFamily="49" charset="-122"/>
              </a:rPr>
              <a:t>授权</a:t>
            </a:r>
            <a:r>
              <a:rPr lang="zh-CN" altLang="en-US" sz="3200" b="1" dirty="0">
                <a:latin typeface="楷体_GB2312" pitchFamily="49" charset="-122"/>
                <a:ea typeface="楷体_GB2312" pitchFamily="49" charset="-122"/>
              </a:rPr>
              <a:t>给被管理者，让其自主行使权力，用高度的</a:t>
            </a:r>
            <a:r>
              <a:rPr lang="zh-CN" altLang="en-US" sz="3200" b="1" dirty="0">
                <a:solidFill>
                  <a:srgbClr val="FF0000"/>
                </a:solidFill>
                <a:latin typeface="楷体_GB2312" pitchFamily="49" charset="-122"/>
                <a:ea typeface="楷体_GB2312" pitchFamily="49" charset="-122"/>
              </a:rPr>
              <a:t>信任</a:t>
            </a:r>
            <a:r>
              <a:rPr lang="zh-CN" altLang="en-US" sz="3200" b="1" dirty="0">
                <a:latin typeface="楷体_GB2312" pitchFamily="49" charset="-122"/>
                <a:ea typeface="楷体_GB2312" pitchFamily="49" charset="-122"/>
              </a:rPr>
              <a:t>来调动下属的积极性，管理者只起总体控制作用，下级也完全能自我控制、士气高昂、对工作胜任。管理者真正达到一种“无为而治”的境界。 </a:t>
            </a:r>
            <a:endParaRPr lang="zh-CN" altLang="en-US" sz="3200" b="1" dirty="0">
              <a:latin typeface="楷体_GB2312" pitchFamily="49" charset="-122"/>
              <a:ea typeface="楷体_GB2312" pitchFamily="49" charset="-122"/>
            </a:endParaRPr>
          </a:p>
        </p:txBody>
      </p:sp>
      <p:sp>
        <p:nvSpPr>
          <p:cNvPr id="17" name="文本框 16"/>
          <p:cNvSpPr txBox="1"/>
          <p:nvPr/>
        </p:nvSpPr>
        <p:spPr>
          <a:xfrm>
            <a:off x="185420" y="765175"/>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 name="文本框 7"/>
          <p:cNvSpPr txBox="1"/>
          <p:nvPr/>
        </p:nvSpPr>
        <p:spPr>
          <a:xfrm>
            <a:off x="665480" y="1372870"/>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（二）理论应用</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950595" y="2056130"/>
            <a:ext cx="10677525" cy="2676525"/>
          </a:xfrm>
          <a:prstGeom prst="rect">
            <a:avLst/>
          </a:prstGeom>
          <a:noFill/>
          <a:ln>
            <a:solidFill>
              <a:schemeClr val="tx1"/>
            </a:solidFill>
            <a:prstDash val="dash"/>
          </a:ln>
        </p:spPr>
        <p:txBody>
          <a:bodyPr wrap="square" rtlCol="0">
            <a:spAutoFit/>
          </a:bodyPr>
          <a:p>
            <a:r>
              <a:rPr sz="2800">
                <a:solidFill>
                  <a:schemeClr val="tx1"/>
                </a:solidFill>
                <a:latin typeface="微软雅黑" panose="020B0503020204020204" pitchFamily="34" charset="-122"/>
                <a:ea typeface="微软雅黑" panose="020B0503020204020204" pitchFamily="34" charset="-122"/>
                <a:sym typeface="+mn-ea"/>
              </a:rPr>
              <a:t>领导者生命周期理论充分说明：</a:t>
            </a:r>
            <a:endParaRPr sz="2800">
              <a:solidFill>
                <a:schemeClr val="tx1"/>
              </a:solidFill>
              <a:latin typeface="微软雅黑" panose="020B0503020204020204" pitchFamily="34" charset="-122"/>
              <a:ea typeface="微软雅黑" panose="020B0503020204020204" pitchFamily="34" charset="-122"/>
              <a:sym typeface="+mn-ea"/>
            </a:endParaRPr>
          </a:p>
          <a:p>
            <a:r>
              <a:rPr sz="2800">
                <a:solidFill>
                  <a:schemeClr val="tx1"/>
                </a:solidFill>
                <a:latin typeface="微软雅黑" panose="020B0503020204020204" pitchFamily="34" charset="-122"/>
                <a:ea typeface="微软雅黑" panose="020B0503020204020204" pitchFamily="34" charset="-122"/>
                <a:sym typeface="+mn-ea"/>
              </a:rPr>
              <a:t>对</a:t>
            </a:r>
            <a:r>
              <a:rPr sz="2800">
                <a:solidFill>
                  <a:srgbClr val="FF0000"/>
                </a:solidFill>
                <a:latin typeface="微软雅黑" panose="020B0503020204020204" pitchFamily="34" charset="-122"/>
                <a:ea typeface="微软雅黑" panose="020B0503020204020204" pitchFamily="34" charset="-122"/>
                <a:sym typeface="+mn-ea"/>
              </a:rPr>
              <a:t>不同成熟程度</a:t>
            </a:r>
            <a:r>
              <a:rPr sz="2800">
                <a:solidFill>
                  <a:schemeClr val="tx1"/>
                </a:solidFill>
                <a:latin typeface="微软雅黑" panose="020B0503020204020204" pitchFamily="34" charset="-122"/>
                <a:ea typeface="微软雅黑" panose="020B0503020204020204" pitchFamily="34" charset="-122"/>
                <a:sym typeface="+mn-ea"/>
              </a:rPr>
              <a:t>的下级，只有</a:t>
            </a:r>
            <a:r>
              <a:rPr sz="2800">
                <a:solidFill>
                  <a:srgbClr val="FF0000"/>
                </a:solidFill>
                <a:latin typeface="微软雅黑" panose="020B0503020204020204" pitchFamily="34" charset="-122"/>
                <a:ea typeface="微软雅黑" panose="020B0503020204020204" pitchFamily="34" charset="-122"/>
                <a:sym typeface="+mn-ea"/>
              </a:rPr>
              <a:t>采用不同的领导方式</a:t>
            </a:r>
            <a:r>
              <a:rPr sz="2800">
                <a:solidFill>
                  <a:schemeClr val="tx1"/>
                </a:solidFill>
                <a:latin typeface="微软雅黑" panose="020B0503020204020204" pitchFamily="34" charset="-122"/>
                <a:ea typeface="微软雅黑" panose="020B0503020204020204" pitchFamily="34" charset="-122"/>
                <a:sym typeface="+mn-ea"/>
              </a:rPr>
              <a:t>，才能获得最为</a:t>
            </a:r>
            <a:r>
              <a:rPr sz="2800">
                <a:solidFill>
                  <a:srgbClr val="FF0000"/>
                </a:solidFill>
                <a:latin typeface="微软雅黑" panose="020B0503020204020204" pitchFamily="34" charset="-122"/>
                <a:ea typeface="微软雅黑" panose="020B0503020204020204" pitchFamily="34" charset="-122"/>
                <a:sym typeface="+mn-ea"/>
              </a:rPr>
              <a:t>有效的领导效果</a:t>
            </a:r>
            <a:r>
              <a:rPr sz="2800">
                <a:solidFill>
                  <a:schemeClr val="tx1"/>
                </a:solidFill>
                <a:latin typeface="微软雅黑" panose="020B0503020204020204" pitchFamily="34" charset="-122"/>
                <a:ea typeface="微软雅黑" panose="020B0503020204020204" pitchFamily="34" charset="-122"/>
                <a:sym typeface="+mn-ea"/>
              </a:rPr>
              <a:t>。</a:t>
            </a:r>
            <a:endParaRPr sz="2800">
              <a:solidFill>
                <a:schemeClr val="tx1"/>
              </a:solidFill>
              <a:latin typeface="微软雅黑" panose="020B0503020204020204" pitchFamily="34" charset="-122"/>
              <a:ea typeface="微软雅黑" panose="020B0503020204020204" pitchFamily="34" charset="-122"/>
              <a:sym typeface="+mn-ea"/>
            </a:endParaRPr>
          </a:p>
          <a:p>
            <a:endParaRPr sz="2800">
              <a:solidFill>
                <a:schemeClr val="tx1"/>
              </a:solidFill>
              <a:latin typeface="微软雅黑" panose="020B0503020204020204" pitchFamily="34" charset="-122"/>
              <a:ea typeface="微软雅黑" panose="020B0503020204020204" pitchFamily="34" charset="-122"/>
              <a:sym typeface="+mn-ea"/>
            </a:endParaRPr>
          </a:p>
          <a:p>
            <a:r>
              <a:rPr sz="2800">
                <a:solidFill>
                  <a:schemeClr val="tx1"/>
                </a:solidFill>
                <a:latin typeface="微软雅黑" panose="020B0503020204020204" pitchFamily="34" charset="-122"/>
                <a:ea typeface="微软雅黑" panose="020B0503020204020204" pitchFamily="34" charset="-122"/>
                <a:sym typeface="+mn-ea"/>
              </a:rPr>
              <a:t>不难发现，随着下属成熟度的不断提高，领导者不但可以不断减少对活动的控制，还可以不断减少关系行为。 </a:t>
            </a:r>
            <a:endParaRPr sz="2800">
              <a:solidFill>
                <a:schemeClr val="tx1"/>
              </a:solidFill>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185420" y="765175"/>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116330" y="5287010"/>
            <a:ext cx="9959340" cy="829945"/>
          </a:xfrm>
          <a:prstGeom prst="rect">
            <a:avLst/>
          </a:prstGeom>
          <a:noFill/>
          <a:ln>
            <a:solidFill>
              <a:schemeClr val="tx1"/>
            </a:solidFill>
            <a:prstDash val="lgDash"/>
          </a:ln>
        </p:spPr>
        <p:txBody>
          <a:bodyPr wrap="square" rtlCol="0">
            <a:spAutoFit/>
          </a:bodyPr>
          <a:p>
            <a:r>
              <a:rPr lang="zh-CN" altLang="en-US" sz="2400" b="1">
                <a:latin typeface="微软雅黑" panose="020B0503020204020204" pitchFamily="34" charset="-122"/>
                <a:ea typeface="微软雅黑" panose="020B0503020204020204" pitchFamily="34" charset="-122"/>
              </a:rPr>
              <a:t>以员工从新手到经验老手的过程运用领导生命周期理论分析一下，领导该采取什么样的领导管理方法？</a:t>
            </a:r>
            <a:endParaRPr lang="zh-CN" altLang="en-US" sz="2400" b="1">
              <a:latin typeface="微软雅黑" panose="020B0503020204020204" pitchFamily="34" charset="-122"/>
              <a:ea typeface="微软雅黑" panose="020B0503020204020204" pitchFamily="34" charset="-122"/>
            </a:endParaRPr>
          </a:p>
        </p:txBody>
      </p:sp>
      <p:sp>
        <p:nvSpPr>
          <p:cNvPr id="6" name="文本框 5"/>
          <p:cNvSpPr txBox="1"/>
          <p:nvPr/>
        </p:nvSpPr>
        <p:spPr>
          <a:xfrm>
            <a:off x="243840" y="5287010"/>
            <a:ext cx="812165" cy="36830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a:t>任务</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管理学基础"/>
          <p:cNvPicPr>
            <a:picLocks noChangeAspect="1"/>
          </p:cNvPicPr>
          <p:nvPr/>
        </p:nvPicPr>
        <p:blipFill>
          <a:blip r:embed="rId1"/>
          <a:stretch>
            <a:fillRect/>
          </a:stretch>
        </p:blipFill>
        <p:spPr>
          <a:xfrm>
            <a:off x="42545" y="635"/>
            <a:ext cx="12290425" cy="6842125"/>
          </a:xfrm>
          <a:prstGeom prst="rect">
            <a:avLst/>
          </a:prstGeom>
        </p:spPr>
      </p:pic>
      <p:sp>
        <p:nvSpPr>
          <p:cNvPr id="7" name="椭圆 6"/>
          <p:cNvSpPr/>
          <p:nvPr/>
        </p:nvSpPr>
        <p:spPr>
          <a:xfrm>
            <a:off x="1924685" y="937895"/>
            <a:ext cx="1367790" cy="5041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 name="文本框 7"/>
          <p:cNvSpPr txBox="1"/>
          <p:nvPr/>
        </p:nvSpPr>
        <p:spPr>
          <a:xfrm>
            <a:off x="665480" y="1372870"/>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（二）理论应用</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950595" y="2056130"/>
            <a:ext cx="10677525" cy="4399915"/>
          </a:xfrm>
          <a:prstGeom prst="rect">
            <a:avLst/>
          </a:prstGeom>
          <a:noFill/>
          <a:ln>
            <a:solidFill>
              <a:schemeClr val="tx1"/>
            </a:solidFill>
            <a:prstDash val="dash"/>
          </a:ln>
        </p:spPr>
        <p:txBody>
          <a:bodyPr wrap="square" rtlCol="0">
            <a:spAutoFit/>
          </a:bodyPr>
          <a:p>
            <a:r>
              <a:rPr lang="en-US" sz="2800">
                <a:solidFill>
                  <a:schemeClr val="tx1"/>
                </a:solidFill>
                <a:latin typeface="微软雅黑" panose="020B0503020204020204" pitchFamily="34" charset="-122"/>
                <a:ea typeface="微软雅黑" panose="020B0503020204020204" pitchFamily="34" charset="-122"/>
                <a:sym typeface="+mn-ea"/>
              </a:rPr>
              <a:t>1.</a:t>
            </a:r>
            <a:r>
              <a:rPr sz="2800">
                <a:solidFill>
                  <a:schemeClr val="tx1"/>
                </a:solidFill>
                <a:latin typeface="微软雅黑" panose="020B0503020204020204" pitchFamily="34" charset="-122"/>
                <a:ea typeface="微软雅黑" panose="020B0503020204020204" pitchFamily="34" charset="-122"/>
                <a:sym typeface="+mn-ea"/>
              </a:rPr>
              <a:t>对于</a:t>
            </a:r>
            <a:r>
              <a:rPr sz="2800">
                <a:solidFill>
                  <a:srgbClr val="FF0000"/>
                </a:solidFill>
                <a:latin typeface="微软雅黑" panose="020B0503020204020204" pitchFamily="34" charset="-122"/>
                <a:ea typeface="微软雅黑" panose="020B0503020204020204" pitchFamily="34" charset="-122"/>
                <a:sym typeface="+mn-ea"/>
              </a:rPr>
              <a:t>刚刚进入某个工作岗位</a:t>
            </a:r>
            <a:r>
              <a:rPr sz="2800">
                <a:solidFill>
                  <a:schemeClr val="tx1"/>
                </a:solidFill>
                <a:latin typeface="微软雅黑" panose="020B0503020204020204" pitchFamily="34" charset="-122"/>
                <a:ea typeface="微软雅黑" panose="020B0503020204020204" pitchFamily="34" charset="-122"/>
                <a:sym typeface="+mn-ea"/>
              </a:rPr>
              <a:t>的员工，常常会因为不熟悉工作而不知道能否胜任工作，没有信心，容易打退堂鼓（既无能力又无积极性），因此</a:t>
            </a:r>
            <a:r>
              <a:rPr sz="2800">
                <a:solidFill>
                  <a:srgbClr val="FF0000"/>
                </a:solidFill>
                <a:latin typeface="微软雅黑" panose="020B0503020204020204" pitchFamily="34" charset="-122"/>
                <a:ea typeface="微软雅黑" panose="020B0503020204020204" pitchFamily="34" charset="-122"/>
                <a:sym typeface="+mn-ea"/>
              </a:rPr>
              <a:t>管理者要严加管理并明确告诉下属该如何去做</a:t>
            </a:r>
            <a:r>
              <a:rPr sz="2800">
                <a:solidFill>
                  <a:schemeClr val="tx1"/>
                </a:solidFill>
                <a:latin typeface="微软雅黑" panose="020B0503020204020204" pitchFamily="34" charset="-122"/>
                <a:ea typeface="微软雅黑" panose="020B0503020204020204" pitchFamily="34" charset="-122"/>
                <a:sym typeface="+mn-ea"/>
              </a:rPr>
              <a:t>；</a:t>
            </a:r>
            <a:endParaRPr sz="2800">
              <a:solidFill>
                <a:schemeClr val="tx1"/>
              </a:solidFill>
              <a:latin typeface="微软雅黑" panose="020B0503020204020204" pitchFamily="34" charset="-122"/>
              <a:ea typeface="微软雅黑" panose="020B0503020204020204" pitchFamily="34" charset="-122"/>
              <a:sym typeface="+mn-ea"/>
            </a:endParaRPr>
          </a:p>
          <a:p>
            <a:r>
              <a:rPr lang="en-US" sz="2800">
                <a:solidFill>
                  <a:schemeClr val="tx1"/>
                </a:solidFill>
                <a:latin typeface="微软雅黑" panose="020B0503020204020204" pitchFamily="34" charset="-122"/>
                <a:ea typeface="微软雅黑" panose="020B0503020204020204" pitchFamily="34" charset="-122"/>
                <a:sym typeface="+mn-ea"/>
              </a:rPr>
              <a:t>2.</a:t>
            </a:r>
            <a:r>
              <a:rPr sz="2800">
                <a:solidFill>
                  <a:schemeClr val="tx1"/>
                </a:solidFill>
                <a:latin typeface="微软雅黑" panose="020B0503020204020204" pitchFamily="34" charset="-122"/>
                <a:ea typeface="微软雅黑" panose="020B0503020204020204" pitchFamily="34" charset="-122"/>
                <a:sym typeface="+mn-ea"/>
              </a:rPr>
              <a:t>随着时间的延长，员工逐渐</a:t>
            </a:r>
            <a:r>
              <a:rPr sz="2800">
                <a:solidFill>
                  <a:srgbClr val="FF0000"/>
                </a:solidFill>
                <a:latin typeface="微软雅黑" panose="020B0503020204020204" pitchFamily="34" charset="-122"/>
                <a:ea typeface="微软雅黑" panose="020B0503020204020204" pitchFamily="34" charset="-122"/>
                <a:sym typeface="+mn-ea"/>
              </a:rPr>
              <a:t>对工作感兴趣了但还是缺乏足够的技能</a:t>
            </a:r>
            <a:r>
              <a:rPr sz="2800">
                <a:solidFill>
                  <a:schemeClr val="tx1"/>
                </a:solidFill>
                <a:latin typeface="微软雅黑" panose="020B0503020204020204" pitchFamily="34" charset="-122"/>
                <a:ea typeface="微软雅黑" panose="020B0503020204020204" pitchFamily="34" charset="-122"/>
                <a:sym typeface="+mn-ea"/>
              </a:rPr>
              <a:t>（有积极性能力不够），这时管理者就应该</a:t>
            </a:r>
            <a:r>
              <a:rPr sz="2800">
                <a:solidFill>
                  <a:srgbClr val="FF0000"/>
                </a:solidFill>
                <a:latin typeface="微软雅黑" panose="020B0503020204020204" pitchFamily="34" charset="-122"/>
                <a:ea typeface="微软雅黑" panose="020B0503020204020204" pitchFamily="34" charset="-122"/>
                <a:sym typeface="+mn-ea"/>
              </a:rPr>
              <a:t>鼓励并指导员工</a:t>
            </a:r>
            <a:r>
              <a:rPr sz="2800">
                <a:solidFill>
                  <a:schemeClr val="tx1"/>
                </a:solidFill>
                <a:latin typeface="微软雅黑" panose="020B0503020204020204" pitchFamily="34" charset="-122"/>
                <a:ea typeface="微软雅黑" panose="020B0503020204020204" pitchFamily="34" charset="-122"/>
                <a:sym typeface="+mn-ea"/>
              </a:rPr>
              <a:t>；</a:t>
            </a:r>
            <a:endParaRPr sz="2800">
              <a:solidFill>
                <a:schemeClr val="tx1"/>
              </a:solidFill>
              <a:latin typeface="微软雅黑" panose="020B0503020204020204" pitchFamily="34" charset="-122"/>
              <a:ea typeface="微软雅黑" panose="020B0503020204020204" pitchFamily="34" charset="-122"/>
              <a:sym typeface="+mn-ea"/>
            </a:endParaRPr>
          </a:p>
          <a:p>
            <a:r>
              <a:rPr lang="en-US" sz="2800">
                <a:solidFill>
                  <a:schemeClr val="tx1"/>
                </a:solidFill>
                <a:latin typeface="微软雅黑" panose="020B0503020204020204" pitchFamily="34" charset="-122"/>
                <a:ea typeface="微软雅黑" panose="020B0503020204020204" pitchFamily="34" charset="-122"/>
                <a:sym typeface="+mn-ea"/>
              </a:rPr>
              <a:t>3.</a:t>
            </a:r>
            <a:r>
              <a:rPr sz="2800">
                <a:solidFill>
                  <a:schemeClr val="tx1"/>
                </a:solidFill>
                <a:latin typeface="微软雅黑" panose="020B0503020204020204" pitchFamily="34" charset="-122"/>
                <a:ea typeface="微软雅黑" panose="020B0503020204020204" pitchFamily="34" charset="-122"/>
                <a:sym typeface="+mn-ea"/>
              </a:rPr>
              <a:t>再后来，随着对</a:t>
            </a:r>
            <a:r>
              <a:rPr sz="2800">
                <a:solidFill>
                  <a:srgbClr val="FF0000"/>
                </a:solidFill>
                <a:latin typeface="微软雅黑" panose="020B0503020204020204" pitchFamily="34" charset="-122"/>
                <a:ea typeface="微软雅黑" panose="020B0503020204020204" pitchFamily="34" charset="-122"/>
                <a:sym typeface="+mn-ea"/>
              </a:rPr>
              <a:t>工作的熟悉，能力得以提高</a:t>
            </a:r>
            <a:r>
              <a:rPr sz="2800">
                <a:solidFill>
                  <a:schemeClr val="tx1"/>
                </a:solidFill>
                <a:latin typeface="微软雅黑" panose="020B0503020204020204" pitchFamily="34" charset="-122"/>
                <a:ea typeface="微软雅黑" panose="020B0503020204020204" pitchFamily="34" charset="-122"/>
                <a:sym typeface="+mn-ea"/>
              </a:rPr>
              <a:t>，员工可能会对工作产</a:t>
            </a:r>
            <a:r>
              <a:rPr sz="2800">
                <a:solidFill>
                  <a:srgbClr val="FF0000"/>
                </a:solidFill>
                <a:latin typeface="微软雅黑" panose="020B0503020204020204" pitchFamily="34" charset="-122"/>
                <a:ea typeface="微软雅黑" panose="020B0503020204020204" pitchFamily="34" charset="-122"/>
                <a:sym typeface="+mn-ea"/>
              </a:rPr>
              <a:t>生疲倦（</a:t>
            </a:r>
            <a:r>
              <a:rPr sz="2800">
                <a:solidFill>
                  <a:schemeClr val="tx1"/>
                </a:solidFill>
                <a:latin typeface="微软雅黑" panose="020B0503020204020204" pitchFamily="34" charset="-122"/>
                <a:ea typeface="微软雅黑" panose="020B0503020204020204" pitchFamily="34" charset="-122"/>
                <a:sym typeface="+mn-ea"/>
              </a:rPr>
              <a:t>有能力但积极性下降），这时管理者就必须</a:t>
            </a:r>
            <a:r>
              <a:rPr sz="2800">
                <a:solidFill>
                  <a:srgbClr val="FF0000"/>
                </a:solidFill>
                <a:latin typeface="微软雅黑" panose="020B0503020204020204" pitchFamily="34" charset="-122"/>
                <a:ea typeface="微软雅黑" panose="020B0503020204020204" pitchFamily="34" charset="-122"/>
                <a:sym typeface="+mn-ea"/>
              </a:rPr>
              <a:t>设法调动员工的积极性</a:t>
            </a:r>
            <a:r>
              <a:rPr sz="2800">
                <a:solidFill>
                  <a:schemeClr val="tx1"/>
                </a:solidFill>
                <a:latin typeface="微软雅黑" panose="020B0503020204020204" pitchFamily="34" charset="-122"/>
                <a:ea typeface="微软雅黑" panose="020B0503020204020204" pitchFamily="34" charset="-122"/>
                <a:sym typeface="+mn-ea"/>
              </a:rPr>
              <a:t>；</a:t>
            </a:r>
            <a:endParaRPr sz="2800">
              <a:solidFill>
                <a:schemeClr val="tx1"/>
              </a:solidFill>
              <a:latin typeface="微软雅黑" panose="020B0503020204020204" pitchFamily="34" charset="-122"/>
              <a:ea typeface="微软雅黑" panose="020B0503020204020204" pitchFamily="34" charset="-122"/>
              <a:sym typeface="+mn-ea"/>
            </a:endParaRPr>
          </a:p>
          <a:p>
            <a:r>
              <a:rPr lang="en-US" sz="2800">
                <a:solidFill>
                  <a:schemeClr val="tx1"/>
                </a:solidFill>
                <a:latin typeface="微软雅黑" panose="020B0503020204020204" pitchFamily="34" charset="-122"/>
                <a:ea typeface="微软雅黑" panose="020B0503020204020204" pitchFamily="34" charset="-122"/>
                <a:sym typeface="+mn-ea"/>
              </a:rPr>
              <a:t>4.</a:t>
            </a:r>
            <a:r>
              <a:rPr sz="2800">
                <a:solidFill>
                  <a:schemeClr val="tx1"/>
                </a:solidFill>
                <a:latin typeface="微软雅黑" panose="020B0503020204020204" pitchFamily="34" charset="-122"/>
                <a:ea typeface="微软雅黑" panose="020B0503020204020204" pitchFamily="34" charset="-122"/>
                <a:sym typeface="+mn-ea"/>
              </a:rPr>
              <a:t>经过管理人员的努力，把这些</a:t>
            </a:r>
            <a:r>
              <a:rPr sz="2800">
                <a:solidFill>
                  <a:srgbClr val="FF0000"/>
                </a:solidFill>
                <a:latin typeface="微软雅黑" panose="020B0503020204020204" pitchFamily="34" charset="-122"/>
                <a:ea typeface="微软雅黑" panose="020B0503020204020204" pitchFamily="34" charset="-122"/>
                <a:sym typeface="+mn-ea"/>
              </a:rPr>
              <a:t>有能力的人调动起来并给他自己的自由度让他们充分展示自己的才能是完全可能</a:t>
            </a:r>
            <a:r>
              <a:rPr sz="2800">
                <a:solidFill>
                  <a:schemeClr val="tx1"/>
                </a:solidFill>
                <a:latin typeface="微软雅黑" panose="020B0503020204020204" pitchFamily="34" charset="-122"/>
                <a:ea typeface="微软雅黑" panose="020B0503020204020204" pitchFamily="34" charset="-122"/>
                <a:sym typeface="+mn-ea"/>
              </a:rPr>
              <a:t>的。 </a:t>
            </a:r>
            <a:endParaRPr sz="2800">
              <a:solidFill>
                <a:schemeClr val="tx1"/>
              </a:solidFill>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185420" y="765175"/>
            <a:ext cx="7101840"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二、领导生命周期理论——根据员工选领导</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6" name="矩形 5"/>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pic>
        <p:nvPicPr>
          <p:cNvPr id="5" name="图片 4" descr="5.2领导权变理论"/>
          <p:cNvPicPr>
            <a:picLocks noChangeAspect="1"/>
          </p:cNvPicPr>
          <p:nvPr/>
        </p:nvPicPr>
        <p:blipFill>
          <a:blip r:embed="rId1"/>
          <a:stretch>
            <a:fillRect/>
          </a:stretch>
        </p:blipFill>
        <p:spPr>
          <a:xfrm>
            <a:off x="261620" y="896620"/>
            <a:ext cx="11668760" cy="5157470"/>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54380" y="840740"/>
            <a:ext cx="576707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拓展任务：</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圆角矩形 1"/>
          <p:cNvSpPr/>
          <p:nvPr/>
        </p:nvSpPr>
        <p:spPr>
          <a:xfrm>
            <a:off x="1212850" y="2068830"/>
            <a:ext cx="10412095" cy="379285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4646930" y="1546860"/>
            <a:ext cx="1741170" cy="52197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p>
            <a:r>
              <a:rPr lang="zh-CN" altLang="zh-CN" sz="2800" dirty="0">
                <a:solidFill>
                  <a:schemeClr val="bg1"/>
                </a:solidFill>
                <a:latin typeface="微软雅黑" panose="020B0503020204020204" pitchFamily="34" charset="-122"/>
                <a:ea typeface="微软雅黑" panose="020B0503020204020204" pitchFamily="34" charset="-122"/>
                <a:sym typeface="+mn-ea"/>
              </a:rPr>
              <a:t>案例分析</a:t>
            </a:r>
            <a:endParaRPr lang="zh-CN" altLang="zh-CN" sz="2800" dirty="0">
              <a:solidFill>
                <a:schemeClr val="bg1"/>
              </a:solidFill>
              <a:latin typeface="微软雅黑" panose="020B0503020204020204" pitchFamily="34" charset="-122"/>
              <a:ea typeface="微软雅黑" panose="020B0503020204020204" pitchFamily="34" charset="-122"/>
              <a:sym typeface="+mn-ea"/>
            </a:endParaRPr>
          </a:p>
        </p:txBody>
      </p:sp>
      <p:sp>
        <p:nvSpPr>
          <p:cNvPr id="21" name="TextBox 20"/>
          <p:cNvSpPr txBox="1"/>
          <p:nvPr/>
        </p:nvSpPr>
        <p:spPr>
          <a:xfrm>
            <a:off x="1534160" y="2256790"/>
            <a:ext cx="10090785" cy="3617595"/>
          </a:xfrm>
          <a:prstGeom prst="rect">
            <a:avLst/>
          </a:prstGeom>
          <a:noFill/>
        </p:spPr>
        <p:txBody>
          <a:bodyPr wrap="square" lIns="0" tIns="0" rIns="0" bIns="0" rtlCol="0">
            <a:spAutoFit/>
          </a:bodyPr>
          <a:p>
            <a:pPr marR="0" defTabSz="914400">
              <a:lnSpc>
                <a:spcPct val="140000"/>
              </a:lnSpc>
              <a:buClrTx/>
              <a:buSzTx/>
              <a:buFont typeface="Arial" panose="020B0604020202020204" pitchFamily="34" charset="0"/>
              <a:buNone/>
              <a:defRPr/>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sz="2400">
                <a:latin typeface="微软雅黑" panose="020B0503020204020204" pitchFamily="34" charset="-122"/>
                <a:ea typeface="微软雅黑" panose="020B0503020204020204" pitchFamily="34" charset="-122"/>
              </a:rPr>
              <a:t>请用领导生命周期理论分析：</a:t>
            </a:r>
            <a:endParaRPr sz="2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400">
                <a:latin typeface="微软雅黑" panose="020B0503020204020204" pitchFamily="34" charset="-122"/>
                <a:ea typeface="微软雅黑" panose="020B0503020204020204" pitchFamily="34" charset="-122"/>
              </a:rPr>
              <a:t>1.柳传志所说的指令式、指导式、参与式方法分别对应于领导生命周期理论所提出的哪些领导方式。</a:t>
            </a:r>
            <a:endParaRPr sz="2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400">
                <a:latin typeface="微软雅黑" panose="020B0503020204020204" pitchFamily="34" charset="-122"/>
                <a:ea typeface="微软雅黑" panose="020B0503020204020204" pitchFamily="34" charset="-122"/>
              </a:rPr>
              <a:t>2.“再后来，他们自己都可以做决定，我也由一个‘导演’逐渐变成了‘电影制片人’”，这句话表明，柳传志已经采用了何种领导方式，为什么可以采用这种方式？</a:t>
            </a:r>
            <a:endParaRPr sz="2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400">
                <a:latin typeface="微软雅黑" panose="020B0503020204020204" pitchFamily="34" charset="-122"/>
                <a:ea typeface="微软雅黑" panose="020B0503020204020204" pitchFamily="34" charset="-122"/>
              </a:rPr>
              <a:t>3.为什么柳传志要不断地采用新的管理方法？</a:t>
            </a:r>
            <a:endParaRPr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6" presetClass="emph" presetSubtype="0" fill="hold" grpId="0" nodeType="afterEffect">
                                  <p:stCondLst>
                                    <p:cond delay="0"/>
                                  </p:stCondLst>
                                  <p:childTnLst>
                                    <p:animScale>
                                      <p:cBhvr>
                                        <p:cTn id="15" dur="2000" fill="hold"/>
                                        <p:tgtEl>
                                          <p:spTgt spid="2"/>
                                        </p:tgtEl>
                                      </p:cBhvr>
                                      <p:by x="150000" y="150000"/>
                                    </p:animScale>
                                  </p:childTnLst>
                                </p:cTn>
                              </p:par>
                            </p:childTnLst>
                          </p:cTn>
                        </p:par>
                        <p:par>
                          <p:cTn id="16" fill="hold">
                            <p:stCondLst>
                              <p:cond delay="3000"/>
                            </p:stCondLst>
                            <p:childTnLst>
                              <p:par>
                                <p:cTn id="17" presetID="21" presetClass="entr" presetSubtype="1" fill="hold" grpId="2"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bldLvl="0" animBg="1"/>
      <p:bldP spid="2" grpId="0" bldLvl="0" animBg="1"/>
      <p:bldP spid="2" grpId="1" animBg="1"/>
      <p:bldP spid="2" grpId="2"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31545" y="1059180"/>
            <a:ext cx="1856105" cy="521970"/>
          </a:xfrm>
          <a:prstGeom prst="rect">
            <a:avLst/>
          </a:prstGeom>
          <a:noFill/>
          <a:ln>
            <a:solidFill>
              <a:schemeClr val="tx1"/>
            </a:solidFill>
            <a:prstDash val="sysDash"/>
          </a:ln>
        </p:spPr>
        <p:txBody>
          <a:bodyPr wrap="square" rtlCol="0">
            <a:spAutoFit/>
          </a:bodyPr>
          <a:p>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预习任务：</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pic>
        <p:nvPicPr>
          <p:cNvPr id="7" name="图片 6" descr="A000220150824A93PPIC"/>
          <p:cNvPicPr>
            <a:picLocks noChangeAspect="1"/>
          </p:cNvPicPr>
          <p:nvPr/>
        </p:nvPicPr>
        <p:blipFill>
          <a:blip r:embed="rId1"/>
          <a:stretch>
            <a:fillRect/>
          </a:stretch>
        </p:blipFill>
        <p:spPr>
          <a:xfrm>
            <a:off x="1676400" y="1015365"/>
            <a:ext cx="10271125" cy="9432290"/>
          </a:xfrm>
          <a:prstGeom prst="rect">
            <a:avLst/>
          </a:prstGeom>
        </p:spPr>
      </p:pic>
      <p:sp>
        <p:nvSpPr>
          <p:cNvPr id="9" name="文本框 8"/>
          <p:cNvSpPr txBox="1"/>
          <p:nvPr/>
        </p:nvSpPr>
        <p:spPr>
          <a:xfrm>
            <a:off x="2313940" y="2781935"/>
            <a:ext cx="5064760" cy="953135"/>
          </a:xfrm>
          <a:prstGeom prst="rect">
            <a:avLst/>
          </a:prstGeom>
          <a:noFill/>
          <a:ln>
            <a:solidFill>
              <a:schemeClr val="tx1"/>
            </a:solidFill>
            <a:prstDash val="lgDash"/>
          </a:ln>
        </p:spPr>
        <p:txBody>
          <a:bodyPr wrap="square" rtlCol="0">
            <a:spAutoFit/>
          </a:bodyPr>
          <a:p>
            <a:r>
              <a:rPr lang="zh-CN" altLang="en-US" sz="2800">
                <a:latin typeface="微软雅黑" panose="020B0503020204020204" pitchFamily="34" charset="-122"/>
                <a:ea typeface="微软雅黑" panose="020B0503020204020204" pitchFamily="34" charset="-122"/>
              </a:rPr>
              <a:t>了解权变理论的第三种理论</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：途径——目标理论</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15655" y="305308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anim calcmode="lin" valueType="num">
                                      <p:cBhvr additive="base">
                                        <p:cTn id="15" dur="500" fill="hold"/>
                                        <p:tgtEl>
                                          <p:spTgt spid="11271"/>
                                        </p:tgtEl>
                                        <p:attrNameLst>
                                          <p:attrName>ppt_x</p:attrName>
                                        </p:attrNameLst>
                                      </p:cBhvr>
                                      <p:tavLst>
                                        <p:tav tm="0">
                                          <p:val>
                                            <p:strVal val="#ppt_x"/>
                                          </p:val>
                                        </p:tav>
                                        <p:tav tm="100000">
                                          <p:val>
                                            <p:strVal val="#ppt_x"/>
                                          </p:val>
                                        </p:tav>
                                      </p:tavLst>
                                    </p:anim>
                                    <p:anim calcmode="lin" valueType="num">
                                      <p:cBhvr additive="base">
                                        <p:cTn id="16" dur="500" fill="hold"/>
                                        <p:tgtEl>
                                          <p:spTgt spid="1127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9218" grpId="0" animBg="1"/>
      <p:bldP spid="11268" grpId="0"/>
      <p:bldP spid="11271"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5" name="圆角矩形 19"/>
          <p:cNvSpPr>
            <a:spLocks noChangeArrowheads="1"/>
          </p:cNvSpPr>
          <p:nvPr/>
        </p:nvSpPr>
        <p:spPr bwMode="auto">
          <a:xfrm>
            <a:off x="5951855" y="4869815"/>
            <a:ext cx="5133975" cy="1603375"/>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1286" name="AutoShape 50"/>
          <p:cNvSpPr>
            <a:spLocks noChangeArrowheads="1"/>
          </p:cNvSpPr>
          <p:nvPr/>
        </p:nvSpPr>
        <p:spPr bwMode="auto">
          <a:xfrm>
            <a:off x="6232525" y="4598670"/>
            <a:ext cx="4676775" cy="679450"/>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90590" y="1166495"/>
            <a:ext cx="5618480" cy="1296670"/>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5991225" y="1534795"/>
            <a:ext cx="5403850" cy="46037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掌握掌握领导权变理论的基本思想</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6" name="TextBox 6"/>
          <p:cNvSpPr txBox="1">
            <a:spLocks noChangeArrowheads="1"/>
          </p:cNvSpPr>
          <p:nvPr/>
        </p:nvSpPr>
        <p:spPr bwMode="auto">
          <a:xfrm>
            <a:off x="6205855" y="5232400"/>
            <a:ext cx="4677410" cy="1050290"/>
          </a:xfrm>
          <a:prstGeom prst="rect">
            <a:avLst/>
          </a:prstGeom>
          <a:noFill/>
          <a:ln w="9525">
            <a:noFill/>
            <a:miter lim="800000"/>
          </a:ln>
        </p:spPr>
        <p:txBody>
          <a:bodyPr wrap="square">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    培养</a:t>
            </a:r>
            <a:r>
              <a:rPr lang="zh-CN" sz="2400" dirty="0">
                <a:solidFill>
                  <a:schemeClr val="bg1"/>
                </a:solidFill>
                <a:latin typeface="微软雅黑" panose="020B0503020204020204" pitchFamily="34" charset="-122"/>
                <a:ea typeface="微软雅黑" panose="020B0503020204020204" pitchFamily="34" charset="-122"/>
                <a:sym typeface="+mn-ea"/>
              </a:rPr>
              <a:t>学生</a:t>
            </a:r>
            <a:r>
              <a:rPr sz="2400" dirty="0">
                <a:solidFill>
                  <a:schemeClr val="bg1"/>
                </a:solidFill>
                <a:latin typeface="微软雅黑" panose="020B0503020204020204" pitchFamily="34" charset="-122"/>
                <a:ea typeface="微软雅黑" panose="020B0503020204020204" pitchFamily="34" charset="-122"/>
                <a:sym typeface="+mn-ea"/>
              </a:rPr>
              <a:t>运用已学知识</a:t>
            </a:r>
            <a:r>
              <a:rPr lang="zh-CN" sz="2400" dirty="0">
                <a:solidFill>
                  <a:schemeClr val="bg1"/>
                </a:solidFill>
                <a:latin typeface="微软雅黑" panose="020B0503020204020204" pitchFamily="34" charset="-122"/>
                <a:ea typeface="微软雅黑" panose="020B0503020204020204" pitchFamily="34" charset="-122"/>
                <a:sym typeface="+mn-ea"/>
              </a:rPr>
              <a:t>分析问题、</a:t>
            </a:r>
            <a:r>
              <a:rPr sz="2400" dirty="0">
                <a:solidFill>
                  <a:schemeClr val="bg1"/>
                </a:solidFill>
                <a:latin typeface="微软雅黑" panose="020B0503020204020204" pitchFamily="34" charset="-122"/>
                <a:ea typeface="微软雅黑" panose="020B0503020204020204" pitchFamily="34" charset="-122"/>
                <a:sym typeface="+mn-ea"/>
              </a:rPr>
              <a:t>推导新知识</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4" name="Line 48"/>
          <p:cNvSpPr>
            <a:spLocks noChangeShapeType="1"/>
          </p:cNvSpPr>
          <p:nvPr/>
        </p:nvSpPr>
        <p:spPr bwMode="auto">
          <a:xfrm>
            <a:off x="4082415" y="3714750"/>
            <a:ext cx="1694180" cy="1509395"/>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3335" name="TextBox 6"/>
          <p:cNvSpPr txBox="1">
            <a:spLocks noChangeArrowheads="1"/>
          </p:cNvSpPr>
          <p:nvPr/>
        </p:nvSpPr>
        <p:spPr bwMode="auto">
          <a:xfrm>
            <a:off x="7438390" y="459835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素质目标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65533" y="92043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37120" y="848995"/>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2" name="圆角矩形 19"/>
          <p:cNvSpPr>
            <a:spLocks noChangeArrowheads="1"/>
          </p:cNvSpPr>
          <p:nvPr/>
        </p:nvSpPr>
        <p:spPr bwMode="auto">
          <a:xfrm>
            <a:off x="5990590" y="2833370"/>
            <a:ext cx="5133975" cy="1710690"/>
          </a:xfrm>
          <a:prstGeom prst="roundRect">
            <a:avLst>
              <a:gd name="adj" fmla="val 0"/>
            </a:avLst>
          </a:prstGeom>
          <a:solidFill>
            <a:srgbClr val="808080"/>
          </a:solidFill>
          <a:ln w="25400" algn="ctr">
            <a:solidFill>
              <a:schemeClr val="bg1"/>
            </a:solidFill>
            <a:round/>
          </a:ln>
        </p:spPr>
        <p:txBody>
          <a:bodyPr anchor="ctr"/>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4" name="TextBox 6"/>
          <p:cNvSpPr txBox="1">
            <a:spLocks noChangeArrowheads="1"/>
          </p:cNvSpPr>
          <p:nvPr/>
        </p:nvSpPr>
        <p:spPr bwMode="auto">
          <a:xfrm>
            <a:off x="6165215" y="3329305"/>
            <a:ext cx="4920615" cy="829945"/>
          </a:xfrm>
          <a:prstGeom prst="rect">
            <a:avLst/>
          </a:prstGeom>
          <a:noFill/>
          <a:ln w="9525">
            <a:noFill/>
            <a:miter lim="800000"/>
          </a:ln>
        </p:spPr>
        <p:txBody>
          <a:bodyPr wrap="square">
            <a:spAutoFit/>
          </a:bodyPr>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培养学生掌握科学的领导方式；</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学会运用领导艺术，提升领导能力</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5" name="AutoShape 52"/>
          <p:cNvSpPr>
            <a:spLocks noChangeArrowheads="1"/>
          </p:cNvSpPr>
          <p:nvPr/>
        </p:nvSpPr>
        <p:spPr bwMode="auto">
          <a:xfrm>
            <a:off x="6218873" y="267176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p>
            <a:endParaRPr lang="zh-CN" altLang="en-US"/>
          </a:p>
        </p:txBody>
      </p:sp>
      <p:sp>
        <p:nvSpPr>
          <p:cNvPr id="6" name="TextBox 6"/>
          <p:cNvSpPr txBox="1">
            <a:spLocks noChangeArrowheads="1"/>
          </p:cNvSpPr>
          <p:nvPr/>
        </p:nvSpPr>
        <p:spPr bwMode="auto">
          <a:xfrm>
            <a:off x="7490460" y="2600325"/>
            <a:ext cx="2160588" cy="570865"/>
          </a:xfrm>
          <a:prstGeom prst="rect">
            <a:avLst/>
          </a:prstGeom>
          <a:noFill/>
          <a:ln w="9525">
            <a:noFill/>
            <a:miter lim="800000"/>
          </a:ln>
        </p:spPr>
        <p:txBody>
          <a:bodyPr>
            <a:spAutoFit/>
          </a:bodyPr>
          <a:p>
            <a:pPr>
              <a:lnSpc>
                <a:spcPct val="130000"/>
              </a:lnSpc>
            </a:pPr>
            <a:r>
              <a:rPr lang="zh-CN" altLang="en-US" sz="2400" b="1" dirty="0">
                <a:solidFill>
                  <a:schemeClr val="bg1"/>
                </a:solidFill>
                <a:sym typeface="+mn-ea"/>
              </a:rPr>
              <a:t>能力目标</a:t>
            </a:r>
            <a:endParaRPr lang="zh-CN" altLang="en-US" sz="2400" b="1" dirty="0">
              <a:solidFill>
                <a:schemeClr val="bg1"/>
              </a:solidFill>
              <a:ea typeface="微软雅黑" panose="020B0503020204020204" pitchFamily="34" charset="-122"/>
              <a:sym typeface="+mn-ea"/>
            </a:endParaRPr>
          </a:p>
        </p:txBody>
      </p:sp>
      <p:sp>
        <p:nvSpPr>
          <p:cNvPr id="7" name="Line 48"/>
          <p:cNvSpPr>
            <a:spLocks noChangeShapeType="1"/>
          </p:cNvSpPr>
          <p:nvPr/>
        </p:nvSpPr>
        <p:spPr bwMode="auto">
          <a:xfrm flipV="1">
            <a:off x="4008755" y="3555365"/>
            <a:ext cx="2367280" cy="159385"/>
          </a:xfrm>
          <a:prstGeom prst="line">
            <a:avLst/>
          </a:prstGeom>
          <a:noFill/>
          <a:ln w="31750">
            <a:solidFill>
              <a:srgbClr val="3C78CE"/>
            </a:solidFill>
            <a:prstDash val="sysDot"/>
            <a:round/>
            <a:headEnd type="diamond" w="med" len="med"/>
            <a:tailEnd type="triangle" w="med" len="med"/>
          </a:ln>
        </p:spPr>
        <p:txBody>
          <a:bodyPr/>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4"/>
                                        </p:tgtEl>
                                        <p:attrNameLst>
                                          <p:attrName>style.visibility</p:attrName>
                                        </p:attrNameLst>
                                      </p:cBhvr>
                                      <p:to>
                                        <p:strVal val="visible"/>
                                      </p:to>
                                    </p:set>
                                    <p:animEffect transition="in" filter="wipe(left)">
                                      <p:cBhvr>
                                        <p:cTn id="27" dur="500"/>
                                        <p:tgtEl>
                                          <p:spTgt spid="11284"/>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par>
                          <p:cTn id="62" fill="hold">
                            <p:stCondLst>
                              <p:cond delay="2500"/>
                            </p:stCondLst>
                            <p:childTnLst>
                              <p:par>
                                <p:cTn id="63" presetID="2" presetClass="entr" presetSubtype="1" fill="hold" grpId="0" nodeType="after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500" fill="hold"/>
                                        <p:tgtEl>
                                          <p:spTgt spid="2"/>
                                        </p:tgtEl>
                                        <p:attrNameLst>
                                          <p:attrName>ppt_x</p:attrName>
                                        </p:attrNameLst>
                                      </p:cBhvr>
                                      <p:tavLst>
                                        <p:tav tm="0">
                                          <p:val>
                                            <p:strVal val="#ppt_x"/>
                                          </p:val>
                                        </p:tav>
                                        <p:tav tm="100000">
                                          <p:val>
                                            <p:strVal val="#ppt_x"/>
                                          </p:val>
                                        </p:tav>
                                      </p:tavLst>
                                    </p:anim>
                                    <p:anim calcmode="lin" valueType="num">
                                      <p:cBhvr additive="base">
                                        <p:cTn id="66" dur="500" fill="hold"/>
                                        <p:tgtEl>
                                          <p:spTgt spid="2"/>
                                        </p:tgtEl>
                                        <p:attrNameLst>
                                          <p:attrName>ppt_y</p:attrName>
                                        </p:attrNameLst>
                                      </p:cBhvr>
                                      <p:tavLst>
                                        <p:tav tm="0">
                                          <p:val>
                                            <p:strVal val="0-#ppt_h/2"/>
                                          </p:val>
                                        </p:tav>
                                        <p:tav tm="100000">
                                          <p:val>
                                            <p:strVal val="#ppt_y"/>
                                          </p:val>
                                        </p:tav>
                                      </p:tavLst>
                                    </p:anim>
                                  </p:childTnLst>
                                </p:cTn>
                              </p:par>
                              <p:par>
                                <p:cTn id="67" presetID="2" presetClass="entr" presetSubtype="1"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additive="base">
                                        <p:cTn id="69" dur="500" fill="hold"/>
                                        <p:tgtEl>
                                          <p:spTgt spid="4"/>
                                        </p:tgtEl>
                                        <p:attrNameLst>
                                          <p:attrName>ppt_x</p:attrName>
                                        </p:attrNameLst>
                                      </p:cBhvr>
                                      <p:tavLst>
                                        <p:tav tm="0">
                                          <p:val>
                                            <p:strVal val="#ppt_x"/>
                                          </p:val>
                                        </p:tav>
                                        <p:tav tm="100000">
                                          <p:val>
                                            <p:strVal val="#ppt_x"/>
                                          </p:val>
                                        </p:tav>
                                      </p:tavLst>
                                    </p:anim>
                                    <p:anim calcmode="lin" valueType="num">
                                      <p:cBhvr additive="base">
                                        <p:cTn id="70" dur="500" fill="hold"/>
                                        <p:tgtEl>
                                          <p:spTgt spid="4"/>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5"/>
                                        </p:tgtEl>
                                        <p:attrNameLst>
                                          <p:attrName>style.visibility</p:attrName>
                                        </p:attrNameLst>
                                      </p:cBhvr>
                                      <p:to>
                                        <p:strVal val="visible"/>
                                      </p:to>
                                    </p:set>
                                    <p:anim calcmode="lin" valueType="num">
                                      <p:cBhvr additive="base">
                                        <p:cTn id="73" dur="500" fill="hold"/>
                                        <p:tgtEl>
                                          <p:spTgt spid="5"/>
                                        </p:tgtEl>
                                        <p:attrNameLst>
                                          <p:attrName>ppt_x</p:attrName>
                                        </p:attrNameLst>
                                      </p:cBhvr>
                                      <p:tavLst>
                                        <p:tav tm="0">
                                          <p:val>
                                            <p:strVal val="#ppt_x"/>
                                          </p:val>
                                        </p:tav>
                                        <p:tav tm="100000">
                                          <p:val>
                                            <p:strVal val="#ppt_x"/>
                                          </p:val>
                                        </p:tav>
                                      </p:tavLst>
                                    </p:anim>
                                    <p:anim calcmode="lin" valueType="num">
                                      <p:cBhvr additive="base">
                                        <p:cTn id="74" dur="500" fill="hold"/>
                                        <p:tgtEl>
                                          <p:spTgt spid="5"/>
                                        </p:tgtEl>
                                        <p:attrNameLst>
                                          <p:attrName>ppt_y</p:attrName>
                                        </p:attrNameLst>
                                      </p:cBhvr>
                                      <p:tavLst>
                                        <p:tav tm="0">
                                          <p:val>
                                            <p:strVal val="0-#ppt_h/2"/>
                                          </p:val>
                                        </p:tav>
                                        <p:tav tm="100000">
                                          <p:val>
                                            <p:strVal val="#ppt_y"/>
                                          </p:val>
                                        </p:tav>
                                      </p:tavLst>
                                    </p:anim>
                                  </p:childTnLst>
                                </p:cTn>
                              </p:par>
                              <p:par>
                                <p:cTn id="75" presetID="2" presetClass="entr" presetSubtype="1"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anim calcmode="lin" valueType="num">
                                      <p:cBhvr additive="base">
                                        <p:cTn id="77" dur="500" fill="hold"/>
                                        <p:tgtEl>
                                          <p:spTgt spid="6"/>
                                        </p:tgtEl>
                                        <p:attrNameLst>
                                          <p:attrName>ppt_x</p:attrName>
                                        </p:attrNameLst>
                                      </p:cBhvr>
                                      <p:tavLst>
                                        <p:tav tm="0">
                                          <p:val>
                                            <p:strVal val="#ppt_x"/>
                                          </p:val>
                                        </p:tav>
                                        <p:tav tm="100000">
                                          <p:val>
                                            <p:strVal val="#ppt_x"/>
                                          </p:val>
                                        </p:tav>
                                      </p:tavLst>
                                    </p:anim>
                                    <p:anim calcmode="lin" valueType="num">
                                      <p:cBhvr additive="base">
                                        <p:cTn id="78" dur="500" fill="hold"/>
                                        <p:tgtEl>
                                          <p:spTgt spid="6"/>
                                        </p:tgtEl>
                                        <p:attrNameLst>
                                          <p:attrName>ppt_y</p:attrName>
                                        </p:attrNameLst>
                                      </p:cBhvr>
                                      <p:tavLst>
                                        <p:tav tm="0">
                                          <p:val>
                                            <p:strVal val="0-#ppt_h/2"/>
                                          </p:val>
                                        </p:tav>
                                        <p:tav tm="100000">
                                          <p:val>
                                            <p:strVal val="#ppt_y"/>
                                          </p:val>
                                        </p:tav>
                                      </p:tavLst>
                                    </p:anim>
                                  </p:childTnLst>
                                </p:cTn>
                              </p:par>
                              <p:par>
                                <p:cTn id="79" presetID="22" presetClass="entr" presetSubtype="8"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wipe(left)">
                                      <p:cBhvr>
                                        <p:cTn id="8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bldLvl="0" animBg="1"/>
      <p:bldP spid="13324" grpId="0"/>
      <p:bldP spid="13325" grpId="0" bldLvl="0" animBg="1"/>
      <p:bldP spid="13326" grpId="0"/>
      <p:bldP spid="11282" grpId="0" animBg="1"/>
      <p:bldP spid="11284" grpId="0" bldLvl="0" animBg="1"/>
      <p:bldP spid="11286" grpId="0" bldLvl="0" animBg="1"/>
      <p:bldP spid="13335" grpId="0"/>
      <p:bldP spid="11288" grpId="0" bldLvl="0" animBg="1"/>
      <p:bldP spid="13337" grpId="0"/>
      <p:bldP spid="13338" grpId="0"/>
      <p:bldP spid="2" grpId="0" bldLvl="0" animBg="1"/>
      <p:bldP spid="4" grpId="0"/>
      <p:bldP spid="5" grpId="0" bldLvl="0" animBg="1"/>
      <p:bldP spid="6" grpId="0"/>
      <p:bldP spid="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091690" y="2506980"/>
            <a:ext cx="6654800" cy="1076325"/>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知识点一：费德勒模型</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知识点二：领导生命周期理论</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01015" y="2353945"/>
            <a:ext cx="10417175" cy="353822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在现实工作中，领导者既要关心人，又要关心工作，既要重视员工的物质需求，也要重视员工的精神需求，两者均不可偏废，但到底是关心人多一点，还是关心工作多一点，到底是以物质奖励为主还是以精神奖励为主，不能一概而论，应该具体情况具体分析——</a:t>
            </a:r>
            <a:r>
              <a:rPr lang="zh-CN" altLang="en-US" sz="3200" b="1" dirty="0">
                <a:latin typeface="微软雅黑" panose="020B0503020204020204" pitchFamily="34" charset="-122"/>
                <a:ea typeface="微软雅黑" panose="020B0503020204020204" pitchFamily="34" charset="-122"/>
                <a:sym typeface="+mn-ea"/>
              </a:rPr>
              <a:t>也就是权变。</a:t>
            </a:r>
            <a:endParaRPr lang="zh-CN" altLang="en-US" sz="3200" b="1"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那如何权变呢？也就是如何根据环境的不同、员工的不同选择适当的领导方式呢？</a:t>
            </a:r>
            <a:endParaRPr lang="zh-CN" altLang="en-US" sz="3200" dirty="0">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085215" y="1340485"/>
            <a:ext cx="1184910" cy="5835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200" b="1">
                <a:latin typeface="微软雅黑" panose="020B0503020204020204" pitchFamily="34" charset="-122"/>
                <a:ea typeface="微软雅黑" panose="020B0503020204020204" pitchFamily="34" charset="-122"/>
              </a:rPr>
              <a:t>导论</a:t>
            </a:r>
            <a:endParaRPr lang="zh-CN" altLang="en-US"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59690" y="962660"/>
            <a:ext cx="6812915"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一、费德勒模型——根据环境选领导</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81355" y="1727835"/>
            <a:ext cx="23164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（一）理论概述</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90195" y="2380615"/>
            <a:ext cx="11630660" cy="3599815"/>
          </a:xfrm>
          <a:prstGeom prst="rect">
            <a:avLst/>
          </a:prstGeom>
          <a:noFill/>
          <a:ln>
            <a:solidFill>
              <a:schemeClr val="tx1"/>
            </a:solidFill>
            <a:prstDash val="lgDash"/>
          </a:ln>
        </p:spPr>
        <p:txBody>
          <a:bodyPr wrap="square" rtlCol="0">
            <a:spAutoFit/>
          </a:bodyPr>
          <a:p>
            <a:r>
              <a:rPr lang="zh-CN" altLang="en-US" sz="2800" b="1">
                <a:latin typeface="微软雅黑" panose="020B0503020204020204" pitchFamily="34" charset="-122"/>
                <a:ea typeface="微软雅黑" panose="020B0503020204020204" pitchFamily="34" charset="-122"/>
              </a:rPr>
              <a:t>1、确定领导风格</a:t>
            </a:r>
            <a:endParaRPr lang="zh-CN" altLang="en-US" sz="2800" b="1">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费德勒认为，领导风格分为</a:t>
            </a:r>
            <a:r>
              <a:rPr lang="zh-CN" altLang="en-US" sz="2000" b="1">
                <a:solidFill>
                  <a:srgbClr val="FF0000"/>
                </a:solidFill>
                <a:latin typeface="微软雅黑" panose="020B0503020204020204" pitchFamily="34" charset="-122"/>
                <a:ea typeface="微软雅黑" panose="020B0503020204020204" pitchFamily="34" charset="-122"/>
              </a:rPr>
              <a:t>任务取向型</a:t>
            </a:r>
            <a:r>
              <a:rPr lang="zh-CN" altLang="en-US" sz="2000" b="1">
                <a:solidFill>
                  <a:schemeClr val="tx1"/>
                </a:solidFill>
                <a:latin typeface="微软雅黑" panose="020B0503020204020204" pitchFamily="34" charset="-122"/>
                <a:ea typeface="微软雅黑" panose="020B0503020204020204" pitchFamily="34" charset="-122"/>
              </a:rPr>
              <a:t>和</a:t>
            </a:r>
            <a:r>
              <a:rPr lang="zh-CN" altLang="en-US" sz="2000" b="1">
                <a:solidFill>
                  <a:srgbClr val="FF0000"/>
                </a:solidFill>
                <a:latin typeface="微软雅黑" panose="020B0503020204020204" pitchFamily="34" charset="-122"/>
                <a:ea typeface="微软雅黑" panose="020B0503020204020204" pitchFamily="34" charset="-122"/>
              </a:rPr>
              <a:t>关系取向型</a:t>
            </a:r>
            <a:r>
              <a:rPr lang="zh-CN" altLang="en-US" sz="2000">
                <a:latin typeface="微软雅黑" panose="020B0503020204020204" pitchFamily="34" charset="-122"/>
                <a:ea typeface="微软雅黑" panose="020B0503020204020204" pitchFamily="34" charset="-122"/>
              </a:rPr>
              <a:t>两类，而且，</a:t>
            </a:r>
            <a:r>
              <a:rPr lang="zh-CN" altLang="en-US" sz="2000">
                <a:solidFill>
                  <a:srgbClr val="FF0000"/>
                </a:solidFill>
                <a:latin typeface="微软雅黑" panose="020B0503020204020204" pitchFamily="34" charset="-122"/>
                <a:ea typeface="微软雅黑" panose="020B0503020204020204" pitchFamily="34" charset="-122"/>
              </a:rPr>
              <a:t>一个人的领导风格是与生俱来，固定不变的。</a:t>
            </a:r>
            <a:endParaRPr lang="zh-CN" altLang="en-US" sz="2000">
              <a:solidFill>
                <a:srgbClr val="FF0000"/>
              </a:solidFill>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费德勒设计了一个</a:t>
            </a:r>
            <a:r>
              <a:rPr lang="zh-CN" altLang="en-US" sz="2000" b="1">
                <a:latin typeface="微软雅黑" panose="020B0503020204020204" pitchFamily="34" charset="-122"/>
                <a:ea typeface="微软雅黑" panose="020B0503020204020204" pitchFamily="34" charset="-122"/>
              </a:rPr>
              <a:t>最难共事者问卷</a:t>
            </a:r>
            <a:r>
              <a:rPr lang="zh-CN" altLang="en-US" sz="2000">
                <a:latin typeface="微软雅黑" panose="020B0503020204020204" pitchFamily="34" charset="-122"/>
                <a:ea typeface="微软雅黑" panose="020B0503020204020204" pitchFamily="34" charset="-122"/>
              </a:rPr>
              <a:t>（Least-preferred co-worker questionnaire, LPC）,用以测量领导者的领导风格。</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设计的LPC问卷由</a:t>
            </a:r>
            <a:r>
              <a:rPr lang="zh-CN" altLang="en-US" sz="2000" b="1">
                <a:latin typeface="微软雅黑" panose="020B0503020204020204" pitchFamily="34" charset="-122"/>
                <a:ea typeface="微软雅黑" panose="020B0503020204020204" pitchFamily="34" charset="-122"/>
              </a:rPr>
              <a:t>16组对照形容词构成</a:t>
            </a:r>
            <a:r>
              <a:rPr lang="zh-CN" altLang="en-US" sz="2000">
                <a:latin typeface="微软雅黑" panose="020B0503020204020204" pitchFamily="34" charset="-122"/>
                <a:ea typeface="微软雅黑" panose="020B0503020204020204" pitchFamily="34" charset="-122"/>
              </a:rPr>
              <a:t>（如快乐——不快乐，高效——低效，开放——防备，助人——敌意）。</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如果以积极的、善意的词汇（快乐、开放）描述最难共事者，</a:t>
            </a:r>
            <a:r>
              <a:rPr lang="zh-CN" altLang="en-US" sz="2000" b="1">
                <a:latin typeface="微软雅黑" panose="020B0503020204020204" pitchFamily="34" charset="-122"/>
                <a:ea typeface="微软雅黑" panose="020B0503020204020204" pitchFamily="34" charset="-122"/>
              </a:rPr>
              <a:t>LPC得分高</a:t>
            </a:r>
            <a:r>
              <a:rPr lang="zh-CN" altLang="en-US" sz="2000">
                <a:latin typeface="微软雅黑" panose="020B0503020204020204" pitchFamily="34" charset="-122"/>
                <a:ea typeface="微软雅黑" panose="020B0503020204020204" pitchFamily="34" charset="-122"/>
              </a:rPr>
              <a:t>，说明作</a:t>
            </a:r>
            <a:r>
              <a:rPr lang="zh-CN" altLang="en-US" sz="2000" b="1">
                <a:latin typeface="微软雅黑" panose="020B0503020204020204" pitchFamily="34" charset="-122"/>
                <a:ea typeface="微软雅黑" panose="020B0503020204020204" pitchFamily="34" charset="-122"/>
              </a:rPr>
              <a:t>答者乐于与同事形成友好的人际关系</a:t>
            </a:r>
            <a:r>
              <a:rPr lang="zh-CN" altLang="en-US" sz="2000">
                <a:latin typeface="微软雅黑" panose="020B0503020204020204" pitchFamily="34" charset="-122"/>
                <a:ea typeface="微软雅黑" panose="020B0503020204020204" pitchFamily="34" charset="-122"/>
              </a:rPr>
              <a:t>，则其领导方式可能属于</a:t>
            </a:r>
            <a:r>
              <a:rPr lang="zh-CN" altLang="en-US" sz="2000" b="1">
                <a:latin typeface="微软雅黑" panose="020B0503020204020204" pitchFamily="34" charset="-122"/>
                <a:ea typeface="微软雅黑" panose="020B0503020204020204" pitchFamily="34" charset="-122"/>
              </a:rPr>
              <a:t>关系取向型（高LPC型）</a:t>
            </a:r>
            <a:r>
              <a:rPr lang="zh-CN" altLang="en-US" sz="2000">
                <a:latin typeface="微软雅黑" panose="020B0503020204020204" pitchFamily="34" charset="-122"/>
                <a:ea typeface="微软雅黑" panose="020B0503020204020204" pitchFamily="34" charset="-122"/>
              </a:rPr>
              <a:t>；</a:t>
            </a:r>
            <a:endParaRPr lang="zh-CN" altLang="en-US" sz="2000">
              <a:latin typeface="微软雅黑" panose="020B0503020204020204" pitchFamily="34" charset="-122"/>
              <a:ea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rPr>
              <a:t>如果</a:t>
            </a:r>
            <a:r>
              <a:rPr lang="zh-CN" altLang="en-US" sz="2000" b="1">
                <a:latin typeface="微软雅黑" panose="020B0503020204020204" pitchFamily="34" charset="-122"/>
                <a:ea typeface="微软雅黑" panose="020B0503020204020204" pitchFamily="34" charset="-122"/>
              </a:rPr>
              <a:t>对同事的评价不是很友善的话，LPC得分低，</a:t>
            </a:r>
            <a:r>
              <a:rPr lang="zh-CN" altLang="en-US" sz="2000">
                <a:latin typeface="微软雅黑" panose="020B0503020204020204" pitchFamily="34" charset="-122"/>
                <a:ea typeface="微软雅黑" panose="020B0503020204020204" pitchFamily="34" charset="-122"/>
              </a:rPr>
              <a:t>则作答者可能是把主要兴趣放在生产或工作任务上在，因而被称为</a:t>
            </a:r>
            <a:r>
              <a:rPr lang="zh-CN" altLang="en-US" sz="2000" b="1">
                <a:latin typeface="微软雅黑" panose="020B0503020204020204" pitchFamily="34" charset="-122"/>
                <a:ea typeface="微软雅黑" panose="020B0503020204020204" pitchFamily="34" charset="-122"/>
              </a:rPr>
              <a:t>任务取向型（低LPC型）</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7" name="文本框 16"/>
          <p:cNvSpPr txBox="1"/>
          <p:nvPr/>
        </p:nvSpPr>
        <p:spPr>
          <a:xfrm>
            <a:off x="59690" y="962660"/>
            <a:ext cx="6812915" cy="607695"/>
          </a:xfrm>
          <a:prstGeom prst="rect">
            <a:avLst/>
          </a:prstGeom>
          <a:noFill/>
        </p:spPr>
        <p:txBody>
          <a:bodyPr wrap="none" rtlCol="0" anchor="t">
            <a:spAutoFit/>
          </a:bodyPr>
          <a:p>
            <a:pPr algn="l">
              <a:lnSpc>
                <a:spcPct val="120000"/>
              </a:lnSpc>
            </a:pP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一、费德勒模型——根据环境选领导</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681355" y="1727835"/>
            <a:ext cx="2926080" cy="423545"/>
          </a:xfrm>
          <a:prstGeom prst="rect">
            <a:avLst/>
          </a:prstGeom>
          <a:noFill/>
        </p:spPr>
        <p:txBody>
          <a:bodyPr wrap="none" rtlCol="0" anchor="t">
            <a:spAutoFit/>
          </a:bodyPr>
          <a:p>
            <a:pPr marL="571500" marR="0" lvl="0" indent="-571500" algn="l" defTabSz="914400" rtl="0" eaLnBrk="0" fontAlgn="base" latinLnBrk="0" hangingPunct="0">
              <a:lnSpc>
                <a:spcPct val="90000"/>
              </a:lnSpc>
              <a:spcBef>
                <a:spcPct val="0"/>
              </a:spcBef>
              <a:spcAft>
                <a:spcPct val="0"/>
              </a:spcAft>
              <a:buClrTx/>
              <a:buSzTx/>
              <a:buFontTx/>
              <a:buNone/>
              <a:defRPr/>
            </a:pPr>
            <a:r>
              <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（二）确定权变因素</a:t>
            </a:r>
            <a:endParaRPr lang="zh-CN" altLang="en-US" sz="2400" b="1"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290195" y="2380615"/>
            <a:ext cx="11630660" cy="3538220"/>
          </a:xfrm>
          <a:prstGeom prst="rect">
            <a:avLst/>
          </a:prstGeom>
          <a:noFill/>
          <a:ln>
            <a:solidFill>
              <a:schemeClr val="tx1"/>
            </a:solidFill>
            <a:prstDash val="lgDash"/>
          </a:ln>
        </p:spPr>
        <p:txBody>
          <a:bodyPr wrap="square" rtlCol="0">
            <a:spAutoFit/>
          </a:bodyPr>
          <a:p>
            <a:r>
              <a:rPr lang="zh-CN" altLang="en-US" sz="2800" b="1">
                <a:latin typeface="微软雅黑" panose="020B0503020204020204" pitchFamily="34" charset="-122"/>
                <a:ea typeface="微软雅黑" panose="020B0503020204020204" pitchFamily="34" charset="-122"/>
              </a:rPr>
              <a:t> </a:t>
            </a:r>
            <a:r>
              <a:rPr lang="zh-CN" altLang="en-US" sz="2800">
                <a:latin typeface="微软雅黑" panose="020B0503020204020204" pitchFamily="34" charset="-122"/>
                <a:ea typeface="微软雅黑" panose="020B0503020204020204" pitchFamily="34" charset="-122"/>
              </a:rPr>
              <a:t>费德勒提出</a:t>
            </a:r>
            <a:r>
              <a:rPr lang="zh-CN" altLang="en-US" sz="2800" b="1">
                <a:solidFill>
                  <a:srgbClr val="FF0000"/>
                </a:solidFill>
                <a:latin typeface="微软雅黑" panose="020B0503020204020204" pitchFamily="34" charset="-122"/>
                <a:ea typeface="微软雅黑" panose="020B0503020204020204" pitchFamily="34" charset="-122"/>
              </a:rPr>
              <a:t>领导效果的好坏取决于三个基本因素</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1.</a:t>
            </a:r>
            <a:r>
              <a:rPr lang="zh-CN" altLang="en-US" sz="2800">
                <a:solidFill>
                  <a:srgbClr val="FF0000"/>
                </a:solidFill>
                <a:latin typeface="微软雅黑" panose="020B0503020204020204" pitchFamily="34" charset="-122"/>
                <a:ea typeface="微软雅黑" panose="020B0503020204020204" pitchFamily="34" charset="-122"/>
              </a:rPr>
              <a:t>职位权力</a:t>
            </a:r>
            <a:r>
              <a:rPr lang="zh-CN" altLang="en-US" sz="2800">
                <a:latin typeface="微软雅黑" panose="020B0503020204020204" pitchFamily="34" charset="-122"/>
                <a:ea typeface="微软雅黑" panose="020B0503020204020204" pitchFamily="34" charset="-122"/>
              </a:rPr>
              <a:t>——指领导者所处的职位具有的权威和权力的大小。（</a:t>
            </a:r>
            <a:r>
              <a:rPr lang="zh-CN" altLang="en-US" sz="2800" b="1">
                <a:latin typeface="微软雅黑" panose="020B0503020204020204" pitchFamily="34" charset="-122"/>
                <a:ea typeface="微软雅黑" panose="020B0503020204020204" pitchFamily="34" charset="-122"/>
              </a:rPr>
              <a:t>越有实权、权力越大、影响力越大</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2.</a:t>
            </a:r>
            <a:r>
              <a:rPr lang="zh-CN" altLang="en-US" sz="2800">
                <a:solidFill>
                  <a:srgbClr val="FF0000"/>
                </a:solidFill>
                <a:latin typeface="微软雅黑" panose="020B0503020204020204" pitchFamily="34" charset="-122"/>
                <a:ea typeface="微软雅黑" panose="020B0503020204020204" pitchFamily="34" charset="-122"/>
              </a:rPr>
              <a:t>任务结构</a:t>
            </a:r>
            <a:r>
              <a:rPr lang="zh-CN" altLang="en-US" sz="2800">
                <a:latin typeface="微软雅黑" panose="020B0503020204020204" pitchFamily="34" charset="-122"/>
                <a:ea typeface="微软雅黑" panose="020B0503020204020204" pitchFamily="34" charset="-122"/>
              </a:rPr>
              <a:t>——指任务的明确程度和有关人员对这些任务的理解和负责程度。（</a:t>
            </a:r>
            <a:r>
              <a:rPr lang="zh-CN" altLang="en-US" sz="2800" b="1">
                <a:latin typeface="微软雅黑" panose="020B0503020204020204" pitchFamily="34" charset="-122"/>
                <a:ea typeface="微软雅黑" panose="020B0503020204020204" pitchFamily="34" charset="-122"/>
              </a:rPr>
              <a:t>任务越明确、具体越有利于领导）</a:t>
            </a:r>
            <a:endParaRPr lang="zh-CN" altLang="en-US" sz="2800" b="1">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3</a:t>
            </a:r>
            <a:r>
              <a:rPr lang="zh-CN" altLang="en-US" sz="2800">
                <a:solidFill>
                  <a:srgbClr val="FF0000"/>
                </a:solidFill>
                <a:latin typeface="微软雅黑" panose="020B0503020204020204" pitchFamily="34" charset="-122"/>
                <a:ea typeface="微软雅黑" panose="020B0503020204020204" pitchFamily="34" charset="-122"/>
              </a:rPr>
              <a:t>.领导者与被领导者的关系</a:t>
            </a:r>
            <a:r>
              <a:rPr lang="zh-CN" altLang="en-US" sz="2800">
                <a:latin typeface="微软雅黑" panose="020B0503020204020204" pitchFamily="34" charset="-122"/>
                <a:ea typeface="微软雅黑" panose="020B0503020204020204" pitchFamily="34" charset="-122"/>
              </a:rPr>
              <a:t>——即上下级关系，是被领导者对领导者的信任、忠诚和愿意追随的程度以及领导者对下属的爱护、关心程度。（</a:t>
            </a:r>
            <a:r>
              <a:rPr lang="zh-CN" altLang="en-US" sz="2800" b="1">
                <a:latin typeface="微软雅黑" panose="020B0503020204020204" pitchFamily="34" charset="-122"/>
                <a:ea typeface="微软雅黑" panose="020B0503020204020204" pitchFamily="34" charset="-122"/>
              </a:rPr>
              <a:t>关系越好越有利于领导</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3793</Words>
  <Application>WPS 演示</Application>
  <PresentationFormat>自定义</PresentationFormat>
  <Paragraphs>428</Paragraphs>
  <Slides>25</Slides>
  <Notes>40</Notes>
  <HiddenSlides>0</HiddenSlides>
  <MMClips>1</MMClips>
  <ScaleCrop>false</ScaleCrop>
  <HeadingPairs>
    <vt:vector size="8" baseType="variant">
      <vt:variant>
        <vt:lpstr>已用的字体</vt:lpstr>
      </vt:variant>
      <vt:variant>
        <vt:i4>15</vt:i4>
      </vt: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42" baseType="lpstr">
      <vt:lpstr>Arial</vt:lpstr>
      <vt:lpstr>宋体</vt:lpstr>
      <vt:lpstr>Wingdings</vt:lpstr>
      <vt:lpstr>Calibri</vt:lpstr>
      <vt:lpstr>微软雅黑</vt:lpstr>
      <vt:lpstr>Impact</vt:lpstr>
      <vt:lpstr>隶书</vt:lpstr>
      <vt:lpstr>Times New Roman</vt:lpstr>
      <vt:lpstr>Courier New</vt:lpstr>
      <vt:lpstr>Arial Unicode MS</vt:lpstr>
      <vt:lpstr>黑体</vt:lpstr>
      <vt:lpstr>楷体_GB2312</vt:lpstr>
      <vt:lpstr>Britannic Bold</vt:lpstr>
      <vt:lpstr>新宋体</vt:lpstr>
      <vt:lpstr>Segoe Print</vt:lpstr>
      <vt:lpstr>Office 主题</vt:lpstr>
      <vt:lpstr>Word.Picture.8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1876</cp:revision>
  <dcterms:created xsi:type="dcterms:W3CDTF">2016-01-13T14:39:00Z</dcterms:created>
  <dcterms:modified xsi:type="dcterms:W3CDTF">2017-12-20T09:01:14Z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