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handoutMasterIdLst>
    <p:handoutMasterId r:id="rId31"/>
  </p:handoutMasterIdLst>
  <p:sldIdLst>
    <p:sldId id="360" r:id="rId3"/>
    <p:sldId id="405" r:id="rId5"/>
    <p:sldId id="258" r:id="rId6"/>
    <p:sldId id="307" r:id="rId7"/>
    <p:sldId id="421" r:id="rId8"/>
    <p:sldId id="633" r:id="rId9"/>
    <p:sldId id="659" r:id="rId10"/>
    <p:sldId id="634" r:id="rId11"/>
    <p:sldId id="640" r:id="rId12"/>
    <p:sldId id="641" r:id="rId13"/>
    <p:sldId id="642" r:id="rId14"/>
    <p:sldId id="643" r:id="rId15"/>
    <p:sldId id="644" r:id="rId16"/>
    <p:sldId id="645" r:id="rId17"/>
    <p:sldId id="637" r:id="rId18"/>
    <p:sldId id="646" r:id="rId19"/>
    <p:sldId id="647" r:id="rId20"/>
    <p:sldId id="648" r:id="rId21"/>
    <p:sldId id="649" r:id="rId22"/>
    <p:sldId id="650" r:id="rId23"/>
    <p:sldId id="638" r:id="rId24"/>
    <p:sldId id="639" r:id="rId25"/>
    <p:sldId id="423" r:id="rId26"/>
    <p:sldId id="424" r:id="rId27"/>
    <p:sldId id="441" r:id="rId28"/>
    <p:sldId id="465" r:id="rId29"/>
    <p:sldId id="418" r:id="rId30"/>
  </p:sldIdLst>
  <p:sldSz cx="12192000" cy="6858000"/>
  <p:notesSz cx="6858000" cy="9144000"/>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848AF"/>
    <a:srgbClr val="FF8500"/>
    <a:srgbClr val="3C78CE"/>
    <a:srgbClr val="CD1F06"/>
    <a:srgbClr val="CB1003"/>
    <a:srgbClr val="A50021"/>
    <a:srgbClr val="08489B"/>
    <a:srgbClr val="0546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63" autoAdjust="0"/>
    <p:restoredTop sz="94660"/>
  </p:normalViewPr>
  <p:slideViewPr>
    <p:cSldViewPr>
      <p:cViewPr>
        <p:scale>
          <a:sx n="66" d="100"/>
          <a:sy n="66" d="100"/>
        </p:scale>
        <p:origin x="-1277" y="-538"/>
      </p:cViewPr>
      <p:guideLst>
        <p:guide orient="horz" pos="2044"/>
        <p:guide pos="3759"/>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2580" y="-78"/>
      </p:cViewPr>
      <p:guideLst>
        <p:guide orient="horz" pos="2725"/>
        <p:guide pos="211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4" Type="http://schemas.openxmlformats.org/officeDocument/2006/relationships/tableStyles" Target="tableStyles.xml"/><Relationship Id="rId33" Type="http://schemas.openxmlformats.org/officeDocument/2006/relationships/viewProps" Target="viewProps.xml"/><Relationship Id="rId32" Type="http://schemas.openxmlformats.org/officeDocument/2006/relationships/presProps" Target="presProps.xml"/><Relationship Id="rId31" Type="http://schemas.openxmlformats.org/officeDocument/2006/relationships/handoutMaster" Target="handoutMasters/handoutMaster1.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F4DFFCEE-9117-4569-827D-343A93DDD2D6}" type="datetimeFigureOut">
              <a:rPr lang="zh-CN" altLang="en-US"/>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4B9CFCD2-35DB-4E6F-9B70-D2EE67D0E5A4}"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spcBef>
                <a:spcPts val="0"/>
              </a:spcBef>
              <a:spcAft>
                <a:spcPts val="0"/>
              </a:spcAft>
              <a:defRPr sz="1200">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spcBef>
                <a:spcPts val="0"/>
              </a:spcBef>
              <a:spcAft>
                <a:spcPts val="0"/>
              </a:spcAft>
              <a:defRPr sz="1200">
                <a:latin typeface="+mn-lt"/>
                <a:ea typeface="+mn-ea"/>
              </a:defRPr>
            </a:lvl1pPr>
          </a:lstStyle>
          <a:p>
            <a:pPr>
              <a:defRPr/>
            </a:pPr>
            <a:fld id="{10D532F7-9EE9-4116-8F06-B3E96FF78C30}"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spcBef>
                <a:spcPts val="0"/>
              </a:spcBef>
              <a:spcAft>
                <a:spcPts val="0"/>
              </a:spcAft>
              <a:defRPr sz="1200">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spcBef>
                <a:spcPts val="0"/>
              </a:spcBef>
              <a:spcAft>
                <a:spcPts val="0"/>
              </a:spcAft>
              <a:defRPr sz="1200">
                <a:latin typeface="+mn-lt"/>
                <a:ea typeface="+mn-ea"/>
              </a:defRPr>
            </a:lvl1pPr>
          </a:lstStyle>
          <a:p>
            <a:pPr>
              <a:defRPr/>
            </a:pPr>
            <a:fld id="{A069CC9D-01D8-4B68-87F0-663CB8538CBD}"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2"/>
          <p:cNvSpPr>
            <a:spLocks noGrp="1" noRot="1" noChangeAspect="1" noTextEdit="1"/>
          </p:cNvSpPr>
          <p:nvPr>
            <p:ph type="sldImg"/>
          </p:nvPr>
        </p:nvSpPr>
        <p:spPr bwMode="auto">
          <a:noFill/>
          <a:ln>
            <a:solidFill>
              <a:srgbClr val="000000"/>
            </a:solidFill>
            <a:miter lim="800000"/>
          </a:ln>
        </p:spPr>
      </p:sp>
      <p:sp>
        <p:nvSpPr>
          <p:cNvPr id="8194" name="Rectangle 3"/>
          <p:cNvSpPr>
            <a:spLocks noGrp="1"/>
          </p:cNvSpPr>
          <p:nvPr>
            <p:ph type="body" idx="1"/>
          </p:nvPr>
        </p:nvSpPr>
        <p:spPr bwMode="auto">
          <a:noFill/>
        </p:spPr>
        <p:txBody>
          <a:bodyPr wrap="square" numCol="1" anchor="t" anchorCtr="0" compatLnSpc="1"/>
          <a:lstStyle/>
          <a:p>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职位权力都是与组织中的某个职位联系在一起的，来自领导者所担任的职务，谁有了这个职务，谁就拥有这些法定的权力。</a:t>
            </a:r>
            <a:endParaRPr lang="zh-CN" altLang="en-US" smtClean="0"/>
          </a:p>
          <a:p>
            <a:pPr eaLnBrk="1" hangingPunct="1"/>
            <a:r>
              <a:rPr lang="zh-CN" altLang="en-US" smtClean="0"/>
              <a:t>这种权力是实现组织目标所必需的，但是由这四种权力构成的权力性影响力来自并属于领导者所拥有的职务，对被领导者的作用主要表现为被动的服从，所以，它对人的心理和行为的影响作用是有限的。</a:t>
            </a:r>
            <a:endParaRPr lang="zh-CN" altLang="en-US" smtClean="0"/>
          </a:p>
          <a:p>
            <a:pPr eaLnBrk="1" hangingPunct="1"/>
            <a:r>
              <a:rPr lang="zh-CN" altLang="en-US" smtClean="0"/>
              <a:t>不同的组织或是同一组织中不同的管理岗位，职位权力的构成和大小也不同。</a:t>
            </a:r>
            <a:endParaRPr lang="zh-CN" altLang="en-US" smtClean="0"/>
          </a:p>
          <a:p>
            <a:pPr eaLnBrk="1" hangingPunct="1"/>
            <a:endParaRPr lang="zh-CN" altLang="en-US" smtClean="0"/>
          </a:p>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职位权力都是与组织中的某个职位联系在一起的，来自领导者所担任的职务，谁有了这个职务，谁就拥有这些法定的权力。</a:t>
            </a:r>
            <a:endParaRPr lang="zh-CN" altLang="en-US" smtClean="0"/>
          </a:p>
          <a:p>
            <a:pPr eaLnBrk="1" hangingPunct="1"/>
            <a:r>
              <a:rPr lang="zh-CN" altLang="en-US" smtClean="0"/>
              <a:t>这种权力是实现组织目标所必需的，但是由这四种权力构成的权力性影响力来自并属于领导者所拥有的职务，对被领导者的作用主要表现为被动的服从，所以，它对人的心理和行为的影响作用是有限的。</a:t>
            </a:r>
            <a:endParaRPr lang="zh-CN" altLang="en-US" smtClean="0"/>
          </a:p>
          <a:p>
            <a:pPr eaLnBrk="1" hangingPunct="1"/>
            <a:r>
              <a:rPr lang="zh-CN" altLang="en-US" smtClean="0"/>
              <a:t>不同的组织或是同一组织中不同的管理岗位，职位权力的构成和大小也不同。</a:t>
            </a:r>
            <a:endParaRPr lang="zh-CN" altLang="en-US" smtClean="0"/>
          </a:p>
          <a:p>
            <a:pPr eaLnBrk="1" hangingPunct="1"/>
            <a:endParaRPr lang="zh-CN" altLang="en-US" smtClean="0"/>
          </a:p>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职位权力都是与组织中的某个职位联系在一起的，来自领导者所担任的职务，谁有了这个职务，谁就拥有这些法定的权力。</a:t>
            </a:r>
            <a:endParaRPr lang="zh-CN" altLang="en-US" smtClean="0"/>
          </a:p>
          <a:p>
            <a:pPr eaLnBrk="1" hangingPunct="1"/>
            <a:r>
              <a:rPr lang="zh-CN" altLang="en-US" smtClean="0"/>
              <a:t>这种权力是实现组织目标所必需的，但是由这四种权力构成的权力性影响力来自并属于领导者所拥有的职务，对被领导者的作用主要表现为被动的服从，所以，它对人的心理和行为的影响作用是有限的。</a:t>
            </a:r>
            <a:endParaRPr lang="zh-CN" altLang="en-US" smtClean="0"/>
          </a:p>
          <a:p>
            <a:pPr eaLnBrk="1" hangingPunct="1"/>
            <a:r>
              <a:rPr lang="zh-CN" altLang="en-US" smtClean="0"/>
              <a:t>不同的组织或是同一组织中不同的管理岗位，职位权力的构成和大小也不同。</a:t>
            </a:r>
            <a:endParaRPr lang="zh-CN" altLang="en-US" smtClean="0"/>
          </a:p>
          <a:p>
            <a:pPr eaLnBrk="1" hangingPunct="1"/>
            <a:endParaRPr lang="zh-CN" altLang="en-US" smtClean="0"/>
          </a:p>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在现实生活中，有许多人往往不听正式任命的管理者的领导，反而听命于一个普通的人，就是因为这个普通的人具有这种非权力性影响力。</a:t>
            </a:r>
            <a:endParaRPr lang="zh-CN" altLang="en-US" smtClean="0"/>
          </a:p>
          <a:p>
            <a:pPr eaLnBrk="1" hangingPunct="1"/>
            <a:r>
              <a:rPr lang="zh-CN" altLang="en-US" smtClean="0"/>
              <a:t>比如，我们可能不听班长的指挥，却听另一个学习好、对人又友好的普通同学的劝解，我们可能不服学习委员，但对那些数学学习成绩好的同学提供的数学答案视若至宝。</a:t>
            </a:r>
            <a:endParaRPr lang="zh-CN" altLang="en-US" smtClean="0"/>
          </a:p>
          <a:p>
            <a:pPr eaLnBrk="1" hangingPunct="1"/>
            <a:r>
              <a:rPr lang="zh-CN" altLang="en-US" smtClean="0"/>
              <a:t>权力性影响力，来自并属于某个职位，不管是谁在这个职位上都具有这些权力，一旦离开这个职位，一切都会消失。</a:t>
            </a:r>
            <a:endParaRPr lang="zh-CN" altLang="en-US" smtClean="0"/>
          </a:p>
          <a:p>
            <a:pPr eaLnBrk="1" hangingPunct="1"/>
            <a:r>
              <a:rPr lang="zh-CN" altLang="en-US" smtClean="0"/>
              <a:t>非权力性影响力，来自并属于具有这个影响力的人自身，不管他在哪里，都能发挥出来，别人夺不走。  </a:t>
            </a:r>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2"/>
          <p:cNvSpPr>
            <a:spLocks noGrp="1" noRot="1" noChangeAspect="1" noTextEdit="1"/>
          </p:cNvSpPr>
          <p:nvPr>
            <p:ph type="sldImg"/>
          </p:nvPr>
        </p:nvSpPr>
        <p:spPr bwMode="auto">
          <a:noFill/>
          <a:ln>
            <a:solidFill>
              <a:srgbClr val="000000"/>
            </a:solidFill>
            <a:miter lim="800000"/>
          </a:ln>
        </p:spPr>
      </p:sp>
      <p:sp>
        <p:nvSpPr>
          <p:cNvPr id="6146"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2"/>
          <p:cNvSpPr>
            <a:spLocks noGrp="1" noRot="1" noChangeAspect="1" noTextEdit="1"/>
          </p:cNvSpPr>
          <p:nvPr>
            <p:ph type="sldImg"/>
          </p:nvPr>
        </p:nvSpPr>
        <p:spPr bwMode="auto">
          <a:noFill/>
          <a:ln>
            <a:solidFill>
              <a:srgbClr val="000000"/>
            </a:solidFill>
            <a:miter lim="800000"/>
          </a:ln>
        </p:spPr>
      </p:sp>
      <p:sp>
        <p:nvSpPr>
          <p:cNvPr id="10242"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Rectangle 2"/>
          <p:cNvSpPr>
            <a:spLocks noGrp="1" noRot="1" noChangeAspect="1" noTextEdit="1"/>
          </p:cNvSpPr>
          <p:nvPr>
            <p:ph type="sldImg"/>
          </p:nvPr>
        </p:nvSpPr>
        <p:spPr bwMode="auto">
          <a:noFill/>
          <a:ln>
            <a:solidFill>
              <a:srgbClr val="000000"/>
            </a:solidFill>
            <a:miter lim="800000"/>
          </a:ln>
        </p:spPr>
      </p:sp>
      <p:sp>
        <p:nvSpPr>
          <p:cNvPr id="12290" name="Rectangle 3"/>
          <p:cNvSpPr>
            <a:spLocks noGrp="1"/>
          </p:cNvSpPr>
          <p:nvPr>
            <p:ph type="body" idx="1"/>
          </p:nvPr>
        </p:nvSpPr>
        <p:spPr bwMode="auto">
          <a:noFill/>
        </p:spPr>
        <p:txBody>
          <a:bodyPr wrap="square" numCol="1" anchor="t" anchorCtr="0" compatLnSpc="1"/>
          <a:lstStyle/>
          <a:p>
            <a:pPr eaLnBrk="1" hangingPunct="1"/>
            <a:r>
              <a:rPr lang="zh-CN" altLang="en-US" smtClean="0"/>
              <a:t>凡是影响他人心理或行为的活动就是领导工作。</a:t>
            </a:r>
            <a:endParaRPr lang="zh-CN" altLang="en-US" smtClean="0"/>
          </a:p>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节标题">
    <p:spTree>
      <p:nvGrpSpPr>
        <p:cNvPr id="1" name=""/>
        <p:cNvGrpSpPr/>
        <p:nvPr/>
      </p:nvGrpSpPr>
      <p:grpSpPr>
        <a:xfrm>
          <a:off x="0" y="0"/>
          <a:ext cx="0" cy="0"/>
          <a:chOff x="0" y="0"/>
          <a:chExt cx="0" cy="0"/>
        </a:xfrm>
      </p:grpSpPr>
      <p:pic>
        <p:nvPicPr>
          <p:cNvPr id="3" name="图片 62"/>
          <p:cNvPicPr>
            <a:picLocks noChangeAspect="1"/>
          </p:cNvPicPr>
          <p:nvPr userDrawn="1"/>
        </p:nvPicPr>
        <p:blipFill>
          <a:blip r:embed="rId2">
            <a:lum bright="6000"/>
          </a:blip>
          <a:srcRect t="86078"/>
          <a:stretch>
            <a:fillRect/>
          </a:stretch>
        </p:blipFill>
        <p:spPr bwMode="auto">
          <a:xfrm>
            <a:off x="0" y="6092825"/>
            <a:ext cx="12190413" cy="765175"/>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p:cNvSpPr>
            <a:spLocks noGrp="1" noChangeArrowheads="1"/>
          </p:cNvSpPr>
          <p:nvPr>
            <p:ph type="dt" sz="half" idx="10"/>
          </p:nvPr>
        </p:nvSpPr>
        <p:spPr>
          <a:xfrm>
            <a:off x="838200" y="6356350"/>
            <a:ext cx="2743200" cy="365125"/>
          </a:xfrm>
        </p:spPr>
        <p:txBody>
          <a:bodyPr/>
          <a:lstStyle>
            <a:lvl1pPr>
              <a:defRPr/>
            </a:lvl1pPr>
          </a:lstStyle>
          <a:p>
            <a:pPr>
              <a:defRPr/>
            </a:pPr>
            <a:fld id="{DE6254E2-FC8B-4B32-8E59-CBB338734676}" type="datetimeFigureOut">
              <a:rPr lang="zh-CN" altLang="en-US"/>
            </a:fld>
            <a:endParaRPr lang="zh-CN" altLang="en-US"/>
          </a:p>
        </p:txBody>
      </p:sp>
      <p:sp>
        <p:nvSpPr>
          <p:cNvPr id="3" name="页脚占位符 4"/>
          <p:cNvSpPr>
            <a:spLocks noGrp="1" noChangeArrowheads="1"/>
          </p:cNvSpPr>
          <p:nvPr>
            <p:ph type="ftr" sz="quarter" idx="11"/>
          </p:nvPr>
        </p:nvSpPr>
        <p:spPr>
          <a:xfrm>
            <a:off x="4038600" y="6356350"/>
            <a:ext cx="4114800" cy="365125"/>
          </a:xfrm>
        </p:spPr>
        <p:txBody>
          <a:bodyPr/>
          <a:lstStyle>
            <a:lvl1pPr>
              <a:defRPr/>
            </a:lvl1pPr>
          </a:lstStyle>
          <a:p>
            <a:pPr>
              <a:defRPr/>
            </a:pPr>
            <a:endParaRPr lang="zh-CN" altLang="en-US"/>
          </a:p>
        </p:txBody>
      </p:sp>
      <p:sp>
        <p:nvSpPr>
          <p:cNvPr id="4" name="灯片编号占位符 5"/>
          <p:cNvSpPr>
            <a:spLocks noGrp="1" noChangeArrowheads="1"/>
          </p:cNvSpPr>
          <p:nvPr>
            <p:ph type="sldNum" sz="quarter" idx="12"/>
          </p:nvPr>
        </p:nvSpPr>
        <p:spPr>
          <a:xfrm>
            <a:off x="8610600" y="6356350"/>
            <a:ext cx="2743200" cy="365125"/>
          </a:xfrm>
        </p:spPr>
        <p:txBody>
          <a:bodyPr/>
          <a:lstStyle>
            <a:lvl1pPr>
              <a:defRPr/>
            </a:lvl1pPr>
          </a:lstStyle>
          <a:p>
            <a:fld id="{F90D5D2C-EE64-4790-BCD4-67E280891632}" type="slidenum">
              <a:rPr lang="zh-CN" altLang="en-US"/>
            </a:fld>
            <a:endParaRPr lang="zh-CN" altLang="en-US"/>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a:xfrm>
            <a:off x="609600" y="1600200"/>
            <a:ext cx="10972800" cy="4525963"/>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a:xfrm>
            <a:off x="609600" y="6245225"/>
            <a:ext cx="2844800" cy="476250"/>
          </a:xfrm>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a:xfrm>
            <a:off x="4165600" y="6245225"/>
            <a:ext cx="3860800" cy="476250"/>
          </a:xfrm>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a:xfrm>
            <a:off x="8737600" y="6245225"/>
            <a:ext cx="2844800" cy="476250"/>
          </a:xfrm>
        </p:spPr>
        <p:txBody>
          <a:bodyPr/>
          <a:p>
            <a:pPr lvl="0" eaLnBrk="1" hangingPunct="1"/>
            <a:fld id="{9A0DB2DC-4C9A-4742-B13C-FB6460FD3503}" type="slidenum">
              <a:rPr lang="en-US" altLang="zh-CN" dirty="0">
                <a:latin typeface="Arial" panose="020B0604020202020204" pitchFamily="34" charset="0"/>
              </a:rPr>
            </a:fld>
            <a:endParaRPr lang="en-US" altLang="zh-CN"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09600" y="277813"/>
            <a:ext cx="10972800" cy="113982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205728" y="1600200"/>
            <a:ext cx="5376672" cy="4530725"/>
          </a:xfrm>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a:xfrm>
            <a:off x="609600" y="6243638"/>
            <a:ext cx="2844800" cy="457200"/>
          </a:xfrm>
        </p:spPr>
        <p:txBody>
          <a:bodyPr/>
          <a:lstStyle/>
          <a:p>
            <a:pPr lvl="0"/>
            <a:endParaRPr lang="zh-CN" altLang="en-US" dirty="0">
              <a:latin typeface="Arial" panose="020B0604020202020204" pitchFamily="34" charset="0"/>
            </a:endParaRPr>
          </a:p>
        </p:txBody>
      </p:sp>
      <p:sp>
        <p:nvSpPr>
          <p:cNvPr id="6" name="页脚占位符 5"/>
          <p:cNvSpPr>
            <a:spLocks noGrp="1"/>
          </p:cNvSpPr>
          <p:nvPr>
            <p:ph type="ftr" sz="quarter" idx="11"/>
          </p:nvPr>
        </p:nvSpPr>
        <p:spPr>
          <a:xfrm>
            <a:off x="4165600" y="6248400"/>
            <a:ext cx="3860800" cy="457200"/>
          </a:xfrm>
        </p:spPr>
        <p:txBody>
          <a:bodyPr/>
          <a:lstStyle/>
          <a:p>
            <a:pPr lvl="0"/>
            <a:endParaRPr lang="zh-CN" altLang="en-US" dirty="0"/>
          </a:p>
        </p:txBody>
      </p:sp>
      <p:sp>
        <p:nvSpPr>
          <p:cNvPr id="7" name="灯片编号占位符 6"/>
          <p:cNvSpPr>
            <a:spLocks noGrp="1"/>
          </p:cNvSpPr>
          <p:nvPr>
            <p:ph type="sldNum" sz="quarter" idx="12"/>
          </p:nvPr>
        </p:nvSpPr>
        <p:spPr>
          <a:xfrm>
            <a:off x="8737600" y="6243638"/>
            <a:ext cx="2844800" cy="457200"/>
          </a:xfrm>
        </p:spPr>
        <p:txBody>
          <a:bodyPr/>
          <a:lstStyle/>
          <a:p>
            <a:pPr lvl="0"/>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p14:dur="500">
        <p:push/>
      </p:transition>
    </mc:Choice>
    <mc:Fallback>
      <p:transition>
        <p:push/>
      </p:transition>
    </mc:Fallback>
  </mc:AlternateContent>
</p:sldLayout>
</file>

<file path=ppt/slideMasters/_rels/slideMaster1.xml.rels><?xml version="1.0" encoding="UTF-8" standalone="yes"?>
<Relationships xmlns="http://schemas.openxmlformats.org/package/2006/relationships"><Relationship Id="rId5" Type="http://schemas.openxmlformats.org/officeDocument/2006/relationships/theme" Target="../theme/theme1.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mc:AlternateContent xmlns:mc="http://schemas.openxmlformats.org/markup-compatibility/2006">
    <mc:Choice xmlns:p14="http://schemas.microsoft.com/office/powerpoint/2010/main" Requires="p14">
      <p:transition p14:dur="500">
        <p:push/>
      </p:transition>
    </mc:Choice>
    <mc:Fallback>
      <p:transition>
        <p:push/>
      </p:transition>
    </mc:Fallback>
  </mc:AlternateContent>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0.xml"/><Relationship Id="rId3" Type="http://schemas.openxmlformats.org/officeDocument/2006/relationships/slideLayout" Target="../slideLayouts/slideLayout1.xml"/><Relationship Id="rId2" Type="http://schemas.openxmlformats.org/officeDocument/2006/relationships/image" Target="../media/image8.png"/><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xml"/><Relationship Id="rId1" Type="http://schemas.openxmlformats.org/officeDocument/2006/relationships/image" Target="../media/image9.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image" Target="../media/image10.png"/></Relationships>
</file>

<file path=ppt/slides/_rels/slide27.xml.rels><?xml version="1.0" encoding="UTF-8" standalone="yes"?>
<Relationships xmlns="http://schemas.openxmlformats.org/package/2006/relationships"><Relationship Id="rId6" Type="http://schemas.openxmlformats.org/officeDocument/2006/relationships/notesSlide" Target="../notesSlides/notesSlide26.xml"/><Relationship Id="rId5" Type="http://schemas.openxmlformats.org/officeDocument/2006/relationships/slideLayout" Target="../slideLayouts/slideLayout1.xml"/><Relationship Id="rId4" Type="http://schemas.openxmlformats.org/officeDocument/2006/relationships/tags" Target="../tags/tag1.xml"/><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xml"/><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1.xml"/><Relationship Id="rId2" Type="http://schemas.openxmlformats.org/officeDocument/2006/relationships/image" Target="../media/image6.jpeg"/><Relationship Id="rId1"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平行四边形 2"/>
          <p:cNvSpPr/>
          <p:nvPr/>
        </p:nvSpPr>
        <p:spPr>
          <a:xfrm>
            <a:off x="379095" y="8890"/>
            <a:ext cx="5574030" cy="6840855"/>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 name="椭圆 1"/>
          <p:cNvSpPr/>
          <p:nvPr/>
        </p:nvSpPr>
        <p:spPr>
          <a:xfrm>
            <a:off x="1506855" y="1599565"/>
            <a:ext cx="3896360" cy="3439160"/>
          </a:xfrm>
          <a:prstGeom prst="ellipse">
            <a:avLst/>
          </a:prstGeom>
          <a:blipFill dpi="0" rotWithShape="1">
            <a:blip r:embed="rId1" cstate="print">
              <a:extLst>
                <a:ext uri="{28A0092B-C50C-407E-A947-70E740481C1C}">
                  <a14:useLocalDpi xmlns:a14="http://schemas.microsoft.com/office/drawing/2010/main" val="0"/>
                </a:ext>
              </a:extLst>
            </a:blip>
            <a:srcRect/>
            <a:stretch>
              <a:fillRect/>
            </a:stretch>
          </a:blip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62" tIns="34281" rIns="68562" bIns="34281" rtlCol="0" anchor="ctr"/>
          <a:p>
            <a:pPr algn="ctr"/>
            <a:endParaRPr lang="zh-CN" altLang="en-US"/>
          </a:p>
        </p:txBody>
      </p:sp>
      <p:sp>
        <p:nvSpPr>
          <p:cNvPr id="5" name="文本框 4"/>
          <p:cNvSpPr txBox="1"/>
          <p:nvPr/>
        </p:nvSpPr>
        <p:spPr>
          <a:xfrm>
            <a:off x="10355580" y="6155690"/>
            <a:ext cx="1325880" cy="368300"/>
          </a:xfrm>
          <a:prstGeom prst="rect">
            <a:avLst/>
          </a:prstGeom>
          <a:noFill/>
        </p:spPr>
        <p:txBody>
          <a:bodyPr wrap="none" rtlCol="0" anchor="t">
            <a:spAutoFit/>
          </a:bodyPr>
          <a:p>
            <a:r>
              <a:rPr lang="zh-CN" altLang="en-US" dirty="0">
                <a:solidFill>
                  <a:schemeClr val="bg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a:p>
        </p:txBody>
      </p:sp>
      <p:sp>
        <p:nvSpPr>
          <p:cNvPr id="6" name="文本框 5"/>
          <p:cNvSpPr txBox="1"/>
          <p:nvPr/>
        </p:nvSpPr>
        <p:spPr>
          <a:xfrm>
            <a:off x="10507980" y="6155690"/>
            <a:ext cx="1325880" cy="368300"/>
          </a:xfrm>
          <a:prstGeom prst="rect">
            <a:avLst/>
          </a:prstGeom>
        </p:spPr>
        <p:style>
          <a:lnRef idx="2">
            <a:schemeClr val="dk1"/>
          </a:lnRef>
          <a:fillRef idx="1">
            <a:schemeClr val="lt1"/>
          </a:fillRef>
          <a:effectRef idx="0">
            <a:schemeClr val="dk1"/>
          </a:effectRef>
          <a:fontRef idx="minor">
            <a:schemeClr val="dk1"/>
          </a:fontRef>
        </p:style>
        <p:txBody>
          <a:bodyPr wrap="none" rtlCol="0" anchor="t">
            <a:spAutoFit/>
          </a:bodyPr>
          <a:p>
            <a:r>
              <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rPr>
              <a:t>管理学基础</a:t>
            </a:r>
            <a:endParaRPr lang="zh-CN" altLang="en-US" b="1" dirty="0">
              <a:solidFill>
                <a:schemeClr val="tx1"/>
              </a:solidFill>
              <a:latin typeface="微软雅黑" panose="020B0503020204020204" pitchFamily="34" charset="-122"/>
              <a:ea typeface="微软雅黑" panose="020B0503020204020204" pitchFamily="34" charset="-122"/>
              <a:sym typeface="Calibri" panose="020F0502020204030204" pitchFamily="34" charset="0"/>
            </a:endParaRPr>
          </a:p>
        </p:txBody>
      </p:sp>
      <p:sp>
        <p:nvSpPr>
          <p:cNvPr id="7" name="文本框 6"/>
          <p:cNvSpPr txBox="1"/>
          <p:nvPr/>
        </p:nvSpPr>
        <p:spPr>
          <a:xfrm>
            <a:off x="5646420" y="2842895"/>
            <a:ext cx="6444615" cy="1753235"/>
          </a:xfrm>
          <a:prstGeom prst="rect">
            <a:avLst/>
          </a:prstGeom>
          <a:noFill/>
        </p:spPr>
        <p:txBody>
          <a:bodyPr wrap="square" rtlCol="0">
            <a:spAutoFit/>
          </a:bodyPr>
          <a:p>
            <a:r>
              <a:rPr lang="zh-CN" altLang="en-US" sz="5400" b="1">
                <a:latin typeface="微软雅黑" panose="020B0503020204020204" pitchFamily="34" charset="-122"/>
                <a:ea typeface="微软雅黑" panose="020B0503020204020204" pitchFamily="34" charset="-122"/>
              </a:rPr>
              <a:t>领导的含义、作用与影响力</a:t>
            </a:r>
            <a:endParaRPr lang="zh-CN" altLang="en-US" sz="5400" b="1">
              <a:latin typeface="微软雅黑" panose="020B0503020204020204" pitchFamily="34" charset="-122"/>
              <a:ea typeface="微软雅黑" panose="020B0503020204020204" pitchFamily="34" charset="-122"/>
            </a:endParaRPr>
          </a:p>
        </p:txBody>
      </p:sp>
      <p:sp>
        <p:nvSpPr>
          <p:cNvPr id="8" name="圆角矩形 7"/>
          <p:cNvSpPr/>
          <p:nvPr/>
        </p:nvSpPr>
        <p:spPr>
          <a:xfrm>
            <a:off x="6120765" y="4793615"/>
            <a:ext cx="5855970" cy="5041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2000" b="1">
                <a:latin typeface="微软雅黑" panose="020B0503020204020204" pitchFamily="34" charset="-122"/>
                <a:ea typeface="微软雅黑" panose="020B0503020204020204" pitchFamily="34" charset="-122"/>
              </a:rPr>
              <a:t>选自：模块五领导艺术，任务一 树立领导理念</a:t>
            </a:r>
            <a:endParaRPr lang="zh-CN" altLang="en-US" sz="20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938530" y="1134110"/>
            <a:ext cx="242189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领导者的含义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1833245"/>
            <a:ext cx="9636760" cy="588645"/>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marL="0" indent="0">
              <a:lnSpc>
                <a:spcPct val="120000"/>
              </a:lnSpc>
              <a:buNone/>
            </a:pPr>
            <a:r>
              <a:rPr lang="zh-CN" altLang="en-US" sz="2400" b="1" dirty="0">
                <a:latin typeface="宋体" panose="02010600030101010101" pitchFamily="2" charset="-122"/>
              </a:rPr>
              <a:t>领导者指的就是那些能够影响（指导、协调、激励）别人的人。</a:t>
            </a:r>
            <a:endParaRPr lang="zh-CN" altLang="en-US" sz="2400" b="1" dirty="0">
              <a:latin typeface="宋体" panose="02010600030101010101" pitchFamily="2" charset="-122"/>
            </a:endParaRPr>
          </a:p>
        </p:txBody>
      </p:sp>
      <p:sp>
        <p:nvSpPr>
          <p:cNvPr id="5" name="文本框 4"/>
          <p:cNvSpPr txBox="1"/>
          <p:nvPr/>
        </p:nvSpPr>
        <p:spPr>
          <a:xfrm>
            <a:off x="134620" y="1833245"/>
            <a:ext cx="1014095" cy="4603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400"/>
              <a:t>定义</a:t>
            </a:r>
            <a:endParaRPr lang="zh-CN" altLang="en-US" sz="2400"/>
          </a:p>
        </p:txBody>
      </p:sp>
      <p:sp>
        <p:nvSpPr>
          <p:cNvPr id="6" name="文本框 5"/>
          <p:cNvSpPr txBox="1"/>
          <p:nvPr/>
        </p:nvSpPr>
        <p:spPr>
          <a:xfrm>
            <a:off x="1148715" y="2853690"/>
            <a:ext cx="9217025" cy="2306955"/>
          </a:xfrm>
          <a:prstGeom prst="rect">
            <a:avLst/>
          </a:prstGeom>
          <a:noFill/>
          <a:ln>
            <a:solidFill>
              <a:schemeClr val="tx1"/>
            </a:solidFill>
            <a:prstDash val="dashDot"/>
          </a:ln>
        </p:spPr>
        <p:txBody>
          <a:bodyPr wrap="square" rtlCol="0" anchor="t">
            <a:spAutoFit/>
          </a:bodyPr>
          <a:p>
            <a:pPr eaLnBrk="1" hangingPunct="1">
              <a:buNone/>
            </a:pPr>
            <a:r>
              <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rPr>
              <a:t>领导者有两种类型:</a:t>
            </a:r>
            <a:endPar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a:p>
            <a:pPr eaLnBrk="1" hangingPunct="1">
              <a:buNone/>
            </a:pPr>
            <a:endPar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a:p>
            <a:pPr eaLnBrk="1" hangingPunct="1">
              <a:buNone/>
            </a:pPr>
            <a:r>
              <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rPr>
              <a:t>一种是</a:t>
            </a:r>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居于管理职位上的人</a:t>
            </a:r>
            <a:r>
              <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rPr>
              <a:t>,即组织予以任命的管理者，他们是实现组织目标的首领；（经理、副经理）</a:t>
            </a:r>
            <a:endPar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a:p>
            <a:pPr eaLnBrk="1" hangingPunct="1">
              <a:buNone/>
            </a:pPr>
            <a:r>
              <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rPr>
              <a:t>另一种是</a:t>
            </a:r>
            <a:r>
              <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rPr>
              <a:t>不处于正式的管理岗位但对他人有影响的人</a:t>
            </a:r>
            <a:r>
              <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rPr>
              <a:t>。（专家、教授）</a:t>
            </a:r>
            <a:endParaRPr lang="zh-CN" altLang="en-US" sz="24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34620" y="2853690"/>
            <a:ext cx="64262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GB" b="1" dirty="0">
                <a:ea typeface="楷体_GB2312" pitchFamily="49" charset="-122"/>
                <a:sym typeface="+mn-ea"/>
              </a:rPr>
              <a:t>分类</a:t>
            </a:r>
            <a:endParaRPr lang="zh-CN" altLang="en-GB" b="1" dirty="0">
              <a:ea typeface="楷体_GB2312" pitchFamily="49" charset="-122"/>
              <a:sym typeface="+mn-ea"/>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80035" y="1134110"/>
            <a:ext cx="37388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二、领导（者）的作用</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1833880"/>
            <a:ext cx="9758680" cy="180721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marL="0" indent="0">
              <a:lnSpc>
                <a:spcPct val="120000"/>
              </a:lnSpc>
              <a:buNone/>
            </a:pPr>
            <a:r>
              <a:rPr lang="zh-CN" altLang="en-US" sz="2800" dirty="0">
                <a:latin typeface="微软雅黑" panose="020B0503020204020204" pitchFamily="34" charset="-122"/>
                <a:ea typeface="微软雅黑" panose="020B0503020204020204" pitchFamily="34" charset="-122"/>
              </a:rPr>
              <a:t>有研究表明：管理工作中的预测、决策、计划、人事、控制等工作可以引发组织成员60%的才智，而领导工作则可以引发其余的40%的才智</a:t>
            </a:r>
            <a:r>
              <a:rPr lang="zh-CN" altLang="en-US" sz="2400" b="1" dirty="0">
                <a:latin typeface="宋体" panose="02010600030101010101" pitchFamily="2" charset="-122"/>
              </a:rPr>
              <a:t>。 </a:t>
            </a:r>
            <a:endParaRPr lang="zh-CN" altLang="en-US" sz="2400" b="1" dirty="0">
              <a:latin typeface="宋体" panose="02010600030101010101" pitchFamily="2" charset="-122"/>
            </a:endParaRPr>
          </a:p>
          <a:p>
            <a:pPr marL="0" indent="0">
              <a:lnSpc>
                <a:spcPct val="120000"/>
              </a:lnSpc>
              <a:buNone/>
            </a:pPr>
            <a:r>
              <a:rPr lang="zh-CN" altLang="en-US" sz="2400" b="1" dirty="0">
                <a:latin typeface="宋体" panose="02010600030101010101" pitchFamily="2" charset="-122"/>
              </a:rPr>
              <a:t>      </a:t>
            </a:r>
            <a:endParaRPr lang="zh-CN" altLang="en-US" sz="2400" b="1" dirty="0">
              <a:latin typeface="宋体" panose="02010600030101010101" pitchFamily="2" charset="-122"/>
            </a:endParaRPr>
          </a:p>
        </p:txBody>
      </p:sp>
      <p:sp>
        <p:nvSpPr>
          <p:cNvPr id="6" name="文本框 5"/>
          <p:cNvSpPr txBox="1"/>
          <p:nvPr/>
        </p:nvSpPr>
        <p:spPr>
          <a:xfrm>
            <a:off x="1148715" y="3970655"/>
            <a:ext cx="9217025" cy="534035"/>
          </a:xfrm>
          <a:prstGeom prst="rect">
            <a:avLst/>
          </a:prstGeom>
          <a:noFill/>
          <a:ln>
            <a:solidFill>
              <a:schemeClr val="tx1"/>
            </a:solidFill>
            <a:prstDash val="dashDot"/>
          </a:ln>
        </p:spPr>
        <p:txBody>
          <a:bodyPr wrap="square" rtlCol="0" anchor="t">
            <a:spAutoFit/>
          </a:bodyPr>
          <a:p>
            <a:pPr marL="0" indent="0">
              <a:lnSpc>
                <a:spcPct val="120000"/>
              </a:lnSpc>
              <a:buNone/>
            </a:pPr>
            <a:r>
              <a:rPr lang="zh-CN" altLang="en-US" sz="2400" b="1" dirty="0">
                <a:latin typeface="微软雅黑" panose="020B0503020204020204" pitchFamily="34" charset="-122"/>
                <a:ea typeface="微软雅黑" panose="020B0503020204020204" pitchFamily="34" charset="-122"/>
                <a:sym typeface="+mn-ea"/>
              </a:rPr>
              <a:t>根据领导的定义和内容，请回答：领导或领导者的作用主要有哪些？</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7" name="文本框 6"/>
          <p:cNvSpPr txBox="1"/>
          <p:nvPr/>
        </p:nvSpPr>
        <p:spPr>
          <a:xfrm>
            <a:off x="157480" y="4053205"/>
            <a:ext cx="87249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GB" b="1" dirty="0">
                <a:ea typeface="楷体_GB2312" pitchFamily="49" charset="-122"/>
                <a:sym typeface="+mn-ea"/>
              </a:rPr>
              <a:t>提问：</a:t>
            </a:r>
            <a:endParaRPr lang="zh-CN" altLang="en-GB" b="1" dirty="0">
              <a:ea typeface="楷体_GB2312" pitchFamily="49" charset="-122"/>
              <a:sym typeface="+mn-ea"/>
            </a:endParaRPr>
          </a:p>
        </p:txBody>
      </p:sp>
      <p:sp>
        <p:nvSpPr>
          <p:cNvPr id="4" name="文本框 3"/>
          <p:cNvSpPr txBox="1"/>
          <p:nvPr/>
        </p:nvSpPr>
        <p:spPr>
          <a:xfrm>
            <a:off x="1360805" y="4919980"/>
            <a:ext cx="5038090" cy="521970"/>
          </a:xfrm>
          <a:prstGeom prst="rect">
            <a:avLst/>
          </a:prstGeom>
          <a:noFill/>
          <a:ln>
            <a:solidFill>
              <a:schemeClr val="tx1"/>
            </a:solidFill>
            <a:prstDash val="dash"/>
          </a:ln>
        </p:spPr>
        <p:txBody>
          <a:bodyPr wrap="square" rtlCol="0">
            <a:spAutoFit/>
          </a:bodyPr>
          <a:p>
            <a:pPr eaLnBrk="1" hangingPunct="1">
              <a:buNone/>
            </a:pPr>
            <a:r>
              <a:rPr lang="zh-CN" altLang="en-US" b="1" dirty="0">
                <a:solidFill>
                  <a:srgbClr val="D70D2A"/>
                </a:solidFill>
                <a:latin typeface="仿宋_GB2312" pitchFamily="49" charset="-122"/>
                <a:ea typeface="仿宋_GB2312" pitchFamily="49" charset="-122"/>
                <a:sym typeface="+mn-ea"/>
              </a:rPr>
              <a:t> </a:t>
            </a:r>
            <a:r>
              <a:rPr lang="zh-CN" altLang="en-US" sz="2800" b="1" dirty="0">
                <a:solidFill>
                  <a:srgbClr val="D70D2A"/>
                </a:solidFill>
                <a:latin typeface="微软雅黑" panose="020B0503020204020204" pitchFamily="34" charset="-122"/>
                <a:ea typeface="微软雅黑" panose="020B0503020204020204" pitchFamily="34" charset="-122"/>
                <a:sym typeface="+mn-ea"/>
              </a:rPr>
              <a:t> 作用：指导</a:t>
            </a:r>
            <a:r>
              <a:rPr lang="en-US" altLang="zh-CN" sz="2800" b="1" dirty="0">
                <a:solidFill>
                  <a:srgbClr val="D70D2A"/>
                </a:solidFill>
                <a:latin typeface="微软雅黑" panose="020B0503020204020204" pitchFamily="34" charset="-122"/>
                <a:ea typeface="微软雅黑" panose="020B0503020204020204" pitchFamily="34" charset="-122"/>
                <a:sym typeface="+mn-ea"/>
              </a:rPr>
              <a:t>+</a:t>
            </a:r>
            <a:r>
              <a:rPr lang="zh-CN" altLang="en-US" sz="2800" b="1" dirty="0">
                <a:solidFill>
                  <a:srgbClr val="D70D2A"/>
                </a:solidFill>
                <a:latin typeface="微软雅黑" panose="020B0503020204020204" pitchFamily="34" charset="-122"/>
                <a:ea typeface="微软雅黑" panose="020B0503020204020204" pitchFamily="34" charset="-122"/>
                <a:sym typeface="+mn-ea"/>
              </a:rPr>
              <a:t>激励</a:t>
            </a:r>
            <a:r>
              <a:rPr lang="en-US" altLang="zh-CN" sz="2800" b="1" dirty="0">
                <a:solidFill>
                  <a:srgbClr val="D70D2A"/>
                </a:solidFill>
                <a:latin typeface="微软雅黑" panose="020B0503020204020204" pitchFamily="34" charset="-122"/>
                <a:ea typeface="微软雅黑" panose="020B0503020204020204" pitchFamily="34" charset="-122"/>
                <a:sym typeface="+mn-ea"/>
              </a:rPr>
              <a:t>+</a:t>
            </a:r>
            <a:r>
              <a:rPr lang="zh-CN" altLang="en-US" sz="2800" b="1" dirty="0">
                <a:solidFill>
                  <a:srgbClr val="D70D2A"/>
                </a:solidFill>
                <a:latin typeface="微软雅黑" panose="020B0503020204020204" pitchFamily="34" charset="-122"/>
                <a:ea typeface="微软雅黑" panose="020B0503020204020204" pitchFamily="34" charset="-122"/>
                <a:sym typeface="+mn-ea"/>
              </a:rPr>
              <a:t>协调</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80035" y="1134110"/>
            <a:ext cx="37388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二、领导（者）的作用</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2152650"/>
            <a:ext cx="9758680" cy="180721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marL="0" indent="0">
              <a:lnSpc>
                <a:spcPct val="120000"/>
              </a:lnSpc>
              <a:buNone/>
            </a:pPr>
            <a:r>
              <a:rPr lang="zh-CN" altLang="en-US" sz="2400" dirty="0">
                <a:latin typeface="微软雅黑" panose="020B0503020204020204" pitchFamily="34" charset="-122"/>
                <a:ea typeface="微软雅黑" panose="020B0503020204020204" pitchFamily="34" charset="-122"/>
              </a:rPr>
              <a:t>在人们的集体活动中需要有头脑清晰、胸怀全局、能高瞻远瞩的领导者来帮助人们认清所处的环境，明确活动的目标和实现目标的途径，因此，领导者有责任指导组织各项活动的开展。即：</a:t>
            </a:r>
            <a:r>
              <a:rPr lang="zh-CN" altLang="en-US" sz="2400" b="1" dirty="0">
                <a:latin typeface="微软雅黑" panose="020B0503020204020204" pitchFamily="34" charset="-122"/>
                <a:ea typeface="微软雅黑" panose="020B0503020204020204" pitchFamily="34" charset="-122"/>
              </a:rPr>
              <a:t>把握全局的同时对组织成员的行为进行技术上和方法上的指导，使它们具有完成任务的能力。</a:t>
            </a:r>
            <a:endParaRPr lang="zh-CN" altLang="en-US" sz="2400" b="1" dirty="0">
              <a:latin typeface="微软雅黑" panose="020B0503020204020204" pitchFamily="34" charset="-122"/>
              <a:ea typeface="微软雅黑" panose="020B0503020204020204" pitchFamily="34" charset="-122"/>
            </a:endParaRPr>
          </a:p>
          <a:p>
            <a:pPr marL="0" indent="0">
              <a:lnSpc>
                <a:spcPct val="120000"/>
              </a:lnSpc>
              <a:buNone/>
            </a:pP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153035" y="4201160"/>
            <a:ext cx="87249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GB" b="1" dirty="0">
                <a:ea typeface="楷体_GB2312" pitchFamily="49" charset="-122"/>
                <a:sym typeface="+mn-ea"/>
              </a:rPr>
              <a:t>提问：</a:t>
            </a:r>
            <a:endParaRPr lang="zh-CN" altLang="en-GB" b="1" dirty="0">
              <a:ea typeface="楷体_GB2312" pitchFamily="49" charset="-122"/>
              <a:sym typeface="+mn-ea"/>
            </a:endParaRPr>
          </a:p>
        </p:txBody>
      </p:sp>
      <p:sp>
        <p:nvSpPr>
          <p:cNvPr id="36868"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（一）</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指导作用</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8" name="文本框 7"/>
          <p:cNvSpPr txBox="1"/>
          <p:nvPr/>
        </p:nvSpPr>
        <p:spPr>
          <a:xfrm>
            <a:off x="1148715" y="5577840"/>
            <a:ext cx="7902575" cy="460375"/>
          </a:xfrm>
          <a:prstGeom prst="rect">
            <a:avLst/>
          </a:prstGeom>
          <a:noFill/>
          <a:ln>
            <a:solidFill>
              <a:srgbClr val="054682"/>
            </a:solidFill>
            <a:prstDash val="lgDash"/>
          </a:ln>
        </p:spPr>
        <p:txBody>
          <a:bodyPr wrap="square" rtlCol="0">
            <a:spAutoFit/>
          </a:bodyPr>
          <a:p>
            <a:r>
              <a:rPr lang="zh-CN" altLang="en-US" sz="2400">
                <a:latin typeface="微软雅黑" panose="020B0503020204020204" pitchFamily="34" charset="-122"/>
                <a:ea typeface="微软雅黑" panose="020B0503020204020204" pitchFamily="34" charset="-122"/>
              </a:rPr>
              <a:t>  ——领导者要具备</a:t>
            </a:r>
            <a:r>
              <a:rPr lang="zh-CN" altLang="en-US" sz="2400" b="1">
                <a:latin typeface="微软雅黑" panose="020B0503020204020204" pitchFamily="34" charset="-122"/>
                <a:ea typeface="微软雅黑" panose="020B0503020204020204" pitchFamily="34" charset="-122"/>
              </a:rPr>
              <a:t>概念技能</a:t>
            </a:r>
            <a:r>
              <a:rPr lang="zh-CN" altLang="en-US" sz="2400">
                <a:latin typeface="微软雅黑" panose="020B0503020204020204" pitchFamily="34" charset="-122"/>
                <a:ea typeface="微软雅黑" panose="020B0503020204020204" pitchFamily="34" charset="-122"/>
              </a:rPr>
              <a:t>以及</a:t>
            </a:r>
            <a:r>
              <a:rPr lang="zh-CN" altLang="en-US" sz="2400" b="1">
                <a:latin typeface="微软雅黑" panose="020B0503020204020204" pitchFamily="34" charset="-122"/>
                <a:ea typeface="微软雅黑" panose="020B0503020204020204" pitchFamily="34" charset="-122"/>
              </a:rPr>
              <a:t>一定的业务知识和能力</a:t>
            </a:r>
            <a:r>
              <a:rPr lang="zh-CN" altLang="en-US" sz="2400">
                <a:latin typeface="微软雅黑" panose="020B0503020204020204" pitchFamily="34" charset="-122"/>
                <a:ea typeface="微软雅黑" panose="020B0503020204020204" pitchFamily="34" charset="-122"/>
              </a:rPr>
              <a:t>。</a:t>
            </a:r>
            <a:endParaRPr lang="zh-CN" altLang="en-US" sz="2400">
              <a:latin typeface="微软雅黑" panose="020B0503020204020204" pitchFamily="34" charset="-122"/>
              <a:ea typeface="微软雅黑" panose="020B0503020204020204" pitchFamily="34" charset="-122"/>
            </a:endParaRPr>
          </a:p>
        </p:txBody>
      </p:sp>
      <p:sp>
        <p:nvSpPr>
          <p:cNvPr id="9" name="文本框 8"/>
          <p:cNvSpPr txBox="1"/>
          <p:nvPr/>
        </p:nvSpPr>
        <p:spPr>
          <a:xfrm>
            <a:off x="1148715" y="4201160"/>
            <a:ext cx="7225030" cy="460375"/>
          </a:xfrm>
          <a:prstGeom prst="rect">
            <a:avLst/>
          </a:prstGeom>
          <a:noFill/>
          <a:ln>
            <a:solidFill>
              <a:srgbClr val="0848AF"/>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从指导作用推导出领导者应具备的技能和能力 </a:t>
            </a:r>
            <a:r>
              <a:rPr lang="zh-CN" altLang="en-US"/>
              <a:t> </a:t>
            </a:r>
            <a:endParaRPr lang="zh-CN" altLang="en-US"/>
          </a:p>
        </p:txBody>
      </p:sp>
      <p:sp>
        <p:nvSpPr>
          <p:cNvPr id="10" name="下箭头 9"/>
          <p:cNvSpPr/>
          <p:nvPr/>
        </p:nvSpPr>
        <p:spPr>
          <a:xfrm>
            <a:off x="3216275" y="4725035"/>
            <a:ext cx="360045" cy="7200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80035" y="1134110"/>
            <a:ext cx="37388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二、领导（者）的作用</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2152650"/>
            <a:ext cx="9758680" cy="180721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lang="zh-CN" altLang="en-GB" sz="2400" b="1" dirty="0">
                <a:latin typeface="楷体_GB2312" pitchFamily="49" charset="-122"/>
                <a:ea typeface="楷体_GB2312" pitchFamily="49" charset="-122"/>
                <a:sym typeface="+mn-ea"/>
              </a:rPr>
              <a:t>在集体活动中，个体在思想上产生各种分歧、行动上出现偏离目标的情况是不可避免的。因此，需要</a:t>
            </a:r>
            <a:r>
              <a:rPr lang="zh-CN" altLang="en-GB" sz="2400" b="1" u="sng" dirty="0">
                <a:latin typeface="楷体_GB2312" pitchFamily="49" charset="-122"/>
                <a:ea typeface="楷体_GB2312" pitchFamily="49" charset="-122"/>
                <a:sym typeface="+mn-ea"/>
              </a:rPr>
              <a:t>领导者来协调群体内成员之间的关系，解决相互间的冲突</a:t>
            </a:r>
            <a:r>
              <a:rPr lang="zh-CN" altLang="en-GB" sz="2400" b="1" dirty="0">
                <a:latin typeface="楷体_GB2312" pitchFamily="49" charset="-122"/>
                <a:ea typeface="楷体_GB2312" pitchFamily="49" charset="-122"/>
                <a:sym typeface="+mn-ea"/>
              </a:rPr>
              <a:t>，使各成员之间保持和谐的关系，共同为实现组织的目标而努力工作。</a:t>
            </a:r>
            <a:endParaRPr lang="zh-CN" altLang="en-GB" sz="2400" b="1" dirty="0">
              <a:latin typeface="楷体_GB2312" pitchFamily="49" charset="-122"/>
              <a:ea typeface="楷体_GB2312" pitchFamily="49" charset="-122"/>
            </a:endParaRPr>
          </a:p>
          <a:p>
            <a:pPr eaLnBrk="1" hangingPunct="1">
              <a:buNone/>
            </a:pPr>
            <a:r>
              <a:rPr lang="zh-CN" altLang="en-GB" sz="2400" b="1" dirty="0">
                <a:latin typeface="楷体_GB2312" pitchFamily="49" charset="-122"/>
                <a:ea typeface="楷体_GB2312" pitchFamily="49" charset="-122"/>
                <a:sym typeface="+mn-ea"/>
              </a:rPr>
              <a:t>        </a:t>
            </a:r>
            <a:endParaRPr lang="zh-CN" altLang="en-US" sz="2400" b="1" dirty="0">
              <a:solidFill>
                <a:srgbClr val="D70D2A"/>
              </a:solidFill>
              <a:latin typeface="楷体_GB2312" pitchFamily="49" charset="-122"/>
              <a:ea typeface="楷体_GB2312" pitchFamily="49" charset="-122"/>
            </a:endParaRPr>
          </a:p>
          <a:p>
            <a:pPr marL="0" indent="0">
              <a:lnSpc>
                <a:spcPct val="120000"/>
              </a:lnSpc>
              <a:buNone/>
            </a:pPr>
            <a:endParaRPr lang="zh-CN" altLang="en-US" sz="2400" b="1" dirty="0">
              <a:latin typeface="微软雅黑" panose="020B0503020204020204" pitchFamily="34" charset="-122"/>
              <a:ea typeface="微软雅黑" panose="020B0503020204020204" pitchFamily="34" charset="-122"/>
            </a:endParaRPr>
          </a:p>
          <a:p>
            <a:pPr marL="0" indent="0">
              <a:lnSpc>
                <a:spcPct val="120000"/>
              </a:lnSpc>
              <a:buNone/>
            </a:pP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153035" y="4201160"/>
            <a:ext cx="87249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GB" b="1" dirty="0">
                <a:ea typeface="楷体_GB2312" pitchFamily="49" charset="-122"/>
                <a:sym typeface="+mn-ea"/>
              </a:rPr>
              <a:t>提问：</a:t>
            </a:r>
            <a:endParaRPr lang="zh-CN" altLang="en-GB" b="1" dirty="0">
              <a:ea typeface="楷体_GB2312" pitchFamily="49" charset="-122"/>
              <a:sym typeface="+mn-ea"/>
            </a:endParaRPr>
          </a:p>
        </p:txBody>
      </p:sp>
      <p:sp>
        <p:nvSpPr>
          <p:cNvPr id="36868"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协调作用</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8" name="文本框 7"/>
          <p:cNvSpPr txBox="1"/>
          <p:nvPr/>
        </p:nvSpPr>
        <p:spPr>
          <a:xfrm>
            <a:off x="1148715" y="5445125"/>
            <a:ext cx="10747375" cy="829945"/>
          </a:xfrm>
          <a:prstGeom prst="rect">
            <a:avLst/>
          </a:prstGeom>
          <a:noFill/>
          <a:ln>
            <a:solidFill>
              <a:srgbClr val="054682"/>
            </a:solidFill>
            <a:prstDash val="lgDash"/>
          </a:ln>
        </p:spPr>
        <p:txBody>
          <a:bodyPr wrap="square" rtlCol="0">
            <a:spAutoFit/>
          </a:bodyPr>
          <a:p>
            <a:r>
              <a:rPr lang="zh-CN" altLang="en-US" sz="2400">
                <a:latin typeface="微软雅黑" panose="020B0503020204020204" pitchFamily="34" charset="-122"/>
                <a:ea typeface="微软雅黑" panose="020B0503020204020204" pitchFamily="34" charset="-122"/>
              </a:rPr>
              <a:t>  ——领导者应具备</a:t>
            </a:r>
            <a:r>
              <a:rPr lang="zh-CN" altLang="en-US" sz="2400" b="1">
                <a:latin typeface="微软雅黑" panose="020B0503020204020204" pitchFamily="34" charset="-122"/>
                <a:ea typeface="微软雅黑" panose="020B0503020204020204" pitchFamily="34" charset="-122"/>
              </a:rPr>
              <a:t>人际关系技能</a:t>
            </a:r>
            <a:r>
              <a:rPr lang="zh-CN" altLang="en-US" sz="2400">
                <a:latin typeface="微软雅黑" panose="020B0503020204020204" pitchFamily="34" charset="-122"/>
                <a:ea typeface="微软雅黑" panose="020B0503020204020204" pitchFamily="34" charset="-122"/>
              </a:rPr>
              <a:t>（沟通能力、从大局出发解决冲突与摩擦的能力）。</a:t>
            </a:r>
            <a:endParaRPr lang="zh-CN" altLang="en-US" sz="2400">
              <a:latin typeface="微软雅黑" panose="020B0503020204020204" pitchFamily="34" charset="-122"/>
              <a:ea typeface="微软雅黑" panose="020B0503020204020204" pitchFamily="34" charset="-122"/>
            </a:endParaRPr>
          </a:p>
        </p:txBody>
      </p:sp>
      <p:sp>
        <p:nvSpPr>
          <p:cNvPr id="9" name="文本框 8"/>
          <p:cNvSpPr txBox="1"/>
          <p:nvPr/>
        </p:nvSpPr>
        <p:spPr>
          <a:xfrm>
            <a:off x="1148715" y="4201160"/>
            <a:ext cx="7225030" cy="460375"/>
          </a:xfrm>
          <a:prstGeom prst="rect">
            <a:avLst/>
          </a:prstGeom>
          <a:noFill/>
          <a:ln>
            <a:solidFill>
              <a:srgbClr val="0848AF"/>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从协调作用推导出领导者应具备的技能和能力 </a:t>
            </a:r>
            <a:r>
              <a:rPr lang="zh-CN" altLang="en-US"/>
              <a:t> </a:t>
            </a:r>
            <a:endParaRPr lang="zh-CN" altLang="en-US"/>
          </a:p>
        </p:txBody>
      </p:sp>
      <p:sp>
        <p:nvSpPr>
          <p:cNvPr id="10" name="下箭头 9"/>
          <p:cNvSpPr/>
          <p:nvPr/>
        </p:nvSpPr>
        <p:spPr>
          <a:xfrm>
            <a:off x="3216275" y="4725035"/>
            <a:ext cx="360045" cy="7200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80035" y="1134110"/>
            <a:ext cx="37388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二、领导（者）的作用</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2152650"/>
            <a:ext cx="9758680" cy="137922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lang="zh-CN" altLang="en-GB" sz="2400" b="1" dirty="0">
                <a:latin typeface="楷体_GB2312" pitchFamily="49" charset="-122"/>
                <a:ea typeface="楷体_GB2312" pitchFamily="49" charset="-122"/>
                <a:sym typeface="+mn-ea"/>
              </a:rPr>
              <a:t>在一个群体中，每个成员不可能每时每刻都以极大的热情，发挥百分之百的潜力投入工作。这就需要领导者了解下属的需求，不断激发、调动其积极性，为实现目标而努力工作。</a:t>
            </a:r>
            <a:endParaRPr lang="zh-CN" altLang="en-GB" sz="2400" b="1" dirty="0">
              <a:latin typeface="楷体_GB2312" pitchFamily="49" charset="-122"/>
              <a:ea typeface="楷体_GB2312" pitchFamily="49" charset="-122"/>
              <a:sym typeface="+mn-ea"/>
            </a:endParaRPr>
          </a:p>
          <a:p>
            <a:pPr marL="0" indent="0">
              <a:lnSpc>
                <a:spcPct val="120000"/>
              </a:lnSpc>
              <a:buNone/>
            </a:pP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153035" y="4201160"/>
            <a:ext cx="87249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GB" b="1" dirty="0">
                <a:ea typeface="楷体_GB2312" pitchFamily="49" charset="-122"/>
                <a:sym typeface="+mn-ea"/>
              </a:rPr>
              <a:t>提问：</a:t>
            </a:r>
            <a:endParaRPr lang="zh-CN" altLang="en-GB" b="1" dirty="0">
              <a:ea typeface="楷体_GB2312" pitchFamily="49" charset="-122"/>
              <a:sym typeface="+mn-ea"/>
            </a:endParaRPr>
          </a:p>
        </p:txBody>
      </p:sp>
      <p:sp>
        <p:nvSpPr>
          <p:cNvPr id="36868"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（三）</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激励作用</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8" name="文本框 7"/>
          <p:cNvSpPr txBox="1"/>
          <p:nvPr/>
        </p:nvSpPr>
        <p:spPr>
          <a:xfrm>
            <a:off x="1148715" y="5445125"/>
            <a:ext cx="6464935" cy="460375"/>
          </a:xfrm>
          <a:prstGeom prst="rect">
            <a:avLst/>
          </a:prstGeom>
          <a:noFill/>
          <a:ln>
            <a:solidFill>
              <a:srgbClr val="054682"/>
            </a:solidFill>
            <a:prstDash val="lgDash"/>
          </a:ln>
        </p:spPr>
        <p:txBody>
          <a:bodyPr wrap="square" rtlCol="0">
            <a:spAutoFit/>
          </a:bodyPr>
          <a:p>
            <a:r>
              <a:rPr lang="zh-CN" altLang="en-US" sz="2400">
                <a:latin typeface="微软雅黑" panose="020B0503020204020204" pitchFamily="34" charset="-122"/>
                <a:ea typeface="微软雅黑" panose="020B0503020204020204" pitchFamily="34" charset="-122"/>
              </a:rPr>
              <a:t>  ——领导者要具备沟通能力和激励技巧。</a:t>
            </a:r>
            <a:endParaRPr lang="zh-CN" altLang="en-US" sz="2400">
              <a:latin typeface="微软雅黑" panose="020B0503020204020204" pitchFamily="34" charset="-122"/>
              <a:ea typeface="微软雅黑" panose="020B0503020204020204" pitchFamily="34" charset="-122"/>
            </a:endParaRPr>
          </a:p>
        </p:txBody>
      </p:sp>
      <p:sp>
        <p:nvSpPr>
          <p:cNvPr id="9" name="文本框 8"/>
          <p:cNvSpPr txBox="1"/>
          <p:nvPr/>
        </p:nvSpPr>
        <p:spPr>
          <a:xfrm>
            <a:off x="1148715" y="4201160"/>
            <a:ext cx="7225030" cy="460375"/>
          </a:xfrm>
          <a:prstGeom prst="rect">
            <a:avLst/>
          </a:prstGeom>
          <a:noFill/>
          <a:ln>
            <a:solidFill>
              <a:srgbClr val="0848AF"/>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从激励作用推导出领导者应具备的技能和能力 </a:t>
            </a:r>
            <a:r>
              <a:rPr lang="zh-CN" altLang="en-US"/>
              <a:t> </a:t>
            </a:r>
            <a:endParaRPr lang="zh-CN" altLang="en-US"/>
          </a:p>
        </p:txBody>
      </p:sp>
      <p:sp>
        <p:nvSpPr>
          <p:cNvPr id="10" name="下箭头 9"/>
          <p:cNvSpPr/>
          <p:nvPr/>
        </p:nvSpPr>
        <p:spPr>
          <a:xfrm>
            <a:off x="3216275" y="4725035"/>
            <a:ext cx="360045" cy="72009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36868"/>
                                        </p:tgtEl>
                                        <p:attrNameLst>
                                          <p:attrName>style.visibility</p:attrName>
                                        </p:attrNameLst>
                                      </p:cBhvr>
                                      <p:to>
                                        <p:strVal val="visible"/>
                                      </p:to>
                                    </p:set>
                                    <p:anim calcmode="lin" valueType="num">
                                      <p:cBhvr additive="base">
                                        <p:cTn id="10" dur="1000" fill="hold"/>
                                        <p:tgtEl>
                                          <p:spTgt spid="36868"/>
                                        </p:tgtEl>
                                        <p:attrNameLst>
                                          <p:attrName>ppt_x</p:attrName>
                                        </p:attrNameLst>
                                      </p:cBhvr>
                                      <p:tavLst>
                                        <p:tav tm="0">
                                          <p:val>
                                            <p:strVal val="#ppt_x"/>
                                          </p:val>
                                        </p:tav>
                                        <p:tav tm="100000">
                                          <p:val>
                                            <p:strVal val="#ppt_x"/>
                                          </p:val>
                                        </p:tav>
                                      </p:tavLst>
                                    </p:anim>
                                    <p:anim calcmode="lin" valueType="num">
                                      <p:cBhvr additive="base">
                                        <p:cTn id="11" dur="1000" fill="hold"/>
                                        <p:tgtEl>
                                          <p:spTgt spid="36868"/>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36868">
                                            <p:txEl>
                                              <p:charRg st="0" end="13"/>
                                            </p:txEl>
                                          </p:spTgt>
                                        </p:tgtEl>
                                        <p:attrNameLst>
                                          <p:attrName>style.visibility</p:attrName>
                                        </p:attrNameLst>
                                      </p:cBhvr>
                                      <p:to>
                                        <p:strVal val="visible"/>
                                      </p:to>
                                    </p:set>
                                    <p:anim calcmode="lin" valueType="num">
                                      <p:cBhvr additive="base">
                                        <p:cTn id="14" dur="1000" fill="hold"/>
                                        <p:tgtEl>
                                          <p:spTgt spid="36868">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36868">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6868" grpId="0" animBg="1"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1434465" y="2701925"/>
            <a:ext cx="9323070" cy="310769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pPr eaLnBrk="1" hangingPunct="1"/>
            <a:r>
              <a:rPr lang="zh-CN" altLang="en-GB" sz="2800" b="1" dirty="0">
                <a:latin typeface="微软雅黑" panose="020B0503020204020204" pitchFamily="34" charset="-122"/>
                <a:ea typeface="微软雅黑" panose="020B0503020204020204" pitchFamily="34" charset="-122"/>
                <a:sym typeface="+mn-ea"/>
              </a:rPr>
              <a:t>领导者为什么要对下属进行指导、激励与协调？是为了让下属尽其所能地实现目标。也就是说，</a:t>
            </a:r>
            <a:r>
              <a:rPr lang="zh-CN" altLang="en-GB" sz="2800" b="1" u="sng" dirty="0">
                <a:solidFill>
                  <a:schemeClr val="bg1"/>
                </a:solidFill>
                <a:latin typeface="微软雅黑" panose="020B0503020204020204" pitchFamily="34" charset="-122"/>
                <a:ea typeface="微软雅黑" panose="020B0503020204020204" pitchFamily="34" charset="-122"/>
                <a:sym typeface="+mn-ea"/>
              </a:rPr>
              <a:t>领导不是什么事都自己去做，而是要发挥下属的积极性，通过下属或和下属一起去实现组织目标。</a:t>
            </a:r>
            <a:endParaRPr lang="zh-CN" altLang="en-GB" sz="2800" b="1" u="sng" dirty="0">
              <a:solidFill>
                <a:schemeClr val="bg1"/>
              </a:solidFill>
              <a:latin typeface="微软雅黑" panose="020B0503020204020204" pitchFamily="34" charset="-122"/>
              <a:ea typeface="微软雅黑" panose="020B0503020204020204" pitchFamily="34" charset="-122"/>
              <a:sym typeface="+mn-ea"/>
            </a:endParaRPr>
          </a:p>
          <a:p>
            <a:pPr eaLnBrk="1" hangingPunct="1"/>
            <a:r>
              <a:rPr lang="zh-CN" altLang="en-GB" sz="2800" b="1" dirty="0">
                <a:latin typeface="微软雅黑" panose="020B0503020204020204" pitchFamily="34" charset="-122"/>
                <a:ea typeface="微软雅黑" panose="020B0503020204020204" pitchFamily="34" charset="-122"/>
                <a:sym typeface="+mn-ea"/>
              </a:rPr>
              <a:t>不同的领导，对别人的指导、激励与协调能力是不一样的。有的领导一呼百应，有的领导百呼无一应。为什么？这就是一个影响力的问题。 </a:t>
            </a:r>
            <a:endParaRPr lang="zh-CN" altLang="en-US" sz="2800">
              <a:latin typeface="微软雅黑" panose="020B0503020204020204" pitchFamily="34" charset="-122"/>
              <a:ea typeface="微软雅黑" panose="020B0503020204020204" pitchFamily="34" charset="-122"/>
            </a:endParaRPr>
          </a:p>
        </p:txBody>
      </p:sp>
      <p:sp>
        <p:nvSpPr>
          <p:cNvPr id="4" name="文本框 3"/>
          <p:cNvSpPr txBox="1"/>
          <p:nvPr/>
        </p:nvSpPr>
        <p:spPr>
          <a:xfrm>
            <a:off x="1066165" y="1386205"/>
            <a:ext cx="133032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过渡段</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57835" y="1134110"/>
            <a:ext cx="3383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三、领导者的影响力</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148715" y="2152650"/>
            <a:ext cx="9758680" cy="1020445"/>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lang="zh-CN" altLang="en-GB" sz="2400" b="1" dirty="0">
                <a:latin typeface="楷体_GB2312" pitchFamily="49" charset="-122"/>
                <a:ea typeface="楷体_GB2312" pitchFamily="49" charset="-122"/>
                <a:sym typeface="+mn-ea"/>
              </a:rPr>
              <a:t>影响力：影响他人的能力，即：一个人在与他人的交往中，影响和改变他人心理和行为（即对下属进行指导、激励和协调）的能力 。</a:t>
            </a: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168275" y="2152650"/>
            <a:ext cx="87249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pPr algn="l"/>
            <a:r>
              <a:rPr lang="zh-CN" altLang="en-GB" b="1" dirty="0">
                <a:ea typeface="楷体_GB2312" pitchFamily="49" charset="-122"/>
                <a:sym typeface="+mn-ea"/>
              </a:rPr>
              <a:t>定义：</a:t>
            </a:r>
            <a:endParaRPr lang="zh-CN" altLang="en-GB" b="1" dirty="0">
              <a:ea typeface="楷体_GB2312" pitchFamily="49" charset="-122"/>
              <a:sym typeface="+mn-ea"/>
            </a:endParaRPr>
          </a:p>
        </p:txBody>
      </p:sp>
      <p:sp>
        <p:nvSpPr>
          <p:cNvPr id="9" name="文本框 8"/>
          <p:cNvSpPr txBox="1"/>
          <p:nvPr/>
        </p:nvSpPr>
        <p:spPr>
          <a:xfrm>
            <a:off x="1212850" y="3604260"/>
            <a:ext cx="7225030" cy="1568450"/>
          </a:xfrm>
          <a:prstGeom prst="rect">
            <a:avLst/>
          </a:prstGeom>
          <a:noFill/>
          <a:ln>
            <a:solidFill>
              <a:srgbClr val="0848AF"/>
            </a:solidFill>
            <a:prstDash val="dashDot"/>
          </a:ln>
        </p:spPr>
        <p:txBody>
          <a:bodyPr wrap="square" rtlCol="0">
            <a:spAutoFit/>
          </a:bodyPr>
          <a:p>
            <a:r>
              <a:rPr lang="zh-CN" altLang="en-US" sz="2400">
                <a:latin typeface="微软雅黑" panose="020B0503020204020204" pitchFamily="34" charset="-122"/>
                <a:ea typeface="微软雅黑" panose="020B0503020204020204" pitchFamily="34" charset="-122"/>
              </a:rPr>
              <a:t>领导就是影响，影响力就是领导力。</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领导者的业绩大小取决于他的影响力大小。</a:t>
            </a:r>
            <a:endParaRPr lang="zh-CN" altLang="en-US" sz="2400">
              <a:latin typeface="微软雅黑" panose="020B0503020204020204" pitchFamily="34" charset="-122"/>
              <a:ea typeface="微软雅黑" panose="020B0503020204020204" pitchFamily="34" charset="-122"/>
            </a:endParaRPr>
          </a:p>
          <a:p>
            <a:r>
              <a:rPr lang="zh-CN" altLang="en-US" sz="2400">
                <a:latin typeface="微软雅黑" panose="020B0503020204020204" pitchFamily="34" charset="-122"/>
                <a:ea typeface="微软雅黑" panose="020B0503020204020204" pitchFamily="34" charset="-122"/>
              </a:rPr>
              <a:t>影响力越大，追随者越多、力量就越强，业绩就会越大。 </a:t>
            </a:r>
            <a:r>
              <a:rPr lang="zh-CN" altLang="en-US"/>
              <a:t> </a:t>
            </a:r>
            <a:endParaRPr lang="zh-CN" altLang="en-US"/>
          </a:p>
        </p:txBody>
      </p:sp>
      <p:sp>
        <p:nvSpPr>
          <p:cNvPr id="4"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（一）</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领导影响力定义</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fill="hold"/>
                                        <p:tgtEl>
                                          <p:spTgt spid="4"/>
                                        </p:tgtEl>
                                        <p:attrNameLst>
                                          <p:attrName>ppt_x</p:attrName>
                                        </p:attrNameLst>
                                      </p:cBhvr>
                                      <p:tavLst>
                                        <p:tav tm="0">
                                          <p:val>
                                            <p:strVal val="#ppt_x"/>
                                          </p:val>
                                        </p:tav>
                                        <p:tav tm="100000">
                                          <p:val>
                                            <p:strVal val="#ppt_x"/>
                                          </p:val>
                                        </p:tav>
                                      </p:tavLst>
                                    </p:anim>
                                    <p:anim calcmode="lin" valueType="num">
                                      <p:cBhvr additive="base">
                                        <p:cTn id="11" dur="1000" fill="hold"/>
                                        <p:tgtEl>
                                          <p:spTgt spid="4"/>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4">
                                            <p:txEl>
                                              <p:charRg st="0" end="13"/>
                                            </p:txEl>
                                          </p:spTgt>
                                        </p:tgtEl>
                                        <p:attrNameLst>
                                          <p:attrName>style.visibility</p:attrName>
                                        </p:attrNameLst>
                                      </p:cBhvr>
                                      <p:to>
                                        <p:strVal val="visible"/>
                                      </p:to>
                                    </p:set>
                                    <p:anim calcmode="lin" valueType="num">
                                      <p:cBhvr additive="base">
                                        <p:cTn id="14" dur="1000" fill="hold"/>
                                        <p:tgtEl>
                                          <p:spTgt spid="4">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4">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animBg="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57835" y="1134110"/>
            <a:ext cx="3383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三、领导者的影响力</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4"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领导影响力分类</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
        <p:nvSpPr>
          <p:cNvPr id="18436" name="Rectangle 4"/>
          <p:cNvSpPr/>
          <p:nvPr/>
        </p:nvSpPr>
        <p:spPr>
          <a:xfrm>
            <a:off x="2934335" y="3068955"/>
            <a:ext cx="503238" cy="1568450"/>
          </a:xfrm>
          <a:prstGeom prst="rect">
            <a:avLst/>
          </a:prstGeom>
          <a:noFill/>
          <a:ln w="9525">
            <a:noFill/>
          </a:ln>
        </p:spPr>
        <p:txBody>
          <a:bodyPr>
            <a:spAutoFit/>
          </a:bodyPr>
          <a:p>
            <a:r>
              <a:rPr lang="zh-CN" altLang="en-US" sz="3200" b="1" dirty="0">
                <a:latin typeface="Arial" panose="020B0604020202020204" pitchFamily="34" charset="0"/>
                <a:ea typeface="楷体_GB2312" pitchFamily="49" charset="-122"/>
              </a:rPr>
              <a:t>影响力</a:t>
            </a:r>
            <a:endParaRPr lang="zh-CN" altLang="en-US" sz="3200" b="1" dirty="0">
              <a:latin typeface="Arial" panose="020B0604020202020204" pitchFamily="34" charset="0"/>
              <a:ea typeface="楷体_GB2312" pitchFamily="49" charset="-122"/>
            </a:endParaRPr>
          </a:p>
        </p:txBody>
      </p:sp>
      <p:sp>
        <p:nvSpPr>
          <p:cNvPr id="18437" name="Rectangle 5"/>
          <p:cNvSpPr/>
          <p:nvPr/>
        </p:nvSpPr>
        <p:spPr>
          <a:xfrm>
            <a:off x="3590608" y="1756093"/>
            <a:ext cx="4537075" cy="1076325"/>
          </a:xfrm>
          <a:prstGeom prst="rect">
            <a:avLst/>
          </a:prstGeom>
          <a:noFill/>
          <a:ln w="9525">
            <a:noFill/>
          </a:ln>
        </p:spPr>
        <p:txBody>
          <a:bodyPr>
            <a:spAutoFit/>
          </a:bodyPr>
          <a:p>
            <a:r>
              <a:rPr lang="zh-CN" altLang="en-US" sz="3200" b="1" u="sng" dirty="0">
                <a:solidFill>
                  <a:schemeClr val="tx2"/>
                </a:solidFill>
                <a:latin typeface="Arial" panose="020B0604020202020204" pitchFamily="34" charset="0"/>
                <a:ea typeface="楷体_GB2312" pitchFamily="49" charset="-122"/>
              </a:rPr>
              <a:t>权力性影响力</a:t>
            </a:r>
            <a:r>
              <a:rPr lang="zh-CN" altLang="en-US" sz="3200" b="1" dirty="0">
                <a:latin typeface="Arial" panose="020B0604020202020204" pitchFamily="34" charset="0"/>
                <a:ea typeface="楷体_GB2312" pitchFamily="49" charset="-122"/>
              </a:rPr>
              <a:t>：来自职</a:t>
            </a:r>
            <a:endParaRPr lang="zh-CN" altLang="en-US" sz="3200" b="1" dirty="0">
              <a:latin typeface="Arial" panose="020B0604020202020204" pitchFamily="34" charset="0"/>
              <a:ea typeface="楷体_GB2312" pitchFamily="49" charset="-122"/>
            </a:endParaRPr>
          </a:p>
          <a:p>
            <a:r>
              <a:rPr lang="zh-CN" altLang="en-US" sz="3200" b="1" dirty="0">
                <a:latin typeface="Arial" panose="020B0604020202020204" pitchFamily="34" charset="0"/>
                <a:ea typeface="楷体_GB2312" pitchFamily="49" charset="-122"/>
              </a:rPr>
              <a:t>                          位权力</a:t>
            </a:r>
            <a:endParaRPr lang="zh-CN" altLang="en-US" sz="3200" b="1" dirty="0">
              <a:latin typeface="Arial" panose="020B0604020202020204" pitchFamily="34" charset="0"/>
              <a:ea typeface="楷体_GB2312" pitchFamily="49" charset="-122"/>
            </a:endParaRPr>
          </a:p>
        </p:txBody>
      </p:sp>
      <p:sp>
        <p:nvSpPr>
          <p:cNvPr id="18438" name="Rectangle 6"/>
          <p:cNvSpPr/>
          <p:nvPr/>
        </p:nvSpPr>
        <p:spPr>
          <a:xfrm>
            <a:off x="3663633" y="4637405"/>
            <a:ext cx="5082540" cy="1568450"/>
          </a:xfrm>
          <a:prstGeom prst="rect">
            <a:avLst/>
          </a:prstGeom>
          <a:noFill/>
          <a:ln w="9525">
            <a:noFill/>
          </a:ln>
        </p:spPr>
        <p:txBody>
          <a:bodyPr wrap="none">
            <a:spAutoFit/>
          </a:bodyPr>
          <a:p>
            <a:r>
              <a:rPr lang="zh-CN" altLang="en-US" sz="3200" b="1" u="sng" dirty="0">
                <a:solidFill>
                  <a:schemeClr val="tx2"/>
                </a:solidFill>
                <a:latin typeface="Arial" panose="020B0604020202020204" pitchFamily="34" charset="0"/>
                <a:ea typeface="楷体_GB2312" pitchFamily="49" charset="-122"/>
              </a:rPr>
              <a:t>非权力性影响力</a:t>
            </a:r>
            <a:r>
              <a:rPr lang="zh-CN" altLang="en-US" sz="3200" b="1" u="sng" dirty="0">
                <a:latin typeface="Arial" panose="020B0604020202020204" pitchFamily="34" charset="0"/>
                <a:ea typeface="楷体_GB2312" pitchFamily="49" charset="-122"/>
              </a:rPr>
              <a:t>：</a:t>
            </a:r>
            <a:r>
              <a:rPr lang="zh-CN" altLang="en-US" sz="3200" b="1" dirty="0">
                <a:latin typeface="Arial" panose="020B0604020202020204" pitchFamily="34" charset="0"/>
                <a:ea typeface="楷体_GB2312" pitchFamily="49" charset="-122"/>
              </a:rPr>
              <a:t>来自自身</a:t>
            </a:r>
            <a:endParaRPr lang="zh-CN" altLang="en-US" sz="3200" b="1" dirty="0">
              <a:latin typeface="Arial" panose="020B0604020202020204" pitchFamily="34" charset="0"/>
              <a:ea typeface="楷体_GB2312" pitchFamily="49" charset="-122"/>
            </a:endParaRPr>
          </a:p>
          <a:p>
            <a:r>
              <a:rPr lang="zh-CN" altLang="en-US" sz="3200" b="1" dirty="0">
                <a:latin typeface="Arial" panose="020B0604020202020204" pitchFamily="34" charset="0"/>
                <a:ea typeface="楷体_GB2312" pitchFamily="49" charset="-122"/>
              </a:rPr>
              <a:t>                        威信与以身</a:t>
            </a:r>
            <a:endParaRPr lang="zh-CN" altLang="en-US" sz="3200" b="1" dirty="0">
              <a:latin typeface="Arial" panose="020B0604020202020204" pitchFamily="34" charset="0"/>
              <a:ea typeface="楷体_GB2312" pitchFamily="49" charset="-122"/>
            </a:endParaRPr>
          </a:p>
          <a:p>
            <a:r>
              <a:rPr lang="zh-CN" altLang="en-US" sz="3200" b="1" dirty="0">
                <a:latin typeface="Arial" panose="020B0604020202020204" pitchFamily="34" charset="0"/>
                <a:ea typeface="楷体_GB2312" pitchFamily="49" charset="-122"/>
              </a:rPr>
              <a:t>                        作则的行为</a:t>
            </a:r>
            <a:endParaRPr lang="zh-CN" altLang="en-US" sz="3200" b="1" dirty="0">
              <a:latin typeface="Arial" panose="020B0604020202020204" pitchFamily="34" charset="0"/>
              <a:ea typeface="楷体_GB2312" pitchFamily="49" charset="-122"/>
            </a:endParaRPr>
          </a:p>
        </p:txBody>
      </p:sp>
      <p:sp>
        <p:nvSpPr>
          <p:cNvPr id="18439" name="AutoShape 8"/>
          <p:cNvSpPr/>
          <p:nvPr/>
        </p:nvSpPr>
        <p:spPr>
          <a:xfrm>
            <a:off x="3519488" y="2152333"/>
            <a:ext cx="71437" cy="2952750"/>
          </a:xfrm>
          <a:prstGeom prst="leftBrace">
            <a:avLst>
              <a:gd name="adj1" fmla="val 344446"/>
              <a:gd name="adj2" fmla="val 50000"/>
            </a:avLst>
          </a:prstGeom>
          <a:no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18440" name="Text Box 10"/>
          <p:cNvSpPr txBox="1"/>
          <p:nvPr/>
        </p:nvSpPr>
        <p:spPr>
          <a:xfrm>
            <a:off x="8199120" y="1036955"/>
            <a:ext cx="2160588"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决策权</a:t>
            </a:r>
            <a:endParaRPr lang="zh-CN" altLang="en-US" sz="3200" b="1" dirty="0">
              <a:latin typeface="Arial" panose="020B0604020202020204" pitchFamily="34" charset="0"/>
              <a:ea typeface="楷体_GB2312" pitchFamily="49" charset="-122"/>
            </a:endParaRPr>
          </a:p>
        </p:txBody>
      </p:sp>
      <p:sp>
        <p:nvSpPr>
          <p:cNvPr id="18441" name="Text Box 11"/>
          <p:cNvSpPr txBox="1"/>
          <p:nvPr/>
        </p:nvSpPr>
        <p:spPr>
          <a:xfrm>
            <a:off x="8272145" y="1756093"/>
            <a:ext cx="2160588"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人事权</a:t>
            </a:r>
            <a:endParaRPr lang="zh-CN" altLang="en-US" sz="3200" b="1" dirty="0">
              <a:latin typeface="Arial" panose="020B0604020202020204" pitchFamily="34" charset="0"/>
              <a:ea typeface="楷体_GB2312" pitchFamily="49" charset="-122"/>
            </a:endParaRPr>
          </a:p>
        </p:txBody>
      </p:sp>
      <p:sp>
        <p:nvSpPr>
          <p:cNvPr id="18442" name="Text Box 12"/>
          <p:cNvSpPr txBox="1"/>
          <p:nvPr/>
        </p:nvSpPr>
        <p:spPr>
          <a:xfrm>
            <a:off x="8272145" y="2403793"/>
            <a:ext cx="2160588"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指挥权</a:t>
            </a:r>
            <a:endParaRPr lang="zh-CN" altLang="en-US" sz="3200" b="1" dirty="0">
              <a:latin typeface="Arial" panose="020B0604020202020204" pitchFamily="34" charset="0"/>
              <a:ea typeface="楷体_GB2312" pitchFamily="49" charset="-122"/>
            </a:endParaRPr>
          </a:p>
        </p:txBody>
      </p:sp>
      <p:sp>
        <p:nvSpPr>
          <p:cNvPr id="18443" name="Text Box 13"/>
          <p:cNvSpPr txBox="1"/>
          <p:nvPr/>
        </p:nvSpPr>
        <p:spPr>
          <a:xfrm>
            <a:off x="8272145" y="3053080"/>
            <a:ext cx="2160588"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奖惩权</a:t>
            </a:r>
            <a:endParaRPr lang="zh-CN" altLang="en-US" sz="3200" b="1" dirty="0">
              <a:latin typeface="Arial" panose="020B0604020202020204" pitchFamily="34" charset="0"/>
              <a:ea typeface="楷体_GB2312" pitchFamily="49" charset="-122"/>
            </a:endParaRPr>
          </a:p>
        </p:txBody>
      </p:sp>
      <p:sp>
        <p:nvSpPr>
          <p:cNvPr id="18444" name="AutoShape 14"/>
          <p:cNvSpPr/>
          <p:nvPr/>
        </p:nvSpPr>
        <p:spPr>
          <a:xfrm>
            <a:off x="7983220" y="1252855"/>
            <a:ext cx="215900" cy="2016125"/>
          </a:xfrm>
          <a:prstGeom prst="leftBrace">
            <a:avLst>
              <a:gd name="adj1" fmla="val 77818"/>
              <a:gd name="adj2" fmla="val 50000"/>
            </a:avLst>
          </a:prstGeom>
          <a:no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18445" name="Text Box 15"/>
          <p:cNvSpPr txBox="1"/>
          <p:nvPr/>
        </p:nvSpPr>
        <p:spPr>
          <a:xfrm>
            <a:off x="9999345" y="3916680"/>
            <a:ext cx="1079500"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品德</a:t>
            </a:r>
            <a:endParaRPr lang="zh-CN" altLang="en-US" sz="3200" b="1" dirty="0">
              <a:latin typeface="Arial" panose="020B0604020202020204" pitchFamily="34" charset="0"/>
              <a:ea typeface="楷体_GB2312" pitchFamily="49" charset="-122"/>
            </a:endParaRPr>
          </a:p>
        </p:txBody>
      </p:sp>
      <p:sp>
        <p:nvSpPr>
          <p:cNvPr id="18446" name="Text Box 16"/>
          <p:cNvSpPr txBox="1"/>
          <p:nvPr/>
        </p:nvSpPr>
        <p:spPr>
          <a:xfrm>
            <a:off x="9999345" y="4637405"/>
            <a:ext cx="1008063"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才能</a:t>
            </a:r>
            <a:endParaRPr lang="zh-CN" altLang="en-US" sz="3200" b="1" dirty="0">
              <a:latin typeface="Arial" panose="020B0604020202020204" pitchFamily="34" charset="0"/>
              <a:ea typeface="楷体_GB2312" pitchFamily="49" charset="-122"/>
            </a:endParaRPr>
          </a:p>
        </p:txBody>
      </p:sp>
      <p:sp>
        <p:nvSpPr>
          <p:cNvPr id="18447" name="Text Box 17"/>
          <p:cNvSpPr txBox="1"/>
          <p:nvPr/>
        </p:nvSpPr>
        <p:spPr>
          <a:xfrm>
            <a:off x="9999345" y="5427980"/>
            <a:ext cx="1225550"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知识</a:t>
            </a:r>
            <a:endParaRPr lang="zh-CN" altLang="en-US" sz="3200" b="1" dirty="0">
              <a:latin typeface="Arial" panose="020B0604020202020204" pitchFamily="34" charset="0"/>
              <a:ea typeface="楷体_GB2312" pitchFamily="49" charset="-122"/>
            </a:endParaRPr>
          </a:p>
        </p:txBody>
      </p:sp>
      <p:sp>
        <p:nvSpPr>
          <p:cNvPr id="18448" name="Text Box 18"/>
          <p:cNvSpPr txBox="1"/>
          <p:nvPr/>
        </p:nvSpPr>
        <p:spPr>
          <a:xfrm>
            <a:off x="9999345" y="6148705"/>
            <a:ext cx="1081088" cy="583565"/>
          </a:xfrm>
          <a:prstGeom prst="rect">
            <a:avLst/>
          </a:prstGeom>
          <a:noFill/>
          <a:ln w="9525">
            <a:noFill/>
          </a:ln>
        </p:spPr>
        <p:txBody>
          <a:bodyPr>
            <a:spAutoFit/>
          </a:bodyPr>
          <a:p>
            <a:pPr>
              <a:spcBef>
                <a:spcPct val="50000"/>
              </a:spcBef>
            </a:pPr>
            <a:r>
              <a:rPr lang="zh-CN" altLang="en-US" sz="3200" b="1" dirty="0">
                <a:latin typeface="Arial" panose="020B0604020202020204" pitchFamily="34" charset="0"/>
                <a:ea typeface="楷体_GB2312" pitchFamily="49" charset="-122"/>
              </a:rPr>
              <a:t>感情</a:t>
            </a:r>
            <a:endParaRPr lang="zh-CN" altLang="en-US" sz="3200" b="1" dirty="0">
              <a:latin typeface="Arial" panose="020B0604020202020204" pitchFamily="34" charset="0"/>
              <a:ea typeface="楷体_GB2312" pitchFamily="49" charset="-122"/>
            </a:endParaRPr>
          </a:p>
        </p:txBody>
      </p:sp>
      <p:sp>
        <p:nvSpPr>
          <p:cNvPr id="18449" name="AutoShape 19"/>
          <p:cNvSpPr/>
          <p:nvPr/>
        </p:nvSpPr>
        <p:spPr>
          <a:xfrm>
            <a:off x="8674735" y="4132263"/>
            <a:ext cx="71438" cy="2376487"/>
          </a:xfrm>
          <a:prstGeom prst="leftBrace">
            <a:avLst>
              <a:gd name="adj1" fmla="val 277220"/>
              <a:gd name="adj2" fmla="val 50000"/>
            </a:avLst>
          </a:prstGeom>
          <a:no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18450" name="Text Box 20"/>
          <p:cNvSpPr txBox="1"/>
          <p:nvPr/>
        </p:nvSpPr>
        <p:spPr>
          <a:xfrm>
            <a:off x="8632508" y="3845243"/>
            <a:ext cx="1008062" cy="953135"/>
          </a:xfrm>
          <a:prstGeom prst="rect">
            <a:avLst/>
          </a:prstGeom>
          <a:noFill/>
          <a:ln w="9525">
            <a:noFill/>
          </a:ln>
        </p:spPr>
        <p:txBody>
          <a:bodyPr>
            <a:spAutoFit/>
          </a:bodyPr>
          <a:p>
            <a:pPr>
              <a:spcBef>
                <a:spcPct val="50000"/>
              </a:spcBef>
            </a:pPr>
            <a:r>
              <a:rPr lang="zh-CN" altLang="en-US" sz="2800" b="1" dirty="0">
                <a:latin typeface="Arial" panose="020B0604020202020204" pitchFamily="34" charset="0"/>
                <a:ea typeface="楷体_GB2312" pitchFamily="49" charset="-122"/>
              </a:rPr>
              <a:t>专家权</a:t>
            </a:r>
            <a:endParaRPr lang="zh-CN" altLang="en-US" sz="2800" b="1" dirty="0">
              <a:latin typeface="Arial" panose="020B0604020202020204" pitchFamily="34" charset="0"/>
              <a:ea typeface="楷体_GB2312" pitchFamily="49" charset="-122"/>
            </a:endParaRPr>
          </a:p>
        </p:txBody>
      </p:sp>
      <p:sp>
        <p:nvSpPr>
          <p:cNvPr id="18451" name="Text Box 21"/>
          <p:cNvSpPr txBox="1"/>
          <p:nvPr/>
        </p:nvSpPr>
        <p:spPr>
          <a:xfrm>
            <a:off x="8703945" y="5861368"/>
            <a:ext cx="1008063" cy="953135"/>
          </a:xfrm>
          <a:prstGeom prst="rect">
            <a:avLst/>
          </a:prstGeom>
          <a:noFill/>
          <a:ln w="9525">
            <a:noFill/>
          </a:ln>
        </p:spPr>
        <p:txBody>
          <a:bodyPr>
            <a:spAutoFit/>
          </a:bodyPr>
          <a:p>
            <a:pPr>
              <a:spcBef>
                <a:spcPct val="50000"/>
              </a:spcBef>
            </a:pPr>
            <a:r>
              <a:rPr lang="zh-CN" altLang="en-US" sz="2800" b="1" dirty="0">
                <a:latin typeface="Arial" panose="020B0604020202020204" pitchFamily="34" charset="0"/>
                <a:ea typeface="楷体_GB2312" pitchFamily="49" charset="-122"/>
              </a:rPr>
              <a:t>感召权</a:t>
            </a:r>
            <a:endParaRPr lang="zh-CN" altLang="en-US" sz="2800" b="1" dirty="0">
              <a:latin typeface="Arial" panose="020B0604020202020204" pitchFamily="34" charset="0"/>
              <a:ea typeface="楷体_GB2312" pitchFamily="49" charset="-122"/>
            </a:endParaRPr>
          </a:p>
        </p:txBody>
      </p:sp>
      <p:sp>
        <p:nvSpPr>
          <p:cNvPr id="18452" name="AutoShape 22"/>
          <p:cNvSpPr/>
          <p:nvPr/>
        </p:nvSpPr>
        <p:spPr>
          <a:xfrm>
            <a:off x="9640570" y="4132580"/>
            <a:ext cx="287338" cy="2376488"/>
          </a:xfrm>
          <a:prstGeom prst="rightBrace">
            <a:avLst>
              <a:gd name="adj1" fmla="val 68922"/>
              <a:gd name="adj2" fmla="val 50000"/>
            </a:avLst>
          </a:prstGeom>
          <a:no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
        <p:nvSpPr>
          <p:cNvPr id="18453" name="AutoShape 24"/>
          <p:cNvSpPr/>
          <p:nvPr/>
        </p:nvSpPr>
        <p:spPr>
          <a:xfrm>
            <a:off x="9927908" y="4204018"/>
            <a:ext cx="71437" cy="2305050"/>
          </a:xfrm>
          <a:prstGeom prst="leftBrace">
            <a:avLst>
              <a:gd name="adj1" fmla="val 268890"/>
              <a:gd name="adj2" fmla="val 50000"/>
            </a:avLst>
          </a:prstGeom>
          <a:noFill/>
          <a:ln w="9525" cap="flat" cmpd="sng">
            <a:solidFill>
              <a:schemeClr val="tx1"/>
            </a:solidFill>
            <a:prstDash val="solid"/>
            <a:headEnd type="none" w="med" len="med"/>
            <a:tailEnd type="none" w="med" len="med"/>
          </a:ln>
        </p:spPr>
        <p:txBody>
          <a:bodyPr wrap="none" anchor="ctr"/>
          <a:p>
            <a:endParaRPr lang="zh-CN" altLang="en-US" dirty="0">
              <a:latin typeface="Arial" panose="020B0604020202020204" pitchFamily="34" charset="0"/>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 calcmode="lin" valueType="num">
                                      <p:cBhvr additive="base">
                                        <p:cTn id="10" dur="1000" fill="hold"/>
                                        <p:tgtEl>
                                          <p:spTgt spid="4"/>
                                        </p:tgtEl>
                                        <p:attrNameLst>
                                          <p:attrName>ppt_x</p:attrName>
                                        </p:attrNameLst>
                                      </p:cBhvr>
                                      <p:tavLst>
                                        <p:tav tm="0">
                                          <p:val>
                                            <p:strVal val="#ppt_x"/>
                                          </p:val>
                                        </p:tav>
                                        <p:tav tm="100000">
                                          <p:val>
                                            <p:strVal val="#ppt_x"/>
                                          </p:val>
                                        </p:tav>
                                      </p:tavLst>
                                    </p:anim>
                                    <p:anim calcmode="lin" valueType="num">
                                      <p:cBhvr additive="base">
                                        <p:cTn id="11" dur="1000" fill="hold"/>
                                        <p:tgtEl>
                                          <p:spTgt spid="4"/>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4">
                                            <p:txEl>
                                              <p:charRg st="0" end="13"/>
                                            </p:txEl>
                                          </p:spTgt>
                                        </p:tgtEl>
                                        <p:attrNameLst>
                                          <p:attrName>style.visibility</p:attrName>
                                        </p:attrNameLst>
                                      </p:cBhvr>
                                      <p:to>
                                        <p:strVal val="visible"/>
                                      </p:to>
                                    </p:set>
                                    <p:anim calcmode="lin" valueType="num">
                                      <p:cBhvr additive="base">
                                        <p:cTn id="14" dur="1000" fill="hold"/>
                                        <p:tgtEl>
                                          <p:spTgt spid="4">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4">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4" grpId="0" animBg="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57835" y="1134110"/>
            <a:ext cx="3383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三、领导者的影响力</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069340" y="2201545"/>
            <a:ext cx="9406890" cy="3667125"/>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lang="en-US" altLang="zh-CN" sz="2400" dirty="0">
                <a:latin typeface="微软雅黑" panose="020B0503020204020204" pitchFamily="34" charset="-122"/>
                <a:ea typeface="微软雅黑" panose="020B0503020204020204" pitchFamily="34" charset="-122"/>
              </a:rPr>
              <a:t>   </a:t>
            </a:r>
            <a:r>
              <a:rPr lang="zh-CN" sz="2800" dirty="0">
                <a:latin typeface="微软雅黑" panose="020B0503020204020204" pitchFamily="34" charset="-122"/>
                <a:ea typeface="微软雅黑" panose="020B0503020204020204" pitchFamily="34" charset="-122"/>
              </a:rPr>
              <a:t>权力性影响力又称</a:t>
            </a:r>
            <a:r>
              <a:rPr lang="zh-CN" sz="2800" b="1" dirty="0">
                <a:latin typeface="微软雅黑" panose="020B0503020204020204" pitchFamily="34" charset="-122"/>
                <a:ea typeface="微软雅黑" panose="020B0503020204020204" pitchFamily="34" charset="-122"/>
              </a:rPr>
              <a:t>职权影响力</a:t>
            </a:r>
            <a:r>
              <a:rPr lang="zh-CN" sz="2800" dirty="0">
                <a:latin typeface="微软雅黑" panose="020B0503020204020204" pitchFamily="34" charset="-122"/>
                <a:ea typeface="微软雅黑" panose="020B0503020204020204" pitchFamily="34" charset="-122"/>
              </a:rPr>
              <a:t>，指的是领导者依靠他所拥有的职位权力来影响他人的能力。</a:t>
            </a:r>
            <a:endParaRPr lang="zh-CN" sz="2800" dirty="0">
              <a:latin typeface="微软雅黑" panose="020B0503020204020204" pitchFamily="34" charset="-122"/>
              <a:ea typeface="微软雅黑" panose="020B0503020204020204" pitchFamily="34" charset="-122"/>
            </a:endParaRPr>
          </a:p>
          <a:p>
            <a:pPr eaLnBrk="1" hangingPunct="1">
              <a:buNone/>
            </a:pPr>
            <a:endParaRPr lang="zh-CN" sz="2800" dirty="0">
              <a:latin typeface="微软雅黑" panose="020B0503020204020204" pitchFamily="34" charset="-122"/>
              <a:ea typeface="微软雅黑" panose="020B0503020204020204" pitchFamily="34" charset="-122"/>
            </a:endParaRPr>
          </a:p>
          <a:p>
            <a:pPr eaLnBrk="1" hangingPunct="1">
              <a:buNone/>
            </a:pPr>
            <a:r>
              <a:rPr lang="zh-CN" sz="2800" dirty="0">
                <a:latin typeface="微软雅黑" panose="020B0503020204020204" pitchFamily="34" charset="-122"/>
                <a:ea typeface="微软雅黑" panose="020B0503020204020204" pitchFamily="34" charset="-122"/>
              </a:rPr>
              <a:t>   </a:t>
            </a:r>
            <a:r>
              <a:rPr lang="zh-CN" sz="2800" b="1" dirty="0">
                <a:latin typeface="微软雅黑" panose="020B0503020204020204" pitchFamily="34" charset="-122"/>
                <a:ea typeface="微软雅黑" panose="020B0503020204020204" pitchFamily="34" charset="-122"/>
              </a:rPr>
              <a:t>职位权力</a:t>
            </a:r>
            <a:r>
              <a:rPr lang="zh-CN" sz="2800" dirty="0">
                <a:latin typeface="微软雅黑" panose="020B0503020204020204" pitchFamily="34" charset="-122"/>
                <a:ea typeface="微软雅黑" panose="020B0503020204020204" pitchFamily="34" charset="-122"/>
              </a:rPr>
              <a:t>是组织赋予某个职位完成岗位职责所必需的权力，是这个职位所具有的合法的、正式的权力，又称法定权力。</a:t>
            </a:r>
            <a:endParaRPr lang="zh-CN" sz="2800" dirty="0">
              <a:latin typeface="微软雅黑" panose="020B0503020204020204" pitchFamily="34" charset="-122"/>
              <a:ea typeface="微软雅黑" panose="020B0503020204020204" pitchFamily="34" charset="-122"/>
            </a:endParaRPr>
          </a:p>
          <a:p>
            <a:pPr eaLnBrk="1" hangingPunct="1">
              <a:buNone/>
            </a:pPr>
            <a:r>
              <a:rPr lang="zh-CN" sz="2800" dirty="0">
                <a:latin typeface="微软雅黑" panose="020B0503020204020204" pitchFamily="34" charset="-122"/>
                <a:ea typeface="微软雅黑" panose="020B0503020204020204" pitchFamily="34" charset="-122"/>
              </a:rPr>
              <a:t>一般包括：</a:t>
            </a:r>
            <a:r>
              <a:rPr lang="zh-CN" sz="2800" b="1" dirty="0">
                <a:latin typeface="微软雅黑" panose="020B0503020204020204" pitchFamily="34" charset="-122"/>
                <a:ea typeface="微软雅黑" panose="020B0503020204020204" pitchFamily="34" charset="-122"/>
              </a:rPr>
              <a:t>决策权、指挥权、人事权、奖惩权</a:t>
            </a:r>
            <a:r>
              <a:rPr lang="zh-CN" sz="2800" dirty="0">
                <a:latin typeface="微软雅黑" panose="020B0503020204020204" pitchFamily="34" charset="-122"/>
                <a:ea typeface="微软雅黑" panose="020B0503020204020204" pitchFamily="34" charset="-122"/>
              </a:rPr>
              <a:t>等。</a:t>
            </a:r>
            <a:r>
              <a:rPr lang="zh-CN" altLang="en-US" sz="2400" dirty="0">
                <a:latin typeface="微软雅黑" panose="020B0503020204020204" pitchFamily="34" charset="-122"/>
                <a:ea typeface="微软雅黑" panose="020B0503020204020204" pitchFamily="34" charset="-122"/>
              </a:rPr>
              <a:t>  </a:t>
            </a:r>
            <a:endParaRPr lang="zh-CN" altLang="en-US"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4410075" y="1679575"/>
            <a:ext cx="272542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pPr algn="l"/>
            <a:r>
              <a:rPr lang="zh-CN" altLang="en-GB" sz="2800" b="1" dirty="0">
                <a:latin typeface="微软雅黑" panose="020B0503020204020204" pitchFamily="34" charset="-122"/>
                <a:ea typeface="微软雅黑" panose="020B0503020204020204" pitchFamily="34" charset="-122"/>
                <a:sym typeface="+mn-ea"/>
              </a:rPr>
              <a:t>权力性影响力</a:t>
            </a:r>
            <a:endParaRPr lang="zh-CN" altLang="en-GB" sz="2800" b="1" dirty="0">
              <a:latin typeface="微软雅黑" panose="020B0503020204020204" pitchFamily="34" charset="-122"/>
              <a:ea typeface="微软雅黑" panose="020B0503020204020204" pitchFamily="34" charset="-122"/>
              <a:sym typeface="+mn-ea"/>
            </a:endParaRPr>
          </a:p>
        </p:txBody>
      </p:sp>
      <p:sp>
        <p:nvSpPr>
          <p:cNvPr id="5"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领导影响力分类</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5">
                                            <p:txEl>
                                              <p:charRg st="0" end="13"/>
                                            </p:txEl>
                                          </p:spTgt>
                                        </p:tgtEl>
                                        <p:attrNameLst>
                                          <p:attrName>style.visibility</p:attrName>
                                        </p:attrNameLst>
                                      </p:cBhvr>
                                      <p:to>
                                        <p:strVal val="visible"/>
                                      </p:to>
                                    </p:set>
                                    <p:anim calcmode="lin" valueType="num">
                                      <p:cBhvr additive="base">
                                        <p:cTn id="14" dur="1000" fill="hold"/>
                                        <p:tgtEl>
                                          <p:spTgt spid="5">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5">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animBg="1"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57835" y="1134110"/>
            <a:ext cx="3383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三、领导者的影响力</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069340" y="2201545"/>
            <a:ext cx="9406890" cy="291846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lang="en-US" altLang="zh-CN" sz="2400" dirty="0">
                <a:latin typeface="微软雅黑" panose="020B0503020204020204" pitchFamily="34" charset="-122"/>
                <a:ea typeface="微软雅黑" panose="020B0503020204020204" pitchFamily="34" charset="-122"/>
              </a:rPr>
              <a:t>  </a:t>
            </a:r>
            <a:r>
              <a:rPr dirty="0">
                <a:latin typeface="微软雅黑" panose="020B0503020204020204" pitchFamily="34" charset="-122"/>
                <a:ea typeface="微软雅黑" panose="020B0503020204020204" pitchFamily="34" charset="-122"/>
              </a:rPr>
              <a:t>非权力性影响力属于</a:t>
            </a:r>
            <a:r>
              <a:rPr b="1" dirty="0">
                <a:latin typeface="微软雅黑" panose="020B0503020204020204" pitchFamily="34" charset="-122"/>
                <a:ea typeface="微软雅黑" panose="020B0503020204020204" pitchFamily="34" charset="-122"/>
              </a:rPr>
              <a:t>自然性影响力</a:t>
            </a:r>
            <a:r>
              <a:rPr dirty="0">
                <a:latin typeface="微软雅黑" panose="020B0503020204020204" pitchFamily="34" charset="-122"/>
                <a:ea typeface="微软雅黑" panose="020B0503020204020204" pitchFamily="34" charset="-122"/>
              </a:rPr>
              <a:t>，是领导者依靠自身的威信和以身作则的行为来影响他人的能力</a:t>
            </a:r>
            <a:endParaRPr dirty="0">
              <a:latin typeface="微软雅黑" panose="020B0503020204020204" pitchFamily="34" charset="-122"/>
              <a:ea typeface="微软雅黑" panose="020B0503020204020204" pitchFamily="34" charset="-122"/>
            </a:endParaRPr>
          </a:p>
          <a:p>
            <a:pPr eaLnBrk="1" hangingPunct="1">
              <a:buNone/>
            </a:pPr>
            <a:endParaRPr dirty="0">
              <a:latin typeface="微软雅黑" panose="020B0503020204020204" pitchFamily="34" charset="-122"/>
              <a:ea typeface="微软雅黑" panose="020B0503020204020204" pitchFamily="34" charset="-122"/>
            </a:endParaRPr>
          </a:p>
          <a:p>
            <a:pPr eaLnBrk="1" hangingPunct="1">
              <a:buNone/>
            </a:pPr>
            <a:r>
              <a:rPr dirty="0">
                <a:latin typeface="微软雅黑" panose="020B0503020204020204" pitchFamily="34" charset="-122"/>
                <a:ea typeface="微软雅黑" panose="020B0503020204020204" pitchFamily="34" charset="-122"/>
              </a:rPr>
              <a:t>  领导者</a:t>
            </a:r>
            <a:r>
              <a:rPr dirty="0">
                <a:solidFill>
                  <a:srgbClr val="FF0000"/>
                </a:solidFill>
                <a:latin typeface="微软雅黑" panose="020B0503020204020204" pitchFamily="34" charset="-122"/>
                <a:ea typeface="微软雅黑" panose="020B0503020204020204" pitchFamily="34" charset="-122"/>
              </a:rPr>
              <a:t>自身的威信</a:t>
            </a:r>
            <a:r>
              <a:rPr dirty="0">
                <a:latin typeface="微软雅黑" panose="020B0503020204020204" pitchFamily="34" charset="-122"/>
                <a:ea typeface="微软雅黑" panose="020B0503020204020204" pitchFamily="34" charset="-122"/>
              </a:rPr>
              <a:t>和</a:t>
            </a:r>
            <a:r>
              <a:rPr dirty="0">
                <a:solidFill>
                  <a:srgbClr val="FF0000"/>
                </a:solidFill>
                <a:latin typeface="微软雅黑" panose="020B0503020204020204" pitchFamily="34" charset="-122"/>
                <a:ea typeface="微软雅黑" panose="020B0503020204020204" pitchFamily="34" charset="-122"/>
              </a:rPr>
              <a:t>以身作则的行为</a:t>
            </a:r>
            <a:r>
              <a:rPr dirty="0">
                <a:latin typeface="微软雅黑" panose="020B0503020204020204" pitchFamily="34" charset="-122"/>
                <a:ea typeface="微软雅黑" panose="020B0503020204020204" pitchFamily="34" charset="-122"/>
              </a:rPr>
              <a:t>构成了领导者的</a:t>
            </a:r>
            <a:r>
              <a:rPr b="1" dirty="0">
                <a:solidFill>
                  <a:srgbClr val="FF0000"/>
                </a:solidFill>
                <a:latin typeface="微软雅黑" panose="020B0503020204020204" pitchFamily="34" charset="-122"/>
                <a:ea typeface="微软雅黑" panose="020B0503020204020204" pitchFamily="34" charset="-122"/>
              </a:rPr>
              <a:t>专家权</a:t>
            </a:r>
            <a:r>
              <a:rPr dirty="0">
                <a:latin typeface="微软雅黑" panose="020B0503020204020204" pitchFamily="34" charset="-122"/>
                <a:ea typeface="微软雅黑" panose="020B0503020204020204" pitchFamily="34" charset="-122"/>
              </a:rPr>
              <a:t>和</a:t>
            </a:r>
            <a:r>
              <a:rPr b="1" dirty="0">
                <a:solidFill>
                  <a:srgbClr val="FF0000"/>
                </a:solidFill>
                <a:latin typeface="微软雅黑" panose="020B0503020204020204" pitchFamily="34" charset="-122"/>
                <a:ea typeface="微软雅黑" panose="020B0503020204020204" pitchFamily="34" charset="-122"/>
              </a:rPr>
              <a:t>感召权</a:t>
            </a:r>
            <a:r>
              <a:rPr dirty="0">
                <a:latin typeface="微软雅黑" panose="020B0503020204020204" pitchFamily="34" charset="-122"/>
                <a:ea typeface="微软雅黑" panose="020B0503020204020204" pitchFamily="34" charset="-122"/>
              </a:rPr>
              <a:t>。    </a:t>
            </a:r>
            <a:endParaRPr dirty="0">
              <a:latin typeface="微软雅黑" panose="020B0503020204020204" pitchFamily="34" charset="-122"/>
              <a:ea typeface="微软雅黑" panose="020B0503020204020204" pitchFamily="34" charset="-122"/>
            </a:endParaRPr>
          </a:p>
        </p:txBody>
      </p:sp>
      <p:sp>
        <p:nvSpPr>
          <p:cNvPr id="7" name="文本框 6"/>
          <p:cNvSpPr txBox="1"/>
          <p:nvPr/>
        </p:nvSpPr>
        <p:spPr>
          <a:xfrm>
            <a:off x="4410075" y="1679575"/>
            <a:ext cx="2725420"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pPr algn="l"/>
            <a:r>
              <a:rPr lang="zh-CN" altLang="en-GB" sz="2800" b="1" dirty="0">
                <a:latin typeface="微软雅黑" panose="020B0503020204020204" pitchFamily="34" charset="-122"/>
                <a:ea typeface="微软雅黑" panose="020B0503020204020204" pitchFamily="34" charset="-122"/>
                <a:sym typeface="+mn-ea"/>
              </a:rPr>
              <a:t>非权力性影响力</a:t>
            </a:r>
            <a:endParaRPr lang="zh-CN" altLang="en-GB" sz="2800" b="1" dirty="0">
              <a:latin typeface="微软雅黑" panose="020B0503020204020204" pitchFamily="34" charset="-122"/>
              <a:ea typeface="微软雅黑" panose="020B0503020204020204" pitchFamily="34" charset="-122"/>
              <a:sym typeface="+mn-ea"/>
            </a:endParaRPr>
          </a:p>
        </p:txBody>
      </p:sp>
      <p:sp>
        <p:nvSpPr>
          <p:cNvPr id="5"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领导影响力分类</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5">
                                            <p:txEl>
                                              <p:charRg st="0" end="13"/>
                                            </p:txEl>
                                          </p:spTgt>
                                        </p:tgtEl>
                                        <p:attrNameLst>
                                          <p:attrName>style.visibility</p:attrName>
                                        </p:attrNameLst>
                                      </p:cBhvr>
                                      <p:to>
                                        <p:strVal val="visible"/>
                                      </p:to>
                                    </p:set>
                                    <p:anim calcmode="lin" valueType="num">
                                      <p:cBhvr additive="base">
                                        <p:cTn id="14" dur="1000" fill="hold"/>
                                        <p:tgtEl>
                                          <p:spTgt spid="5">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5">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animBg="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 name="图片 1" descr="管理学基础"/>
          <p:cNvPicPr>
            <a:picLocks noChangeAspect="1"/>
          </p:cNvPicPr>
          <p:nvPr/>
        </p:nvPicPr>
        <p:blipFill>
          <a:blip r:embed="rId1"/>
          <a:stretch>
            <a:fillRect/>
          </a:stretch>
        </p:blipFill>
        <p:spPr>
          <a:xfrm>
            <a:off x="42545" y="635"/>
            <a:ext cx="12290425" cy="6842125"/>
          </a:xfrm>
          <a:prstGeom prst="rect">
            <a:avLst/>
          </a:prstGeom>
        </p:spPr>
      </p:pic>
      <p:sp>
        <p:nvSpPr>
          <p:cNvPr id="7" name="椭圆 6"/>
          <p:cNvSpPr/>
          <p:nvPr/>
        </p:nvSpPr>
        <p:spPr>
          <a:xfrm>
            <a:off x="1710055" y="387350"/>
            <a:ext cx="1367790" cy="504190"/>
          </a:xfrm>
          <a:prstGeom prst="ellipse">
            <a:avLst/>
          </a:prstGeom>
          <a:noFill/>
          <a:ln>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transition>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457835" y="1134110"/>
            <a:ext cx="338328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三、领导者的影响力</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069340" y="2201545"/>
            <a:ext cx="10553700" cy="385191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eaLnBrk="1" hangingPunct="1">
              <a:buNone/>
            </a:pPr>
            <a:r>
              <a:rPr sz="2400" dirty="0">
                <a:latin typeface="微软雅黑" panose="020B0503020204020204" pitchFamily="34" charset="-122"/>
                <a:ea typeface="微软雅黑" panose="020B0503020204020204" pitchFamily="34" charset="-122"/>
              </a:rPr>
              <a:t>1. </a:t>
            </a:r>
            <a:r>
              <a:rPr sz="2400" b="1" dirty="0">
                <a:latin typeface="微软雅黑" panose="020B0503020204020204" pitchFamily="34" charset="-122"/>
                <a:ea typeface="微软雅黑" panose="020B0503020204020204" pitchFamily="34" charset="-122"/>
              </a:rPr>
              <a:t>品德因素：</a:t>
            </a:r>
            <a:r>
              <a:rPr sz="2400" dirty="0">
                <a:latin typeface="微软雅黑" panose="020B0503020204020204" pitchFamily="34" charset="-122"/>
                <a:ea typeface="微软雅黑" panose="020B0503020204020204" pitchFamily="34" charset="-122"/>
              </a:rPr>
              <a:t>高尚的品德会给领导者带来巨大的影响力。“人格的力量是无穷的”。包括品质、道德、人格、性格、仪表等。</a:t>
            </a:r>
            <a:endParaRPr sz="2400" dirty="0">
              <a:latin typeface="微软雅黑" panose="020B0503020204020204" pitchFamily="34" charset="-122"/>
              <a:ea typeface="微软雅黑" panose="020B0503020204020204" pitchFamily="34" charset="-122"/>
            </a:endParaRPr>
          </a:p>
          <a:p>
            <a:pPr eaLnBrk="1" hangingPunct="1">
              <a:buNone/>
            </a:pPr>
            <a:r>
              <a:rPr sz="2400" dirty="0">
                <a:latin typeface="微软雅黑" panose="020B0503020204020204" pitchFamily="34" charset="-122"/>
                <a:ea typeface="微软雅黑" panose="020B0503020204020204" pitchFamily="34" charset="-122"/>
              </a:rPr>
              <a:t>2. </a:t>
            </a:r>
            <a:r>
              <a:rPr sz="2400" b="1" dirty="0">
                <a:latin typeface="微软雅黑" panose="020B0503020204020204" pitchFamily="34" charset="-122"/>
                <a:ea typeface="微软雅黑" panose="020B0503020204020204" pitchFamily="34" charset="-122"/>
              </a:rPr>
              <a:t>才能因素</a:t>
            </a:r>
            <a:r>
              <a:rPr sz="2400" dirty="0">
                <a:latin typeface="微软雅黑" panose="020B0503020204020204" pitchFamily="34" charset="-122"/>
                <a:ea typeface="微软雅黑" panose="020B0503020204020204" pitchFamily="34" charset="-122"/>
              </a:rPr>
              <a:t>：一个有工作能力（业务技能、人际技能、概念技能）的领导者会给事业带来成功，使人们对他产生敬佩感——心理磁力，会吸引人们自觉地去接受其影响。</a:t>
            </a:r>
            <a:endParaRPr sz="2400" dirty="0">
              <a:latin typeface="微软雅黑" panose="020B0503020204020204" pitchFamily="34" charset="-122"/>
              <a:ea typeface="微软雅黑" panose="020B0503020204020204" pitchFamily="34" charset="-122"/>
            </a:endParaRPr>
          </a:p>
          <a:p>
            <a:pPr eaLnBrk="1" hangingPunct="1">
              <a:buNone/>
            </a:pPr>
            <a:r>
              <a:rPr sz="2400" dirty="0">
                <a:latin typeface="微软雅黑" panose="020B0503020204020204" pitchFamily="34" charset="-122"/>
                <a:ea typeface="微软雅黑" panose="020B0503020204020204" pitchFamily="34" charset="-122"/>
              </a:rPr>
              <a:t>3. </a:t>
            </a:r>
            <a:r>
              <a:rPr sz="2400" b="1" dirty="0">
                <a:latin typeface="微软雅黑" panose="020B0503020204020204" pitchFamily="34" charset="-122"/>
                <a:ea typeface="微软雅黑" panose="020B0503020204020204" pitchFamily="34" charset="-122"/>
              </a:rPr>
              <a:t>知识因素</a:t>
            </a:r>
            <a:r>
              <a:rPr sz="2400" dirty="0">
                <a:latin typeface="微软雅黑" panose="020B0503020204020204" pitchFamily="34" charset="-122"/>
                <a:ea typeface="微软雅黑" panose="020B0503020204020204" pitchFamily="34" charset="-122"/>
              </a:rPr>
              <a:t>：文化程度、学识水平、反应敏锐。“知识就是力量”。知识丰富的领导者，容易取得人们的信任，并由此产生信赖感，其影响力必然大。</a:t>
            </a:r>
            <a:endParaRPr sz="2400" dirty="0">
              <a:latin typeface="微软雅黑" panose="020B0503020204020204" pitchFamily="34" charset="-122"/>
              <a:ea typeface="微软雅黑" panose="020B0503020204020204" pitchFamily="34" charset="-122"/>
            </a:endParaRPr>
          </a:p>
          <a:p>
            <a:pPr eaLnBrk="1" hangingPunct="1">
              <a:buNone/>
            </a:pPr>
            <a:r>
              <a:rPr sz="2400" dirty="0">
                <a:latin typeface="微软雅黑" panose="020B0503020204020204" pitchFamily="34" charset="-122"/>
                <a:ea typeface="微软雅黑" panose="020B0503020204020204" pitchFamily="34" charset="-122"/>
              </a:rPr>
              <a:t>4. </a:t>
            </a:r>
            <a:r>
              <a:rPr sz="2400" b="1" dirty="0">
                <a:latin typeface="微软雅黑" panose="020B0503020204020204" pitchFamily="34" charset="-122"/>
                <a:ea typeface="微软雅黑" panose="020B0503020204020204" pitchFamily="34" charset="-122"/>
              </a:rPr>
              <a:t>感情因素</a:t>
            </a:r>
            <a:r>
              <a:rPr sz="2400" dirty="0">
                <a:latin typeface="微软雅黑" panose="020B0503020204020204" pitchFamily="34" charset="-122"/>
                <a:ea typeface="微软雅黑" panose="020B0503020204020204" pitchFamily="34" charset="-122"/>
              </a:rPr>
              <a:t>：人与人之间感情关系的好与坏，与其相互间的影响力成正比，所谓“以情动人”、“以情感人”，也说明了感情因素的力量。</a:t>
            </a:r>
            <a:endParaRPr sz="2400" dirty="0">
              <a:latin typeface="微软雅黑" panose="020B0503020204020204" pitchFamily="34" charset="-122"/>
              <a:ea typeface="微软雅黑" panose="020B0503020204020204" pitchFamily="34" charset="-122"/>
            </a:endParaRPr>
          </a:p>
        </p:txBody>
      </p:sp>
      <p:sp>
        <p:nvSpPr>
          <p:cNvPr id="7" name="文本框 6"/>
          <p:cNvSpPr txBox="1"/>
          <p:nvPr/>
        </p:nvSpPr>
        <p:spPr>
          <a:xfrm>
            <a:off x="4410075" y="1679575"/>
            <a:ext cx="4606925" cy="521970"/>
          </a:xfrm>
          <a:prstGeom prst="rect">
            <a:avLst/>
          </a:prstGeom>
        </p:spPr>
        <p:style>
          <a:lnRef idx="3">
            <a:schemeClr val="lt1"/>
          </a:lnRef>
          <a:fillRef idx="1">
            <a:schemeClr val="accent1"/>
          </a:fillRef>
          <a:effectRef idx="1">
            <a:schemeClr val="accent1"/>
          </a:effectRef>
          <a:fontRef idx="minor">
            <a:schemeClr val="lt1"/>
          </a:fontRef>
        </p:style>
        <p:txBody>
          <a:bodyPr wrap="square" rtlCol="0" anchor="t">
            <a:spAutoFit/>
          </a:bodyPr>
          <a:p>
            <a:pPr algn="l"/>
            <a:r>
              <a:rPr lang="zh-CN" altLang="en-GB" sz="2800" b="1" dirty="0">
                <a:latin typeface="微软雅黑" panose="020B0503020204020204" pitchFamily="34" charset="-122"/>
                <a:ea typeface="微软雅黑" panose="020B0503020204020204" pitchFamily="34" charset="-122"/>
                <a:sym typeface="+mn-ea"/>
              </a:rPr>
              <a:t>构成非权力性影响力的因素</a:t>
            </a:r>
            <a:endParaRPr lang="zh-CN" altLang="en-GB" sz="2800" b="1" dirty="0">
              <a:latin typeface="微软雅黑" panose="020B0503020204020204" pitchFamily="34" charset="-122"/>
              <a:ea typeface="微软雅黑" panose="020B0503020204020204" pitchFamily="34" charset="-122"/>
              <a:sym typeface="+mn-ea"/>
            </a:endParaRPr>
          </a:p>
        </p:txBody>
      </p:sp>
      <p:sp>
        <p:nvSpPr>
          <p:cNvPr id="5" name="Rectangle 4"/>
          <p:cNvSpPr>
            <a:spLocks noChangeArrowheads="1"/>
          </p:cNvSpPr>
          <p:nvPr/>
        </p:nvSpPr>
        <p:spPr bwMode="auto">
          <a:xfrm>
            <a:off x="336868" y="1574800"/>
            <a:ext cx="3744913" cy="577850"/>
          </a:xfrm>
          <a:prstGeom prst="rect">
            <a:avLst/>
          </a:prstGeom>
          <a:ln>
            <a:noFill/>
          </a:ln>
        </p:spPr>
        <p:style>
          <a:lnRef idx="2">
            <a:schemeClr val="accent3"/>
          </a:lnRef>
          <a:fillRef idx="1">
            <a:schemeClr val="lt1"/>
          </a:fillRef>
          <a:effectRef idx="0">
            <a:schemeClr val="accent3"/>
          </a:effectRef>
          <a:fontRef idx="minor">
            <a:schemeClr val="dk1"/>
          </a:fontRef>
        </p:style>
        <p:txBody>
          <a:bodyPr>
            <a:flatTx/>
          </a:bodyPr>
          <a:lstStyle>
            <a:lvl1pPr marL="571500" indent="-571500" eaLnBrk="0" hangingPunct="0">
              <a:lnSpc>
                <a:spcPct val="130000"/>
              </a:lnSpc>
              <a:spcBef>
                <a:spcPct val="20000"/>
              </a:spcBef>
              <a:buClr>
                <a:schemeClr val="hlink"/>
              </a:buClr>
              <a:buFont typeface="Wingdings" panose="05000000000000000000" pitchFamily="2" charset="2"/>
              <a:defRPr sz="2000">
                <a:solidFill>
                  <a:schemeClr val="tx2"/>
                </a:solidFill>
                <a:effectLst>
                  <a:outerShdw blurRad="38100" dist="38100" dir="2700000" algn="tl">
                    <a:srgbClr val="C0C0C0"/>
                  </a:outerShdw>
                </a:effectLst>
                <a:latin typeface="Times New Roman" panose="02020603050405020304" pitchFamily="18" charset="0"/>
                <a:ea typeface="黑体" panose="02010609060101010101" charset="-122"/>
              </a:defRPr>
            </a:lvl1pPr>
            <a:lvl2pPr marL="840105" indent="-297180" eaLnBrk="0" hangingPunct="0">
              <a:spcBef>
                <a:spcPct val="20000"/>
              </a:spcBef>
              <a:buClr>
                <a:schemeClr val="accent1"/>
              </a:buClr>
              <a:buFont typeface="Wingdings" panose="05000000000000000000" pitchFamily="2" charset="2"/>
              <a:buChar char="§"/>
              <a:defRPr sz="2400">
                <a:solidFill>
                  <a:schemeClr val="tx1"/>
                </a:solidFill>
                <a:latin typeface="Arial" panose="020B0604020202020204" pitchFamily="34" charset="0"/>
                <a:ea typeface="黑体" panose="02010609060101010101" charset="-122"/>
              </a:defRPr>
            </a:lvl2pPr>
            <a:lvl3pPr marL="1132205" indent="-123825" eaLnBrk="0" hangingPunct="0">
              <a:spcBef>
                <a:spcPct val="20000"/>
              </a:spcBef>
              <a:buClr>
                <a:schemeClr val="tx1"/>
              </a:buClr>
              <a:buChar char="•"/>
              <a:defRPr sz="2200">
                <a:solidFill>
                  <a:schemeClr val="tx1"/>
                </a:solidFill>
                <a:latin typeface="Arial" panose="020B0604020202020204" pitchFamily="34" charset="0"/>
                <a:ea typeface="黑体" panose="02010609060101010101" charset="-122"/>
              </a:defRPr>
            </a:lvl3pPr>
            <a:lvl4pPr marL="1370330" indent="46355" eaLnBrk="0" hangingPunct="0">
              <a:spcBef>
                <a:spcPct val="20000"/>
              </a:spcBef>
              <a:buChar char="–"/>
              <a:defRPr sz="2000">
                <a:solidFill>
                  <a:schemeClr val="tx1"/>
                </a:solidFill>
                <a:latin typeface="Arial" panose="020B0604020202020204" pitchFamily="34" charset="0"/>
                <a:ea typeface="黑体" panose="02010609060101010101" charset="-122"/>
              </a:defRPr>
            </a:lvl4pPr>
            <a:lvl5pPr marL="1663700" indent="165100" eaLnBrk="0" hangingPunct="0">
              <a:spcBef>
                <a:spcPct val="20000"/>
              </a:spcBef>
              <a:buChar char="»"/>
              <a:defRPr sz="2000">
                <a:solidFill>
                  <a:schemeClr val="tx1"/>
                </a:solidFill>
                <a:latin typeface="Arial" panose="020B0604020202020204" pitchFamily="34" charset="0"/>
                <a:ea typeface="黑体" panose="02010609060101010101" charset="-122"/>
              </a:defRPr>
            </a:lvl5pPr>
            <a:lvl6pPr marL="21209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6pPr>
            <a:lvl7pPr marL="25781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7pPr>
            <a:lvl8pPr marL="30353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8pPr>
            <a:lvl9pPr marL="3492500" indent="165100" eaLnBrk="0" fontAlgn="base" hangingPunct="0">
              <a:spcBef>
                <a:spcPct val="20000"/>
              </a:spcBef>
              <a:spcAft>
                <a:spcPct val="0"/>
              </a:spcAft>
              <a:buChar char="»"/>
              <a:defRPr sz="2000">
                <a:solidFill>
                  <a:schemeClr val="tx1"/>
                </a:solidFill>
                <a:latin typeface="Arial" panose="020B0604020202020204" pitchFamily="34" charset="0"/>
                <a:ea typeface="黑体" panose="02010609060101010101" charset="-122"/>
              </a:defRPr>
            </a:lvl9pPr>
          </a:lstStyle>
          <a:p>
            <a:pPr marL="571500" marR="0" lvl="0" indent="-571500" algn="l" defTabSz="914400" rtl="0" eaLnBrk="0" fontAlgn="base" latinLnBrk="0" hangingPunct="0">
              <a:lnSpc>
                <a:spcPct val="90000"/>
              </a:lnSpc>
              <a:spcBef>
                <a:spcPct val="0"/>
              </a:spcBef>
              <a:spcAft>
                <a:spcPct val="0"/>
              </a:spcAft>
              <a:buClrTx/>
              <a:buSzTx/>
              <a:buFontTx/>
              <a:buNone/>
              <a:defRPr/>
            </a:pPr>
            <a:r>
              <a:rPr kumimoji="0" lang="zh-CN" altLang="en-US" sz="2000" b="1" i="0" u="none" strike="noStrike" kern="1200" cap="none" spc="0" normalizeH="0" baseline="0" noProof="0" smtClean="0">
                <a:ln>
                  <a:noFill/>
                </a:ln>
                <a:solidFill>
                  <a:srgbClr val="204BB6"/>
                </a:solidFill>
                <a:effectLst>
                  <a:outerShdw blurRad="38100" dist="38100" dir="2700000" algn="tl">
                    <a:srgbClr val="C0C0C0"/>
                  </a:outerShdw>
                </a:effectLst>
                <a:uLnTx/>
                <a:uFillTx/>
                <a:latin typeface="Times New Roman" panose="02020603050405020304" pitchFamily="18" charset="0"/>
                <a:ea typeface="黑体" panose="02010609060101010101" charset="-122"/>
                <a:cs typeface="+mn-cs"/>
              </a:rPr>
              <a:t>（二）</a:t>
            </a:r>
            <a:r>
              <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rPr>
              <a:t>领导影响力分类</a:t>
            </a:r>
            <a:endParaRPr kumimoji="0" lang="zh-CN" altLang="en-US" sz="2400" b="1" i="0" u="none" strike="noStrike" kern="1200" cap="none" spc="0" normalizeH="0" baseline="0" noProof="0" smtClean="0">
              <a:ln>
                <a:noFill/>
              </a:ln>
              <a:solidFill>
                <a:srgbClr val="000099"/>
              </a:solidFill>
              <a:effectLst/>
              <a:uLnTx/>
              <a:uFillTx/>
              <a:latin typeface="华文中宋" pitchFamily="2" charset="-122"/>
              <a:ea typeface="黑体" panose="02010609060101010101" charset="-122"/>
              <a:cs typeface="+mn-cs"/>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par>
                                <p:cTn id="8" presetID="2" presetClass="entr" presetSubtype="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5">
                                            <p:txEl>
                                              <p:charRg st="0" end="13"/>
                                            </p:txEl>
                                          </p:spTgt>
                                        </p:tgtEl>
                                        <p:attrNameLst>
                                          <p:attrName>style.visibility</p:attrName>
                                        </p:attrNameLst>
                                      </p:cBhvr>
                                      <p:to>
                                        <p:strVal val="visible"/>
                                      </p:to>
                                    </p:set>
                                    <p:anim calcmode="lin" valueType="num">
                                      <p:cBhvr additive="base">
                                        <p:cTn id="14" dur="1000" fill="hold"/>
                                        <p:tgtEl>
                                          <p:spTgt spid="5">
                                            <p:txEl>
                                              <p:charRg st="0" end="13"/>
                                            </p:txEl>
                                          </p:spTgt>
                                        </p:tgtEl>
                                        <p:attrNameLst>
                                          <p:attrName>ppt_x</p:attrName>
                                        </p:attrNameLst>
                                      </p:cBhvr>
                                      <p:tavLst>
                                        <p:tav tm="0">
                                          <p:val>
                                            <p:strVal val="#ppt_x"/>
                                          </p:val>
                                        </p:tav>
                                        <p:tav tm="100000">
                                          <p:val>
                                            <p:strVal val="#ppt_x"/>
                                          </p:val>
                                        </p:tav>
                                      </p:tavLst>
                                    </p:anim>
                                    <p:anim calcmode="lin" valueType="num">
                                      <p:cBhvr additive="base">
                                        <p:cTn id="15" dur="1000" fill="hold"/>
                                        <p:tgtEl>
                                          <p:spTgt spid="5">
                                            <p:txEl>
                                              <p:charRg st="0" end="1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5" grpId="0" animBg="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pic>
        <p:nvPicPr>
          <p:cNvPr id="4" name="图片 3" descr="A000220150322E82PPIC"/>
          <p:cNvPicPr>
            <a:picLocks noChangeAspect="1"/>
          </p:cNvPicPr>
          <p:nvPr/>
        </p:nvPicPr>
        <p:blipFill>
          <a:blip r:embed="rId1"/>
          <a:stretch>
            <a:fillRect/>
          </a:stretch>
        </p:blipFill>
        <p:spPr>
          <a:xfrm>
            <a:off x="2138045" y="3048635"/>
            <a:ext cx="4446270" cy="3142615"/>
          </a:xfrm>
          <a:prstGeom prst="rect">
            <a:avLst/>
          </a:prstGeom>
        </p:spPr>
      </p:pic>
      <p:pic>
        <p:nvPicPr>
          <p:cNvPr id="5" name="图片 4" descr="A000220150318P02PPIC"/>
          <p:cNvPicPr>
            <a:picLocks noChangeAspect="1"/>
          </p:cNvPicPr>
          <p:nvPr/>
        </p:nvPicPr>
        <p:blipFill>
          <a:blip r:embed="rId2"/>
          <a:stretch>
            <a:fillRect/>
          </a:stretch>
        </p:blipFill>
        <p:spPr>
          <a:xfrm>
            <a:off x="6906260" y="790575"/>
            <a:ext cx="1748790" cy="1871345"/>
          </a:xfrm>
          <a:prstGeom prst="rect">
            <a:avLst/>
          </a:prstGeom>
        </p:spPr>
      </p:pic>
      <p:grpSp>
        <p:nvGrpSpPr>
          <p:cNvPr id="8" name="组合 7"/>
          <p:cNvGrpSpPr/>
          <p:nvPr/>
        </p:nvGrpSpPr>
        <p:grpSpPr>
          <a:xfrm>
            <a:off x="2797469" y="1019129"/>
            <a:ext cx="1870428" cy="1870428"/>
            <a:chOff x="304800" y="673100"/>
            <a:chExt cx="4000500" cy="4000500"/>
          </a:xfrm>
          <a:effectLst>
            <a:outerShdw blurRad="444500" dist="254000" dir="8100000" algn="tr" rotWithShape="0">
              <a:prstClr val="black">
                <a:alpha val="50000"/>
              </a:prstClr>
            </a:outerShdw>
          </a:effectLst>
        </p:grpSpPr>
        <p:sp>
          <p:nvSpPr>
            <p:cNvPr id="9" name="同心圆 8"/>
            <p:cNvSpPr/>
            <p:nvPr/>
          </p:nvSpPr>
          <p:spPr>
            <a:xfrm>
              <a:off x="304800" y="673100"/>
              <a:ext cx="4000500" cy="4000500"/>
            </a:xfrm>
            <a:prstGeom prst="donut">
              <a:avLst>
                <a:gd name="adj" fmla="val 4879"/>
              </a:avLst>
            </a:prstGeom>
            <a:gradFill>
              <a:gsLst>
                <a:gs pos="0">
                  <a:schemeClr val="bg1"/>
                </a:gs>
                <a:gs pos="55000">
                  <a:schemeClr val="bg1">
                    <a:lumMod val="95000"/>
                  </a:schemeClr>
                </a:gs>
                <a:gs pos="100000">
                  <a:schemeClr val="bg1">
                    <a:lumMod val="6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070C0"/>
                </a:solidFill>
              </a:endParaRPr>
            </a:p>
          </p:txBody>
        </p:sp>
        <p:sp>
          <p:nvSpPr>
            <p:cNvPr id="10" name="椭圆 9"/>
            <p:cNvSpPr/>
            <p:nvPr/>
          </p:nvSpPr>
          <p:spPr>
            <a:xfrm>
              <a:off x="392113" y="760413"/>
              <a:ext cx="3825874" cy="3825874"/>
            </a:xfrm>
            <a:prstGeom prst="ellipse">
              <a:avLst/>
            </a:prstGeom>
            <a:gradFill>
              <a:gsLst>
                <a:gs pos="0">
                  <a:schemeClr val="bg1"/>
                </a:gs>
                <a:gs pos="51000">
                  <a:schemeClr val="bg1">
                    <a:lumMod val="95000"/>
                  </a:schemeClr>
                </a:gs>
                <a:gs pos="100000">
                  <a:schemeClr val="bg1">
                    <a:lumMod val="7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3600">
                <a:latin typeface="微软雅黑" panose="020B0503020204020204" pitchFamily="34" charset="-122"/>
                <a:ea typeface="微软雅黑" panose="020B0503020204020204" pitchFamily="34" charset="-122"/>
                <a:sym typeface="+mn-ea"/>
              </a:endParaRPr>
            </a:p>
            <a:p>
              <a:pPr algn="ctr"/>
              <a:r>
                <a:rPr lang="zh-CN" altLang="en-US" sz="3600">
                  <a:solidFill>
                    <a:schemeClr val="tx1"/>
                  </a:solidFill>
                  <a:latin typeface="微软雅黑" panose="020B0503020204020204" pitchFamily="34" charset="-122"/>
                  <a:ea typeface="微软雅黑" panose="020B0503020204020204" pitchFamily="34" charset="-122"/>
                  <a:sym typeface="+mn-ea"/>
                </a:rPr>
                <a:t>课堂提问</a:t>
              </a:r>
              <a:endParaRPr lang="zh-CN" altLang="en-US" sz="3600">
                <a:solidFill>
                  <a:schemeClr val="tx1"/>
                </a:solidFill>
                <a:latin typeface="微软雅黑" panose="020B0503020204020204" pitchFamily="34" charset="-122"/>
                <a:ea typeface="微软雅黑" panose="020B0503020204020204" pitchFamily="34" charset="-122"/>
                <a:sym typeface="+mn-ea"/>
              </a:endParaRPr>
            </a:p>
            <a:p>
              <a:pPr algn="ctr"/>
              <a:endParaRPr lang="zh-CN" altLang="en-US">
                <a:solidFill>
                  <a:srgbClr val="0070C0"/>
                </a:solidFill>
              </a:endParaRPr>
            </a:p>
          </p:txBody>
        </p:sp>
      </p:grpSp>
      <p:sp>
        <p:nvSpPr>
          <p:cNvPr id="11" name="圆角矩形 10"/>
          <p:cNvSpPr/>
          <p:nvPr/>
        </p:nvSpPr>
        <p:spPr bwMode="auto">
          <a:xfrm>
            <a:off x="6339840" y="3048635"/>
            <a:ext cx="3662045" cy="2146935"/>
          </a:xfrm>
          <a:prstGeom prst="roundRect">
            <a:avLst>
              <a:gd name="adj" fmla="val 50000"/>
            </a:avLst>
          </a:prstGeom>
          <a:solidFill>
            <a:schemeClr val="accent1">
              <a:lumMod val="40000"/>
              <a:lumOff val="60000"/>
            </a:schemeClr>
          </a:solidFill>
          <a:ln w="28575" cap="flat" cmpd="sng" algn="ctr">
            <a:noFill/>
            <a:prstDash val="solid"/>
            <a:miter lim="800000"/>
          </a:ln>
          <a:effectLst>
            <a:outerShdw blurRad="57785" dist="33020" dir="3180000" algn="ctr">
              <a:srgbClr val="000000">
                <a:alpha val="30000"/>
              </a:srgbClr>
            </a:outerShdw>
          </a:effectLst>
        </p:spPr>
        <p:txBody>
          <a:bodyPr lIns="68543" tIns="34272" rIns="68543" bIns="34272" anchor="ctr"/>
          <a:p>
            <a:pPr algn="ctr">
              <a:defRPr/>
            </a:pPr>
            <a:r>
              <a:rPr lang="zh-CN" altLang="en-US" sz="2400" kern="0">
                <a:solidFill>
                  <a:schemeClr val="tx1"/>
                </a:solidFill>
                <a:latin typeface="微软雅黑" panose="020B0503020204020204" pitchFamily="34" charset="-122"/>
                <a:ea typeface="微软雅黑" panose="020B0503020204020204" pitchFamily="34" charset="-122"/>
              </a:rPr>
              <a:t>这两种影响力产生的影响哪一种更持久？对你有什么启示？</a:t>
            </a:r>
            <a:endParaRPr lang="zh-CN" altLang="en-US" sz="2400" kern="0">
              <a:solidFill>
                <a:schemeClr val="tx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1" presetClass="entr" presetSubtype="0" fill="hold" nodeType="afterEffect">
                                  <p:stCondLst>
                                    <p:cond delay="400"/>
                                  </p:stCondLst>
                                  <p:childTnLst>
                                    <p:set>
                                      <p:cBhvr>
                                        <p:cTn id="10" dur="1" fill="hold">
                                          <p:stCondLst>
                                            <p:cond delay="0"/>
                                          </p:stCondLst>
                                        </p:cTn>
                                        <p:tgtEl>
                                          <p:spTgt spid="8"/>
                                        </p:tgtEl>
                                        <p:attrNameLst>
                                          <p:attrName>style.visibility</p:attrName>
                                        </p:attrNameLst>
                                      </p:cBhvr>
                                      <p:to>
                                        <p:strVal val="visible"/>
                                      </p:to>
                                    </p:set>
                                  </p:childTnLst>
                                </p:cTn>
                              </p:par>
                              <p:par>
                                <p:cTn id="11" presetID="53" presetClass="entr" presetSubtype="16" fill="hold" nodeType="withEffect">
                                  <p:stCondLst>
                                    <p:cond delay="40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Effect transition="in" filter="fade">
                                      <p:cBhvr>
                                        <p:cTn id="15" dur="1000"/>
                                        <p:tgtEl>
                                          <p:spTgt spid="8"/>
                                        </p:tgtEl>
                                      </p:cBhvr>
                                    </p:animEffect>
                                  </p:childTnLst>
                                </p:cTn>
                              </p:par>
                              <p:par>
                                <p:cTn id="16" presetID="64" presetClass="path" presetSubtype="0" fill="hold" nodeType="withEffect">
                                  <p:stCondLst>
                                    <p:cond delay="400"/>
                                  </p:stCondLst>
                                  <p:childTnLst>
                                    <p:animMotion origin="layout" path="M -4.72222E-6 -4.68026E-6 L 0.38872 0.84338 " pathEditMode="relative" rAng="0" ptsTypes="AA">
                                      <p:cBhvr>
                                        <p:cTn id="17" dur="1000" spd="-100000" fill="hold"/>
                                        <p:tgtEl>
                                          <p:spTgt spid="8"/>
                                        </p:tgtEl>
                                        <p:attrNameLst>
                                          <p:attrName>ppt_x</p:attrName>
                                          <p:attrName>ppt_y</p:attrName>
                                        </p:attrNameLst>
                                      </p:cBhvr>
                                      <p:rCtr x="19427" y="42169"/>
                                    </p:animMotion>
                                  </p:childTnLst>
                                </p:cTn>
                              </p:par>
                              <p:par>
                                <p:cTn id="18" presetID="2" presetClass="entr" presetSubtype="2"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additive="base">
                                        <p:cTn id="20" dur="500" fill="hold"/>
                                        <p:tgtEl>
                                          <p:spTgt spid="11"/>
                                        </p:tgtEl>
                                        <p:attrNameLst>
                                          <p:attrName>ppt_x</p:attrName>
                                        </p:attrNameLst>
                                      </p:cBhvr>
                                      <p:tavLst>
                                        <p:tav tm="0">
                                          <p:val>
                                            <p:strVal val="1+#ppt_w/2"/>
                                          </p:val>
                                        </p:tav>
                                        <p:tav tm="100000">
                                          <p:val>
                                            <p:strVal val="#ppt_x"/>
                                          </p:val>
                                        </p:tav>
                                      </p:tavLst>
                                    </p:anim>
                                    <p:anim calcmode="lin" valueType="num">
                                      <p:cBhvr additive="base">
                                        <p:cTn id="21" dur="500" fill="hold"/>
                                        <p:tgtEl>
                                          <p:spTgt spid="11"/>
                                        </p:tgtEl>
                                        <p:attrNameLst>
                                          <p:attrName>ppt_y</p:attrName>
                                        </p:attrNameLst>
                                      </p:cBhvr>
                                      <p:tavLst>
                                        <p:tav tm="0">
                                          <p:val>
                                            <p:strVal val="#ppt_y"/>
                                          </p:val>
                                        </p:tav>
                                        <p:tav tm="100000">
                                          <p:val>
                                            <p:strVal val="#ppt_y"/>
                                          </p:val>
                                        </p:tav>
                                      </p:tavLst>
                                    </p:anim>
                                  </p:childTnLst>
                                </p:cTn>
                              </p:par>
                            </p:childTnLst>
                          </p:cTn>
                        </p:par>
                        <p:par>
                          <p:cTn id="22" fill="hold">
                            <p:stCondLst>
                              <p:cond delay="900"/>
                            </p:stCondLst>
                            <p:childTnLst>
                              <p:par>
                                <p:cTn id="23" presetID="2" presetClass="entr" presetSubtype="2" fill="hold" nodeType="after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ppt_y"/>
                                          </p:val>
                                        </p:tav>
                                        <p:tav tm="100000">
                                          <p:val>
                                            <p:strVal val="#ppt_y"/>
                                          </p:val>
                                        </p:tav>
                                      </p:tavLst>
                                    </p:anim>
                                  </p:childTnLst>
                                </p:cTn>
                              </p:par>
                            </p:childTnLst>
                          </p:cTn>
                        </p:par>
                        <p:par>
                          <p:cTn id="27" fill="hold">
                            <p:stCondLst>
                              <p:cond delay="1400"/>
                            </p:stCondLst>
                            <p:childTnLst>
                              <p:par>
                                <p:cTn id="28" presetID="2" presetClass="entr" presetSubtype="8"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additive="base">
                                        <p:cTn id="30" dur="500" fill="hold"/>
                                        <p:tgtEl>
                                          <p:spTgt spid="4"/>
                                        </p:tgtEl>
                                        <p:attrNameLst>
                                          <p:attrName>ppt_x</p:attrName>
                                        </p:attrNameLst>
                                      </p:cBhvr>
                                      <p:tavLst>
                                        <p:tav tm="0">
                                          <p:val>
                                            <p:strVal val="0-#ppt_w/2"/>
                                          </p:val>
                                        </p:tav>
                                        <p:tav tm="100000">
                                          <p:val>
                                            <p:strVal val="#ppt_x"/>
                                          </p:val>
                                        </p:tav>
                                      </p:tavLst>
                                    </p:anim>
                                    <p:anim calcmode="lin" valueType="num">
                                      <p:cBhvr additive="base">
                                        <p:cTn id="31"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1"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4" name="文本框 3"/>
          <p:cNvSpPr txBox="1"/>
          <p:nvPr/>
        </p:nvSpPr>
        <p:spPr>
          <a:xfrm>
            <a:off x="1212850" y="1909445"/>
            <a:ext cx="9448800" cy="1383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由品德、才能、知识、感情等因素构成的非权力性影响力来自并属于具有这个影响力的人自身，是领导者自身的品质与行为造成的，这种影响力是巨大的、持久的。</a:t>
            </a:r>
            <a:endParaRPr lang="zh-CN" altLang="en-US" sz="2800">
              <a:latin typeface="微软雅黑" panose="020B0503020204020204" pitchFamily="34" charset="-122"/>
              <a:ea typeface="微软雅黑" panose="020B0503020204020204" pitchFamily="34" charset="-122"/>
            </a:endParaRPr>
          </a:p>
        </p:txBody>
      </p:sp>
      <p:sp>
        <p:nvSpPr>
          <p:cNvPr id="6" name="文本框 5"/>
          <p:cNvSpPr txBox="1"/>
          <p:nvPr/>
        </p:nvSpPr>
        <p:spPr>
          <a:xfrm>
            <a:off x="1024890" y="3925570"/>
            <a:ext cx="10711815" cy="95313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800">
                <a:latin typeface="微软雅黑" panose="020B0503020204020204" pitchFamily="34" charset="-122"/>
                <a:ea typeface="微软雅黑" panose="020B0503020204020204" pitchFamily="34" charset="-122"/>
              </a:rPr>
              <a:t>要想成为一个有效的领导者，必须同时拥有并善用权力性和非权力性这两种影响力。</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325215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tx1"/>
                </a:solidFill>
                <a:latin typeface="微软雅黑" panose="020B0503020204020204" pitchFamily="34" charset="-122"/>
                <a:ea typeface="微软雅黑" panose="020B0503020204020204" pitchFamily="34" charset="-122"/>
              </a:rPr>
              <a:t>02    </a:t>
            </a:r>
            <a:r>
              <a:rPr lang="zh-CN" altLang="en-US" sz="3200" b="1">
                <a:solidFill>
                  <a:schemeClr val="tx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tx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solidFill>
                  <a:schemeClr val="bg1"/>
                </a:solidFill>
                <a:latin typeface="微软雅黑" panose="020B0503020204020204" pitchFamily="34" charset="-122"/>
                <a:ea typeface="微软雅黑" panose="020B0503020204020204" pitchFamily="34" charset="-122"/>
              </a:rPr>
              <a:t>03    总结</a:t>
            </a:r>
            <a:endParaRPr lang="en-US" altLang="zh-CN" sz="3200" b="1">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71"/>
                                        </p:tgtEl>
                                        <p:attrNameLst>
                                          <p:attrName>style.visibility</p:attrName>
                                        </p:attrNameLst>
                                      </p:cBhvr>
                                      <p:to>
                                        <p:strVal val="visible"/>
                                      </p:to>
                                    </p:set>
                                    <p:anim calcmode="lin" valueType="num">
                                      <p:cBhvr additive="base">
                                        <p:cTn id="19" dur="500" fill="hold"/>
                                        <p:tgtEl>
                                          <p:spTgt spid="11271"/>
                                        </p:tgtEl>
                                        <p:attrNameLst>
                                          <p:attrName>ppt_x</p:attrName>
                                        </p:attrNameLst>
                                      </p:cBhvr>
                                      <p:tavLst>
                                        <p:tav tm="0">
                                          <p:val>
                                            <p:strVal val="#ppt_x"/>
                                          </p:val>
                                        </p:tav>
                                        <p:tav tm="100000">
                                          <p:val>
                                            <p:strVal val="#ppt_x"/>
                                          </p:val>
                                        </p:tav>
                                      </p:tavLst>
                                    </p:anim>
                                    <p:anim calcmode="lin" valueType="num">
                                      <p:cBhvr additive="base">
                                        <p:cTn id="20" dur="500" fill="hold"/>
                                        <p:tgtEl>
                                          <p:spTgt spid="1127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 calcmode="lin" valueType="num">
                                      <p:cBhvr additive="base">
                                        <p:cTn id="23" dur="500" fill="hold"/>
                                        <p:tgtEl>
                                          <p:spTgt spid="2"/>
                                        </p:tgtEl>
                                        <p:attrNameLst>
                                          <p:attrName>ppt_x</p:attrName>
                                        </p:attrNameLst>
                                      </p:cBhvr>
                                      <p:tavLst>
                                        <p:tav tm="0">
                                          <p:val>
                                            <p:strVal val="#ppt_x"/>
                                          </p:val>
                                        </p:tav>
                                        <p:tav tm="100000">
                                          <p:val>
                                            <p:strVal val="#ppt_x"/>
                                          </p:val>
                                        </p:tav>
                                      </p:tavLst>
                                    </p:anim>
                                    <p:anim calcmode="lin" valueType="num">
                                      <p:cBhvr additive="base">
                                        <p:cTn id="24" dur="500" fill="hold"/>
                                        <p:tgtEl>
                                          <p:spTgt spid="2"/>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 presetClass="entr" presetSubtype="8" fill="hold" grpId="0" nodeType="afterEffect">
                                  <p:stCondLst>
                                    <p:cond delay="0"/>
                                  </p:stCondLst>
                                  <p:childTnLst>
                                    <p:set>
                                      <p:cBhvr>
                                        <p:cTn id="27" dur="1" fill="hold">
                                          <p:stCondLst>
                                            <p:cond delay="0"/>
                                          </p:stCondLst>
                                        </p:cTn>
                                        <p:tgtEl>
                                          <p:spTgt spid="9217"/>
                                        </p:tgtEl>
                                        <p:attrNameLst>
                                          <p:attrName>style.visibility</p:attrName>
                                        </p:attrNameLst>
                                      </p:cBhvr>
                                      <p:to>
                                        <p:strVal val="visible"/>
                                      </p:to>
                                    </p:set>
                                    <p:anim calcmode="lin" valueType="num">
                                      <p:cBhvr additive="base">
                                        <p:cTn id="28" dur="1000" fill="hold"/>
                                        <p:tgtEl>
                                          <p:spTgt spid="9217"/>
                                        </p:tgtEl>
                                        <p:attrNameLst>
                                          <p:attrName>ppt_x</p:attrName>
                                        </p:attrNameLst>
                                      </p:cBhvr>
                                      <p:tavLst>
                                        <p:tav tm="0">
                                          <p:val>
                                            <p:strVal val="0-#ppt_w/2"/>
                                          </p:val>
                                        </p:tav>
                                        <p:tav tm="100000">
                                          <p:val>
                                            <p:strVal val="#ppt_x"/>
                                          </p:val>
                                        </p:tav>
                                      </p:tavLst>
                                    </p:anim>
                                    <p:anim calcmode="lin" valueType="num">
                                      <p:cBhvr additive="base">
                                        <p:cTn id="29" dur="1000" fill="hold"/>
                                        <p:tgtEl>
                                          <p:spTgt spid="9217"/>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4"/>
                                        </p:tgtEl>
                                        <p:attrNameLst>
                                          <p:attrName>style.visibility</p:attrName>
                                        </p:attrNameLst>
                                      </p:cBhvr>
                                      <p:to>
                                        <p:strVal val="visible"/>
                                      </p:to>
                                    </p:set>
                                    <p:anim calcmode="lin" valueType="num">
                                      <p:cBhvr additive="base">
                                        <p:cTn id="32" dur="2000" fill="hold"/>
                                        <p:tgtEl>
                                          <p:spTgt spid="4"/>
                                        </p:tgtEl>
                                        <p:attrNameLst>
                                          <p:attrName>ppt_x</p:attrName>
                                        </p:attrNameLst>
                                      </p:cBhvr>
                                      <p:tavLst>
                                        <p:tav tm="0">
                                          <p:val>
                                            <p:strVal val="1+#ppt_w/2"/>
                                          </p:val>
                                        </p:tav>
                                        <p:tav tm="100000">
                                          <p:val>
                                            <p:strVal val="#ppt_x"/>
                                          </p:val>
                                        </p:tav>
                                      </p:tavLst>
                                    </p:anim>
                                    <p:anim calcmode="lin" valueType="num">
                                      <p:cBhvr additive="base">
                                        <p:cTn id="33" dur="2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11271" grpId="0"/>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818261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solidFill>
                  <a:schemeClr val="bg1"/>
                </a:solidFill>
                <a:latin typeface="Impact" panose="020B0806030902050204" pitchFamily="34" charset="0"/>
                <a:ea typeface="微软雅黑" panose="020B0503020204020204" pitchFamily="34" charset="-122"/>
              </a:rPr>
              <a:t>03  总结</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6" name="矩形 5"/>
          <p:cNvSpPr/>
          <p:nvPr/>
        </p:nvSpPr>
        <p:spPr>
          <a:xfrm>
            <a:off x="1888922" y="1122845"/>
            <a:ext cx="2088232" cy="337185"/>
          </a:xfrm>
          <a:prstGeom prst="rect">
            <a:avLst/>
          </a:prstGeom>
        </p:spPr>
        <p:txBody>
          <a:bodyPr wrap="square">
            <a:spAutoFit/>
          </a:bodyPr>
          <a:p>
            <a:r>
              <a:rPr lang="zh-CN" altLang="en-US" sz="1600" b="1" dirty="0" smtClean="0">
                <a:solidFill>
                  <a:schemeClr val="bg1"/>
                </a:solidFill>
                <a:ea typeface="微软雅黑" panose="020B0503020204020204" pitchFamily="34" charset="-122"/>
              </a:rPr>
              <a:t>明 年 工 作 计 划</a:t>
            </a:r>
            <a:endParaRPr lang="zh-CN" altLang="en-US" sz="1600" b="1" dirty="0">
              <a:solidFill>
                <a:schemeClr val="bg1"/>
              </a:solidFill>
              <a:ea typeface="微软雅黑" panose="020B0503020204020204" pitchFamily="34" charset="-122"/>
            </a:endParaRPr>
          </a:p>
        </p:txBody>
      </p:sp>
      <p:pic>
        <p:nvPicPr>
          <p:cNvPr id="4" name="图片 3" descr="5.1领导的含义，作用和影响力 (2)"/>
          <p:cNvPicPr>
            <a:picLocks noChangeAspect="1"/>
          </p:cNvPicPr>
          <p:nvPr/>
        </p:nvPicPr>
        <p:blipFill>
          <a:blip r:embed="rId1"/>
          <a:stretch>
            <a:fillRect/>
          </a:stretch>
        </p:blipFill>
        <p:spPr>
          <a:xfrm>
            <a:off x="0" y="840740"/>
            <a:ext cx="12007850" cy="5176520"/>
          </a:xfrm>
          <a:prstGeom prst="rect">
            <a:avLst/>
          </a:prstGeom>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754380" y="840740"/>
            <a:ext cx="5767070" cy="521970"/>
          </a:xfrm>
          <a:prstGeom prst="rect">
            <a:avLst/>
          </a:prstGeom>
          <a:noFill/>
        </p:spPr>
        <p:txBody>
          <a:bodyPr wrap="square" rtlCol="0">
            <a:spAutoFit/>
          </a:bodyPr>
          <a:p>
            <a:r>
              <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拓展任务：</a:t>
            </a:r>
            <a:endParaRPr lang="zh-CN" altLang="en-US" sz="2800" b="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2" name="圆角矩形 1"/>
          <p:cNvSpPr/>
          <p:nvPr/>
        </p:nvSpPr>
        <p:spPr>
          <a:xfrm>
            <a:off x="603250" y="2068830"/>
            <a:ext cx="11021695" cy="3877310"/>
          </a:xfrm>
          <a:prstGeom prst="roundRect">
            <a:avLst/>
          </a:prstGeom>
          <a:noFill/>
          <a:ln w="127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1" name="TextBox 20"/>
          <p:cNvSpPr txBox="1"/>
          <p:nvPr/>
        </p:nvSpPr>
        <p:spPr>
          <a:xfrm>
            <a:off x="753745" y="2068830"/>
            <a:ext cx="10871200" cy="3877945"/>
          </a:xfrm>
          <a:prstGeom prst="rect">
            <a:avLst/>
          </a:prstGeom>
          <a:noFill/>
        </p:spPr>
        <p:txBody>
          <a:bodyPr wrap="square" lIns="0" tIns="0" rIns="0" bIns="0" rtlCol="0">
            <a:spAutoFit/>
          </a:bodyPr>
          <a:p>
            <a:pPr marR="0" defTabSz="914400">
              <a:lnSpc>
                <a:spcPct val="140000"/>
              </a:lnSpc>
              <a:buClrTx/>
              <a:buSzTx/>
              <a:buFont typeface="Arial" panose="020B0604020202020204" pitchFamily="34" charset="0"/>
              <a:buNone/>
              <a:defRPr/>
            </a:pPr>
            <a:r>
              <a:rPr lang="zh-CN" altLang="en-US" sz="10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   </a:t>
            </a:r>
            <a:r>
              <a:rPr sz="2000" noProof="0">
                <a:latin typeface="微软雅黑" panose="020B0503020204020204" pitchFamily="34" charset="-122"/>
                <a:ea typeface="微软雅黑" panose="020B0503020204020204" pitchFamily="34" charset="-122"/>
              </a:rPr>
              <a:t>麦当劳公司总裁兼首席运营官查理</a:t>
            </a:r>
            <a:r>
              <a:rPr lang="en-US" sz="2000" noProof="0">
                <a:latin typeface="微软雅黑" panose="020B0503020204020204" pitchFamily="34" charset="-122"/>
                <a:ea typeface="微软雅黑" panose="020B0503020204020204" pitchFamily="34" charset="-122"/>
              </a:rPr>
              <a:t>. </a:t>
            </a:r>
            <a:r>
              <a:rPr sz="2000" noProof="0">
                <a:latin typeface="微软雅黑" panose="020B0503020204020204" pitchFamily="34" charset="-122"/>
                <a:ea typeface="微软雅黑" panose="020B0503020204020204" pitchFamily="34" charset="-122"/>
              </a:rPr>
              <a:t>贝尔</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   15岁在澳大利亚的一家麦当劳打扫厕所；</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      19岁成为澳大利亚最年轻的麦当劳店面经理；</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      27岁成为麦当劳澳大利亚公司副总裁；</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      29岁成为麦当劳澳大利亚公司董事会成员；</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     43岁被提升为首席运营官，成为麦当劳历史上最年轻的全球掌门人。</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彼得。里奇告诉贝尔：清洁是麦当劳的四大经营方针之一，你从事的是麦当劳最伟大的工作。</a:t>
            </a:r>
            <a:endParaRPr sz="2000" noProof="0">
              <a:latin typeface="微软雅黑" panose="020B0503020204020204" pitchFamily="34" charset="-122"/>
              <a:ea typeface="微软雅黑" panose="020B0503020204020204" pitchFamily="34" charset="-122"/>
            </a:endParaRPr>
          </a:p>
          <a:p>
            <a:pPr marR="0" defTabSz="914400">
              <a:lnSpc>
                <a:spcPct val="140000"/>
              </a:lnSpc>
              <a:buClrTx/>
              <a:buSzTx/>
              <a:buFont typeface="Arial" panose="020B0604020202020204" pitchFamily="34" charset="0"/>
              <a:buNone/>
              <a:defRPr/>
            </a:pPr>
            <a:r>
              <a:rPr sz="2000" noProof="0">
                <a:latin typeface="微软雅黑" panose="020B0503020204020204" pitchFamily="34" charset="-122"/>
                <a:ea typeface="微软雅黑" panose="020B0503020204020204" pitchFamily="34" charset="-122"/>
              </a:rPr>
              <a:t>贝尔说过：我从15岁起就在澳大利亚的餐厅兼职打工，19岁成为澳大利亚最年轻的餐厅经理。我能做到，你们也能做到。</a:t>
            </a:r>
            <a:r>
              <a:rPr sz="1800" noProof="0">
                <a:solidFill>
                  <a:schemeClr val="tx1"/>
                </a:solidFill>
                <a:latin typeface="微软雅黑" panose="020B0503020204020204" pitchFamily="34" charset="-122"/>
                <a:ea typeface="微软雅黑" panose="020B0503020204020204" pitchFamily="34" charset="-122"/>
                <a:sym typeface="+mn-ea"/>
              </a:rPr>
              <a:t> </a:t>
            </a:r>
            <a:endParaRPr sz="1800" noProof="0">
              <a:solidFill>
                <a:schemeClr val="tx1"/>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146810" y="6006465"/>
            <a:ext cx="6461760" cy="460375"/>
          </a:xfrm>
          <a:prstGeom prst="rect">
            <a:avLst/>
          </a:prstGeom>
          <a:noFill/>
        </p:spPr>
        <p:txBody>
          <a:bodyPr wrap="square" rtlCol="0">
            <a:spAutoFit/>
          </a:bodyPr>
          <a:p>
            <a:r>
              <a:rPr lang="zh-CN" altLang="en-US" sz="2400"/>
              <a:t>问题：案例体现了领导者的何种思想？</a:t>
            </a:r>
            <a:endParaRPr lang="zh-CN" altLang="en-US" sz="2400"/>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6" presetClass="emph" presetSubtype="0" fill="hold" grpId="0" nodeType="afterEffect">
                                  <p:stCondLst>
                                    <p:cond delay="0"/>
                                  </p:stCondLst>
                                  <p:childTnLst>
                                    <p:animScale>
                                      <p:cBhvr>
                                        <p:cTn id="10" dur="2000" fill="hold"/>
                                        <p:tgtEl>
                                          <p:spTgt spid="2"/>
                                        </p:tgtEl>
                                      </p:cBhvr>
                                      <p:by x="150000" y="150000"/>
                                    </p:animScale>
                                  </p:childTnLst>
                                </p:cTn>
                              </p:par>
                            </p:childTnLst>
                          </p:cTn>
                        </p:par>
                        <p:par>
                          <p:cTn id="11" fill="hold">
                            <p:stCondLst>
                              <p:cond delay="2500"/>
                            </p:stCondLst>
                            <p:childTnLst>
                              <p:par>
                                <p:cTn id="12" presetID="21" presetClass="entr" presetSubtype="1" fill="hold" grpId="2" nodeType="after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heel(1)">
                                      <p:cBhvr>
                                        <p:cTn id="1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2" grpId="0" bldLvl="0" animBg="1"/>
      <p:bldP spid="2" grpId="1" animBg="1"/>
      <p:bldP spid="2" grpId="2"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9" name="Text Box 15"/>
          <p:cNvSpPr txBox="1">
            <a:spLocks noChangeArrowheads="1"/>
          </p:cNvSpPr>
          <p:nvPr/>
        </p:nvSpPr>
        <p:spPr bwMode="auto">
          <a:xfrm>
            <a:off x="6765722" y="1015585"/>
            <a:ext cx="850795" cy="80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68580" tIns="34290" rIns="68580" bIns="34290">
            <a:spAutoFit/>
          </a:bodyPr>
          <a:p>
            <a:pPr algn="ctr"/>
            <a:r>
              <a:rPr lang="zh-CN" altLang="en-US" sz="2400" b="1" dirty="0" smtClean="0">
                <a:solidFill>
                  <a:schemeClr val="bg1"/>
                </a:solidFill>
                <a:latin typeface="微软雅黑" panose="020B0503020204020204" pitchFamily="34" charset="-122"/>
                <a:ea typeface="微软雅黑" panose="020B0503020204020204" pitchFamily="34" charset="-122"/>
              </a:rPr>
              <a:t>添加</a:t>
            </a:r>
            <a:endParaRPr lang="en-US" altLang="zh-CN" sz="2400" b="1" dirty="0" smtClean="0">
              <a:solidFill>
                <a:schemeClr val="bg1"/>
              </a:solidFill>
              <a:latin typeface="微软雅黑" panose="020B0503020204020204" pitchFamily="34" charset="-122"/>
              <a:ea typeface="微软雅黑" panose="020B0503020204020204" pitchFamily="34" charset="-122"/>
            </a:endParaRPr>
          </a:p>
          <a:p>
            <a:pPr algn="ctr"/>
            <a:r>
              <a:rPr lang="zh-CN" altLang="en-US" sz="2400" b="1" dirty="0" smtClean="0">
                <a:solidFill>
                  <a:schemeClr val="bg1"/>
                </a:solidFill>
                <a:latin typeface="微软雅黑" panose="020B0503020204020204" pitchFamily="34" charset="-122"/>
                <a:ea typeface="微软雅黑" panose="020B0503020204020204" pitchFamily="34" charset="-122"/>
              </a:rPr>
              <a:t>标题</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5" name="文本框 4"/>
          <p:cNvSpPr txBox="1"/>
          <p:nvPr/>
        </p:nvSpPr>
        <p:spPr>
          <a:xfrm>
            <a:off x="931545" y="1059180"/>
            <a:ext cx="1856105" cy="521970"/>
          </a:xfrm>
          <a:prstGeom prst="rect">
            <a:avLst/>
          </a:prstGeom>
          <a:noFill/>
          <a:ln>
            <a:solidFill>
              <a:schemeClr val="tx1"/>
            </a:solidFill>
            <a:prstDash val="sysDash"/>
          </a:ln>
        </p:spPr>
        <p:txBody>
          <a:bodyPr wrap="square" rtlCol="0">
            <a:spAutoFit/>
          </a:bodyPr>
          <a:p>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rPr>
              <a:t>预习任务：</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endParaRPr>
          </a:p>
        </p:txBody>
      </p:sp>
      <p:pic>
        <p:nvPicPr>
          <p:cNvPr id="7" name="图片 6" descr="A000220150824A93PPIC"/>
          <p:cNvPicPr>
            <a:picLocks noChangeAspect="1"/>
          </p:cNvPicPr>
          <p:nvPr/>
        </p:nvPicPr>
        <p:blipFill>
          <a:blip r:embed="rId1"/>
          <a:stretch>
            <a:fillRect/>
          </a:stretch>
        </p:blipFill>
        <p:spPr>
          <a:xfrm>
            <a:off x="1676400" y="1015365"/>
            <a:ext cx="10271125" cy="9432290"/>
          </a:xfrm>
          <a:prstGeom prst="rect">
            <a:avLst/>
          </a:prstGeom>
        </p:spPr>
      </p:pic>
      <p:sp>
        <p:nvSpPr>
          <p:cNvPr id="9" name="文本框 8"/>
          <p:cNvSpPr txBox="1"/>
          <p:nvPr/>
        </p:nvSpPr>
        <p:spPr>
          <a:xfrm>
            <a:off x="1563370" y="2475865"/>
            <a:ext cx="5922010" cy="1814830"/>
          </a:xfrm>
          <a:prstGeom prst="rect">
            <a:avLst/>
          </a:prstGeom>
          <a:noFill/>
          <a:ln>
            <a:solidFill>
              <a:schemeClr val="tx1"/>
            </a:solidFill>
            <a:prstDash val="lgDash"/>
          </a:ln>
        </p:spPr>
        <p:txBody>
          <a:bodyPr wrap="square" rtlCol="0">
            <a:spAutoFit/>
          </a:bodyPr>
          <a:p>
            <a:r>
              <a:rPr lang="zh-CN" altLang="en-US" sz="2800">
                <a:latin typeface="微软雅黑" panose="020B0503020204020204" pitchFamily="34" charset="-122"/>
                <a:ea typeface="微软雅黑" panose="020B0503020204020204" pitchFamily="34" charset="-122"/>
              </a:rPr>
              <a:t>一个有效的管理者，不仅要正确、有效地运用权力性影响力，</a:t>
            </a:r>
            <a:r>
              <a:rPr lang="zh-CN" altLang="en-US" sz="2800">
                <a:latin typeface="微软雅黑" panose="020B0503020204020204" pitchFamily="34" charset="-122"/>
                <a:ea typeface="微软雅黑" panose="020B0503020204020204" pitchFamily="34" charset="-122"/>
                <a:sym typeface="+mn-ea"/>
              </a:rPr>
              <a:t>扩大非权力性影响力的作用。</a:t>
            </a:r>
            <a:r>
              <a:rPr lang="zh-CN" altLang="en-US" sz="2800">
                <a:latin typeface="微软雅黑" panose="020B0503020204020204" pitchFamily="34" charset="-122"/>
                <a:ea typeface="微软雅黑" panose="020B0503020204020204" pitchFamily="34" charset="-122"/>
              </a:rPr>
              <a:t>请预习提高提升领导影响力的途径与方法。</a:t>
            </a:r>
            <a:endParaRPr lang="zh-CN" altLang="en-US" sz="2800">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6"/>
          <p:cNvSpPr>
            <a:spLocks noChangeArrowheads="1"/>
          </p:cNvSpPr>
          <p:nvPr/>
        </p:nvSpPr>
        <p:spPr bwMode="auto">
          <a:xfrm rot="16200000" flipV="1">
            <a:off x="6270578" y="-267172"/>
            <a:ext cx="69850" cy="6742113"/>
          </a:xfrm>
          <a:prstGeom prst="rect">
            <a:avLst/>
          </a:prstGeom>
          <a:solidFill>
            <a:srgbClr val="808080"/>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5124" name="文本框 52"/>
          <p:cNvSpPr txBox="1">
            <a:spLocks noChangeArrowheads="1"/>
          </p:cNvSpPr>
          <p:nvPr/>
        </p:nvSpPr>
        <p:spPr bwMode="auto">
          <a:xfrm>
            <a:off x="4039684" y="1974324"/>
            <a:ext cx="4459384" cy="1015663"/>
          </a:xfrm>
          <a:prstGeom prst="rect">
            <a:avLst/>
          </a:prstGeom>
          <a:noFill/>
          <a:ln w="9525">
            <a:noFill/>
            <a:miter lim="800000"/>
          </a:ln>
        </p:spPr>
        <p:txBody>
          <a:bodyPr wrap="square">
            <a:spAutoFit/>
          </a:bodyPr>
          <a:lstStyle/>
          <a:p>
            <a:pPr algn="ctr"/>
            <a:r>
              <a:rPr lang="zh-CN" altLang="en-US" sz="6000" b="1" dirty="0" smtClean="0">
                <a:latin typeface="Britannic Bold" pitchFamily="34" charset="0"/>
                <a:ea typeface="微软雅黑" panose="020B0503020204020204" pitchFamily="34" charset="-122"/>
              </a:rPr>
              <a:t>谢谢观看</a:t>
            </a:r>
            <a:endParaRPr lang="zh-CN" altLang="en-US" sz="6000" b="1" dirty="0">
              <a:latin typeface="Britannic Bold" pitchFamily="34" charset="0"/>
              <a:ea typeface="微软雅黑" panose="020B0503020204020204" pitchFamily="34" charset="-122"/>
            </a:endParaRPr>
          </a:p>
        </p:txBody>
      </p:sp>
      <p:sp>
        <p:nvSpPr>
          <p:cNvPr id="5125" name="Rectangle 7"/>
          <p:cNvSpPr>
            <a:spLocks noChangeArrowheads="1"/>
          </p:cNvSpPr>
          <p:nvPr/>
        </p:nvSpPr>
        <p:spPr bwMode="auto">
          <a:xfrm>
            <a:off x="5529533" y="3229899"/>
            <a:ext cx="1452880" cy="398780"/>
          </a:xfrm>
          <a:prstGeom prst="rect">
            <a:avLst/>
          </a:prstGeom>
          <a:noFill/>
          <a:ln w="9525">
            <a:noFill/>
            <a:miter lim="800000"/>
          </a:ln>
        </p:spPr>
        <p:txBody>
          <a:bodyPr wrap="none">
            <a:spAutoFit/>
          </a:bodyPr>
          <a:lstStyle/>
          <a:p>
            <a:r>
              <a:rPr lang="zh-CN" altLang="en-US" sz="2000" b="1" dirty="0">
                <a:ea typeface="微软雅黑" panose="020B0503020204020204" pitchFamily="34" charset="-122"/>
              </a:rPr>
              <a:t>管理学基础</a:t>
            </a:r>
            <a:endParaRPr lang="zh-CN" altLang="en-US" sz="2000" b="1" dirty="0">
              <a:ea typeface="微软雅黑" panose="020B0503020204020204" pitchFamily="34"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21011" y="4581158"/>
            <a:ext cx="2623932" cy="2390514"/>
          </a:xfrm>
          <a:prstGeom prst="rect">
            <a:avLst/>
          </a:prstGeom>
        </p:spPr>
      </p:pic>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5924" y="4467487"/>
            <a:ext cx="2692400" cy="2390514"/>
          </a:xfrm>
          <a:prstGeom prst="rect">
            <a:avLst/>
          </a:prstGeom>
        </p:spPr>
      </p:pic>
      <p:pic>
        <p:nvPicPr>
          <p:cNvPr id="4"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60496" y="4602975"/>
            <a:ext cx="1332740" cy="2390514"/>
          </a:xfrm>
          <a:prstGeom prst="rect">
            <a:avLst/>
          </a:prstGeom>
        </p:spPr>
      </p:pic>
    </p:spTree>
    <p:custDataLst>
      <p:tags r:id="rId4"/>
    </p:custDataLst>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 calcmode="lin" valueType="num">
                                      <p:cBhvr>
                                        <p:cTn id="7" dur="1000" fill="hold"/>
                                        <p:tgtEl>
                                          <p:spTgt spid="5122"/>
                                        </p:tgtEl>
                                        <p:attrNameLst>
                                          <p:attrName>ppt_x</p:attrName>
                                        </p:attrNameLst>
                                      </p:cBhvr>
                                      <p:tavLst>
                                        <p:tav tm="0">
                                          <p:val>
                                            <p:strVal val="#ppt_x-.2"/>
                                          </p:val>
                                        </p:tav>
                                        <p:tav tm="100000">
                                          <p:val>
                                            <p:strVal val="#ppt_x"/>
                                          </p:val>
                                        </p:tav>
                                      </p:tavLst>
                                    </p:anim>
                                    <p:anim calcmode="lin" valueType="num">
                                      <p:cBhvr>
                                        <p:cTn id="8" dur="1000" fill="hold"/>
                                        <p:tgtEl>
                                          <p:spTgt spid="51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2"/>
                                        </p:tgtEl>
                                      </p:cBhvr>
                                    </p:animEffect>
                                  </p:childTnLst>
                                </p:cTn>
                              </p:par>
                            </p:childTnLst>
                          </p:cTn>
                        </p:par>
                        <p:par>
                          <p:cTn id="10" fill="hold">
                            <p:stCondLst>
                              <p:cond delay="1000"/>
                            </p:stCondLst>
                            <p:childTnLst>
                              <p:par>
                                <p:cTn id="11" presetID="56" presetClass="entr" presetSubtype="0" fill="hold" grpId="0" nodeType="afterEffect">
                                  <p:stCondLst>
                                    <p:cond delay="0"/>
                                  </p:stCondLst>
                                  <p:iterate type="lt">
                                    <p:tmPct val="10000"/>
                                  </p:iterate>
                                  <p:childTnLst>
                                    <p:set>
                                      <p:cBhvr>
                                        <p:cTn id="12" dur="1" fill="hold">
                                          <p:stCondLst>
                                            <p:cond delay="0"/>
                                          </p:stCondLst>
                                        </p:cTn>
                                        <p:tgtEl>
                                          <p:spTgt spid="5124"/>
                                        </p:tgtEl>
                                        <p:attrNameLst>
                                          <p:attrName>style.visibility</p:attrName>
                                        </p:attrNameLst>
                                      </p:cBhvr>
                                      <p:to>
                                        <p:strVal val="visible"/>
                                      </p:to>
                                    </p:set>
                                    <p:anim by="(-#ppt_w*2)" calcmode="lin" valueType="num">
                                      <p:cBhvr rctx="PPT">
                                        <p:cTn id="13" dur="500" autoRev="1" fill="hold">
                                          <p:stCondLst>
                                            <p:cond delay="0"/>
                                          </p:stCondLst>
                                        </p:cTn>
                                        <p:tgtEl>
                                          <p:spTgt spid="5124"/>
                                        </p:tgtEl>
                                        <p:attrNameLst>
                                          <p:attrName>ppt_w</p:attrName>
                                        </p:attrNameLst>
                                      </p:cBhvr>
                                    </p:anim>
                                    <p:anim by="(#ppt_w*0.50)" calcmode="lin" valueType="num">
                                      <p:cBhvr>
                                        <p:cTn id="14" dur="500" decel="50000" autoRev="1" fill="hold">
                                          <p:stCondLst>
                                            <p:cond delay="0"/>
                                          </p:stCondLst>
                                        </p:cTn>
                                        <p:tgtEl>
                                          <p:spTgt spid="5124"/>
                                        </p:tgtEl>
                                        <p:attrNameLst>
                                          <p:attrName>ppt_x</p:attrName>
                                        </p:attrNameLst>
                                      </p:cBhvr>
                                    </p:anim>
                                    <p:anim from="(-#ppt_h/2)" to="(#ppt_y)" calcmode="lin" valueType="num">
                                      <p:cBhvr>
                                        <p:cTn id="15" dur="1000" fill="hold">
                                          <p:stCondLst>
                                            <p:cond delay="0"/>
                                          </p:stCondLst>
                                        </p:cTn>
                                        <p:tgtEl>
                                          <p:spTgt spid="5124"/>
                                        </p:tgtEl>
                                        <p:attrNameLst>
                                          <p:attrName>ppt_y</p:attrName>
                                        </p:attrNameLst>
                                      </p:cBhvr>
                                    </p:anim>
                                    <p:animRot by="21600000">
                                      <p:cBhvr>
                                        <p:cTn id="16" dur="1000" fill="hold">
                                          <p:stCondLst>
                                            <p:cond delay="0"/>
                                          </p:stCondLst>
                                        </p:cTn>
                                        <p:tgtEl>
                                          <p:spTgt spid="5124"/>
                                        </p:tgtEl>
                                        <p:attrNameLst>
                                          <p:attrName>r</p:attrName>
                                        </p:attrNameLst>
                                      </p:cBhvr>
                                    </p:animRot>
                                  </p:childTnLst>
                                </p:cTn>
                              </p:par>
                            </p:childTnLst>
                          </p:cTn>
                        </p:par>
                        <p:par>
                          <p:cTn id="17" fill="hold">
                            <p:stCondLst>
                              <p:cond delay="2299"/>
                            </p:stCondLst>
                            <p:childTnLst>
                              <p:par>
                                <p:cTn id="18" presetID="41" presetClass="entr" presetSubtype="0" fill="hold" grpId="0" nodeType="afterEffect">
                                  <p:stCondLst>
                                    <p:cond delay="0"/>
                                  </p:stCondLst>
                                  <p:iterate type="lt">
                                    <p:tmPct val="10000"/>
                                  </p:iterate>
                                  <p:childTnLst>
                                    <p:set>
                                      <p:cBhvr>
                                        <p:cTn id="19" dur="1" fill="hold">
                                          <p:stCondLst>
                                            <p:cond delay="0"/>
                                          </p:stCondLst>
                                        </p:cTn>
                                        <p:tgtEl>
                                          <p:spTgt spid="5125"/>
                                        </p:tgtEl>
                                        <p:attrNameLst>
                                          <p:attrName>style.visibility</p:attrName>
                                        </p:attrNameLst>
                                      </p:cBhvr>
                                      <p:to>
                                        <p:strVal val="visible"/>
                                      </p:to>
                                    </p:set>
                                    <p:anim calcmode="lin" valueType="num">
                                      <p:cBhvr>
                                        <p:cTn id="20" dur="500" fill="hold"/>
                                        <p:tgtEl>
                                          <p:spTgt spid="5125"/>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5125"/>
                                        </p:tgtEl>
                                        <p:attrNameLst>
                                          <p:attrName>ppt_y</p:attrName>
                                        </p:attrNameLst>
                                      </p:cBhvr>
                                      <p:tavLst>
                                        <p:tav tm="0">
                                          <p:val>
                                            <p:strVal val="#ppt_y"/>
                                          </p:val>
                                        </p:tav>
                                        <p:tav tm="100000">
                                          <p:val>
                                            <p:strVal val="#ppt_y"/>
                                          </p:val>
                                        </p:tav>
                                      </p:tavLst>
                                    </p:anim>
                                    <p:anim calcmode="lin" valueType="num">
                                      <p:cBhvr>
                                        <p:cTn id="22" dur="500" fill="hold"/>
                                        <p:tgtEl>
                                          <p:spTgt spid="5125"/>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5125"/>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51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5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bldLvl="0" animBg="1"/>
      <p:bldP spid="5124" grpId="0"/>
      <p:bldP spid="51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170021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bg1"/>
                </a:solidFill>
                <a:latin typeface="微软雅黑" panose="020B0503020204020204" pitchFamily="34" charset="-122"/>
                <a:ea typeface="微软雅黑" panose="020B0503020204020204" pitchFamily="34" charset="-122"/>
              </a:rPr>
              <a:t>01    学习目标</a:t>
            </a:r>
            <a:endParaRPr lang="en-US" altLang="zh-CN" sz="3200" b="1">
              <a:solidFill>
                <a:schemeClr val="bg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latin typeface="微软雅黑" panose="020B0503020204020204" pitchFamily="34" charset="-122"/>
                <a:ea typeface="微软雅黑" panose="020B0503020204020204" pitchFamily="34" charset="-122"/>
              </a:rPr>
              <a:t>02    </a:t>
            </a:r>
            <a:r>
              <a:rPr lang="zh-CN" altLang="en-US" sz="3200" b="1">
                <a:latin typeface="微软雅黑" panose="020B0503020204020204" pitchFamily="34" charset="-122"/>
                <a:ea typeface="微软雅黑" panose="020B0503020204020204" pitchFamily="34" charset="-122"/>
                <a:sym typeface="+mn-ea"/>
              </a:rPr>
              <a:t>内容讲授</a:t>
            </a:r>
            <a:endParaRPr lang="zh-CN" altLang="en-US" sz="3200" b="1">
              <a:latin typeface="微软雅黑" panose="020B0503020204020204" pitchFamily="34" charset="-122"/>
              <a:ea typeface="微软雅黑" panose="020B0503020204020204" pitchFamily="34" charset="-122"/>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15655" y="305308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additive="base">
                                        <p:cTn id="15" dur="500" fill="hold"/>
                                        <p:tgtEl>
                                          <p:spTgt spid="11271"/>
                                        </p:tgtEl>
                                        <p:attrNameLst>
                                          <p:attrName>ppt_x</p:attrName>
                                        </p:attrNameLst>
                                      </p:cBhvr>
                                      <p:tavLst>
                                        <p:tav tm="0">
                                          <p:val>
                                            <p:strVal val="#ppt_x"/>
                                          </p:val>
                                        </p:tav>
                                        <p:tav tm="100000">
                                          <p:val>
                                            <p:strVal val="#ppt_x"/>
                                          </p:val>
                                        </p:tav>
                                      </p:tavLst>
                                    </p:anim>
                                    <p:anim calcmode="lin" valueType="num">
                                      <p:cBhvr additive="base">
                                        <p:cTn id="16" dur="500" fill="hold"/>
                                        <p:tgtEl>
                                          <p:spTgt spid="11271"/>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animBg="1"/>
      <p:bldP spid="9218" grpId="0" animBg="1"/>
      <p:bldP spid="11268" grpId="0"/>
      <p:bldP spid="1127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25" name="圆角矩形 19"/>
          <p:cNvSpPr>
            <a:spLocks noChangeArrowheads="1"/>
          </p:cNvSpPr>
          <p:nvPr/>
        </p:nvSpPr>
        <p:spPr bwMode="auto">
          <a:xfrm>
            <a:off x="5951855" y="4869815"/>
            <a:ext cx="5133975" cy="1603375"/>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1286" name="AutoShape 50"/>
          <p:cNvSpPr>
            <a:spLocks noChangeArrowheads="1"/>
          </p:cNvSpPr>
          <p:nvPr/>
        </p:nvSpPr>
        <p:spPr bwMode="auto">
          <a:xfrm>
            <a:off x="6232525" y="4598670"/>
            <a:ext cx="4676775" cy="679450"/>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6" name="燕尾形 1"/>
          <p:cNvSpPr>
            <a:spLocks noChangeArrowheads="1"/>
          </p:cNvSpPr>
          <p:nvPr/>
        </p:nvSpPr>
        <p:spPr bwMode="auto">
          <a:xfrm>
            <a:off x="1631950" y="2527300"/>
            <a:ext cx="2447925" cy="2519363"/>
          </a:xfrm>
          <a:prstGeom prst="chevron">
            <a:avLst>
              <a:gd name="adj" fmla="val 32167"/>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3315" name="燕尾形 9"/>
          <p:cNvSpPr>
            <a:spLocks noChangeArrowheads="1"/>
          </p:cNvSpPr>
          <p:nvPr/>
        </p:nvSpPr>
        <p:spPr bwMode="auto">
          <a:xfrm>
            <a:off x="1212850" y="3030538"/>
            <a:ext cx="1006475" cy="1512887"/>
          </a:xfrm>
          <a:prstGeom prst="chevron">
            <a:avLst>
              <a:gd name="adj" fmla="val 50000"/>
            </a:avLst>
          </a:prstGeom>
          <a:solidFill>
            <a:srgbClr val="808080"/>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1080770" y="16891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bg1"/>
                </a:solidFill>
                <a:latin typeface="Impact" panose="020B0806030902050204" pitchFamily="34" charset="0"/>
                <a:ea typeface="微软雅黑" panose="020B0503020204020204" pitchFamily="34" charset="-122"/>
              </a:rPr>
              <a:t>01    </a:t>
            </a:r>
            <a:r>
              <a:rPr lang="zh-CN" altLang="en-US" sz="2800" b="1">
                <a:solidFill>
                  <a:schemeClr val="bg1"/>
                </a:solidFill>
                <a:latin typeface="微软雅黑" panose="020B0503020204020204" pitchFamily="34" charset="-122"/>
                <a:ea typeface="微软雅黑" panose="020B0503020204020204" pitchFamily="34" charset="-122"/>
              </a:rPr>
              <a:t>学习目标</a:t>
            </a:r>
            <a:endParaRPr lang="zh-CN" altLang="en-US" sz="2800" b="1">
              <a:solidFill>
                <a:schemeClr val="bg1"/>
              </a:solidFill>
              <a:latin typeface="微软雅黑" panose="020B0503020204020204" pitchFamily="34" charset="-122"/>
              <a:ea typeface="微软雅黑" panose="020B0503020204020204" pitchFamily="34" charset="-122"/>
            </a:endParaRPr>
          </a:p>
        </p:txBody>
      </p:sp>
      <p:sp>
        <p:nvSpPr>
          <p:cNvPr id="13323" name="圆角矩形 19"/>
          <p:cNvSpPr>
            <a:spLocks noChangeArrowheads="1"/>
          </p:cNvSpPr>
          <p:nvPr/>
        </p:nvSpPr>
        <p:spPr bwMode="auto">
          <a:xfrm>
            <a:off x="5990590" y="1166495"/>
            <a:ext cx="5618480" cy="1296670"/>
          </a:xfrm>
          <a:prstGeom prst="roundRect">
            <a:avLst>
              <a:gd name="adj" fmla="val 0"/>
            </a:avLst>
          </a:prstGeom>
          <a:solidFill>
            <a:srgbClr val="808080"/>
          </a:solidFill>
          <a:ln w="25400" algn="ctr">
            <a:solidFill>
              <a:schemeClr val="bg1"/>
            </a:solidFill>
            <a:round/>
          </a:ln>
        </p:spPr>
        <p:txBody>
          <a:bodyPr anchor="ctr"/>
          <a:lstStyle/>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13324" name="TextBox 6"/>
          <p:cNvSpPr txBox="1">
            <a:spLocks noChangeArrowheads="1"/>
          </p:cNvSpPr>
          <p:nvPr/>
        </p:nvSpPr>
        <p:spPr bwMode="auto">
          <a:xfrm>
            <a:off x="5991225" y="1534795"/>
            <a:ext cx="5403850" cy="460375"/>
          </a:xfrm>
          <a:prstGeom prst="rect">
            <a:avLst/>
          </a:prstGeom>
          <a:noFill/>
          <a:ln w="9525">
            <a:noFill/>
            <a:miter lim="800000"/>
          </a:ln>
        </p:spPr>
        <p:txBody>
          <a:bodyPr wrap="square">
            <a:spAutoFit/>
          </a:bodyPr>
          <a:lstStyle/>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掌握领导的含义、作用及影响力的内容</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13326" name="TextBox 6"/>
          <p:cNvSpPr txBox="1">
            <a:spLocks noChangeArrowheads="1"/>
          </p:cNvSpPr>
          <p:nvPr/>
        </p:nvSpPr>
        <p:spPr bwMode="auto">
          <a:xfrm>
            <a:off x="6205855" y="5232400"/>
            <a:ext cx="4677410" cy="1050290"/>
          </a:xfrm>
          <a:prstGeom prst="rect">
            <a:avLst/>
          </a:prstGeom>
          <a:noFill/>
          <a:ln w="9525">
            <a:noFill/>
            <a:miter lim="800000"/>
          </a:ln>
        </p:spPr>
        <p:txBody>
          <a:bodyPr wrap="square">
            <a:spAutoFit/>
          </a:bodyPr>
          <a:lstStyle/>
          <a:p>
            <a:pPr>
              <a:lnSpc>
                <a:spcPct val="130000"/>
              </a:lnSpc>
            </a:pPr>
            <a:r>
              <a:rPr lang="en-US" altLang="zh-CN" sz="2400" dirty="0">
                <a:solidFill>
                  <a:schemeClr val="bg1"/>
                </a:solidFill>
                <a:latin typeface="微软雅黑" panose="020B0503020204020204" pitchFamily="34" charset="-122"/>
                <a:ea typeface="微软雅黑" panose="020B0503020204020204" pitchFamily="34" charset="-122"/>
                <a:sym typeface="+mn-ea"/>
              </a:rPr>
              <a:t>    培养</a:t>
            </a:r>
            <a:r>
              <a:rPr lang="zh-CN" sz="2400" dirty="0">
                <a:solidFill>
                  <a:schemeClr val="bg1"/>
                </a:solidFill>
                <a:latin typeface="微软雅黑" panose="020B0503020204020204" pitchFamily="34" charset="-122"/>
                <a:ea typeface="微软雅黑" panose="020B0503020204020204" pitchFamily="34" charset="-122"/>
                <a:sym typeface="+mn-ea"/>
              </a:rPr>
              <a:t>学生</a:t>
            </a:r>
            <a:r>
              <a:rPr sz="2400" dirty="0">
                <a:solidFill>
                  <a:schemeClr val="bg1"/>
                </a:solidFill>
                <a:latin typeface="微软雅黑" panose="020B0503020204020204" pitchFamily="34" charset="-122"/>
                <a:ea typeface="微软雅黑" panose="020B0503020204020204" pitchFamily="34" charset="-122"/>
                <a:sym typeface="+mn-ea"/>
              </a:rPr>
              <a:t>运用已学知识</a:t>
            </a:r>
            <a:r>
              <a:rPr lang="zh-CN" sz="2400" dirty="0">
                <a:solidFill>
                  <a:schemeClr val="bg1"/>
                </a:solidFill>
                <a:latin typeface="微软雅黑" panose="020B0503020204020204" pitchFamily="34" charset="-122"/>
                <a:ea typeface="微软雅黑" panose="020B0503020204020204" pitchFamily="34" charset="-122"/>
                <a:sym typeface="+mn-ea"/>
              </a:rPr>
              <a:t>分析问题、</a:t>
            </a:r>
            <a:r>
              <a:rPr sz="2400" dirty="0">
                <a:solidFill>
                  <a:schemeClr val="bg1"/>
                </a:solidFill>
                <a:latin typeface="微软雅黑" panose="020B0503020204020204" pitchFamily="34" charset="-122"/>
                <a:ea typeface="微软雅黑" panose="020B0503020204020204" pitchFamily="34" charset="-122"/>
                <a:sym typeface="+mn-ea"/>
              </a:rPr>
              <a:t>推导新知识</a:t>
            </a:r>
            <a:endParaRPr lang="zh-CN" sz="2400" dirty="0">
              <a:solidFill>
                <a:schemeClr val="bg1"/>
              </a:solidFill>
              <a:latin typeface="微软雅黑" panose="020B0503020204020204" pitchFamily="34" charset="-122"/>
              <a:ea typeface="微软雅黑" panose="020B0503020204020204" pitchFamily="34" charset="-122"/>
              <a:sym typeface="+mn-ea"/>
            </a:endParaRPr>
          </a:p>
        </p:txBody>
      </p:sp>
      <p:sp>
        <p:nvSpPr>
          <p:cNvPr id="11282" name="Line 46"/>
          <p:cNvSpPr>
            <a:spLocks noChangeShapeType="1"/>
          </p:cNvSpPr>
          <p:nvPr/>
        </p:nvSpPr>
        <p:spPr bwMode="auto">
          <a:xfrm flipV="1">
            <a:off x="4008438" y="2060575"/>
            <a:ext cx="1800225" cy="1728788"/>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1284" name="Line 48"/>
          <p:cNvSpPr>
            <a:spLocks noChangeShapeType="1"/>
          </p:cNvSpPr>
          <p:nvPr/>
        </p:nvSpPr>
        <p:spPr bwMode="auto">
          <a:xfrm>
            <a:off x="4082415" y="3714750"/>
            <a:ext cx="1694180" cy="1509395"/>
          </a:xfrm>
          <a:prstGeom prst="line">
            <a:avLst/>
          </a:prstGeom>
          <a:noFill/>
          <a:ln w="31750">
            <a:solidFill>
              <a:srgbClr val="3C78CE"/>
            </a:solidFill>
            <a:prstDash val="sysDot"/>
            <a:round/>
            <a:headEnd type="diamond" w="med" len="med"/>
            <a:tailEnd type="triangle" w="med" len="med"/>
          </a:ln>
        </p:spPr>
        <p:txBody>
          <a:bodyPr/>
          <a:lstStyle/>
          <a:p>
            <a:endParaRPr lang="zh-CN" altLang="en-US"/>
          </a:p>
        </p:txBody>
      </p:sp>
      <p:sp>
        <p:nvSpPr>
          <p:cNvPr id="13335" name="TextBox 6"/>
          <p:cNvSpPr txBox="1">
            <a:spLocks noChangeArrowheads="1"/>
          </p:cNvSpPr>
          <p:nvPr/>
        </p:nvSpPr>
        <p:spPr bwMode="auto">
          <a:xfrm>
            <a:off x="7438390" y="4598353"/>
            <a:ext cx="2160588" cy="570865"/>
          </a:xfrm>
          <a:prstGeom prst="rect">
            <a:avLst/>
          </a:prstGeom>
          <a:noFill/>
          <a:ln w="9525">
            <a:noFill/>
            <a:miter lim="800000"/>
          </a:ln>
        </p:spPr>
        <p:txBody>
          <a:bodyPr>
            <a:spAutoFit/>
          </a:bodyPr>
          <a:lstStyle/>
          <a:p>
            <a:pPr>
              <a:lnSpc>
                <a:spcPct val="130000"/>
              </a:lnSpc>
            </a:pPr>
            <a:r>
              <a:rPr lang="zh-CN" altLang="en-US" sz="2400">
                <a:solidFill>
                  <a:schemeClr val="bg1"/>
                </a:solidFill>
                <a:latin typeface="微软雅黑" panose="020B0503020204020204" pitchFamily="34" charset="-122"/>
                <a:ea typeface="微软雅黑" panose="020B0503020204020204" pitchFamily="34" charset="-122"/>
              </a:rPr>
              <a:t>素质目标</a:t>
            </a:r>
            <a:endParaRPr lang="zh-CN" altLang="en-US" sz="2400">
              <a:solidFill>
                <a:schemeClr val="bg1"/>
              </a:solidFill>
              <a:latin typeface="微软雅黑" panose="020B0503020204020204" pitchFamily="34" charset="-122"/>
              <a:ea typeface="微软雅黑" panose="020B0503020204020204" pitchFamily="34" charset="-122"/>
            </a:endParaRPr>
          </a:p>
        </p:txBody>
      </p:sp>
      <p:sp>
        <p:nvSpPr>
          <p:cNvPr id="11288" name="AutoShape 52"/>
          <p:cNvSpPr>
            <a:spLocks noChangeArrowheads="1"/>
          </p:cNvSpPr>
          <p:nvPr/>
        </p:nvSpPr>
        <p:spPr bwMode="auto">
          <a:xfrm>
            <a:off x="6165533" y="92043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lstStyle/>
          <a:p>
            <a:endParaRPr lang="zh-CN" altLang="en-US"/>
          </a:p>
        </p:txBody>
      </p:sp>
      <p:sp>
        <p:nvSpPr>
          <p:cNvPr id="13337" name="TextBox 6"/>
          <p:cNvSpPr txBox="1">
            <a:spLocks noChangeArrowheads="1"/>
          </p:cNvSpPr>
          <p:nvPr/>
        </p:nvSpPr>
        <p:spPr bwMode="auto">
          <a:xfrm>
            <a:off x="7437120" y="848995"/>
            <a:ext cx="2160588" cy="570865"/>
          </a:xfrm>
          <a:prstGeom prst="rect">
            <a:avLst/>
          </a:prstGeom>
          <a:noFill/>
          <a:ln w="9525">
            <a:noFill/>
            <a:miter lim="800000"/>
          </a:ln>
        </p:spPr>
        <p:txBody>
          <a:bodyPr>
            <a:spAutoFit/>
          </a:bodyPr>
          <a:lstStyle/>
          <a:p>
            <a:pPr>
              <a:lnSpc>
                <a:spcPct val="130000"/>
              </a:lnSpc>
            </a:pPr>
            <a:r>
              <a:rPr lang="zh-CN" altLang="en-US" sz="2400" b="1" dirty="0">
                <a:solidFill>
                  <a:schemeClr val="bg1"/>
                </a:solidFill>
                <a:sym typeface="+mn-ea"/>
              </a:rPr>
              <a:t>知识目标</a:t>
            </a:r>
            <a:endParaRPr lang="zh-CN" altLang="en-US" sz="2400" b="1" dirty="0">
              <a:solidFill>
                <a:schemeClr val="bg1"/>
              </a:solidFill>
              <a:ea typeface="微软雅黑" panose="020B0503020204020204" pitchFamily="34" charset="-122"/>
              <a:sym typeface="+mn-ea"/>
            </a:endParaRPr>
          </a:p>
        </p:txBody>
      </p:sp>
      <p:sp>
        <p:nvSpPr>
          <p:cNvPr id="13338" name="TextBox 6"/>
          <p:cNvSpPr txBox="1">
            <a:spLocks noChangeArrowheads="1"/>
          </p:cNvSpPr>
          <p:nvPr/>
        </p:nvSpPr>
        <p:spPr bwMode="auto">
          <a:xfrm>
            <a:off x="2568575" y="3068638"/>
            <a:ext cx="1152525" cy="1291590"/>
          </a:xfrm>
          <a:prstGeom prst="rect">
            <a:avLst/>
          </a:prstGeom>
          <a:noFill/>
          <a:ln w="9525">
            <a:noFill/>
            <a:miter lim="800000"/>
          </a:ln>
        </p:spPr>
        <p:txBody>
          <a:bodyPr>
            <a:spAutoFit/>
          </a:bodyPr>
          <a:lstStyle/>
          <a:p>
            <a:pPr>
              <a:lnSpc>
                <a:spcPct val="130000"/>
              </a:lnSpc>
            </a:pPr>
            <a:r>
              <a:rPr lang="zh-CN" altLang="en-US" sz="3000" b="1">
                <a:solidFill>
                  <a:schemeClr val="bg1"/>
                </a:solidFill>
                <a:latin typeface="微软雅黑" panose="020B0503020204020204" pitchFamily="34" charset="-122"/>
                <a:ea typeface="微软雅黑" panose="020B0503020204020204" pitchFamily="34" charset="-122"/>
              </a:rPr>
              <a:t>学习目标</a:t>
            </a:r>
            <a:endParaRPr lang="zh-CN" altLang="en-US" sz="3000" b="1">
              <a:solidFill>
                <a:schemeClr val="bg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tx1"/>
                </a:solidFill>
                <a:latin typeface="Impact" panose="020B0806030902050204" pitchFamily="34" charset="0"/>
                <a:ea typeface="微软雅黑" panose="020B0503020204020204" pitchFamily="34" charset="-122"/>
              </a:rPr>
              <a:t>02   内容讲授</a:t>
            </a:r>
            <a:endParaRPr lang="en-US" altLang="zh-CN" sz="2800" b="1">
              <a:solidFill>
                <a:schemeClr val="tx1"/>
              </a:solidFill>
              <a:latin typeface="Impact" panose="020B0806030902050204" pitchFamily="34" charset="0"/>
              <a:ea typeface="微软雅黑" panose="020B0503020204020204" pitchFamily="34" charset="-122"/>
            </a:endParaRPr>
          </a:p>
        </p:txBody>
      </p:sp>
      <p:sp>
        <p:nvSpPr>
          <p:cNvPr id="2" name="圆角矩形 19"/>
          <p:cNvSpPr>
            <a:spLocks noChangeArrowheads="1"/>
          </p:cNvSpPr>
          <p:nvPr/>
        </p:nvSpPr>
        <p:spPr bwMode="auto">
          <a:xfrm>
            <a:off x="5990590" y="2833370"/>
            <a:ext cx="5133975" cy="1710690"/>
          </a:xfrm>
          <a:prstGeom prst="roundRect">
            <a:avLst>
              <a:gd name="adj" fmla="val 0"/>
            </a:avLst>
          </a:prstGeom>
          <a:solidFill>
            <a:srgbClr val="808080"/>
          </a:solidFill>
          <a:ln w="25400" algn="ctr">
            <a:solidFill>
              <a:schemeClr val="bg1"/>
            </a:solidFill>
            <a:round/>
          </a:ln>
        </p:spPr>
        <p:txBody>
          <a:bodyPr anchor="ctr"/>
          <a:p>
            <a:pPr algn="ctr"/>
            <a:endParaRPr lang="zh-CN" altLang="en-US">
              <a:solidFill>
                <a:srgbClr val="FFFFFF"/>
              </a:solidFill>
              <a:latin typeface="Calibri" panose="020F0502020204030204" pitchFamily="34" charset="0"/>
              <a:ea typeface="微软雅黑" panose="020B0503020204020204" pitchFamily="34" charset="-122"/>
            </a:endParaRPr>
          </a:p>
        </p:txBody>
      </p:sp>
      <p:sp>
        <p:nvSpPr>
          <p:cNvPr id="4" name="TextBox 6"/>
          <p:cNvSpPr txBox="1">
            <a:spLocks noChangeArrowheads="1"/>
          </p:cNvSpPr>
          <p:nvPr/>
        </p:nvSpPr>
        <p:spPr bwMode="auto">
          <a:xfrm>
            <a:off x="6165215" y="3329305"/>
            <a:ext cx="4920615" cy="829945"/>
          </a:xfrm>
          <a:prstGeom prst="rect">
            <a:avLst/>
          </a:prstGeom>
          <a:noFill/>
          <a:ln w="9525">
            <a:noFill/>
            <a:miter lim="800000"/>
          </a:ln>
        </p:spPr>
        <p:txBody>
          <a:bodyPr wrap="square">
            <a:spAutoFit/>
          </a:bodyPr>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培养学生掌握科学的领导方式；</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a:p>
            <a:pPr marR="0" algn="l">
              <a:lnSpc>
                <a:spcPct val="100000"/>
              </a:lnSpc>
              <a:buFont typeface="Wingdings" panose="05000000000000000000" pitchFamily="2" charset="2"/>
              <a:buNone/>
            </a:pPr>
            <a:r>
              <a:rPr lang="zh-CN" altLang="en-US" sz="2400" dirty="0">
                <a:solidFill>
                  <a:schemeClr val="bg1"/>
                </a:solidFill>
                <a:latin typeface="微软雅黑" panose="020B0503020204020204" pitchFamily="34" charset="-122"/>
                <a:ea typeface="微软雅黑" panose="020B0503020204020204" pitchFamily="34" charset="-122"/>
                <a:sym typeface="+mn-ea"/>
              </a:rPr>
              <a:t>学会运用领导艺术，提升领导能力</a:t>
            </a:r>
            <a:endParaRPr lang="zh-CN" altLang="en-US" sz="2400" dirty="0">
              <a:solidFill>
                <a:schemeClr val="bg1"/>
              </a:solidFill>
              <a:latin typeface="微软雅黑" panose="020B0503020204020204" pitchFamily="34" charset="-122"/>
              <a:ea typeface="微软雅黑" panose="020B0503020204020204" pitchFamily="34" charset="-122"/>
              <a:sym typeface="+mn-ea"/>
            </a:endParaRPr>
          </a:p>
        </p:txBody>
      </p:sp>
      <p:sp>
        <p:nvSpPr>
          <p:cNvPr id="5" name="AutoShape 52"/>
          <p:cNvSpPr>
            <a:spLocks noChangeArrowheads="1"/>
          </p:cNvSpPr>
          <p:nvPr/>
        </p:nvSpPr>
        <p:spPr bwMode="auto">
          <a:xfrm>
            <a:off x="6218873" y="2671763"/>
            <a:ext cx="4676775" cy="504825"/>
          </a:xfrm>
          <a:prstGeom prst="hexagon">
            <a:avLst>
              <a:gd name="adj" fmla="val 0"/>
              <a:gd name="vf" fmla="val 115470"/>
            </a:avLst>
          </a:prstGeom>
          <a:solidFill>
            <a:srgbClr val="0848AF"/>
          </a:solidFill>
          <a:ln w="25400">
            <a:solidFill>
              <a:schemeClr val="bg1"/>
            </a:solidFill>
            <a:miter lim="800000"/>
          </a:ln>
        </p:spPr>
        <p:txBody>
          <a:bodyPr wrap="none" anchor="ctr"/>
          <a:p>
            <a:endParaRPr lang="zh-CN" altLang="en-US"/>
          </a:p>
        </p:txBody>
      </p:sp>
      <p:sp>
        <p:nvSpPr>
          <p:cNvPr id="6" name="TextBox 6"/>
          <p:cNvSpPr txBox="1">
            <a:spLocks noChangeArrowheads="1"/>
          </p:cNvSpPr>
          <p:nvPr/>
        </p:nvSpPr>
        <p:spPr bwMode="auto">
          <a:xfrm>
            <a:off x="7490460" y="2600325"/>
            <a:ext cx="2160588" cy="570865"/>
          </a:xfrm>
          <a:prstGeom prst="rect">
            <a:avLst/>
          </a:prstGeom>
          <a:noFill/>
          <a:ln w="9525">
            <a:noFill/>
            <a:miter lim="800000"/>
          </a:ln>
        </p:spPr>
        <p:txBody>
          <a:bodyPr>
            <a:spAutoFit/>
          </a:bodyPr>
          <a:p>
            <a:pPr>
              <a:lnSpc>
                <a:spcPct val="130000"/>
              </a:lnSpc>
            </a:pPr>
            <a:r>
              <a:rPr lang="zh-CN" altLang="en-US" sz="2400" b="1" dirty="0">
                <a:solidFill>
                  <a:schemeClr val="bg1"/>
                </a:solidFill>
                <a:sym typeface="+mn-ea"/>
              </a:rPr>
              <a:t>能力目标</a:t>
            </a:r>
            <a:endParaRPr lang="zh-CN" altLang="en-US" sz="2400" b="1" dirty="0">
              <a:solidFill>
                <a:schemeClr val="bg1"/>
              </a:solidFill>
              <a:ea typeface="微软雅黑" panose="020B0503020204020204" pitchFamily="34" charset="-122"/>
              <a:sym typeface="+mn-ea"/>
            </a:endParaRPr>
          </a:p>
        </p:txBody>
      </p:sp>
      <p:sp>
        <p:nvSpPr>
          <p:cNvPr id="7" name="Line 48"/>
          <p:cNvSpPr>
            <a:spLocks noChangeShapeType="1"/>
          </p:cNvSpPr>
          <p:nvPr/>
        </p:nvSpPr>
        <p:spPr bwMode="auto">
          <a:xfrm flipV="1">
            <a:off x="4008755" y="3555365"/>
            <a:ext cx="2367280" cy="159385"/>
          </a:xfrm>
          <a:prstGeom prst="line">
            <a:avLst/>
          </a:prstGeom>
          <a:noFill/>
          <a:ln w="31750">
            <a:solidFill>
              <a:srgbClr val="3C78CE"/>
            </a:solidFill>
            <a:prstDash val="sysDot"/>
            <a:round/>
            <a:headEnd type="diamond" w="med" len="med"/>
            <a:tailEnd type="triangle" w="med" len="med"/>
          </a:ln>
        </p:spPr>
        <p:txBody>
          <a:bodyPr/>
          <a:p>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11266"/>
                                        </p:tgtEl>
                                        <p:attrNameLst>
                                          <p:attrName>style.visibility</p:attrName>
                                        </p:attrNameLst>
                                      </p:cBhvr>
                                      <p:to>
                                        <p:strVal val="visible"/>
                                      </p:to>
                                    </p:set>
                                    <p:anim calcmode="lin" valueType="num">
                                      <p:cBhvr additive="base">
                                        <p:cTn id="11" dur="500" fill="hold"/>
                                        <p:tgtEl>
                                          <p:spTgt spid="11266"/>
                                        </p:tgtEl>
                                        <p:attrNameLst>
                                          <p:attrName>ppt_x</p:attrName>
                                        </p:attrNameLst>
                                      </p:cBhvr>
                                      <p:tavLst>
                                        <p:tav tm="0">
                                          <p:val>
                                            <p:strVal val="0-#ppt_w/2"/>
                                          </p:val>
                                        </p:tav>
                                        <p:tav tm="100000">
                                          <p:val>
                                            <p:strVal val="#ppt_x"/>
                                          </p:val>
                                        </p:tav>
                                      </p:tavLst>
                                    </p:anim>
                                    <p:anim calcmode="lin" valueType="num">
                                      <p:cBhvr additive="base">
                                        <p:cTn id="12" dur="500" fill="hold"/>
                                        <p:tgtEl>
                                          <p:spTgt spid="11266"/>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3315"/>
                                        </p:tgtEl>
                                        <p:attrNameLst>
                                          <p:attrName>style.visibility</p:attrName>
                                        </p:attrNameLst>
                                      </p:cBhvr>
                                      <p:to>
                                        <p:strVal val="visible"/>
                                      </p:to>
                                    </p:set>
                                    <p:anim calcmode="lin" valueType="num">
                                      <p:cBhvr additive="base">
                                        <p:cTn id="15" dur="500" fill="hold"/>
                                        <p:tgtEl>
                                          <p:spTgt spid="13315"/>
                                        </p:tgtEl>
                                        <p:attrNameLst>
                                          <p:attrName>ppt_x</p:attrName>
                                        </p:attrNameLst>
                                      </p:cBhvr>
                                      <p:tavLst>
                                        <p:tav tm="0">
                                          <p:val>
                                            <p:strVal val="0-#ppt_w/2"/>
                                          </p:val>
                                        </p:tav>
                                        <p:tav tm="100000">
                                          <p:val>
                                            <p:strVal val="#ppt_x"/>
                                          </p:val>
                                        </p:tav>
                                      </p:tavLst>
                                    </p:anim>
                                    <p:anim calcmode="lin" valueType="num">
                                      <p:cBhvr additive="base">
                                        <p:cTn id="16" dur="500" fill="hold"/>
                                        <p:tgtEl>
                                          <p:spTgt spid="1331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3338"/>
                                        </p:tgtEl>
                                        <p:attrNameLst>
                                          <p:attrName>style.visibility</p:attrName>
                                        </p:attrNameLst>
                                      </p:cBhvr>
                                      <p:to>
                                        <p:strVal val="visible"/>
                                      </p:to>
                                    </p:set>
                                    <p:anim calcmode="lin" valueType="num">
                                      <p:cBhvr additive="base">
                                        <p:cTn id="19" dur="500" fill="hold"/>
                                        <p:tgtEl>
                                          <p:spTgt spid="13338"/>
                                        </p:tgtEl>
                                        <p:attrNameLst>
                                          <p:attrName>ppt_x</p:attrName>
                                        </p:attrNameLst>
                                      </p:cBhvr>
                                      <p:tavLst>
                                        <p:tav tm="0">
                                          <p:val>
                                            <p:strVal val="0-#ppt_w/2"/>
                                          </p:val>
                                        </p:tav>
                                        <p:tav tm="100000">
                                          <p:val>
                                            <p:strVal val="#ppt_x"/>
                                          </p:val>
                                        </p:tav>
                                      </p:tavLst>
                                    </p:anim>
                                    <p:anim calcmode="lin" valueType="num">
                                      <p:cBhvr additive="base">
                                        <p:cTn id="20" dur="500" fill="hold"/>
                                        <p:tgtEl>
                                          <p:spTgt spid="13338"/>
                                        </p:tgtEl>
                                        <p:attrNameLst>
                                          <p:attrName>ppt_y</p:attrName>
                                        </p:attrNameLst>
                                      </p:cBhvr>
                                      <p:tavLst>
                                        <p:tav tm="0">
                                          <p:val>
                                            <p:strVal val="#ppt_y"/>
                                          </p:val>
                                        </p:tav>
                                        <p:tav tm="100000">
                                          <p:val>
                                            <p:strVal val="#ppt_y"/>
                                          </p:val>
                                        </p:tav>
                                      </p:tavLst>
                                    </p:anim>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11282"/>
                                        </p:tgtEl>
                                        <p:attrNameLst>
                                          <p:attrName>style.visibility</p:attrName>
                                        </p:attrNameLst>
                                      </p:cBhvr>
                                      <p:to>
                                        <p:strVal val="visible"/>
                                      </p:to>
                                    </p:set>
                                    <p:animEffect transition="in" filter="wipe(left)">
                                      <p:cBhvr>
                                        <p:cTn id="24" dur="500"/>
                                        <p:tgtEl>
                                          <p:spTgt spid="11282"/>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1284"/>
                                        </p:tgtEl>
                                        <p:attrNameLst>
                                          <p:attrName>style.visibility</p:attrName>
                                        </p:attrNameLst>
                                      </p:cBhvr>
                                      <p:to>
                                        <p:strVal val="visible"/>
                                      </p:to>
                                    </p:set>
                                    <p:animEffect transition="in" filter="wipe(left)">
                                      <p:cBhvr>
                                        <p:cTn id="27" dur="500"/>
                                        <p:tgtEl>
                                          <p:spTgt spid="11284"/>
                                        </p:tgtEl>
                                      </p:cBhvr>
                                    </p:animEffect>
                                  </p:childTnLst>
                                </p:cTn>
                              </p:par>
                            </p:childTnLst>
                          </p:cTn>
                        </p:par>
                        <p:par>
                          <p:cTn id="28" fill="hold">
                            <p:stCondLst>
                              <p:cond delay="1500"/>
                            </p:stCondLst>
                            <p:childTnLst>
                              <p:par>
                                <p:cTn id="29" presetID="2" presetClass="entr" presetSubtype="1" fill="hold" grpId="0" nodeType="after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0-#ppt_h/2"/>
                                          </p:val>
                                        </p:tav>
                                        <p:tav tm="100000">
                                          <p:val>
                                            <p:strVal val="#ppt_y"/>
                                          </p:val>
                                        </p:tav>
                                      </p:tavLst>
                                    </p:anim>
                                  </p:childTnLst>
                                </p:cTn>
                              </p:par>
                              <p:par>
                                <p:cTn id="33" presetID="2" presetClass="entr" presetSubtype="1" fill="hold" grpId="0"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1288"/>
                                        </p:tgtEl>
                                        <p:attrNameLst>
                                          <p:attrName>style.visibility</p:attrName>
                                        </p:attrNameLst>
                                      </p:cBhvr>
                                      <p:to>
                                        <p:strVal val="visible"/>
                                      </p:to>
                                    </p:set>
                                    <p:anim calcmode="lin" valueType="num">
                                      <p:cBhvr additive="base">
                                        <p:cTn id="39" dur="500" fill="hold"/>
                                        <p:tgtEl>
                                          <p:spTgt spid="11288"/>
                                        </p:tgtEl>
                                        <p:attrNameLst>
                                          <p:attrName>ppt_x</p:attrName>
                                        </p:attrNameLst>
                                      </p:cBhvr>
                                      <p:tavLst>
                                        <p:tav tm="0">
                                          <p:val>
                                            <p:strVal val="#ppt_x"/>
                                          </p:val>
                                        </p:tav>
                                        <p:tav tm="100000">
                                          <p:val>
                                            <p:strVal val="#ppt_x"/>
                                          </p:val>
                                        </p:tav>
                                      </p:tavLst>
                                    </p:anim>
                                    <p:anim calcmode="lin" valueType="num">
                                      <p:cBhvr additive="base">
                                        <p:cTn id="40" dur="500" fill="hold"/>
                                        <p:tgtEl>
                                          <p:spTgt spid="11288"/>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13337"/>
                                        </p:tgtEl>
                                        <p:attrNameLst>
                                          <p:attrName>style.visibility</p:attrName>
                                        </p:attrNameLst>
                                      </p:cBhvr>
                                      <p:to>
                                        <p:strVal val="visible"/>
                                      </p:to>
                                    </p:set>
                                    <p:anim calcmode="lin" valueType="num">
                                      <p:cBhvr additive="base">
                                        <p:cTn id="43" dur="500" fill="hold"/>
                                        <p:tgtEl>
                                          <p:spTgt spid="13337"/>
                                        </p:tgtEl>
                                        <p:attrNameLst>
                                          <p:attrName>ppt_x</p:attrName>
                                        </p:attrNameLst>
                                      </p:cBhvr>
                                      <p:tavLst>
                                        <p:tav tm="0">
                                          <p:val>
                                            <p:strVal val="#ppt_x"/>
                                          </p:val>
                                        </p:tav>
                                        <p:tav tm="100000">
                                          <p:val>
                                            <p:strVal val="#ppt_x"/>
                                          </p:val>
                                        </p:tav>
                                      </p:tavLst>
                                    </p:anim>
                                    <p:anim calcmode="lin" valueType="num">
                                      <p:cBhvr additive="base">
                                        <p:cTn id="44" dur="500" fill="hold"/>
                                        <p:tgtEl>
                                          <p:spTgt spid="13337"/>
                                        </p:tgtEl>
                                        <p:attrNameLst>
                                          <p:attrName>ppt_y</p:attrName>
                                        </p:attrNameLst>
                                      </p:cBhvr>
                                      <p:tavLst>
                                        <p:tav tm="0">
                                          <p:val>
                                            <p:strVal val="0-#ppt_h/2"/>
                                          </p:val>
                                        </p:tav>
                                        <p:tav tm="100000">
                                          <p:val>
                                            <p:strVal val="#ppt_y"/>
                                          </p:val>
                                        </p:tav>
                                      </p:tavLst>
                                    </p:anim>
                                  </p:childTnLst>
                                </p:cTn>
                              </p:par>
                            </p:childTnLst>
                          </p:cTn>
                        </p:par>
                        <p:par>
                          <p:cTn id="45" fill="hold">
                            <p:stCondLst>
                              <p:cond delay="2000"/>
                            </p:stCondLst>
                            <p:childTnLst>
                              <p:par>
                                <p:cTn id="46" presetID="2" presetClass="entr" presetSubtype="1" fill="hold" grpId="0" nodeType="afterEffect">
                                  <p:stCondLst>
                                    <p:cond delay="0"/>
                                  </p:stCondLst>
                                  <p:childTnLst>
                                    <p:set>
                                      <p:cBhvr>
                                        <p:cTn id="47" dur="1" fill="hold">
                                          <p:stCondLst>
                                            <p:cond delay="0"/>
                                          </p:stCondLst>
                                        </p:cTn>
                                        <p:tgtEl>
                                          <p:spTgt spid="13325"/>
                                        </p:tgtEl>
                                        <p:attrNameLst>
                                          <p:attrName>style.visibility</p:attrName>
                                        </p:attrNameLst>
                                      </p:cBhvr>
                                      <p:to>
                                        <p:strVal val="visible"/>
                                      </p:to>
                                    </p:set>
                                    <p:anim calcmode="lin" valueType="num">
                                      <p:cBhvr additive="base">
                                        <p:cTn id="48" dur="500" fill="hold"/>
                                        <p:tgtEl>
                                          <p:spTgt spid="13325"/>
                                        </p:tgtEl>
                                        <p:attrNameLst>
                                          <p:attrName>ppt_x</p:attrName>
                                        </p:attrNameLst>
                                      </p:cBhvr>
                                      <p:tavLst>
                                        <p:tav tm="0">
                                          <p:val>
                                            <p:strVal val="#ppt_x"/>
                                          </p:val>
                                        </p:tav>
                                        <p:tav tm="100000">
                                          <p:val>
                                            <p:strVal val="#ppt_x"/>
                                          </p:val>
                                        </p:tav>
                                      </p:tavLst>
                                    </p:anim>
                                    <p:anim calcmode="lin" valueType="num">
                                      <p:cBhvr additive="base">
                                        <p:cTn id="49" dur="500" fill="hold"/>
                                        <p:tgtEl>
                                          <p:spTgt spid="13325"/>
                                        </p:tgtEl>
                                        <p:attrNameLst>
                                          <p:attrName>ppt_y</p:attrName>
                                        </p:attrNameLst>
                                      </p:cBhvr>
                                      <p:tavLst>
                                        <p:tav tm="0">
                                          <p:val>
                                            <p:strVal val="0-#ppt_h/2"/>
                                          </p:val>
                                        </p:tav>
                                        <p:tav tm="100000">
                                          <p:val>
                                            <p:strVal val="#ppt_y"/>
                                          </p:val>
                                        </p:tav>
                                      </p:tavLst>
                                    </p:anim>
                                  </p:childTnLst>
                                </p:cTn>
                              </p:par>
                              <p:par>
                                <p:cTn id="50" presetID="2" presetClass="entr" presetSubtype="1" fill="hold" grpId="0" nodeType="withEffect">
                                  <p:stCondLst>
                                    <p:cond delay="0"/>
                                  </p:stCondLst>
                                  <p:childTnLst>
                                    <p:set>
                                      <p:cBhvr>
                                        <p:cTn id="51" dur="1" fill="hold">
                                          <p:stCondLst>
                                            <p:cond delay="0"/>
                                          </p:stCondLst>
                                        </p:cTn>
                                        <p:tgtEl>
                                          <p:spTgt spid="13326"/>
                                        </p:tgtEl>
                                        <p:attrNameLst>
                                          <p:attrName>style.visibility</p:attrName>
                                        </p:attrNameLst>
                                      </p:cBhvr>
                                      <p:to>
                                        <p:strVal val="visible"/>
                                      </p:to>
                                    </p:set>
                                    <p:anim calcmode="lin" valueType="num">
                                      <p:cBhvr additive="base">
                                        <p:cTn id="52" dur="500" fill="hold"/>
                                        <p:tgtEl>
                                          <p:spTgt spid="13326"/>
                                        </p:tgtEl>
                                        <p:attrNameLst>
                                          <p:attrName>ppt_x</p:attrName>
                                        </p:attrNameLst>
                                      </p:cBhvr>
                                      <p:tavLst>
                                        <p:tav tm="0">
                                          <p:val>
                                            <p:strVal val="#ppt_x"/>
                                          </p:val>
                                        </p:tav>
                                        <p:tav tm="100000">
                                          <p:val>
                                            <p:strVal val="#ppt_x"/>
                                          </p:val>
                                        </p:tav>
                                      </p:tavLst>
                                    </p:anim>
                                    <p:anim calcmode="lin" valueType="num">
                                      <p:cBhvr additive="base">
                                        <p:cTn id="53" dur="500" fill="hold"/>
                                        <p:tgtEl>
                                          <p:spTgt spid="13326"/>
                                        </p:tgtEl>
                                        <p:attrNameLst>
                                          <p:attrName>ppt_y</p:attrName>
                                        </p:attrNameLst>
                                      </p:cBhvr>
                                      <p:tavLst>
                                        <p:tav tm="0">
                                          <p:val>
                                            <p:strVal val="0-#ppt_h/2"/>
                                          </p:val>
                                        </p:tav>
                                        <p:tav tm="100000">
                                          <p:val>
                                            <p:strVal val="#ppt_y"/>
                                          </p:val>
                                        </p:tav>
                                      </p:tavLst>
                                    </p:anim>
                                  </p:childTnLst>
                                </p:cTn>
                              </p:par>
                              <p:par>
                                <p:cTn id="54" presetID="2" presetClass="entr" presetSubtype="1" fill="hold" grpId="0" nodeType="withEffect">
                                  <p:stCondLst>
                                    <p:cond delay="0"/>
                                  </p:stCondLst>
                                  <p:childTnLst>
                                    <p:set>
                                      <p:cBhvr>
                                        <p:cTn id="55" dur="1" fill="hold">
                                          <p:stCondLst>
                                            <p:cond delay="0"/>
                                          </p:stCondLst>
                                        </p:cTn>
                                        <p:tgtEl>
                                          <p:spTgt spid="11286"/>
                                        </p:tgtEl>
                                        <p:attrNameLst>
                                          <p:attrName>style.visibility</p:attrName>
                                        </p:attrNameLst>
                                      </p:cBhvr>
                                      <p:to>
                                        <p:strVal val="visible"/>
                                      </p:to>
                                    </p:set>
                                    <p:anim calcmode="lin" valueType="num">
                                      <p:cBhvr additive="base">
                                        <p:cTn id="56" dur="500" fill="hold"/>
                                        <p:tgtEl>
                                          <p:spTgt spid="11286"/>
                                        </p:tgtEl>
                                        <p:attrNameLst>
                                          <p:attrName>ppt_x</p:attrName>
                                        </p:attrNameLst>
                                      </p:cBhvr>
                                      <p:tavLst>
                                        <p:tav tm="0">
                                          <p:val>
                                            <p:strVal val="#ppt_x"/>
                                          </p:val>
                                        </p:tav>
                                        <p:tav tm="100000">
                                          <p:val>
                                            <p:strVal val="#ppt_x"/>
                                          </p:val>
                                        </p:tav>
                                      </p:tavLst>
                                    </p:anim>
                                    <p:anim calcmode="lin" valueType="num">
                                      <p:cBhvr additive="base">
                                        <p:cTn id="57" dur="500" fill="hold"/>
                                        <p:tgtEl>
                                          <p:spTgt spid="11286"/>
                                        </p:tgtEl>
                                        <p:attrNameLst>
                                          <p:attrName>ppt_y</p:attrName>
                                        </p:attrNameLst>
                                      </p:cBhvr>
                                      <p:tavLst>
                                        <p:tav tm="0">
                                          <p:val>
                                            <p:strVal val="0-#ppt_h/2"/>
                                          </p:val>
                                        </p:tav>
                                        <p:tav tm="100000">
                                          <p:val>
                                            <p:strVal val="#ppt_y"/>
                                          </p:val>
                                        </p:tav>
                                      </p:tavLst>
                                    </p:anim>
                                  </p:childTnLst>
                                </p:cTn>
                              </p:par>
                              <p:par>
                                <p:cTn id="58" presetID="2" presetClass="entr" presetSubtype="1" fill="hold" grpId="0" nodeType="withEffect">
                                  <p:stCondLst>
                                    <p:cond delay="0"/>
                                  </p:stCondLst>
                                  <p:childTnLst>
                                    <p:set>
                                      <p:cBhvr>
                                        <p:cTn id="59" dur="1" fill="hold">
                                          <p:stCondLst>
                                            <p:cond delay="0"/>
                                          </p:stCondLst>
                                        </p:cTn>
                                        <p:tgtEl>
                                          <p:spTgt spid="13335"/>
                                        </p:tgtEl>
                                        <p:attrNameLst>
                                          <p:attrName>style.visibility</p:attrName>
                                        </p:attrNameLst>
                                      </p:cBhvr>
                                      <p:to>
                                        <p:strVal val="visible"/>
                                      </p:to>
                                    </p:set>
                                    <p:anim calcmode="lin" valueType="num">
                                      <p:cBhvr additive="base">
                                        <p:cTn id="60" dur="500" fill="hold"/>
                                        <p:tgtEl>
                                          <p:spTgt spid="13335"/>
                                        </p:tgtEl>
                                        <p:attrNameLst>
                                          <p:attrName>ppt_x</p:attrName>
                                        </p:attrNameLst>
                                      </p:cBhvr>
                                      <p:tavLst>
                                        <p:tav tm="0">
                                          <p:val>
                                            <p:strVal val="#ppt_x"/>
                                          </p:val>
                                        </p:tav>
                                        <p:tav tm="100000">
                                          <p:val>
                                            <p:strVal val="#ppt_x"/>
                                          </p:val>
                                        </p:tav>
                                      </p:tavLst>
                                    </p:anim>
                                    <p:anim calcmode="lin" valueType="num">
                                      <p:cBhvr additive="base">
                                        <p:cTn id="61" dur="500" fill="hold"/>
                                        <p:tgtEl>
                                          <p:spTgt spid="13335"/>
                                        </p:tgtEl>
                                        <p:attrNameLst>
                                          <p:attrName>ppt_y</p:attrName>
                                        </p:attrNameLst>
                                      </p:cBhvr>
                                      <p:tavLst>
                                        <p:tav tm="0">
                                          <p:val>
                                            <p:strVal val="0-#ppt_h/2"/>
                                          </p:val>
                                        </p:tav>
                                        <p:tav tm="100000">
                                          <p:val>
                                            <p:strVal val="#ppt_y"/>
                                          </p:val>
                                        </p:tav>
                                      </p:tavLst>
                                    </p:anim>
                                  </p:childTnLst>
                                </p:cTn>
                              </p:par>
                            </p:childTnLst>
                          </p:cTn>
                        </p:par>
                        <p:par>
                          <p:cTn id="62" fill="hold">
                            <p:stCondLst>
                              <p:cond delay="2500"/>
                            </p:stCondLst>
                            <p:childTnLst>
                              <p:par>
                                <p:cTn id="63" presetID="2" presetClass="entr" presetSubtype="1" fill="hold" grpId="0" nodeType="afterEffect">
                                  <p:stCondLst>
                                    <p:cond delay="0"/>
                                  </p:stCondLst>
                                  <p:childTnLst>
                                    <p:set>
                                      <p:cBhvr>
                                        <p:cTn id="64" dur="1" fill="hold">
                                          <p:stCondLst>
                                            <p:cond delay="0"/>
                                          </p:stCondLst>
                                        </p:cTn>
                                        <p:tgtEl>
                                          <p:spTgt spid="2"/>
                                        </p:tgtEl>
                                        <p:attrNameLst>
                                          <p:attrName>style.visibility</p:attrName>
                                        </p:attrNameLst>
                                      </p:cBhvr>
                                      <p:to>
                                        <p:strVal val="visible"/>
                                      </p:to>
                                    </p:set>
                                    <p:anim calcmode="lin" valueType="num">
                                      <p:cBhvr additive="base">
                                        <p:cTn id="65" dur="500" fill="hold"/>
                                        <p:tgtEl>
                                          <p:spTgt spid="2"/>
                                        </p:tgtEl>
                                        <p:attrNameLst>
                                          <p:attrName>ppt_x</p:attrName>
                                        </p:attrNameLst>
                                      </p:cBhvr>
                                      <p:tavLst>
                                        <p:tav tm="0">
                                          <p:val>
                                            <p:strVal val="#ppt_x"/>
                                          </p:val>
                                        </p:tav>
                                        <p:tav tm="100000">
                                          <p:val>
                                            <p:strVal val="#ppt_x"/>
                                          </p:val>
                                        </p:tav>
                                      </p:tavLst>
                                    </p:anim>
                                    <p:anim calcmode="lin" valueType="num">
                                      <p:cBhvr additive="base">
                                        <p:cTn id="66" dur="500" fill="hold"/>
                                        <p:tgtEl>
                                          <p:spTgt spid="2"/>
                                        </p:tgtEl>
                                        <p:attrNameLst>
                                          <p:attrName>ppt_y</p:attrName>
                                        </p:attrNameLst>
                                      </p:cBhvr>
                                      <p:tavLst>
                                        <p:tav tm="0">
                                          <p:val>
                                            <p:strVal val="0-#ppt_h/2"/>
                                          </p:val>
                                        </p:tav>
                                        <p:tav tm="100000">
                                          <p:val>
                                            <p:strVal val="#ppt_y"/>
                                          </p:val>
                                        </p:tav>
                                      </p:tavLst>
                                    </p:anim>
                                  </p:childTnLst>
                                </p:cTn>
                              </p:par>
                              <p:par>
                                <p:cTn id="67" presetID="2" presetClass="entr" presetSubtype="1" fill="hold" grpId="0" nodeType="withEffect">
                                  <p:stCondLst>
                                    <p:cond delay="0"/>
                                  </p:stCondLst>
                                  <p:childTnLst>
                                    <p:set>
                                      <p:cBhvr>
                                        <p:cTn id="68" dur="1" fill="hold">
                                          <p:stCondLst>
                                            <p:cond delay="0"/>
                                          </p:stCondLst>
                                        </p:cTn>
                                        <p:tgtEl>
                                          <p:spTgt spid="4"/>
                                        </p:tgtEl>
                                        <p:attrNameLst>
                                          <p:attrName>style.visibility</p:attrName>
                                        </p:attrNameLst>
                                      </p:cBhvr>
                                      <p:to>
                                        <p:strVal val="visible"/>
                                      </p:to>
                                    </p:set>
                                    <p:anim calcmode="lin" valueType="num">
                                      <p:cBhvr additive="base">
                                        <p:cTn id="69" dur="500" fill="hold"/>
                                        <p:tgtEl>
                                          <p:spTgt spid="4"/>
                                        </p:tgtEl>
                                        <p:attrNameLst>
                                          <p:attrName>ppt_x</p:attrName>
                                        </p:attrNameLst>
                                      </p:cBhvr>
                                      <p:tavLst>
                                        <p:tav tm="0">
                                          <p:val>
                                            <p:strVal val="#ppt_x"/>
                                          </p:val>
                                        </p:tav>
                                        <p:tav tm="100000">
                                          <p:val>
                                            <p:strVal val="#ppt_x"/>
                                          </p:val>
                                        </p:tav>
                                      </p:tavLst>
                                    </p:anim>
                                    <p:anim calcmode="lin" valueType="num">
                                      <p:cBhvr additive="base">
                                        <p:cTn id="70" dur="500" fill="hold"/>
                                        <p:tgtEl>
                                          <p:spTgt spid="4"/>
                                        </p:tgtEl>
                                        <p:attrNameLst>
                                          <p:attrName>ppt_y</p:attrName>
                                        </p:attrNameLst>
                                      </p:cBhvr>
                                      <p:tavLst>
                                        <p:tav tm="0">
                                          <p:val>
                                            <p:strVal val="0-#ppt_h/2"/>
                                          </p:val>
                                        </p:tav>
                                        <p:tav tm="100000">
                                          <p:val>
                                            <p:strVal val="#ppt_y"/>
                                          </p:val>
                                        </p:tav>
                                      </p:tavLst>
                                    </p:anim>
                                  </p:childTnLst>
                                </p:cTn>
                              </p:par>
                              <p:par>
                                <p:cTn id="71" presetID="2" presetClass="entr" presetSubtype="1" fill="hold" grpId="0" nodeType="with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0-#ppt_h/2"/>
                                          </p:val>
                                        </p:tav>
                                        <p:tav tm="100000">
                                          <p:val>
                                            <p:strVal val="#ppt_y"/>
                                          </p:val>
                                        </p:tav>
                                      </p:tavLst>
                                    </p:anim>
                                  </p:childTnLst>
                                </p:cTn>
                              </p:par>
                              <p:par>
                                <p:cTn id="75" presetID="2" presetClass="entr" presetSubtype="1"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 calcmode="lin" valueType="num">
                                      <p:cBhvr additive="base">
                                        <p:cTn id="77" dur="500" fill="hold"/>
                                        <p:tgtEl>
                                          <p:spTgt spid="6"/>
                                        </p:tgtEl>
                                        <p:attrNameLst>
                                          <p:attrName>ppt_x</p:attrName>
                                        </p:attrNameLst>
                                      </p:cBhvr>
                                      <p:tavLst>
                                        <p:tav tm="0">
                                          <p:val>
                                            <p:strVal val="#ppt_x"/>
                                          </p:val>
                                        </p:tav>
                                        <p:tav tm="100000">
                                          <p:val>
                                            <p:strVal val="#ppt_x"/>
                                          </p:val>
                                        </p:tav>
                                      </p:tavLst>
                                    </p:anim>
                                    <p:anim calcmode="lin" valueType="num">
                                      <p:cBhvr additive="base">
                                        <p:cTn id="78" dur="500" fill="hold"/>
                                        <p:tgtEl>
                                          <p:spTgt spid="6"/>
                                        </p:tgtEl>
                                        <p:attrNameLst>
                                          <p:attrName>ppt_y</p:attrName>
                                        </p:attrNameLst>
                                      </p:cBhvr>
                                      <p:tavLst>
                                        <p:tav tm="0">
                                          <p:val>
                                            <p:strVal val="0-#ppt_h/2"/>
                                          </p:val>
                                        </p:tav>
                                        <p:tav tm="100000">
                                          <p:val>
                                            <p:strVal val="#ppt_y"/>
                                          </p:val>
                                        </p:tav>
                                      </p:tavLst>
                                    </p:anim>
                                  </p:childTnLst>
                                </p:cTn>
                              </p:par>
                              <p:par>
                                <p:cTn id="79" presetID="22" presetClass="entr" presetSubtype="8" fill="hold" grpId="0" nodeType="withEffect">
                                  <p:stCondLst>
                                    <p:cond delay="0"/>
                                  </p:stCondLst>
                                  <p:childTnLst>
                                    <p:set>
                                      <p:cBhvr>
                                        <p:cTn id="80" dur="1" fill="hold">
                                          <p:stCondLst>
                                            <p:cond delay="0"/>
                                          </p:stCondLst>
                                        </p:cTn>
                                        <p:tgtEl>
                                          <p:spTgt spid="7"/>
                                        </p:tgtEl>
                                        <p:attrNameLst>
                                          <p:attrName>style.visibility</p:attrName>
                                        </p:attrNameLst>
                                      </p:cBhvr>
                                      <p:to>
                                        <p:strVal val="visible"/>
                                      </p:to>
                                    </p:set>
                                    <p:animEffect transition="in" filter="wipe(left)">
                                      <p:cBhvr>
                                        <p:cTn id="8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animBg="1"/>
      <p:bldP spid="13315" grpId="0" animBg="1"/>
      <p:bldP spid="11268" grpId="0" bldLvl="0" animBg="1"/>
      <p:bldP spid="13323" grpId="0" bldLvl="0" animBg="1"/>
      <p:bldP spid="13324" grpId="0"/>
      <p:bldP spid="13325" grpId="0" bldLvl="0" animBg="1"/>
      <p:bldP spid="13326" grpId="0"/>
      <p:bldP spid="11282" grpId="0" animBg="1"/>
      <p:bldP spid="11284" grpId="0" bldLvl="0" animBg="1"/>
      <p:bldP spid="11286" grpId="0" bldLvl="0" animBg="1"/>
      <p:bldP spid="13335" grpId="0"/>
      <p:bldP spid="11288" grpId="0" bldLvl="0" animBg="1"/>
      <p:bldP spid="13337" grpId="0"/>
      <p:bldP spid="13338" grpId="0"/>
      <p:bldP spid="2" grpId="0" bldLvl="0" animBg="1"/>
      <p:bldP spid="4" grpId="0"/>
      <p:bldP spid="5" grpId="0" bldLvl="0" animBg="1"/>
      <p:bldP spid="6" grpId="0"/>
      <p:bldP spid="7"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7" name="对角圆角矩形 28"/>
          <p:cNvSpPr/>
          <p:nvPr/>
        </p:nvSpPr>
        <p:spPr bwMode="auto">
          <a:xfrm>
            <a:off x="4800600" y="2491423"/>
            <a:ext cx="4175125" cy="649287"/>
          </a:xfrm>
          <a:custGeom>
            <a:avLst/>
            <a:gdLst>
              <a:gd name="T0" fmla="*/ 4175125 w 4175125"/>
              <a:gd name="T1" fmla="*/ 324644 h 649287"/>
              <a:gd name="T2" fmla="*/ 2087565 w 4175125"/>
              <a:gd name="T3" fmla="*/ 649287 h 649287"/>
              <a:gd name="T4" fmla="*/ 0 w 4175125"/>
              <a:gd name="T5" fmla="*/ 324644 h 649287"/>
              <a:gd name="T6" fmla="*/ 2087565 w 4175125"/>
              <a:gd name="T7" fmla="*/ 0 h 649287"/>
              <a:gd name="T8" fmla="*/ 0 60000 65536"/>
              <a:gd name="T9" fmla="*/ 5898240 60000 65536"/>
              <a:gd name="T10" fmla="*/ 11796480 60000 65536"/>
              <a:gd name="T11" fmla="*/ 17694720 60000 65536"/>
              <a:gd name="T12" fmla="*/ 39827 w 4175125"/>
              <a:gd name="T13" fmla="*/ 39827 h 649287"/>
              <a:gd name="T14" fmla="*/ 4135299 w 4175125"/>
              <a:gd name="T15" fmla="*/ 609460 h 649287"/>
            </a:gdLst>
            <a:ahLst/>
            <a:cxnLst>
              <a:cxn ang="T8">
                <a:pos x="T0" y="T1"/>
              </a:cxn>
              <a:cxn ang="T9">
                <a:pos x="T2" y="T3"/>
              </a:cxn>
              <a:cxn ang="T10">
                <a:pos x="T4" y="T5"/>
              </a:cxn>
              <a:cxn ang="T11">
                <a:pos x="T6" y="T7"/>
              </a:cxn>
            </a:cxnLst>
            <a:rect l="T12" t="T13" r="T14" b="T15"/>
            <a:pathLst>
              <a:path w="4175125" h="649287">
                <a:moveTo>
                  <a:pt x="135980" y="0"/>
                </a:moveTo>
                <a:lnTo>
                  <a:pt x="4175125" y="0"/>
                </a:lnTo>
                <a:lnTo>
                  <a:pt x="4175125" y="513307"/>
                </a:lnTo>
                <a:cubicBezTo>
                  <a:pt x="4175125" y="588406"/>
                  <a:pt x="4114244" y="649286"/>
                  <a:pt x="4039145" y="649287"/>
                </a:cubicBezTo>
                <a:lnTo>
                  <a:pt x="0" y="649287"/>
                </a:lnTo>
                <a:lnTo>
                  <a:pt x="0" y="135980"/>
                </a:lnTo>
                <a:cubicBezTo>
                  <a:pt x="0" y="60880"/>
                  <a:pt x="60880" y="0"/>
                  <a:pt x="135979" y="0"/>
                </a:cubicBezTo>
                <a:close/>
              </a:path>
            </a:pathLst>
          </a:custGeom>
          <a:solidFill>
            <a:srgbClr val="0848AF"/>
          </a:solidFill>
          <a:ln w="25400" cap="flat" cmpd="sng" algn="ctr">
            <a:noFill/>
            <a:prstDash val="solid"/>
            <a:round/>
          </a:ln>
        </p:spPr>
        <p:txBody>
          <a:bodyPr anchor="ctr"/>
          <a:lstStyle/>
          <a:p>
            <a:endParaRPr lang="zh-CN" altLang="en-US"/>
          </a:p>
        </p:txBody>
      </p:sp>
      <p:sp>
        <p:nvSpPr>
          <p:cNvPr id="9218" name="Rectangle 6"/>
          <p:cNvSpPr>
            <a:spLocks noChangeArrowheads="1"/>
          </p:cNvSpPr>
          <p:nvPr/>
        </p:nvSpPr>
        <p:spPr bwMode="auto">
          <a:xfrm>
            <a:off x="0" y="0"/>
            <a:ext cx="4008438" cy="6858000"/>
          </a:xfrm>
          <a:prstGeom prst="rect">
            <a:avLst/>
          </a:prstGeom>
          <a:solidFill>
            <a:srgbClr val="0848AF"/>
          </a:solidFill>
          <a:ln w="25400" algn="ctr">
            <a:noFill/>
            <a:miter lim="800000"/>
          </a:ln>
        </p:spPr>
        <p:txBody>
          <a:bodyPr anchor="ctr"/>
          <a:lstStyle/>
          <a:p>
            <a:pPr algn="ctr"/>
            <a:endParaRPr lang="en-US" altLang="zh-CN">
              <a:solidFill>
                <a:srgbClr val="FFFFFF"/>
              </a:solidFill>
              <a:latin typeface="Calibri" panose="020F0502020204030204" pitchFamily="34" charset="0"/>
            </a:endParaRPr>
          </a:p>
        </p:txBody>
      </p:sp>
      <p:sp>
        <p:nvSpPr>
          <p:cNvPr id="11268" name="文本框 52"/>
          <p:cNvSpPr txBox="1">
            <a:spLocks noChangeArrowheads="1"/>
          </p:cNvSpPr>
          <p:nvPr/>
        </p:nvSpPr>
        <p:spPr bwMode="auto">
          <a:xfrm>
            <a:off x="1490663" y="1700213"/>
            <a:ext cx="2374900" cy="860425"/>
          </a:xfrm>
          <a:prstGeom prst="rect">
            <a:avLst/>
          </a:prstGeom>
          <a:noFill/>
          <a:ln w="9525">
            <a:noFill/>
            <a:miter lim="800000"/>
          </a:ln>
        </p:spPr>
        <p:txBody>
          <a:bodyPr>
            <a:spAutoFit/>
          </a:bodyPr>
          <a:lstStyle/>
          <a:p>
            <a:pPr algn="ctr"/>
            <a:r>
              <a:rPr lang="zh-CN" altLang="en-US" sz="5000" b="1">
                <a:solidFill>
                  <a:schemeClr val="bg1"/>
                </a:solidFill>
                <a:latin typeface="Calibri" panose="020F0502020204030204" pitchFamily="34" charset="0"/>
                <a:ea typeface="微软雅黑" panose="020B0503020204020204" pitchFamily="34" charset="-122"/>
              </a:rPr>
              <a:t>内容</a:t>
            </a:r>
            <a:endParaRPr lang="zh-CN" altLang="en-US" sz="5000" b="1">
              <a:solidFill>
                <a:schemeClr val="bg1"/>
              </a:solidFill>
              <a:latin typeface="Calibri" panose="020F0502020204030204" pitchFamily="34" charset="0"/>
              <a:ea typeface="微软雅黑" panose="020B0503020204020204" pitchFamily="34" charset="-122"/>
            </a:endParaRPr>
          </a:p>
        </p:txBody>
      </p:sp>
      <p:sp>
        <p:nvSpPr>
          <p:cNvPr id="11270" name="TextBox 6"/>
          <p:cNvSpPr txBox="1">
            <a:spLocks noChangeArrowheads="1"/>
          </p:cNvSpPr>
          <p:nvPr/>
        </p:nvSpPr>
        <p:spPr bwMode="auto">
          <a:xfrm>
            <a:off x="4971733" y="1779270"/>
            <a:ext cx="3832225" cy="492125"/>
          </a:xfrm>
          <a:prstGeom prst="rect">
            <a:avLst/>
          </a:prstGeom>
          <a:noFill/>
          <a:ln w="9525">
            <a:noFill/>
            <a:miter lim="800000"/>
          </a:ln>
        </p:spPr>
        <p:txBody>
          <a:bodyPr lIns="0" tIns="0" rIns="0" bIns="0" anchor="ctr">
            <a:spAutoFit/>
          </a:bodyPr>
          <a:lstStyle/>
          <a:p>
            <a:pPr algn="l"/>
            <a:r>
              <a:rPr lang="en-US" altLang="zh-CN" sz="3200" b="1">
                <a:solidFill>
                  <a:schemeClr val="tx1"/>
                </a:solidFill>
                <a:latin typeface="微软雅黑" panose="020B0503020204020204" pitchFamily="34" charset="-122"/>
                <a:ea typeface="微软雅黑" panose="020B0503020204020204" pitchFamily="34" charset="-122"/>
              </a:rPr>
              <a:t>01    学习目标</a:t>
            </a:r>
            <a:endParaRPr lang="en-US" altLang="zh-CN" sz="3200" b="1">
              <a:solidFill>
                <a:schemeClr val="tx1"/>
              </a:solidFill>
              <a:latin typeface="微软雅黑" panose="020B0503020204020204" pitchFamily="34" charset="-122"/>
              <a:ea typeface="微软雅黑" panose="020B0503020204020204" pitchFamily="34" charset="-122"/>
            </a:endParaRPr>
          </a:p>
        </p:txBody>
      </p:sp>
      <p:sp>
        <p:nvSpPr>
          <p:cNvPr id="11271" name="TextBox 10"/>
          <p:cNvSpPr txBox="1">
            <a:spLocks noChangeArrowheads="1"/>
          </p:cNvSpPr>
          <p:nvPr/>
        </p:nvSpPr>
        <p:spPr bwMode="auto">
          <a:xfrm>
            <a:off x="4971733" y="2560638"/>
            <a:ext cx="3832225" cy="492125"/>
          </a:xfrm>
          <a:prstGeom prst="rect">
            <a:avLst/>
          </a:prstGeom>
          <a:noFill/>
          <a:ln w="9525">
            <a:noFill/>
            <a:miter lim="800000"/>
          </a:ln>
        </p:spPr>
        <p:txBody>
          <a:bodyPr lIns="0" tIns="0" rIns="0" bIns="0" anchor="ctr">
            <a:spAutoFit/>
          </a:bodyPr>
          <a:lstStyle/>
          <a:p>
            <a:r>
              <a:rPr lang="en-US" altLang="zh-CN" sz="3200" b="1">
                <a:solidFill>
                  <a:schemeClr val="bg1"/>
                </a:solidFill>
                <a:latin typeface="微软雅黑" panose="020B0503020204020204" pitchFamily="34" charset="-122"/>
                <a:ea typeface="微软雅黑" panose="020B0503020204020204" pitchFamily="34" charset="-122"/>
              </a:rPr>
              <a:t>02    </a:t>
            </a:r>
            <a:r>
              <a:rPr lang="zh-CN" altLang="en-US" sz="3200" b="1">
                <a:solidFill>
                  <a:schemeClr val="bg1"/>
                </a:solidFill>
                <a:latin typeface="微软雅黑" panose="020B0503020204020204" pitchFamily="34" charset="-122"/>
                <a:ea typeface="微软雅黑" panose="020B0503020204020204" pitchFamily="34" charset="-122"/>
                <a:sym typeface="+mn-ea"/>
              </a:rPr>
              <a:t>内容讲授</a:t>
            </a:r>
            <a:endParaRPr lang="zh-CN" altLang="en-US" sz="3200" b="1">
              <a:solidFill>
                <a:schemeClr val="bg1"/>
              </a:solidFill>
              <a:latin typeface="微软雅黑" panose="020B0503020204020204" pitchFamily="34" charset="-122"/>
              <a:ea typeface="微软雅黑" panose="020B0503020204020204" pitchFamily="34" charset="-122"/>
              <a:sym typeface="+mn-ea"/>
            </a:endParaRPr>
          </a:p>
        </p:txBody>
      </p:sp>
      <p:pic>
        <p:nvPicPr>
          <p:cNvPr id="4" name="Picture 13"/>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400415" y="3140710"/>
            <a:ext cx="3556635" cy="262191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5"/>
          <p:cNvSpPr txBox="1">
            <a:spLocks noChangeArrowheads="1"/>
          </p:cNvSpPr>
          <p:nvPr/>
        </p:nvSpPr>
        <p:spPr bwMode="auto">
          <a:xfrm>
            <a:off x="4971733" y="3331210"/>
            <a:ext cx="3832225" cy="492125"/>
          </a:xfrm>
          <a:prstGeom prst="rect">
            <a:avLst/>
          </a:prstGeom>
          <a:noFill/>
          <a:ln w="9525">
            <a:noFill/>
            <a:miter lim="800000"/>
          </a:ln>
        </p:spPr>
        <p:txBody>
          <a:bodyPr lIns="0" tIns="0" rIns="0" bIns="0" anchor="ctr">
            <a:spAutoFit/>
          </a:bodyPr>
          <a:p>
            <a:pPr algn="l"/>
            <a:r>
              <a:rPr lang="en-US" altLang="zh-CN" sz="3200" b="1">
                <a:latin typeface="微软雅黑" panose="020B0503020204020204" pitchFamily="34" charset="-122"/>
                <a:ea typeface="微软雅黑" panose="020B0503020204020204" pitchFamily="34" charset="-122"/>
              </a:rPr>
              <a:t>03    总结</a:t>
            </a:r>
            <a:endParaRPr lang="en-US" altLang="zh-CN" sz="3200" b="1">
              <a:latin typeface="微软雅黑" panose="020B0503020204020204" pitchFamily="34" charset="-122"/>
              <a:ea typeface="微软雅黑" panose="020B0503020204020204" pitchFamily="34"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additive="base">
                                        <p:cTn id="7" dur="500" fill="hold"/>
                                        <p:tgtEl>
                                          <p:spTgt spid="9218"/>
                                        </p:tgtEl>
                                        <p:attrNameLst>
                                          <p:attrName>ppt_x</p:attrName>
                                        </p:attrNameLst>
                                      </p:cBhvr>
                                      <p:tavLst>
                                        <p:tav tm="0">
                                          <p:val>
                                            <p:strVal val="0-#ppt_w/2"/>
                                          </p:val>
                                        </p:tav>
                                        <p:tav tm="100000">
                                          <p:val>
                                            <p:strVal val="#ppt_x"/>
                                          </p:val>
                                        </p:tav>
                                      </p:tavLst>
                                    </p:anim>
                                    <p:anim calcmode="lin" valueType="num">
                                      <p:cBhvr additive="base">
                                        <p:cTn id="8" dur="500" fill="hold"/>
                                        <p:tgtEl>
                                          <p:spTgt spid="921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268"/>
                                        </p:tgtEl>
                                        <p:attrNameLst>
                                          <p:attrName>style.visibility</p:attrName>
                                        </p:attrNameLst>
                                      </p:cBhvr>
                                      <p:to>
                                        <p:strVal val="visible"/>
                                      </p:to>
                                    </p:set>
                                    <p:anim calcmode="lin" valueType="num">
                                      <p:cBhvr additive="base">
                                        <p:cTn id="11" dur="500" fill="hold"/>
                                        <p:tgtEl>
                                          <p:spTgt spid="11268"/>
                                        </p:tgtEl>
                                        <p:attrNameLst>
                                          <p:attrName>ppt_x</p:attrName>
                                        </p:attrNameLst>
                                      </p:cBhvr>
                                      <p:tavLst>
                                        <p:tav tm="0">
                                          <p:val>
                                            <p:strVal val="0-#ppt_w/2"/>
                                          </p:val>
                                        </p:tav>
                                        <p:tav tm="100000">
                                          <p:val>
                                            <p:strVal val="#ppt_x"/>
                                          </p:val>
                                        </p:tav>
                                      </p:tavLst>
                                    </p:anim>
                                    <p:anim calcmode="lin" valueType="num">
                                      <p:cBhvr additive="base">
                                        <p:cTn id="12" dur="500" fill="hold"/>
                                        <p:tgtEl>
                                          <p:spTgt spid="11268"/>
                                        </p:tgtEl>
                                        <p:attrNameLst>
                                          <p:attrName>ppt_y</p:attrName>
                                        </p:attrNameLst>
                                      </p:cBhvr>
                                      <p:tavLst>
                                        <p:tav tm="0">
                                          <p:val>
                                            <p:strVal val="#ppt_y"/>
                                          </p:val>
                                        </p:tav>
                                        <p:tav tm="100000">
                                          <p:val>
                                            <p:strVal val="#ppt_y"/>
                                          </p:val>
                                        </p:tav>
                                      </p:tavLst>
                                    </p:anim>
                                  </p:childTnLst>
                                </p:cTn>
                              </p:par>
                              <p:par>
                                <p:cTn id="13" presetID="2" presetClass="entr" presetSubtype="4" fill="hold" grpId="0" nodeType="withEffect">
                                  <p:stCondLst>
                                    <p:cond delay="0"/>
                                  </p:stCondLst>
                                  <p:iterate type="lt">
                                    <p:tmPct val="0"/>
                                  </p:iterate>
                                  <p:childTnLst>
                                    <p:set>
                                      <p:cBhvr>
                                        <p:cTn id="14" dur="1" fill="hold">
                                          <p:stCondLst>
                                            <p:cond delay="0"/>
                                          </p:stCondLst>
                                        </p:cTn>
                                        <p:tgtEl>
                                          <p:spTgt spid="11270"/>
                                        </p:tgtEl>
                                        <p:attrNameLst>
                                          <p:attrName>style.visibility</p:attrName>
                                        </p:attrNameLst>
                                      </p:cBhvr>
                                      <p:to>
                                        <p:strVal val="visible"/>
                                      </p:to>
                                    </p:set>
                                    <p:anim calcmode="lin" valueType="num">
                                      <p:cBhvr additive="base">
                                        <p:cTn id="15" dur="500" fill="hold"/>
                                        <p:tgtEl>
                                          <p:spTgt spid="11270"/>
                                        </p:tgtEl>
                                        <p:attrNameLst>
                                          <p:attrName>ppt_x</p:attrName>
                                        </p:attrNameLst>
                                      </p:cBhvr>
                                      <p:tavLst>
                                        <p:tav tm="0">
                                          <p:val>
                                            <p:strVal val="#ppt_x"/>
                                          </p:val>
                                        </p:tav>
                                        <p:tav tm="100000">
                                          <p:val>
                                            <p:strVal val="#ppt_x"/>
                                          </p:val>
                                        </p:tav>
                                      </p:tavLst>
                                    </p:anim>
                                    <p:anim calcmode="lin" valueType="num">
                                      <p:cBhvr additive="base">
                                        <p:cTn id="16" dur="500" fill="hold"/>
                                        <p:tgtEl>
                                          <p:spTgt spid="11270"/>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9217"/>
                                        </p:tgtEl>
                                        <p:attrNameLst>
                                          <p:attrName>style.visibility</p:attrName>
                                        </p:attrNameLst>
                                      </p:cBhvr>
                                      <p:to>
                                        <p:strVal val="visible"/>
                                      </p:to>
                                    </p:set>
                                    <p:anim calcmode="lin" valueType="num">
                                      <p:cBhvr additive="base">
                                        <p:cTn id="24" dur="1000" fill="hold"/>
                                        <p:tgtEl>
                                          <p:spTgt spid="9217"/>
                                        </p:tgtEl>
                                        <p:attrNameLst>
                                          <p:attrName>ppt_x</p:attrName>
                                        </p:attrNameLst>
                                      </p:cBhvr>
                                      <p:tavLst>
                                        <p:tav tm="0">
                                          <p:val>
                                            <p:strVal val="0-#ppt_w/2"/>
                                          </p:val>
                                        </p:tav>
                                        <p:tav tm="100000">
                                          <p:val>
                                            <p:strVal val="#ppt_x"/>
                                          </p:val>
                                        </p:tav>
                                      </p:tavLst>
                                    </p:anim>
                                    <p:anim calcmode="lin" valueType="num">
                                      <p:cBhvr additive="base">
                                        <p:cTn id="25" dur="1000" fill="hold"/>
                                        <p:tgtEl>
                                          <p:spTgt spid="9217"/>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additive="base">
                                        <p:cTn id="28" dur="500" fill="hold"/>
                                        <p:tgtEl>
                                          <p:spTgt spid="4"/>
                                        </p:tgtEl>
                                        <p:attrNameLst>
                                          <p:attrName>ppt_x</p:attrName>
                                        </p:attrNameLst>
                                      </p:cBhvr>
                                      <p:tavLst>
                                        <p:tav tm="0">
                                          <p:val>
                                            <p:strVal val="1+#ppt_w/2"/>
                                          </p:val>
                                        </p:tav>
                                        <p:tav tm="100000">
                                          <p:val>
                                            <p:strVal val="#ppt_x"/>
                                          </p:val>
                                        </p:tav>
                                      </p:tavLst>
                                    </p:anim>
                                    <p:anim calcmode="lin" valueType="num">
                                      <p:cBhvr additive="base">
                                        <p:cTn id="29"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7" grpId="0" bldLvl="0" animBg="1"/>
      <p:bldP spid="9218" grpId="0" bldLvl="0" animBg="1"/>
      <p:bldP spid="11268" grpId="0"/>
      <p:bldP spid="11270"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2091690" y="1988820"/>
            <a:ext cx="6654800" cy="1568450"/>
          </a:xfrm>
          <a:prstGeom prst="rect">
            <a:avLst/>
          </a:prstGeom>
          <a:ln>
            <a:prstDash val="dash"/>
          </a:ln>
        </p:spPr>
        <p:style>
          <a:lnRef idx="2">
            <a:schemeClr val="accent1"/>
          </a:lnRef>
          <a:fillRef idx="1">
            <a:schemeClr val="lt1"/>
          </a:fillRef>
          <a:effectRef idx="0">
            <a:schemeClr val="accent1"/>
          </a:effectRef>
          <a:fontRef idx="minor">
            <a:schemeClr val="dk1"/>
          </a:fontRef>
        </p:style>
        <p:txBody>
          <a:bodyPr wrap="square" rtlCol="0" anchor="t">
            <a:spAutoFit/>
          </a:bodyPr>
          <a:p>
            <a:pPr>
              <a:buNone/>
            </a:pPr>
            <a:r>
              <a:rPr lang="zh-CN" altLang="en-US" sz="3200" dirty="0">
                <a:latin typeface="微软雅黑" panose="020B0503020204020204" pitchFamily="34" charset="-122"/>
                <a:ea typeface="微软雅黑" panose="020B0503020204020204" pitchFamily="34" charset="-122"/>
                <a:sym typeface="+mn-ea"/>
              </a:rPr>
              <a:t>一、领导的含义</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二：领导（者）的作用</a:t>
            </a:r>
            <a:endParaRPr lang="zh-CN" altLang="en-US" sz="3200" dirty="0">
              <a:latin typeface="微软雅黑" panose="020B0503020204020204" pitchFamily="34" charset="-122"/>
              <a:ea typeface="微软雅黑" panose="020B0503020204020204" pitchFamily="34" charset="-122"/>
              <a:sym typeface="+mn-ea"/>
            </a:endParaRPr>
          </a:p>
          <a:p>
            <a:pPr>
              <a:buNone/>
            </a:pPr>
            <a:r>
              <a:rPr lang="zh-CN" altLang="en-US" sz="3200" dirty="0">
                <a:latin typeface="微软雅黑" panose="020B0503020204020204" pitchFamily="34" charset="-122"/>
                <a:ea typeface="微软雅黑" panose="020B0503020204020204" pitchFamily="34" charset="-122"/>
                <a:sym typeface="+mn-ea"/>
              </a:rPr>
              <a:t>三：领导者的影响力 </a:t>
            </a:r>
            <a:endParaRPr lang="zh-CN" altLang="en-US" sz="3200" dirty="0">
              <a:latin typeface="微软雅黑" panose="020B0503020204020204" pitchFamily="34" charset="-122"/>
              <a:ea typeface="微软雅黑" panose="020B0503020204020204" pitchFamily="34" charset="-122"/>
              <a:sym typeface="+mn-ea"/>
            </a:endParaRPr>
          </a:p>
        </p:txBody>
      </p:sp>
      <p:sp>
        <p:nvSpPr>
          <p:cNvPr id="4" name="文本框 3"/>
          <p:cNvSpPr txBox="1"/>
          <p:nvPr/>
        </p:nvSpPr>
        <p:spPr>
          <a:xfrm>
            <a:off x="1024255" y="1096010"/>
            <a:ext cx="2550795" cy="645160"/>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3600">
                <a:latin typeface="微软雅黑" panose="020B0503020204020204" pitchFamily="34" charset="-122"/>
                <a:ea typeface="微软雅黑" panose="020B0503020204020204" pitchFamily="34" charset="-122"/>
              </a:rPr>
              <a:t>内容大纲</a:t>
            </a:r>
            <a:endParaRPr lang="zh-CN" altLang="en-US" sz="3600">
              <a:latin typeface="微软雅黑" panose="020B0503020204020204" pitchFamily="34" charset="-122"/>
              <a:ea typeface="微软雅黑" panose="020B0503020204020204" pitchFamily="34" charset="-122"/>
            </a:endParaRPr>
          </a:p>
        </p:txBody>
      </p:sp>
      <p:sp>
        <p:nvSpPr>
          <p:cNvPr id="31747" name="Rectangle 3"/>
          <p:cNvSpPr>
            <a:spLocks noGrp="1" noRot="1"/>
          </p:cNvSpPr>
          <p:nvPr/>
        </p:nvSpPr>
        <p:spPr>
          <a:xfrm>
            <a:off x="2091690" y="3770630"/>
            <a:ext cx="7906385" cy="2295525"/>
          </a:xfrm>
          <a:ln>
            <a:solidFill>
              <a:schemeClr val="tx1">
                <a:lumMod val="50000"/>
              </a:schemeClr>
            </a:solidFill>
            <a:prstDash val="lgDash"/>
          </a:ln>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buNone/>
            </a:pPr>
            <a:r>
              <a:rPr lang="zh-CN" altLang="en-US" sz="3200" dirty="0">
                <a:solidFill>
                  <a:schemeClr val="dk1"/>
                </a:solidFill>
                <a:latin typeface="微软雅黑" panose="020B0503020204020204" pitchFamily="34" charset="-122"/>
                <a:ea typeface="微软雅黑" panose="020B0503020204020204" pitchFamily="34" charset="-122"/>
              </a:rPr>
              <a:t>本节重点：1-3-2</a:t>
            </a:r>
            <a:endParaRPr lang="zh-CN" altLang="en-US" sz="3200" dirty="0">
              <a:solidFill>
                <a:schemeClr val="dk1"/>
              </a:solidFill>
              <a:latin typeface="微软雅黑" panose="020B0503020204020204" pitchFamily="34" charset="-122"/>
              <a:ea typeface="微软雅黑" panose="020B0503020204020204" pitchFamily="34" charset="-122"/>
            </a:endParaRPr>
          </a:p>
          <a:p>
            <a:pPr eaLnBrk="1" hangingPunct="1">
              <a:buNone/>
            </a:pPr>
            <a:r>
              <a:rPr lang="zh-CN" altLang="en-US" sz="3200" dirty="0">
                <a:solidFill>
                  <a:schemeClr val="dk1"/>
                </a:solidFill>
                <a:latin typeface="微软雅黑" panose="020B0503020204020204" pitchFamily="34" charset="-122"/>
                <a:ea typeface="微软雅黑" panose="020B0503020204020204" pitchFamily="34" charset="-122"/>
              </a:rPr>
              <a:t>1个定义：什么是领导工作；</a:t>
            </a:r>
            <a:endParaRPr lang="zh-CN" altLang="en-US" sz="3200" dirty="0">
              <a:solidFill>
                <a:schemeClr val="dk1"/>
              </a:solidFill>
              <a:latin typeface="微软雅黑" panose="020B0503020204020204" pitchFamily="34" charset="-122"/>
              <a:ea typeface="微软雅黑" panose="020B0503020204020204" pitchFamily="34" charset="-122"/>
            </a:endParaRPr>
          </a:p>
          <a:p>
            <a:pPr marL="0" indent="0" eaLnBrk="1" hangingPunct="1">
              <a:buNone/>
            </a:pPr>
            <a:r>
              <a:rPr lang="zh-CN" altLang="en-US" sz="3200" dirty="0">
                <a:solidFill>
                  <a:schemeClr val="dk1"/>
                </a:solidFill>
                <a:latin typeface="微软雅黑" panose="020B0503020204020204" pitchFamily="34" charset="-122"/>
                <a:ea typeface="微软雅黑" panose="020B0503020204020204" pitchFamily="34" charset="-122"/>
              </a:rPr>
              <a:t>3大作用：领导工作的3大作用；</a:t>
            </a:r>
            <a:endParaRPr lang="zh-CN" altLang="en-US" sz="3200" dirty="0">
              <a:solidFill>
                <a:schemeClr val="dk1"/>
              </a:solidFill>
              <a:latin typeface="微软雅黑" panose="020B0503020204020204" pitchFamily="34" charset="-122"/>
              <a:ea typeface="微软雅黑" panose="020B0503020204020204" pitchFamily="34" charset="-122"/>
            </a:endParaRPr>
          </a:p>
          <a:p>
            <a:pPr marL="0" indent="0" eaLnBrk="1" hangingPunct="1">
              <a:buNone/>
            </a:pPr>
            <a:r>
              <a:rPr lang="zh-CN" altLang="en-US" sz="3200" dirty="0">
                <a:solidFill>
                  <a:schemeClr val="dk1"/>
                </a:solidFill>
                <a:latin typeface="微软雅黑" panose="020B0503020204020204" pitchFamily="34" charset="-122"/>
                <a:ea typeface="微软雅黑" panose="020B0503020204020204" pitchFamily="34" charset="-122"/>
              </a:rPr>
              <a:t>2种影响力：领导者的2种影响力；</a:t>
            </a:r>
            <a:endParaRPr lang="zh-CN" altLang="en-GB" sz="3600" b="1" dirty="0">
              <a:ea typeface="楷体_GB2312" pitchFamily="49" charset="-122"/>
            </a:endParaRPr>
          </a:p>
          <a:p>
            <a:pPr eaLnBrk="1" hangingPunct="1"/>
            <a:endParaRPr lang="zh-CN" altLang="en-US" sz="3600" b="1" dirty="0">
              <a:ea typeface="楷体_GB2312" pitchFamily="49" charset="-122"/>
            </a:endParaRPr>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par>
                          <p:cTn id="8" fill="hold">
                            <p:stCondLst>
                              <p:cond delay="500"/>
                            </p:stCondLst>
                            <p:childTnLst>
                              <p:par>
                                <p:cTn id="9" presetID="24" presetClass="entr" presetSubtype="0" fill="hold" grpId="0" nodeType="afterEffect">
                                  <p:stCondLst>
                                    <p:cond delay="0"/>
                                  </p:stCondLst>
                                  <p:childTnLst>
                                    <p:set>
                                      <p:cBhvr>
                                        <p:cTn id="10" dur="1" fill="hold">
                                          <p:stCondLst>
                                            <p:cond delay="0"/>
                                          </p:stCondLst>
                                        </p:cTn>
                                        <p:tgtEl>
                                          <p:spTgt spid="31747">
                                            <p:txEl>
                                              <p:charRg st="0" end="13"/>
                                            </p:txEl>
                                          </p:spTgt>
                                        </p:tgtEl>
                                        <p:attrNameLst>
                                          <p:attrName>style.visibility</p:attrName>
                                        </p:attrNameLst>
                                      </p:cBhvr>
                                      <p:to>
                                        <p:strVal val="visible"/>
                                      </p:to>
                                    </p:set>
                                    <p:anim calcmode="lin" valueType="num">
                                      <p:cBhvr>
                                        <p:cTn id="11" dur="1" fill="hold"/>
                                        <p:tgtEl>
                                          <p:spTgt spid="31747">
                                            <p:txEl>
                                              <p:charRg st="0" end="13"/>
                                            </p:txEl>
                                          </p:spTgt>
                                        </p:tgtEl>
                                      </p:cBhvr>
                                    </p:anim>
                                  </p:childTnLst>
                                </p:cTn>
                              </p:par>
                            </p:childTnLst>
                          </p:cTn>
                        </p:par>
                      </p:childTnLst>
                    </p:cTn>
                  </p:par>
                  <p:par>
                    <p:cTn id="12" fill="hold">
                      <p:stCondLst>
                        <p:cond delay="indefinite"/>
                      </p:stCondLst>
                      <p:childTnLst>
                        <p:par>
                          <p:cTn id="13" fill="hold">
                            <p:stCondLst>
                              <p:cond delay="0"/>
                            </p:stCondLst>
                            <p:childTnLst>
                              <p:par>
                                <p:cTn id="14" presetID="24" presetClass="entr" presetSubtype="0" fill="hold" grpId="0" nodeType="clickEffect">
                                  <p:stCondLst>
                                    <p:cond delay="0"/>
                                  </p:stCondLst>
                                  <p:childTnLst>
                                    <p:set>
                                      <p:cBhvr>
                                        <p:cTn id="15" dur="1" fill="hold">
                                          <p:stCondLst>
                                            <p:cond delay="0"/>
                                          </p:stCondLst>
                                        </p:cTn>
                                        <p:tgtEl>
                                          <p:spTgt spid="31747">
                                            <p:txEl>
                                              <p:charRg st="1" end="1"/>
                                            </p:txEl>
                                          </p:spTgt>
                                        </p:tgtEl>
                                        <p:attrNameLst>
                                          <p:attrName>style.visibility</p:attrName>
                                        </p:attrNameLst>
                                      </p:cBhvr>
                                      <p:to>
                                        <p:strVal val="visible"/>
                                      </p:to>
                                    </p:set>
                                    <p:anim calcmode="lin" valueType="num">
                                      <p:cBhvr>
                                        <p:cTn id="16" dur="1" fill="hold"/>
                                        <p:tgtEl>
                                          <p:spTgt spid="31747">
                                            <p:txEl>
                                              <p:charRg st="1" end="1"/>
                                            </p:txEl>
                                          </p:spTgt>
                                        </p:tgtEl>
                                      </p:cBhvr>
                                    </p:anim>
                                  </p:childTnLst>
                                </p:cTn>
                              </p:par>
                            </p:childTnLst>
                          </p:cTn>
                        </p:par>
                      </p:childTnLst>
                    </p:cTn>
                  </p:par>
                  <p:par>
                    <p:cTn id="17" fill="hold">
                      <p:stCondLst>
                        <p:cond delay="indefinite"/>
                      </p:stCondLst>
                      <p:childTnLst>
                        <p:par>
                          <p:cTn id="18" fill="hold">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31747">
                                            <p:txEl>
                                              <p:charRg st="27" end="43"/>
                                            </p:txEl>
                                          </p:spTgt>
                                        </p:tgtEl>
                                        <p:attrNameLst>
                                          <p:attrName>style.visibility</p:attrName>
                                        </p:attrNameLst>
                                      </p:cBhvr>
                                      <p:to>
                                        <p:strVal val="visible"/>
                                      </p:to>
                                    </p:set>
                                    <p:anim calcmode="lin" valueType="num">
                                      <p:cBhvr>
                                        <p:cTn id="21" dur="1" fill="hold"/>
                                        <p:tgtEl>
                                          <p:spTgt spid="31747">
                                            <p:txEl>
                                              <p:charRg st="27" end="43"/>
                                            </p:txEl>
                                          </p:spTgt>
                                        </p:tgtEl>
                                      </p:cBhvr>
                                    </p:anim>
                                  </p:childTnLst>
                                </p:cTn>
                              </p:par>
                            </p:childTnLst>
                          </p:cTn>
                        </p:par>
                      </p:childTnLst>
                    </p:cTn>
                  </p:par>
                  <p:par>
                    <p:cTn id="22" fill="hold">
                      <p:stCondLst>
                        <p:cond delay="indefinite"/>
                      </p:stCondLst>
                      <p:childTnLst>
                        <p:par>
                          <p:cTn id="23" fill="hold">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31747">
                                            <p:txEl>
                                              <p:charRg st="43" end="60"/>
                                            </p:txEl>
                                          </p:spTgt>
                                        </p:tgtEl>
                                        <p:attrNameLst>
                                          <p:attrName>style.visibility</p:attrName>
                                        </p:attrNameLst>
                                      </p:cBhvr>
                                      <p:to>
                                        <p:strVal val="visible"/>
                                      </p:to>
                                    </p:set>
                                    <p:anim calcmode="lin" valueType="num">
                                      <p:cBhvr>
                                        <p:cTn id="26" dur="1" fill="hold"/>
                                        <p:tgtEl>
                                          <p:spTgt spid="31747">
                                            <p:txEl>
                                              <p:charRg st="43" end="60"/>
                                            </p:txEl>
                                          </p:spTgt>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31747"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latin typeface="Impact" panose="020B0806030902050204" pitchFamily="34" charset="0"/>
                <a:ea typeface="微软雅黑" panose="020B0503020204020204" pitchFamily="34" charset="-122"/>
              </a:rPr>
              <a:t>01    </a:t>
            </a:r>
            <a:r>
              <a:rPr lang="zh-CN" altLang="en-US" sz="2800" b="1">
                <a:latin typeface="微软雅黑" panose="020B0503020204020204" pitchFamily="34" charset="-122"/>
                <a:ea typeface="微软雅黑" panose="020B0503020204020204" pitchFamily="34" charset="-122"/>
              </a:rPr>
              <a:t>学习目标</a:t>
            </a:r>
            <a:endParaRPr lang="zh-CN" altLang="en-US" sz="2800" b="1">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1747" name="Rectangle 3"/>
          <p:cNvSpPr>
            <a:spLocks noGrp="1" noRot="1"/>
          </p:cNvSpPr>
          <p:nvPr/>
        </p:nvSpPr>
        <p:spPr>
          <a:xfrm>
            <a:off x="1084580" y="1006475"/>
            <a:ext cx="10180320" cy="4336415"/>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buNone/>
            </a:pPr>
            <a:r>
              <a:rPr lang="zh-CN" altLang="en-GB" sz="3600" b="1" dirty="0">
                <a:solidFill>
                  <a:srgbClr val="002060"/>
                </a:solidFill>
                <a:ea typeface="黑体" panose="02010609060101010101" charset="-122"/>
              </a:rPr>
              <a:t>案例导入：</a:t>
            </a:r>
            <a:r>
              <a:rPr lang="zh-CN" altLang="x-none" sz="3600" dirty="0">
                <a:sym typeface="+mn-ea"/>
              </a:rPr>
              <a:t>李云龙的团队，其在装备、队伍数量弱于对手的情况下不断取得胜利，成功的秘诀？</a:t>
            </a:r>
            <a:endParaRPr lang="zh-CN" altLang="en-US" sz="3600" b="1" dirty="0">
              <a:ea typeface="楷体_GB2312" pitchFamily="49" charset="-122"/>
            </a:endParaRPr>
          </a:p>
        </p:txBody>
      </p:sp>
      <p:pic>
        <p:nvPicPr>
          <p:cNvPr id="23556" name="Picture 4"/>
          <p:cNvPicPr>
            <a:picLocks noChangeAspect="1"/>
          </p:cNvPicPr>
          <p:nvPr/>
        </p:nvPicPr>
        <p:blipFill>
          <a:blip r:embed="rId1"/>
          <a:stretch>
            <a:fillRect/>
          </a:stretch>
        </p:blipFill>
        <p:spPr>
          <a:xfrm>
            <a:off x="2340610" y="2485073"/>
            <a:ext cx="3810000" cy="2857500"/>
          </a:xfrm>
          <a:prstGeom prst="rect">
            <a:avLst/>
          </a:prstGeom>
          <a:noFill/>
          <a:ln w="9525">
            <a:noFill/>
          </a:ln>
        </p:spPr>
      </p:pic>
      <p:pic>
        <p:nvPicPr>
          <p:cNvPr id="23557" name="Picture 5"/>
          <p:cNvPicPr>
            <a:picLocks noChangeAspect="1"/>
          </p:cNvPicPr>
          <p:nvPr/>
        </p:nvPicPr>
        <p:blipFill>
          <a:blip r:embed="rId2"/>
          <a:stretch>
            <a:fillRect/>
          </a:stretch>
        </p:blipFill>
        <p:spPr>
          <a:xfrm>
            <a:off x="6228398" y="2485073"/>
            <a:ext cx="3810000" cy="2857500"/>
          </a:xfrm>
          <a:prstGeom prst="rect">
            <a:avLst/>
          </a:prstGeom>
          <a:noFill/>
          <a:ln w="9525">
            <a:noFill/>
          </a:ln>
        </p:spPr>
      </p:pic>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3076" name="Rectangle 2"/>
          <p:cNvSpPr>
            <a:spLocks noGrp="1" noRot="1"/>
          </p:cNvSpPr>
          <p:nvPr/>
        </p:nvSpPr>
        <p:spPr>
          <a:xfrm>
            <a:off x="747395" y="1064895"/>
            <a:ext cx="10972800" cy="2707005"/>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r>
              <a:rPr lang="zh-CN" altLang="en-GB" b="1" dirty="0">
                <a:ea typeface="楷体_GB2312" pitchFamily="49" charset="-122"/>
              </a:rPr>
              <a:t>一个组织，在制定好行动计划、安排好分工等之后，在实施计划的过程中，员工往往会出现动力不足、关系不和谐、理解出现偏差等情况，这些情况如果不解决，显然不利于组织目标的实现，那面对这些问题，管理者到底该怎么办呢？</a:t>
            </a:r>
            <a:endParaRPr lang="zh-CN" altLang="en-US" b="1" dirty="0">
              <a:ea typeface="楷体_GB2312" pitchFamily="49" charset="-122"/>
            </a:endParaRPr>
          </a:p>
        </p:txBody>
      </p:sp>
      <p:sp>
        <p:nvSpPr>
          <p:cNvPr id="178179" name="AutoShape 3"/>
          <p:cNvSpPr/>
          <p:nvPr/>
        </p:nvSpPr>
        <p:spPr>
          <a:xfrm>
            <a:off x="5447030" y="4373880"/>
            <a:ext cx="71438" cy="792163"/>
          </a:xfrm>
          <a:prstGeom prst="downArrow">
            <a:avLst>
              <a:gd name="adj1" fmla="val 50000"/>
              <a:gd name="adj2" fmla="val 277220"/>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
        <p:nvSpPr>
          <p:cNvPr id="178180" name="AutoShape 4"/>
          <p:cNvSpPr/>
          <p:nvPr/>
        </p:nvSpPr>
        <p:spPr>
          <a:xfrm>
            <a:off x="6815455" y="4373880"/>
            <a:ext cx="71438" cy="792163"/>
          </a:xfrm>
          <a:prstGeom prst="downArrow">
            <a:avLst>
              <a:gd name="adj1" fmla="val 50000"/>
              <a:gd name="adj2" fmla="val 277220"/>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
        <p:nvSpPr>
          <p:cNvPr id="178181" name="AutoShape 5"/>
          <p:cNvSpPr/>
          <p:nvPr/>
        </p:nvSpPr>
        <p:spPr>
          <a:xfrm>
            <a:off x="8399780" y="4373880"/>
            <a:ext cx="71438" cy="792163"/>
          </a:xfrm>
          <a:prstGeom prst="downArrow">
            <a:avLst>
              <a:gd name="adj1" fmla="val 50000"/>
              <a:gd name="adj2" fmla="val 277220"/>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Arial" panose="020B0604020202020204" pitchFamily="34" charset="0"/>
            </a:endParaRPr>
          </a:p>
        </p:txBody>
      </p:sp>
      <p:sp>
        <p:nvSpPr>
          <p:cNvPr id="178182" name="Rectangle 6"/>
          <p:cNvSpPr/>
          <p:nvPr/>
        </p:nvSpPr>
        <p:spPr>
          <a:xfrm>
            <a:off x="3215005" y="5093018"/>
            <a:ext cx="5761038" cy="583565"/>
          </a:xfrm>
          <a:prstGeom prst="rect">
            <a:avLst/>
          </a:prstGeom>
          <a:noFill/>
          <a:ln w="9525">
            <a:noFill/>
          </a:ln>
        </p:spPr>
        <p:txBody>
          <a:bodyPr>
            <a:spAutoFit/>
          </a:bodyPr>
          <a:p>
            <a:r>
              <a:rPr lang="zh-CN" altLang="en-GB" sz="3200" b="1" dirty="0">
                <a:solidFill>
                  <a:srgbClr val="F4330C"/>
                </a:solidFill>
                <a:latin typeface="楷体_GB2312" pitchFamily="49" charset="-122"/>
                <a:ea typeface="楷体_GB2312" pitchFamily="49" charset="-122"/>
              </a:rPr>
              <a:t>领导</a:t>
            </a:r>
            <a:r>
              <a:rPr lang="en-GB" altLang="zh-CN" sz="3200" b="1" dirty="0">
                <a:solidFill>
                  <a:srgbClr val="F4330C"/>
                </a:solidFill>
                <a:latin typeface="楷体_GB2312" pitchFamily="49" charset="-122"/>
                <a:ea typeface="楷体_GB2312" pitchFamily="49" charset="-122"/>
              </a:rPr>
              <a:t> =       +       +   </a:t>
            </a:r>
            <a:endParaRPr lang="en-US" altLang="zh-CN" sz="3200" b="1" dirty="0">
              <a:solidFill>
                <a:srgbClr val="F4330C"/>
              </a:solidFill>
              <a:latin typeface="楷体_GB2312" pitchFamily="49" charset="-122"/>
              <a:ea typeface="楷体_GB2312" pitchFamily="49" charset="-122"/>
            </a:endParaRPr>
          </a:p>
        </p:txBody>
      </p:sp>
      <p:sp>
        <p:nvSpPr>
          <p:cNvPr id="178183" name="Rectangle 7"/>
          <p:cNvSpPr/>
          <p:nvPr/>
        </p:nvSpPr>
        <p:spPr>
          <a:xfrm>
            <a:off x="4799330" y="5093018"/>
            <a:ext cx="1223963" cy="583565"/>
          </a:xfrm>
          <a:prstGeom prst="rect">
            <a:avLst/>
          </a:prstGeom>
          <a:noFill/>
          <a:ln w="9525">
            <a:noFill/>
          </a:ln>
        </p:spPr>
        <p:txBody>
          <a:bodyPr>
            <a:spAutoFit/>
          </a:bodyPr>
          <a:p>
            <a:r>
              <a:rPr lang="zh-CN" altLang="en-GB" sz="3200" b="1" dirty="0">
                <a:solidFill>
                  <a:srgbClr val="F4330C"/>
                </a:solidFill>
                <a:latin typeface="楷体_GB2312" pitchFamily="49" charset="-122"/>
                <a:ea typeface="楷体_GB2312" pitchFamily="49" charset="-122"/>
              </a:rPr>
              <a:t>协调</a:t>
            </a:r>
            <a:endParaRPr lang="zh-CN" altLang="en-US" sz="3200" b="1" dirty="0">
              <a:solidFill>
                <a:srgbClr val="F4330C"/>
              </a:solidFill>
              <a:latin typeface="楷体_GB2312" pitchFamily="49" charset="-122"/>
              <a:ea typeface="楷体_GB2312" pitchFamily="49" charset="-122"/>
            </a:endParaRPr>
          </a:p>
        </p:txBody>
      </p:sp>
      <p:sp>
        <p:nvSpPr>
          <p:cNvPr id="178184" name="Rectangle 8"/>
          <p:cNvSpPr/>
          <p:nvPr/>
        </p:nvSpPr>
        <p:spPr>
          <a:xfrm>
            <a:off x="6383655" y="5166043"/>
            <a:ext cx="1079500" cy="583565"/>
          </a:xfrm>
          <a:prstGeom prst="rect">
            <a:avLst/>
          </a:prstGeom>
          <a:noFill/>
          <a:ln w="9525">
            <a:noFill/>
          </a:ln>
        </p:spPr>
        <p:txBody>
          <a:bodyPr>
            <a:spAutoFit/>
          </a:bodyPr>
          <a:p>
            <a:r>
              <a:rPr lang="zh-CN" altLang="en-GB" sz="3200" b="1" dirty="0">
                <a:solidFill>
                  <a:srgbClr val="F4330C"/>
                </a:solidFill>
                <a:latin typeface="楷体_GB2312" pitchFamily="49" charset="-122"/>
                <a:ea typeface="楷体_GB2312" pitchFamily="49" charset="-122"/>
              </a:rPr>
              <a:t>指导</a:t>
            </a:r>
            <a:endParaRPr lang="zh-CN" altLang="en-US" sz="3200" b="1" dirty="0">
              <a:solidFill>
                <a:srgbClr val="F4330C"/>
              </a:solidFill>
              <a:latin typeface="楷体_GB2312" pitchFamily="49" charset="-122"/>
              <a:ea typeface="楷体_GB2312" pitchFamily="49" charset="-122"/>
            </a:endParaRPr>
          </a:p>
        </p:txBody>
      </p:sp>
      <p:sp>
        <p:nvSpPr>
          <p:cNvPr id="178185" name="Rectangle 9"/>
          <p:cNvSpPr/>
          <p:nvPr/>
        </p:nvSpPr>
        <p:spPr>
          <a:xfrm>
            <a:off x="7966393" y="5093018"/>
            <a:ext cx="1150937" cy="583565"/>
          </a:xfrm>
          <a:prstGeom prst="rect">
            <a:avLst/>
          </a:prstGeom>
          <a:noFill/>
          <a:ln w="9525">
            <a:noFill/>
          </a:ln>
        </p:spPr>
        <p:txBody>
          <a:bodyPr>
            <a:spAutoFit/>
          </a:bodyPr>
          <a:p>
            <a:r>
              <a:rPr lang="zh-CN" altLang="en-GB" sz="3200" b="1" dirty="0">
                <a:solidFill>
                  <a:srgbClr val="F4330C"/>
                </a:solidFill>
                <a:latin typeface="楷体_GB2312" pitchFamily="49" charset="-122"/>
                <a:ea typeface="楷体_GB2312" pitchFamily="49" charset="-122"/>
              </a:rPr>
              <a:t>激励</a:t>
            </a:r>
            <a:endParaRPr lang="zh-CN" altLang="en-US" sz="3200" b="1" dirty="0">
              <a:solidFill>
                <a:srgbClr val="F4330C"/>
              </a:solidFill>
              <a:latin typeface="楷体_GB2312" pitchFamily="49" charset="-122"/>
              <a:ea typeface="楷体_GB2312" pitchFamily="49" charset="-122"/>
            </a:endParaRPr>
          </a:p>
        </p:txBody>
      </p:sp>
      <p:sp>
        <p:nvSpPr>
          <p:cNvPr id="178178" name="Rectangle 2"/>
          <p:cNvSpPr>
            <a:spLocks noGrp="1" noRot="1"/>
          </p:cNvSpPr>
          <p:nvPr/>
        </p:nvSpPr>
        <p:spPr>
          <a:xfrm>
            <a:off x="2776855" y="3979545"/>
            <a:ext cx="7489825" cy="2218690"/>
          </a:xfrm>
        </p:spPr>
        <p:txBody>
          <a:bodyPr vert="horz" wrap="square" lIns="91440" tIns="45720" rIns="91440" bIns="45720" anchor="t"/>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eaLnBrk="1" hangingPunct="1"/>
            <a:endParaRPr lang="zh-CN" altLang="en-GB" b="1" dirty="0">
              <a:latin typeface="楷体_GB2312" pitchFamily="49" charset="-122"/>
              <a:ea typeface="楷体_GB2312" pitchFamily="49" charset="-122"/>
            </a:endParaRPr>
          </a:p>
        </p:txBody>
      </p:sp>
      <p:sp>
        <p:nvSpPr>
          <p:cNvPr id="6" name="文本框 5"/>
          <p:cNvSpPr txBox="1"/>
          <p:nvPr/>
        </p:nvSpPr>
        <p:spPr>
          <a:xfrm>
            <a:off x="2875915" y="3656965"/>
            <a:ext cx="6715760" cy="583565"/>
          </a:xfrm>
          <a:prstGeom prst="rect">
            <a:avLst/>
          </a:prstGeom>
          <a:noFill/>
        </p:spPr>
        <p:txBody>
          <a:bodyPr wrap="none" rtlCol="0" anchor="t">
            <a:spAutoFit/>
          </a:bodyPr>
          <a:p>
            <a:r>
              <a:rPr lang="zh-CN" altLang="en-GB" sz="3200" b="1" dirty="0">
                <a:latin typeface="楷体_GB2312" pitchFamily="49" charset="-122"/>
                <a:ea typeface="楷体_GB2312" pitchFamily="49" charset="-122"/>
                <a:sym typeface="+mn-ea"/>
              </a:rPr>
              <a:t>工作中存在</a:t>
            </a:r>
            <a:r>
              <a:rPr lang="zh-CN" altLang="en-GB" sz="3200" b="1" dirty="0">
                <a:solidFill>
                  <a:schemeClr val="tx2"/>
                </a:solidFill>
                <a:latin typeface="楷体_GB2312" pitchFamily="49" charset="-122"/>
                <a:ea typeface="楷体_GB2312" pitchFamily="49" charset="-122"/>
                <a:sym typeface="+mn-ea"/>
              </a:rPr>
              <a:t>摩擦</a:t>
            </a:r>
            <a:r>
              <a:rPr lang="zh-CN" altLang="en-GB" sz="3200" b="1" dirty="0">
                <a:latin typeface="楷体_GB2312" pitchFamily="49" charset="-122"/>
                <a:ea typeface="楷体_GB2312" pitchFamily="49" charset="-122"/>
                <a:sym typeface="+mn-ea"/>
              </a:rPr>
              <a:t>、</a:t>
            </a:r>
            <a:r>
              <a:rPr lang="zh-CN" altLang="en-GB" sz="3200" b="1" dirty="0">
                <a:solidFill>
                  <a:schemeClr val="tx2"/>
                </a:solidFill>
                <a:latin typeface="楷体_GB2312" pitchFamily="49" charset="-122"/>
                <a:ea typeface="楷体_GB2312" pitchFamily="49" charset="-122"/>
                <a:sym typeface="+mn-ea"/>
              </a:rPr>
              <a:t>不会干</a:t>
            </a:r>
            <a:r>
              <a:rPr lang="zh-CN" altLang="en-GB" sz="3200" b="1" dirty="0">
                <a:latin typeface="楷体_GB2312" pitchFamily="49" charset="-122"/>
                <a:ea typeface="楷体_GB2312" pitchFamily="49" charset="-122"/>
                <a:sym typeface="+mn-ea"/>
              </a:rPr>
              <a:t>、</a:t>
            </a:r>
            <a:r>
              <a:rPr lang="zh-CN" altLang="en-GB" sz="3200" b="1" dirty="0">
                <a:solidFill>
                  <a:schemeClr val="tx2"/>
                </a:solidFill>
                <a:latin typeface="楷体_GB2312" pitchFamily="49" charset="-122"/>
                <a:ea typeface="楷体_GB2312" pitchFamily="49" charset="-122"/>
                <a:sym typeface="+mn-ea"/>
              </a:rPr>
              <a:t>不愿干</a:t>
            </a:r>
            <a:r>
              <a:rPr lang="zh-CN" altLang="en-GB" sz="3200" b="1" dirty="0">
                <a:latin typeface="楷体_GB2312" pitchFamily="49" charset="-122"/>
                <a:ea typeface="楷体_GB2312" pitchFamily="49" charset="-122"/>
                <a:sym typeface="+mn-ea"/>
              </a:rPr>
              <a:t>等</a:t>
            </a: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78179"/>
                                        </p:tgtEl>
                                        <p:attrNameLst>
                                          <p:attrName>style.visibility</p:attrName>
                                        </p:attrNameLst>
                                      </p:cBhvr>
                                      <p:to>
                                        <p:strVal val="visible"/>
                                      </p:to>
                                    </p:set>
                                    <p:animEffect transition="in" filter="blinds(vertical)">
                                      <p:cBhvr>
                                        <p:cTn id="12" dur="500"/>
                                        <p:tgtEl>
                                          <p:spTgt spid="17817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78183"/>
                                        </p:tgtEl>
                                        <p:attrNameLst>
                                          <p:attrName>style.visibility</p:attrName>
                                        </p:attrNameLst>
                                      </p:cBhvr>
                                      <p:to>
                                        <p:strVal val="visible"/>
                                      </p:to>
                                    </p:set>
                                    <p:animEffect transition="in" filter="blinds(horizontal)">
                                      <p:cBhvr>
                                        <p:cTn id="17" dur="500"/>
                                        <p:tgtEl>
                                          <p:spTgt spid="17818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78180"/>
                                        </p:tgtEl>
                                        <p:attrNameLst>
                                          <p:attrName>style.visibility</p:attrName>
                                        </p:attrNameLst>
                                      </p:cBhvr>
                                      <p:to>
                                        <p:strVal val="visible"/>
                                      </p:to>
                                    </p:set>
                                    <p:animEffect transition="in" filter="blinds(horizontal)">
                                      <p:cBhvr>
                                        <p:cTn id="22" dur="500"/>
                                        <p:tgtEl>
                                          <p:spTgt spid="178180"/>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78184"/>
                                        </p:tgtEl>
                                        <p:attrNameLst>
                                          <p:attrName>style.visibility</p:attrName>
                                        </p:attrNameLst>
                                      </p:cBhvr>
                                      <p:to>
                                        <p:strVal val="visible"/>
                                      </p:to>
                                    </p:set>
                                    <p:animEffect transition="in" filter="blinds(horizontal)">
                                      <p:cBhvr>
                                        <p:cTn id="27" dur="500"/>
                                        <p:tgtEl>
                                          <p:spTgt spid="17818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78181"/>
                                        </p:tgtEl>
                                        <p:attrNameLst>
                                          <p:attrName>style.visibility</p:attrName>
                                        </p:attrNameLst>
                                      </p:cBhvr>
                                      <p:to>
                                        <p:strVal val="visible"/>
                                      </p:to>
                                    </p:set>
                                    <p:animEffect transition="in" filter="blinds(horizontal)">
                                      <p:cBhvr>
                                        <p:cTn id="32" dur="500"/>
                                        <p:tgtEl>
                                          <p:spTgt spid="178181"/>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78185"/>
                                        </p:tgtEl>
                                        <p:attrNameLst>
                                          <p:attrName>style.visibility</p:attrName>
                                        </p:attrNameLst>
                                      </p:cBhvr>
                                      <p:to>
                                        <p:strVal val="visible"/>
                                      </p:to>
                                    </p:set>
                                    <p:animEffect transition="in" filter="blinds(horizontal)">
                                      <p:cBhvr>
                                        <p:cTn id="37" dur="500"/>
                                        <p:tgtEl>
                                          <p:spTgt spid="178185"/>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5" fill="hold" grpId="0" nodeType="clickEffect">
                                  <p:stCondLst>
                                    <p:cond delay="0"/>
                                  </p:stCondLst>
                                  <p:childTnLst>
                                    <p:set>
                                      <p:cBhvr>
                                        <p:cTn id="41" dur="1" fill="hold">
                                          <p:stCondLst>
                                            <p:cond delay="0"/>
                                          </p:stCondLst>
                                        </p:cTn>
                                        <p:tgtEl>
                                          <p:spTgt spid="178182"/>
                                        </p:tgtEl>
                                        <p:attrNameLst>
                                          <p:attrName>style.visibility</p:attrName>
                                        </p:attrNameLst>
                                      </p:cBhvr>
                                      <p:to>
                                        <p:strVal val="visible"/>
                                      </p:to>
                                    </p:set>
                                    <p:animEffect transition="in" filter="blinds(vertical)">
                                      <p:cBhvr>
                                        <p:cTn id="42" dur="500"/>
                                        <p:tgtEl>
                                          <p:spTgt spid="1781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P spid="178179" grpId="0" bldLvl="0" animBg="1"/>
      <p:bldP spid="178180" grpId="0" bldLvl="0" animBg="1"/>
      <p:bldP spid="178181" grpId="0" bldLvl="0" animBg="1"/>
      <p:bldP spid="178182" grpId="0"/>
      <p:bldP spid="178183" grpId="0"/>
      <p:bldP spid="178184" grpId="0"/>
      <p:bldP spid="17818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矩形 2"/>
          <p:cNvSpPr>
            <a:spLocks noChangeArrowheads="1"/>
          </p:cNvSpPr>
          <p:nvPr/>
        </p:nvSpPr>
        <p:spPr bwMode="auto">
          <a:xfrm>
            <a:off x="0" y="692150"/>
            <a:ext cx="12192000" cy="73025"/>
          </a:xfrm>
          <a:prstGeom prst="rect">
            <a:avLst/>
          </a:prstGeom>
          <a:solidFill>
            <a:srgbClr val="A6A6A6"/>
          </a:solidFill>
          <a:ln w="25400"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8" name="燕尾形 2"/>
          <p:cNvSpPr>
            <a:spLocks noChangeArrowheads="1"/>
          </p:cNvSpPr>
          <p:nvPr/>
        </p:nvSpPr>
        <p:spPr bwMode="auto">
          <a:xfrm>
            <a:off x="4646930" y="167640"/>
            <a:ext cx="2640330" cy="431800"/>
          </a:xfrm>
          <a:prstGeom prst="chevron">
            <a:avLst>
              <a:gd name="adj" fmla="val 22989"/>
            </a:avLst>
          </a:prstGeom>
          <a:solidFill>
            <a:srgbClr val="0848AF"/>
          </a:solidFill>
          <a:ln w="3175" algn="ctr">
            <a:noFill/>
            <a:miter lim="800000"/>
          </a:ln>
        </p:spPr>
        <p:txBody>
          <a:bodyPr anchor="ctr"/>
          <a:lstStyle/>
          <a:p>
            <a:pPr algn="ctr"/>
            <a:endParaRPr lang="zh-CN" altLang="en-US">
              <a:solidFill>
                <a:srgbClr val="FFFFFF"/>
              </a:solidFill>
              <a:latin typeface="Calibri" panose="020F0502020204030204" pitchFamily="34" charset="0"/>
            </a:endParaRPr>
          </a:p>
        </p:txBody>
      </p:sp>
      <p:sp>
        <p:nvSpPr>
          <p:cNvPr id="11269" name="TextBox 5"/>
          <p:cNvSpPr txBox="1">
            <a:spLocks noChangeArrowheads="1"/>
          </p:cNvSpPr>
          <p:nvPr/>
        </p:nvSpPr>
        <p:spPr bwMode="auto">
          <a:xfrm>
            <a:off x="8746490" y="168593"/>
            <a:ext cx="1715135" cy="430530"/>
          </a:xfrm>
          <a:prstGeom prst="rect">
            <a:avLst/>
          </a:prstGeom>
          <a:noFill/>
          <a:ln w="9525">
            <a:noFill/>
            <a:miter lim="800000"/>
          </a:ln>
        </p:spPr>
        <p:txBody>
          <a:bodyPr wrap="square" lIns="0" tIns="0" rIns="0" bIns="0" anchor="ctr">
            <a:spAutoFit/>
          </a:bodyPr>
          <a:lstStyle/>
          <a:p>
            <a:pPr algn="l"/>
            <a:r>
              <a:rPr lang="en-US" altLang="zh-CN" sz="2800" b="1">
                <a:latin typeface="Impact" panose="020B0806030902050204" pitchFamily="34" charset="0"/>
                <a:ea typeface="微软雅黑" panose="020B0503020204020204" pitchFamily="34" charset="-122"/>
              </a:rPr>
              <a:t>03  总结</a:t>
            </a:r>
            <a:endParaRPr lang="en-US" altLang="zh-CN" sz="2800" b="1">
              <a:latin typeface="Impact" panose="020B0806030902050204" pitchFamily="34" charset="0"/>
              <a:ea typeface="微软雅黑" panose="020B0503020204020204" pitchFamily="34" charset="-122"/>
            </a:endParaRPr>
          </a:p>
        </p:txBody>
      </p:sp>
      <p:sp>
        <p:nvSpPr>
          <p:cNvPr id="11270" name="TextBox 6"/>
          <p:cNvSpPr txBox="1">
            <a:spLocks noChangeArrowheads="1"/>
          </p:cNvSpPr>
          <p:nvPr/>
        </p:nvSpPr>
        <p:spPr bwMode="auto">
          <a:xfrm>
            <a:off x="1212850" y="169863"/>
            <a:ext cx="2869565" cy="430530"/>
          </a:xfrm>
          <a:prstGeom prst="rect">
            <a:avLst/>
          </a:prstGeom>
          <a:noFill/>
          <a:ln w="9525">
            <a:noFill/>
            <a:miter lim="800000"/>
          </a:ln>
        </p:spPr>
        <p:txBody>
          <a:bodyPr wrap="square" lIns="0" tIns="0" rIns="0" bIns="0" anchor="ctr">
            <a:spAutoFit/>
          </a:bodyPr>
          <a:lstStyle/>
          <a:p>
            <a:r>
              <a:rPr lang="en-US" altLang="zh-CN" sz="2800" b="1">
                <a:solidFill>
                  <a:schemeClr val="tx1"/>
                </a:solidFill>
                <a:latin typeface="Impact" panose="020B0806030902050204" pitchFamily="34" charset="0"/>
                <a:ea typeface="微软雅黑" panose="020B0503020204020204" pitchFamily="34" charset="-122"/>
              </a:rPr>
              <a:t>01    </a:t>
            </a:r>
            <a:r>
              <a:rPr lang="zh-CN" altLang="en-US" sz="2800" b="1">
                <a:solidFill>
                  <a:schemeClr val="tx1"/>
                </a:solidFill>
                <a:latin typeface="微软雅黑" panose="020B0503020204020204" pitchFamily="34" charset="-122"/>
                <a:ea typeface="微软雅黑" panose="020B0503020204020204" pitchFamily="34" charset="-122"/>
              </a:rPr>
              <a:t>学习目标</a:t>
            </a:r>
            <a:endParaRPr lang="zh-CN" altLang="en-US" sz="2800" b="1">
              <a:solidFill>
                <a:schemeClr val="tx1"/>
              </a:solidFill>
              <a:latin typeface="微软雅黑" panose="020B0503020204020204" pitchFamily="34" charset="-122"/>
              <a:ea typeface="微软雅黑" panose="020B0503020204020204" pitchFamily="34" charset="-122"/>
            </a:endParaRPr>
          </a:p>
        </p:txBody>
      </p:sp>
      <p:sp>
        <p:nvSpPr>
          <p:cNvPr id="3" name="TextBox 5"/>
          <p:cNvSpPr txBox="1">
            <a:spLocks noChangeArrowheads="1"/>
          </p:cNvSpPr>
          <p:nvPr/>
        </p:nvSpPr>
        <p:spPr bwMode="auto">
          <a:xfrm>
            <a:off x="4925060" y="168593"/>
            <a:ext cx="3448685" cy="430530"/>
          </a:xfrm>
          <a:prstGeom prst="rect">
            <a:avLst/>
          </a:prstGeom>
          <a:noFill/>
          <a:ln w="9525">
            <a:noFill/>
            <a:miter lim="800000"/>
          </a:ln>
        </p:spPr>
        <p:txBody>
          <a:bodyPr wrap="square" lIns="0" tIns="0" rIns="0" bIns="0" anchor="ctr">
            <a:spAutoFit/>
          </a:bodyPr>
          <a:p>
            <a:pPr algn="l"/>
            <a:r>
              <a:rPr lang="en-US" altLang="zh-CN" sz="2800" b="1">
                <a:solidFill>
                  <a:schemeClr val="bg1"/>
                </a:solidFill>
                <a:latin typeface="Impact" panose="020B0806030902050204" pitchFamily="34" charset="0"/>
                <a:ea typeface="微软雅黑" panose="020B0503020204020204" pitchFamily="34" charset="-122"/>
              </a:rPr>
              <a:t>02   内容讲授</a:t>
            </a:r>
            <a:endParaRPr lang="en-US" altLang="zh-CN" sz="2800" b="1">
              <a:solidFill>
                <a:schemeClr val="bg1"/>
              </a:solidFill>
              <a:latin typeface="Impact" panose="020B0806030902050204" pitchFamily="34" charset="0"/>
              <a:ea typeface="微软雅黑" panose="020B0503020204020204" pitchFamily="34" charset="-122"/>
            </a:endParaRPr>
          </a:p>
        </p:txBody>
      </p:sp>
      <p:sp>
        <p:nvSpPr>
          <p:cNvPr id="2" name="文本框 1"/>
          <p:cNvSpPr txBox="1"/>
          <p:nvPr/>
        </p:nvSpPr>
        <p:spPr>
          <a:xfrm>
            <a:off x="760730" y="1134110"/>
            <a:ext cx="2777490" cy="521970"/>
          </a:xfrm>
          <a:prstGeom prst="rect">
            <a:avLst/>
          </a:prstGeom>
          <a:noFill/>
        </p:spPr>
        <p:txBody>
          <a:bodyPr wrap="none" rtlCol="0" anchor="t">
            <a:spAutoFit/>
          </a:bodyPr>
          <a:p>
            <a:pPr marL="0" marR="0" lvl="0" algn="ctr" defTabSz="914400" rtl="0" eaLnBrk="1" fontAlgn="base" latinLnBrk="0" hangingPunct="1">
              <a:lnSpc>
                <a:spcPct val="100000"/>
              </a:lnSpc>
              <a:buClrTx/>
              <a:buSzTx/>
              <a:buFont typeface="Arial" panose="020B0604020202020204" pitchFamily="34" charset="0"/>
              <a:buNone/>
              <a:defRPr/>
            </a:pPr>
            <a:r>
              <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rPr>
              <a:t>一、领导的含义 </a:t>
            </a:r>
            <a:endParaRPr lang="zh-CN" altLang="en-US" sz="2800" noProof="0" smtClean="0">
              <a:ln>
                <a:noFill/>
              </a:ln>
              <a:solidFill>
                <a:schemeClr val="tx2"/>
              </a:solidFill>
              <a:effectLst>
                <a:outerShdw blurRad="38100" dist="38100" dir="2700000" algn="tl">
                  <a:srgbClr val="000000"/>
                </a:outerShdw>
              </a:effectLst>
              <a:uLnTx/>
              <a:uFillTx/>
              <a:latin typeface="微软雅黑" panose="020B0503020204020204" pitchFamily="34" charset="-122"/>
              <a:ea typeface="微软雅黑" panose="020B0503020204020204" pitchFamily="34" charset="-122"/>
              <a:sym typeface="+mn-ea"/>
            </a:endParaRPr>
          </a:p>
        </p:txBody>
      </p:sp>
      <p:sp>
        <p:nvSpPr>
          <p:cNvPr id="10243" name="文本占位符 10242"/>
          <p:cNvSpPr>
            <a:spLocks noGrp="1"/>
          </p:cNvSpPr>
          <p:nvPr/>
        </p:nvSpPr>
        <p:spPr>
          <a:xfrm>
            <a:off x="1212850" y="1805940"/>
            <a:ext cx="9636760" cy="1576070"/>
          </a:xfrm>
          <a:prstGeom prst="rect">
            <a:avLst/>
          </a:prstGeom>
          <a:ln>
            <a:prstDash val="dash"/>
          </a:ln>
        </p:spPr>
        <p:style>
          <a:lnRef idx="2">
            <a:schemeClr val="dk1"/>
          </a:lnRef>
          <a:fillRef idx="1">
            <a:schemeClr val="lt1"/>
          </a:fillRef>
          <a:effectRef idx="0">
            <a:schemeClr val="dk1"/>
          </a:effectRef>
          <a:fontRef idx="minor">
            <a:schemeClr val="dk1"/>
          </a:fontRef>
        </p:style>
        <p:txBody>
          <a:bodyPr/>
          <a:lstStyle>
            <a:lvl1pPr marL="342900" lvl="0" indent="-34290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3000" b="0" i="0" u="none" kern="1200" baseline="0">
                <a:solidFill>
                  <a:schemeClr val="tx1"/>
                </a:solidFill>
                <a:latin typeface="+mn-lt"/>
                <a:ea typeface="+mn-ea"/>
                <a:cs typeface="+mn-cs"/>
              </a:defRPr>
            </a:lvl1pPr>
            <a:lvl2pPr marL="669925" lvl="1" indent="-325120" algn="l" defTabSz="914400" rtl="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600" b="0" i="0" u="none" kern="1200" baseline="0">
                <a:solidFill>
                  <a:schemeClr val="tx1"/>
                </a:solidFill>
                <a:latin typeface="+mn-lt"/>
                <a:ea typeface="+mn-ea"/>
                <a:cs typeface="+mn-cs"/>
              </a:defRPr>
            </a:lvl2pPr>
            <a:lvl3pPr marL="1022350" lvl="2" indent="-350520" algn="l" defTabSz="914400" rtl="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200" b="0" i="0" u="none" kern="1200" baseline="0">
                <a:solidFill>
                  <a:schemeClr val="tx1"/>
                </a:solidFill>
                <a:latin typeface="+mn-lt"/>
                <a:ea typeface="+mn-ea"/>
                <a:cs typeface="+mn-cs"/>
              </a:defRPr>
            </a:lvl3pPr>
            <a:lvl4pPr marL="1339850" lvl="3" indent="-315595" algn="l" defTabSz="914400" rtl="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2000" b="0" i="0" u="none" kern="1200" baseline="0">
                <a:solidFill>
                  <a:schemeClr val="tx1"/>
                </a:solidFill>
                <a:latin typeface="+mn-lt"/>
                <a:ea typeface="+mn-ea"/>
                <a:cs typeface="+mn-cs"/>
              </a:defRPr>
            </a:lvl4pPr>
            <a:lvl5pPr marL="1681480" lvl="4" indent="-339725"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5pPr>
            <a:lvl6pPr marL="2514600" lvl="5"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6pPr>
            <a:lvl7pPr marL="2971800" lvl="6"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7pPr>
            <a:lvl8pPr marL="3429000" lvl="7"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8pPr>
            <a:lvl9pPr marL="3886200" lvl="8" indent="-228600" algn="l" defTabSz="914400" rtl="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2000" b="0" i="0" u="none" kern="1200" baseline="0">
                <a:solidFill>
                  <a:schemeClr val="tx1"/>
                </a:solidFill>
                <a:latin typeface="+mn-lt"/>
                <a:ea typeface="+mn-ea"/>
                <a:cs typeface="+mn-cs"/>
              </a:defRPr>
            </a:lvl9pPr>
          </a:lstStyle>
          <a:p>
            <a:pPr>
              <a:lnSpc>
                <a:spcPct val="120000"/>
              </a:lnSpc>
            </a:pPr>
            <a:r>
              <a:rPr lang="zh-CN" altLang="en-US" sz="2400" b="1" dirty="0">
                <a:solidFill>
                  <a:srgbClr val="0000CC"/>
                </a:solidFill>
                <a:latin typeface="宋体" panose="02010600030101010101" pitchFamily="2" charset="-122"/>
              </a:rPr>
              <a:t>作为动词(leading)</a:t>
            </a:r>
            <a:r>
              <a:rPr lang="zh-CN" altLang="en-US" sz="2400" b="1" dirty="0">
                <a:solidFill>
                  <a:schemeClr val="tx1">
                    <a:lumMod val="95000"/>
                    <a:lumOff val="5000"/>
                  </a:schemeClr>
                </a:solidFill>
                <a:latin typeface="宋体" panose="02010600030101010101" pitchFamily="2" charset="-122"/>
              </a:rPr>
              <a:t>是把领导作为一项管理工作、管理职能，通过该项职能的行使，管理者能促成被管理者努力地实现既定的组织目标。</a:t>
            </a:r>
            <a:endParaRPr lang="zh-CN" altLang="en-US" sz="2400" b="1" dirty="0">
              <a:solidFill>
                <a:schemeClr val="tx1">
                  <a:lumMod val="95000"/>
                  <a:lumOff val="5000"/>
                </a:schemeClr>
              </a:solidFill>
              <a:latin typeface="宋体" panose="02010600030101010101" pitchFamily="2" charset="-122"/>
            </a:endParaRPr>
          </a:p>
          <a:p>
            <a:pPr>
              <a:lnSpc>
                <a:spcPct val="120000"/>
              </a:lnSpc>
            </a:pPr>
            <a:r>
              <a:rPr lang="zh-CN" altLang="en-US" sz="2400" b="1" dirty="0">
                <a:solidFill>
                  <a:srgbClr val="0000CC"/>
                </a:solidFill>
                <a:latin typeface="宋体" panose="02010600030101010101" pitchFamily="2" charset="-122"/>
              </a:rPr>
              <a:t>作为名词(leaders)</a:t>
            </a:r>
            <a:r>
              <a:rPr lang="zh-CN" altLang="en-US" sz="2400" b="1" dirty="0">
                <a:solidFill>
                  <a:schemeClr val="tx1">
                    <a:lumMod val="95000"/>
                    <a:lumOff val="5000"/>
                  </a:schemeClr>
                </a:solidFill>
                <a:latin typeface="宋体" panose="02010600030101010101" pitchFamily="2" charset="-122"/>
              </a:rPr>
              <a:t>指领导者(人)。</a:t>
            </a:r>
            <a:endParaRPr lang="zh-CN" altLang="en-US" sz="2400" b="1" dirty="0">
              <a:solidFill>
                <a:schemeClr val="tx1">
                  <a:lumMod val="95000"/>
                  <a:lumOff val="5000"/>
                </a:schemeClr>
              </a:solidFill>
              <a:latin typeface="宋体" panose="02010600030101010101" pitchFamily="2" charset="-122"/>
            </a:endParaRPr>
          </a:p>
        </p:txBody>
      </p:sp>
      <p:sp>
        <p:nvSpPr>
          <p:cNvPr id="4" name="文本框 3"/>
          <p:cNvSpPr txBox="1"/>
          <p:nvPr/>
        </p:nvSpPr>
        <p:spPr>
          <a:xfrm>
            <a:off x="1212850" y="3653790"/>
            <a:ext cx="9546590" cy="521970"/>
          </a:xfrm>
          <a:prstGeom prst="rect">
            <a:avLst/>
          </a:prstGeom>
          <a:noFill/>
          <a:ln>
            <a:solidFill>
              <a:srgbClr val="0848AF"/>
            </a:solidFill>
            <a:prstDash val="lgDash"/>
          </a:ln>
        </p:spPr>
        <p:txBody>
          <a:bodyPr wrap="square" rtlCol="0" anchor="t">
            <a:spAutoFit/>
          </a:bodyPr>
          <a:p>
            <a:pPr eaLnBrk="1" hangingPunct="1"/>
            <a:r>
              <a:rPr lang="zh-CN" altLang="en-GB" sz="2800" b="1" dirty="0">
                <a:solidFill>
                  <a:schemeClr val="tx1">
                    <a:lumMod val="95000"/>
                    <a:lumOff val="5000"/>
                  </a:schemeClr>
                </a:solidFill>
                <a:latin typeface="微软雅黑" panose="020B0503020204020204" pitchFamily="34" charset="-122"/>
                <a:ea typeface="微软雅黑" panose="020B0503020204020204" pitchFamily="34" charset="-122"/>
                <a:sym typeface="+mn-ea"/>
              </a:rPr>
              <a:t>领导就是影响个体或群体来完成组织目标的各种活动过程。</a:t>
            </a:r>
            <a:endParaRPr lang="zh-CN" altLang="en-GB" sz="2800" dirty="0">
              <a:solidFill>
                <a:schemeClr val="tx1">
                  <a:lumMod val="95000"/>
                  <a:lumOff val="5000"/>
                </a:schemeClr>
              </a:solidFill>
              <a:latin typeface="微软雅黑" panose="020B0503020204020204" pitchFamily="34" charset="-122"/>
              <a:ea typeface="微软雅黑" panose="020B0503020204020204" pitchFamily="34" charset="-122"/>
              <a:sym typeface="+mn-ea"/>
            </a:endParaRPr>
          </a:p>
        </p:txBody>
      </p:sp>
      <p:sp>
        <p:nvSpPr>
          <p:cNvPr id="5" name="文本框 4"/>
          <p:cNvSpPr txBox="1"/>
          <p:nvPr/>
        </p:nvSpPr>
        <p:spPr>
          <a:xfrm>
            <a:off x="199390" y="3681095"/>
            <a:ext cx="1014095" cy="46037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p>
            <a:r>
              <a:rPr lang="zh-CN" altLang="en-US" sz="2400"/>
              <a:t>定义</a:t>
            </a:r>
            <a:endParaRPr lang="zh-CN" altLang="en-US" sz="2400"/>
          </a:p>
        </p:txBody>
      </p:sp>
      <p:sp>
        <p:nvSpPr>
          <p:cNvPr id="6" name="文本框 5"/>
          <p:cNvSpPr txBox="1"/>
          <p:nvPr/>
        </p:nvSpPr>
        <p:spPr>
          <a:xfrm>
            <a:off x="1542415" y="4478655"/>
            <a:ext cx="9217025" cy="1322070"/>
          </a:xfrm>
          <a:prstGeom prst="rect">
            <a:avLst/>
          </a:prstGeom>
          <a:noFill/>
          <a:ln>
            <a:solidFill>
              <a:schemeClr val="tx1"/>
            </a:solidFill>
            <a:prstDash val="dashDot"/>
          </a:ln>
        </p:spPr>
        <p:txBody>
          <a:bodyPr wrap="square" rtlCol="0" anchor="t">
            <a:spAutoFit/>
          </a:bodyPr>
          <a:p>
            <a:pPr eaLnBrk="1" hangingPunct="1">
              <a:buNone/>
            </a:pPr>
            <a:r>
              <a:rPr lang="zh-CN" altLang="en-US" sz="2400" b="1" dirty="0">
                <a:solidFill>
                  <a:schemeClr val="tx1">
                    <a:lumMod val="95000"/>
                    <a:lumOff val="5000"/>
                  </a:schemeClr>
                </a:solidFill>
                <a:latin typeface="宋体" panose="02010600030101010101" pitchFamily="2" charset="-122"/>
                <a:ea typeface="+mn-ea"/>
                <a:sym typeface="+mn-ea"/>
              </a:rPr>
              <a:t>通过沟通，激励下属、调动他们的积极性和能力，指导他们的活动、推动他们的工作，协调下属的行为、解决下属之间的冲突。</a:t>
            </a:r>
            <a:endParaRPr lang="zh-CN" altLang="en-GB" b="1" dirty="0">
              <a:ea typeface="楷体_GB2312" pitchFamily="49" charset="-122"/>
            </a:endParaRPr>
          </a:p>
          <a:p>
            <a:pPr eaLnBrk="1" hangingPunct="1">
              <a:buNone/>
            </a:pPr>
            <a:r>
              <a:rPr lang="zh-CN" altLang="en-US" b="1" dirty="0">
                <a:solidFill>
                  <a:srgbClr val="D70D2A"/>
                </a:solidFill>
                <a:latin typeface="仿宋_GB2312" pitchFamily="49" charset="-122"/>
                <a:ea typeface="仿宋_GB2312" pitchFamily="49" charset="-122"/>
                <a:sym typeface="+mn-ea"/>
              </a:rPr>
              <a:t>           </a:t>
            </a:r>
            <a:r>
              <a:rPr lang="zh-CN" altLang="en-US" sz="3200" b="1" dirty="0">
                <a:solidFill>
                  <a:srgbClr val="D70D2A"/>
                </a:solidFill>
                <a:latin typeface="仿宋_GB2312" pitchFamily="49" charset="-122"/>
                <a:ea typeface="仿宋_GB2312" pitchFamily="49" charset="-122"/>
                <a:sym typeface="+mn-ea"/>
              </a:rPr>
              <a:t>领导</a:t>
            </a:r>
            <a:r>
              <a:rPr lang="en-US" altLang="zh-CN" sz="3200" b="1" dirty="0">
                <a:solidFill>
                  <a:srgbClr val="D70D2A"/>
                </a:solidFill>
                <a:latin typeface="仿宋_GB2312" pitchFamily="49" charset="-122"/>
                <a:ea typeface="仿宋_GB2312" pitchFamily="49" charset="-122"/>
                <a:sym typeface="+mn-ea"/>
              </a:rPr>
              <a:t>=</a:t>
            </a:r>
            <a:r>
              <a:rPr lang="zh-CN" altLang="en-US" sz="3200" b="1" dirty="0">
                <a:solidFill>
                  <a:srgbClr val="D70D2A"/>
                </a:solidFill>
                <a:latin typeface="仿宋_GB2312" pitchFamily="49" charset="-122"/>
                <a:ea typeface="仿宋_GB2312" pitchFamily="49" charset="-122"/>
                <a:sym typeface="+mn-ea"/>
              </a:rPr>
              <a:t>影响</a:t>
            </a:r>
            <a:r>
              <a:rPr lang="en-US" altLang="zh-CN" sz="3200" b="1" dirty="0">
                <a:solidFill>
                  <a:srgbClr val="D70D2A"/>
                </a:solidFill>
                <a:latin typeface="仿宋_GB2312" pitchFamily="49" charset="-122"/>
                <a:ea typeface="仿宋_GB2312" pitchFamily="49" charset="-122"/>
                <a:sym typeface="+mn-ea"/>
              </a:rPr>
              <a:t>=</a:t>
            </a:r>
            <a:r>
              <a:rPr lang="zh-CN" altLang="en-US" sz="3200" b="1" dirty="0">
                <a:solidFill>
                  <a:srgbClr val="D70D2A"/>
                </a:solidFill>
                <a:latin typeface="仿宋_GB2312" pitchFamily="49" charset="-122"/>
                <a:ea typeface="仿宋_GB2312" pitchFamily="49" charset="-122"/>
                <a:sym typeface="+mn-ea"/>
              </a:rPr>
              <a:t>指导</a:t>
            </a:r>
            <a:r>
              <a:rPr lang="en-US" altLang="zh-CN" sz="3200" b="1" dirty="0">
                <a:solidFill>
                  <a:srgbClr val="D70D2A"/>
                </a:solidFill>
                <a:latin typeface="仿宋_GB2312" pitchFamily="49" charset="-122"/>
                <a:ea typeface="仿宋_GB2312" pitchFamily="49" charset="-122"/>
                <a:sym typeface="+mn-ea"/>
              </a:rPr>
              <a:t>+</a:t>
            </a:r>
            <a:r>
              <a:rPr lang="zh-CN" altLang="en-US" sz="3200" b="1" dirty="0">
                <a:solidFill>
                  <a:srgbClr val="D70D2A"/>
                </a:solidFill>
                <a:latin typeface="仿宋_GB2312" pitchFamily="49" charset="-122"/>
                <a:ea typeface="仿宋_GB2312" pitchFamily="49" charset="-122"/>
                <a:sym typeface="+mn-ea"/>
              </a:rPr>
              <a:t>激励</a:t>
            </a:r>
            <a:r>
              <a:rPr lang="en-US" altLang="zh-CN" sz="3200" b="1" dirty="0">
                <a:solidFill>
                  <a:srgbClr val="D70D2A"/>
                </a:solidFill>
                <a:latin typeface="仿宋_GB2312" pitchFamily="49" charset="-122"/>
                <a:ea typeface="仿宋_GB2312" pitchFamily="49" charset="-122"/>
                <a:sym typeface="+mn-ea"/>
              </a:rPr>
              <a:t>+</a:t>
            </a:r>
            <a:r>
              <a:rPr lang="zh-CN" altLang="en-US" sz="3200" b="1" dirty="0">
                <a:solidFill>
                  <a:srgbClr val="D70D2A"/>
                </a:solidFill>
                <a:latin typeface="仿宋_GB2312" pitchFamily="49" charset="-122"/>
                <a:ea typeface="仿宋_GB2312" pitchFamily="49" charset="-122"/>
                <a:sym typeface="+mn-ea"/>
              </a:rPr>
              <a:t>协调</a:t>
            </a:r>
            <a:endParaRPr lang="zh-CN" altLang="en-US" sz="3200"/>
          </a:p>
        </p:txBody>
      </p:sp>
      <p:sp>
        <p:nvSpPr>
          <p:cNvPr id="7" name="文本框 6"/>
          <p:cNvSpPr txBox="1"/>
          <p:nvPr/>
        </p:nvSpPr>
        <p:spPr>
          <a:xfrm>
            <a:off x="199390" y="4478655"/>
            <a:ext cx="1102360" cy="368300"/>
          </a:xfrm>
          <a:prstGeom prst="rect">
            <a:avLst/>
          </a:prstGeom>
        </p:spPr>
        <p:style>
          <a:lnRef idx="3">
            <a:schemeClr val="lt1"/>
          </a:lnRef>
          <a:fillRef idx="1">
            <a:schemeClr val="accent1"/>
          </a:fillRef>
          <a:effectRef idx="1">
            <a:schemeClr val="accent1"/>
          </a:effectRef>
          <a:fontRef idx="minor">
            <a:schemeClr val="lt1"/>
          </a:fontRef>
        </p:style>
        <p:txBody>
          <a:bodyPr wrap="none" rtlCol="0" anchor="t">
            <a:spAutoFit/>
          </a:bodyPr>
          <a:p>
            <a:r>
              <a:rPr lang="zh-CN" altLang="en-GB" b="1" dirty="0">
                <a:ea typeface="楷体_GB2312" pitchFamily="49" charset="-122"/>
                <a:sym typeface="+mn-ea"/>
              </a:rPr>
              <a:t>具体内容</a:t>
            </a:r>
            <a:endParaRPr lang="zh-CN" altLang="en-US"/>
          </a:p>
        </p:txBody>
      </p:sp>
    </p:spTree>
  </p:cSld>
  <p:clrMapOvr>
    <a:masterClrMapping/>
  </p:clrMapOvr>
  <p:transition>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clickPar">
                                  <p:stCondLst>
                                    <p:cond delay="0"/>
                                  </p:stCondLst>
                                  <p:childTnLst>
                                    <p:set>
                                      <p:cBhvr>
                                        <p:cTn id="6" dur="1" fill="hold">
                                          <p:stCondLst>
                                            <p:cond delay="0"/>
                                          </p:stCondLst>
                                        </p:cTn>
                                        <p:tgtEl>
                                          <p:spTgt spid="11268"/>
                                        </p:tgtEl>
                                        <p:attrNameLst>
                                          <p:attrName>style.visibility</p:attrName>
                                        </p:attrNameLst>
                                      </p:cBhvr>
                                      <p:to>
                                        <p:strVal val="visible"/>
                                      </p:to>
                                    </p:set>
                                    <p:animEffect transition="in" filter="slide(fromLeft)">
                                      <p:cBhvr>
                                        <p:cTn id="7"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bldLvl="0" animBg="1"/>
    </p:bldLst>
  </p:timing>
</p:sld>
</file>

<file path=ppt/tags/tag1.xml><?xml version="1.0" encoding="utf-8"?>
<p:tagLst xmlns:p="http://schemas.openxmlformats.org/presentationml/2006/main">
  <p:tag name="TIMING" val="|0.7|1|0.6|0.6"/>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主题">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3524</Words>
  <Application>WPS 演示</Application>
  <PresentationFormat>自定义</PresentationFormat>
  <Paragraphs>398</Paragraphs>
  <Slides>27</Slides>
  <Notes>40</Notes>
  <HiddenSlides>0</HiddenSlides>
  <MMClips>1</MMClips>
  <ScaleCrop>false</ScaleCrop>
  <HeadingPairs>
    <vt:vector size="6" baseType="variant">
      <vt:variant>
        <vt:lpstr>已用的字体</vt:lpstr>
      </vt:variant>
      <vt:variant>
        <vt:i4>16</vt:i4>
      </vt:variant>
      <vt:variant>
        <vt:lpstr>主题</vt:lpstr>
      </vt:variant>
      <vt:variant>
        <vt:i4>1</vt:i4>
      </vt:variant>
      <vt:variant>
        <vt:lpstr>幻灯片标题</vt:lpstr>
      </vt:variant>
      <vt:variant>
        <vt:i4>27</vt:i4>
      </vt:variant>
    </vt:vector>
  </HeadingPairs>
  <TitlesOfParts>
    <vt:vector size="44" baseType="lpstr">
      <vt:lpstr>Arial</vt:lpstr>
      <vt:lpstr>宋体</vt:lpstr>
      <vt:lpstr>Wingdings</vt:lpstr>
      <vt:lpstr>Calibri</vt:lpstr>
      <vt:lpstr>微软雅黑</vt:lpstr>
      <vt:lpstr>Impact</vt:lpstr>
      <vt:lpstr>黑体</vt:lpstr>
      <vt:lpstr>楷体_GB2312</vt:lpstr>
      <vt:lpstr>仿宋_GB2312</vt:lpstr>
      <vt:lpstr>Arial Unicode MS</vt:lpstr>
      <vt:lpstr>Times New Roman</vt:lpstr>
      <vt:lpstr>华文中宋</vt:lpstr>
      <vt:lpstr>Britannic Bold</vt:lpstr>
      <vt:lpstr>新宋体</vt:lpstr>
      <vt:lpstr>仿宋</vt:lpstr>
      <vt:lpstr>Segoe Print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hl81829782</Company>
  <LinksUpToDate>false</LinksUpToDate>
  <SharedDoc>false</SharedDoc>
  <HyperlinksChanged>false</HyperlinksChanged>
  <AppVersion>14.0000</AppVersion>
  <Manager>hl81829782</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dc:title>
  <dc:creator/>
  <cp:lastModifiedBy>plumstory</cp:lastModifiedBy>
  <cp:revision>1874</cp:revision>
  <dcterms:created xsi:type="dcterms:W3CDTF">2016-01-13T14:39:00Z</dcterms:created>
  <dcterms:modified xsi:type="dcterms:W3CDTF">2017-12-20T08:29:20Z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2052-10.1.0.6929</vt:lpwstr>
  </property>
</Properties>
</file>