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30"/>
  </p:handoutMasterIdLst>
  <p:sldIdLst>
    <p:sldId id="360" r:id="rId3"/>
    <p:sldId id="405" r:id="rId5"/>
    <p:sldId id="258" r:id="rId6"/>
    <p:sldId id="307" r:id="rId7"/>
    <p:sldId id="421" r:id="rId8"/>
    <p:sldId id="575" r:id="rId9"/>
    <p:sldId id="571" r:id="rId10"/>
    <p:sldId id="572" r:id="rId11"/>
    <p:sldId id="573" r:id="rId12"/>
    <p:sldId id="574" r:id="rId13"/>
    <p:sldId id="576" r:id="rId14"/>
    <p:sldId id="577" r:id="rId15"/>
    <p:sldId id="594" r:id="rId16"/>
    <p:sldId id="597" r:id="rId17"/>
    <p:sldId id="598" r:id="rId18"/>
    <p:sldId id="600" r:id="rId19"/>
    <p:sldId id="601" r:id="rId20"/>
    <p:sldId id="602" r:id="rId21"/>
    <p:sldId id="603" r:id="rId22"/>
    <p:sldId id="604" r:id="rId23"/>
    <p:sldId id="605" r:id="rId24"/>
    <p:sldId id="423" r:id="rId25"/>
    <p:sldId id="424" r:id="rId26"/>
    <p:sldId id="441" r:id="rId27"/>
    <p:sldId id="465" r:id="rId28"/>
    <p:sldId id="418" r:id="rId29"/>
  </p:sldIdLst>
  <p:sldSz cx="12192000" cy="6858000"/>
  <p:notesSz cx="6858000" cy="9144000"/>
  <p:defaultTex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848AF"/>
    <a:srgbClr val="FF8500"/>
    <a:srgbClr val="3C78CE"/>
    <a:srgbClr val="CD1F06"/>
    <a:srgbClr val="CB1003"/>
    <a:srgbClr val="A50021"/>
    <a:srgbClr val="08489B"/>
    <a:srgbClr val="05468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63" autoAdjust="0"/>
    <p:restoredTop sz="94660"/>
  </p:normalViewPr>
  <p:slideViewPr>
    <p:cSldViewPr>
      <p:cViewPr>
        <p:scale>
          <a:sx n="66" d="100"/>
          <a:sy n="66" d="100"/>
        </p:scale>
        <p:origin x="-1277" y="-538"/>
      </p:cViewPr>
      <p:guideLst>
        <p:guide orient="horz" pos="2014"/>
        <p:guide pos="3759"/>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8" d="100"/>
          <a:sy n="58" d="100"/>
        </p:scale>
        <p:origin x="-2580" y="-78"/>
      </p:cViewPr>
      <p:guideLst>
        <p:guide orient="horz" pos="2685"/>
        <p:guide pos="2114"/>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3" Type="http://schemas.openxmlformats.org/officeDocument/2006/relationships/tableStyles" Target="tableStyles.xml"/><Relationship Id="rId32" Type="http://schemas.openxmlformats.org/officeDocument/2006/relationships/viewProps" Target="viewProps.xml"/><Relationship Id="rId31" Type="http://schemas.openxmlformats.org/officeDocument/2006/relationships/presProps" Target="presProps.xml"/><Relationship Id="rId30" Type="http://schemas.openxmlformats.org/officeDocument/2006/relationships/handoutMaster" Target="handoutMasters/handoutMaster1.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spcBef>
                <a:spcPts val="0"/>
              </a:spcBef>
              <a:spcAft>
                <a:spcPts val="0"/>
              </a:spcAft>
              <a:defRPr sz="1200">
                <a:latin typeface="+mn-lt"/>
                <a:ea typeface="+mn-ea"/>
              </a:defRPr>
            </a:lvl1pPr>
          </a:lstStyle>
          <a:p>
            <a:pPr>
              <a:defRPr/>
            </a:pPr>
            <a:fld id="{F4DFFCEE-9117-4569-827D-343A93DDD2D6}" type="datetimeFigureOut">
              <a:rPr lang="zh-CN" altLang="en-US"/>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spcBef>
                <a:spcPts val="0"/>
              </a:spcBef>
              <a:spcAft>
                <a:spcPts val="0"/>
              </a:spcAft>
              <a:defRPr sz="1200">
                <a:latin typeface="+mn-lt"/>
                <a:ea typeface="+mn-ea"/>
              </a:defRPr>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spcBef>
                <a:spcPts val="0"/>
              </a:spcBef>
              <a:spcAft>
                <a:spcPts val="0"/>
              </a:spcAft>
              <a:defRPr sz="1200">
                <a:latin typeface="+mn-lt"/>
                <a:ea typeface="+mn-ea"/>
              </a:defRPr>
            </a:lvl1pPr>
          </a:lstStyle>
          <a:p>
            <a:pPr>
              <a:defRPr/>
            </a:pPr>
            <a:fld id="{4B9CFCD2-35DB-4E6F-9B70-D2EE67D0E5A4}" type="slidenum">
              <a:rPr lang="zh-CN" altLang="en-US"/>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spcBef>
                <a:spcPts val="0"/>
              </a:spcBef>
              <a:spcAft>
                <a:spcPts val="0"/>
              </a:spcAft>
              <a:defRPr sz="1200">
                <a:latin typeface="+mn-lt"/>
                <a:ea typeface="+mn-ea"/>
              </a:defRPr>
            </a:lvl1pPr>
          </a:lstStyle>
          <a:p>
            <a:pPr>
              <a:defRPr/>
            </a:pPr>
            <a:fld id="{10D532F7-9EE9-4116-8F06-B3E96FF78C30}" type="datetimeFigureOut">
              <a:rPr lang="zh-CN" altLang="en-US"/>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noProof="0" smtClean="0"/>
              <a:t>单击此处编辑母版文本样式</a:t>
            </a:r>
            <a:endParaRPr lang="zh-CN" altLang="en-US" noProof="0" smtClean="0"/>
          </a:p>
          <a:p>
            <a:pPr lvl="1"/>
            <a:r>
              <a:rPr lang="zh-CN" altLang="en-US" noProof="0" smtClean="0"/>
              <a:t>第二级</a:t>
            </a:r>
            <a:endParaRPr lang="zh-CN" altLang="en-US" noProof="0" smtClean="0"/>
          </a:p>
          <a:p>
            <a:pPr lvl="2"/>
            <a:r>
              <a:rPr lang="zh-CN" altLang="en-US" noProof="0" smtClean="0"/>
              <a:t>第三级</a:t>
            </a:r>
            <a:endParaRPr lang="zh-CN" altLang="en-US" noProof="0" smtClean="0"/>
          </a:p>
          <a:p>
            <a:pPr lvl="3"/>
            <a:r>
              <a:rPr lang="zh-CN" altLang="en-US" noProof="0" smtClean="0"/>
              <a:t>第四级</a:t>
            </a:r>
            <a:endParaRPr lang="zh-CN" altLang="en-US" noProof="0" smtClean="0"/>
          </a:p>
          <a:p>
            <a:pPr lvl="4"/>
            <a:r>
              <a:rPr lang="zh-CN" altLang="en-US" noProof="0" smtClean="0"/>
              <a:t>第五级</a:t>
            </a:r>
            <a:endParaRPr lang="zh-CN" altLang="en-US" noProof="0"/>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spcBef>
                <a:spcPts val="0"/>
              </a:spcBef>
              <a:spcAft>
                <a:spcPts val="0"/>
              </a:spcAft>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spcBef>
                <a:spcPts val="0"/>
              </a:spcBef>
              <a:spcAft>
                <a:spcPts val="0"/>
              </a:spcAft>
              <a:defRPr sz="1200">
                <a:latin typeface="+mn-lt"/>
                <a:ea typeface="+mn-ea"/>
              </a:defRPr>
            </a:lvl1pPr>
          </a:lstStyle>
          <a:p>
            <a:pPr>
              <a:defRPr/>
            </a:pPr>
            <a:fld id="{A069CC9D-01D8-4B68-87F0-663CB8538CBD}" type="slidenum">
              <a:rPr lang="zh-CN" altLang="en-US"/>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2"/>
          <p:cNvSpPr>
            <a:spLocks noGrp="1" noRot="1" noChangeAspect="1" noTextEdit="1"/>
          </p:cNvSpPr>
          <p:nvPr>
            <p:ph type="sldImg"/>
          </p:nvPr>
        </p:nvSpPr>
        <p:spPr bwMode="auto">
          <a:noFill/>
          <a:ln>
            <a:solidFill>
              <a:srgbClr val="000000"/>
            </a:solidFill>
            <a:miter lim="800000"/>
          </a:ln>
        </p:spPr>
      </p:sp>
      <p:sp>
        <p:nvSpPr>
          <p:cNvPr id="8194" name="Rectangle 3"/>
          <p:cNvSpPr>
            <a:spLocks noGrp="1"/>
          </p:cNvSpPr>
          <p:nvPr>
            <p:ph type="body" idx="1"/>
          </p:nvPr>
        </p:nvSpPr>
        <p:spPr bwMode="auto">
          <a:noFill/>
        </p:spPr>
        <p:txBody>
          <a:bodyPr wrap="square" numCol="1" anchor="t" anchorCtr="0" compatLnSpc="1"/>
          <a:lstStyle/>
          <a:p>
            <a:endParaRPr lang="zh-CN"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2"/>
          <p:cNvSpPr>
            <a:spLocks noGrp="1" noRot="1" noChangeAspect="1" noTextEdit="1"/>
          </p:cNvSpPr>
          <p:nvPr>
            <p:ph type="sldImg"/>
          </p:nvPr>
        </p:nvSpPr>
        <p:spPr bwMode="auto">
          <a:noFill/>
          <a:ln>
            <a:solidFill>
              <a:srgbClr val="000000"/>
            </a:solidFill>
            <a:miter lim="800000"/>
          </a:ln>
        </p:spPr>
      </p:sp>
      <p:sp>
        <p:nvSpPr>
          <p:cNvPr id="10242"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2"/>
          <p:cNvSpPr>
            <a:spLocks noGrp="1" noRot="1" noChangeAspect="1" noTextEdit="1"/>
          </p:cNvSpPr>
          <p:nvPr>
            <p:ph type="sldImg"/>
          </p:nvPr>
        </p:nvSpPr>
        <p:spPr bwMode="auto">
          <a:noFill/>
          <a:ln>
            <a:solidFill>
              <a:srgbClr val="000000"/>
            </a:solidFill>
            <a:miter lim="800000"/>
          </a:ln>
        </p:spPr>
      </p:sp>
      <p:sp>
        <p:nvSpPr>
          <p:cNvPr id="10242"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2"/>
          <p:cNvSpPr>
            <a:spLocks noGrp="1" noRot="1" noChangeAspect="1" noTextEdit="1"/>
          </p:cNvSpPr>
          <p:nvPr>
            <p:ph type="sldImg"/>
          </p:nvPr>
        </p:nvSpPr>
        <p:spPr bwMode="auto">
          <a:noFill/>
          <a:ln>
            <a:solidFill>
              <a:srgbClr val="000000"/>
            </a:solidFill>
            <a:miter lim="800000"/>
          </a:ln>
        </p:spPr>
      </p:sp>
      <p:sp>
        <p:nvSpPr>
          <p:cNvPr id="6146"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2"/>
          <p:cNvSpPr>
            <a:spLocks noGrp="1" noRot="1" noChangeAspect="1" noTextEdit="1"/>
          </p:cNvSpPr>
          <p:nvPr>
            <p:ph type="sldImg"/>
          </p:nvPr>
        </p:nvSpPr>
        <p:spPr bwMode="auto">
          <a:noFill/>
          <a:ln>
            <a:solidFill>
              <a:srgbClr val="000000"/>
            </a:solidFill>
            <a:miter lim="800000"/>
          </a:ln>
        </p:spPr>
      </p:sp>
      <p:sp>
        <p:nvSpPr>
          <p:cNvPr id="10242"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showMasterSp="0" userDrawn="1">
  <p:cSld name="节标题">
    <p:spTree>
      <p:nvGrpSpPr>
        <p:cNvPr id="1" name=""/>
        <p:cNvGrpSpPr/>
        <p:nvPr/>
      </p:nvGrpSpPr>
      <p:grpSpPr>
        <a:xfrm>
          <a:off x="0" y="0"/>
          <a:ext cx="0" cy="0"/>
          <a:chOff x="0" y="0"/>
          <a:chExt cx="0" cy="0"/>
        </a:xfrm>
      </p:grpSpPr>
      <p:pic>
        <p:nvPicPr>
          <p:cNvPr id="3" name="图片 62"/>
          <p:cNvPicPr>
            <a:picLocks noChangeAspect="1"/>
          </p:cNvPicPr>
          <p:nvPr userDrawn="1"/>
        </p:nvPicPr>
        <p:blipFill>
          <a:blip r:embed="rId2">
            <a:lum bright="6000"/>
          </a:blip>
          <a:srcRect t="86078"/>
          <a:stretch>
            <a:fillRect/>
          </a:stretch>
        </p:blipFill>
        <p:spPr bwMode="auto">
          <a:xfrm>
            <a:off x="0" y="6092825"/>
            <a:ext cx="12190413" cy="765175"/>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noChangeArrowheads="1"/>
          </p:cNvSpPr>
          <p:nvPr>
            <p:ph type="dt" sz="half" idx="10"/>
          </p:nvPr>
        </p:nvSpPr>
        <p:spPr>
          <a:xfrm>
            <a:off x="838200" y="6356350"/>
            <a:ext cx="2743200" cy="365125"/>
          </a:xfrm>
        </p:spPr>
        <p:txBody>
          <a:bodyPr/>
          <a:lstStyle>
            <a:lvl1pPr>
              <a:defRPr/>
            </a:lvl1pPr>
          </a:lstStyle>
          <a:p>
            <a:pPr>
              <a:defRPr/>
            </a:pPr>
            <a:fld id="{DE6254E2-FC8B-4B32-8E59-CBB338734676}" type="datetimeFigureOut">
              <a:rPr lang="zh-CN" altLang="en-US"/>
            </a:fld>
            <a:endParaRPr lang="zh-CN" altLang="en-US"/>
          </a:p>
        </p:txBody>
      </p:sp>
      <p:sp>
        <p:nvSpPr>
          <p:cNvPr id="3" name="页脚占位符 4"/>
          <p:cNvSpPr>
            <a:spLocks noGrp="1" noChangeArrowheads="1"/>
          </p:cNvSpPr>
          <p:nvPr>
            <p:ph type="ftr" sz="quarter" idx="11"/>
          </p:nvPr>
        </p:nvSpPr>
        <p:spPr>
          <a:xfrm>
            <a:off x="4038600" y="6356350"/>
            <a:ext cx="4114800" cy="365125"/>
          </a:xfrm>
        </p:spPr>
        <p:txBody>
          <a:bodyPr/>
          <a:lstStyle>
            <a:lvl1pPr>
              <a:defRPr/>
            </a:lvl1pPr>
          </a:lstStyle>
          <a:p>
            <a:pPr>
              <a:defRPr/>
            </a:pPr>
            <a:endParaRPr lang="zh-CN" altLang="en-US"/>
          </a:p>
        </p:txBody>
      </p:sp>
      <p:sp>
        <p:nvSpPr>
          <p:cNvPr id="4" name="灯片编号占位符 5"/>
          <p:cNvSpPr>
            <a:spLocks noGrp="1" noChangeArrowheads="1"/>
          </p:cNvSpPr>
          <p:nvPr>
            <p:ph type="sldNum" sz="quarter" idx="12"/>
          </p:nvPr>
        </p:nvSpPr>
        <p:spPr>
          <a:xfrm>
            <a:off x="8610600" y="6356350"/>
            <a:ext cx="2743200" cy="365125"/>
          </a:xfrm>
        </p:spPr>
        <p:txBody>
          <a:bodyPr/>
          <a:lstStyle>
            <a:lvl1pPr>
              <a:defRPr/>
            </a:lvl1pPr>
          </a:lstStyle>
          <a:p>
            <a:fld id="{F90D5D2C-EE64-4790-BCD4-67E280891632}" type="slidenum">
              <a:rPr lang="zh-CN" altLang="en-US"/>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609600" y="1600200"/>
            <a:ext cx="10972800"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a:xfrm>
            <a:off x="609600" y="6245225"/>
            <a:ext cx="2844800" cy="476250"/>
          </a:xfrm>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a:xfrm>
            <a:off x="4165600" y="6245225"/>
            <a:ext cx="3860800" cy="476250"/>
          </a:xfrm>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a:xfrm>
            <a:off x="8737600" y="6245225"/>
            <a:ext cx="2844800" cy="476250"/>
          </a:xfrm>
        </p:spPr>
        <p:txBody>
          <a:bodyPr/>
          <a:p>
            <a:pPr lvl="0" eaLnBrk="1" hangingPunct="1"/>
            <a:fld id="{9A0DB2DC-4C9A-4742-B13C-FB6460FD3503}" type="slidenum">
              <a:rPr lang="en-US" altLang="zh-CN" dirty="0">
                <a:latin typeface="Arial" panose="020B0604020202020204" pitchFamily="34" charset="0"/>
              </a:rPr>
            </a:fld>
            <a:endParaRPr lang="en-US" altLang="zh-CN" dirty="0">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7813"/>
            <a:ext cx="10972800" cy="1139825"/>
          </a:xfr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09600" y="1600200"/>
            <a:ext cx="5376672" cy="453072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205728" y="1600200"/>
            <a:ext cx="5376672" cy="453072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a:xfrm>
            <a:off x="609600" y="6243638"/>
            <a:ext cx="2844800" cy="457200"/>
          </a:xfrm>
        </p:spPr>
        <p:txBody>
          <a:bodyPr/>
          <a:lstStyle/>
          <a:p>
            <a:pPr lvl="0"/>
            <a:endParaRPr lang="zh-CN" altLang="en-US" dirty="0">
              <a:latin typeface="Arial" panose="020B0604020202020204" pitchFamily="34" charset="0"/>
            </a:endParaRPr>
          </a:p>
        </p:txBody>
      </p:sp>
      <p:sp>
        <p:nvSpPr>
          <p:cNvPr id="6" name="页脚占位符 5"/>
          <p:cNvSpPr>
            <a:spLocks noGrp="1"/>
          </p:cNvSpPr>
          <p:nvPr>
            <p:ph type="ftr" sz="quarter" idx="11"/>
          </p:nvPr>
        </p:nvSpPr>
        <p:spPr>
          <a:xfrm>
            <a:off x="4165600" y="6248400"/>
            <a:ext cx="3860800" cy="457200"/>
          </a:xfrm>
        </p:spPr>
        <p:txBody>
          <a:bodyPr/>
          <a:lstStyle/>
          <a:p>
            <a:pPr lvl="0"/>
            <a:endParaRPr lang="zh-CN" altLang="en-US" dirty="0"/>
          </a:p>
        </p:txBody>
      </p:sp>
      <p:sp>
        <p:nvSpPr>
          <p:cNvPr id="7" name="灯片编号占位符 6"/>
          <p:cNvSpPr>
            <a:spLocks noGrp="1"/>
          </p:cNvSpPr>
          <p:nvPr>
            <p:ph type="sldNum" sz="quarter" idx="12"/>
          </p:nvPr>
        </p:nvSpPr>
        <p:spPr>
          <a:xfrm>
            <a:off x="8737600" y="6243638"/>
            <a:ext cx="2844800" cy="457200"/>
          </a:xfrm>
        </p:spPr>
        <p:txBody>
          <a:bodyPr/>
          <a:lstStyle/>
          <a:p>
            <a:pPr lvl="0"/>
            <a:fld id="{9A0DB2DC-4C9A-4742-B13C-FB6460FD3503}" type="slidenum">
              <a:rPr lang="zh-CN" altLang="en-US" dirty="0"/>
            </a:fld>
            <a:endParaRPr lang="zh-CN" altLang="en-US" dirty="0">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sldLayout>
</file>

<file path=ppt/slideMasters/_rels/slideMaster1.xml.rels><?xml version="1.0" encoding="UTF-8" standalone="yes"?>
<Relationships xmlns="http://schemas.openxmlformats.org/package/2006/relationships"><Relationship Id="rId5" Type="http://schemas.openxmlformats.org/officeDocument/2006/relationships/theme" Target="../theme/theme1.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mc:AlternateContent xmlns:mc="http://schemas.openxmlformats.org/markup-compatibility/2006">
    <mc:Choice xmlns:p14="http://schemas.microsoft.com/office/powerpoint/2010/main" Requires="p14">
      <p:transition p14:dur="500">
        <p:push/>
      </p:transition>
    </mc:Choice>
    <mc:Fallback>
      <p:transition>
        <p:push/>
      </p:transition>
    </mc:Fallback>
  </mc:AlternateContent>
  <p:txStyles>
    <p:titleStyle>
      <a:lvl1pPr algn="ctr" rtl="0" eaLnBrk="0" fontAlgn="base" hangingPunct="0">
        <a:spcBef>
          <a:spcPct val="0"/>
        </a:spcBef>
        <a:spcAft>
          <a:spcPct val="0"/>
        </a:spcAft>
        <a:defRPr sz="4400" kern="1200">
          <a:solidFill>
            <a:schemeClr val="tx1"/>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xml"/><Relationship Id="rId1" Type="http://schemas.openxmlformats.org/officeDocument/2006/relationships/image" Target="../media/image6.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xml"/><Relationship Id="rId1"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xml"/><Relationship Id="rId1" Type="http://schemas.openxmlformats.org/officeDocument/2006/relationships/image" Target="../media/image8.png"/></Relationships>
</file>

<file path=ppt/slides/_rels/slide26.xml.rels><?xml version="1.0" encoding="UTF-8" standalone="yes"?>
<Relationships xmlns="http://schemas.openxmlformats.org/package/2006/relationships"><Relationship Id="rId6" Type="http://schemas.openxmlformats.org/officeDocument/2006/relationships/notesSlide" Target="../notesSlides/notesSlide25.xml"/><Relationship Id="rId5" Type="http://schemas.openxmlformats.org/officeDocument/2006/relationships/slideLayout" Target="../slideLayouts/slideLayout1.xml"/><Relationship Id="rId4" Type="http://schemas.openxmlformats.org/officeDocument/2006/relationships/tags" Target="../tags/tag1.xml"/><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平行四边形 2"/>
          <p:cNvSpPr/>
          <p:nvPr/>
        </p:nvSpPr>
        <p:spPr>
          <a:xfrm>
            <a:off x="379095" y="8890"/>
            <a:ext cx="5574030" cy="6840855"/>
          </a:xfrm>
          <a:prstGeom prst="parallelogram">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椭圆 1"/>
          <p:cNvSpPr/>
          <p:nvPr/>
        </p:nvSpPr>
        <p:spPr>
          <a:xfrm>
            <a:off x="1506855" y="1599565"/>
            <a:ext cx="3896360" cy="3439160"/>
          </a:xfrm>
          <a:prstGeom prst="ellipse">
            <a:avLst/>
          </a:prstGeom>
          <a:blipFill dpi="0" rotWithShape="1">
            <a:blip r:embed="rId1" cstate="print">
              <a:extLst>
                <a:ext uri="{28A0092B-C50C-407E-A947-70E740481C1C}">
                  <a14:useLocalDpi xmlns:a14="http://schemas.microsoft.com/office/drawing/2010/main" val="0"/>
                </a:ext>
              </a:extLst>
            </a:blip>
            <a:srcRect/>
            <a:stretch>
              <a:fillRect/>
            </a:stretch>
          </a:blip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62" tIns="34281" rIns="68562" bIns="34281" rtlCol="0" anchor="ctr"/>
          <a:p>
            <a:pPr algn="ctr"/>
            <a:endParaRPr lang="zh-CN" altLang="en-US"/>
          </a:p>
        </p:txBody>
      </p:sp>
      <p:sp>
        <p:nvSpPr>
          <p:cNvPr id="5" name="文本框 4"/>
          <p:cNvSpPr txBox="1"/>
          <p:nvPr/>
        </p:nvSpPr>
        <p:spPr>
          <a:xfrm>
            <a:off x="10355580" y="6155690"/>
            <a:ext cx="1325880" cy="368300"/>
          </a:xfrm>
          <a:prstGeom prst="rect">
            <a:avLst/>
          </a:prstGeom>
          <a:noFill/>
        </p:spPr>
        <p:txBody>
          <a:bodyPr wrap="none" rtlCol="0" anchor="t">
            <a:spAutoFit/>
          </a:bodyPr>
          <a:p>
            <a:r>
              <a:rPr lang="zh-CN" altLang="en-US" dirty="0">
                <a:solidFill>
                  <a:schemeClr val="bg1"/>
                </a:solidFill>
                <a:latin typeface="微软雅黑" panose="020B0503020204020204" pitchFamily="34" charset="-122"/>
                <a:ea typeface="微软雅黑" panose="020B0503020204020204" pitchFamily="34" charset="-122"/>
                <a:sym typeface="Calibri" panose="020F0502020204030204" pitchFamily="34" charset="0"/>
              </a:rPr>
              <a:t>管理学基础</a:t>
            </a:r>
            <a:endParaRPr lang="zh-CN" altLang="en-US"/>
          </a:p>
        </p:txBody>
      </p:sp>
      <p:sp>
        <p:nvSpPr>
          <p:cNvPr id="6" name="文本框 5"/>
          <p:cNvSpPr txBox="1"/>
          <p:nvPr/>
        </p:nvSpPr>
        <p:spPr>
          <a:xfrm>
            <a:off x="10507980" y="6155690"/>
            <a:ext cx="1325880" cy="368300"/>
          </a:xfrm>
          <a:prstGeom prst="rect">
            <a:avLst/>
          </a:prstGeom>
        </p:spPr>
        <p:style>
          <a:lnRef idx="2">
            <a:schemeClr val="dk1"/>
          </a:lnRef>
          <a:fillRef idx="1">
            <a:schemeClr val="lt1"/>
          </a:fillRef>
          <a:effectRef idx="0">
            <a:schemeClr val="dk1"/>
          </a:effectRef>
          <a:fontRef idx="minor">
            <a:schemeClr val="dk1"/>
          </a:fontRef>
        </p:style>
        <p:txBody>
          <a:bodyPr wrap="none" rtlCol="0" anchor="t">
            <a:spAutoFit/>
          </a:bodyPr>
          <a:p>
            <a:r>
              <a:rPr lang="zh-CN" altLang="en-US" b="1" dirty="0">
                <a:solidFill>
                  <a:schemeClr val="tx1"/>
                </a:solidFill>
                <a:latin typeface="微软雅黑" panose="020B0503020204020204" pitchFamily="34" charset="-122"/>
                <a:ea typeface="微软雅黑" panose="020B0503020204020204" pitchFamily="34" charset="-122"/>
                <a:sym typeface="Calibri" panose="020F0502020204030204" pitchFamily="34" charset="0"/>
              </a:rPr>
              <a:t>管理学基础</a:t>
            </a:r>
            <a:endParaRPr lang="zh-CN" altLang="en-US" b="1" dirty="0">
              <a:solidFill>
                <a:schemeClr val="tx1"/>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7" name="文本框 6"/>
          <p:cNvSpPr txBox="1"/>
          <p:nvPr/>
        </p:nvSpPr>
        <p:spPr>
          <a:xfrm>
            <a:off x="6257925" y="2858135"/>
            <a:ext cx="6444615" cy="922020"/>
          </a:xfrm>
          <a:prstGeom prst="rect">
            <a:avLst/>
          </a:prstGeom>
          <a:noFill/>
        </p:spPr>
        <p:txBody>
          <a:bodyPr wrap="square" rtlCol="0">
            <a:spAutoFit/>
          </a:bodyPr>
          <a:p>
            <a:r>
              <a:rPr lang="zh-CN" altLang="en-US" sz="5400" b="1">
                <a:latin typeface="微软雅黑" panose="020B0503020204020204" pitchFamily="34" charset="-122"/>
                <a:ea typeface="微软雅黑" panose="020B0503020204020204" pitchFamily="34" charset="-122"/>
              </a:rPr>
              <a:t>配备岗位人员</a:t>
            </a:r>
            <a:endParaRPr lang="zh-CN" altLang="en-US" sz="5400" b="1">
              <a:latin typeface="微软雅黑" panose="020B0503020204020204" pitchFamily="34" charset="-122"/>
              <a:ea typeface="微软雅黑" panose="020B0503020204020204" pitchFamily="34" charset="-122"/>
            </a:endParaRPr>
          </a:p>
        </p:txBody>
      </p:sp>
      <p:sp>
        <p:nvSpPr>
          <p:cNvPr id="8" name="圆角矩形 7"/>
          <p:cNvSpPr/>
          <p:nvPr/>
        </p:nvSpPr>
        <p:spPr>
          <a:xfrm>
            <a:off x="6120765" y="4793615"/>
            <a:ext cx="5855970" cy="5041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000" b="1">
                <a:latin typeface="微软雅黑" panose="020B0503020204020204" pitchFamily="34" charset="-122"/>
                <a:ea typeface="微软雅黑" panose="020B0503020204020204" pitchFamily="34" charset="-122"/>
              </a:rPr>
              <a:t>选自：模块四 明确分工，任务三 配备岗位人员</a:t>
            </a:r>
            <a:endParaRPr lang="zh-CN" altLang="en-US" sz="2000" b="1">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2" name="文本框 1"/>
          <p:cNvSpPr txBox="1"/>
          <p:nvPr/>
        </p:nvSpPr>
        <p:spPr>
          <a:xfrm>
            <a:off x="379730" y="1179830"/>
            <a:ext cx="5161280" cy="521970"/>
          </a:xfrm>
          <a:prstGeom prst="rect">
            <a:avLst/>
          </a:prstGeom>
          <a:noFill/>
        </p:spPr>
        <p:txBody>
          <a:bodyPr wrap="none" rtlCol="0" anchor="t">
            <a:spAutoFit/>
          </a:bodyPr>
          <a:p>
            <a:pPr marL="0" marR="0" lvl="0" algn="ctr" defTabSz="914400" rtl="0" eaLnBrk="1" fontAlgn="base" latinLnBrk="0" hangingPunct="1">
              <a:lnSpc>
                <a:spcPct val="100000"/>
              </a:lnSpc>
              <a:buClrTx/>
              <a:buSzTx/>
              <a:buFont typeface="Arial" panose="020B0604020202020204" pitchFamily="34" charset="0"/>
              <a:buNone/>
              <a:defRPr/>
            </a:pPr>
            <a:r>
              <a:rPr lang="zh-CN" altLang="en-US" sz="28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二、配备岗位人员的任务和原则</a:t>
            </a:r>
            <a:endParaRPr lang="zh-CN" altLang="en-US" sz="28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endParaRPr>
          </a:p>
        </p:txBody>
      </p:sp>
      <p:sp>
        <p:nvSpPr>
          <p:cNvPr id="10243" name="文本占位符 10242"/>
          <p:cNvSpPr>
            <a:spLocks noGrp="1"/>
          </p:cNvSpPr>
          <p:nvPr/>
        </p:nvSpPr>
        <p:spPr>
          <a:xfrm>
            <a:off x="1212850" y="2477770"/>
            <a:ext cx="9636760" cy="4317365"/>
          </a:xfrm>
          <a:prstGeom prst="rect">
            <a:avLst/>
          </a:prstGeom>
          <a:ln>
            <a:prstDash val="dash"/>
          </a:ln>
        </p:spPr>
        <p:style>
          <a:lnRef idx="2">
            <a:schemeClr val="dk1"/>
          </a:lnRef>
          <a:fillRef idx="1">
            <a:schemeClr val="lt1"/>
          </a:fillRef>
          <a:effectRef idx="0">
            <a:schemeClr val="dk1"/>
          </a:effectRef>
          <a:fontRef idx="minor">
            <a:schemeClr val="dk1"/>
          </a:fontRef>
        </p:style>
        <p:txBody>
          <a:bodyPr/>
          <a:lstStyle>
            <a:lvl1pPr marL="342900" lvl="0" indent="-342900" algn="l" defTabSz="914400" rtl="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3000" b="0" i="0" u="none" kern="1200" baseline="0">
                <a:solidFill>
                  <a:schemeClr val="tx1"/>
                </a:solidFill>
                <a:latin typeface="+mn-lt"/>
                <a:ea typeface="+mn-ea"/>
                <a:cs typeface="+mn-cs"/>
              </a:defRPr>
            </a:lvl1pPr>
            <a:lvl2pPr marL="669925" lvl="1" indent="-325120" algn="l" defTabSz="914400" rtl="0" eaLnBrk="1" fontAlgn="base" latinLnBrk="0" hangingPunct="1">
              <a:lnSpc>
                <a:spcPct val="100000"/>
              </a:lnSpc>
              <a:spcBef>
                <a:spcPct val="20000"/>
              </a:spcBef>
              <a:spcAft>
                <a:spcPct val="0"/>
              </a:spcAft>
              <a:buClr>
                <a:schemeClr val="accent2"/>
              </a:buClr>
              <a:buSzPct val="60000"/>
              <a:buFont typeface="Wingdings" panose="05000000000000000000" pitchFamily="2" charset="2"/>
              <a:buChar char="q"/>
              <a:defRPr sz="2600" b="0" i="0" u="none" kern="1200" baseline="0">
                <a:solidFill>
                  <a:schemeClr val="tx1"/>
                </a:solidFill>
                <a:latin typeface="+mn-lt"/>
                <a:ea typeface="+mn-ea"/>
                <a:cs typeface="+mn-cs"/>
              </a:defRPr>
            </a:lvl2pPr>
            <a:lvl3pPr marL="1022350" lvl="2" indent="-350520" algn="l" defTabSz="914400" rtl="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200" b="0" i="0" u="none" kern="1200" baseline="0">
                <a:solidFill>
                  <a:schemeClr val="tx1"/>
                </a:solidFill>
                <a:latin typeface="+mn-lt"/>
                <a:ea typeface="+mn-ea"/>
                <a:cs typeface="+mn-cs"/>
              </a:defRPr>
            </a:lvl3pPr>
            <a:lvl4pPr marL="1339850" lvl="3" indent="-315595" algn="l" defTabSz="914400" rtl="0" eaLnBrk="1" fontAlgn="base" latinLnBrk="0" hangingPunct="1">
              <a:lnSpc>
                <a:spcPct val="100000"/>
              </a:lnSpc>
              <a:spcBef>
                <a:spcPct val="20000"/>
              </a:spcBef>
              <a:spcAft>
                <a:spcPct val="0"/>
              </a:spcAft>
              <a:buClr>
                <a:schemeClr val="accent2"/>
              </a:buClr>
              <a:buSzPct val="70000"/>
              <a:buFont typeface="Wingdings" panose="05000000000000000000" pitchFamily="2" charset="2"/>
              <a:buChar char="q"/>
              <a:defRPr sz="2000" b="0" i="0" u="none" kern="1200" baseline="0">
                <a:solidFill>
                  <a:schemeClr val="tx1"/>
                </a:solidFill>
                <a:latin typeface="+mn-lt"/>
                <a:ea typeface="+mn-ea"/>
                <a:cs typeface="+mn-cs"/>
              </a:defRPr>
            </a:lvl4pPr>
            <a:lvl5pPr marL="1681480" lvl="4" indent="-339725"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9pPr>
          </a:lstStyle>
          <a:p>
            <a:pPr>
              <a:lnSpc>
                <a:spcPct val="120000"/>
              </a:lnSpc>
            </a:pPr>
            <a:r>
              <a:rPr lang="zh-CN" altLang="en-US" sz="2800" b="1" dirty="0">
                <a:solidFill>
                  <a:srgbClr val="0000CC"/>
                </a:solidFill>
                <a:latin typeface="宋体" panose="02010600030101010101" pitchFamily="2" charset="-122"/>
              </a:rPr>
              <a:t>从组织需要的角度去考察人员配备</a:t>
            </a:r>
            <a:endParaRPr lang="zh-CN" altLang="en-US" sz="2800" b="1" dirty="0">
              <a:solidFill>
                <a:srgbClr val="0000CC"/>
              </a:solidFill>
              <a:latin typeface="宋体" panose="02010600030101010101" pitchFamily="2" charset="-122"/>
            </a:endParaRPr>
          </a:p>
          <a:p>
            <a:pPr>
              <a:lnSpc>
                <a:spcPct val="120000"/>
              </a:lnSpc>
              <a:buNone/>
            </a:pPr>
            <a:r>
              <a:rPr lang="zh-CN" altLang="en-US" sz="2800" b="1" dirty="0">
                <a:latin typeface="宋体" panose="02010600030101010101" pitchFamily="2" charset="-122"/>
              </a:rPr>
              <a:t>（</a:t>
            </a:r>
            <a:r>
              <a:rPr lang="en-US" altLang="zh-CN" sz="2800" b="1" dirty="0">
                <a:latin typeface="宋体" panose="02010600030101010101" pitchFamily="2" charset="-122"/>
              </a:rPr>
              <a:t>1</a:t>
            </a:r>
            <a:r>
              <a:rPr lang="zh-CN" altLang="en-US" sz="2800" b="1" dirty="0">
                <a:latin typeface="宋体" panose="02010600030101010101" pitchFamily="2" charset="-122"/>
              </a:rPr>
              <a:t>）要通过人员配备使组织系统开动运转。</a:t>
            </a:r>
            <a:endParaRPr lang="zh-CN" altLang="en-US" sz="2800" b="1" dirty="0">
              <a:latin typeface="宋体" panose="02010600030101010101" pitchFamily="2" charset="-122"/>
            </a:endParaRPr>
          </a:p>
          <a:p>
            <a:pPr>
              <a:lnSpc>
                <a:spcPct val="120000"/>
              </a:lnSpc>
              <a:buNone/>
            </a:pPr>
            <a:r>
              <a:rPr lang="zh-CN" altLang="en-US" sz="2800" b="1" dirty="0">
                <a:latin typeface="宋体" panose="02010600030101010101" pitchFamily="2" charset="-122"/>
              </a:rPr>
              <a:t>（</a:t>
            </a:r>
            <a:r>
              <a:rPr lang="en-US" altLang="zh-CN" sz="2800" b="1" dirty="0">
                <a:latin typeface="宋体" panose="02010600030101010101" pitchFamily="2" charset="-122"/>
              </a:rPr>
              <a:t>2</a:t>
            </a:r>
            <a:r>
              <a:rPr lang="zh-CN" altLang="en-US" sz="2800" b="1" dirty="0">
                <a:latin typeface="宋体" panose="02010600030101010101" pitchFamily="2" charset="-122"/>
              </a:rPr>
              <a:t>）为组织发展培养管理力量。</a:t>
            </a:r>
            <a:endParaRPr lang="zh-CN" altLang="en-US" sz="2800" b="1" dirty="0">
              <a:latin typeface="宋体" panose="02010600030101010101" pitchFamily="2" charset="-122"/>
            </a:endParaRPr>
          </a:p>
          <a:p>
            <a:pPr>
              <a:lnSpc>
                <a:spcPct val="120000"/>
              </a:lnSpc>
              <a:buNone/>
            </a:pPr>
            <a:r>
              <a:rPr lang="zh-CN" altLang="en-US" sz="2800" b="1" dirty="0">
                <a:latin typeface="宋体" panose="02010600030101010101" pitchFamily="2" charset="-122"/>
              </a:rPr>
              <a:t>（</a:t>
            </a:r>
            <a:r>
              <a:rPr lang="en-US" altLang="zh-CN" sz="2800" b="1" dirty="0">
                <a:latin typeface="宋体" panose="02010600030101010101" pitchFamily="2" charset="-122"/>
              </a:rPr>
              <a:t>3</a:t>
            </a:r>
            <a:r>
              <a:rPr lang="zh-CN" altLang="en-US" sz="2800" b="1" dirty="0">
                <a:latin typeface="宋体" panose="02010600030101010101" pitchFamily="2" charset="-122"/>
              </a:rPr>
              <a:t>）维持成员对组织的忠诚。</a:t>
            </a:r>
            <a:endParaRPr lang="zh-CN" altLang="en-US" sz="2800" b="1" dirty="0">
              <a:latin typeface="宋体" panose="02010600030101010101" pitchFamily="2" charset="-122"/>
            </a:endParaRPr>
          </a:p>
          <a:p>
            <a:pPr>
              <a:lnSpc>
                <a:spcPct val="120000"/>
              </a:lnSpc>
            </a:pPr>
            <a:r>
              <a:rPr lang="zh-CN" altLang="en-US" sz="2800" b="1" dirty="0">
                <a:solidFill>
                  <a:srgbClr val="0000CC"/>
                </a:solidFill>
                <a:latin typeface="宋体" panose="02010600030101010101" pitchFamily="2" charset="-122"/>
              </a:rPr>
              <a:t>从组织成员需要的角度去考察人员配备</a:t>
            </a:r>
            <a:endParaRPr lang="zh-CN" altLang="en-US" sz="2800" b="1" dirty="0">
              <a:solidFill>
                <a:srgbClr val="0000CC"/>
              </a:solidFill>
              <a:latin typeface="宋体" panose="02010600030101010101" pitchFamily="2" charset="-122"/>
            </a:endParaRPr>
          </a:p>
          <a:p>
            <a:pPr>
              <a:lnSpc>
                <a:spcPct val="120000"/>
              </a:lnSpc>
              <a:buNone/>
            </a:pPr>
            <a:r>
              <a:rPr lang="zh-CN" altLang="en-US" sz="2800" b="1" dirty="0">
                <a:latin typeface="宋体" panose="02010600030101010101" pitchFamily="2" charset="-122"/>
              </a:rPr>
              <a:t>（</a:t>
            </a:r>
            <a:r>
              <a:rPr lang="en-US" altLang="zh-CN" sz="2800" b="1" dirty="0">
                <a:latin typeface="宋体" panose="02010600030101010101" pitchFamily="2" charset="-122"/>
              </a:rPr>
              <a:t>1</a:t>
            </a:r>
            <a:r>
              <a:rPr lang="zh-CN" altLang="en-US" sz="2800" b="1" dirty="0">
                <a:latin typeface="宋体" panose="02010600030101010101" pitchFamily="2" charset="-122"/>
              </a:rPr>
              <a:t>）使每个人的知识和能力得到公正的评价、承认和使用。</a:t>
            </a:r>
            <a:endParaRPr lang="zh-CN" altLang="en-US" sz="2800" b="1" dirty="0">
              <a:latin typeface="宋体" panose="02010600030101010101" pitchFamily="2" charset="-122"/>
            </a:endParaRPr>
          </a:p>
          <a:p>
            <a:pPr>
              <a:lnSpc>
                <a:spcPct val="120000"/>
              </a:lnSpc>
              <a:buNone/>
            </a:pPr>
            <a:r>
              <a:rPr lang="zh-CN" altLang="en-US" sz="2800" b="1" dirty="0">
                <a:latin typeface="宋体" panose="02010600030101010101" pitchFamily="2" charset="-122"/>
              </a:rPr>
              <a:t>（</a:t>
            </a:r>
            <a:r>
              <a:rPr lang="en-US" altLang="zh-CN" sz="2800" b="1" dirty="0">
                <a:latin typeface="宋体" panose="02010600030101010101" pitchFamily="2" charset="-122"/>
              </a:rPr>
              <a:t>2</a:t>
            </a:r>
            <a:r>
              <a:rPr lang="zh-CN" altLang="en-US" sz="2800" b="1" dirty="0">
                <a:latin typeface="宋体" panose="02010600030101010101" pitchFamily="2" charset="-122"/>
              </a:rPr>
              <a:t>）不断提高组织成员的素质。</a:t>
            </a:r>
            <a:endParaRPr lang="zh-CN" altLang="en-US" sz="2800" b="1" dirty="0">
              <a:latin typeface="宋体" panose="02010600030101010101" pitchFamily="2" charset="-122"/>
            </a:endParaRPr>
          </a:p>
          <a:p>
            <a:endParaRPr lang="zh-CN" altLang="en-US" sz="2800" dirty="0">
              <a:latin typeface="宋体" panose="02010600030101010101" pitchFamily="2" charset="-122"/>
            </a:endParaRPr>
          </a:p>
        </p:txBody>
      </p:sp>
      <p:sp>
        <p:nvSpPr>
          <p:cNvPr id="35844" name="Rectangle 4"/>
          <p:cNvSpPr>
            <a:spLocks noChangeArrowheads="1"/>
          </p:cNvSpPr>
          <p:nvPr/>
        </p:nvSpPr>
        <p:spPr bwMode="auto">
          <a:xfrm>
            <a:off x="774383" y="1793240"/>
            <a:ext cx="3744913" cy="577850"/>
          </a:xfrm>
          <a:prstGeom prst="rect">
            <a:avLst/>
          </a:prstGeom>
          <a:ln>
            <a:noFill/>
          </a:ln>
        </p:spPr>
        <p:style>
          <a:lnRef idx="2">
            <a:schemeClr val="dk1"/>
          </a:lnRef>
          <a:fillRef idx="1">
            <a:schemeClr val="lt1"/>
          </a:fillRef>
          <a:effectRef idx="0">
            <a:schemeClr val="dk1"/>
          </a:effectRef>
          <a:fontRef idx="minor">
            <a:schemeClr val="dk1"/>
          </a:fontRef>
        </p:style>
        <p:txBody>
          <a:bodyPr>
            <a:flatTx/>
          </a:bodyPr>
          <a:lstStyle>
            <a:lvl1pPr marL="571500" indent="-571500" eaLnBrk="0" hangingPunct="0">
              <a:lnSpc>
                <a:spcPct val="130000"/>
              </a:lnSpc>
              <a:spcBef>
                <a:spcPct val="20000"/>
              </a:spcBef>
              <a:buClr>
                <a:schemeClr val="hlink"/>
              </a:buClr>
              <a:buFont typeface="Wingdings" panose="05000000000000000000" pitchFamily="2" charset="2"/>
              <a:defRPr sz="2000">
                <a:solidFill>
                  <a:schemeClr val="tx2"/>
                </a:solidFill>
                <a:effectLst>
                  <a:outerShdw blurRad="38100" dist="38100" dir="2700000" algn="tl">
                    <a:srgbClr val="C0C0C0"/>
                  </a:outerShdw>
                </a:effectLst>
                <a:latin typeface="Times New Roman" panose="02020603050405020304" pitchFamily="18" charset="0"/>
                <a:ea typeface="黑体" panose="02010609060101010101" charset="-122"/>
              </a:defRPr>
            </a:lvl1pPr>
            <a:lvl2pPr marL="840105" indent="-297180" eaLnBrk="0" hangingPunct="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ea typeface="黑体" panose="02010609060101010101" charset="-122"/>
              </a:defRPr>
            </a:lvl2pPr>
            <a:lvl3pPr marL="1132205" indent="-123825" eaLnBrk="0" hangingPunct="0">
              <a:spcBef>
                <a:spcPct val="20000"/>
              </a:spcBef>
              <a:buClr>
                <a:schemeClr val="tx1"/>
              </a:buClr>
              <a:buChar char="•"/>
              <a:defRPr sz="2200">
                <a:solidFill>
                  <a:schemeClr val="tx1"/>
                </a:solidFill>
                <a:latin typeface="Arial" panose="020B0604020202020204" pitchFamily="34" charset="0"/>
                <a:ea typeface="黑体" panose="02010609060101010101" charset="-122"/>
              </a:defRPr>
            </a:lvl3pPr>
            <a:lvl4pPr marL="1370330" indent="46355" eaLnBrk="0" hangingPunct="0">
              <a:spcBef>
                <a:spcPct val="20000"/>
              </a:spcBef>
              <a:buChar char="–"/>
              <a:defRPr sz="2000">
                <a:solidFill>
                  <a:schemeClr val="tx1"/>
                </a:solidFill>
                <a:latin typeface="Arial" panose="020B0604020202020204" pitchFamily="34" charset="0"/>
                <a:ea typeface="黑体" panose="02010609060101010101" charset="-122"/>
              </a:defRPr>
            </a:lvl4pPr>
            <a:lvl5pPr marL="1663700" indent="165100" eaLnBrk="0" hangingPunct="0">
              <a:spcBef>
                <a:spcPct val="20000"/>
              </a:spcBef>
              <a:buChar char="»"/>
              <a:defRPr sz="2000">
                <a:solidFill>
                  <a:schemeClr val="tx1"/>
                </a:solidFill>
                <a:latin typeface="Arial" panose="020B0604020202020204" pitchFamily="34" charset="0"/>
                <a:ea typeface="黑体" panose="02010609060101010101" charset="-122"/>
              </a:defRPr>
            </a:lvl5pPr>
            <a:lvl6pPr marL="21209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6pPr>
            <a:lvl7pPr marL="25781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7pPr>
            <a:lvl8pPr marL="30353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8pPr>
            <a:lvl9pPr marL="34925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9pPr>
          </a:lstStyle>
          <a:p>
            <a:pPr marL="571500" marR="0" lvl="0" indent="-571500" algn="l" defTabSz="914400" rtl="0" eaLnBrk="0" fontAlgn="base" latinLnBrk="0" hangingPunct="0">
              <a:lnSpc>
                <a:spcPct val="90000"/>
              </a:lnSpc>
              <a:spcBef>
                <a:spcPct val="0"/>
              </a:spcBef>
              <a:spcAft>
                <a:spcPct val="0"/>
              </a:spcAft>
              <a:buClrTx/>
              <a:buSzTx/>
              <a:buFontTx/>
              <a:buNone/>
              <a:defRPr/>
            </a:pPr>
            <a:r>
              <a:rPr kumimoji="0" lang="zh-CN" altLang="en-US" sz="2000" b="1" i="0" u="none" strike="noStrike" kern="1200" cap="none" spc="0" normalizeH="0" baseline="0" noProof="0" smtClean="0">
                <a:ln>
                  <a:noFill/>
                </a:ln>
                <a:solidFill>
                  <a:srgbClr val="204BB6"/>
                </a:solidFill>
                <a:effectLst>
                  <a:outerShdw blurRad="38100" dist="38100" dir="2700000" algn="tl">
                    <a:srgbClr val="C0C0C0"/>
                  </a:outerShdw>
                </a:effectLst>
                <a:uLnTx/>
                <a:uFillTx/>
                <a:latin typeface="Times New Roman" panose="02020603050405020304" pitchFamily="18" charset="0"/>
                <a:ea typeface="黑体" panose="02010609060101010101" charset="-122"/>
                <a:cs typeface="+mn-cs"/>
              </a:rPr>
              <a:t>（一）</a:t>
            </a:r>
            <a:r>
              <a:rPr kumimoji="0" lang="zh-CN" altLang="en-US" sz="2400" b="1" i="0" u="none" strike="noStrike" kern="1200" cap="none" spc="0" normalizeH="0" baseline="0" noProof="0" smtClean="0">
                <a:ln>
                  <a:noFill/>
                </a:ln>
                <a:solidFill>
                  <a:srgbClr val="000099"/>
                </a:solidFill>
                <a:effectLst/>
                <a:uLnTx/>
                <a:uFillTx/>
                <a:latin typeface="华文中宋" pitchFamily="2" charset="-122"/>
                <a:ea typeface="黑体" panose="02010609060101010101" charset="-122"/>
                <a:cs typeface="+mn-cs"/>
              </a:rPr>
              <a:t>配备岗位人员的任务</a:t>
            </a:r>
            <a:endParaRPr kumimoji="0" lang="zh-CN" altLang="en-US" sz="2400" b="1" i="0" u="none" strike="noStrike" kern="1200" cap="none" spc="0" normalizeH="0" baseline="0" noProof="0" smtClean="0">
              <a:ln>
                <a:noFill/>
              </a:ln>
              <a:solidFill>
                <a:srgbClr val="000099"/>
              </a:solidFill>
              <a:effectLst/>
              <a:uLnTx/>
              <a:uFillTx/>
              <a:latin typeface="华文中宋" pitchFamily="2" charset="-122"/>
              <a:ea typeface="黑体" panose="02010609060101010101" charset="-122"/>
              <a:cs typeface="+mn-cs"/>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2" presetClass="entr" presetSubtype="1" fill="hold" grpId="0" nodeType="withEffect">
                                  <p:stCondLst>
                                    <p:cond delay="0"/>
                                  </p:stCondLst>
                                  <p:childTnLst>
                                    <p:set>
                                      <p:cBhvr>
                                        <p:cTn id="9" dur="1" fill="hold">
                                          <p:stCondLst>
                                            <p:cond delay="0"/>
                                          </p:stCondLst>
                                        </p:cTn>
                                        <p:tgtEl>
                                          <p:spTgt spid="35844"/>
                                        </p:tgtEl>
                                        <p:attrNameLst>
                                          <p:attrName>style.visibility</p:attrName>
                                        </p:attrNameLst>
                                      </p:cBhvr>
                                      <p:to>
                                        <p:strVal val="visible"/>
                                      </p:to>
                                    </p:set>
                                    <p:anim calcmode="lin" valueType="num">
                                      <p:cBhvr additive="base">
                                        <p:cTn id="10" dur="1000" fill="hold"/>
                                        <p:tgtEl>
                                          <p:spTgt spid="35844"/>
                                        </p:tgtEl>
                                        <p:attrNameLst>
                                          <p:attrName>ppt_x</p:attrName>
                                        </p:attrNameLst>
                                      </p:cBhvr>
                                      <p:tavLst>
                                        <p:tav tm="0">
                                          <p:val>
                                            <p:strVal val="#ppt_x"/>
                                          </p:val>
                                        </p:tav>
                                        <p:tav tm="100000">
                                          <p:val>
                                            <p:strVal val="#ppt_x"/>
                                          </p:val>
                                        </p:tav>
                                      </p:tavLst>
                                    </p:anim>
                                    <p:anim calcmode="lin" valueType="num">
                                      <p:cBhvr additive="base">
                                        <p:cTn id="11" dur="1000" fill="hold"/>
                                        <p:tgtEl>
                                          <p:spTgt spid="35844"/>
                                        </p:tgtEl>
                                        <p:attrNameLst>
                                          <p:attrName>ppt_y</p:attrName>
                                        </p:attrNameLst>
                                      </p:cBhvr>
                                      <p:tavLst>
                                        <p:tav tm="0">
                                          <p:val>
                                            <p:strVal val="0-#ppt_h/2"/>
                                          </p:val>
                                        </p:tav>
                                        <p:tav tm="100000">
                                          <p:val>
                                            <p:strVal val="#ppt_y"/>
                                          </p:val>
                                        </p:tav>
                                      </p:tavLst>
                                    </p:anim>
                                  </p:childTnLst>
                                </p:cTn>
                              </p:par>
                              <p:par>
                                <p:cTn id="12" presetID="2" presetClass="entr" presetSubtype="1" fill="hold" grpId="0" nodeType="withEffect">
                                  <p:stCondLst>
                                    <p:cond delay="0"/>
                                  </p:stCondLst>
                                  <p:childTnLst>
                                    <p:set>
                                      <p:cBhvr>
                                        <p:cTn id="13" dur="1" fill="hold">
                                          <p:stCondLst>
                                            <p:cond delay="0"/>
                                          </p:stCondLst>
                                        </p:cTn>
                                        <p:tgtEl>
                                          <p:spTgt spid="35844">
                                            <p:txEl>
                                              <p:charRg st="0" end="13"/>
                                            </p:txEl>
                                          </p:spTgt>
                                        </p:tgtEl>
                                        <p:attrNameLst>
                                          <p:attrName>style.visibility</p:attrName>
                                        </p:attrNameLst>
                                      </p:cBhvr>
                                      <p:to>
                                        <p:strVal val="visible"/>
                                      </p:to>
                                    </p:set>
                                    <p:anim calcmode="lin" valueType="num">
                                      <p:cBhvr additive="base">
                                        <p:cTn id="14" dur="1000" fill="hold"/>
                                        <p:tgtEl>
                                          <p:spTgt spid="35844">
                                            <p:txEl>
                                              <p:charRg st="0" end="13"/>
                                            </p:txEl>
                                          </p:spTgt>
                                        </p:tgtEl>
                                        <p:attrNameLst>
                                          <p:attrName>ppt_x</p:attrName>
                                        </p:attrNameLst>
                                      </p:cBhvr>
                                      <p:tavLst>
                                        <p:tav tm="0">
                                          <p:val>
                                            <p:strVal val="#ppt_x"/>
                                          </p:val>
                                        </p:tav>
                                        <p:tav tm="100000">
                                          <p:val>
                                            <p:strVal val="#ppt_x"/>
                                          </p:val>
                                        </p:tav>
                                      </p:tavLst>
                                    </p:anim>
                                    <p:anim calcmode="lin" valueType="num">
                                      <p:cBhvr additive="base">
                                        <p:cTn id="15" dur="1000" fill="hold"/>
                                        <p:tgtEl>
                                          <p:spTgt spid="35844">
                                            <p:txEl>
                                              <p:charRg st="0" end="1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35844" grpId="0" animBg="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2" name="文本框 1"/>
          <p:cNvSpPr txBox="1"/>
          <p:nvPr/>
        </p:nvSpPr>
        <p:spPr>
          <a:xfrm>
            <a:off x="597535" y="2241550"/>
            <a:ext cx="11243310" cy="3561715"/>
          </a:xfrm>
          <a:prstGeom prst="rect">
            <a:avLst/>
          </a:prstGeom>
          <a:noFill/>
          <a:ln>
            <a:solidFill>
              <a:schemeClr val="tx2"/>
            </a:solidFill>
            <a:prstDash val="dash"/>
          </a:ln>
        </p:spPr>
        <p:txBody>
          <a:bodyPr wrap="square" rtlCol="0" anchor="t">
            <a:spAutoFit/>
          </a:bodyPr>
          <a:p>
            <a:r>
              <a:rPr lang="zh-CN" altLang="en-US" sz="2400">
                <a:latin typeface="微软雅黑" panose="020B0503020204020204" pitchFamily="34" charset="-122"/>
                <a:ea typeface="微软雅黑" panose="020B0503020204020204" pitchFamily="34" charset="-122"/>
              </a:rPr>
              <a:t>在一次工商界的聚合上，几个老板大谈自己的经营心得，其中 一个说：“我有三个不成才的员工。一个整天嫌这嫌那，专门吹毛求疵；一个杞人忧天，老是害怕工厂有事；另一个整天在外面闲荡鬼混”。这位老板为之烦恼，想炒掉这个员工，你有什么更好的建议吗？</a:t>
            </a:r>
            <a:endParaRPr lang="zh-CN" altLang="en-US" sz="2400">
              <a:latin typeface="微软雅黑" panose="020B0503020204020204" pitchFamily="34" charset="-122"/>
              <a:ea typeface="微软雅黑" panose="020B0503020204020204" pitchFamily="34" charset="-122"/>
            </a:endParaRPr>
          </a:p>
          <a:p>
            <a:pPr>
              <a:lnSpc>
                <a:spcPct val="90000"/>
              </a:lnSpc>
            </a:pPr>
            <a:r>
              <a:rPr lang="zh-CN" altLang="en-US" sz="2400" dirty="0">
                <a:latin typeface="微软雅黑" panose="020B0503020204020204" pitchFamily="34" charset="-122"/>
                <a:ea typeface="微软雅黑" panose="020B0503020204020204" pitchFamily="34" charset="-122"/>
                <a:sym typeface="+mn-ea"/>
              </a:rPr>
              <a:t>第二个老板听后想了想说；“既然这样，你就把这三个人 让给我吧。”</a:t>
            </a:r>
            <a:endParaRPr lang="zh-CN" altLang="en-US" sz="2400" dirty="0">
              <a:latin typeface="微软雅黑" panose="020B0503020204020204" pitchFamily="34" charset="-122"/>
              <a:ea typeface="微软雅黑" panose="020B0503020204020204" pitchFamily="34" charset="-122"/>
            </a:endParaRPr>
          </a:p>
          <a:p>
            <a:pPr>
              <a:lnSpc>
                <a:spcPct val="90000"/>
              </a:lnSpc>
            </a:pPr>
            <a:r>
              <a:rPr lang="zh-CN" altLang="en-US" sz="2400" dirty="0">
                <a:latin typeface="微软雅黑" panose="020B0503020204020204" pitchFamily="34" charset="-122"/>
                <a:ea typeface="微软雅黑" panose="020B0503020204020204" pitchFamily="34" charset="-122"/>
                <a:sym typeface="+mn-ea"/>
              </a:rPr>
              <a:t>三个人第二天到新公司报到，新老板给他们分配工作：喜欢吹毛求疵的人，负责质量管理；害怕出事的，负责安全保卫； 整天在外面闲逛的，负责产品宣传和推销。</a:t>
            </a:r>
            <a:endParaRPr lang="zh-CN" altLang="en-US" sz="2400" dirty="0">
              <a:latin typeface="微软雅黑" panose="020B0503020204020204" pitchFamily="34" charset="-122"/>
              <a:ea typeface="微软雅黑" panose="020B0503020204020204" pitchFamily="34" charset="-122"/>
            </a:endParaRPr>
          </a:p>
          <a:p>
            <a:pPr>
              <a:lnSpc>
                <a:spcPct val="90000"/>
              </a:lnSpc>
            </a:pPr>
            <a:r>
              <a:rPr lang="zh-CN" altLang="en-US" sz="2400" dirty="0">
                <a:latin typeface="微软雅黑" panose="020B0503020204020204" pitchFamily="34" charset="-122"/>
                <a:ea typeface="微软雅黑" panose="020B0503020204020204" pitchFamily="34" charset="-122"/>
                <a:sym typeface="+mn-ea"/>
              </a:rPr>
              <a:t>三个人大为高兴，高高兴兴走马上任。过了一段时间，两个老板又碰到了一块，第一个老 板问第二个老板，那三个人是不是也让他头痛了了。他回答：“哪里， 他们都是很出类拔萃的，由于他们的到来，工厂的盈利直线上升。”</a:t>
            </a:r>
            <a:endParaRPr lang="zh-CN" altLang="en-US" sz="2400">
              <a:latin typeface="微软雅黑" panose="020B0503020204020204" pitchFamily="34" charset="-122"/>
              <a:ea typeface="微软雅黑" panose="020B0503020204020204" pitchFamily="34" charset="-122"/>
            </a:endParaRPr>
          </a:p>
        </p:txBody>
      </p:sp>
      <p:sp>
        <p:nvSpPr>
          <p:cNvPr id="4" name="文本框 3"/>
          <p:cNvSpPr txBox="1"/>
          <p:nvPr/>
        </p:nvSpPr>
        <p:spPr>
          <a:xfrm>
            <a:off x="4298315" y="1401445"/>
            <a:ext cx="2383155" cy="5835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p>
            <a:r>
              <a:rPr lang="zh-CN" altLang="en-US" sz="3200">
                <a:latin typeface="微软雅黑" panose="020B0503020204020204" pitchFamily="34" charset="-122"/>
                <a:ea typeface="微软雅黑" panose="020B0503020204020204" pitchFamily="34" charset="-122"/>
              </a:rPr>
              <a:t>老板的烦恼</a:t>
            </a:r>
            <a:endParaRPr lang="zh-CN" altLang="en-US" sz="3200">
              <a:latin typeface="微软雅黑" panose="020B0503020204020204" pitchFamily="34" charset="-122"/>
              <a:ea typeface="微软雅黑" panose="020B0503020204020204" pitchFamily="34" charset="-122"/>
            </a:endParaRPr>
          </a:p>
        </p:txBody>
      </p:sp>
      <p:sp>
        <p:nvSpPr>
          <p:cNvPr id="5" name="文本框 4"/>
          <p:cNvSpPr txBox="1"/>
          <p:nvPr/>
        </p:nvSpPr>
        <p:spPr>
          <a:xfrm>
            <a:off x="1023620" y="6113780"/>
            <a:ext cx="8085455" cy="460375"/>
          </a:xfrm>
          <a:prstGeom prst="rect">
            <a:avLst/>
          </a:prstGeom>
          <a:noFill/>
          <a:ln>
            <a:solidFill>
              <a:srgbClr val="054682"/>
            </a:solidFill>
            <a:prstDash val="dash"/>
          </a:ln>
        </p:spPr>
        <p:txBody>
          <a:bodyPr wrap="square" rtlCol="0">
            <a:spAutoFit/>
          </a:bodyPr>
          <a:p>
            <a:r>
              <a:rPr lang="zh-CN" altLang="en-US" sz="2400" b="1">
                <a:latin typeface="微软雅黑" panose="020B0503020204020204" pitchFamily="34" charset="-122"/>
                <a:ea typeface="微软雅黑" panose="020B0503020204020204" pitchFamily="34" charset="-122"/>
              </a:rPr>
              <a:t>问题：第二个老板的用人原则是什么？取得怎样的效果？</a:t>
            </a:r>
            <a:endParaRPr lang="zh-CN" altLang="en-US" sz="2400" b="1">
              <a:latin typeface="微软雅黑" panose="020B0503020204020204" pitchFamily="34" charset="-122"/>
              <a:ea typeface="微软雅黑" panose="020B0503020204020204" pitchFamily="34" charset="-122"/>
            </a:endParaRPr>
          </a:p>
        </p:txBody>
      </p:sp>
      <p:sp>
        <p:nvSpPr>
          <p:cNvPr id="6" name="文本框 5"/>
          <p:cNvSpPr txBox="1"/>
          <p:nvPr/>
        </p:nvSpPr>
        <p:spPr>
          <a:xfrm>
            <a:off x="810260" y="1064895"/>
            <a:ext cx="1617345" cy="52197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p>
            <a:r>
              <a:rPr lang="zh-CN" altLang="en-US" sz="2800">
                <a:latin typeface="微软雅黑" panose="020B0503020204020204" pitchFamily="34" charset="-122"/>
                <a:ea typeface="微软雅黑" panose="020B0503020204020204" pitchFamily="34" charset="-122"/>
              </a:rPr>
              <a:t>案例分析</a:t>
            </a:r>
            <a:endParaRPr lang="zh-CN" altLang="en-US" sz="2800">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36867" name="Rectangle 347"/>
          <p:cNvSpPr>
            <a:spLocks noChangeArrowheads="1"/>
          </p:cNvSpPr>
          <p:nvPr/>
        </p:nvSpPr>
        <p:spPr bwMode="auto">
          <a:xfrm>
            <a:off x="514668" y="1000125"/>
            <a:ext cx="5030788" cy="574675"/>
          </a:xfrm>
          <a:prstGeom prst="rect">
            <a:avLst/>
          </a:prstGeom>
          <a:ln>
            <a:noFill/>
          </a:ln>
        </p:spPr>
        <p:style>
          <a:lnRef idx="2">
            <a:schemeClr val="accent3"/>
          </a:lnRef>
          <a:fillRef idx="1">
            <a:schemeClr val="lt1"/>
          </a:fillRef>
          <a:effectRef idx="0">
            <a:schemeClr val="accent3"/>
          </a:effectRef>
          <a:fontRef idx="minor">
            <a:schemeClr val="dk1"/>
          </a:fontRef>
        </p:style>
        <p:txBody>
          <a:bodyPr wrap="none" anchor="ctr">
            <a:flatTx/>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800" b="0" i="0" u="none" strike="noStrike" kern="1200" cap="none" spc="0" normalizeH="0" baseline="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cs typeface="+mn-cs"/>
              </a:rPr>
              <a:t>二、配备岗位人员的任务和原则</a:t>
            </a:r>
            <a:endParaRPr kumimoji="0" lang="zh-CN" altLang="en-US" sz="2800" b="0" i="0" u="none" strike="noStrike" kern="1200" cap="none" spc="0" normalizeH="0" baseline="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cs typeface="+mn-cs"/>
            </a:endParaRPr>
          </a:p>
        </p:txBody>
      </p:sp>
      <p:sp>
        <p:nvSpPr>
          <p:cNvPr id="36868" name="Rectangle 4"/>
          <p:cNvSpPr>
            <a:spLocks noChangeArrowheads="1"/>
          </p:cNvSpPr>
          <p:nvPr/>
        </p:nvSpPr>
        <p:spPr bwMode="auto">
          <a:xfrm>
            <a:off x="942658" y="1574800"/>
            <a:ext cx="3744913" cy="577850"/>
          </a:xfrm>
          <a:prstGeom prst="rect">
            <a:avLst/>
          </a:prstGeom>
          <a:ln>
            <a:noFill/>
          </a:ln>
        </p:spPr>
        <p:style>
          <a:lnRef idx="2">
            <a:schemeClr val="accent3"/>
          </a:lnRef>
          <a:fillRef idx="1">
            <a:schemeClr val="lt1"/>
          </a:fillRef>
          <a:effectRef idx="0">
            <a:schemeClr val="accent3"/>
          </a:effectRef>
          <a:fontRef idx="minor">
            <a:schemeClr val="dk1"/>
          </a:fontRef>
        </p:style>
        <p:txBody>
          <a:bodyPr>
            <a:flatTx/>
          </a:bodyPr>
          <a:lstStyle>
            <a:lvl1pPr marL="571500" indent="-571500" eaLnBrk="0" hangingPunct="0">
              <a:lnSpc>
                <a:spcPct val="130000"/>
              </a:lnSpc>
              <a:spcBef>
                <a:spcPct val="20000"/>
              </a:spcBef>
              <a:buClr>
                <a:schemeClr val="hlink"/>
              </a:buClr>
              <a:buFont typeface="Wingdings" panose="05000000000000000000" pitchFamily="2" charset="2"/>
              <a:defRPr sz="2000">
                <a:solidFill>
                  <a:schemeClr val="tx2"/>
                </a:solidFill>
                <a:effectLst>
                  <a:outerShdw blurRad="38100" dist="38100" dir="2700000" algn="tl">
                    <a:srgbClr val="C0C0C0"/>
                  </a:outerShdw>
                </a:effectLst>
                <a:latin typeface="Times New Roman" panose="02020603050405020304" pitchFamily="18" charset="0"/>
                <a:ea typeface="黑体" panose="02010609060101010101" charset="-122"/>
              </a:defRPr>
            </a:lvl1pPr>
            <a:lvl2pPr marL="840105" indent="-297180" eaLnBrk="0" hangingPunct="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ea typeface="黑体" panose="02010609060101010101" charset="-122"/>
              </a:defRPr>
            </a:lvl2pPr>
            <a:lvl3pPr marL="1132205" indent="-123825" eaLnBrk="0" hangingPunct="0">
              <a:spcBef>
                <a:spcPct val="20000"/>
              </a:spcBef>
              <a:buClr>
                <a:schemeClr val="tx1"/>
              </a:buClr>
              <a:buChar char="•"/>
              <a:defRPr sz="2200">
                <a:solidFill>
                  <a:schemeClr val="tx1"/>
                </a:solidFill>
                <a:latin typeface="Arial" panose="020B0604020202020204" pitchFamily="34" charset="0"/>
                <a:ea typeface="黑体" panose="02010609060101010101" charset="-122"/>
              </a:defRPr>
            </a:lvl3pPr>
            <a:lvl4pPr marL="1370330" indent="46355" eaLnBrk="0" hangingPunct="0">
              <a:spcBef>
                <a:spcPct val="20000"/>
              </a:spcBef>
              <a:buChar char="–"/>
              <a:defRPr sz="2000">
                <a:solidFill>
                  <a:schemeClr val="tx1"/>
                </a:solidFill>
                <a:latin typeface="Arial" panose="020B0604020202020204" pitchFamily="34" charset="0"/>
                <a:ea typeface="黑体" panose="02010609060101010101" charset="-122"/>
              </a:defRPr>
            </a:lvl4pPr>
            <a:lvl5pPr marL="1663700" indent="165100" eaLnBrk="0" hangingPunct="0">
              <a:spcBef>
                <a:spcPct val="20000"/>
              </a:spcBef>
              <a:buChar char="»"/>
              <a:defRPr sz="2000">
                <a:solidFill>
                  <a:schemeClr val="tx1"/>
                </a:solidFill>
                <a:latin typeface="Arial" panose="020B0604020202020204" pitchFamily="34" charset="0"/>
                <a:ea typeface="黑体" panose="02010609060101010101" charset="-122"/>
              </a:defRPr>
            </a:lvl5pPr>
            <a:lvl6pPr marL="21209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6pPr>
            <a:lvl7pPr marL="25781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7pPr>
            <a:lvl8pPr marL="30353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8pPr>
            <a:lvl9pPr marL="34925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9pPr>
          </a:lstStyle>
          <a:p>
            <a:pPr marL="571500" marR="0" lvl="0" indent="-571500" algn="l" defTabSz="914400" rtl="0" eaLnBrk="0" fontAlgn="base" latinLnBrk="0" hangingPunct="0">
              <a:lnSpc>
                <a:spcPct val="90000"/>
              </a:lnSpc>
              <a:spcBef>
                <a:spcPct val="0"/>
              </a:spcBef>
              <a:spcAft>
                <a:spcPct val="0"/>
              </a:spcAft>
              <a:buClrTx/>
              <a:buSzTx/>
              <a:buFontTx/>
              <a:buNone/>
              <a:defRPr/>
            </a:pPr>
            <a:r>
              <a:rPr kumimoji="0" lang="zh-CN" altLang="en-US" sz="2000" b="1" i="0" u="none" strike="noStrike" kern="1200" cap="none" spc="0" normalizeH="0" baseline="0" noProof="0" smtClean="0">
                <a:ln>
                  <a:noFill/>
                </a:ln>
                <a:solidFill>
                  <a:srgbClr val="204BB6"/>
                </a:solidFill>
                <a:effectLst>
                  <a:outerShdw blurRad="38100" dist="38100" dir="2700000" algn="tl">
                    <a:srgbClr val="C0C0C0"/>
                  </a:outerShdw>
                </a:effectLst>
                <a:uLnTx/>
                <a:uFillTx/>
                <a:latin typeface="Times New Roman" panose="02020603050405020304" pitchFamily="18" charset="0"/>
                <a:ea typeface="黑体" panose="02010609060101010101" charset="-122"/>
                <a:cs typeface="+mn-cs"/>
              </a:rPr>
              <a:t>（二）</a:t>
            </a:r>
            <a:r>
              <a:rPr kumimoji="0" lang="zh-CN" altLang="en-US" sz="2400" b="1" i="0" u="none" strike="noStrike" kern="1200" cap="none" spc="0" normalizeH="0" baseline="0" noProof="0" smtClean="0">
                <a:ln>
                  <a:noFill/>
                </a:ln>
                <a:solidFill>
                  <a:srgbClr val="000099"/>
                </a:solidFill>
                <a:effectLst/>
                <a:uLnTx/>
                <a:uFillTx/>
                <a:latin typeface="华文中宋" pitchFamily="2" charset="-122"/>
                <a:ea typeface="黑体" panose="02010609060101010101" charset="-122"/>
                <a:cs typeface="+mn-cs"/>
              </a:rPr>
              <a:t>配备岗位人员的原则</a:t>
            </a:r>
            <a:endParaRPr kumimoji="0" lang="zh-CN" altLang="en-US" sz="2400" b="1" i="0" u="none" strike="noStrike" kern="1200" cap="none" spc="0" normalizeH="0" baseline="0" noProof="0" smtClean="0">
              <a:ln>
                <a:noFill/>
              </a:ln>
              <a:solidFill>
                <a:srgbClr val="000099"/>
              </a:solidFill>
              <a:effectLst/>
              <a:uLnTx/>
              <a:uFillTx/>
              <a:latin typeface="华文中宋" pitchFamily="2" charset="-122"/>
              <a:ea typeface="黑体" panose="02010609060101010101" charset="-122"/>
              <a:cs typeface="+mn-cs"/>
            </a:endParaRPr>
          </a:p>
        </p:txBody>
      </p:sp>
      <p:sp>
        <p:nvSpPr>
          <p:cNvPr id="6" name="椭圆 5"/>
          <p:cNvSpPr/>
          <p:nvPr/>
        </p:nvSpPr>
        <p:spPr>
          <a:xfrm>
            <a:off x="6809398" y="2750007"/>
            <a:ext cx="699328" cy="699328"/>
          </a:xfrm>
          <a:prstGeom prst="ellipse">
            <a:avLst/>
          </a:prstGeom>
          <a:solidFill>
            <a:srgbClr val="0070C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200">
              <a:solidFill>
                <a:schemeClr val="tx1"/>
              </a:solidFill>
              <a:latin typeface="微软雅黑" panose="020B0503020204020204" pitchFamily="34" charset="-122"/>
              <a:ea typeface="微软雅黑" panose="020B0503020204020204" pitchFamily="34" charset="-122"/>
            </a:endParaRPr>
          </a:p>
        </p:txBody>
      </p:sp>
      <p:grpSp>
        <p:nvGrpSpPr>
          <p:cNvPr id="7" name="组合 6"/>
          <p:cNvGrpSpPr/>
          <p:nvPr/>
        </p:nvGrpSpPr>
        <p:grpSpPr>
          <a:xfrm>
            <a:off x="6451055" y="3320103"/>
            <a:ext cx="890519" cy="890519"/>
            <a:chOff x="304800" y="673100"/>
            <a:chExt cx="4000500" cy="4000500"/>
          </a:xfrm>
          <a:effectLst>
            <a:outerShdw blurRad="444500" dist="254000" dir="8100000" algn="tr" rotWithShape="0">
              <a:prstClr val="black">
                <a:alpha val="50000"/>
              </a:prstClr>
            </a:outerShdw>
          </a:effectLst>
        </p:grpSpPr>
        <p:sp>
          <p:nvSpPr>
            <p:cNvPr id="8" name="同心圆 7"/>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200">
                <a:solidFill>
                  <a:schemeClr val="tx1"/>
                </a:solidFill>
                <a:latin typeface="微软雅黑" panose="020B0503020204020204" pitchFamily="34" charset="-122"/>
                <a:ea typeface="微软雅黑" panose="020B0503020204020204" pitchFamily="34" charset="-122"/>
              </a:endParaRPr>
            </a:p>
          </p:txBody>
        </p:sp>
        <p:sp>
          <p:nvSpPr>
            <p:cNvPr id="9" name="椭圆 8"/>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200">
                <a:solidFill>
                  <a:schemeClr val="tx1"/>
                </a:solidFill>
                <a:latin typeface="微软雅黑" panose="020B0503020204020204" pitchFamily="34" charset="-122"/>
                <a:ea typeface="微软雅黑" panose="020B0503020204020204" pitchFamily="34" charset="-122"/>
              </a:endParaRPr>
            </a:p>
          </p:txBody>
        </p:sp>
      </p:grpSp>
      <p:sp>
        <p:nvSpPr>
          <p:cNvPr id="10" name="椭圆 9"/>
          <p:cNvSpPr/>
          <p:nvPr/>
        </p:nvSpPr>
        <p:spPr>
          <a:xfrm>
            <a:off x="5752581" y="3758119"/>
            <a:ext cx="986506" cy="986506"/>
          </a:xfrm>
          <a:prstGeom prst="ellipse">
            <a:avLst/>
          </a:prstGeom>
          <a:solidFill>
            <a:srgbClr val="0070C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pitchFamily="34" charset="-122"/>
              <a:ea typeface="微软雅黑" panose="020B0503020204020204" pitchFamily="34" charset="-122"/>
            </a:endParaRPr>
          </a:p>
        </p:txBody>
      </p:sp>
      <p:grpSp>
        <p:nvGrpSpPr>
          <p:cNvPr id="11" name="组合 10"/>
          <p:cNvGrpSpPr/>
          <p:nvPr/>
        </p:nvGrpSpPr>
        <p:grpSpPr>
          <a:xfrm>
            <a:off x="4658514" y="3398079"/>
            <a:ext cx="1360493" cy="1360493"/>
            <a:chOff x="304800" y="673100"/>
            <a:chExt cx="4000500" cy="4000500"/>
          </a:xfrm>
          <a:effectLst>
            <a:outerShdw blurRad="444500" dist="254000" dir="8100000" algn="tr" rotWithShape="0">
              <a:prstClr val="black">
                <a:alpha val="50000"/>
              </a:prstClr>
            </a:outerShdw>
          </a:effectLst>
        </p:grpSpPr>
        <p:sp>
          <p:nvSpPr>
            <p:cNvPr id="12" name="同心圆 11"/>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latin typeface="微软雅黑" panose="020B0503020204020204" pitchFamily="34" charset="-122"/>
                <a:ea typeface="微软雅黑" panose="020B0503020204020204" pitchFamily="34" charset="-122"/>
              </a:endParaRPr>
            </a:p>
          </p:txBody>
        </p:sp>
        <p:sp>
          <p:nvSpPr>
            <p:cNvPr id="13" name="椭圆 12"/>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pitchFamily="34" charset="-122"/>
                <a:ea typeface="微软雅黑" panose="020B0503020204020204" pitchFamily="34" charset="-122"/>
              </a:endParaRPr>
            </a:p>
          </p:txBody>
        </p:sp>
      </p:grpSp>
      <p:sp>
        <p:nvSpPr>
          <p:cNvPr id="14" name="椭圆 13"/>
          <p:cNvSpPr/>
          <p:nvPr/>
        </p:nvSpPr>
        <p:spPr>
          <a:xfrm>
            <a:off x="4127463" y="2226615"/>
            <a:ext cx="1603512" cy="1603512"/>
          </a:xfrm>
          <a:prstGeom prst="ellipse">
            <a:avLst/>
          </a:prstGeom>
          <a:solidFill>
            <a:srgbClr val="0070C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pitchFamily="34" charset="-122"/>
              <a:ea typeface="微软雅黑" panose="020B0503020204020204" pitchFamily="34" charset="-122"/>
            </a:endParaRPr>
          </a:p>
        </p:txBody>
      </p:sp>
      <p:sp>
        <p:nvSpPr>
          <p:cNvPr id="17" name="TextBox 16"/>
          <p:cNvSpPr txBox="1"/>
          <p:nvPr/>
        </p:nvSpPr>
        <p:spPr>
          <a:xfrm>
            <a:off x="7956550" y="3320415"/>
            <a:ext cx="2259965" cy="398780"/>
          </a:xfrm>
          <a:prstGeom prst="rect">
            <a:avLst/>
          </a:prstGeom>
          <a:noFill/>
        </p:spPr>
        <p:txBody>
          <a:bodyPr wrap="square" rtlCol="0">
            <a:spAutoFit/>
          </a:bodyPr>
          <a:p>
            <a:pPr algn="l"/>
            <a:r>
              <a:rPr lang="zh-CN" altLang="en-US" sz="2000" dirty="0">
                <a:solidFill>
                  <a:schemeClr val="tx1"/>
                </a:solidFill>
                <a:latin typeface="微软雅黑" panose="020B0503020204020204" pitchFamily="34" charset="-122"/>
                <a:ea typeface="微软雅黑" panose="020B0503020204020204" pitchFamily="34" charset="-122"/>
                <a:sym typeface="+mn-ea"/>
              </a:rPr>
              <a:t>因事择人的原则</a:t>
            </a:r>
            <a:endParaRPr lang="zh-CN" altLang="en-US" sz="2000" dirty="0">
              <a:solidFill>
                <a:schemeClr val="tx1"/>
              </a:solidFill>
              <a:latin typeface="微软雅黑" panose="020B0503020204020204" pitchFamily="34" charset="-122"/>
              <a:ea typeface="微软雅黑" panose="020B0503020204020204" pitchFamily="34" charset="-122"/>
              <a:sym typeface="+mn-ea"/>
            </a:endParaRPr>
          </a:p>
        </p:txBody>
      </p:sp>
      <p:sp>
        <p:nvSpPr>
          <p:cNvPr id="18" name="TextBox 17"/>
          <p:cNvSpPr txBox="1"/>
          <p:nvPr/>
        </p:nvSpPr>
        <p:spPr>
          <a:xfrm>
            <a:off x="7854524" y="3065642"/>
            <a:ext cx="292735" cy="306705"/>
          </a:xfrm>
          <a:prstGeom prst="rect">
            <a:avLst/>
          </a:prstGeom>
          <a:noFill/>
        </p:spPr>
        <p:txBody>
          <a:bodyPr wrap="none" rtlCol="0">
            <a:spAutoFit/>
          </a:bodyPr>
          <a:p>
            <a:r>
              <a:rPr lang="en-US" altLang="zh-CN" sz="1400" b="1" dirty="0" smtClean="0">
                <a:solidFill>
                  <a:srgbClr val="0070C0"/>
                </a:solidFill>
                <a:latin typeface="微软雅黑" panose="020B0503020204020204" pitchFamily="34" charset="-122"/>
                <a:ea typeface="微软雅黑" panose="020B0503020204020204" pitchFamily="34" charset="-122"/>
              </a:rPr>
              <a:t>1</a:t>
            </a:r>
            <a:endParaRPr lang="en-US" altLang="zh-CN" sz="1400" b="1" dirty="0">
              <a:solidFill>
                <a:srgbClr val="0070C0"/>
              </a:solidFill>
              <a:latin typeface="微软雅黑" panose="020B0503020204020204" pitchFamily="34" charset="-122"/>
              <a:ea typeface="微软雅黑" panose="020B0503020204020204" pitchFamily="34" charset="-122"/>
            </a:endParaRPr>
          </a:p>
        </p:txBody>
      </p:sp>
      <p:sp>
        <p:nvSpPr>
          <p:cNvPr id="19" name="TextBox 18"/>
          <p:cNvSpPr txBox="1"/>
          <p:nvPr/>
        </p:nvSpPr>
        <p:spPr>
          <a:xfrm>
            <a:off x="7497445" y="4320540"/>
            <a:ext cx="3635375" cy="398780"/>
          </a:xfrm>
          <a:prstGeom prst="rect">
            <a:avLst/>
          </a:prstGeom>
          <a:noFill/>
        </p:spPr>
        <p:txBody>
          <a:bodyPr wrap="square" rtlCol="0">
            <a:spAutoFit/>
          </a:bodyPr>
          <a:p>
            <a:pPr algn="l"/>
            <a:r>
              <a:rPr lang="zh-CN" altLang="en-US" sz="2000" dirty="0">
                <a:solidFill>
                  <a:schemeClr val="tx1"/>
                </a:solidFill>
                <a:latin typeface="微软雅黑" panose="020B0503020204020204" pitchFamily="34" charset="-122"/>
                <a:ea typeface="微软雅黑" panose="020B0503020204020204" pitchFamily="34" charset="-122"/>
                <a:sym typeface="+mn-ea"/>
              </a:rPr>
              <a:t>责、权、利相一致的原则</a:t>
            </a:r>
            <a:endParaRPr lang="zh-CN" altLang="en-US" sz="2000" dirty="0">
              <a:solidFill>
                <a:schemeClr val="tx1"/>
              </a:solidFill>
              <a:latin typeface="微软雅黑" panose="020B0503020204020204" pitchFamily="34" charset="-122"/>
              <a:ea typeface="微软雅黑" panose="020B0503020204020204" pitchFamily="34" charset="-122"/>
              <a:sym typeface="+mn-ea"/>
            </a:endParaRPr>
          </a:p>
        </p:txBody>
      </p:sp>
      <p:sp>
        <p:nvSpPr>
          <p:cNvPr id="20" name="TextBox 19"/>
          <p:cNvSpPr txBox="1"/>
          <p:nvPr/>
        </p:nvSpPr>
        <p:spPr>
          <a:xfrm>
            <a:off x="7476917" y="4002458"/>
            <a:ext cx="292735" cy="306705"/>
          </a:xfrm>
          <a:prstGeom prst="rect">
            <a:avLst/>
          </a:prstGeom>
          <a:noFill/>
        </p:spPr>
        <p:txBody>
          <a:bodyPr wrap="none" rtlCol="0">
            <a:spAutoFit/>
          </a:bodyPr>
          <a:p>
            <a:r>
              <a:rPr lang="en-US" altLang="zh-CN" sz="1400" b="1" dirty="0" smtClean="0">
                <a:solidFill>
                  <a:srgbClr val="0070C0"/>
                </a:solidFill>
                <a:latin typeface="微软雅黑" panose="020B0503020204020204" pitchFamily="34" charset="-122"/>
                <a:ea typeface="微软雅黑" panose="020B0503020204020204" pitchFamily="34" charset="-122"/>
              </a:rPr>
              <a:t>2</a:t>
            </a:r>
            <a:endParaRPr lang="en-US" altLang="zh-CN" sz="1400" b="1" dirty="0">
              <a:solidFill>
                <a:srgbClr val="0070C0"/>
              </a:solidFill>
              <a:latin typeface="微软雅黑" panose="020B0503020204020204" pitchFamily="34" charset="-122"/>
              <a:ea typeface="微软雅黑" panose="020B0503020204020204" pitchFamily="34" charset="-122"/>
            </a:endParaRPr>
          </a:p>
        </p:txBody>
      </p:sp>
      <p:sp>
        <p:nvSpPr>
          <p:cNvPr id="21" name="TextBox 20"/>
          <p:cNvSpPr txBox="1"/>
          <p:nvPr/>
        </p:nvSpPr>
        <p:spPr>
          <a:xfrm>
            <a:off x="6195695" y="5270500"/>
            <a:ext cx="2668270" cy="398780"/>
          </a:xfrm>
          <a:prstGeom prst="rect">
            <a:avLst/>
          </a:prstGeom>
          <a:noFill/>
        </p:spPr>
        <p:txBody>
          <a:bodyPr wrap="square" rtlCol="0">
            <a:spAutoFit/>
          </a:bodyPr>
          <a:p>
            <a:pPr algn="l"/>
            <a:r>
              <a:rPr lang="zh-CN" altLang="en-US" sz="2000" dirty="0">
                <a:solidFill>
                  <a:schemeClr val="tx1"/>
                </a:solidFill>
                <a:latin typeface="微软雅黑" panose="020B0503020204020204" pitchFamily="34" charset="-122"/>
                <a:ea typeface="微软雅黑" panose="020B0503020204020204" pitchFamily="34" charset="-122"/>
                <a:sym typeface="+mn-ea"/>
              </a:rPr>
              <a:t>公开竞争的原则</a:t>
            </a:r>
            <a:endParaRPr lang="zh-CN" altLang="en-US" sz="2000" dirty="0">
              <a:solidFill>
                <a:schemeClr val="tx1"/>
              </a:solidFill>
              <a:latin typeface="微软雅黑" panose="020B0503020204020204" pitchFamily="34" charset="-122"/>
              <a:ea typeface="微软雅黑" panose="020B0503020204020204" pitchFamily="34" charset="-122"/>
              <a:sym typeface="+mn-ea"/>
            </a:endParaRPr>
          </a:p>
        </p:txBody>
      </p:sp>
      <p:sp>
        <p:nvSpPr>
          <p:cNvPr id="22" name="TextBox 21"/>
          <p:cNvSpPr txBox="1"/>
          <p:nvPr/>
        </p:nvSpPr>
        <p:spPr>
          <a:xfrm>
            <a:off x="6199163" y="4897377"/>
            <a:ext cx="292735" cy="306705"/>
          </a:xfrm>
          <a:prstGeom prst="rect">
            <a:avLst/>
          </a:prstGeom>
          <a:noFill/>
        </p:spPr>
        <p:txBody>
          <a:bodyPr wrap="none" rtlCol="0">
            <a:spAutoFit/>
          </a:bodyPr>
          <a:p>
            <a:r>
              <a:rPr lang="en-US" altLang="zh-CN" sz="1400" b="1" dirty="0" smtClean="0">
                <a:solidFill>
                  <a:srgbClr val="0070C0"/>
                </a:solidFill>
                <a:latin typeface="微软雅黑" panose="020B0503020204020204" pitchFamily="34" charset="-122"/>
                <a:ea typeface="微软雅黑" panose="020B0503020204020204" pitchFamily="34" charset="-122"/>
              </a:rPr>
              <a:t>3</a:t>
            </a:r>
            <a:endParaRPr lang="en-US" altLang="zh-CN" sz="1400" b="1" dirty="0">
              <a:solidFill>
                <a:srgbClr val="0070C0"/>
              </a:solidFill>
              <a:latin typeface="微软雅黑" panose="020B0503020204020204" pitchFamily="34" charset="-122"/>
              <a:ea typeface="微软雅黑" panose="020B0503020204020204" pitchFamily="34" charset="-122"/>
            </a:endParaRPr>
          </a:p>
        </p:txBody>
      </p:sp>
      <p:sp>
        <p:nvSpPr>
          <p:cNvPr id="23" name="TextBox 22"/>
          <p:cNvSpPr txBox="1"/>
          <p:nvPr/>
        </p:nvSpPr>
        <p:spPr>
          <a:xfrm>
            <a:off x="2885440" y="4744720"/>
            <a:ext cx="2039620" cy="398780"/>
          </a:xfrm>
          <a:prstGeom prst="rect">
            <a:avLst/>
          </a:prstGeom>
          <a:noFill/>
        </p:spPr>
        <p:txBody>
          <a:bodyPr wrap="square" rtlCol="0">
            <a:spAutoFit/>
          </a:bodyPr>
          <a:p>
            <a:pPr algn="l"/>
            <a:r>
              <a:rPr lang="zh-CN" altLang="en-US" sz="2000" dirty="0">
                <a:solidFill>
                  <a:schemeClr val="tx1"/>
                </a:solidFill>
                <a:latin typeface="微软雅黑" panose="020B0503020204020204" pitchFamily="34" charset="-122"/>
                <a:ea typeface="微软雅黑" panose="020B0503020204020204" pitchFamily="34" charset="-122"/>
              </a:rPr>
              <a:t>用人之长的原则</a:t>
            </a:r>
            <a:endParaRPr lang="zh-CN" altLang="en-US" sz="2000" dirty="0">
              <a:solidFill>
                <a:schemeClr val="tx1"/>
              </a:solidFill>
              <a:latin typeface="微软雅黑" panose="020B0503020204020204" pitchFamily="34" charset="-122"/>
              <a:ea typeface="微软雅黑" panose="020B0503020204020204" pitchFamily="34" charset="-122"/>
            </a:endParaRPr>
          </a:p>
        </p:txBody>
      </p:sp>
      <p:sp>
        <p:nvSpPr>
          <p:cNvPr id="24" name="TextBox 23"/>
          <p:cNvSpPr txBox="1"/>
          <p:nvPr/>
        </p:nvSpPr>
        <p:spPr>
          <a:xfrm>
            <a:off x="3032787" y="4177440"/>
            <a:ext cx="292735" cy="306705"/>
          </a:xfrm>
          <a:prstGeom prst="rect">
            <a:avLst/>
          </a:prstGeom>
          <a:noFill/>
        </p:spPr>
        <p:txBody>
          <a:bodyPr wrap="none" rtlCol="0">
            <a:spAutoFit/>
          </a:bodyPr>
          <a:p>
            <a:r>
              <a:rPr lang="en-US" altLang="zh-CN" sz="1400" b="1" dirty="0" smtClean="0">
                <a:solidFill>
                  <a:srgbClr val="0070C0"/>
                </a:solidFill>
                <a:latin typeface="微软雅黑" panose="020B0503020204020204" pitchFamily="34" charset="-122"/>
                <a:ea typeface="微软雅黑" panose="020B0503020204020204" pitchFamily="34" charset="-122"/>
              </a:rPr>
              <a:t>4</a:t>
            </a:r>
            <a:endParaRPr lang="en-US" altLang="zh-CN" sz="1400" b="1" dirty="0">
              <a:solidFill>
                <a:srgbClr val="0070C0"/>
              </a:solidFill>
              <a:latin typeface="微软雅黑" panose="020B0503020204020204" pitchFamily="34" charset="-122"/>
              <a:ea typeface="微软雅黑" panose="020B0503020204020204" pitchFamily="34" charset="-122"/>
            </a:endParaRPr>
          </a:p>
        </p:txBody>
      </p:sp>
      <p:sp>
        <p:nvSpPr>
          <p:cNvPr id="25" name="TextBox 24"/>
          <p:cNvSpPr txBox="1"/>
          <p:nvPr/>
        </p:nvSpPr>
        <p:spPr>
          <a:xfrm>
            <a:off x="2263775" y="2823210"/>
            <a:ext cx="1863725" cy="706755"/>
          </a:xfrm>
          <a:prstGeom prst="rect">
            <a:avLst/>
          </a:prstGeom>
          <a:noFill/>
        </p:spPr>
        <p:txBody>
          <a:bodyPr wrap="square" rtlCol="0">
            <a:spAutoFit/>
          </a:bodyPr>
          <a:p>
            <a:pPr algn="l"/>
            <a:r>
              <a:rPr lang="zh-CN" altLang="en-US" sz="2000" dirty="0">
                <a:solidFill>
                  <a:schemeClr val="tx1"/>
                </a:solidFill>
                <a:latin typeface="微软雅黑" panose="020B0503020204020204" pitchFamily="34" charset="-122"/>
                <a:ea typeface="微软雅黑" panose="020B0503020204020204" pitchFamily="34" charset="-122"/>
                <a:sym typeface="+mn-ea"/>
              </a:rPr>
              <a:t>人事动态平衡的原则</a:t>
            </a:r>
            <a:endParaRPr lang="zh-CN" altLang="en-US" sz="2000" dirty="0">
              <a:solidFill>
                <a:schemeClr val="tx1"/>
              </a:solidFill>
              <a:latin typeface="微软雅黑" panose="020B0503020204020204" pitchFamily="34" charset="-122"/>
              <a:ea typeface="微软雅黑" panose="020B0503020204020204" pitchFamily="34" charset="-122"/>
              <a:sym typeface="+mn-ea"/>
            </a:endParaRPr>
          </a:p>
        </p:txBody>
      </p:sp>
      <p:sp>
        <p:nvSpPr>
          <p:cNvPr id="26" name="TextBox 25"/>
          <p:cNvSpPr txBox="1"/>
          <p:nvPr/>
        </p:nvSpPr>
        <p:spPr>
          <a:xfrm>
            <a:off x="2263837" y="2470139"/>
            <a:ext cx="292735" cy="306705"/>
          </a:xfrm>
          <a:prstGeom prst="rect">
            <a:avLst/>
          </a:prstGeom>
          <a:noFill/>
        </p:spPr>
        <p:txBody>
          <a:bodyPr wrap="none" rtlCol="0">
            <a:spAutoFit/>
          </a:bodyPr>
          <a:p>
            <a:r>
              <a:rPr lang="en-US" altLang="zh-CN" sz="1400" b="1" dirty="0" smtClean="0">
                <a:solidFill>
                  <a:srgbClr val="0070C0"/>
                </a:solidFill>
                <a:latin typeface="微软雅黑" panose="020B0503020204020204" pitchFamily="34" charset="-122"/>
                <a:ea typeface="微软雅黑" panose="020B0503020204020204" pitchFamily="34" charset="-122"/>
              </a:rPr>
              <a:t>5</a:t>
            </a:r>
            <a:endParaRPr lang="en-US" altLang="zh-CN" sz="1400" b="1" dirty="0">
              <a:solidFill>
                <a:srgbClr val="0070C0"/>
              </a:solidFill>
              <a:latin typeface="微软雅黑" panose="020B0503020204020204" pitchFamily="34" charset="-122"/>
              <a:ea typeface="微软雅黑" panose="020B0503020204020204" pitchFamily="34" charset="-122"/>
            </a:endParaRPr>
          </a:p>
        </p:txBody>
      </p:sp>
      <p:cxnSp>
        <p:nvCxnSpPr>
          <p:cNvPr id="28" name="直接连接符 27"/>
          <p:cNvCxnSpPr/>
          <p:nvPr/>
        </p:nvCxnSpPr>
        <p:spPr>
          <a:xfrm flipH="1" flipV="1">
            <a:off x="7471978" y="4002458"/>
            <a:ext cx="4076" cy="619757"/>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flipH="1" flipV="1">
            <a:off x="7851730" y="3137650"/>
            <a:ext cx="3324" cy="620469"/>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nvCxnSpPr>
        <p:spPr>
          <a:xfrm flipV="1">
            <a:off x="6195546" y="4897377"/>
            <a:ext cx="8518" cy="660954"/>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nvCxnSpPr>
        <p:spPr>
          <a:xfrm flipV="1">
            <a:off x="3027886" y="4118159"/>
            <a:ext cx="4901" cy="73404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2" name="直接连接符 31"/>
          <p:cNvCxnSpPr/>
          <p:nvPr/>
        </p:nvCxnSpPr>
        <p:spPr>
          <a:xfrm flipV="1">
            <a:off x="2252142" y="2437483"/>
            <a:ext cx="0" cy="782048"/>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2" presetClass="entr" presetSubtype="1" fill="hold" grpId="0" nodeType="withEffect">
                                  <p:stCondLst>
                                    <p:cond delay="0"/>
                                  </p:stCondLst>
                                  <p:childTnLst>
                                    <p:set>
                                      <p:cBhvr>
                                        <p:cTn id="9" dur="1" fill="hold">
                                          <p:stCondLst>
                                            <p:cond delay="0"/>
                                          </p:stCondLst>
                                        </p:cTn>
                                        <p:tgtEl>
                                          <p:spTgt spid="36868"/>
                                        </p:tgtEl>
                                        <p:attrNameLst>
                                          <p:attrName>style.visibility</p:attrName>
                                        </p:attrNameLst>
                                      </p:cBhvr>
                                      <p:to>
                                        <p:strVal val="visible"/>
                                      </p:to>
                                    </p:set>
                                    <p:anim calcmode="lin" valueType="num">
                                      <p:cBhvr additive="base">
                                        <p:cTn id="10" dur="1000" fill="hold"/>
                                        <p:tgtEl>
                                          <p:spTgt spid="36868"/>
                                        </p:tgtEl>
                                        <p:attrNameLst>
                                          <p:attrName>ppt_x</p:attrName>
                                        </p:attrNameLst>
                                      </p:cBhvr>
                                      <p:tavLst>
                                        <p:tav tm="0">
                                          <p:val>
                                            <p:strVal val="#ppt_x"/>
                                          </p:val>
                                        </p:tav>
                                        <p:tav tm="100000">
                                          <p:val>
                                            <p:strVal val="#ppt_x"/>
                                          </p:val>
                                        </p:tav>
                                      </p:tavLst>
                                    </p:anim>
                                    <p:anim calcmode="lin" valueType="num">
                                      <p:cBhvr additive="base">
                                        <p:cTn id="11" dur="1000" fill="hold"/>
                                        <p:tgtEl>
                                          <p:spTgt spid="36868"/>
                                        </p:tgtEl>
                                        <p:attrNameLst>
                                          <p:attrName>ppt_y</p:attrName>
                                        </p:attrNameLst>
                                      </p:cBhvr>
                                      <p:tavLst>
                                        <p:tav tm="0">
                                          <p:val>
                                            <p:strVal val="0-#ppt_h/2"/>
                                          </p:val>
                                        </p:tav>
                                        <p:tav tm="100000">
                                          <p:val>
                                            <p:strVal val="#ppt_y"/>
                                          </p:val>
                                        </p:tav>
                                      </p:tavLst>
                                    </p:anim>
                                  </p:childTnLst>
                                </p:cTn>
                              </p:par>
                              <p:par>
                                <p:cTn id="12" presetID="2" presetClass="entr" presetSubtype="1" fill="hold" grpId="0" nodeType="withEffect">
                                  <p:stCondLst>
                                    <p:cond delay="0"/>
                                  </p:stCondLst>
                                  <p:childTnLst>
                                    <p:set>
                                      <p:cBhvr>
                                        <p:cTn id="13" dur="1" fill="hold">
                                          <p:stCondLst>
                                            <p:cond delay="0"/>
                                          </p:stCondLst>
                                        </p:cTn>
                                        <p:tgtEl>
                                          <p:spTgt spid="36868">
                                            <p:txEl>
                                              <p:charRg st="0" end="13"/>
                                            </p:txEl>
                                          </p:spTgt>
                                        </p:tgtEl>
                                        <p:attrNameLst>
                                          <p:attrName>style.visibility</p:attrName>
                                        </p:attrNameLst>
                                      </p:cBhvr>
                                      <p:to>
                                        <p:strVal val="visible"/>
                                      </p:to>
                                    </p:set>
                                    <p:anim calcmode="lin" valueType="num">
                                      <p:cBhvr additive="base">
                                        <p:cTn id="14" dur="1000" fill="hold"/>
                                        <p:tgtEl>
                                          <p:spTgt spid="36868">
                                            <p:txEl>
                                              <p:charRg st="0" end="13"/>
                                            </p:txEl>
                                          </p:spTgt>
                                        </p:tgtEl>
                                        <p:attrNameLst>
                                          <p:attrName>ppt_x</p:attrName>
                                        </p:attrNameLst>
                                      </p:cBhvr>
                                      <p:tavLst>
                                        <p:tav tm="0">
                                          <p:val>
                                            <p:strVal val="#ppt_x"/>
                                          </p:val>
                                        </p:tav>
                                        <p:tav tm="100000">
                                          <p:val>
                                            <p:strVal val="#ppt_x"/>
                                          </p:val>
                                        </p:tav>
                                      </p:tavLst>
                                    </p:anim>
                                    <p:anim calcmode="lin" valueType="num">
                                      <p:cBhvr additive="base">
                                        <p:cTn id="15" dur="1000" fill="hold"/>
                                        <p:tgtEl>
                                          <p:spTgt spid="36868">
                                            <p:txEl>
                                              <p:charRg st="0" end="1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36868" grpId="0" animBg="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36867" name="Rectangle 347"/>
          <p:cNvSpPr>
            <a:spLocks noChangeArrowheads="1"/>
          </p:cNvSpPr>
          <p:nvPr/>
        </p:nvSpPr>
        <p:spPr bwMode="auto">
          <a:xfrm>
            <a:off x="514985" y="1000125"/>
            <a:ext cx="5518150" cy="574675"/>
          </a:xfrm>
          <a:prstGeom prst="rect">
            <a:avLst/>
          </a:prstGeom>
          <a:ln>
            <a:noFill/>
          </a:ln>
        </p:spPr>
        <p:style>
          <a:lnRef idx="2">
            <a:schemeClr val="accent3"/>
          </a:lnRef>
          <a:fillRef idx="1">
            <a:schemeClr val="lt1"/>
          </a:fillRef>
          <a:effectRef idx="0">
            <a:schemeClr val="accent3"/>
          </a:effectRef>
          <a:fontRef idx="minor">
            <a:schemeClr val="dk1"/>
          </a:fontRef>
        </p:style>
        <p:txBody>
          <a:bodyPr wrap="none" anchor="ctr">
            <a:flatTx/>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800" b="0" i="0" u="none" strike="noStrike" kern="1200" cap="none" spc="0" normalizeH="0" baseline="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cs typeface="+mn-cs"/>
              </a:rPr>
              <a:t>三、配备岗位人员工作内容与程序</a:t>
            </a:r>
            <a:endParaRPr kumimoji="0" lang="zh-CN" altLang="en-US" sz="2800" b="0" i="0" u="none" strike="noStrike" kern="1200" cap="none" spc="0" normalizeH="0" baseline="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cs typeface="+mn-cs"/>
            </a:endParaRPr>
          </a:p>
        </p:txBody>
      </p:sp>
      <p:sp>
        <p:nvSpPr>
          <p:cNvPr id="81" name="TextBox 3"/>
          <p:cNvSpPr txBox="1"/>
          <p:nvPr/>
        </p:nvSpPr>
        <p:spPr>
          <a:xfrm>
            <a:off x="2749276" y="5611014"/>
            <a:ext cx="2672080" cy="283210"/>
          </a:xfrm>
          <a:prstGeom prst="rect">
            <a:avLst/>
          </a:prstGeom>
          <a:noFill/>
          <a:ln>
            <a:noFill/>
          </a:ln>
        </p:spPr>
        <p:txBody>
          <a:bodyPr wrap="none" rtlCol="0">
            <a:spAutoFit/>
          </a:bodyPr>
          <a:p>
            <a:pPr algn="l">
              <a:lnSpc>
                <a:spcPts val="1500"/>
              </a:lnSpc>
            </a:pPr>
            <a:r>
              <a:rPr lang="zh-CN" altLang="en-US" sz="2800" b="1" dirty="0">
                <a:solidFill>
                  <a:srgbClr val="FF0000"/>
                </a:solidFill>
                <a:latin typeface="微软雅黑" panose="020B0503020204020204" pitchFamily="34" charset="-122"/>
                <a:ea typeface="微软雅黑" panose="020B0503020204020204" pitchFamily="34" charset="-122"/>
                <a:sym typeface="+mn-ea"/>
              </a:rPr>
              <a:t>确定人员需要量</a:t>
            </a:r>
            <a:endParaRPr lang="zh-CN" altLang="en-US" sz="2800" b="1" dirty="0">
              <a:solidFill>
                <a:srgbClr val="FF0000"/>
              </a:solidFill>
              <a:latin typeface="微软雅黑" panose="020B0503020204020204" pitchFamily="34" charset="-122"/>
              <a:ea typeface="微软雅黑" panose="020B0503020204020204" pitchFamily="34" charset="-122"/>
              <a:sym typeface="+mn-ea"/>
            </a:endParaRPr>
          </a:p>
        </p:txBody>
      </p:sp>
      <p:sp>
        <p:nvSpPr>
          <p:cNvPr id="82" name="TextBox 4"/>
          <p:cNvSpPr txBox="1"/>
          <p:nvPr/>
        </p:nvSpPr>
        <p:spPr>
          <a:xfrm>
            <a:off x="3736220" y="4612769"/>
            <a:ext cx="1695450" cy="283210"/>
          </a:xfrm>
          <a:prstGeom prst="rect">
            <a:avLst/>
          </a:prstGeom>
          <a:noFill/>
          <a:ln>
            <a:noFill/>
          </a:ln>
        </p:spPr>
        <p:txBody>
          <a:bodyPr wrap="none" rtlCol="0">
            <a:spAutoFit/>
          </a:bodyPr>
          <a:p>
            <a:pPr algn="l">
              <a:lnSpc>
                <a:spcPts val="1500"/>
              </a:lnSpc>
            </a:pPr>
            <a:r>
              <a:rPr lang="zh-CN" altLang="en-US" sz="2400" dirty="0">
                <a:solidFill>
                  <a:srgbClr val="1C1C1C"/>
                </a:solidFill>
                <a:latin typeface="微软雅黑" panose="020B0503020204020204" pitchFamily="34" charset="-122"/>
                <a:ea typeface="微软雅黑" panose="020B0503020204020204" pitchFamily="34" charset="-122"/>
                <a:sym typeface="+mn-ea"/>
              </a:rPr>
              <a:t> </a:t>
            </a:r>
            <a:r>
              <a:rPr lang="zh-CN" altLang="en-US" sz="2800" b="1" dirty="0">
                <a:solidFill>
                  <a:srgbClr val="FF0000"/>
                </a:solidFill>
                <a:latin typeface="微软雅黑" panose="020B0503020204020204" pitchFamily="34" charset="-122"/>
                <a:ea typeface="微软雅黑" panose="020B0503020204020204" pitchFamily="34" charset="-122"/>
                <a:sym typeface="+mn-ea"/>
              </a:rPr>
              <a:t>选配人员</a:t>
            </a:r>
            <a:endParaRPr lang="zh-CN" altLang="en-US" sz="2800" b="1" dirty="0">
              <a:solidFill>
                <a:srgbClr val="FF0000"/>
              </a:solidFill>
              <a:latin typeface="微软雅黑" panose="020B0503020204020204" pitchFamily="34" charset="-122"/>
              <a:ea typeface="微软雅黑" panose="020B0503020204020204" pitchFamily="34" charset="-122"/>
              <a:sym typeface="+mn-ea"/>
            </a:endParaRPr>
          </a:p>
        </p:txBody>
      </p:sp>
      <p:sp>
        <p:nvSpPr>
          <p:cNvPr id="83" name="TextBox 5"/>
          <p:cNvSpPr txBox="1"/>
          <p:nvPr/>
        </p:nvSpPr>
        <p:spPr>
          <a:xfrm>
            <a:off x="4609465" y="3583305"/>
            <a:ext cx="2035175" cy="283210"/>
          </a:xfrm>
          <a:prstGeom prst="rect">
            <a:avLst/>
          </a:prstGeom>
          <a:noFill/>
          <a:ln>
            <a:noFill/>
          </a:ln>
        </p:spPr>
        <p:txBody>
          <a:bodyPr wrap="square" rtlCol="0">
            <a:spAutoFit/>
          </a:bodyPr>
          <a:p>
            <a:pPr algn="l">
              <a:lnSpc>
                <a:spcPts val="1500"/>
              </a:lnSpc>
            </a:pPr>
            <a:r>
              <a:rPr lang="zh-CN" altLang="en-US" sz="2800" dirty="0">
                <a:solidFill>
                  <a:srgbClr val="1C1C1C"/>
                </a:solidFill>
                <a:latin typeface="微软雅黑" panose="020B0503020204020204" pitchFamily="34" charset="-122"/>
                <a:ea typeface="微软雅黑" panose="020B0503020204020204" pitchFamily="34" charset="-122"/>
                <a:sym typeface="+mn-ea"/>
              </a:rPr>
              <a:t>人员考评 </a:t>
            </a:r>
            <a:endParaRPr lang="zh-CN" altLang="en-US" sz="2800" dirty="0">
              <a:solidFill>
                <a:srgbClr val="1C1C1C"/>
              </a:solidFill>
              <a:latin typeface="微软雅黑" panose="020B0503020204020204" pitchFamily="34" charset="-122"/>
              <a:ea typeface="微软雅黑" panose="020B0503020204020204" pitchFamily="34" charset="-122"/>
              <a:sym typeface="+mn-ea"/>
            </a:endParaRPr>
          </a:p>
        </p:txBody>
      </p:sp>
      <p:grpSp>
        <p:nvGrpSpPr>
          <p:cNvPr id="84" name="组合 83"/>
          <p:cNvGrpSpPr/>
          <p:nvPr/>
        </p:nvGrpSpPr>
        <p:grpSpPr>
          <a:xfrm>
            <a:off x="3603805" y="2972262"/>
            <a:ext cx="914014" cy="914014"/>
            <a:chOff x="5105593" y="1379191"/>
            <a:chExt cx="914014" cy="914014"/>
          </a:xfrm>
          <a:solidFill>
            <a:srgbClr val="0070C0"/>
          </a:solidFill>
        </p:grpSpPr>
        <p:grpSp>
          <p:nvGrpSpPr>
            <p:cNvPr id="85" name="组合 84"/>
            <p:cNvGrpSpPr/>
            <p:nvPr/>
          </p:nvGrpSpPr>
          <p:grpSpPr>
            <a:xfrm>
              <a:off x="5105593" y="1379191"/>
              <a:ext cx="914014" cy="914014"/>
              <a:chOff x="304800" y="673100"/>
              <a:chExt cx="4000500" cy="4000500"/>
            </a:xfrm>
            <a:grpFill/>
            <a:effectLst>
              <a:outerShdw blurRad="444500" dist="254000" dir="8100000" algn="tr" rotWithShape="0">
                <a:prstClr val="black">
                  <a:alpha val="50000"/>
                </a:prstClr>
              </a:outerShdw>
            </a:effectLst>
          </p:grpSpPr>
          <p:sp>
            <p:nvSpPr>
              <p:cNvPr id="86" name="同心圆 85"/>
              <p:cNvSpPr/>
              <p:nvPr/>
            </p:nvSpPr>
            <p:spPr>
              <a:xfrm>
                <a:off x="304800" y="673100"/>
                <a:ext cx="4000500" cy="4000500"/>
              </a:xfrm>
              <a:prstGeom prst="donut">
                <a:avLst>
                  <a:gd name="adj" fmla="val 487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sp>
            <p:nvSpPr>
              <p:cNvPr id="87" name="椭圆 86"/>
              <p:cNvSpPr/>
              <p:nvPr/>
            </p:nvSpPr>
            <p:spPr>
              <a:xfrm>
                <a:off x="392112" y="760412"/>
                <a:ext cx="3825874" cy="38258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grpSp>
        <p:sp>
          <p:nvSpPr>
            <p:cNvPr id="88" name="TextBox 8"/>
            <p:cNvSpPr txBox="1"/>
            <p:nvPr/>
          </p:nvSpPr>
          <p:spPr>
            <a:xfrm>
              <a:off x="5314943" y="1628156"/>
              <a:ext cx="481330" cy="398780"/>
            </a:xfrm>
            <a:prstGeom prst="rect">
              <a:avLst/>
            </a:prstGeom>
            <a:grpFill/>
          </p:spPr>
          <p:txBody>
            <a:bodyPr wrap="none" rtlCol="0">
              <a:spAutoFit/>
            </a:bodyPr>
            <a:p>
              <a:r>
                <a:rPr lang="en-US" altLang="zh-CN" sz="2000" dirty="0" smtClean="0">
                  <a:solidFill>
                    <a:schemeClr val="bg1"/>
                  </a:solidFill>
                  <a:latin typeface="微软雅黑" panose="020B0503020204020204" pitchFamily="34" charset="-122"/>
                  <a:ea typeface="微软雅黑" panose="020B0503020204020204" pitchFamily="34" charset="-122"/>
                </a:rPr>
                <a:t>03</a:t>
              </a:r>
              <a:endParaRPr lang="zh-CN" altLang="en-US" sz="2000" dirty="0">
                <a:solidFill>
                  <a:schemeClr val="bg1"/>
                </a:solidFill>
                <a:latin typeface="微软雅黑" panose="020B0503020204020204" pitchFamily="34" charset="-122"/>
                <a:ea typeface="微软雅黑" panose="020B0503020204020204" pitchFamily="34" charset="-122"/>
              </a:endParaRPr>
            </a:p>
          </p:txBody>
        </p:sp>
      </p:grpSp>
      <p:grpSp>
        <p:nvGrpSpPr>
          <p:cNvPr id="89" name="组合 88"/>
          <p:cNvGrpSpPr/>
          <p:nvPr/>
        </p:nvGrpSpPr>
        <p:grpSpPr>
          <a:xfrm>
            <a:off x="2729647" y="4001244"/>
            <a:ext cx="914014" cy="914014"/>
            <a:chOff x="3245280" y="2331973"/>
            <a:chExt cx="914014" cy="914014"/>
          </a:xfrm>
          <a:solidFill>
            <a:srgbClr val="0070C0"/>
          </a:solidFill>
        </p:grpSpPr>
        <p:grpSp>
          <p:nvGrpSpPr>
            <p:cNvPr id="90" name="组合 89"/>
            <p:cNvGrpSpPr/>
            <p:nvPr/>
          </p:nvGrpSpPr>
          <p:grpSpPr>
            <a:xfrm>
              <a:off x="3245280" y="2331973"/>
              <a:ext cx="914014" cy="914014"/>
              <a:chOff x="304800" y="673100"/>
              <a:chExt cx="4000500" cy="4000500"/>
            </a:xfrm>
            <a:grpFill/>
            <a:effectLst>
              <a:outerShdw blurRad="444500" dist="254000" dir="8100000" algn="tr" rotWithShape="0">
                <a:prstClr val="black">
                  <a:alpha val="50000"/>
                </a:prstClr>
              </a:outerShdw>
            </a:effectLst>
          </p:grpSpPr>
          <p:sp>
            <p:nvSpPr>
              <p:cNvPr id="94" name="同心圆 93"/>
              <p:cNvSpPr/>
              <p:nvPr/>
            </p:nvSpPr>
            <p:spPr>
              <a:xfrm>
                <a:off x="304800" y="673100"/>
                <a:ext cx="4000500" cy="4000500"/>
              </a:xfrm>
              <a:prstGeom prst="donut">
                <a:avLst>
                  <a:gd name="adj" fmla="val 487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sp>
            <p:nvSpPr>
              <p:cNvPr id="95" name="椭圆 94"/>
              <p:cNvSpPr/>
              <p:nvPr/>
            </p:nvSpPr>
            <p:spPr>
              <a:xfrm>
                <a:off x="392112" y="760412"/>
                <a:ext cx="3825874" cy="38258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grpSp>
        <p:sp>
          <p:nvSpPr>
            <p:cNvPr id="96" name="TextBox 13"/>
            <p:cNvSpPr txBox="1"/>
            <p:nvPr/>
          </p:nvSpPr>
          <p:spPr>
            <a:xfrm>
              <a:off x="3424802" y="2571135"/>
              <a:ext cx="481330" cy="398780"/>
            </a:xfrm>
            <a:prstGeom prst="rect">
              <a:avLst/>
            </a:prstGeom>
            <a:grpFill/>
          </p:spPr>
          <p:txBody>
            <a:bodyPr wrap="none" rtlCol="0">
              <a:spAutoFit/>
            </a:bodyPr>
            <a:p>
              <a:r>
                <a:rPr lang="en-US" altLang="zh-CN" sz="2000" dirty="0" smtClean="0">
                  <a:solidFill>
                    <a:schemeClr val="bg1"/>
                  </a:solidFill>
                  <a:latin typeface="微软雅黑" panose="020B0503020204020204" pitchFamily="34" charset="-122"/>
                  <a:ea typeface="微软雅黑" panose="020B0503020204020204" pitchFamily="34" charset="-122"/>
                </a:rPr>
                <a:t>02</a:t>
              </a:r>
              <a:endParaRPr lang="zh-CN" altLang="en-US" sz="2000" dirty="0">
                <a:solidFill>
                  <a:schemeClr val="bg1"/>
                </a:solidFill>
                <a:latin typeface="微软雅黑" panose="020B0503020204020204" pitchFamily="34" charset="-122"/>
                <a:ea typeface="微软雅黑" panose="020B0503020204020204" pitchFamily="34" charset="-122"/>
              </a:endParaRPr>
            </a:p>
          </p:txBody>
        </p:sp>
      </p:grpSp>
      <p:grpSp>
        <p:nvGrpSpPr>
          <p:cNvPr id="108" name="组合 107"/>
          <p:cNvGrpSpPr/>
          <p:nvPr/>
        </p:nvGrpSpPr>
        <p:grpSpPr>
          <a:xfrm>
            <a:off x="1582311" y="4955282"/>
            <a:ext cx="914014" cy="914014"/>
            <a:chOff x="1278794" y="3334906"/>
            <a:chExt cx="914014" cy="914014"/>
          </a:xfrm>
          <a:solidFill>
            <a:srgbClr val="0070C0"/>
          </a:solidFill>
        </p:grpSpPr>
        <p:grpSp>
          <p:nvGrpSpPr>
            <p:cNvPr id="109" name="组合 108"/>
            <p:cNvGrpSpPr/>
            <p:nvPr/>
          </p:nvGrpSpPr>
          <p:grpSpPr>
            <a:xfrm>
              <a:off x="1278794" y="3334906"/>
              <a:ext cx="914014" cy="914014"/>
              <a:chOff x="304800" y="673100"/>
              <a:chExt cx="4000500" cy="4000500"/>
            </a:xfrm>
            <a:grpFill/>
            <a:effectLst>
              <a:outerShdw blurRad="444500" dist="254000" dir="8100000" algn="tr" rotWithShape="0">
                <a:prstClr val="black">
                  <a:alpha val="50000"/>
                </a:prstClr>
              </a:outerShdw>
            </a:effectLst>
          </p:grpSpPr>
          <p:sp>
            <p:nvSpPr>
              <p:cNvPr id="110" name="同心圆 109"/>
              <p:cNvSpPr/>
              <p:nvPr/>
            </p:nvSpPr>
            <p:spPr>
              <a:xfrm>
                <a:off x="304800" y="673100"/>
                <a:ext cx="4000500" cy="4000500"/>
              </a:xfrm>
              <a:prstGeom prst="donut">
                <a:avLst>
                  <a:gd name="adj" fmla="val 487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sp>
            <p:nvSpPr>
              <p:cNvPr id="111" name="椭圆 110"/>
              <p:cNvSpPr/>
              <p:nvPr/>
            </p:nvSpPr>
            <p:spPr>
              <a:xfrm>
                <a:off x="392112" y="760412"/>
                <a:ext cx="3825874" cy="38258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grpSp>
        <p:sp>
          <p:nvSpPr>
            <p:cNvPr id="112" name="TextBox 18"/>
            <p:cNvSpPr txBox="1"/>
            <p:nvPr/>
          </p:nvSpPr>
          <p:spPr>
            <a:xfrm>
              <a:off x="1483792" y="3591858"/>
              <a:ext cx="481330" cy="398780"/>
            </a:xfrm>
            <a:prstGeom prst="rect">
              <a:avLst/>
            </a:prstGeom>
            <a:grpFill/>
          </p:spPr>
          <p:txBody>
            <a:bodyPr wrap="none" rtlCol="0">
              <a:spAutoFit/>
            </a:bodyPr>
            <a:p>
              <a:r>
                <a:rPr lang="en-US" altLang="zh-CN" sz="2000" dirty="0" smtClean="0">
                  <a:solidFill>
                    <a:schemeClr val="bg1"/>
                  </a:solidFill>
                  <a:latin typeface="微软雅黑" panose="020B0503020204020204" pitchFamily="34" charset="-122"/>
                  <a:ea typeface="微软雅黑" panose="020B0503020204020204" pitchFamily="34" charset="-122"/>
                </a:rPr>
                <a:t>01</a:t>
              </a:r>
              <a:endParaRPr lang="zh-CN" altLang="en-US" sz="2000" dirty="0">
                <a:solidFill>
                  <a:schemeClr val="bg1"/>
                </a:solidFill>
                <a:latin typeface="微软雅黑" panose="020B0503020204020204" pitchFamily="34" charset="-122"/>
                <a:ea typeface="微软雅黑" panose="020B0503020204020204" pitchFamily="34" charset="-122"/>
              </a:endParaRPr>
            </a:p>
          </p:txBody>
        </p:sp>
      </p:grpSp>
      <p:grpSp>
        <p:nvGrpSpPr>
          <p:cNvPr id="2" name="组合 1"/>
          <p:cNvGrpSpPr/>
          <p:nvPr/>
        </p:nvGrpSpPr>
        <p:grpSpPr>
          <a:xfrm>
            <a:off x="4589671" y="2097782"/>
            <a:ext cx="914014" cy="914014"/>
            <a:chOff x="1278794" y="3334906"/>
            <a:chExt cx="914014" cy="914014"/>
          </a:xfrm>
          <a:solidFill>
            <a:srgbClr val="0070C0"/>
          </a:solidFill>
        </p:grpSpPr>
        <p:grpSp>
          <p:nvGrpSpPr>
            <p:cNvPr id="4" name="组合 3"/>
            <p:cNvGrpSpPr/>
            <p:nvPr/>
          </p:nvGrpSpPr>
          <p:grpSpPr>
            <a:xfrm>
              <a:off x="1278794" y="3334906"/>
              <a:ext cx="914014" cy="914014"/>
              <a:chOff x="304800" y="673100"/>
              <a:chExt cx="4000500" cy="4000500"/>
            </a:xfrm>
            <a:grpFill/>
            <a:effectLst>
              <a:outerShdw blurRad="444500" dist="254000" dir="8100000" algn="tr" rotWithShape="0">
                <a:prstClr val="black">
                  <a:alpha val="50000"/>
                </a:prstClr>
              </a:outerShdw>
            </a:effectLst>
          </p:grpSpPr>
          <p:sp>
            <p:nvSpPr>
              <p:cNvPr id="5" name="同心圆 4"/>
              <p:cNvSpPr/>
              <p:nvPr/>
            </p:nvSpPr>
            <p:spPr>
              <a:xfrm>
                <a:off x="304800" y="673100"/>
                <a:ext cx="4000500" cy="4000500"/>
              </a:xfrm>
              <a:prstGeom prst="donut">
                <a:avLst>
                  <a:gd name="adj" fmla="val 487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sp>
            <p:nvSpPr>
              <p:cNvPr id="15" name="椭圆 14"/>
              <p:cNvSpPr/>
              <p:nvPr/>
            </p:nvSpPr>
            <p:spPr>
              <a:xfrm>
                <a:off x="392112" y="760412"/>
                <a:ext cx="3825874" cy="38258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grpSp>
        <p:sp>
          <p:nvSpPr>
            <p:cNvPr id="16" name="TextBox 18"/>
            <p:cNvSpPr txBox="1"/>
            <p:nvPr/>
          </p:nvSpPr>
          <p:spPr>
            <a:xfrm>
              <a:off x="1483792" y="3591858"/>
              <a:ext cx="481330" cy="398780"/>
            </a:xfrm>
            <a:prstGeom prst="rect">
              <a:avLst/>
            </a:prstGeom>
            <a:grpFill/>
          </p:spPr>
          <p:txBody>
            <a:bodyPr wrap="none" rtlCol="0">
              <a:spAutoFit/>
            </a:bodyPr>
            <a:p>
              <a:r>
                <a:rPr lang="en-US" altLang="zh-CN" sz="2000" dirty="0" smtClean="0">
                  <a:solidFill>
                    <a:schemeClr val="bg1"/>
                  </a:solidFill>
                  <a:latin typeface="微软雅黑" panose="020B0503020204020204" pitchFamily="34" charset="-122"/>
                  <a:ea typeface="微软雅黑" panose="020B0503020204020204" pitchFamily="34" charset="-122"/>
                </a:rPr>
                <a:t>0</a:t>
              </a:r>
              <a:r>
                <a:rPr lang="en-US" sz="2000" dirty="0" smtClean="0">
                  <a:solidFill>
                    <a:schemeClr val="bg1"/>
                  </a:solidFill>
                  <a:latin typeface="微软雅黑" panose="020B0503020204020204" pitchFamily="34" charset="-122"/>
                  <a:ea typeface="微软雅黑" panose="020B0503020204020204" pitchFamily="34" charset="-122"/>
                </a:rPr>
                <a:t>4</a:t>
              </a:r>
              <a:endParaRPr lang="en-US" sz="2000" dirty="0">
                <a:solidFill>
                  <a:schemeClr val="bg1"/>
                </a:solidFill>
                <a:latin typeface="微软雅黑" panose="020B0503020204020204" pitchFamily="34" charset="-122"/>
                <a:ea typeface="微软雅黑" panose="020B0503020204020204" pitchFamily="34" charset="-122"/>
              </a:endParaRPr>
            </a:p>
          </p:txBody>
        </p:sp>
      </p:grpSp>
      <p:sp>
        <p:nvSpPr>
          <p:cNvPr id="27" name="TextBox 5"/>
          <p:cNvSpPr txBox="1"/>
          <p:nvPr/>
        </p:nvSpPr>
        <p:spPr>
          <a:xfrm>
            <a:off x="5722842" y="2469936"/>
            <a:ext cx="4094480" cy="283210"/>
          </a:xfrm>
          <a:prstGeom prst="rect">
            <a:avLst/>
          </a:prstGeom>
          <a:noFill/>
          <a:ln>
            <a:noFill/>
          </a:ln>
        </p:spPr>
        <p:txBody>
          <a:bodyPr wrap="none" rtlCol="0">
            <a:spAutoFit/>
          </a:bodyPr>
          <a:p>
            <a:pPr algn="l">
              <a:lnSpc>
                <a:spcPts val="1500"/>
              </a:lnSpc>
            </a:pPr>
            <a:r>
              <a:rPr lang="zh-CN" altLang="en-US" sz="2800" dirty="0">
                <a:solidFill>
                  <a:srgbClr val="1C1C1C"/>
                </a:solidFill>
                <a:latin typeface="微软雅黑" panose="020B0503020204020204" pitchFamily="34" charset="-122"/>
                <a:ea typeface="微软雅黑" panose="020B0503020204020204" pitchFamily="34" charset="-122"/>
                <a:sym typeface="+mn-ea"/>
              </a:rPr>
              <a:t>制定和实施人员培训计划</a:t>
            </a:r>
            <a:endParaRPr lang="zh-CN" altLang="en-US" sz="2800" dirty="0">
              <a:solidFill>
                <a:srgbClr val="1C1C1C"/>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108"/>
                                        </p:tgtEl>
                                        <p:attrNameLst>
                                          <p:attrName>style.visibility</p:attrName>
                                        </p:attrNameLst>
                                      </p:cBhvr>
                                      <p:to>
                                        <p:strVal val="visible"/>
                                      </p:to>
                                    </p:set>
                                    <p:anim calcmode="lin" valueType="num">
                                      <p:cBhvr additive="base">
                                        <p:cTn id="11" dur="500" fill="hold"/>
                                        <p:tgtEl>
                                          <p:spTgt spid="108"/>
                                        </p:tgtEl>
                                        <p:attrNameLst>
                                          <p:attrName>ppt_x</p:attrName>
                                        </p:attrNameLst>
                                      </p:cBhvr>
                                      <p:tavLst>
                                        <p:tav tm="0">
                                          <p:val>
                                            <p:strVal val="#ppt_x"/>
                                          </p:val>
                                        </p:tav>
                                        <p:tav tm="100000">
                                          <p:val>
                                            <p:strVal val="#ppt_x"/>
                                          </p:val>
                                        </p:tav>
                                      </p:tavLst>
                                    </p:anim>
                                    <p:anim calcmode="lin" valueType="num">
                                      <p:cBhvr additive="base">
                                        <p:cTn id="12" dur="500" fill="hold"/>
                                        <p:tgtEl>
                                          <p:spTgt spid="108"/>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4" fill="hold" nodeType="afterEffect">
                                  <p:stCondLst>
                                    <p:cond delay="0"/>
                                  </p:stCondLst>
                                  <p:childTnLst>
                                    <p:set>
                                      <p:cBhvr>
                                        <p:cTn id="15" dur="1" fill="hold">
                                          <p:stCondLst>
                                            <p:cond delay="0"/>
                                          </p:stCondLst>
                                        </p:cTn>
                                        <p:tgtEl>
                                          <p:spTgt spid="89"/>
                                        </p:tgtEl>
                                        <p:attrNameLst>
                                          <p:attrName>style.visibility</p:attrName>
                                        </p:attrNameLst>
                                      </p:cBhvr>
                                      <p:to>
                                        <p:strVal val="visible"/>
                                      </p:to>
                                    </p:set>
                                    <p:anim calcmode="lin" valueType="num">
                                      <p:cBhvr additive="base">
                                        <p:cTn id="16" dur="500" fill="hold"/>
                                        <p:tgtEl>
                                          <p:spTgt spid="89"/>
                                        </p:tgtEl>
                                        <p:attrNameLst>
                                          <p:attrName>ppt_x</p:attrName>
                                        </p:attrNameLst>
                                      </p:cBhvr>
                                      <p:tavLst>
                                        <p:tav tm="0">
                                          <p:val>
                                            <p:strVal val="#ppt_x"/>
                                          </p:val>
                                        </p:tav>
                                        <p:tav tm="100000">
                                          <p:val>
                                            <p:strVal val="#ppt_x"/>
                                          </p:val>
                                        </p:tav>
                                      </p:tavLst>
                                    </p:anim>
                                    <p:anim calcmode="lin" valueType="num">
                                      <p:cBhvr additive="base">
                                        <p:cTn id="17" dur="500" fill="hold"/>
                                        <p:tgtEl>
                                          <p:spTgt spid="89"/>
                                        </p:tgtEl>
                                        <p:attrNameLst>
                                          <p:attrName>ppt_y</p:attrName>
                                        </p:attrNameLst>
                                      </p:cBhvr>
                                      <p:tavLst>
                                        <p:tav tm="0">
                                          <p:val>
                                            <p:strVal val="1+#ppt_h/2"/>
                                          </p:val>
                                        </p:tav>
                                        <p:tav tm="100000">
                                          <p:val>
                                            <p:strVal val="#ppt_y"/>
                                          </p:val>
                                        </p:tav>
                                      </p:tavLst>
                                    </p:anim>
                                  </p:childTnLst>
                                </p:cTn>
                              </p:par>
                              <p:par>
                                <p:cTn id="18" presetID="2" presetClass="entr" presetSubtype="8" fill="hold" grpId="0" nodeType="withEffect">
                                  <p:stCondLst>
                                    <p:cond delay="0"/>
                                  </p:stCondLst>
                                  <p:childTnLst>
                                    <p:set>
                                      <p:cBhvr>
                                        <p:cTn id="19" dur="1" fill="hold">
                                          <p:stCondLst>
                                            <p:cond delay="0"/>
                                          </p:stCondLst>
                                        </p:cTn>
                                        <p:tgtEl>
                                          <p:spTgt spid="81"/>
                                        </p:tgtEl>
                                        <p:attrNameLst>
                                          <p:attrName>style.visibility</p:attrName>
                                        </p:attrNameLst>
                                      </p:cBhvr>
                                      <p:to>
                                        <p:strVal val="visible"/>
                                      </p:to>
                                    </p:set>
                                    <p:anim calcmode="lin" valueType="num">
                                      <p:cBhvr additive="base">
                                        <p:cTn id="20" dur="500" fill="hold"/>
                                        <p:tgtEl>
                                          <p:spTgt spid="81"/>
                                        </p:tgtEl>
                                        <p:attrNameLst>
                                          <p:attrName>ppt_x</p:attrName>
                                        </p:attrNameLst>
                                      </p:cBhvr>
                                      <p:tavLst>
                                        <p:tav tm="0">
                                          <p:val>
                                            <p:strVal val="0-#ppt_w/2"/>
                                          </p:val>
                                        </p:tav>
                                        <p:tav tm="100000">
                                          <p:val>
                                            <p:strVal val="#ppt_x"/>
                                          </p:val>
                                        </p:tav>
                                      </p:tavLst>
                                    </p:anim>
                                    <p:anim calcmode="lin" valueType="num">
                                      <p:cBhvr additive="base">
                                        <p:cTn id="21" dur="500" fill="hold"/>
                                        <p:tgtEl>
                                          <p:spTgt spid="81"/>
                                        </p:tgtEl>
                                        <p:attrNameLst>
                                          <p:attrName>ppt_y</p:attrName>
                                        </p:attrNameLst>
                                      </p:cBhvr>
                                      <p:tavLst>
                                        <p:tav tm="0">
                                          <p:val>
                                            <p:strVal val="#ppt_y"/>
                                          </p:val>
                                        </p:tav>
                                        <p:tav tm="100000">
                                          <p:val>
                                            <p:strVal val="#ppt_y"/>
                                          </p:val>
                                        </p:tav>
                                      </p:tavLst>
                                    </p:anim>
                                  </p:childTnLst>
                                </p:cTn>
                              </p:par>
                            </p:childTnLst>
                          </p:cTn>
                        </p:par>
                        <p:par>
                          <p:cTn id="22" fill="hold">
                            <p:stCondLst>
                              <p:cond delay="1500"/>
                            </p:stCondLst>
                            <p:childTnLst>
                              <p:par>
                                <p:cTn id="23" presetID="2" presetClass="entr" presetSubtype="4" fill="hold" nodeType="afterEffect">
                                  <p:stCondLst>
                                    <p:cond delay="0"/>
                                  </p:stCondLst>
                                  <p:childTnLst>
                                    <p:set>
                                      <p:cBhvr>
                                        <p:cTn id="24" dur="1" fill="hold">
                                          <p:stCondLst>
                                            <p:cond delay="0"/>
                                          </p:stCondLst>
                                        </p:cTn>
                                        <p:tgtEl>
                                          <p:spTgt spid="84"/>
                                        </p:tgtEl>
                                        <p:attrNameLst>
                                          <p:attrName>style.visibility</p:attrName>
                                        </p:attrNameLst>
                                      </p:cBhvr>
                                      <p:to>
                                        <p:strVal val="visible"/>
                                      </p:to>
                                    </p:set>
                                    <p:anim calcmode="lin" valueType="num">
                                      <p:cBhvr additive="base">
                                        <p:cTn id="25" dur="500" fill="hold"/>
                                        <p:tgtEl>
                                          <p:spTgt spid="84"/>
                                        </p:tgtEl>
                                        <p:attrNameLst>
                                          <p:attrName>ppt_x</p:attrName>
                                        </p:attrNameLst>
                                      </p:cBhvr>
                                      <p:tavLst>
                                        <p:tav tm="0">
                                          <p:val>
                                            <p:strVal val="#ppt_x"/>
                                          </p:val>
                                        </p:tav>
                                        <p:tav tm="100000">
                                          <p:val>
                                            <p:strVal val="#ppt_x"/>
                                          </p:val>
                                        </p:tav>
                                      </p:tavLst>
                                    </p:anim>
                                    <p:anim calcmode="lin" valueType="num">
                                      <p:cBhvr additive="base">
                                        <p:cTn id="26" dur="500" fill="hold"/>
                                        <p:tgtEl>
                                          <p:spTgt spid="84"/>
                                        </p:tgtEl>
                                        <p:attrNameLst>
                                          <p:attrName>ppt_y</p:attrName>
                                        </p:attrNameLst>
                                      </p:cBhvr>
                                      <p:tavLst>
                                        <p:tav tm="0">
                                          <p:val>
                                            <p:strVal val="1+#ppt_h/2"/>
                                          </p:val>
                                        </p:tav>
                                        <p:tav tm="100000">
                                          <p:val>
                                            <p:strVal val="#ppt_y"/>
                                          </p:val>
                                        </p:tav>
                                      </p:tavLst>
                                    </p:anim>
                                  </p:childTnLst>
                                </p:cTn>
                              </p:par>
                              <p:par>
                                <p:cTn id="27" presetID="2" presetClass="entr" presetSubtype="8" fill="hold" grpId="0" nodeType="withEffect">
                                  <p:stCondLst>
                                    <p:cond delay="0"/>
                                  </p:stCondLst>
                                  <p:childTnLst>
                                    <p:set>
                                      <p:cBhvr>
                                        <p:cTn id="28" dur="1" fill="hold">
                                          <p:stCondLst>
                                            <p:cond delay="0"/>
                                          </p:stCondLst>
                                        </p:cTn>
                                        <p:tgtEl>
                                          <p:spTgt spid="82"/>
                                        </p:tgtEl>
                                        <p:attrNameLst>
                                          <p:attrName>style.visibility</p:attrName>
                                        </p:attrNameLst>
                                      </p:cBhvr>
                                      <p:to>
                                        <p:strVal val="visible"/>
                                      </p:to>
                                    </p:set>
                                    <p:anim calcmode="lin" valueType="num">
                                      <p:cBhvr additive="base">
                                        <p:cTn id="29" dur="500" fill="hold"/>
                                        <p:tgtEl>
                                          <p:spTgt spid="82"/>
                                        </p:tgtEl>
                                        <p:attrNameLst>
                                          <p:attrName>ppt_x</p:attrName>
                                        </p:attrNameLst>
                                      </p:cBhvr>
                                      <p:tavLst>
                                        <p:tav tm="0">
                                          <p:val>
                                            <p:strVal val="0-#ppt_w/2"/>
                                          </p:val>
                                        </p:tav>
                                        <p:tav tm="100000">
                                          <p:val>
                                            <p:strVal val="#ppt_x"/>
                                          </p:val>
                                        </p:tav>
                                      </p:tavLst>
                                    </p:anim>
                                    <p:anim calcmode="lin" valueType="num">
                                      <p:cBhvr additive="base">
                                        <p:cTn id="30" dur="500" fill="hold"/>
                                        <p:tgtEl>
                                          <p:spTgt spid="82"/>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83"/>
                                        </p:tgtEl>
                                        <p:attrNameLst>
                                          <p:attrName>style.visibility</p:attrName>
                                        </p:attrNameLst>
                                      </p:cBhvr>
                                      <p:to>
                                        <p:strVal val="visible"/>
                                      </p:to>
                                    </p:set>
                                    <p:anim calcmode="lin" valueType="num">
                                      <p:cBhvr additive="base">
                                        <p:cTn id="35" dur="500" fill="hold"/>
                                        <p:tgtEl>
                                          <p:spTgt spid="83"/>
                                        </p:tgtEl>
                                        <p:attrNameLst>
                                          <p:attrName>ppt_x</p:attrName>
                                        </p:attrNameLst>
                                      </p:cBhvr>
                                      <p:tavLst>
                                        <p:tav tm="0">
                                          <p:val>
                                            <p:strVal val="#ppt_x"/>
                                          </p:val>
                                        </p:tav>
                                        <p:tav tm="100000">
                                          <p:val>
                                            <p:strVal val="#ppt_x"/>
                                          </p:val>
                                        </p:tav>
                                      </p:tavLst>
                                    </p:anim>
                                    <p:anim calcmode="lin" valueType="num">
                                      <p:cBhvr additive="base">
                                        <p:cTn id="36" dur="500" fill="hold"/>
                                        <p:tgtEl>
                                          <p:spTgt spid="83"/>
                                        </p:tgtEl>
                                        <p:attrNameLst>
                                          <p:attrName>ppt_y</p:attrName>
                                        </p:attrNameLst>
                                      </p:cBhvr>
                                      <p:tavLst>
                                        <p:tav tm="0">
                                          <p:val>
                                            <p:strVal val="1+#ppt_h/2"/>
                                          </p:val>
                                        </p:tav>
                                        <p:tav tm="100000">
                                          <p:val>
                                            <p:strVal val="#ppt_y"/>
                                          </p:val>
                                        </p:tav>
                                      </p:tavLst>
                                    </p:anim>
                                  </p:childTnLst>
                                </p:cTn>
                              </p:par>
                            </p:childTnLst>
                          </p:cTn>
                        </p:par>
                        <p:par>
                          <p:cTn id="37" fill="hold">
                            <p:stCondLst>
                              <p:cond delay="500"/>
                            </p:stCondLst>
                            <p:childTnLst>
                              <p:par>
                                <p:cTn id="38" presetID="2" presetClass="entr" presetSubtype="4" fill="hold" nodeType="afterEffect">
                                  <p:stCondLst>
                                    <p:cond delay="0"/>
                                  </p:stCondLst>
                                  <p:childTnLst>
                                    <p:set>
                                      <p:cBhvr>
                                        <p:cTn id="39" dur="1" fill="hold">
                                          <p:stCondLst>
                                            <p:cond delay="0"/>
                                          </p:stCondLst>
                                        </p:cTn>
                                        <p:tgtEl>
                                          <p:spTgt spid="2"/>
                                        </p:tgtEl>
                                        <p:attrNameLst>
                                          <p:attrName>style.visibility</p:attrName>
                                        </p:attrNameLst>
                                      </p:cBhvr>
                                      <p:to>
                                        <p:strVal val="visible"/>
                                      </p:to>
                                    </p:set>
                                    <p:anim calcmode="lin" valueType="num">
                                      <p:cBhvr additive="base">
                                        <p:cTn id="40" dur="500" fill="hold"/>
                                        <p:tgtEl>
                                          <p:spTgt spid="2"/>
                                        </p:tgtEl>
                                        <p:attrNameLst>
                                          <p:attrName>ppt_x</p:attrName>
                                        </p:attrNameLst>
                                      </p:cBhvr>
                                      <p:tavLst>
                                        <p:tav tm="0">
                                          <p:val>
                                            <p:strVal val="#ppt_x"/>
                                          </p:val>
                                        </p:tav>
                                        <p:tav tm="100000">
                                          <p:val>
                                            <p:strVal val="#ppt_x"/>
                                          </p:val>
                                        </p:tav>
                                      </p:tavLst>
                                    </p:anim>
                                    <p:anim calcmode="lin" valueType="num">
                                      <p:cBhvr additive="base">
                                        <p:cTn id="4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27"/>
                                        </p:tgtEl>
                                        <p:attrNameLst>
                                          <p:attrName>style.visibility</p:attrName>
                                        </p:attrNameLst>
                                      </p:cBhvr>
                                      <p:to>
                                        <p:strVal val="visible"/>
                                      </p:to>
                                    </p:set>
                                    <p:anim calcmode="lin" valueType="num">
                                      <p:cBhvr additive="base">
                                        <p:cTn id="46" dur="500" fill="hold"/>
                                        <p:tgtEl>
                                          <p:spTgt spid="27"/>
                                        </p:tgtEl>
                                        <p:attrNameLst>
                                          <p:attrName>ppt_x</p:attrName>
                                        </p:attrNameLst>
                                      </p:cBhvr>
                                      <p:tavLst>
                                        <p:tav tm="0">
                                          <p:val>
                                            <p:strVal val="#ppt_x"/>
                                          </p:val>
                                        </p:tav>
                                        <p:tav tm="100000">
                                          <p:val>
                                            <p:strVal val="#ppt_x"/>
                                          </p:val>
                                        </p:tav>
                                      </p:tavLst>
                                    </p:anim>
                                    <p:anim calcmode="lin" valueType="num">
                                      <p:cBhvr additive="base">
                                        <p:cTn id="47"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81" grpId="0"/>
      <p:bldP spid="82" grpId="0"/>
      <p:bldP spid="83" grpId="0"/>
      <p:bldP spid="2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36867" name="Rectangle 347"/>
          <p:cNvSpPr>
            <a:spLocks noChangeArrowheads="1"/>
          </p:cNvSpPr>
          <p:nvPr/>
        </p:nvSpPr>
        <p:spPr bwMode="auto">
          <a:xfrm>
            <a:off x="514668" y="1000125"/>
            <a:ext cx="5030788" cy="574675"/>
          </a:xfrm>
          <a:prstGeom prst="rect">
            <a:avLst/>
          </a:prstGeom>
          <a:ln>
            <a:noFill/>
          </a:ln>
        </p:spPr>
        <p:style>
          <a:lnRef idx="2">
            <a:schemeClr val="accent3"/>
          </a:lnRef>
          <a:fillRef idx="1">
            <a:schemeClr val="lt1"/>
          </a:fillRef>
          <a:effectRef idx="0">
            <a:schemeClr val="accent3"/>
          </a:effectRef>
          <a:fontRef idx="minor">
            <a:schemeClr val="dk1"/>
          </a:fontRef>
        </p:style>
        <p:txBody>
          <a:bodyPr wrap="none" anchor="ctr">
            <a:flatTx/>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800" b="0" i="0" u="none" strike="noStrike" kern="1200" cap="none" spc="0" normalizeH="0" baseline="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cs typeface="+mn-cs"/>
              </a:rPr>
              <a:t>三、配备岗位人员工作内容与程序</a:t>
            </a:r>
            <a:endParaRPr kumimoji="0" lang="zh-CN" altLang="en-US" sz="2800" b="0" i="0" u="none" strike="noStrike" kern="1200" cap="none" spc="0" normalizeH="0" baseline="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cs typeface="+mn-cs"/>
            </a:endParaRPr>
          </a:p>
        </p:txBody>
      </p:sp>
      <p:sp>
        <p:nvSpPr>
          <p:cNvPr id="36868" name="Rectangle 4"/>
          <p:cNvSpPr>
            <a:spLocks noChangeArrowheads="1"/>
          </p:cNvSpPr>
          <p:nvPr/>
        </p:nvSpPr>
        <p:spPr bwMode="auto">
          <a:xfrm>
            <a:off x="336868" y="1574800"/>
            <a:ext cx="3744913" cy="577850"/>
          </a:xfrm>
          <a:prstGeom prst="rect">
            <a:avLst/>
          </a:prstGeom>
          <a:ln>
            <a:noFill/>
          </a:ln>
        </p:spPr>
        <p:style>
          <a:lnRef idx="2">
            <a:schemeClr val="accent3"/>
          </a:lnRef>
          <a:fillRef idx="1">
            <a:schemeClr val="lt1"/>
          </a:fillRef>
          <a:effectRef idx="0">
            <a:schemeClr val="accent3"/>
          </a:effectRef>
          <a:fontRef idx="minor">
            <a:schemeClr val="dk1"/>
          </a:fontRef>
        </p:style>
        <p:txBody>
          <a:bodyPr>
            <a:flatTx/>
          </a:bodyPr>
          <a:lstStyle>
            <a:lvl1pPr marL="571500" indent="-571500" eaLnBrk="0" hangingPunct="0">
              <a:lnSpc>
                <a:spcPct val="130000"/>
              </a:lnSpc>
              <a:spcBef>
                <a:spcPct val="20000"/>
              </a:spcBef>
              <a:buClr>
                <a:schemeClr val="hlink"/>
              </a:buClr>
              <a:buFont typeface="Wingdings" panose="05000000000000000000" pitchFamily="2" charset="2"/>
              <a:defRPr sz="2000">
                <a:solidFill>
                  <a:schemeClr val="tx2"/>
                </a:solidFill>
                <a:effectLst>
                  <a:outerShdw blurRad="38100" dist="38100" dir="2700000" algn="tl">
                    <a:srgbClr val="C0C0C0"/>
                  </a:outerShdw>
                </a:effectLst>
                <a:latin typeface="Times New Roman" panose="02020603050405020304" pitchFamily="18" charset="0"/>
                <a:ea typeface="黑体" panose="02010609060101010101" charset="-122"/>
              </a:defRPr>
            </a:lvl1pPr>
            <a:lvl2pPr marL="840105" indent="-297180" eaLnBrk="0" hangingPunct="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ea typeface="黑体" panose="02010609060101010101" charset="-122"/>
              </a:defRPr>
            </a:lvl2pPr>
            <a:lvl3pPr marL="1132205" indent="-123825" eaLnBrk="0" hangingPunct="0">
              <a:spcBef>
                <a:spcPct val="20000"/>
              </a:spcBef>
              <a:buClr>
                <a:schemeClr val="tx1"/>
              </a:buClr>
              <a:buChar char="•"/>
              <a:defRPr sz="2200">
                <a:solidFill>
                  <a:schemeClr val="tx1"/>
                </a:solidFill>
                <a:latin typeface="Arial" panose="020B0604020202020204" pitchFamily="34" charset="0"/>
                <a:ea typeface="黑体" panose="02010609060101010101" charset="-122"/>
              </a:defRPr>
            </a:lvl3pPr>
            <a:lvl4pPr marL="1370330" indent="46355" eaLnBrk="0" hangingPunct="0">
              <a:spcBef>
                <a:spcPct val="20000"/>
              </a:spcBef>
              <a:buChar char="–"/>
              <a:defRPr sz="2000">
                <a:solidFill>
                  <a:schemeClr val="tx1"/>
                </a:solidFill>
                <a:latin typeface="Arial" panose="020B0604020202020204" pitchFamily="34" charset="0"/>
                <a:ea typeface="黑体" panose="02010609060101010101" charset="-122"/>
              </a:defRPr>
            </a:lvl4pPr>
            <a:lvl5pPr marL="1663700" indent="165100" eaLnBrk="0" hangingPunct="0">
              <a:spcBef>
                <a:spcPct val="20000"/>
              </a:spcBef>
              <a:buChar char="»"/>
              <a:defRPr sz="2000">
                <a:solidFill>
                  <a:schemeClr val="tx1"/>
                </a:solidFill>
                <a:latin typeface="Arial" panose="020B0604020202020204" pitchFamily="34" charset="0"/>
                <a:ea typeface="黑体" panose="02010609060101010101" charset="-122"/>
              </a:defRPr>
            </a:lvl5pPr>
            <a:lvl6pPr marL="21209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6pPr>
            <a:lvl7pPr marL="25781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7pPr>
            <a:lvl8pPr marL="30353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8pPr>
            <a:lvl9pPr marL="34925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9pPr>
          </a:lstStyle>
          <a:p>
            <a:pPr marL="571500" marR="0" lvl="0" indent="-571500" algn="l" defTabSz="914400" rtl="0" eaLnBrk="0" fontAlgn="base" latinLnBrk="0" hangingPunct="0">
              <a:lnSpc>
                <a:spcPct val="90000"/>
              </a:lnSpc>
              <a:spcBef>
                <a:spcPct val="0"/>
              </a:spcBef>
              <a:spcAft>
                <a:spcPct val="0"/>
              </a:spcAft>
              <a:buClrTx/>
              <a:buSzTx/>
              <a:buFontTx/>
              <a:buNone/>
              <a:defRPr/>
            </a:pPr>
            <a:r>
              <a:rPr kumimoji="0" lang="zh-CN" altLang="en-US" sz="2000" b="1" i="0" u="none" strike="noStrike" kern="1200" cap="none" spc="0" normalizeH="0" baseline="0" noProof="0" smtClean="0">
                <a:ln>
                  <a:noFill/>
                </a:ln>
                <a:solidFill>
                  <a:srgbClr val="204BB6"/>
                </a:solidFill>
                <a:effectLst>
                  <a:outerShdw blurRad="38100" dist="38100" dir="2700000" algn="tl">
                    <a:srgbClr val="C0C0C0"/>
                  </a:outerShdw>
                </a:effectLst>
                <a:uLnTx/>
                <a:uFillTx/>
                <a:latin typeface="Times New Roman" panose="02020603050405020304" pitchFamily="18" charset="0"/>
                <a:ea typeface="黑体" panose="02010609060101010101" charset="-122"/>
                <a:cs typeface="+mn-cs"/>
              </a:rPr>
              <a:t>（一）</a:t>
            </a:r>
            <a:r>
              <a:rPr kumimoji="0" lang="zh-CN" altLang="en-US" sz="2400" b="1" i="0" u="none" strike="noStrike" kern="1200" cap="none" spc="0" normalizeH="0" baseline="0" noProof="0" smtClean="0">
                <a:ln>
                  <a:noFill/>
                </a:ln>
                <a:solidFill>
                  <a:srgbClr val="000099"/>
                </a:solidFill>
                <a:effectLst/>
                <a:uLnTx/>
                <a:uFillTx/>
                <a:latin typeface="华文中宋" pitchFamily="2" charset="-122"/>
                <a:ea typeface="黑体" panose="02010609060101010101" charset="-122"/>
                <a:cs typeface="+mn-cs"/>
              </a:rPr>
              <a:t>确定人员需要量</a:t>
            </a:r>
            <a:endParaRPr kumimoji="0" lang="zh-CN" altLang="en-US" sz="2400" b="1" i="0" u="none" strike="noStrike" kern="1200" cap="none" spc="0" normalizeH="0" baseline="0" noProof="0" smtClean="0">
              <a:ln>
                <a:noFill/>
              </a:ln>
              <a:solidFill>
                <a:srgbClr val="000099"/>
              </a:solidFill>
              <a:effectLst/>
              <a:uLnTx/>
              <a:uFillTx/>
              <a:latin typeface="华文中宋" pitchFamily="2" charset="-122"/>
              <a:ea typeface="黑体" panose="02010609060101010101" charset="-122"/>
              <a:cs typeface="+mn-cs"/>
            </a:endParaRPr>
          </a:p>
        </p:txBody>
      </p:sp>
      <p:sp>
        <p:nvSpPr>
          <p:cNvPr id="117762" name="文本占位符 117761"/>
          <p:cNvSpPr>
            <a:spLocks noGrp="1"/>
          </p:cNvSpPr>
          <p:nvPr/>
        </p:nvSpPr>
        <p:spPr>
          <a:xfrm>
            <a:off x="986473" y="2152333"/>
            <a:ext cx="8229600" cy="5688012"/>
          </a:xfrm>
          <a:ln>
            <a:solidFill>
              <a:srgbClr val="0848AF"/>
            </a:solidFill>
            <a:prstDash val="dash"/>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10000"/>
              </a:spcBef>
              <a:spcAft>
                <a:spcPct val="10000"/>
              </a:spcAft>
              <a:buNone/>
            </a:pPr>
            <a:r>
              <a:rPr lang="zh-CN" altLang="en-US" sz="2400" b="1" dirty="0">
                <a:latin typeface="微软雅黑" panose="020B0503020204020204" pitchFamily="34" charset="-122"/>
                <a:ea typeface="微软雅黑" panose="020B0503020204020204" pitchFamily="34" charset="-122"/>
              </a:rPr>
              <a:t>人员需求分析</a:t>
            </a:r>
            <a:r>
              <a:rPr lang="zh-CN" altLang="en-US" sz="2400" dirty="0">
                <a:latin typeface="微软雅黑" panose="020B0503020204020204" pitchFamily="34" charset="-122"/>
                <a:ea typeface="微软雅黑" panose="020B0503020204020204" pitchFamily="34" charset="-122"/>
              </a:rPr>
              <a:t>：</a:t>
            </a:r>
            <a:endParaRPr lang="zh-CN" altLang="en-US" sz="2400" dirty="0">
              <a:latin typeface="微软雅黑" panose="020B0503020204020204" pitchFamily="34" charset="-122"/>
              <a:ea typeface="微软雅黑" panose="020B0503020204020204" pitchFamily="34" charset="-122"/>
            </a:endParaRPr>
          </a:p>
          <a:p>
            <a:pPr>
              <a:spcBef>
                <a:spcPct val="10000"/>
              </a:spcBef>
              <a:spcAft>
                <a:spcPct val="10000"/>
              </a:spcAft>
              <a:buNone/>
            </a:pPr>
            <a:r>
              <a:rPr lang="zh-CN" altLang="en-US" sz="2400" dirty="0">
                <a:latin typeface="微软雅黑" panose="020B0503020204020204" pitchFamily="34" charset="-122"/>
                <a:ea typeface="微软雅黑" panose="020B0503020204020204" pitchFamily="34" charset="-122"/>
              </a:rPr>
              <a:t>	为实现总体目标，组织必须对目前及未来人员需求的类型和数量进行科学的预测和分析，制定人员需求计划，以保证组织在需要的时候能得到及时、良好的人员供应。</a:t>
            </a:r>
            <a:endParaRPr lang="zh-CN" altLang="en-US" sz="2400" dirty="0">
              <a:latin typeface="微软雅黑" panose="020B0503020204020204" pitchFamily="34" charset="-122"/>
              <a:ea typeface="微软雅黑" panose="020B0503020204020204" pitchFamily="34" charset="-122"/>
            </a:endParaRPr>
          </a:p>
          <a:p>
            <a:pPr>
              <a:spcBef>
                <a:spcPct val="10000"/>
              </a:spcBef>
              <a:spcAft>
                <a:spcPct val="10000"/>
              </a:spcAft>
              <a:buNone/>
            </a:pPr>
            <a:r>
              <a:rPr lang="zh-CN" altLang="en-US" sz="2400" b="1" dirty="0">
                <a:latin typeface="微软雅黑" panose="020B0503020204020204" pitchFamily="34" charset="-122"/>
                <a:ea typeface="微软雅黑" panose="020B0503020204020204" pitchFamily="34" charset="-122"/>
              </a:rPr>
              <a:t>人员需求分析的程序</a:t>
            </a:r>
            <a:r>
              <a:rPr lang="zh-CN" altLang="en-US" sz="2400" dirty="0">
                <a:latin typeface="微软雅黑" panose="020B0503020204020204" pitchFamily="34" charset="-122"/>
                <a:ea typeface="微软雅黑" panose="020B0503020204020204" pitchFamily="34" charset="-122"/>
              </a:rPr>
              <a:t>：</a:t>
            </a:r>
            <a:endParaRPr lang="zh-CN" altLang="en-US" sz="2400" dirty="0">
              <a:latin typeface="微软雅黑" panose="020B0503020204020204" pitchFamily="34" charset="-122"/>
              <a:ea typeface="微软雅黑" panose="020B0503020204020204" pitchFamily="34" charset="-122"/>
            </a:endParaRPr>
          </a:p>
          <a:p>
            <a:pPr>
              <a:spcBef>
                <a:spcPct val="10000"/>
              </a:spcBef>
              <a:spcAft>
                <a:spcPct val="10000"/>
              </a:spcAft>
              <a:buNone/>
            </a:pPr>
            <a:r>
              <a:rPr lang="zh-CN" altLang="en-US" sz="2400" dirty="0">
                <a:latin typeface="微软雅黑" panose="020B0503020204020204" pitchFamily="34" charset="-122"/>
                <a:ea typeface="微软雅黑" panose="020B0503020204020204" pitchFamily="34" charset="-122"/>
              </a:rPr>
              <a:t>	（</a:t>
            </a:r>
            <a:r>
              <a:rPr lang="en-US" altLang="zh-CN" sz="2400" dirty="0">
                <a:latin typeface="微软雅黑" panose="020B0503020204020204" pitchFamily="34" charset="-122"/>
                <a:ea typeface="微软雅黑" panose="020B0503020204020204" pitchFamily="34" charset="-122"/>
              </a:rPr>
              <a:t>1</a:t>
            </a:r>
            <a:r>
              <a:rPr lang="zh-CN" altLang="en-US" sz="2400" dirty="0">
                <a:latin typeface="微软雅黑" panose="020B0503020204020204" pitchFamily="34" charset="-122"/>
                <a:ea typeface="微软雅黑" panose="020B0503020204020204" pitchFamily="34" charset="-122"/>
              </a:rPr>
              <a:t>）评价现有的人员；</a:t>
            </a:r>
            <a:endParaRPr lang="zh-CN" altLang="en-US" sz="2400" dirty="0">
              <a:latin typeface="微软雅黑" panose="020B0503020204020204" pitchFamily="34" charset="-122"/>
              <a:ea typeface="微软雅黑" panose="020B0503020204020204" pitchFamily="34" charset="-122"/>
            </a:endParaRPr>
          </a:p>
          <a:p>
            <a:pPr>
              <a:spcBef>
                <a:spcPct val="10000"/>
              </a:spcBef>
              <a:spcAft>
                <a:spcPct val="10000"/>
              </a:spcAft>
              <a:buNone/>
            </a:pPr>
            <a:r>
              <a:rPr lang="zh-CN" altLang="en-US" sz="2400" dirty="0">
                <a:latin typeface="微软雅黑" panose="020B0503020204020204" pitchFamily="34" charset="-122"/>
                <a:ea typeface="微软雅黑" panose="020B0503020204020204" pitchFamily="34" charset="-122"/>
              </a:rPr>
              <a:t>	（</a:t>
            </a:r>
            <a:r>
              <a:rPr lang="en-US" altLang="zh-CN" sz="2400" dirty="0">
                <a:latin typeface="微软雅黑" panose="020B0503020204020204" pitchFamily="34" charset="-122"/>
                <a:ea typeface="微软雅黑" panose="020B0503020204020204" pitchFamily="34" charset="-122"/>
              </a:rPr>
              <a:t>2</a:t>
            </a:r>
            <a:r>
              <a:rPr lang="zh-CN" altLang="en-US" sz="2400" dirty="0">
                <a:latin typeface="微软雅黑" panose="020B0503020204020204" pitchFamily="34" charset="-122"/>
                <a:ea typeface="微软雅黑" panose="020B0503020204020204" pitchFamily="34" charset="-122"/>
              </a:rPr>
              <a:t>）预测和评估未来的人员需求量；</a:t>
            </a:r>
            <a:endParaRPr lang="zh-CN" altLang="en-US" sz="2400" dirty="0">
              <a:latin typeface="微软雅黑" panose="020B0503020204020204" pitchFamily="34" charset="-122"/>
              <a:ea typeface="微软雅黑" panose="020B0503020204020204" pitchFamily="34" charset="-122"/>
            </a:endParaRPr>
          </a:p>
          <a:p>
            <a:pPr>
              <a:spcBef>
                <a:spcPct val="10000"/>
              </a:spcBef>
              <a:spcAft>
                <a:spcPct val="10000"/>
              </a:spcAft>
              <a:buNone/>
            </a:pPr>
            <a:r>
              <a:rPr lang="zh-CN" altLang="en-US" sz="2400" dirty="0">
                <a:latin typeface="微软雅黑" panose="020B0503020204020204" pitchFamily="34" charset="-122"/>
                <a:ea typeface="微软雅黑" panose="020B0503020204020204" pitchFamily="34" charset="-122"/>
              </a:rPr>
              <a:t>	（</a:t>
            </a:r>
            <a:r>
              <a:rPr lang="en-US" altLang="zh-CN" sz="2400" dirty="0">
                <a:latin typeface="微软雅黑" panose="020B0503020204020204" pitchFamily="34" charset="-122"/>
                <a:ea typeface="微软雅黑" panose="020B0503020204020204" pitchFamily="34" charset="-122"/>
              </a:rPr>
              <a:t>3</a:t>
            </a:r>
            <a:r>
              <a:rPr lang="zh-CN" altLang="en-US" sz="2400" dirty="0">
                <a:latin typeface="微软雅黑" panose="020B0503020204020204" pitchFamily="34" charset="-122"/>
                <a:ea typeface="微软雅黑" panose="020B0503020204020204" pitchFamily="34" charset="-122"/>
              </a:rPr>
              <a:t>）制定人员需求计划。</a:t>
            </a:r>
            <a:endParaRPr lang="zh-CN" altLang="en-US" sz="2400" dirty="0">
              <a:latin typeface="微软雅黑" panose="020B0503020204020204" pitchFamily="34" charset="-122"/>
              <a:ea typeface="微软雅黑" panose="020B0503020204020204" pitchFamily="34" charset="-122"/>
            </a:endParaRPr>
          </a:p>
          <a:p>
            <a:pPr>
              <a:spcBef>
                <a:spcPct val="10000"/>
              </a:spcBef>
              <a:spcAft>
                <a:spcPct val="10000"/>
              </a:spcAft>
              <a:buNone/>
            </a:pPr>
            <a:r>
              <a:rPr lang="zh-CN" altLang="en-US" sz="2400" b="1" dirty="0">
                <a:latin typeface="微软雅黑" panose="020B0503020204020204" pitchFamily="34" charset="-122"/>
                <a:ea typeface="微软雅黑" panose="020B0503020204020204" pitchFamily="34" charset="-122"/>
              </a:rPr>
              <a:t>人员需求分析的依据</a:t>
            </a:r>
            <a:r>
              <a:rPr lang="zh-CN" altLang="en-US" sz="2400" dirty="0">
                <a:latin typeface="微软雅黑" panose="020B0503020204020204" pitchFamily="34" charset="-122"/>
                <a:ea typeface="微软雅黑" panose="020B0503020204020204" pitchFamily="34" charset="-122"/>
              </a:rPr>
              <a:t>：</a:t>
            </a:r>
            <a:endParaRPr lang="zh-CN" altLang="en-US" sz="2400" dirty="0">
              <a:latin typeface="微软雅黑" panose="020B0503020204020204" pitchFamily="34" charset="-122"/>
              <a:ea typeface="微软雅黑" panose="020B0503020204020204" pitchFamily="34" charset="-122"/>
            </a:endParaRPr>
          </a:p>
          <a:p>
            <a:pPr>
              <a:spcBef>
                <a:spcPct val="10000"/>
              </a:spcBef>
              <a:spcAft>
                <a:spcPct val="10000"/>
              </a:spcAft>
              <a:buNone/>
            </a:pPr>
            <a:r>
              <a:rPr lang="zh-CN" altLang="en-US" sz="2400" dirty="0">
                <a:latin typeface="微软雅黑" panose="020B0503020204020204" pitchFamily="34" charset="-122"/>
                <a:ea typeface="微软雅黑" panose="020B0503020204020204" pitchFamily="34" charset="-122"/>
              </a:rPr>
              <a:t>		组织结构图、工作说明、工作规范。</a:t>
            </a:r>
            <a:endParaRPr lang="zh-CN" altLang="en-US" sz="2400" dirty="0">
              <a:latin typeface="微软雅黑" panose="020B0503020204020204" pitchFamily="34" charset="-122"/>
              <a:ea typeface="微软雅黑" panose="020B0503020204020204" pitchFamily="34" charset="-122"/>
            </a:endParaRPr>
          </a:p>
          <a:p>
            <a:pPr>
              <a:spcBef>
                <a:spcPct val="10000"/>
              </a:spcBef>
              <a:spcAft>
                <a:spcPct val="10000"/>
              </a:spcAft>
              <a:buNone/>
            </a:pPr>
            <a:endParaRPr lang="zh-CN" altLang="en-US" sz="2400">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2" presetClass="entr" presetSubtype="1" fill="hold" grpId="0" nodeType="withEffect">
                                  <p:stCondLst>
                                    <p:cond delay="0"/>
                                  </p:stCondLst>
                                  <p:childTnLst>
                                    <p:set>
                                      <p:cBhvr>
                                        <p:cTn id="9" dur="1" fill="hold">
                                          <p:stCondLst>
                                            <p:cond delay="0"/>
                                          </p:stCondLst>
                                        </p:cTn>
                                        <p:tgtEl>
                                          <p:spTgt spid="36868"/>
                                        </p:tgtEl>
                                        <p:attrNameLst>
                                          <p:attrName>style.visibility</p:attrName>
                                        </p:attrNameLst>
                                      </p:cBhvr>
                                      <p:to>
                                        <p:strVal val="visible"/>
                                      </p:to>
                                    </p:set>
                                    <p:anim calcmode="lin" valueType="num">
                                      <p:cBhvr additive="base">
                                        <p:cTn id="10" dur="1000" fill="hold"/>
                                        <p:tgtEl>
                                          <p:spTgt spid="36868"/>
                                        </p:tgtEl>
                                        <p:attrNameLst>
                                          <p:attrName>ppt_x</p:attrName>
                                        </p:attrNameLst>
                                      </p:cBhvr>
                                      <p:tavLst>
                                        <p:tav tm="0">
                                          <p:val>
                                            <p:strVal val="#ppt_x"/>
                                          </p:val>
                                        </p:tav>
                                        <p:tav tm="100000">
                                          <p:val>
                                            <p:strVal val="#ppt_x"/>
                                          </p:val>
                                        </p:tav>
                                      </p:tavLst>
                                    </p:anim>
                                    <p:anim calcmode="lin" valueType="num">
                                      <p:cBhvr additive="base">
                                        <p:cTn id="11" dur="1000" fill="hold"/>
                                        <p:tgtEl>
                                          <p:spTgt spid="36868"/>
                                        </p:tgtEl>
                                        <p:attrNameLst>
                                          <p:attrName>ppt_y</p:attrName>
                                        </p:attrNameLst>
                                      </p:cBhvr>
                                      <p:tavLst>
                                        <p:tav tm="0">
                                          <p:val>
                                            <p:strVal val="0-#ppt_h/2"/>
                                          </p:val>
                                        </p:tav>
                                        <p:tav tm="100000">
                                          <p:val>
                                            <p:strVal val="#ppt_y"/>
                                          </p:val>
                                        </p:tav>
                                      </p:tavLst>
                                    </p:anim>
                                  </p:childTnLst>
                                </p:cTn>
                              </p:par>
                              <p:par>
                                <p:cTn id="12" presetID="2" presetClass="entr" presetSubtype="1" fill="hold" grpId="0" nodeType="withEffect">
                                  <p:stCondLst>
                                    <p:cond delay="0"/>
                                  </p:stCondLst>
                                  <p:childTnLst>
                                    <p:set>
                                      <p:cBhvr>
                                        <p:cTn id="13" dur="1" fill="hold">
                                          <p:stCondLst>
                                            <p:cond delay="0"/>
                                          </p:stCondLst>
                                        </p:cTn>
                                        <p:tgtEl>
                                          <p:spTgt spid="36868">
                                            <p:txEl>
                                              <p:charRg st="0" end="13"/>
                                            </p:txEl>
                                          </p:spTgt>
                                        </p:tgtEl>
                                        <p:attrNameLst>
                                          <p:attrName>style.visibility</p:attrName>
                                        </p:attrNameLst>
                                      </p:cBhvr>
                                      <p:to>
                                        <p:strVal val="visible"/>
                                      </p:to>
                                    </p:set>
                                    <p:anim calcmode="lin" valueType="num">
                                      <p:cBhvr additive="base">
                                        <p:cTn id="14" dur="1000" fill="hold"/>
                                        <p:tgtEl>
                                          <p:spTgt spid="36868">
                                            <p:txEl>
                                              <p:charRg st="0" end="13"/>
                                            </p:txEl>
                                          </p:spTgt>
                                        </p:tgtEl>
                                        <p:attrNameLst>
                                          <p:attrName>ppt_x</p:attrName>
                                        </p:attrNameLst>
                                      </p:cBhvr>
                                      <p:tavLst>
                                        <p:tav tm="0">
                                          <p:val>
                                            <p:strVal val="#ppt_x"/>
                                          </p:val>
                                        </p:tav>
                                        <p:tav tm="100000">
                                          <p:val>
                                            <p:strVal val="#ppt_x"/>
                                          </p:val>
                                        </p:tav>
                                      </p:tavLst>
                                    </p:anim>
                                    <p:anim calcmode="lin" valueType="num">
                                      <p:cBhvr additive="base">
                                        <p:cTn id="15" dur="1000" fill="hold"/>
                                        <p:tgtEl>
                                          <p:spTgt spid="36868">
                                            <p:txEl>
                                              <p:charRg st="0" end="1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36868" grpId="0" animBg="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36867" name="Rectangle 347"/>
          <p:cNvSpPr>
            <a:spLocks noChangeArrowheads="1"/>
          </p:cNvSpPr>
          <p:nvPr/>
        </p:nvSpPr>
        <p:spPr bwMode="auto">
          <a:xfrm>
            <a:off x="514668" y="1000125"/>
            <a:ext cx="5030788" cy="574675"/>
          </a:xfrm>
          <a:prstGeom prst="rect">
            <a:avLst/>
          </a:prstGeom>
          <a:ln>
            <a:noFill/>
          </a:ln>
        </p:spPr>
        <p:style>
          <a:lnRef idx="2">
            <a:schemeClr val="accent3"/>
          </a:lnRef>
          <a:fillRef idx="1">
            <a:schemeClr val="lt1"/>
          </a:fillRef>
          <a:effectRef idx="0">
            <a:schemeClr val="accent3"/>
          </a:effectRef>
          <a:fontRef idx="minor">
            <a:schemeClr val="dk1"/>
          </a:fontRef>
        </p:style>
        <p:txBody>
          <a:bodyPr wrap="none" anchor="ctr">
            <a:flatTx/>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800" b="0" i="0" u="none" strike="noStrike" kern="1200" cap="none" spc="0" normalizeH="0" baseline="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cs typeface="+mn-cs"/>
              </a:rPr>
              <a:t>三、配备岗位人员工作内容与程序</a:t>
            </a:r>
            <a:endParaRPr kumimoji="0" lang="zh-CN" altLang="en-US" sz="2800" b="0" i="0" u="none" strike="noStrike" kern="1200" cap="none" spc="0" normalizeH="0" baseline="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cs typeface="+mn-cs"/>
            </a:endParaRPr>
          </a:p>
        </p:txBody>
      </p:sp>
      <p:sp>
        <p:nvSpPr>
          <p:cNvPr id="36868" name="Rectangle 4"/>
          <p:cNvSpPr>
            <a:spLocks noChangeArrowheads="1"/>
          </p:cNvSpPr>
          <p:nvPr/>
        </p:nvSpPr>
        <p:spPr bwMode="auto">
          <a:xfrm>
            <a:off x="336868" y="1574800"/>
            <a:ext cx="3744913" cy="577850"/>
          </a:xfrm>
          <a:prstGeom prst="rect">
            <a:avLst/>
          </a:prstGeom>
          <a:ln>
            <a:noFill/>
          </a:ln>
        </p:spPr>
        <p:style>
          <a:lnRef idx="2">
            <a:schemeClr val="accent3"/>
          </a:lnRef>
          <a:fillRef idx="1">
            <a:schemeClr val="lt1"/>
          </a:fillRef>
          <a:effectRef idx="0">
            <a:schemeClr val="accent3"/>
          </a:effectRef>
          <a:fontRef idx="minor">
            <a:schemeClr val="dk1"/>
          </a:fontRef>
        </p:style>
        <p:txBody>
          <a:bodyPr>
            <a:flatTx/>
          </a:bodyPr>
          <a:lstStyle>
            <a:lvl1pPr marL="571500" indent="-571500" eaLnBrk="0" hangingPunct="0">
              <a:lnSpc>
                <a:spcPct val="130000"/>
              </a:lnSpc>
              <a:spcBef>
                <a:spcPct val="20000"/>
              </a:spcBef>
              <a:buClr>
                <a:schemeClr val="hlink"/>
              </a:buClr>
              <a:buFont typeface="Wingdings" panose="05000000000000000000" pitchFamily="2" charset="2"/>
              <a:defRPr sz="2000">
                <a:solidFill>
                  <a:schemeClr val="tx2"/>
                </a:solidFill>
                <a:effectLst>
                  <a:outerShdw blurRad="38100" dist="38100" dir="2700000" algn="tl">
                    <a:srgbClr val="C0C0C0"/>
                  </a:outerShdw>
                </a:effectLst>
                <a:latin typeface="Times New Roman" panose="02020603050405020304" pitchFamily="18" charset="0"/>
                <a:ea typeface="黑体" panose="02010609060101010101" charset="-122"/>
              </a:defRPr>
            </a:lvl1pPr>
            <a:lvl2pPr marL="840105" indent="-297180" eaLnBrk="0" hangingPunct="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ea typeface="黑体" panose="02010609060101010101" charset="-122"/>
              </a:defRPr>
            </a:lvl2pPr>
            <a:lvl3pPr marL="1132205" indent="-123825" eaLnBrk="0" hangingPunct="0">
              <a:spcBef>
                <a:spcPct val="20000"/>
              </a:spcBef>
              <a:buClr>
                <a:schemeClr val="tx1"/>
              </a:buClr>
              <a:buChar char="•"/>
              <a:defRPr sz="2200">
                <a:solidFill>
                  <a:schemeClr val="tx1"/>
                </a:solidFill>
                <a:latin typeface="Arial" panose="020B0604020202020204" pitchFamily="34" charset="0"/>
                <a:ea typeface="黑体" panose="02010609060101010101" charset="-122"/>
              </a:defRPr>
            </a:lvl3pPr>
            <a:lvl4pPr marL="1370330" indent="46355" eaLnBrk="0" hangingPunct="0">
              <a:spcBef>
                <a:spcPct val="20000"/>
              </a:spcBef>
              <a:buChar char="–"/>
              <a:defRPr sz="2000">
                <a:solidFill>
                  <a:schemeClr val="tx1"/>
                </a:solidFill>
                <a:latin typeface="Arial" panose="020B0604020202020204" pitchFamily="34" charset="0"/>
                <a:ea typeface="黑体" panose="02010609060101010101" charset="-122"/>
              </a:defRPr>
            </a:lvl4pPr>
            <a:lvl5pPr marL="1663700" indent="165100" eaLnBrk="0" hangingPunct="0">
              <a:spcBef>
                <a:spcPct val="20000"/>
              </a:spcBef>
              <a:buChar char="»"/>
              <a:defRPr sz="2000">
                <a:solidFill>
                  <a:schemeClr val="tx1"/>
                </a:solidFill>
                <a:latin typeface="Arial" panose="020B0604020202020204" pitchFamily="34" charset="0"/>
                <a:ea typeface="黑体" panose="02010609060101010101" charset="-122"/>
              </a:defRPr>
            </a:lvl5pPr>
            <a:lvl6pPr marL="21209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6pPr>
            <a:lvl7pPr marL="25781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7pPr>
            <a:lvl8pPr marL="30353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8pPr>
            <a:lvl9pPr marL="34925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9pPr>
          </a:lstStyle>
          <a:p>
            <a:pPr marL="571500" marR="0" lvl="0" indent="-571500" algn="l" defTabSz="914400" rtl="0" eaLnBrk="0" fontAlgn="base" latinLnBrk="0" hangingPunct="0">
              <a:lnSpc>
                <a:spcPct val="90000"/>
              </a:lnSpc>
              <a:spcBef>
                <a:spcPct val="0"/>
              </a:spcBef>
              <a:spcAft>
                <a:spcPct val="0"/>
              </a:spcAft>
              <a:buClrTx/>
              <a:buSzTx/>
              <a:buFontTx/>
              <a:buNone/>
              <a:defRPr/>
            </a:pPr>
            <a:r>
              <a:rPr kumimoji="0" lang="zh-CN" altLang="en-US" sz="2000" b="1" i="0" u="none" strike="noStrike" kern="1200" cap="none" spc="0" normalizeH="0" baseline="0" noProof="0" smtClean="0">
                <a:ln>
                  <a:noFill/>
                </a:ln>
                <a:solidFill>
                  <a:srgbClr val="204BB6"/>
                </a:solidFill>
                <a:effectLst>
                  <a:outerShdw blurRad="38100" dist="38100" dir="2700000" algn="tl">
                    <a:srgbClr val="C0C0C0"/>
                  </a:outerShdw>
                </a:effectLst>
                <a:uLnTx/>
                <a:uFillTx/>
                <a:latin typeface="Times New Roman" panose="02020603050405020304" pitchFamily="18" charset="0"/>
                <a:ea typeface="黑体" panose="02010609060101010101" charset="-122"/>
                <a:cs typeface="+mn-cs"/>
              </a:rPr>
              <a:t>（二）</a:t>
            </a:r>
            <a:r>
              <a:rPr kumimoji="0" lang="zh-CN" altLang="en-US" sz="2400" b="1" i="0" u="none" strike="noStrike" kern="1200" cap="none" spc="0" normalizeH="0" baseline="0" noProof="0" smtClean="0">
                <a:ln>
                  <a:noFill/>
                </a:ln>
                <a:solidFill>
                  <a:srgbClr val="000099"/>
                </a:solidFill>
                <a:effectLst/>
                <a:uLnTx/>
                <a:uFillTx/>
                <a:latin typeface="华文中宋" pitchFamily="2" charset="-122"/>
                <a:ea typeface="黑体" panose="02010609060101010101" charset="-122"/>
                <a:cs typeface="+mn-cs"/>
              </a:rPr>
              <a:t>选配人员</a:t>
            </a:r>
            <a:r>
              <a:rPr kumimoji="0" lang="en-US" altLang="zh-CN" sz="2400" b="1" i="0" u="none" strike="noStrike" kern="1200" cap="none" spc="0" normalizeH="0" baseline="0" noProof="0" smtClean="0">
                <a:ln>
                  <a:noFill/>
                </a:ln>
                <a:solidFill>
                  <a:srgbClr val="000099"/>
                </a:solidFill>
                <a:effectLst/>
                <a:uLnTx/>
                <a:uFillTx/>
                <a:latin typeface="华文中宋" pitchFamily="2" charset="-122"/>
                <a:ea typeface="黑体" panose="02010609060101010101" charset="-122"/>
                <a:cs typeface="+mn-cs"/>
              </a:rPr>
              <a:t>--</a:t>
            </a:r>
            <a:r>
              <a:rPr kumimoji="0" lang="zh-CN" altLang="en-US" sz="2400" b="1" i="0" u="none" strike="noStrike" kern="1200" cap="none" spc="0" normalizeH="0" baseline="0" noProof="0" smtClean="0">
                <a:ln>
                  <a:noFill/>
                </a:ln>
                <a:solidFill>
                  <a:srgbClr val="000099"/>
                </a:solidFill>
                <a:effectLst/>
                <a:uLnTx/>
                <a:uFillTx/>
                <a:latin typeface="华文中宋" pitchFamily="2" charset="-122"/>
                <a:ea typeface="黑体" panose="02010609060101010101" charset="-122"/>
                <a:cs typeface="+mn-cs"/>
              </a:rPr>
              <a:t>人员招聘</a:t>
            </a:r>
            <a:endParaRPr kumimoji="0" lang="zh-CN" altLang="en-US" sz="2400" b="1" i="0" u="none" strike="noStrike" kern="1200" cap="none" spc="0" normalizeH="0" baseline="0" noProof="0" smtClean="0">
              <a:ln>
                <a:noFill/>
              </a:ln>
              <a:solidFill>
                <a:srgbClr val="000099"/>
              </a:solidFill>
              <a:effectLst/>
              <a:uLnTx/>
              <a:uFillTx/>
              <a:latin typeface="华文中宋" pitchFamily="2" charset="-122"/>
              <a:ea typeface="黑体" panose="02010609060101010101" charset="-122"/>
              <a:cs typeface="+mn-cs"/>
            </a:endParaRPr>
          </a:p>
        </p:txBody>
      </p:sp>
      <p:sp>
        <p:nvSpPr>
          <p:cNvPr id="14339" name="文本占位符 14338"/>
          <p:cNvSpPr>
            <a:spLocks noGrp="1"/>
          </p:cNvSpPr>
          <p:nvPr/>
        </p:nvSpPr>
        <p:spPr>
          <a:xfrm>
            <a:off x="1381125" y="2412365"/>
            <a:ext cx="8229600" cy="3965575"/>
          </a:xfrm>
          <a:prstGeom prst="rect">
            <a:avLst/>
          </a:prstGeom>
          <a:ln>
            <a:prstDash val="dash"/>
          </a:ln>
        </p:spPr>
        <p:style>
          <a:lnRef idx="2">
            <a:schemeClr val="dk1"/>
          </a:lnRef>
          <a:fillRef idx="1">
            <a:schemeClr val="lt1"/>
          </a:fillRef>
          <a:effectRef idx="0">
            <a:schemeClr val="dk1"/>
          </a:effectRef>
          <a:fontRef idx="minor">
            <a:schemeClr val="dk1"/>
          </a:fontRef>
        </p:style>
        <p:txBody>
          <a:bodyPr/>
          <a:lstStyle>
            <a:lvl1pPr marL="342900" lvl="0" indent="-342900" algn="l" defTabSz="914400" rtl="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3000" b="0" i="0" u="none" kern="1200" baseline="0">
                <a:solidFill>
                  <a:schemeClr val="tx1"/>
                </a:solidFill>
                <a:latin typeface="+mn-lt"/>
                <a:ea typeface="+mn-ea"/>
                <a:cs typeface="+mn-cs"/>
              </a:defRPr>
            </a:lvl1pPr>
            <a:lvl2pPr marL="669925" lvl="1" indent="-325120" algn="l" defTabSz="914400" rtl="0" eaLnBrk="1" fontAlgn="base" latinLnBrk="0" hangingPunct="1">
              <a:lnSpc>
                <a:spcPct val="100000"/>
              </a:lnSpc>
              <a:spcBef>
                <a:spcPct val="20000"/>
              </a:spcBef>
              <a:spcAft>
                <a:spcPct val="0"/>
              </a:spcAft>
              <a:buClr>
                <a:schemeClr val="accent2"/>
              </a:buClr>
              <a:buSzPct val="60000"/>
              <a:buFont typeface="Wingdings" panose="05000000000000000000" pitchFamily="2" charset="2"/>
              <a:buChar char="q"/>
              <a:defRPr sz="2600" b="0" i="0" u="none" kern="1200" baseline="0">
                <a:solidFill>
                  <a:schemeClr val="tx1"/>
                </a:solidFill>
                <a:latin typeface="+mn-lt"/>
                <a:ea typeface="+mn-ea"/>
                <a:cs typeface="+mn-cs"/>
              </a:defRPr>
            </a:lvl2pPr>
            <a:lvl3pPr marL="1022350" lvl="2" indent="-350520" algn="l" defTabSz="914400" rtl="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200" b="0" i="0" u="none" kern="1200" baseline="0">
                <a:solidFill>
                  <a:schemeClr val="tx1"/>
                </a:solidFill>
                <a:latin typeface="+mn-lt"/>
                <a:ea typeface="+mn-ea"/>
                <a:cs typeface="+mn-cs"/>
              </a:defRPr>
            </a:lvl3pPr>
            <a:lvl4pPr marL="1339850" lvl="3" indent="-315595" algn="l" defTabSz="914400" rtl="0" eaLnBrk="1" fontAlgn="base" latinLnBrk="0" hangingPunct="1">
              <a:lnSpc>
                <a:spcPct val="100000"/>
              </a:lnSpc>
              <a:spcBef>
                <a:spcPct val="20000"/>
              </a:spcBef>
              <a:spcAft>
                <a:spcPct val="0"/>
              </a:spcAft>
              <a:buClr>
                <a:schemeClr val="accent2"/>
              </a:buClr>
              <a:buSzPct val="70000"/>
              <a:buFont typeface="Wingdings" panose="05000000000000000000" pitchFamily="2" charset="2"/>
              <a:buChar char="q"/>
              <a:defRPr sz="2000" b="0" i="0" u="none" kern="1200" baseline="0">
                <a:solidFill>
                  <a:schemeClr val="tx1"/>
                </a:solidFill>
                <a:latin typeface="+mn-lt"/>
                <a:ea typeface="+mn-ea"/>
                <a:cs typeface="+mn-cs"/>
              </a:defRPr>
            </a:lvl4pPr>
            <a:lvl5pPr marL="1681480" lvl="4" indent="-339725"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9pPr>
          </a:lstStyle>
          <a:p>
            <a:r>
              <a:rPr lang="zh-CN" altLang="en-US" b="1" dirty="0"/>
              <a:t>含义</a:t>
            </a:r>
            <a:r>
              <a:rPr lang="zh-CN" altLang="en-US" dirty="0"/>
              <a:t>：是组织获得人力资源的基本方式，是指招收合适的人选来填补组织结构中的职位。</a:t>
            </a:r>
            <a:endParaRPr lang="zh-CN" altLang="en-US" dirty="0"/>
          </a:p>
          <a:p>
            <a:r>
              <a:rPr lang="zh-CN" altLang="en-US" b="1" dirty="0"/>
              <a:t>意义</a:t>
            </a:r>
            <a:r>
              <a:rPr lang="zh-CN" altLang="en-US" dirty="0"/>
              <a:t>：</a:t>
            </a:r>
            <a:endParaRPr lang="zh-CN" altLang="en-US" dirty="0"/>
          </a:p>
          <a:p>
            <a:pPr>
              <a:buNone/>
            </a:pPr>
            <a:r>
              <a:rPr lang="zh-CN" altLang="en-US" dirty="0"/>
              <a:t>   </a:t>
            </a:r>
            <a:r>
              <a:rPr lang="en-US" altLang="zh-CN" dirty="0"/>
              <a:t>1.</a:t>
            </a:r>
            <a:r>
              <a:rPr lang="zh-CN" altLang="en-US" dirty="0"/>
              <a:t>满足企业发展对人员的需求</a:t>
            </a:r>
            <a:endParaRPr lang="zh-CN" altLang="en-US" dirty="0"/>
          </a:p>
          <a:p>
            <a:pPr>
              <a:buNone/>
            </a:pPr>
            <a:r>
              <a:rPr lang="zh-CN" altLang="en-US" dirty="0"/>
              <a:t>   </a:t>
            </a:r>
            <a:r>
              <a:rPr lang="en-US" altLang="zh-CN" dirty="0"/>
              <a:t>2.</a:t>
            </a:r>
            <a:r>
              <a:rPr lang="zh-CN" altLang="en-US" dirty="0"/>
              <a:t>确保较高员工素质的基础</a:t>
            </a:r>
            <a:endParaRPr lang="zh-CN" altLang="en-US" dirty="0"/>
          </a:p>
          <a:p>
            <a:pPr>
              <a:buNone/>
            </a:pPr>
            <a:r>
              <a:rPr lang="zh-CN" altLang="en-US" dirty="0"/>
              <a:t>   </a:t>
            </a:r>
            <a:r>
              <a:rPr lang="en-US" altLang="zh-CN" dirty="0"/>
              <a:t>3.</a:t>
            </a:r>
            <a:r>
              <a:rPr lang="zh-CN" altLang="en-US" dirty="0"/>
              <a:t>在一定程度上保证职工队伍的稳定</a:t>
            </a:r>
            <a:endParaRPr lang="zh-CN" altLang="en-US" dirty="0"/>
          </a:p>
          <a:p>
            <a:pPr>
              <a:buNone/>
            </a:pPr>
            <a:r>
              <a:rPr lang="zh-CN" altLang="en-US" dirty="0"/>
              <a:t>   </a:t>
            </a:r>
            <a:r>
              <a:rPr lang="en-US" altLang="zh-CN" dirty="0"/>
              <a:t>4.</a:t>
            </a:r>
            <a:r>
              <a:rPr lang="zh-CN" altLang="en-US" dirty="0"/>
              <a:t>树立企业形象、扩大企业的知名度</a:t>
            </a:r>
            <a:endParaRPr lang="zh-CN" altLang="en-US"/>
          </a:p>
        </p:txBody>
      </p:sp>
      <p:sp>
        <p:nvSpPr>
          <p:cNvPr id="2" name="文本框 1"/>
          <p:cNvSpPr txBox="1"/>
          <p:nvPr/>
        </p:nvSpPr>
        <p:spPr>
          <a:xfrm>
            <a:off x="1381125" y="1951990"/>
            <a:ext cx="3178175" cy="460375"/>
          </a:xfrm>
          <a:prstGeom prst="rect">
            <a:avLst/>
          </a:prstGeom>
        </p:spPr>
        <p:style>
          <a:lnRef idx="3">
            <a:schemeClr val="lt1"/>
          </a:lnRef>
          <a:fillRef idx="1">
            <a:schemeClr val="accent1"/>
          </a:fillRef>
          <a:effectRef idx="1">
            <a:schemeClr val="accent1"/>
          </a:effectRef>
          <a:fontRef idx="minor">
            <a:schemeClr val="lt1"/>
          </a:fontRef>
        </p:style>
        <p:txBody>
          <a:bodyPr wrap="none" rtlCol="0" anchor="t">
            <a:spAutoFit/>
          </a:bodyPr>
          <a:p>
            <a:r>
              <a:rPr lang="en-US" altLang="zh-CN" sz="2400" dirty="0">
                <a:latin typeface="微软雅黑" panose="020B0503020204020204" pitchFamily="34" charset="-122"/>
                <a:ea typeface="微软雅黑" panose="020B0503020204020204" pitchFamily="34" charset="-122"/>
                <a:sym typeface="+mn-ea"/>
              </a:rPr>
              <a:t>1.</a:t>
            </a:r>
            <a:r>
              <a:rPr lang="zh-CN" altLang="en-US" sz="2400" dirty="0">
                <a:latin typeface="微软雅黑" panose="020B0503020204020204" pitchFamily="34" charset="-122"/>
                <a:ea typeface="微软雅黑" panose="020B0503020204020204" pitchFamily="34" charset="-122"/>
                <a:sym typeface="+mn-ea"/>
              </a:rPr>
              <a:t>人员招聘含义与意义</a:t>
            </a:r>
            <a:endParaRPr lang="zh-CN" altLang="en-US" sz="2400">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2" presetClass="entr" presetSubtype="1" fill="hold" grpId="0" nodeType="withEffect">
                                  <p:stCondLst>
                                    <p:cond delay="0"/>
                                  </p:stCondLst>
                                  <p:childTnLst>
                                    <p:set>
                                      <p:cBhvr>
                                        <p:cTn id="9" dur="1" fill="hold">
                                          <p:stCondLst>
                                            <p:cond delay="0"/>
                                          </p:stCondLst>
                                        </p:cTn>
                                        <p:tgtEl>
                                          <p:spTgt spid="36868"/>
                                        </p:tgtEl>
                                        <p:attrNameLst>
                                          <p:attrName>style.visibility</p:attrName>
                                        </p:attrNameLst>
                                      </p:cBhvr>
                                      <p:to>
                                        <p:strVal val="visible"/>
                                      </p:to>
                                    </p:set>
                                    <p:anim calcmode="lin" valueType="num">
                                      <p:cBhvr additive="base">
                                        <p:cTn id="10" dur="1000" fill="hold"/>
                                        <p:tgtEl>
                                          <p:spTgt spid="36868"/>
                                        </p:tgtEl>
                                        <p:attrNameLst>
                                          <p:attrName>ppt_x</p:attrName>
                                        </p:attrNameLst>
                                      </p:cBhvr>
                                      <p:tavLst>
                                        <p:tav tm="0">
                                          <p:val>
                                            <p:strVal val="#ppt_x"/>
                                          </p:val>
                                        </p:tav>
                                        <p:tav tm="100000">
                                          <p:val>
                                            <p:strVal val="#ppt_x"/>
                                          </p:val>
                                        </p:tav>
                                      </p:tavLst>
                                    </p:anim>
                                    <p:anim calcmode="lin" valueType="num">
                                      <p:cBhvr additive="base">
                                        <p:cTn id="11" dur="1000" fill="hold"/>
                                        <p:tgtEl>
                                          <p:spTgt spid="36868"/>
                                        </p:tgtEl>
                                        <p:attrNameLst>
                                          <p:attrName>ppt_y</p:attrName>
                                        </p:attrNameLst>
                                      </p:cBhvr>
                                      <p:tavLst>
                                        <p:tav tm="0">
                                          <p:val>
                                            <p:strVal val="0-#ppt_h/2"/>
                                          </p:val>
                                        </p:tav>
                                        <p:tav tm="100000">
                                          <p:val>
                                            <p:strVal val="#ppt_y"/>
                                          </p:val>
                                        </p:tav>
                                      </p:tavLst>
                                    </p:anim>
                                  </p:childTnLst>
                                </p:cTn>
                              </p:par>
                              <p:par>
                                <p:cTn id="12" presetID="2" presetClass="entr" presetSubtype="1" fill="hold" grpId="0" nodeType="withEffect">
                                  <p:stCondLst>
                                    <p:cond delay="0"/>
                                  </p:stCondLst>
                                  <p:childTnLst>
                                    <p:set>
                                      <p:cBhvr>
                                        <p:cTn id="13" dur="1" fill="hold">
                                          <p:stCondLst>
                                            <p:cond delay="0"/>
                                          </p:stCondLst>
                                        </p:cTn>
                                        <p:tgtEl>
                                          <p:spTgt spid="36868">
                                            <p:txEl>
                                              <p:charRg st="0" end="13"/>
                                            </p:txEl>
                                          </p:spTgt>
                                        </p:tgtEl>
                                        <p:attrNameLst>
                                          <p:attrName>style.visibility</p:attrName>
                                        </p:attrNameLst>
                                      </p:cBhvr>
                                      <p:to>
                                        <p:strVal val="visible"/>
                                      </p:to>
                                    </p:set>
                                    <p:anim calcmode="lin" valueType="num">
                                      <p:cBhvr additive="base">
                                        <p:cTn id="14" dur="1000" fill="hold"/>
                                        <p:tgtEl>
                                          <p:spTgt spid="36868">
                                            <p:txEl>
                                              <p:charRg st="0" end="13"/>
                                            </p:txEl>
                                          </p:spTgt>
                                        </p:tgtEl>
                                        <p:attrNameLst>
                                          <p:attrName>ppt_x</p:attrName>
                                        </p:attrNameLst>
                                      </p:cBhvr>
                                      <p:tavLst>
                                        <p:tav tm="0">
                                          <p:val>
                                            <p:strVal val="#ppt_x"/>
                                          </p:val>
                                        </p:tav>
                                        <p:tav tm="100000">
                                          <p:val>
                                            <p:strVal val="#ppt_x"/>
                                          </p:val>
                                        </p:tav>
                                      </p:tavLst>
                                    </p:anim>
                                    <p:anim calcmode="lin" valueType="num">
                                      <p:cBhvr additive="base">
                                        <p:cTn id="15" dur="1000" fill="hold"/>
                                        <p:tgtEl>
                                          <p:spTgt spid="36868">
                                            <p:txEl>
                                              <p:charRg st="0" end="1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36868" grpId="0" animBg="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2" name="文本框 1"/>
          <p:cNvSpPr txBox="1"/>
          <p:nvPr/>
        </p:nvSpPr>
        <p:spPr>
          <a:xfrm>
            <a:off x="4394200" y="1118235"/>
            <a:ext cx="3383280" cy="521970"/>
          </a:xfrm>
          <a:prstGeom prst="rect">
            <a:avLst/>
          </a:prstGeom>
        </p:spPr>
        <p:style>
          <a:lnRef idx="3">
            <a:schemeClr val="lt1"/>
          </a:lnRef>
          <a:fillRef idx="1">
            <a:schemeClr val="accent1"/>
          </a:fillRef>
          <a:effectRef idx="1">
            <a:schemeClr val="accent1"/>
          </a:effectRef>
          <a:fontRef idx="minor">
            <a:schemeClr val="lt1"/>
          </a:fontRef>
        </p:style>
        <p:txBody>
          <a:bodyPr wrap="none" rtlCol="0" anchor="t">
            <a:spAutoFit/>
          </a:bodyPr>
          <a:p>
            <a:r>
              <a:rPr lang="zh-CN" altLang="en-US" sz="2800" dirty="0">
                <a:latin typeface="微软雅黑" panose="020B0503020204020204" pitchFamily="34" charset="-122"/>
                <a:ea typeface="微软雅黑" panose="020B0503020204020204" pitchFamily="34" charset="-122"/>
                <a:sym typeface="+mn-ea"/>
              </a:rPr>
              <a:t>万科的内部提升过程</a:t>
            </a:r>
            <a:endParaRPr lang="zh-CN" altLang="en-US" sz="2800">
              <a:latin typeface="微软雅黑" panose="020B0503020204020204" pitchFamily="34" charset="-122"/>
              <a:ea typeface="微软雅黑" panose="020B0503020204020204" pitchFamily="34" charset="-122"/>
            </a:endParaRPr>
          </a:p>
        </p:txBody>
      </p:sp>
      <p:sp>
        <p:nvSpPr>
          <p:cNvPr id="4" name="文本框 3"/>
          <p:cNvSpPr txBox="1"/>
          <p:nvPr/>
        </p:nvSpPr>
        <p:spPr>
          <a:xfrm>
            <a:off x="1342390" y="2862580"/>
            <a:ext cx="4375785" cy="460375"/>
          </a:xfrm>
          <a:prstGeom prst="rect">
            <a:avLst/>
          </a:prstGeom>
        </p:spPr>
        <p:style>
          <a:lnRef idx="2">
            <a:schemeClr val="dk1"/>
          </a:lnRef>
          <a:fillRef idx="1">
            <a:schemeClr val="lt1"/>
          </a:fillRef>
          <a:effectRef idx="0">
            <a:schemeClr val="dk1"/>
          </a:effectRef>
          <a:fontRef idx="minor">
            <a:schemeClr val="dk1"/>
          </a:fontRef>
        </p:style>
        <p:txBody>
          <a:bodyPr wrap="none" rtlCol="0" anchor="t">
            <a:spAutoFit/>
          </a:bodyPr>
          <a:p>
            <a:r>
              <a:rPr lang="zh-CN" altLang="en-US" sz="2400" dirty="0">
                <a:latin typeface="微软雅黑" panose="020B0503020204020204" pitchFamily="34" charset="-122"/>
                <a:ea typeface="微软雅黑" panose="020B0503020204020204" pitchFamily="34" charset="-122"/>
                <a:sym typeface="+mn-ea"/>
              </a:rPr>
              <a:t>从基层上升到中层的大概</a:t>
            </a:r>
            <a:r>
              <a:rPr lang="en-US" altLang="zh-CN" sz="2400" dirty="0">
                <a:latin typeface="微软雅黑" panose="020B0503020204020204" pitchFamily="34" charset="-122"/>
                <a:ea typeface="微软雅黑" panose="020B0503020204020204" pitchFamily="34" charset="-122"/>
                <a:sym typeface="+mn-ea"/>
              </a:rPr>
              <a:t>500</a:t>
            </a:r>
            <a:r>
              <a:rPr lang="zh-CN" altLang="en-US" sz="2400" dirty="0">
                <a:latin typeface="微软雅黑" panose="020B0503020204020204" pitchFamily="34" charset="-122"/>
                <a:ea typeface="微软雅黑" panose="020B0503020204020204" pitchFamily="34" charset="-122"/>
                <a:sym typeface="+mn-ea"/>
              </a:rPr>
              <a:t>人</a:t>
            </a:r>
            <a:endParaRPr lang="zh-CN" altLang="en-US" sz="2400">
              <a:latin typeface="微软雅黑" panose="020B0503020204020204" pitchFamily="34" charset="-122"/>
              <a:ea typeface="微软雅黑" panose="020B0503020204020204" pitchFamily="34" charset="-122"/>
            </a:endParaRPr>
          </a:p>
        </p:txBody>
      </p:sp>
      <p:sp>
        <p:nvSpPr>
          <p:cNvPr id="5" name="文本框 4"/>
          <p:cNvSpPr txBox="1"/>
          <p:nvPr/>
        </p:nvSpPr>
        <p:spPr>
          <a:xfrm>
            <a:off x="1342390" y="3841750"/>
            <a:ext cx="4197350" cy="460375"/>
          </a:xfrm>
          <a:prstGeom prst="rect">
            <a:avLst/>
          </a:prstGeom>
        </p:spPr>
        <p:style>
          <a:lnRef idx="2">
            <a:schemeClr val="dk1"/>
          </a:lnRef>
          <a:fillRef idx="1">
            <a:schemeClr val="lt1"/>
          </a:fillRef>
          <a:effectRef idx="0">
            <a:schemeClr val="dk1"/>
          </a:effectRef>
          <a:fontRef idx="minor">
            <a:schemeClr val="dk1"/>
          </a:fontRef>
        </p:style>
        <p:txBody>
          <a:bodyPr wrap="none" rtlCol="0" anchor="t">
            <a:spAutoFit/>
          </a:bodyPr>
          <a:p>
            <a:r>
              <a:rPr lang="zh-CN" altLang="en-US" sz="2400" dirty="0">
                <a:latin typeface="微软雅黑" panose="020B0503020204020204" pitchFamily="34" charset="-122"/>
                <a:ea typeface="微软雅黑" panose="020B0503020204020204" pitchFamily="34" charset="-122"/>
                <a:sym typeface="+mn-ea"/>
              </a:rPr>
              <a:t>从中层上升到高层的大概50人</a:t>
            </a:r>
            <a:endParaRPr lang="zh-CN" altLang="en-US" sz="2400" dirty="0">
              <a:latin typeface="微软雅黑" panose="020B0503020204020204" pitchFamily="34" charset="-122"/>
              <a:ea typeface="微软雅黑" panose="020B0503020204020204" pitchFamily="34" charset="-122"/>
            </a:endParaRPr>
          </a:p>
        </p:txBody>
      </p:sp>
      <p:sp>
        <p:nvSpPr>
          <p:cNvPr id="6" name="文本框 5"/>
          <p:cNvSpPr txBox="1"/>
          <p:nvPr/>
        </p:nvSpPr>
        <p:spPr>
          <a:xfrm>
            <a:off x="365760" y="3322955"/>
            <a:ext cx="847090" cy="82994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p>
            <a:r>
              <a:rPr lang="zh-CN" altLang="en-US" sz="2400" dirty="0">
                <a:latin typeface="微软雅黑" panose="020B0503020204020204" pitchFamily="34" charset="-122"/>
                <a:ea typeface="微软雅黑" panose="020B0503020204020204" pitchFamily="34" charset="-122"/>
              </a:rPr>
              <a:t>每年</a:t>
            </a:r>
            <a:endParaRPr lang="zh-CN" altLang="en-US" sz="2400" dirty="0">
              <a:latin typeface="微软雅黑" panose="020B0503020204020204" pitchFamily="34" charset="-122"/>
              <a:ea typeface="微软雅黑" panose="020B0503020204020204" pitchFamily="34" charset="-122"/>
            </a:endParaRPr>
          </a:p>
          <a:p>
            <a:r>
              <a:rPr lang="zh-CN" altLang="en-US" sz="2400" dirty="0">
                <a:latin typeface="微软雅黑" panose="020B0503020204020204" pitchFamily="34" charset="-122"/>
                <a:ea typeface="微软雅黑" panose="020B0503020204020204" pitchFamily="34" charset="-122"/>
              </a:rPr>
              <a:t>选拔</a:t>
            </a:r>
            <a:endParaRPr lang="zh-CN" altLang="en-US" sz="2400" dirty="0">
              <a:latin typeface="微软雅黑" panose="020B0503020204020204" pitchFamily="34" charset="-122"/>
              <a:ea typeface="微软雅黑" panose="020B0503020204020204" pitchFamily="34" charset="-122"/>
            </a:endParaRPr>
          </a:p>
        </p:txBody>
      </p:sp>
      <p:sp>
        <p:nvSpPr>
          <p:cNvPr id="7" name="文本框 6"/>
          <p:cNvSpPr txBox="1"/>
          <p:nvPr/>
        </p:nvSpPr>
        <p:spPr>
          <a:xfrm>
            <a:off x="6362065" y="2862580"/>
            <a:ext cx="2214880" cy="706755"/>
          </a:xfrm>
          <a:prstGeom prst="rect">
            <a:avLst/>
          </a:prstGeom>
        </p:spPr>
        <p:style>
          <a:lnRef idx="2">
            <a:schemeClr val="dk1"/>
          </a:lnRef>
          <a:fillRef idx="1">
            <a:schemeClr val="lt1"/>
          </a:fillRef>
          <a:effectRef idx="0">
            <a:schemeClr val="dk1"/>
          </a:effectRef>
          <a:fontRef idx="minor">
            <a:schemeClr val="dk1"/>
          </a:fontRef>
        </p:style>
        <p:txBody>
          <a:bodyPr wrap="none" rtlCol="0" anchor="t">
            <a:spAutoFit/>
          </a:bodyPr>
          <a:p>
            <a:r>
              <a:rPr lang="zh-CN" altLang="en-US" sz="2000" dirty="0">
                <a:latin typeface="微软雅黑" panose="020B0503020204020204" pitchFamily="34" charset="-122"/>
                <a:ea typeface="微软雅黑" panose="020B0503020204020204" pitchFamily="34" charset="-122"/>
                <a:sym typeface="+mn-ea"/>
              </a:rPr>
              <a:t>问卷评估与反馈、</a:t>
            </a:r>
            <a:endParaRPr lang="zh-CN" altLang="en-US" sz="2000" dirty="0">
              <a:latin typeface="微软雅黑" panose="020B0503020204020204" pitchFamily="34" charset="-122"/>
              <a:ea typeface="微软雅黑" panose="020B0503020204020204" pitchFamily="34" charset="-122"/>
              <a:sym typeface="+mn-ea"/>
            </a:endParaRPr>
          </a:p>
          <a:p>
            <a:r>
              <a:rPr lang="zh-CN" altLang="en-US" sz="2000" dirty="0">
                <a:latin typeface="微软雅黑" panose="020B0503020204020204" pitchFamily="34" charset="-122"/>
                <a:ea typeface="微软雅黑" panose="020B0503020204020204" pitchFamily="34" charset="-122"/>
                <a:sym typeface="+mn-ea"/>
              </a:rPr>
              <a:t>职业发展对话</a:t>
            </a:r>
            <a:endParaRPr lang="zh-CN" altLang="en-US" sz="2000">
              <a:latin typeface="微软雅黑" panose="020B0503020204020204" pitchFamily="34" charset="-122"/>
              <a:ea typeface="微软雅黑" panose="020B0503020204020204" pitchFamily="34" charset="-122"/>
            </a:endParaRPr>
          </a:p>
        </p:txBody>
      </p:sp>
      <p:sp>
        <p:nvSpPr>
          <p:cNvPr id="141" name=" 141"/>
          <p:cNvSpPr/>
          <p:nvPr/>
        </p:nvSpPr>
        <p:spPr>
          <a:xfrm>
            <a:off x="5735955" y="3068955"/>
            <a:ext cx="648335" cy="287655"/>
          </a:xfrm>
          <a:custGeom>
            <a:avLst/>
            <a:gdLst>
              <a:gd name="connsiteX0" fmla="*/ 4710315 w 7544313"/>
              <a:gd name="connsiteY0" fmla="*/ 0 h 5784389"/>
              <a:gd name="connsiteX1" fmla="*/ 5164538 w 7544313"/>
              <a:gd name="connsiteY1" fmla="*/ 188144 h 5784389"/>
              <a:gd name="connsiteX2" fmla="*/ 7343753 w 7544313"/>
              <a:gd name="connsiteY2" fmla="*/ 2367358 h 5784389"/>
              <a:gd name="connsiteX3" fmla="*/ 7428050 w 7544313"/>
              <a:gd name="connsiteY3" fmla="*/ 2469120 h 5784389"/>
              <a:gd name="connsiteX4" fmla="*/ 7438311 w 7544313"/>
              <a:gd name="connsiteY4" fmla="*/ 2487626 h 5784389"/>
              <a:gd name="connsiteX5" fmla="*/ 7479289 w 7544313"/>
              <a:gd name="connsiteY5" fmla="*/ 2563973 h 5784389"/>
              <a:gd name="connsiteX6" fmla="*/ 7544313 w 7544313"/>
              <a:gd name="connsiteY6" fmla="*/ 2891210 h 5784389"/>
              <a:gd name="connsiteX7" fmla="*/ 7479289 w 7544313"/>
              <a:gd name="connsiteY7" fmla="*/ 3218447 h 5784389"/>
              <a:gd name="connsiteX8" fmla="*/ 7454433 w 7544313"/>
              <a:gd name="connsiteY8" fmla="*/ 3276193 h 5784389"/>
              <a:gd name="connsiteX9" fmla="*/ 7421357 w 7544313"/>
              <a:gd name="connsiteY9" fmla="*/ 3318247 h 5784389"/>
              <a:gd name="connsiteX10" fmla="*/ 7325947 w 7544313"/>
              <a:gd name="connsiteY10" fmla="*/ 3417030 h 5784389"/>
              <a:gd name="connsiteX11" fmla="*/ 5146732 w 7544313"/>
              <a:gd name="connsiteY11" fmla="*/ 5596244 h 5784389"/>
              <a:gd name="connsiteX12" fmla="*/ 4238287 w 7544313"/>
              <a:gd name="connsiteY12" fmla="*/ 5596244 h 5784389"/>
              <a:gd name="connsiteX13" fmla="*/ 4238287 w 7544313"/>
              <a:gd name="connsiteY13" fmla="*/ 4687801 h 5784389"/>
              <a:gd name="connsiteX14" fmla="*/ 5378425 w 7544313"/>
              <a:gd name="connsiteY14" fmla="*/ 3547663 h 5784389"/>
              <a:gd name="connsiteX15" fmla="*/ 642367 w 7544313"/>
              <a:gd name="connsiteY15" fmla="*/ 3547663 h 5784389"/>
              <a:gd name="connsiteX16" fmla="*/ 0 w 7544313"/>
              <a:gd name="connsiteY16" fmla="*/ 2905296 h 5784389"/>
              <a:gd name="connsiteX17" fmla="*/ 642367 w 7544313"/>
              <a:gd name="connsiteY17" fmla="*/ 2262930 h 5784389"/>
              <a:gd name="connsiteX18" fmla="*/ 5422435 w 7544313"/>
              <a:gd name="connsiteY18" fmla="*/ 2262930 h 5784389"/>
              <a:gd name="connsiteX19" fmla="*/ 4256093 w 7544313"/>
              <a:gd name="connsiteY19" fmla="*/ 1096587 h 5784389"/>
              <a:gd name="connsiteX20" fmla="*/ 4256093 w 7544313"/>
              <a:gd name="connsiteY20" fmla="*/ 188144 h 5784389"/>
              <a:gd name="connsiteX21" fmla="*/ 4710315 w 7544313"/>
              <a:gd name="connsiteY21" fmla="*/ 0 h 5784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544313" h="5784389">
                <a:moveTo>
                  <a:pt x="4710315" y="0"/>
                </a:moveTo>
                <a:cubicBezTo>
                  <a:pt x="4874713" y="0"/>
                  <a:pt x="5039107" y="62713"/>
                  <a:pt x="5164538" y="188144"/>
                </a:cubicBezTo>
                <a:lnTo>
                  <a:pt x="7343753" y="2367358"/>
                </a:lnTo>
                <a:cubicBezTo>
                  <a:pt x="7375110" y="2398716"/>
                  <a:pt x="7403341" y="2432905"/>
                  <a:pt x="7428050" y="2469120"/>
                </a:cubicBezTo>
                <a:lnTo>
                  <a:pt x="7438311" y="2487626"/>
                </a:lnTo>
                <a:lnTo>
                  <a:pt x="7479289" y="2563973"/>
                </a:lnTo>
                <a:cubicBezTo>
                  <a:pt x="7520342" y="2657385"/>
                  <a:pt x="7544313" y="2769994"/>
                  <a:pt x="7544313" y="2891210"/>
                </a:cubicBezTo>
                <a:cubicBezTo>
                  <a:pt x="7544313" y="3012426"/>
                  <a:pt x="7520342" y="3125035"/>
                  <a:pt x="7479289" y="3218447"/>
                </a:cubicBezTo>
                <a:lnTo>
                  <a:pt x="7454433" y="3276193"/>
                </a:lnTo>
                <a:lnTo>
                  <a:pt x="7421357" y="3318247"/>
                </a:lnTo>
                <a:cubicBezTo>
                  <a:pt x="7391886" y="3351882"/>
                  <a:pt x="7357304" y="3385674"/>
                  <a:pt x="7325947" y="3417030"/>
                </a:cubicBezTo>
                <a:lnTo>
                  <a:pt x="5146732" y="5596244"/>
                </a:lnTo>
                <a:cubicBezTo>
                  <a:pt x="4895873" y="5847104"/>
                  <a:pt x="4489147" y="5847104"/>
                  <a:pt x="4238287" y="5596244"/>
                </a:cubicBezTo>
                <a:cubicBezTo>
                  <a:pt x="3987430" y="5345384"/>
                  <a:pt x="3987430" y="4938661"/>
                  <a:pt x="4238287" y="4687801"/>
                </a:cubicBezTo>
                <a:lnTo>
                  <a:pt x="5378425" y="3547663"/>
                </a:lnTo>
                <a:lnTo>
                  <a:pt x="642367" y="3547663"/>
                </a:lnTo>
                <a:cubicBezTo>
                  <a:pt x="287598" y="3547663"/>
                  <a:pt x="0" y="3260065"/>
                  <a:pt x="0" y="2905296"/>
                </a:cubicBezTo>
                <a:cubicBezTo>
                  <a:pt x="0" y="2550527"/>
                  <a:pt x="287598" y="2262930"/>
                  <a:pt x="642367" y="2262930"/>
                </a:cubicBezTo>
                <a:lnTo>
                  <a:pt x="5422435" y="2262930"/>
                </a:lnTo>
                <a:lnTo>
                  <a:pt x="4256093" y="1096587"/>
                </a:lnTo>
                <a:cubicBezTo>
                  <a:pt x="4005235" y="845727"/>
                  <a:pt x="4005235" y="439004"/>
                  <a:pt x="4256093" y="188144"/>
                </a:cubicBezTo>
                <a:cubicBezTo>
                  <a:pt x="4381524" y="62713"/>
                  <a:pt x="4545918" y="0"/>
                  <a:pt x="471031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8" name=" 141"/>
          <p:cNvSpPr/>
          <p:nvPr/>
        </p:nvSpPr>
        <p:spPr>
          <a:xfrm>
            <a:off x="5539740" y="3928110"/>
            <a:ext cx="843915" cy="287655"/>
          </a:xfrm>
          <a:custGeom>
            <a:avLst/>
            <a:gdLst>
              <a:gd name="connsiteX0" fmla="*/ 4710315 w 7544313"/>
              <a:gd name="connsiteY0" fmla="*/ 0 h 5784389"/>
              <a:gd name="connsiteX1" fmla="*/ 5164538 w 7544313"/>
              <a:gd name="connsiteY1" fmla="*/ 188144 h 5784389"/>
              <a:gd name="connsiteX2" fmla="*/ 7343753 w 7544313"/>
              <a:gd name="connsiteY2" fmla="*/ 2367358 h 5784389"/>
              <a:gd name="connsiteX3" fmla="*/ 7428050 w 7544313"/>
              <a:gd name="connsiteY3" fmla="*/ 2469120 h 5784389"/>
              <a:gd name="connsiteX4" fmla="*/ 7438311 w 7544313"/>
              <a:gd name="connsiteY4" fmla="*/ 2487626 h 5784389"/>
              <a:gd name="connsiteX5" fmla="*/ 7479289 w 7544313"/>
              <a:gd name="connsiteY5" fmla="*/ 2563973 h 5784389"/>
              <a:gd name="connsiteX6" fmla="*/ 7544313 w 7544313"/>
              <a:gd name="connsiteY6" fmla="*/ 2891210 h 5784389"/>
              <a:gd name="connsiteX7" fmla="*/ 7479289 w 7544313"/>
              <a:gd name="connsiteY7" fmla="*/ 3218447 h 5784389"/>
              <a:gd name="connsiteX8" fmla="*/ 7454433 w 7544313"/>
              <a:gd name="connsiteY8" fmla="*/ 3276193 h 5784389"/>
              <a:gd name="connsiteX9" fmla="*/ 7421357 w 7544313"/>
              <a:gd name="connsiteY9" fmla="*/ 3318247 h 5784389"/>
              <a:gd name="connsiteX10" fmla="*/ 7325947 w 7544313"/>
              <a:gd name="connsiteY10" fmla="*/ 3417030 h 5784389"/>
              <a:gd name="connsiteX11" fmla="*/ 5146732 w 7544313"/>
              <a:gd name="connsiteY11" fmla="*/ 5596244 h 5784389"/>
              <a:gd name="connsiteX12" fmla="*/ 4238287 w 7544313"/>
              <a:gd name="connsiteY12" fmla="*/ 5596244 h 5784389"/>
              <a:gd name="connsiteX13" fmla="*/ 4238287 w 7544313"/>
              <a:gd name="connsiteY13" fmla="*/ 4687801 h 5784389"/>
              <a:gd name="connsiteX14" fmla="*/ 5378425 w 7544313"/>
              <a:gd name="connsiteY14" fmla="*/ 3547663 h 5784389"/>
              <a:gd name="connsiteX15" fmla="*/ 642367 w 7544313"/>
              <a:gd name="connsiteY15" fmla="*/ 3547663 h 5784389"/>
              <a:gd name="connsiteX16" fmla="*/ 0 w 7544313"/>
              <a:gd name="connsiteY16" fmla="*/ 2905296 h 5784389"/>
              <a:gd name="connsiteX17" fmla="*/ 642367 w 7544313"/>
              <a:gd name="connsiteY17" fmla="*/ 2262930 h 5784389"/>
              <a:gd name="connsiteX18" fmla="*/ 5422435 w 7544313"/>
              <a:gd name="connsiteY18" fmla="*/ 2262930 h 5784389"/>
              <a:gd name="connsiteX19" fmla="*/ 4256093 w 7544313"/>
              <a:gd name="connsiteY19" fmla="*/ 1096587 h 5784389"/>
              <a:gd name="connsiteX20" fmla="*/ 4256093 w 7544313"/>
              <a:gd name="connsiteY20" fmla="*/ 188144 h 5784389"/>
              <a:gd name="connsiteX21" fmla="*/ 4710315 w 7544313"/>
              <a:gd name="connsiteY21" fmla="*/ 0 h 5784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544313" h="5784389">
                <a:moveTo>
                  <a:pt x="4710315" y="0"/>
                </a:moveTo>
                <a:cubicBezTo>
                  <a:pt x="4874713" y="0"/>
                  <a:pt x="5039107" y="62713"/>
                  <a:pt x="5164538" y="188144"/>
                </a:cubicBezTo>
                <a:lnTo>
                  <a:pt x="7343753" y="2367358"/>
                </a:lnTo>
                <a:cubicBezTo>
                  <a:pt x="7375110" y="2398716"/>
                  <a:pt x="7403341" y="2432905"/>
                  <a:pt x="7428050" y="2469120"/>
                </a:cubicBezTo>
                <a:lnTo>
                  <a:pt x="7438311" y="2487626"/>
                </a:lnTo>
                <a:lnTo>
                  <a:pt x="7479289" y="2563973"/>
                </a:lnTo>
                <a:cubicBezTo>
                  <a:pt x="7520342" y="2657385"/>
                  <a:pt x="7544313" y="2769994"/>
                  <a:pt x="7544313" y="2891210"/>
                </a:cubicBezTo>
                <a:cubicBezTo>
                  <a:pt x="7544313" y="3012426"/>
                  <a:pt x="7520342" y="3125035"/>
                  <a:pt x="7479289" y="3218447"/>
                </a:cubicBezTo>
                <a:lnTo>
                  <a:pt x="7454433" y="3276193"/>
                </a:lnTo>
                <a:lnTo>
                  <a:pt x="7421357" y="3318247"/>
                </a:lnTo>
                <a:cubicBezTo>
                  <a:pt x="7391886" y="3351882"/>
                  <a:pt x="7357304" y="3385674"/>
                  <a:pt x="7325947" y="3417030"/>
                </a:cubicBezTo>
                <a:lnTo>
                  <a:pt x="5146732" y="5596244"/>
                </a:lnTo>
                <a:cubicBezTo>
                  <a:pt x="4895873" y="5847104"/>
                  <a:pt x="4489147" y="5847104"/>
                  <a:pt x="4238287" y="5596244"/>
                </a:cubicBezTo>
                <a:cubicBezTo>
                  <a:pt x="3987430" y="5345384"/>
                  <a:pt x="3987430" y="4938661"/>
                  <a:pt x="4238287" y="4687801"/>
                </a:cubicBezTo>
                <a:lnTo>
                  <a:pt x="5378425" y="3547663"/>
                </a:lnTo>
                <a:lnTo>
                  <a:pt x="642367" y="3547663"/>
                </a:lnTo>
                <a:cubicBezTo>
                  <a:pt x="287598" y="3547663"/>
                  <a:pt x="0" y="3260065"/>
                  <a:pt x="0" y="2905296"/>
                </a:cubicBezTo>
                <a:cubicBezTo>
                  <a:pt x="0" y="2550527"/>
                  <a:pt x="287598" y="2262930"/>
                  <a:pt x="642367" y="2262930"/>
                </a:cubicBezTo>
                <a:lnTo>
                  <a:pt x="5422435" y="2262930"/>
                </a:lnTo>
                <a:lnTo>
                  <a:pt x="4256093" y="1096587"/>
                </a:lnTo>
                <a:cubicBezTo>
                  <a:pt x="4005235" y="845727"/>
                  <a:pt x="4005235" y="439004"/>
                  <a:pt x="4256093" y="188144"/>
                </a:cubicBezTo>
                <a:cubicBezTo>
                  <a:pt x="4381524" y="62713"/>
                  <a:pt x="4545918" y="0"/>
                  <a:pt x="471031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9" name="文本框 8"/>
          <p:cNvSpPr txBox="1"/>
          <p:nvPr/>
        </p:nvSpPr>
        <p:spPr>
          <a:xfrm>
            <a:off x="6710045" y="2335530"/>
            <a:ext cx="1518920" cy="39878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p>
            <a:r>
              <a:rPr lang="zh-CN" altLang="en-US" sz="2000" dirty="0">
                <a:latin typeface="微软雅黑" panose="020B0503020204020204" pitchFamily="34" charset="-122"/>
                <a:ea typeface="微软雅黑" panose="020B0503020204020204" pitchFamily="34" charset="-122"/>
              </a:rPr>
              <a:t>评估手段</a:t>
            </a:r>
            <a:endParaRPr lang="zh-CN" altLang="en-US" sz="2000" dirty="0">
              <a:latin typeface="微软雅黑" panose="020B0503020204020204" pitchFamily="34" charset="-122"/>
              <a:ea typeface="微软雅黑" panose="020B0503020204020204" pitchFamily="34" charset="-122"/>
            </a:endParaRPr>
          </a:p>
        </p:txBody>
      </p:sp>
      <p:sp>
        <p:nvSpPr>
          <p:cNvPr id="10" name="文本框 9"/>
          <p:cNvSpPr txBox="1"/>
          <p:nvPr/>
        </p:nvSpPr>
        <p:spPr>
          <a:xfrm>
            <a:off x="6384290" y="3928110"/>
            <a:ext cx="2192655" cy="398780"/>
          </a:xfrm>
          <a:prstGeom prst="rect">
            <a:avLst/>
          </a:prstGeom>
        </p:spPr>
        <p:style>
          <a:lnRef idx="2">
            <a:schemeClr val="dk1"/>
          </a:lnRef>
          <a:fillRef idx="1">
            <a:schemeClr val="lt1"/>
          </a:fillRef>
          <a:effectRef idx="0">
            <a:schemeClr val="dk1"/>
          </a:effectRef>
          <a:fontRef idx="minor">
            <a:schemeClr val="dk1"/>
          </a:fontRef>
        </p:style>
        <p:txBody>
          <a:bodyPr wrap="square" rtlCol="0" anchor="t">
            <a:spAutoFit/>
          </a:bodyPr>
          <a:p>
            <a:pPr algn="l"/>
            <a:r>
              <a:rPr lang="zh-CN" altLang="en-US" sz="2000" dirty="0">
                <a:solidFill>
                  <a:schemeClr val="dk1"/>
                </a:solidFill>
                <a:latin typeface="微软雅黑" panose="020B0503020204020204" pitchFamily="34" charset="-122"/>
                <a:ea typeface="微软雅黑" panose="020B0503020204020204" pitchFamily="34" charset="-122"/>
                <a:sym typeface="+mn-ea"/>
              </a:rPr>
              <a:t>360度访谈</a:t>
            </a:r>
            <a:endParaRPr lang="zh-CN" altLang="en-US" sz="2000" dirty="0">
              <a:solidFill>
                <a:schemeClr val="dk1"/>
              </a:solidFill>
              <a:latin typeface="微软雅黑" panose="020B0503020204020204" pitchFamily="34" charset="-122"/>
              <a:ea typeface="微软雅黑" panose="020B0503020204020204" pitchFamily="34" charset="-122"/>
            </a:endParaRPr>
          </a:p>
        </p:txBody>
      </p:sp>
      <p:sp>
        <p:nvSpPr>
          <p:cNvPr id="11" name=" 141"/>
          <p:cNvSpPr/>
          <p:nvPr/>
        </p:nvSpPr>
        <p:spPr>
          <a:xfrm>
            <a:off x="8599170" y="3072130"/>
            <a:ext cx="648335" cy="287655"/>
          </a:xfrm>
          <a:custGeom>
            <a:avLst/>
            <a:gdLst>
              <a:gd name="connsiteX0" fmla="*/ 4710315 w 7544313"/>
              <a:gd name="connsiteY0" fmla="*/ 0 h 5784389"/>
              <a:gd name="connsiteX1" fmla="*/ 5164538 w 7544313"/>
              <a:gd name="connsiteY1" fmla="*/ 188144 h 5784389"/>
              <a:gd name="connsiteX2" fmla="*/ 7343753 w 7544313"/>
              <a:gd name="connsiteY2" fmla="*/ 2367358 h 5784389"/>
              <a:gd name="connsiteX3" fmla="*/ 7428050 w 7544313"/>
              <a:gd name="connsiteY3" fmla="*/ 2469120 h 5784389"/>
              <a:gd name="connsiteX4" fmla="*/ 7438311 w 7544313"/>
              <a:gd name="connsiteY4" fmla="*/ 2487626 h 5784389"/>
              <a:gd name="connsiteX5" fmla="*/ 7479289 w 7544313"/>
              <a:gd name="connsiteY5" fmla="*/ 2563973 h 5784389"/>
              <a:gd name="connsiteX6" fmla="*/ 7544313 w 7544313"/>
              <a:gd name="connsiteY6" fmla="*/ 2891210 h 5784389"/>
              <a:gd name="connsiteX7" fmla="*/ 7479289 w 7544313"/>
              <a:gd name="connsiteY7" fmla="*/ 3218447 h 5784389"/>
              <a:gd name="connsiteX8" fmla="*/ 7454433 w 7544313"/>
              <a:gd name="connsiteY8" fmla="*/ 3276193 h 5784389"/>
              <a:gd name="connsiteX9" fmla="*/ 7421357 w 7544313"/>
              <a:gd name="connsiteY9" fmla="*/ 3318247 h 5784389"/>
              <a:gd name="connsiteX10" fmla="*/ 7325947 w 7544313"/>
              <a:gd name="connsiteY10" fmla="*/ 3417030 h 5784389"/>
              <a:gd name="connsiteX11" fmla="*/ 5146732 w 7544313"/>
              <a:gd name="connsiteY11" fmla="*/ 5596244 h 5784389"/>
              <a:gd name="connsiteX12" fmla="*/ 4238287 w 7544313"/>
              <a:gd name="connsiteY12" fmla="*/ 5596244 h 5784389"/>
              <a:gd name="connsiteX13" fmla="*/ 4238287 w 7544313"/>
              <a:gd name="connsiteY13" fmla="*/ 4687801 h 5784389"/>
              <a:gd name="connsiteX14" fmla="*/ 5378425 w 7544313"/>
              <a:gd name="connsiteY14" fmla="*/ 3547663 h 5784389"/>
              <a:gd name="connsiteX15" fmla="*/ 642367 w 7544313"/>
              <a:gd name="connsiteY15" fmla="*/ 3547663 h 5784389"/>
              <a:gd name="connsiteX16" fmla="*/ 0 w 7544313"/>
              <a:gd name="connsiteY16" fmla="*/ 2905296 h 5784389"/>
              <a:gd name="connsiteX17" fmla="*/ 642367 w 7544313"/>
              <a:gd name="connsiteY17" fmla="*/ 2262930 h 5784389"/>
              <a:gd name="connsiteX18" fmla="*/ 5422435 w 7544313"/>
              <a:gd name="connsiteY18" fmla="*/ 2262930 h 5784389"/>
              <a:gd name="connsiteX19" fmla="*/ 4256093 w 7544313"/>
              <a:gd name="connsiteY19" fmla="*/ 1096587 h 5784389"/>
              <a:gd name="connsiteX20" fmla="*/ 4256093 w 7544313"/>
              <a:gd name="connsiteY20" fmla="*/ 188144 h 5784389"/>
              <a:gd name="connsiteX21" fmla="*/ 4710315 w 7544313"/>
              <a:gd name="connsiteY21" fmla="*/ 0 h 5784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544313" h="5784389">
                <a:moveTo>
                  <a:pt x="4710315" y="0"/>
                </a:moveTo>
                <a:cubicBezTo>
                  <a:pt x="4874713" y="0"/>
                  <a:pt x="5039107" y="62713"/>
                  <a:pt x="5164538" y="188144"/>
                </a:cubicBezTo>
                <a:lnTo>
                  <a:pt x="7343753" y="2367358"/>
                </a:lnTo>
                <a:cubicBezTo>
                  <a:pt x="7375110" y="2398716"/>
                  <a:pt x="7403341" y="2432905"/>
                  <a:pt x="7428050" y="2469120"/>
                </a:cubicBezTo>
                <a:lnTo>
                  <a:pt x="7438311" y="2487626"/>
                </a:lnTo>
                <a:lnTo>
                  <a:pt x="7479289" y="2563973"/>
                </a:lnTo>
                <a:cubicBezTo>
                  <a:pt x="7520342" y="2657385"/>
                  <a:pt x="7544313" y="2769994"/>
                  <a:pt x="7544313" y="2891210"/>
                </a:cubicBezTo>
                <a:cubicBezTo>
                  <a:pt x="7544313" y="3012426"/>
                  <a:pt x="7520342" y="3125035"/>
                  <a:pt x="7479289" y="3218447"/>
                </a:cubicBezTo>
                <a:lnTo>
                  <a:pt x="7454433" y="3276193"/>
                </a:lnTo>
                <a:lnTo>
                  <a:pt x="7421357" y="3318247"/>
                </a:lnTo>
                <a:cubicBezTo>
                  <a:pt x="7391886" y="3351882"/>
                  <a:pt x="7357304" y="3385674"/>
                  <a:pt x="7325947" y="3417030"/>
                </a:cubicBezTo>
                <a:lnTo>
                  <a:pt x="5146732" y="5596244"/>
                </a:lnTo>
                <a:cubicBezTo>
                  <a:pt x="4895873" y="5847104"/>
                  <a:pt x="4489147" y="5847104"/>
                  <a:pt x="4238287" y="5596244"/>
                </a:cubicBezTo>
                <a:cubicBezTo>
                  <a:pt x="3987430" y="5345384"/>
                  <a:pt x="3987430" y="4938661"/>
                  <a:pt x="4238287" y="4687801"/>
                </a:cubicBezTo>
                <a:lnTo>
                  <a:pt x="5378425" y="3547663"/>
                </a:lnTo>
                <a:lnTo>
                  <a:pt x="642367" y="3547663"/>
                </a:lnTo>
                <a:cubicBezTo>
                  <a:pt x="287598" y="3547663"/>
                  <a:pt x="0" y="3260065"/>
                  <a:pt x="0" y="2905296"/>
                </a:cubicBezTo>
                <a:cubicBezTo>
                  <a:pt x="0" y="2550527"/>
                  <a:pt x="287598" y="2262930"/>
                  <a:pt x="642367" y="2262930"/>
                </a:cubicBezTo>
                <a:lnTo>
                  <a:pt x="5422435" y="2262930"/>
                </a:lnTo>
                <a:lnTo>
                  <a:pt x="4256093" y="1096587"/>
                </a:lnTo>
                <a:cubicBezTo>
                  <a:pt x="4005235" y="845727"/>
                  <a:pt x="4005235" y="439004"/>
                  <a:pt x="4256093" y="188144"/>
                </a:cubicBezTo>
                <a:cubicBezTo>
                  <a:pt x="4381524" y="62713"/>
                  <a:pt x="4545918" y="0"/>
                  <a:pt x="471031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2" name=" 141"/>
          <p:cNvSpPr/>
          <p:nvPr/>
        </p:nvSpPr>
        <p:spPr>
          <a:xfrm>
            <a:off x="8599170" y="4051300"/>
            <a:ext cx="648335" cy="287655"/>
          </a:xfrm>
          <a:custGeom>
            <a:avLst/>
            <a:gdLst>
              <a:gd name="connsiteX0" fmla="*/ 4710315 w 7544313"/>
              <a:gd name="connsiteY0" fmla="*/ 0 h 5784389"/>
              <a:gd name="connsiteX1" fmla="*/ 5164538 w 7544313"/>
              <a:gd name="connsiteY1" fmla="*/ 188144 h 5784389"/>
              <a:gd name="connsiteX2" fmla="*/ 7343753 w 7544313"/>
              <a:gd name="connsiteY2" fmla="*/ 2367358 h 5784389"/>
              <a:gd name="connsiteX3" fmla="*/ 7428050 w 7544313"/>
              <a:gd name="connsiteY3" fmla="*/ 2469120 h 5784389"/>
              <a:gd name="connsiteX4" fmla="*/ 7438311 w 7544313"/>
              <a:gd name="connsiteY4" fmla="*/ 2487626 h 5784389"/>
              <a:gd name="connsiteX5" fmla="*/ 7479289 w 7544313"/>
              <a:gd name="connsiteY5" fmla="*/ 2563973 h 5784389"/>
              <a:gd name="connsiteX6" fmla="*/ 7544313 w 7544313"/>
              <a:gd name="connsiteY6" fmla="*/ 2891210 h 5784389"/>
              <a:gd name="connsiteX7" fmla="*/ 7479289 w 7544313"/>
              <a:gd name="connsiteY7" fmla="*/ 3218447 h 5784389"/>
              <a:gd name="connsiteX8" fmla="*/ 7454433 w 7544313"/>
              <a:gd name="connsiteY8" fmla="*/ 3276193 h 5784389"/>
              <a:gd name="connsiteX9" fmla="*/ 7421357 w 7544313"/>
              <a:gd name="connsiteY9" fmla="*/ 3318247 h 5784389"/>
              <a:gd name="connsiteX10" fmla="*/ 7325947 w 7544313"/>
              <a:gd name="connsiteY10" fmla="*/ 3417030 h 5784389"/>
              <a:gd name="connsiteX11" fmla="*/ 5146732 w 7544313"/>
              <a:gd name="connsiteY11" fmla="*/ 5596244 h 5784389"/>
              <a:gd name="connsiteX12" fmla="*/ 4238287 w 7544313"/>
              <a:gd name="connsiteY12" fmla="*/ 5596244 h 5784389"/>
              <a:gd name="connsiteX13" fmla="*/ 4238287 w 7544313"/>
              <a:gd name="connsiteY13" fmla="*/ 4687801 h 5784389"/>
              <a:gd name="connsiteX14" fmla="*/ 5378425 w 7544313"/>
              <a:gd name="connsiteY14" fmla="*/ 3547663 h 5784389"/>
              <a:gd name="connsiteX15" fmla="*/ 642367 w 7544313"/>
              <a:gd name="connsiteY15" fmla="*/ 3547663 h 5784389"/>
              <a:gd name="connsiteX16" fmla="*/ 0 w 7544313"/>
              <a:gd name="connsiteY16" fmla="*/ 2905296 h 5784389"/>
              <a:gd name="connsiteX17" fmla="*/ 642367 w 7544313"/>
              <a:gd name="connsiteY17" fmla="*/ 2262930 h 5784389"/>
              <a:gd name="connsiteX18" fmla="*/ 5422435 w 7544313"/>
              <a:gd name="connsiteY18" fmla="*/ 2262930 h 5784389"/>
              <a:gd name="connsiteX19" fmla="*/ 4256093 w 7544313"/>
              <a:gd name="connsiteY19" fmla="*/ 1096587 h 5784389"/>
              <a:gd name="connsiteX20" fmla="*/ 4256093 w 7544313"/>
              <a:gd name="connsiteY20" fmla="*/ 188144 h 5784389"/>
              <a:gd name="connsiteX21" fmla="*/ 4710315 w 7544313"/>
              <a:gd name="connsiteY21" fmla="*/ 0 h 5784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544313" h="5784389">
                <a:moveTo>
                  <a:pt x="4710315" y="0"/>
                </a:moveTo>
                <a:cubicBezTo>
                  <a:pt x="4874713" y="0"/>
                  <a:pt x="5039107" y="62713"/>
                  <a:pt x="5164538" y="188144"/>
                </a:cubicBezTo>
                <a:lnTo>
                  <a:pt x="7343753" y="2367358"/>
                </a:lnTo>
                <a:cubicBezTo>
                  <a:pt x="7375110" y="2398716"/>
                  <a:pt x="7403341" y="2432905"/>
                  <a:pt x="7428050" y="2469120"/>
                </a:cubicBezTo>
                <a:lnTo>
                  <a:pt x="7438311" y="2487626"/>
                </a:lnTo>
                <a:lnTo>
                  <a:pt x="7479289" y="2563973"/>
                </a:lnTo>
                <a:cubicBezTo>
                  <a:pt x="7520342" y="2657385"/>
                  <a:pt x="7544313" y="2769994"/>
                  <a:pt x="7544313" y="2891210"/>
                </a:cubicBezTo>
                <a:cubicBezTo>
                  <a:pt x="7544313" y="3012426"/>
                  <a:pt x="7520342" y="3125035"/>
                  <a:pt x="7479289" y="3218447"/>
                </a:cubicBezTo>
                <a:lnTo>
                  <a:pt x="7454433" y="3276193"/>
                </a:lnTo>
                <a:lnTo>
                  <a:pt x="7421357" y="3318247"/>
                </a:lnTo>
                <a:cubicBezTo>
                  <a:pt x="7391886" y="3351882"/>
                  <a:pt x="7357304" y="3385674"/>
                  <a:pt x="7325947" y="3417030"/>
                </a:cubicBezTo>
                <a:lnTo>
                  <a:pt x="5146732" y="5596244"/>
                </a:lnTo>
                <a:cubicBezTo>
                  <a:pt x="4895873" y="5847104"/>
                  <a:pt x="4489147" y="5847104"/>
                  <a:pt x="4238287" y="5596244"/>
                </a:cubicBezTo>
                <a:cubicBezTo>
                  <a:pt x="3987430" y="5345384"/>
                  <a:pt x="3987430" y="4938661"/>
                  <a:pt x="4238287" y="4687801"/>
                </a:cubicBezTo>
                <a:lnTo>
                  <a:pt x="5378425" y="3547663"/>
                </a:lnTo>
                <a:lnTo>
                  <a:pt x="642367" y="3547663"/>
                </a:lnTo>
                <a:cubicBezTo>
                  <a:pt x="287598" y="3547663"/>
                  <a:pt x="0" y="3260065"/>
                  <a:pt x="0" y="2905296"/>
                </a:cubicBezTo>
                <a:cubicBezTo>
                  <a:pt x="0" y="2550527"/>
                  <a:pt x="287598" y="2262930"/>
                  <a:pt x="642367" y="2262930"/>
                </a:cubicBezTo>
                <a:lnTo>
                  <a:pt x="5422435" y="2262930"/>
                </a:lnTo>
                <a:lnTo>
                  <a:pt x="4256093" y="1096587"/>
                </a:lnTo>
                <a:cubicBezTo>
                  <a:pt x="4005235" y="845727"/>
                  <a:pt x="4005235" y="439004"/>
                  <a:pt x="4256093" y="188144"/>
                </a:cubicBezTo>
                <a:cubicBezTo>
                  <a:pt x="4381524" y="62713"/>
                  <a:pt x="4545918" y="0"/>
                  <a:pt x="471031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3" name="文本框 12"/>
          <p:cNvSpPr txBox="1"/>
          <p:nvPr/>
        </p:nvSpPr>
        <p:spPr>
          <a:xfrm>
            <a:off x="9410700" y="2859405"/>
            <a:ext cx="1960880" cy="398780"/>
          </a:xfrm>
          <a:prstGeom prst="rect">
            <a:avLst/>
          </a:prstGeom>
        </p:spPr>
        <p:style>
          <a:lnRef idx="2">
            <a:schemeClr val="dk1"/>
          </a:lnRef>
          <a:fillRef idx="1">
            <a:schemeClr val="lt1"/>
          </a:fillRef>
          <a:effectRef idx="0">
            <a:schemeClr val="dk1"/>
          </a:effectRef>
          <a:fontRef idx="minor">
            <a:schemeClr val="dk1"/>
          </a:fontRef>
        </p:style>
        <p:txBody>
          <a:bodyPr wrap="none" rtlCol="0" anchor="t">
            <a:spAutoFit/>
          </a:bodyPr>
          <a:p>
            <a:pPr algn="l"/>
            <a:r>
              <a:rPr lang="zh-CN" altLang="en-US" sz="2000" dirty="0">
                <a:latin typeface="微软雅黑" panose="020B0503020204020204" pitchFamily="34" charset="-122"/>
                <a:ea typeface="微软雅黑" panose="020B0503020204020204" pitchFamily="34" charset="-122"/>
                <a:sym typeface="+mn-ea"/>
              </a:rPr>
              <a:t>轮岗、双向交流</a:t>
            </a:r>
            <a:endParaRPr lang="zh-CN" altLang="en-US" sz="2000" dirty="0">
              <a:latin typeface="微软雅黑" panose="020B0503020204020204" pitchFamily="34" charset="-122"/>
              <a:ea typeface="微软雅黑" panose="020B0503020204020204" pitchFamily="34" charset="-122"/>
              <a:sym typeface="+mn-ea"/>
            </a:endParaRPr>
          </a:p>
        </p:txBody>
      </p:sp>
      <p:sp>
        <p:nvSpPr>
          <p:cNvPr id="14" name="文本框 13"/>
          <p:cNvSpPr txBox="1"/>
          <p:nvPr/>
        </p:nvSpPr>
        <p:spPr>
          <a:xfrm>
            <a:off x="9606280" y="2335530"/>
            <a:ext cx="1518920" cy="39878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p>
            <a:r>
              <a:rPr lang="zh-CN" altLang="en-US" sz="2000" dirty="0">
                <a:latin typeface="微软雅黑" panose="020B0503020204020204" pitchFamily="34" charset="-122"/>
                <a:ea typeface="微软雅黑" panose="020B0503020204020204" pitchFamily="34" charset="-122"/>
              </a:rPr>
              <a:t>发展计划</a:t>
            </a:r>
            <a:endParaRPr lang="zh-CN" altLang="en-US" sz="2000" dirty="0">
              <a:latin typeface="微软雅黑" panose="020B0503020204020204" pitchFamily="34" charset="-122"/>
              <a:ea typeface="微软雅黑" panose="020B0503020204020204" pitchFamily="34" charset="-122"/>
            </a:endParaRPr>
          </a:p>
        </p:txBody>
      </p:sp>
      <p:sp>
        <p:nvSpPr>
          <p:cNvPr id="15" name="文本框 14"/>
          <p:cNvSpPr txBox="1"/>
          <p:nvPr/>
        </p:nvSpPr>
        <p:spPr>
          <a:xfrm>
            <a:off x="9410700" y="3841750"/>
            <a:ext cx="2214880" cy="706755"/>
          </a:xfrm>
          <a:prstGeom prst="rect">
            <a:avLst/>
          </a:prstGeom>
        </p:spPr>
        <p:style>
          <a:lnRef idx="2">
            <a:schemeClr val="dk1"/>
          </a:lnRef>
          <a:fillRef idx="1">
            <a:schemeClr val="lt1"/>
          </a:fillRef>
          <a:effectRef idx="0">
            <a:schemeClr val="dk1"/>
          </a:effectRef>
          <a:fontRef idx="minor">
            <a:schemeClr val="dk1"/>
          </a:fontRef>
        </p:style>
        <p:txBody>
          <a:bodyPr wrap="none" rtlCol="0" anchor="t">
            <a:spAutoFit/>
          </a:bodyPr>
          <a:p>
            <a:pPr algn="l"/>
            <a:r>
              <a:rPr lang="zh-CN" altLang="en-US" sz="2000" dirty="0">
                <a:latin typeface="微软雅黑" panose="020B0503020204020204" pitchFamily="34" charset="-122"/>
                <a:ea typeface="微软雅黑" panose="020B0503020204020204" pitchFamily="34" charset="-122"/>
                <a:sym typeface="+mn-ea"/>
              </a:rPr>
              <a:t>领导力发展中心</a:t>
            </a:r>
            <a:endParaRPr lang="zh-CN" altLang="en-US" sz="2000" dirty="0">
              <a:latin typeface="微软雅黑" panose="020B0503020204020204" pitchFamily="34" charset="-122"/>
              <a:ea typeface="微软雅黑" panose="020B0503020204020204" pitchFamily="34" charset="-122"/>
              <a:sym typeface="+mn-ea"/>
            </a:endParaRPr>
          </a:p>
          <a:p>
            <a:pPr algn="l"/>
            <a:r>
              <a:rPr lang="zh-CN" altLang="en-US" sz="2000" dirty="0">
                <a:latin typeface="微软雅黑" panose="020B0503020204020204" pitchFamily="34" charset="-122"/>
                <a:ea typeface="微软雅黑" panose="020B0503020204020204" pitchFamily="34" charset="-122"/>
                <a:sym typeface="+mn-ea"/>
              </a:rPr>
              <a:t>以及其他培养方式</a:t>
            </a:r>
            <a:endParaRPr lang="zh-CN" altLang="en-US" sz="2000" dirty="0">
              <a:latin typeface="微软雅黑" panose="020B0503020204020204" pitchFamily="34" charset="-122"/>
              <a:ea typeface="微软雅黑" panose="020B0503020204020204" pitchFamily="34" charset="-122"/>
              <a:sym typeface="+mn-ea"/>
            </a:endParaRPr>
          </a:p>
        </p:txBody>
      </p:sp>
      <p:sp>
        <p:nvSpPr>
          <p:cNvPr id="16" name="文本框 15"/>
          <p:cNvSpPr txBox="1"/>
          <p:nvPr/>
        </p:nvSpPr>
        <p:spPr>
          <a:xfrm>
            <a:off x="809625" y="1118235"/>
            <a:ext cx="2181225" cy="521970"/>
          </a:xfrm>
          <a:prstGeom prst="rect">
            <a:avLst/>
          </a:prstGeom>
        </p:spPr>
        <p:style>
          <a:lnRef idx="3">
            <a:schemeClr val="lt1"/>
          </a:lnRef>
          <a:fillRef idx="1">
            <a:schemeClr val="dk1"/>
          </a:fillRef>
          <a:effectRef idx="1">
            <a:schemeClr val="dk1"/>
          </a:effectRef>
          <a:fontRef idx="minor">
            <a:schemeClr val="lt1"/>
          </a:fontRef>
        </p:style>
        <p:txBody>
          <a:bodyPr wrap="square" rtlCol="0">
            <a:spAutoFit/>
          </a:bodyPr>
          <a:p>
            <a:r>
              <a:rPr lang="zh-CN" altLang="en-US" sz="2800" b="1">
                <a:latin typeface="微软雅黑" panose="020B0503020204020204" pitchFamily="34" charset="-122"/>
                <a:ea typeface="微软雅黑" panose="020B0503020204020204" pitchFamily="34" charset="-122"/>
              </a:rPr>
              <a:t>案例分析</a:t>
            </a:r>
            <a:r>
              <a:rPr lang="en-US" altLang="zh-CN" sz="2800" b="1">
                <a:latin typeface="微软雅黑" panose="020B0503020204020204" pitchFamily="34" charset="-122"/>
                <a:ea typeface="微软雅黑" panose="020B0503020204020204" pitchFamily="34" charset="-122"/>
              </a:rPr>
              <a:t>1</a:t>
            </a:r>
            <a:endParaRPr lang="en-US" altLang="zh-CN" sz="2800" b="1">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2" name="文本框 1"/>
          <p:cNvSpPr txBox="1"/>
          <p:nvPr/>
        </p:nvSpPr>
        <p:spPr>
          <a:xfrm>
            <a:off x="4394200" y="1118235"/>
            <a:ext cx="5872480" cy="521970"/>
          </a:xfrm>
          <a:prstGeom prst="rect">
            <a:avLst/>
          </a:prstGeom>
        </p:spPr>
        <p:style>
          <a:lnRef idx="3">
            <a:schemeClr val="lt1"/>
          </a:lnRef>
          <a:fillRef idx="1">
            <a:schemeClr val="accent1"/>
          </a:fillRef>
          <a:effectRef idx="1">
            <a:schemeClr val="accent1"/>
          </a:effectRef>
          <a:fontRef idx="minor">
            <a:schemeClr val="lt1"/>
          </a:fontRef>
        </p:style>
        <p:txBody>
          <a:bodyPr wrap="none" rtlCol="0" anchor="t">
            <a:spAutoFit/>
          </a:bodyPr>
          <a:p>
            <a:r>
              <a:rPr lang="zh-CN" altLang="en-US" sz="2800" dirty="0">
                <a:latin typeface="微软雅黑" panose="020B0503020204020204" pitchFamily="34" charset="-122"/>
                <a:ea typeface="微软雅黑" panose="020B0503020204020204" pitchFamily="34" charset="-122"/>
                <a:sym typeface="+mn-ea"/>
              </a:rPr>
              <a:t>本田</a:t>
            </a:r>
            <a:r>
              <a:rPr lang="en-US" altLang="zh-CN" sz="2800" dirty="0">
                <a:latin typeface="微软雅黑" panose="020B0503020204020204" pitchFamily="34" charset="-122"/>
                <a:ea typeface="微软雅黑" panose="020B0503020204020204" pitchFamily="34" charset="-122"/>
                <a:sym typeface="+mn-ea"/>
              </a:rPr>
              <a:t>“</a:t>
            </a:r>
            <a:r>
              <a:rPr lang="zh-CN" altLang="en-US" sz="2800" dirty="0">
                <a:latin typeface="微软雅黑" panose="020B0503020204020204" pitchFamily="34" charset="-122"/>
                <a:ea typeface="微软雅黑" panose="020B0503020204020204" pitchFamily="34" charset="-122"/>
                <a:sym typeface="+mn-ea"/>
              </a:rPr>
              <a:t>鲶鱼效应</a:t>
            </a:r>
            <a:r>
              <a:rPr lang="en-US" altLang="zh-CN" sz="2800" dirty="0">
                <a:latin typeface="微软雅黑" panose="020B0503020204020204" pitchFamily="34" charset="-122"/>
                <a:ea typeface="微软雅黑" panose="020B0503020204020204" pitchFamily="34" charset="-122"/>
                <a:sym typeface="+mn-ea"/>
              </a:rPr>
              <a:t>”</a:t>
            </a:r>
            <a:r>
              <a:rPr lang="zh-CN" altLang="en-US" sz="2800" dirty="0">
                <a:latin typeface="微软雅黑" panose="020B0503020204020204" pitchFamily="34" charset="-122"/>
                <a:ea typeface="微软雅黑" panose="020B0503020204020204" pitchFamily="34" charset="-122"/>
                <a:sym typeface="+mn-ea"/>
              </a:rPr>
              <a:t>引进外来优秀人才</a:t>
            </a:r>
            <a:endParaRPr lang="zh-CN" altLang="en-US" sz="2800" dirty="0">
              <a:latin typeface="微软雅黑" panose="020B0503020204020204" pitchFamily="34" charset="-122"/>
              <a:ea typeface="微软雅黑" panose="020B0503020204020204" pitchFamily="34" charset="-122"/>
              <a:sym typeface="+mn-ea"/>
            </a:endParaRPr>
          </a:p>
        </p:txBody>
      </p:sp>
      <p:sp>
        <p:nvSpPr>
          <p:cNvPr id="16" name="文本框 15"/>
          <p:cNvSpPr txBox="1"/>
          <p:nvPr/>
        </p:nvSpPr>
        <p:spPr>
          <a:xfrm>
            <a:off x="809625" y="1118235"/>
            <a:ext cx="2181225" cy="521970"/>
          </a:xfrm>
          <a:prstGeom prst="rect">
            <a:avLst/>
          </a:prstGeom>
        </p:spPr>
        <p:style>
          <a:lnRef idx="3">
            <a:schemeClr val="lt1"/>
          </a:lnRef>
          <a:fillRef idx="1">
            <a:schemeClr val="dk1"/>
          </a:fillRef>
          <a:effectRef idx="1">
            <a:schemeClr val="dk1"/>
          </a:effectRef>
          <a:fontRef idx="minor">
            <a:schemeClr val="lt1"/>
          </a:fontRef>
        </p:style>
        <p:txBody>
          <a:bodyPr wrap="square" rtlCol="0">
            <a:spAutoFit/>
          </a:bodyPr>
          <a:p>
            <a:r>
              <a:rPr lang="zh-CN" altLang="en-US" sz="2800" b="1">
                <a:latin typeface="微软雅黑" panose="020B0503020204020204" pitchFamily="34" charset="-122"/>
                <a:ea typeface="微软雅黑" panose="020B0503020204020204" pitchFamily="34" charset="-122"/>
              </a:rPr>
              <a:t>案例分析</a:t>
            </a:r>
            <a:r>
              <a:rPr lang="en-US" altLang="zh-CN" sz="2800" b="1">
                <a:latin typeface="微软雅黑" panose="020B0503020204020204" pitchFamily="34" charset="-122"/>
                <a:ea typeface="微软雅黑" panose="020B0503020204020204" pitchFamily="34" charset="-122"/>
              </a:rPr>
              <a:t>2</a:t>
            </a:r>
            <a:endParaRPr lang="en-US" altLang="zh-CN" sz="2800" b="1">
              <a:latin typeface="微软雅黑" panose="020B0503020204020204" pitchFamily="34" charset="-122"/>
              <a:ea typeface="微软雅黑" panose="020B0503020204020204" pitchFamily="34" charset="-122"/>
            </a:endParaRPr>
          </a:p>
        </p:txBody>
      </p:sp>
      <p:sp>
        <p:nvSpPr>
          <p:cNvPr id="18" name="文本框 17"/>
          <p:cNvSpPr txBox="1"/>
          <p:nvPr/>
        </p:nvSpPr>
        <p:spPr>
          <a:xfrm>
            <a:off x="353060" y="1859915"/>
            <a:ext cx="11729085" cy="4706620"/>
          </a:xfrm>
          <a:prstGeom prst="rect">
            <a:avLst/>
          </a:prstGeom>
          <a:noFill/>
        </p:spPr>
        <p:txBody>
          <a:bodyPr wrap="square" rtlCol="0">
            <a:spAutoFit/>
          </a:bodyPr>
          <a:p>
            <a:r>
              <a:rPr lang="zh-CN" altLang="en-US" sz="2400" b="1">
                <a:latin typeface="微软雅黑" panose="020B0503020204020204" pitchFamily="34" charset="-122"/>
                <a:ea typeface="微软雅黑" panose="020B0503020204020204" pitchFamily="34" charset="-122"/>
              </a:rPr>
              <a:t>如何才能使自己的企业充满活力呢? </a:t>
            </a:r>
            <a:endParaRPr lang="zh-CN" altLang="en-US" sz="2400" b="1">
              <a:latin typeface="微软雅黑" panose="020B0503020204020204" pitchFamily="34" charset="-122"/>
              <a:ea typeface="微软雅黑" panose="020B0503020204020204" pitchFamily="34" charset="-122"/>
            </a:endParaRPr>
          </a:p>
          <a:p>
            <a:r>
              <a:rPr lang="zh-CN" altLang="en-US" sz="2400">
                <a:latin typeface="微软雅黑" panose="020B0503020204020204" pitchFamily="34" charset="-122"/>
                <a:ea typeface="微软雅黑" panose="020B0503020204020204" pitchFamily="34" charset="-122"/>
              </a:rPr>
              <a:t>日本本田公司总经理本田先生带着这个问题去找自己的得力助手副总宫泽。宫泽认为，企业的活力取决于员工的活力，而如何使员工充满活力呢?宫泽讲了一个挪威人捕捞沙丁鱼的故事</a:t>
            </a:r>
            <a:r>
              <a:rPr lang="en-US" altLang="zh-CN" sz="2400">
                <a:latin typeface="微软雅黑" panose="020B0503020204020204" pitchFamily="34" charset="-122"/>
                <a:ea typeface="微软雅黑" panose="020B0503020204020204" pitchFamily="34" charset="-122"/>
              </a:rPr>
              <a:t>“</a:t>
            </a:r>
            <a:r>
              <a:rPr lang="zh-CN" altLang="en-US" sz="2400">
                <a:latin typeface="微软雅黑" panose="020B0503020204020204" pitchFamily="34" charset="-122"/>
                <a:ea typeface="微软雅黑" panose="020B0503020204020204" pitchFamily="34" charset="-122"/>
              </a:rPr>
              <a:t>鲶鱼效应</a:t>
            </a:r>
            <a:r>
              <a:rPr lang="en-US" altLang="zh-CN" sz="2400">
                <a:latin typeface="微软雅黑" panose="020B0503020204020204" pitchFamily="34" charset="-122"/>
                <a:ea typeface="微软雅黑" panose="020B0503020204020204" pitchFamily="34" charset="-122"/>
              </a:rPr>
              <a:t>”</a:t>
            </a:r>
            <a:r>
              <a:rPr lang="zh-CN" altLang="en-US" sz="2400">
                <a:latin typeface="微软雅黑" panose="020B0503020204020204" pitchFamily="34" charset="-122"/>
                <a:ea typeface="微软雅黑" panose="020B0503020204020204" pitchFamily="34" charset="-122"/>
              </a:rPr>
              <a:t>。</a:t>
            </a:r>
            <a:endParaRPr lang="zh-CN" altLang="en-US" sz="2400">
              <a:latin typeface="微软雅黑" panose="020B0503020204020204" pitchFamily="34" charset="-122"/>
              <a:ea typeface="微软雅黑" panose="020B0503020204020204" pitchFamily="34" charset="-122"/>
            </a:endParaRPr>
          </a:p>
          <a:p>
            <a:r>
              <a:rPr lang="zh-CN" altLang="en-US" sz="2400" b="1" dirty="0">
                <a:latin typeface="微软雅黑" panose="020B0503020204020204" pitchFamily="34" charset="-122"/>
                <a:ea typeface="微软雅黑" panose="020B0503020204020204" pitchFamily="34" charset="-122"/>
                <a:sym typeface="+mn-ea"/>
              </a:rPr>
              <a:t>宫泽</a:t>
            </a:r>
            <a:r>
              <a:rPr lang="zh-CN" altLang="en-US" sz="2400" dirty="0">
                <a:latin typeface="微软雅黑" panose="020B0503020204020204" pitchFamily="34" charset="-122"/>
                <a:ea typeface="微软雅黑" panose="020B0503020204020204" pitchFamily="34" charset="-122"/>
                <a:sym typeface="+mn-ea"/>
              </a:rPr>
              <a:t>说：“其实人也一样，</a:t>
            </a:r>
            <a:r>
              <a:rPr lang="zh-CN" altLang="en-US" sz="2400" b="1" dirty="0">
                <a:latin typeface="微软雅黑" panose="020B0503020204020204" pitchFamily="34" charset="-122"/>
                <a:ea typeface="微软雅黑" panose="020B0503020204020204" pitchFamily="34" charset="-122"/>
                <a:sym typeface="+mn-ea"/>
              </a:rPr>
              <a:t>一个公司如果人员长期固定不变</a:t>
            </a:r>
            <a:r>
              <a:rPr lang="zh-CN" altLang="en-US" sz="2400" dirty="0">
                <a:latin typeface="微软雅黑" panose="020B0503020204020204" pitchFamily="34" charset="-122"/>
                <a:ea typeface="微软雅黑" panose="020B0503020204020204" pitchFamily="34" charset="-122"/>
                <a:sym typeface="+mn-ea"/>
              </a:rPr>
              <a:t>，就缺乏新鲜感和活力，</a:t>
            </a:r>
            <a:r>
              <a:rPr lang="zh-CN" altLang="en-US" sz="2400" b="1" dirty="0">
                <a:latin typeface="微软雅黑" panose="020B0503020204020204" pitchFamily="34" charset="-122"/>
                <a:ea typeface="微软雅黑" panose="020B0503020204020204" pitchFamily="34" charset="-122"/>
                <a:sym typeface="+mn-ea"/>
              </a:rPr>
              <a:t>容易养成惰性</a:t>
            </a:r>
            <a:r>
              <a:rPr lang="zh-CN" altLang="en-US" sz="2400" dirty="0">
                <a:latin typeface="微软雅黑" panose="020B0503020204020204" pitchFamily="34" charset="-122"/>
                <a:ea typeface="微软雅黑" panose="020B0503020204020204" pitchFamily="34" charset="-122"/>
                <a:sym typeface="+mn-ea"/>
              </a:rPr>
              <a:t>，缺乏竞争力。</a:t>
            </a:r>
            <a:r>
              <a:rPr lang="zh-CN" altLang="en-US" sz="2400" b="1" dirty="0">
                <a:latin typeface="微软雅黑" panose="020B0503020204020204" pitchFamily="34" charset="-122"/>
                <a:ea typeface="微软雅黑" panose="020B0503020204020204" pitchFamily="34" charset="-122"/>
                <a:sym typeface="+mn-ea"/>
              </a:rPr>
              <a:t>只有外有压力</a:t>
            </a:r>
            <a:r>
              <a:rPr lang="zh-CN" altLang="en-US" sz="2400" dirty="0">
                <a:latin typeface="微软雅黑" panose="020B0503020204020204" pitchFamily="34" charset="-122"/>
                <a:ea typeface="微软雅黑" panose="020B0503020204020204" pitchFamily="34" charset="-122"/>
                <a:sym typeface="+mn-ea"/>
              </a:rPr>
              <a:t>， 存在竞争气氛，员工才会有紧迫感，才能激发进取心，</a:t>
            </a:r>
            <a:r>
              <a:rPr lang="zh-CN" altLang="en-US" sz="2400" b="1" dirty="0">
                <a:latin typeface="微软雅黑" panose="020B0503020204020204" pitchFamily="34" charset="-122"/>
                <a:ea typeface="微软雅黑" panose="020B0503020204020204" pitchFamily="34" charset="-122"/>
                <a:sym typeface="+mn-ea"/>
              </a:rPr>
              <a:t>企业才会有 活力</a:t>
            </a:r>
            <a:r>
              <a:rPr lang="zh-CN" altLang="en-US" sz="2400" dirty="0">
                <a:latin typeface="微软雅黑" panose="020B0503020204020204" pitchFamily="34" charset="-122"/>
                <a:ea typeface="微软雅黑" panose="020B0503020204020204" pitchFamily="34" charset="-122"/>
                <a:sym typeface="+mn-ea"/>
              </a:rPr>
              <a:t>。”</a:t>
            </a:r>
            <a:endParaRPr lang="zh-CN" altLang="en-US" sz="2400" dirty="0">
              <a:latin typeface="微软雅黑" panose="020B0503020204020204" pitchFamily="34" charset="-122"/>
              <a:ea typeface="微软雅黑" panose="020B0503020204020204" pitchFamily="34" charset="-122"/>
              <a:sym typeface="+mn-ea"/>
            </a:endParaRPr>
          </a:p>
          <a:p>
            <a:pPr>
              <a:lnSpc>
                <a:spcPct val="90000"/>
              </a:lnSpc>
            </a:pPr>
            <a:r>
              <a:rPr lang="zh-CN" altLang="en-US" sz="2400" dirty="0">
                <a:latin typeface="微软雅黑" panose="020B0503020204020204" pitchFamily="34" charset="-122"/>
                <a:ea typeface="微软雅黑" panose="020B0503020204020204" pitchFamily="34" charset="-122"/>
                <a:sym typeface="+mn-ea"/>
              </a:rPr>
              <a:t>这时本田说：“那我们就找一些外来的“鲶鱼”加入公司的员工队伍，制造一种紧张气氛，发挥鲶鱼效应。”</a:t>
            </a:r>
            <a:endParaRPr lang="zh-CN" altLang="en-US" sz="2400" dirty="0">
              <a:latin typeface="微软雅黑" panose="020B0503020204020204" pitchFamily="34" charset="-122"/>
              <a:ea typeface="微软雅黑" panose="020B0503020204020204" pitchFamily="34" charset="-122"/>
            </a:endParaRPr>
          </a:p>
          <a:p>
            <a:pPr>
              <a:lnSpc>
                <a:spcPct val="90000"/>
              </a:lnSpc>
            </a:pPr>
            <a:r>
              <a:rPr lang="zh-CN" altLang="en-US" sz="2400" dirty="0">
                <a:latin typeface="微软雅黑" panose="020B0503020204020204" pitchFamily="34" charset="-122"/>
                <a:ea typeface="微软雅黑" panose="020B0503020204020204" pitchFamily="34" charset="-122"/>
                <a:sym typeface="+mn-ea"/>
              </a:rPr>
              <a:t>经过努力，</a:t>
            </a:r>
            <a:r>
              <a:rPr lang="zh-CN" altLang="en-US" sz="2400" b="1" dirty="0">
                <a:latin typeface="微软雅黑" panose="020B0503020204020204" pitchFamily="34" charset="-122"/>
                <a:ea typeface="微软雅黑" panose="020B0503020204020204" pitchFamily="34" charset="-122"/>
                <a:sym typeface="+mn-ea"/>
              </a:rPr>
              <a:t>本田把松和公司销售部副经理、年仅</a:t>
            </a:r>
            <a:r>
              <a:rPr lang="en-US" altLang="zh-CN" sz="2400" b="1" dirty="0">
                <a:latin typeface="微软雅黑" panose="020B0503020204020204" pitchFamily="34" charset="-122"/>
                <a:ea typeface="微软雅黑" panose="020B0503020204020204" pitchFamily="34" charset="-122"/>
                <a:sym typeface="+mn-ea"/>
              </a:rPr>
              <a:t>35</a:t>
            </a:r>
            <a:r>
              <a:rPr lang="zh-CN" altLang="en-US" sz="2400" b="1" dirty="0">
                <a:latin typeface="微软雅黑" panose="020B0503020204020204" pitchFamily="34" charset="-122"/>
                <a:ea typeface="微软雅黑" panose="020B0503020204020204" pitchFamily="34" charset="-122"/>
                <a:sym typeface="+mn-ea"/>
              </a:rPr>
              <a:t>岁的武太郎挖了过来</a:t>
            </a:r>
            <a:r>
              <a:rPr lang="zh-CN" altLang="en-US" sz="2400" dirty="0">
                <a:latin typeface="微软雅黑" panose="020B0503020204020204" pitchFamily="34" charset="-122"/>
                <a:ea typeface="微软雅黑" panose="020B0503020204020204" pitchFamily="34" charset="-122"/>
                <a:sym typeface="+mn-ea"/>
              </a:rPr>
              <a:t>。武太郎丰富的营销经验和惊人的毅力受到了员工们的好评，</a:t>
            </a:r>
            <a:r>
              <a:rPr lang="zh-CN" altLang="en-US" sz="2400" b="1" dirty="0">
                <a:latin typeface="微软雅黑" panose="020B0503020204020204" pitchFamily="34" charset="-122"/>
                <a:ea typeface="微软雅黑" panose="020B0503020204020204" pitchFamily="34" charset="-122"/>
                <a:sym typeface="+mn-ea"/>
              </a:rPr>
              <a:t>员工们的工作热情被激发起来</a:t>
            </a:r>
            <a:r>
              <a:rPr lang="zh-CN" altLang="en-US" sz="2400" dirty="0">
                <a:latin typeface="微软雅黑" panose="020B0503020204020204" pitchFamily="34" charset="-122"/>
                <a:ea typeface="微软雅黑" panose="020B0503020204020204" pitchFamily="34" charset="-122"/>
                <a:sym typeface="+mn-ea"/>
              </a:rPr>
              <a:t>，公司的销售额呈直线上升。</a:t>
            </a:r>
            <a:endParaRPr lang="zh-CN" altLang="en-US" sz="2400" dirty="0">
              <a:latin typeface="微软雅黑" panose="020B0503020204020204" pitchFamily="34" charset="-122"/>
              <a:ea typeface="微软雅黑" panose="020B0503020204020204" pitchFamily="34" charset="-122"/>
            </a:endParaRPr>
          </a:p>
          <a:p>
            <a:endParaRPr lang="zh-CN" altLang="en-US" sz="2400">
              <a:latin typeface="微软雅黑" panose="020B0503020204020204" pitchFamily="34" charset="-122"/>
              <a:ea typeface="微软雅黑" panose="020B0503020204020204" pitchFamily="34" charset="-122"/>
            </a:endParaRPr>
          </a:p>
        </p:txBody>
      </p:sp>
      <p:sp>
        <p:nvSpPr>
          <p:cNvPr id="19" name="文本框 18"/>
          <p:cNvSpPr txBox="1"/>
          <p:nvPr/>
        </p:nvSpPr>
        <p:spPr>
          <a:xfrm>
            <a:off x="1212850" y="6235700"/>
            <a:ext cx="10695305" cy="460375"/>
          </a:xfrm>
          <a:prstGeom prst="rect">
            <a:avLst/>
          </a:prstGeom>
          <a:ln>
            <a:prstDash val="lgDash"/>
          </a:ln>
        </p:spPr>
        <p:style>
          <a:lnRef idx="2">
            <a:schemeClr val="dk1"/>
          </a:lnRef>
          <a:fillRef idx="1">
            <a:schemeClr val="lt1"/>
          </a:fillRef>
          <a:effectRef idx="0">
            <a:schemeClr val="dk1"/>
          </a:effectRef>
          <a:fontRef idx="minor">
            <a:schemeClr val="dk1"/>
          </a:fontRef>
        </p:style>
        <p:txBody>
          <a:bodyPr wrap="square" rtlCol="0">
            <a:spAutoFit/>
          </a:bodyPr>
          <a:p>
            <a:r>
              <a:rPr lang="zh-CN" altLang="en-US" sz="2400">
                <a:latin typeface="微软雅黑" panose="020B0503020204020204" pitchFamily="34" charset="-122"/>
                <a:ea typeface="微软雅黑" panose="020B0503020204020204" pitchFamily="34" charset="-122"/>
              </a:rPr>
              <a:t>问题：</a:t>
            </a:r>
            <a:r>
              <a:rPr lang="en-US" altLang="zh-CN" sz="2400">
                <a:latin typeface="微软雅黑" panose="020B0503020204020204" pitchFamily="34" charset="-122"/>
                <a:ea typeface="微软雅黑" panose="020B0503020204020204" pitchFamily="34" charset="-122"/>
              </a:rPr>
              <a:t>1</a:t>
            </a:r>
            <a:r>
              <a:rPr lang="zh-CN" altLang="en-US" sz="2400">
                <a:latin typeface="微软雅黑" panose="020B0503020204020204" pitchFamily="34" charset="-122"/>
                <a:ea typeface="微软雅黑" panose="020B0503020204020204" pitchFamily="34" charset="-122"/>
              </a:rPr>
              <a:t>：分析案例，两个案例的人员招聘方式有何不同？各自的优点是什么？</a:t>
            </a:r>
            <a:endParaRPr lang="zh-CN" altLang="en-US" sz="2400">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36867" name="Rectangle 347"/>
          <p:cNvSpPr>
            <a:spLocks noChangeArrowheads="1"/>
          </p:cNvSpPr>
          <p:nvPr/>
        </p:nvSpPr>
        <p:spPr bwMode="auto">
          <a:xfrm>
            <a:off x="514668" y="1000125"/>
            <a:ext cx="5030788" cy="574675"/>
          </a:xfrm>
          <a:prstGeom prst="rect">
            <a:avLst/>
          </a:prstGeom>
          <a:ln>
            <a:noFill/>
          </a:ln>
        </p:spPr>
        <p:style>
          <a:lnRef idx="2">
            <a:schemeClr val="accent3"/>
          </a:lnRef>
          <a:fillRef idx="1">
            <a:schemeClr val="lt1"/>
          </a:fillRef>
          <a:effectRef idx="0">
            <a:schemeClr val="accent3"/>
          </a:effectRef>
          <a:fontRef idx="minor">
            <a:schemeClr val="dk1"/>
          </a:fontRef>
        </p:style>
        <p:txBody>
          <a:bodyPr wrap="none" anchor="ctr">
            <a:flatTx/>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800" b="0" i="0" u="none" strike="noStrike" kern="1200" cap="none" spc="0" normalizeH="0" baseline="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cs typeface="+mn-cs"/>
              </a:rPr>
              <a:t>三、配备岗位人员工作内容与程序</a:t>
            </a:r>
            <a:endParaRPr kumimoji="0" lang="zh-CN" altLang="en-US" sz="2800" b="0" i="0" u="none" strike="noStrike" kern="1200" cap="none" spc="0" normalizeH="0" baseline="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cs typeface="+mn-cs"/>
            </a:endParaRPr>
          </a:p>
        </p:txBody>
      </p:sp>
      <p:sp>
        <p:nvSpPr>
          <p:cNvPr id="14339" name="文本占位符 14338"/>
          <p:cNvSpPr>
            <a:spLocks noGrp="1"/>
          </p:cNvSpPr>
          <p:nvPr/>
        </p:nvSpPr>
        <p:spPr>
          <a:xfrm>
            <a:off x="1231265" y="2613025"/>
            <a:ext cx="10248900" cy="967740"/>
          </a:xfrm>
          <a:prstGeom prst="rect">
            <a:avLst/>
          </a:prstGeom>
          <a:ln>
            <a:prstDash val="dash"/>
          </a:ln>
        </p:spPr>
        <p:style>
          <a:lnRef idx="2">
            <a:schemeClr val="dk1"/>
          </a:lnRef>
          <a:fillRef idx="1">
            <a:schemeClr val="lt1"/>
          </a:fillRef>
          <a:effectRef idx="0">
            <a:schemeClr val="dk1"/>
          </a:effectRef>
          <a:fontRef idx="minor">
            <a:schemeClr val="dk1"/>
          </a:fontRef>
        </p:style>
        <p:txBody>
          <a:bodyPr/>
          <a:lstStyle>
            <a:lvl1pPr marL="342900" lvl="0" indent="-342900" algn="l" defTabSz="914400" rtl="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3000" b="0" i="0" u="none" kern="1200" baseline="0">
                <a:solidFill>
                  <a:schemeClr val="tx1"/>
                </a:solidFill>
                <a:latin typeface="+mn-lt"/>
                <a:ea typeface="+mn-ea"/>
                <a:cs typeface="+mn-cs"/>
              </a:defRPr>
            </a:lvl1pPr>
            <a:lvl2pPr marL="669925" lvl="1" indent="-325120" algn="l" defTabSz="914400" rtl="0" eaLnBrk="1" fontAlgn="base" latinLnBrk="0" hangingPunct="1">
              <a:lnSpc>
                <a:spcPct val="100000"/>
              </a:lnSpc>
              <a:spcBef>
                <a:spcPct val="20000"/>
              </a:spcBef>
              <a:spcAft>
                <a:spcPct val="0"/>
              </a:spcAft>
              <a:buClr>
                <a:schemeClr val="accent2"/>
              </a:buClr>
              <a:buSzPct val="60000"/>
              <a:buFont typeface="Wingdings" panose="05000000000000000000" pitchFamily="2" charset="2"/>
              <a:buChar char="q"/>
              <a:defRPr sz="2600" b="0" i="0" u="none" kern="1200" baseline="0">
                <a:solidFill>
                  <a:schemeClr val="tx1"/>
                </a:solidFill>
                <a:latin typeface="+mn-lt"/>
                <a:ea typeface="+mn-ea"/>
                <a:cs typeface="+mn-cs"/>
              </a:defRPr>
            </a:lvl2pPr>
            <a:lvl3pPr marL="1022350" lvl="2" indent="-350520" algn="l" defTabSz="914400" rtl="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200" b="0" i="0" u="none" kern="1200" baseline="0">
                <a:solidFill>
                  <a:schemeClr val="tx1"/>
                </a:solidFill>
                <a:latin typeface="+mn-lt"/>
                <a:ea typeface="+mn-ea"/>
                <a:cs typeface="+mn-cs"/>
              </a:defRPr>
            </a:lvl3pPr>
            <a:lvl4pPr marL="1339850" lvl="3" indent="-315595" algn="l" defTabSz="914400" rtl="0" eaLnBrk="1" fontAlgn="base" latinLnBrk="0" hangingPunct="1">
              <a:lnSpc>
                <a:spcPct val="100000"/>
              </a:lnSpc>
              <a:spcBef>
                <a:spcPct val="20000"/>
              </a:spcBef>
              <a:spcAft>
                <a:spcPct val="0"/>
              </a:spcAft>
              <a:buClr>
                <a:schemeClr val="accent2"/>
              </a:buClr>
              <a:buSzPct val="70000"/>
              <a:buFont typeface="Wingdings" panose="05000000000000000000" pitchFamily="2" charset="2"/>
              <a:buChar char="q"/>
              <a:defRPr sz="2000" b="0" i="0" u="none" kern="1200" baseline="0">
                <a:solidFill>
                  <a:schemeClr val="tx1"/>
                </a:solidFill>
                <a:latin typeface="+mn-lt"/>
                <a:ea typeface="+mn-ea"/>
                <a:cs typeface="+mn-cs"/>
              </a:defRPr>
            </a:lvl4pPr>
            <a:lvl5pPr marL="1681480" lvl="4" indent="-339725"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9pPr>
          </a:lstStyle>
          <a:p>
            <a:r>
              <a:rPr lang="zh-CN" altLang="en-US" dirty="0"/>
              <a:t>内部提升是指组织成员的能力增强并得到充分的证实后，被委以需要承担更大责任感的更高职务。</a:t>
            </a:r>
            <a:endParaRPr lang="zh-CN" altLang="en-US" dirty="0"/>
          </a:p>
        </p:txBody>
      </p:sp>
      <p:sp>
        <p:nvSpPr>
          <p:cNvPr id="4" name="文本框 3"/>
          <p:cNvSpPr txBox="1"/>
          <p:nvPr/>
        </p:nvSpPr>
        <p:spPr>
          <a:xfrm>
            <a:off x="5652135" y="2152650"/>
            <a:ext cx="1605280" cy="521970"/>
          </a:xfrm>
          <a:prstGeom prst="rect">
            <a:avLst/>
          </a:prstGeom>
        </p:spPr>
        <p:style>
          <a:lnRef idx="3">
            <a:schemeClr val="lt1"/>
          </a:lnRef>
          <a:fillRef idx="1">
            <a:schemeClr val="accent1"/>
          </a:fillRef>
          <a:effectRef idx="1">
            <a:schemeClr val="accent1"/>
          </a:effectRef>
          <a:fontRef idx="minor">
            <a:schemeClr val="lt1"/>
          </a:fontRef>
        </p:style>
        <p:txBody>
          <a:bodyPr wrap="none" rtlCol="0" anchor="t">
            <a:spAutoFit/>
          </a:bodyPr>
          <a:p>
            <a:r>
              <a:rPr lang="zh-CN" altLang="en-US" sz="2800" b="1" dirty="0">
                <a:latin typeface="微软雅黑" panose="020B0503020204020204" pitchFamily="34" charset="-122"/>
                <a:ea typeface="微软雅黑" panose="020B0503020204020204" pitchFamily="34" charset="-122"/>
                <a:sym typeface="+mn-ea"/>
              </a:rPr>
              <a:t>内部提升</a:t>
            </a:r>
            <a:endParaRPr lang="zh-CN" altLang="en-US" sz="2800">
              <a:latin typeface="微软雅黑" panose="020B0503020204020204" pitchFamily="34" charset="-122"/>
              <a:ea typeface="微软雅黑" panose="020B0503020204020204" pitchFamily="34" charset="-122"/>
            </a:endParaRPr>
          </a:p>
        </p:txBody>
      </p:sp>
      <p:sp>
        <p:nvSpPr>
          <p:cNvPr id="48131" name="文本占位符 48130"/>
          <p:cNvSpPr>
            <a:spLocks noGrp="1"/>
          </p:cNvSpPr>
          <p:nvPr/>
        </p:nvSpPr>
        <p:spPr>
          <a:xfrm>
            <a:off x="917575" y="3718560"/>
            <a:ext cx="4531995" cy="2451735"/>
          </a:xfrm>
          <a:prstGeom prst="rect">
            <a:avLst/>
          </a:prstGeom>
          <a:noFill/>
          <a:ln w="9525">
            <a:solidFill>
              <a:schemeClr val="tx1"/>
            </a:solidFill>
            <a:prstDash val="dash"/>
          </a:ln>
        </p:spPr>
        <p:txBody>
          <a:bodyPr/>
          <a:lstStyle>
            <a:lvl1pPr marL="342900" lvl="0" indent="-342900" algn="l" defTabSz="914400" rtl="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3000" b="0" i="0" u="none" kern="1200" baseline="0">
                <a:solidFill>
                  <a:schemeClr val="tx1"/>
                </a:solidFill>
                <a:latin typeface="+mn-lt"/>
                <a:ea typeface="+mn-ea"/>
                <a:cs typeface="+mn-cs"/>
              </a:defRPr>
            </a:lvl1pPr>
            <a:lvl2pPr marL="669925" lvl="1" indent="-325120" algn="l" defTabSz="914400" rtl="0" eaLnBrk="1" fontAlgn="base" latinLnBrk="0" hangingPunct="1">
              <a:lnSpc>
                <a:spcPct val="100000"/>
              </a:lnSpc>
              <a:spcBef>
                <a:spcPct val="20000"/>
              </a:spcBef>
              <a:spcAft>
                <a:spcPct val="0"/>
              </a:spcAft>
              <a:buClr>
                <a:schemeClr val="accent2"/>
              </a:buClr>
              <a:buSzPct val="60000"/>
              <a:buFont typeface="Wingdings" panose="05000000000000000000" pitchFamily="2" charset="2"/>
              <a:buChar char="q"/>
              <a:defRPr sz="2600" b="0" i="0" u="none" kern="1200" baseline="0">
                <a:solidFill>
                  <a:schemeClr val="tx1"/>
                </a:solidFill>
                <a:latin typeface="+mn-lt"/>
                <a:ea typeface="+mn-ea"/>
                <a:cs typeface="+mn-cs"/>
              </a:defRPr>
            </a:lvl2pPr>
            <a:lvl3pPr marL="1022350" lvl="2" indent="-350520" algn="l" defTabSz="914400" rtl="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200" b="0" i="0" u="none" kern="1200" baseline="0">
                <a:solidFill>
                  <a:schemeClr val="tx1"/>
                </a:solidFill>
                <a:latin typeface="+mn-lt"/>
                <a:ea typeface="+mn-ea"/>
                <a:cs typeface="+mn-cs"/>
              </a:defRPr>
            </a:lvl3pPr>
            <a:lvl4pPr marL="1339850" lvl="3" indent="-315595" algn="l" defTabSz="914400" rtl="0" eaLnBrk="1" fontAlgn="base" latinLnBrk="0" hangingPunct="1">
              <a:lnSpc>
                <a:spcPct val="100000"/>
              </a:lnSpc>
              <a:spcBef>
                <a:spcPct val="20000"/>
              </a:spcBef>
              <a:spcAft>
                <a:spcPct val="0"/>
              </a:spcAft>
              <a:buClr>
                <a:schemeClr val="accent2"/>
              </a:buClr>
              <a:buSzPct val="70000"/>
              <a:buFont typeface="Wingdings" panose="05000000000000000000" pitchFamily="2" charset="2"/>
              <a:buChar char="q"/>
              <a:defRPr sz="2000" b="0" i="0" u="none" kern="1200" baseline="0">
                <a:solidFill>
                  <a:schemeClr val="tx1"/>
                </a:solidFill>
                <a:latin typeface="+mn-lt"/>
                <a:ea typeface="+mn-ea"/>
                <a:cs typeface="+mn-cs"/>
              </a:defRPr>
            </a:lvl4pPr>
            <a:lvl5pPr marL="1681480" lvl="4" indent="-339725"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9pPr>
          </a:lstStyle>
          <a:p>
            <a:r>
              <a:rPr lang="zh-CN" altLang="en-US" sz="2200" b="1" dirty="0">
                <a:solidFill>
                  <a:srgbClr val="800000"/>
                </a:solidFill>
                <a:latin typeface="微软雅黑" panose="020B0503020204020204" pitchFamily="34" charset="-122"/>
                <a:ea typeface="微软雅黑" panose="020B0503020204020204" pitchFamily="34" charset="-122"/>
              </a:rPr>
              <a:t>优点</a:t>
            </a:r>
            <a:endParaRPr lang="zh-CN" altLang="en-US" sz="2200" b="1" dirty="0">
              <a:solidFill>
                <a:srgbClr val="800000"/>
              </a:solidFill>
              <a:latin typeface="微软雅黑" panose="020B0503020204020204" pitchFamily="34" charset="-122"/>
              <a:ea typeface="微软雅黑" panose="020B0503020204020204" pitchFamily="34" charset="-122"/>
            </a:endParaRPr>
          </a:p>
          <a:p>
            <a:pPr>
              <a:buClr>
                <a:schemeClr val="tx1"/>
              </a:buClr>
              <a:buFont typeface="Wingdings" panose="05000000000000000000" pitchFamily="2" charset="2"/>
              <a:buChar char="v"/>
            </a:pPr>
            <a:r>
              <a:rPr lang="zh-CN" altLang="en-US" sz="2200" b="1" dirty="0">
                <a:latin typeface="微软雅黑" panose="020B0503020204020204" pitchFamily="34" charset="-122"/>
                <a:ea typeface="微软雅黑" panose="020B0503020204020204" pitchFamily="34" charset="-122"/>
              </a:rPr>
              <a:t>有利于鼓舞士气、提高工作热情，调动组织成员的积极性；</a:t>
            </a:r>
            <a:endParaRPr lang="zh-CN" altLang="en-US" sz="2200" b="1" dirty="0">
              <a:latin typeface="微软雅黑" panose="020B0503020204020204" pitchFamily="34" charset="-122"/>
              <a:ea typeface="微软雅黑" panose="020B0503020204020204" pitchFamily="34" charset="-122"/>
            </a:endParaRPr>
          </a:p>
          <a:p>
            <a:pPr>
              <a:buClr>
                <a:schemeClr val="tx1"/>
              </a:buClr>
              <a:buFont typeface="Wingdings" panose="05000000000000000000" pitchFamily="2" charset="2"/>
              <a:buChar char="v"/>
            </a:pPr>
            <a:r>
              <a:rPr lang="zh-CN" altLang="en-US" sz="2200" b="1" dirty="0">
                <a:latin typeface="微软雅黑" panose="020B0503020204020204" pitchFamily="34" charset="-122"/>
                <a:ea typeface="微软雅黑" panose="020B0503020204020204" pitchFamily="34" charset="-122"/>
              </a:rPr>
              <a:t>有利于吸引外部人才；</a:t>
            </a:r>
            <a:endParaRPr lang="zh-CN" altLang="en-US" sz="2200" b="1" dirty="0">
              <a:latin typeface="微软雅黑" panose="020B0503020204020204" pitchFamily="34" charset="-122"/>
              <a:ea typeface="微软雅黑" panose="020B0503020204020204" pitchFamily="34" charset="-122"/>
            </a:endParaRPr>
          </a:p>
          <a:p>
            <a:pPr>
              <a:buClr>
                <a:schemeClr val="tx1"/>
              </a:buClr>
              <a:buFont typeface="Wingdings" panose="05000000000000000000" pitchFamily="2" charset="2"/>
              <a:buChar char="v"/>
            </a:pPr>
            <a:r>
              <a:rPr lang="zh-CN" altLang="en-US" sz="2200" b="1" dirty="0">
                <a:latin typeface="微软雅黑" panose="020B0503020204020204" pitchFamily="34" charset="-122"/>
                <a:ea typeface="微软雅黑" panose="020B0503020204020204" pitchFamily="34" charset="-122"/>
              </a:rPr>
              <a:t>有利于保证选聘工作的正确性；</a:t>
            </a:r>
            <a:endParaRPr lang="zh-CN" altLang="en-US" sz="2200" b="1" dirty="0">
              <a:latin typeface="微软雅黑" panose="020B0503020204020204" pitchFamily="34" charset="-122"/>
              <a:ea typeface="微软雅黑" panose="020B0503020204020204" pitchFamily="34" charset="-122"/>
            </a:endParaRPr>
          </a:p>
          <a:p>
            <a:pPr>
              <a:buClr>
                <a:schemeClr val="tx1"/>
              </a:buClr>
              <a:buFont typeface="Wingdings" panose="05000000000000000000" pitchFamily="2" charset="2"/>
              <a:buChar char="v"/>
            </a:pPr>
            <a:r>
              <a:rPr lang="zh-CN" altLang="en-US" sz="2200" b="1" dirty="0">
                <a:latin typeface="微软雅黑" panose="020B0503020204020204" pitchFamily="34" charset="-122"/>
                <a:ea typeface="微软雅黑" panose="020B0503020204020204" pitchFamily="34" charset="-122"/>
              </a:rPr>
              <a:t>有利于使被聘者迅速展开工作。</a:t>
            </a:r>
            <a:endParaRPr lang="zh-CN" altLang="en-US" sz="2200" b="1" dirty="0">
              <a:latin typeface="微软雅黑" panose="020B0503020204020204" pitchFamily="34" charset="-122"/>
              <a:ea typeface="微软雅黑" panose="020B0503020204020204" pitchFamily="34" charset="-122"/>
            </a:endParaRPr>
          </a:p>
        </p:txBody>
      </p:sp>
      <p:sp>
        <p:nvSpPr>
          <p:cNvPr id="48132" name="文本占位符 48131"/>
          <p:cNvSpPr>
            <a:spLocks noGrp="1"/>
          </p:cNvSpPr>
          <p:nvPr/>
        </p:nvSpPr>
        <p:spPr>
          <a:xfrm>
            <a:off x="6027420" y="4002405"/>
            <a:ext cx="3980180" cy="1441450"/>
          </a:xfrm>
          <a:prstGeom prst="rect">
            <a:avLst/>
          </a:prstGeom>
          <a:noFill/>
          <a:ln w="9525">
            <a:solidFill>
              <a:schemeClr val="tx1"/>
            </a:solidFill>
            <a:prstDash val="dashDot"/>
          </a:ln>
        </p:spPr>
        <p:txBody>
          <a:bodyPr/>
          <a:lstStyle>
            <a:lvl1pPr marL="342900" lvl="0" indent="-342900" algn="l" defTabSz="914400" rtl="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3000" b="0" i="0" u="none" kern="1200" baseline="0">
                <a:solidFill>
                  <a:schemeClr val="tx1"/>
                </a:solidFill>
                <a:latin typeface="+mn-lt"/>
                <a:ea typeface="+mn-ea"/>
                <a:cs typeface="+mn-cs"/>
              </a:defRPr>
            </a:lvl1pPr>
            <a:lvl2pPr marL="669925" lvl="1" indent="-325120" algn="l" defTabSz="914400" rtl="0" eaLnBrk="1" fontAlgn="base" latinLnBrk="0" hangingPunct="1">
              <a:lnSpc>
                <a:spcPct val="100000"/>
              </a:lnSpc>
              <a:spcBef>
                <a:spcPct val="20000"/>
              </a:spcBef>
              <a:spcAft>
                <a:spcPct val="0"/>
              </a:spcAft>
              <a:buClr>
                <a:schemeClr val="accent2"/>
              </a:buClr>
              <a:buSzPct val="60000"/>
              <a:buFont typeface="Wingdings" panose="05000000000000000000" pitchFamily="2" charset="2"/>
              <a:buChar char="q"/>
              <a:defRPr sz="2600" b="0" i="0" u="none" kern="1200" baseline="0">
                <a:solidFill>
                  <a:schemeClr val="tx1"/>
                </a:solidFill>
                <a:latin typeface="+mn-lt"/>
                <a:ea typeface="+mn-ea"/>
                <a:cs typeface="+mn-cs"/>
              </a:defRPr>
            </a:lvl2pPr>
            <a:lvl3pPr marL="1022350" lvl="2" indent="-350520" algn="l" defTabSz="914400" rtl="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200" b="0" i="0" u="none" kern="1200" baseline="0">
                <a:solidFill>
                  <a:schemeClr val="tx1"/>
                </a:solidFill>
                <a:latin typeface="+mn-lt"/>
                <a:ea typeface="+mn-ea"/>
                <a:cs typeface="+mn-cs"/>
              </a:defRPr>
            </a:lvl3pPr>
            <a:lvl4pPr marL="1339850" lvl="3" indent="-315595" algn="l" defTabSz="914400" rtl="0" eaLnBrk="1" fontAlgn="base" latinLnBrk="0" hangingPunct="1">
              <a:lnSpc>
                <a:spcPct val="100000"/>
              </a:lnSpc>
              <a:spcBef>
                <a:spcPct val="20000"/>
              </a:spcBef>
              <a:spcAft>
                <a:spcPct val="0"/>
              </a:spcAft>
              <a:buClr>
                <a:schemeClr val="accent2"/>
              </a:buClr>
              <a:buSzPct val="70000"/>
              <a:buFont typeface="Wingdings" panose="05000000000000000000" pitchFamily="2" charset="2"/>
              <a:buChar char="q"/>
              <a:defRPr sz="2000" b="0" i="0" u="none" kern="1200" baseline="0">
                <a:solidFill>
                  <a:schemeClr val="tx1"/>
                </a:solidFill>
                <a:latin typeface="+mn-lt"/>
                <a:ea typeface="+mn-ea"/>
                <a:cs typeface="+mn-cs"/>
              </a:defRPr>
            </a:lvl4pPr>
            <a:lvl5pPr marL="1681480" lvl="4" indent="-339725"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9pPr>
          </a:lstStyle>
          <a:p>
            <a:r>
              <a:rPr lang="zh-CN" altLang="en-US" sz="2200" b="1" dirty="0">
                <a:solidFill>
                  <a:srgbClr val="800000"/>
                </a:solidFill>
                <a:latin typeface="微软雅黑" panose="020B0503020204020204" pitchFamily="34" charset="-122"/>
                <a:ea typeface="微软雅黑" panose="020B0503020204020204" pitchFamily="34" charset="-122"/>
              </a:rPr>
              <a:t>弊端</a:t>
            </a:r>
            <a:endParaRPr lang="zh-CN" altLang="en-US" sz="2200" b="1" dirty="0">
              <a:solidFill>
                <a:srgbClr val="800000"/>
              </a:solidFill>
            </a:endParaRPr>
          </a:p>
          <a:p>
            <a:pPr algn="l">
              <a:buClr>
                <a:schemeClr val="tx1"/>
              </a:buClr>
              <a:buFont typeface="Wingdings" panose="05000000000000000000" pitchFamily="2" charset="2"/>
              <a:buChar char="v"/>
            </a:pPr>
            <a:r>
              <a:rPr lang="zh-CN" altLang="en-US" sz="2200" b="1" dirty="0">
                <a:latin typeface="微软雅黑" panose="020B0503020204020204" pitchFamily="34" charset="-122"/>
                <a:ea typeface="微软雅黑" panose="020B0503020204020204" pitchFamily="34" charset="-122"/>
              </a:rPr>
              <a:t>引起同事的不满；</a:t>
            </a:r>
            <a:endParaRPr lang="zh-CN" altLang="en-US" sz="2200" b="1" dirty="0">
              <a:latin typeface="微软雅黑" panose="020B0503020204020204" pitchFamily="34" charset="-122"/>
              <a:ea typeface="微软雅黑" panose="020B0503020204020204" pitchFamily="34" charset="-122"/>
            </a:endParaRPr>
          </a:p>
          <a:p>
            <a:pPr algn="l">
              <a:buClr>
                <a:schemeClr val="tx1"/>
              </a:buClr>
              <a:buFont typeface="Wingdings" panose="05000000000000000000" pitchFamily="2" charset="2"/>
              <a:buChar char="v"/>
            </a:pPr>
            <a:r>
              <a:rPr lang="zh-CN" altLang="en-US" sz="2200" b="1" dirty="0">
                <a:latin typeface="微软雅黑" panose="020B0503020204020204" pitchFamily="34" charset="-122"/>
                <a:ea typeface="微软雅黑" panose="020B0503020204020204" pitchFamily="34" charset="-122"/>
              </a:rPr>
              <a:t>可能造成“近亲繁殖”现象。</a:t>
            </a:r>
            <a:endParaRPr lang="zh-CN" altLang="en-US" sz="2200" b="1" dirty="0"/>
          </a:p>
          <a:p>
            <a:pPr>
              <a:buClr>
                <a:schemeClr val="tx1"/>
              </a:buClr>
              <a:buFont typeface="Wingdings" panose="05000000000000000000" pitchFamily="2" charset="2"/>
              <a:buNone/>
            </a:pPr>
            <a:endParaRPr lang="zh-CN" altLang="en-US" sz="2200" b="1" dirty="0">
              <a:latin typeface="Times New Roman" panose="02020603050405020304" pitchFamily="18" charset="0"/>
              <a:ea typeface="楷体_GB2312" pitchFamily="49" charset="-122"/>
            </a:endParaRPr>
          </a:p>
          <a:p>
            <a:pPr>
              <a:buClr>
                <a:schemeClr val="tx1"/>
              </a:buClr>
              <a:buFont typeface="Wingdings" panose="05000000000000000000" pitchFamily="2" charset="2"/>
              <a:buNone/>
            </a:pPr>
            <a:endParaRPr lang="zh-CN" altLang="en-US" sz="2200" b="1" dirty="0"/>
          </a:p>
          <a:p>
            <a:endParaRPr lang="zh-CN" altLang="en-US" sz="2200" b="1" dirty="0"/>
          </a:p>
        </p:txBody>
      </p:sp>
      <p:sp>
        <p:nvSpPr>
          <p:cNvPr id="5" name="Rectangle 4"/>
          <p:cNvSpPr>
            <a:spLocks noChangeArrowheads="1"/>
          </p:cNvSpPr>
          <p:nvPr/>
        </p:nvSpPr>
        <p:spPr bwMode="auto">
          <a:xfrm>
            <a:off x="337185" y="1574800"/>
            <a:ext cx="4924425" cy="577850"/>
          </a:xfrm>
          <a:prstGeom prst="rect">
            <a:avLst/>
          </a:prstGeom>
          <a:ln>
            <a:noFill/>
          </a:ln>
        </p:spPr>
        <p:style>
          <a:lnRef idx="2">
            <a:schemeClr val="accent3"/>
          </a:lnRef>
          <a:fillRef idx="1">
            <a:schemeClr val="lt1"/>
          </a:fillRef>
          <a:effectRef idx="0">
            <a:schemeClr val="accent3"/>
          </a:effectRef>
          <a:fontRef idx="minor">
            <a:schemeClr val="dk1"/>
          </a:fontRef>
        </p:style>
        <p:txBody>
          <a:bodyPr>
            <a:flatTx/>
          </a:bodyPr>
          <a:lstStyle>
            <a:lvl1pPr marL="571500" indent="-571500" eaLnBrk="0" hangingPunct="0">
              <a:lnSpc>
                <a:spcPct val="130000"/>
              </a:lnSpc>
              <a:spcBef>
                <a:spcPct val="20000"/>
              </a:spcBef>
              <a:buClr>
                <a:schemeClr val="hlink"/>
              </a:buClr>
              <a:buFont typeface="Wingdings" panose="05000000000000000000" pitchFamily="2" charset="2"/>
              <a:defRPr sz="2000">
                <a:solidFill>
                  <a:schemeClr val="tx2"/>
                </a:solidFill>
                <a:effectLst>
                  <a:outerShdw blurRad="38100" dist="38100" dir="2700000" algn="tl">
                    <a:srgbClr val="C0C0C0"/>
                  </a:outerShdw>
                </a:effectLst>
                <a:latin typeface="Times New Roman" panose="02020603050405020304" pitchFamily="18" charset="0"/>
                <a:ea typeface="黑体" panose="02010609060101010101" charset="-122"/>
              </a:defRPr>
            </a:lvl1pPr>
            <a:lvl2pPr marL="840105" indent="-297180" eaLnBrk="0" hangingPunct="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ea typeface="黑体" panose="02010609060101010101" charset="-122"/>
              </a:defRPr>
            </a:lvl2pPr>
            <a:lvl3pPr marL="1132205" indent="-123825" eaLnBrk="0" hangingPunct="0">
              <a:spcBef>
                <a:spcPct val="20000"/>
              </a:spcBef>
              <a:buClr>
                <a:schemeClr val="tx1"/>
              </a:buClr>
              <a:buChar char="•"/>
              <a:defRPr sz="2200">
                <a:solidFill>
                  <a:schemeClr val="tx1"/>
                </a:solidFill>
                <a:latin typeface="Arial" panose="020B0604020202020204" pitchFamily="34" charset="0"/>
                <a:ea typeface="黑体" panose="02010609060101010101" charset="-122"/>
              </a:defRPr>
            </a:lvl3pPr>
            <a:lvl4pPr marL="1370330" indent="46355" eaLnBrk="0" hangingPunct="0">
              <a:spcBef>
                <a:spcPct val="20000"/>
              </a:spcBef>
              <a:buChar char="–"/>
              <a:defRPr sz="2000">
                <a:solidFill>
                  <a:schemeClr val="tx1"/>
                </a:solidFill>
                <a:latin typeface="Arial" panose="020B0604020202020204" pitchFamily="34" charset="0"/>
                <a:ea typeface="黑体" panose="02010609060101010101" charset="-122"/>
              </a:defRPr>
            </a:lvl4pPr>
            <a:lvl5pPr marL="1663700" indent="165100" eaLnBrk="0" hangingPunct="0">
              <a:spcBef>
                <a:spcPct val="20000"/>
              </a:spcBef>
              <a:buChar char="»"/>
              <a:defRPr sz="2000">
                <a:solidFill>
                  <a:schemeClr val="tx1"/>
                </a:solidFill>
                <a:latin typeface="Arial" panose="020B0604020202020204" pitchFamily="34" charset="0"/>
                <a:ea typeface="黑体" panose="02010609060101010101" charset="-122"/>
              </a:defRPr>
            </a:lvl5pPr>
            <a:lvl6pPr marL="21209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6pPr>
            <a:lvl7pPr marL="25781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7pPr>
            <a:lvl8pPr marL="30353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8pPr>
            <a:lvl9pPr marL="34925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9pPr>
          </a:lstStyle>
          <a:p>
            <a:pPr marL="571500" marR="0" lvl="0" indent="-571500" algn="l" defTabSz="914400" rtl="0" eaLnBrk="0" fontAlgn="base" latinLnBrk="0" hangingPunct="0">
              <a:lnSpc>
                <a:spcPct val="90000"/>
              </a:lnSpc>
              <a:spcBef>
                <a:spcPct val="0"/>
              </a:spcBef>
              <a:spcAft>
                <a:spcPct val="0"/>
              </a:spcAft>
              <a:buClrTx/>
              <a:buSzTx/>
              <a:buFontTx/>
              <a:buNone/>
              <a:defRPr/>
            </a:pPr>
            <a:r>
              <a:rPr kumimoji="0" lang="zh-CN" altLang="en-US" sz="2000" b="1" i="0" u="none" strike="noStrike" kern="1200" cap="none" spc="0" normalizeH="0" baseline="0" noProof="0" smtClean="0">
                <a:ln>
                  <a:noFill/>
                </a:ln>
                <a:solidFill>
                  <a:srgbClr val="204BB6"/>
                </a:solidFill>
                <a:effectLst>
                  <a:outerShdw blurRad="38100" dist="38100" dir="2700000" algn="tl">
                    <a:srgbClr val="C0C0C0"/>
                  </a:outerShdw>
                </a:effectLst>
                <a:uLnTx/>
                <a:uFillTx/>
                <a:latin typeface="Times New Roman" panose="02020603050405020304" pitchFamily="18" charset="0"/>
                <a:ea typeface="黑体" panose="02010609060101010101" charset="-122"/>
                <a:cs typeface="+mn-cs"/>
              </a:rPr>
              <a:t>（二）</a:t>
            </a:r>
            <a:r>
              <a:rPr kumimoji="0" lang="zh-CN" altLang="en-US" sz="2400" b="1" i="0" u="none" strike="noStrike" kern="1200" cap="none" spc="0" normalizeH="0" baseline="0" noProof="0" smtClean="0">
                <a:ln>
                  <a:noFill/>
                </a:ln>
                <a:solidFill>
                  <a:srgbClr val="000099"/>
                </a:solidFill>
                <a:effectLst/>
                <a:uLnTx/>
                <a:uFillTx/>
                <a:latin typeface="华文中宋" pitchFamily="2" charset="-122"/>
                <a:ea typeface="黑体" panose="02010609060101010101" charset="-122"/>
                <a:cs typeface="+mn-cs"/>
              </a:rPr>
              <a:t>选配人员</a:t>
            </a:r>
            <a:r>
              <a:rPr kumimoji="0" lang="en-US" altLang="zh-CN" sz="2400" b="1" i="0" u="none" strike="noStrike" kern="1200" cap="none" spc="0" normalizeH="0" baseline="0" noProof="0" smtClean="0">
                <a:ln>
                  <a:noFill/>
                </a:ln>
                <a:solidFill>
                  <a:srgbClr val="000099"/>
                </a:solidFill>
                <a:effectLst/>
                <a:uLnTx/>
                <a:uFillTx/>
                <a:latin typeface="华文中宋" pitchFamily="2" charset="-122"/>
                <a:ea typeface="黑体" panose="02010609060101010101" charset="-122"/>
                <a:cs typeface="+mn-cs"/>
              </a:rPr>
              <a:t>--</a:t>
            </a:r>
            <a:r>
              <a:rPr kumimoji="0" lang="zh-CN" altLang="en-US" sz="2400" b="1" i="0" u="none" strike="noStrike" kern="1200" cap="none" spc="0" normalizeH="0" baseline="0" noProof="0" smtClean="0">
                <a:ln>
                  <a:noFill/>
                </a:ln>
                <a:solidFill>
                  <a:srgbClr val="000099"/>
                </a:solidFill>
                <a:effectLst/>
                <a:uLnTx/>
                <a:uFillTx/>
                <a:latin typeface="华文中宋" pitchFamily="2" charset="-122"/>
                <a:ea typeface="黑体" panose="02010609060101010101" charset="-122"/>
                <a:cs typeface="+mn-cs"/>
              </a:rPr>
              <a:t>人员招聘的途径</a:t>
            </a:r>
            <a:endParaRPr kumimoji="0" lang="zh-CN" altLang="en-US" sz="2400" b="1" i="0" u="none" strike="noStrike" kern="1200" cap="none" spc="0" normalizeH="0" baseline="0" noProof="0" smtClean="0">
              <a:ln>
                <a:noFill/>
              </a:ln>
              <a:solidFill>
                <a:srgbClr val="000099"/>
              </a:solidFill>
              <a:effectLst/>
              <a:uLnTx/>
              <a:uFillTx/>
              <a:latin typeface="华文中宋" pitchFamily="2" charset="-122"/>
              <a:ea typeface="黑体" panose="02010609060101010101" charset="-122"/>
              <a:cs typeface="+mn-cs"/>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2" presetClass="entr" presetSubtype="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1000" fill="hold"/>
                                        <p:tgtEl>
                                          <p:spTgt spid="5"/>
                                        </p:tgtEl>
                                        <p:attrNameLst>
                                          <p:attrName>ppt_x</p:attrName>
                                        </p:attrNameLst>
                                      </p:cBhvr>
                                      <p:tavLst>
                                        <p:tav tm="0">
                                          <p:val>
                                            <p:strVal val="#ppt_x"/>
                                          </p:val>
                                        </p:tav>
                                        <p:tav tm="100000">
                                          <p:val>
                                            <p:strVal val="#ppt_x"/>
                                          </p:val>
                                        </p:tav>
                                      </p:tavLst>
                                    </p:anim>
                                    <p:anim calcmode="lin" valueType="num">
                                      <p:cBhvr additive="base">
                                        <p:cTn id="11" dur="1000" fill="hold"/>
                                        <p:tgtEl>
                                          <p:spTgt spid="5"/>
                                        </p:tgtEl>
                                        <p:attrNameLst>
                                          <p:attrName>ppt_y</p:attrName>
                                        </p:attrNameLst>
                                      </p:cBhvr>
                                      <p:tavLst>
                                        <p:tav tm="0">
                                          <p:val>
                                            <p:strVal val="0-#ppt_h/2"/>
                                          </p:val>
                                        </p:tav>
                                        <p:tav tm="100000">
                                          <p:val>
                                            <p:strVal val="#ppt_y"/>
                                          </p:val>
                                        </p:tav>
                                      </p:tavLst>
                                    </p:anim>
                                  </p:childTnLst>
                                </p:cTn>
                              </p:par>
                              <p:par>
                                <p:cTn id="12" presetID="2" presetClass="entr" presetSubtype="1" fill="hold" grpId="0" nodeType="withEffect">
                                  <p:stCondLst>
                                    <p:cond delay="0"/>
                                  </p:stCondLst>
                                  <p:childTnLst>
                                    <p:set>
                                      <p:cBhvr>
                                        <p:cTn id="13" dur="1" fill="hold">
                                          <p:stCondLst>
                                            <p:cond delay="0"/>
                                          </p:stCondLst>
                                        </p:cTn>
                                        <p:tgtEl>
                                          <p:spTgt spid="5">
                                            <p:txEl>
                                              <p:charRg st="0" end="13"/>
                                            </p:txEl>
                                          </p:spTgt>
                                        </p:tgtEl>
                                        <p:attrNameLst>
                                          <p:attrName>style.visibility</p:attrName>
                                        </p:attrNameLst>
                                      </p:cBhvr>
                                      <p:to>
                                        <p:strVal val="visible"/>
                                      </p:to>
                                    </p:set>
                                    <p:anim calcmode="lin" valueType="num">
                                      <p:cBhvr additive="base">
                                        <p:cTn id="14" dur="1000" fill="hold"/>
                                        <p:tgtEl>
                                          <p:spTgt spid="5">
                                            <p:txEl>
                                              <p:charRg st="0" end="13"/>
                                            </p:txEl>
                                          </p:spTgt>
                                        </p:tgtEl>
                                        <p:attrNameLst>
                                          <p:attrName>ppt_x</p:attrName>
                                        </p:attrNameLst>
                                      </p:cBhvr>
                                      <p:tavLst>
                                        <p:tav tm="0">
                                          <p:val>
                                            <p:strVal val="#ppt_x"/>
                                          </p:val>
                                        </p:tav>
                                        <p:tav tm="100000">
                                          <p:val>
                                            <p:strVal val="#ppt_x"/>
                                          </p:val>
                                        </p:tav>
                                      </p:tavLst>
                                    </p:anim>
                                    <p:anim calcmode="lin" valueType="num">
                                      <p:cBhvr additive="base">
                                        <p:cTn id="15" dur="1000" fill="hold"/>
                                        <p:tgtEl>
                                          <p:spTgt spid="5">
                                            <p:txEl>
                                              <p:charRg st="0" end="1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5" grpId="0" animBg="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36867" name="Rectangle 347"/>
          <p:cNvSpPr>
            <a:spLocks noChangeArrowheads="1"/>
          </p:cNvSpPr>
          <p:nvPr/>
        </p:nvSpPr>
        <p:spPr bwMode="auto">
          <a:xfrm>
            <a:off x="514668" y="1000125"/>
            <a:ext cx="5030788" cy="574675"/>
          </a:xfrm>
          <a:prstGeom prst="rect">
            <a:avLst/>
          </a:prstGeom>
          <a:ln>
            <a:noFill/>
          </a:ln>
        </p:spPr>
        <p:style>
          <a:lnRef idx="2">
            <a:schemeClr val="accent3"/>
          </a:lnRef>
          <a:fillRef idx="1">
            <a:schemeClr val="lt1"/>
          </a:fillRef>
          <a:effectRef idx="0">
            <a:schemeClr val="accent3"/>
          </a:effectRef>
          <a:fontRef idx="minor">
            <a:schemeClr val="dk1"/>
          </a:fontRef>
        </p:style>
        <p:txBody>
          <a:bodyPr wrap="none" anchor="ctr">
            <a:flatTx/>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800" b="0" i="0" u="none" strike="noStrike" kern="1200" cap="none" spc="0" normalizeH="0" baseline="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cs typeface="+mn-cs"/>
              </a:rPr>
              <a:t>三、配备岗位人员工作内容与程序</a:t>
            </a:r>
            <a:endParaRPr kumimoji="0" lang="zh-CN" altLang="en-US" sz="2800" b="0" i="0" u="none" strike="noStrike" kern="1200" cap="none" spc="0" normalizeH="0" baseline="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cs typeface="+mn-cs"/>
            </a:endParaRPr>
          </a:p>
        </p:txBody>
      </p:sp>
      <p:sp>
        <p:nvSpPr>
          <p:cNvPr id="14339" name="文本占位符 14338"/>
          <p:cNvSpPr>
            <a:spLocks noGrp="1"/>
          </p:cNvSpPr>
          <p:nvPr/>
        </p:nvSpPr>
        <p:spPr>
          <a:xfrm>
            <a:off x="1231265" y="2613025"/>
            <a:ext cx="10248900" cy="967740"/>
          </a:xfrm>
          <a:prstGeom prst="rect">
            <a:avLst/>
          </a:prstGeom>
          <a:ln>
            <a:prstDash val="dash"/>
          </a:ln>
        </p:spPr>
        <p:style>
          <a:lnRef idx="2">
            <a:schemeClr val="dk1"/>
          </a:lnRef>
          <a:fillRef idx="1">
            <a:schemeClr val="lt1"/>
          </a:fillRef>
          <a:effectRef idx="0">
            <a:schemeClr val="dk1"/>
          </a:effectRef>
          <a:fontRef idx="minor">
            <a:schemeClr val="dk1"/>
          </a:fontRef>
        </p:style>
        <p:txBody>
          <a:bodyPr/>
          <a:lstStyle>
            <a:lvl1pPr marL="342900" lvl="0" indent="-342900" algn="l" defTabSz="914400" rtl="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3000" b="0" i="0" u="none" kern="1200" baseline="0">
                <a:solidFill>
                  <a:schemeClr val="tx1"/>
                </a:solidFill>
                <a:latin typeface="+mn-lt"/>
                <a:ea typeface="+mn-ea"/>
                <a:cs typeface="+mn-cs"/>
              </a:defRPr>
            </a:lvl1pPr>
            <a:lvl2pPr marL="669925" lvl="1" indent="-325120" algn="l" defTabSz="914400" rtl="0" eaLnBrk="1" fontAlgn="base" latinLnBrk="0" hangingPunct="1">
              <a:lnSpc>
                <a:spcPct val="100000"/>
              </a:lnSpc>
              <a:spcBef>
                <a:spcPct val="20000"/>
              </a:spcBef>
              <a:spcAft>
                <a:spcPct val="0"/>
              </a:spcAft>
              <a:buClr>
                <a:schemeClr val="accent2"/>
              </a:buClr>
              <a:buSzPct val="60000"/>
              <a:buFont typeface="Wingdings" panose="05000000000000000000" pitchFamily="2" charset="2"/>
              <a:buChar char="q"/>
              <a:defRPr sz="2600" b="0" i="0" u="none" kern="1200" baseline="0">
                <a:solidFill>
                  <a:schemeClr val="tx1"/>
                </a:solidFill>
                <a:latin typeface="+mn-lt"/>
                <a:ea typeface="+mn-ea"/>
                <a:cs typeface="+mn-cs"/>
              </a:defRPr>
            </a:lvl2pPr>
            <a:lvl3pPr marL="1022350" lvl="2" indent="-350520" algn="l" defTabSz="914400" rtl="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200" b="0" i="0" u="none" kern="1200" baseline="0">
                <a:solidFill>
                  <a:schemeClr val="tx1"/>
                </a:solidFill>
                <a:latin typeface="+mn-lt"/>
                <a:ea typeface="+mn-ea"/>
                <a:cs typeface="+mn-cs"/>
              </a:defRPr>
            </a:lvl3pPr>
            <a:lvl4pPr marL="1339850" lvl="3" indent="-315595" algn="l" defTabSz="914400" rtl="0" eaLnBrk="1" fontAlgn="base" latinLnBrk="0" hangingPunct="1">
              <a:lnSpc>
                <a:spcPct val="100000"/>
              </a:lnSpc>
              <a:spcBef>
                <a:spcPct val="20000"/>
              </a:spcBef>
              <a:spcAft>
                <a:spcPct val="0"/>
              </a:spcAft>
              <a:buClr>
                <a:schemeClr val="accent2"/>
              </a:buClr>
              <a:buSzPct val="70000"/>
              <a:buFont typeface="Wingdings" panose="05000000000000000000" pitchFamily="2" charset="2"/>
              <a:buChar char="q"/>
              <a:defRPr sz="2000" b="0" i="0" u="none" kern="1200" baseline="0">
                <a:solidFill>
                  <a:schemeClr val="tx1"/>
                </a:solidFill>
                <a:latin typeface="+mn-lt"/>
                <a:ea typeface="+mn-ea"/>
                <a:cs typeface="+mn-cs"/>
              </a:defRPr>
            </a:lvl4pPr>
            <a:lvl5pPr marL="1681480" lvl="4" indent="-339725"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9pPr>
          </a:lstStyle>
          <a:p>
            <a:r>
              <a:rPr lang="zh-CN" altLang="en-US" dirty="0"/>
              <a:t>外部招聘是根据一定的标准和程序，从组织外部的众多候选人中选拔符合空缺职位工作要求的管理人员</a:t>
            </a:r>
            <a:endParaRPr lang="zh-CN" altLang="en-US" dirty="0"/>
          </a:p>
        </p:txBody>
      </p:sp>
      <p:sp>
        <p:nvSpPr>
          <p:cNvPr id="4" name="文本框 3"/>
          <p:cNvSpPr txBox="1"/>
          <p:nvPr/>
        </p:nvSpPr>
        <p:spPr>
          <a:xfrm>
            <a:off x="5652135" y="2152650"/>
            <a:ext cx="1605280" cy="521970"/>
          </a:xfrm>
          <a:prstGeom prst="rect">
            <a:avLst/>
          </a:prstGeom>
        </p:spPr>
        <p:style>
          <a:lnRef idx="3">
            <a:schemeClr val="lt1"/>
          </a:lnRef>
          <a:fillRef idx="1">
            <a:schemeClr val="accent1"/>
          </a:fillRef>
          <a:effectRef idx="1">
            <a:schemeClr val="accent1"/>
          </a:effectRef>
          <a:fontRef idx="minor">
            <a:schemeClr val="lt1"/>
          </a:fontRef>
        </p:style>
        <p:txBody>
          <a:bodyPr wrap="none" rtlCol="0" anchor="t">
            <a:spAutoFit/>
          </a:bodyPr>
          <a:p>
            <a:pPr algn="l"/>
            <a:r>
              <a:rPr lang="zh-CN" altLang="en-US" sz="2800" b="1" dirty="0">
                <a:latin typeface="微软雅黑" panose="020B0503020204020204" pitchFamily="34" charset="-122"/>
                <a:ea typeface="微软雅黑" panose="020B0503020204020204" pitchFamily="34" charset="-122"/>
                <a:sym typeface="+mn-ea"/>
              </a:rPr>
              <a:t>外部招聘</a:t>
            </a:r>
            <a:endParaRPr lang="zh-CN" altLang="en-US" sz="2800" b="1" dirty="0">
              <a:latin typeface="微软雅黑" panose="020B0503020204020204" pitchFamily="34" charset="-122"/>
              <a:ea typeface="微软雅黑" panose="020B0503020204020204" pitchFamily="34" charset="-122"/>
              <a:sym typeface="+mn-ea"/>
            </a:endParaRPr>
          </a:p>
        </p:txBody>
      </p:sp>
      <p:sp>
        <p:nvSpPr>
          <p:cNvPr id="48131" name="文本占位符 48130"/>
          <p:cNvSpPr>
            <a:spLocks noGrp="1"/>
          </p:cNvSpPr>
          <p:nvPr/>
        </p:nvSpPr>
        <p:spPr>
          <a:xfrm>
            <a:off x="917575" y="3718560"/>
            <a:ext cx="4531995" cy="2451735"/>
          </a:xfrm>
          <a:prstGeom prst="rect">
            <a:avLst/>
          </a:prstGeom>
          <a:noFill/>
          <a:ln w="9525">
            <a:solidFill>
              <a:schemeClr val="tx1"/>
            </a:solidFill>
            <a:prstDash val="dash"/>
          </a:ln>
        </p:spPr>
        <p:txBody>
          <a:bodyPr/>
          <a:lstStyle>
            <a:lvl1pPr marL="342900" lvl="0" indent="-342900" algn="l" defTabSz="914400" rtl="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3000" b="0" i="0" u="none" kern="1200" baseline="0">
                <a:solidFill>
                  <a:schemeClr val="tx1"/>
                </a:solidFill>
                <a:latin typeface="+mn-lt"/>
                <a:ea typeface="+mn-ea"/>
                <a:cs typeface="+mn-cs"/>
              </a:defRPr>
            </a:lvl1pPr>
            <a:lvl2pPr marL="669925" lvl="1" indent="-325120" algn="l" defTabSz="914400" rtl="0" eaLnBrk="1" fontAlgn="base" latinLnBrk="0" hangingPunct="1">
              <a:lnSpc>
                <a:spcPct val="100000"/>
              </a:lnSpc>
              <a:spcBef>
                <a:spcPct val="20000"/>
              </a:spcBef>
              <a:spcAft>
                <a:spcPct val="0"/>
              </a:spcAft>
              <a:buClr>
                <a:schemeClr val="accent2"/>
              </a:buClr>
              <a:buSzPct val="60000"/>
              <a:buFont typeface="Wingdings" panose="05000000000000000000" pitchFamily="2" charset="2"/>
              <a:buChar char="q"/>
              <a:defRPr sz="2600" b="0" i="0" u="none" kern="1200" baseline="0">
                <a:solidFill>
                  <a:schemeClr val="tx1"/>
                </a:solidFill>
                <a:latin typeface="+mn-lt"/>
                <a:ea typeface="+mn-ea"/>
                <a:cs typeface="+mn-cs"/>
              </a:defRPr>
            </a:lvl2pPr>
            <a:lvl3pPr marL="1022350" lvl="2" indent="-350520" algn="l" defTabSz="914400" rtl="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200" b="0" i="0" u="none" kern="1200" baseline="0">
                <a:solidFill>
                  <a:schemeClr val="tx1"/>
                </a:solidFill>
                <a:latin typeface="+mn-lt"/>
                <a:ea typeface="+mn-ea"/>
                <a:cs typeface="+mn-cs"/>
              </a:defRPr>
            </a:lvl3pPr>
            <a:lvl4pPr marL="1339850" lvl="3" indent="-315595" algn="l" defTabSz="914400" rtl="0" eaLnBrk="1" fontAlgn="base" latinLnBrk="0" hangingPunct="1">
              <a:lnSpc>
                <a:spcPct val="100000"/>
              </a:lnSpc>
              <a:spcBef>
                <a:spcPct val="20000"/>
              </a:spcBef>
              <a:spcAft>
                <a:spcPct val="0"/>
              </a:spcAft>
              <a:buClr>
                <a:schemeClr val="accent2"/>
              </a:buClr>
              <a:buSzPct val="70000"/>
              <a:buFont typeface="Wingdings" panose="05000000000000000000" pitchFamily="2" charset="2"/>
              <a:buChar char="q"/>
              <a:defRPr sz="2000" b="0" i="0" u="none" kern="1200" baseline="0">
                <a:solidFill>
                  <a:schemeClr val="tx1"/>
                </a:solidFill>
                <a:latin typeface="+mn-lt"/>
                <a:ea typeface="+mn-ea"/>
                <a:cs typeface="+mn-cs"/>
              </a:defRPr>
            </a:lvl4pPr>
            <a:lvl5pPr marL="1681480" lvl="4" indent="-339725"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9pPr>
          </a:lstStyle>
          <a:p>
            <a:r>
              <a:rPr lang="zh-CN" altLang="en-US" sz="2200" b="1" dirty="0">
                <a:solidFill>
                  <a:srgbClr val="800000"/>
                </a:solidFill>
                <a:latin typeface="微软雅黑" panose="020B0503020204020204" pitchFamily="34" charset="-122"/>
                <a:ea typeface="微软雅黑" panose="020B0503020204020204" pitchFamily="34" charset="-122"/>
              </a:rPr>
              <a:t>优点</a:t>
            </a:r>
            <a:endParaRPr lang="zh-CN" altLang="en-US" sz="2200" b="1" dirty="0">
              <a:latin typeface="微软雅黑" panose="020B0503020204020204" pitchFamily="34" charset="-122"/>
              <a:ea typeface="微软雅黑" panose="020B0503020204020204" pitchFamily="34" charset="-122"/>
            </a:endParaRPr>
          </a:p>
          <a:p>
            <a:pPr>
              <a:buClr>
                <a:schemeClr val="tx1"/>
              </a:buClr>
              <a:buFont typeface="Wingdings" panose="05000000000000000000" pitchFamily="2" charset="2"/>
              <a:buChar char="v"/>
            </a:pPr>
            <a:r>
              <a:rPr lang="zh-CN" altLang="en-US" sz="2200" b="1" dirty="0">
                <a:latin typeface="微软雅黑" panose="020B0503020204020204" pitchFamily="34" charset="-122"/>
                <a:ea typeface="微软雅黑" panose="020B0503020204020204" pitchFamily="34" charset="-122"/>
              </a:rPr>
              <a:t>被聘人员具有“外来优势”；</a:t>
            </a:r>
            <a:endParaRPr lang="zh-CN" altLang="en-US" sz="2200" b="1" dirty="0">
              <a:latin typeface="微软雅黑" panose="020B0503020204020204" pitchFamily="34" charset="-122"/>
              <a:ea typeface="微软雅黑" panose="020B0503020204020204" pitchFamily="34" charset="-122"/>
            </a:endParaRPr>
          </a:p>
          <a:p>
            <a:pPr>
              <a:buClr>
                <a:schemeClr val="tx1"/>
              </a:buClr>
              <a:buFont typeface="Wingdings" panose="05000000000000000000" pitchFamily="2" charset="2"/>
              <a:buChar char="v"/>
            </a:pPr>
            <a:r>
              <a:rPr lang="zh-CN" altLang="en-US" sz="2200" b="1" dirty="0">
                <a:latin typeface="微软雅黑" panose="020B0503020204020204" pitchFamily="34" charset="-122"/>
                <a:ea typeface="微软雅黑" panose="020B0503020204020204" pitchFamily="34" charset="-122"/>
              </a:rPr>
              <a:t>有利于平息和缓和内部竞争者之间的紧张关系；</a:t>
            </a:r>
            <a:endParaRPr lang="zh-CN" altLang="en-US" sz="2200" b="1" dirty="0">
              <a:latin typeface="微软雅黑" panose="020B0503020204020204" pitchFamily="34" charset="-122"/>
              <a:ea typeface="微软雅黑" panose="020B0503020204020204" pitchFamily="34" charset="-122"/>
            </a:endParaRPr>
          </a:p>
          <a:p>
            <a:pPr>
              <a:buClr>
                <a:schemeClr val="tx1"/>
              </a:buClr>
              <a:buFont typeface="Wingdings" panose="05000000000000000000" pitchFamily="2" charset="2"/>
              <a:buChar char="v"/>
            </a:pPr>
            <a:r>
              <a:rPr lang="zh-CN" altLang="en-US" sz="2200" b="1" dirty="0">
                <a:latin typeface="微软雅黑" panose="020B0503020204020204" pitchFamily="34" charset="-122"/>
                <a:ea typeface="微软雅黑" panose="020B0503020204020204" pitchFamily="34" charset="-122"/>
              </a:rPr>
              <a:t>能够为组织带来新鲜空气。</a:t>
            </a:r>
            <a:endParaRPr lang="zh-CN" altLang="en-US" sz="2200" b="1" dirty="0">
              <a:latin typeface="微软雅黑" panose="020B0503020204020204" pitchFamily="34" charset="-122"/>
              <a:ea typeface="微软雅黑" panose="020B0503020204020204" pitchFamily="34" charset="-122"/>
            </a:endParaRPr>
          </a:p>
        </p:txBody>
      </p:sp>
      <p:sp>
        <p:nvSpPr>
          <p:cNvPr id="48132" name="文本占位符 48131"/>
          <p:cNvSpPr>
            <a:spLocks noGrp="1"/>
          </p:cNvSpPr>
          <p:nvPr/>
        </p:nvSpPr>
        <p:spPr>
          <a:xfrm>
            <a:off x="5798185" y="3860800"/>
            <a:ext cx="6273165" cy="2167890"/>
          </a:xfrm>
          <a:prstGeom prst="rect">
            <a:avLst/>
          </a:prstGeom>
          <a:noFill/>
          <a:ln w="9525">
            <a:solidFill>
              <a:schemeClr val="tx1"/>
            </a:solidFill>
            <a:prstDash val="dashDot"/>
          </a:ln>
        </p:spPr>
        <p:txBody>
          <a:bodyPr/>
          <a:lstStyle>
            <a:lvl1pPr marL="342900" lvl="0" indent="-342900" algn="l" defTabSz="914400" rtl="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3000" b="0" i="0" u="none" kern="1200" baseline="0">
                <a:solidFill>
                  <a:schemeClr val="tx1"/>
                </a:solidFill>
                <a:latin typeface="+mn-lt"/>
                <a:ea typeface="+mn-ea"/>
                <a:cs typeface="+mn-cs"/>
              </a:defRPr>
            </a:lvl1pPr>
            <a:lvl2pPr marL="669925" lvl="1" indent="-325120" algn="l" defTabSz="914400" rtl="0" eaLnBrk="1" fontAlgn="base" latinLnBrk="0" hangingPunct="1">
              <a:lnSpc>
                <a:spcPct val="100000"/>
              </a:lnSpc>
              <a:spcBef>
                <a:spcPct val="20000"/>
              </a:spcBef>
              <a:spcAft>
                <a:spcPct val="0"/>
              </a:spcAft>
              <a:buClr>
                <a:schemeClr val="accent2"/>
              </a:buClr>
              <a:buSzPct val="60000"/>
              <a:buFont typeface="Wingdings" panose="05000000000000000000" pitchFamily="2" charset="2"/>
              <a:buChar char="q"/>
              <a:defRPr sz="2600" b="0" i="0" u="none" kern="1200" baseline="0">
                <a:solidFill>
                  <a:schemeClr val="tx1"/>
                </a:solidFill>
                <a:latin typeface="+mn-lt"/>
                <a:ea typeface="+mn-ea"/>
                <a:cs typeface="+mn-cs"/>
              </a:defRPr>
            </a:lvl2pPr>
            <a:lvl3pPr marL="1022350" lvl="2" indent="-350520" algn="l" defTabSz="914400" rtl="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200" b="0" i="0" u="none" kern="1200" baseline="0">
                <a:solidFill>
                  <a:schemeClr val="tx1"/>
                </a:solidFill>
                <a:latin typeface="+mn-lt"/>
                <a:ea typeface="+mn-ea"/>
                <a:cs typeface="+mn-cs"/>
              </a:defRPr>
            </a:lvl3pPr>
            <a:lvl4pPr marL="1339850" lvl="3" indent="-315595" algn="l" defTabSz="914400" rtl="0" eaLnBrk="1" fontAlgn="base" latinLnBrk="0" hangingPunct="1">
              <a:lnSpc>
                <a:spcPct val="100000"/>
              </a:lnSpc>
              <a:spcBef>
                <a:spcPct val="20000"/>
              </a:spcBef>
              <a:spcAft>
                <a:spcPct val="0"/>
              </a:spcAft>
              <a:buClr>
                <a:schemeClr val="accent2"/>
              </a:buClr>
              <a:buSzPct val="70000"/>
              <a:buFont typeface="Wingdings" panose="05000000000000000000" pitchFamily="2" charset="2"/>
              <a:buChar char="q"/>
              <a:defRPr sz="2000" b="0" i="0" u="none" kern="1200" baseline="0">
                <a:solidFill>
                  <a:schemeClr val="tx1"/>
                </a:solidFill>
                <a:latin typeface="+mn-lt"/>
                <a:ea typeface="+mn-ea"/>
                <a:cs typeface="+mn-cs"/>
              </a:defRPr>
            </a:lvl4pPr>
            <a:lvl5pPr marL="1681480" lvl="4" indent="-339725"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9pPr>
          </a:lstStyle>
          <a:p>
            <a:r>
              <a:rPr lang="zh-CN" altLang="en-US" sz="2200" b="1" dirty="0">
                <a:solidFill>
                  <a:srgbClr val="800000"/>
                </a:solidFill>
                <a:latin typeface="微软雅黑" panose="020B0503020204020204" pitchFamily="34" charset="-122"/>
                <a:ea typeface="微软雅黑" panose="020B0503020204020204" pitchFamily="34" charset="-122"/>
              </a:rPr>
              <a:t>弊端</a:t>
            </a:r>
            <a:endParaRPr lang="zh-CN" altLang="en-US" sz="2200" b="1" dirty="0">
              <a:solidFill>
                <a:srgbClr val="800000"/>
              </a:solidFill>
            </a:endParaRPr>
          </a:p>
          <a:p>
            <a:pPr algn="l">
              <a:buClr>
                <a:schemeClr val="tx1"/>
              </a:buClr>
              <a:buFont typeface="Wingdings" panose="05000000000000000000" pitchFamily="2" charset="2"/>
              <a:buChar char="v"/>
            </a:pPr>
            <a:r>
              <a:rPr lang="zh-CN" altLang="en-US" sz="2200" b="1" dirty="0">
                <a:latin typeface="微软雅黑" panose="020B0503020204020204" pitchFamily="34" charset="-122"/>
                <a:ea typeface="微软雅黑" panose="020B0503020204020204" pitchFamily="34" charset="-122"/>
              </a:rPr>
              <a:t>外聘人员不熟悉组织内部情况，因此，需要一段时期的适应才能有效地开展工作；</a:t>
            </a:r>
            <a:endParaRPr lang="zh-CN" altLang="en-US" sz="2200" b="1" dirty="0">
              <a:latin typeface="微软雅黑" panose="020B0503020204020204" pitchFamily="34" charset="-122"/>
              <a:ea typeface="微软雅黑" panose="020B0503020204020204" pitchFamily="34" charset="-122"/>
            </a:endParaRPr>
          </a:p>
          <a:p>
            <a:pPr algn="l">
              <a:buClr>
                <a:schemeClr val="tx1"/>
              </a:buClr>
              <a:buFont typeface="Wingdings" panose="05000000000000000000" pitchFamily="2" charset="2"/>
              <a:buChar char="v"/>
            </a:pPr>
            <a:r>
              <a:rPr lang="zh-CN" altLang="en-US" sz="2200" b="1" dirty="0">
                <a:latin typeface="微软雅黑" panose="020B0503020204020204" pitchFamily="34" charset="-122"/>
                <a:ea typeface="微软雅黑" panose="020B0503020204020204" pitchFamily="34" charset="-122"/>
              </a:rPr>
              <a:t>组织对应聘者的情况不能深入了解；</a:t>
            </a:r>
            <a:endParaRPr lang="zh-CN" altLang="en-US" sz="2200" b="1" dirty="0">
              <a:latin typeface="微软雅黑" panose="020B0503020204020204" pitchFamily="34" charset="-122"/>
              <a:ea typeface="微软雅黑" panose="020B0503020204020204" pitchFamily="34" charset="-122"/>
            </a:endParaRPr>
          </a:p>
          <a:p>
            <a:pPr algn="l">
              <a:buClr>
                <a:schemeClr val="tx1"/>
              </a:buClr>
              <a:buFont typeface="Wingdings" panose="05000000000000000000" pitchFamily="2" charset="2"/>
              <a:buChar char="v"/>
            </a:pPr>
            <a:r>
              <a:rPr lang="zh-CN" altLang="en-US" sz="2200" b="1" dirty="0">
                <a:latin typeface="微软雅黑" panose="020B0503020204020204" pitchFamily="34" charset="-122"/>
                <a:ea typeface="微软雅黑" panose="020B0503020204020204" pitchFamily="34" charset="-122"/>
              </a:rPr>
              <a:t>外聘人员的最大局限性莫过于对内部员工的打击。</a:t>
            </a:r>
            <a:endParaRPr lang="zh-CN" altLang="en-US" sz="2200" b="1" dirty="0">
              <a:latin typeface="微软雅黑" panose="020B0503020204020204" pitchFamily="34" charset="-122"/>
              <a:ea typeface="微软雅黑" panose="020B0503020204020204" pitchFamily="34" charset="-122"/>
            </a:endParaRPr>
          </a:p>
          <a:p>
            <a:pPr>
              <a:buClr>
                <a:schemeClr val="tx1"/>
              </a:buClr>
              <a:buFont typeface="Wingdings" panose="05000000000000000000" pitchFamily="2" charset="2"/>
              <a:buNone/>
            </a:pPr>
            <a:endParaRPr lang="zh-CN" altLang="en-US" sz="2200" b="1" dirty="0">
              <a:latin typeface="Times New Roman" panose="02020603050405020304" pitchFamily="18" charset="0"/>
              <a:ea typeface="楷体_GB2312" pitchFamily="49" charset="-122"/>
            </a:endParaRPr>
          </a:p>
          <a:p>
            <a:pPr>
              <a:buClr>
                <a:schemeClr val="tx1"/>
              </a:buClr>
              <a:buFont typeface="Wingdings" panose="05000000000000000000" pitchFamily="2" charset="2"/>
              <a:buNone/>
            </a:pPr>
            <a:endParaRPr lang="zh-CN" altLang="en-US" sz="2200" b="1" dirty="0"/>
          </a:p>
          <a:p>
            <a:endParaRPr lang="zh-CN" altLang="en-US" sz="2200" b="1" dirty="0"/>
          </a:p>
        </p:txBody>
      </p:sp>
      <p:sp>
        <p:nvSpPr>
          <p:cNvPr id="6" name="Rectangle 4"/>
          <p:cNvSpPr>
            <a:spLocks noChangeArrowheads="1"/>
          </p:cNvSpPr>
          <p:nvPr/>
        </p:nvSpPr>
        <p:spPr bwMode="auto">
          <a:xfrm>
            <a:off x="337185" y="1574800"/>
            <a:ext cx="5112385" cy="577850"/>
          </a:xfrm>
          <a:prstGeom prst="rect">
            <a:avLst/>
          </a:prstGeom>
          <a:ln>
            <a:noFill/>
          </a:ln>
        </p:spPr>
        <p:style>
          <a:lnRef idx="2">
            <a:schemeClr val="accent3"/>
          </a:lnRef>
          <a:fillRef idx="1">
            <a:schemeClr val="lt1"/>
          </a:fillRef>
          <a:effectRef idx="0">
            <a:schemeClr val="accent3"/>
          </a:effectRef>
          <a:fontRef idx="minor">
            <a:schemeClr val="dk1"/>
          </a:fontRef>
        </p:style>
        <p:txBody>
          <a:bodyPr>
            <a:flatTx/>
          </a:bodyPr>
          <a:lstStyle>
            <a:lvl1pPr marL="571500" indent="-571500" eaLnBrk="0" hangingPunct="0">
              <a:lnSpc>
                <a:spcPct val="130000"/>
              </a:lnSpc>
              <a:spcBef>
                <a:spcPct val="20000"/>
              </a:spcBef>
              <a:buClr>
                <a:schemeClr val="hlink"/>
              </a:buClr>
              <a:buFont typeface="Wingdings" panose="05000000000000000000" pitchFamily="2" charset="2"/>
              <a:defRPr sz="2000">
                <a:solidFill>
                  <a:schemeClr val="tx2"/>
                </a:solidFill>
                <a:effectLst>
                  <a:outerShdw blurRad="38100" dist="38100" dir="2700000" algn="tl">
                    <a:srgbClr val="C0C0C0"/>
                  </a:outerShdw>
                </a:effectLst>
                <a:latin typeface="Times New Roman" panose="02020603050405020304" pitchFamily="18" charset="0"/>
                <a:ea typeface="黑体" panose="02010609060101010101" charset="-122"/>
              </a:defRPr>
            </a:lvl1pPr>
            <a:lvl2pPr marL="840105" indent="-297180" eaLnBrk="0" hangingPunct="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ea typeface="黑体" panose="02010609060101010101" charset="-122"/>
              </a:defRPr>
            </a:lvl2pPr>
            <a:lvl3pPr marL="1132205" indent="-123825" eaLnBrk="0" hangingPunct="0">
              <a:spcBef>
                <a:spcPct val="20000"/>
              </a:spcBef>
              <a:buClr>
                <a:schemeClr val="tx1"/>
              </a:buClr>
              <a:buChar char="•"/>
              <a:defRPr sz="2200">
                <a:solidFill>
                  <a:schemeClr val="tx1"/>
                </a:solidFill>
                <a:latin typeface="Arial" panose="020B0604020202020204" pitchFamily="34" charset="0"/>
                <a:ea typeface="黑体" panose="02010609060101010101" charset="-122"/>
              </a:defRPr>
            </a:lvl3pPr>
            <a:lvl4pPr marL="1370330" indent="46355" eaLnBrk="0" hangingPunct="0">
              <a:spcBef>
                <a:spcPct val="20000"/>
              </a:spcBef>
              <a:buChar char="–"/>
              <a:defRPr sz="2000">
                <a:solidFill>
                  <a:schemeClr val="tx1"/>
                </a:solidFill>
                <a:latin typeface="Arial" panose="020B0604020202020204" pitchFamily="34" charset="0"/>
                <a:ea typeface="黑体" panose="02010609060101010101" charset="-122"/>
              </a:defRPr>
            </a:lvl4pPr>
            <a:lvl5pPr marL="1663700" indent="165100" eaLnBrk="0" hangingPunct="0">
              <a:spcBef>
                <a:spcPct val="20000"/>
              </a:spcBef>
              <a:buChar char="»"/>
              <a:defRPr sz="2000">
                <a:solidFill>
                  <a:schemeClr val="tx1"/>
                </a:solidFill>
                <a:latin typeface="Arial" panose="020B0604020202020204" pitchFamily="34" charset="0"/>
                <a:ea typeface="黑体" panose="02010609060101010101" charset="-122"/>
              </a:defRPr>
            </a:lvl5pPr>
            <a:lvl6pPr marL="21209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6pPr>
            <a:lvl7pPr marL="25781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7pPr>
            <a:lvl8pPr marL="30353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8pPr>
            <a:lvl9pPr marL="34925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9pPr>
          </a:lstStyle>
          <a:p>
            <a:pPr marL="571500" marR="0" lvl="0" indent="-571500" algn="l" defTabSz="914400" rtl="0" eaLnBrk="0" fontAlgn="base" latinLnBrk="0" hangingPunct="0">
              <a:lnSpc>
                <a:spcPct val="90000"/>
              </a:lnSpc>
              <a:spcBef>
                <a:spcPct val="0"/>
              </a:spcBef>
              <a:spcAft>
                <a:spcPct val="0"/>
              </a:spcAft>
              <a:buClrTx/>
              <a:buSzTx/>
              <a:buFontTx/>
              <a:buNone/>
              <a:defRPr/>
            </a:pPr>
            <a:r>
              <a:rPr kumimoji="0" lang="zh-CN" altLang="en-US" sz="2000" b="1" i="0" u="none" strike="noStrike" kern="1200" cap="none" spc="0" normalizeH="0" baseline="0" noProof="0" smtClean="0">
                <a:ln>
                  <a:noFill/>
                </a:ln>
                <a:solidFill>
                  <a:srgbClr val="204BB6"/>
                </a:solidFill>
                <a:effectLst>
                  <a:outerShdw blurRad="38100" dist="38100" dir="2700000" algn="tl">
                    <a:srgbClr val="C0C0C0"/>
                  </a:outerShdw>
                </a:effectLst>
                <a:uLnTx/>
                <a:uFillTx/>
                <a:latin typeface="Times New Roman" panose="02020603050405020304" pitchFamily="18" charset="0"/>
                <a:ea typeface="黑体" panose="02010609060101010101" charset="-122"/>
                <a:cs typeface="+mn-cs"/>
              </a:rPr>
              <a:t>（二）</a:t>
            </a:r>
            <a:r>
              <a:rPr kumimoji="0" lang="zh-CN" altLang="en-US" sz="2400" b="1" i="0" u="none" strike="noStrike" kern="1200" cap="none" spc="0" normalizeH="0" baseline="0" noProof="0" smtClean="0">
                <a:ln>
                  <a:noFill/>
                </a:ln>
                <a:solidFill>
                  <a:srgbClr val="000099"/>
                </a:solidFill>
                <a:effectLst/>
                <a:uLnTx/>
                <a:uFillTx/>
                <a:latin typeface="华文中宋" pitchFamily="2" charset="-122"/>
                <a:ea typeface="黑体" panose="02010609060101010101" charset="-122"/>
                <a:cs typeface="+mn-cs"/>
              </a:rPr>
              <a:t>选配人员</a:t>
            </a:r>
            <a:r>
              <a:rPr kumimoji="0" lang="en-US" altLang="zh-CN" sz="2400" b="1" i="0" u="none" strike="noStrike" kern="1200" cap="none" spc="0" normalizeH="0" baseline="0" noProof="0" smtClean="0">
                <a:ln>
                  <a:noFill/>
                </a:ln>
                <a:solidFill>
                  <a:srgbClr val="000099"/>
                </a:solidFill>
                <a:effectLst/>
                <a:uLnTx/>
                <a:uFillTx/>
                <a:latin typeface="华文中宋" pitchFamily="2" charset="-122"/>
                <a:ea typeface="黑体" panose="02010609060101010101" charset="-122"/>
                <a:cs typeface="+mn-cs"/>
              </a:rPr>
              <a:t>--</a:t>
            </a:r>
            <a:r>
              <a:rPr kumimoji="0" lang="zh-CN" altLang="en-US" sz="2400" b="1" i="0" u="none" strike="noStrike" kern="1200" cap="none" spc="0" normalizeH="0" baseline="0" noProof="0" smtClean="0">
                <a:ln>
                  <a:noFill/>
                </a:ln>
                <a:solidFill>
                  <a:srgbClr val="000099"/>
                </a:solidFill>
                <a:effectLst/>
                <a:uLnTx/>
                <a:uFillTx/>
                <a:latin typeface="华文中宋" pitchFamily="2" charset="-122"/>
                <a:ea typeface="黑体" panose="02010609060101010101" charset="-122"/>
                <a:cs typeface="+mn-cs"/>
              </a:rPr>
              <a:t>人员招聘的途径</a:t>
            </a:r>
            <a:endParaRPr kumimoji="0" lang="zh-CN" altLang="en-US" sz="2400" b="1" i="0" u="none" strike="noStrike" kern="1200" cap="none" spc="0" normalizeH="0" baseline="0" noProof="0" smtClean="0">
              <a:ln>
                <a:noFill/>
              </a:ln>
              <a:solidFill>
                <a:srgbClr val="000099"/>
              </a:solidFill>
              <a:effectLst/>
              <a:uLnTx/>
              <a:uFillTx/>
              <a:latin typeface="华文中宋" pitchFamily="2" charset="-122"/>
              <a:ea typeface="黑体" panose="02010609060101010101" charset="-122"/>
              <a:cs typeface="+mn-cs"/>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2" presetClass="entr" presetSubtype="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additive="base">
                                        <p:cTn id="10" dur="1000" fill="hold"/>
                                        <p:tgtEl>
                                          <p:spTgt spid="6"/>
                                        </p:tgtEl>
                                        <p:attrNameLst>
                                          <p:attrName>ppt_x</p:attrName>
                                        </p:attrNameLst>
                                      </p:cBhvr>
                                      <p:tavLst>
                                        <p:tav tm="0">
                                          <p:val>
                                            <p:strVal val="#ppt_x"/>
                                          </p:val>
                                        </p:tav>
                                        <p:tav tm="100000">
                                          <p:val>
                                            <p:strVal val="#ppt_x"/>
                                          </p:val>
                                        </p:tav>
                                      </p:tavLst>
                                    </p:anim>
                                    <p:anim calcmode="lin" valueType="num">
                                      <p:cBhvr additive="base">
                                        <p:cTn id="11" dur="1000" fill="hold"/>
                                        <p:tgtEl>
                                          <p:spTgt spid="6"/>
                                        </p:tgtEl>
                                        <p:attrNameLst>
                                          <p:attrName>ppt_y</p:attrName>
                                        </p:attrNameLst>
                                      </p:cBhvr>
                                      <p:tavLst>
                                        <p:tav tm="0">
                                          <p:val>
                                            <p:strVal val="0-#ppt_h/2"/>
                                          </p:val>
                                        </p:tav>
                                        <p:tav tm="100000">
                                          <p:val>
                                            <p:strVal val="#ppt_y"/>
                                          </p:val>
                                        </p:tav>
                                      </p:tavLst>
                                    </p:anim>
                                  </p:childTnLst>
                                </p:cTn>
                              </p:par>
                              <p:par>
                                <p:cTn id="12" presetID="2" presetClass="entr" presetSubtype="1" fill="hold" grpId="0" nodeType="withEffect">
                                  <p:stCondLst>
                                    <p:cond delay="0"/>
                                  </p:stCondLst>
                                  <p:childTnLst>
                                    <p:set>
                                      <p:cBhvr>
                                        <p:cTn id="13" dur="1" fill="hold">
                                          <p:stCondLst>
                                            <p:cond delay="0"/>
                                          </p:stCondLst>
                                        </p:cTn>
                                        <p:tgtEl>
                                          <p:spTgt spid="6">
                                            <p:txEl>
                                              <p:charRg st="0" end="13"/>
                                            </p:txEl>
                                          </p:spTgt>
                                        </p:tgtEl>
                                        <p:attrNameLst>
                                          <p:attrName>style.visibility</p:attrName>
                                        </p:attrNameLst>
                                      </p:cBhvr>
                                      <p:to>
                                        <p:strVal val="visible"/>
                                      </p:to>
                                    </p:set>
                                    <p:anim calcmode="lin" valueType="num">
                                      <p:cBhvr additive="base">
                                        <p:cTn id="14" dur="1000" fill="hold"/>
                                        <p:tgtEl>
                                          <p:spTgt spid="6">
                                            <p:txEl>
                                              <p:charRg st="0" end="13"/>
                                            </p:txEl>
                                          </p:spTgt>
                                        </p:tgtEl>
                                        <p:attrNameLst>
                                          <p:attrName>ppt_x</p:attrName>
                                        </p:attrNameLst>
                                      </p:cBhvr>
                                      <p:tavLst>
                                        <p:tav tm="0">
                                          <p:val>
                                            <p:strVal val="#ppt_x"/>
                                          </p:val>
                                        </p:tav>
                                        <p:tav tm="100000">
                                          <p:val>
                                            <p:strVal val="#ppt_x"/>
                                          </p:val>
                                        </p:tav>
                                      </p:tavLst>
                                    </p:anim>
                                    <p:anim calcmode="lin" valueType="num">
                                      <p:cBhvr additive="base">
                                        <p:cTn id="15" dur="1000" fill="hold"/>
                                        <p:tgtEl>
                                          <p:spTgt spid="6">
                                            <p:txEl>
                                              <p:charRg st="0" end="1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6" grpId="0" animBg="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管理学基础"/>
          <p:cNvPicPr>
            <a:picLocks noChangeAspect="1"/>
          </p:cNvPicPr>
          <p:nvPr/>
        </p:nvPicPr>
        <p:blipFill>
          <a:blip r:embed="rId1"/>
          <a:stretch>
            <a:fillRect/>
          </a:stretch>
        </p:blipFill>
        <p:spPr>
          <a:xfrm>
            <a:off x="42545" y="635"/>
            <a:ext cx="12290425" cy="6842125"/>
          </a:xfrm>
          <a:prstGeom prst="rect">
            <a:avLst/>
          </a:prstGeom>
        </p:spPr>
      </p:pic>
      <p:sp>
        <p:nvSpPr>
          <p:cNvPr id="7" name="椭圆 6"/>
          <p:cNvSpPr/>
          <p:nvPr/>
        </p:nvSpPr>
        <p:spPr>
          <a:xfrm>
            <a:off x="9067800" y="5680710"/>
            <a:ext cx="1367790" cy="504190"/>
          </a:xfrm>
          <a:prstGeom prst="ellipse">
            <a:avLst/>
          </a:prstGeom>
          <a:noFill/>
          <a:ln>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transition>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36867" name="Rectangle 347"/>
          <p:cNvSpPr>
            <a:spLocks noChangeArrowheads="1"/>
          </p:cNvSpPr>
          <p:nvPr/>
        </p:nvSpPr>
        <p:spPr bwMode="auto">
          <a:xfrm>
            <a:off x="514668" y="1000125"/>
            <a:ext cx="5030788" cy="574675"/>
          </a:xfrm>
          <a:prstGeom prst="rect">
            <a:avLst/>
          </a:prstGeom>
          <a:ln>
            <a:noFill/>
          </a:ln>
        </p:spPr>
        <p:style>
          <a:lnRef idx="2">
            <a:schemeClr val="accent3"/>
          </a:lnRef>
          <a:fillRef idx="1">
            <a:schemeClr val="lt1"/>
          </a:fillRef>
          <a:effectRef idx="0">
            <a:schemeClr val="accent3"/>
          </a:effectRef>
          <a:fontRef idx="minor">
            <a:schemeClr val="dk1"/>
          </a:fontRef>
        </p:style>
        <p:txBody>
          <a:bodyPr wrap="none" anchor="ctr">
            <a:flatTx/>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800" b="0" i="0" u="none" strike="noStrike" kern="1200" cap="none" spc="0" normalizeH="0" baseline="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cs typeface="+mn-cs"/>
              </a:rPr>
              <a:t>三、配备岗位人员工作内容与程序</a:t>
            </a:r>
            <a:endParaRPr kumimoji="0" lang="zh-CN" altLang="en-US" sz="2800" b="0" i="0" u="none" strike="noStrike" kern="1200" cap="none" spc="0" normalizeH="0" baseline="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cs typeface="+mn-cs"/>
            </a:endParaRPr>
          </a:p>
        </p:txBody>
      </p:sp>
      <p:sp>
        <p:nvSpPr>
          <p:cNvPr id="6" name="Rectangle 4"/>
          <p:cNvSpPr>
            <a:spLocks noChangeArrowheads="1"/>
          </p:cNvSpPr>
          <p:nvPr/>
        </p:nvSpPr>
        <p:spPr bwMode="auto">
          <a:xfrm>
            <a:off x="337185" y="1574800"/>
            <a:ext cx="5861685" cy="577850"/>
          </a:xfrm>
          <a:prstGeom prst="rect">
            <a:avLst/>
          </a:prstGeom>
          <a:ln>
            <a:noFill/>
          </a:ln>
        </p:spPr>
        <p:style>
          <a:lnRef idx="2">
            <a:schemeClr val="accent3"/>
          </a:lnRef>
          <a:fillRef idx="1">
            <a:schemeClr val="lt1"/>
          </a:fillRef>
          <a:effectRef idx="0">
            <a:schemeClr val="accent3"/>
          </a:effectRef>
          <a:fontRef idx="minor">
            <a:schemeClr val="dk1"/>
          </a:fontRef>
        </p:style>
        <p:txBody>
          <a:bodyPr>
            <a:flatTx/>
          </a:bodyPr>
          <a:lstStyle>
            <a:lvl1pPr marL="571500" indent="-571500" eaLnBrk="0" hangingPunct="0">
              <a:lnSpc>
                <a:spcPct val="130000"/>
              </a:lnSpc>
              <a:spcBef>
                <a:spcPct val="20000"/>
              </a:spcBef>
              <a:buClr>
                <a:schemeClr val="hlink"/>
              </a:buClr>
              <a:buFont typeface="Wingdings" panose="05000000000000000000" pitchFamily="2" charset="2"/>
              <a:defRPr sz="2000">
                <a:solidFill>
                  <a:schemeClr val="tx2"/>
                </a:solidFill>
                <a:effectLst>
                  <a:outerShdw blurRad="38100" dist="38100" dir="2700000" algn="tl">
                    <a:srgbClr val="C0C0C0"/>
                  </a:outerShdw>
                </a:effectLst>
                <a:latin typeface="Times New Roman" panose="02020603050405020304" pitchFamily="18" charset="0"/>
                <a:ea typeface="黑体" panose="02010609060101010101" charset="-122"/>
              </a:defRPr>
            </a:lvl1pPr>
            <a:lvl2pPr marL="840105" indent="-297180" eaLnBrk="0" hangingPunct="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ea typeface="黑体" panose="02010609060101010101" charset="-122"/>
              </a:defRPr>
            </a:lvl2pPr>
            <a:lvl3pPr marL="1132205" indent="-123825" eaLnBrk="0" hangingPunct="0">
              <a:spcBef>
                <a:spcPct val="20000"/>
              </a:spcBef>
              <a:buClr>
                <a:schemeClr val="tx1"/>
              </a:buClr>
              <a:buChar char="•"/>
              <a:defRPr sz="2200">
                <a:solidFill>
                  <a:schemeClr val="tx1"/>
                </a:solidFill>
                <a:latin typeface="Arial" panose="020B0604020202020204" pitchFamily="34" charset="0"/>
                <a:ea typeface="黑体" panose="02010609060101010101" charset="-122"/>
              </a:defRPr>
            </a:lvl3pPr>
            <a:lvl4pPr marL="1370330" indent="46355" eaLnBrk="0" hangingPunct="0">
              <a:spcBef>
                <a:spcPct val="20000"/>
              </a:spcBef>
              <a:buChar char="–"/>
              <a:defRPr sz="2000">
                <a:solidFill>
                  <a:schemeClr val="tx1"/>
                </a:solidFill>
                <a:latin typeface="Arial" panose="020B0604020202020204" pitchFamily="34" charset="0"/>
                <a:ea typeface="黑体" panose="02010609060101010101" charset="-122"/>
              </a:defRPr>
            </a:lvl4pPr>
            <a:lvl5pPr marL="1663700" indent="165100" eaLnBrk="0" hangingPunct="0">
              <a:spcBef>
                <a:spcPct val="20000"/>
              </a:spcBef>
              <a:buChar char="»"/>
              <a:defRPr sz="2000">
                <a:solidFill>
                  <a:schemeClr val="tx1"/>
                </a:solidFill>
                <a:latin typeface="Arial" panose="020B0604020202020204" pitchFamily="34" charset="0"/>
                <a:ea typeface="黑体" panose="02010609060101010101" charset="-122"/>
              </a:defRPr>
            </a:lvl5pPr>
            <a:lvl6pPr marL="21209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6pPr>
            <a:lvl7pPr marL="25781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7pPr>
            <a:lvl8pPr marL="30353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8pPr>
            <a:lvl9pPr marL="34925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9pPr>
          </a:lstStyle>
          <a:p>
            <a:pPr marL="571500" marR="0" lvl="0" indent="-571500" algn="l" defTabSz="914400" rtl="0" eaLnBrk="0" fontAlgn="base" latinLnBrk="0" hangingPunct="0">
              <a:lnSpc>
                <a:spcPct val="90000"/>
              </a:lnSpc>
              <a:spcBef>
                <a:spcPct val="0"/>
              </a:spcBef>
              <a:spcAft>
                <a:spcPct val="0"/>
              </a:spcAft>
              <a:buClrTx/>
              <a:buSzTx/>
              <a:buFontTx/>
              <a:buNone/>
              <a:defRPr/>
            </a:pPr>
            <a:r>
              <a:rPr kumimoji="0" lang="zh-CN" altLang="en-US" sz="2000" b="1" i="0" u="none" strike="noStrike" kern="1200" cap="none" spc="0" normalizeH="0" baseline="0" noProof="0" smtClean="0">
                <a:ln>
                  <a:noFill/>
                </a:ln>
                <a:solidFill>
                  <a:srgbClr val="204BB6"/>
                </a:solidFill>
                <a:effectLst>
                  <a:outerShdw blurRad="38100" dist="38100" dir="2700000" algn="tl">
                    <a:srgbClr val="C0C0C0"/>
                  </a:outerShdw>
                </a:effectLst>
                <a:uLnTx/>
                <a:uFillTx/>
                <a:latin typeface="Times New Roman" panose="02020603050405020304" pitchFamily="18" charset="0"/>
                <a:ea typeface="黑体" panose="02010609060101010101" charset="-122"/>
                <a:cs typeface="+mn-cs"/>
              </a:rPr>
              <a:t>（二）</a:t>
            </a:r>
            <a:r>
              <a:rPr kumimoji="0" lang="zh-CN" altLang="en-US" sz="2400" b="1" i="0" u="none" strike="noStrike" kern="1200" cap="none" spc="0" normalizeH="0" baseline="0" noProof="0" smtClean="0">
                <a:ln>
                  <a:noFill/>
                </a:ln>
                <a:solidFill>
                  <a:srgbClr val="000099"/>
                </a:solidFill>
                <a:effectLst/>
                <a:uLnTx/>
                <a:uFillTx/>
                <a:latin typeface="华文中宋" pitchFamily="2" charset="-122"/>
                <a:ea typeface="黑体" panose="02010609060101010101" charset="-122"/>
                <a:cs typeface="+mn-cs"/>
              </a:rPr>
              <a:t>选配人员</a:t>
            </a:r>
            <a:r>
              <a:rPr kumimoji="0" lang="en-US" altLang="zh-CN" sz="2400" b="1" i="0" u="none" strike="noStrike" kern="1200" cap="none" spc="0" normalizeH="0" baseline="0" noProof="0" smtClean="0">
                <a:ln>
                  <a:noFill/>
                </a:ln>
                <a:solidFill>
                  <a:srgbClr val="000099"/>
                </a:solidFill>
                <a:effectLst/>
                <a:uLnTx/>
                <a:uFillTx/>
                <a:latin typeface="华文中宋" pitchFamily="2" charset="-122"/>
                <a:ea typeface="黑体" panose="02010609060101010101" charset="-122"/>
                <a:cs typeface="+mn-cs"/>
              </a:rPr>
              <a:t>--</a:t>
            </a:r>
            <a:r>
              <a:rPr kumimoji="0" lang="zh-CN" altLang="en-US" sz="2400" b="1" i="0" u="none" strike="noStrike" kern="1200" cap="none" spc="0" normalizeH="0" baseline="0" noProof="0" smtClean="0">
                <a:ln>
                  <a:noFill/>
                </a:ln>
                <a:solidFill>
                  <a:srgbClr val="000099"/>
                </a:solidFill>
                <a:effectLst/>
                <a:uLnTx/>
                <a:uFillTx/>
                <a:latin typeface="华文中宋" pitchFamily="2" charset="-122"/>
                <a:ea typeface="黑体" panose="02010609060101010101" charset="-122"/>
                <a:cs typeface="+mn-cs"/>
              </a:rPr>
              <a:t>人员招聘方法</a:t>
            </a:r>
            <a:endParaRPr kumimoji="0" lang="zh-CN" altLang="en-US" sz="2400" b="1" i="0" u="none" strike="noStrike" kern="1200" cap="none" spc="0" normalizeH="0" baseline="0" noProof="0" smtClean="0">
              <a:ln>
                <a:noFill/>
              </a:ln>
              <a:solidFill>
                <a:srgbClr val="000099"/>
              </a:solidFill>
              <a:effectLst/>
              <a:uLnTx/>
              <a:uFillTx/>
              <a:latin typeface="华文中宋" pitchFamily="2" charset="-122"/>
              <a:ea typeface="黑体" panose="02010609060101010101" charset="-122"/>
              <a:cs typeface="+mn-cs"/>
            </a:endParaRPr>
          </a:p>
        </p:txBody>
      </p:sp>
      <p:pic>
        <p:nvPicPr>
          <p:cNvPr id="5" name="图片 4" descr="A000220150821C16PPIC"/>
          <p:cNvPicPr>
            <a:picLocks noChangeAspect="1"/>
          </p:cNvPicPr>
          <p:nvPr/>
        </p:nvPicPr>
        <p:blipFill>
          <a:blip r:embed="rId1"/>
          <a:stretch>
            <a:fillRect/>
          </a:stretch>
        </p:blipFill>
        <p:spPr>
          <a:xfrm>
            <a:off x="1212850" y="2052955"/>
            <a:ext cx="8088630" cy="4269105"/>
          </a:xfrm>
          <a:prstGeom prst="rect">
            <a:avLst/>
          </a:prstGeom>
        </p:spPr>
      </p:pic>
      <p:sp>
        <p:nvSpPr>
          <p:cNvPr id="2" name="文本框 1"/>
          <p:cNvSpPr txBox="1"/>
          <p:nvPr/>
        </p:nvSpPr>
        <p:spPr>
          <a:xfrm>
            <a:off x="488950" y="5578475"/>
            <a:ext cx="10956290" cy="89154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p>
            <a:r>
              <a:rPr lang="zh-CN" altLang="en-US" sz="2400">
                <a:latin typeface="微软雅黑" panose="020B0503020204020204" pitchFamily="34" charset="-122"/>
                <a:ea typeface="微软雅黑" panose="020B0503020204020204" pitchFamily="34" charset="-122"/>
              </a:rPr>
              <a:t>人员挑选的方法有多种多样，具体采用什么样的方法需根据实际情况而定。</a:t>
            </a:r>
            <a:endParaRPr lang="zh-CN" altLang="en-US" sz="2400">
              <a:latin typeface="微软雅黑" panose="020B0503020204020204" pitchFamily="34" charset="-122"/>
              <a:ea typeface="微软雅黑" panose="020B0503020204020204" pitchFamily="34" charset="-122"/>
            </a:endParaRPr>
          </a:p>
          <a:p>
            <a:r>
              <a:rPr lang="zh-CN" altLang="en-US" sz="2400">
                <a:latin typeface="微软雅黑" panose="020B0503020204020204" pitchFamily="34" charset="-122"/>
                <a:ea typeface="微软雅黑" panose="020B0503020204020204" pitchFamily="34" charset="-122"/>
              </a:rPr>
              <a:t>常用的方法有申请表格、面试、测试、情景模拟、身体检查、推荐和背景调查</a:t>
            </a:r>
            <a:r>
              <a:rPr lang="zh-CN" altLang="en-US" sz="2800">
                <a:latin typeface="微软雅黑" panose="020B0503020204020204" pitchFamily="34" charset="-122"/>
                <a:ea typeface="微软雅黑" panose="020B0503020204020204" pitchFamily="34" charset="-122"/>
              </a:rPr>
              <a:t>。</a:t>
            </a:r>
            <a:endParaRPr lang="zh-CN" altLang="en-US" sz="2800">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2" presetClass="entr" presetSubtype="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additive="base">
                                        <p:cTn id="10" dur="1000" fill="hold"/>
                                        <p:tgtEl>
                                          <p:spTgt spid="6"/>
                                        </p:tgtEl>
                                        <p:attrNameLst>
                                          <p:attrName>ppt_x</p:attrName>
                                        </p:attrNameLst>
                                      </p:cBhvr>
                                      <p:tavLst>
                                        <p:tav tm="0">
                                          <p:val>
                                            <p:strVal val="#ppt_x"/>
                                          </p:val>
                                        </p:tav>
                                        <p:tav tm="100000">
                                          <p:val>
                                            <p:strVal val="#ppt_x"/>
                                          </p:val>
                                        </p:tav>
                                      </p:tavLst>
                                    </p:anim>
                                    <p:anim calcmode="lin" valueType="num">
                                      <p:cBhvr additive="base">
                                        <p:cTn id="11" dur="1000" fill="hold"/>
                                        <p:tgtEl>
                                          <p:spTgt spid="6"/>
                                        </p:tgtEl>
                                        <p:attrNameLst>
                                          <p:attrName>ppt_y</p:attrName>
                                        </p:attrNameLst>
                                      </p:cBhvr>
                                      <p:tavLst>
                                        <p:tav tm="0">
                                          <p:val>
                                            <p:strVal val="0-#ppt_h/2"/>
                                          </p:val>
                                        </p:tav>
                                        <p:tav tm="100000">
                                          <p:val>
                                            <p:strVal val="#ppt_y"/>
                                          </p:val>
                                        </p:tav>
                                      </p:tavLst>
                                    </p:anim>
                                  </p:childTnLst>
                                </p:cTn>
                              </p:par>
                              <p:par>
                                <p:cTn id="12" presetID="2" presetClass="entr" presetSubtype="1" fill="hold" grpId="0" nodeType="withEffect">
                                  <p:stCondLst>
                                    <p:cond delay="0"/>
                                  </p:stCondLst>
                                  <p:childTnLst>
                                    <p:set>
                                      <p:cBhvr>
                                        <p:cTn id="13" dur="1" fill="hold">
                                          <p:stCondLst>
                                            <p:cond delay="0"/>
                                          </p:stCondLst>
                                        </p:cTn>
                                        <p:tgtEl>
                                          <p:spTgt spid="6">
                                            <p:txEl>
                                              <p:charRg st="0" end="13"/>
                                            </p:txEl>
                                          </p:spTgt>
                                        </p:tgtEl>
                                        <p:attrNameLst>
                                          <p:attrName>style.visibility</p:attrName>
                                        </p:attrNameLst>
                                      </p:cBhvr>
                                      <p:to>
                                        <p:strVal val="visible"/>
                                      </p:to>
                                    </p:set>
                                    <p:anim calcmode="lin" valueType="num">
                                      <p:cBhvr additive="base">
                                        <p:cTn id="14" dur="1000" fill="hold"/>
                                        <p:tgtEl>
                                          <p:spTgt spid="6">
                                            <p:txEl>
                                              <p:charRg st="0" end="13"/>
                                            </p:txEl>
                                          </p:spTgt>
                                        </p:tgtEl>
                                        <p:attrNameLst>
                                          <p:attrName>ppt_x</p:attrName>
                                        </p:attrNameLst>
                                      </p:cBhvr>
                                      <p:tavLst>
                                        <p:tav tm="0">
                                          <p:val>
                                            <p:strVal val="#ppt_x"/>
                                          </p:val>
                                        </p:tav>
                                        <p:tav tm="100000">
                                          <p:val>
                                            <p:strVal val="#ppt_x"/>
                                          </p:val>
                                        </p:tav>
                                      </p:tavLst>
                                    </p:anim>
                                    <p:anim calcmode="lin" valueType="num">
                                      <p:cBhvr additive="base">
                                        <p:cTn id="15" dur="1000" fill="hold"/>
                                        <p:tgtEl>
                                          <p:spTgt spid="6">
                                            <p:txEl>
                                              <p:charRg st="0" end="1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6" grpId="0" animBg="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36867" name="Rectangle 347"/>
          <p:cNvSpPr>
            <a:spLocks noChangeArrowheads="1"/>
          </p:cNvSpPr>
          <p:nvPr/>
        </p:nvSpPr>
        <p:spPr bwMode="auto">
          <a:xfrm>
            <a:off x="514668" y="1000125"/>
            <a:ext cx="5030788" cy="574675"/>
          </a:xfrm>
          <a:prstGeom prst="rect">
            <a:avLst/>
          </a:prstGeom>
          <a:ln>
            <a:noFill/>
          </a:ln>
        </p:spPr>
        <p:style>
          <a:lnRef idx="2">
            <a:schemeClr val="accent3"/>
          </a:lnRef>
          <a:fillRef idx="1">
            <a:schemeClr val="lt1"/>
          </a:fillRef>
          <a:effectRef idx="0">
            <a:schemeClr val="accent3"/>
          </a:effectRef>
          <a:fontRef idx="minor">
            <a:schemeClr val="dk1"/>
          </a:fontRef>
        </p:style>
        <p:txBody>
          <a:bodyPr wrap="none" anchor="ctr">
            <a:flatTx/>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800" b="0" i="0" u="none" strike="noStrike" kern="1200" cap="none" spc="0" normalizeH="0" baseline="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cs typeface="+mn-cs"/>
              </a:rPr>
              <a:t>三、配备岗位人员工作内容与程序</a:t>
            </a:r>
            <a:endParaRPr kumimoji="0" lang="zh-CN" altLang="en-US" sz="2800" b="0" i="0" u="none" strike="noStrike" kern="1200" cap="none" spc="0" normalizeH="0" baseline="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cs typeface="+mn-cs"/>
            </a:endParaRPr>
          </a:p>
        </p:txBody>
      </p:sp>
      <p:sp>
        <p:nvSpPr>
          <p:cNvPr id="6" name="Rectangle 4"/>
          <p:cNvSpPr>
            <a:spLocks noChangeArrowheads="1"/>
          </p:cNvSpPr>
          <p:nvPr/>
        </p:nvSpPr>
        <p:spPr bwMode="auto">
          <a:xfrm>
            <a:off x="337185" y="1574800"/>
            <a:ext cx="5861685" cy="577850"/>
          </a:xfrm>
          <a:prstGeom prst="rect">
            <a:avLst/>
          </a:prstGeom>
          <a:ln>
            <a:noFill/>
          </a:ln>
        </p:spPr>
        <p:style>
          <a:lnRef idx="2">
            <a:schemeClr val="accent3"/>
          </a:lnRef>
          <a:fillRef idx="1">
            <a:schemeClr val="lt1"/>
          </a:fillRef>
          <a:effectRef idx="0">
            <a:schemeClr val="accent3"/>
          </a:effectRef>
          <a:fontRef idx="minor">
            <a:schemeClr val="dk1"/>
          </a:fontRef>
        </p:style>
        <p:txBody>
          <a:bodyPr>
            <a:flatTx/>
          </a:bodyPr>
          <a:lstStyle>
            <a:lvl1pPr marL="571500" indent="-571500" eaLnBrk="0" hangingPunct="0">
              <a:lnSpc>
                <a:spcPct val="130000"/>
              </a:lnSpc>
              <a:spcBef>
                <a:spcPct val="20000"/>
              </a:spcBef>
              <a:buClr>
                <a:schemeClr val="hlink"/>
              </a:buClr>
              <a:buFont typeface="Wingdings" panose="05000000000000000000" pitchFamily="2" charset="2"/>
              <a:defRPr sz="2000">
                <a:solidFill>
                  <a:schemeClr val="tx2"/>
                </a:solidFill>
                <a:effectLst>
                  <a:outerShdw blurRad="38100" dist="38100" dir="2700000" algn="tl">
                    <a:srgbClr val="C0C0C0"/>
                  </a:outerShdw>
                </a:effectLst>
                <a:latin typeface="Times New Roman" panose="02020603050405020304" pitchFamily="18" charset="0"/>
                <a:ea typeface="黑体" panose="02010609060101010101" charset="-122"/>
              </a:defRPr>
            </a:lvl1pPr>
            <a:lvl2pPr marL="840105" indent="-297180" eaLnBrk="0" hangingPunct="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ea typeface="黑体" panose="02010609060101010101" charset="-122"/>
              </a:defRPr>
            </a:lvl2pPr>
            <a:lvl3pPr marL="1132205" indent="-123825" eaLnBrk="0" hangingPunct="0">
              <a:spcBef>
                <a:spcPct val="20000"/>
              </a:spcBef>
              <a:buClr>
                <a:schemeClr val="tx1"/>
              </a:buClr>
              <a:buChar char="•"/>
              <a:defRPr sz="2200">
                <a:solidFill>
                  <a:schemeClr val="tx1"/>
                </a:solidFill>
                <a:latin typeface="Arial" panose="020B0604020202020204" pitchFamily="34" charset="0"/>
                <a:ea typeface="黑体" panose="02010609060101010101" charset="-122"/>
              </a:defRPr>
            </a:lvl3pPr>
            <a:lvl4pPr marL="1370330" indent="46355" eaLnBrk="0" hangingPunct="0">
              <a:spcBef>
                <a:spcPct val="20000"/>
              </a:spcBef>
              <a:buChar char="–"/>
              <a:defRPr sz="2000">
                <a:solidFill>
                  <a:schemeClr val="tx1"/>
                </a:solidFill>
                <a:latin typeface="Arial" panose="020B0604020202020204" pitchFamily="34" charset="0"/>
                <a:ea typeface="黑体" panose="02010609060101010101" charset="-122"/>
              </a:defRPr>
            </a:lvl4pPr>
            <a:lvl5pPr marL="1663700" indent="165100" eaLnBrk="0" hangingPunct="0">
              <a:spcBef>
                <a:spcPct val="20000"/>
              </a:spcBef>
              <a:buChar char="»"/>
              <a:defRPr sz="2000">
                <a:solidFill>
                  <a:schemeClr val="tx1"/>
                </a:solidFill>
                <a:latin typeface="Arial" panose="020B0604020202020204" pitchFamily="34" charset="0"/>
                <a:ea typeface="黑体" panose="02010609060101010101" charset="-122"/>
              </a:defRPr>
            </a:lvl5pPr>
            <a:lvl6pPr marL="21209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6pPr>
            <a:lvl7pPr marL="25781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7pPr>
            <a:lvl8pPr marL="30353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8pPr>
            <a:lvl9pPr marL="34925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9pPr>
          </a:lstStyle>
          <a:p>
            <a:pPr marL="571500" marR="0" lvl="0" indent="-571500" algn="l" defTabSz="914400" rtl="0" eaLnBrk="0" fontAlgn="base" latinLnBrk="0" hangingPunct="0">
              <a:lnSpc>
                <a:spcPct val="90000"/>
              </a:lnSpc>
              <a:spcBef>
                <a:spcPct val="0"/>
              </a:spcBef>
              <a:spcAft>
                <a:spcPct val="0"/>
              </a:spcAft>
              <a:buClrTx/>
              <a:buSzTx/>
              <a:buFontTx/>
              <a:buNone/>
              <a:defRPr/>
            </a:pPr>
            <a:r>
              <a:rPr kumimoji="0" lang="zh-CN" altLang="en-US" sz="2000" b="1" i="0" u="none" strike="noStrike" kern="1200" cap="none" spc="0" normalizeH="0" baseline="0" noProof="0" smtClean="0">
                <a:ln>
                  <a:noFill/>
                </a:ln>
                <a:solidFill>
                  <a:srgbClr val="204BB6"/>
                </a:solidFill>
                <a:effectLst>
                  <a:outerShdw blurRad="38100" dist="38100" dir="2700000" algn="tl">
                    <a:srgbClr val="C0C0C0"/>
                  </a:outerShdw>
                </a:effectLst>
                <a:uLnTx/>
                <a:uFillTx/>
                <a:latin typeface="Times New Roman" panose="02020603050405020304" pitchFamily="18" charset="0"/>
                <a:ea typeface="黑体" panose="02010609060101010101" charset="-122"/>
                <a:cs typeface="+mn-cs"/>
              </a:rPr>
              <a:t>（二）</a:t>
            </a:r>
            <a:r>
              <a:rPr kumimoji="0" lang="zh-CN" altLang="en-US" sz="2400" b="1" i="0" u="none" strike="noStrike" kern="1200" cap="none" spc="0" normalizeH="0" baseline="0" noProof="0" smtClean="0">
                <a:ln>
                  <a:noFill/>
                </a:ln>
                <a:solidFill>
                  <a:srgbClr val="000099"/>
                </a:solidFill>
                <a:effectLst/>
                <a:uLnTx/>
                <a:uFillTx/>
                <a:latin typeface="华文中宋" pitchFamily="2" charset="-122"/>
                <a:ea typeface="黑体" panose="02010609060101010101" charset="-122"/>
                <a:cs typeface="+mn-cs"/>
              </a:rPr>
              <a:t>选配人员</a:t>
            </a:r>
            <a:r>
              <a:rPr kumimoji="0" lang="en-US" altLang="zh-CN" sz="2400" b="1" i="0" u="none" strike="noStrike" kern="1200" cap="none" spc="0" normalizeH="0" baseline="0" noProof="0" smtClean="0">
                <a:ln>
                  <a:noFill/>
                </a:ln>
                <a:solidFill>
                  <a:srgbClr val="000099"/>
                </a:solidFill>
                <a:effectLst/>
                <a:uLnTx/>
                <a:uFillTx/>
                <a:latin typeface="华文中宋" pitchFamily="2" charset="-122"/>
                <a:ea typeface="黑体" panose="02010609060101010101" charset="-122"/>
                <a:cs typeface="+mn-cs"/>
              </a:rPr>
              <a:t>--</a:t>
            </a:r>
            <a:r>
              <a:rPr kumimoji="0" lang="zh-CN" altLang="en-US" sz="2400" b="1" i="0" u="none" strike="noStrike" kern="1200" cap="none" spc="0" normalizeH="0" baseline="0" noProof="0" smtClean="0">
                <a:ln>
                  <a:noFill/>
                </a:ln>
                <a:solidFill>
                  <a:srgbClr val="000099"/>
                </a:solidFill>
                <a:effectLst/>
                <a:uLnTx/>
                <a:uFillTx/>
                <a:latin typeface="华文中宋" pitchFamily="2" charset="-122"/>
                <a:ea typeface="黑体" panose="02010609060101010101" charset="-122"/>
                <a:cs typeface="+mn-cs"/>
              </a:rPr>
              <a:t>人员招聘的程序</a:t>
            </a:r>
            <a:endParaRPr kumimoji="0" lang="zh-CN" altLang="en-US" sz="2400" b="1" i="0" u="none" strike="noStrike" kern="1200" cap="none" spc="0" normalizeH="0" baseline="0" noProof="0" smtClean="0">
              <a:ln>
                <a:noFill/>
              </a:ln>
              <a:solidFill>
                <a:srgbClr val="000099"/>
              </a:solidFill>
              <a:effectLst/>
              <a:uLnTx/>
              <a:uFillTx/>
              <a:latin typeface="华文中宋" pitchFamily="2" charset="-122"/>
              <a:ea typeface="黑体" panose="02010609060101010101" charset="-122"/>
              <a:cs typeface="+mn-cs"/>
            </a:endParaRPr>
          </a:p>
        </p:txBody>
      </p:sp>
      <p:pic>
        <p:nvPicPr>
          <p:cNvPr id="4" name="图片 3" descr="A000220150322F12PPIC"/>
          <p:cNvPicPr>
            <a:picLocks noChangeAspect="1"/>
          </p:cNvPicPr>
          <p:nvPr/>
        </p:nvPicPr>
        <p:blipFill>
          <a:blip r:embed="rId1"/>
          <a:stretch>
            <a:fillRect/>
          </a:stretch>
        </p:blipFill>
        <p:spPr>
          <a:xfrm>
            <a:off x="6198870" y="2456815"/>
            <a:ext cx="6094730" cy="3538220"/>
          </a:xfrm>
          <a:prstGeom prst="rect">
            <a:avLst/>
          </a:prstGeom>
        </p:spPr>
      </p:pic>
      <p:sp>
        <p:nvSpPr>
          <p:cNvPr id="2" name="文本框 1"/>
          <p:cNvSpPr txBox="1"/>
          <p:nvPr/>
        </p:nvSpPr>
        <p:spPr>
          <a:xfrm>
            <a:off x="1345565" y="2456815"/>
            <a:ext cx="5371465" cy="3538220"/>
          </a:xfrm>
          <a:prstGeom prst="rect">
            <a:avLst/>
          </a:prstGeom>
          <a:noFill/>
          <a:ln>
            <a:solidFill>
              <a:schemeClr val="tx1"/>
            </a:solidFill>
            <a:prstDash val="lgDash"/>
          </a:ln>
        </p:spPr>
        <p:txBody>
          <a:bodyPr wrap="square" rtlCol="0">
            <a:spAutoFit/>
          </a:bodyPr>
          <a:p>
            <a:r>
              <a:rPr lang="zh-CN" altLang="en-US" sz="2800">
                <a:latin typeface="微软雅黑" panose="020B0503020204020204" pitchFamily="34" charset="-122"/>
                <a:ea typeface="微软雅黑" panose="020B0503020204020204" pitchFamily="34" charset="-122"/>
              </a:rPr>
              <a:t>1、 确定招聘计划</a:t>
            </a:r>
            <a:endParaRPr lang="zh-CN" altLang="en-US" sz="2800">
              <a:latin typeface="微软雅黑" panose="020B0503020204020204" pitchFamily="34" charset="-122"/>
              <a:ea typeface="微软雅黑" panose="020B0503020204020204" pitchFamily="34" charset="-122"/>
            </a:endParaRPr>
          </a:p>
          <a:p>
            <a:r>
              <a:rPr lang="zh-CN" altLang="en-US" sz="2800">
                <a:latin typeface="微软雅黑" panose="020B0503020204020204" pitchFamily="34" charset="-122"/>
                <a:ea typeface="微软雅黑" panose="020B0503020204020204" pitchFamily="34" charset="-122"/>
              </a:rPr>
              <a:t>2、 招聘标准的获得</a:t>
            </a:r>
            <a:endParaRPr lang="zh-CN" altLang="en-US" sz="2800">
              <a:latin typeface="微软雅黑" panose="020B0503020204020204" pitchFamily="34" charset="-122"/>
              <a:ea typeface="微软雅黑" panose="020B0503020204020204" pitchFamily="34" charset="-122"/>
            </a:endParaRPr>
          </a:p>
          <a:p>
            <a:r>
              <a:rPr lang="zh-CN" altLang="en-US" sz="2800">
                <a:latin typeface="微软雅黑" panose="020B0503020204020204" pitchFamily="34" charset="-122"/>
                <a:ea typeface="微软雅黑" panose="020B0503020204020204" pitchFamily="34" charset="-122"/>
              </a:rPr>
              <a:t>3、 招聘渠道的选择</a:t>
            </a:r>
            <a:endParaRPr lang="zh-CN" altLang="en-US" sz="2800">
              <a:latin typeface="微软雅黑" panose="020B0503020204020204" pitchFamily="34" charset="-122"/>
              <a:ea typeface="微软雅黑" panose="020B0503020204020204" pitchFamily="34" charset="-122"/>
            </a:endParaRPr>
          </a:p>
          <a:p>
            <a:r>
              <a:rPr lang="zh-CN" altLang="en-US" sz="2800">
                <a:latin typeface="微软雅黑" panose="020B0503020204020204" pitchFamily="34" charset="-122"/>
                <a:ea typeface="微软雅黑" panose="020B0503020204020204" pitchFamily="34" charset="-122"/>
              </a:rPr>
              <a:t>4、 候选人获得及简历的筛选</a:t>
            </a:r>
            <a:endParaRPr lang="zh-CN" altLang="en-US" sz="2800">
              <a:latin typeface="微软雅黑" panose="020B0503020204020204" pitchFamily="34" charset="-122"/>
              <a:ea typeface="微软雅黑" panose="020B0503020204020204" pitchFamily="34" charset="-122"/>
            </a:endParaRPr>
          </a:p>
          <a:p>
            <a:r>
              <a:rPr lang="zh-CN" altLang="en-US" sz="2800">
                <a:latin typeface="微软雅黑" panose="020B0503020204020204" pitchFamily="34" charset="-122"/>
                <a:ea typeface="微软雅黑" panose="020B0503020204020204" pitchFamily="34" charset="-122"/>
              </a:rPr>
              <a:t>5、 候选人的选拔和评价</a:t>
            </a:r>
            <a:endParaRPr lang="zh-CN" altLang="en-US" sz="2800">
              <a:latin typeface="微软雅黑" panose="020B0503020204020204" pitchFamily="34" charset="-122"/>
              <a:ea typeface="微软雅黑" panose="020B0503020204020204" pitchFamily="34" charset="-122"/>
            </a:endParaRPr>
          </a:p>
          <a:p>
            <a:r>
              <a:rPr lang="zh-CN" altLang="en-US" sz="2800">
                <a:latin typeface="微软雅黑" panose="020B0503020204020204" pitchFamily="34" charset="-122"/>
                <a:ea typeface="微软雅黑" panose="020B0503020204020204" pitchFamily="34" charset="-122"/>
              </a:rPr>
              <a:t>6、有关证件和履历的核查</a:t>
            </a:r>
            <a:endParaRPr lang="zh-CN" altLang="en-US" sz="2800">
              <a:latin typeface="微软雅黑" panose="020B0503020204020204" pitchFamily="34" charset="-122"/>
              <a:ea typeface="微软雅黑" panose="020B0503020204020204" pitchFamily="34" charset="-122"/>
            </a:endParaRPr>
          </a:p>
          <a:p>
            <a:r>
              <a:rPr lang="zh-CN" altLang="en-US" sz="2800">
                <a:latin typeface="微软雅黑" panose="020B0503020204020204" pitchFamily="34" charset="-122"/>
                <a:ea typeface="微软雅黑" panose="020B0503020204020204" pitchFamily="34" charset="-122"/>
              </a:rPr>
              <a:t>7、初步录用的讨论及决定</a:t>
            </a:r>
            <a:endParaRPr lang="zh-CN" altLang="en-US" sz="2800">
              <a:latin typeface="微软雅黑" panose="020B0503020204020204" pitchFamily="34" charset="-122"/>
              <a:ea typeface="微软雅黑" panose="020B0503020204020204" pitchFamily="34" charset="-122"/>
            </a:endParaRPr>
          </a:p>
          <a:p>
            <a:r>
              <a:rPr lang="zh-CN" altLang="en-US" sz="2800">
                <a:latin typeface="微软雅黑" panose="020B0503020204020204" pitchFamily="34" charset="-122"/>
                <a:ea typeface="微软雅黑" panose="020B0503020204020204" pitchFamily="34" charset="-122"/>
              </a:rPr>
              <a:t>8、正式录用决定和入职准备</a:t>
            </a:r>
            <a:endParaRPr lang="zh-CN" altLang="en-US" sz="2800">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2" presetClass="entr" presetSubtype="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additive="base">
                                        <p:cTn id="10" dur="1000" fill="hold"/>
                                        <p:tgtEl>
                                          <p:spTgt spid="6"/>
                                        </p:tgtEl>
                                        <p:attrNameLst>
                                          <p:attrName>ppt_x</p:attrName>
                                        </p:attrNameLst>
                                      </p:cBhvr>
                                      <p:tavLst>
                                        <p:tav tm="0">
                                          <p:val>
                                            <p:strVal val="#ppt_x"/>
                                          </p:val>
                                        </p:tav>
                                        <p:tav tm="100000">
                                          <p:val>
                                            <p:strVal val="#ppt_x"/>
                                          </p:val>
                                        </p:tav>
                                      </p:tavLst>
                                    </p:anim>
                                    <p:anim calcmode="lin" valueType="num">
                                      <p:cBhvr additive="base">
                                        <p:cTn id="11" dur="1000" fill="hold"/>
                                        <p:tgtEl>
                                          <p:spTgt spid="6"/>
                                        </p:tgtEl>
                                        <p:attrNameLst>
                                          <p:attrName>ppt_y</p:attrName>
                                        </p:attrNameLst>
                                      </p:cBhvr>
                                      <p:tavLst>
                                        <p:tav tm="0">
                                          <p:val>
                                            <p:strVal val="0-#ppt_h/2"/>
                                          </p:val>
                                        </p:tav>
                                        <p:tav tm="100000">
                                          <p:val>
                                            <p:strVal val="#ppt_y"/>
                                          </p:val>
                                        </p:tav>
                                      </p:tavLst>
                                    </p:anim>
                                  </p:childTnLst>
                                </p:cTn>
                              </p:par>
                              <p:par>
                                <p:cTn id="12" presetID="2" presetClass="entr" presetSubtype="1" fill="hold" grpId="0" nodeType="withEffect">
                                  <p:stCondLst>
                                    <p:cond delay="0"/>
                                  </p:stCondLst>
                                  <p:childTnLst>
                                    <p:set>
                                      <p:cBhvr>
                                        <p:cTn id="13" dur="1" fill="hold">
                                          <p:stCondLst>
                                            <p:cond delay="0"/>
                                          </p:stCondLst>
                                        </p:cTn>
                                        <p:tgtEl>
                                          <p:spTgt spid="6">
                                            <p:txEl>
                                              <p:charRg st="0" end="13"/>
                                            </p:txEl>
                                          </p:spTgt>
                                        </p:tgtEl>
                                        <p:attrNameLst>
                                          <p:attrName>style.visibility</p:attrName>
                                        </p:attrNameLst>
                                      </p:cBhvr>
                                      <p:to>
                                        <p:strVal val="visible"/>
                                      </p:to>
                                    </p:set>
                                    <p:anim calcmode="lin" valueType="num">
                                      <p:cBhvr additive="base">
                                        <p:cTn id="14" dur="1000" fill="hold"/>
                                        <p:tgtEl>
                                          <p:spTgt spid="6">
                                            <p:txEl>
                                              <p:charRg st="0" end="13"/>
                                            </p:txEl>
                                          </p:spTgt>
                                        </p:tgtEl>
                                        <p:attrNameLst>
                                          <p:attrName>ppt_x</p:attrName>
                                        </p:attrNameLst>
                                      </p:cBhvr>
                                      <p:tavLst>
                                        <p:tav tm="0">
                                          <p:val>
                                            <p:strVal val="#ppt_x"/>
                                          </p:val>
                                        </p:tav>
                                        <p:tav tm="100000">
                                          <p:val>
                                            <p:strVal val="#ppt_x"/>
                                          </p:val>
                                        </p:tav>
                                      </p:tavLst>
                                    </p:anim>
                                    <p:anim calcmode="lin" valueType="num">
                                      <p:cBhvr additive="base">
                                        <p:cTn id="15" dur="1000" fill="hold"/>
                                        <p:tgtEl>
                                          <p:spTgt spid="6">
                                            <p:txEl>
                                              <p:charRg st="0" end="1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6" grpId="0" animBg="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对角圆角矩形 28"/>
          <p:cNvSpPr/>
          <p:nvPr/>
        </p:nvSpPr>
        <p:spPr bwMode="auto">
          <a:xfrm>
            <a:off x="4800600" y="3252153"/>
            <a:ext cx="4175125" cy="649287"/>
          </a:xfrm>
          <a:custGeom>
            <a:avLst/>
            <a:gdLst>
              <a:gd name="T0" fmla="*/ 4175125 w 4175125"/>
              <a:gd name="T1" fmla="*/ 324644 h 649287"/>
              <a:gd name="T2" fmla="*/ 2087565 w 4175125"/>
              <a:gd name="T3" fmla="*/ 649287 h 649287"/>
              <a:gd name="T4" fmla="*/ 0 w 4175125"/>
              <a:gd name="T5" fmla="*/ 324644 h 649287"/>
              <a:gd name="T6" fmla="*/ 2087565 w 4175125"/>
              <a:gd name="T7" fmla="*/ 0 h 649287"/>
              <a:gd name="T8" fmla="*/ 0 60000 65536"/>
              <a:gd name="T9" fmla="*/ 5898240 60000 65536"/>
              <a:gd name="T10" fmla="*/ 11796480 60000 65536"/>
              <a:gd name="T11" fmla="*/ 17694720 60000 65536"/>
              <a:gd name="T12" fmla="*/ 39827 w 4175125"/>
              <a:gd name="T13" fmla="*/ 39827 h 649287"/>
              <a:gd name="T14" fmla="*/ 4135299 w 4175125"/>
              <a:gd name="T15" fmla="*/ 609460 h 649287"/>
            </a:gdLst>
            <a:ahLst/>
            <a:cxnLst>
              <a:cxn ang="T8">
                <a:pos x="T0" y="T1"/>
              </a:cxn>
              <a:cxn ang="T9">
                <a:pos x="T2" y="T3"/>
              </a:cxn>
              <a:cxn ang="T10">
                <a:pos x="T4" y="T5"/>
              </a:cxn>
              <a:cxn ang="T11">
                <a:pos x="T6" y="T7"/>
              </a:cxn>
            </a:cxnLst>
            <a:rect l="T12" t="T13" r="T14" b="T15"/>
            <a:pathLst>
              <a:path w="4175125" h="649287">
                <a:moveTo>
                  <a:pt x="135980" y="0"/>
                </a:moveTo>
                <a:lnTo>
                  <a:pt x="4175125" y="0"/>
                </a:lnTo>
                <a:lnTo>
                  <a:pt x="4175125" y="513307"/>
                </a:lnTo>
                <a:cubicBezTo>
                  <a:pt x="4175125" y="588406"/>
                  <a:pt x="4114244" y="649286"/>
                  <a:pt x="4039145" y="649287"/>
                </a:cubicBezTo>
                <a:lnTo>
                  <a:pt x="0" y="649287"/>
                </a:lnTo>
                <a:lnTo>
                  <a:pt x="0" y="135980"/>
                </a:lnTo>
                <a:cubicBezTo>
                  <a:pt x="0" y="60880"/>
                  <a:pt x="60880" y="0"/>
                  <a:pt x="135979" y="0"/>
                </a:cubicBezTo>
                <a:close/>
              </a:path>
            </a:pathLst>
          </a:custGeom>
          <a:solidFill>
            <a:srgbClr val="0848AF"/>
          </a:solidFill>
          <a:ln w="25400" cap="flat" cmpd="sng" algn="ctr">
            <a:noFill/>
            <a:prstDash val="solid"/>
            <a:round/>
          </a:ln>
        </p:spPr>
        <p:txBody>
          <a:bodyPr anchor="ctr"/>
          <a:lstStyle/>
          <a:p>
            <a:endParaRPr lang="zh-CN" altLang="en-US"/>
          </a:p>
        </p:txBody>
      </p:sp>
      <p:sp>
        <p:nvSpPr>
          <p:cNvPr id="9218" name="Rectangle 6"/>
          <p:cNvSpPr>
            <a:spLocks noChangeArrowheads="1"/>
          </p:cNvSpPr>
          <p:nvPr/>
        </p:nvSpPr>
        <p:spPr bwMode="auto">
          <a:xfrm>
            <a:off x="0" y="0"/>
            <a:ext cx="4008438" cy="6858000"/>
          </a:xfrm>
          <a:prstGeom prst="rect">
            <a:avLst/>
          </a:prstGeom>
          <a:solidFill>
            <a:srgbClr val="0848AF"/>
          </a:solidFill>
          <a:ln w="25400" algn="ctr">
            <a:noFill/>
            <a:miter lim="800000"/>
          </a:ln>
        </p:spPr>
        <p:txBody>
          <a:bodyPr anchor="ctr"/>
          <a:lstStyle/>
          <a:p>
            <a:pPr algn="ctr"/>
            <a:endParaRPr lang="en-US" altLang="zh-CN">
              <a:solidFill>
                <a:srgbClr val="FFFFFF"/>
              </a:solidFill>
              <a:latin typeface="Calibri" panose="020F0502020204030204" pitchFamily="34" charset="0"/>
            </a:endParaRPr>
          </a:p>
        </p:txBody>
      </p:sp>
      <p:sp>
        <p:nvSpPr>
          <p:cNvPr id="11268" name="文本框 52"/>
          <p:cNvSpPr txBox="1">
            <a:spLocks noChangeArrowheads="1"/>
          </p:cNvSpPr>
          <p:nvPr/>
        </p:nvSpPr>
        <p:spPr bwMode="auto">
          <a:xfrm>
            <a:off x="1490663" y="1700213"/>
            <a:ext cx="2374900" cy="860425"/>
          </a:xfrm>
          <a:prstGeom prst="rect">
            <a:avLst/>
          </a:prstGeom>
          <a:noFill/>
          <a:ln w="9525">
            <a:noFill/>
            <a:miter lim="800000"/>
          </a:ln>
        </p:spPr>
        <p:txBody>
          <a:bodyPr>
            <a:spAutoFit/>
          </a:bodyPr>
          <a:lstStyle/>
          <a:p>
            <a:pPr algn="ctr"/>
            <a:r>
              <a:rPr lang="zh-CN" altLang="en-US" sz="5000" b="1">
                <a:solidFill>
                  <a:schemeClr val="bg1"/>
                </a:solidFill>
                <a:latin typeface="Calibri" panose="020F0502020204030204" pitchFamily="34" charset="0"/>
                <a:ea typeface="微软雅黑" panose="020B0503020204020204" pitchFamily="34" charset="-122"/>
              </a:rPr>
              <a:t>内容</a:t>
            </a:r>
            <a:endParaRPr lang="zh-CN" altLang="en-US" sz="5000" b="1">
              <a:solidFill>
                <a:schemeClr val="bg1"/>
              </a:solidFill>
              <a:latin typeface="Calibri" panose="020F0502020204030204" pitchFamily="34" charset="0"/>
              <a:ea typeface="微软雅黑" panose="020B0503020204020204" pitchFamily="34" charset="-122"/>
            </a:endParaRPr>
          </a:p>
        </p:txBody>
      </p:sp>
      <p:sp>
        <p:nvSpPr>
          <p:cNvPr id="11270" name="TextBox 6"/>
          <p:cNvSpPr txBox="1">
            <a:spLocks noChangeArrowheads="1"/>
          </p:cNvSpPr>
          <p:nvPr/>
        </p:nvSpPr>
        <p:spPr bwMode="auto">
          <a:xfrm>
            <a:off x="4971733" y="1779270"/>
            <a:ext cx="3832225" cy="492125"/>
          </a:xfrm>
          <a:prstGeom prst="rect">
            <a:avLst/>
          </a:prstGeom>
          <a:noFill/>
          <a:ln w="9525">
            <a:noFill/>
            <a:miter lim="800000"/>
          </a:ln>
        </p:spPr>
        <p:txBody>
          <a:bodyPr lIns="0" tIns="0" rIns="0" bIns="0" anchor="ctr">
            <a:spAutoFit/>
          </a:bodyPr>
          <a:lstStyle/>
          <a:p>
            <a:pPr algn="l"/>
            <a:r>
              <a:rPr lang="en-US" altLang="zh-CN" sz="3200" b="1">
                <a:solidFill>
                  <a:schemeClr val="tx1"/>
                </a:solidFill>
                <a:latin typeface="微软雅黑" panose="020B0503020204020204" pitchFamily="34" charset="-122"/>
                <a:ea typeface="微软雅黑" panose="020B0503020204020204" pitchFamily="34" charset="-122"/>
              </a:rPr>
              <a:t>01    学习目标</a:t>
            </a:r>
            <a:endParaRPr lang="en-US" altLang="zh-CN" sz="3200" b="1">
              <a:solidFill>
                <a:schemeClr val="tx1"/>
              </a:solidFill>
              <a:latin typeface="微软雅黑" panose="020B0503020204020204" pitchFamily="34" charset="-122"/>
              <a:ea typeface="微软雅黑" panose="020B0503020204020204" pitchFamily="34" charset="-122"/>
            </a:endParaRPr>
          </a:p>
        </p:txBody>
      </p:sp>
      <p:sp>
        <p:nvSpPr>
          <p:cNvPr id="11271" name="TextBox 10"/>
          <p:cNvSpPr txBox="1">
            <a:spLocks noChangeArrowheads="1"/>
          </p:cNvSpPr>
          <p:nvPr/>
        </p:nvSpPr>
        <p:spPr bwMode="auto">
          <a:xfrm>
            <a:off x="4971733" y="2560638"/>
            <a:ext cx="3832225" cy="492125"/>
          </a:xfrm>
          <a:prstGeom prst="rect">
            <a:avLst/>
          </a:prstGeom>
          <a:noFill/>
          <a:ln w="9525">
            <a:noFill/>
            <a:miter lim="800000"/>
          </a:ln>
        </p:spPr>
        <p:txBody>
          <a:bodyPr lIns="0" tIns="0" rIns="0" bIns="0" anchor="ctr">
            <a:spAutoFit/>
          </a:bodyPr>
          <a:lstStyle/>
          <a:p>
            <a:r>
              <a:rPr lang="en-US" altLang="zh-CN" sz="3200" b="1">
                <a:solidFill>
                  <a:schemeClr val="tx1"/>
                </a:solidFill>
                <a:latin typeface="微软雅黑" panose="020B0503020204020204" pitchFamily="34" charset="-122"/>
                <a:ea typeface="微软雅黑" panose="020B0503020204020204" pitchFamily="34" charset="-122"/>
              </a:rPr>
              <a:t>02    </a:t>
            </a:r>
            <a:r>
              <a:rPr lang="zh-CN" altLang="en-US" sz="3200" b="1">
                <a:solidFill>
                  <a:schemeClr val="tx1"/>
                </a:solidFill>
                <a:latin typeface="微软雅黑" panose="020B0503020204020204" pitchFamily="34" charset="-122"/>
                <a:ea typeface="微软雅黑" panose="020B0503020204020204" pitchFamily="34" charset="-122"/>
                <a:sym typeface="+mn-ea"/>
              </a:rPr>
              <a:t>内容讲授</a:t>
            </a:r>
            <a:endParaRPr lang="zh-CN" altLang="en-US" sz="3200" b="1">
              <a:solidFill>
                <a:schemeClr val="tx1"/>
              </a:solidFill>
              <a:latin typeface="微软雅黑" panose="020B0503020204020204" pitchFamily="34" charset="-122"/>
              <a:ea typeface="微软雅黑" panose="020B0503020204020204" pitchFamily="34" charset="-122"/>
              <a:sym typeface="+mn-ea"/>
            </a:endParaRPr>
          </a:p>
        </p:txBody>
      </p:sp>
      <p:pic>
        <p:nvPicPr>
          <p:cNvPr id="4" name="Picture 1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8400415" y="3140710"/>
            <a:ext cx="3556635" cy="262191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5"/>
          <p:cNvSpPr txBox="1">
            <a:spLocks noChangeArrowheads="1"/>
          </p:cNvSpPr>
          <p:nvPr/>
        </p:nvSpPr>
        <p:spPr bwMode="auto">
          <a:xfrm>
            <a:off x="4971733" y="3331210"/>
            <a:ext cx="3832225" cy="492125"/>
          </a:xfrm>
          <a:prstGeom prst="rect">
            <a:avLst/>
          </a:prstGeom>
          <a:noFill/>
          <a:ln w="9525">
            <a:noFill/>
            <a:miter lim="800000"/>
          </a:ln>
        </p:spPr>
        <p:txBody>
          <a:bodyPr lIns="0" tIns="0" rIns="0" bIns="0" anchor="ctr">
            <a:spAutoFit/>
          </a:bodyPr>
          <a:p>
            <a:pPr algn="l"/>
            <a:r>
              <a:rPr lang="en-US" altLang="zh-CN" sz="3200" b="1">
                <a:solidFill>
                  <a:schemeClr val="bg1"/>
                </a:solidFill>
                <a:latin typeface="微软雅黑" panose="020B0503020204020204" pitchFamily="34" charset="-122"/>
                <a:ea typeface="微软雅黑" panose="020B0503020204020204" pitchFamily="34" charset="-122"/>
              </a:rPr>
              <a:t>03    总结</a:t>
            </a:r>
            <a:endParaRPr lang="en-US" altLang="zh-CN" sz="3200" b="1">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additive="base">
                                        <p:cTn id="7" dur="500" fill="hold"/>
                                        <p:tgtEl>
                                          <p:spTgt spid="9218"/>
                                        </p:tgtEl>
                                        <p:attrNameLst>
                                          <p:attrName>ppt_x</p:attrName>
                                        </p:attrNameLst>
                                      </p:cBhvr>
                                      <p:tavLst>
                                        <p:tav tm="0">
                                          <p:val>
                                            <p:strVal val="0-#ppt_w/2"/>
                                          </p:val>
                                        </p:tav>
                                        <p:tav tm="100000">
                                          <p:val>
                                            <p:strVal val="#ppt_x"/>
                                          </p:val>
                                        </p:tav>
                                      </p:tavLst>
                                    </p:anim>
                                    <p:anim calcmode="lin" valueType="num">
                                      <p:cBhvr additive="base">
                                        <p:cTn id="8" dur="500" fill="hold"/>
                                        <p:tgtEl>
                                          <p:spTgt spid="9218"/>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1268"/>
                                        </p:tgtEl>
                                        <p:attrNameLst>
                                          <p:attrName>style.visibility</p:attrName>
                                        </p:attrNameLst>
                                      </p:cBhvr>
                                      <p:to>
                                        <p:strVal val="visible"/>
                                      </p:to>
                                    </p:set>
                                    <p:anim calcmode="lin" valueType="num">
                                      <p:cBhvr additive="base">
                                        <p:cTn id="11" dur="500" fill="hold"/>
                                        <p:tgtEl>
                                          <p:spTgt spid="11268"/>
                                        </p:tgtEl>
                                        <p:attrNameLst>
                                          <p:attrName>ppt_x</p:attrName>
                                        </p:attrNameLst>
                                      </p:cBhvr>
                                      <p:tavLst>
                                        <p:tav tm="0">
                                          <p:val>
                                            <p:strVal val="0-#ppt_w/2"/>
                                          </p:val>
                                        </p:tav>
                                        <p:tav tm="100000">
                                          <p:val>
                                            <p:strVal val="#ppt_x"/>
                                          </p:val>
                                        </p:tav>
                                      </p:tavLst>
                                    </p:anim>
                                    <p:anim calcmode="lin" valueType="num">
                                      <p:cBhvr additive="base">
                                        <p:cTn id="12" dur="500" fill="hold"/>
                                        <p:tgtEl>
                                          <p:spTgt spid="11268"/>
                                        </p:tgtEl>
                                        <p:attrNameLst>
                                          <p:attrName>ppt_y</p:attrName>
                                        </p:attrNameLst>
                                      </p:cBhvr>
                                      <p:tavLst>
                                        <p:tav tm="0">
                                          <p:val>
                                            <p:strVal val="#ppt_y"/>
                                          </p:val>
                                        </p:tav>
                                        <p:tav tm="100000">
                                          <p:val>
                                            <p:strVal val="#ppt_y"/>
                                          </p:val>
                                        </p:tav>
                                      </p:tavLst>
                                    </p:anim>
                                  </p:childTnLst>
                                </p:cTn>
                              </p:par>
                              <p:par>
                                <p:cTn id="13" presetID="2" presetClass="entr" presetSubtype="4" fill="hold" grpId="0" nodeType="withEffect">
                                  <p:stCondLst>
                                    <p:cond delay="0"/>
                                  </p:stCondLst>
                                  <p:iterate type="lt">
                                    <p:tmPct val="0"/>
                                  </p:iterate>
                                  <p:childTnLst>
                                    <p:set>
                                      <p:cBhvr>
                                        <p:cTn id="14" dur="1" fill="hold">
                                          <p:stCondLst>
                                            <p:cond delay="0"/>
                                          </p:stCondLst>
                                        </p:cTn>
                                        <p:tgtEl>
                                          <p:spTgt spid="11270"/>
                                        </p:tgtEl>
                                        <p:attrNameLst>
                                          <p:attrName>style.visibility</p:attrName>
                                        </p:attrNameLst>
                                      </p:cBhvr>
                                      <p:to>
                                        <p:strVal val="visible"/>
                                      </p:to>
                                    </p:set>
                                    <p:anim calcmode="lin" valueType="num">
                                      <p:cBhvr additive="base">
                                        <p:cTn id="15" dur="500" fill="hold"/>
                                        <p:tgtEl>
                                          <p:spTgt spid="11270"/>
                                        </p:tgtEl>
                                        <p:attrNameLst>
                                          <p:attrName>ppt_x</p:attrName>
                                        </p:attrNameLst>
                                      </p:cBhvr>
                                      <p:tavLst>
                                        <p:tav tm="0">
                                          <p:val>
                                            <p:strVal val="#ppt_x"/>
                                          </p:val>
                                        </p:tav>
                                        <p:tav tm="100000">
                                          <p:val>
                                            <p:strVal val="#ppt_x"/>
                                          </p:val>
                                        </p:tav>
                                      </p:tavLst>
                                    </p:anim>
                                    <p:anim calcmode="lin" valueType="num">
                                      <p:cBhvr additive="base">
                                        <p:cTn id="16" dur="500" fill="hold"/>
                                        <p:tgtEl>
                                          <p:spTgt spid="11270"/>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1271"/>
                                        </p:tgtEl>
                                        <p:attrNameLst>
                                          <p:attrName>style.visibility</p:attrName>
                                        </p:attrNameLst>
                                      </p:cBhvr>
                                      <p:to>
                                        <p:strVal val="visible"/>
                                      </p:to>
                                    </p:set>
                                    <p:anim calcmode="lin" valueType="num">
                                      <p:cBhvr additive="base">
                                        <p:cTn id="19" dur="500" fill="hold"/>
                                        <p:tgtEl>
                                          <p:spTgt spid="11271"/>
                                        </p:tgtEl>
                                        <p:attrNameLst>
                                          <p:attrName>ppt_x</p:attrName>
                                        </p:attrNameLst>
                                      </p:cBhvr>
                                      <p:tavLst>
                                        <p:tav tm="0">
                                          <p:val>
                                            <p:strVal val="#ppt_x"/>
                                          </p:val>
                                        </p:tav>
                                        <p:tav tm="100000">
                                          <p:val>
                                            <p:strVal val="#ppt_x"/>
                                          </p:val>
                                        </p:tav>
                                      </p:tavLst>
                                    </p:anim>
                                    <p:anim calcmode="lin" valueType="num">
                                      <p:cBhvr additive="base">
                                        <p:cTn id="20" dur="500" fill="hold"/>
                                        <p:tgtEl>
                                          <p:spTgt spid="11271"/>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additive="base">
                                        <p:cTn id="23" dur="500" fill="hold"/>
                                        <p:tgtEl>
                                          <p:spTgt spid="2"/>
                                        </p:tgtEl>
                                        <p:attrNameLst>
                                          <p:attrName>ppt_x</p:attrName>
                                        </p:attrNameLst>
                                      </p:cBhvr>
                                      <p:tavLst>
                                        <p:tav tm="0">
                                          <p:val>
                                            <p:strVal val="#ppt_x"/>
                                          </p:val>
                                        </p:tav>
                                        <p:tav tm="100000">
                                          <p:val>
                                            <p:strVal val="#ppt_x"/>
                                          </p:val>
                                        </p:tav>
                                      </p:tavLst>
                                    </p:anim>
                                    <p:anim calcmode="lin" valueType="num">
                                      <p:cBhvr additive="base">
                                        <p:cTn id="24" dur="500" fill="hold"/>
                                        <p:tgtEl>
                                          <p:spTgt spid="2"/>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 presetClass="entr" presetSubtype="8" fill="hold" grpId="0" nodeType="afterEffect">
                                  <p:stCondLst>
                                    <p:cond delay="0"/>
                                  </p:stCondLst>
                                  <p:childTnLst>
                                    <p:set>
                                      <p:cBhvr>
                                        <p:cTn id="27" dur="1" fill="hold">
                                          <p:stCondLst>
                                            <p:cond delay="0"/>
                                          </p:stCondLst>
                                        </p:cTn>
                                        <p:tgtEl>
                                          <p:spTgt spid="9217"/>
                                        </p:tgtEl>
                                        <p:attrNameLst>
                                          <p:attrName>style.visibility</p:attrName>
                                        </p:attrNameLst>
                                      </p:cBhvr>
                                      <p:to>
                                        <p:strVal val="visible"/>
                                      </p:to>
                                    </p:set>
                                    <p:anim calcmode="lin" valueType="num">
                                      <p:cBhvr additive="base">
                                        <p:cTn id="28" dur="1000" fill="hold"/>
                                        <p:tgtEl>
                                          <p:spTgt spid="9217"/>
                                        </p:tgtEl>
                                        <p:attrNameLst>
                                          <p:attrName>ppt_x</p:attrName>
                                        </p:attrNameLst>
                                      </p:cBhvr>
                                      <p:tavLst>
                                        <p:tav tm="0">
                                          <p:val>
                                            <p:strVal val="0-#ppt_w/2"/>
                                          </p:val>
                                        </p:tav>
                                        <p:tav tm="100000">
                                          <p:val>
                                            <p:strVal val="#ppt_x"/>
                                          </p:val>
                                        </p:tav>
                                      </p:tavLst>
                                    </p:anim>
                                    <p:anim calcmode="lin" valueType="num">
                                      <p:cBhvr additive="base">
                                        <p:cTn id="29" dur="1000" fill="hold"/>
                                        <p:tgtEl>
                                          <p:spTgt spid="9217"/>
                                        </p:tgtEl>
                                        <p:attrNameLst>
                                          <p:attrName>ppt_y</p:attrName>
                                        </p:attrNameLst>
                                      </p:cBhvr>
                                      <p:tavLst>
                                        <p:tav tm="0">
                                          <p:val>
                                            <p:strVal val="#ppt_y"/>
                                          </p:val>
                                        </p:tav>
                                        <p:tav tm="100000">
                                          <p:val>
                                            <p:strVal val="#ppt_y"/>
                                          </p:val>
                                        </p:tav>
                                      </p:tavLst>
                                    </p:anim>
                                  </p:childTnLst>
                                </p:cTn>
                              </p:par>
                              <p:par>
                                <p:cTn id="30" presetID="2" presetClass="entr" presetSubtype="2" fill="hold" nodeType="withEffect">
                                  <p:stCondLst>
                                    <p:cond delay="0"/>
                                  </p:stCondLst>
                                  <p:childTnLst>
                                    <p:set>
                                      <p:cBhvr>
                                        <p:cTn id="31" dur="1" fill="hold">
                                          <p:stCondLst>
                                            <p:cond delay="0"/>
                                          </p:stCondLst>
                                        </p:cTn>
                                        <p:tgtEl>
                                          <p:spTgt spid="4"/>
                                        </p:tgtEl>
                                        <p:attrNameLst>
                                          <p:attrName>style.visibility</p:attrName>
                                        </p:attrNameLst>
                                      </p:cBhvr>
                                      <p:to>
                                        <p:strVal val="visible"/>
                                      </p:to>
                                    </p:set>
                                    <p:anim calcmode="lin" valueType="num">
                                      <p:cBhvr additive="base">
                                        <p:cTn id="32" dur="2000" fill="hold"/>
                                        <p:tgtEl>
                                          <p:spTgt spid="4"/>
                                        </p:tgtEl>
                                        <p:attrNameLst>
                                          <p:attrName>ppt_x</p:attrName>
                                        </p:attrNameLst>
                                      </p:cBhvr>
                                      <p:tavLst>
                                        <p:tav tm="0">
                                          <p:val>
                                            <p:strVal val="1+#ppt_w/2"/>
                                          </p:val>
                                        </p:tav>
                                        <p:tav tm="100000">
                                          <p:val>
                                            <p:strVal val="#ppt_x"/>
                                          </p:val>
                                        </p:tav>
                                      </p:tavLst>
                                    </p:anim>
                                    <p:anim calcmode="lin" valueType="num">
                                      <p:cBhvr additive="base">
                                        <p:cTn id="33" dur="2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7" grpId="0" bldLvl="0" animBg="1"/>
      <p:bldP spid="9218" grpId="0" bldLvl="0" animBg="1"/>
      <p:bldP spid="11268" grpId="0"/>
      <p:bldP spid="11270" grpId="0"/>
      <p:bldP spid="11271" grpId="0"/>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818261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03  总结</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tx1"/>
                </a:solidFill>
                <a:latin typeface="Impact" panose="020B0806030902050204" pitchFamily="34" charset="0"/>
                <a:ea typeface="微软雅黑" panose="020B0503020204020204" pitchFamily="34" charset="-122"/>
              </a:rPr>
              <a:t>02   内容讲授</a:t>
            </a:r>
            <a:endParaRPr lang="en-US" altLang="zh-CN" sz="2800" b="1">
              <a:solidFill>
                <a:schemeClr val="tx1"/>
              </a:solidFill>
              <a:latin typeface="Impact" panose="020B0806030902050204" pitchFamily="34" charset="0"/>
              <a:ea typeface="微软雅黑" panose="020B0503020204020204" pitchFamily="34" charset="-122"/>
            </a:endParaRPr>
          </a:p>
        </p:txBody>
      </p:sp>
      <p:sp>
        <p:nvSpPr>
          <p:cNvPr id="6" name="矩形 5"/>
          <p:cNvSpPr/>
          <p:nvPr/>
        </p:nvSpPr>
        <p:spPr>
          <a:xfrm>
            <a:off x="1888922" y="1122845"/>
            <a:ext cx="2088232" cy="337185"/>
          </a:xfrm>
          <a:prstGeom prst="rect">
            <a:avLst/>
          </a:prstGeom>
        </p:spPr>
        <p:txBody>
          <a:bodyPr wrap="square">
            <a:spAutoFit/>
          </a:bodyPr>
          <a:p>
            <a:r>
              <a:rPr lang="zh-CN" altLang="en-US" sz="1600" b="1" dirty="0" smtClean="0">
                <a:solidFill>
                  <a:schemeClr val="bg1"/>
                </a:solidFill>
                <a:ea typeface="微软雅黑" panose="020B0503020204020204" pitchFamily="34" charset="-122"/>
              </a:rPr>
              <a:t>明 年 工 作 计 划</a:t>
            </a:r>
            <a:endParaRPr lang="zh-CN" altLang="en-US" sz="1600" b="1" dirty="0">
              <a:solidFill>
                <a:schemeClr val="bg1"/>
              </a:solidFill>
              <a:ea typeface="微软雅黑" panose="020B0503020204020204" pitchFamily="34" charset="-122"/>
            </a:endParaRPr>
          </a:p>
        </p:txBody>
      </p:sp>
      <p:sp>
        <p:nvSpPr>
          <p:cNvPr id="2" name="文本框 1"/>
          <p:cNvSpPr txBox="1"/>
          <p:nvPr/>
        </p:nvSpPr>
        <p:spPr>
          <a:xfrm>
            <a:off x="2091690" y="2506980"/>
            <a:ext cx="6654800" cy="1568450"/>
          </a:xfrm>
          <a:prstGeom prst="rect">
            <a:avLst/>
          </a:prstGeom>
          <a:ln>
            <a:prstDash val="dash"/>
          </a:ln>
        </p:spPr>
        <p:style>
          <a:lnRef idx="2">
            <a:schemeClr val="accent1"/>
          </a:lnRef>
          <a:fillRef idx="1">
            <a:schemeClr val="lt1"/>
          </a:fillRef>
          <a:effectRef idx="0">
            <a:schemeClr val="accent1"/>
          </a:effectRef>
          <a:fontRef idx="minor">
            <a:schemeClr val="dk1"/>
          </a:fontRef>
        </p:style>
        <p:txBody>
          <a:bodyPr wrap="square" rtlCol="0" anchor="t">
            <a:spAutoFit/>
          </a:bodyPr>
          <a:p>
            <a:pPr>
              <a:buNone/>
            </a:pPr>
            <a:r>
              <a:rPr lang="zh-CN" altLang="en-US" sz="3200" dirty="0">
                <a:latin typeface="微软雅黑" panose="020B0503020204020204" pitchFamily="34" charset="-122"/>
                <a:ea typeface="微软雅黑" panose="020B0503020204020204" pitchFamily="34" charset="-122"/>
                <a:sym typeface="+mn-ea"/>
              </a:rPr>
              <a:t>一、配备岗位人员的含义</a:t>
            </a:r>
            <a:endParaRPr lang="zh-CN" altLang="en-US" sz="3200" dirty="0">
              <a:latin typeface="微软雅黑" panose="020B0503020204020204" pitchFamily="34" charset="-122"/>
              <a:ea typeface="微软雅黑" panose="020B0503020204020204" pitchFamily="34" charset="-122"/>
            </a:endParaRPr>
          </a:p>
          <a:p>
            <a:pPr>
              <a:buNone/>
            </a:pPr>
            <a:r>
              <a:rPr lang="zh-CN" altLang="en-US" sz="3200" dirty="0">
                <a:latin typeface="微软雅黑" panose="020B0503020204020204" pitchFamily="34" charset="-122"/>
                <a:ea typeface="微软雅黑" panose="020B0503020204020204" pitchFamily="34" charset="-122"/>
                <a:sym typeface="+mn-ea"/>
              </a:rPr>
              <a:t>二、配备岗位人员任务与原则</a:t>
            </a:r>
            <a:endParaRPr lang="zh-CN" altLang="en-US" sz="3200" dirty="0">
              <a:latin typeface="微软雅黑" panose="020B0503020204020204" pitchFamily="34" charset="-122"/>
              <a:ea typeface="微软雅黑" panose="020B0503020204020204" pitchFamily="34" charset="-122"/>
              <a:sym typeface="+mn-ea"/>
            </a:endParaRPr>
          </a:p>
          <a:p>
            <a:pPr>
              <a:buNone/>
            </a:pPr>
            <a:r>
              <a:rPr lang="zh-CN" altLang="en-US" sz="3200" dirty="0">
                <a:latin typeface="微软雅黑" panose="020B0503020204020204" pitchFamily="34" charset="-122"/>
                <a:ea typeface="微软雅黑" panose="020B0503020204020204" pitchFamily="34" charset="-122"/>
                <a:sym typeface="+mn-ea"/>
              </a:rPr>
              <a:t>三、配备岗位人员工作内容与程序</a:t>
            </a:r>
            <a:endParaRPr lang="zh-CN" altLang="en-US" sz="3200">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8" name="文本框 7"/>
          <p:cNvSpPr txBox="1"/>
          <p:nvPr/>
        </p:nvSpPr>
        <p:spPr>
          <a:xfrm>
            <a:off x="754380" y="840740"/>
            <a:ext cx="5767070" cy="521970"/>
          </a:xfrm>
          <a:prstGeom prst="rect">
            <a:avLst/>
          </a:prstGeom>
          <a:noFill/>
        </p:spPr>
        <p:txBody>
          <a:bodyPr wrap="square" rtlCol="0">
            <a:spAutoFit/>
          </a:bodyPr>
          <a:p>
            <a:r>
              <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拓展任务：</a:t>
            </a:r>
            <a:endPar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
        <p:nvSpPr>
          <p:cNvPr id="2" name="圆角矩形 1"/>
          <p:cNvSpPr/>
          <p:nvPr/>
        </p:nvSpPr>
        <p:spPr>
          <a:xfrm>
            <a:off x="1212850" y="2068830"/>
            <a:ext cx="10412095" cy="3792855"/>
          </a:xfrm>
          <a:prstGeom prst="roundRect">
            <a:avLst/>
          </a:prstGeom>
          <a:no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21" name="TextBox 20"/>
          <p:cNvSpPr txBox="1"/>
          <p:nvPr/>
        </p:nvSpPr>
        <p:spPr>
          <a:xfrm>
            <a:off x="1534160" y="2256790"/>
            <a:ext cx="9769475" cy="3446780"/>
          </a:xfrm>
          <a:prstGeom prst="rect">
            <a:avLst/>
          </a:prstGeom>
          <a:noFill/>
        </p:spPr>
        <p:txBody>
          <a:bodyPr wrap="square" lIns="0" tIns="0" rIns="0" bIns="0" rtlCol="0">
            <a:spAutoFit/>
          </a:bodyPr>
          <a:p>
            <a:pPr marR="0" defTabSz="914400">
              <a:lnSpc>
                <a:spcPct val="140000"/>
              </a:lnSpc>
              <a:buClrTx/>
              <a:buSzTx/>
              <a:buFont typeface="Arial" panose="020B0604020202020204" pitchFamily="34" charset="0"/>
              <a:buNone/>
              <a:defRPr/>
            </a:pPr>
            <a:r>
              <a:rPr lang="zh-CN" altLang="en-US" sz="1000" dirty="0" smtClean="0">
                <a:solidFill>
                  <a:schemeClr val="tx1">
                    <a:lumMod val="65000"/>
                    <a:lumOff val="35000"/>
                  </a:schemeClr>
                </a:solidFill>
                <a:latin typeface="微软雅黑" panose="020B0503020204020204" pitchFamily="34" charset="-122"/>
                <a:ea typeface="微软雅黑" panose="020B0503020204020204" pitchFamily="34" charset="-122"/>
              </a:rPr>
              <a:t> </a:t>
            </a:r>
            <a:r>
              <a:rPr lang="zh-CN" altLang="en-US" sz="1600" dirty="0" smtClean="0">
                <a:solidFill>
                  <a:schemeClr val="tx1">
                    <a:lumMod val="65000"/>
                    <a:lumOff val="35000"/>
                  </a:schemeClr>
                </a:solidFill>
                <a:latin typeface="微软雅黑" panose="020B0503020204020204" pitchFamily="34" charset="-122"/>
                <a:ea typeface="微软雅黑" panose="020B0503020204020204" pitchFamily="34" charset="-122"/>
              </a:rPr>
              <a:t>    </a:t>
            </a:r>
            <a:r>
              <a:rPr sz="2000" noProof="0">
                <a:latin typeface="微软雅黑" panose="020B0503020204020204" pitchFamily="34" charset="-122"/>
                <a:ea typeface="微软雅黑" panose="020B0503020204020204" pitchFamily="34" charset="-122"/>
              </a:rPr>
              <a:t>它是这样一个过程，要求经理们根据业绩表现把自己的员工划分为以下三个类别：</a:t>
            </a:r>
            <a:r>
              <a:rPr sz="2000" noProof="0">
                <a:solidFill>
                  <a:srgbClr val="FF0000"/>
                </a:solidFill>
                <a:latin typeface="微软雅黑" panose="020B0503020204020204" pitchFamily="34" charset="-122"/>
                <a:ea typeface="微软雅黑" panose="020B0503020204020204" pitchFamily="34" charset="-122"/>
              </a:rPr>
              <a:t>最好的20%、中间的70%以及最差的10%。</a:t>
            </a:r>
            <a:endParaRPr sz="2000" noProof="0">
              <a:solidFill>
                <a:srgbClr val="FF0000"/>
              </a:solidFill>
              <a:latin typeface="微软雅黑" panose="020B0503020204020204" pitchFamily="34" charset="-122"/>
              <a:ea typeface="微软雅黑" panose="020B0503020204020204" pitchFamily="34" charset="-122"/>
            </a:endParaRPr>
          </a:p>
          <a:p>
            <a:pPr marR="0" defTabSz="914400">
              <a:lnSpc>
                <a:spcPct val="140000"/>
              </a:lnSpc>
              <a:buClrTx/>
              <a:buSzTx/>
              <a:buFont typeface="Arial" panose="020B0604020202020204" pitchFamily="34" charset="0"/>
              <a:buNone/>
              <a:defRPr/>
            </a:pPr>
            <a:r>
              <a:rPr sz="2000" noProof="0">
                <a:latin typeface="微软雅黑" panose="020B0503020204020204" pitchFamily="34" charset="-122"/>
                <a:ea typeface="微软雅黑" panose="020B0503020204020204" pitchFamily="34" charset="-122"/>
              </a:rPr>
              <a:t>如果把员工的区别考评政策落到实处，那么</a:t>
            </a:r>
            <a:r>
              <a:rPr sz="2000" noProof="0">
                <a:solidFill>
                  <a:srgbClr val="FF0000"/>
                </a:solidFill>
                <a:latin typeface="微软雅黑" panose="020B0503020204020204" pitchFamily="34" charset="-122"/>
                <a:ea typeface="微软雅黑" panose="020B0503020204020204" pitchFamily="34" charset="-122"/>
              </a:rPr>
              <a:t>最拔尖的20%就应该得到大量的褒奖</a:t>
            </a:r>
            <a:r>
              <a:rPr sz="2000" noProof="0">
                <a:latin typeface="微软雅黑" panose="020B0503020204020204" pitchFamily="34" charset="-122"/>
                <a:ea typeface="微软雅黑" panose="020B0503020204020204" pitchFamily="34" charset="-122"/>
              </a:rPr>
              <a:t>，这其中包括奖金、期权、表扬、青睐、培训机会以及其他各种各样的物质和精神财富。 </a:t>
            </a:r>
            <a:endParaRPr sz="2000" noProof="0">
              <a:latin typeface="微软雅黑" panose="020B0503020204020204" pitchFamily="34" charset="-122"/>
              <a:ea typeface="微软雅黑" panose="020B0503020204020204" pitchFamily="34" charset="-122"/>
            </a:endParaRPr>
          </a:p>
          <a:p>
            <a:pPr marR="0" defTabSz="914400">
              <a:lnSpc>
                <a:spcPct val="140000"/>
              </a:lnSpc>
              <a:buClrTx/>
              <a:buSzTx/>
              <a:buFont typeface="Arial" panose="020B0604020202020204" pitchFamily="34" charset="0"/>
              <a:buNone/>
              <a:defRPr/>
            </a:pPr>
            <a:r>
              <a:rPr sz="2000" noProof="0">
                <a:solidFill>
                  <a:schemeClr val="tx1"/>
                </a:solidFill>
                <a:latin typeface="微软雅黑" panose="020B0503020204020204" pitchFamily="34" charset="-122"/>
                <a:ea typeface="微软雅黑" panose="020B0503020204020204" pitchFamily="34" charset="-122"/>
                <a:sym typeface="+mn-ea"/>
              </a:rPr>
              <a:t>对中间的70%，应该采取不同的管理方法。</a:t>
            </a:r>
            <a:r>
              <a:rPr sz="2000" noProof="0">
                <a:solidFill>
                  <a:srgbClr val="FF0000"/>
                </a:solidFill>
                <a:latin typeface="微软雅黑" panose="020B0503020204020204" pitchFamily="34" charset="-122"/>
                <a:ea typeface="微软雅黑" panose="020B0503020204020204" pitchFamily="34" charset="-122"/>
                <a:sym typeface="+mn-ea"/>
              </a:rPr>
              <a:t>对这70%的人适用的管理方法更多是培训教育、积极的反馈和有周全考虑的目标设定。</a:t>
            </a:r>
            <a:r>
              <a:rPr sz="2000" noProof="0">
                <a:solidFill>
                  <a:schemeClr val="tx1"/>
                </a:solidFill>
                <a:latin typeface="微软雅黑" panose="020B0503020204020204" pitchFamily="34" charset="-122"/>
                <a:ea typeface="微软雅黑" panose="020B0503020204020204" pitchFamily="34" charset="-122"/>
                <a:sym typeface="+mn-ea"/>
              </a:rPr>
              <a:t>区别考评制度要求经理人认真考察这70%的中间人士，分辨出哪些有提升的潜力，并进行栽培。</a:t>
            </a:r>
            <a:endParaRPr sz="2000" noProof="0">
              <a:solidFill>
                <a:schemeClr val="tx1"/>
              </a:solidFill>
              <a:latin typeface="微软雅黑" panose="020B0503020204020204" pitchFamily="34" charset="-122"/>
              <a:ea typeface="微软雅黑" panose="020B0503020204020204" pitchFamily="34" charset="-122"/>
              <a:sym typeface="+mn-ea"/>
            </a:endParaRPr>
          </a:p>
          <a:p>
            <a:pPr marR="0" defTabSz="914400">
              <a:lnSpc>
                <a:spcPct val="140000"/>
              </a:lnSpc>
              <a:buClrTx/>
              <a:buSzTx/>
              <a:buFont typeface="Arial" panose="020B0604020202020204" pitchFamily="34" charset="0"/>
              <a:buNone/>
              <a:defRPr/>
            </a:pPr>
            <a:r>
              <a:rPr sz="2000" noProof="0">
                <a:solidFill>
                  <a:schemeClr val="tx1"/>
                </a:solidFill>
                <a:latin typeface="微软雅黑" panose="020B0503020204020204" pitchFamily="34" charset="-122"/>
                <a:ea typeface="微软雅黑" panose="020B0503020204020204" pitchFamily="34" charset="-122"/>
                <a:sym typeface="+mn-ea"/>
              </a:rPr>
              <a:t>对考评结果</a:t>
            </a:r>
            <a:r>
              <a:rPr sz="2000" noProof="0">
                <a:solidFill>
                  <a:srgbClr val="FF0000"/>
                </a:solidFill>
                <a:latin typeface="微软雅黑" panose="020B0503020204020204" pitchFamily="34" charset="-122"/>
                <a:ea typeface="微软雅黑" panose="020B0503020204020204" pitchFamily="34" charset="-122"/>
                <a:sym typeface="+mn-ea"/>
              </a:rPr>
              <a:t>最差的10%，那将没有任何甜言蜜语的粉饰，他们不得不离开。</a:t>
            </a:r>
            <a:r>
              <a:rPr sz="1800" noProof="0">
                <a:solidFill>
                  <a:schemeClr val="tx1"/>
                </a:solidFill>
                <a:latin typeface="微软雅黑" panose="020B0503020204020204" pitchFamily="34" charset="-122"/>
                <a:ea typeface="微软雅黑" panose="020B0503020204020204" pitchFamily="34" charset="-122"/>
                <a:sym typeface="+mn-ea"/>
              </a:rPr>
              <a:t> </a:t>
            </a:r>
            <a:endParaRPr sz="1800" noProof="0">
              <a:solidFill>
                <a:schemeClr val="tx1"/>
              </a:solidFill>
              <a:latin typeface="微软雅黑" panose="020B0503020204020204" pitchFamily="34" charset="-122"/>
              <a:ea typeface="微软雅黑" panose="020B0503020204020204" pitchFamily="34" charset="-122"/>
              <a:sym typeface="+mn-ea"/>
            </a:endParaRPr>
          </a:p>
        </p:txBody>
      </p:sp>
      <p:sp>
        <p:nvSpPr>
          <p:cNvPr id="5" name="文本框 4"/>
          <p:cNvSpPr txBox="1"/>
          <p:nvPr/>
        </p:nvSpPr>
        <p:spPr>
          <a:xfrm>
            <a:off x="1146810" y="6006465"/>
            <a:ext cx="8092440" cy="521970"/>
          </a:xfrm>
          <a:prstGeom prst="rect">
            <a:avLst/>
          </a:prstGeom>
          <a:noFill/>
        </p:spPr>
        <p:txBody>
          <a:bodyPr wrap="square" rtlCol="0">
            <a:spAutoFit/>
          </a:bodyPr>
          <a:p>
            <a:r>
              <a:rPr lang="zh-CN" altLang="en-US" sz="2800">
                <a:latin typeface="微软雅黑" panose="020B0503020204020204" pitchFamily="34" charset="-122"/>
                <a:ea typeface="微软雅黑" panose="020B0503020204020204" pitchFamily="34" charset="-122"/>
              </a:rPr>
              <a:t>问题：通用电气对人员的区别考评在哪里？</a:t>
            </a:r>
            <a:endParaRPr lang="zh-CN" altLang="en-US" sz="2800">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6" presetClass="emph" presetSubtype="0" fill="hold" grpId="0" nodeType="afterEffect">
                                  <p:stCondLst>
                                    <p:cond delay="0"/>
                                  </p:stCondLst>
                                  <p:childTnLst>
                                    <p:animScale>
                                      <p:cBhvr>
                                        <p:cTn id="10" dur="2000" fill="hold"/>
                                        <p:tgtEl>
                                          <p:spTgt spid="2"/>
                                        </p:tgtEl>
                                      </p:cBhvr>
                                      <p:by x="150000" y="150000"/>
                                    </p:animScale>
                                  </p:childTnLst>
                                </p:cTn>
                              </p:par>
                            </p:childTnLst>
                          </p:cTn>
                        </p:par>
                        <p:par>
                          <p:cTn id="11" fill="hold">
                            <p:stCondLst>
                              <p:cond delay="2500"/>
                            </p:stCondLst>
                            <p:childTnLst>
                              <p:par>
                                <p:cTn id="12" presetID="21" presetClass="entr" presetSubtype="1" fill="hold" grpId="2" nodeType="after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heel(1)">
                                      <p:cBhvr>
                                        <p:cTn id="14"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2" grpId="0" bldLvl="0" animBg="1"/>
      <p:bldP spid="2" grpId="1" animBg="1"/>
      <p:bldP spid="2" grpId="2" bldLvl="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931545" y="1059180"/>
            <a:ext cx="1856105" cy="521970"/>
          </a:xfrm>
          <a:prstGeom prst="rect">
            <a:avLst/>
          </a:prstGeom>
          <a:noFill/>
          <a:ln>
            <a:solidFill>
              <a:schemeClr val="tx1"/>
            </a:solidFill>
            <a:prstDash val="sysDash"/>
          </a:ln>
        </p:spPr>
        <p:txBody>
          <a:bodyPr wrap="square" rtlCol="0">
            <a:spAutoFit/>
          </a:bodyPr>
          <a:p>
            <a:r>
              <a:rPr lang="zh-CN" altLang="en-US" sz="28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rPr>
              <a:t>预习任务：</a:t>
            </a:r>
            <a:endParaRPr lang="zh-CN" altLang="en-US" sz="28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endParaRPr>
          </a:p>
        </p:txBody>
      </p:sp>
      <p:pic>
        <p:nvPicPr>
          <p:cNvPr id="7" name="图片 6" descr="A000220150824A93PPIC"/>
          <p:cNvPicPr>
            <a:picLocks noChangeAspect="1"/>
          </p:cNvPicPr>
          <p:nvPr/>
        </p:nvPicPr>
        <p:blipFill>
          <a:blip r:embed="rId1"/>
          <a:stretch>
            <a:fillRect/>
          </a:stretch>
        </p:blipFill>
        <p:spPr>
          <a:xfrm>
            <a:off x="1676400" y="1015365"/>
            <a:ext cx="10271125" cy="9432290"/>
          </a:xfrm>
          <a:prstGeom prst="rect">
            <a:avLst/>
          </a:prstGeom>
        </p:spPr>
      </p:pic>
      <p:sp>
        <p:nvSpPr>
          <p:cNvPr id="9" name="文本框 8"/>
          <p:cNvSpPr txBox="1"/>
          <p:nvPr/>
        </p:nvSpPr>
        <p:spPr>
          <a:xfrm>
            <a:off x="1563370" y="2475865"/>
            <a:ext cx="5922010" cy="1814830"/>
          </a:xfrm>
          <a:prstGeom prst="rect">
            <a:avLst/>
          </a:prstGeom>
          <a:noFill/>
          <a:ln>
            <a:solidFill>
              <a:schemeClr val="tx1"/>
            </a:solidFill>
            <a:prstDash val="lgDash"/>
          </a:ln>
        </p:spPr>
        <p:txBody>
          <a:bodyPr wrap="square" rtlCol="0">
            <a:spAutoFit/>
          </a:bodyPr>
          <a:p>
            <a:r>
              <a:rPr lang="zh-CN" altLang="en-US" sz="2800">
                <a:latin typeface="微软雅黑" panose="020B0503020204020204" pitchFamily="34" charset="-122"/>
                <a:ea typeface="微软雅黑" panose="020B0503020204020204" pitchFamily="34" charset="-122"/>
              </a:rPr>
              <a:t>配备好人员之后要考虑这些人员是否可以胜任岗位，一般企业会对员工进行培训。请预习人员培训的方法和程序。</a:t>
            </a:r>
            <a:endParaRPr lang="zh-CN" altLang="en-US" sz="2800">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6"/>
          <p:cNvSpPr>
            <a:spLocks noChangeArrowheads="1"/>
          </p:cNvSpPr>
          <p:nvPr/>
        </p:nvSpPr>
        <p:spPr bwMode="auto">
          <a:xfrm rot="16200000" flipV="1">
            <a:off x="6270578" y="-267172"/>
            <a:ext cx="69850" cy="6742113"/>
          </a:xfrm>
          <a:prstGeom prst="rect">
            <a:avLst/>
          </a:prstGeom>
          <a:solidFill>
            <a:srgbClr val="808080"/>
          </a:solidFill>
          <a:ln w="25400" algn="ctr">
            <a:noFill/>
            <a:miter lim="800000"/>
          </a:ln>
        </p:spPr>
        <p:txBody>
          <a:bodyPr anchor="ctr"/>
          <a:lstStyle/>
          <a:p>
            <a:pPr algn="ctr"/>
            <a:endParaRPr lang="en-US" altLang="zh-CN">
              <a:solidFill>
                <a:srgbClr val="FFFFFF"/>
              </a:solidFill>
              <a:latin typeface="Calibri" panose="020F0502020204030204" pitchFamily="34" charset="0"/>
            </a:endParaRPr>
          </a:p>
        </p:txBody>
      </p:sp>
      <p:sp>
        <p:nvSpPr>
          <p:cNvPr id="5124" name="文本框 52"/>
          <p:cNvSpPr txBox="1">
            <a:spLocks noChangeArrowheads="1"/>
          </p:cNvSpPr>
          <p:nvPr/>
        </p:nvSpPr>
        <p:spPr bwMode="auto">
          <a:xfrm>
            <a:off x="4039684" y="1974324"/>
            <a:ext cx="4459384" cy="1015663"/>
          </a:xfrm>
          <a:prstGeom prst="rect">
            <a:avLst/>
          </a:prstGeom>
          <a:noFill/>
          <a:ln w="9525">
            <a:noFill/>
            <a:miter lim="800000"/>
          </a:ln>
        </p:spPr>
        <p:txBody>
          <a:bodyPr wrap="square">
            <a:spAutoFit/>
          </a:bodyPr>
          <a:lstStyle/>
          <a:p>
            <a:pPr algn="ctr"/>
            <a:r>
              <a:rPr lang="zh-CN" altLang="en-US" sz="6000" b="1" dirty="0" smtClean="0">
                <a:latin typeface="Britannic Bold" pitchFamily="34" charset="0"/>
                <a:ea typeface="微软雅黑" panose="020B0503020204020204" pitchFamily="34" charset="-122"/>
              </a:rPr>
              <a:t>谢谢观看</a:t>
            </a:r>
            <a:endParaRPr lang="zh-CN" altLang="en-US" sz="6000" b="1" dirty="0">
              <a:latin typeface="Britannic Bold" pitchFamily="34" charset="0"/>
              <a:ea typeface="微软雅黑" panose="020B0503020204020204" pitchFamily="34" charset="-122"/>
            </a:endParaRPr>
          </a:p>
        </p:txBody>
      </p:sp>
      <p:sp>
        <p:nvSpPr>
          <p:cNvPr id="5125" name="Rectangle 7"/>
          <p:cNvSpPr>
            <a:spLocks noChangeArrowheads="1"/>
          </p:cNvSpPr>
          <p:nvPr/>
        </p:nvSpPr>
        <p:spPr bwMode="auto">
          <a:xfrm>
            <a:off x="5529533" y="3229899"/>
            <a:ext cx="1452880" cy="398780"/>
          </a:xfrm>
          <a:prstGeom prst="rect">
            <a:avLst/>
          </a:prstGeom>
          <a:noFill/>
          <a:ln w="9525">
            <a:noFill/>
            <a:miter lim="800000"/>
          </a:ln>
        </p:spPr>
        <p:txBody>
          <a:bodyPr wrap="none">
            <a:spAutoFit/>
          </a:bodyPr>
          <a:lstStyle/>
          <a:p>
            <a:r>
              <a:rPr lang="zh-CN" altLang="en-US" sz="2000" b="1" dirty="0">
                <a:ea typeface="微软雅黑" panose="020B0503020204020204" pitchFamily="34" charset="-122"/>
              </a:rPr>
              <a:t>管理学基础</a:t>
            </a:r>
            <a:endParaRPr lang="zh-CN" altLang="en-US" sz="2000" b="1" dirty="0">
              <a:ea typeface="微软雅黑" panose="020B0503020204020204" pitchFamily="34" charset="-122"/>
            </a:endParaRPr>
          </a:p>
        </p:txBody>
      </p:sp>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321011" y="4581158"/>
            <a:ext cx="2623932" cy="2390514"/>
          </a:xfrm>
          <a:prstGeom prst="rect">
            <a:avLst/>
          </a:prstGeom>
        </p:spPr>
      </p:pic>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75924" y="4467487"/>
            <a:ext cx="2692400" cy="2390514"/>
          </a:xfrm>
          <a:prstGeom prst="rect">
            <a:avLst/>
          </a:prstGeom>
        </p:spPr>
      </p:pic>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60496" y="4602975"/>
            <a:ext cx="1332740" cy="2390514"/>
          </a:xfrm>
          <a:prstGeom prst="rect">
            <a:avLst/>
          </a:prstGeom>
        </p:spPr>
      </p:pic>
    </p:spTree>
    <p:custDataLst>
      <p:tags r:id="rId4"/>
    </p:custData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1000" fill="hold"/>
                                        <p:tgtEl>
                                          <p:spTgt spid="5122"/>
                                        </p:tgtEl>
                                        <p:attrNameLst>
                                          <p:attrName>ppt_x</p:attrName>
                                        </p:attrNameLst>
                                      </p:cBhvr>
                                      <p:tavLst>
                                        <p:tav tm="0">
                                          <p:val>
                                            <p:strVal val="#ppt_x-.2"/>
                                          </p:val>
                                        </p:tav>
                                        <p:tav tm="100000">
                                          <p:val>
                                            <p:strVal val="#ppt_x"/>
                                          </p:val>
                                        </p:tav>
                                      </p:tavLst>
                                    </p:anim>
                                    <p:anim calcmode="lin" valueType="num">
                                      <p:cBhvr>
                                        <p:cTn id="8" dur="1000" fill="hold"/>
                                        <p:tgtEl>
                                          <p:spTgt spid="5122"/>
                                        </p:tgtEl>
                                        <p:attrNameLst>
                                          <p:attrName>ppt_y</p:attrName>
                                        </p:attrNameLst>
                                      </p:cBhvr>
                                      <p:tavLst>
                                        <p:tav tm="0">
                                          <p:val>
                                            <p:strVal val="#ppt_y"/>
                                          </p:val>
                                        </p:tav>
                                        <p:tav tm="100000">
                                          <p:val>
                                            <p:strVal val="#ppt_y"/>
                                          </p:val>
                                        </p:tav>
                                      </p:tavLst>
                                    </p:anim>
                                    <p:animEffect transition="in" filter="wipe(right)" prLst="gradientSize: 0.1">
                                      <p:cBhvr>
                                        <p:cTn id="9" dur="1000"/>
                                        <p:tgtEl>
                                          <p:spTgt spid="5122"/>
                                        </p:tgtEl>
                                      </p:cBhvr>
                                    </p:animEffect>
                                  </p:childTnLst>
                                </p:cTn>
                              </p:par>
                            </p:childTnLst>
                          </p:cTn>
                        </p:par>
                        <p:par>
                          <p:cTn id="10" fill="hold">
                            <p:stCondLst>
                              <p:cond delay="1000"/>
                            </p:stCondLst>
                            <p:childTnLst>
                              <p:par>
                                <p:cTn id="11" presetID="56" presetClass="entr" presetSubtype="0" fill="hold" grpId="0" nodeType="afterEffect">
                                  <p:stCondLst>
                                    <p:cond delay="0"/>
                                  </p:stCondLst>
                                  <p:iterate type="lt">
                                    <p:tmPct val="10000"/>
                                  </p:iterate>
                                  <p:childTnLst>
                                    <p:set>
                                      <p:cBhvr>
                                        <p:cTn id="12" dur="1" fill="hold">
                                          <p:stCondLst>
                                            <p:cond delay="0"/>
                                          </p:stCondLst>
                                        </p:cTn>
                                        <p:tgtEl>
                                          <p:spTgt spid="5124"/>
                                        </p:tgtEl>
                                        <p:attrNameLst>
                                          <p:attrName>style.visibility</p:attrName>
                                        </p:attrNameLst>
                                      </p:cBhvr>
                                      <p:to>
                                        <p:strVal val="visible"/>
                                      </p:to>
                                    </p:set>
                                    <p:anim by="(-#ppt_w*2)" calcmode="lin" valueType="num">
                                      <p:cBhvr rctx="PPT">
                                        <p:cTn id="13" dur="500" autoRev="1" fill="hold">
                                          <p:stCondLst>
                                            <p:cond delay="0"/>
                                          </p:stCondLst>
                                        </p:cTn>
                                        <p:tgtEl>
                                          <p:spTgt spid="5124"/>
                                        </p:tgtEl>
                                        <p:attrNameLst>
                                          <p:attrName>ppt_w</p:attrName>
                                        </p:attrNameLst>
                                      </p:cBhvr>
                                    </p:anim>
                                    <p:anim by="(#ppt_w*0.50)" calcmode="lin" valueType="num">
                                      <p:cBhvr>
                                        <p:cTn id="14" dur="500" decel="50000" autoRev="1" fill="hold">
                                          <p:stCondLst>
                                            <p:cond delay="0"/>
                                          </p:stCondLst>
                                        </p:cTn>
                                        <p:tgtEl>
                                          <p:spTgt spid="5124"/>
                                        </p:tgtEl>
                                        <p:attrNameLst>
                                          <p:attrName>ppt_x</p:attrName>
                                        </p:attrNameLst>
                                      </p:cBhvr>
                                    </p:anim>
                                    <p:anim from="(-#ppt_h/2)" to="(#ppt_y)" calcmode="lin" valueType="num">
                                      <p:cBhvr>
                                        <p:cTn id="15" dur="1000" fill="hold">
                                          <p:stCondLst>
                                            <p:cond delay="0"/>
                                          </p:stCondLst>
                                        </p:cTn>
                                        <p:tgtEl>
                                          <p:spTgt spid="5124"/>
                                        </p:tgtEl>
                                        <p:attrNameLst>
                                          <p:attrName>ppt_y</p:attrName>
                                        </p:attrNameLst>
                                      </p:cBhvr>
                                    </p:anim>
                                    <p:animRot by="21600000">
                                      <p:cBhvr>
                                        <p:cTn id="16" dur="1000" fill="hold">
                                          <p:stCondLst>
                                            <p:cond delay="0"/>
                                          </p:stCondLst>
                                        </p:cTn>
                                        <p:tgtEl>
                                          <p:spTgt spid="5124"/>
                                        </p:tgtEl>
                                        <p:attrNameLst>
                                          <p:attrName>r</p:attrName>
                                        </p:attrNameLst>
                                      </p:cBhvr>
                                    </p:animRot>
                                  </p:childTnLst>
                                </p:cTn>
                              </p:par>
                            </p:childTnLst>
                          </p:cTn>
                        </p:par>
                        <p:par>
                          <p:cTn id="17" fill="hold">
                            <p:stCondLst>
                              <p:cond delay="2299"/>
                            </p:stCondLst>
                            <p:childTnLst>
                              <p:par>
                                <p:cTn id="18" presetID="41" presetClass="entr" presetSubtype="0" fill="hold" grpId="0" nodeType="afterEffect">
                                  <p:stCondLst>
                                    <p:cond delay="0"/>
                                  </p:stCondLst>
                                  <p:iterate type="lt">
                                    <p:tmPct val="10000"/>
                                  </p:iterate>
                                  <p:childTnLst>
                                    <p:set>
                                      <p:cBhvr>
                                        <p:cTn id="19" dur="1" fill="hold">
                                          <p:stCondLst>
                                            <p:cond delay="0"/>
                                          </p:stCondLst>
                                        </p:cTn>
                                        <p:tgtEl>
                                          <p:spTgt spid="5125"/>
                                        </p:tgtEl>
                                        <p:attrNameLst>
                                          <p:attrName>style.visibility</p:attrName>
                                        </p:attrNameLst>
                                      </p:cBhvr>
                                      <p:to>
                                        <p:strVal val="visible"/>
                                      </p:to>
                                    </p:set>
                                    <p:anim calcmode="lin" valueType="num">
                                      <p:cBhvr>
                                        <p:cTn id="20" dur="500" fill="hold"/>
                                        <p:tgtEl>
                                          <p:spTgt spid="5125"/>
                                        </p:tgtEl>
                                        <p:attrNameLst>
                                          <p:attrName>ppt_x</p:attrName>
                                        </p:attrNameLst>
                                      </p:cBhvr>
                                      <p:tavLst>
                                        <p:tav tm="0">
                                          <p:val>
                                            <p:strVal val="#ppt_x"/>
                                          </p:val>
                                        </p:tav>
                                        <p:tav tm="50000">
                                          <p:val>
                                            <p:strVal val="#ppt_x+.1"/>
                                          </p:val>
                                        </p:tav>
                                        <p:tav tm="100000">
                                          <p:val>
                                            <p:strVal val="#ppt_x"/>
                                          </p:val>
                                        </p:tav>
                                      </p:tavLst>
                                    </p:anim>
                                    <p:anim calcmode="lin" valueType="num">
                                      <p:cBhvr>
                                        <p:cTn id="21" dur="500" fill="hold"/>
                                        <p:tgtEl>
                                          <p:spTgt spid="5125"/>
                                        </p:tgtEl>
                                        <p:attrNameLst>
                                          <p:attrName>ppt_y</p:attrName>
                                        </p:attrNameLst>
                                      </p:cBhvr>
                                      <p:tavLst>
                                        <p:tav tm="0">
                                          <p:val>
                                            <p:strVal val="#ppt_y"/>
                                          </p:val>
                                        </p:tav>
                                        <p:tav tm="100000">
                                          <p:val>
                                            <p:strVal val="#ppt_y"/>
                                          </p:val>
                                        </p:tav>
                                      </p:tavLst>
                                    </p:anim>
                                    <p:anim calcmode="lin" valueType="num">
                                      <p:cBhvr>
                                        <p:cTn id="22" dur="500" fill="hold"/>
                                        <p:tgtEl>
                                          <p:spTgt spid="5125"/>
                                        </p:tgtEl>
                                        <p:attrNameLst>
                                          <p:attrName>ppt_h</p:attrName>
                                        </p:attrNameLst>
                                      </p:cBhvr>
                                      <p:tavLst>
                                        <p:tav tm="0">
                                          <p:val>
                                            <p:strVal val="#ppt_h/10"/>
                                          </p:val>
                                        </p:tav>
                                        <p:tav tm="50000">
                                          <p:val>
                                            <p:strVal val="#ppt_h+.01"/>
                                          </p:val>
                                        </p:tav>
                                        <p:tav tm="100000">
                                          <p:val>
                                            <p:strVal val="#ppt_h"/>
                                          </p:val>
                                        </p:tav>
                                      </p:tavLst>
                                    </p:anim>
                                    <p:anim calcmode="lin" valueType="num">
                                      <p:cBhvr>
                                        <p:cTn id="23" dur="500" fill="hold"/>
                                        <p:tgtEl>
                                          <p:spTgt spid="5125"/>
                                        </p:tgtEl>
                                        <p:attrNameLst>
                                          <p:attrName>ppt_w</p:attrName>
                                        </p:attrNameLst>
                                      </p:cBhvr>
                                      <p:tavLst>
                                        <p:tav tm="0">
                                          <p:val>
                                            <p:strVal val="#ppt_w/10"/>
                                          </p:val>
                                        </p:tav>
                                        <p:tav tm="50000">
                                          <p:val>
                                            <p:strVal val="#ppt_w+.01"/>
                                          </p:val>
                                        </p:tav>
                                        <p:tav tm="100000">
                                          <p:val>
                                            <p:strVal val="#ppt_w"/>
                                          </p:val>
                                        </p:tav>
                                      </p:tavLst>
                                    </p:anim>
                                    <p:animEffect transition="in" filter="fade">
                                      <p:cBhvr>
                                        <p:cTn id="24" dur="500" tmFilter="0,0; .5, 1; 1, 1"/>
                                        <p:tgtEl>
                                          <p:spTgt spid="512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fade">
                                      <p:cBhvr>
                                        <p:cTn id="29" dur="500"/>
                                        <p:tgtEl>
                                          <p:spTgt spid="2"/>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fade">
                                      <p:cBhvr>
                                        <p:cTn id="34" dur="500"/>
                                        <p:tgtEl>
                                          <p:spTgt spid="3"/>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fade">
                                      <p:cBhvr>
                                        <p:cTn id="3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bldLvl="0" animBg="1"/>
      <p:bldP spid="5124" grpId="0"/>
      <p:bldP spid="512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对角圆角矩形 28"/>
          <p:cNvSpPr/>
          <p:nvPr/>
        </p:nvSpPr>
        <p:spPr bwMode="auto">
          <a:xfrm>
            <a:off x="4800600" y="1700213"/>
            <a:ext cx="4175125" cy="649287"/>
          </a:xfrm>
          <a:custGeom>
            <a:avLst/>
            <a:gdLst>
              <a:gd name="T0" fmla="*/ 4175125 w 4175125"/>
              <a:gd name="T1" fmla="*/ 324644 h 649287"/>
              <a:gd name="T2" fmla="*/ 2087565 w 4175125"/>
              <a:gd name="T3" fmla="*/ 649287 h 649287"/>
              <a:gd name="T4" fmla="*/ 0 w 4175125"/>
              <a:gd name="T5" fmla="*/ 324644 h 649287"/>
              <a:gd name="T6" fmla="*/ 2087565 w 4175125"/>
              <a:gd name="T7" fmla="*/ 0 h 649287"/>
              <a:gd name="T8" fmla="*/ 0 60000 65536"/>
              <a:gd name="T9" fmla="*/ 5898240 60000 65536"/>
              <a:gd name="T10" fmla="*/ 11796480 60000 65536"/>
              <a:gd name="T11" fmla="*/ 17694720 60000 65536"/>
              <a:gd name="T12" fmla="*/ 39827 w 4175125"/>
              <a:gd name="T13" fmla="*/ 39827 h 649287"/>
              <a:gd name="T14" fmla="*/ 4135299 w 4175125"/>
              <a:gd name="T15" fmla="*/ 609460 h 649287"/>
            </a:gdLst>
            <a:ahLst/>
            <a:cxnLst>
              <a:cxn ang="T8">
                <a:pos x="T0" y="T1"/>
              </a:cxn>
              <a:cxn ang="T9">
                <a:pos x="T2" y="T3"/>
              </a:cxn>
              <a:cxn ang="T10">
                <a:pos x="T4" y="T5"/>
              </a:cxn>
              <a:cxn ang="T11">
                <a:pos x="T6" y="T7"/>
              </a:cxn>
            </a:cxnLst>
            <a:rect l="T12" t="T13" r="T14" b="T15"/>
            <a:pathLst>
              <a:path w="4175125" h="649287">
                <a:moveTo>
                  <a:pt x="135980" y="0"/>
                </a:moveTo>
                <a:lnTo>
                  <a:pt x="4175125" y="0"/>
                </a:lnTo>
                <a:lnTo>
                  <a:pt x="4175125" y="513307"/>
                </a:lnTo>
                <a:cubicBezTo>
                  <a:pt x="4175125" y="588406"/>
                  <a:pt x="4114244" y="649286"/>
                  <a:pt x="4039145" y="649287"/>
                </a:cubicBezTo>
                <a:lnTo>
                  <a:pt x="0" y="649287"/>
                </a:lnTo>
                <a:lnTo>
                  <a:pt x="0" y="135980"/>
                </a:lnTo>
                <a:cubicBezTo>
                  <a:pt x="0" y="60880"/>
                  <a:pt x="60880" y="0"/>
                  <a:pt x="135979" y="0"/>
                </a:cubicBezTo>
                <a:close/>
              </a:path>
            </a:pathLst>
          </a:custGeom>
          <a:solidFill>
            <a:srgbClr val="0848AF"/>
          </a:solidFill>
          <a:ln w="25400" cap="flat" cmpd="sng" algn="ctr">
            <a:noFill/>
            <a:prstDash val="solid"/>
            <a:round/>
          </a:ln>
        </p:spPr>
        <p:txBody>
          <a:bodyPr anchor="ctr"/>
          <a:lstStyle/>
          <a:p>
            <a:endParaRPr lang="zh-CN" altLang="en-US"/>
          </a:p>
        </p:txBody>
      </p:sp>
      <p:sp>
        <p:nvSpPr>
          <p:cNvPr id="9218" name="Rectangle 6"/>
          <p:cNvSpPr>
            <a:spLocks noChangeArrowheads="1"/>
          </p:cNvSpPr>
          <p:nvPr/>
        </p:nvSpPr>
        <p:spPr bwMode="auto">
          <a:xfrm>
            <a:off x="0" y="0"/>
            <a:ext cx="4008438" cy="6858000"/>
          </a:xfrm>
          <a:prstGeom prst="rect">
            <a:avLst/>
          </a:prstGeom>
          <a:solidFill>
            <a:srgbClr val="0848AF"/>
          </a:solidFill>
          <a:ln w="25400" algn="ctr">
            <a:noFill/>
            <a:miter lim="800000"/>
          </a:ln>
        </p:spPr>
        <p:txBody>
          <a:bodyPr anchor="ctr"/>
          <a:lstStyle/>
          <a:p>
            <a:pPr algn="ctr"/>
            <a:endParaRPr lang="en-US" altLang="zh-CN">
              <a:solidFill>
                <a:srgbClr val="FFFFFF"/>
              </a:solidFill>
              <a:latin typeface="Calibri" panose="020F0502020204030204" pitchFamily="34" charset="0"/>
            </a:endParaRPr>
          </a:p>
        </p:txBody>
      </p:sp>
      <p:sp>
        <p:nvSpPr>
          <p:cNvPr id="11268" name="文本框 52"/>
          <p:cNvSpPr txBox="1">
            <a:spLocks noChangeArrowheads="1"/>
          </p:cNvSpPr>
          <p:nvPr/>
        </p:nvSpPr>
        <p:spPr bwMode="auto">
          <a:xfrm>
            <a:off x="1490663" y="1700213"/>
            <a:ext cx="2374900" cy="860425"/>
          </a:xfrm>
          <a:prstGeom prst="rect">
            <a:avLst/>
          </a:prstGeom>
          <a:noFill/>
          <a:ln w="9525">
            <a:noFill/>
            <a:miter lim="800000"/>
          </a:ln>
        </p:spPr>
        <p:txBody>
          <a:bodyPr>
            <a:spAutoFit/>
          </a:bodyPr>
          <a:lstStyle/>
          <a:p>
            <a:pPr algn="ctr"/>
            <a:r>
              <a:rPr lang="zh-CN" altLang="en-US" sz="5000" b="1">
                <a:solidFill>
                  <a:schemeClr val="bg1"/>
                </a:solidFill>
                <a:latin typeface="Calibri" panose="020F0502020204030204" pitchFamily="34" charset="0"/>
                <a:ea typeface="微软雅黑" panose="020B0503020204020204" pitchFamily="34" charset="-122"/>
              </a:rPr>
              <a:t>内容</a:t>
            </a:r>
            <a:endParaRPr lang="zh-CN" altLang="en-US" sz="5000" b="1">
              <a:solidFill>
                <a:schemeClr val="bg1"/>
              </a:solidFill>
              <a:latin typeface="Calibri" panose="020F0502020204030204" pitchFamily="34" charset="0"/>
              <a:ea typeface="微软雅黑" panose="020B0503020204020204" pitchFamily="34" charset="-122"/>
            </a:endParaRPr>
          </a:p>
        </p:txBody>
      </p:sp>
      <p:sp>
        <p:nvSpPr>
          <p:cNvPr id="11270" name="TextBox 6"/>
          <p:cNvSpPr txBox="1">
            <a:spLocks noChangeArrowheads="1"/>
          </p:cNvSpPr>
          <p:nvPr/>
        </p:nvSpPr>
        <p:spPr bwMode="auto">
          <a:xfrm>
            <a:off x="4971733" y="1779270"/>
            <a:ext cx="3832225" cy="492125"/>
          </a:xfrm>
          <a:prstGeom prst="rect">
            <a:avLst/>
          </a:prstGeom>
          <a:noFill/>
          <a:ln w="9525">
            <a:noFill/>
            <a:miter lim="800000"/>
          </a:ln>
        </p:spPr>
        <p:txBody>
          <a:bodyPr lIns="0" tIns="0" rIns="0" bIns="0" anchor="ctr">
            <a:spAutoFit/>
          </a:bodyPr>
          <a:lstStyle/>
          <a:p>
            <a:pPr algn="l"/>
            <a:r>
              <a:rPr lang="en-US" altLang="zh-CN" sz="3200" b="1">
                <a:solidFill>
                  <a:schemeClr val="bg1"/>
                </a:solidFill>
                <a:latin typeface="微软雅黑" panose="020B0503020204020204" pitchFamily="34" charset="-122"/>
                <a:ea typeface="微软雅黑" panose="020B0503020204020204" pitchFamily="34" charset="-122"/>
              </a:rPr>
              <a:t>01    学习目标</a:t>
            </a:r>
            <a:endParaRPr lang="en-US" altLang="zh-CN" sz="3200" b="1">
              <a:solidFill>
                <a:schemeClr val="bg1"/>
              </a:solidFill>
              <a:latin typeface="微软雅黑" panose="020B0503020204020204" pitchFamily="34" charset="-122"/>
              <a:ea typeface="微软雅黑" panose="020B0503020204020204" pitchFamily="34" charset="-122"/>
            </a:endParaRPr>
          </a:p>
        </p:txBody>
      </p:sp>
      <p:sp>
        <p:nvSpPr>
          <p:cNvPr id="11271" name="TextBox 10"/>
          <p:cNvSpPr txBox="1">
            <a:spLocks noChangeArrowheads="1"/>
          </p:cNvSpPr>
          <p:nvPr/>
        </p:nvSpPr>
        <p:spPr bwMode="auto">
          <a:xfrm>
            <a:off x="4971733" y="2560638"/>
            <a:ext cx="3832225" cy="492125"/>
          </a:xfrm>
          <a:prstGeom prst="rect">
            <a:avLst/>
          </a:prstGeom>
          <a:noFill/>
          <a:ln w="9525">
            <a:noFill/>
            <a:miter lim="800000"/>
          </a:ln>
        </p:spPr>
        <p:txBody>
          <a:bodyPr lIns="0" tIns="0" rIns="0" bIns="0" anchor="ctr">
            <a:spAutoFit/>
          </a:bodyPr>
          <a:lstStyle/>
          <a:p>
            <a:r>
              <a:rPr lang="en-US" altLang="zh-CN" sz="3200" b="1">
                <a:latin typeface="微软雅黑" panose="020B0503020204020204" pitchFamily="34" charset="-122"/>
                <a:ea typeface="微软雅黑" panose="020B0503020204020204" pitchFamily="34" charset="-122"/>
              </a:rPr>
              <a:t>02    </a:t>
            </a:r>
            <a:r>
              <a:rPr lang="zh-CN" altLang="en-US" sz="3200" b="1">
                <a:latin typeface="微软雅黑" panose="020B0503020204020204" pitchFamily="34" charset="-122"/>
                <a:ea typeface="微软雅黑" panose="020B0503020204020204" pitchFamily="34" charset="-122"/>
                <a:sym typeface="+mn-ea"/>
              </a:rPr>
              <a:t>内容讲授</a:t>
            </a:r>
            <a:endParaRPr lang="zh-CN" altLang="en-US" sz="3200" b="1">
              <a:latin typeface="微软雅黑" panose="020B0503020204020204" pitchFamily="34" charset="-122"/>
              <a:ea typeface="微软雅黑" panose="020B0503020204020204" pitchFamily="34" charset="-122"/>
            </a:endParaRPr>
          </a:p>
        </p:txBody>
      </p:sp>
      <p:pic>
        <p:nvPicPr>
          <p:cNvPr id="4" name="Picture 1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8415655" y="3053080"/>
            <a:ext cx="3556635" cy="262191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5"/>
          <p:cNvSpPr txBox="1">
            <a:spLocks noChangeArrowheads="1"/>
          </p:cNvSpPr>
          <p:nvPr/>
        </p:nvSpPr>
        <p:spPr bwMode="auto">
          <a:xfrm>
            <a:off x="4971733" y="3331210"/>
            <a:ext cx="3832225" cy="492125"/>
          </a:xfrm>
          <a:prstGeom prst="rect">
            <a:avLst/>
          </a:prstGeom>
          <a:noFill/>
          <a:ln w="9525">
            <a:noFill/>
            <a:miter lim="800000"/>
          </a:ln>
        </p:spPr>
        <p:txBody>
          <a:bodyPr lIns="0" tIns="0" rIns="0" bIns="0" anchor="ctr">
            <a:spAutoFit/>
          </a:bodyPr>
          <a:p>
            <a:pPr algn="l"/>
            <a:r>
              <a:rPr lang="en-US" altLang="zh-CN" sz="3200" b="1">
                <a:latin typeface="微软雅黑" panose="020B0503020204020204" pitchFamily="34" charset="-122"/>
                <a:ea typeface="微软雅黑" panose="020B0503020204020204" pitchFamily="34" charset="-122"/>
              </a:rPr>
              <a:t>03    总结</a:t>
            </a:r>
            <a:endParaRPr lang="en-US" altLang="zh-CN" sz="3200" b="1">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additive="base">
                                        <p:cTn id="7" dur="500" fill="hold"/>
                                        <p:tgtEl>
                                          <p:spTgt spid="9218"/>
                                        </p:tgtEl>
                                        <p:attrNameLst>
                                          <p:attrName>ppt_x</p:attrName>
                                        </p:attrNameLst>
                                      </p:cBhvr>
                                      <p:tavLst>
                                        <p:tav tm="0">
                                          <p:val>
                                            <p:strVal val="0-#ppt_w/2"/>
                                          </p:val>
                                        </p:tav>
                                        <p:tav tm="100000">
                                          <p:val>
                                            <p:strVal val="#ppt_x"/>
                                          </p:val>
                                        </p:tav>
                                      </p:tavLst>
                                    </p:anim>
                                    <p:anim calcmode="lin" valueType="num">
                                      <p:cBhvr additive="base">
                                        <p:cTn id="8" dur="500" fill="hold"/>
                                        <p:tgtEl>
                                          <p:spTgt spid="9218"/>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1268"/>
                                        </p:tgtEl>
                                        <p:attrNameLst>
                                          <p:attrName>style.visibility</p:attrName>
                                        </p:attrNameLst>
                                      </p:cBhvr>
                                      <p:to>
                                        <p:strVal val="visible"/>
                                      </p:to>
                                    </p:set>
                                    <p:anim calcmode="lin" valueType="num">
                                      <p:cBhvr additive="base">
                                        <p:cTn id="11" dur="500" fill="hold"/>
                                        <p:tgtEl>
                                          <p:spTgt spid="11268"/>
                                        </p:tgtEl>
                                        <p:attrNameLst>
                                          <p:attrName>ppt_x</p:attrName>
                                        </p:attrNameLst>
                                      </p:cBhvr>
                                      <p:tavLst>
                                        <p:tav tm="0">
                                          <p:val>
                                            <p:strVal val="0-#ppt_w/2"/>
                                          </p:val>
                                        </p:tav>
                                        <p:tav tm="100000">
                                          <p:val>
                                            <p:strVal val="#ppt_x"/>
                                          </p:val>
                                        </p:tav>
                                      </p:tavLst>
                                    </p:anim>
                                    <p:anim calcmode="lin" valueType="num">
                                      <p:cBhvr additive="base">
                                        <p:cTn id="12" dur="500" fill="hold"/>
                                        <p:tgtEl>
                                          <p:spTgt spid="11268"/>
                                        </p:tgtEl>
                                        <p:attrNameLst>
                                          <p:attrName>ppt_y</p:attrName>
                                        </p:attrNameLst>
                                      </p:cBhvr>
                                      <p:tavLst>
                                        <p:tav tm="0">
                                          <p:val>
                                            <p:strVal val="#ppt_y"/>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1271"/>
                                        </p:tgtEl>
                                        <p:attrNameLst>
                                          <p:attrName>style.visibility</p:attrName>
                                        </p:attrNameLst>
                                      </p:cBhvr>
                                      <p:to>
                                        <p:strVal val="visible"/>
                                      </p:to>
                                    </p:set>
                                    <p:anim calcmode="lin" valueType="num">
                                      <p:cBhvr additive="base">
                                        <p:cTn id="15" dur="500" fill="hold"/>
                                        <p:tgtEl>
                                          <p:spTgt spid="11271"/>
                                        </p:tgtEl>
                                        <p:attrNameLst>
                                          <p:attrName>ppt_x</p:attrName>
                                        </p:attrNameLst>
                                      </p:cBhvr>
                                      <p:tavLst>
                                        <p:tav tm="0">
                                          <p:val>
                                            <p:strVal val="#ppt_x"/>
                                          </p:val>
                                        </p:tav>
                                        <p:tav tm="100000">
                                          <p:val>
                                            <p:strVal val="#ppt_x"/>
                                          </p:val>
                                        </p:tav>
                                      </p:tavLst>
                                    </p:anim>
                                    <p:anim calcmode="lin" valueType="num">
                                      <p:cBhvr additive="base">
                                        <p:cTn id="16" dur="500" fill="hold"/>
                                        <p:tgtEl>
                                          <p:spTgt spid="11271"/>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500"/>
                            </p:stCondLst>
                            <p:childTnLst>
                              <p:par>
                                <p:cTn id="22" presetID="2" presetClass="entr" presetSubtype="8" fill="hold" grpId="0" nodeType="afterEffect">
                                  <p:stCondLst>
                                    <p:cond delay="0"/>
                                  </p:stCondLst>
                                  <p:childTnLst>
                                    <p:set>
                                      <p:cBhvr>
                                        <p:cTn id="23" dur="1" fill="hold">
                                          <p:stCondLst>
                                            <p:cond delay="0"/>
                                          </p:stCondLst>
                                        </p:cTn>
                                        <p:tgtEl>
                                          <p:spTgt spid="9217"/>
                                        </p:tgtEl>
                                        <p:attrNameLst>
                                          <p:attrName>style.visibility</p:attrName>
                                        </p:attrNameLst>
                                      </p:cBhvr>
                                      <p:to>
                                        <p:strVal val="visible"/>
                                      </p:to>
                                    </p:set>
                                    <p:anim calcmode="lin" valueType="num">
                                      <p:cBhvr additive="base">
                                        <p:cTn id="24" dur="1000" fill="hold"/>
                                        <p:tgtEl>
                                          <p:spTgt spid="9217"/>
                                        </p:tgtEl>
                                        <p:attrNameLst>
                                          <p:attrName>ppt_x</p:attrName>
                                        </p:attrNameLst>
                                      </p:cBhvr>
                                      <p:tavLst>
                                        <p:tav tm="0">
                                          <p:val>
                                            <p:strVal val="0-#ppt_w/2"/>
                                          </p:val>
                                        </p:tav>
                                        <p:tav tm="100000">
                                          <p:val>
                                            <p:strVal val="#ppt_x"/>
                                          </p:val>
                                        </p:tav>
                                      </p:tavLst>
                                    </p:anim>
                                    <p:anim calcmode="lin" valueType="num">
                                      <p:cBhvr additive="base">
                                        <p:cTn id="25" dur="1000" fill="hold"/>
                                        <p:tgtEl>
                                          <p:spTgt spid="9217"/>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0"/>
                                  </p:stCondLst>
                                  <p:childTnLst>
                                    <p:set>
                                      <p:cBhvr>
                                        <p:cTn id="27" dur="1" fill="hold">
                                          <p:stCondLst>
                                            <p:cond delay="0"/>
                                          </p:stCondLst>
                                        </p:cTn>
                                        <p:tgtEl>
                                          <p:spTgt spid="4"/>
                                        </p:tgtEl>
                                        <p:attrNameLst>
                                          <p:attrName>style.visibility</p:attrName>
                                        </p:attrNameLst>
                                      </p:cBhvr>
                                      <p:to>
                                        <p:strVal val="visible"/>
                                      </p:to>
                                    </p:set>
                                    <p:anim calcmode="lin" valueType="num">
                                      <p:cBhvr additive="base">
                                        <p:cTn id="28" dur="500" fill="hold"/>
                                        <p:tgtEl>
                                          <p:spTgt spid="4"/>
                                        </p:tgtEl>
                                        <p:attrNameLst>
                                          <p:attrName>ppt_x</p:attrName>
                                        </p:attrNameLst>
                                      </p:cBhvr>
                                      <p:tavLst>
                                        <p:tav tm="0">
                                          <p:val>
                                            <p:strVal val="1+#ppt_w/2"/>
                                          </p:val>
                                        </p:tav>
                                        <p:tav tm="100000">
                                          <p:val>
                                            <p:strVal val="#ppt_x"/>
                                          </p:val>
                                        </p:tav>
                                      </p:tavLst>
                                    </p:anim>
                                    <p:anim calcmode="lin" valueType="num">
                                      <p:cBhvr additive="base">
                                        <p:cTn id="29"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7" grpId="0" animBg="1"/>
      <p:bldP spid="9218" grpId="0" animBg="1"/>
      <p:bldP spid="11268" grpId="0"/>
      <p:bldP spid="11271" grpId="0"/>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25" name="圆角矩形 19"/>
          <p:cNvSpPr>
            <a:spLocks noChangeArrowheads="1"/>
          </p:cNvSpPr>
          <p:nvPr/>
        </p:nvSpPr>
        <p:spPr bwMode="auto">
          <a:xfrm>
            <a:off x="5951855" y="4869815"/>
            <a:ext cx="5133975" cy="1603375"/>
          </a:xfrm>
          <a:prstGeom prst="roundRect">
            <a:avLst>
              <a:gd name="adj" fmla="val 0"/>
            </a:avLst>
          </a:prstGeom>
          <a:solidFill>
            <a:srgbClr val="808080"/>
          </a:solidFill>
          <a:ln w="25400" algn="ctr">
            <a:solidFill>
              <a:schemeClr val="bg1"/>
            </a:solidFill>
            <a:round/>
          </a:ln>
        </p:spPr>
        <p:txBody>
          <a:bodyPr anchor="ctr"/>
          <a:lstStyle/>
          <a:p>
            <a:pPr algn="ctr"/>
            <a:endParaRPr lang="zh-CN" altLang="en-US">
              <a:solidFill>
                <a:srgbClr val="FFFFFF"/>
              </a:solidFill>
              <a:latin typeface="Calibri" panose="020F0502020204030204" pitchFamily="34" charset="0"/>
              <a:ea typeface="微软雅黑" panose="020B0503020204020204" pitchFamily="34" charset="-122"/>
            </a:endParaRPr>
          </a:p>
        </p:txBody>
      </p:sp>
      <p:sp>
        <p:nvSpPr>
          <p:cNvPr id="11286" name="AutoShape 50"/>
          <p:cNvSpPr>
            <a:spLocks noChangeArrowheads="1"/>
          </p:cNvSpPr>
          <p:nvPr/>
        </p:nvSpPr>
        <p:spPr bwMode="auto">
          <a:xfrm>
            <a:off x="6232525" y="4598670"/>
            <a:ext cx="4676775" cy="679450"/>
          </a:xfrm>
          <a:prstGeom prst="hexagon">
            <a:avLst>
              <a:gd name="adj" fmla="val 0"/>
              <a:gd name="vf" fmla="val 115470"/>
            </a:avLst>
          </a:prstGeom>
          <a:solidFill>
            <a:srgbClr val="0848AF"/>
          </a:solidFill>
          <a:ln w="25400">
            <a:solidFill>
              <a:schemeClr val="bg1"/>
            </a:solidFill>
            <a:miter lim="800000"/>
          </a:ln>
        </p:spPr>
        <p:txBody>
          <a:bodyPr wrap="none" anchor="ctr"/>
          <a:lstStyle/>
          <a:p>
            <a:endParaRPr lang="zh-CN" altLang="en-US"/>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6" name="燕尾形 1"/>
          <p:cNvSpPr>
            <a:spLocks noChangeArrowheads="1"/>
          </p:cNvSpPr>
          <p:nvPr/>
        </p:nvSpPr>
        <p:spPr bwMode="auto">
          <a:xfrm>
            <a:off x="1631950" y="2527300"/>
            <a:ext cx="2447925" cy="2519363"/>
          </a:xfrm>
          <a:prstGeom prst="chevron">
            <a:avLst>
              <a:gd name="adj" fmla="val 32167"/>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3315" name="燕尾形 9"/>
          <p:cNvSpPr>
            <a:spLocks noChangeArrowheads="1"/>
          </p:cNvSpPr>
          <p:nvPr/>
        </p:nvSpPr>
        <p:spPr bwMode="auto">
          <a:xfrm>
            <a:off x="1212850" y="3030538"/>
            <a:ext cx="1006475" cy="1512887"/>
          </a:xfrm>
          <a:prstGeom prst="chevron">
            <a:avLst>
              <a:gd name="adj" fmla="val 50000"/>
            </a:avLst>
          </a:prstGeom>
          <a:solidFill>
            <a:srgbClr val="808080"/>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1080770" y="16891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bg1"/>
                </a:solidFill>
                <a:latin typeface="Impact" panose="020B0806030902050204" pitchFamily="34" charset="0"/>
                <a:ea typeface="微软雅黑" panose="020B0503020204020204" pitchFamily="34" charset="-122"/>
              </a:rPr>
              <a:t>01    </a:t>
            </a:r>
            <a:r>
              <a:rPr lang="zh-CN" altLang="en-US" sz="2800" b="1">
                <a:solidFill>
                  <a:schemeClr val="bg1"/>
                </a:solidFill>
                <a:latin typeface="微软雅黑" panose="020B0503020204020204" pitchFamily="34" charset="-122"/>
                <a:ea typeface="微软雅黑" panose="020B0503020204020204" pitchFamily="34" charset="-122"/>
              </a:rPr>
              <a:t>学习目标</a:t>
            </a:r>
            <a:endParaRPr lang="zh-CN" altLang="en-US" sz="2800" b="1">
              <a:solidFill>
                <a:schemeClr val="bg1"/>
              </a:solidFill>
              <a:latin typeface="微软雅黑" panose="020B0503020204020204" pitchFamily="34" charset="-122"/>
              <a:ea typeface="微软雅黑" panose="020B0503020204020204" pitchFamily="34" charset="-122"/>
            </a:endParaRPr>
          </a:p>
        </p:txBody>
      </p:sp>
      <p:sp>
        <p:nvSpPr>
          <p:cNvPr id="13323" name="圆角矩形 19"/>
          <p:cNvSpPr>
            <a:spLocks noChangeArrowheads="1"/>
          </p:cNvSpPr>
          <p:nvPr/>
        </p:nvSpPr>
        <p:spPr bwMode="auto">
          <a:xfrm>
            <a:off x="5990590" y="1166495"/>
            <a:ext cx="5618480" cy="1296670"/>
          </a:xfrm>
          <a:prstGeom prst="roundRect">
            <a:avLst>
              <a:gd name="adj" fmla="val 0"/>
            </a:avLst>
          </a:prstGeom>
          <a:solidFill>
            <a:srgbClr val="808080"/>
          </a:solidFill>
          <a:ln w="25400" algn="ctr">
            <a:solidFill>
              <a:schemeClr val="bg1"/>
            </a:solidFill>
            <a:round/>
          </a:ln>
        </p:spPr>
        <p:txBody>
          <a:bodyPr anchor="ctr"/>
          <a:lstStyle/>
          <a:p>
            <a:pPr algn="ctr"/>
            <a:endParaRPr lang="zh-CN" altLang="en-US">
              <a:solidFill>
                <a:srgbClr val="FFFFFF"/>
              </a:solidFill>
              <a:latin typeface="Calibri" panose="020F0502020204030204" pitchFamily="34" charset="0"/>
              <a:ea typeface="微软雅黑" panose="020B0503020204020204" pitchFamily="34" charset="-122"/>
            </a:endParaRPr>
          </a:p>
        </p:txBody>
      </p:sp>
      <p:sp>
        <p:nvSpPr>
          <p:cNvPr id="13324" name="TextBox 6"/>
          <p:cNvSpPr txBox="1">
            <a:spLocks noChangeArrowheads="1"/>
          </p:cNvSpPr>
          <p:nvPr/>
        </p:nvSpPr>
        <p:spPr bwMode="auto">
          <a:xfrm>
            <a:off x="5991225" y="1534795"/>
            <a:ext cx="5403850" cy="829945"/>
          </a:xfrm>
          <a:prstGeom prst="rect">
            <a:avLst/>
          </a:prstGeom>
          <a:noFill/>
          <a:ln w="9525">
            <a:noFill/>
            <a:miter lim="800000"/>
          </a:ln>
        </p:spPr>
        <p:txBody>
          <a:bodyPr wrap="square">
            <a:spAutoFit/>
          </a:bodyPr>
          <a:lstStyle/>
          <a:p>
            <a:pPr marR="0" algn="l">
              <a:lnSpc>
                <a:spcPct val="100000"/>
              </a:lnSpc>
              <a:buFont typeface="Wingdings" panose="05000000000000000000" pitchFamily="2" charset="2"/>
              <a:buNone/>
            </a:pPr>
            <a:r>
              <a:rPr lang="zh-CN" altLang="en-US" sz="2400" dirty="0">
                <a:solidFill>
                  <a:schemeClr val="bg1"/>
                </a:solidFill>
                <a:latin typeface="微软雅黑" panose="020B0503020204020204" pitchFamily="34" charset="-122"/>
                <a:ea typeface="微软雅黑" panose="020B0503020204020204" pitchFamily="34" charset="-122"/>
                <a:sym typeface="+mn-ea"/>
              </a:rPr>
              <a:t>掌握配备岗位人员的定义、任务与原则、工作内容与程序</a:t>
            </a:r>
            <a:endParaRPr lang="zh-CN" altLang="en-US" sz="2400" dirty="0">
              <a:solidFill>
                <a:schemeClr val="bg1"/>
              </a:solidFill>
              <a:latin typeface="微软雅黑" panose="020B0503020204020204" pitchFamily="34" charset="-122"/>
              <a:ea typeface="微软雅黑" panose="020B0503020204020204" pitchFamily="34" charset="-122"/>
              <a:sym typeface="+mn-ea"/>
            </a:endParaRPr>
          </a:p>
        </p:txBody>
      </p:sp>
      <p:sp>
        <p:nvSpPr>
          <p:cNvPr id="13326" name="TextBox 6"/>
          <p:cNvSpPr txBox="1">
            <a:spLocks noChangeArrowheads="1"/>
          </p:cNvSpPr>
          <p:nvPr/>
        </p:nvSpPr>
        <p:spPr bwMode="auto">
          <a:xfrm>
            <a:off x="6205855" y="5232400"/>
            <a:ext cx="4677410" cy="1050290"/>
          </a:xfrm>
          <a:prstGeom prst="rect">
            <a:avLst/>
          </a:prstGeom>
          <a:noFill/>
          <a:ln w="9525">
            <a:noFill/>
            <a:miter lim="800000"/>
          </a:ln>
        </p:spPr>
        <p:txBody>
          <a:bodyPr wrap="square">
            <a:spAutoFit/>
          </a:bodyPr>
          <a:lstStyle/>
          <a:p>
            <a:pPr>
              <a:lnSpc>
                <a:spcPct val="130000"/>
              </a:lnSpc>
            </a:pPr>
            <a:r>
              <a:rPr lang="en-US" altLang="zh-CN" sz="2400" dirty="0">
                <a:solidFill>
                  <a:schemeClr val="bg1"/>
                </a:solidFill>
                <a:latin typeface="微软雅黑" panose="020B0503020204020204" pitchFamily="34" charset="-122"/>
                <a:ea typeface="微软雅黑" panose="020B0503020204020204" pitchFamily="34" charset="-122"/>
                <a:sym typeface="+mn-ea"/>
              </a:rPr>
              <a:t>    培养</a:t>
            </a:r>
            <a:r>
              <a:rPr lang="zh-CN" sz="2400" dirty="0">
                <a:solidFill>
                  <a:schemeClr val="bg1"/>
                </a:solidFill>
                <a:latin typeface="微软雅黑" panose="020B0503020204020204" pitchFamily="34" charset="-122"/>
                <a:ea typeface="微软雅黑" panose="020B0503020204020204" pitchFamily="34" charset="-122"/>
                <a:sym typeface="+mn-ea"/>
              </a:rPr>
              <a:t>学生</a:t>
            </a:r>
            <a:r>
              <a:rPr sz="2400" dirty="0">
                <a:solidFill>
                  <a:schemeClr val="bg1"/>
                </a:solidFill>
                <a:latin typeface="微软雅黑" panose="020B0503020204020204" pitchFamily="34" charset="-122"/>
                <a:ea typeface="微软雅黑" panose="020B0503020204020204" pitchFamily="34" charset="-122"/>
                <a:sym typeface="+mn-ea"/>
              </a:rPr>
              <a:t>运用已学知识</a:t>
            </a:r>
            <a:r>
              <a:rPr lang="zh-CN" sz="2400" dirty="0">
                <a:solidFill>
                  <a:schemeClr val="bg1"/>
                </a:solidFill>
                <a:latin typeface="微软雅黑" panose="020B0503020204020204" pitchFamily="34" charset="-122"/>
                <a:ea typeface="微软雅黑" panose="020B0503020204020204" pitchFamily="34" charset="-122"/>
                <a:sym typeface="+mn-ea"/>
              </a:rPr>
              <a:t>分析问题、</a:t>
            </a:r>
            <a:r>
              <a:rPr sz="2400" dirty="0">
                <a:solidFill>
                  <a:schemeClr val="bg1"/>
                </a:solidFill>
                <a:latin typeface="微软雅黑" panose="020B0503020204020204" pitchFamily="34" charset="-122"/>
                <a:ea typeface="微软雅黑" panose="020B0503020204020204" pitchFamily="34" charset="-122"/>
                <a:sym typeface="+mn-ea"/>
              </a:rPr>
              <a:t>推导新知识</a:t>
            </a:r>
            <a:endParaRPr lang="zh-CN" sz="2400" dirty="0">
              <a:solidFill>
                <a:schemeClr val="bg1"/>
              </a:solidFill>
              <a:latin typeface="微软雅黑" panose="020B0503020204020204" pitchFamily="34" charset="-122"/>
              <a:ea typeface="微软雅黑" panose="020B0503020204020204" pitchFamily="34" charset="-122"/>
              <a:sym typeface="+mn-ea"/>
            </a:endParaRPr>
          </a:p>
        </p:txBody>
      </p:sp>
      <p:sp>
        <p:nvSpPr>
          <p:cNvPr id="11282" name="Line 46"/>
          <p:cNvSpPr>
            <a:spLocks noChangeShapeType="1"/>
          </p:cNvSpPr>
          <p:nvPr/>
        </p:nvSpPr>
        <p:spPr bwMode="auto">
          <a:xfrm flipV="1">
            <a:off x="4008438" y="2060575"/>
            <a:ext cx="1800225" cy="1728788"/>
          </a:xfrm>
          <a:prstGeom prst="line">
            <a:avLst/>
          </a:prstGeom>
          <a:noFill/>
          <a:ln w="31750">
            <a:solidFill>
              <a:srgbClr val="3C78CE"/>
            </a:solidFill>
            <a:prstDash val="sysDot"/>
            <a:round/>
            <a:headEnd type="diamond" w="med" len="med"/>
            <a:tailEnd type="triangle" w="med" len="med"/>
          </a:ln>
        </p:spPr>
        <p:txBody>
          <a:bodyPr/>
          <a:lstStyle/>
          <a:p>
            <a:endParaRPr lang="zh-CN" altLang="en-US"/>
          </a:p>
        </p:txBody>
      </p:sp>
      <p:sp>
        <p:nvSpPr>
          <p:cNvPr id="11284" name="Line 48"/>
          <p:cNvSpPr>
            <a:spLocks noChangeShapeType="1"/>
          </p:cNvSpPr>
          <p:nvPr/>
        </p:nvSpPr>
        <p:spPr bwMode="auto">
          <a:xfrm>
            <a:off x="4082415" y="3714750"/>
            <a:ext cx="1694180" cy="1509395"/>
          </a:xfrm>
          <a:prstGeom prst="line">
            <a:avLst/>
          </a:prstGeom>
          <a:noFill/>
          <a:ln w="31750">
            <a:solidFill>
              <a:srgbClr val="3C78CE"/>
            </a:solidFill>
            <a:prstDash val="sysDot"/>
            <a:round/>
            <a:headEnd type="diamond" w="med" len="med"/>
            <a:tailEnd type="triangle" w="med" len="med"/>
          </a:ln>
        </p:spPr>
        <p:txBody>
          <a:bodyPr/>
          <a:lstStyle/>
          <a:p>
            <a:endParaRPr lang="zh-CN" altLang="en-US"/>
          </a:p>
        </p:txBody>
      </p:sp>
      <p:sp>
        <p:nvSpPr>
          <p:cNvPr id="13335" name="TextBox 6"/>
          <p:cNvSpPr txBox="1">
            <a:spLocks noChangeArrowheads="1"/>
          </p:cNvSpPr>
          <p:nvPr/>
        </p:nvSpPr>
        <p:spPr bwMode="auto">
          <a:xfrm>
            <a:off x="7438390" y="4598353"/>
            <a:ext cx="2160588" cy="570865"/>
          </a:xfrm>
          <a:prstGeom prst="rect">
            <a:avLst/>
          </a:prstGeom>
          <a:noFill/>
          <a:ln w="9525">
            <a:noFill/>
            <a:miter lim="800000"/>
          </a:ln>
        </p:spPr>
        <p:txBody>
          <a:bodyPr>
            <a:spAutoFit/>
          </a:bodyPr>
          <a:lstStyle/>
          <a:p>
            <a:pPr>
              <a:lnSpc>
                <a:spcPct val="130000"/>
              </a:lnSpc>
            </a:pPr>
            <a:r>
              <a:rPr lang="zh-CN" altLang="en-US" sz="2400">
                <a:solidFill>
                  <a:schemeClr val="bg1"/>
                </a:solidFill>
                <a:latin typeface="微软雅黑" panose="020B0503020204020204" pitchFamily="34" charset="-122"/>
                <a:ea typeface="微软雅黑" panose="020B0503020204020204" pitchFamily="34" charset="-122"/>
              </a:rPr>
              <a:t>素质目标</a:t>
            </a:r>
            <a:endParaRPr lang="zh-CN" altLang="en-US" sz="2400">
              <a:solidFill>
                <a:schemeClr val="bg1"/>
              </a:solidFill>
              <a:latin typeface="微软雅黑" panose="020B0503020204020204" pitchFamily="34" charset="-122"/>
              <a:ea typeface="微软雅黑" panose="020B0503020204020204" pitchFamily="34" charset="-122"/>
            </a:endParaRPr>
          </a:p>
        </p:txBody>
      </p:sp>
      <p:sp>
        <p:nvSpPr>
          <p:cNvPr id="11288" name="AutoShape 52"/>
          <p:cNvSpPr>
            <a:spLocks noChangeArrowheads="1"/>
          </p:cNvSpPr>
          <p:nvPr/>
        </p:nvSpPr>
        <p:spPr bwMode="auto">
          <a:xfrm>
            <a:off x="6165533" y="920433"/>
            <a:ext cx="4676775" cy="504825"/>
          </a:xfrm>
          <a:prstGeom prst="hexagon">
            <a:avLst>
              <a:gd name="adj" fmla="val 0"/>
              <a:gd name="vf" fmla="val 115470"/>
            </a:avLst>
          </a:prstGeom>
          <a:solidFill>
            <a:srgbClr val="0848AF"/>
          </a:solidFill>
          <a:ln w="25400">
            <a:solidFill>
              <a:schemeClr val="bg1"/>
            </a:solidFill>
            <a:miter lim="800000"/>
          </a:ln>
        </p:spPr>
        <p:txBody>
          <a:bodyPr wrap="none" anchor="ctr"/>
          <a:lstStyle/>
          <a:p>
            <a:endParaRPr lang="zh-CN" altLang="en-US"/>
          </a:p>
        </p:txBody>
      </p:sp>
      <p:sp>
        <p:nvSpPr>
          <p:cNvPr id="13337" name="TextBox 6"/>
          <p:cNvSpPr txBox="1">
            <a:spLocks noChangeArrowheads="1"/>
          </p:cNvSpPr>
          <p:nvPr/>
        </p:nvSpPr>
        <p:spPr bwMode="auto">
          <a:xfrm>
            <a:off x="7437120" y="848995"/>
            <a:ext cx="2160588" cy="570865"/>
          </a:xfrm>
          <a:prstGeom prst="rect">
            <a:avLst/>
          </a:prstGeom>
          <a:noFill/>
          <a:ln w="9525">
            <a:noFill/>
            <a:miter lim="800000"/>
          </a:ln>
        </p:spPr>
        <p:txBody>
          <a:bodyPr>
            <a:spAutoFit/>
          </a:bodyPr>
          <a:lstStyle/>
          <a:p>
            <a:pPr>
              <a:lnSpc>
                <a:spcPct val="130000"/>
              </a:lnSpc>
            </a:pPr>
            <a:r>
              <a:rPr lang="zh-CN" altLang="en-US" sz="2400" b="1" dirty="0">
                <a:solidFill>
                  <a:schemeClr val="bg1"/>
                </a:solidFill>
                <a:sym typeface="+mn-ea"/>
              </a:rPr>
              <a:t>知识目标</a:t>
            </a:r>
            <a:endParaRPr lang="zh-CN" altLang="en-US" sz="2400" b="1" dirty="0">
              <a:solidFill>
                <a:schemeClr val="bg1"/>
              </a:solidFill>
              <a:ea typeface="微软雅黑" panose="020B0503020204020204" pitchFamily="34" charset="-122"/>
              <a:sym typeface="+mn-ea"/>
            </a:endParaRPr>
          </a:p>
        </p:txBody>
      </p:sp>
      <p:sp>
        <p:nvSpPr>
          <p:cNvPr id="13338" name="TextBox 6"/>
          <p:cNvSpPr txBox="1">
            <a:spLocks noChangeArrowheads="1"/>
          </p:cNvSpPr>
          <p:nvPr/>
        </p:nvSpPr>
        <p:spPr bwMode="auto">
          <a:xfrm>
            <a:off x="2568575" y="3068638"/>
            <a:ext cx="1152525" cy="1291590"/>
          </a:xfrm>
          <a:prstGeom prst="rect">
            <a:avLst/>
          </a:prstGeom>
          <a:noFill/>
          <a:ln w="9525">
            <a:noFill/>
            <a:miter lim="800000"/>
          </a:ln>
        </p:spPr>
        <p:txBody>
          <a:bodyPr>
            <a:spAutoFit/>
          </a:bodyPr>
          <a:lstStyle/>
          <a:p>
            <a:pPr>
              <a:lnSpc>
                <a:spcPct val="130000"/>
              </a:lnSpc>
            </a:pPr>
            <a:r>
              <a:rPr lang="zh-CN" altLang="en-US" sz="3000" b="1">
                <a:solidFill>
                  <a:schemeClr val="bg1"/>
                </a:solidFill>
                <a:latin typeface="微软雅黑" panose="020B0503020204020204" pitchFamily="34" charset="-122"/>
                <a:ea typeface="微软雅黑" panose="020B0503020204020204" pitchFamily="34" charset="-122"/>
              </a:rPr>
              <a:t>学习目标</a:t>
            </a:r>
            <a:endParaRPr lang="zh-CN" altLang="en-US" sz="3000" b="1">
              <a:solidFill>
                <a:schemeClr val="bg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tx1"/>
                </a:solidFill>
                <a:latin typeface="Impact" panose="020B0806030902050204" pitchFamily="34" charset="0"/>
                <a:ea typeface="微软雅黑" panose="020B0503020204020204" pitchFamily="34" charset="-122"/>
              </a:rPr>
              <a:t>02   内容讲授</a:t>
            </a:r>
            <a:endParaRPr lang="en-US" altLang="zh-CN" sz="2800" b="1">
              <a:solidFill>
                <a:schemeClr val="tx1"/>
              </a:solidFill>
              <a:latin typeface="Impact" panose="020B0806030902050204" pitchFamily="34" charset="0"/>
              <a:ea typeface="微软雅黑" panose="020B0503020204020204" pitchFamily="34" charset="-122"/>
            </a:endParaRPr>
          </a:p>
        </p:txBody>
      </p:sp>
      <p:sp>
        <p:nvSpPr>
          <p:cNvPr id="2" name="圆角矩形 19"/>
          <p:cNvSpPr>
            <a:spLocks noChangeArrowheads="1"/>
          </p:cNvSpPr>
          <p:nvPr/>
        </p:nvSpPr>
        <p:spPr bwMode="auto">
          <a:xfrm>
            <a:off x="5990590" y="2833370"/>
            <a:ext cx="5133975" cy="1710690"/>
          </a:xfrm>
          <a:prstGeom prst="roundRect">
            <a:avLst>
              <a:gd name="adj" fmla="val 0"/>
            </a:avLst>
          </a:prstGeom>
          <a:solidFill>
            <a:srgbClr val="808080"/>
          </a:solidFill>
          <a:ln w="25400" algn="ctr">
            <a:solidFill>
              <a:schemeClr val="bg1"/>
            </a:solidFill>
            <a:round/>
          </a:ln>
        </p:spPr>
        <p:txBody>
          <a:bodyPr anchor="ctr"/>
          <a:p>
            <a:pPr algn="ctr"/>
            <a:endParaRPr lang="zh-CN" altLang="en-US">
              <a:solidFill>
                <a:srgbClr val="FFFFFF"/>
              </a:solidFill>
              <a:latin typeface="Calibri" panose="020F0502020204030204" pitchFamily="34" charset="0"/>
              <a:ea typeface="微软雅黑" panose="020B0503020204020204" pitchFamily="34" charset="-122"/>
            </a:endParaRPr>
          </a:p>
        </p:txBody>
      </p:sp>
      <p:sp>
        <p:nvSpPr>
          <p:cNvPr id="4" name="TextBox 6"/>
          <p:cNvSpPr txBox="1">
            <a:spLocks noChangeArrowheads="1"/>
          </p:cNvSpPr>
          <p:nvPr/>
        </p:nvSpPr>
        <p:spPr bwMode="auto">
          <a:xfrm>
            <a:off x="6376035" y="3329305"/>
            <a:ext cx="4389755" cy="829945"/>
          </a:xfrm>
          <a:prstGeom prst="rect">
            <a:avLst/>
          </a:prstGeom>
          <a:noFill/>
          <a:ln w="9525">
            <a:noFill/>
            <a:miter lim="800000"/>
          </a:ln>
        </p:spPr>
        <p:txBody>
          <a:bodyPr wrap="square">
            <a:spAutoFit/>
          </a:bodyPr>
          <a:p>
            <a:pPr marR="0" algn="l">
              <a:lnSpc>
                <a:spcPct val="100000"/>
              </a:lnSpc>
              <a:buFont typeface="Wingdings" panose="05000000000000000000" pitchFamily="2" charset="2"/>
              <a:buNone/>
            </a:pPr>
            <a:r>
              <a:rPr lang="zh-CN" altLang="en-US" sz="2400" dirty="0">
                <a:solidFill>
                  <a:schemeClr val="bg1"/>
                </a:solidFill>
                <a:latin typeface="微软雅黑" panose="020B0503020204020204" pitchFamily="34" charset="-122"/>
                <a:ea typeface="微软雅黑" panose="020B0503020204020204" pitchFamily="34" charset="-122"/>
                <a:sym typeface="+mn-ea"/>
              </a:rPr>
              <a:t>培养学生设计组织结构的能力；培养学生配备岗位人员的能力</a:t>
            </a:r>
            <a:endParaRPr lang="zh-CN" altLang="en-US" sz="2400" dirty="0">
              <a:solidFill>
                <a:schemeClr val="bg1"/>
              </a:solidFill>
              <a:latin typeface="微软雅黑" panose="020B0503020204020204" pitchFamily="34" charset="-122"/>
              <a:ea typeface="微软雅黑" panose="020B0503020204020204" pitchFamily="34" charset="-122"/>
              <a:sym typeface="+mn-ea"/>
            </a:endParaRPr>
          </a:p>
        </p:txBody>
      </p:sp>
      <p:sp>
        <p:nvSpPr>
          <p:cNvPr id="5" name="AutoShape 52"/>
          <p:cNvSpPr>
            <a:spLocks noChangeArrowheads="1"/>
          </p:cNvSpPr>
          <p:nvPr/>
        </p:nvSpPr>
        <p:spPr bwMode="auto">
          <a:xfrm>
            <a:off x="6218873" y="2671763"/>
            <a:ext cx="4676775" cy="504825"/>
          </a:xfrm>
          <a:prstGeom prst="hexagon">
            <a:avLst>
              <a:gd name="adj" fmla="val 0"/>
              <a:gd name="vf" fmla="val 115470"/>
            </a:avLst>
          </a:prstGeom>
          <a:solidFill>
            <a:srgbClr val="0848AF"/>
          </a:solidFill>
          <a:ln w="25400">
            <a:solidFill>
              <a:schemeClr val="bg1"/>
            </a:solidFill>
            <a:miter lim="800000"/>
          </a:ln>
        </p:spPr>
        <p:txBody>
          <a:bodyPr wrap="none" anchor="ctr"/>
          <a:p>
            <a:endParaRPr lang="zh-CN" altLang="en-US"/>
          </a:p>
        </p:txBody>
      </p:sp>
      <p:sp>
        <p:nvSpPr>
          <p:cNvPr id="6" name="TextBox 6"/>
          <p:cNvSpPr txBox="1">
            <a:spLocks noChangeArrowheads="1"/>
          </p:cNvSpPr>
          <p:nvPr/>
        </p:nvSpPr>
        <p:spPr bwMode="auto">
          <a:xfrm>
            <a:off x="7490460" y="2600325"/>
            <a:ext cx="2160588" cy="570865"/>
          </a:xfrm>
          <a:prstGeom prst="rect">
            <a:avLst/>
          </a:prstGeom>
          <a:noFill/>
          <a:ln w="9525">
            <a:noFill/>
            <a:miter lim="800000"/>
          </a:ln>
        </p:spPr>
        <p:txBody>
          <a:bodyPr>
            <a:spAutoFit/>
          </a:bodyPr>
          <a:p>
            <a:pPr>
              <a:lnSpc>
                <a:spcPct val="130000"/>
              </a:lnSpc>
            </a:pPr>
            <a:r>
              <a:rPr lang="zh-CN" altLang="en-US" sz="2400" b="1" dirty="0">
                <a:solidFill>
                  <a:schemeClr val="bg1"/>
                </a:solidFill>
                <a:sym typeface="+mn-ea"/>
              </a:rPr>
              <a:t>能力目标</a:t>
            </a:r>
            <a:endParaRPr lang="zh-CN" altLang="en-US" sz="2400" b="1" dirty="0">
              <a:solidFill>
                <a:schemeClr val="bg1"/>
              </a:solidFill>
              <a:ea typeface="微软雅黑" panose="020B0503020204020204" pitchFamily="34" charset="-122"/>
              <a:sym typeface="+mn-ea"/>
            </a:endParaRPr>
          </a:p>
        </p:txBody>
      </p:sp>
      <p:sp>
        <p:nvSpPr>
          <p:cNvPr id="7" name="Line 48"/>
          <p:cNvSpPr>
            <a:spLocks noChangeShapeType="1"/>
          </p:cNvSpPr>
          <p:nvPr/>
        </p:nvSpPr>
        <p:spPr bwMode="auto">
          <a:xfrm flipV="1">
            <a:off x="4008755" y="3555365"/>
            <a:ext cx="2367280" cy="159385"/>
          </a:xfrm>
          <a:prstGeom prst="line">
            <a:avLst/>
          </a:prstGeom>
          <a:noFill/>
          <a:ln w="31750">
            <a:solidFill>
              <a:srgbClr val="3C78CE"/>
            </a:solidFill>
            <a:prstDash val="sysDot"/>
            <a:round/>
            <a:headEnd type="diamond" w="med" len="med"/>
            <a:tailEnd type="triangle" w="med" len="med"/>
          </a:ln>
        </p:spPr>
        <p:txBody>
          <a:bodyPr/>
          <a:p>
            <a:endParaRPr lang="zh-CN" altLang="en-US"/>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11266"/>
                                        </p:tgtEl>
                                        <p:attrNameLst>
                                          <p:attrName>style.visibility</p:attrName>
                                        </p:attrNameLst>
                                      </p:cBhvr>
                                      <p:to>
                                        <p:strVal val="visible"/>
                                      </p:to>
                                    </p:set>
                                    <p:anim calcmode="lin" valueType="num">
                                      <p:cBhvr additive="base">
                                        <p:cTn id="11" dur="500" fill="hold"/>
                                        <p:tgtEl>
                                          <p:spTgt spid="11266"/>
                                        </p:tgtEl>
                                        <p:attrNameLst>
                                          <p:attrName>ppt_x</p:attrName>
                                        </p:attrNameLst>
                                      </p:cBhvr>
                                      <p:tavLst>
                                        <p:tav tm="0">
                                          <p:val>
                                            <p:strVal val="0-#ppt_w/2"/>
                                          </p:val>
                                        </p:tav>
                                        <p:tav tm="100000">
                                          <p:val>
                                            <p:strVal val="#ppt_x"/>
                                          </p:val>
                                        </p:tav>
                                      </p:tavLst>
                                    </p:anim>
                                    <p:anim calcmode="lin" valueType="num">
                                      <p:cBhvr additive="base">
                                        <p:cTn id="12" dur="500" fill="hold"/>
                                        <p:tgtEl>
                                          <p:spTgt spid="11266"/>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3315"/>
                                        </p:tgtEl>
                                        <p:attrNameLst>
                                          <p:attrName>style.visibility</p:attrName>
                                        </p:attrNameLst>
                                      </p:cBhvr>
                                      <p:to>
                                        <p:strVal val="visible"/>
                                      </p:to>
                                    </p:set>
                                    <p:anim calcmode="lin" valueType="num">
                                      <p:cBhvr additive="base">
                                        <p:cTn id="15" dur="500" fill="hold"/>
                                        <p:tgtEl>
                                          <p:spTgt spid="13315"/>
                                        </p:tgtEl>
                                        <p:attrNameLst>
                                          <p:attrName>ppt_x</p:attrName>
                                        </p:attrNameLst>
                                      </p:cBhvr>
                                      <p:tavLst>
                                        <p:tav tm="0">
                                          <p:val>
                                            <p:strVal val="0-#ppt_w/2"/>
                                          </p:val>
                                        </p:tav>
                                        <p:tav tm="100000">
                                          <p:val>
                                            <p:strVal val="#ppt_x"/>
                                          </p:val>
                                        </p:tav>
                                      </p:tavLst>
                                    </p:anim>
                                    <p:anim calcmode="lin" valueType="num">
                                      <p:cBhvr additive="base">
                                        <p:cTn id="16" dur="500" fill="hold"/>
                                        <p:tgtEl>
                                          <p:spTgt spid="13315"/>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13338"/>
                                        </p:tgtEl>
                                        <p:attrNameLst>
                                          <p:attrName>style.visibility</p:attrName>
                                        </p:attrNameLst>
                                      </p:cBhvr>
                                      <p:to>
                                        <p:strVal val="visible"/>
                                      </p:to>
                                    </p:set>
                                    <p:anim calcmode="lin" valueType="num">
                                      <p:cBhvr additive="base">
                                        <p:cTn id="19" dur="500" fill="hold"/>
                                        <p:tgtEl>
                                          <p:spTgt spid="13338"/>
                                        </p:tgtEl>
                                        <p:attrNameLst>
                                          <p:attrName>ppt_x</p:attrName>
                                        </p:attrNameLst>
                                      </p:cBhvr>
                                      <p:tavLst>
                                        <p:tav tm="0">
                                          <p:val>
                                            <p:strVal val="0-#ppt_w/2"/>
                                          </p:val>
                                        </p:tav>
                                        <p:tav tm="100000">
                                          <p:val>
                                            <p:strVal val="#ppt_x"/>
                                          </p:val>
                                        </p:tav>
                                      </p:tavLst>
                                    </p:anim>
                                    <p:anim calcmode="lin" valueType="num">
                                      <p:cBhvr additive="base">
                                        <p:cTn id="20" dur="500" fill="hold"/>
                                        <p:tgtEl>
                                          <p:spTgt spid="13338"/>
                                        </p:tgtEl>
                                        <p:attrNameLst>
                                          <p:attrName>ppt_y</p:attrName>
                                        </p:attrNameLst>
                                      </p:cBhvr>
                                      <p:tavLst>
                                        <p:tav tm="0">
                                          <p:val>
                                            <p:strVal val="#ppt_y"/>
                                          </p:val>
                                        </p:tav>
                                        <p:tav tm="100000">
                                          <p:val>
                                            <p:strVal val="#ppt_y"/>
                                          </p:val>
                                        </p:tav>
                                      </p:tavLst>
                                    </p:anim>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11282"/>
                                        </p:tgtEl>
                                        <p:attrNameLst>
                                          <p:attrName>style.visibility</p:attrName>
                                        </p:attrNameLst>
                                      </p:cBhvr>
                                      <p:to>
                                        <p:strVal val="visible"/>
                                      </p:to>
                                    </p:set>
                                    <p:animEffect transition="in" filter="wipe(left)">
                                      <p:cBhvr>
                                        <p:cTn id="24" dur="500"/>
                                        <p:tgtEl>
                                          <p:spTgt spid="11282"/>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11284"/>
                                        </p:tgtEl>
                                        <p:attrNameLst>
                                          <p:attrName>style.visibility</p:attrName>
                                        </p:attrNameLst>
                                      </p:cBhvr>
                                      <p:to>
                                        <p:strVal val="visible"/>
                                      </p:to>
                                    </p:set>
                                    <p:animEffect transition="in" filter="wipe(left)">
                                      <p:cBhvr>
                                        <p:cTn id="27" dur="500"/>
                                        <p:tgtEl>
                                          <p:spTgt spid="11284"/>
                                        </p:tgtEl>
                                      </p:cBhvr>
                                    </p:animEffect>
                                  </p:childTnLst>
                                </p:cTn>
                              </p:par>
                            </p:childTnLst>
                          </p:cTn>
                        </p:par>
                        <p:par>
                          <p:cTn id="28" fill="hold">
                            <p:stCondLst>
                              <p:cond delay="1500"/>
                            </p:stCondLst>
                            <p:childTnLst>
                              <p:par>
                                <p:cTn id="29" presetID="2" presetClass="entr" presetSubtype="1" fill="hold" grpId="0" nodeType="afterEffect">
                                  <p:stCondLst>
                                    <p:cond delay="0"/>
                                  </p:stCondLst>
                                  <p:childTnLst>
                                    <p:set>
                                      <p:cBhvr>
                                        <p:cTn id="30" dur="1" fill="hold">
                                          <p:stCondLst>
                                            <p:cond delay="0"/>
                                          </p:stCondLst>
                                        </p:cTn>
                                        <p:tgtEl>
                                          <p:spTgt spid="13323"/>
                                        </p:tgtEl>
                                        <p:attrNameLst>
                                          <p:attrName>style.visibility</p:attrName>
                                        </p:attrNameLst>
                                      </p:cBhvr>
                                      <p:to>
                                        <p:strVal val="visible"/>
                                      </p:to>
                                    </p:set>
                                    <p:anim calcmode="lin" valueType="num">
                                      <p:cBhvr additive="base">
                                        <p:cTn id="31" dur="500" fill="hold"/>
                                        <p:tgtEl>
                                          <p:spTgt spid="13323"/>
                                        </p:tgtEl>
                                        <p:attrNameLst>
                                          <p:attrName>ppt_x</p:attrName>
                                        </p:attrNameLst>
                                      </p:cBhvr>
                                      <p:tavLst>
                                        <p:tav tm="0">
                                          <p:val>
                                            <p:strVal val="#ppt_x"/>
                                          </p:val>
                                        </p:tav>
                                        <p:tav tm="100000">
                                          <p:val>
                                            <p:strVal val="#ppt_x"/>
                                          </p:val>
                                        </p:tav>
                                      </p:tavLst>
                                    </p:anim>
                                    <p:anim calcmode="lin" valueType="num">
                                      <p:cBhvr additive="base">
                                        <p:cTn id="32" dur="500" fill="hold"/>
                                        <p:tgtEl>
                                          <p:spTgt spid="13323"/>
                                        </p:tgtEl>
                                        <p:attrNameLst>
                                          <p:attrName>ppt_y</p:attrName>
                                        </p:attrNameLst>
                                      </p:cBhvr>
                                      <p:tavLst>
                                        <p:tav tm="0">
                                          <p:val>
                                            <p:strVal val="0-#ppt_h/2"/>
                                          </p:val>
                                        </p:tav>
                                        <p:tav tm="100000">
                                          <p:val>
                                            <p:strVal val="#ppt_y"/>
                                          </p:val>
                                        </p:tav>
                                      </p:tavLst>
                                    </p:anim>
                                  </p:childTnLst>
                                </p:cTn>
                              </p:par>
                              <p:par>
                                <p:cTn id="33" presetID="2" presetClass="entr" presetSubtype="1" fill="hold" grpId="0" nodeType="withEffect">
                                  <p:stCondLst>
                                    <p:cond delay="0"/>
                                  </p:stCondLst>
                                  <p:childTnLst>
                                    <p:set>
                                      <p:cBhvr>
                                        <p:cTn id="34" dur="1" fill="hold">
                                          <p:stCondLst>
                                            <p:cond delay="0"/>
                                          </p:stCondLst>
                                        </p:cTn>
                                        <p:tgtEl>
                                          <p:spTgt spid="13324"/>
                                        </p:tgtEl>
                                        <p:attrNameLst>
                                          <p:attrName>style.visibility</p:attrName>
                                        </p:attrNameLst>
                                      </p:cBhvr>
                                      <p:to>
                                        <p:strVal val="visible"/>
                                      </p:to>
                                    </p:set>
                                    <p:anim calcmode="lin" valueType="num">
                                      <p:cBhvr additive="base">
                                        <p:cTn id="35" dur="500" fill="hold"/>
                                        <p:tgtEl>
                                          <p:spTgt spid="13324"/>
                                        </p:tgtEl>
                                        <p:attrNameLst>
                                          <p:attrName>ppt_x</p:attrName>
                                        </p:attrNameLst>
                                      </p:cBhvr>
                                      <p:tavLst>
                                        <p:tav tm="0">
                                          <p:val>
                                            <p:strVal val="#ppt_x"/>
                                          </p:val>
                                        </p:tav>
                                        <p:tav tm="100000">
                                          <p:val>
                                            <p:strVal val="#ppt_x"/>
                                          </p:val>
                                        </p:tav>
                                      </p:tavLst>
                                    </p:anim>
                                    <p:anim calcmode="lin" valueType="num">
                                      <p:cBhvr additive="base">
                                        <p:cTn id="36" dur="500" fill="hold"/>
                                        <p:tgtEl>
                                          <p:spTgt spid="13324"/>
                                        </p:tgtEl>
                                        <p:attrNameLst>
                                          <p:attrName>ppt_y</p:attrName>
                                        </p:attrNameLst>
                                      </p:cBhvr>
                                      <p:tavLst>
                                        <p:tav tm="0">
                                          <p:val>
                                            <p:strVal val="0-#ppt_h/2"/>
                                          </p:val>
                                        </p:tav>
                                        <p:tav tm="100000">
                                          <p:val>
                                            <p:strVal val="#ppt_y"/>
                                          </p:val>
                                        </p:tav>
                                      </p:tavLst>
                                    </p:anim>
                                  </p:childTnLst>
                                </p:cTn>
                              </p:par>
                              <p:par>
                                <p:cTn id="37" presetID="2" presetClass="entr" presetSubtype="1" fill="hold" grpId="0" nodeType="withEffect">
                                  <p:stCondLst>
                                    <p:cond delay="0"/>
                                  </p:stCondLst>
                                  <p:childTnLst>
                                    <p:set>
                                      <p:cBhvr>
                                        <p:cTn id="38" dur="1" fill="hold">
                                          <p:stCondLst>
                                            <p:cond delay="0"/>
                                          </p:stCondLst>
                                        </p:cTn>
                                        <p:tgtEl>
                                          <p:spTgt spid="11288"/>
                                        </p:tgtEl>
                                        <p:attrNameLst>
                                          <p:attrName>style.visibility</p:attrName>
                                        </p:attrNameLst>
                                      </p:cBhvr>
                                      <p:to>
                                        <p:strVal val="visible"/>
                                      </p:to>
                                    </p:set>
                                    <p:anim calcmode="lin" valueType="num">
                                      <p:cBhvr additive="base">
                                        <p:cTn id="39" dur="500" fill="hold"/>
                                        <p:tgtEl>
                                          <p:spTgt spid="11288"/>
                                        </p:tgtEl>
                                        <p:attrNameLst>
                                          <p:attrName>ppt_x</p:attrName>
                                        </p:attrNameLst>
                                      </p:cBhvr>
                                      <p:tavLst>
                                        <p:tav tm="0">
                                          <p:val>
                                            <p:strVal val="#ppt_x"/>
                                          </p:val>
                                        </p:tav>
                                        <p:tav tm="100000">
                                          <p:val>
                                            <p:strVal val="#ppt_x"/>
                                          </p:val>
                                        </p:tav>
                                      </p:tavLst>
                                    </p:anim>
                                    <p:anim calcmode="lin" valueType="num">
                                      <p:cBhvr additive="base">
                                        <p:cTn id="40" dur="500" fill="hold"/>
                                        <p:tgtEl>
                                          <p:spTgt spid="11288"/>
                                        </p:tgtEl>
                                        <p:attrNameLst>
                                          <p:attrName>ppt_y</p:attrName>
                                        </p:attrNameLst>
                                      </p:cBhvr>
                                      <p:tavLst>
                                        <p:tav tm="0">
                                          <p:val>
                                            <p:strVal val="0-#ppt_h/2"/>
                                          </p:val>
                                        </p:tav>
                                        <p:tav tm="100000">
                                          <p:val>
                                            <p:strVal val="#ppt_y"/>
                                          </p:val>
                                        </p:tav>
                                      </p:tavLst>
                                    </p:anim>
                                  </p:childTnLst>
                                </p:cTn>
                              </p:par>
                              <p:par>
                                <p:cTn id="41" presetID="2" presetClass="entr" presetSubtype="1" fill="hold" grpId="0" nodeType="withEffect">
                                  <p:stCondLst>
                                    <p:cond delay="0"/>
                                  </p:stCondLst>
                                  <p:childTnLst>
                                    <p:set>
                                      <p:cBhvr>
                                        <p:cTn id="42" dur="1" fill="hold">
                                          <p:stCondLst>
                                            <p:cond delay="0"/>
                                          </p:stCondLst>
                                        </p:cTn>
                                        <p:tgtEl>
                                          <p:spTgt spid="13337"/>
                                        </p:tgtEl>
                                        <p:attrNameLst>
                                          <p:attrName>style.visibility</p:attrName>
                                        </p:attrNameLst>
                                      </p:cBhvr>
                                      <p:to>
                                        <p:strVal val="visible"/>
                                      </p:to>
                                    </p:set>
                                    <p:anim calcmode="lin" valueType="num">
                                      <p:cBhvr additive="base">
                                        <p:cTn id="43" dur="500" fill="hold"/>
                                        <p:tgtEl>
                                          <p:spTgt spid="13337"/>
                                        </p:tgtEl>
                                        <p:attrNameLst>
                                          <p:attrName>ppt_x</p:attrName>
                                        </p:attrNameLst>
                                      </p:cBhvr>
                                      <p:tavLst>
                                        <p:tav tm="0">
                                          <p:val>
                                            <p:strVal val="#ppt_x"/>
                                          </p:val>
                                        </p:tav>
                                        <p:tav tm="100000">
                                          <p:val>
                                            <p:strVal val="#ppt_x"/>
                                          </p:val>
                                        </p:tav>
                                      </p:tavLst>
                                    </p:anim>
                                    <p:anim calcmode="lin" valueType="num">
                                      <p:cBhvr additive="base">
                                        <p:cTn id="44" dur="500" fill="hold"/>
                                        <p:tgtEl>
                                          <p:spTgt spid="13337"/>
                                        </p:tgtEl>
                                        <p:attrNameLst>
                                          <p:attrName>ppt_y</p:attrName>
                                        </p:attrNameLst>
                                      </p:cBhvr>
                                      <p:tavLst>
                                        <p:tav tm="0">
                                          <p:val>
                                            <p:strVal val="0-#ppt_h/2"/>
                                          </p:val>
                                        </p:tav>
                                        <p:tav tm="100000">
                                          <p:val>
                                            <p:strVal val="#ppt_y"/>
                                          </p:val>
                                        </p:tav>
                                      </p:tavLst>
                                    </p:anim>
                                  </p:childTnLst>
                                </p:cTn>
                              </p:par>
                            </p:childTnLst>
                          </p:cTn>
                        </p:par>
                        <p:par>
                          <p:cTn id="45" fill="hold">
                            <p:stCondLst>
                              <p:cond delay="2000"/>
                            </p:stCondLst>
                            <p:childTnLst>
                              <p:par>
                                <p:cTn id="46" presetID="2" presetClass="entr" presetSubtype="1" fill="hold" grpId="0" nodeType="afterEffect">
                                  <p:stCondLst>
                                    <p:cond delay="0"/>
                                  </p:stCondLst>
                                  <p:childTnLst>
                                    <p:set>
                                      <p:cBhvr>
                                        <p:cTn id="47" dur="1" fill="hold">
                                          <p:stCondLst>
                                            <p:cond delay="0"/>
                                          </p:stCondLst>
                                        </p:cTn>
                                        <p:tgtEl>
                                          <p:spTgt spid="13325"/>
                                        </p:tgtEl>
                                        <p:attrNameLst>
                                          <p:attrName>style.visibility</p:attrName>
                                        </p:attrNameLst>
                                      </p:cBhvr>
                                      <p:to>
                                        <p:strVal val="visible"/>
                                      </p:to>
                                    </p:set>
                                    <p:anim calcmode="lin" valueType="num">
                                      <p:cBhvr additive="base">
                                        <p:cTn id="48" dur="500" fill="hold"/>
                                        <p:tgtEl>
                                          <p:spTgt spid="13325"/>
                                        </p:tgtEl>
                                        <p:attrNameLst>
                                          <p:attrName>ppt_x</p:attrName>
                                        </p:attrNameLst>
                                      </p:cBhvr>
                                      <p:tavLst>
                                        <p:tav tm="0">
                                          <p:val>
                                            <p:strVal val="#ppt_x"/>
                                          </p:val>
                                        </p:tav>
                                        <p:tav tm="100000">
                                          <p:val>
                                            <p:strVal val="#ppt_x"/>
                                          </p:val>
                                        </p:tav>
                                      </p:tavLst>
                                    </p:anim>
                                    <p:anim calcmode="lin" valueType="num">
                                      <p:cBhvr additive="base">
                                        <p:cTn id="49" dur="500" fill="hold"/>
                                        <p:tgtEl>
                                          <p:spTgt spid="13325"/>
                                        </p:tgtEl>
                                        <p:attrNameLst>
                                          <p:attrName>ppt_y</p:attrName>
                                        </p:attrNameLst>
                                      </p:cBhvr>
                                      <p:tavLst>
                                        <p:tav tm="0">
                                          <p:val>
                                            <p:strVal val="0-#ppt_h/2"/>
                                          </p:val>
                                        </p:tav>
                                        <p:tav tm="100000">
                                          <p:val>
                                            <p:strVal val="#ppt_y"/>
                                          </p:val>
                                        </p:tav>
                                      </p:tavLst>
                                    </p:anim>
                                  </p:childTnLst>
                                </p:cTn>
                              </p:par>
                              <p:par>
                                <p:cTn id="50" presetID="2" presetClass="entr" presetSubtype="1" fill="hold" grpId="0" nodeType="withEffect">
                                  <p:stCondLst>
                                    <p:cond delay="0"/>
                                  </p:stCondLst>
                                  <p:childTnLst>
                                    <p:set>
                                      <p:cBhvr>
                                        <p:cTn id="51" dur="1" fill="hold">
                                          <p:stCondLst>
                                            <p:cond delay="0"/>
                                          </p:stCondLst>
                                        </p:cTn>
                                        <p:tgtEl>
                                          <p:spTgt spid="13326"/>
                                        </p:tgtEl>
                                        <p:attrNameLst>
                                          <p:attrName>style.visibility</p:attrName>
                                        </p:attrNameLst>
                                      </p:cBhvr>
                                      <p:to>
                                        <p:strVal val="visible"/>
                                      </p:to>
                                    </p:set>
                                    <p:anim calcmode="lin" valueType="num">
                                      <p:cBhvr additive="base">
                                        <p:cTn id="52" dur="500" fill="hold"/>
                                        <p:tgtEl>
                                          <p:spTgt spid="13326"/>
                                        </p:tgtEl>
                                        <p:attrNameLst>
                                          <p:attrName>ppt_x</p:attrName>
                                        </p:attrNameLst>
                                      </p:cBhvr>
                                      <p:tavLst>
                                        <p:tav tm="0">
                                          <p:val>
                                            <p:strVal val="#ppt_x"/>
                                          </p:val>
                                        </p:tav>
                                        <p:tav tm="100000">
                                          <p:val>
                                            <p:strVal val="#ppt_x"/>
                                          </p:val>
                                        </p:tav>
                                      </p:tavLst>
                                    </p:anim>
                                    <p:anim calcmode="lin" valueType="num">
                                      <p:cBhvr additive="base">
                                        <p:cTn id="53" dur="500" fill="hold"/>
                                        <p:tgtEl>
                                          <p:spTgt spid="13326"/>
                                        </p:tgtEl>
                                        <p:attrNameLst>
                                          <p:attrName>ppt_y</p:attrName>
                                        </p:attrNameLst>
                                      </p:cBhvr>
                                      <p:tavLst>
                                        <p:tav tm="0">
                                          <p:val>
                                            <p:strVal val="0-#ppt_h/2"/>
                                          </p:val>
                                        </p:tav>
                                        <p:tav tm="100000">
                                          <p:val>
                                            <p:strVal val="#ppt_y"/>
                                          </p:val>
                                        </p:tav>
                                      </p:tavLst>
                                    </p:anim>
                                  </p:childTnLst>
                                </p:cTn>
                              </p:par>
                              <p:par>
                                <p:cTn id="54" presetID="2" presetClass="entr" presetSubtype="1" fill="hold" grpId="0" nodeType="withEffect">
                                  <p:stCondLst>
                                    <p:cond delay="0"/>
                                  </p:stCondLst>
                                  <p:childTnLst>
                                    <p:set>
                                      <p:cBhvr>
                                        <p:cTn id="55" dur="1" fill="hold">
                                          <p:stCondLst>
                                            <p:cond delay="0"/>
                                          </p:stCondLst>
                                        </p:cTn>
                                        <p:tgtEl>
                                          <p:spTgt spid="11286"/>
                                        </p:tgtEl>
                                        <p:attrNameLst>
                                          <p:attrName>style.visibility</p:attrName>
                                        </p:attrNameLst>
                                      </p:cBhvr>
                                      <p:to>
                                        <p:strVal val="visible"/>
                                      </p:to>
                                    </p:set>
                                    <p:anim calcmode="lin" valueType="num">
                                      <p:cBhvr additive="base">
                                        <p:cTn id="56" dur="500" fill="hold"/>
                                        <p:tgtEl>
                                          <p:spTgt spid="11286"/>
                                        </p:tgtEl>
                                        <p:attrNameLst>
                                          <p:attrName>ppt_x</p:attrName>
                                        </p:attrNameLst>
                                      </p:cBhvr>
                                      <p:tavLst>
                                        <p:tav tm="0">
                                          <p:val>
                                            <p:strVal val="#ppt_x"/>
                                          </p:val>
                                        </p:tav>
                                        <p:tav tm="100000">
                                          <p:val>
                                            <p:strVal val="#ppt_x"/>
                                          </p:val>
                                        </p:tav>
                                      </p:tavLst>
                                    </p:anim>
                                    <p:anim calcmode="lin" valueType="num">
                                      <p:cBhvr additive="base">
                                        <p:cTn id="57" dur="500" fill="hold"/>
                                        <p:tgtEl>
                                          <p:spTgt spid="11286"/>
                                        </p:tgtEl>
                                        <p:attrNameLst>
                                          <p:attrName>ppt_y</p:attrName>
                                        </p:attrNameLst>
                                      </p:cBhvr>
                                      <p:tavLst>
                                        <p:tav tm="0">
                                          <p:val>
                                            <p:strVal val="0-#ppt_h/2"/>
                                          </p:val>
                                        </p:tav>
                                        <p:tav tm="100000">
                                          <p:val>
                                            <p:strVal val="#ppt_y"/>
                                          </p:val>
                                        </p:tav>
                                      </p:tavLst>
                                    </p:anim>
                                  </p:childTnLst>
                                </p:cTn>
                              </p:par>
                              <p:par>
                                <p:cTn id="58" presetID="2" presetClass="entr" presetSubtype="1" fill="hold" grpId="0" nodeType="withEffect">
                                  <p:stCondLst>
                                    <p:cond delay="0"/>
                                  </p:stCondLst>
                                  <p:childTnLst>
                                    <p:set>
                                      <p:cBhvr>
                                        <p:cTn id="59" dur="1" fill="hold">
                                          <p:stCondLst>
                                            <p:cond delay="0"/>
                                          </p:stCondLst>
                                        </p:cTn>
                                        <p:tgtEl>
                                          <p:spTgt spid="13335"/>
                                        </p:tgtEl>
                                        <p:attrNameLst>
                                          <p:attrName>style.visibility</p:attrName>
                                        </p:attrNameLst>
                                      </p:cBhvr>
                                      <p:to>
                                        <p:strVal val="visible"/>
                                      </p:to>
                                    </p:set>
                                    <p:anim calcmode="lin" valueType="num">
                                      <p:cBhvr additive="base">
                                        <p:cTn id="60" dur="500" fill="hold"/>
                                        <p:tgtEl>
                                          <p:spTgt spid="13335"/>
                                        </p:tgtEl>
                                        <p:attrNameLst>
                                          <p:attrName>ppt_x</p:attrName>
                                        </p:attrNameLst>
                                      </p:cBhvr>
                                      <p:tavLst>
                                        <p:tav tm="0">
                                          <p:val>
                                            <p:strVal val="#ppt_x"/>
                                          </p:val>
                                        </p:tav>
                                        <p:tav tm="100000">
                                          <p:val>
                                            <p:strVal val="#ppt_x"/>
                                          </p:val>
                                        </p:tav>
                                      </p:tavLst>
                                    </p:anim>
                                    <p:anim calcmode="lin" valueType="num">
                                      <p:cBhvr additive="base">
                                        <p:cTn id="61" dur="500" fill="hold"/>
                                        <p:tgtEl>
                                          <p:spTgt spid="13335"/>
                                        </p:tgtEl>
                                        <p:attrNameLst>
                                          <p:attrName>ppt_y</p:attrName>
                                        </p:attrNameLst>
                                      </p:cBhvr>
                                      <p:tavLst>
                                        <p:tav tm="0">
                                          <p:val>
                                            <p:strVal val="0-#ppt_h/2"/>
                                          </p:val>
                                        </p:tav>
                                        <p:tav tm="100000">
                                          <p:val>
                                            <p:strVal val="#ppt_y"/>
                                          </p:val>
                                        </p:tav>
                                      </p:tavLst>
                                    </p:anim>
                                  </p:childTnLst>
                                </p:cTn>
                              </p:par>
                            </p:childTnLst>
                          </p:cTn>
                        </p:par>
                        <p:par>
                          <p:cTn id="62" fill="hold">
                            <p:stCondLst>
                              <p:cond delay="2500"/>
                            </p:stCondLst>
                            <p:childTnLst>
                              <p:par>
                                <p:cTn id="63" presetID="2" presetClass="entr" presetSubtype="1" fill="hold" grpId="0" nodeType="afterEffect">
                                  <p:stCondLst>
                                    <p:cond delay="0"/>
                                  </p:stCondLst>
                                  <p:childTnLst>
                                    <p:set>
                                      <p:cBhvr>
                                        <p:cTn id="64" dur="1" fill="hold">
                                          <p:stCondLst>
                                            <p:cond delay="0"/>
                                          </p:stCondLst>
                                        </p:cTn>
                                        <p:tgtEl>
                                          <p:spTgt spid="2"/>
                                        </p:tgtEl>
                                        <p:attrNameLst>
                                          <p:attrName>style.visibility</p:attrName>
                                        </p:attrNameLst>
                                      </p:cBhvr>
                                      <p:to>
                                        <p:strVal val="visible"/>
                                      </p:to>
                                    </p:set>
                                    <p:anim calcmode="lin" valueType="num">
                                      <p:cBhvr additive="base">
                                        <p:cTn id="65" dur="500" fill="hold"/>
                                        <p:tgtEl>
                                          <p:spTgt spid="2"/>
                                        </p:tgtEl>
                                        <p:attrNameLst>
                                          <p:attrName>ppt_x</p:attrName>
                                        </p:attrNameLst>
                                      </p:cBhvr>
                                      <p:tavLst>
                                        <p:tav tm="0">
                                          <p:val>
                                            <p:strVal val="#ppt_x"/>
                                          </p:val>
                                        </p:tav>
                                        <p:tav tm="100000">
                                          <p:val>
                                            <p:strVal val="#ppt_x"/>
                                          </p:val>
                                        </p:tav>
                                      </p:tavLst>
                                    </p:anim>
                                    <p:anim calcmode="lin" valueType="num">
                                      <p:cBhvr additive="base">
                                        <p:cTn id="66" dur="500" fill="hold"/>
                                        <p:tgtEl>
                                          <p:spTgt spid="2"/>
                                        </p:tgtEl>
                                        <p:attrNameLst>
                                          <p:attrName>ppt_y</p:attrName>
                                        </p:attrNameLst>
                                      </p:cBhvr>
                                      <p:tavLst>
                                        <p:tav tm="0">
                                          <p:val>
                                            <p:strVal val="0-#ppt_h/2"/>
                                          </p:val>
                                        </p:tav>
                                        <p:tav tm="100000">
                                          <p:val>
                                            <p:strVal val="#ppt_y"/>
                                          </p:val>
                                        </p:tav>
                                      </p:tavLst>
                                    </p:anim>
                                  </p:childTnLst>
                                </p:cTn>
                              </p:par>
                              <p:par>
                                <p:cTn id="67" presetID="2" presetClass="entr" presetSubtype="1" fill="hold" grpId="0" nodeType="withEffect">
                                  <p:stCondLst>
                                    <p:cond delay="0"/>
                                  </p:stCondLst>
                                  <p:childTnLst>
                                    <p:set>
                                      <p:cBhvr>
                                        <p:cTn id="68" dur="1" fill="hold">
                                          <p:stCondLst>
                                            <p:cond delay="0"/>
                                          </p:stCondLst>
                                        </p:cTn>
                                        <p:tgtEl>
                                          <p:spTgt spid="4"/>
                                        </p:tgtEl>
                                        <p:attrNameLst>
                                          <p:attrName>style.visibility</p:attrName>
                                        </p:attrNameLst>
                                      </p:cBhvr>
                                      <p:to>
                                        <p:strVal val="visible"/>
                                      </p:to>
                                    </p:set>
                                    <p:anim calcmode="lin" valueType="num">
                                      <p:cBhvr additive="base">
                                        <p:cTn id="69" dur="500" fill="hold"/>
                                        <p:tgtEl>
                                          <p:spTgt spid="4"/>
                                        </p:tgtEl>
                                        <p:attrNameLst>
                                          <p:attrName>ppt_x</p:attrName>
                                        </p:attrNameLst>
                                      </p:cBhvr>
                                      <p:tavLst>
                                        <p:tav tm="0">
                                          <p:val>
                                            <p:strVal val="#ppt_x"/>
                                          </p:val>
                                        </p:tav>
                                        <p:tav tm="100000">
                                          <p:val>
                                            <p:strVal val="#ppt_x"/>
                                          </p:val>
                                        </p:tav>
                                      </p:tavLst>
                                    </p:anim>
                                    <p:anim calcmode="lin" valueType="num">
                                      <p:cBhvr additive="base">
                                        <p:cTn id="70" dur="500" fill="hold"/>
                                        <p:tgtEl>
                                          <p:spTgt spid="4"/>
                                        </p:tgtEl>
                                        <p:attrNameLst>
                                          <p:attrName>ppt_y</p:attrName>
                                        </p:attrNameLst>
                                      </p:cBhvr>
                                      <p:tavLst>
                                        <p:tav tm="0">
                                          <p:val>
                                            <p:strVal val="0-#ppt_h/2"/>
                                          </p:val>
                                        </p:tav>
                                        <p:tav tm="100000">
                                          <p:val>
                                            <p:strVal val="#ppt_y"/>
                                          </p:val>
                                        </p:tav>
                                      </p:tavLst>
                                    </p:anim>
                                  </p:childTnLst>
                                </p:cTn>
                              </p:par>
                              <p:par>
                                <p:cTn id="71" presetID="2" presetClass="entr" presetSubtype="1" fill="hold" grpId="0" nodeType="withEffect">
                                  <p:stCondLst>
                                    <p:cond delay="0"/>
                                  </p:stCondLst>
                                  <p:childTnLst>
                                    <p:set>
                                      <p:cBhvr>
                                        <p:cTn id="72" dur="1" fill="hold">
                                          <p:stCondLst>
                                            <p:cond delay="0"/>
                                          </p:stCondLst>
                                        </p:cTn>
                                        <p:tgtEl>
                                          <p:spTgt spid="5"/>
                                        </p:tgtEl>
                                        <p:attrNameLst>
                                          <p:attrName>style.visibility</p:attrName>
                                        </p:attrNameLst>
                                      </p:cBhvr>
                                      <p:to>
                                        <p:strVal val="visible"/>
                                      </p:to>
                                    </p:set>
                                    <p:anim calcmode="lin" valueType="num">
                                      <p:cBhvr additive="base">
                                        <p:cTn id="73" dur="500" fill="hold"/>
                                        <p:tgtEl>
                                          <p:spTgt spid="5"/>
                                        </p:tgtEl>
                                        <p:attrNameLst>
                                          <p:attrName>ppt_x</p:attrName>
                                        </p:attrNameLst>
                                      </p:cBhvr>
                                      <p:tavLst>
                                        <p:tav tm="0">
                                          <p:val>
                                            <p:strVal val="#ppt_x"/>
                                          </p:val>
                                        </p:tav>
                                        <p:tav tm="100000">
                                          <p:val>
                                            <p:strVal val="#ppt_x"/>
                                          </p:val>
                                        </p:tav>
                                      </p:tavLst>
                                    </p:anim>
                                    <p:anim calcmode="lin" valueType="num">
                                      <p:cBhvr additive="base">
                                        <p:cTn id="74" dur="500" fill="hold"/>
                                        <p:tgtEl>
                                          <p:spTgt spid="5"/>
                                        </p:tgtEl>
                                        <p:attrNameLst>
                                          <p:attrName>ppt_y</p:attrName>
                                        </p:attrNameLst>
                                      </p:cBhvr>
                                      <p:tavLst>
                                        <p:tav tm="0">
                                          <p:val>
                                            <p:strVal val="0-#ppt_h/2"/>
                                          </p:val>
                                        </p:tav>
                                        <p:tav tm="100000">
                                          <p:val>
                                            <p:strVal val="#ppt_y"/>
                                          </p:val>
                                        </p:tav>
                                      </p:tavLst>
                                    </p:anim>
                                  </p:childTnLst>
                                </p:cTn>
                              </p:par>
                              <p:par>
                                <p:cTn id="75" presetID="2" presetClass="entr" presetSubtype="1" fill="hold" grpId="0" nodeType="withEffect">
                                  <p:stCondLst>
                                    <p:cond delay="0"/>
                                  </p:stCondLst>
                                  <p:childTnLst>
                                    <p:set>
                                      <p:cBhvr>
                                        <p:cTn id="76" dur="1" fill="hold">
                                          <p:stCondLst>
                                            <p:cond delay="0"/>
                                          </p:stCondLst>
                                        </p:cTn>
                                        <p:tgtEl>
                                          <p:spTgt spid="6"/>
                                        </p:tgtEl>
                                        <p:attrNameLst>
                                          <p:attrName>style.visibility</p:attrName>
                                        </p:attrNameLst>
                                      </p:cBhvr>
                                      <p:to>
                                        <p:strVal val="visible"/>
                                      </p:to>
                                    </p:set>
                                    <p:anim calcmode="lin" valueType="num">
                                      <p:cBhvr additive="base">
                                        <p:cTn id="77" dur="500" fill="hold"/>
                                        <p:tgtEl>
                                          <p:spTgt spid="6"/>
                                        </p:tgtEl>
                                        <p:attrNameLst>
                                          <p:attrName>ppt_x</p:attrName>
                                        </p:attrNameLst>
                                      </p:cBhvr>
                                      <p:tavLst>
                                        <p:tav tm="0">
                                          <p:val>
                                            <p:strVal val="#ppt_x"/>
                                          </p:val>
                                        </p:tav>
                                        <p:tav tm="100000">
                                          <p:val>
                                            <p:strVal val="#ppt_x"/>
                                          </p:val>
                                        </p:tav>
                                      </p:tavLst>
                                    </p:anim>
                                    <p:anim calcmode="lin" valueType="num">
                                      <p:cBhvr additive="base">
                                        <p:cTn id="78" dur="500" fill="hold"/>
                                        <p:tgtEl>
                                          <p:spTgt spid="6"/>
                                        </p:tgtEl>
                                        <p:attrNameLst>
                                          <p:attrName>ppt_y</p:attrName>
                                        </p:attrNameLst>
                                      </p:cBhvr>
                                      <p:tavLst>
                                        <p:tav tm="0">
                                          <p:val>
                                            <p:strVal val="0-#ppt_h/2"/>
                                          </p:val>
                                        </p:tav>
                                        <p:tav tm="100000">
                                          <p:val>
                                            <p:strVal val="#ppt_y"/>
                                          </p:val>
                                        </p:tav>
                                      </p:tavLst>
                                    </p:anim>
                                  </p:childTnLst>
                                </p:cTn>
                              </p:par>
                              <p:par>
                                <p:cTn id="79" presetID="22" presetClass="entr" presetSubtype="8" fill="hold" grpId="0" nodeType="withEffect">
                                  <p:stCondLst>
                                    <p:cond delay="0"/>
                                  </p:stCondLst>
                                  <p:childTnLst>
                                    <p:set>
                                      <p:cBhvr>
                                        <p:cTn id="80" dur="1" fill="hold">
                                          <p:stCondLst>
                                            <p:cond delay="0"/>
                                          </p:stCondLst>
                                        </p:cTn>
                                        <p:tgtEl>
                                          <p:spTgt spid="7"/>
                                        </p:tgtEl>
                                        <p:attrNameLst>
                                          <p:attrName>style.visibility</p:attrName>
                                        </p:attrNameLst>
                                      </p:cBhvr>
                                      <p:to>
                                        <p:strVal val="visible"/>
                                      </p:to>
                                    </p:set>
                                    <p:animEffect transition="in" filter="wipe(left)">
                                      <p:cBhvr>
                                        <p:cTn id="8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animBg="1"/>
      <p:bldP spid="13315" grpId="0" animBg="1"/>
      <p:bldP spid="11268" grpId="0" bldLvl="0" animBg="1"/>
      <p:bldP spid="13323" grpId="0" bldLvl="0" animBg="1"/>
      <p:bldP spid="13324" grpId="0"/>
      <p:bldP spid="13325" grpId="0" bldLvl="0" animBg="1"/>
      <p:bldP spid="13326" grpId="0"/>
      <p:bldP spid="11282" grpId="0" animBg="1"/>
      <p:bldP spid="11284" grpId="0" bldLvl="0" animBg="1"/>
      <p:bldP spid="11286" grpId="0" bldLvl="0" animBg="1"/>
      <p:bldP spid="13335" grpId="0"/>
      <p:bldP spid="11288" grpId="0" bldLvl="0" animBg="1"/>
      <p:bldP spid="13337" grpId="0"/>
      <p:bldP spid="13338" grpId="0"/>
      <p:bldP spid="2" grpId="0" bldLvl="0" animBg="1"/>
      <p:bldP spid="4" grpId="0"/>
      <p:bldP spid="5" grpId="0" bldLvl="0" animBg="1"/>
      <p:bldP spid="6" grpId="0"/>
      <p:bldP spid="7"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对角圆角矩形 28"/>
          <p:cNvSpPr/>
          <p:nvPr/>
        </p:nvSpPr>
        <p:spPr bwMode="auto">
          <a:xfrm>
            <a:off x="4800600" y="2491423"/>
            <a:ext cx="4175125" cy="649287"/>
          </a:xfrm>
          <a:custGeom>
            <a:avLst/>
            <a:gdLst>
              <a:gd name="T0" fmla="*/ 4175125 w 4175125"/>
              <a:gd name="T1" fmla="*/ 324644 h 649287"/>
              <a:gd name="T2" fmla="*/ 2087565 w 4175125"/>
              <a:gd name="T3" fmla="*/ 649287 h 649287"/>
              <a:gd name="T4" fmla="*/ 0 w 4175125"/>
              <a:gd name="T5" fmla="*/ 324644 h 649287"/>
              <a:gd name="T6" fmla="*/ 2087565 w 4175125"/>
              <a:gd name="T7" fmla="*/ 0 h 649287"/>
              <a:gd name="T8" fmla="*/ 0 60000 65536"/>
              <a:gd name="T9" fmla="*/ 5898240 60000 65536"/>
              <a:gd name="T10" fmla="*/ 11796480 60000 65536"/>
              <a:gd name="T11" fmla="*/ 17694720 60000 65536"/>
              <a:gd name="T12" fmla="*/ 39827 w 4175125"/>
              <a:gd name="T13" fmla="*/ 39827 h 649287"/>
              <a:gd name="T14" fmla="*/ 4135299 w 4175125"/>
              <a:gd name="T15" fmla="*/ 609460 h 649287"/>
            </a:gdLst>
            <a:ahLst/>
            <a:cxnLst>
              <a:cxn ang="T8">
                <a:pos x="T0" y="T1"/>
              </a:cxn>
              <a:cxn ang="T9">
                <a:pos x="T2" y="T3"/>
              </a:cxn>
              <a:cxn ang="T10">
                <a:pos x="T4" y="T5"/>
              </a:cxn>
              <a:cxn ang="T11">
                <a:pos x="T6" y="T7"/>
              </a:cxn>
            </a:cxnLst>
            <a:rect l="T12" t="T13" r="T14" b="T15"/>
            <a:pathLst>
              <a:path w="4175125" h="649287">
                <a:moveTo>
                  <a:pt x="135980" y="0"/>
                </a:moveTo>
                <a:lnTo>
                  <a:pt x="4175125" y="0"/>
                </a:lnTo>
                <a:lnTo>
                  <a:pt x="4175125" y="513307"/>
                </a:lnTo>
                <a:cubicBezTo>
                  <a:pt x="4175125" y="588406"/>
                  <a:pt x="4114244" y="649286"/>
                  <a:pt x="4039145" y="649287"/>
                </a:cubicBezTo>
                <a:lnTo>
                  <a:pt x="0" y="649287"/>
                </a:lnTo>
                <a:lnTo>
                  <a:pt x="0" y="135980"/>
                </a:lnTo>
                <a:cubicBezTo>
                  <a:pt x="0" y="60880"/>
                  <a:pt x="60880" y="0"/>
                  <a:pt x="135979" y="0"/>
                </a:cubicBezTo>
                <a:close/>
              </a:path>
            </a:pathLst>
          </a:custGeom>
          <a:solidFill>
            <a:srgbClr val="0848AF"/>
          </a:solidFill>
          <a:ln w="25400" cap="flat" cmpd="sng" algn="ctr">
            <a:noFill/>
            <a:prstDash val="solid"/>
            <a:round/>
          </a:ln>
        </p:spPr>
        <p:txBody>
          <a:bodyPr anchor="ctr"/>
          <a:lstStyle/>
          <a:p>
            <a:endParaRPr lang="zh-CN" altLang="en-US"/>
          </a:p>
        </p:txBody>
      </p:sp>
      <p:sp>
        <p:nvSpPr>
          <p:cNvPr id="9218" name="Rectangle 6"/>
          <p:cNvSpPr>
            <a:spLocks noChangeArrowheads="1"/>
          </p:cNvSpPr>
          <p:nvPr/>
        </p:nvSpPr>
        <p:spPr bwMode="auto">
          <a:xfrm>
            <a:off x="0" y="0"/>
            <a:ext cx="4008438" cy="6858000"/>
          </a:xfrm>
          <a:prstGeom prst="rect">
            <a:avLst/>
          </a:prstGeom>
          <a:solidFill>
            <a:srgbClr val="0848AF"/>
          </a:solidFill>
          <a:ln w="25400" algn="ctr">
            <a:noFill/>
            <a:miter lim="800000"/>
          </a:ln>
        </p:spPr>
        <p:txBody>
          <a:bodyPr anchor="ctr"/>
          <a:lstStyle/>
          <a:p>
            <a:pPr algn="ctr"/>
            <a:endParaRPr lang="en-US" altLang="zh-CN">
              <a:solidFill>
                <a:srgbClr val="FFFFFF"/>
              </a:solidFill>
              <a:latin typeface="Calibri" panose="020F0502020204030204" pitchFamily="34" charset="0"/>
            </a:endParaRPr>
          </a:p>
        </p:txBody>
      </p:sp>
      <p:sp>
        <p:nvSpPr>
          <p:cNvPr id="11268" name="文本框 52"/>
          <p:cNvSpPr txBox="1">
            <a:spLocks noChangeArrowheads="1"/>
          </p:cNvSpPr>
          <p:nvPr/>
        </p:nvSpPr>
        <p:spPr bwMode="auto">
          <a:xfrm>
            <a:off x="1490663" y="1700213"/>
            <a:ext cx="2374900" cy="860425"/>
          </a:xfrm>
          <a:prstGeom prst="rect">
            <a:avLst/>
          </a:prstGeom>
          <a:noFill/>
          <a:ln w="9525">
            <a:noFill/>
            <a:miter lim="800000"/>
          </a:ln>
        </p:spPr>
        <p:txBody>
          <a:bodyPr>
            <a:spAutoFit/>
          </a:bodyPr>
          <a:lstStyle/>
          <a:p>
            <a:pPr algn="ctr"/>
            <a:r>
              <a:rPr lang="zh-CN" altLang="en-US" sz="5000" b="1">
                <a:solidFill>
                  <a:schemeClr val="bg1"/>
                </a:solidFill>
                <a:latin typeface="Calibri" panose="020F0502020204030204" pitchFamily="34" charset="0"/>
                <a:ea typeface="微软雅黑" panose="020B0503020204020204" pitchFamily="34" charset="-122"/>
              </a:rPr>
              <a:t>内容</a:t>
            </a:r>
            <a:endParaRPr lang="zh-CN" altLang="en-US" sz="5000" b="1">
              <a:solidFill>
                <a:schemeClr val="bg1"/>
              </a:solidFill>
              <a:latin typeface="Calibri" panose="020F0502020204030204" pitchFamily="34" charset="0"/>
              <a:ea typeface="微软雅黑" panose="020B0503020204020204" pitchFamily="34" charset="-122"/>
            </a:endParaRPr>
          </a:p>
        </p:txBody>
      </p:sp>
      <p:sp>
        <p:nvSpPr>
          <p:cNvPr id="11270" name="TextBox 6"/>
          <p:cNvSpPr txBox="1">
            <a:spLocks noChangeArrowheads="1"/>
          </p:cNvSpPr>
          <p:nvPr/>
        </p:nvSpPr>
        <p:spPr bwMode="auto">
          <a:xfrm>
            <a:off x="4971733" y="1779270"/>
            <a:ext cx="3832225" cy="492125"/>
          </a:xfrm>
          <a:prstGeom prst="rect">
            <a:avLst/>
          </a:prstGeom>
          <a:noFill/>
          <a:ln w="9525">
            <a:noFill/>
            <a:miter lim="800000"/>
          </a:ln>
        </p:spPr>
        <p:txBody>
          <a:bodyPr lIns="0" tIns="0" rIns="0" bIns="0" anchor="ctr">
            <a:spAutoFit/>
          </a:bodyPr>
          <a:lstStyle/>
          <a:p>
            <a:pPr algn="l"/>
            <a:r>
              <a:rPr lang="en-US" altLang="zh-CN" sz="3200" b="1">
                <a:solidFill>
                  <a:schemeClr val="tx1"/>
                </a:solidFill>
                <a:latin typeface="微软雅黑" panose="020B0503020204020204" pitchFamily="34" charset="-122"/>
                <a:ea typeface="微软雅黑" panose="020B0503020204020204" pitchFamily="34" charset="-122"/>
              </a:rPr>
              <a:t>01    学习目标</a:t>
            </a:r>
            <a:endParaRPr lang="en-US" altLang="zh-CN" sz="3200" b="1">
              <a:solidFill>
                <a:schemeClr val="tx1"/>
              </a:solidFill>
              <a:latin typeface="微软雅黑" panose="020B0503020204020204" pitchFamily="34" charset="-122"/>
              <a:ea typeface="微软雅黑" panose="020B0503020204020204" pitchFamily="34" charset="-122"/>
            </a:endParaRPr>
          </a:p>
        </p:txBody>
      </p:sp>
      <p:sp>
        <p:nvSpPr>
          <p:cNvPr id="11271" name="TextBox 10"/>
          <p:cNvSpPr txBox="1">
            <a:spLocks noChangeArrowheads="1"/>
          </p:cNvSpPr>
          <p:nvPr/>
        </p:nvSpPr>
        <p:spPr bwMode="auto">
          <a:xfrm>
            <a:off x="4971733" y="2560638"/>
            <a:ext cx="3832225" cy="492125"/>
          </a:xfrm>
          <a:prstGeom prst="rect">
            <a:avLst/>
          </a:prstGeom>
          <a:noFill/>
          <a:ln w="9525">
            <a:noFill/>
            <a:miter lim="800000"/>
          </a:ln>
        </p:spPr>
        <p:txBody>
          <a:bodyPr lIns="0" tIns="0" rIns="0" bIns="0" anchor="ctr">
            <a:spAutoFit/>
          </a:bodyPr>
          <a:lstStyle/>
          <a:p>
            <a:r>
              <a:rPr lang="en-US" altLang="zh-CN" sz="3200" b="1">
                <a:solidFill>
                  <a:schemeClr val="bg1"/>
                </a:solidFill>
                <a:latin typeface="微软雅黑" panose="020B0503020204020204" pitchFamily="34" charset="-122"/>
                <a:ea typeface="微软雅黑" panose="020B0503020204020204" pitchFamily="34" charset="-122"/>
              </a:rPr>
              <a:t>02    </a:t>
            </a:r>
            <a:r>
              <a:rPr lang="zh-CN" altLang="en-US" sz="3200" b="1">
                <a:solidFill>
                  <a:schemeClr val="bg1"/>
                </a:solidFill>
                <a:latin typeface="微软雅黑" panose="020B0503020204020204" pitchFamily="34" charset="-122"/>
                <a:ea typeface="微软雅黑" panose="020B0503020204020204" pitchFamily="34" charset="-122"/>
                <a:sym typeface="+mn-ea"/>
              </a:rPr>
              <a:t>内容讲授</a:t>
            </a:r>
            <a:endParaRPr lang="zh-CN" altLang="en-US" sz="3200" b="1">
              <a:solidFill>
                <a:schemeClr val="bg1"/>
              </a:solidFill>
              <a:latin typeface="微软雅黑" panose="020B0503020204020204" pitchFamily="34" charset="-122"/>
              <a:ea typeface="微软雅黑" panose="020B0503020204020204" pitchFamily="34" charset="-122"/>
              <a:sym typeface="+mn-ea"/>
            </a:endParaRPr>
          </a:p>
        </p:txBody>
      </p:sp>
      <p:pic>
        <p:nvPicPr>
          <p:cNvPr id="4" name="Picture 1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8400415" y="3140710"/>
            <a:ext cx="3556635" cy="262191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5"/>
          <p:cNvSpPr txBox="1">
            <a:spLocks noChangeArrowheads="1"/>
          </p:cNvSpPr>
          <p:nvPr/>
        </p:nvSpPr>
        <p:spPr bwMode="auto">
          <a:xfrm>
            <a:off x="4971733" y="3331210"/>
            <a:ext cx="3832225" cy="492125"/>
          </a:xfrm>
          <a:prstGeom prst="rect">
            <a:avLst/>
          </a:prstGeom>
          <a:noFill/>
          <a:ln w="9525">
            <a:noFill/>
            <a:miter lim="800000"/>
          </a:ln>
        </p:spPr>
        <p:txBody>
          <a:bodyPr lIns="0" tIns="0" rIns="0" bIns="0" anchor="ctr">
            <a:spAutoFit/>
          </a:bodyPr>
          <a:p>
            <a:pPr algn="l"/>
            <a:r>
              <a:rPr lang="en-US" altLang="zh-CN" sz="3200" b="1">
                <a:latin typeface="微软雅黑" panose="020B0503020204020204" pitchFamily="34" charset="-122"/>
                <a:ea typeface="微软雅黑" panose="020B0503020204020204" pitchFamily="34" charset="-122"/>
              </a:rPr>
              <a:t>03    总结</a:t>
            </a:r>
            <a:endParaRPr lang="en-US" altLang="zh-CN" sz="3200" b="1">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additive="base">
                                        <p:cTn id="7" dur="500" fill="hold"/>
                                        <p:tgtEl>
                                          <p:spTgt spid="9218"/>
                                        </p:tgtEl>
                                        <p:attrNameLst>
                                          <p:attrName>ppt_x</p:attrName>
                                        </p:attrNameLst>
                                      </p:cBhvr>
                                      <p:tavLst>
                                        <p:tav tm="0">
                                          <p:val>
                                            <p:strVal val="0-#ppt_w/2"/>
                                          </p:val>
                                        </p:tav>
                                        <p:tav tm="100000">
                                          <p:val>
                                            <p:strVal val="#ppt_x"/>
                                          </p:val>
                                        </p:tav>
                                      </p:tavLst>
                                    </p:anim>
                                    <p:anim calcmode="lin" valueType="num">
                                      <p:cBhvr additive="base">
                                        <p:cTn id="8" dur="500" fill="hold"/>
                                        <p:tgtEl>
                                          <p:spTgt spid="9218"/>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1268"/>
                                        </p:tgtEl>
                                        <p:attrNameLst>
                                          <p:attrName>style.visibility</p:attrName>
                                        </p:attrNameLst>
                                      </p:cBhvr>
                                      <p:to>
                                        <p:strVal val="visible"/>
                                      </p:to>
                                    </p:set>
                                    <p:anim calcmode="lin" valueType="num">
                                      <p:cBhvr additive="base">
                                        <p:cTn id="11" dur="500" fill="hold"/>
                                        <p:tgtEl>
                                          <p:spTgt spid="11268"/>
                                        </p:tgtEl>
                                        <p:attrNameLst>
                                          <p:attrName>ppt_x</p:attrName>
                                        </p:attrNameLst>
                                      </p:cBhvr>
                                      <p:tavLst>
                                        <p:tav tm="0">
                                          <p:val>
                                            <p:strVal val="0-#ppt_w/2"/>
                                          </p:val>
                                        </p:tav>
                                        <p:tav tm="100000">
                                          <p:val>
                                            <p:strVal val="#ppt_x"/>
                                          </p:val>
                                        </p:tav>
                                      </p:tavLst>
                                    </p:anim>
                                    <p:anim calcmode="lin" valueType="num">
                                      <p:cBhvr additive="base">
                                        <p:cTn id="12" dur="500" fill="hold"/>
                                        <p:tgtEl>
                                          <p:spTgt spid="11268"/>
                                        </p:tgtEl>
                                        <p:attrNameLst>
                                          <p:attrName>ppt_y</p:attrName>
                                        </p:attrNameLst>
                                      </p:cBhvr>
                                      <p:tavLst>
                                        <p:tav tm="0">
                                          <p:val>
                                            <p:strVal val="#ppt_y"/>
                                          </p:val>
                                        </p:tav>
                                        <p:tav tm="100000">
                                          <p:val>
                                            <p:strVal val="#ppt_y"/>
                                          </p:val>
                                        </p:tav>
                                      </p:tavLst>
                                    </p:anim>
                                  </p:childTnLst>
                                </p:cTn>
                              </p:par>
                              <p:par>
                                <p:cTn id="13" presetID="2" presetClass="entr" presetSubtype="4" fill="hold" grpId="0" nodeType="withEffect">
                                  <p:stCondLst>
                                    <p:cond delay="0"/>
                                  </p:stCondLst>
                                  <p:iterate type="lt">
                                    <p:tmPct val="0"/>
                                  </p:iterate>
                                  <p:childTnLst>
                                    <p:set>
                                      <p:cBhvr>
                                        <p:cTn id="14" dur="1" fill="hold">
                                          <p:stCondLst>
                                            <p:cond delay="0"/>
                                          </p:stCondLst>
                                        </p:cTn>
                                        <p:tgtEl>
                                          <p:spTgt spid="11270"/>
                                        </p:tgtEl>
                                        <p:attrNameLst>
                                          <p:attrName>style.visibility</p:attrName>
                                        </p:attrNameLst>
                                      </p:cBhvr>
                                      <p:to>
                                        <p:strVal val="visible"/>
                                      </p:to>
                                    </p:set>
                                    <p:anim calcmode="lin" valueType="num">
                                      <p:cBhvr additive="base">
                                        <p:cTn id="15" dur="500" fill="hold"/>
                                        <p:tgtEl>
                                          <p:spTgt spid="11270"/>
                                        </p:tgtEl>
                                        <p:attrNameLst>
                                          <p:attrName>ppt_x</p:attrName>
                                        </p:attrNameLst>
                                      </p:cBhvr>
                                      <p:tavLst>
                                        <p:tav tm="0">
                                          <p:val>
                                            <p:strVal val="#ppt_x"/>
                                          </p:val>
                                        </p:tav>
                                        <p:tav tm="100000">
                                          <p:val>
                                            <p:strVal val="#ppt_x"/>
                                          </p:val>
                                        </p:tav>
                                      </p:tavLst>
                                    </p:anim>
                                    <p:anim calcmode="lin" valueType="num">
                                      <p:cBhvr additive="base">
                                        <p:cTn id="16" dur="500" fill="hold"/>
                                        <p:tgtEl>
                                          <p:spTgt spid="11270"/>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500"/>
                            </p:stCondLst>
                            <p:childTnLst>
                              <p:par>
                                <p:cTn id="22" presetID="2" presetClass="entr" presetSubtype="8" fill="hold" grpId="0" nodeType="afterEffect">
                                  <p:stCondLst>
                                    <p:cond delay="0"/>
                                  </p:stCondLst>
                                  <p:childTnLst>
                                    <p:set>
                                      <p:cBhvr>
                                        <p:cTn id="23" dur="1" fill="hold">
                                          <p:stCondLst>
                                            <p:cond delay="0"/>
                                          </p:stCondLst>
                                        </p:cTn>
                                        <p:tgtEl>
                                          <p:spTgt spid="9217"/>
                                        </p:tgtEl>
                                        <p:attrNameLst>
                                          <p:attrName>style.visibility</p:attrName>
                                        </p:attrNameLst>
                                      </p:cBhvr>
                                      <p:to>
                                        <p:strVal val="visible"/>
                                      </p:to>
                                    </p:set>
                                    <p:anim calcmode="lin" valueType="num">
                                      <p:cBhvr additive="base">
                                        <p:cTn id="24" dur="1000" fill="hold"/>
                                        <p:tgtEl>
                                          <p:spTgt spid="9217"/>
                                        </p:tgtEl>
                                        <p:attrNameLst>
                                          <p:attrName>ppt_x</p:attrName>
                                        </p:attrNameLst>
                                      </p:cBhvr>
                                      <p:tavLst>
                                        <p:tav tm="0">
                                          <p:val>
                                            <p:strVal val="0-#ppt_w/2"/>
                                          </p:val>
                                        </p:tav>
                                        <p:tav tm="100000">
                                          <p:val>
                                            <p:strVal val="#ppt_x"/>
                                          </p:val>
                                        </p:tav>
                                      </p:tavLst>
                                    </p:anim>
                                    <p:anim calcmode="lin" valueType="num">
                                      <p:cBhvr additive="base">
                                        <p:cTn id="25" dur="1000" fill="hold"/>
                                        <p:tgtEl>
                                          <p:spTgt spid="9217"/>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0"/>
                                  </p:stCondLst>
                                  <p:childTnLst>
                                    <p:set>
                                      <p:cBhvr>
                                        <p:cTn id="27" dur="1" fill="hold">
                                          <p:stCondLst>
                                            <p:cond delay="0"/>
                                          </p:stCondLst>
                                        </p:cTn>
                                        <p:tgtEl>
                                          <p:spTgt spid="4"/>
                                        </p:tgtEl>
                                        <p:attrNameLst>
                                          <p:attrName>style.visibility</p:attrName>
                                        </p:attrNameLst>
                                      </p:cBhvr>
                                      <p:to>
                                        <p:strVal val="visible"/>
                                      </p:to>
                                    </p:set>
                                    <p:anim calcmode="lin" valueType="num">
                                      <p:cBhvr additive="base">
                                        <p:cTn id="28" dur="500" fill="hold"/>
                                        <p:tgtEl>
                                          <p:spTgt spid="4"/>
                                        </p:tgtEl>
                                        <p:attrNameLst>
                                          <p:attrName>ppt_x</p:attrName>
                                        </p:attrNameLst>
                                      </p:cBhvr>
                                      <p:tavLst>
                                        <p:tav tm="0">
                                          <p:val>
                                            <p:strVal val="1+#ppt_w/2"/>
                                          </p:val>
                                        </p:tav>
                                        <p:tav tm="100000">
                                          <p:val>
                                            <p:strVal val="#ppt_x"/>
                                          </p:val>
                                        </p:tav>
                                      </p:tavLst>
                                    </p:anim>
                                    <p:anim calcmode="lin" valueType="num">
                                      <p:cBhvr additive="base">
                                        <p:cTn id="29"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7" grpId="0" bldLvl="0" animBg="1"/>
      <p:bldP spid="9218" grpId="0" bldLvl="0" animBg="1"/>
      <p:bldP spid="11268" grpId="0"/>
      <p:bldP spid="11270" grpId="0"/>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2" name="文本框 1"/>
          <p:cNvSpPr txBox="1"/>
          <p:nvPr/>
        </p:nvSpPr>
        <p:spPr>
          <a:xfrm>
            <a:off x="2091690" y="2506980"/>
            <a:ext cx="6654800" cy="1568450"/>
          </a:xfrm>
          <a:prstGeom prst="rect">
            <a:avLst/>
          </a:prstGeom>
          <a:ln>
            <a:prstDash val="dash"/>
          </a:ln>
        </p:spPr>
        <p:style>
          <a:lnRef idx="2">
            <a:schemeClr val="accent1"/>
          </a:lnRef>
          <a:fillRef idx="1">
            <a:schemeClr val="lt1"/>
          </a:fillRef>
          <a:effectRef idx="0">
            <a:schemeClr val="accent1"/>
          </a:effectRef>
          <a:fontRef idx="minor">
            <a:schemeClr val="dk1"/>
          </a:fontRef>
        </p:style>
        <p:txBody>
          <a:bodyPr wrap="square" rtlCol="0" anchor="t">
            <a:spAutoFit/>
          </a:bodyPr>
          <a:p>
            <a:pPr>
              <a:buNone/>
            </a:pPr>
            <a:r>
              <a:rPr lang="zh-CN" altLang="en-US" sz="3200" dirty="0">
                <a:latin typeface="微软雅黑" panose="020B0503020204020204" pitchFamily="34" charset="-122"/>
                <a:ea typeface="微软雅黑" panose="020B0503020204020204" pitchFamily="34" charset="-122"/>
                <a:sym typeface="+mn-ea"/>
              </a:rPr>
              <a:t>一、配备岗位人员的含义</a:t>
            </a:r>
            <a:endParaRPr lang="zh-CN" altLang="en-US" sz="3200" dirty="0">
              <a:latin typeface="微软雅黑" panose="020B0503020204020204" pitchFamily="34" charset="-122"/>
              <a:ea typeface="微软雅黑" panose="020B0503020204020204" pitchFamily="34" charset="-122"/>
            </a:endParaRPr>
          </a:p>
          <a:p>
            <a:pPr>
              <a:buNone/>
            </a:pPr>
            <a:r>
              <a:rPr lang="zh-CN" altLang="en-US" sz="3200" dirty="0">
                <a:latin typeface="微软雅黑" panose="020B0503020204020204" pitchFamily="34" charset="-122"/>
                <a:ea typeface="微软雅黑" panose="020B0503020204020204" pitchFamily="34" charset="-122"/>
                <a:sym typeface="+mn-ea"/>
              </a:rPr>
              <a:t>二、配备岗位人员任务与原则</a:t>
            </a:r>
            <a:endParaRPr lang="zh-CN" altLang="en-US" sz="3200" dirty="0">
              <a:latin typeface="微软雅黑" panose="020B0503020204020204" pitchFamily="34" charset="-122"/>
              <a:ea typeface="微软雅黑" panose="020B0503020204020204" pitchFamily="34" charset="-122"/>
              <a:sym typeface="+mn-ea"/>
            </a:endParaRPr>
          </a:p>
          <a:p>
            <a:pPr>
              <a:buNone/>
            </a:pPr>
            <a:r>
              <a:rPr lang="zh-CN" altLang="en-US" sz="3200" dirty="0">
                <a:latin typeface="微软雅黑" panose="020B0503020204020204" pitchFamily="34" charset="-122"/>
                <a:ea typeface="微软雅黑" panose="020B0503020204020204" pitchFamily="34" charset="-122"/>
                <a:sym typeface="+mn-ea"/>
              </a:rPr>
              <a:t>三、配备岗位人员工作内容与程序</a:t>
            </a:r>
            <a:endParaRPr lang="zh-CN" altLang="en-US" sz="3200">
              <a:latin typeface="微软雅黑" panose="020B0503020204020204" pitchFamily="34" charset="-122"/>
              <a:ea typeface="微软雅黑" panose="020B0503020204020204" pitchFamily="34" charset="-122"/>
            </a:endParaRPr>
          </a:p>
        </p:txBody>
      </p:sp>
      <p:sp>
        <p:nvSpPr>
          <p:cNvPr id="4" name="文本框 3"/>
          <p:cNvSpPr txBox="1"/>
          <p:nvPr/>
        </p:nvSpPr>
        <p:spPr>
          <a:xfrm>
            <a:off x="1024255" y="1096010"/>
            <a:ext cx="2550795" cy="64516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p>
            <a:r>
              <a:rPr lang="zh-CN" altLang="en-US" sz="3600">
                <a:latin typeface="微软雅黑" panose="020B0503020204020204" pitchFamily="34" charset="-122"/>
                <a:ea typeface="微软雅黑" panose="020B0503020204020204" pitchFamily="34" charset="-122"/>
              </a:rPr>
              <a:t>内容大纲</a:t>
            </a:r>
            <a:endParaRPr lang="zh-CN" altLang="en-US" sz="3600">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grpSp>
        <p:nvGrpSpPr>
          <p:cNvPr id="2" name="Group 6"/>
          <p:cNvGrpSpPr/>
          <p:nvPr/>
        </p:nvGrpSpPr>
        <p:grpSpPr>
          <a:xfrm>
            <a:off x="809625" y="961390"/>
            <a:ext cx="10684510" cy="5462905"/>
            <a:chOff x="0" y="226"/>
            <a:chExt cx="8052" cy="6481"/>
          </a:xfrm>
        </p:grpSpPr>
        <p:sp>
          <p:nvSpPr>
            <p:cNvPr id="35847" name="AutoShape 7"/>
            <p:cNvSpPr>
              <a:spLocks noChangeArrowheads="1"/>
            </p:cNvSpPr>
            <p:nvPr/>
          </p:nvSpPr>
          <p:spPr bwMode="auto">
            <a:xfrm>
              <a:off x="0" y="2322"/>
              <a:ext cx="8052" cy="1251"/>
            </a:xfrm>
            <a:prstGeom prst="flowChartAlternateProcess">
              <a:avLst/>
            </a:prstGeom>
            <a:effectLst>
              <a:glow rad="127000">
                <a:schemeClr val="accent1">
                  <a:alpha val="22000"/>
                </a:schemeClr>
              </a:glow>
              <a:outerShdw blurRad="40000" dist="20000" dir="5400000" rotWithShape="0">
                <a:srgbClr val="000000">
                  <a:alpha val="38000"/>
                </a:srgbClr>
              </a:outerShdw>
            </a:effectLst>
          </p:spPr>
          <p:style>
            <a:lnRef idx="3">
              <a:schemeClr val="lt1"/>
            </a:lnRef>
            <a:fillRef idx="1">
              <a:schemeClr val="accent1"/>
            </a:fillRef>
            <a:effectRef idx="1">
              <a:schemeClr val="accent1"/>
            </a:effectRef>
            <a:fontRef idx="minor">
              <a:schemeClr val="lt1"/>
            </a:fontRef>
          </p:style>
          <p:txBody>
            <a:bodyPr anchor="ctr">
              <a:spAutoFit/>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楷体_GB2312" pitchFamily="49" charset="-122"/>
                <a:cs typeface="+mn-cs"/>
              </a:endParaRPr>
            </a:p>
          </p:txBody>
        </p:sp>
        <p:sp>
          <p:nvSpPr>
            <p:cNvPr id="37895" name="Text Box 8"/>
            <p:cNvSpPr txBox="1"/>
            <p:nvPr/>
          </p:nvSpPr>
          <p:spPr>
            <a:xfrm>
              <a:off x="169" y="793"/>
              <a:ext cx="7727" cy="5914"/>
            </a:xfrm>
            <a:prstGeom prst="rect">
              <a:avLst/>
            </a:prstGeom>
          </p:spPr>
          <p:style>
            <a:lnRef idx="3">
              <a:schemeClr val="lt1"/>
            </a:lnRef>
            <a:fillRef idx="1">
              <a:schemeClr val="accent1"/>
            </a:fillRef>
            <a:effectRef idx="1">
              <a:schemeClr val="accent1"/>
            </a:effectRef>
            <a:fontRef idx="minor">
              <a:schemeClr val="lt1"/>
            </a:fontRef>
          </p:style>
          <p:txBody>
            <a:bodyPr wrap="square" anchor="t">
              <a:spAutoFit/>
            </a:bodyPr>
            <a:p>
              <a:r>
                <a:rPr lang="zh-CN" altLang="en-US" sz="1800" b="0" dirty="0">
                  <a:solidFill>
                    <a:srgbClr val="996600"/>
                  </a:solidFill>
                  <a:latin typeface="黑体" panose="02010609060101010101" charset="-122"/>
                  <a:ea typeface="楷体_GB2312" pitchFamily="49" charset="-122"/>
                </a:rPr>
                <a:t>    </a:t>
              </a:r>
              <a:endParaRPr lang="zh-CN" altLang="en-US" sz="1800" b="0" dirty="0">
                <a:solidFill>
                  <a:srgbClr val="996600"/>
                </a:solidFill>
                <a:latin typeface="黑体" panose="02010609060101010101" charset="-122"/>
                <a:ea typeface="楷体_GB2312" pitchFamily="49" charset="-122"/>
              </a:endParaRPr>
            </a:p>
            <a:p>
              <a:r>
                <a:rPr lang="zh-CN" altLang="en-US" sz="1800" dirty="0">
                  <a:solidFill>
                    <a:schemeClr val="bg1"/>
                  </a:solidFill>
                  <a:latin typeface="黑体" panose="02010609060101010101" charset="-122"/>
                  <a:ea typeface="楷体_GB2312" pitchFamily="49" charset="-122"/>
                </a:rPr>
                <a:t> </a:t>
              </a:r>
              <a:r>
                <a:rPr lang="zh-CN" altLang="en-US" sz="2000" b="1" dirty="0">
                  <a:solidFill>
                    <a:schemeClr val="bg1"/>
                  </a:solidFill>
                  <a:latin typeface="微软雅黑" panose="020B0503020204020204" pitchFamily="34" charset="-122"/>
                  <a:ea typeface="微软雅黑" panose="020B0503020204020204" pitchFamily="34" charset="-122"/>
                </a:rPr>
                <a:t>有两个同龄的年轻人同时受雇于一家店铺，并且拿同样的薪水。可是，一段时间以后，那个叫张三的小伙子青云直上，而叫李四的小伙子却原地踏步。李四很不满意老板的不公平待遇，终于有一天他在老板面前大发牢骚。老板耐心地听着，为了消除李四的不满，老板给李四布置了一个任务：“到集市上看一下，有什么卖的？”李四从集市上回来向老板汇报：“今天早市上只有一个农民拉了一车土豆在卖。”“多少钱一斤？”老板问道。李四说：“哎呀，我没有问！”于是李四赶紧又回到集市上去问，回来的时候告诉老板价格。老板又问：“一共有多少土豆？”李四就又跑去集市一趟，回来告诉老板说：“共30袋土豆。”……</a:t>
              </a:r>
              <a:endParaRPr lang="zh-CN" altLang="en-US" sz="2000" b="1" dirty="0">
                <a:solidFill>
                  <a:schemeClr val="bg1"/>
                </a:solidFill>
                <a:latin typeface="微软雅黑" panose="020B0503020204020204" pitchFamily="34" charset="-122"/>
                <a:ea typeface="微软雅黑" panose="020B0503020204020204" pitchFamily="34" charset="-122"/>
              </a:endParaRPr>
            </a:p>
            <a:p>
              <a:r>
                <a:rPr lang="zh-CN" altLang="en-US" sz="2000" b="1" dirty="0">
                  <a:solidFill>
                    <a:schemeClr val="bg1"/>
                  </a:solidFill>
                  <a:latin typeface="微软雅黑" panose="020B0503020204020204" pitchFamily="34" charset="-122"/>
                  <a:ea typeface="微软雅黑" panose="020B0503020204020204" pitchFamily="34" charset="-122"/>
                </a:rPr>
                <a:t>“好吧。”老板说，“现在你在椅子上坐着休息一会儿，看看张三是怎么做的。”张三很快就从集市上回来了，向老板汇报说有一个农民在集市上卖土豆，一共30袋，价格是多少钱，质量还不错，并且带回来一个样品给老板参考；还说这个农民一个小时后还会弄来几箱西红柿，价格也非常公道，因为昨天这个农民的西 红柿卖得非常快，库存也不多了，然后又拿了一个西红柿样品给老板看，他认为这么物有所值的西红柿老板肯定会进货，于是让农民在外面等着回话呢。</a:t>
              </a:r>
              <a:endParaRPr lang="zh-CN" altLang="en-US" sz="2000" b="1" dirty="0">
                <a:solidFill>
                  <a:schemeClr val="bg1"/>
                </a:solidFill>
                <a:latin typeface="微软雅黑" panose="020B0503020204020204" pitchFamily="34" charset="-122"/>
                <a:ea typeface="微软雅黑" panose="020B0503020204020204" pitchFamily="34" charset="-122"/>
              </a:endParaRPr>
            </a:p>
            <a:p>
              <a:r>
                <a:rPr lang="zh-CN" altLang="en-US" sz="2000" b="1" dirty="0">
                  <a:solidFill>
                    <a:schemeClr val="bg1"/>
                  </a:solidFill>
                  <a:latin typeface="微软雅黑" panose="020B0503020204020204" pitchFamily="34" charset="-122"/>
                  <a:ea typeface="微软雅黑" panose="020B0503020204020204" pitchFamily="34" charset="-122"/>
                </a:rPr>
                <a:t>  请同学们思考：张三的薪水为什么比李四的高？ </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37896" name="Text Box 9"/>
            <p:cNvSpPr txBox="1"/>
            <p:nvPr/>
          </p:nvSpPr>
          <p:spPr>
            <a:xfrm>
              <a:off x="2064" y="226"/>
              <a:ext cx="4110" cy="619"/>
            </a:xfrm>
            <a:prstGeom prst="rect">
              <a:avLst/>
            </a:prstGeom>
          </p:spPr>
          <p:style>
            <a:lnRef idx="3">
              <a:schemeClr val="lt1"/>
            </a:lnRef>
            <a:fillRef idx="1">
              <a:schemeClr val="accent1"/>
            </a:fillRef>
            <a:effectRef idx="1">
              <a:schemeClr val="accent1"/>
            </a:effectRef>
            <a:fontRef idx="minor">
              <a:schemeClr val="lt1"/>
            </a:fontRef>
          </p:style>
          <p:txBody>
            <a:bodyPr wrap="square" anchor="t">
              <a:spAutoFit/>
            </a:bodyPr>
            <a:p>
              <a:r>
                <a:rPr lang="zh-CN" altLang="en-US" sz="2800" dirty="0">
                  <a:solidFill>
                    <a:schemeClr val="bg1"/>
                  </a:solidFill>
                  <a:latin typeface="微软雅黑" panose="020B0503020204020204" pitchFamily="34" charset="-122"/>
                  <a:ea typeface="微软雅黑" panose="020B0503020204020204" pitchFamily="34" charset="-122"/>
                </a:rPr>
                <a:t>任务情境：谁是最会买土豆的人</a:t>
              </a:r>
              <a:endParaRPr lang="zh-CN" altLang="en-US" sz="2800" dirty="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0-#ppt_w/2"/>
                                          </p:val>
                                        </p:tav>
                                        <p:tav tm="100000">
                                          <p:val>
                                            <p:strVal val="#ppt_x"/>
                                          </p:val>
                                        </p:tav>
                                      </p:tavLst>
                                    </p:anim>
                                    <p:anim calcmode="lin" valueType="num">
                                      <p:cBhvr additive="base">
                                        <p:cTn id="12"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4" name="圆角矩形 3"/>
          <p:cNvSpPr/>
          <p:nvPr/>
        </p:nvSpPr>
        <p:spPr>
          <a:xfrm>
            <a:off x="1463675" y="2637155"/>
            <a:ext cx="9260840" cy="3044190"/>
          </a:xfrm>
          <a:prstGeom prst="roundRect">
            <a:avLst/>
          </a:prstGeom>
          <a:no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grpSp>
        <p:nvGrpSpPr>
          <p:cNvPr id="5" name="组合 4"/>
          <p:cNvGrpSpPr/>
          <p:nvPr/>
        </p:nvGrpSpPr>
        <p:grpSpPr>
          <a:xfrm>
            <a:off x="5159375" y="1229360"/>
            <a:ext cx="1475740" cy="1440180"/>
            <a:chOff x="304800" y="673100"/>
            <a:chExt cx="4000500" cy="4000500"/>
          </a:xfrm>
          <a:effectLst>
            <a:outerShdw blurRad="444500" dist="254000" dir="8100000" algn="tr" rotWithShape="0">
              <a:prstClr val="black">
                <a:alpha val="50000"/>
              </a:prstClr>
            </a:outerShdw>
          </a:effectLst>
        </p:grpSpPr>
        <p:sp>
          <p:nvSpPr>
            <p:cNvPr id="6" name="同心圆 5"/>
            <p:cNvSpPr/>
            <p:nvPr/>
          </p:nvSpPr>
          <p:spPr>
            <a:xfrm>
              <a:off x="304800" y="673100"/>
              <a:ext cx="4000500" cy="4000500"/>
            </a:xfrm>
            <a:prstGeom prst="donut">
              <a:avLst>
                <a:gd name="adj" fmla="val 4879"/>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7" name="椭圆 6"/>
            <p:cNvSpPr/>
            <p:nvPr/>
          </p:nvSpPr>
          <p:spPr>
            <a:xfrm>
              <a:off x="392112" y="760412"/>
              <a:ext cx="3825874" cy="3825874"/>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grpSp>
      <p:sp>
        <p:nvSpPr>
          <p:cNvPr id="8" name="矩形 7"/>
          <p:cNvSpPr/>
          <p:nvPr/>
        </p:nvSpPr>
        <p:spPr>
          <a:xfrm>
            <a:off x="5393055" y="1472565"/>
            <a:ext cx="1007745" cy="953135"/>
          </a:xfrm>
          <a:prstGeom prst="rect">
            <a:avLst/>
          </a:prstGeom>
        </p:spPr>
        <p:txBody>
          <a:bodyPr wrap="square">
            <a:spAutoFit/>
          </a:bodyPr>
          <a:p>
            <a:r>
              <a:rPr lang="zh-CN" altLang="en-US" sz="2800" b="1" dirty="0" smtClean="0">
                <a:solidFill>
                  <a:schemeClr val="bg1"/>
                </a:solidFill>
                <a:latin typeface="微软雅黑" panose="020B0503020204020204" pitchFamily="34" charset="-122"/>
                <a:ea typeface="微软雅黑" panose="020B0503020204020204" pitchFamily="34" charset="-122"/>
              </a:rPr>
              <a:t>任务</a:t>
            </a:r>
            <a:endParaRPr lang="zh-CN" altLang="en-US" sz="2800" b="1" dirty="0" smtClean="0">
              <a:solidFill>
                <a:schemeClr val="bg1"/>
              </a:solidFill>
              <a:latin typeface="微软雅黑" panose="020B0503020204020204" pitchFamily="34" charset="-122"/>
              <a:ea typeface="微软雅黑" panose="020B0503020204020204" pitchFamily="34" charset="-122"/>
            </a:endParaRPr>
          </a:p>
          <a:p>
            <a:r>
              <a:rPr lang="zh-CN" altLang="en-US" sz="2800" b="1" dirty="0" smtClean="0">
                <a:solidFill>
                  <a:schemeClr val="bg1"/>
                </a:solidFill>
                <a:latin typeface="微软雅黑" panose="020B0503020204020204" pitchFamily="34" charset="-122"/>
                <a:ea typeface="微软雅黑" panose="020B0503020204020204" pitchFamily="34" charset="-122"/>
              </a:rPr>
              <a:t>分析</a:t>
            </a:r>
            <a:endParaRPr lang="zh-CN" altLang="en-US" sz="2800" b="1" dirty="0" smtClean="0">
              <a:solidFill>
                <a:schemeClr val="bg1"/>
              </a:solidFill>
              <a:latin typeface="微软雅黑" panose="020B0503020204020204" pitchFamily="34" charset="-122"/>
              <a:ea typeface="微软雅黑" panose="020B0503020204020204" pitchFamily="34" charset="-122"/>
            </a:endParaRPr>
          </a:p>
        </p:txBody>
      </p:sp>
      <p:sp>
        <p:nvSpPr>
          <p:cNvPr id="21" name="TextBox 20"/>
          <p:cNvSpPr txBox="1"/>
          <p:nvPr/>
        </p:nvSpPr>
        <p:spPr>
          <a:xfrm>
            <a:off x="1919605" y="2882900"/>
            <a:ext cx="8261985" cy="2239010"/>
          </a:xfrm>
          <a:prstGeom prst="rect">
            <a:avLst/>
          </a:prstGeom>
          <a:noFill/>
        </p:spPr>
        <p:txBody>
          <a:bodyPr wrap="square" lIns="0" tIns="0" rIns="0" bIns="0" rtlCol="0">
            <a:spAutoFit/>
          </a:bodyPr>
          <a:p>
            <a:pPr indent="266700">
              <a:lnSpc>
                <a:spcPct val="130000"/>
              </a:lnSpc>
            </a:pPr>
            <a:r>
              <a:rPr lang="zh-CN" altLang="en-US" sz="1000" dirty="0" smtClean="0">
                <a:solidFill>
                  <a:schemeClr val="tx1">
                    <a:lumMod val="65000"/>
                    <a:lumOff val="35000"/>
                  </a:schemeClr>
                </a:solidFill>
                <a:latin typeface="微软雅黑" panose="020B0503020204020204" pitchFamily="34" charset="-122"/>
                <a:ea typeface="微软雅黑" panose="020B0503020204020204" pitchFamily="34" charset="-122"/>
              </a:rPr>
              <a:t>  </a:t>
            </a:r>
            <a:r>
              <a:rPr lang="zh-CN" altLang="en-US" sz="2800" dirty="0" smtClean="0">
                <a:solidFill>
                  <a:schemeClr val="tx1">
                    <a:lumMod val="65000"/>
                    <a:lumOff val="35000"/>
                  </a:schemeClr>
                </a:solidFill>
                <a:latin typeface="微软雅黑" panose="020B0503020204020204" pitchFamily="34" charset="-122"/>
                <a:ea typeface="微软雅黑" panose="020B0503020204020204" pitchFamily="34" charset="-122"/>
              </a:rPr>
              <a:t>  </a:t>
            </a:r>
            <a:r>
              <a:rPr lang="zh-CN" altLang="en-US" sz="2800" dirty="0" smtClean="0">
                <a:solidFill>
                  <a:schemeClr val="tx2">
                    <a:lumMod val="75000"/>
                  </a:schemeClr>
                </a:solidFill>
                <a:latin typeface="微软雅黑" panose="020B0503020204020204" pitchFamily="34" charset="-122"/>
                <a:ea typeface="微软雅黑" panose="020B0503020204020204" pitchFamily="34" charset="-122"/>
              </a:rPr>
              <a:t> </a:t>
            </a:r>
            <a:r>
              <a:rPr lang="zh-CN" altLang="en-US" sz="2800" dirty="0">
                <a:solidFill>
                  <a:schemeClr val="tx2">
                    <a:lumMod val="75000"/>
                  </a:schemeClr>
                </a:solidFill>
                <a:latin typeface="微软雅黑" panose="020B0503020204020204" pitchFamily="34" charset="-122"/>
                <a:ea typeface="微软雅黑" panose="020B0503020204020204" pitchFamily="34" charset="-122"/>
                <a:sym typeface="+mn-ea"/>
              </a:rPr>
              <a:t>组织内的分工是因人而异的，成员的重要性由能力和贡献来决定。能力有差别，贡献有大小，好的组织能让恰当的人在恰当的位置发挥恰当的作用。这就是人员配备的哲学。</a:t>
            </a:r>
            <a:endParaRPr lang="zh-CN" altLang="en-US" sz="2800" dirty="0">
              <a:solidFill>
                <a:schemeClr val="tx2">
                  <a:lumMod val="7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4" name="文本框 3"/>
          <p:cNvSpPr txBox="1"/>
          <p:nvPr/>
        </p:nvSpPr>
        <p:spPr>
          <a:xfrm>
            <a:off x="814070" y="1118870"/>
            <a:ext cx="4094480" cy="521970"/>
          </a:xfrm>
          <a:prstGeom prst="rect">
            <a:avLst/>
          </a:prstGeom>
          <a:noFill/>
        </p:spPr>
        <p:txBody>
          <a:bodyPr wrap="none" rtlCol="0" anchor="t">
            <a:spAutoFit/>
          </a:bodyPr>
          <a:p>
            <a:pPr algn="l"/>
            <a:r>
              <a:rPr lang="zh-CN" altLang="en-US" sz="28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一、配备岗位人员的含义</a:t>
            </a:r>
            <a:endParaRPr lang="zh-CN" altLang="en-US" sz="28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endParaRPr>
          </a:p>
        </p:txBody>
      </p:sp>
      <p:pic>
        <p:nvPicPr>
          <p:cNvPr id="6" name="图片 5" descr="A000220150824A03PPIC"/>
          <p:cNvPicPr>
            <a:picLocks noChangeAspect="1"/>
          </p:cNvPicPr>
          <p:nvPr/>
        </p:nvPicPr>
        <p:blipFill>
          <a:blip r:embed="rId1"/>
          <a:stretch>
            <a:fillRect/>
          </a:stretch>
        </p:blipFill>
        <p:spPr>
          <a:xfrm>
            <a:off x="2077085" y="1640840"/>
            <a:ext cx="5640070" cy="4588510"/>
          </a:xfrm>
          <a:prstGeom prst="rect">
            <a:avLst/>
          </a:prstGeom>
        </p:spPr>
      </p:pic>
      <p:sp>
        <p:nvSpPr>
          <p:cNvPr id="5" name="文本框 4"/>
          <p:cNvSpPr txBox="1"/>
          <p:nvPr/>
        </p:nvSpPr>
        <p:spPr>
          <a:xfrm>
            <a:off x="1075055" y="5688965"/>
            <a:ext cx="8168640" cy="953135"/>
          </a:xfrm>
          <a:prstGeom prst="rect">
            <a:avLst/>
          </a:prstGeom>
        </p:spPr>
        <p:style>
          <a:lnRef idx="3">
            <a:schemeClr val="lt1"/>
          </a:lnRef>
          <a:fillRef idx="1">
            <a:schemeClr val="accent1"/>
          </a:fillRef>
          <a:effectRef idx="1">
            <a:schemeClr val="accent1"/>
          </a:effectRef>
          <a:fontRef idx="minor">
            <a:schemeClr val="lt1"/>
          </a:fontRef>
        </p:style>
        <p:txBody>
          <a:bodyPr wrap="square" rtlCol="0" anchor="t">
            <a:spAutoFit/>
          </a:bodyPr>
          <a:p>
            <a:r>
              <a:rPr lang="zh-CN" altLang="en-US" sz="2800" b="1" dirty="0">
                <a:solidFill>
                  <a:srgbClr val="FFFFFF"/>
                </a:solidFill>
                <a:latin typeface="微软雅黑" panose="020B0503020204020204" pitchFamily="34" charset="-122"/>
                <a:ea typeface="微软雅黑" panose="020B0503020204020204" pitchFamily="34" charset="-122"/>
                <a:sym typeface="+mn-ea"/>
              </a:rPr>
              <a:t>人员配备</a:t>
            </a:r>
            <a:r>
              <a:rPr lang="zh-CN" altLang="en-US" sz="2800" b="1" dirty="0">
                <a:latin typeface="微软雅黑" panose="020B0503020204020204" pitchFamily="34" charset="-122"/>
                <a:ea typeface="微软雅黑" panose="020B0503020204020204" pitchFamily="34" charset="-122"/>
                <a:sym typeface="+mn-ea"/>
              </a:rPr>
              <a:t>是为每个岗位配备适当的人和为每个人安排适当的工作，因此被称为</a:t>
            </a:r>
            <a:r>
              <a:rPr lang="zh-CN" altLang="en-US" sz="2800" b="1" dirty="0">
                <a:solidFill>
                  <a:srgbClr val="FFFFFF"/>
                </a:solidFill>
                <a:latin typeface="微软雅黑" panose="020B0503020204020204" pitchFamily="34" charset="-122"/>
                <a:ea typeface="微软雅黑" panose="020B0503020204020204" pitchFamily="34" charset="-122"/>
                <a:sym typeface="+mn-ea"/>
              </a:rPr>
              <a:t>人事职能。</a:t>
            </a:r>
            <a:endParaRPr lang="zh-CN" altLang="en-US" sz="2800">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tags/tag1.xml><?xml version="1.0" encoding="utf-8"?>
<p:tagLst xmlns:p="http://schemas.openxmlformats.org/presentationml/2006/main">
  <p:tag name="TIMING" val="|0.7|1|0.6|0.6"/>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主题">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3898</Words>
  <Application>WPS 演示</Application>
  <PresentationFormat>自定义</PresentationFormat>
  <Paragraphs>410</Paragraphs>
  <Slides>26</Slides>
  <Notes>40</Notes>
  <HiddenSlides>0</HiddenSlides>
  <MMClips>1</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26</vt:i4>
      </vt:variant>
    </vt:vector>
  </HeadingPairs>
  <TitlesOfParts>
    <vt:vector size="41" baseType="lpstr">
      <vt:lpstr>Arial</vt:lpstr>
      <vt:lpstr>宋体</vt:lpstr>
      <vt:lpstr>Wingdings</vt:lpstr>
      <vt:lpstr>Calibri</vt:lpstr>
      <vt:lpstr>微软雅黑</vt:lpstr>
      <vt:lpstr>Impact</vt:lpstr>
      <vt:lpstr>楷体_GB2312</vt:lpstr>
      <vt:lpstr>黑体</vt:lpstr>
      <vt:lpstr>Times New Roman</vt:lpstr>
      <vt:lpstr>华文中宋</vt:lpstr>
      <vt:lpstr>Arial Unicode MS</vt:lpstr>
      <vt:lpstr>Britannic Bold</vt:lpstr>
      <vt:lpstr>新宋体</vt:lpstr>
      <vt:lpstr>Segoe Print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hl81829782</Company>
  <LinksUpToDate>false</LinksUpToDate>
  <SharedDoc>false</SharedDoc>
  <HyperlinksChanged>false</HyperlinksChanged>
  <AppVersion>14.0000</AppVersion>
  <Manager>hl81829782</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dc:title>
  <dc:creator/>
  <cp:lastModifiedBy>plumstory</cp:lastModifiedBy>
  <cp:revision>1871</cp:revision>
  <dcterms:created xsi:type="dcterms:W3CDTF">2016-01-13T14:39:00Z</dcterms:created>
  <dcterms:modified xsi:type="dcterms:W3CDTF">2017-12-20T07:09:22Z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2052-10.1.0.6929</vt:lpwstr>
  </property>
</Properties>
</file>