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tiff" ContentType="image/tiff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0"/>
  </p:handoutMasterIdLst>
  <p:sldIdLst>
    <p:sldId id="360" r:id="rId3"/>
    <p:sldId id="405" r:id="rId5"/>
    <p:sldId id="258" r:id="rId6"/>
    <p:sldId id="307" r:id="rId7"/>
    <p:sldId id="421" r:id="rId8"/>
    <p:sldId id="505" r:id="rId9"/>
    <p:sldId id="443" r:id="rId10"/>
    <p:sldId id="422" r:id="rId11"/>
    <p:sldId id="432" r:id="rId12"/>
    <p:sldId id="438" r:id="rId13"/>
    <p:sldId id="433" r:id="rId14"/>
    <p:sldId id="442" r:id="rId15"/>
    <p:sldId id="471" r:id="rId16"/>
    <p:sldId id="445" r:id="rId17"/>
    <p:sldId id="491" r:id="rId18"/>
    <p:sldId id="472" r:id="rId19"/>
    <p:sldId id="488" r:id="rId20"/>
    <p:sldId id="489" r:id="rId21"/>
    <p:sldId id="490" r:id="rId22"/>
    <p:sldId id="498" r:id="rId23"/>
    <p:sldId id="497" r:id="rId24"/>
    <p:sldId id="423" r:id="rId25"/>
    <p:sldId id="424" r:id="rId26"/>
    <p:sldId id="441" r:id="rId27"/>
    <p:sldId id="465" r:id="rId28"/>
    <p:sldId id="418" r:id="rId29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FF"/>
    <a:srgbClr val="0848AF"/>
    <a:srgbClr val="FF8500"/>
    <a:srgbClr val="3C78CE"/>
    <a:srgbClr val="CD1F06"/>
    <a:srgbClr val="CB1003"/>
    <a:srgbClr val="A50021"/>
    <a:srgbClr val="08489B"/>
    <a:srgbClr val="054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63" autoAdjust="0"/>
    <p:restoredTop sz="94660"/>
  </p:normalViewPr>
  <p:slideViewPr>
    <p:cSldViewPr>
      <p:cViewPr>
        <p:scale>
          <a:sx n="66" d="100"/>
          <a:sy n="66" d="100"/>
        </p:scale>
        <p:origin x="-1277" y="-538"/>
      </p:cViewPr>
      <p:guideLst>
        <p:guide orient="horz" pos="2079"/>
        <p:guide pos="375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2580" y="-78"/>
      </p:cViewPr>
      <p:guideLst>
        <p:guide orient="horz" pos="2772"/>
        <p:guide pos="211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4DFFCEE-9117-4569-827D-343A93DDD2D6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B9CFCD2-35DB-4E6F-9B70-D2EE67D0E5A4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0D532F7-9EE9-4116-8F06-B3E96FF78C30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069CC9D-01D8-4B68-87F0-663CB8538CBD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81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14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2"/>
          <p:cNvPicPr>
            <a:picLocks noChangeAspect="1"/>
          </p:cNvPicPr>
          <p:nvPr userDrawn="1"/>
        </p:nvPicPr>
        <p:blipFill>
          <a:blip r:embed="rId2">
            <a:lum bright="6000"/>
          </a:blip>
          <a:srcRect t="86078"/>
          <a:stretch>
            <a:fillRect/>
          </a:stretch>
        </p:blipFill>
        <p:spPr bwMode="auto">
          <a:xfrm>
            <a:off x="0" y="6092825"/>
            <a:ext cx="12190413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254E2-FC8B-4B32-8E59-CBB338734676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F90D5D2C-EE64-4790-BCD4-67E280891632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wmf"/><Relationship Id="rId1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tif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/>
        </p:nvSpPr>
        <p:spPr>
          <a:xfrm>
            <a:off x="379095" y="8890"/>
            <a:ext cx="5574030" cy="6840855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1506855" y="1599565"/>
            <a:ext cx="3896360" cy="3439160"/>
          </a:xfrm>
          <a:prstGeom prst="ellipse">
            <a:avLst/>
          </a:prstGeom>
          <a:blipFill dpi="0"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1" rIns="68562" bIns="34281"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0355580" y="6155690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管理学基础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0507980" y="6155690"/>
            <a:ext cx="1325880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t">
            <a:spAutoFit/>
          </a:bodyPr>
          <a:p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管理学基础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257925" y="2858135"/>
            <a:ext cx="64446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latin typeface="微软雅黑" panose="020B0503020204020204" pitchFamily="34" charset="-122"/>
                <a:ea typeface="微软雅黑" panose="020B0503020204020204" pitchFamily="34" charset="-122"/>
              </a:rPr>
              <a:t>组织与组织结构</a:t>
            </a:r>
            <a:endParaRPr lang="zh-CN" altLang="en-US" sz="5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6120765" y="4793615"/>
            <a:ext cx="5855970" cy="504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选自：模块四 明确分工，任务一 设计组织结构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5770" y="765175"/>
            <a:ext cx="46704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现象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1699895" y="1333500"/>
            <a:ext cx="8534400" cy="41910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zh-CN" altLang="en-US" b="1" dirty="0">
                <a:latin typeface="黑体" panose="02010609060101010101" charset="-122"/>
                <a:ea typeface="黑体" panose="02010609060101010101" charset="-122"/>
              </a:rPr>
              <a:t>一个和尚挑水吃，两个和尚抬水吃，三个和尚没水吃；</a:t>
            </a:r>
            <a:endParaRPr lang="en-US" altLang="zh-CN" b="1" dirty="0"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/>
            <a:r>
              <a:rPr lang="zh-CN" altLang="en-US" b="1" dirty="0">
                <a:latin typeface="黑体" panose="02010609060101010101" charset="-122"/>
                <a:ea typeface="黑体" panose="02010609060101010101" charset="-122"/>
              </a:rPr>
              <a:t>三个臭皮匠，顶一个诸葛亮。</a:t>
            </a:r>
            <a:endParaRPr lang="en-US" altLang="zh-CN" b="1" dirty="0"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/>
            <a:endParaRPr lang="en-US" altLang="zh-CN" b="1" dirty="0">
              <a:solidFill>
                <a:srgbClr val="FF00FF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/>
            <a:r>
              <a:rPr lang="zh-CN" altLang="en-US" b="1" dirty="0">
                <a:latin typeface="黑体" panose="02010609060101010101" charset="-122"/>
                <a:ea typeface="黑体" panose="02010609060101010101" charset="-122"/>
              </a:rPr>
              <a:t>都是多人组合在一起，为什么产生不同的效应？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2" name="Picture 4" descr="合奏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00095" y="4596765"/>
            <a:ext cx="3048000" cy="200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340360" y="300101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80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问题：</a:t>
            </a:r>
            <a:endParaRPr lang="zh-CN" altLang="en-US" sz="280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4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charRg st="4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charRg st="4" end="2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charRg st="4" end="2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29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charRg st="29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charRg st="29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charRg st="29" end="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47" end="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charRg st="47" end="6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charRg st="47" end="6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charRg st="47" end="6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7522642" y="1122900"/>
            <a:ext cx="850795" cy="80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88922" y="1122845"/>
            <a:ext cx="2088232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明 年 工 作 计 划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212850" y="1930400"/>
            <a:ext cx="9286875" cy="267652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名词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人们为了实现某种目标而形成的群体或集合。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动词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为了实现组织目标对组织的资源进行有效配置的过程。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管理学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设计一种组织结构并使之有效运转的过程。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73355" y="819785"/>
            <a:ext cx="57353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（一）组织的含义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 flipH="1" flipV="1">
            <a:off x="5094605" y="3023870"/>
            <a:ext cx="808990" cy="109728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椭圆 54"/>
          <p:cNvSpPr/>
          <p:nvPr/>
        </p:nvSpPr>
        <p:spPr>
          <a:xfrm>
            <a:off x="3183010" y="2486485"/>
            <a:ext cx="3477652" cy="1802173"/>
          </a:xfrm>
          <a:custGeom>
            <a:avLst/>
            <a:gdLst>
              <a:gd name="connsiteX0" fmla="*/ 0 w 3439659"/>
              <a:gd name="connsiteY0" fmla="*/ 1719830 h 3439659"/>
              <a:gd name="connsiteX1" fmla="*/ 1719830 w 3439659"/>
              <a:gd name="connsiteY1" fmla="*/ 0 h 3439659"/>
              <a:gd name="connsiteX2" fmla="*/ 3439660 w 3439659"/>
              <a:gd name="connsiteY2" fmla="*/ 1719830 h 3439659"/>
              <a:gd name="connsiteX3" fmla="*/ 1719830 w 3439659"/>
              <a:gd name="connsiteY3" fmla="*/ 3439660 h 3439659"/>
              <a:gd name="connsiteX4" fmla="*/ 0 w 3439659"/>
              <a:gd name="connsiteY4" fmla="*/ 1719830 h 3439659"/>
              <a:gd name="connsiteX0-1" fmla="*/ 0 w 3487467"/>
              <a:gd name="connsiteY0-2" fmla="*/ 0 h 1719830"/>
              <a:gd name="connsiteX1-3" fmla="*/ 3439660 w 3487467"/>
              <a:gd name="connsiteY1-4" fmla="*/ 0 h 1719830"/>
              <a:gd name="connsiteX2-5" fmla="*/ 1719830 w 3487467"/>
              <a:gd name="connsiteY2-6" fmla="*/ 1719830 h 1719830"/>
              <a:gd name="connsiteX3-7" fmla="*/ 0 w 3487467"/>
              <a:gd name="connsiteY3-8" fmla="*/ 0 h 1719830"/>
              <a:gd name="connsiteX0-9" fmla="*/ 6132 w 3493599"/>
              <a:gd name="connsiteY0-10" fmla="*/ 130018 h 1849848"/>
              <a:gd name="connsiteX1-11" fmla="*/ 3445792 w 3493599"/>
              <a:gd name="connsiteY1-12" fmla="*/ 130018 h 1849848"/>
              <a:gd name="connsiteX2-13" fmla="*/ 1725962 w 3493599"/>
              <a:gd name="connsiteY2-14" fmla="*/ 1849848 h 1849848"/>
              <a:gd name="connsiteX3-15" fmla="*/ 6132 w 3493599"/>
              <a:gd name="connsiteY3-16" fmla="*/ 130018 h 1849848"/>
              <a:gd name="connsiteX0-17" fmla="*/ 6132 w 3493599"/>
              <a:gd name="connsiteY0-18" fmla="*/ 35412 h 1755242"/>
              <a:gd name="connsiteX1-19" fmla="*/ 3445792 w 3493599"/>
              <a:gd name="connsiteY1-20" fmla="*/ 35412 h 1755242"/>
              <a:gd name="connsiteX2-21" fmla="*/ 1725962 w 3493599"/>
              <a:gd name="connsiteY2-22" fmla="*/ 1755242 h 1755242"/>
              <a:gd name="connsiteX3-23" fmla="*/ 6132 w 3493599"/>
              <a:gd name="connsiteY3-24" fmla="*/ 35412 h 1755242"/>
              <a:gd name="connsiteX0-25" fmla="*/ 4377 w 3488420"/>
              <a:gd name="connsiteY0-26" fmla="*/ 11795 h 1772900"/>
              <a:gd name="connsiteX1-27" fmla="*/ 3450912 w 3488420"/>
              <a:gd name="connsiteY1-28" fmla="*/ 53046 h 1772900"/>
              <a:gd name="connsiteX2-29" fmla="*/ 1731082 w 3488420"/>
              <a:gd name="connsiteY2-30" fmla="*/ 1772876 h 1772900"/>
              <a:gd name="connsiteX3-31" fmla="*/ 4377 w 3488420"/>
              <a:gd name="connsiteY3-32" fmla="*/ 11795 h 1772900"/>
              <a:gd name="connsiteX0-33" fmla="*/ 39013 w 3522446"/>
              <a:gd name="connsiteY0-34" fmla="*/ 134148 h 1909003"/>
              <a:gd name="connsiteX1-35" fmla="*/ 3485548 w 3522446"/>
              <a:gd name="connsiteY1-36" fmla="*/ 175399 h 1909003"/>
              <a:gd name="connsiteX2-37" fmla="*/ 1738217 w 3522446"/>
              <a:gd name="connsiteY2-38" fmla="*/ 1908979 h 1909003"/>
              <a:gd name="connsiteX3-39" fmla="*/ 39013 w 3522446"/>
              <a:gd name="connsiteY3-40" fmla="*/ 134148 h 1909003"/>
              <a:gd name="connsiteX0-41" fmla="*/ 55067 w 3553265"/>
              <a:gd name="connsiteY0-42" fmla="*/ 134148 h 1909002"/>
              <a:gd name="connsiteX1-43" fmla="*/ 3501602 w 3553265"/>
              <a:gd name="connsiteY1-44" fmla="*/ 175399 h 1909002"/>
              <a:gd name="connsiteX2-45" fmla="*/ 1754271 w 3553265"/>
              <a:gd name="connsiteY2-46" fmla="*/ 1908979 h 1909002"/>
              <a:gd name="connsiteX3-47" fmla="*/ 55067 w 3553265"/>
              <a:gd name="connsiteY3-48" fmla="*/ 134148 h 1909002"/>
              <a:gd name="connsiteX0-49" fmla="*/ 39426 w 3502160"/>
              <a:gd name="connsiteY0-50" fmla="*/ 134148 h 1909003"/>
              <a:gd name="connsiteX1-51" fmla="*/ 3465335 w 3502160"/>
              <a:gd name="connsiteY1-52" fmla="*/ 175399 h 1909003"/>
              <a:gd name="connsiteX2-53" fmla="*/ 1718004 w 3502160"/>
              <a:gd name="connsiteY2-54" fmla="*/ 1908979 h 1909003"/>
              <a:gd name="connsiteX3-55" fmla="*/ 39426 w 3502160"/>
              <a:gd name="connsiteY3-56" fmla="*/ 134148 h 1909003"/>
              <a:gd name="connsiteX0-57" fmla="*/ 8999 w 3471733"/>
              <a:gd name="connsiteY0-58" fmla="*/ 21578 h 1796433"/>
              <a:gd name="connsiteX1-59" fmla="*/ 3434908 w 3471733"/>
              <a:gd name="connsiteY1-60" fmla="*/ 62829 h 1796433"/>
              <a:gd name="connsiteX2-61" fmla="*/ 1687577 w 3471733"/>
              <a:gd name="connsiteY2-62" fmla="*/ 1796409 h 1796433"/>
              <a:gd name="connsiteX3-63" fmla="*/ 8999 w 3471733"/>
              <a:gd name="connsiteY3-64" fmla="*/ 21578 h 1796433"/>
              <a:gd name="connsiteX0-65" fmla="*/ 39425 w 3502159"/>
              <a:gd name="connsiteY0-66" fmla="*/ 135675 h 1931154"/>
              <a:gd name="connsiteX1-67" fmla="*/ 3465334 w 3502159"/>
              <a:gd name="connsiteY1-68" fmla="*/ 176926 h 1931154"/>
              <a:gd name="connsiteX2-69" fmla="*/ 1718003 w 3502159"/>
              <a:gd name="connsiteY2-70" fmla="*/ 1931131 h 1931154"/>
              <a:gd name="connsiteX3-71" fmla="*/ 39425 w 3502159"/>
              <a:gd name="connsiteY3-72" fmla="*/ 135675 h 1931154"/>
              <a:gd name="connsiteX0-73" fmla="*/ 7276 w 3470010"/>
              <a:gd name="connsiteY0-74" fmla="*/ 26065 h 1821544"/>
              <a:gd name="connsiteX1-75" fmla="*/ 3433185 w 3470010"/>
              <a:gd name="connsiteY1-76" fmla="*/ 67316 h 1821544"/>
              <a:gd name="connsiteX2-77" fmla="*/ 1685854 w 3470010"/>
              <a:gd name="connsiteY2-78" fmla="*/ 1821521 h 1821544"/>
              <a:gd name="connsiteX3-79" fmla="*/ 7276 w 3470010"/>
              <a:gd name="connsiteY3-80" fmla="*/ 26065 h 1821544"/>
              <a:gd name="connsiteX0-81" fmla="*/ 12669 w 3492943"/>
              <a:gd name="connsiteY0-82" fmla="*/ 26065 h 1822469"/>
              <a:gd name="connsiteX1-83" fmla="*/ 3438578 w 3492943"/>
              <a:gd name="connsiteY1-84" fmla="*/ 67316 h 1822469"/>
              <a:gd name="connsiteX2-85" fmla="*/ 1691247 w 3492943"/>
              <a:gd name="connsiteY2-86" fmla="*/ 1821521 h 1822469"/>
              <a:gd name="connsiteX3-87" fmla="*/ 12669 w 3492943"/>
              <a:gd name="connsiteY3-88" fmla="*/ 26065 h 1822469"/>
              <a:gd name="connsiteX0-89" fmla="*/ 48756 w 3529030"/>
              <a:gd name="connsiteY0-90" fmla="*/ 3139 h 1799516"/>
              <a:gd name="connsiteX1-91" fmla="*/ 3474665 w 3529030"/>
              <a:gd name="connsiteY1-92" fmla="*/ 44390 h 1799516"/>
              <a:gd name="connsiteX2-93" fmla="*/ 1727334 w 3529030"/>
              <a:gd name="connsiteY2-94" fmla="*/ 1798595 h 1799516"/>
              <a:gd name="connsiteX3-95" fmla="*/ 48756 w 3529030"/>
              <a:gd name="connsiteY3-96" fmla="*/ 3139 h 1799516"/>
              <a:gd name="connsiteX0-97" fmla="*/ 48756 w 3529030"/>
              <a:gd name="connsiteY0-98" fmla="*/ 5796 h 1802173"/>
              <a:gd name="connsiteX1-99" fmla="*/ 3474665 w 3529030"/>
              <a:gd name="connsiteY1-100" fmla="*/ 47047 h 1802173"/>
              <a:gd name="connsiteX2-101" fmla="*/ 1727334 w 3529030"/>
              <a:gd name="connsiteY2-102" fmla="*/ 1801252 h 1802173"/>
              <a:gd name="connsiteX3-103" fmla="*/ 48756 w 3529030"/>
              <a:gd name="connsiteY3-104" fmla="*/ 5796 h 1802173"/>
              <a:gd name="connsiteX0-105" fmla="*/ 48756 w 3477652"/>
              <a:gd name="connsiteY0-106" fmla="*/ 5796 h 1802173"/>
              <a:gd name="connsiteX1-107" fmla="*/ 3474665 w 3477652"/>
              <a:gd name="connsiteY1-108" fmla="*/ 47047 h 1802173"/>
              <a:gd name="connsiteX2-109" fmla="*/ 1727334 w 3477652"/>
              <a:gd name="connsiteY2-110" fmla="*/ 1801252 h 1802173"/>
              <a:gd name="connsiteX3-111" fmla="*/ 48756 w 3477652"/>
              <a:gd name="connsiteY3-112" fmla="*/ 5796 h 180217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477652" h="1802173">
                <a:moveTo>
                  <a:pt x="48756" y="5796"/>
                </a:moveTo>
                <a:cubicBezTo>
                  <a:pt x="305602" y="15937"/>
                  <a:pt x="3181151" y="-33335"/>
                  <a:pt x="3474665" y="47047"/>
                </a:cubicBezTo>
                <a:cubicBezTo>
                  <a:pt x="3527547" y="271809"/>
                  <a:pt x="2875835" y="1753126"/>
                  <a:pt x="1727334" y="1801252"/>
                </a:cubicBezTo>
                <a:cubicBezTo>
                  <a:pt x="578833" y="1849378"/>
                  <a:pt x="-208090" y="-4345"/>
                  <a:pt x="48756" y="5796"/>
                </a:cubicBezTo>
                <a:close/>
              </a:path>
            </a:pathLst>
          </a:custGeom>
          <a:noFill/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3"/>
          <p:cNvSpPr txBox="1"/>
          <p:nvPr/>
        </p:nvSpPr>
        <p:spPr>
          <a:xfrm>
            <a:off x="777240" y="2350770"/>
            <a:ext cx="2209165" cy="1229995"/>
          </a:xfrm>
          <a:prstGeom prst="rect">
            <a:avLst/>
          </a:prstGeom>
          <a:noFill/>
          <a:ln>
            <a:solidFill>
              <a:srgbClr val="0848AF"/>
            </a:solidFill>
          </a:ln>
        </p:spPr>
        <p:txBody>
          <a:bodyPr wrap="square" rtlCol="0">
            <a:spAutoFit/>
          </a:bodyPr>
          <a:p>
            <a:pPr algn="l">
              <a:buFont typeface="Wingdings" panose="05000000000000000000" pitchFamily="2" charset="2"/>
            </a:pPr>
            <a:r>
              <a:rPr lang="zh-CN" altLang="en-US" sz="2000" b="1" dirty="0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形成组织合力，</a:t>
            </a:r>
            <a:endParaRPr lang="zh-CN" altLang="en-US" sz="2000" b="1" dirty="0">
              <a:solidFill>
                <a:schemeClr val="tx2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>
              <a:buFont typeface="Wingdings" panose="05000000000000000000" pitchFamily="2" charset="2"/>
            </a:pPr>
            <a:r>
              <a:rPr lang="zh-CN" altLang="en-US" sz="2000" b="1" dirty="0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完成个体所</a:t>
            </a:r>
            <a:endParaRPr lang="zh-CN" altLang="en-US" sz="2000" b="1" dirty="0">
              <a:solidFill>
                <a:schemeClr val="tx2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l">
              <a:buFont typeface="Wingdings" panose="05000000000000000000" pitchFamily="2" charset="2"/>
            </a:pPr>
            <a:r>
              <a:rPr lang="zh-CN" altLang="en-US" sz="2000" b="1" dirty="0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不能完成的任务</a:t>
            </a:r>
            <a:endParaRPr lang="ko-KR" altLang="en-US" sz="2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flipV="1">
            <a:off x="2985986" y="2482504"/>
            <a:ext cx="1913927" cy="2123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V="1">
            <a:off x="4079875" y="2924810"/>
            <a:ext cx="720090" cy="1296035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4899913" y="2482503"/>
            <a:ext cx="1861284" cy="13806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椭圆 18"/>
          <p:cNvSpPr/>
          <p:nvPr/>
        </p:nvSpPr>
        <p:spPr>
          <a:xfrm>
            <a:off x="3777239" y="373298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6287115" y="2174456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2920653" y="2163053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4198734" y="1843554"/>
            <a:ext cx="1402358" cy="1402358"/>
            <a:chOff x="3851771" y="1163107"/>
            <a:chExt cx="1402358" cy="1402358"/>
          </a:xfrm>
          <a:solidFill>
            <a:srgbClr val="0070C0"/>
          </a:solidFill>
        </p:grpSpPr>
        <p:grpSp>
          <p:nvGrpSpPr>
            <p:cNvPr id="35" name="组合 34"/>
            <p:cNvGrpSpPr/>
            <p:nvPr/>
          </p:nvGrpSpPr>
          <p:grpSpPr>
            <a:xfrm>
              <a:off x="3851771" y="1163107"/>
              <a:ext cx="1402358" cy="1402358"/>
              <a:chOff x="304800" y="673100"/>
              <a:chExt cx="4000500" cy="4000500"/>
            </a:xfrm>
            <a:grpFill/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36" name="同心圆 35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椭圆 36"/>
              <p:cNvSpPr/>
              <p:nvPr/>
            </p:nvSpPr>
            <p:spPr>
              <a:xfrm>
                <a:off x="392112" y="760412"/>
                <a:ext cx="3825874" cy="382587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8" name="TextBox 29"/>
            <p:cNvSpPr txBox="1"/>
            <p:nvPr/>
          </p:nvSpPr>
          <p:spPr>
            <a:xfrm>
              <a:off x="3928124" y="1533024"/>
              <a:ext cx="1198880" cy="39878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组织功能</a:t>
              </a:r>
              <a:endPara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243840" y="979805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（二）组织的功能</a:t>
            </a:r>
            <a:endParaRPr lang="zh-CN" altLang="en-US" sz="280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5473959" y="3732981"/>
            <a:ext cx="660132" cy="660132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3"/>
          <p:cNvSpPr txBox="1"/>
          <p:nvPr/>
        </p:nvSpPr>
        <p:spPr>
          <a:xfrm>
            <a:off x="5655648" y="4489347"/>
            <a:ext cx="1960880" cy="706755"/>
          </a:xfrm>
          <a:prstGeom prst="rect">
            <a:avLst/>
          </a:prstGeom>
          <a:noFill/>
          <a:ln>
            <a:solidFill>
              <a:srgbClr val="0848AF"/>
            </a:solidFill>
          </a:ln>
        </p:spPr>
        <p:txBody>
          <a:bodyPr wrap="square" rtlCol="0">
            <a:spAutoFit/>
          </a:bodyPr>
          <a:p>
            <a:pPr>
              <a:buFont typeface="Wingdings" panose="05000000000000000000" pitchFamily="2" charset="2"/>
              <a:buNone/>
            </a:pPr>
            <a:r>
              <a:rPr lang="zh-CN" altLang="en-US" sz="2000" b="1" dirty="0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有利于资源的优化配置</a:t>
            </a:r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sp>
        <p:nvSpPr>
          <p:cNvPr id="13" name="TextBox 3"/>
          <p:cNvSpPr txBox="1"/>
          <p:nvPr/>
        </p:nvSpPr>
        <p:spPr>
          <a:xfrm>
            <a:off x="2118698" y="4489347"/>
            <a:ext cx="1960880" cy="922020"/>
          </a:xfrm>
          <a:prstGeom prst="rect">
            <a:avLst/>
          </a:prstGeom>
          <a:noFill/>
          <a:ln>
            <a:solidFill>
              <a:srgbClr val="0848AF"/>
            </a:solidFill>
          </a:ln>
        </p:spPr>
        <p:txBody>
          <a:bodyPr wrap="square" rtlCol="0">
            <a:spAutoFit/>
          </a:bodyPr>
          <a:p>
            <a:pPr algn="l"/>
            <a:r>
              <a:rPr lang="zh-CN" altLang="en-US" sz="2000" b="1" dirty="0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可以满足成员的心理需求</a:t>
            </a:r>
            <a:endParaRPr lang="ko-KR" altLang="en-US" sz="2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sp>
        <p:nvSpPr>
          <p:cNvPr id="15" name="TextBox 3"/>
          <p:cNvSpPr txBox="1"/>
          <p:nvPr/>
        </p:nvSpPr>
        <p:spPr>
          <a:xfrm>
            <a:off x="7180283" y="2002687"/>
            <a:ext cx="1960880" cy="922020"/>
          </a:xfrm>
          <a:prstGeom prst="rect">
            <a:avLst/>
          </a:prstGeom>
          <a:noFill/>
          <a:ln>
            <a:solidFill>
              <a:srgbClr val="0848AF"/>
            </a:solidFill>
          </a:ln>
        </p:spPr>
        <p:txBody>
          <a:bodyPr wrap="square" rtlCol="0">
            <a:spAutoFit/>
          </a:bodyPr>
          <a:p>
            <a:pPr algn="l"/>
            <a:r>
              <a:rPr lang="zh-CN" altLang="en-US" sz="2000" b="1" dirty="0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是社会发展的必然</a:t>
            </a:r>
            <a:endParaRPr lang="ko-KR" altLang="en-US" sz="2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ko-KR" altLang="en-US" sz="1400" b="1" dirty="0">
              <a:solidFill>
                <a:schemeClr val="tx1"/>
              </a:solidFill>
              <a:latin typeface="HY헤드라인M" pitchFamily="2" charset="-127"/>
              <a:ea typeface="楷体_GB2312" pitchFamily="49" charset="-122"/>
              <a:sym typeface="+mn-ea"/>
            </a:endParaRPr>
          </a:p>
        </p:txBody>
      </p:sp>
      <p:graphicFrame>
        <p:nvGraphicFramePr>
          <p:cNvPr id="9222" name="Object 6"/>
          <p:cNvGraphicFramePr/>
          <p:nvPr/>
        </p:nvGraphicFramePr>
        <p:xfrm>
          <a:off x="7508875" y="2703830"/>
          <a:ext cx="4191000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2743200" imgH="1828800" progId="Word.Picture.8">
                  <p:embed/>
                </p:oleObj>
              </mc:Choice>
              <mc:Fallback>
                <p:oleObj name="" r:id="rId1" imgW="2743200" imgH="1828800" progId="Word.Picture.8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7508875" y="2703830"/>
                        <a:ext cx="4191000" cy="36576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3840" y="979805"/>
            <a:ext cx="3027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80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（三）组织的分类</a:t>
            </a:r>
            <a:endParaRPr lang="zh-CN" altLang="en-US" sz="280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内容占位符 2"/>
          <p:cNvSpPr>
            <a:spLocks noGrp="1"/>
          </p:cNvSpPr>
          <p:nvPr/>
        </p:nvSpPr>
        <p:spPr>
          <a:xfrm>
            <a:off x="1066800" y="979805"/>
            <a:ext cx="10607040" cy="5638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zh-CN" altLang="en-US" sz="2800" b="1" dirty="0"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按照组织的形成方式分：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正式组织：</a:t>
            </a:r>
            <a:endParaRPr lang="zh-CN" altLang="en-US" sz="28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经过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刻意设计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的 ，为了达成组织共同目标而按照一定程序建立的，具有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严密的组织结构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和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明确职责关系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的群体。</a:t>
            </a:r>
            <a:endParaRPr lang="en-US" altLang="zh-CN" sz="2800" b="1" dirty="0"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特点：目的性，正式性、稳定性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非正式组织：</a:t>
            </a:r>
            <a:endParaRPr lang="zh-CN" altLang="en-US" sz="28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由人们相互联系而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自发形成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的个人和社会关系的网络。</a:t>
            </a:r>
            <a:endParaRPr lang="en-US" altLang="zh-CN" sz="2800" b="1" dirty="0"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特点：自发性、内聚性、不稳定性</a:t>
            </a:r>
            <a:endParaRPr lang="zh-CN" altLang="en-US" sz="2800" b="1" dirty="0"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/>
            <a:endParaRPr lang="zh-CN" altLang="en-US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92" end="9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charRg st="92" end="9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99" end="1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charRg st="99" end="1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2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99210" y="2291080"/>
            <a:ext cx="9592945" cy="3046095"/>
          </a:xfrm>
          <a:prstGeom prst="rect">
            <a:avLst/>
          </a:prstGeom>
          <a:noFill/>
          <a:ln>
            <a:solidFill>
              <a:srgbClr val="0848AF"/>
            </a:solidFill>
          </a:ln>
        </p:spPr>
        <p:txBody>
          <a:bodyPr wrap="square" rtlCol="0" anchor="t">
            <a:spAutoFit/>
          </a:bodyPr>
          <a:p>
            <a:pPr eaLnBrk="1" latinLnBrk="0" hangingPunct="1"/>
            <a:r>
              <a:rPr lang="zh-CN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车间主任老王最近发现，质检员小林一有空就与车间的小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刘</a:t>
            </a:r>
            <a:r>
              <a:rPr lang="zh-CN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、设计室老张和门卫老杨一起谈足球，个个眉飞色舞，而参加工作例会时却无精打采。对此，你认为老王最好采取什么措施？（</a:t>
            </a:r>
            <a:r>
              <a:rPr lang="en-US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lang="zh-CN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</a:t>
            </a:r>
            <a:endParaRPr lang="zh-CN" altLang="zh-CN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eaLnBrk="1" latinLnBrk="0" hangingPunct="1"/>
            <a:endParaRPr lang="zh-CN" altLang="zh-CN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latinLnBrk="0" hangingPunct="1"/>
            <a:r>
              <a:rPr lang="en-US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A</a:t>
            </a:r>
            <a:r>
              <a:rPr lang="zh-CN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、批评小林，并对他提出要求，以后不许在厂里和别人谈论足球</a:t>
            </a:r>
            <a:endParaRPr lang="zh-CN" altLang="zh-CN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latinLnBrk="0" hangingPunct="1"/>
            <a:r>
              <a:rPr lang="en-US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B</a:t>
            </a:r>
            <a:r>
              <a:rPr lang="zh-CN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、严格执行车间的规章制度，对擅自违反规定者严加惩罚</a:t>
            </a:r>
            <a:r>
              <a:rPr lang="en-US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endParaRPr lang="zh-CN" altLang="zh-CN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latinLnBrk="0" hangingPunct="1"/>
            <a:r>
              <a:rPr lang="en-US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C</a:t>
            </a:r>
            <a:r>
              <a:rPr lang="zh-CN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、在强调必须遵守工作制度的同时，在车间搞一个球迷会，并亲自参加协会活动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6" name="标题 1"/>
          <p:cNvSpPr>
            <a:spLocks noGrp="1"/>
          </p:cNvSpPr>
          <p:nvPr/>
        </p:nvSpPr>
        <p:spPr>
          <a:xfrm>
            <a:off x="2301240" y="1070610"/>
            <a:ext cx="6637020" cy="914400"/>
          </a:xfrm>
          <a:prstGeom prst="rect">
            <a:avLst/>
          </a:prstGeom>
          <a:noFill/>
          <a:ln w="9525">
            <a:solidFill>
              <a:srgbClr val="0848AF"/>
            </a:solidFill>
            <a:prstDash val="sysDash"/>
          </a:ln>
        </p:spPr>
        <p:txBody>
          <a:bodyPr vert="horz" wrap="square" lIns="91440" tIns="45720" rIns="91440" bIns="4572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zh-CN" altLang="en-US" sz="5400" b="1" dirty="0">
                <a:solidFill>
                  <a:srgbClr val="FF0000"/>
                </a:solidFill>
                <a:latin typeface="华文彩云" pitchFamily="2" charset="-122"/>
                <a:ea typeface="华文彩云" pitchFamily="2" charset="-122"/>
              </a:rPr>
              <a:t>问题透视</a:t>
            </a:r>
            <a:endParaRPr lang="zh-CN" altLang="en-US" sz="5400" b="1" dirty="0">
              <a:solidFill>
                <a:srgbClr val="FF0000"/>
              </a:solidFill>
              <a:latin typeface="华文彩云" pitchFamily="2" charset="-122"/>
              <a:ea typeface="华文彩云" pitchFamily="2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73" name="直接连接符 72"/>
          <p:cNvCxnSpPr/>
          <p:nvPr/>
        </p:nvCxnSpPr>
        <p:spPr>
          <a:xfrm flipV="1">
            <a:off x="1860550" y="1874520"/>
            <a:ext cx="4222750" cy="254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3" name="AutoShape 14"/>
          <p:cNvSpPr>
            <a:spLocks noChangeArrowheads="1"/>
          </p:cNvSpPr>
          <p:nvPr/>
        </p:nvSpPr>
        <p:spPr bwMode="auto">
          <a:xfrm>
            <a:off x="6083300" y="2063750"/>
            <a:ext cx="4268470" cy="1792605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0070C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A000220150322E82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0990" y="2835910"/>
            <a:ext cx="4446270" cy="314261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332355" y="2313940"/>
            <a:ext cx="23920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课堂提问</a:t>
            </a:r>
            <a:endParaRPr lang="zh-CN" altLang="en-US" sz="32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23330" y="2515870"/>
            <a:ext cx="378841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你能举例说明哪些组织是非正式组织吗？</a:t>
            </a:r>
            <a:endParaRPr lang="zh-CN" altLang="en-US" sz="2800" b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1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7" grpId="0"/>
      <p:bldP spid="11268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内容占位符 2"/>
          <p:cNvSpPr>
            <a:spLocks noGrp="1"/>
          </p:cNvSpPr>
          <p:nvPr/>
        </p:nvSpPr>
        <p:spPr>
          <a:xfrm>
            <a:off x="924560" y="1232535"/>
            <a:ext cx="8534400" cy="5638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zh-CN" altLang="en-US" sz="280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（四）组织结构</a:t>
            </a:r>
            <a:endParaRPr lang="en-US" altLang="zh-CN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/>
            <a:r>
              <a:rPr lang="en-US" altLang="zh-CN" b="1" dirty="0"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</a:rPr>
              <a:t>1</a:t>
            </a:r>
            <a:r>
              <a:rPr lang="zh-CN" altLang="en-US" b="1" dirty="0"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</a:rPr>
              <a:t>、含义</a:t>
            </a:r>
            <a:endParaRPr lang="en-US" altLang="zh-CN" b="1" dirty="0">
              <a:solidFill>
                <a:srgbClr val="7030A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/>
            <a:r>
              <a:rPr lang="zh-CN" altLang="en-US" b="1" dirty="0">
                <a:latin typeface="黑体" panose="02010609060101010101" charset="-122"/>
                <a:ea typeface="黑体" panose="02010609060101010101" charset="-122"/>
              </a:rPr>
              <a:t>组织中正式确定的使工作任务得以分解、组合和协调的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框架体系。</a:t>
            </a:r>
            <a:endParaRPr lang="en-US" altLang="zh-CN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/>
            <a:r>
              <a:rPr lang="en-US" altLang="zh-CN" b="1" dirty="0"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</a:rPr>
              <a:t>2</a:t>
            </a:r>
            <a:r>
              <a:rPr lang="zh-CN" altLang="en-US" b="1" dirty="0">
                <a:solidFill>
                  <a:srgbClr val="7030A0"/>
                </a:solidFill>
                <a:latin typeface="黑体" panose="02010609060101010101" charset="-122"/>
                <a:ea typeface="黑体" panose="02010609060101010101" charset="-122"/>
              </a:rPr>
              <a:t>、内容</a:t>
            </a:r>
            <a:endParaRPr lang="zh-CN" altLang="en-US" b="1" dirty="0">
              <a:solidFill>
                <a:srgbClr val="7030A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/>
            <a:r>
              <a:rPr lang="zh-CN" altLang="en-US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组织结构设计的任务</a:t>
            </a:r>
            <a:r>
              <a:rPr lang="zh-CN" altLang="en-US" b="1" dirty="0">
                <a:ea typeface="楷体_GB2312" pitchFamily="49" charset="-122"/>
                <a:sym typeface="+mn-ea"/>
              </a:rPr>
              <a:t>：</a:t>
            </a:r>
            <a:endParaRPr lang="en-US" altLang="zh-CN" b="1" dirty="0">
              <a:solidFill>
                <a:srgbClr val="7030A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/>
            <a:r>
              <a:rPr lang="zh-CN" altLang="en-US" b="1" dirty="0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</a:rPr>
              <a:t>组织结构图</a:t>
            </a:r>
            <a:endParaRPr lang="en-US" altLang="zh-CN" b="1" dirty="0">
              <a:solidFill>
                <a:schemeClr val="tx2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/>
            <a:r>
              <a:rPr lang="zh-CN" altLang="en-US" b="1" dirty="0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</a:rPr>
              <a:t>职位说明书</a:t>
            </a:r>
            <a:endParaRPr lang="en-US" altLang="zh-CN" b="1" dirty="0">
              <a:solidFill>
                <a:schemeClr val="tx2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/>
            <a:r>
              <a:rPr lang="zh-CN" altLang="en-US" b="1" dirty="0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</a:rPr>
              <a:t>组织手册</a:t>
            </a:r>
            <a:endParaRPr lang="en-US" altLang="zh-CN" b="1" dirty="0">
              <a:solidFill>
                <a:schemeClr val="tx2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/>
            <a:endParaRPr lang="en-US" altLang="zh-CN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/>
            <a:endParaRPr lang="en-US" altLang="zh-CN" b="1" dirty="0">
              <a:latin typeface="黑体" panose="02010609060101010101" charset="-122"/>
              <a:ea typeface="黑体" panose="02010609060101010101" charset="-122"/>
            </a:endParaRPr>
          </a:p>
          <a:p>
            <a:pPr eaLnBrk="1" hangingPunct="1"/>
            <a:endParaRPr lang="zh-CN" altLang="en-US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charRg st="0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7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charRg st="7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12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charRg st="12" end="4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" end="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charRg st="42" end="4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7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charRg st="47" end="5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53" end="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charRg st="53" end="5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59" end="6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charRg st="59" end="6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2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635000" y="1219200"/>
            <a:ext cx="56318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（五）组织结构的核心内容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62685" y="1741170"/>
            <a:ext cx="2011680" cy="5340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>
              <a:lnSpc>
                <a:spcPct val="120000"/>
              </a:lnSpc>
            </a:pPr>
            <a:r>
              <a:rPr lang="zh-CN" altLang="zh-CN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charset="-122"/>
                <a:sym typeface="宋体" panose="02010600030101010101" pitchFamily="2" charset="-122"/>
              </a:rPr>
              <a:t>1.组织结构图</a:t>
            </a:r>
            <a:endParaRPr lang="zh-CN" altLang="zh-CN" sz="2400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华文中宋" pitchFamily="2" charset="-122"/>
              <a:ea typeface="黑体" panose="02010609060101010101" charset="-122"/>
            </a:endParaRPr>
          </a:p>
        </p:txBody>
      </p:sp>
      <p:grpSp>
        <p:nvGrpSpPr>
          <p:cNvPr id="10" name="Group 7"/>
          <p:cNvGrpSpPr/>
          <p:nvPr/>
        </p:nvGrpSpPr>
        <p:grpSpPr>
          <a:xfrm>
            <a:off x="2073910" y="2275440"/>
            <a:ext cx="7220526" cy="3770312"/>
            <a:chOff x="0" y="-100"/>
            <a:chExt cx="11717" cy="5702"/>
          </a:xfrm>
        </p:grpSpPr>
        <p:pic>
          <p:nvPicPr>
            <p:cNvPr id="13319" name="Picture 8" descr="5-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7" y="-100"/>
              <a:ext cx="11680" cy="570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20" name="Text Box 9"/>
            <p:cNvSpPr txBox="1"/>
            <p:nvPr/>
          </p:nvSpPr>
          <p:spPr>
            <a:xfrm>
              <a:off x="0" y="4190"/>
              <a:ext cx="4977" cy="6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lgDash"/>
            </a:ln>
          </p:spPr>
          <p:txBody>
            <a:bodyPr wrap="square" anchor="t">
              <a:spAutoFit/>
            </a:bodyPr>
            <a:p>
              <a:r>
                <a:rPr lang="zh-CN" altLang="zh-CN" sz="2400" dirty="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rPr>
                <a:t>某生产企业组织结构</a:t>
              </a:r>
              <a:endParaRPr lang="zh-CN" altLang="zh-CN" sz="2400" dirty="0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endParaRPr>
            </a:p>
          </p:txBody>
        </p:sp>
      </p:grp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00025" y="1201420"/>
            <a:ext cx="56318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（五）组织结构的核心内容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14070" y="1931670"/>
            <a:ext cx="2011680" cy="5340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>
              <a:lnSpc>
                <a:spcPct val="120000"/>
              </a:lnSpc>
            </a:pPr>
            <a:r>
              <a:rPr lang="zh-CN" altLang="zh-CN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charset="-122"/>
                <a:sym typeface="宋体" panose="02010600030101010101" pitchFamily="2" charset="-122"/>
              </a:rPr>
              <a:t>2.职位说明书</a:t>
            </a:r>
            <a:endParaRPr lang="zh-CN" altLang="zh-CN" sz="2400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华文中宋" pitchFamily="2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pic>
        <p:nvPicPr>
          <p:cNvPr id="12295" name="Picture 7" descr="rlzy200906179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8370" y="833120"/>
            <a:ext cx="5723255" cy="6092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46685" y="896620"/>
            <a:ext cx="54800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（五）组织结构的核心内容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64565" y="1418590"/>
            <a:ext cx="1706880" cy="53403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none" rtlCol="0" anchor="t">
            <a:spAutoFit/>
          </a:bodyPr>
          <a:p>
            <a:pPr algn="l">
              <a:lnSpc>
                <a:spcPct val="120000"/>
              </a:lnSpc>
            </a:pPr>
            <a:r>
              <a:rPr lang="zh-CN" altLang="zh-CN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charset="-122"/>
                <a:sym typeface="宋体" panose="02010600030101010101" pitchFamily="2" charset="-122"/>
              </a:rPr>
              <a:t>3.组织手册</a:t>
            </a:r>
            <a:endParaRPr lang="zh-CN" altLang="zh-CN" sz="2400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华文中宋" pitchFamily="2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pic>
        <p:nvPicPr>
          <p:cNvPr id="13314" name="Picture 2" descr="4452781_153113279000_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02890" y="1817370"/>
            <a:ext cx="7511415" cy="4194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1331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管理学基础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545" y="635"/>
            <a:ext cx="12290425" cy="6842125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8869045" y="4992370"/>
            <a:ext cx="1367790" cy="50419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圆角矩形 2"/>
          <p:cNvSpPr/>
          <p:nvPr/>
        </p:nvSpPr>
        <p:spPr>
          <a:xfrm>
            <a:off x="1852930" y="2453005"/>
            <a:ext cx="8609330" cy="3999230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8662035" y="814070"/>
            <a:ext cx="1475740" cy="1440180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" name="同心圆 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8662035" y="1272540"/>
            <a:ext cx="1647825" cy="52197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小案例</a:t>
            </a:r>
            <a:endParaRPr lang="zh-CN" altLang="en-US" sz="28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43455" y="2628265"/>
            <a:ext cx="8067040" cy="3200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indent="266700">
              <a:lnSpc>
                <a:spcPct val="130000"/>
              </a:lnSpc>
            </a:pPr>
            <a:r>
              <a:rPr lang="zh-CN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1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dirty="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非洲大草原上，三只瘦弱的小狗正与一只高大的斑马进行一场生死搏斗。 </a:t>
            </a:r>
            <a:endParaRPr lang="zh-CN" altLang="en-US" sz="2000" dirty="0">
              <a:solidFill>
                <a:schemeClr val="tx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indent="266700">
              <a:lnSpc>
                <a:spcPct val="130000"/>
              </a:lnSpc>
            </a:pPr>
            <a:r>
              <a:rPr lang="zh-CN" altLang="en-US" sz="2000" dirty="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乍一看来，三只弱小的小狗很难是大斑马的对手。但实际情况是，一只小狗咬住斑马的尾巴，任凭斑马的尾巴如何甩动，也死死咬住不放；一只小狗咬住斑马的耳朵，任凭斑马如何摇头，也决不松口；一只稍显强壮的小狗咬住斑马的一条腿，任凭斑马如何踢弹，一点也不敢懈怠。 </a:t>
            </a:r>
            <a:endParaRPr lang="zh-CN" altLang="en-US" sz="2000" dirty="0">
              <a:solidFill>
                <a:schemeClr val="tx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indent="266700">
              <a:lnSpc>
                <a:spcPct val="130000"/>
              </a:lnSpc>
            </a:pPr>
            <a:r>
              <a:rPr lang="zh-CN" altLang="en-US" sz="2000" dirty="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不一会儿，在三只小狗的齐心攻击下，“庞然大物”斑马终于体力不支瘫倒在地，成为三只小狗的盘中餐。</a:t>
            </a:r>
            <a:endParaRPr lang="zh-CN" altLang="en-US" sz="2000" dirty="0">
              <a:solidFill>
                <a:schemeClr val="tx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0" name="圆角矩形 59"/>
          <p:cNvSpPr/>
          <p:nvPr/>
        </p:nvSpPr>
        <p:spPr bwMode="auto">
          <a:xfrm>
            <a:off x="3745230" y="1794510"/>
            <a:ext cx="4366895" cy="483870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68543" tIns="34272" rIns="68543" bIns="34272" anchor="ctr"/>
          <a:p>
            <a:pPr algn="ctr">
              <a:defRPr/>
            </a:pPr>
            <a:r>
              <a:rPr lang="zh-CN" altLang="en-US" sz="2000" ker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小狗猎捕斑马：科学分工团队制胜</a:t>
            </a:r>
            <a:endParaRPr lang="zh-CN" altLang="en-US" sz="2000" ker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bldLvl="0" animBg="1"/>
      <p:bldP spid="11268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AutoShape 10"/>
          <p:cNvSpPr>
            <a:spLocks noChangeArrowheads="1"/>
          </p:cNvSpPr>
          <p:nvPr/>
        </p:nvSpPr>
        <p:spPr bwMode="auto">
          <a:xfrm rot="16200000">
            <a:off x="5410067" y="11359"/>
            <a:ext cx="1398833" cy="7676197"/>
          </a:xfrm>
          <a:prstGeom prst="downArrow">
            <a:avLst>
              <a:gd name="adj1" fmla="val 49065"/>
              <a:gd name="adj2" fmla="val 44827"/>
            </a:avLst>
          </a:prstGeom>
          <a:solidFill>
            <a:srgbClr val="0070C0">
              <a:alpha val="68000"/>
            </a:srgbClr>
          </a:solidFill>
          <a:ln>
            <a:noFill/>
          </a:ln>
        </p:spPr>
        <p:txBody>
          <a:bodyPr vert="eaVert"/>
          <a:lstStyle/>
          <a:p>
            <a:endParaRPr lang="zh-CN" altLang="en-US" sz="2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41"/>
          <p:cNvGrpSpPr/>
          <p:nvPr/>
        </p:nvGrpSpPr>
        <p:grpSpPr bwMode="auto">
          <a:xfrm>
            <a:off x="4104974" y="3115210"/>
            <a:ext cx="1701613" cy="1539687"/>
            <a:chOff x="1213692" y="2786058"/>
            <a:chExt cx="1935848" cy="1751017"/>
          </a:xfrm>
        </p:grpSpPr>
        <p:grpSp>
          <p:nvGrpSpPr>
            <p:cNvPr id="5" name="Group 6"/>
            <p:cNvGrpSpPr/>
            <p:nvPr/>
          </p:nvGrpSpPr>
          <p:grpSpPr bwMode="auto">
            <a:xfrm>
              <a:off x="1295400" y="2786058"/>
              <a:ext cx="1753450" cy="1751017"/>
              <a:chOff x="1823" y="2371"/>
              <a:chExt cx="1801" cy="1801"/>
            </a:xfrm>
          </p:grpSpPr>
          <p:sp>
            <p:nvSpPr>
              <p:cNvPr id="7" name="Oval 7"/>
              <p:cNvSpPr>
                <a:spLocks noChangeArrowheads="1"/>
              </p:cNvSpPr>
              <p:nvPr/>
            </p:nvSpPr>
            <p:spPr bwMode="auto">
              <a:xfrm>
                <a:off x="1823" y="2371"/>
                <a:ext cx="1801" cy="1801"/>
              </a:xfrm>
              <a:prstGeom prst="ellipse">
                <a:avLst/>
              </a:prstGeom>
              <a:solidFill>
                <a:srgbClr val="D8D8D8">
                  <a:alpha val="48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 sz="2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" name="Oval 8"/>
              <p:cNvSpPr>
                <a:spLocks noChangeArrowheads="1"/>
              </p:cNvSpPr>
              <p:nvPr/>
            </p:nvSpPr>
            <p:spPr bwMode="auto">
              <a:xfrm>
                <a:off x="1945" y="2493"/>
                <a:ext cx="1556" cy="1556"/>
              </a:xfrm>
              <a:prstGeom prst="ellipse">
                <a:avLst/>
              </a:prstGeom>
              <a:solidFill>
                <a:srgbClr val="0070C0"/>
              </a:solidFill>
              <a:ln w="38100">
                <a:noFill/>
                <a:round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zh-CN" altLang="en-US" sz="2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6" name="Text Box 9"/>
            <p:cNvSpPr txBox="1">
              <a:spLocks noChangeArrowheads="1"/>
            </p:cNvSpPr>
            <p:nvPr/>
          </p:nvSpPr>
          <p:spPr bwMode="auto">
            <a:xfrm>
              <a:off x="1213692" y="3413118"/>
              <a:ext cx="1935848" cy="620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zh-CN" sz="180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文中宋" pitchFamily="2" charset="-122"/>
                  <a:ea typeface="黑体" panose="02010609060101010101" charset="-122"/>
                  <a:sym typeface="+mn-ea"/>
                </a:rPr>
                <a:t> 2.划分部门,分组活动</a:t>
              </a:r>
              <a:endParaRPr lang="zh-CN" altLang="zh-CN" sz="18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itchFamily="2" charset="-122"/>
                <a:ea typeface="黑体" panose="02010609060101010101" charset="-122"/>
                <a:sym typeface="+mn-ea"/>
              </a:endParaRPr>
            </a:p>
          </p:txBody>
        </p:sp>
      </p:grpSp>
      <p:grpSp>
        <p:nvGrpSpPr>
          <p:cNvPr id="9" name="组合 46"/>
          <p:cNvGrpSpPr/>
          <p:nvPr/>
        </p:nvGrpSpPr>
        <p:grpSpPr bwMode="auto">
          <a:xfrm>
            <a:off x="5823732" y="3115210"/>
            <a:ext cx="1701612" cy="1539687"/>
            <a:chOff x="1233197" y="2786058"/>
            <a:chExt cx="1935848" cy="1751017"/>
          </a:xfrm>
        </p:grpSpPr>
        <p:grpSp>
          <p:nvGrpSpPr>
            <p:cNvPr id="10" name="Group 6"/>
            <p:cNvGrpSpPr/>
            <p:nvPr/>
          </p:nvGrpSpPr>
          <p:grpSpPr bwMode="auto">
            <a:xfrm>
              <a:off x="1295400" y="2786058"/>
              <a:ext cx="1753450" cy="1751017"/>
              <a:chOff x="1823" y="2371"/>
              <a:chExt cx="1801" cy="1801"/>
            </a:xfrm>
          </p:grpSpPr>
          <p:sp>
            <p:nvSpPr>
              <p:cNvPr id="12" name="Oval 7"/>
              <p:cNvSpPr>
                <a:spLocks noChangeArrowheads="1"/>
              </p:cNvSpPr>
              <p:nvPr/>
            </p:nvSpPr>
            <p:spPr bwMode="auto">
              <a:xfrm>
                <a:off x="1823" y="2371"/>
                <a:ext cx="1801" cy="1801"/>
              </a:xfrm>
              <a:prstGeom prst="ellipse">
                <a:avLst/>
              </a:prstGeom>
              <a:solidFill>
                <a:srgbClr val="D8D8D8">
                  <a:alpha val="48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 sz="2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" name="Oval 8"/>
              <p:cNvSpPr>
                <a:spLocks noChangeArrowheads="1"/>
              </p:cNvSpPr>
              <p:nvPr/>
            </p:nvSpPr>
            <p:spPr bwMode="auto">
              <a:xfrm>
                <a:off x="1945" y="2493"/>
                <a:ext cx="1556" cy="1556"/>
              </a:xfrm>
              <a:prstGeom prst="ellipse">
                <a:avLst/>
              </a:prstGeom>
              <a:solidFill>
                <a:srgbClr val="0070C0"/>
              </a:solidFill>
              <a:ln w="38100">
                <a:noFill/>
                <a:round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zh-CN" altLang="en-US" sz="2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1233197" y="3351461"/>
              <a:ext cx="1935848" cy="620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zh-CN" sz="200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文中宋" pitchFamily="2" charset="-122"/>
                  <a:ea typeface="黑体" panose="02010609060101010101" charset="-122"/>
                  <a:sym typeface="+mn-ea"/>
                </a:rPr>
                <a:t>3.配备人员,授予职权</a:t>
              </a:r>
              <a:endParaRPr lang="zh-CN" altLang="zh-CN" sz="20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itchFamily="2" charset="-122"/>
                <a:ea typeface="黑体" panose="02010609060101010101" charset="-122"/>
                <a:sym typeface="+mn-ea"/>
              </a:endParaRPr>
            </a:p>
          </p:txBody>
        </p:sp>
      </p:grpSp>
      <p:grpSp>
        <p:nvGrpSpPr>
          <p:cNvPr id="14" name="组合 51"/>
          <p:cNvGrpSpPr/>
          <p:nvPr/>
        </p:nvGrpSpPr>
        <p:grpSpPr bwMode="auto">
          <a:xfrm>
            <a:off x="7525585" y="3115210"/>
            <a:ext cx="1701613" cy="1539687"/>
            <a:chOff x="1214414" y="2786058"/>
            <a:chExt cx="1935848" cy="1751017"/>
          </a:xfrm>
        </p:grpSpPr>
        <p:grpSp>
          <p:nvGrpSpPr>
            <p:cNvPr id="15" name="Group 6"/>
            <p:cNvGrpSpPr/>
            <p:nvPr/>
          </p:nvGrpSpPr>
          <p:grpSpPr bwMode="auto">
            <a:xfrm>
              <a:off x="1295400" y="2786058"/>
              <a:ext cx="1753450" cy="1751017"/>
              <a:chOff x="1823" y="2371"/>
              <a:chExt cx="1801" cy="1801"/>
            </a:xfrm>
          </p:grpSpPr>
          <p:sp>
            <p:nvSpPr>
              <p:cNvPr id="17" name="Oval 7"/>
              <p:cNvSpPr>
                <a:spLocks noChangeArrowheads="1"/>
              </p:cNvSpPr>
              <p:nvPr/>
            </p:nvSpPr>
            <p:spPr bwMode="auto">
              <a:xfrm>
                <a:off x="1823" y="2371"/>
                <a:ext cx="1801" cy="1801"/>
              </a:xfrm>
              <a:prstGeom prst="ellipse">
                <a:avLst/>
              </a:prstGeom>
              <a:solidFill>
                <a:srgbClr val="D8D8D8">
                  <a:alpha val="48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 sz="2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Oval 8"/>
              <p:cNvSpPr>
                <a:spLocks noChangeArrowheads="1"/>
              </p:cNvSpPr>
              <p:nvPr/>
            </p:nvSpPr>
            <p:spPr bwMode="auto">
              <a:xfrm>
                <a:off x="1945" y="2493"/>
                <a:ext cx="1556" cy="1556"/>
              </a:xfrm>
              <a:prstGeom prst="ellipse">
                <a:avLst/>
              </a:prstGeom>
              <a:solidFill>
                <a:srgbClr val="0070C0"/>
              </a:solidFill>
              <a:ln w="38100">
                <a:noFill/>
                <a:round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zh-CN" altLang="en-US" sz="2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6" name="Text Box 9"/>
            <p:cNvSpPr txBox="1">
              <a:spLocks noChangeArrowheads="1"/>
            </p:cNvSpPr>
            <p:nvPr/>
          </p:nvSpPr>
          <p:spPr bwMode="auto">
            <a:xfrm>
              <a:off x="1214414" y="3311020"/>
              <a:ext cx="1935848" cy="6201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zh-CN" sz="200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文中宋" pitchFamily="2" charset="-122"/>
                  <a:ea typeface="黑体" panose="02010609060101010101" charset="-122"/>
                  <a:sym typeface="+mn-ea"/>
                </a:rPr>
                <a:t>4.部门整合,工作协调</a:t>
              </a:r>
              <a:endParaRPr lang="zh-CN" altLang="zh-CN" sz="20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itchFamily="2" charset="-122"/>
                <a:ea typeface="黑体" panose="02010609060101010101" charset="-122"/>
                <a:sym typeface="+mn-ea"/>
              </a:endParaRPr>
            </a:p>
          </p:txBody>
        </p:sp>
      </p:grpSp>
      <p:grpSp>
        <p:nvGrpSpPr>
          <p:cNvPr id="19" name="组合 40"/>
          <p:cNvGrpSpPr/>
          <p:nvPr/>
        </p:nvGrpSpPr>
        <p:grpSpPr bwMode="auto">
          <a:xfrm>
            <a:off x="2512961" y="3115210"/>
            <a:ext cx="1554748" cy="1539687"/>
            <a:chOff x="1295400" y="2786058"/>
            <a:chExt cx="1768766" cy="1751017"/>
          </a:xfrm>
        </p:grpSpPr>
        <p:grpSp>
          <p:nvGrpSpPr>
            <p:cNvPr id="20" name="Group 6"/>
            <p:cNvGrpSpPr/>
            <p:nvPr/>
          </p:nvGrpSpPr>
          <p:grpSpPr bwMode="auto">
            <a:xfrm>
              <a:off x="1295400" y="2786058"/>
              <a:ext cx="1753450" cy="1751017"/>
              <a:chOff x="1823" y="2371"/>
              <a:chExt cx="1801" cy="1801"/>
            </a:xfrm>
          </p:grpSpPr>
          <p:sp>
            <p:nvSpPr>
              <p:cNvPr id="22" name="Oval 7"/>
              <p:cNvSpPr>
                <a:spLocks noChangeArrowheads="1"/>
              </p:cNvSpPr>
              <p:nvPr/>
            </p:nvSpPr>
            <p:spPr bwMode="auto">
              <a:xfrm>
                <a:off x="1823" y="2371"/>
                <a:ext cx="1801" cy="1801"/>
              </a:xfrm>
              <a:prstGeom prst="ellipse">
                <a:avLst/>
              </a:prstGeom>
              <a:solidFill>
                <a:srgbClr val="D8D8D8">
                  <a:alpha val="48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 sz="2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3" name="Oval 8"/>
              <p:cNvSpPr>
                <a:spLocks noChangeArrowheads="1"/>
              </p:cNvSpPr>
              <p:nvPr/>
            </p:nvSpPr>
            <p:spPr bwMode="auto">
              <a:xfrm>
                <a:off x="1946" y="2493"/>
                <a:ext cx="1556" cy="1556"/>
              </a:xfrm>
              <a:prstGeom prst="ellipse">
                <a:avLst/>
              </a:prstGeom>
              <a:solidFill>
                <a:srgbClr val="0070C0"/>
              </a:solidFill>
              <a:ln w="38100">
                <a:noFill/>
                <a:round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txBody>
              <a:bodyPr/>
              <a:lstStyle/>
              <a:p>
                <a:endParaRPr lang="zh-CN" altLang="en-US" sz="2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1" name="Text Box 9"/>
            <p:cNvSpPr txBox="1">
              <a:spLocks noChangeArrowheads="1"/>
            </p:cNvSpPr>
            <p:nvPr/>
          </p:nvSpPr>
          <p:spPr bwMode="auto">
            <a:xfrm>
              <a:off x="1321711" y="3412890"/>
              <a:ext cx="1742455" cy="620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180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文中宋" pitchFamily="2" charset="-122"/>
                  <a:ea typeface="黑体" panose="02010609060101010101" charset="-122"/>
                  <a:sym typeface="+mn-ea"/>
                </a:rPr>
                <a:t>1.</a:t>
              </a:r>
              <a:r>
                <a:rPr lang="zh-CN" altLang="zh-CN" sz="1800" noProof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文中宋" pitchFamily="2" charset="-122"/>
                  <a:ea typeface="黑体" panose="02010609060101010101" charset="-122"/>
                  <a:sym typeface="+mn-ea"/>
                </a:rPr>
                <a:t>确定目标策划活动</a:t>
              </a:r>
              <a:endParaRPr lang="zh-CN" altLang="zh-CN" sz="18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itchFamily="2" charset="-122"/>
                <a:ea typeface="黑体" panose="02010609060101010101" charset="-122"/>
                <a:sym typeface="+mn-ea"/>
              </a:endParaRPr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487680" y="1202055"/>
            <a:ext cx="43205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六、组织结构设计的程序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5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5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6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11268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对角圆角矩形 28"/>
          <p:cNvSpPr/>
          <p:nvPr/>
        </p:nvSpPr>
        <p:spPr bwMode="auto">
          <a:xfrm>
            <a:off x="4800600" y="3252153"/>
            <a:ext cx="4175125" cy="649287"/>
          </a:xfrm>
          <a:custGeom>
            <a:avLst/>
            <a:gdLst>
              <a:gd name="T0" fmla="*/ 4175125 w 4175125"/>
              <a:gd name="T1" fmla="*/ 324644 h 649287"/>
              <a:gd name="T2" fmla="*/ 2087565 w 4175125"/>
              <a:gd name="T3" fmla="*/ 649287 h 649287"/>
              <a:gd name="T4" fmla="*/ 0 w 4175125"/>
              <a:gd name="T5" fmla="*/ 324644 h 649287"/>
              <a:gd name="T6" fmla="*/ 2087565 w 4175125"/>
              <a:gd name="T7" fmla="*/ 0 h 649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39827 w 4175125"/>
              <a:gd name="T13" fmla="*/ 39827 h 649287"/>
              <a:gd name="T14" fmla="*/ 4135299 w 4175125"/>
              <a:gd name="T15" fmla="*/ 609460 h 649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5125" h="649287">
                <a:moveTo>
                  <a:pt x="135980" y="0"/>
                </a:moveTo>
                <a:lnTo>
                  <a:pt x="4175125" y="0"/>
                </a:lnTo>
                <a:lnTo>
                  <a:pt x="4175125" y="513307"/>
                </a:lnTo>
                <a:cubicBezTo>
                  <a:pt x="4175125" y="588406"/>
                  <a:pt x="4114244" y="649286"/>
                  <a:pt x="4039145" y="649287"/>
                </a:cubicBezTo>
                <a:lnTo>
                  <a:pt x="0" y="649287"/>
                </a:lnTo>
                <a:lnTo>
                  <a:pt x="0" y="135980"/>
                </a:lnTo>
                <a:cubicBezTo>
                  <a:pt x="0" y="60880"/>
                  <a:pt x="60880" y="0"/>
                  <a:pt x="135979" y="0"/>
                </a:cubicBezTo>
                <a:close/>
              </a:path>
            </a:pathLst>
          </a:custGeom>
          <a:solidFill>
            <a:srgbClr val="0848AF"/>
          </a:solidFill>
          <a:ln w="25400" cap="flat" cmpd="sng" algn="ctr">
            <a:noFill/>
            <a:prstDash val="solid"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0" y="0"/>
            <a:ext cx="4008438" cy="6858000"/>
          </a:xfrm>
          <a:prstGeom prst="rect">
            <a:avLst/>
          </a:prstGeom>
          <a:solidFill>
            <a:srgbClr val="0848AF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文本框 52"/>
          <p:cNvSpPr txBox="1">
            <a:spLocks noChangeArrowheads="1"/>
          </p:cNvSpPr>
          <p:nvPr/>
        </p:nvSpPr>
        <p:spPr bwMode="auto">
          <a:xfrm>
            <a:off x="1490663" y="1700213"/>
            <a:ext cx="2374900" cy="860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5000" b="1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内容</a:t>
            </a:r>
            <a:endParaRPr lang="zh-CN" altLang="en-US" sz="5000" b="1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4971733" y="177927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pPr algn="l"/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    学习目标</a:t>
            </a:r>
            <a:endParaRPr lang="en-US" altLang="zh-CN" sz="3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1" name="TextBox 10"/>
          <p:cNvSpPr txBox="1">
            <a:spLocks noChangeArrowheads="1"/>
          </p:cNvSpPr>
          <p:nvPr/>
        </p:nvSpPr>
        <p:spPr bwMode="auto">
          <a:xfrm>
            <a:off x="4971733" y="2560638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    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内容讲授</a:t>
            </a:r>
            <a:endParaRPr lang="zh-CN" altLang="en-US" sz="3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415" y="3140710"/>
            <a:ext cx="3556635" cy="262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4971733" y="333121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p>
            <a:pPr algn="l"/>
            <a:r>
              <a:rPr lang="en-US" altLang="zh-CN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    总结</a:t>
            </a:r>
            <a:endParaRPr lang="en-US" altLang="zh-CN" sz="3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bldLvl="0" animBg="1"/>
      <p:bldP spid="9218" grpId="0" bldLvl="0" animBg="1"/>
      <p:bldP spid="11268" grpId="0"/>
      <p:bldP spid="11270" grpId="0"/>
      <p:bldP spid="11271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818261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tx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888922" y="1122845"/>
            <a:ext cx="2088232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明 年 工 作 计 划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52233" name="Freeform 239"/>
          <p:cNvSpPr>
            <a:spLocks noEditPoints="1"/>
          </p:cNvSpPr>
          <p:nvPr/>
        </p:nvSpPr>
        <p:spPr bwMode="auto">
          <a:xfrm>
            <a:off x="4573588" y="2420938"/>
            <a:ext cx="2667000" cy="2667000"/>
          </a:xfrm>
          <a:custGeom>
            <a:avLst/>
            <a:gdLst>
              <a:gd name="T0" fmla="*/ 2147483647 w 2116"/>
              <a:gd name="T1" fmla="*/ 2147483647 h 2116"/>
              <a:gd name="T2" fmla="*/ 2147483647 w 2116"/>
              <a:gd name="T3" fmla="*/ 2147483647 h 2116"/>
              <a:gd name="T4" fmla="*/ 2147483647 w 2116"/>
              <a:gd name="T5" fmla="*/ 2147483647 h 2116"/>
              <a:gd name="T6" fmla="*/ 2147483647 w 2116"/>
              <a:gd name="T7" fmla="*/ 2147483647 h 2116"/>
              <a:gd name="T8" fmla="*/ 2147483647 w 2116"/>
              <a:gd name="T9" fmla="*/ 2147483647 h 2116"/>
              <a:gd name="T10" fmla="*/ 2147483647 w 2116"/>
              <a:gd name="T11" fmla="*/ 2147483647 h 2116"/>
              <a:gd name="T12" fmla="*/ 2147483647 w 2116"/>
              <a:gd name="T13" fmla="*/ 2147483647 h 2116"/>
              <a:gd name="T14" fmla="*/ 2147483647 w 2116"/>
              <a:gd name="T15" fmla="*/ 2147483647 h 2116"/>
              <a:gd name="T16" fmla="*/ 2147483647 w 2116"/>
              <a:gd name="T17" fmla="*/ 0 h 2116"/>
              <a:gd name="T18" fmla="*/ 2147483647 w 2116"/>
              <a:gd name="T19" fmla="*/ 2147483647 h 2116"/>
              <a:gd name="T20" fmla="*/ 2147483647 w 2116"/>
              <a:gd name="T21" fmla="*/ 2147483647 h 2116"/>
              <a:gd name="T22" fmla="*/ 2147483647 w 2116"/>
              <a:gd name="T23" fmla="*/ 2147483647 h 2116"/>
              <a:gd name="T24" fmla="*/ 2147483647 w 2116"/>
              <a:gd name="T25" fmla="*/ 2147483647 h 2116"/>
              <a:gd name="T26" fmla="*/ 2147483647 w 2116"/>
              <a:gd name="T27" fmla="*/ 2147483647 h 2116"/>
              <a:gd name="T28" fmla="*/ 2147483647 w 2116"/>
              <a:gd name="T29" fmla="*/ 2147483647 h 2116"/>
              <a:gd name="T30" fmla="*/ 2147483647 w 2116"/>
              <a:gd name="T31" fmla="*/ 2147483647 h 2116"/>
              <a:gd name="T32" fmla="*/ 0 w 2116"/>
              <a:gd name="T33" fmla="*/ 2147483647 h 2116"/>
              <a:gd name="T34" fmla="*/ 2147483647 w 2116"/>
              <a:gd name="T35" fmla="*/ 2147483647 h 2116"/>
              <a:gd name="T36" fmla="*/ 2147483647 w 2116"/>
              <a:gd name="T37" fmla="*/ 2147483647 h 2116"/>
              <a:gd name="T38" fmla="*/ 2147483647 w 2116"/>
              <a:gd name="T39" fmla="*/ 2147483647 h 2116"/>
              <a:gd name="T40" fmla="*/ 2147483647 w 2116"/>
              <a:gd name="T41" fmla="*/ 2147483647 h 2116"/>
              <a:gd name="T42" fmla="*/ 2147483647 w 2116"/>
              <a:gd name="T43" fmla="*/ 2147483647 h 2116"/>
              <a:gd name="T44" fmla="*/ 2147483647 w 2116"/>
              <a:gd name="T45" fmla="*/ 2147483647 h 2116"/>
              <a:gd name="T46" fmla="*/ 2147483647 w 2116"/>
              <a:gd name="T47" fmla="*/ 2147483647 h 2116"/>
              <a:gd name="T48" fmla="*/ 2147483647 w 2116"/>
              <a:gd name="T49" fmla="*/ 2147483647 h 2116"/>
              <a:gd name="T50" fmla="*/ 2147483647 w 2116"/>
              <a:gd name="T51" fmla="*/ 2147483647 h 2116"/>
              <a:gd name="T52" fmla="*/ 2147483647 w 2116"/>
              <a:gd name="T53" fmla="*/ 2147483647 h 2116"/>
              <a:gd name="T54" fmla="*/ 2147483647 w 2116"/>
              <a:gd name="T55" fmla="*/ 2147483647 h 2116"/>
              <a:gd name="T56" fmla="*/ 2147483647 w 2116"/>
              <a:gd name="T57" fmla="*/ 2147483647 h 2116"/>
              <a:gd name="T58" fmla="*/ 2147483647 w 2116"/>
              <a:gd name="T59" fmla="*/ 2147483647 h 2116"/>
              <a:gd name="T60" fmla="*/ 2147483647 w 2116"/>
              <a:gd name="T61" fmla="*/ 2147483647 h 2116"/>
              <a:gd name="T62" fmla="*/ 2147483647 w 2116"/>
              <a:gd name="T63" fmla="*/ 2147483647 h 2116"/>
              <a:gd name="T64" fmla="*/ 2147483647 w 2116"/>
              <a:gd name="T65" fmla="*/ 2147483647 h 2116"/>
              <a:gd name="T66" fmla="*/ 2147483647 w 2116"/>
              <a:gd name="T67" fmla="*/ 2147483647 h 2116"/>
              <a:gd name="T68" fmla="*/ 2147483647 w 2116"/>
              <a:gd name="T69" fmla="*/ 2147483647 h 211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116"/>
              <a:gd name="T106" fmla="*/ 0 h 2116"/>
              <a:gd name="T107" fmla="*/ 2116 w 2116"/>
              <a:gd name="T108" fmla="*/ 2116 h 211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116" h="2116">
                <a:moveTo>
                  <a:pt x="1941" y="1111"/>
                </a:moveTo>
                <a:cubicBezTo>
                  <a:pt x="2116" y="1052"/>
                  <a:pt x="2116" y="1052"/>
                  <a:pt x="2116" y="1052"/>
                </a:cubicBezTo>
                <a:cubicBezTo>
                  <a:pt x="2107" y="917"/>
                  <a:pt x="2107" y="917"/>
                  <a:pt x="2107" y="917"/>
                </a:cubicBezTo>
                <a:cubicBezTo>
                  <a:pt x="1925" y="883"/>
                  <a:pt x="1925" y="883"/>
                  <a:pt x="1925" y="883"/>
                </a:cubicBezTo>
                <a:cubicBezTo>
                  <a:pt x="1918" y="847"/>
                  <a:pt x="1908" y="810"/>
                  <a:pt x="1896" y="774"/>
                </a:cubicBezTo>
                <a:cubicBezTo>
                  <a:pt x="2038" y="652"/>
                  <a:pt x="2038" y="652"/>
                  <a:pt x="2038" y="652"/>
                </a:cubicBezTo>
                <a:cubicBezTo>
                  <a:pt x="1979" y="532"/>
                  <a:pt x="1979" y="532"/>
                  <a:pt x="1979" y="532"/>
                </a:cubicBezTo>
                <a:cubicBezTo>
                  <a:pt x="1795" y="570"/>
                  <a:pt x="1795" y="570"/>
                  <a:pt x="1795" y="570"/>
                </a:cubicBezTo>
                <a:cubicBezTo>
                  <a:pt x="1772" y="535"/>
                  <a:pt x="1747" y="502"/>
                  <a:pt x="1720" y="471"/>
                </a:cubicBezTo>
                <a:cubicBezTo>
                  <a:pt x="1802" y="305"/>
                  <a:pt x="1802" y="305"/>
                  <a:pt x="1802" y="305"/>
                </a:cubicBezTo>
                <a:cubicBezTo>
                  <a:pt x="1700" y="217"/>
                  <a:pt x="1700" y="217"/>
                  <a:pt x="1700" y="217"/>
                </a:cubicBezTo>
                <a:cubicBezTo>
                  <a:pt x="1548" y="321"/>
                  <a:pt x="1548" y="321"/>
                  <a:pt x="1548" y="321"/>
                </a:cubicBezTo>
                <a:cubicBezTo>
                  <a:pt x="1516" y="301"/>
                  <a:pt x="1483" y="282"/>
                  <a:pt x="1450" y="265"/>
                </a:cubicBezTo>
                <a:cubicBezTo>
                  <a:pt x="1464" y="80"/>
                  <a:pt x="1464" y="80"/>
                  <a:pt x="1464" y="80"/>
                </a:cubicBezTo>
                <a:cubicBezTo>
                  <a:pt x="1336" y="37"/>
                  <a:pt x="1336" y="37"/>
                  <a:pt x="1336" y="37"/>
                </a:cubicBezTo>
                <a:cubicBezTo>
                  <a:pt x="1234" y="191"/>
                  <a:pt x="1234" y="191"/>
                  <a:pt x="1234" y="191"/>
                </a:cubicBezTo>
                <a:cubicBezTo>
                  <a:pt x="1194" y="183"/>
                  <a:pt x="1152" y="178"/>
                  <a:pt x="1111" y="175"/>
                </a:cubicBezTo>
                <a:cubicBezTo>
                  <a:pt x="1052" y="0"/>
                  <a:pt x="1052" y="0"/>
                  <a:pt x="1052" y="0"/>
                </a:cubicBezTo>
                <a:cubicBezTo>
                  <a:pt x="918" y="9"/>
                  <a:pt x="918" y="9"/>
                  <a:pt x="918" y="9"/>
                </a:cubicBezTo>
                <a:cubicBezTo>
                  <a:pt x="884" y="191"/>
                  <a:pt x="884" y="191"/>
                  <a:pt x="884" y="191"/>
                </a:cubicBezTo>
                <a:cubicBezTo>
                  <a:pt x="847" y="198"/>
                  <a:pt x="810" y="208"/>
                  <a:pt x="774" y="220"/>
                </a:cubicBezTo>
                <a:cubicBezTo>
                  <a:pt x="653" y="78"/>
                  <a:pt x="653" y="78"/>
                  <a:pt x="653" y="78"/>
                </a:cubicBezTo>
                <a:cubicBezTo>
                  <a:pt x="532" y="137"/>
                  <a:pt x="532" y="137"/>
                  <a:pt x="532" y="137"/>
                </a:cubicBezTo>
                <a:cubicBezTo>
                  <a:pt x="570" y="321"/>
                  <a:pt x="570" y="321"/>
                  <a:pt x="570" y="321"/>
                </a:cubicBezTo>
                <a:cubicBezTo>
                  <a:pt x="535" y="344"/>
                  <a:pt x="502" y="369"/>
                  <a:pt x="471" y="396"/>
                </a:cubicBezTo>
                <a:cubicBezTo>
                  <a:pt x="305" y="314"/>
                  <a:pt x="305" y="314"/>
                  <a:pt x="305" y="314"/>
                </a:cubicBezTo>
                <a:cubicBezTo>
                  <a:pt x="217" y="416"/>
                  <a:pt x="217" y="416"/>
                  <a:pt x="217" y="416"/>
                </a:cubicBezTo>
                <a:cubicBezTo>
                  <a:pt x="322" y="568"/>
                  <a:pt x="322" y="568"/>
                  <a:pt x="322" y="568"/>
                </a:cubicBezTo>
                <a:cubicBezTo>
                  <a:pt x="301" y="600"/>
                  <a:pt x="282" y="633"/>
                  <a:pt x="265" y="666"/>
                </a:cubicBezTo>
                <a:cubicBezTo>
                  <a:pt x="81" y="652"/>
                  <a:pt x="81" y="652"/>
                  <a:pt x="81" y="652"/>
                </a:cubicBezTo>
                <a:cubicBezTo>
                  <a:pt x="37" y="780"/>
                  <a:pt x="37" y="780"/>
                  <a:pt x="37" y="780"/>
                </a:cubicBezTo>
                <a:cubicBezTo>
                  <a:pt x="192" y="882"/>
                  <a:pt x="192" y="882"/>
                  <a:pt x="192" y="882"/>
                </a:cubicBezTo>
                <a:cubicBezTo>
                  <a:pt x="183" y="923"/>
                  <a:pt x="178" y="964"/>
                  <a:pt x="175" y="1005"/>
                </a:cubicBezTo>
                <a:cubicBezTo>
                  <a:pt x="0" y="1064"/>
                  <a:pt x="0" y="1064"/>
                  <a:pt x="0" y="1064"/>
                </a:cubicBezTo>
                <a:cubicBezTo>
                  <a:pt x="9" y="1198"/>
                  <a:pt x="9" y="1198"/>
                  <a:pt x="9" y="1198"/>
                </a:cubicBezTo>
                <a:cubicBezTo>
                  <a:pt x="191" y="1233"/>
                  <a:pt x="191" y="1233"/>
                  <a:pt x="191" y="1233"/>
                </a:cubicBezTo>
                <a:cubicBezTo>
                  <a:pt x="199" y="1269"/>
                  <a:pt x="208" y="1306"/>
                  <a:pt x="221" y="1342"/>
                </a:cubicBezTo>
                <a:cubicBezTo>
                  <a:pt x="78" y="1463"/>
                  <a:pt x="78" y="1463"/>
                  <a:pt x="78" y="1463"/>
                </a:cubicBezTo>
                <a:cubicBezTo>
                  <a:pt x="138" y="1584"/>
                  <a:pt x="138" y="1584"/>
                  <a:pt x="138" y="1584"/>
                </a:cubicBezTo>
                <a:cubicBezTo>
                  <a:pt x="321" y="1546"/>
                  <a:pt x="321" y="1546"/>
                  <a:pt x="321" y="1546"/>
                </a:cubicBezTo>
                <a:cubicBezTo>
                  <a:pt x="344" y="1581"/>
                  <a:pt x="369" y="1614"/>
                  <a:pt x="397" y="1645"/>
                </a:cubicBezTo>
                <a:cubicBezTo>
                  <a:pt x="314" y="1811"/>
                  <a:pt x="314" y="1811"/>
                  <a:pt x="314" y="1811"/>
                </a:cubicBezTo>
                <a:cubicBezTo>
                  <a:pt x="416" y="1899"/>
                  <a:pt x="416" y="1899"/>
                  <a:pt x="416" y="1899"/>
                </a:cubicBezTo>
                <a:cubicBezTo>
                  <a:pt x="569" y="1794"/>
                  <a:pt x="569" y="1794"/>
                  <a:pt x="569" y="1794"/>
                </a:cubicBezTo>
                <a:cubicBezTo>
                  <a:pt x="600" y="1815"/>
                  <a:pt x="633" y="1834"/>
                  <a:pt x="667" y="1851"/>
                </a:cubicBezTo>
                <a:cubicBezTo>
                  <a:pt x="653" y="2035"/>
                  <a:pt x="653" y="2035"/>
                  <a:pt x="653" y="2035"/>
                </a:cubicBezTo>
                <a:cubicBezTo>
                  <a:pt x="780" y="2079"/>
                  <a:pt x="780" y="2079"/>
                  <a:pt x="780" y="2079"/>
                </a:cubicBezTo>
                <a:cubicBezTo>
                  <a:pt x="882" y="1925"/>
                  <a:pt x="882" y="1925"/>
                  <a:pt x="882" y="1925"/>
                </a:cubicBezTo>
                <a:cubicBezTo>
                  <a:pt x="923" y="1933"/>
                  <a:pt x="964" y="1938"/>
                  <a:pt x="1005" y="1941"/>
                </a:cubicBezTo>
                <a:cubicBezTo>
                  <a:pt x="1064" y="2116"/>
                  <a:pt x="1064" y="2116"/>
                  <a:pt x="1064" y="2116"/>
                </a:cubicBezTo>
                <a:cubicBezTo>
                  <a:pt x="1199" y="2107"/>
                  <a:pt x="1199" y="2107"/>
                  <a:pt x="1199" y="2107"/>
                </a:cubicBezTo>
                <a:cubicBezTo>
                  <a:pt x="1233" y="1925"/>
                  <a:pt x="1233" y="1925"/>
                  <a:pt x="1233" y="1925"/>
                </a:cubicBezTo>
                <a:cubicBezTo>
                  <a:pt x="1269" y="1918"/>
                  <a:pt x="1306" y="1908"/>
                  <a:pt x="1342" y="1896"/>
                </a:cubicBezTo>
                <a:cubicBezTo>
                  <a:pt x="1464" y="2038"/>
                  <a:pt x="1464" y="2038"/>
                  <a:pt x="1464" y="2038"/>
                </a:cubicBezTo>
                <a:cubicBezTo>
                  <a:pt x="1584" y="1979"/>
                  <a:pt x="1584" y="1979"/>
                  <a:pt x="1584" y="1979"/>
                </a:cubicBezTo>
                <a:cubicBezTo>
                  <a:pt x="1546" y="1795"/>
                  <a:pt x="1546" y="1795"/>
                  <a:pt x="1546" y="1795"/>
                </a:cubicBezTo>
                <a:cubicBezTo>
                  <a:pt x="1581" y="1772"/>
                  <a:pt x="1614" y="1747"/>
                  <a:pt x="1645" y="1719"/>
                </a:cubicBezTo>
                <a:cubicBezTo>
                  <a:pt x="1811" y="1802"/>
                  <a:pt x="1811" y="1802"/>
                  <a:pt x="1811" y="1802"/>
                </a:cubicBezTo>
                <a:cubicBezTo>
                  <a:pt x="1899" y="1700"/>
                  <a:pt x="1899" y="1700"/>
                  <a:pt x="1899" y="1700"/>
                </a:cubicBezTo>
                <a:cubicBezTo>
                  <a:pt x="1795" y="1547"/>
                  <a:pt x="1795" y="1547"/>
                  <a:pt x="1795" y="1547"/>
                </a:cubicBezTo>
                <a:cubicBezTo>
                  <a:pt x="1816" y="1516"/>
                  <a:pt x="1834" y="1483"/>
                  <a:pt x="1851" y="1450"/>
                </a:cubicBezTo>
                <a:cubicBezTo>
                  <a:pt x="2036" y="1463"/>
                  <a:pt x="2036" y="1463"/>
                  <a:pt x="2036" y="1463"/>
                </a:cubicBezTo>
                <a:cubicBezTo>
                  <a:pt x="2079" y="1336"/>
                  <a:pt x="2079" y="1336"/>
                  <a:pt x="2079" y="1336"/>
                </a:cubicBezTo>
                <a:cubicBezTo>
                  <a:pt x="1925" y="1234"/>
                  <a:pt x="1925" y="1234"/>
                  <a:pt x="1925" y="1234"/>
                </a:cubicBezTo>
                <a:cubicBezTo>
                  <a:pt x="1933" y="1193"/>
                  <a:pt x="1938" y="1152"/>
                  <a:pt x="1941" y="1111"/>
                </a:cubicBezTo>
                <a:close/>
                <a:moveTo>
                  <a:pt x="1358" y="1669"/>
                </a:moveTo>
                <a:cubicBezTo>
                  <a:pt x="1020" y="1834"/>
                  <a:pt x="613" y="1695"/>
                  <a:pt x="447" y="1357"/>
                </a:cubicBezTo>
                <a:cubicBezTo>
                  <a:pt x="282" y="1020"/>
                  <a:pt x="421" y="613"/>
                  <a:pt x="759" y="447"/>
                </a:cubicBezTo>
                <a:cubicBezTo>
                  <a:pt x="1096" y="282"/>
                  <a:pt x="1504" y="421"/>
                  <a:pt x="1669" y="759"/>
                </a:cubicBezTo>
                <a:cubicBezTo>
                  <a:pt x="1834" y="1096"/>
                  <a:pt x="1695" y="1503"/>
                  <a:pt x="1358" y="1669"/>
                </a:cubicBezTo>
                <a:close/>
              </a:path>
            </a:pathLst>
          </a:custGeom>
          <a:solidFill>
            <a:srgbClr val="0848AF"/>
          </a:solidFill>
          <a:ln w="25400">
            <a:solidFill>
              <a:schemeClr val="bg1"/>
            </a:solidFill>
            <a:round/>
          </a:ln>
        </p:spPr>
        <p:txBody>
          <a:bodyPr/>
          <a:p>
            <a:endParaRPr lang="zh-CN" altLang="en-US"/>
          </a:p>
        </p:txBody>
      </p:sp>
      <p:sp>
        <p:nvSpPr>
          <p:cNvPr id="52234" name="Freeform 240"/>
          <p:cNvSpPr>
            <a:spLocks noEditPoints="1"/>
          </p:cNvSpPr>
          <p:nvPr/>
        </p:nvSpPr>
        <p:spPr bwMode="auto">
          <a:xfrm>
            <a:off x="2617788" y="3667125"/>
            <a:ext cx="2319337" cy="2319338"/>
          </a:xfrm>
          <a:custGeom>
            <a:avLst/>
            <a:gdLst>
              <a:gd name="T0" fmla="*/ 2147483647 w 1840"/>
              <a:gd name="T1" fmla="*/ 2147483647 h 1840"/>
              <a:gd name="T2" fmla="*/ 2147483647 w 1840"/>
              <a:gd name="T3" fmla="*/ 2147483647 h 1840"/>
              <a:gd name="T4" fmla="*/ 2147483647 w 1840"/>
              <a:gd name="T5" fmla="*/ 2147483647 h 1840"/>
              <a:gd name="T6" fmla="*/ 2147483647 w 1840"/>
              <a:gd name="T7" fmla="*/ 2147483647 h 1840"/>
              <a:gd name="T8" fmla="*/ 2147483647 w 1840"/>
              <a:gd name="T9" fmla="*/ 2147483647 h 1840"/>
              <a:gd name="T10" fmla="*/ 2147483647 w 1840"/>
              <a:gd name="T11" fmla="*/ 2147483647 h 1840"/>
              <a:gd name="T12" fmla="*/ 2147483647 w 1840"/>
              <a:gd name="T13" fmla="*/ 2147483647 h 1840"/>
              <a:gd name="T14" fmla="*/ 2147483647 w 1840"/>
              <a:gd name="T15" fmla="*/ 2147483647 h 1840"/>
              <a:gd name="T16" fmla="*/ 2147483647 w 1840"/>
              <a:gd name="T17" fmla="*/ 0 h 1840"/>
              <a:gd name="T18" fmla="*/ 2147483647 w 1840"/>
              <a:gd name="T19" fmla="*/ 2147483647 h 1840"/>
              <a:gd name="T20" fmla="*/ 2147483647 w 1840"/>
              <a:gd name="T21" fmla="*/ 2147483647 h 1840"/>
              <a:gd name="T22" fmla="*/ 2147483647 w 1840"/>
              <a:gd name="T23" fmla="*/ 2147483647 h 1840"/>
              <a:gd name="T24" fmla="*/ 2147483647 w 1840"/>
              <a:gd name="T25" fmla="*/ 2147483647 h 1840"/>
              <a:gd name="T26" fmla="*/ 2147483647 w 1840"/>
              <a:gd name="T27" fmla="*/ 2147483647 h 1840"/>
              <a:gd name="T28" fmla="*/ 2147483647 w 1840"/>
              <a:gd name="T29" fmla="*/ 2147483647 h 1840"/>
              <a:gd name="T30" fmla="*/ 2147483647 w 1840"/>
              <a:gd name="T31" fmla="*/ 2147483647 h 1840"/>
              <a:gd name="T32" fmla="*/ 0 w 1840"/>
              <a:gd name="T33" fmla="*/ 2147483647 h 1840"/>
              <a:gd name="T34" fmla="*/ 2147483647 w 1840"/>
              <a:gd name="T35" fmla="*/ 2147483647 h 1840"/>
              <a:gd name="T36" fmla="*/ 2147483647 w 1840"/>
              <a:gd name="T37" fmla="*/ 2147483647 h 1840"/>
              <a:gd name="T38" fmla="*/ 2147483647 w 1840"/>
              <a:gd name="T39" fmla="*/ 2147483647 h 1840"/>
              <a:gd name="T40" fmla="*/ 2147483647 w 1840"/>
              <a:gd name="T41" fmla="*/ 2147483647 h 1840"/>
              <a:gd name="T42" fmla="*/ 2147483647 w 1840"/>
              <a:gd name="T43" fmla="*/ 2147483647 h 1840"/>
              <a:gd name="T44" fmla="*/ 2147483647 w 1840"/>
              <a:gd name="T45" fmla="*/ 2147483647 h 1840"/>
              <a:gd name="T46" fmla="*/ 2147483647 w 1840"/>
              <a:gd name="T47" fmla="*/ 2147483647 h 1840"/>
              <a:gd name="T48" fmla="*/ 2147483647 w 1840"/>
              <a:gd name="T49" fmla="*/ 2147483647 h 1840"/>
              <a:gd name="T50" fmla="*/ 2147483647 w 1840"/>
              <a:gd name="T51" fmla="*/ 2147483647 h 1840"/>
              <a:gd name="T52" fmla="*/ 2147483647 w 1840"/>
              <a:gd name="T53" fmla="*/ 2147483647 h 1840"/>
              <a:gd name="T54" fmla="*/ 2147483647 w 1840"/>
              <a:gd name="T55" fmla="*/ 2147483647 h 1840"/>
              <a:gd name="T56" fmla="*/ 2147483647 w 1840"/>
              <a:gd name="T57" fmla="*/ 2147483647 h 1840"/>
              <a:gd name="T58" fmla="*/ 2147483647 w 1840"/>
              <a:gd name="T59" fmla="*/ 2147483647 h 1840"/>
              <a:gd name="T60" fmla="*/ 2147483647 w 1840"/>
              <a:gd name="T61" fmla="*/ 2147483647 h 1840"/>
              <a:gd name="T62" fmla="*/ 2147483647 w 1840"/>
              <a:gd name="T63" fmla="*/ 2147483647 h 1840"/>
              <a:gd name="T64" fmla="*/ 2147483647 w 1840"/>
              <a:gd name="T65" fmla="*/ 2147483647 h 1840"/>
              <a:gd name="T66" fmla="*/ 2147483647 w 1840"/>
              <a:gd name="T67" fmla="*/ 2147483647 h 1840"/>
              <a:gd name="T68" fmla="*/ 2147483647 w 1840"/>
              <a:gd name="T69" fmla="*/ 2147483647 h 1840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840"/>
              <a:gd name="T106" fmla="*/ 0 h 1840"/>
              <a:gd name="T107" fmla="*/ 1840 w 1840"/>
              <a:gd name="T108" fmla="*/ 1840 h 1840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840" h="1840">
                <a:moveTo>
                  <a:pt x="1827" y="1080"/>
                </a:moveTo>
                <a:cubicBezTo>
                  <a:pt x="1840" y="964"/>
                  <a:pt x="1840" y="964"/>
                  <a:pt x="1840" y="964"/>
                </a:cubicBezTo>
                <a:cubicBezTo>
                  <a:pt x="1690" y="906"/>
                  <a:pt x="1690" y="906"/>
                  <a:pt x="1690" y="906"/>
                </a:cubicBezTo>
                <a:cubicBezTo>
                  <a:pt x="1689" y="874"/>
                  <a:pt x="1687" y="841"/>
                  <a:pt x="1682" y="808"/>
                </a:cubicBezTo>
                <a:cubicBezTo>
                  <a:pt x="1823" y="726"/>
                  <a:pt x="1823" y="726"/>
                  <a:pt x="1823" y="726"/>
                </a:cubicBezTo>
                <a:cubicBezTo>
                  <a:pt x="1791" y="614"/>
                  <a:pt x="1791" y="614"/>
                  <a:pt x="1791" y="614"/>
                </a:cubicBezTo>
                <a:cubicBezTo>
                  <a:pt x="1628" y="618"/>
                  <a:pt x="1628" y="618"/>
                  <a:pt x="1628" y="618"/>
                </a:cubicBezTo>
                <a:cubicBezTo>
                  <a:pt x="1614" y="584"/>
                  <a:pt x="1597" y="552"/>
                  <a:pt x="1578" y="521"/>
                </a:cubicBezTo>
                <a:cubicBezTo>
                  <a:pt x="1675" y="392"/>
                  <a:pt x="1675" y="392"/>
                  <a:pt x="1675" y="392"/>
                </a:cubicBezTo>
                <a:cubicBezTo>
                  <a:pt x="1602" y="301"/>
                  <a:pt x="1602" y="301"/>
                  <a:pt x="1602" y="301"/>
                </a:cubicBezTo>
                <a:cubicBezTo>
                  <a:pt x="1455" y="366"/>
                  <a:pt x="1455" y="366"/>
                  <a:pt x="1455" y="366"/>
                </a:cubicBezTo>
                <a:cubicBezTo>
                  <a:pt x="1431" y="344"/>
                  <a:pt x="1406" y="322"/>
                  <a:pt x="1379" y="303"/>
                </a:cubicBezTo>
                <a:cubicBezTo>
                  <a:pt x="1420" y="147"/>
                  <a:pt x="1420" y="147"/>
                  <a:pt x="1420" y="147"/>
                </a:cubicBezTo>
                <a:cubicBezTo>
                  <a:pt x="1318" y="90"/>
                  <a:pt x="1318" y="90"/>
                  <a:pt x="1318" y="90"/>
                </a:cubicBezTo>
                <a:cubicBezTo>
                  <a:pt x="1206" y="206"/>
                  <a:pt x="1206" y="206"/>
                  <a:pt x="1206" y="206"/>
                </a:cubicBezTo>
                <a:cubicBezTo>
                  <a:pt x="1173" y="193"/>
                  <a:pt x="1139" y="181"/>
                  <a:pt x="1103" y="173"/>
                </a:cubicBezTo>
                <a:cubicBezTo>
                  <a:pt x="1080" y="13"/>
                  <a:pt x="1080" y="13"/>
                  <a:pt x="1080" y="13"/>
                </a:cubicBezTo>
                <a:cubicBezTo>
                  <a:pt x="964" y="0"/>
                  <a:pt x="964" y="0"/>
                  <a:pt x="964" y="0"/>
                </a:cubicBezTo>
                <a:cubicBezTo>
                  <a:pt x="906" y="151"/>
                  <a:pt x="906" y="151"/>
                  <a:pt x="906" y="151"/>
                </a:cubicBezTo>
                <a:cubicBezTo>
                  <a:pt x="874" y="151"/>
                  <a:pt x="841" y="154"/>
                  <a:pt x="808" y="159"/>
                </a:cubicBezTo>
                <a:cubicBezTo>
                  <a:pt x="726" y="17"/>
                  <a:pt x="726" y="17"/>
                  <a:pt x="726" y="17"/>
                </a:cubicBezTo>
                <a:cubicBezTo>
                  <a:pt x="613" y="49"/>
                  <a:pt x="613" y="49"/>
                  <a:pt x="613" y="49"/>
                </a:cubicBezTo>
                <a:cubicBezTo>
                  <a:pt x="617" y="213"/>
                  <a:pt x="617" y="213"/>
                  <a:pt x="617" y="213"/>
                </a:cubicBezTo>
                <a:cubicBezTo>
                  <a:pt x="584" y="227"/>
                  <a:pt x="552" y="244"/>
                  <a:pt x="521" y="262"/>
                </a:cubicBezTo>
                <a:cubicBezTo>
                  <a:pt x="392" y="166"/>
                  <a:pt x="392" y="166"/>
                  <a:pt x="392" y="166"/>
                </a:cubicBezTo>
                <a:cubicBezTo>
                  <a:pt x="301" y="239"/>
                  <a:pt x="301" y="239"/>
                  <a:pt x="301" y="239"/>
                </a:cubicBezTo>
                <a:cubicBezTo>
                  <a:pt x="366" y="386"/>
                  <a:pt x="366" y="386"/>
                  <a:pt x="366" y="386"/>
                </a:cubicBezTo>
                <a:cubicBezTo>
                  <a:pt x="343" y="410"/>
                  <a:pt x="322" y="435"/>
                  <a:pt x="303" y="461"/>
                </a:cubicBezTo>
                <a:cubicBezTo>
                  <a:pt x="147" y="420"/>
                  <a:pt x="147" y="420"/>
                  <a:pt x="147" y="420"/>
                </a:cubicBezTo>
                <a:cubicBezTo>
                  <a:pt x="89" y="522"/>
                  <a:pt x="89" y="522"/>
                  <a:pt x="89" y="522"/>
                </a:cubicBezTo>
                <a:cubicBezTo>
                  <a:pt x="206" y="634"/>
                  <a:pt x="206" y="634"/>
                  <a:pt x="206" y="634"/>
                </a:cubicBezTo>
                <a:cubicBezTo>
                  <a:pt x="192" y="668"/>
                  <a:pt x="181" y="702"/>
                  <a:pt x="173" y="737"/>
                </a:cubicBezTo>
                <a:cubicBezTo>
                  <a:pt x="13" y="760"/>
                  <a:pt x="13" y="760"/>
                  <a:pt x="13" y="760"/>
                </a:cubicBezTo>
                <a:cubicBezTo>
                  <a:pt x="0" y="877"/>
                  <a:pt x="0" y="877"/>
                  <a:pt x="0" y="877"/>
                </a:cubicBezTo>
                <a:cubicBezTo>
                  <a:pt x="151" y="934"/>
                  <a:pt x="151" y="934"/>
                  <a:pt x="151" y="934"/>
                </a:cubicBezTo>
                <a:cubicBezTo>
                  <a:pt x="151" y="967"/>
                  <a:pt x="154" y="1000"/>
                  <a:pt x="159" y="1032"/>
                </a:cubicBezTo>
                <a:cubicBezTo>
                  <a:pt x="17" y="1115"/>
                  <a:pt x="17" y="1115"/>
                  <a:pt x="17" y="1115"/>
                </a:cubicBezTo>
                <a:cubicBezTo>
                  <a:pt x="49" y="1227"/>
                  <a:pt x="49" y="1227"/>
                  <a:pt x="49" y="1227"/>
                </a:cubicBezTo>
                <a:cubicBezTo>
                  <a:pt x="212" y="1223"/>
                  <a:pt x="212" y="1223"/>
                  <a:pt x="212" y="1223"/>
                </a:cubicBezTo>
                <a:cubicBezTo>
                  <a:pt x="227" y="1257"/>
                  <a:pt x="243" y="1289"/>
                  <a:pt x="262" y="1320"/>
                </a:cubicBezTo>
                <a:cubicBezTo>
                  <a:pt x="166" y="1449"/>
                  <a:pt x="166" y="1449"/>
                  <a:pt x="166" y="1449"/>
                </a:cubicBezTo>
                <a:cubicBezTo>
                  <a:pt x="239" y="1540"/>
                  <a:pt x="239" y="1540"/>
                  <a:pt x="239" y="1540"/>
                </a:cubicBezTo>
                <a:cubicBezTo>
                  <a:pt x="386" y="1474"/>
                  <a:pt x="386" y="1474"/>
                  <a:pt x="386" y="1474"/>
                </a:cubicBezTo>
                <a:cubicBezTo>
                  <a:pt x="410" y="1497"/>
                  <a:pt x="435" y="1518"/>
                  <a:pt x="461" y="1538"/>
                </a:cubicBezTo>
                <a:cubicBezTo>
                  <a:pt x="420" y="1694"/>
                  <a:pt x="420" y="1694"/>
                  <a:pt x="420" y="1694"/>
                </a:cubicBezTo>
                <a:cubicBezTo>
                  <a:pt x="522" y="1751"/>
                  <a:pt x="522" y="1751"/>
                  <a:pt x="522" y="1751"/>
                </a:cubicBezTo>
                <a:cubicBezTo>
                  <a:pt x="634" y="1635"/>
                  <a:pt x="634" y="1635"/>
                  <a:pt x="634" y="1635"/>
                </a:cubicBezTo>
                <a:cubicBezTo>
                  <a:pt x="667" y="1648"/>
                  <a:pt x="702" y="1659"/>
                  <a:pt x="737" y="1668"/>
                </a:cubicBezTo>
                <a:cubicBezTo>
                  <a:pt x="760" y="1827"/>
                  <a:pt x="760" y="1827"/>
                  <a:pt x="760" y="1827"/>
                </a:cubicBezTo>
                <a:cubicBezTo>
                  <a:pt x="876" y="1840"/>
                  <a:pt x="876" y="1840"/>
                  <a:pt x="876" y="1840"/>
                </a:cubicBezTo>
                <a:cubicBezTo>
                  <a:pt x="934" y="1690"/>
                  <a:pt x="934" y="1690"/>
                  <a:pt x="934" y="1690"/>
                </a:cubicBezTo>
                <a:cubicBezTo>
                  <a:pt x="967" y="1689"/>
                  <a:pt x="1000" y="1687"/>
                  <a:pt x="1032" y="1682"/>
                </a:cubicBezTo>
                <a:cubicBezTo>
                  <a:pt x="1114" y="1823"/>
                  <a:pt x="1114" y="1823"/>
                  <a:pt x="1114" y="1823"/>
                </a:cubicBezTo>
                <a:cubicBezTo>
                  <a:pt x="1227" y="1791"/>
                  <a:pt x="1227" y="1791"/>
                  <a:pt x="1227" y="1791"/>
                </a:cubicBezTo>
                <a:cubicBezTo>
                  <a:pt x="1223" y="1628"/>
                  <a:pt x="1223" y="1628"/>
                  <a:pt x="1223" y="1628"/>
                </a:cubicBezTo>
                <a:cubicBezTo>
                  <a:pt x="1256" y="1614"/>
                  <a:pt x="1289" y="1597"/>
                  <a:pt x="1319" y="1579"/>
                </a:cubicBezTo>
                <a:cubicBezTo>
                  <a:pt x="1448" y="1675"/>
                  <a:pt x="1448" y="1675"/>
                  <a:pt x="1448" y="1675"/>
                </a:cubicBezTo>
                <a:cubicBezTo>
                  <a:pt x="1540" y="1602"/>
                  <a:pt x="1540" y="1602"/>
                  <a:pt x="1540" y="1602"/>
                </a:cubicBezTo>
                <a:cubicBezTo>
                  <a:pt x="1474" y="1455"/>
                  <a:pt x="1474" y="1455"/>
                  <a:pt x="1474" y="1455"/>
                </a:cubicBezTo>
                <a:cubicBezTo>
                  <a:pt x="1497" y="1431"/>
                  <a:pt x="1518" y="1406"/>
                  <a:pt x="1538" y="1380"/>
                </a:cubicBezTo>
                <a:cubicBezTo>
                  <a:pt x="1694" y="1420"/>
                  <a:pt x="1694" y="1420"/>
                  <a:pt x="1694" y="1420"/>
                </a:cubicBezTo>
                <a:cubicBezTo>
                  <a:pt x="1751" y="1318"/>
                  <a:pt x="1751" y="1318"/>
                  <a:pt x="1751" y="1318"/>
                </a:cubicBezTo>
                <a:cubicBezTo>
                  <a:pt x="1635" y="1207"/>
                  <a:pt x="1635" y="1207"/>
                  <a:pt x="1635" y="1207"/>
                </a:cubicBezTo>
                <a:cubicBezTo>
                  <a:pt x="1648" y="1173"/>
                  <a:pt x="1659" y="1139"/>
                  <a:pt x="1668" y="1104"/>
                </a:cubicBezTo>
                <a:lnTo>
                  <a:pt x="1827" y="1080"/>
                </a:lnTo>
                <a:close/>
                <a:moveTo>
                  <a:pt x="1081" y="1490"/>
                </a:moveTo>
                <a:cubicBezTo>
                  <a:pt x="766" y="1579"/>
                  <a:pt x="439" y="1396"/>
                  <a:pt x="350" y="1081"/>
                </a:cubicBezTo>
                <a:cubicBezTo>
                  <a:pt x="262" y="767"/>
                  <a:pt x="445" y="439"/>
                  <a:pt x="759" y="351"/>
                </a:cubicBezTo>
                <a:cubicBezTo>
                  <a:pt x="1074" y="262"/>
                  <a:pt x="1401" y="445"/>
                  <a:pt x="1490" y="760"/>
                </a:cubicBezTo>
                <a:cubicBezTo>
                  <a:pt x="1579" y="1074"/>
                  <a:pt x="1396" y="1401"/>
                  <a:pt x="1081" y="1490"/>
                </a:cubicBezTo>
                <a:close/>
              </a:path>
            </a:pathLst>
          </a:custGeom>
          <a:solidFill>
            <a:srgbClr val="0848AF"/>
          </a:solidFill>
          <a:ln w="25400">
            <a:solidFill>
              <a:schemeClr val="bg1"/>
            </a:solidFill>
            <a:round/>
          </a:ln>
        </p:spPr>
        <p:txBody>
          <a:bodyPr/>
          <a:p>
            <a:endParaRPr lang="zh-CN" altLang="en-US"/>
          </a:p>
        </p:txBody>
      </p:sp>
      <p:sp>
        <p:nvSpPr>
          <p:cNvPr id="154638" name="Freeform 241"/>
          <p:cNvSpPr>
            <a:spLocks noEditPoints="1"/>
          </p:cNvSpPr>
          <p:nvPr/>
        </p:nvSpPr>
        <p:spPr bwMode="auto">
          <a:xfrm>
            <a:off x="1152525" y="3178175"/>
            <a:ext cx="1682750" cy="1682750"/>
          </a:xfrm>
          <a:custGeom>
            <a:avLst/>
            <a:gdLst>
              <a:gd name="T0" fmla="*/ 2147483647 w 1335"/>
              <a:gd name="T1" fmla="*/ 2147483647 h 1335"/>
              <a:gd name="T2" fmla="*/ 2147483647 w 1335"/>
              <a:gd name="T3" fmla="*/ 2147483647 h 1335"/>
              <a:gd name="T4" fmla="*/ 2147483647 w 1335"/>
              <a:gd name="T5" fmla="*/ 2147483647 h 1335"/>
              <a:gd name="T6" fmla="*/ 2147483647 w 1335"/>
              <a:gd name="T7" fmla="*/ 2147483647 h 1335"/>
              <a:gd name="T8" fmla="*/ 2147483647 w 1335"/>
              <a:gd name="T9" fmla="*/ 2147483647 h 1335"/>
              <a:gd name="T10" fmla="*/ 2147483647 w 1335"/>
              <a:gd name="T11" fmla="*/ 2147483647 h 1335"/>
              <a:gd name="T12" fmla="*/ 2147483647 w 1335"/>
              <a:gd name="T13" fmla="*/ 2147483647 h 1335"/>
              <a:gd name="T14" fmla="*/ 2147483647 w 1335"/>
              <a:gd name="T15" fmla="*/ 2147483647 h 1335"/>
              <a:gd name="T16" fmla="*/ 2147483647 w 1335"/>
              <a:gd name="T17" fmla="*/ 0 h 1335"/>
              <a:gd name="T18" fmla="*/ 2147483647 w 1335"/>
              <a:gd name="T19" fmla="*/ 2147483647 h 1335"/>
              <a:gd name="T20" fmla="*/ 2147483647 w 1335"/>
              <a:gd name="T21" fmla="*/ 2147483647 h 1335"/>
              <a:gd name="T22" fmla="*/ 2147483647 w 1335"/>
              <a:gd name="T23" fmla="*/ 2147483647 h 1335"/>
              <a:gd name="T24" fmla="*/ 2147483647 w 1335"/>
              <a:gd name="T25" fmla="*/ 2147483647 h 1335"/>
              <a:gd name="T26" fmla="*/ 2147483647 w 1335"/>
              <a:gd name="T27" fmla="*/ 2147483647 h 1335"/>
              <a:gd name="T28" fmla="*/ 2147483647 w 1335"/>
              <a:gd name="T29" fmla="*/ 2147483647 h 1335"/>
              <a:gd name="T30" fmla="*/ 2147483647 w 1335"/>
              <a:gd name="T31" fmla="*/ 2147483647 h 1335"/>
              <a:gd name="T32" fmla="*/ 0 w 1335"/>
              <a:gd name="T33" fmla="*/ 2147483647 h 1335"/>
              <a:gd name="T34" fmla="*/ 2147483647 w 1335"/>
              <a:gd name="T35" fmla="*/ 2147483647 h 1335"/>
              <a:gd name="T36" fmla="*/ 2147483647 w 1335"/>
              <a:gd name="T37" fmla="*/ 2147483647 h 1335"/>
              <a:gd name="T38" fmla="*/ 2147483647 w 1335"/>
              <a:gd name="T39" fmla="*/ 2147483647 h 1335"/>
              <a:gd name="T40" fmla="*/ 2147483647 w 1335"/>
              <a:gd name="T41" fmla="*/ 2147483647 h 1335"/>
              <a:gd name="T42" fmla="*/ 2147483647 w 1335"/>
              <a:gd name="T43" fmla="*/ 2147483647 h 1335"/>
              <a:gd name="T44" fmla="*/ 2147483647 w 1335"/>
              <a:gd name="T45" fmla="*/ 2147483647 h 1335"/>
              <a:gd name="T46" fmla="*/ 2147483647 w 1335"/>
              <a:gd name="T47" fmla="*/ 2147483647 h 1335"/>
              <a:gd name="T48" fmla="*/ 2147483647 w 1335"/>
              <a:gd name="T49" fmla="*/ 2147483647 h 1335"/>
              <a:gd name="T50" fmla="*/ 2147483647 w 1335"/>
              <a:gd name="T51" fmla="*/ 2147483647 h 1335"/>
              <a:gd name="T52" fmla="*/ 2147483647 w 1335"/>
              <a:gd name="T53" fmla="*/ 2147483647 h 1335"/>
              <a:gd name="T54" fmla="*/ 2147483647 w 1335"/>
              <a:gd name="T55" fmla="*/ 2147483647 h 1335"/>
              <a:gd name="T56" fmla="*/ 2147483647 w 1335"/>
              <a:gd name="T57" fmla="*/ 2147483647 h 1335"/>
              <a:gd name="T58" fmla="*/ 2147483647 w 1335"/>
              <a:gd name="T59" fmla="*/ 2147483647 h 1335"/>
              <a:gd name="T60" fmla="*/ 2147483647 w 1335"/>
              <a:gd name="T61" fmla="*/ 2147483647 h 1335"/>
              <a:gd name="T62" fmla="*/ 2147483647 w 1335"/>
              <a:gd name="T63" fmla="*/ 2147483647 h 1335"/>
              <a:gd name="T64" fmla="*/ 2147483647 w 1335"/>
              <a:gd name="T65" fmla="*/ 2147483647 h 1335"/>
              <a:gd name="T66" fmla="*/ 2147483647 w 1335"/>
              <a:gd name="T67" fmla="*/ 2147483647 h 1335"/>
              <a:gd name="T68" fmla="*/ 2147483647 w 1335"/>
              <a:gd name="T69" fmla="*/ 2147483647 h 133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335"/>
              <a:gd name="T106" fmla="*/ 0 h 1335"/>
              <a:gd name="T107" fmla="*/ 1335 w 1335"/>
              <a:gd name="T108" fmla="*/ 1335 h 1335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335" h="1335">
                <a:moveTo>
                  <a:pt x="1326" y="784"/>
                </a:moveTo>
                <a:cubicBezTo>
                  <a:pt x="1335" y="699"/>
                  <a:pt x="1335" y="699"/>
                  <a:pt x="1335" y="699"/>
                </a:cubicBezTo>
                <a:cubicBezTo>
                  <a:pt x="1226" y="658"/>
                  <a:pt x="1226" y="658"/>
                  <a:pt x="1226" y="658"/>
                </a:cubicBezTo>
                <a:cubicBezTo>
                  <a:pt x="1226" y="634"/>
                  <a:pt x="1224" y="610"/>
                  <a:pt x="1220" y="586"/>
                </a:cubicBezTo>
                <a:cubicBezTo>
                  <a:pt x="1323" y="527"/>
                  <a:pt x="1323" y="527"/>
                  <a:pt x="1323" y="527"/>
                </a:cubicBezTo>
                <a:cubicBezTo>
                  <a:pt x="1300" y="445"/>
                  <a:pt x="1300" y="445"/>
                  <a:pt x="1300" y="445"/>
                </a:cubicBezTo>
                <a:cubicBezTo>
                  <a:pt x="1181" y="448"/>
                  <a:pt x="1181" y="448"/>
                  <a:pt x="1181" y="448"/>
                </a:cubicBezTo>
                <a:cubicBezTo>
                  <a:pt x="1171" y="424"/>
                  <a:pt x="1159" y="400"/>
                  <a:pt x="1145" y="378"/>
                </a:cubicBezTo>
                <a:cubicBezTo>
                  <a:pt x="1215" y="284"/>
                  <a:pt x="1215" y="284"/>
                  <a:pt x="1215" y="284"/>
                </a:cubicBezTo>
                <a:cubicBezTo>
                  <a:pt x="1162" y="218"/>
                  <a:pt x="1162" y="218"/>
                  <a:pt x="1162" y="218"/>
                </a:cubicBezTo>
                <a:cubicBezTo>
                  <a:pt x="1055" y="266"/>
                  <a:pt x="1055" y="266"/>
                  <a:pt x="1055" y="266"/>
                </a:cubicBezTo>
                <a:cubicBezTo>
                  <a:pt x="1038" y="249"/>
                  <a:pt x="1020" y="234"/>
                  <a:pt x="1001" y="219"/>
                </a:cubicBezTo>
                <a:cubicBezTo>
                  <a:pt x="1031" y="106"/>
                  <a:pt x="1031" y="106"/>
                  <a:pt x="1031" y="106"/>
                </a:cubicBezTo>
                <a:cubicBezTo>
                  <a:pt x="956" y="65"/>
                  <a:pt x="956" y="65"/>
                  <a:pt x="956" y="65"/>
                </a:cubicBezTo>
                <a:cubicBezTo>
                  <a:pt x="875" y="149"/>
                  <a:pt x="875" y="149"/>
                  <a:pt x="875" y="149"/>
                </a:cubicBezTo>
                <a:cubicBezTo>
                  <a:pt x="851" y="139"/>
                  <a:pt x="826" y="131"/>
                  <a:pt x="801" y="125"/>
                </a:cubicBezTo>
                <a:cubicBezTo>
                  <a:pt x="784" y="9"/>
                  <a:pt x="784" y="9"/>
                  <a:pt x="784" y="9"/>
                </a:cubicBezTo>
                <a:cubicBezTo>
                  <a:pt x="699" y="0"/>
                  <a:pt x="699" y="0"/>
                  <a:pt x="699" y="0"/>
                </a:cubicBezTo>
                <a:cubicBezTo>
                  <a:pt x="658" y="109"/>
                  <a:pt x="658" y="109"/>
                  <a:pt x="658" y="109"/>
                </a:cubicBezTo>
                <a:cubicBezTo>
                  <a:pt x="634" y="109"/>
                  <a:pt x="610" y="111"/>
                  <a:pt x="586" y="115"/>
                </a:cubicBezTo>
                <a:cubicBezTo>
                  <a:pt x="527" y="12"/>
                  <a:pt x="527" y="12"/>
                  <a:pt x="527" y="12"/>
                </a:cubicBezTo>
                <a:cubicBezTo>
                  <a:pt x="445" y="35"/>
                  <a:pt x="445" y="35"/>
                  <a:pt x="445" y="35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64"/>
                  <a:pt x="400" y="176"/>
                  <a:pt x="378" y="190"/>
                </a:cubicBezTo>
                <a:cubicBezTo>
                  <a:pt x="284" y="120"/>
                  <a:pt x="284" y="120"/>
                  <a:pt x="284" y="120"/>
                </a:cubicBezTo>
                <a:cubicBezTo>
                  <a:pt x="218" y="173"/>
                  <a:pt x="218" y="173"/>
                  <a:pt x="218" y="173"/>
                </a:cubicBezTo>
                <a:cubicBezTo>
                  <a:pt x="266" y="280"/>
                  <a:pt x="266" y="280"/>
                  <a:pt x="266" y="280"/>
                </a:cubicBezTo>
                <a:cubicBezTo>
                  <a:pt x="249" y="297"/>
                  <a:pt x="234" y="315"/>
                  <a:pt x="220" y="334"/>
                </a:cubicBezTo>
                <a:cubicBezTo>
                  <a:pt x="106" y="305"/>
                  <a:pt x="106" y="305"/>
                  <a:pt x="106" y="305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39" y="484"/>
                  <a:pt x="131" y="509"/>
                  <a:pt x="125" y="535"/>
                </a:cubicBezTo>
                <a:cubicBezTo>
                  <a:pt x="9" y="551"/>
                  <a:pt x="9" y="551"/>
                  <a:pt x="9" y="551"/>
                </a:cubicBezTo>
                <a:cubicBezTo>
                  <a:pt x="0" y="636"/>
                  <a:pt x="0" y="636"/>
                  <a:pt x="0" y="636"/>
                </a:cubicBezTo>
                <a:cubicBezTo>
                  <a:pt x="109" y="678"/>
                  <a:pt x="109" y="678"/>
                  <a:pt x="109" y="678"/>
                </a:cubicBezTo>
                <a:cubicBezTo>
                  <a:pt x="110" y="701"/>
                  <a:pt x="111" y="725"/>
                  <a:pt x="115" y="749"/>
                </a:cubicBezTo>
                <a:cubicBezTo>
                  <a:pt x="12" y="809"/>
                  <a:pt x="12" y="809"/>
                  <a:pt x="12" y="809"/>
                </a:cubicBezTo>
                <a:cubicBezTo>
                  <a:pt x="35" y="890"/>
                  <a:pt x="35" y="890"/>
                  <a:pt x="35" y="890"/>
                </a:cubicBezTo>
                <a:cubicBezTo>
                  <a:pt x="154" y="887"/>
                  <a:pt x="154" y="887"/>
                  <a:pt x="154" y="887"/>
                </a:cubicBezTo>
                <a:cubicBezTo>
                  <a:pt x="164" y="912"/>
                  <a:pt x="177" y="935"/>
                  <a:pt x="190" y="957"/>
                </a:cubicBezTo>
                <a:cubicBezTo>
                  <a:pt x="120" y="1051"/>
                  <a:pt x="120" y="1051"/>
                  <a:pt x="120" y="1051"/>
                </a:cubicBezTo>
                <a:cubicBezTo>
                  <a:pt x="173" y="1117"/>
                  <a:pt x="173" y="1117"/>
                  <a:pt x="173" y="1117"/>
                </a:cubicBezTo>
                <a:cubicBezTo>
                  <a:pt x="280" y="1070"/>
                  <a:pt x="280" y="1070"/>
                  <a:pt x="280" y="1070"/>
                </a:cubicBezTo>
                <a:cubicBezTo>
                  <a:pt x="297" y="1086"/>
                  <a:pt x="315" y="1102"/>
                  <a:pt x="334" y="1116"/>
                </a:cubicBezTo>
                <a:cubicBezTo>
                  <a:pt x="305" y="1229"/>
                  <a:pt x="305" y="1229"/>
                  <a:pt x="305" y="1229"/>
                </a:cubicBezTo>
                <a:cubicBezTo>
                  <a:pt x="379" y="1270"/>
                  <a:pt x="379" y="1270"/>
                  <a:pt x="379" y="1270"/>
                </a:cubicBezTo>
                <a:cubicBezTo>
                  <a:pt x="460" y="1186"/>
                  <a:pt x="460" y="1186"/>
                  <a:pt x="460" y="1186"/>
                </a:cubicBezTo>
                <a:cubicBezTo>
                  <a:pt x="484" y="1196"/>
                  <a:pt x="509" y="1204"/>
                  <a:pt x="535" y="1210"/>
                </a:cubicBezTo>
                <a:cubicBezTo>
                  <a:pt x="551" y="1326"/>
                  <a:pt x="551" y="1326"/>
                  <a:pt x="551" y="1326"/>
                </a:cubicBezTo>
                <a:cubicBezTo>
                  <a:pt x="636" y="1335"/>
                  <a:pt x="636" y="1335"/>
                  <a:pt x="636" y="1335"/>
                </a:cubicBezTo>
                <a:cubicBezTo>
                  <a:pt x="678" y="1226"/>
                  <a:pt x="678" y="1226"/>
                  <a:pt x="678" y="1226"/>
                </a:cubicBezTo>
                <a:cubicBezTo>
                  <a:pt x="701" y="1226"/>
                  <a:pt x="725" y="1224"/>
                  <a:pt x="749" y="1220"/>
                </a:cubicBezTo>
                <a:cubicBezTo>
                  <a:pt x="808" y="1323"/>
                  <a:pt x="808" y="1323"/>
                  <a:pt x="808" y="1323"/>
                </a:cubicBezTo>
                <a:cubicBezTo>
                  <a:pt x="890" y="1299"/>
                  <a:pt x="890" y="1299"/>
                  <a:pt x="890" y="1299"/>
                </a:cubicBezTo>
                <a:cubicBezTo>
                  <a:pt x="887" y="1181"/>
                  <a:pt x="887" y="1181"/>
                  <a:pt x="887" y="1181"/>
                </a:cubicBezTo>
                <a:cubicBezTo>
                  <a:pt x="912" y="1171"/>
                  <a:pt x="935" y="1159"/>
                  <a:pt x="957" y="1145"/>
                </a:cubicBezTo>
                <a:cubicBezTo>
                  <a:pt x="1051" y="1215"/>
                  <a:pt x="1051" y="1215"/>
                  <a:pt x="1051" y="1215"/>
                </a:cubicBezTo>
                <a:cubicBezTo>
                  <a:pt x="1117" y="1162"/>
                  <a:pt x="1117" y="1162"/>
                  <a:pt x="1117" y="1162"/>
                </a:cubicBezTo>
                <a:cubicBezTo>
                  <a:pt x="1070" y="1055"/>
                  <a:pt x="1070" y="1055"/>
                  <a:pt x="1070" y="1055"/>
                </a:cubicBezTo>
                <a:cubicBezTo>
                  <a:pt x="1086" y="1038"/>
                  <a:pt x="1102" y="1020"/>
                  <a:pt x="1116" y="1001"/>
                </a:cubicBezTo>
                <a:cubicBezTo>
                  <a:pt x="1229" y="1031"/>
                  <a:pt x="1229" y="1031"/>
                  <a:pt x="1229" y="1031"/>
                </a:cubicBezTo>
                <a:cubicBezTo>
                  <a:pt x="1271" y="956"/>
                  <a:pt x="1271" y="956"/>
                  <a:pt x="1271" y="956"/>
                </a:cubicBezTo>
                <a:cubicBezTo>
                  <a:pt x="1186" y="875"/>
                  <a:pt x="1186" y="875"/>
                  <a:pt x="1186" y="875"/>
                </a:cubicBezTo>
                <a:cubicBezTo>
                  <a:pt x="1196" y="851"/>
                  <a:pt x="1204" y="826"/>
                  <a:pt x="1210" y="801"/>
                </a:cubicBezTo>
                <a:lnTo>
                  <a:pt x="1326" y="784"/>
                </a:lnTo>
                <a:close/>
                <a:moveTo>
                  <a:pt x="776" y="1050"/>
                </a:moveTo>
                <a:cubicBezTo>
                  <a:pt x="565" y="1109"/>
                  <a:pt x="345" y="986"/>
                  <a:pt x="286" y="775"/>
                </a:cubicBezTo>
                <a:cubicBezTo>
                  <a:pt x="226" y="564"/>
                  <a:pt x="349" y="345"/>
                  <a:pt x="560" y="286"/>
                </a:cubicBezTo>
                <a:cubicBezTo>
                  <a:pt x="771" y="226"/>
                  <a:pt x="990" y="349"/>
                  <a:pt x="1050" y="560"/>
                </a:cubicBezTo>
                <a:cubicBezTo>
                  <a:pt x="1109" y="771"/>
                  <a:pt x="987" y="990"/>
                  <a:pt x="776" y="1050"/>
                </a:cubicBezTo>
                <a:close/>
              </a:path>
            </a:pathLst>
          </a:custGeom>
          <a:solidFill>
            <a:srgbClr val="808080"/>
          </a:solidFill>
          <a:ln w="25400">
            <a:solidFill>
              <a:schemeClr val="bg1"/>
            </a:solidFill>
            <a:round/>
          </a:ln>
        </p:spPr>
        <p:txBody>
          <a:bodyPr/>
          <a:p>
            <a:endParaRPr lang="zh-CN" altLang="en-US"/>
          </a:p>
        </p:txBody>
      </p:sp>
      <p:sp>
        <p:nvSpPr>
          <p:cNvPr id="52236" name="Freeform 247"/>
          <p:cNvSpPr>
            <a:spLocks noEditPoints="1"/>
          </p:cNvSpPr>
          <p:nvPr/>
        </p:nvSpPr>
        <p:spPr bwMode="auto">
          <a:xfrm>
            <a:off x="3462338" y="4513263"/>
            <a:ext cx="630237" cy="628650"/>
          </a:xfrm>
          <a:custGeom>
            <a:avLst/>
            <a:gdLst>
              <a:gd name="T0" fmla="*/ 2147483647 w 500"/>
              <a:gd name="T1" fmla="*/ 2147483647 h 499"/>
              <a:gd name="T2" fmla="*/ 0 w 500"/>
              <a:gd name="T3" fmla="*/ 2147483647 h 499"/>
              <a:gd name="T4" fmla="*/ 2147483647 w 500"/>
              <a:gd name="T5" fmla="*/ 0 h 499"/>
              <a:gd name="T6" fmla="*/ 2147483647 w 500"/>
              <a:gd name="T7" fmla="*/ 2147483647 h 499"/>
              <a:gd name="T8" fmla="*/ 2147483647 w 500"/>
              <a:gd name="T9" fmla="*/ 2147483647 h 499"/>
              <a:gd name="T10" fmla="*/ 2147483647 w 500"/>
              <a:gd name="T11" fmla="*/ 2147483647 h 499"/>
              <a:gd name="T12" fmla="*/ 2147483647 w 500"/>
              <a:gd name="T13" fmla="*/ 2147483647 h 499"/>
              <a:gd name="T14" fmla="*/ 2147483647 w 500"/>
              <a:gd name="T15" fmla="*/ 2147483647 h 499"/>
              <a:gd name="T16" fmla="*/ 2147483647 w 500"/>
              <a:gd name="T17" fmla="*/ 2147483647 h 499"/>
              <a:gd name="T18" fmla="*/ 2147483647 w 500"/>
              <a:gd name="T19" fmla="*/ 2147483647 h 49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00"/>
              <a:gd name="T31" fmla="*/ 0 h 499"/>
              <a:gd name="T32" fmla="*/ 500 w 500"/>
              <a:gd name="T33" fmla="*/ 499 h 49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00" h="499">
                <a:moveTo>
                  <a:pt x="250" y="499"/>
                </a:moveTo>
                <a:cubicBezTo>
                  <a:pt x="112" y="499"/>
                  <a:pt x="0" y="387"/>
                  <a:pt x="0" y="249"/>
                </a:cubicBezTo>
                <a:cubicBezTo>
                  <a:pt x="0" y="112"/>
                  <a:pt x="112" y="0"/>
                  <a:pt x="250" y="0"/>
                </a:cubicBezTo>
                <a:cubicBezTo>
                  <a:pt x="388" y="0"/>
                  <a:pt x="500" y="112"/>
                  <a:pt x="500" y="249"/>
                </a:cubicBezTo>
                <a:cubicBezTo>
                  <a:pt x="500" y="387"/>
                  <a:pt x="388" y="499"/>
                  <a:pt x="250" y="499"/>
                </a:cubicBezTo>
                <a:close/>
                <a:moveTo>
                  <a:pt x="250" y="140"/>
                </a:moveTo>
                <a:cubicBezTo>
                  <a:pt x="190" y="140"/>
                  <a:pt x="140" y="189"/>
                  <a:pt x="140" y="249"/>
                </a:cubicBezTo>
                <a:cubicBezTo>
                  <a:pt x="140" y="310"/>
                  <a:pt x="190" y="359"/>
                  <a:pt x="250" y="359"/>
                </a:cubicBezTo>
                <a:cubicBezTo>
                  <a:pt x="311" y="359"/>
                  <a:pt x="360" y="310"/>
                  <a:pt x="360" y="249"/>
                </a:cubicBezTo>
                <a:cubicBezTo>
                  <a:pt x="360" y="189"/>
                  <a:pt x="311" y="140"/>
                  <a:pt x="250" y="140"/>
                </a:cubicBezTo>
                <a:close/>
              </a:path>
            </a:pathLst>
          </a:custGeom>
          <a:solidFill>
            <a:srgbClr val="0848AF"/>
          </a:solidFill>
          <a:ln w="25400">
            <a:solidFill>
              <a:schemeClr val="bg1"/>
            </a:solidFill>
            <a:round/>
          </a:ln>
        </p:spPr>
        <p:txBody>
          <a:bodyPr/>
          <a:p>
            <a:endParaRPr lang="zh-CN" altLang="en-US"/>
          </a:p>
        </p:txBody>
      </p:sp>
      <p:sp>
        <p:nvSpPr>
          <p:cNvPr id="52237" name="Freeform 248"/>
          <p:cNvSpPr>
            <a:spLocks noEditPoints="1"/>
          </p:cNvSpPr>
          <p:nvPr/>
        </p:nvSpPr>
        <p:spPr bwMode="auto">
          <a:xfrm>
            <a:off x="5559425" y="3392488"/>
            <a:ext cx="722313" cy="725487"/>
          </a:xfrm>
          <a:custGeom>
            <a:avLst/>
            <a:gdLst>
              <a:gd name="T0" fmla="*/ 2147483647 w 574"/>
              <a:gd name="T1" fmla="*/ 2147483647 h 575"/>
              <a:gd name="T2" fmla="*/ 0 w 574"/>
              <a:gd name="T3" fmla="*/ 2147483647 h 575"/>
              <a:gd name="T4" fmla="*/ 2147483647 w 574"/>
              <a:gd name="T5" fmla="*/ 0 h 575"/>
              <a:gd name="T6" fmla="*/ 2147483647 w 574"/>
              <a:gd name="T7" fmla="*/ 2147483647 h 575"/>
              <a:gd name="T8" fmla="*/ 2147483647 w 574"/>
              <a:gd name="T9" fmla="*/ 2147483647 h 575"/>
              <a:gd name="T10" fmla="*/ 2147483647 w 574"/>
              <a:gd name="T11" fmla="*/ 2147483647 h 575"/>
              <a:gd name="T12" fmla="*/ 2147483647 w 574"/>
              <a:gd name="T13" fmla="*/ 2147483647 h 575"/>
              <a:gd name="T14" fmla="*/ 2147483647 w 574"/>
              <a:gd name="T15" fmla="*/ 2147483647 h 575"/>
              <a:gd name="T16" fmla="*/ 2147483647 w 574"/>
              <a:gd name="T17" fmla="*/ 2147483647 h 575"/>
              <a:gd name="T18" fmla="*/ 2147483647 w 574"/>
              <a:gd name="T19" fmla="*/ 2147483647 h 57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74"/>
              <a:gd name="T31" fmla="*/ 0 h 575"/>
              <a:gd name="T32" fmla="*/ 574 w 574"/>
              <a:gd name="T33" fmla="*/ 575 h 57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74" h="575">
                <a:moveTo>
                  <a:pt x="287" y="575"/>
                </a:moveTo>
                <a:cubicBezTo>
                  <a:pt x="129" y="575"/>
                  <a:pt x="0" y="446"/>
                  <a:pt x="0" y="287"/>
                </a:cubicBezTo>
                <a:cubicBezTo>
                  <a:pt x="0" y="129"/>
                  <a:pt x="129" y="0"/>
                  <a:pt x="287" y="0"/>
                </a:cubicBezTo>
                <a:cubicBezTo>
                  <a:pt x="446" y="0"/>
                  <a:pt x="574" y="129"/>
                  <a:pt x="574" y="287"/>
                </a:cubicBezTo>
                <a:cubicBezTo>
                  <a:pt x="574" y="446"/>
                  <a:pt x="446" y="575"/>
                  <a:pt x="287" y="575"/>
                </a:cubicBezTo>
                <a:close/>
                <a:moveTo>
                  <a:pt x="287" y="160"/>
                </a:moveTo>
                <a:cubicBezTo>
                  <a:pt x="217" y="160"/>
                  <a:pt x="160" y="217"/>
                  <a:pt x="160" y="287"/>
                </a:cubicBezTo>
                <a:cubicBezTo>
                  <a:pt x="160" y="358"/>
                  <a:pt x="217" y="415"/>
                  <a:pt x="287" y="415"/>
                </a:cubicBezTo>
                <a:cubicBezTo>
                  <a:pt x="357" y="415"/>
                  <a:pt x="414" y="358"/>
                  <a:pt x="414" y="287"/>
                </a:cubicBezTo>
                <a:cubicBezTo>
                  <a:pt x="414" y="217"/>
                  <a:pt x="357" y="160"/>
                  <a:pt x="287" y="160"/>
                </a:cubicBezTo>
                <a:close/>
              </a:path>
            </a:pathLst>
          </a:custGeom>
          <a:solidFill>
            <a:srgbClr val="0848AF"/>
          </a:solidFill>
          <a:ln w="25400">
            <a:solidFill>
              <a:schemeClr val="bg1"/>
            </a:solidFill>
            <a:round/>
          </a:ln>
        </p:spPr>
        <p:txBody>
          <a:bodyPr/>
          <a:p>
            <a:endParaRPr lang="zh-CN" altLang="en-US"/>
          </a:p>
        </p:txBody>
      </p:sp>
      <p:sp>
        <p:nvSpPr>
          <p:cNvPr id="154641" name="Freeform 249"/>
          <p:cNvSpPr>
            <a:spLocks noEditPoints="1"/>
          </p:cNvSpPr>
          <p:nvPr/>
        </p:nvSpPr>
        <p:spPr bwMode="auto">
          <a:xfrm>
            <a:off x="1766888" y="3794125"/>
            <a:ext cx="457200" cy="457200"/>
          </a:xfrm>
          <a:custGeom>
            <a:avLst/>
            <a:gdLst>
              <a:gd name="T0" fmla="*/ 2147483647 w 363"/>
              <a:gd name="T1" fmla="*/ 2147483647 h 363"/>
              <a:gd name="T2" fmla="*/ 0 w 363"/>
              <a:gd name="T3" fmla="*/ 2147483647 h 363"/>
              <a:gd name="T4" fmla="*/ 2147483647 w 363"/>
              <a:gd name="T5" fmla="*/ 0 h 363"/>
              <a:gd name="T6" fmla="*/ 2147483647 w 363"/>
              <a:gd name="T7" fmla="*/ 2147483647 h 363"/>
              <a:gd name="T8" fmla="*/ 2147483647 w 363"/>
              <a:gd name="T9" fmla="*/ 2147483647 h 363"/>
              <a:gd name="T10" fmla="*/ 2147483647 w 363"/>
              <a:gd name="T11" fmla="*/ 2147483647 h 363"/>
              <a:gd name="T12" fmla="*/ 2147483647 w 363"/>
              <a:gd name="T13" fmla="*/ 2147483647 h 363"/>
              <a:gd name="T14" fmla="*/ 2147483647 w 363"/>
              <a:gd name="T15" fmla="*/ 2147483647 h 363"/>
              <a:gd name="T16" fmla="*/ 2147483647 w 363"/>
              <a:gd name="T17" fmla="*/ 2147483647 h 363"/>
              <a:gd name="T18" fmla="*/ 2147483647 w 363"/>
              <a:gd name="T19" fmla="*/ 2147483647 h 36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63"/>
              <a:gd name="T31" fmla="*/ 0 h 363"/>
              <a:gd name="T32" fmla="*/ 363 w 363"/>
              <a:gd name="T33" fmla="*/ 363 h 36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63" h="363">
                <a:moveTo>
                  <a:pt x="181" y="363"/>
                </a:moveTo>
                <a:cubicBezTo>
                  <a:pt x="81" y="363"/>
                  <a:pt x="0" y="282"/>
                  <a:pt x="0" y="181"/>
                </a:cubicBezTo>
                <a:cubicBezTo>
                  <a:pt x="0" y="81"/>
                  <a:pt x="81" y="0"/>
                  <a:pt x="181" y="0"/>
                </a:cubicBezTo>
                <a:cubicBezTo>
                  <a:pt x="281" y="0"/>
                  <a:pt x="363" y="81"/>
                  <a:pt x="363" y="181"/>
                </a:cubicBezTo>
                <a:cubicBezTo>
                  <a:pt x="363" y="282"/>
                  <a:pt x="281" y="363"/>
                  <a:pt x="181" y="363"/>
                </a:cubicBezTo>
                <a:close/>
                <a:moveTo>
                  <a:pt x="181" y="120"/>
                </a:moveTo>
                <a:cubicBezTo>
                  <a:pt x="147" y="120"/>
                  <a:pt x="120" y="147"/>
                  <a:pt x="120" y="181"/>
                </a:cubicBezTo>
                <a:cubicBezTo>
                  <a:pt x="120" y="215"/>
                  <a:pt x="147" y="243"/>
                  <a:pt x="181" y="243"/>
                </a:cubicBezTo>
                <a:cubicBezTo>
                  <a:pt x="215" y="243"/>
                  <a:pt x="243" y="215"/>
                  <a:pt x="243" y="181"/>
                </a:cubicBezTo>
                <a:cubicBezTo>
                  <a:pt x="243" y="147"/>
                  <a:pt x="215" y="120"/>
                  <a:pt x="181" y="120"/>
                </a:cubicBezTo>
                <a:close/>
              </a:path>
            </a:pathLst>
          </a:custGeom>
          <a:solidFill>
            <a:srgbClr val="808080"/>
          </a:solidFill>
          <a:ln w="25400">
            <a:solidFill>
              <a:schemeClr val="bg1"/>
            </a:solidFill>
            <a:round/>
          </a:ln>
        </p:spPr>
        <p:txBody>
          <a:bodyPr/>
          <a:p>
            <a:endParaRPr lang="zh-CN" altLang="en-US"/>
          </a:p>
        </p:txBody>
      </p:sp>
      <p:pic>
        <p:nvPicPr>
          <p:cNvPr id="154642" name="Group 67"/>
          <p:cNvPicPr preferRelativeResize="0">
            <a:picLocks noChangeArrowheads="1"/>
          </p:cNvPicPr>
          <p:nvPr/>
        </p:nvPicPr>
        <p:blipFill>
          <a:blip r:embed="rId1">
            <a:lum bright="-34000"/>
          </a:blip>
          <a:srcRect/>
          <a:stretch>
            <a:fillRect/>
          </a:stretch>
        </p:blipFill>
        <p:spPr bwMode="auto">
          <a:xfrm>
            <a:off x="766763" y="2924175"/>
            <a:ext cx="1504950" cy="21701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74" name="TextBox 73"/>
          <p:cNvSpPr txBox="1">
            <a:spLocks noChangeArrowheads="1"/>
          </p:cNvSpPr>
          <p:nvPr/>
        </p:nvSpPr>
        <p:spPr bwMode="auto">
          <a:xfrm>
            <a:off x="1271588" y="1458913"/>
            <a:ext cx="1664335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pPr algn="l"/>
            <a:r>
              <a:rPr lang="en-US" altLang="zh-CN" sz="2000" b="1">
                <a:solidFill>
                  <a:srgbClr val="08489B"/>
                </a:solidFill>
                <a:ea typeface="微软雅黑" panose="020B0503020204020204" pitchFamily="34" charset="-122"/>
              </a:rPr>
              <a:t>1.</a:t>
            </a:r>
            <a:r>
              <a:rPr lang="zh-CN" altLang="en-US" sz="2000" b="1">
                <a:solidFill>
                  <a:srgbClr val="08489B"/>
                </a:solidFill>
                <a:ea typeface="微软雅黑" panose="020B0503020204020204" pitchFamily="34" charset="-122"/>
              </a:rPr>
              <a:t>组织的含义</a:t>
            </a:r>
            <a:endParaRPr lang="zh-CN" altLang="en-US" sz="2000" b="1">
              <a:solidFill>
                <a:srgbClr val="08489B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54645" name="Straight Connector 82"/>
          <p:cNvCxnSpPr>
            <a:cxnSpLocks noChangeShapeType="1"/>
          </p:cNvCxnSpPr>
          <p:nvPr/>
        </p:nvCxnSpPr>
        <p:spPr bwMode="auto">
          <a:xfrm>
            <a:off x="5016500" y="5589588"/>
            <a:ext cx="2760663" cy="0"/>
          </a:xfrm>
          <a:prstGeom prst="line">
            <a:avLst/>
          </a:prstGeom>
          <a:noFill/>
          <a:ln w="25400" algn="ctr">
            <a:solidFill>
              <a:schemeClr val="tx1"/>
            </a:solidFill>
            <a:prstDash val="sysDot"/>
            <a:miter lim="800000"/>
            <a:tailEnd type="oval" w="med" len="med"/>
          </a:ln>
        </p:spPr>
      </p:cxnSp>
      <p:sp>
        <p:nvSpPr>
          <p:cNvPr id="52248" name="TextBox 84"/>
          <p:cNvSpPr txBox="1">
            <a:spLocks noChangeArrowheads="1"/>
          </p:cNvSpPr>
          <p:nvPr/>
        </p:nvSpPr>
        <p:spPr bwMode="auto">
          <a:xfrm>
            <a:off x="8394700" y="1673225"/>
            <a:ext cx="2190115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pPr algn="l"/>
            <a:r>
              <a:rPr 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4.组织结构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的含义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246" name="TextBox 87"/>
          <p:cNvSpPr txBox="1">
            <a:spLocks noChangeArrowheads="1"/>
          </p:cNvSpPr>
          <p:nvPr/>
        </p:nvSpPr>
        <p:spPr bwMode="auto">
          <a:xfrm>
            <a:off x="8373745" y="2421255"/>
            <a:ext cx="2698115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pPr algn="l"/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6.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组织结构设计的程序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Box 73"/>
          <p:cNvSpPr txBox="1">
            <a:spLocks noChangeArrowheads="1"/>
          </p:cNvSpPr>
          <p:nvPr/>
        </p:nvSpPr>
        <p:spPr bwMode="auto">
          <a:xfrm>
            <a:off x="1271588" y="1857693"/>
            <a:ext cx="1664335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pPr algn="l"/>
            <a:r>
              <a:rPr lang="en-US" sz="2000" b="1">
                <a:solidFill>
                  <a:srgbClr val="08489B"/>
                </a:solidFill>
                <a:ea typeface="微软雅黑" panose="020B0503020204020204" pitchFamily="34" charset="-122"/>
              </a:rPr>
              <a:t>2.</a:t>
            </a:r>
            <a:r>
              <a:rPr sz="2000" b="1">
                <a:solidFill>
                  <a:srgbClr val="08489B"/>
                </a:solidFill>
                <a:ea typeface="微软雅黑" panose="020B0503020204020204" pitchFamily="34" charset="-122"/>
              </a:rPr>
              <a:t>组织的功能</a:t>
            </a:r>
            <a:endParaRPr sz="2000" b="1">
              <a:solidFill>
                <a:srgbClr val="08489B"/>
              </a:solidFill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71905" y="2256790"/>
            <a:ext cx="1664335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sz="2000" b="1">
                <a:solidFill>
                  <a:srgbClr val="08489B"/>
                </a:solidFill>
                <a:ea typeface="微软雅黑" panose="020B0503020204020204" pitchFamily="34" charset="-122"/>
                <a:sym typeface="+mn-ea"/>
              </a:rPr>
              <a:t>3.组织的分类</a:t>
            </a:r>
            <a:endParaRPr sz="2000" b="1">
              <a:solidFill>
                <a:srgbClr val="08489B"/>
              </a:solidFill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394700" y="2072005"/>
            <a:ext cx="2698115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sz="20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5.组织结构的核心内容</a:t>
            </a:r>
            <a:endParaRPr 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4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46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46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4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2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2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40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1" dur="4000" fill="hold"/>
                                        <p:tgtEl>
                                          <p:spTgt spid="1546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3" dur="4000" fill="hold"/>
                                        <p:tgtEl>
                                          <p:spTgt spid="522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4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52233" grpId="0" bldLvl="0" animBg="1"/>
      <p:bldP spid="52233" grpId="1" bldLvl="0" animBg="1"/>
      <p:bldP spid="52234" grpId="0" bldLvl="0" animBg="1"/>
      <p:bldP spid="52234" grpId="1" bldLvl="0" animBg="1"/>
      <p:bldP spid="154638" grpId="0" bldLvl="0" animBg="1"/>
      <p:bldP spid="154638" grpId="1" bldLvl="0" animBg="1"/>
      <p:bldP spid="52236" grpId="0" bldLvl="0" animBg="1"/>
      <p:bldP spid="52237" grpId="0" bldLvl="0" animBg="1"/>
      <p:bldP spid="154641" grpId="0" bldLvl="0" animBg="1"/>
      <p:bldP spid="74" grpId="0"/>
      <p:bldP spid="52248" grpId="0"/>
      <p:bldP spid="52246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54380" y="840740"/>
            <a:ext cx="5767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拓展任务：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948180" y="2068830"/>
            <a:ext cx="8513445" cy="2970530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75180" y="2446020"/>
            <a:ext cx="8041640" cy="2164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eaLnBrk="1" hangingPunct="1">
              <a:lnSpc>
                <a:spcPct val="110000"/>
              </a:lnSpc>
            </a:pP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确保“</a:t>
            </a:r>
            <a:r>
              <a:rPr lang="zh-CN" altLang="en-US" sz="3200" b="1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事事有人做、事事得其人；人人有事做、人人得其事。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——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这就是组织工作。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eaLnBrk="1" hangingPunct="1">
              <a:lnSpc>
                <a:spcPct val="110000"/>
              </a:lnSpc>
            </a:pPr>
            <a:endParaRPr sz="3200" noProof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eaLnBrk="1" hangingPunct="1">
              <a:lnSpc>
                <a:spcPct val="110000"/>
              </a:lnSpc>
            </a:pPr>
            <a:r>
              <a:rPr lang="zh-CN" sz="3200" noProof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如何理解这句话？</a:t>
            </a:r>
            <a:endParaRPr lang="zh-CN" sz="3200" noProof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1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2" grpId="0" bldLvl="0" animBg="1"/>
      <p:bldP spid="2" grpId="1" animBg="1"/>
      <p:bldP spid="2" grpId="2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31545" y="1059180"/>
            <a:ext cx="1856105" cy="52197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p>
            <a:r>
              <a:rPr lang="zh-CN" altLang="en-US" sz="280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预习任务：</a:t>
            </a:r>
            <a:endParaRPr lang="zh-CN" altLang="en-US" sz="280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 descr="A000220150824A93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6400" y="1015365"/>
            <a:ext cx="10271125" cy="943229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563370" y="2475865"/>
            <a:ext cx="5922010" cy="521970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p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 rot="16200000" flipV="1">
            <a:off x="6270578" y="-267172"/>
            <a:ext cx="69850" cy="6742113"/>
          </a:xfrm>
          <a:prstGeom prst="rect">
            <a:avLst/>
          </a:prstGeom>
          <a:solidFill>
            <a:srgbClr val="808080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124" name="文本框 52"/>
          <p:cNvSpPr txBox="1">
            <a:spLocks noChangeArrowheads="1"/>
          </p:cNvSpPr>
          <p:nvPr/>
        </p:nvSpPr>
        <p:spPr bwMode="auto">
          <a:xfrm>
            <a:off x="4039684" y="1974324"/>
            <a:ext cx="445938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6000" b="1" dirty="0" smtClean="0">
                <a:latin typeface="Britannic Bold" pitchFamily="34" charset="0"/>
                <a:ea typeface="微软雅黑" panose="020B0503020204020204" pitchFamily="34" charset="-122"/>
              </a:rPr>
              <a:t>谢谢观看</a:t>
            </a:r>
            <a:endParaRPr lang="zh-CN" altLang="en-US" sz="6000" b="1" dirty="0">
              <a:latin typeface="Britannic Bold" pitchFamily="34" charset="0"/>
              <a:ea typeface="微软雅黑" panose="020B0503020204020204" pitchFamily="34" charset="-122"/>
            </a:endParaRPr>
          </a:p>
        </p:txBody>
      </p:sp>
      <p:sp>
        <p:nvSpPr>
          <p:cNvPr id="5125" name="Rectangle 7"/>
          <p:cNvSpPr>
            <a:spLocks noChangeArrowheads="1"/>
          </p:cNvSpPr>
          <p:nvPr/>
        </p:nvSpPr>
        <p:spPr bwMode="auto">
          <a:xfrm>
            <a:off x="5529533" y="3229899"/>
            <a:ext cx="1452880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000" b="1" dirty="0">
                <a:ea typeface="微软雅黑" panose="020B0503020204020204" pitchFamily="34" charset="-122"/>
              </a:rPr>
              <a:t>管理学基础</a:t>
            </a:r>
            <a:endParaRPr lang="zh-CN" altLang="en-US" sz="2000" b="1" dirty="0"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11" y="4581158"/>
            <a:ext cx="2623932" cy="239051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924" y="4467487"/>
            <a:ext cx="2692400" cy="239051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496" y="4602975"/>
            <a:ext cx="1332740" cy="2390514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99"/>
                            </p:stCondLst>
                            <p:childTnLst>
                              <p:par>
                                <p:cTn id="1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ldLvl="0" animBg="1"/>
      <p:bldP spid="5124" grpId="0"/>
      <p:bldP spid="51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对角圆角矩形 28"/>
          <p:cNvSpPr/>
          <p:nvPr/>
        </p:nvSpPr>
        <p:spPr bwMode="auto">
          <a:xfrm>
            <a:off x="4800600" y="1700213"/>
            <a:ext cx="4175125" cy="649287"/>
          </a:xfrm>
          <a:custGeom>
            <a:avLst/>
            <a:gdLst>
              <a:gd name="T0" fmla="*/ 4175125 w 4175125"/>
              <a:gd name="T1" fmla="*/ 324644 h 649287"/>
              <a:gd name="T2" fmla="*/ 2087565 w 4175125"/>
              <a:gd name="T3" fmla="*/ 649287 h 649287"/>
              <a:gd name="T4" fmla="*/ 0 w 4175125"/>
              <a:gd name="T5" fmla="*/ 324644 h 649287"/>
              <a:gd name="T6" fmla="*/ 2087565 w 4175125"/>
              <a:gd name="T7" fmla="*/ 0 h 649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39827 w 4175125"/>
              <a:gd name="T13" fmla="*/ 39827 h 649287"/>
              <a:gd name="T14" fmla="*/ 4135299 w 4175125"/>
              <a:gd name="T15" fmla="*/ 609460 h 649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5125" h="649287">
                <a:moveTo>
                  <a:pt x="135980" y="0"/>
                </a:moveTo>
                <a:lnTo>
                  <a:pt x="4175125" y="0"/>
                </a:lnTo>
                <a:lnTo>
                  <a:pt x="4175125" y="513307"/>
                </a:lnTo>
                <a:cubicBezTo>
                  <a:pt x="4175125" y="588406"/>
                  <a:pt x="4114244" y="649286"/>
                  <a:pt x="4039145" y="649287"/>
                </a:cubicBezTo>
                <a:lnTo>
                  <a:pt x="0" y="649287"/>
                </a:lnTo>
                <a:lnTo>
                  <a:pt x="0" y="135980"/>
                </a:lnTo>
                <a:cubicBezTo>
                  <a:pt x="0" y="60880"/>
                  <a:pt x="60880" y="0"/>
                  <a:pt x="135979" y="0"/>
                </a:cubicBezTo>
                <a:close/>
              </a:path>
            </a:pathLst>
          </a:custGeom>
          <a:solidFill>
            <a:srgbClr val="0848AF"/>
          </a:solidFill>
          <a:ln w="25400" cap="flat" cmpd="sng" algn="ctr">
            <a:noFill/>
            <a:prstDash val="solid"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0" y="0"/>
            <a:ext cx="4008438" cy="6858000"/>
          </a:xfrm>
          <a:prstGeom prst="rect">
            <a:avLst/>
          </a:prstGeom>
          <a:solidFill>
            <a:srgbClr val="0848AF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文本框 52"/>
          <p:cNvSpPr txBox="1">
            <a:spLocks noChangeArrowheads="1"/>
          </p:cNvSpPr>
          <p:nvPr/>
        </p:nvSpPr>
        <p:spPr bwMode="auto">
          <a:xfrm>
            <a:off x="1490663" y="1700213"/>
            <a:ext cx="2374900" cy="860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5000" b="1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内容</a:t>
            </a:r>
            <a:endParaRPr lang="zh-CN" altLang="en-US" sz="5000" b="1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4971733" y="177927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pPr algn="l"/>
            <a:r>
              <a:rPr lang="en-US" altLang="zh-CN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    学习目标</a:t>
            </a:r>
            <a:endParaRPr lang="en-US" altLang="zh-CN" sz="3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1" name="TextBox 10"/>
          <p:cNvSpPr txBox="1">
            <a:spLocks noChangeArrowheads="1"/>
          </p:cNvSpPr>
          <p:nvPr/>
        </p:nvSpPr>
        <p:spPr bwMode="auto">
          <a:xfrm>
            <a:off x="4971733" y="2560638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02    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内容讲授</a:t>
            </a:r>
            <a:endParaRPr lang="zh-CN" altLang="en-US" sz="3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655" y="3053080"/>
            <a:ext cx="3556635" cy="262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4971733" y="333121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p>
            <a:pPr algn="l"/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03    总结</a:t>
            </a:r>
            <a:endParaRPr lang="en-US" altLang="zh-CN" sz="3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animBg="1"/>
      <p:bldP spid="9218" grpId="0" animBg="1"/>
      <p:bldP spid="11268" grpId="0"/>
      <p:bldP spid="11271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5" name="圆角矩形 19"/>
          <p:cNvSpPr>
            <a:spLocks noChangeArrowheads="1"/>
          </p:cNvSpPr>
          <p:nvPr/>
        </p:nvSpPr>
        <p:spPr bwMode="auto">
          <a:xfrm>
            <a:off x="5951855" y="4869815"/>
            <a:ext cx="5133975" cy="1603375"/>
          </a:xfrm>
          <a:prstGeom prst="roundRect">
            <a:avLst>
              <a:gd name="adj" fmla="val 0"/>
            </a:avLst>
          </a:prstGeom>
          <a:solidFill>
            <a:srgbClr val="808080"/>
          </a:solidFill>
          <a:ln w="25400" algn="ctr">
            <a:solidFill>
              <a:schemeClr val="bg1"/>
            </a:solidFill>
            <a:round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86" name="AutoShape 50"/>
          <p:cNvSpPr>
            <a:spLocks noChangeArrowheads="1"/>
          </p:cNvSpPr>
          <p:nvPr/>
        </p:nvSpPr>
        <p:spPr bwMode="auto">
          <a:xfrm>
            <a:off x="6232525" y="4598670"/>
            <a:ext cx="4676775" cy="679450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848AF"/>
          </a:solidFill>
          <a:ln w="25400">
            <a:solidFill>
              <a:schemeClr val="bg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6" name="燕尾形 1"/>
          <p:cNvSpPr>
            <a:spLocks noChangeArrowheads="1"/>
          </p:cNvSpPr>
          <p:nvPr/>
        </p:nvSpPr>
        <p:spPr bwMode="auto">
          <a:xfrm>
            <a:off x="1631950" y="2527300"/>
            <a:ext cx="2447925" cy="2519363"/>
          </a:xfrm>
          <a:prstGeom prst="chevron">
            <a:avLst>
              <a:gd name="adj" fmla="val 32167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315" name="燕尾形 9"/>
          <p:cNvSpPr>
            <a:spLocks noChangeArrowheads="1"/>
          </p:cNvSpPr>
          <p:nvPr/>
        </p:nvSpPr>
        <p:spPr bwMode="auto">
          <a:xfrm>
            <a:off x="1212850" y="3030538"/>
            <a:ext cx="1006475" cy="1512887"/>
          </a:xfrm>
          <a:prstGeom prst="chevron">
            <a:avLst>
              <a:gd name="adj" fmla="val 50000"/>
            </a:avLst>
          </a:prstGeom>
          <a:solidFill>
            <a:srgbClr val="808080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1080770" y="16891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323" name="圆角矩形 19"/>
          <p:cNvSpPr>
            <a:spLocks noChangeArrowheads="1"/>
          </p:cNvSpPr>
          <p:nvPr/>
        </p:nvSpPr>
        <p:spPr bwMode="auto">
          <a:xfrm>
            <a:off x="5990590" y="1166495"/>
            <a:ext cx="5618480" cy="1296670"/>
          </a:xfrm>
          <a:prstGeom prst="roundRect">
            <a:avLst>
              <a:gd name="adj" fmla="val 0"/>
            </a:avLst>
          </a:prstGeom>
          <a:solidFill>
            <a:srgbClr val="808080"/>
          </a:solidFill>
          <a:ln w="25400" algn="ctr">
            <a:solidFill>
              <a:schemeClr val="bg1"/>
            </a:solidFill>
            <a:round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3324" name="TextBox 6"/>
          <p:cNvSpPr txBox="1">
            <a:spLocks noChangeArrowheads="1"/>
          </p:cNvSpPr>
          <p:nvPr/>
        </p:nvSpPr>
        <p:spPr bwMode="auto">
          <a:xfrm>
            <a:off x="5991225" y="1534795"/>
            <a:ext cx="5403850" cy="829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algn="l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掌握组织的含义、功能与分类；了解组织结构的定义、核心内容与设计程序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326" name="TextBox 6"/>
          <p:cNvSpPr txBox="1">
            <a:spLocks noChangeArrowheads="1"/>
          </p:cNvSpPr>
          <p:nvPr/>
        </p:nvSpPr>
        <p:spPr bwMode="auto">
          <a:xfrm>
            <a:off x="6205855" y="5232400"/>
            <a:ext cx="4677410" cy="10502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培养</a:t>
            </a:r>
            <a:r>
              <a:rPr 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</a:t>
            </a:r>
            <a:r>
              <a:rPr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运用已学知识</a:t>
            </a:r>
            <a:r>
              <a:rPr 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分析问题、</a:t>
            </a:r>
            <a:r>
              <a:rPr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推导新知识</a:t>
            </a:r>
            <a:endParaRPr 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282" name="Line 46"/>
          <p:cNvSpPr>
            <a:spLocks noChangeShapeType="1"/>
          </p:cNvSpPr>
          <p:nvPr/>
        </p:nvSpPr>
        <p:spPr bwMode="auto">
          <a:xfrm flipV="1">
            <a:off x="4008438" y="2060575"/>
            <a:ext cx="1800225" cy="1728788"/>
          </a:xfrm>
          <a:prstGeom prst="line">
            <a:avLst/>
          </a:prstGeom>
          <a:noFill/>
          <a:ln w="31750">
            <a:solidFill>
              <a:srgbClr val="3C78CE"/>
            </a:solidFill>
            <a:prstDash val="sysDot"/>
            <a:round/>
            <a:headEnd type="diamond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284" name="Line 48"/>
          <p:cNvSpPr>
            <a:spLocks noChangeShapeType="1"/>
          </p:cNvSpPr>
          <p:nvPr/>
        </p:nvSpPr>
        <p:spPr bwMode="auto">
          <a:xfrm>
            <a:off x="4082415" y="3714750"/>
            <a:ext cx="1694180" cy="1509395"/>
          </a:xfrm>
          <a:prstGeom prst="line">
            <a:avLst/>
          </a:prstGeom>
          <a:noFill/>
          <a:ln w="31750">
            <a:solidFill>
              <a:srgbClr val="3C78CE"/>
            </a:solidFill>
            <a:prstDash val="sysDot"/>
            <a:round/>
            <a:headEnd type="diamond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335" name="TextBox 6"/>
          <p:cNvSpPr txBox="1">
            <a:spLocks noChangeArrowheads="1"/>
          </p:cNvSpPr>
          <p:nvPr/>
        </p:nvSpPr>
        <p:spPr bwMode="auto">
          <a:xfrm>
            <a:off x="7438390" y="4598353"/>
            <a:ext cx="2160588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素质目标</a:t>
            </a:r>
            <a:endParaRPr lang="zh-CN" altLang="en-US" sz="2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88" name="AutoShape 52"/>
          <p:cNvSpPr>
            <a:spLocks noChangeArrowheads="1"/>
          </p:cNvSpPr>
          <p:nvPr/>
        </p:nvSpPr>
        <p:spPr bwMode="auto">
          <a:xfrm>
            <a:off x="6165533" y="920433"/>
            <a:ext cx="4676775" cy="504825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848AF"/>
          </a:solidFill>
          <a:ln w="25400">
            <a:solidFill>
              <a:schemeClr val="bg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37" name="TextBox 6"/>
          <p:cNvSpPr txBox="1">
            <a:spLocks noChangeArrowheads="1"/>
          </p:cNvSpPr>
          <p:nvPr/>
        </p:nvSpPr>
        <p:spPr bwMode="auto">
          <a:xfrm>
            <a:off x="7437120" y="848995"/>
            <a:ext cx="2160588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知识目标</a:t>
            </a:r>
            <a:endParaRPr lang="zh-CN" altLang="en-US" sz="2400" b="1" dirty="0">
              <a:solidFill>
                <a:schemeClr val="bg1"/>
              </a:solidFill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338" name="TextBox 6"/>
          <p:cNvSpPr txBox="1">
            <a:spLocks noChangeArrowheads="1"/>
          </p:cNvSpPr>
          <p:nvPr/>
        </p:nvSpPr>
        <p:spPr bwMode="auto">
          <a:xfrm>
            <a:off x="2568575" y="3068638"/>
            <a:ext cx="1152525" cy="12915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3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tx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圆角矩形 19"/>
          <p:cNvSpPr>
            <a:spLocks noChangeArrowheads="1"/>
          </p:cNvSpPr>
          <p:nvPr/>
        </p:nvSpPr>
        <p:spPr bwMode="auto">
          <a:xfrm>
            <a:off x="5990590" y="2833370"/>
            <a:ext cx="5133975" cy="1710690"/>
          </a:xfrm>
          <a:prstGeom prst="roundRect">
            <a:avLst>
              <a:gd name="adj" fmla="val 0"/>
            </a:avLst>
          </a:prstGeom>
          <a:solidFill>
            <a:srgbClr val="808080"/>
          </a:solidFill>
          <a:ln w="25400" algn="ctr">
            <a:solidFill>
              <a:schemeClr val="bg1"/>
            </a:solidFill>
            <a:round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6376035" y="3329305"/>
            <a:ext cx="4389755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p>
            <a:pPr marR="0" algn="l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培养学生设计组织结构的能力学会运用众人的力量来实现组织目标；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AutoShape 52"/>
          <p:cNvSpPr>
            <a:spLocks noChangeArrowheads="1"/>
          </p:cNvSpPr>
          <p:nvPr/>
        </p:nvSpPr>
        <p:spPr bwMode="auto">
          <a:xfrm>
            <a:off x="6218873" y="2671763"/>
            <a:ext cx="4676775" cy="504825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848AF"/>
          </a:solidFill>
          <a:ln w="25400">
            <a:solidFill>
              <a:schemeClr val="bg1"/>
            </a:solidFill>
            <a:miter lim="800000"/>
          </a:ln>
        </p:spPr>
        <p:txBody>
          <a:bodyPr wrap="none" anchor="ctr"/>
          <a:p>
            <a:endParaRPr lang="zh-CN" altLang="en-US"/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7490460" y="2600325"/>
            <a:ext cx="2160588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能力目标</a:t>
            </a:r>
            <a:endParaRPr lang="zh-CN" altLang="en-US" sz="2400" b="1" dirty="0">
              <a:solidFill>
                <a:schemeClr val="bg1"/>
              </a:solidFill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" name="Line 48"/>
          <p:cNvSpPr>
            <a:spLocks noChangeShapeType="1"/>
          </p:cNvSpPr>
          <p:nvPr/>
        </p:nvSpPr>
        <p:spPr bwMode="auto">
          <a:xfrm flipV="1">
            <a:off x="4008755" y="3555365"/>
            <a:ext cx="2367280" cy="159385"/>
          </a:xfrm>
          <a:prstGeom prst="line">
            <a:avLst/>
          </a:prstGeom>
          <a:noFill/>
          <a:ln w="31750">
            <a:solidFill>
              <a:srgbClr val="3C78CE"/>
            </a:solidFill>
            <a:prstDash val="sysDot"/>
            <a:round/>
            <a:headEnd type="diamond" w="med" len="med"/>
            <a:tailEnd type="triangle" w="med" len="med"/>
          </a:ln>
        </p:spPr>
        <p:txBody>
          <a:bodyPr/>
          <a:p>
            <a:endParaRPr lang="zh-CN" altLang="en-US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3315" grpId="0" animBg="1"/>
      <p:bldP spid="11268" grpId="0" bldLvl="0" animBg="1"/>
      <p:bldP spid="13323" grpId="0" bldLvl="0" animBg="1"/>
      <p:bldP spid="13324" grpId="0"/>
      <p:bldP spid="13325" grpId="0" bldLvl="0" animBg="1"/>
      <p:bldP spid="13326" grpId="0"/>
      <p:bldP spid="11282" grpId="0" animBg="1"/>
      <p:bldP spid="11284" grpId="0" bldLvl="0" animBg="1"/>
      <p:bldP spid="11286" grpId="0" bldLvl="0" animBg="1"/>
      <p:bldP spid="13335" grpId="0"/>
      <p:bldP spid="11288" grpId="0" bldLvl="0" animBg="1"/>
      <p:bldP spid="13337" grpId="0"/>
      <p:bldP spid="13338" grpId="0"/>
      <p:bldP spid="2" grpId="0" bldLvl="0" animBg="1"/>
      <p:bldP spid="4" grpId="0"/>
      <p:bldP spid="5" grpId="0" bldLvl="0" animBg="1"/>
      <p:bldP spid="6" grpId="0"/>
      <p:bldP spid="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对角圆角矩形 28"/>
          <p:cNvSpPr/>
          <p:nvPr/>
        </p:nvSpPr>
        <p:spPr bwMode="auto">
          <a:xfrm>
            <a:off x="4800600" y="2491423"/>
            <a:ext cx="4175125" cy="649287"/>
          </a:xfrm>
          <a:custGeom>
            <a:avLst/>
            <a:gdLst>
              <a:gd name="T0" fmla="*/ 4175125 w 4175125"/>
              <a:gd name="T1" fmla="*/ 324644 h 649287"/>
              <a:gd name="T2" fmla="*/ 2087565 w 4175125"/>
              <a:gd name="T3" fmla="*/ 649287 h 649287"/>
              <a:gd name="T4" fmla="*/ 0 w 4175125"/>
              <a:gd name="T5" fmla="*/ 324644 h 649287"/>
              <a:gd name="T6" fmla="*/ 2087565 w 4175125"/>
              <a:gd name="T7" fmla="*/ 0 h 649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39827 w 4175125"/>
              <a:gd name="T13" fmla="*/ 39827 h 649287"/>
              <a:gd name="T14" fmla="*/ 4135299 w 4175125"/>
              <a:gd name="T15" fmla="*/ 609460 h 649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5125" h="649287">
                <a:moveTo>
                  <a:pt x="135980" y="0"/>
                </a:moveTo>
                <a:lnTo>
                  <a:pt x="4175125" y="0"/>
                </a:lnTo>
                <a:lnTo>
                  <a:pt x="4175125" y="513307"/>
                </a:lnTo>
                <a:cubicBezTo>
                  <a:pt x="4175125" y="588406"/>
                  <a:pt x="4114244" y="649286"/>
                  <a:pt x="4039145" y="649287"/>
                </a:cubicBezTo>
                <a:lnTo>
                  <a:pt x="0" y="649287"/>
                </a:lnTo>
                <a:lnTo>
                  <a:pt x="0" y="135980"/>
                </a:lnTo>
                <a:cubicBezTo>
                  <a:pt x="0" y="60880"/>
                  <a:pt x="60880" y="0"/>
                  <a:pt x="135979" y="0"/>
                </a:cubicBezTo>
                <a:close/>
              </a:path>
            </a:pathLst>
          </a:custGeom>
          <a:solidFill>
            <a:srgbClr val="0848AF"/>
          </a:solidFill>
          <a:ln w="25400" cap="flat" cmpd="sng" algn="ctr">
            <a:noFill/>
            <a:prstDash val="solid"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0" y="0"/>
            <a:ext cx="4008438" cy="6858000"/>
          </a:xfrm>
          <a:prstGeom prst="rect">
            <a:avLst/>
          </a:prstGeom>
          <a:solidFill>
            <a:srgbClr val="0848AF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文本框 52"/>
          <p:cNvSpPr txBox="1">
            <a:spLocks noChangeArrowheads="1"/>
          </p:cNvSpPr>
          <p:nvPr/>
        </p:nvSpPr>
        <p:spPr bwMode="auto">
          <a:xfrm>
            <a:off x="1490663" y="1700213"/>
            <a:ext cx="2374900" cy="860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5000" b="1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内容</a:t>
            </a:r>
            <a:endParaRPr lang="zh-CN" altLang="en-US" sz="5000" b="1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4971733" y="177927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pPr algn="l"/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    学习目标</a:t>
            </a:r>
            <a:endParaRPr lang="en-US" altLang="zh-CN" sz="3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1" name="TextBox 10"/>
          <p:cNvSpPr txBox="1">
            <a:spLocks noChangeArrowheads="1"/>
          </p:cNvSpPr>
          <p:nvPr/>
        </p:nvSpPr>
        <p:spPr bwMode="auto">
          <a:xfrm>
            <a:off x="4971733" y="2560638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r>
              <a:rPr lang="en-US" altLang="zh-CN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    </a:t>
            </a:r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内容讲授</a:t>
            </a:r>
            <a:endParaRPr lang="zh-CN" altLang="en-US" sz="3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415" y="3140710"/>
            <a:ext cx="3556635" cy="262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4971733" y="333121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p>
            <a:pPr algn="l"/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03    总结</a:t>
            </a:r>
            <a:endParaRPr lang="en-US" altLang="zh-CN" sz="3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bldLvl="0" animBg="1"/>
      <p:bldP spid="9218" grpId="0" bldLvl="0" animBg="1"/>
      <p:bldP spid="11268" grpId="0"/>
      <p:bldP spid="11270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74420" y="1104900"/>
            <a:ext cx="1966595" cy="5835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r>
              <a:rPr lang="zh-CN" altLang="en-US" sz="3200" b="1"/>
              <a:t>内容大纲</a:t>
            </a:r>
            <a:endParaRPr lang="zh-CN" altLang="en-US" sz="3200" b="1"/>
          </a:p>
        </p:txBody>
      </p:sp>
      <p:sp>
        <p:nvSpPr>
          <p:cNvPr id="6" name="文本框 5"/>
          <p:cNvSpPr txBox="1"/>
          <p:nvPr/>
        </p:nvSpPr>
        <p:spPr>
          <a:xfrm>
            <a:off x="2250440" y="1836420"/>
            <a:ext cx="7433310" cy="2553335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p>
            <a:r>
              <a:rPr lang="en-US" altLang="zh-CN" sz="3200"/>
              <a:t>1</a:t>
            </a:r>
            <a:r>
              <a:rPr lang="zh-CN" altLang="en-US" sz="3200"/>
              <a:t>、</a:t>
            </a:r>
            <a:r>
              <a:rPr lang="zh-CN" altLang="en-US" sz="3200"/>
              <a:t>组织的含义</a:t>
            </a:r>
            <a:endParaRPr lang="zh-CN" altLang="en-US" sz="3200"/>
          </a:p>
          <a:p>
            <a:r>
              <a:rPr lang="en-US" altLang="zh-CN" sz="3200"/>
              <a:t>2</a:t>
            </a:r>
            <a:r>
              <a:rPr lang="zh-CN" altLang="en-US" sz="3200"/>
              <a:t>、</a:t>
            </a:r>
            <a:r>
              <a:rPr lang="zh-CN" altLang="en-US" sz="3200"/>
              <a:t>组织的功能</a:t>
            </a:r>
            <a:endParaRPr lang="zh-CN" altLang="en-US" sz="3200"/>
          </a:p>
          <a:p>
            <a:r>
              <a:rPr lang="en-US" altLang="zh-CN" sz="3200"/>
              <a:t>3</a:t>
            </a:r>
            <a:r>
              <a:rPr lang="zh-CN" altLang="en-US" sz="3200"/>
              <a:t>、</a:t>
            </a:r>
            <a:r>
              <a:rPr lang="zh-CN" altLang="en-US" sz="3200"/>
              <a:t>组织的分类</a:t>
            </a:r>
            <a:endParaRPr lang="zh-CN" altLang="en-US" sz="3200"/>
          </a:p>
          <a:p>
            <a:r>
              <a:rPr lang="en-US" altLang="zh-CN" sz="3200"/>
              <a:t>4</a:t>
            </a:r>
            <a:r>
              <a:rPr lang="zh-CN" altLang="en-US" sz="3200"/>
              <a:t>、</a:t>
            </a:r>
            <a:r>
              <a:rPr lang="zh-CN" altLang="en-US" sz="3200"/>
              <a:t>组织结构</a:t>
            </a:r>
            <a:endParaRPr lang="zh-CN" altLang="en-US" sz="3200"/>
          </a:p>
          <a:p>
            <a:r>
              <a:rPr lang="en-US" altLang="zh-CN" sz="3200"/>
              <a:t>5</a:t>
            </a:r>
            <a:r>
              <a:rPr lang="zh-CN" altLang="en-US" sz="3200"/>
              <a:t>、</a:t>
            </a:r>
            <a:r>
              <a:rPr lang="zh-CN" altLang="en-US" sz="3200"/>
              <a:t>组织结构的核心内容</a:t>
            </a:r>
            <a:endParaRPr lang="zh-CN" altLang="en-US" sz="3200"/>
          </a:p>
        </p:txBody>
      </p:sp>
      <p:sp>
        <p:nvSpPr>
          <p:cNvPr id="8" name="文本框 7"/>
          <p:cNvSpPr txBox="1"/>
          <p:nvPr/>
        </p:nvSpPr>
        <p:spPr>
          <a:xfrm>
            <a:off x="1697990" y="4549140"/>
            <a:ext cx="9903460" cy="2245360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r>
              <a:rPr lang="zh-CN" altLang="en-US" sz="2800"/>
              <a:t>重点：</a:t>
            </a:r>
            <a:endParaRPr lang="zh-CN" altLang="en-US" sz="2800"/>
          </a:p>
          <a:p>
            <a:pPr algn="l">
              <a:buNone/>
            </a:pPr>
            <a:r>
              <a:rPr lang="zh-CN" altLang="en-US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2个定义：组织的含义；组织结构的含义</a:t>
            </a:r>
            <a:endParaRPr lang="zh-CN" altLang="en-US" sz="280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l">
              <a:buNone/>
            </a:pPr>
            <a:r>
              <a:rPr lang="zh-CN" altLang="en-US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四个功能：组织的功能</a:t>
            </a:r>
            <a:endParaRPr lang="zh-CN" altLang="en-US" sz="280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l">
              <a:buNone/>
            </a:pPr>
            <a:r>
              <a:rPr lang="zh-CN" altLang="en-US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2个分类：组织的分类</a:t>
            </a:r>
            <a:endParaRPr lang="zh-CN" altLang="en-US" sz="280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l">
              <a:buNone/>
            </a:pPr>
            <a:r>
              <a:rPr lang="zh-CN" altLang="en-US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难点：组织结构的核心内容</a:t>
            </a:r>
            <a:endParaRPr lang="zh-CN" altLang="en-US" sz="280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administer_l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59380" y="765175"/>
            <a:ext cx="5295265" cy="4413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216785" y="5027930"/>
            <a:ext cx="6381115" cy="1033780"/>
          </a:xfrm>
          <a:prstGeom prst="roundRect">
            <a:avLst/>
          </a:prstGeom>
          <a:solidFill>
            <a:schemeClr val="accent1">
              <a:alpha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450465" y="5283835"/>
            <a:ext cx="9741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猴子取食的实验说明了什么问题？</a:t>
            </a:r>
            <a:endParaRPr lang="zh-CN" altLang="en-US" sz="28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597900" y="1607820"/>
            <a:ext cx="3474085" cy="332295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p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         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任务分析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1、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岗位难度过低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，反映不出每一个人的能力与水平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2、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岗位难度过大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，一般人才会被埋没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3、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岗位难易适当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，反映每一个人的能力与水平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279400" y="1165860"/>
            <a:ext cx="3379470" cy="644525"/>
            <a:chOff x="814328" y="3219334"/>
            <a:chExt cx="2797200" cy="432536"/>
          </a:xfrm>
        </p:grpSpPr>
        <p:grpSp>
          <p:nvGrpSpPr>
            <p:cNvPr id="20" name="组合 19"/>
            <p:cNvGrpSpPr/>
            <p:nvPr/>
          </p:nvGrpSpPr>
          <p:grpSpPr>
            <a:xfrm>
              <a:off x="814328" y="3219334"/>
              <a:ext cx="2797200" cy="432536"/>
              <a:chOff x="2173927" y="3285519"/>
              <a:chExt cx="3549387" cy="548848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2173927" y="3285519"/>
                <a:ext cx="3549387" cy="548848"/>
                <a:chOff x="4304043" y="1286668"/>
                <a:chExt cx="7914744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9" name="圆角矩形 28"/>
                <p:cNvSpPr/>
                <p:nvPr/>
              </p:nvSpPr>
              <p:spPr>
                <a:xfrm>
                  <a:off x="4304043" y="1286668"/>
                  <a:ext cx="7914744" cy="2757793"/>
                </a:xfrm>
                <a:prstGeom prst="roundRect">
                  <a:avLst/>
                </a:prstGeom>
                <a:gradFill>
                  <a:gsLst>
                    <a:gs pos="62000">
                      <a:schemeClr val="bg1">
                        <a:lumMod val="9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1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0" name="圆角矩形 29"/>
                <p:cNvSpPr/>
                <p:nvPr/>
              </p:nvSpPr>
              <p:spPr>
                <a:xfrm>
                  <a:off x="4351924" y="1373342"/>
                  <a:ext cx="7812881" cy="2584452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1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31" name="椭圆 30"/>
              <p:cNvSpPr/>
              <p:nvPr/>
            </p:nvSpPr>
            <p:spPr>
              <a:xfrm>
                <a:off x="2307233" y="3420246"/>
                <a:ext cx="524064" cy="27939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 sz="11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2" name="TextBox 11"/>
            <p:cNvSpPr txBox="1"/>
            <p:nvPr/>
          </p:nvSpPr>
          <p:spPr>
            <a:xfrm>
              <a:off x="1420202" y="3302221"/>
              <a:ext cx="2191136" cy="3302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l"/>
              <a:r>
                <a:rPr lang="zh-CN" altLang="en-US" sz="3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导入案例</a:t>
              </a:r>
              <a:r>
                <a:rPr lang="en-US" altLang="zh-CN" sz="3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1</a:t>
              </a:r>
              <a:endParaRPr lang="en-US" altLang="zh-CN" sz="3200" b="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3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7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635635" y="1520190"/>
            <a:ext cx="10732135" cy="4671695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51560" y="1668780"/>
            <a:ext cx="10191750" cy="41541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          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一颗牙齿的旅行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有一位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实习牙科医生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，第一次给病人拔牙时，因为非常紧张，他刚把牙齿拔下来，不料手一抖，没有夹住，牙齿掉进了病人的喉咙里。 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“先生，非常抱歉”，医生说，“你的病已不在我的职责范围之内，你应该去找喉科医生。 ” </a:t>
            </a:r>
            <a:b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当这个病人捂着嘴巴，找到喉科医生时，他的牙齿已被其咽下肚了。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喉科医生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给病人做了检查。“非常抱歉，”医生说，“你的病已不在我的职责范围之内了，你应该去找胃病专家。”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胃病专家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用Ｘ光为病人检查后说：“非常抱歉，牙齿已掉到你的肠子里了，你应该去找肠病专家。” 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肠病专家同样做了Ｘ光检查后说：“非常抱歉，牙齿不在肠子里，它肯定掉到更深的地方了，你应该去找肛肠科专家。” 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最后，病人趴在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肛肠科医生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的检查台上，摆出一个屁股朝天的姿势，医生用内窥镜检查了一番，然后吃惊地叫道： “啊，天哪！你这里长了颗牙齿，赶紧去找牙科医生。”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这个寓言故事说明了什么问题？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3723640" y="891540"/>
            <a:ext cx="3379470" cy="644525"/>
            <a:chOff x="814328" y="3219334"/>
            <a:chExt cx="2797200" cy="432536"/>
          </a:xfrm>
        </p:grpSpPr>
        <p:grpSp>
          <p:nvGrpSpPr>
            <p:cNvPr id="20" name="组合 19"/>
            <p:cNvGrpSpPr/>
            <p:nvPr/>
          </p:nvGrpSpPr>
          <p:grpSpPr>
            <a:xfrm>
              <a:off x="814328" y="3219334"/>
              <a:ext cx="2797200" cy="432536"/>
              <a:chOff x="2173927" y="3285519"/>
              <a:chExt cx="3549387" cy="548848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2173927" y="3285519"/>
                <a:ext cx="3549387" cy="548848"/>
                <a:chOff x="4304043" y="1286668"/>
                <a:chExt cx="7914744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9" name="圆角矩形 28"/>
                <p:cNvSpPr/>
                <p:nvPr/>
              </p:nvSpPr>
              <p:spPr>
                <a:xfrm>
                  <a:off x="4304043" y="1286668"/>
                  <a:ext cx="7914744" cy="2757793"/>
                </a:xfrm>
                <a:prstGeom prst="roundRect">
                  <a:avLst/>
                </a:prstGeom>
                <a:gradFill>
                  <a:gsLst>
                    <a:gs pos="62000">
                      <a:schemeClr val="bg1">
                        <a:lumMod val="9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81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1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0" name="圆角矩形 29"/>
                <p:cNvSpPr/>
                <p:nvPr/>
              </p:nvSpPr>
              <p:spPr>
                <a:xfrm>
                  <a:off x="4351924" y="1373342"/>
                  <a:ext cx="7812881" cy="2584452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  <a:gs pos="0">
                      <a:schemeClr val="bg1"/>
                    </a:gs>
                  </a:gsLst>
                  <a:lin ang="189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zh-CN" altLang="en-US" sz="11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31" name="椭圆 30"/>
              <p:cNvSpPr/>
              <p:nvPr/>
            </p:nvSpPr>
            <p:spPr>
              <a:xfrm>
                <a:off x="2307233" y="3420246"/>
                <a:ext cx="524064" cy="27939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zh-CN" altLang="en-US" sz="11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2" name="TextBox 11"/>
            <p:cNvSpPr txBox="1"/>
            <p:nvPr/>
          </p:nvSpPr>
          <p:spPr>
            <a:xfrm>
              <a:off x="1420202" y="3302221"/>
              <a:ext cx="2191136" cy="33026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ctr">
                <a:defRPr sz="14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l"/>
              <a:r>
                <a:rPr lang="zh-CN" altLang="en-US" sz="3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导入案例</a:t>
              </a:r>
              <a:r>
                <a:rPr lang="en-US" altLang="zh-CN" sz="32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2</a:t>
              </a:r>
              <a:endParaRPr lang="en-US" altLang="zh-CN" sz="3200" b="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2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8" fill="hold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3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2" grpId="0" bldLvl="0" animBg="1"/>
      <p:bldP spid="2" grpId="1" animBg="1"/>
      <p:bldP spid="2" grpId="2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5" name="图片 4" descr="A000220150321A36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27595" y="1736090"/>
            <a:ext cx="2755900" cy="4286250"/>
          </a:xfrm>
          <a:prstGeom prst="rect">
            <a:avLst/>
          </a:prstGeom>
        </p:spPr>
      </p:pic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731520" y="1957705"/>
            <a:ext cx="6555740" cy="244856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0070C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Oval 53"/>
          <p:cNvSpPr>
            <a:spLocks noChangeArrowheads="1"/>
          </p:cNvSpPr>
          <p:nvPr/>
        </p:nvSpPr>
        <p:spPr bwMode="auto">
          <a:xfrm>
            <a:off x="3250565" y="1294130"/>
            <a:ext cx="2131695" cy="1147445"/>
          </a:xfrm>
          <a:prstGeom prst="ellipse">
            <a:avLst/>
          </a:prstGeom>
          <a:solidFill>
            <a:schemeClr val="accent1"/>
          </a:solidFill>
          <a:ln w="28575">
            <a:noFill/>
          </a:ln>
          <a:effectLst>
            <a:outerShdw blurRad="279400" dist="76200" dir="2700000" sx="101000" sy="101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p>
            <a:pPr algn="ctr" eaLnBrk="0" hangingPunct="0"/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任务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 eaLnBrk="0" hangingPunct="0"/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分析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95985" y="2441575"/>
            <a:ext cx="6284595" cy="21583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defTabSz="914400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组织</a:t>
            </a:r>
            <a:r>
              <a:rPr lang="zh-CN" altLang="en-US" sz="24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有效协调运转</a:t>
            </a:r>
            <a:r>
              <a:rPr lang="zh-CN" altLang="en-US" sz="24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的重要性。</a:t>
            </a:r>
            <a:endParaRPr lang="zh-CN" altLang="en-US" sz="24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组织设立各种部门没有错，但如果没有有效的协调机制，就会出现相互推卸责任的现象</a:t>
            </a:r>
            <a:endParaRPr lang="zh-CN" altLang="en-US" sz="24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4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lang="zh-CN" altLang="en-US" sz="24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6" grpId="0" bldLvl="0" animBg="1"/>
    </p:bldLst>
  </p:timing>
</p:sld>
</file>

<file path=ppt/tags/tag1.xml><?xml version="1.0" encoding="utf-8"?>
<p:tagLst xmlns:p="http://schemas.openxmlformats.org/presentationml/2006/main">
  <p:tag name="TIMING" val="|0.7|1|0.6|0.6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主题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2548</Words>
  <Application>WPS 演示</Application>
  <PresentationFormat>自定义</PresentationFormat>
  <Paragraphs>362</Paragraphs>
  <Slides>26</Slides>
  <Notes>40</Notes>
  <HiddenSlides>0</HiddenSlides>
  <MMClips>1</MMClips>
  <ScaleCrop>false</ScaleCrop>
  <HeadingPairs>
    <vt:vector size="8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46" baseType="lpstr">
      <vt:lpstr>Arial</vt:lpstr>
      <vt:lpstr>宋体</vt:lpstr>
      <vt:lpstr>Wingdings</vt:lpstr>
      <vt:lpstr>Calibri</vt:lpstr>
      <vt:lpstr>微软雅黑</vt:lpstr>
      <vt:lpstr>Impact</vt:lpstr>
      <vt:lpstr>黑体</vt:lpstr>
      <vt:lpstr>Arial Unicode MS</vt:lpstr>
      <vt:lpstr>HY헤드라인M</vt:lpstr>
      <vt:lpstr>楷体_GB2312</vt:lpstr>
      <vt:lpstr>华文彩云</vt:lpstr>
      <vt:lpstr>华文中宋</vt:lpstr>
      <vt:lpstr>Britannic Bold</vt:lpstr>
      <vt:lpstr>Malgun Gothic</vt:lpstr>
      <vt:lpstr>新宋体</vt:lpstr>
      <vt:lpstr>Segoe Print</vt:lpstr>
      <vt:lpstr>隶书</vt:lpstr>
      <vt:lpstr>仿宋</vt:lpstr>
      <vt:lpstr>Office 主题</vt:lpstr>
      <vt:lpstr>Word.Picture.8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hl81829782</Company>
  <LinksUpToDate>false</LinksUpToDate>
  <SharedDoc>false</SharedDoc>
  <HyperlinksChanged>false</HyperlinksChanged>
  <AppVersion>14.0000</AppVersion>
  <Manager>hl81829782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</dc:title>
  <dc:creator/>
  <cp:lastModifiedBy>plumstory</cp:lastModifiedBy>
  <cp:revision>1865</cp:revision>
  <dcterms:created xsi:type="dcterms:W3CDTF">2016-01-13T14:39:00Z</dcterms:created>
  <dcterms:modified xsi:type="dcterms:W3CDTF">2017-12-20T03:30:27Z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