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37"/>
  </p:handoutMasterIdLst>
  <p:sldIdLst>
    <p:sldId id="360" r:id="rId3"/>
    <p:sldId id="405" r:id="rId5"/>
    <p:sldId id="258" r:id="rId6"/>
    <p:sldId id="307" r:id="rId7"/>
    <p:sldId id="421" r:id="rId8"/>
    <p:sldId id="524" r:id="rId9"/>
    <p:sldId id="422" r:id="rId10"/>
    <p:sldId id="525" r:id="rId11"/>
    <p:sldId id="526" r:id="rId12"/>
    <p:sldId id="528" r:id="rId13"/>
    <p:sldId id="529" r:id="rId14"/>
    <p:sldId id="549" r:id="rId15"/>
    <p:sldId id="550" r:id="rId16"/>
    <p:sldId id="533" r:id="rId17"/>
    <p:sldId id="534" r:id="rId18"/>
    <p:sldId id="535" r:id="rId19"/>
    <p:sldId id="555" r:id="rId20"/>
    <p:sldId id="556" r:id="rId21"/>
    <p:sldId id="557" r:id="rId22"/>
    <p:sldId id="558" r:id="rId23"/>
    <p:sldId id="559" r:id="rId24"/>
    <p:sldId id="536" r:id="rId25"/>
    <p:sldId id="537" r:id="rId26"/>
    <p:sldId id="532" r:id="rId27"/>
    <p:sldId id="530" r:id="rId28"/>
    <p:sldId id="531" r:id="rId29"/>
    <p:sldId id="539" r:id="rId30"/>
    <p:sldId id="432" r:id="rId31"/>
    <p:sldId id="423" r:id="rId32"/>
    <p:sldId id="424" r:id="rId33"/>
    <p:sldId id="441" r:id="rId34"/>
    <p:sldId id="465" r:id="rId35"/>
    <p:sldId id="418" r:id="rId36"/>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848AF"/>
    <a:srgbClr val="FF8500"/>
    <a:srgbClr val="3C78CE"/>
    <a:srgbClr val="CD1F06"/>
    <a:srgbClr val="CB1003"/>
    <a:srgbClr val="A50021"/>
    <a:srgbClr val="08489B"/>
    <a:srgbClr val="0546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63" autoAdjust="0"/>
    <p:restoredTop sz="94660"/>
  </p:normalViewPr>
  <p:slideViewPr>
    <p:cSldViewPr>
      <p:cViewPr>
        <p:scale>
          <a:sx n="66" d="100"/>
          <a:sy n="66" d="100"/>
        </p:scale>
        <p:origin x="-1277" y="-538"/>
      </p:cViewPr>
      <p:guideLst>
        <p:guide orient="horz" pos="2048"/>
        <p:guide pos="377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8" d="100"/>
          <a:sy n="58" d="100"/>
        </p:scale>
        <p:origin x="-2580" y="-78"/>
      </p:cViewPr>
      <p:guideLst>
        <p:guide orient="horz" pos="2731"/>
        <p:guide pos="212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0" Type="http://schemas.openxmlformats.org/officeDocument/2006/relationships/tableStyles" Target="tableStyles.xml"/><Relationship Id="rId4" Type="http://schemas.openxmlformats.org/officeDocument/2006/relationships/notesMaster" Target="notesMasters/notesMaster1.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handoutMaster" Target="handoutMasters/handoutMaster1.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F4DFFCEE-9117-4569-827D-343A93DDD2D6}" type="datetimeFigureOut">
              <a:rPr lang="zh-CN" altLang="en-US"/>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4B9CFCD2-35DB-4E6F-9B70-D2EE67D0E5A4}" type="slidenum">
              <a:rPr lang="zh-CN" altLang="en-US"/>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10D532F7-9EE9-4116-8F06-B3E96FF78C30}" type="datetimeFigureOut">
              <a:rPr lang="zh-CN" altLang="en-US"/>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A069CC9D-01D8-4B68-87F0-663CB8538CBD}"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Rot="1" noChangeAspect="1" noTextEdit="1"/>
          </p:cNvSpPr>
          <p:nvPr>
            <p:ph type="sldImg"/>
          </p:nvPr>
        </p:nvSpPr>
        <p:spPr bwMode="auto">
          <a:noFill/>
          <a:ln>
            <a:solidFill>
              <a:srgbClr val="000000"/>
            </a:solidFill>
            <a:miter lim="800000"/>
          </a:ln>
        </p:spPr>
      </p:sp>
      <p:sp>
        <p:nvSpPr>
          <p:cNvPr id="8194" name="Rectangle 3"/>
          <p:cNvSpPr>
            <a:spLocks noGrp="1"/>
          </p:cNvSpPr>
          <p:nvPr>
            <p:ph type="body" idx="1"/>
          </p:nvPr>
        </p:nvSpPr>
        <p:spPr bwMode="auto">
          <a:noFill/>
        </p:spPr>
        <p:txBody>
          <a:bodyPr wrap="square" numCol="1" anchor="t" anchorCtr="0" compatLnSpc="1"/>
          <a:lstStyle/>
          <a:p>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不是一成不变。</a:t>
            </a:r>
            <a:endParaRPr lang="zh-CN" altLang="en-US" smtClean="0"/>
          </a:p>
          <a:p>
            <a:pPr eaLnBrk="1" hangingPunct="1"/>
            <a:r>
              <a:rPr lang="zh-CN" altLang="en-US" smtClean="0"/>
              <a:t>随着组织规模的扩大，人员的变化，组织结构可以作相应的调整，调整后要稳定一段时间。</a:t>
            </a:r>
            <a:endParaRPr lang="zh-CN" altLang="en-US" smtClean="0"/>
          </a:p>
          <a:p>
            <a:pPr eaLnBrk="1" hangingPunct="1"/>
            <a:endParaRPr lang="zh-CN"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不合理，这也正是导致护士长李玲辞职的根本原因</a:t>
            </a:r>
            <a:endParaRPr lang="zh-CN"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Rot="1" noChangeAspect="1" noTextEdit="1"/>
          </p:cNvSpPr>
          <p:nvPr>
            <p:ph type="sldImg"/>
          </p:nvPr>
        </p:nvSpPr>
        <p:spPr bwMode="auto">
          <a:noFill/>
          <a:ln>
            <a:solidFill>
              <a:srgbClr val="000000"/>
            </a:solidFill>
            <a:miter lim="800000"/>
          </a:ln>
        </p:spPr>
      </p:sp>
      <p:sp>
        <p:nvSpPr>
          <p:cNvPr id="6146"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pic>
        <p:nvPicPr>
          <p:cNvPr id="3" name="图片 62"/>
          <p:cNvPicPr>
            <a:picLocks noChangeAspect="1"/>
          </p:cNvPicPr>
          <p:nvPr userDrawn="1"/>
        </p:nvPicPr>
        <p:blipFill>
          <a:blip r:embed="rId2">
            <a:lum bright="6000"/>
          </a:blip>
          <a:srcRect t="86078"/>
          <a:stretch>
            <a:fillRect/>
          </a:stretch>
        </p:blipFill>
        <p:spPr bwMode="auto">
          <a:xfrm>
            <a:off x="0" y="6092825"/>
            <a:ext cx="12190413" cy="76517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xfrm>
            <a:off x="838200" y="6356350"/>
            <a:ext cx="2743200" cy="365125"/>
          </a:xfrm>
        </p:spPr>
        <p:txBody>
          <a:bodyPr/>
          <a:lstStyle>
            <a:lvl1pPr>
              <a:defRPr/>
            </a:lvl1pPr>
          </a:lstStyle>
          <a:p>
            <a:pPr>
              <a:defRPr/>
            </a:pPr>
            <a:fld id="{DE6254E2-FC8B-4B32-8E59-CBB338734676}" type="datetimeFigureOut">
              <a:rPr lang="zh-CN" altLang="en-US"/>
            </a:fld>
            <a:endParaRPr lang="zh-CN" altLang="en-US"/>
          </a:p>
        </p:txBody>
      </p:sp>
      <p:sp>
        <p:nvSpPr>
          <p:cNvPr id="3" name="页脚占位符 4"/>
          <p:cNvSpPr>
            <a:spLocks noGrp="1" noChangeArrowheads="1"/>
          </p:cNvSpPr>
          <p:nvPr>
            <p:ph type="ftr" sz="quarter" idx="11"/>
          </p:nvPr>
        </p:nvSpPr>
        <p:spPr>
          <a:xfrm>
            <a:off x="4038600" y="6356350"/>
            <a:ext cx="4114800" cy="365125"/>
          </a:xfrm>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xfrm>
            <a:off x="8610600" y="6356350"/>
            <a:ext cx="2743200" cy="365125"/>
          </a:xfrm>
        </p:spPr>
        <p:txBody>
          <a:bodyPr/>
          <a:lstStyle>
            <a:lvl1pPr>
              <a:defRPr/>
            </a:lvl1pPr>
          </a:lstStyle>
          <a:p>
            <a:fld id="{F90D5D2C-EE64-4790-BCD4-67E280891632}"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09600" y="1600200"/>
            <a:ext cx="109728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09600" y="6245225"/>
            <a:ext cx="2844800" cy="476250"/>
          </a:xfrm>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a:xfrm>
            <a:off x="4165600" y="6245225"/>
            <a:ext cx="3860800" cy="476250"/>
          </a:xfrm>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a:xfrm>
            <a:off x="8737600" y="6245225"/>
            <a:ext cx="2844800" cy="476250"/>
          </a:xfrm>
        </p:spPr>
        <p:txBody>
          <a:bodyPr/>
          <a:p>
            <a:pPr lvl="0" eaLnBrk="1" hangingPunct="1"/>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mc:Choice xmlns:p14="http://schemas.microsoft.com/office/powerpoint/2010/main" Requires="p14">
      <p:transition p14:dur="500">
        <p:push/>
      </p:transition>
    </mc:Choice>
    <mc:Fallback>
      <p:transition>
        <p:push/>
      </p:transition>
    </mc:Fallback>
  </mc:AlternateContent>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image" Target="../media/image5.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image" Target="../media/image6.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1.xml"/><Relationship Id="rId2" Type="http://schemas.openxmlformats.org/officeDocument/2006/relationships/image" Target="../media/image8.png"/><Relationship Id="rId1" Type="http://schemas.openxmlformats.org/officeDocument/2006/relationships/image" Target="../media/image7.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image" Target="../media/image9.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33.xml.rels><?xml version="1.0" encoding="UTF-8" standalone="yes"?>
<Relationships xmlns="http://schemas.openxmlformats.org/package/2006/relationships"><Relationship Id="rId6" Type="http://schemas.openxmlformats.org/officeDocument/2006/relationships/notesSlide" Target="../notesSlides/notesSlide32.xml"/><Relationship Id="rId5" Type="http://schemas.openxmlformats.org/officeDocument/2006/relationships/slideLayout" Target="../slideLayouts/slideLayout1.xml"/><Relationship Id="rId4" Type="http://schemas.openxmlformats.org/officeDocument/2006/relationships/tags" Target="../tags/tag1.xml"/><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平行四边形 2"/>
          <p:cNvSpPr/>
          <p:nvPr/>
        </p:nvSpPr>
        <p:spPr>
          <a:xfrm>
            <a:off x="379095" y="8890"/>
            <a:ext cx="5574030" cy="6840855"/>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椭圆 1"/>
          <p:cNvSpPr/>
          <p:nvPr/>
        </p:nvSpPr>
        <p:spPr>
          <a:xfrm>
            <a:off x="1506855" y="1599565"/>
            <a:ext cx="3896360" cy="3439160"/>
          </a:xfrm>
          <a:prstGeom prst="ellipse">
            <a:avLst/>
          </a:prstGeom>
          <a:blipFill dpi="0" rotWithShape="1">
            <a:blip r:embed="rId1" cstate="print">
              <a:extLst>
                <a:ext uri="{28A0092B-C50C-407E-A947-70E740481C1C}">
                  <a14:useLocalDpi xmlns:a14="http://schemas.microsoft.com/office/drawing/2010/main" val="0"/>
                </a:ext>
              </a:extLst>
            </a:blip>
            <a:srcRect/>
            <a:stretch>
              <a:fillRect/>
            </a:stretch>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p>
            <a:pPr algn="ctr"/>
            <a:endParaRPr lang="zh-CN" altLang="en-US"/>
          </a:p>
        </p:txBody>
      </p:sp>
      <p:sp>
        <p:nvSpPr>
          <p:cNvPr id="5" name="文本框 4"/>
          <p:cNvSpPr txBox="1"/>
          <p:nvPr/>
        </p:nvSpPr>
        <p:spPr>
          <a:xfrm>
            <a:off x="10355580" y="6155690"/>
            <a:ext cx="1325880" cy="368300"/>
          </a:xfrm>
          <a:prstGeom prst="rect">
            <a:avLst/>
          </a:prstGeom>
          <a:noFill/>
        </p:spPr>
        <p:txBody>
          <a:bodyPr wrap="none" rtlCol="0" anchor="t">
            <a:spAutoFit/>
          </a:bodyPr>
          <a:p>
            <a:r>
              <a:rPr lang="zh-CN" altLang="en-US" dirty="0">
                <a:solidFill>
                  <a:schemeClr val="bg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a:p>
        </p:txBody>
      </p:sp>
      <p:sp>
        <p:nvSpPr>
          <p:cNvPr id="6" name="文本框 5"/>
          <p:cNvSpPr txBox="1"/>
          <p:nvPr/>
        </p:nvSpPr>
        <p:spPr>
          <a:xfrm>
            <a:off x="10507980" y="6155690"/>
            <a:ext cx="1325880" cy="36830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p>
            <a:r>
              <a:rPr lang="zh-CN" altLang="en-US" b="1" dirty="0">
                <a:solidFill>
                  <a:schemeClr val="tx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b="1" dirty="0">
              <a:solidFill>
                <a:schemeClr val="tx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7" name="文本框 6"/>
          <p:cNvSpPr txBox="1"/>
          <p:nvPr/>
        </p:nvSpPr>
        <p:spPr>
          <a:xfrm>
            <a:off x="6257925" y="2858135"/>
            <a:ext cx="6444615" cy="922020"/>
          </a:xfrm>
          <a:prstGeom prst="rect">
            <a:avLst/>
          </a:prstGeom>
          <a:noFill/>
        </p:spPr>
        <p:txBody>
          <a:bodyPr wrap="square" rtlCol="0">
            <a:spAutoFit/>
          </a:bodyPr>
          <a:p>
            <a:r>
              <a:rPr lang="zh-CN" altLang="en-US" sz="5400" b="1">
                <a:latin typeface="微软雅黑" panose="020B0503020204020204" pitchFamily="34" charset="-122"/>
                <a:ea typeface="微软雅黑" panose="020B0503020204020204" pitchFamily="34" charset="-122"/>
              </a:rPr>
              <a:t>组织结构形式</a:t>
            </a:r>
            <a:endParaRPr lang="zh-CN" altLang="en-US" sz="5400" b="1">
              <a:latin typeface="微软雅黑" panose="020B0503020204020204" pitchFamily="34" charset="-122"/>
              <a:ea typeface="微软雅黑" panose="020B0503020204020204" pitchFamily="34" charset="-122"/>
            </a:endParaRPr>
          </a:p>
        </p:txBody>
      </p:sp>
      <p:sp>
        <p:nvSpPr>
          <p:cNvPr id="8" name="圆角矩形 7"/>
          <p:cNvSpPr/>
          <p:nvPr/>
        </p:nvSpPr>
        <p:spPr>
          <a:xfrm>
            <a:off x="6120765" y="4793615"/>
            <a:ext cx="5855970" cy="504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000" b="1">
                <a:latin typeface="微软雅黑" panose="020B0503020204020204" pitchFamily="34" charset="-122"/>
                <a:ea typeface="微软雅黑" panose="020B0503020204020204" pitchFamily="34" charset="-122"/>
              </a:rPr>
              <a:t>选自：模块四 明确分工，任务一 分析组织形式</a:t>
            </a:r>
            <a:endParaRPr lang="zh-CN" altLang="en-US" sz="20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 name="文本框 4"/>
          <p:cNvSpPr txBox="1"/>
          <p:nvPr/>
        </p:nvSpPr>
        <p:spPr>
          <a:xfrm>
            <a:off x="2450465" y="5283835"/>
            <a:ext cx="9741535" cy="521970"/>
          </a:xfrm>
          <a:prstGeom prst="rect">
            <a:avLst/>
          </a:prstGeom>
          <a:noFill/>
        </p:spPr>
        <p:txBody>
          <a:bodyPr wrap="square" rtlCol="0">
            <a:spAutoFit/>
          </a:bodyPr>
          <a:p>
            <a:r>
              <a:rPr lang="zh-CN" altLang="en-US" sz="2800">
                <a:solidFill>
                  <a:schemeClr val="bg1"/>
                </a:solidFill>
                <a:latin typeface="微软雅黑" panose="020B0503020204020204" pitchFamily="34" charset="-122"/>
                <a:ea typeface="微软雅黑" panose="020B0503020204020204" pitchFamily="34" charset="-122"/>
              </a:rPr>
              <a:t>猴子取食的实验说明了什么问题？</a:t>
            </a:r>
            <a:endParaRPr lang="zh-CN" altLang="en-US" sz="2800">
              <a:solidFill>
                <a:schemeClr val="bg1"/>
              </a:solidFill>
              <a:latin typeface="微软雅黑" panose="020B0503020204020204" pitchFamily="34" charset="-122"/>
              <a:ea typeface="微软雅黑" panose="020B0503020204020204" pitchFamily="34" charset="-122"/>
            </a:endParaRPr>
          </a:p>
        </p:txBody>
      </p:sp>
      <p:sp>
        <p:nvSpPr>
          <p:cNvPr id="81" name="TextBox 3"/>
          <p:cNvSpPr txBox="1"/>
          <p:nvPr/>
        </p:nvSpPr>
        <p:spPr>
          <a:xfrm>
            <a:off x="7306310" y="3093720"/>
            <a:ext cx="4597400" cy="829945"/>
          </a:xfrm>
          <a:prstGeom prst="rect">
            <a:avLst/>
          </a:prstGeom>
          <a:noFill/>
          <a:ln>
            <a:noFill/>
          </a:ln>
        </p:spPr>
        <p:txBody>
          <a:bodyPr wrap="square" rtlCol="0">
            <a:spAutoFit/>
          </a:bodyPr>
          <a:p>
            <a:pPr algn="l" eaLnBrk="1" latinLnBrk="0" hangingPunct="1">
              <a:lnSpc>
                <a:spcPct val="100000"/>
              </a:lnSpc>
            </a:pPr>
            <a:r>
              <a:rPr lang="zh-CN" altLang="en-US" sz="2400" dirty="0">
                <a:solidFill>
                  <a:srgbClr val="1C1C1C"/>
                </a:solidFill>
                <a:latin typeface="微软雅黑" panose="020B0503020204020204" pitchFamily="34" charset="-122"/>
                <a:ea typeface="微软雅黑" panose="020B0503020204020204" pitchFamily="34" charset="-122"/>
                <a:sym typeface="+mn-ea"/>
              </a:rPr>
              <a:t>协助管理,为各级领导出谋划策，</a:t>
            </a:r>
            <a:endParaRPr lang="zh-CN" altLang="en-US" sz="2400" dirty="0">
              <a:solidFill>
                <a:srgbClr val="1C1C1C"/>
              </a:solidFill>
              <a:latin typeface="微软雅黑" panose="020B0503020204020204" pitchFamily="34" charset="-122"/>
              <a:ea typeface="微软雅黑" panose="020B0503020204020204" pitchFamily="34" charset="-122"/>
              <a:sym typeface="+mn-ea"/>
            </a:endParaRPr>
          </a:p>
          <a:p>
            <a:pPr algn="l" eaLnBrk="1" latinLnBrk="0" hangingPunct="1">
              <a:lnSpc>
                <a:spcPct val="100000"/>
              </a:lnSpc>
            </a:pPr>
            <a:r>
              <a:rPr lang="zh-CN" altLang="en-US" sz="2400" dirty="0">
                <a:solidFill>
                  <a:srgbClr val="1C1C1C"/>
                </a:solidFill>
                <a:latin typeface="微软雅黑" panose="020B0503020204020204" pitchFamily="34" charset="-122"/>
                <a:ea typeface="微软雅黑" panose="020B0503020204020204" pitchFamily="34" charset="-122"/>
                <a:sym typeface="+mn-ea"/>
              </a:rPr>
              <a:t>但不进行指挥命令。</a:t>
            </a:r>
            <a:endParaRPr lang="zh-CN" altLang="en-US" sz="2400" dirty="0">
              <a:solidFill>
                <a:srgbClr val="1C1C1C"/>
              </a:solidFill>
              <a:latin typeface="微软雅黑" panose="020B0503020204020204" pitchFamily="34" charset="-122"/>
              <a:ea typeface="微软雅黑" panose="020B0503020204020204" pitchFamily="34" charset="-122"/>
              <a:sym typeface="+mn-ea"/>
            </a:endParaRPr>
          </a:p>
        </p:txBody>
      </p:sp>
      <p:sp>
        <p:nvSpPr>
          <p:cNvPr id="82" name="TextBox 4"/>
          <p:cNvSpPr txBox="1"/>
          <p:nvPr/>
        </p:nvSpPr>
        <p:spPr>
          <a:xfrm>
            <a:off x="7574280" y="2651760"/>
            <a:ext cx="3261360" cy="283210"/>
          </a:xfrm>
          <a:prstGeom prst="rect">
            <a:avLst/>
          </a:prstGeom>
          <a:noFill/>
          <a:ln>
            <a:solidFill>
              <a:schemeClr val="bg1"/>
            </a:solidFill>
            <a:prstDash val="solid"/>
          </a:ln>
        </p:spPr>
        <p:txBody>
          <a:bodyPr wrap="square" rtlCol="0">
            <a:spAutoFit/>
          </a:bodyPr>
          <a:p>
            <a:pPr algn="l">
              <a:lnSpc>
                <a:spcPts val="1500"/>
              </a:lnSpc>
            </a:pPr>
            <a:r>
              <a:rPr lang="zh-CN" altLang="en-US" sz="2400" b="1" dirty="0">
                <a:solidFill>
                  <a:srgbClr val="1C1C1C"/>
                </a:solidFill>
                <a:latin typeface="微软雅黑" panose="020B0503020204020204" pitchFamily="34" charset="-122"/>
                <a:ea typeface="微软雅黑" panose="020B0503020204020204" pitchFamily="34" charset="-122"/>
                <a:sym typeface="+mn-ea"/>
              </a:rPr>
              <a:t>由专业人士组成的部门</a:t>
            </a:r>
            <a:endParaRPr lang="zh-CN" altLang="en-US" sz="2400" b="1" dirty="0">
              <a:solidFill>
                <a:srgbClr val="1C1C1C"/>
              </a:solidFill>
              <a:latin typeface="微软雅黑" panose="020B0503020204020204" pitchFamily="34" charset="-122"/>
              <a:ea typeface="微软雅黑" panose="020B0503020204020204" pitchFamily="34" charset="-122"/>
              <a:sym typeface="+mn-ea"/>
            </a:endParaRPr>
          </a:p>
        </p:txBody>
      </p:sp>
      <p:sp>
        <p:nvSpPr>
          <p:cNvPr id="83" name="TextBox 5"/>
          <p:cNvSpPr txBox="1"/>
          <p:nvPr/>
        </p:nvSpPr>
        <p:spPr>
          <a:xfrm>
            <a:off x="1900142" y="1266611"/>
            <a:ext cx="7950200" cy="829945"/>
          </a:xfrm>
          <a:prstGeom prst="rect">
            <a:avLst/>
          </a:prstGeom>
          <a:noFill/>
          <a:ln>
            <a:solidFill>
              <a:schemeClr val="tx1"/>
            </a:solidFill>
            <a:prstDash val="dashDot"/>
          </a:ln>
        </p:spPr>
        <p:txBody>
          <a:bodyPr wrap="square" rtlCol="0">
            <a:spAutoFit/>
          </a:bodyPr>
          <a:p>
            <a:pPr algn="l" eaLnBrk="1" latinLnBrk="0" hangingPunct="1">
              <a:lnSpc>
                <a:spcPct val="100000"/>
              </a:lnSpc>
            </a:pPr>
            <a:r>
              <a:rPr lang="zh-CN" altLang="en-US" sz="2400" dirty="0">
                <a:solidFill>
                  <a:srgbClr val="1C1C1C"/>
                </a:solidFill>
                <a:latin typeface="微软雅黑" panose="020B0503020204020204" pitchFamily="34" charset="-122"/>
                <a:ea typeface="微软雅黑" panose="020B0503020204020204" pitchFamily="34" charset="-122"/>
                <a:sym typeface="+mn-ea"/>
              </a:rPr>
              <a:t>以直线为基础,在各级行政负责人之下设置相应的</a:t>
            </a:r>
            <a:r>
              <a:rPr lang="zh-CN" altLang="en-US" sz="2400" b="1" u="sng" dirty="0">
                <a:solidFill>
                  <a:srgbClr val="FF0000"/>
                </a:solidFill>
                <a:latin typeface="微软雅黑" panose="020B0503020204020204" pitchFamily="34" charset="-122"/>
                <a:ea typeface="微软雅黑" panose="020B0503020204020204" pitchFamily="34" charset="-122"/>
                <a:sym typeface="+mn-ea"/>
              </a:rPr>
              <a:t>职能部门</a:t>
            </a:r>
            <a:r>
              <a:rPr lang="zh-CN" altLang="en-US" sz="2400" dirty="0">
                <a:solidFill>
                  <a:srgbClr val="1C1C1C"/>
                </a:solidFill>
                <a:latin typeface="微软雅黑" panose="020B0503020204020204" pitchFamily="34" charset="-122"/>
                <a:ea typeface="微软雅黑" panose="020B0503020204020204" pitchFamily="34" charset="-122"/>
                <a:sym typeface="+mn-ea"/>
              </a:rPr>
              <a:t>,</a:t>
            </a:r>
            <a:endParaRPr lang="zh-CN" altLang="en-US" sz="2400" dirty="0">
              <a:solidFill>
                <a:srgbClr val="1C1C1C"/>
              </a:solidFill>
              <a:latin typeface="微软雅黑" panose="020B0503020204020204" pitchFamily="34" charset="-122"/>
              <a:ea typeface="微软雅黑" panose="020B0503020204020204" pitchFamily="34" charset="-122"/>
              <a:sym typeface="+mn-ea"/>
            </a:endParaRPr>
          </a:p>
          <a:p>
            <a:pPr algn="l" eaLnBrk="1" latinLnBrk="0" hangingPunct="1">
              <a:lnSpc>
                <a:spcPct val="100000"/>
              </a:lnSpc>
            </a:pPr>
            <a:r>
              <a:rPr lang="zh-CN" altLang="en-US" sz="2400" dirty="0">
                <a:solidFill>
                  <a:srgbClr val="1C1C1C"/>
                </a:solidFill>
                <a:latin typeface="微软雅黑" panose="020B0503020204020204" pitchFamily="34" charset="-122"/>
                <a:ea typeface="微软雅黑" panose="020B0503020204020204" pitchFamily="34" charset="-122"/>
                <a:sym typeface="+mn-ea"/>
              </a:rPr>
              <a:t>分别从事专业管理。</a:t>
            </a:r>
            <a:endParaRPr lang="zh-CN" altLang="en-US" sz="2400" dirty="0">
              <a:solidFill>
                <a:srgbClr val="1C1C1C"/>
              </a:solidFill>
              <a:latin typeface="微软雅黑" panose="020B0503020204020204" pitchFamily="34" charset="-122"/>
              <a:ea typeface="微软雅黑" panose="020B0503020204020204" pitchFamily="34" charset="-122"/>
              <a:sym typeface="+mn-ea"/>
            </a:endParaRPr>
          </a:p>
        </p:txBody>
      </p:sp>
      <p:grpSp>
        <p:nvGrpSpPr>
          <p:cNvPr id="84" name="组合 83"/>
          <p:cNvGrpSpPr/>
          <p:nvPr/>
        </p:nvGrpSpPr>
        <p:grpSpPr>
          <a:xfrm>
            <a:off x="6392725" y="3073862"/>
            <a:ext cx="914014" cy="914014"/>
            <a:chOff x="5105593" y="1379191"/>
            <a:chExt cx="914014" cy="914014"/>
          </a:xfrm>
          <a:solidFill>
            <a:srgbClr val="0070C0"/>
          </a:solidFill>
        </p:grpSpPr>
        <p:grpSp>
          <p:nvGrpSpPr>
            <p:cNvPr id="85" name="组合 84"/>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86" name="同心圆 85"/>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87" name="椭圆 86"/>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88" name="TextBox 8"/>
            <p:cNvSpPr txBox="1"/>
            <p:nvPr/>
          </p:nvSpPr>
          <p:spPr>
            <a:xfrm>
              <a:off x="5217788" y="1636411"/>
              <a:ext cx="690880" cy="398780"/>
            </a:xfrm>
            <a:prstGeom prst="rect">
              <a:avLst/>
            </a:prstGeom>
            <a:grpFill/>
          </p:spPr>
          <p:txBody>
            <a:bodyPr wrap="none" rtlCol="0">
              <a:spAutoFit/>
            </a:bodyPr>
            <a:p>
              <a:r>
                <a:rPr lang="zh-CN" altLang="en-US" sz="2000" dirty="0" smtClean="0">
                  <a:solidFill>
                    <a:schemeClr val="bg1"/>
                  </a:solidFill>
                  <a:latin typeface="微软雅黑" panose="020B0503020204020204" pitchFamily="34" charset="-122"/>
                  <a:ea typeface="微软雅黑" panose="020B0503020204020204" pitchFamily="34" charset="-122"/>
                </a:rPr>
                <a:t>特点</a:t>
              </a:r>
              <a:endParaRPr lang="zh-CN" altLang="en-US" sz="2000" dirty="0" smtClean="0">
                <a:solidFill>
                  <a:schemeClr val="bg1"/>
                </a:solidFill>
                <a:latin typeface="微软雅黑" panose="020B0503020204020204" pitchFamily="34" charset="-122"/>
                <a:ea typeface="微软雅黑" panose="020B0503020204020204" pitchFamily="34" charset="-122"/>
              </a:endParaRPr>
            </a:p>
          </p:txBody>
        </p:sp>
      </p:grpSp>
      <p:grpSp>
        <p:nvGrpSpPr>
          <p:cNvPr id="108" name="组合 107"/>
          <p:cNvGrpSpPr/>
          <p:nvPr/>
        </p:nvGrpSpPr>
        <p:grpSpPr>
          <a:xfrm>
            <a:off x="685056" y="1202432"/>
            <a:ext cx="914014" cy="914014"/>
            <a:chOff x="1278794" y="3334906"/>
            <a:chExt cx="914014" cy="914014"/>
          </a:xfrm>
          <a:solidFill>
            <a:srgbClr val="0070C0"/>
          </a:solidFill>
        </p:grpSpPr>
        <p:grpSp>
          <p:nvGrpSpPr>
            <p:cNvPr id="109" name="组合 108"/>
            <p:cNvGrpSpPr/>
            <p:nvPr/>
          </p:nvGrpSpPr>
          <p:grpSpPr>
            <a:xfrm>
              <a:off x="1278794" y="3334906"/>
              <a:ext cx="914014" cy="914014"/>
              <a:chOff x="304800" y="673100"/>
              <a:chExt cx="4000500" cy="4000500"/>
            </a:xfrm>
            <a:grpFill/>
            <a:effectLst>
              <a:outerShdw blurRad="444500" dist="254000" dir="8100000" algn="tr" rotWithShape="0">
                <a:prstClr val="black">
                  <a:alpha val="50000"/>
                </a:prstClr>
              </a:outerShdw>
            </a:effectLst>
          </p:grpSpPr>
          <p:sp>
            <p:nvSpPr>
              <p:cNvPr id="110" name="同心圆 109"/>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11" name="椭圆 110"/>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112" name="TextBox 18"/>
            <p:cNvSpPr txBox="1"/>
            <p:nvPr/>
          </p:nvSpPr>
          <p:spPr>
            <a:xfrm>
              <a:off x="1390447" y="3592493"/>
              <a:ext cx="690880" cy="398780"/>
            </a:xfrm>
            <a:prstGeom prst="rect">
              <a:avLst/>
            </a:prstGeom>
            <a:grpFill/>
          </p:spPr>
          <p:txBody>
            <a:bodyPr wrap="none" rtlCol="0">
              <a:spAutoFit/>
            </a:bodyPr>
            <a:p>
              <a:pPr algn="l"/>
              <a:r>
                <a:rPr lang="en-US" altLang="zh-CN" sz="2000" dirty="0" smtClean="0">
                  <a:solidFill>
                    <a:schemeClr val="bg1"/>
                  </a:solidFill>
                  <a:latin typeface="微软雅黑" panose="020B0503020204020204" pitchFamily="34" charset="-122"/>
                  <a:ea typeface="微软雅黑" panose="020B0503020204020204" pitchFamily="34" charset="-122"/>
                </a:rPr>
                <a:t>特点</a:t>
              </a:r>
              <a:endParaRPr lang="en-US" altLang="zh-CN" sz="2000" dirty="0" smtClean="0">
                <a:solidFill>
                  <a:schemeClr val="bg1"/>
                </a:solidFill>
                <a:latin typeface="微软雅黑" panose="020B0503020204020204" pitchFamily="34" charset="-122"/>
                <a:ea typeface="微软雅黑" panose="020B0503020204020204" pitchFamily="34" charset="-122"/>
              </a:endParaRPr>
            </a:p>
          </p:txBody>
        </p:sp>
      </p:grpSp>
      <p:sp>
        <p:nvSpPr>
          <p:cNvPr id="2" name="下箭头 1"/>
          <p:cNvSpPr/>
          <p:nvPr/>
        </p:nvSpPr>
        <p:spPr>
          <a:xfrm>
            <a:off x="8904605" y="1700530"/>
            <a:ext cx="360045" cy="79248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08"/>
                                        </p:tgtEl>
                                        <p:attrNameLst>
                                          <p:attrName>style.visibility</p:attrName>
                                        </p:attrNameLst>
                                      </p:cBhvr>
                                      <p:to>
                                        <p:strVal val="visible"/>
                                      </p:to>
                                    </p:set>
                                    <p:anim calcmode="lin" valueType="num">
                                      <p:cBhvr additive="base">
                                        <p:cTn id="11" dur="500" fill="hold"/>
                                        <p:tgtEl>
                                          <p:spTgt spid="108"/>
                                        </p:tgtEl>
                                        <p:attrNameLst>
                                          <p:attrName>ppt_x</p:attrName>
                                        </p:attrNameLst>
                                      </p:cBhvr>
                                      <p:tavLst>
                                        <p:tav tm="0">
                                          <p:val>
                                            <p:strVal val="#ppt_x"/>
                                          </p:val>
                                        </p:tav>
                                        <p:tav tm="100000">
                                          <p:val>
                                            <p:strVal val="#ppt_x"/>
                                          </p:val>
                                        </p:tav>
                                      </p:tavLst>
                                    </p:anim>
                                    <p:anim calcmode="lin" valueType="num">
                                      <p:cBhvr additive="base">
                                        <p:cTn id="12" dur="500" fill="hold"/>
                                        <p:tgtEl>
                                          <p:spTgt spid="108"/>
                                        </p:tgtEl>
                                        <p:attrNameLst>
                                          <p:attrName>ppt_y</p:attrName>
                                        </p:attrNameLst>
                                      </p:cBhvr>
                                      <p:tavLst>
                                        <p:tav tm="0">
                                          <p:val>
                                            <p:strVal val="1+#ppt_h/2"/>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81"/>
                                        </p:tgtEl>
                                        <p:attrNameLst>
                                          <p:attrName>style.visibility</p:attrName>
                                        </p:attrNameLst>
                                      </p:cBhvr>
                                      <p:to>
                                        <p:strVal val="visible"/>
                                      </p:to>
                                    </p:set>
                                    <p:anim calcmode="lin" valueType="num">
                                      <p:cBhvr additive="base">
                                        <p:cTn id="15" dur="500" fill="hold"/>
                                        <p:tgtEl>
                                          <p:spTgt spid="81"/>
                                        </p:tgtEl>
                                        <p:attrNameLst>
                                          <p:attrName>ppt_x</p:attrName>
                                        </p:attrNameLst>
                                      </p:cBhvr>
                                      <p:tavLst>
                                        <p:tav tm="0">
                                          <p:val>
                                            <p:strVal val="0-#ppt_w/2"/>
                                          </p:val>
                                        </p:tav>
                                        <p:tav tm="100000">
                                          <p:val>
                                            <p:strVal val="#ppt_x"/>
                                          </p:val>
                                        </p:tav>
                                      </p:tavLst>
                                    </p:anim>
                                    <p:anim calcmode="lin" valueType="num">
                                      <p:cBhvr additive="base">
                                        <p:cTn id="16" dur="500" fill="hold"/>
                                        <p:tgtEl>
                                          <p:spTgt spid="81"/>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 presetClass="entr" presetSubtype="4" fill="hold" nodeType="afterEffect">
                                  <p:stCondLst>
                                    <p:cond delay="0"/>
                                  </p:stCondLst>
                                  <p:childTnLst>
                                    <p:set>
                                      <p:cBhvr>
                                        <p:cTn id="19" dur="1" fill="hold">
                                          <p:stCondLst>
                                            <p:cond delay="0"/>
                                          </p:stCondLst>
                                        </p:cTn>
                                        <p:tgtEl>
                                          <p:spTgt spid="84"/>
                                        </p:tgtEl>
                                        <p:attrNameLst>
                                          <p:attrName>style.visibility</p:attrName>
                                        </p:attrNameLst>
                                      </p:cBhvr>
                                      <p:to>
                                        <p:strVal val="visible"/>
                                      </p:to>
                                    </p:set>
                                    <p:anim calcmode="lin" valueType="num">
                                      <p:cBhvr additive="base">
                                        <p:cTn id="20" dur="500" fill="hold"/>
                                        <p:tgtEl>
                                          <p:spTgt spid="84"/>
                                        </p:tgtEl>
                                        <p:attrNameLst>
                                          <p:attrName>ppt_x</p:attrName>
                                        </p:attrNameLst>
                                      </p:cBhvr>
                                      <p:tavLst>
                                        <p:tav tm="0">
                                          <p:val>
                                            <p:strVal val="#ppt_x"/>
                                          </p:val>
                                        </p:tav>
                                        <p:tav tm="100000">
                                          <p:val>
                                            <p:strVal val="#ppt_x"/>
                                          </p:val>
                                        </p:tav>
                                      </p:tavLst>
                                    </p:anim>
                                    <p:anim calcmode="lin" valueType="num">
                                      <p:cBhvr additive="base">
                                        <p:cTn id="21" dur="500" fill="hold"/>
                                        <p:tgtEl>
                                          <p:spTgt spid="84"/>
                                        </p:tgtEl>
                                        <p:attrNameLst>
                                          <p:attrName>ppt_y</p:attrName>
                                        </p:attrNameLst>
                                      </p:cBhvr>
                                      <p:tavLst>
                                        <p:tav tm="0">
                                          <p:val>
                                            <p:strVal val="1+#ppt_h/2"/>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82"/>
                                        </p:tgtEl>
                                        <p:attrNameLst>
                                          <p:attrName>style.visibility</p:attrName>
                                        </p:attrNameLst>
                                      </p:cBhvr>
                                      <p:to>
                                        <p:strVal val="visible"/>
                                      </p:to>
                                    </p:set>
                                    <p:anim calcmode="lin" valueType="num">
                                      <p:cBhvr additive="base">
                                        <p:cTn id="24" dur="500" fill="hold"/>
                                        <p:tgtEl>
                                          <p:spTgt spid="82"/>
                                        </p:tgtEl>
                                        <p:attrNameLst>
                                          <p:attrName>ppt_x</p:attrName>
                                        </p:attrNameLst>
                                      </p:cBhvr>
                                      <p:tavLst>
                                        <p:tav tm="0">
                                          <p:val>
                                            <p:strVal val="0-#ppt_w/2"/>
                                          </p:val>
                                        </p:tav>
                                        <p:tav tm="100000">
                                          <p:val>
                                            <p:strVal val="#ppt_x"/>
                                          </p:val>
                                        </p:tav>
                                      </p:tavLst>
                                    </p:anim>
                                    <p:anim calcmode="lin" valueType="num">
                                      <p:cBhvr additive="base">
                                        <p:cTn id="25" dur="500" fill="hold"/>
                                        <p:tgtEl>
                                          <p:spTgt spid="82"/>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83"/>
                                        </p:tgtEl>
                                        <p:attrNameLst>
                                          <p:attrName>style.visibility</p:attrName>
                                        </p:attrNameLst>
                                      </p:cBhvr>
                                      <p:to>
                                        <p:strVal val="visible"/>
                                      </p:to>
                                    </p:set>
                                    <p:anim calcmode="lin" valueType="num">
                                      <p:cBhvr additive="base">
                                        <p:cTn id="30" dur="500" fill="hold"/>
                                        <p:tgtEl>
                                          <p:spTgt spid="83"/>
                                        </p:tgtEl>
                                        <p:attrNameLst>
                                          <p:attrName>ppt_x</p:attrName>
                                        </p:attrNameLst>
                                      </p:cBhvr>
                                      <p:tavLst>
                                        <p:tav tm="0">
                                          <p:val>
                                            <p:strVal val="#ppt_x"/>
                                          </p:val>
                                        </p:tav>
                                        <p:tav tm="100000">
                                          <p:val>
                                            <p:strVal val="#ppt_x"/>
                                          </p:val>
                                        </p:tav>
                                      </p:tavLst>
                                    </p:anim>
                                    <p:anim calcmode="lin" valueType="num">
                                      <p:cBhvr additive="base">
                                        <p:cTn id="31" dur="500" fill="hold"/>
                                        <p:tgtEl>
                                          <p:spTgt spid="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81" grpId="0"/>
      <p:bldP spid="82" grpId="0" bldLvl="0" animBg="1"/>
      <p:bldP spid="83"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 name="文本框 4"/>
          <p:cNvSpPr txBox="1"/>
          <p:nvPr/>
        </p:nvSpPr>
        <p:spPr>
          <a:xfrm>
            <a:off x="2450465" y="5283835"/>
            <a:ext cx="9741535" cy="521970"/>
          </a:xfrm>
          <a:prstGeom prst="rect">
            <a:avLst/>
          </a:prstGeom>
          <a:noFill/>
        </p:spPr>
        <p:txBody>
          <a:bodyPr wrap="square" rtlCol="0">
            <a:spAutoFit/>
          </a:bodyPr>
          <a:p>
            <a:r>
              <a:rPr lang="zh-CN" altLang="en-US" sz="2800">
                <a:solidFill>
                  <a:schemeClr val="bg1"/>
                </a:solidFill>
                <a:latin typeface="微软雅黑" panose="020B0503020204020204" pitchFamily="34" charset="-122"/>
                <a:ea typeface="微软雅黑" panose="020B0503020204020204" pitchFamily="34" charset="-122"/>
              </a:rPr>
              <a:t>猴子取食的实验说明了什么问题？</a:t>
            </a:r>
            <a:endParaRPr lang="zh-CN" altLang="en-US" sz="2800">
              <a:solidFill>
                <a:schemeClr val="bg1"/>
              </a:solidFill>
              <a:latin typeface="微软雅黑" panose="020B0503020204020204" pitchFamily="34" charset="-122"/>
              <a:ea typeface="微软雅黑" panose="020B0503020204020204" pitchFamily="34" charset="-122"/>
            </a:endParaRPr>
          </a:p>
        </p:txBody>
      </p:sp>
      <p:grpSp>
        <p:nvGrpSpPr>
          <p:cNvPr id="84" name="组合 83"/>
          <p:cNvGrpSpPr/>
          <p:nvPr/>
        </p:nvGrpSpPr>
        <p:grpSpPr>
          <a:xfrm>
            <a:off x="778690" y="1202517"/>
            <a:ext cx="914014" cy="914014"/>
            <a:chOff x="5105593" y="1379191"/>
            <a:chExt cx="914014" cy="914014"/>
          </a:xfrm>
          <a:solidFill>
            <a:srgbClr val="0070C0"/>
          </a:solidFill>
        </p:grpSpPr>
        <p:grpSp>
          <p:nvGrpSpPr>
            <p:cNvPr id="85" name="组合 84"/>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86" name="同心圆 85"/>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87" name="椭圆 86"/>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88" name="TextBox 8"/>
            <p:cNvSpPr txBox="1"/>
            <p:nvPr/>
          </p:nvSpPr>
          <p:spPr>
            <a:xfrm>
              <a:off x="5217788" y="1636411"/>
              <a:ext cx="690880" cy="398780"/>
            </a:xfrm>
            <a:prstGeom prst="rect">
              <a:avLst/>
            </a:prstGeom>
            <a:grpFill/>
          </p:spPr>
          <p:txBody>
            <a:bodyPr wrap="none" rtlCol="0">
              <a:spAutoFit/>
            </a:bodyPr>
            <a:p>
              <a:pPr algn="l"/>
              <a:r>
                <a:rPr lang="zh-CN" altLang="en-US" sz="2000" b="1" dirty="0" smtClean="0">
                  <a:solidFill>
                    <a:schemeClr val="bg1"/>
                  </a:solidFill>
                  <a:latin typeface="微软雅黑" panose="020B0503020204020204" pitchFamily="34" charset="-122"/>
                  <a:ea typeface="微软雅黑" panose="020B0503020204020204" pitchFamily="34" charset="-122"/>
                </a:rPr>
                <a:t>优点</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grpSp>
        <p:nvGrpSpPr>
          <p:cNvPr id="2" name="组合 1"/>
          <p:cNvGrpSpPr/>
          <p:nvPr/>
        </p:nvGrpSpPr>
        <p:grpSpPr>
          <a:xfrm>
            <a:off x="812980" y="3197052"/>
            <a:ext cx="914014" cy="914014"/>
            <a:chOff x="5105593" y="1379191"/>
            <a:chExt cx="914014" cy="914014"/>
          </a:xfrm>
          <a:solidFill>
            <a:srgbClr val="0070C0"/>
          </a:solidFill>
        </p:grpSpPr>
        <p:grpSp>
          <p:nvGrpSpPr>
            <p:cNvPr id="4" name="组合 3"/>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6" name="同心圆 5"/>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7" name="椭圆 6"/>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8" name="TextBox 8"/>
            <p:cNvSpPr txBox="1"/>
            <p:nvPr/>
          </p:nvSpPr>
          <p:spPr>
            <a:xfrm>
              <a:off x="5217788" y="1636411"/>
              <a:ext cx="690880" cy="398780"/>
            </a:xfrm>
            <a:prstGeom prst="rect">
              <a:avLst/>
            </a:prstGeom>
            <a:grpFill/>
          </p:spPr>
          <p:txBody>
            <a:bodyPr wrap="none" rtlCol="0">
              <a:spAutoFit/>
            </a:bodyPr>
            <a:p>
              <a:pPr algn="l"/>
              <a:r>
                <a:rPr lang="zh-CN" altLang="en-US" sz="2000" b="1" dirty="0" smtClean="0">
                  <a:solidFill>
                    <a:schemeClr val="bg1"/>
                  </a:solidFill>
                  <a:latin typeface="微软雅黑" panose="020B0503020204020204" pitchFamily="34" charset="-122"/>
                  <a:ea typeface="微软雅黑" panose="020B0503020204020204" pitchFamily="34" charset="-122"/>
                </a:rPr>
                <a:t>缺点</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grpSp>
        <p:nvGrpSpPr>
          <p:cNvPr id="9" name="组合 8"/>
          <p:cNvGrpSpPr/>
          <p:nvPr/>
        </p:nvGrpSpPr>
        <p:grpSpPr>
          <a:xfrm>
            <a:off x="698500" y="4831080"/>
            <a:ext cx="1144797" cy="1173480"/>
            <a:chOff x="5105593" y="1379191"/>
            <a:chExt cx="914014" cy="914014"/>
          </a:xfrm>
          <a:solidFill>
            <a:srgbClr val="0070C0"/>
          </a:solidFill>
        </p:grpSpPr>
        <p:grpSp>
          <p:nvGrpSpPr>
            <p:cNvPr id="10" name="组合 9"/>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11" name="同心圆 10"/>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2" name="椭圆 11"/>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13" name="TextBox 8"/>
            <p:cNvSpPr txBox="1"/>
            <p:nvPr/>
          </p:nvSpPr>
          <p:spPr>
            <a:xfrm>
              <a:off x="5282024" y="1560708"/>
              <a:ext cx="644382" cy="550486"/>
            </a:xfrm>
            <a:prstGeom prst="rect">
              <a:avLst/>
            </a:prstGeom>
            <a:grpFill/>
          </p:spPr>
          <p:txBody>
            <a:bodyPr wrap="square" rtlCol="0">
              <a:spAutoFit/>
            </a:bodyPr>
            <a:p>
              <a:pPr algn="l"/>
              <a:r>
                <a:rPr lang="zh-CN" altLang="en-US" sz="2000" b="1" dirty="0" smtClean="0">
                  <a:solidFill>
                    <a:schemeClr val="bg1"/>
                  </a:solidFill>
                  <a:latin typeface="微软雅黑" panose="020B0503020204020204" pitchFamily="34" charset="-122"/>
                  <a:ea typeface="微软雅黑" panose="020B0503020204020204" pitchFamily="34" charset="-122"/>
                </a:rPr>
                <a:t>适合</a:t>
              </a:r>
              <a:endParaRPr lang="zh-CN" altLang="en-US" sz="2000" b="1" dirty="0" smtClean="0">
                <a:solidFill>
                  <a:schemeClr val="bg1"/>
                </a:solidFill>
                <a:latin typeface="微软雅黑" panose="020B0503020204020204" pitchFamily="34" charset="-122"/>
                <a:ea typeface="微软雅黑" panose="020B0503020204020204" pitchFamily="34" charset="-122"/>
              </a:endParaRPr>
            </a:p>
            <a:p>
              <a:pPr algn="l"/>
              <a:r>
                <a:rPr lang="zh-CN" altLang="en-US" sz="2000" b="1" dirty="0" smtClean="0">
                  <a:solidFill>
                    <a:schemeClr val="bg1"/>
                  </a:solidFill>
                  <a:latin typeface="微软雅黑" panose="020B0503020204020204" pitchFamily="34" charset="-122"/>
                  <a:ea typeface="微软雅黑" panose="020B0503020204020204" pitchFamily="34" charset="-122"/>
                </a:rPr>
                <a:t>条件</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sp>
        <p:nvSpPr>
          <p:cNvPr id="83" name="TextBox 5"/>
          <p:cNvSpPr txBox="1"/>
          <p:nvPr/>
        </p:nvSpPr>
        <p:spPr>
          <a:xfrm>
            <a:off x="1900142" y="1266611"/>
            <a:ext cx="7950200" cy="1198880"/>
          </a:xfrm>
          <a:prstGeom prst="rect">
            <a:avLst/>
          </a:prstGeom>
          <a:noFill/>
          <a:ln>
            <a:solidFill>
              <a:schemeClr val="tx1"/>
            </a:solidFill>
            <a:prstDash val="dashDot"/>
          </a:ln>
        </p:spPr>
        <p:txBody>
          <a:bodyPr wrap="square" rtlCol="0">
            <a:spAutoFit/>
          </a:bodyPr>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1、既保证了组织的统一指挥，又有利于专业化分工管理（综合了直线制和职能制的优点）；</a:t>
            </a:r>
            <a:endParaRPr lang="zh-CN" altLang="en-US" sz="2400" dirty="0">
              <a:latin typeface="微软雅黑" panose="020B0503020204020204" pitchFamily="34" charset="-122"/>
              <a:ea typeface="微软雅黑" panose="020B0503020204020204" pitchFamily="34" charset="-122"/>
              <a:sym typeface="+mn-ea"/>
            </a:endParaRPr>
          </a:p>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2、提高了管理成效。</a:t>
            </a:r>
            <a:endParaRPr lang="zh-CN" altLang="en-US" sz="2400" dirty="0">
              <a:latin typeface="微软雅黑" panose="020B0503020204020204" pitchFamily="34" charset="-122"/>
              <a:ea typeface="微软雅黑" panose="020B0503020204020204" pitchFamily="34" charset="-122"/>
              <a:sym typeface="+mn-ea"/>
            </a:endParaRPr>
          </a:p>
        </p:txBody>
      </p:sp>
      <p:sp>
        <p:nvSpPr>
          <p:cNvPr id="14" name="TextBox 5"/>
          <p:cNvSpPr txBox="1"/>
          <p:nvPr/>
        </p:nvSpPr>
        <p:spPr>
          <a:xfrm>
            <a:off x="1992217" y="3054771"/>
            <a:ext cx="7950200" cy="1198880"/>
          </a:xfrm>
          <a:prstGeom prst="rect">
            <a:avLst/>
          </a:prstGeom>
          <a:noFill/>
          <a:ln>
            <a:solidFill>
              <a:schemeClr val="tx1"/>
            </a:solidFill>
            <a:prstDash val="dashDot"/>
          </a:ln>
        </p:spPr>
        <p:txBody>
          <a:bodyPr wrap="square" rtlCol="0">
            <a:spAutoFit/>
          </a:bodyPr>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1、各职能部门之间缺乏沟通，难以协调。</a:t>
            </a:r>
            <a:endParaRPr lang="zh-CN" altLang="en-US" sz="2400" dirty="0">
              <a:latin typeface="微软雅黑" panose="020B0503020204020204" pitchFamily="34" charset="-122"/>
              <a:ea typeface="微软雅黑" panose="020B0503020204020204" pitchFamily="34" charset="-122"/>
              <a:sym typeface="+mn-ea"/>
            </a:endParaRPr>
          </a:p>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2、直线人员与参谋人员的关系难以协调。</a:t>
            </a:r>
            <a:endParaRPr lang="zh-CN" altLang="en-US" sz="2400" dirty="0">
              <a:latin typeface="微软雅黑" panose="020B0503020204020204" pitchFamily="34" charset="-122"/>
              <a:ea typeface="微软雅黑" panose="020B0503020204020204" pitchFamily="34" charset="-122"/>
              <a:sym typeface="+mn-ea"/>
            </a:endParaRPr>
          </a:p>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3、适应环境变化较难。</a:t>
            </a:r>
            <a:endParaRPr lang="zh-CN" altLang="en-US" sz="2400" dirty="0">
              <a:latin typeface="微软雅黑" panose="020B0503020204020204" pitchFamily="34" charset="-122"/>
              <a:ea typeface="微软雅黑" panose="020B0503020204020204" pitchFamily="34" charset="-122"/>
              <a:sym typeface="+mn-ea"/>
            </a:endParaRPr>
          </a:p>
        </p:txBody>
      </p:sp>
      <p:sp>
        <p:nvSpPr>
          <p:cNvPr id="15" name="TextBox 5"/>
          <p:cNvSpPr txBox="1"/>
          <p:nvPr/>
        </p:nvSpPr>
        <p:spPr>
          <a:xfrm>
            <a:off x="1992217" y="4779431"/>
            <a:ext cx="7950200" cy="829945"/>
          </a:xfrm>
          <a:prstGeom prst="rect">
            <a:avLst/>
          </a:prstGeom>
          <a:noFill/>
          <a:ln>
            <a:solidFill>
              <a:schemeClr val="tx1"/>
            </a:solidFill>
            <a:prstDash val="dashDot"/>
          </a:ln>
        </p:spPr>
        <p:txBody>
          <a:bodyPr wrap="square" rtlCol="0">
            <a:spAutoFit/>
          </a:bodyPr>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1、环境较稳定的</a:t>
            </a:r>
            <a:r>
              <a:rPr lang="zh-CN" altLang="en-US" sz="2400" b="1" dirty="0">
                <a:solidFill>
                  <a:srgbClr val="FF0000"/>
                </a:solidFill>
                <a:latin typeface="微软雅黑" panose="020B0503020204020204" pitchFamily="34" charset="-122"/>
                <a:ea typeface="微软雅黑" panose="020B0503020204020204" pitchFamily="34" charset="-122"/>
                <a:sym typeface="+mn-ea"/>
              </a:rPr>
              <a:t>中小企业</a:t>
            </a:r>
            <a:endParaRPr lang="zh-CN" altLang="en-US" sz="2400" b="1" dirty="0">
              <a:solidFill>
                <a:srgbClr val="FF0000"/>
              </a:solidFill>
              <a:latin typeface="微软雅黑" panose="020B0503020204020204" pitchFamily="34" charset="-122"/>
              <a:ea typeface="微软雅黑" panose="020B0503020204020204" pitchFamily="34" charset="-122"/>
              <a:sym typeface="+mn-ea"/>
            </a:endParaRPr>
          </a:p>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2、从事</a:t>
            </a:r>
            <a:r>
              <a:rPr lang="zh-CN" altLang="en-US" sz="2400" b="1" dirty="0">
                <a:solidFill>
                  <a:srgbClr val="FF0000"/>
                </a:solidFill>
                <a:latin typeface="微软雅黑" panose="020B0503020204020204" pitchFamily="34" charset="-122"/>
                <a:ea typeface="微软雅黑" panose="020B0503020204020204" pitchFamily="34" charset="-122"/>
                <a:sym typeface="+mn-ea"/>
              </a:rPr>
              <a:t>标准化生产的制造企业</a:t>
            </a:r>
            <a:endParaRPr lang="zh-CN" altLang="en-US" sz="2400" b="1" dirty="0">
              <a:solidFill>
                <a:srgbClr val="FF0000"/>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84"/>
                                        </p:tgtEl>
                                        <p:attrNameLst>
                                          <p:attrName>style.visibility</p:attrName>
                                        </p:attrNameLst>
                                      </p:cBhvr>
                                      <p:to>
                                        <p:strVal val="visible"/>
                                      </p:to>
                                    </p:set>
                                    <p:anim calcmode="lin" valueType="num">
                                      <p:cBhvr additive="base">
                                        <p:cTn id="11" dur="500" fill="hold"/>
                                        <p:tgtEl>
                                          <p:spTgt spid="84"/>
                                        </p:tgtEl>
                                        <p:attrNameLst>
                                          <p:attrName>ppt_x</p:attrName>
                                        </p:attrNameLst>
                                      </p:cBhvr>
                                      <p:tavLst>
                                        <p:tav tm="0">
                                          <p:val>
                                            <p:strVal val="#ppt_x"/>
                                          </p:val>
                                        </p:tav>
                                        <p:tav tm="100000">
                                          <p:val>
                                            <p:strVal val="#ppt_x"/>
                                          </p:val>
                                        </p:tav>
                                      </p:tavLst>
                                    </p:anim>
                                    <p:anim calcmode="lin" valueType="num">
                                      <p:cBhvr additive="base">
                                        <p:cTn id="12" dur="500" fill="hold"/>
                                        <p:tgtEl>
                                          <p:spTgt spid="84"/>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3"/>
                                        </p:tgtEl>
                                        <p:attrNameLst>
                                          <p:attrName>style.visibility</p:attrName>
                                        </p:attrNameLst>
                                      </p:cBhvr>
                                      <p:to>
                                        <p:strVal val="visible"/>
                                      </p:to>
                                    </p:set>
                                    <p:anim calcmode="lin" valueType="num">
                                      <p:cBhvr additive="base">
                                        <p:cTn id="27" dur="500" fill="hold"/>
                                        <p:tgtEl>
                                          <p:spTgt spid="83"/>
                                        </p:tgtEl>
                                        <p:attrNameLst>
                                          <p:attrName>ppt_x</p:attrName>
                                        </p:attrNameLst>
                                      </p:cBhvr>
                                      <p:tavLst>
                                        <p:tav tm="0">
                                          <p:val>
                                            <p:strVal val="#ppt_x"/>
                                          </p:val>
                                        </p:tav>
                                        <p:tav tm="100000">
                                          <p:val>
                                            <p:strVal val="#ppt_x"/>
                                          </p:val>
                                        </p:tav>
                                      </p:tavLst>
                                    </p:anim>
                                    <p:anim calcmode="lin" valueType="num">
                                      <p:cBhvr additive="base">
                                        <p:cTn id="28" dur="500" fill="hold"/>
                                        <p:tgtEl>
                                          <p:spTgt spid="8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83" grpId="0" bldLvl="0" animBg="1"/>
      <p:bldP spid="14" grpId="0" bldLvl="0" animBg="1"/>
      <p:bldP spid="15"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 name="文本框 4"/>
          <p:cNvSpPr txBox="1"/>
          <p:nvPr/>
        </p:nvSpPr>
        <p:spPr>
          <a:xfrm>
            <a:off x="2450465" y="5283835"/>
            <a:ext cx="9741535" cy="521970"/>
          </a:xfrm>
          <a:prstGeom prst="rect">
            <a:avLst/>
          </a:prstGeom>
          <a:noFill/>
        </p:spPr>
        <p:txBody>
          <a:bodyPr wrap="square" rtlCol="0">
            <a:spAutoFit/>
          </a:bodyPr>
          <a:p>
            <a:r>
              <a:rPr lang="zh-CN" altLang="en-US" sz="2800">
                <a:solidFill>
                  <a:schemeClr val="bg1"/>
                </a:solidFill>
                <a:latin typeface="微软雅黑" panose="020B0503020204020204" pitchFamily="34" charset="-122"/>
                <a:ea typeface="微软雅黑" panose="020B0503020204020204" pitchFamily="34" charset="-122"/>
              </a:rPr>
              <a:t>猴子取食的实验说明了什么问题？</a:t>
            </a:r>
            <a:endParaRPr lang="zh-CN" altLang="en-US" sz="2800">
              <a:solidFill>
                <a:schemeClr val="bg1"/>
              </a:solidFill>
              <a:latin typeface="微软雅黑" panose="020B0503020204020204" pitchFamily="34" charset="-122"/>
              <a:ea typeface="微软雅黑" panose="020B0503020204020204" pitchFamily="34" charset="-122"/>
            </a:endParaRPr>
          </a:p>
        </p:txBody>
      </p:sp>
      <p:grpSp>
        <p:nvGrpSpPr>
          <p:cNvPr id="9" name="组合 8"/>
          <p:cNvGrpSpPr/>
          <p:nvPr/>
        </p:nvGrpSpPr>
        <p:grpSpPr>
          <a:xfrm>
            <a:off x="537210" y="4136390"/>
            <a:ext cx="1144797" cy="1173480"/>
            <a:chOff x="5105593" y="1379191"/>
            <a:chExt cx="914014" cy="914014"/>
          </a:xfrm>
          <a:solidFill>
            <a:srgbClr val="0070C0"/>
          </a:solidFill>
        </p:grpSpPr>
        <p:grpSp>
          <p:nvGrpSpPr>
            <p:cNvPr id="10" name="组合 9"/>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11" name="同心圆 10"/>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2" name="椭圆 11"/>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13" name="TextBox 8"/>
            <p:cNvSpPr txBox="1"/>
            <p:nvPr/>
          </p:nvSpPr>
          <p:spPr>
            <a:xfrm>
              <a:off x="5282024" y="1560708"/>
              <a:ext cx="644382" cy="550486"/>
            </a:xfrm>
            <a:prstGeom prst="rect">
              <a:avLst/>
            </a:prstGeom>
            <a:grpFill/>
          </p:spPr>
          <p:txBody>
            <a:bodyPr wrap="square" rtlCol="0">
              <a:spAutoFit/>
            </a:bodyPr>
            <a:p>
              <a:pPr algn="l"/>
              <a:r>
                <a:rPr lang="zh-CN" altLang="en-US" sz="2000" b="1" dirty="0" smtClean="0">
                  <a:solidFill>
                    <a:schemeClr val="bg1"/>
                  </a:solidFill>
                  <a:latin typeface="微软雅黑" panose="020B0503020204020204" pitchFamily="34" charset="-122"/>
                  <a:ea typeface="微软雅黑" panose="020B0503020204020204" pitchFamily="34" charset="-122"/>
                </a:rPr>
                <a:t>适合</a:t>
              </a:r>
              <a:endParaRPr lang="zh-CN" altLang="en-US" sz="2000" b="1" dirty="0" smtClean="0">
                <a:solidFill>
                  <a:schemeClr val="bg1"/>
                </a:solidFill>
                <a:latin typeface="微软雅黑" panose="020B0503020204020204" pitchFamily="34" charset="-122"/>
                <a:ea typeface="微软雅黑" panose="020B0503020204020204" pitchFamily="34" charset="-122"/>
              </a:endParaRPr>
            </a:p>
            <a:p>
              <a:pPr algn="l"/>
              <a:r>
                <a:rPr lang="zh-CN" altLang="en-US" sz="2000" b="1" dirty="0" smtClean="0">
                  <a:solidFill>
                    <a:schemeClr val="bg1"/>
                  </a:solidFill>
                  <a:latin typeface="微软雅黑" panose="020B0503020204020204" pitchFamily="34" charset="-122"/>
                  <a:ea typeface="微软雅黑" panose="020B0503020204020204" pitchFamily="34" charset="-122"/>
                </a:rPr>
                <a:t>条件</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sp>
        <p:nvSpPr>
          <p:cNvPr id="15" name="TextBox 5"/>
          <p:cNvSpPr txBox="1"/>
          <p:nvPr/>
        </p:nvSpPr>
        <p:spPr>
          <a:xfrm>
            <a:off x="1992217" y="4307626"/>
            <a:ext cx="7950200" cy="829945"/>
          </a:xfrm>
          <a:prstGeom prst="rect">
            <a:avLst/>
          </a:prstGeom>
          <a:noFill/>
          <a:ln>
            <a:solidFill>
              <a:schemeClr val="tx1"/>
            </a:solidFill>
            <a:prstDash val="dashDot"/>
          </a:ln>
        </p:spPr>
        <p:txBody>
          <a:bodyPr wrap="square" rtlCol="0">
            <a:spAutoFit/>
          </a:bodyPr>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1、环境较稳定的</a:t>
            </a:r>
            <a:r>
              <a:rPr lang="zh-CN" altLang="en-US" sz="2400" b="1" dirty="0">
                <a:solidFill>
                  <a:srgbClr val="FF0000"/>
                </a:solidFill>
                <a:latin typeface="微软雅黑" panose="020B0503020204020204" pitchFamily="34" charset="-122"/>
                <a:ea typeface="微软雅黑" panose="020B0503020204020204" pitchFamily="34" charset="-122"/>
                <a:sym typeface="+mn-ea"/>
              </a:rPr>
              <a:t>中小企业</a:t>
            </a:r>
            <a:endParaRPr lang="zh-CN" altLang="en-US" sz="2400" b="1" dirty="0">
              <a:solidFill>
                <a:srgbClr val="FF0000"/>
              </a:solidFill>
              <a:latin typeface="微软雅黑" panose="020B0503020204020204" pitchFamily="34" charset="-122"/>
              <a:ea typeface="微软雅黑" panose="020B0503020204020204" pitchFamily="34" charset="-122"/>
              <a:sym typeface="+mn-ea"/>
            </a:endParaRPr>
          </a:p>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2、从事</a:t>
            </a:r>
            <a:r>
              <a:rPr lang="zh-CN" altLang="en-US" sz="2400" b="1" dirty="0">
                <a:solidFill>
                  <a:srgbClr val="FF0000"/>
                </a:solidFill>
                <a:latin typeface="微软雅黑" panose="020B0503020204020204" pitchFamily="34" charset="-122"/>
                <a:ea typeface="微软雅黑" panose="020B0503020204020204" pitchFamily="34" charset="-122"/>
                <a:sym typeface="+mn-ea"/>
              </a:rPr>
              <a:t>标准化生产的制造企业</a:t>
            </a:r>
            <a:endParaRPr lang="zh-CN" altLang="en-US" sz="2400" b="1" dirty="0">
              <a:solidFill>
                <a:srgbClr val="FF0000"/>
              </a:solidFill>
              <a:latin typeface="微软雅黑" panose="020B0503020204020204" pitchFamily="34" charset="-122"/>
              <a:ea typeface="微软雅黑" panose="020B0503020204020204" pitchFamily="34" charset="-122"/>
              <a:sym typeface="+mn-ea"/>
            </a:endParaRPr>
          </a:p>
        </p:txBody>
      </p:sp>
      <p:sp>
        <p:nvSpPr>
          <p:cNvPr id="16" name="TextBox 5"/>
          <p:cNvSpPr txBox="1"/>
          <p:nvPr/>
        </p:nvSpPr>
        <p:spPr>
          <a:xfrm>
            <a:off x="1992217" y="1426631"/>
            <a:ext cx="7950200" cy="1938020"/>
          </a:xfrm>
          <a:prstGeom prst="rect">
            <a:avLst/>
          </a:prstGeom>
          <a:noFill/>
          <a:ln>
            <a:solidFill>
              <a:schemeClr val="tx1"/>
            </a:solidFill>
            <a:prstDash val="dashDot"/>
          </a:ln>
        </p:spPr>
        <p:txBody>
          <a:bodyPr wrap="square" rtlCol="0">
            <a:spAutoFit/>
          </a:bodyPr>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1、乐百氏</a:t>
            </a:r>
            <a:r>
              <a:rPr lang="zh-CN" altLang="en-US" sz="2400" b="1" dirty="0">
                <a:solidFill>
                  <a:srgbClr val="FF0000"/>
                </a:solidFill>
                <a:latin typeface="微软雅黑" panose="020B0503020204020204" pitchFamily="34" charset="-122"/>
                <a:ea typeface="微软雅黑" panose="020B0503020204020204" pitchFamily="34" charset="-122"/>
                <a:sym typeface="+mn-ea"/>
              </a:rPr>
              <a:t>创建初期</a:t>
            </a:r>
            <a:r>
              <a:rPr lang="zh-CN" altLang="en-US" sz="2400" dirty="0">
                <a:latin typeface="微软雅黑" panose="020B0503020204020204" pitchFamily="34" charset="-122"/>
                <a:ea typeface="微软雅黑" panose="020B0503020204020204" pitchFamily="34" charset="-122"/>
                <a:sym typeface="+mn-ea"/>
              </a:rPr>
              <a:t>当时的外部环境是市场机会多，公司规模小，内部产品单一；</a:t>
            </a:r>
            <a:endParaRPr lang="zh-CN" altLang="en-US" sz="2400" dirty="0">
              <a:latin typeface="微软雅黑" panose="020B0503020204020204" pitchFamily="34" charset="-122"/>
              <a:ea typeface="微软雅黑" panose="020B0503020204020204" pitchFamily="34" charset="-122"/>
              <a:sym typeface="+mn-ea"/>
            </a:endParaRPr>
          </a:p>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2、乐百氏抢占了市场先机，客户群迅速增多，公司业务规模快速增长；</a:t>
            </a:r>
            <a:endParaRPr lang="zh-CN" altLang="en-US" sz="2400" dirty="0">
              <a:latin typeface="微软雅黑" panose="020B0503020204020204" pitchFamily="34" charset="-122"/>
              <a:ea typeface="微软雅黑" panose="020B0503020204020204" pitchFamily="34" charset="-122"/>
              <a:sym typeface="+mn-ea"/>
            </a:endParaRPr>
          </a:p>
          <a:p>
            <a:pPr algn="l" eaLnBrk="1" latinLnBrk="0" hangingPunct="1">
              <a:lnSpc>
                <a:spcPct val="100000"/>
              </a:lnSpc>
            </a:pPr>
            <a:r>
              <a:rPr lang="en-US" altLang="zh-CN" sz="2400" dirty="0">
                <a:latin typeface="微软雅黑" panose="020B0503020204020204" pitchFamily="34" charset="-122"/>
                <a:ea typeface="微软雅黑" panose="020B0503020204020204" pitchFamily="34" charset="-122"/>
                <a:sym typeface="+mn-ea"/>
              </a:rPr>
              <a:t>3</a:t>
            </a:r>
            <a:r>
              <a:rPr lang="zh-CN" altLang="en-US" sz="2400" dirty="0">
                <a:latin typeface="微软雅黑" panose="020B0503020204020204" pitchFamily="34" charset="-122"/>
                <a:ea typeface="微软雅黑" panose="020B0503020204020204" pitchFamily="34" charset="-122"/>
                <a:sym typeface="+mn-ea"/>
              </a:rPr>
              <a:t>、公司的凝聚力很强。</a:t>
            </a:r>
            <a:endParaRPr lang="zh-CN" altLang="en-US" sz="2400" dirty="0">
              <a:latin typeface="微软雅黑" panose="020B0503020204020204" pitchFamily="34" charset="-122"/>
              <a:ea typeface="微软雅黑" panose="020B0503020204020204" pitchFamily="34" charset="-122"/>
              <a:sym typeface="+mn-ea"/>
            </a:endParaRPr>
          </a:p>
        </p:txBody>
      </p:sp>
      <p:sp>
        <p:nvSpPr>
          <p:cNvPr id="17" name="文本框 16"/>
          <p:cNvSpPr txBox="1"/>
          <p:nvPr/>
        </p:nvSpPr>
        <p:spPr>
          <a:xfrm>
            <a:off x="287655" y="1421130"/>
            <a:ext cx="164338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latin typeface="微软雅黑" panose="020B0503020204020204" pitchFamily="34" charset="-122"/>
                <a:ea typeface="微软雅黑" panose="020B0503020204020204" pitchFamily="34" charset="-122"/>
              </a:rPr>
              <a:t>案例分析</a:t>
            </a:r>
            <a:endParaRPr lang="zh-CN" altLang="en-US" sz="2800">
              <a:latin typeface="微软雅黑" panose="020B0503020204020204" pitchFamily="34" charset="-122"/>
              <a:ea typeface="微软雅黑" panose="020B0503020204020204" pitchFamily="34" charset="-122"/>
            </a:endParaRPr>
          </a:p>
        </p:txBody>
      </p:sp>
      <p:sp>
        <p:nvSpPr>
          <p:cNvPr id="18" name="下箭头 17"/>
          <p:cNvSpPr/>
          <p:nvPr/>
        </p:nvSpPr>
        <p:spPr>
          <a:xfrm>
            <a:off x="929005" y="2048510"/>
            <a:ext cx="360045" cy="20878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内容占位符 2"/>
          <p:cNvSpPr>
            <a:spLocks noGrp="1"/>
          </p:cNvSpPr>
          <p:nvPr/>
        </p:nvSpPr>
        <p:spPr>
          <a:xfrm>
            <a:off x="929005" y="765175"/>
            <a:ext cx="8534400" cy="728980"/>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None/>
            </a:pPr>
            <a:r>
              <a:rPr lang="zh-CN" altLang="en-US" sz="2400" b="1" dirty="0">
                <a:solidFill>
                  <a:schemeClr val="tx2"/>
                </a:solidFill>
                <a:latin typeface="微软雅黑" panose="020B0503020204020204" pitchFamily="34" charset="-122"/>
                <a:ea typeface="微软雅黑" panose="020B0503020204020204" pitchFamily="34" charset="-122"/>
              </a:rPr>
              <a:t>乐百氏组织结构变迁（</a:t>
            </a:r>
            <a:r>
              <a:rPr lang="en-US" altLang="zh-CN" sz="2400" b="1" dirty="0">
                <a:solidFill>
                  <a:schemeClr val="tx2"/>
                </a:solidFill>
                <a:latin typeface="微软雅黑" panose="020B0503020204020204" pitchFamily="34" charset="-122"/>
                <a:ea typeface="微软雅黑" panose="020B0503020204020204" pitchFamily="34" charset="-122"/>
              </a:rPr>
              <a:t>1</a:t>
            </a:r>
            <a:r>
              <a:rPr lang="zh-CN" altLang="en-US" sz="2400" b="1" dirty="0">
                <a:solidFill>
                  <a:schemeClr val="tx2"/>
                </a:solidFill>
                <a:latin typeface="微软雅黑" panose="020B0503020204020204" pitchFamily="34" charset="-122"/>
                <a:ea typeface="微软雅黑" panose="020B0503020204020204" pitchFamily="34" charset="-122"/>
              </a:rPr>
              <a:t>）</a:t>
            </a:r>
            <a:endParaRPr lang="zh-CN" altLang="en-US" sz="2400" b="1"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5" grpId="0" bldLvl="0" animBg="1"/>
      <p:bldP spid="16"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grpSp>
        <p:nvGrpSpPr>
          <p:cNvPr id="9" name="组合 8"/>
          <p:cNvGrpSpPr/>
          <p:nvPr/>
        </p:nvGrpSpPr>
        <p:grpSpPr>
          <a:xfrm>
            <a:off x="536575" y="4357370"/>
            <a:ext cx="1144797" cy="1173480"/>
            <a:chOff x="5105593" y="1379191"/>
            <a:chExt cx="914014" cy="914014"/>
          </a:xfrm>
          <a:solidFill>
            <a:srgbClr val="0070C0"/>
          </a:solidFill>
        </p:grpSpPr>
        <p:grpSp>
          <p:nvGrpSpPr>
            <p:cNvPr id="10" name="组合 9"/>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11" name="同心圆 10"/>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2" name="椭圆 11"/>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13" name="TextBox 8"/>
            <p:cNvSpPr txBox="1"/>
            <p:nvPr/>
          </p:nvSpPr>
          <p:spPr>
            <a:xfrm>
              <a:off x="5282024" y="1560708"/>
              <a:ext cx="644382" cy="550486"/>
            </a:xfrm>
            <a:prstGeom prst="rect">
              <a:avLst/>
            </a:prstGeom>
            <a:grpFill/>
          </p:spPr>
          <p:txBody>
            <a:bodyPr wrap="square" rtlCol="0">
              <a:spAutoFit/>
            </a:bodyPr>
            <a:p>
              <a:pPr algn="l"/>
              <a:r>
                <a:rPr lang="zh-CN" altLang="en-US" sz="2000" b="1" dirty="0" smtClean="0">
                  <a:solidFill>
                    <a:schemeClr val="bg1"/>
                  </a:solidFill>
                  <a:latin typeface="微软雅黑" panose="020B0503020204020204" pitchFamily="34" charset="-122"/>
                  <a:ea typeface="微软雅黑" panose="020B0503020204020204" pitchFamily="34" charset="-122"/>
                </a:rPr>
                <a:t>再次选择</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sp>
        <p:nvSpPr>
          <p:cNvPr id="16" name="TextBox 5"/>
          <p:cNvSpPr txBox="1"/>
          <p:nvPr/>
        </p:nvSpPr>
        <p:spPr>
          <a:xfrm>
            <a:off x="1992217" y="1426631"/>
            <a:ext cx="7950200" cy="3046095"/>
          </a:xfrm>
          <a:prstGeom prst="rect">
            <a:avLst/>
          </a:prstGeom>
          <a:noFill/>
          <a:ln>
            <a:solidFill>
              <a:schemeClr val="tx1"/>
            </a:solidFill>
            <a:prstDash val="dashDot"/>
          </a:ln>
        </p:spPr>
        <p:txBody>
          <a:bodyPr wrap="square" rtlCol="0">
            <a:spAutoFit/>
          </a:bodyPr>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1、公司的壮大，原有的组织结构力不从心，领导方式变了，起不到原有的作用； </a:t>
            </a:r>
            <a:endParaRPr lang="zh-CN" altLang="en-US" sz="2400" dirty="0">
              <a:latin typeface="微软雅黑" panose="020B0503020204020204" pitchFamily="34" charset="-122"/>
              <a:ea typeface="微软雅黑" panose="020B0503020204020204" pitchFamily="34" charset="-122"/>
              <a:sym typeface="+mn-ea"/>
            </a:endParaRPr>
          </a:p>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2、为了完成销售任务，分公司都喜欢把精力放在水和乳酸奶这些好卖的产品上，其他如茶饮料那些不太成熟的产品就没人下功夫 ；</a:t>
            </a:r>
            <a:endParaRPr lang="zh-CN" altLang="en-US" sz="2400" dirty="0">
              <a:latin typeface="微软雅黑" panose="020B0503020204020204" pitchFamily="34" charset="-122"/>
              <a:ea typeface="微软雅黑" panose="020B0503020204020204" pitchFamily="34" charset="-122"/>
              <a:sym typeface="+mn-ea"/>
            </a:endParaRPr>
          </a:p>
          <a:p>
            <a:pPr algn="l" eaLnBrk="1" latinLnBrk="0" hangingPunct="1">
              <a:lnSpc>
                <a:spcPct val="100000"/>
              </a:lnSpc>
            </a:pPr>
            <a:r>
              <a:rPr lang="en-US" altLang="zh-CN" sz="2400" dirty="0">
                <a:latin typeface="微软雅黑" panose="020B0503020204020204" pitchFamily="34" charset="-122"/>
                <a:ea typeface="微软雅黑" panose="020B0503020204020204" pitchFamily="34" charset="-122"/>
                <a:sym typeface="+mn-ea"/>
              </a:rPr>
              <a:t>3</a:t>
            </a:r>
            <a:r>
              <a:rPr lang="zh-CN" altLang="en-US" sz="2400" dirty="0">
                <a:latin typeface="微软雅黑" panose="020B0503020204020204" pitchFamily="34" charset="-122"/>
                <a:ea typeface="微软雅黑" panose="020B0503020204020204" pitchFamily="34" charset="-122"/>
                <a:sym typeface="+mn-ea"/>
              </a:rPr>
              <a:t>、生产部门只对质量和成本负责，销售部门只对销售额和费用负责，各部门都不承担利润责任，其结果就变成了</a:t>
            </a:r>
            <a:r>
              <a:rPr lang="zh-CN" altLang="en-US" sz="2400" b="1" dirty="0">
                <a:solidFill>
                  <a:srgbClr val="FF0000"/>
                </a:solidFill>
                <a:latin typeface="微软雅黑" panose="020B0503020204020204" pitchFamily="34" charset="-122"/>
                <a:ea typeface="微软雅黑" panose="020B0503020204020204" pitchFamily="34" charset="-122"/>
                <a:sym typeface="+mn-ea"/>
              </a:rPr>
              <a:t>整个集团只有何伯权一个人对利润负责</a:t>
            </a:r>
            <a:r>
              <a:rPr lang="zh-CN" altLang="en-US" sz="2400" dirty="0">
                <a:latin typeface="微软雅黑" panose="020B0503020204020204" pitchFamily="34" charset="-122"/>
                <a:ea typeface="微软雅黑" panose="020B0503020204020204" pitchFamily="34" charset="-122"/>
                <a:sym typeface="+mn-ea"/>
              </a:rPr>
              <a:t>。</a:t>
            </a:r>
            <a:endParaRPr lang="zh-CN" altLang="en-US" sz="2400" dirty="0">
              <a:latin typeface="微软雅黑" panose="020B0503020204020204" pitchFamily="34" charset="-122"/>
              <a:ea typeface="微软雅黑" panose="020B0503020204020204" pitchFamily="34" charset="-122"/>
              <a:sym typeface="+mn-ea"/>
            </a:endParaRPr>
          </a:p>
        </p:txBody>
      </p:sp>
      <p:sp>
        <p:nvSpPr>
          <p:cNvPr id="17" name="文本框 16"/>
          <p:cNvSpPr txBox="1"/>
          <p:nvPr/>
        </p:nvSpPr>
        <p:spPr>
          <a:xfrm>
            <a:off x="287655" y="1421130"/>
            <a:ext cx="164338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latin typeface="微软雅黑" panose="020B0503020204020204" pitchFamily="34" charset="-122"/>
                <a:ea typeface="微软雅黑" panose="020B0503020204020204" pitchFamily="34" charset="-122"/>
              </a:rPr>
              <a:t>问题出现</a:t>
            </a:r>
            <a:endParaRPr lang="zh-CN" altLang="en-US" sz="2800">
              <a:latin typeface="微软雅黑" panose="020B0503020204020204" pitchFamily="34" charset="-122"/>
              <a:ea typeface="微软雅黑" panose="020B0503020204020204" pitchFamily="34" charset="-122"/>
            </a:endParaRPr>
          </a:p>
        </p:txBody>
      </p:sp>
      <p:sp>
        <p:nvSpPr>
          <p:cNvPr id="18" name="下箭头 17"/>
          <p:cNvSpPr/>
          <p:nvPr/>
        </p:nvSpPr>
        <p:spPr>
          <a:xfrm>
            <a:off x="929005" y="2048510"/>
            <a:ext cx="360045" cy="20878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219" name="内容占位符 2"/>
          <p:cNvSpPr>
            <a:spLocks noGrp="1"/>
          </p:cNvSpPr>
          <p:nvPr/>
        </p:nvSpPr>
        <p:spPr>
          <a:xfrm>
            <a:off x="758190" y="765175"/>
            <a:ext cx="8534400" cy="728980"/>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None/>
            </a:pPr>
            <a:r>
              <a:rPr lang="zh-CN" altLang="en-US" sz="2400" b="1" dirty="0">
                <a:solidFill>
                  <a:schemeClr val="tx2"/>
                </a:solidFill>
                <a:latin typeface="微软雅黑" panose="020B0503020204020204" pitchFamily="34" charset="-122"/>
                <a:ea typeface="微软雅黑" panose="020B0503020204020204" pitchFamily="34" charset="-122"/>
              </a:rPr>
              <a:t>乐百氏组织结构变迁</a:t>
            </a:r>
            <a:endParaRPr lang="zh-CN" altLang="en-US" sz="2400" b="1" dirty="0">
              <a:solidFill>
                <a:schemeClr val="tx2"/>
              </a:solidFill>
              <a:latin typeface="微软雅黑" panose="020B0503020204020204" pitchFamily="34" charset="-122"/>
              <a:ea typeface="微软雅黑" panose="020B0503020204020204" pitchFamily="34" charset="-122"/>
            </a:endParaRPr>
          </a:p>
        </p:txBody>
      </p:sp>
      <p:sp>
        <p:nvSpPr>
          <p:cNvPr id="2" name="右箭头 1"/>
          <p:cNvSpPr/>
          <p:nvPr/>
        </p:nvSpPr>
        <p:spPr>
          <a:xfrm>
            <a:off x="1487805" y="5589270"/>
            <a:ext cx="3096260" cy="431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4907280" y="5455285"/>
            <a:ext cx="190881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solidFill>
                  <a:schemeClr val="bg1"/>
                </a:solidFill>
                <a:latin typeface="微软雅黑" panose="020B0503020204020204" pitchFamily="34" charset="-122"/>
                <a:ea typeface="微软雅黑" panose="020B0503020204020204" pitchFamily="34" charset="-122"/>
              </a:rPr>
              <a:t>事业部制</a:t>
            </a:r>
            <a:endParaRPr lang="zh-CN" altLang="en-US" sz="280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2"/>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6" grpId="0" bldLvl="0" animBg="1"/>
      <p:bldP spid="17" grpId="0" animBg="1"/>
      <p:bldP spid="16" grpId="1" animBg="1"/>
      <p:bldP spid="18" grpId="0" animBg="1"/>
      <p:bldP spid="2"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8" name="文本框 17"/>
          <p:cNvSpPr txBox="1"/>
          <p:nvPr/>
        </p:nvSpPr>
        <p:spPr>
          <a:xfrm>
            <a:off x="250190" y="990600"/>
            <a:ext cx="573532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（一）常见的组织结构形式</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9219" name="内容占位符 2"/>
          <p:cNvSpPr>
            <a:spLocks noGrp="1"/>
          </p:cNvSpPr>
          <p:nvPr/>
        </p:nvSpPr>
        <p:spPr>
          <a:xfrm>
            <a:off x="1212850" y="1390650"/>
            <a:ext cx="8534400" cy="728980"/>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None/>
            </a:pPr>
            <a:r>
              <a:rPr lang="en-US" altLang="zh-CN" sz="2400" b="1" dirty="0">
                <a:solidFill>
                  <a:schemeClr val="tx2"/>
                </a:solidFill>
                <a:latin typeface="微软雅黑" panose="020B0503020204020204" pitchFamily="34" charset="-122"/>
                <a:ea typeface="微软雅黑" panose="020B0503020204020204" pitchFamily="34" charset="-122"/>
              </a:rPr>
              <a:t>3.</a:t>
            </a:r>
            <a:r>
              <a:rPr lang="zh-CN" altLang="en-US" sz="2400" b="1" dirty="0">
                <a:solidFill>
                  <a:schemeClr val="tx2"/>
                </a:solidFill>
                <a:latin typeface="微软雅黑" panose="020B0503020204020204" pitchFamily="34" charset="-122"/>
                <a:ea typeface="微软雅黑" panose="020B0503020204020204" pitchFamily="34" charset="-122"/>
              </a:rPr>
              <a:t>事业部制</a:t>
            </a:r>
            <a:endParaRPr lang="zh-CN" altLang="en-US" sz="2400" b="1" dirty="0">
              <a:solidFill>
                <a:schemeClr val="tx2"/>
              </a:solidFill>
              <a:latin typeface="微软雅黑" panose="020B0503020204020204" pitchFamily="34" charset="-122"/>
              <a:ea typeface="微软雅黑" panose="020B0503020204020204" pitchFamily="34" charset="-122"/>
            </a:endParaRPr>
          </a:p>
          <a:p>
            <a:pPr eaLnBrk="1" hangingPunct="1">
              <a:buNone/>
            </a:pPr>
            <a:endParaRPr lang="zh-CN" altLang="en-US" dirty="0">
              <a:ea typeface="宋体" panose="02010600030101010101" pitchFamily="2" charset="-122"/>
            </a:endParaRPr>
          </a:p>
        </p:txBody>
      </p:sp>
      <p:sp>
        <p:nvSpPr>
          <p:cNvPr id="126999" name="Rectangle 23"/>
          <p:cNvSpPr/>
          <p:nvPr/>
        </p:nvSpPr>
        <p:spPr>
          <a:xfrm>
            <a:off x="4876800" y="6096000"/>
            <a:ext cx="3070225" cy="583565"/>
          </a:xfrm>
          <a:prstGeom prst="rect">
            <a:avLst/>
          </a:prstGeom>
          <a:noFill/>
          <a:ln w="9525">
            <a:solidFill>
              <a:schemeClr val="tx1"/>
            </a:solidFill>
            <a:prstDash val="lgDash"/>
          </a:ln>
        </p:spPr>
        <p:txBody>
          <a:bodyPr>
            <a:spAutoFit/>
          </a:bodyPr>
          <a:p>
            <a:r>
              <a:rPr lang="zh-CN" altLang="en-US" sz="3200" b="1" dirty="0">
                <a:solidFill>
                  <a:srgbClr val="0000FF"/>
                </a:solidFill>
                <a:latin typeface="黑体" panose="02010609060101010101" charset="-122"/>
                <a:ea typeface="黑体" panose="02010609060101010101" charset="-122"/>
              </a:rPr>
              <a:t>结构示意图</a:t>
            </a:r>
            <a:endParaRPr lang="zh-CN" altLang="en-US" sz="3200" b="1" dirty="0">
              <a:solidFill>
                <a:srgbClr val="0000FF"/>
              </a:solidFill>
              <a:latin typeface="黑体" panose="02010609060101010101" charset="-122"/>
              <a:ea typeface="黑体" panose="02010609060101010101" charset="-122"/>
            </a:endParaRPr>
          </a:p>
        </p:txBody>
      </p:sp>
      <p:grpSp>
        <p:nvGrpSpPr>
          <p:cNvPr id="4" name="Group 3"/>
          <p:cNvGrpSpPr/>
          <p:nvPr/>
        </p:nvGrpSpPr>
        <p:grpSpPr>
          <a:xfrm>
            <a:off x="1814830" y="902335"/>
            <a:ext cx="8915400" cy="4968875"/>
            <a:chOff x="576" y="2352"/>
            <a:chExt cx="4755" cy="1536"/>
          </a:xfrm>
        </p:grpSpPr>
        <p:sp>
          <p:nvSpPr>
            <p:cNvPr id="10245" name="Rectangle 4"/>
            <p:cNvSpPr/>
            <p:nvPr/>
          </p:nvSpPr>
          <p:spPr>
            <a:xfrm>
              <a:off x="2640" y="2352"/>
              <a:ext cx="624"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400" b="1" dirty="0">
                  <a:latin typeface="Arial" panose="020B0604020202020204" pitchFamily="34" charset="0"/>
                  <a:ea typeface="楷体_GB2312" pitchFamily="49" charset="-122"/>
                </a:rPr>
                <a:t>公司</a:t>
              </a:r>
              <a:endParaRPr lang="zh-CN" altLang="en-US" sz="2400" b="1" dirty="0">
                <a:latin typeface="Arial" panose="020B0604020202020204" pitchFamily="34" charset="0"/>
                <a:ea typeface="楷体_GB2312" pitchFamily="49" charset="-122"/>
              </a:endParaRPr>
            </a:p>
          </p:txBody>
        </p:sp>
        <p:sp>
          <p:nvSpPr>
            <p:cNvPr id="10246" name="Rectangle 5"/>
            <p:cNvSpPr/>
            <p:nvPr/>
          </p:nvSpPr>
          <p:spPr>
            <a:xfrm>
              <a:off x="2304" y="3696"/>
              <a:ext cx="384"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000" b="1" dirty="0">
                  <a:latin typeface="Arial" panose="020B0604020202020204" pitchFamily="34" charset="0"/>
                  <a:ea typeface="楷体_GB2312" pitchFamily="49" charset="-122"/>
                </a:rPr>
                <a:t>工厂</a:t>
              </a:r>
              <a:r>
                <a:rPr lang="en-US" altLang="zh-CN" sz="2000" b="1" dirty="0">
                  <a:latin typeface="Arial" panose="020B0604020202020204" pitchFamily="34" charset="0"/>
                  <a:ea typeface="楷体_GB2312" pitchFamily="49" charset="-122"/>
                </a:rPr>
                <a:t>1</a:t>
              </a:r>
              <a:endParaRPr lang="zh-CN" altLang="en-US" sz="2000" b="1" dirty="0">
                <a:latin typeface="Arial" panose="020B0604020202020204" pitchFamily="34" charset="0"/>
                <a:ea typeface="楷体_GB2312" pitchFamily="49" charset="-122"/>
              </a:endParaRPr>
            </a:p>
          </p:txBody>
        </p:sp>
        <p:sp>
          <p:nvSpPr>
            <p:cNvPr id="10247" name="Rectangle 6"/>
            <p:cNvSpPr/>
            <p:nvPr/>
          </p:nvSpPr>
          <p:spPr>
            <a:xfrm>
              <a:off x="2202" y="3360"/>
              <a:ext cx="678"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000" b="1" dirty="0">
                  <a:latin typeface="Arial" panose="020B0604020202020204" pitchFamily="34" charset="0"/>
                  <a:ea typeface="楷体_GB2312" pitchFamily="49" charset="-122"/>
                </a:rPr>
                <a:t>职能部门</a:t>
              </a:r>
              <a:r>
                <a:rPr lang="en-US" altLang="zh-CN" sz="2000" b="1" dirty="0">
                  <a:latin typeface="Arial" panose="020B0604020202020204" pitchFamily="34" charset="0"/>
                  <a:ea typeface="楷体_GB2312" pitchFamily="49" charset="-122"/>
                </a:rPr>
                <a:t>1</a:t>
              </a:r>
              <a:endParaRPr lang="zh-CN" altLang="en-US" sz="2000" b="1" dirty="0">
                <a:latin typeface="Arial" panose="020B0604020202020204" pitchFamily="34" charset="0"/>
                <a:ea typeface="楷体_GB2312" pitchFamily="49" charset="-122"/>
              </a:endParaRPr>
            </a:p>
          </p:txBody>
        </p:sp>
        <p:sp>
          <p:nvSpPr>
            <p:cNvPr id="10248" name="Rectangle 7"/>
            <p:cNvSpPr/>
            <p:nvPr/>
          </p:nvSpPr>
          <p:spPr>
            <a:xfrm>
              <a:off x="2760" y="3696"/>
              <a:ext cx="384"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000" b="1" dirty="0">
                  <a:latin typeface="Arial" panose="020B0604020202020204" pitchFamily="34" charset="0"/>
                  <a:ea typeface="楷体_GB2312" pitchFamily="49" charset="-122"/>
                </a:rPr>
                <a:t>工厂</a:t>
              </a:r>
              <a:r>
                <a:rPr lang="en-US" altLang="zh-CN" sz="2000" b="1" dirty="0">
                  <a:latin typeface="Arial" panose="020B0604020202020204" pitchFamily="34" charset="0"/>
                  <a:ea typeface="楷体_GB2312" pitchFamily="49" charset="-122"/>
                </a:rPr>
                <a:t>2</a:t>
              </a:r>
              <a:endParaRPr lang="zh-CN" altLang="en-US" sz="2000" b="1" dirty="0">
                <a:latin typeface="Arial" panose="020B0604020202020204" pitchFamily="34" charset="0"/>
                <a:ea typeface="楷体_GB2312" pitchFamily="49" charset="-122"/>
              </a:endParaRPr>
            </a:p>
          </p:txBody>
        </p:sp>
        <p:sp>
          <p:nvSpPr>
            <p:cNvPr id="10249" name="Rectangle 8"/>
            <p:cNvSpPr/>
            <p:nvPr/>
          </p:nvSpPr>
          <p:spPr>
            <a:xfrm>
              <a:off x="3264" y="3696"/>
              <a:ext cx="384"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000" b="1" dirty="0">
                  <a:latin typeface="Arial" panose="020B0604020202020204" pitchFamily="34" charset="0"/>
                  <a:ea typeface="楷体_GB2312" pitchFamily="49" charset="-122"/>
                </a:rPr>
                <a:t>工厂</a:t>
              </a:r>
              <a:r>
                <a:rPr lang="en-US" altLang="zh-CN" sz="2000" b="1" dirty="0">
                  <a:latin typeface="Arial" panose="020B0604020202020204" pitchFamily="34" charset="0"/>
                  <a:ea typeface="楷体_GB2312" pitchFamily="49" charset="-122"/>
                </a:rPr>
                <a:t>3</a:t>
              </a:r>
              <a:endParaRPr lang="zh-CN" altLang="en-US" sz="2000" b="1" dirty="0">
                <a:latin typeface="Arial" panose="020B0604020202020204" pitchFamily="34" charset="0"/>
                <a:ea typeface="楷体_GB2312" pitchFamily="49" charset="-122"/>
              </a:endParaRPr>
            </a:p>
          </p:txBody>
        </p:sp>
        <p:sp>
          <p:nvSpPr>
            <p:cNvPr id="10250" name="Rectangle 9"/>
            <p:cNvSpPr/>
            <p:nvPr/>
          </p:nvSpPr>
          <p:spPr>
            <a:xfrm>
              <a:off x="4224" y="2688"/>
              <a:ext cx="741"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400" b="1" dirty="0">
                  <a:latin typeface="Arial" panose="020B0604020202020204" pitchFamily="34" charset="0"/>
                  <a:ea typeface="楷体_GB2312" pitchFamily="49" charset="-122"/>
                </a:rPr>
                <a:t>职能部门</a:t>
              </a:r>
              <a:r>
                <a:rPr lang="en-US" altLang="zh-CN" sz="2400" b="1" dirty="0">
                  <a:latin typeface="Arial" panose="020B0604020202020204" pitchFamily="34" charset="0"/>
                  <a:ea typeface="楷体_GB2312" pitchFamily="49" charset="-122"/>
                </a:rPr>
                <a:t>2</a:t>
              </a:r>
              <a:endParaRPr lang="zh-CN" altLang="en-US" sz="2400" b="1" dirty="0">
                <a:latin typeface="Arial" panose="020B0604020202020204" pitchFamily="34" charset="0"/>
                <a:ea typeface="楷体_GB2312" pitchFamily="49" charset="-122"/>
              </a:endParaRPr>
            </a:p>
          </p:txBody>
        </p:sp>
        <p:cxnSp>
          <p:nvCxnSpPr>
            <p:cNvPr id="10251" name="AutoShape 10"/>
            <p:cNvCxnSpPr>
              <a:stCxn id="10258" idx="2"/>
              <a:endCxn id="10260" idx="0"/>
            </p:cNvCxnSpPr>
            <p:nvPr/>
          </p:nvCxnSpPr>
          <p:spPr>
            <a:xfrm rot="-5400000" flipH="1">
              <a:off x="3097" y="3094"/>
              <a:ext cx="144" cy="389"/>
            </a:xfrm>
            <a:prstGeom prst="bentConnector3">
              <a:avLst>
                <a:gd name="adj1" fmla="val 50000"/>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cxnSp>
          <p:nvCxnSpPr>
            <p:cNvPr id="10252" name="AutoShape 11"/>
            <p:cNvCxnSpPr>
              <a:stCxn id="10245" idx="2"/>
              <a:endCxn id="10255" idx="0"/>
            </p:cNvCxnSpPr>
            <p:nvPr/>
          </p:nvCxnSpPr>
          <p:spPr>
            <a:xfrm rot="5400000">
              <a:off x="2049" y="1786"/>
              <a:ext cx="144" cy="1659"/>
            </a:xfrm>
            <a:prstGeom prst="bentConnector3">
              <a:avLst>
                <a:gd name="adj1" fmla="val 50000"/>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cxnSp>
          <p:nvCxnSpPr>
            <p:cNvPr id="10253" name="AutoShape 12"/>
            <p:cNvCxnSpPr>
              <a:stCxn id="10245" idx="2"/>
              <a:endCxn id="10250" idx="0"/>
            </p:cNvCxnSpPr>
            <p:nvPr/>
          </p:nvCxnSpPr>
          <p:spPr>
            <a:xfrm rot="-5400000" flipH="1">
              <a:off x="3700" y="1795"/>
              <a:ext cx="144" cy="1643"/>
            </a:xfrm>
            <a:prstGeom prst="bentConnector3">
              <a:avLst>
                <a:gd name="adj1" fmla="val 50000"/>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cxnSp>
          <p:nvCxnSpPr>
            <p:cNvPr id="10254" name="AutoShape 13"/>
            <p:cNvCxnSpPr>
              <a:stCxn id="10245" idx="2"/>
              <a:endCxn id="10258" idx="0"/>
            </p:cNvCxnSpPr>
            <p:nvPr/>
          </p:nvCxnSpPr>
          <p:spPr>
            <a:xfrm rot="-5400000" flipH="1">
              <a:off x="2724" y="2772"/>
              <a:ext cx="480" cy="24"/>
            </a:xfrm>
            <a:prstGeom prst="straightConnector1">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sp>
          <p:nvSpPr>
            <p:cNvPr id="10255" name="Rectangle 14"/>
            <p:cNvSpPr/>
            <p:nvPr/>
          </p:nvSpPr>
          <p:spPr>
            <a:xfrm>
              <a:off x="912" y="2688"/>
              <a:ext cx="761"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400" b="1" dirty="0">
                  <a:latin typeface="Arial" panose="020B0604020202020204" pitchFamily="34" charset="0"/>
                  <a:ea typeface="楷体_GB2312" pitchFamily="49" charset="-122"/>
                </a:rPr>
                <a:t>职能部门</a:t>
              </a:r>
              <a:r>
                <a:rPr lang="en-US" altLang="zh-CN" sz="2400" b="1" dirty="0">
                  <a:latin typeface="Arial" panose="020B0604020202020204" pitchFamily="34" charset="0"/>
                  <a:ea typeface="楷体_GB2312" pitchFamily="49" charset="-122"/>
                </a:rPr>
                <a:t>1</a:t>
              </a:r>
              <a:endParaRPr lang="zh-CN" altLang="en-US" sz="2400" b="1" dirty="0">
                <a:latin typeface="Arial" panose="020B0604020202020204" pitchFamily="34" charset="0"/>
                <a:ea typeface="楷体_GB2312" pitchFamily="49" charset="-122"/>
              </a:endParaRPr>
            </a:p>
          </p:txBody>
        </p:sp>
        <p:sp>
          <p:nvSpPr>
            <p:cNvPr id="10256" name="Rectangle 15"/>
            <p:cNvSpPr/>
            <p:nvPr/>
          </p:nvSpPr>
          <p:spPr>
            <a:xfrm>
              <a:off x="4234" y="3024"/>
              <a:ext cx="610"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400" b="1" dirty="0">
                  <a:latin typeface="Arial" panose="020B0604020202020204" pitchFamily="34" charset="0"/>
                  <a:ea typeface="楷体_GB2312" pitchFamily="49" charset="-122"/>
                </a:rPr>
                <a:t>事业部</a:t>
              </a:r>
              <a:r>
                <a:rPr lang="en-US" altLang="zh-CN" sz="2400" b="1" dirty="0">
                  <a:latin typeface="Arial" panose="020B0604020202020204" pitchFamily="34" charset="0"/>
                  <a:ea typeface="楷体_GB2312" pitchFamily="49" charset="-122"/>
                </a:rPr>
                <a:t>3</a:t>
              </a:r>
              <a:endParaRPr lang="en-US" altLang="zh-CN" sz="2400" b="1" dirty="0">
                <a:latin typeface="Arial" panose="020B0604020202020204" pitchFamily="34" charset="0"/>
                <a:ea typeface="楷体_GB2312" pitchFamily="49" charset="-122"/>
              </a:endParaRPr>
            </a:p>
          </p:txBody>
        </p:sp>
        <p:sp>
          <p:nvSpPr>
            <p:cNvPr id="10257" name="Rectangle 16"/>
            <p:cNvSpPr/>
            <p:nvPr/>
          </p:nvSpPr>
          <p:spPr>
            <a:xfrm>
              <a:off x="1056" y="3024"/>
              <a:ext cx="617"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400" b="1" dirty="0">
                  <a:latin typeface="Arial" panose="020B0604020202020204" pitchFamily="34" charset="0"/>
                  <a:ea typeface="楷体_GB2312" pitchFamily="49" charset="-122"/>
                </a:rPr>
                <a:t>事业部</a:t>
              </a:r>
              <a:r>
                <a:rPr lang="en-US" altLang="zh-CN" sz="2400" b="1" dirty="0">
                  <a:latin typeface="Arial" panose="020B0604020202020204" pitchFamily="34" charset="0"/>
                  <a:ea typeface="楷体_GB2312" pitchFamily="49" charset="-122"/>
                </a:rPr>
                <a:t>1</a:t>
              </a:r>
              <a:endParaRPr lang="en-US" altLang="zh-CN" sz="2400" b="1" dirty="0">
                <a:latin typeface="Arial" panose="020B0604020202020204" pitchFamily="34" charset="0"/>
                <a:ea typeface="楷体_GB2312" pitchFamily="49" charset="-122"/>
              </a:endParaRPr>
            </a:p>
          </p:txBody>
        </p:sp>
        <p:sp>
          <p:nvSpPr>
            <p:cNvPr id="10258" name="Rectangle 17"/>
            <p:cNvSpPr/>
            <p:nvPr/>
          </p:nvSpPr>
          <p:spPr>
            <a:xfrm>
              <a:off x="2595" y="3024"/>
              <a:ext cx="762"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400" b="1" dirty="0">
                  <a:latin typeface="Arial" panose="020B0604020202020204" pitchFamily="34" charset="0"/>
                  <a:ea typeface="楷体_GB2312" pitchFamily="49" charset="-122"/>
                </a:rPr>
                <a:t>事业部</a:t>
              </a:r>
              <a:r>
                <a:rPr lang="en-US" altLang="zh-CN" sz="2400" b="1" dirty="0">
                  <a:latin typeface="Arial" panose="020B0604020202020204" pitchFamily="34" charset="0"/>
                  <a:ea typeface="楷体_GB2312" pitchFamily="49" charset="-122"/>
                </a:rPr>
                <a:t>2</a:t>
              </a:r>
              <a:endParaRPr lang="en-US" altLang="zh-CN" sz="2400" b="1" dirty="0">
                <a:latin typeface="Arial" panose="020B0604020202020204" pitchFamily="34" charset="0"/>
                <a:ea typeface="楷体_GB2312" pitchFamily="49" charset="-122"/>
              </a:endParaRPr>
            </a:p>
          </p:txBody>
        </p:sp>
        <p:cxnSp>
          <p:nvCxnSpPr>
            <p:cNvPr id="10259" name="AutoShape 18"/>
            <p:cNvCxnSpPr>
              <a:stCxn id="10257" idx="0"/>
              <a:endCxn id="10256" idx="0"/>
            </p:cNvCxnSpPr>
            <p:nvPr/>
          </p:nvCxnSpPr>
          <p:spPr>
            <a:xfrm rot="5400000" flipH="1" flipV="1">
              <a:off x="2953" y="1437"/>
              <a:ext cx="4" cy="3174"/>
            </a:xfrm>
            <a:prstGeom prst="bentConnector3">
              <a:avLst>
                <a:gd name="adj1" fmla="val 1800000"/>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sp>
          <p:nvSpPr>
            <p:cNvPr id="10260" name="Rectangle 19"/>
            <p:cNvSpPr/>
            <p:nvPr/>
          </p:nvSpPr>
          <p:spPr>
            <a:xfrm>
              <a:off x="3024" y="3360"/>
              <a:ext cx="681"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000" b="1" dirty="0">
                  <a:latin typeface="Arial" panose="020B0604020202020204" pitchFamily="34" charset="0"/>
                  <a:ea typeface="楷体_GB2312" pitchFamily="49" charset="-122"/>
                </a:rPr>
                <a:t>职能部门</a:t>
              </a:r>
              <a:r>
                <a:rPr lang="en-US" altLang="zh-CN" sz="2000" b="1" dirty="0">
                  <a:latin typeface="Arial" panose="020B0604020202020204" pitchFamily="34" charset="0"/>
                  <a:ea typeface="楷体_GB2312" pitchFamily="49" charset="-122"/>
                </a:rPr>
                <a:t>2</a:t>
              </a:r>
              <a:endParaRPr lang="zh-CN" altLang="en-US" sz="2000" b="1" dirty="0">
                <a:latin typeface="Arial" panose="020B0604020202020204" pitchFamily="34" charset="0"/>
                <a:ea typeface="楷体_GB2312" pitchFamily="49" charset="-122"/>
              </a:endParaRPr>
            </a:p>
          </p:txBody>
        </p:sp>
        <p:cxnSp>
          <p:nvCxnSpPr>
            <p:cNvPr id="10261" name="AutoShape 20"/>
            <p:cNvCxnSpPr>
              <a:stCxn id="10258" idx="2"/>
              <a:endCxn id="10247" idx="0"/>
            </p:cNvCxnSpPr>
            <p:nvPr/>
          </p:nvCxnSpPr>
          <p:spPr>
            <a:xfrm rot="5400000">
              <a:off x="2685" y="3070"/>
              <a:ext cx="144" cy="435"/>
            </a:xfrm>
            <a:prstGeom prst="bentConnector3">
              <a:avLst>
                <a:gd name="adj1" fmla="val 50000"/>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cxnSp>
          <p:nvCxnSpPr>
            <p:cNvPr id="10262" name="AutoShape 21"/>
            <p:cNvCxnSpPr>
              <a:stCxn id="10258" idx="2"/>
              <a:endCxn id="10248" idx="0"/>
            </p:cNvCxnSpPr>
            <p:nvPr/>
          </p:nvCxnSpPr>
          <p:spPr>
            <a:xfrm rot="5400000">
              <a:off x="2724" y="3444"/>
              <a:ext cx="480" cy="24"/>
            </a:xfrm>
            <a:prstGeom prst="straightConnector1">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cxnSp>
          <p:nvCxnSpPr>
            <p:cNvPr id="10263" name="AutoShape 22"/>
            <p:cNvCxnSpPr>
              <a:stCxn id="10246" idx="0"/>
              <a:endCxn id="10249" idx="0"/>
            </p:cNvCxnSpPr>
            <p:nvPr/>
          </p:nvCxnSpPr>
          <p:spPr>
            <a:xfrm rot="5400000" flipV="1">
              <a:off x="2975" y="3216"/>
              <a:ext cx="1" cy="960"/>
            </a:xfrm>
            <a:prstGeom prst="bentConnector3">
              <a:avLst>
                <a:gd name="adj1" fmla="val -6400000"/>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sp>
          <p:nvSpPr>
            <p:cNvPr id="10264" name="Rectangle 23"/>
            <p:cNvSpPr/>
            <p:nvPr/>
          </p:nvSpPr>
          <p:spPr>
            <a:xfrm>
              <a:off x="3936" y="3696"/>
              <a:ext cx="384"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000" b="1" dirty="0">
                  <a:latin typeface="Arial" panose="020B0604020202020204" pitchFamily="34" charset="0"/>
                  <a:ea typeface="楷体_GB2312" pitchFamily="49" charset="-122"/>
                </a:rPr>
                <a:t>工厂</a:t>
              </a:r>
              <a:r>
                <a:rPr lang="en-US" altLang="zh-CN" sz="2000" b="1" dirty="0">
                  <a:latin typeface="Arial" panose="020B0604020202020204" pitchFamily="34" charset="0"/>
                  <a:ea typeface="楷体_GB2312" pitchFamily="49" charset="-122"/>
                </a:rPr>
                <a:t>1</a:t>
              </a:r>
              <a:endParaRPr lang="zh-CN" altLang="en-US" sz="2000" b="1" dirty="0">
                <a:latin typeface="Arial" panose="020B0604020202020204" pitchFamily="34" charset="0"/>
                <a:ea typeface="楷体_GB2312" pitchFamily="49" charset="-122"/>
              </a:endParaRPr>
            </a:p>
          </p:txBody>
        </p:sp>
        <p:sp>
          <p:nvSpPr>
            <p:cNvPr id="10265" name="Rectangle 24"/>
            <p:cNvSpPr/>
            <p:nvPr/>
          </p:nvSpPr>
          <p:spPr>
            <a:xfrm>
              <a:off x="3868" y="3360"/>
              <a:ext cx="644"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000" b="1" dirty="0">
                  <a:latin typeface="Arial" panose="020B0604020202020204" pitchFamily="34" charset="0"/>
                  <a:ea typeface="楷体_GB2312" pitchFamily="49" charset="-122"/>
                </a:rPr>
                <a:t>职能部门</a:t>
              </a:r>
              <a:r>
                <a:rPr lang="en-US" altLang="zh-CN" sz="2000" b="1" dirty="0">
                  <a:latin typeface="Arial" panose="020B0604020202020204" pitchFamily="34" charset="0"/>
                  <a:ea typeface="楷体_GB2312" pitchFamily="49" charset="-122"/>
                </a:rPr>
                <a:t>1</a:t>
              </a:r>
              <a:endParaRPr lang="zh-CN" altLang="en-US" sz="2000" b="1" dirty="0">
                <a:latin typeface="Arial" panose="020B0604020202020204" pitchFamily="34" charset="0"/>
                <a:ea typeface="楷体_GB2312" pitchFamily="49" charset="-122"/>
              </a:endParaRPr>
            </a:p>
          </p:txBody>
        </p:sp>
        <p:sp>
          <p:nvSpPr>
            <p:cNvPr id="10266" name="Rectangle 25"/>
            <p:cNvSpPr/>
            <p:nvPr/>
          </p:nvSpPr>
          <p:spPr>
            <a:xfrm>
              <a:off x="4392" y="3696"/>
              <a:ext cx="384"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000" b="1" dirty="0">
                  <a:latin typeface="Arial" panose="020B0604020202020204" pitchFamily="34" charset="0"/>
                  <a:ea typeface="楷体_GB2312" pitchFamily="49" charset="-122"/>
                </a:rPr>
                <a:t>工厂</a:t>
              </a:r>
              <a:r>
                <a:rPr lang="en-US" altLang="zh-CN" sz="2000" b="1" dirty="0">
                  <a:latin typeface="Arial" panose="020B0604020202020204" pitchFamily="34" charset="0"/>
                  <a:ea typeface="楷体_GB2312" pitchFamily="49" charset="-122"/>
                </a:rPr>
                <a:t>2</a:t>
              </a:r>
              <a:endParaRPr lang="zh-CN" altLang="en-US" sz="2000" b="1" dirty="0">
                <a:latin typeface="Arial" panose="020B0604020202020204" pitchFamily="34" charset="0"/>
                <a:ea typeface="楷体_GB2312" pitchFamily="49" charset="-122"/>
              </a:endParaRPr>
            </a:p>
          </p:txBody>
        </p:sp>
        <p:sp>
          <p:nvSpPr>
            <p:cNvPr id="10267" name="Rectangle 26"/>
            <p:cNvSpPr/>
            <p:nvPr/>
          </p:nvSpPr>
          <p:spPr>
            <a:xfrm>
              <a:off x="4896" y="3696"/>
              <a:ext cx="384"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000" b="1" dirty="0">
                  <a:latin typeface="Arial" panose="020B0604020202020204" pitchFamily="34" charset="0"/>
                  <a:ea typeface="楷体_GB2312" pitchFamily="49" charset="-122"/>
                </a:rPr>
                <a:t>工厂</a:t>
              </a:r>
              <a:r>
                <a:rPr lang="en-US" altLang="zh-CN" sz="2000" b="1" dirty="0">
                  <a:latin typeface="Arial" panose="020B0604020202020204" pitchFamily="34" charset="0"/>
                  <a:ea typeface="楷体_GB2312" pitchFamily="49" charset="-122"/>
                </a:rPr>
                <a:t>3</a:t>
              </a:r>
              <a:endParaRPr lang="zh-CN" altLang="en-US" sz="2000" b="1" dirty="0">
                <a:latin typeface="Arial" panose="020B0604020202020204" pitchFamily="34" charset="0"/>
                <a:ea typeface="楷体_GB2312" pitchFamily="49" charset="-122"/>
              </a:endParaRPr>
            </a:p>
          </p:txBody>
        </p:sp>
        <p:cxnSp>
          <p:nvCxnSpPr>
            <p:cNvPr id="10268" name="AutoShape 27"/>
            <p:cNvCxnSpPr>
              <a:endCxn id="10269" idx="0"/>
            </p:cNvCxnSpPr>
            <p:nvPr/>
          </p:nvCxnSpPr>
          <p:spPr>
            <a:xfrm>
              <a:off x="4584" y="3216"/>
              <a:ext cx="409" cy="144"/>
            </a:xfrm>
            <a:prstGeom prst="bentConnector2">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sp>
          <p:nvSpPr>
            <p:cNvPr id="10269" name="Rectangle 28"/>
            <p:cNvSpPr/>
            <p:nvPr/>
          </p:nvSpPr>
          <p:spPr>
            <a:xfrm>
              <a:off x="4656" y="3360"/>
              <a:ext cx="675"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000" b="1" dirty="0">
                  <a:latin typeface="Arial" panose="020B0604020202020204" pitchFamily="34" charset="0"/>
                  <a:ea typeface="楷体_GB2312" pitchFamily="49" charset="-122"/>
                </a:rPr>
                <a:t>职能部门</a:t>
              </a:r>
              <a:r>
                <a:rPr lang="en-US" altLang="zh-CN" sz="2000" b="1" dirty="0">
                  <a:latin typeface="Arial" panose="020B0604020202020204" pitchFamily="34" charset="0"/>
                  <a:ea typeface="楷体_GB2312" pitchFamily="49" charset="-122"/>
                </a:rPr>
                <a:t>2</a:t>
              </a:r>
              <a:endParaRPr lang="zh-CN" altLang="en-US" sz="2000" b="1" dirty="0">
                <a:latin typeface="Arial" panose="020B0604020202020204" pitchFamily="34" charset="0"/>
                <a:ea typeface="楷体_GB2312" pitchFamily="49" charset="-122"/>
              </a:endParaRPr>
            </a:p>
          </p:txBody>
        </p:sp>
        <p:cxnSp>
          <p:nvCxnSpPr>
            <p:cNvPr id="10270" name="AutoShape 29"/>
            <p:cNvCxnSpPr>
              <a:endCxn id="10265" idx="0"/>
            </p:cNvCxnSpPr>
            <p:nvPr/>
          </p:nvCxnSpPr>
          <p:spPr>
            <a:xfrm rot="-10800000" flipV="1">
              <a:off x="4190" y="3216"/>
              <a:ext cx="394" cy="144"/>
            </a:xfrm>
            <a:prstGeom prst="bentConnector2">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cxnSp>
          <p:nvCxnSpPr>
            <p:cNvPr id="10271" name="AutoShape 30"/>
            <p:cNvCxnSpPr>
              <a:endCxn id="10266" idx="0"/>
            </p:cNvCxnSpPr>
            <p:nvPr/>
          </p:nvCxnSpPr>
          <p:spPr>
            <a:xfrm>
              <a:off x="4584" y="3216"/>
              <a:ext cx="0" cy="480"/>
            </a:xfrm>
            <a:prstGeom prst="straightConnector1">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cxnSp>
          <p:nvCxnSpPr>
            <p:cNvPr id="10272" name="AutoShape 31"/>
            <p:cNvCxnSpPr>
              <a:stCxn id="10264" idx="0"/>
              <a:endCxn id="10267" idx="0"/>
            </p:cNvCxnSpPr>
            <p:nvPr/>
          </p:nvCxnSpPr>
          <p:spPr>
            <a:xfrm rot="5400000" flipV="1">
              <a:off x="4607" y="3216"/>
              <a:ext cx="1" cy="960"/>
            </a:xfrm>
            <a:prstGeom prst="bentConnector3">
              <a:avLst>
                <a:gd name="adj1" fmla="val -6400000"/>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sp>
          <p:nvSpPr>
            <p:cNvPr id="10273" name="Rectangle 32"/>
            <p:cNvSpPr/>
            <p:nvPr/>
          </p:nvSpPr>
          <p:spPr>
            <a:xfrm>
              <a:off x="624" y="3696"/>
              <a:ext cx="384"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000" b="1" dirty="0">
                  <a:latin typeface="Arial" panose="020B0604020202020204" pitchFamily="34" charset="0"/>
                  <a:ea typeface="楷体_GB2312" pitchFamily="49" charset="-122"/>
                </a:rPr>
                <a:t>工厂</a:t>
              </a:r>
              <a:r>
                <a:rPr lang="en-US" altLang="zh-CN" sz="2000" b="1" dirty="0">
                  <a:latin typeface="Arial" panose="020B0604020202020204" pitchFamily="34" charset="0"/>
                  <a:ea typeface="楷体_GB2312" pitchFamily="49" charset="-122"/>
                </a:rPr>
                <a:t>1</a:t>
              </a:r>
              <a:endParaRPr lang="zh-CN" altLang="en-US" sz="2000" b="1" dirty="0">
                <a:latin typeface="Arial" panose="020B0604020202020204" pitchFamily="34" charset="0"/>
                <a:ea typeface="楷体_GB2312" pitchFamily="49" charset="-122"/>
              </a:endParaRPr>
            </a:p>
          </p:txBody>
        </p:sp>
        <p:sp>
          <p:nvSpPr>
            <p:cNvPr id="10274" name="Rectangle 33"/>
            <p:cNvSpPr/>
            <p:nvPr/>
          </p:nvSpPr>
          <p:spPr>
            <a:xfrm>
              <a:off x="576" y="3360"/>
              <a:ext cx="650"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000" b="1" dirty="0">
                  <a:latin typeface="Arial" panose="020B0604020202020204" pitchFamily="34" charset="0"/>
                  <a:ea typeface="楷体_GB2312" pitchFamily="49" charset="-122"/>
                </a:rPr>
                <a:t>职能部门</a:t>
              </a:r>
              <a:r>
                <a:rPr lang="en-US" altLang="zh-CN" sz="2000" b="1" dirty="0">
                  <a:latin typeface="Arial" panose="020B0604020202020204" pitchFamily="34" charset="0"/>
                  <a:ea typeface="楷体_GB2312" pitchFamily="49" charset="-122"/>
                </a:rPr>
                <a:t>1</a:t>
              </a:r>
              <a:endParaRPr lang="zh-CN" altLang="en-US" sz="2000" b="1" dirty="0">
                <a:latin typeface="Arial" panose="020B0604020202020204" pitchFamily="34" charset="0"/>
                <a:ea typeface="楷体_GB2312" pitchFamily="49" charset="-122"/>
              </a:endParaRPr>
            </a:p>
          </p:txBody>
        </p:sp>
        <p:sp>
          <p:nvSpPr>
            <p:cNvPr id="10275" name="Rectangle 34"/>
            <p:cNvSpPr/>
            <p:nvPr/>
          </p:nvSpPr>
          <p:spPr>
            <a:xfrm>
              <a:off x="1080" y="3696"/>
              <a:ext cx="384"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000" b="1" dirty="0">
                  <a:latin typeface="Arial" panose="020B0604020202020204" pitchFamily="34" charset="0"/>
                  <a:ea typeface="楷体_GB2312" pitchFamily="49" charset="-122"/>
                </a:rPr>
                <a:t>工厂</a:t>
              </a:r>
              <a:r>
                <a:rPr lang="en-US" altLang="zh-CN" sz="2000" b="1" dirty="0">
                  <a:latin typeface="Arial" panose="020B0604020202020204" pitchFamily="34" charset="0"/>
                  <a:ea typeface="楷体_GB2312" pitchFamily="49" charset="-122"/>
                </a:rPr>
                <a:t>2</a:t>
              </a:r>
              <a:endParaRPr lang="zh-CN" altLang="en-US" sz="2000" b="1" dirty="0">
                <a:latin typeface="Arial" panose="020B0604020202020204" pitchFamily="34" charset="0"/>
                <a:ea typeface="楷体_GB2312" pitchFamily="49" charset="-122"/>
              </a:endParaRPr>
            </a:p>
          </p:txBody>
        </p:sp>
        <p:sp>
          <p:nvSpPr>
            <p:cNvPr id="10276" name="Rectangle 35"/>
            <p:cNvSpPr/>
            <p:nvPr/>
          </p:nvSpPr>
          <p:spPr>
            <a:xfrm>
              <a:off x="1584" y="3696"/>
              <a:ext cx="384"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000" b="1" dirty="0">
                  <a:latin typeface="Arial" panose="020B0604020202020204" pitchFamily="34" charset="0"/>
                  <a:ea typeface="楷体_GB2312" pitchFamily="49" charset="-122"/>
                </a:rPr>
                <a:t>工厂</a:t>
              </a:r>
              <a:r>
                <a:rPr lang="en-US" altLang="zh-CN" sz="2000" b="1" dirty="0">
                  <a:latin typeface="Arial" panose="020B0604020202020204" pitchFamily="34" charset="0"/>
                  <a:ea typeface="楷体_GB2312" pitchFamily="49" charset="-122"/>
                </a:rPr>
                <a:t>3</a:t>
              </a:r>
              <a:endParaRPr lang="zh-CN" altLang="en-US" sz="2000" b="1" dirty="0">
                <a:latin typeface="Arial" panose="020B0604020202020204" pitchFamily="34" charset="0"/>
                <a:ea typeface="楷体_GB2312" pitchFamily="49" charset="-122"/>
              </a:endParaRPr>
            </a:p>
          </p:txBody>
        </p:sp>
        <p:cxnSp>
          <p:nvCxnSpPr>
            <p:cNvPr id="10277" name="AutoShape 36"/>
            <p:cNvCxnSpPr>
              <a:endCxn id="10278" idx="0"/>
            </p:cNvCxnSpPr>
            <p:nvPr/>
          </p:nvCxnSpPr>
          <p:spPr>
            <a:xfrm>
              <a:off x="1272" y="3216"/>
              <a:ext cx="399" cy="144"/>
            </a:xfrm>
            <a:prstGeom prst="bentConnector2">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sp>
          <p:nvSpPr>
            <p:cNvPr id="10278" name="Rectangle 37"/>
            <p:cNvSpPr/>
            <p:nvPr/>
          </p:nvSpPr>
          <p:spPr>
            <a:xfrm>
              <a:off x="1344" y="3360"/>
              <a:ext cx="654" cy="192"/>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nchor="ctr"/>
            <a:p>
              <a:pPr algn="ctr"/>
              <a:r>
                <a:rPr lang="zh-CN" altLang="en-US" sz="2000" b="1" dirty="0">
                  <a:latin typeface="Arial" panose="020B0604020202020204" pitchFamily="34" charset="0"/>
                  <a:ea typeface="楷体_GB2312" pitchFamily="49" charset="-122"/>
                </a:rPr>
                <a:t>职能部门</a:t>
              </a:r>
              <a:r>
                <a:rPr lang="en-US" altLang="zh-CN" sz="2000" b="1" dirty="0">
                  <a:latin typeface="Arial" panose="020B0604020202020204" pitchFamily="34" charset="0"/>
                  <a:ea typeface="楷体_GB2312" pitchFamily="49" charset="-122"/>
                </a:rPr>
                <a:t>2</a:t>
              </a:r>
              <a:endParaRPr lang="zh-CN" altLang="en-US" sz="2000" b="1" dirty="0">
                <a:latin typeface="Arial" panose="020B0604020202020204" pitchFamily="34" charset="0"/>
                <a:ea typeface="楷体_GB2312" pitchFamily="49" charset="-122"/>
              </a:endParaRPr>
            </a:p>
          </p:txBody>
        </p:sp>
        <p:cxnSp>
          <p:nvCxnSpPr>
            <p:cNvPr id="10279" name="AutoShape 38"/>
            <p:cNvCxnSpPr>
              <a:endCxn id="10274" idx="0"/>
            </p:cNvCxnSpPr>
            <p:nvPr/>
          </p:nvCxnSpPr>
          <p:spPr>
            <a:xfrm rot="-10800000" flipV="1">
              <a:off x="901" y="3216"/>
              <a:ext cx="371" cy="144"/>
            </a:xfrm>
            <a:prstGeom prst="bentConnector2">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cxnSp>
          <p:nvCxnSpPr>
            <p:cNvPr id="10280" name="AutoShape 39"/>
            <p:cNvCxnSpPr>
              <a:endCxn id="10275" idx="0"/>
            </p:cNvCxnSpPr>
            <p:nvPr/>
          </p:nvCxnSpPr>
          <p:spPr>
            <a:xfrm>
              <a:off x="1272" y="3216"/>
              <a:ext cx="0" cy="480"/>
            </a:xfrm>
            <a:prstGeom prst="straightConnector1">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cxnSp>
          <p:nvCxnSpPr>
            <p:cNvPr id="10281" name="AutoShape 40"/>
            <p:cNvCxnSpPr>
              <a:stCxn id="10273" idx="0"/>
              <a:endCxn id="10276" idx="0"/>
            </p:cNvCxnSpPr>
            <p:nvPr/>
          </p:nvCxnSpPr>
          <p:spPr>
            <a:xfrm rot="5400000" flipV="1">
              <a:off x="1295" y="3216"/>
              <a:ext cx="1" cy="960"/>
            </a:xfrm>
            <a:prstGeom prst="bentConnector3">
              <a:avLst>
                <a:gd name="adj1" fmla="val -6400000"/>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gr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6999"/>
                                        </p:tgtEl>
                                        <p:attrNameLst>
                                          <p:attrName>style.visibility</p:attrName>
                                        </p:attrNameLst>
                                      </p:cBhvr>
                                      <p:to>
                                        <p:strVal val="visible"/>
                                      </p:to>
                                    </p:set>
                                    <p:animEffect transition="in" filter="blinds(horizontal)">
                                      <p:cBhvr>
                                        <p:cTn id="12" dur="500"/>
                                        <p:tgtEl>
                                          <p:spTgt spid="126999"/>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0.70"/>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9219" grpId="0" build="p"/>
      <p:bldP spid="126999"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grpSp>
        <p:nvGrpSpPr>
          <p:cNvPr id="84" name="组合 83"/>
          <p:cNvGrpSpPr/>
          <p:nvPr/>
        </p:nvGrpSpPr>
        <p:grpSpPr>
          <a:xfrm>
            <a:off x="363855" y="1376680"/>
            <a:ext cx="1097280" cy="1204595"/>
            <a:chOff x="5105593" y="1379191"/>
            <a:chExt cx="914014" cy="914014"/>
          </a:xfrm>
          <a:solidFill>
            <a:srgbClr val="0070C0"/>
          </a:solidFill>
        </p:grpSpPr>
        <p:grpSp>
          <p:nvGrpSpPr>
            <p:cNvPr id="85" name="组合 84"/>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86" name="同心圆 85"/>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87" name="椭圆 86"/>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88" name="TextBox 8"/>
            <p:cNvSpPr txBox="1"/>
            <p:nvPr/>
          </p:nvSpPr>
          <p:spPr>
            <a:xfrm>
              <a:off x="5162190" y="1637928"/>
              <a:ext cx="801878" cy="396057"/>
            </a:xfrm>
            <a:prstGeom prst="rect">
              <a:avLst/>
            </a:prstGeom>
            <a:grpFill/>
          </p:spPr>
          <p:txBody>
            <a:bodyPr wrap="square" rtlCol="0">
              <a:spAutoFit/>
            </a:bodyPr>
            <a:p>
              <a:pPr algn="l"/>
              <a:r>
                <a:rPr lang="zh-CN" altLang="en-US" sz="2800" b="1" dirty="0" smtClean="0">
                  <a:solidFill>
                    <a:schemeClr val="bg1"/>
                  </a:solidFill>
                  <a:latin typeface="微软雅黑" panose="020B0503020204020204" pitchFamily="34" charset="-122"/>
                  <a:ea typeface="微软雅黑" panose="020B0503020204020204" pitchFamily="34" charset="-122"/>
                </a:rPr>
                <a:t>特点</a:t>
              </a:r>
              <a:endParaRPr lang="zh-CN" altLang="en-US" sz="2800" b="1" dirty="0" smtClean="0">
                <a:solidFill>
                  <a:schemeClr val="bg1"/>
                </a:solidFill>
                <a:latin typeface="微软雅黑" panose="020B0503020204020204" pitchFamily="34" charset="-122"/>
                <a:ea typeface="微软雅黑" panose="020B0503020204020204" pitchFamily="34" charset="-122"/>
              </a:endParaRPr>
            </a:p>
          </p:txBody>
        </p:sp>
      </p:grpSp>
      <p:sp>
        <p:nvSpPr>
          <p:cNvPr id="14" name="TextBox 5"/>
          <p:cNvSpPr txBox="1"/>
          <p:nvPr/>
        </p:nvSpPr>
        <p:spPr>
          <a:xfrm>
            <a:off x="1710055" y="1946910"/>
            <a:ext cx="10374630" cy="2676525"/>
          </a:xfrm>
          <a:prstGeom prst="rect">
            <a:avLst/>
          </a:prstGeom>
          <a:noFill/>
          <a:ln>
            <a:solidFill>
              <a:schemeClr val="tx1"/>
            </a:solidFill>
            <a:prstDash val="dashDot"/>
          </a:ln>
        </p:spPr>
        <p:txBody>
          <a:bodyPr wrap="square" rtlCol="0">
            <a:spAutoFit/>
          </a:bodyPr>
          <a:p>
            <a:pPr algn="l" eaLnBrk="1" hangingPunct="1">
              <a:buFont typeface="Wingdings" panose="05000000000000000000" pitchFamily="2" charset="2"/>
              <a:buNone/>
            </a:pPr>
            <a:r>
              <a:rPr lang="zh-CN" altLang="en-US" sz="2400" b="1" dirty="0">
                <a:latin typeface="微软雅黑" panose="020B0503020204020204" pitchFamily="34" charset="-122"/>
                <a:ea typeface="微软雅黑" panose="020B0503020204020204" pitchFamily="34" charset="-122"/>
                <a:sym typeface="+mn-ea"/>
              </a:rPr>
              <a:t>1、集中决策，分散经营</a:t>
            </a:r>
            <a:endParaRPr lang="zh-CN" altLang="en-US" sz="2400" b="1" dirty="0">
              <a:solidFill>
                <a:srgbClr val="0066FF"/>
              </a:solidFill>
              <a:latin typeface="微软雅黑" panose="020B0503020204020204" pitchFamily="34" charset="-122"/>
              <a:ea typeface="微软雅黑" panose="020B0503020204020204" pitchFamily="34" charset="-122"/>
              <a:sym typeface="+mn-ea"/>
            </a:endParaRPr>
          </a:p>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            ——集权领导下实行分权管理</a:t>
            </a:r>
            <a:endParaRPr lang="zh-CN" altLang="en-US" sz="2400" dirty="0">
              <a:latin typeface="微软雅黑" panose="020B0503020204020204" pitchFamily="34" charset="-122"/>
              <a:ea typeface="微软雅黑" panose="020B0503020204020204" pitchFamily="34" charset="-122"/>
              <a:sym typeface="+mn-ea"/>
            </a:endParaRPr>
          </a:p>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      1）集中决策</a:t>
            </a:r>
            <a:endParaRPr lang="zh-CN" altLang="en-US" sz="2400" dirty="0">
              <a:latin typeface="微软雅黑" panose="020B0503020204020204" pitchFamily="34" charset="-122"/>
              <a:ea typeface="微软雅黑" panose="020B0503020204020204" pitchFamily="34" charset="-122"/>
              <a:sym typeface="+mn-ea"/>
            </a:endParaRPr>
          </a:p>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       ——总公司只保留人事权、投资分配权、价格浮动分配权、监督权等</a:t>
            </a:r>
            <a:endParaRPr lang="zh-CN" altLang="en-US" sz="2400" dirty="0">
              <a:latin typeface="微软雅黑" panose="020B0503020204020204" pitchFamily="34" charset="-122"/>
              <a:ea typeface="微软雅黑" panose="020B0503020204020204" pitchFamily="34" charset="-122"/>
              <a:sym typeface="+mn-ea"/>
            </a:endParaRPr>
          </a:p>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       2）分散经营</a:t>
            </a:r>
            <a:endParaRPr lang="zh-CN" altLang="en-US" sz="2400" dirty="0">
              <a:latin typeface="微软雅黑" panose="020B0503020204020204" pitchFamily="34" charset="-122"/>
              <a:ea typeface="微软雅黑" panose="020B0503020204020204" pitchFamily="34" charset="-122"/>
              <a:sym typeface="+mn-ea"/>
            </a:endParaRPr>
          </a:p>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      ——各事业部独立经营，单独核算</a:t>
            </a:r>
            <a:endParaRPr lang="zh-CN" altLang="en-US" sz="2400" dirty="0">
              <a:latin typeface="微软雅黑" panose="020B0503020204020204" pitchFamily="34" charset="-122"/>
              <a:ea typeface="微软雅黑" panose="020B0503020204020204" pitchFamily="34" charset="-122"/>
              <a:sym typeface="+mn-ea"/>
            </a:endParaRPr>
          </a:p>
          <a:p>
            <a:pPr algn="l" eaLnBrk="1" hangingPunct="1">
              <a:buFont typeface="Wingdings" panose="05000000000000000000" pitchFamily="2" charset="2"/>
              <a:buNone/>
            </a:pPr>
            <a:r>
              <a:rPr lang="zh-CN" altLang="en-US" sz="2400" b="1" dirty="0">
                <a:latin typeface="微软雅黑" panose="020B0503020204020204" pitchFamily="34" charset="-122"/>
                <a:ea typeface="微软雅黑" panose="020B0503020204020204" pitchFamily="34" charset="-122"/>
                <a:sym typeface="+mn-ea"/>
              </a:rPr>
              <a:t>2、三级管理部门都设参谋机构，起参谋作用。</a:t>
            </a:r>
            <a:endParaRPr lang="zh-CN" altLang="en-US" sz="2400" b="1" dirty="0">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84"/>
                                        </p:tgtEl>
                                        <p:attrNameLst>
                                          <p:attrName>style.visibility</p:attrName>
                                        </p:attrNameLst>
                                      </p:cBhvr>
                                      <p:to>
                                        <p:strVal val="visible"/>
                                      </p:to>
                                    </p:set>
                                    <p:anim calcmode="lin" valueType="num">
                                      <p:cBhvr additive="base">
                                        <p:cTn id="11" dur="500" fill="hold"/>
                                        <p:tgtEl>
                                          <p:spTgt spid="84"/>
                                        </p:tgtEl>
                                        <p:attrNameLst>
                                          <p:attrName>ppt_x</p:attrName>
                                        </p:attrNameLst>
                                      </p:cBhvr>
                                      <p:tavLst>
                                        <p:tav tm="0">
                                          <p:val>
                                            <p:strVal val="#ppt_x"/>
                                          </p:val>
                                        </p:tav>
                                        <p:tav tm="100000">
                                          <p:val>
                                            <p:strVal val="#ppt_x"/>
                                          </p:val>
                                        </p:tav>
                                      </p:tavLst>
                                    </p:anim>
                                    <p:anim calcmode="lin" valueType="num">
                                      <p:cBhvr additive="base">
                                        <p:cTn id="12" dur="500" fill="hold"/>
                                        <p:tgtEl>
                                          <p:spTgt spid="8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4"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 name="文本框 4"/>
          <p:cNvSpPr txBox="1"/>
          <p:nvPr/>
        </p:nvSpPr>
        <p:spPr>
          <a:xfrm>
            <a:off x="2450465" y="5283835"/>
            <a:ext cx="9741535" cy="521970"/>
          </a:xfrm>
          <a:prstGeom prst="rect">
            <a:avLst/>
          </a:prstGeom>
          <a:noFill/>
        </p:spPr>
        <p:txBody>
          <a:bodyPr wrap="square" rtlCol="0">
            <a:spAutoFit/>
          </a:bodyPr>
          <a:p>
            <a:r>
              <a:rPr lang="zh-CN" altLang="en-US" sz="2800">
                <a:solidFill>
                  <a:schemeClr val="bg1"/>
                </a:solidFill>
                <a:latin typeface="微软雅黑" panose="020B0503020204020204" pitchFamily="34" charset="-122"/>
                <a:ea typeface="微软雅黑" panose="020B0503020204020204" pitchFamily="34" charset="-122"/>
              </a:rPr>
              <a:t>猴子取食的实验说明了什么问题？</a:t>
            </a:r>
            <a:endParaRPr lang="zh-CN" altLang="en-US" sz="2800">
              <a:solidFill>
                <a:schemeClr val="bg1"/>
              </a:solidFill>
              <a:latin typeface="微软雅黑" panose="020B0503020204020204" pitchFamily="34" charset="-122"/>
              <a:ea typeface="微软雅黑" panose="020B0503020204020204" pitchFamily="34" charset="-122"/>
            </a:endParaRPr>
          </a:p>
        </p:txBody>
      </p:sp>
      <p:grpSp>
        <p:nvGrpSpPr>
          <p:cNvPr id="84" name="组合 83"/>
          <p:cNvGrpSpPr/>
          <p:nvPr/>
        </p:nvGrpSpPr>
        <p:grpSpPr>
          <a:xfrm>
            <a:off x="778690" y="1202517"/>
            <a:ext cx="914014" cy="914014"/>
            <a:chOff x="5105593" y="1379191"/>
            <a:chExt cx="914014" cy="914014"/>
          </a:xfrm>
          <a:solidFill>
            <a:srgbClr val="0070C0"/>
          </a:solidFill>
        </p:grpSpPr>
        <p:grpSp>
          <p:nvGrpSpPr>
            <p:cNvPr id="85" name="组合 84"/>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86" name="同心圆 85"/>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87" name="椭圆 86"/>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88" name="TextBox 8"/>
            <p:cNvSpPr txBox="1"/>
            <p:nvPr/>
          </p:nvSpPr>
          <p:spPr>
            <a:xfrm>
              <a:off x="5217788" y="1636411"/>
              <a:ext cx="690880" cy="398780"/>
            </a:xfrm>
            <a:prstGeom prst="rect">
              <a:avLst/>
            </a:prstGeom>
            <a:grpFill/>
          </p:spPr>
          <p:txBody>
            <a:bodyPr wrap="none" rtlCol="0">
              <a:spAutoFit/>
            </a:bodyPr>
            <a:p>
              <a:pPr algn="l"/>
              <a:r>
                <a:rPr lang="zh-CN" altLang="en-US" sz="2000" b="1" dirty="0" smtClean="0">
                  <a:solidFill>
                    <a:schemeClr val="bg1"/>
                  </a:solidFill>
                  <a:latin typeface="微软雅黑" panose="020B0503020204020204" pitchFamily="34" charset="-122"/>
                  <a:ea typeface="微软雅黑" panose="020B0503020204020204" pitchFamily="34" charset="-122"/>
                </a:rPr>
                <a:t>优点</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grpSp>
        <p:nvGrpSpPr>
          <p:cNvPr id="2" name="组合 1"/>
          <p:cNvGrpSpPr/>
          <p:nvPr/>
        </p:nvGrpSpPr>
        <p:grpSpPr>
          <a:xfrm>
            <a:off x="812980" y="3197052"/>
            <a:ext cx="914014" cy="914014"/>
            <a:chOff x="5105593" y="1379191"/>
            <a:chExt cx="914014" cy="914014"/>
          </a:xfrm>
          <a:solidFill>
            <a:srgbClr val="0070C0"/>
          </a:solidFill>
        </p:grpSpPr>
        <p:grpSp>
          <p:nvGrpSpPr>
            <p:cNvPr id="4" name="组合 3"/>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6" name="同心圆 5"/>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7" name="椭圆 6"/>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8" name="TextBox 8"/>
            <p:cNvSpPr txBox="1"/>
            <p:nvPr/>
          </p:nvSpPr>
          <p:spPr>
            <a:xfrm>
              <a:off x="5217788" y="1636411"/>
              <a:ext cx="690880" cy="398780"/>
            </a:xfrm>
            <a:prstGeom prst="rect">
              <a:avLst/>
            </a:prstGeom>
            <a:grpFill/>
          </p:spPr>
          <p:txBody>
            <a:bodyPr wrap="none" rtlCol="0">
              <a:spAutoFit/>
            </a:bodyPr>
            <a:p>
              <a:pPr algn="l"/>
              <a:r>
                <a:rPr lang="zh-CN" altLang="en-US" sz="2000" b="1" dirty="0" smtClean="0">
                  <a:solidFill>
                    <a:schemeClr val="bg1"/>
                  </a:solidFill>
                  <a:latin typeface="微软雅黑" panose="020B0503020204020204" pitchFamily="34" charset="-122"/>
                  <a:ea typeface="微软雅黑" panose="020B0503020204020204" pitchFamily="34" charset="-122"/>
                </a:rPr>
                <a:t>缺点</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grpSp>
        <p:nvGrpSpPr>
          <p:cNvPr id="9" name="组合 8"/>
          <p:cNvGrpSpPr/>
          <p:nvPr/>
        </p:nvGrpSpPr>
        <p:grpSpPr>
          <a:xfrm>
            <a:off x="698500" y="4831080"/>
            <a:ext cx="1144797" cy="1173480"/>
            <a:chOff x="5105593" y="1379191"/>
            <a:chExt cx="914014" cy="914014"/>
          </a:xfrm>
          <a:solidFill>
            <a:srgbClr val="0070C0"/>
          </a:solidFill>
        </p:grpSpPr>
        <p:grpSp>
          <p:nvGrpSpPr>
            <p:cNvPr id="10" name="组合 9"/>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11" name="同心圆 10"/>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2" name="椭圆 11"/>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13" name="TextBox 8"/>
            <p:cNvSpPr txBox="1"/>
            <p:nvPr/>
          </p:nvSpPr>
          <p:spPr>
            <a:xfrm>
              <a:off x="5282024" y="1560708"/>
              <a:ext cx="644382" cy="550486"/>
            </a:xfrm>
            <a:prstGeom prst="rect">
              <a:avLst/>
            </a:prstGeom>
            <a:grpFill/>
          </p:spPr>
          <p:txBody>
            <a:bodyPr wrap="square" rtlCol="0">
              <a:spAutoFit/>
            </a:bodyPr>
            <a:p>
              <a:pPr algn="l"/>
              <a:r>
                <a:rPr lang="zh-CN" altLang="en-US" sz="2000" b="1" dirty="0" smtClean="0">
                  <a:solidFill>
                    <a:schemeClr val="bg1"/>
                  </a:solidFill>
                  <a:latin typeface="微软雅黑" panose="020B0503020204020204" pitchFamily="34" charset="-122"/>
                  <a:ea typeface="微软雅黑" panose="020B0503020204020204" pitchFamily="34" charset="-122"/>
                </a:rPr>
                <a:t>适合</a:t>
              </a:r>
              <a:endParaRPr lang="zh-CN" altLang="en-US" sz="2000" b="1" dirty="0" smtClean="0">
                <a:solidFill>
                  <a:schemeClr val="bg1"/>
                </a:solidFill>
                <a:latin typeface="微软雅黑" panose="020B0503020204020204" pitchFamily="34" charset="-122"/>
                <a:ea typeface="微软雅黑" panose="020B0503020204020204" pitchFamily="34" charset="-122"/>
              </a:endParaRPr>
            </a:p>
            <a:p>
              <a:pPr algn="l"/>
              <a:r>
                <a:rPr lang="zh-CN" altLang="en-US" sz="2000" b="1" dirty="0" smtClean="0">
                  <a:solidFill>
                    <a:schemeClr val="bg1"/>
                  </a:solidFill>
                  <a:latin typeface="微软雅黑" panose="020B0503020204020204" pitchFamily="34" charset="-122"/>
                  <a:ea typeface="微软雅黑" panose="020B0503020204020204" pitchFamily="34" charset="-122"/>
                </a:rPr>
                <a:t>条件</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sp>
        <p:nvSpPr>
          <p:cNvPr id="83" name="TextBox 5"/>
          <p:cNvSpPr txBox="1"/>
          <p:nvPr/>
        </p:nvSpPr>
        <p:spPr>
          <a:xfrm>
            <a:off x="1900142" y="1266611"/>
            <a:ext cx="7950200" cy="1568450"/>
          </a:xfrm>
          <a:prstGeom prst="rect">
            <a:avLst/>
          </a:prstGeom>
          <a:noFill/>
          <a:ln>
            <a:solidFill>
              <a:schemeClr val="tx1"/>
            </a:solidFill>
            <a:prstDash val="dashDot"/>
          </a:ln>
        </p:spPr>
        <p:txBody>
          <a:bodyPr wrap="square" rtlCol="0">
            <a:spAutoFit/>
          </a:bodyPr>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1、有利于发挥各事业部的积极性和主动性；</a:t>
            </a:r>
            <a:endParaRPr lang="zh-CN" altLang="en-US" sz="2400" dirty="0">
              <a:latin typeface="微软雅黑" panose="020B0503020204020204" pitchFamily="34" charset="-122"/>
              <a:ea typeface="微软雅黑" panose="020B0503020204020204" pitchFamily="34" charset="-122"/>
              <a:sym typeface="+mn-ea"/>
            </a:endParaRPr>
          </a:p>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2、有利于培养综合型高级管理人才；</a:t>
            </a:r>
            <a:endParaRPr lang="zh-CN" altLang="en-US" sz="2400" dirty="0">
              <a:latin typeface="微软雅黑" panose="020B0503020204020204" pitchFamily="34" charset="-122"/>
              <a:ea typeface="微软雅黑" panose="020B0503020204020204" pitchFamily="34" charset="-122"/>
              <a:sym typeface="+mn-ea"/>
            </a:endParaRPr>
          </a:p>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3、有利于高层管理者摆脱日常事务；</a:t>
            </a:r>
            <a:endParaRPr lang="zh-CN" altLang="en-US" sz="2400" dirty="0">
              <a:latin typeface="微软雅黑" panose="020B0503020204020204" pitchFamily="34" charset="-122"/>
              <a:ea typeface="微软雅黑" panose="020B0503020204020204" pitchFamily="34" charset="-122"/>
              <a:sym typeface="+mn-ea"/>
            </a:endParaRPr>
          </a:p>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4、有利于提高生产效率，保证产品质量，降低产品成本。</a:t>
            </a:r>
            <a:endParaRPr lang="zh-CN" altLang="en-US" sz="2400" dirty="0">
              <a:latin typeface="微软雅黑" panose="020B0503020204020204" pitchFamily="34" charset="-122"/>
              <a:ea typeface="微软雅黑" panose="020B0503020204020204" pitchFamily="34" charset="-122"/>
              <a:sym typeface="+mn-ea"/>
            </a:endParaRPr>
          </a:p>
        </p:txBody>
      </p:sp>
      <p:sp>
        <p:nvSpPr>
          <p:cNvPr id="14" name="TextBox 5"/>
          <p:cNvSpPr txBox="1"/>
          <p:nvPr/>
        </p:nvSpPr>
        <p:spPr>
          <a:xfrm>
            <a:off x="1992217" y="3054771"/>
            <a:ext cx="7950200" cy="1568450"/>
          </a:xfrm>
          <a:prstGeom prst="rect">
            <a:avLst/>
          </a:prstGeom>
          <a:noFill/>
          <a:ln>
            <a:solidFill>
              <a:schemeClr val="tx1"/>
            </a:solidFill>
            <a:prstDash val="dashDot"/>
          </a:ln>
        </p:spPr>
        <p:txBody>
          <a:bodyPr wrap="square" rtlCol="0">
            <a:spAutoFit/>
          </a:bodyPr>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1、管理费用高</a:t>
            </a:r>
            <a:endParaRPr lang="zh-CN" altLang="en-US" sz="2400" dirty="0">
              <a:latin typeface="微软雅黑" panose="020B0503020204020204" pitchFamily="34" charset="-122"/>
              <a:ea typeface="微软雅黑" panose="020B0503020204020204" pitchFamily="34" charset="-122"/>
              <a:sym typeface="+mn-ea"/>
            </a:endParaRPr>
          </a:p>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2、各分部之间缺乏有效沟通，甚至激发矛盾</a:t>
            </a:r>
            <a:endParaRPr lang="zh-CN" altLang="en-US" sz="2400" dirty="0">
              <a:latin typeface="微软雅黑" panose="020B0503020204020204" pitchFamily="34" charset="-122"/>
              <a:ea typeface="微软雅黑" panose="020B0503020204020204" pitchFamily="34" charset="-122"/>
              <a:sym typeface="+mn-ea"/>
            </a:endParaRPr>
          </a:p>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3、各事业部之间人员互换困难，相互支援较差</a:t>
            </a:r>
            <a:endParaRPr lang="zh-CN" altLang="en-US" sz="2400" dirty="0">
              <a:latin typeface="微软雅黑" panose="020B0503020204020204" pitchFamily="34" charset="-122"/>
              <a:ea typeface="微软雅黑" panose="020B0503020204020204" pitchFamily="34" charset="-122"/>
              <a:sym typeface="+mn-ea"/>
            </a:endParaRPr>
          </a:p>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4、分权过度，严重的错误不能及时被阻止</a:t>
            </a:r>
            <a:endParaRPr lang="zh-CN" altLang="en-US" sz="2400" dirty="0">
              <a:latin typeface="微软雅黑" panose="020B0503020204020204" pitchFamily="34" charset="-122"/>
              <a:ea typeface="微软雅黑" panose="020B0503020204020204" pitchFamily="34" charset="-122"/>
              <a:sym typeface="+mn-ea"/>
            </a:endParaRPr>
          </a:p>
        </p:txBody>
      </p:sp>
      <p:sp>
        <p:nvSpPr>
          <p:cNvPr id="15" name="TextBox 5"/>
          <p:cNvSpPr txBox="1"/>
          <p:nvPr/>
        </p:nvSpPr>
        <p:spPr>
          <a:xfrm>
            <a:off x="1992217" y="4779431"/>
            <a:ext cx="7950200" cy="829945"/>
          </a:xfrm>
          <a:prstGeom prst="rect">
            <a:avLst/>
          </a:prstGeom>
          <a:noFill/>
          <a:ln>
            <a:solidFill>
              <a:schemeClr val="tx1"/>
            </a:solidFill>
            <a:prstDash val="dashDot"/>
          </a:ln>
        </p:spPr>
        <p:txBody>
          <a:bodyPr wrap="square" rtlCol="0">
            <a:spAutoFit/>
          </a:bodyPr>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1、</a:t>
            </a:r>
            <a:r>
              <a:rPr lang="zh-CN" altLang="en-US" sz="2400" b="1" dirty="0">
                <a:latin typeface="微软雅黑" panose="020B0503020204020204" pitchFamily="34" charset="-122"/>
                <a:ea typeface="微软雅黑" panose="020B0503020204020204" pitchFamily="34" charset="-122"/>
                <a:sym typeface="+mn-ea"/>
              </a:rPr>
              <a:t>跨国大公司</a:t>
            </a:r>
            <a:endParaRPr lang="zh-CN" altLang="en-US" sz="2400" b="1" dirty="0">
              <a:latin typeface="微软雅黑" panose="020B0503020204020204" pitchFamily="34" charset="-122"/>
              <a:ea typeface="微软雅黑" panose="020B0503020204020204" pitchFamily="34" charset="-122"/>
              <a:sym typeface="+mn-ea"/>
            </a:endParaRPr>
          </a:p>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2、产品类别</a:t>
            </a:r>
            <a:r>
              <a:rPr lang="zh-CN" altLang="en-US" sz="2400" b="1" dirty="0">
                <a:latin typeface="微软雅黑" panose="020B0503020204020204" pitchFamily="34" charset="-122"/>
                <a:ea typeface="微软雅黑" panose="020B0503020204020204" pitchFamily="34" charset="-122"/>
                <a:sym typeface="+mn-ea"/>
              </a:rPr>
              <a:t>复杂或跨地区的企业、集团</a:t>
            </a:r>
            <a:endParaRPr lang="zh-CN" altLang="en-US" sz="2400" b="1" dirty="0">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84"/>
                                        </p:tgtEl>
                                        <p:attrNameLst>
                                          <p:attrName>style.visibility</p:attrName>
                                        </p:attrNameLst>
                                      </p:cBhvr>
                                      <p:to>
                                        <p:strVal val="visible"/>
                                      </p:to>
                                    </p:set>
                                    <p:anim calcmode="lin" valueType="num">
                                      <p:cBhvr additive="base">
                                        <p:cTn id="11" dur="500" fill="hold"/>
                                        <p:tgtEl>
                                          <p:spTgt spid="84"/>
                                        </p:tgtEl>
                                        <p:attrNameLst>
                                          <p:attrName>ppt_x</p:attrName>
                                        </p:attrNameLst>
                                      </p:cBhvr>
                                      <p:tavLst>
                                        <p:tav tm="0">
                                          <p:val>
                                            <p:strVal val="#ppt_x"/>
                                          </p:val>
                                        </p:tav>
                                        <p:tav tm="100000">
                                          <p:val>
                                            <p:strVal val="#ppt_x"/>
                                          </p:val>
                                        </p:tav>
                                      </p:tavLst>
                                    </p:anim>
                                    <p:anim calcmode="lin" valueType="num">
                                      <p:cBhvr additive="base">
                                        <p:cTn id="12" dur="500" fill="hold"/>
                                        <p:tgtEl>
                                          <p:spTgt spid="84"/>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3"/>
                                        </p:tgtEl>
                                        <p:attrNameLst>
                                          <p:attrName>style.visibility</p:attrName>
                                        </p:attrNameLst>
                                      </p:cBhvr>
                                      <p:to>
                                        <p:strVal val="visible"/>
                                      </p:to>
                                    </p:set>
                                    <p:anim calcmode="lin" valueType="num">
                                      <p:cBhvr additive="base">
                                        <p:cTn id="27" dur="500" fill="hold"/>
                                        <p:tgtEl>
                                          <p:spTgt spid="83"/>
                                        </p:tgtEl>
                                        <p:attrNameLst>
                                          <p:attrName>ppt_x</p:attrName>
                                        </p:attrNameLst>
                                      </p:cBhvr>
                                      <p:tavLst>
                                        <p:tav tm="0">
                                          <p:val>
                                            <p:strVal val="#ppt_x"/>
                                          </p:val>
                                        </p:tav>
                                        <p:tav tm="100000">
                                          <p:val>
                                            <p:strVal val="#ppt_x"/>
                                          </p:val>
                                        </p:tav>
                                      </p:tavLst>
                                    </p:anim>
                                    <p:anim calcmode="lin" valueType="num">
                                      <p:cBhvr additive="base">
                                        <p:cTn id="28" dur="500" fill="hold"/>
                                        <p:tgtEl>
                                          <p:spTgt spid="8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83" grpId="0" bldLvl="0" animBg="1"/>
      <p:bldP spid="14" grpId="0" bldLvl="0" animBg="1"/>
      <p:bldP spid="15"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pic>
        <p:nvPicPr>
          <p:cNvPr id="12291" name="图片 12290" descr="BE0MQCZI@0E37A44W}98}I9"/>
          <p:cNvPicPr>
            <a:picLocks noChangeAspect="1"/>
          </p:cNvPicPr>
          <p:nvPr/>
        </p:nvPicPr>
        <p:blipFill>
          <a:blip r:embed="rId1"/>
          <a:stretch>
            <a:fillRect/>
          </a:stretch>
        </p:blipFill>
        <p:spPr>
          <a:xfrm>
            <a:off x="2727960" y="1580515"/>
            <a:ext cx="7867650" cy="4545965"/>
          </a:xfrm>
          <a:prstGeom prst="rect">
            <a:avLst/>
          </a:prstGeom>
          <a:noFill/>
          <a:ln w="9525">
            <a:noFill/>
          </a:ln>
        </p:spPr>
      </p:pic>
      <p:sp>
        <p:nvSpPr>
          <p:cNvPr id="12290" name="文本占位符 12289"/>
          <p:cNvSpPr>
            <a:spLocks noGrp="1"/>
          </p:cNvSpPr>
          <p:nvPr/>
        </p:nvSpPr>
        <p:spPr>
          <a:xfrm>
            <a:off x="609600" y="1600200"/>
            <a:ext cx="10972800" cy="4525963"/>
          </a:xfr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b="1" dirty="0">
                <a:ea typeface="宋体" panose="02010600030101010101" pitchFamily="2" charset="-122"/>
              </a:rPr>
              <a:t>产品事业部制</a:t>
            </a:r>
            <a:endParaRPr lang="zh-CN" altLang="en-US" b="1" dirty="0">
              <a:ea typeface="宋体" panose="02010600030101010101" pitchFamily="2" charset="-122"/>
            </a:endParaRPr>
          </a:p>
          <a:p>
            <a:pPr>
              <a:buNone/>
            </a:pPr>
            <a:endParaRPr lang="zh-CN" altLang="en-US" b="1" dirty="0">
              <a:ea typeface="宋体" panose="02010600030101010101" pitchFamily="2" charset="-122"/>
            </a:endParaRPr>
          </a:p>
        </p:txBody>
      </p:sp>
      <p:sp>
        <p:nvSpPr>
          <p:cNvPr id="17" name="文本框 16"/>
          <p:cNvSpPr txBox="1"/>
          <p:nvPr/>
        </p:nvSpPr>
        <p:spPr>
          <a:xfrm>
            <a:off x="379095" y="922020"/>
            <a:ext cx="164338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latin typeface="微软雅黑" panose="020B0503020204020204" pitchFamily="34" charset="-122"/>
                <a:ea typeface="微软雅黑" panose="020B0503020204020204" pitchFamily="34" charset="-122"/>
              </a:rPr>
              <a:t>案例分析</a:t>
            </a:r>
            <a:endParaRPr lang="zh-CN" altLang="en-US" sz="2800">
              <a:latin typeface="微软雅黑" panose="020B0503020204020204" pitchFamily="34" charset="-122"/>
              <a:ea typeface="微软雅黑" panose="020B0503020204020204" pitchFamily="34" charset="-122"/>
            </a:endParaRPr>
          </a:p>
        </p:txBody>
      </p:sp>
      <p:sp>
        <p:nvSpPr>
          <p:cNvPr id="9219" name="内容占位符 2"/>
          <p:cNvSpPr>
            <a:spLocks noGrp="1"/>
          </p:cNvSpPr>
          <p:nvPr/>
        </p:nvSpPr>
        <p:spPr>
          <a:xfrm>
            <a:off x="2181225" y="922020"/>
            <a:ext cx="8534400" cy="728980"/>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None/>
            </a:pPr>
            <a:r>
              <a:rPr lang="zh-CN" altLang="en-US" sz="2400" b="1" dirty="0">
                <a:solidFill>
                  <a:schemeClr val="tx2"/>
                </a:solidFill>
                <a:latin typeface="微软雅黑" panose="020B0503020204020204" pitchFamily="34" charset="-122"/>
                <a:ea typeface="微软雅黑" panose="020B0503020204020204" pitchFamily="34" charset="-122"/>
              </a:rPr>
              <a:t>乐百氏组织结构变迁（</a:t>
            </a:r>
            <a:r>
              <a:rPr lang="en-US" altLang="zh-CN" sz="2400" b="1" dirty="0">
                <a:solidFill>
                  <a:schemeClr val="tx2"/>
                </a:solidFill>
                <a:latin typeface="微软雅黑" panose="020B0503020204020204" pitchFamily="34" charset="-122"/>
                <a:ea typeface="微软雅黑" panose="020B0503020204020204" pitchFamily="34" charset="-122"/>
              </a:rPr>
              <a:t>2</a:t>
            </a:r>
            <a:r>
              <a:rPr lang="zh-CN" altLang="en-US" sz="2400" b="1" dirty="0">
                <a:solidFill>
                  <a:schemeClr val="tx2"/>
                </a:solidFill>
                <a:latin typeface="微软雅黑" panose="020B0503020204020204" pitchFamily="34" charset="-122"/>
                <a:ea typeface="微软雅黑" panose="020B0503020204020204" pitchFamily="34" charset="-122"/>
              </a:rPr>
              <a:t>）</a:t>
            </a:r>
            <a:endParaRPr lang="zh-CN" altLang="en-US" sz="2400" b="1"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40" presetClass="entr" presetSubtype="0" fill="hold" grpId="0" nodeType="clickEffect">
                                  <p:stCondLst>
                                    <p:cond delay="0"/>
                                  </p:stCondLst>
                                  <p:iterate type="lt">
                                    <p:tmPct val="10000"/>
                                  </p:iterate>
                                  <p:childTnLst>
                                    <p:set>
                                      <p:cBhvr>
                                        <p:cTn id="11" dur="indefinite" fill="hold">
                                          <p:stCondLst>
                                            <p:cond delay="0"/>
                                          </p:stCondLst>
                                        </p:cTn>
                                        <p:tgtEl>
                                          <p:spTgt spid="12290">
                                            <p:txEl>
                                              <p:charRg st="0" end="7"/>
                                            </p:txEl>
                                          </p:spTgt>
                                        </p:tgtEl>
                                        <p:attrNameLst>
                                          <p:attrName>style.visibility</p:attrName>
                                        </p:attrNameLst>
                                      </p:cBhvr>
                                      <p:to>
                                        <p:strVal val="visible"/>
                                      </p:to>
                                    </p:set>
                                    <p:animEffect transition="in" filter="fade">
                                      <p:cBhvr>
                                        <p:cTn id="12" dur="1000"/>
                                        <p:tgtEl>
                                          <p:spTgt spid="12290">
                                            <p:txEl>
                                              <p:charRg st="0" end="7"/>
                                            </p:txEl>
                                          </p:spTgt>
                                        </p:tgtEl>
                                      </p:cBhvr>
                                    </p:animEffect>
                                    <p:anim calcmode="lin" valueType="num">
                                      <p:cBhvr>
                                        <p:cTn id="13" dur="1000" fill="hold"/>
                                        <p:tgtEl>
                                          <p:spTgt spid="12290">
                                            <p:txEl>
                                              <p:charRg st="0" end="7"/>
                                            </p:txEl>
                                          </p:spTgt>
                                        </p:tgtEl>
                                        <p:attrNameLst>
                                          <p:attrName>ppt_x</p:attrName>
                                        </p:attrNameLst>
                                      </p:cBhvr>
                                      <p:tavLst>
                                        <p:tav tm="0">
                                          <p:val>
                                            <p:strVal val="#ppt_x-.1"/>
                                          </p:val>
                                        </p:tav>
                                        <p:tav tm="100000">
                                          <p:val>
                                            <p:strVal val="#ppt_x"/>
                                          </p:val>
                                        </p:tav>
                                      </p:tavLst>
                                    </p:anim>
                                    <p:anim calcmode="lin" valueType="num">
                                      <p:cBhvr>
                                        <p:cTn id="14" dur="1000" fill="hold"/>
                                        <p:tgtEl>
                                          <p:spTgt spid="12290">
                                            <p:txEl>
                                              <p:charRg st="0"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2290"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7" name="文本框 16"/>
          <p:cNvSpPr txBox="1"/>
          <p:nvPr/>
        </p:nvSpPr>
        <p:spPr>
          <a:xfrm>
            <a:off x="379095" y="922020"/>
            <a:ext cx="164338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latin typeface="微软雅黑" panose="020B0503020204020204" pitchFamily="34" charset="-122"/>
                <a:ea typeface="微软雅黑" panose="020B0503020204020204" pitchFamily="34" charset="-122"/>
              </a:rPr>
              <a:t>案例分析</a:t>
            </a:r>
            <a:endParaRPr lang="zh-CN" altLang="en-US" sz="2800">
              <a:latin typeface="微软雅黑" panose="020B0503020204020204" pitchFamily="34" charset="-122"/>
              <a:ea typeface="微软雅黑" panose="020B0503020204020204" pitchFamily="34" charset="-122"/>
            </a:endParaRPr>
          </a:p>
        </p:txBody>
      </p:sp>
      <p:sp>
        <p:nvSpPr>
          <p:cNvPr id="9219" name="内容占位符 2"/>
          <p:cNvSpPr>
            <a:spLocks noGrp="1"/>
          </p:cNvSpPr>
          <p:nvPr/>
        </p:nvSpPr>
        <p:spPr>
          <a:xfrm>
            <a:off x="2181225" y="922020"/>
            <a:ext cx="8534400" cy="728980"/>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None/>
            </a:pPr>
            <a:r>
              <a:rPr lang="zh-CN" altLang="en-US" sz="2400" b="1" dirty="0">
                <a:solidFill>
                  <a:schemeClr val="tx2"/>
                </a:solidFill>
                <a:latin typeface="微软雅黑" panose="020B0503020204020204" pitchFamily="34" charset="-122"/>
                <a:ea typeface="微软雅黑" panose="020B0503020204020204" pitchFamily="34" charset="-122"/>
              </a:rPr>
              <a:t>乐百氏组织结构变迁（</a:t>
            </a:r>
            <a:r>
              <a:rPr lang="en-US" altLang="zh-CN" sz="2400" b="1" dirty="0">
                <a:solidFill>
                  <a:schemeClr val="tx2"/>
                </a:solidFill>
                <a:latin typeface="微软雅黑" panose="020B0503020204020204" pitchFamily="34" charset="-122"/>
                <a:ea typeface="微软雅黑" panose="020B0503020204020204" pitchFamily="34" charset="-122"/>
              </a:rPr>
              <a:t>2</a:t>
            </a:r>
            <a:r>
              <a:rPr lang="zh-CN" altLang="en-US" sz="2400" b="1" dirty="0">
                <a:solidFill>
                  <a:schemeClr val="tx2"/>
                </a:solidFill>
                <a:latin typeface="微软雅黑" panose="020B0503020204020204" pitchFamily="34" charset="-122"/>
                <a:ea typeface="微软雅黑" panose="020B0503020204020204" pitchFamily="34" charset="-122"/>
              </a:rPr>
              <a:t>）</a:t>
            </a:r>
            <a:endParaRPr lang="zh-CN" altLang="en-US" sz="2400" b="1" dirty="0">
              <a:solidFill>
                <a:schemeClr val="tx2"/>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1609090" y="1845310"/>
            <a:ext cx="204597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latin typeface="微软雅黑" panose="020B0503020204020204" pitchFamily="34" charset="-122"/>
                <a:ea typeface="微软雅黑" panose="020B0503020204020204" pitchFamily="34" charset="-122"/>
              </a:rPr>
              <a:t>产品事业部</a:t>
            </a:r>
            <a:endParaRPr lang="zh-CN" altLang="en-US" sz="2800">
              <a:latin typeface="微软雅黑" panose="020B0503020204020204" pitchFamily="34" charset="-122"/>
              <a:ea typeface="微软雅黑" panose="020B0503020204020204" pitchFamily="34" charset="-122"/>
            </a:endParaRPr>
          </a:p>
        </p:txBody>
      </p:sp>
      <p:sp>
        <p:nvSpPr>
          <p:cNvPr id="4" name="文本框 3"/>
          <p:cNvSpPr txBox="1"/>
          <p:nvPr/>
        </p:nvSpPr>
        <p:spPr>
          <a:xfrm>
            <a:off x="3878580" y="1729105"/>
            <a:ext cx="6593205" cy="1271270"/>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p>
            <a:pPr>
              <a:lnSpc>
                <a:spcPct val="80000"/>
              </a:lnSpc>
            </a:pPr>
            <a:r>
              <a:rPr lang="zh-CN" altLang="en-US" sz="2400" dirty="0">
                <a:latin typeface="微软雅黑" panose="020B0503020204020204" pitchFamily="34" charset="-122"/>
                <a:ea typeface="微软雅黑" panose="020B0503020204020204" pitchFamily="34" charset="-122"/>
                <a:sym typeface="+mn-ea"/>
              </a:rPr>
              <a:t>产品部门化主要是以</a:t>
            </a:r>
            <a:r>
              <a:rPr lang="zh-CN" altLang="en-US" sz="2400" dirty="0">
                <a:solidFill>
                  <a:srgbClr val="FF0000"/>
                </a:solidFill>
                <a:latin typeface="微软雅黑" panose="020B0503020204020204" pitchFamily="34" charset="-122"/>
                <a:ea typeface="微软雅黑" panose="020B0503020204020204" pitchFamily="34" charset="-122"/>
                <a:sym typeface="+mn-ea"/>
              </a:rPr>
              <a:t>企业所生产的产品</a:t>
            </a:r>
            <a:r>
              <a:rPr lang="zh-CN" altLang="en-US" sz="2400" dirty="0">
                <a:latin typeface="微软雅黑" panose="020B0503020204020204" pitchFamily="34" charset="-122"/>
                <a:ea typeface="微软雅黑" panose="020B0503020204020204" pitchFamily="34" charset="-122"/>
                <a:sym typeface="+mn-ea"/>
              </a:rPr>
              <a:t>为基础，将生产某一产品有关的活动，完全置于同一产品部门内，再在</a:t>
            </a:r>
            <a:r>
              <a:rPr lang="zh-CN" altLang="en-US" sz="2400" dirty="0">
                <a:solidFill>
                  <a:srgbClr val="FF0000"/>
                </a:solidFill>
                <a:latin typeface="微软雅黑" panose="020B0503020204020204" pitchFamily="34" charset="-122"/>
                <a:ea typeface="微软雅黑" panose="020B0503020204020204" pitchFamily="34" charset="-122"/>
                <a:sym typeface="+mn-ea"/>
              </a:rPr>
              <a:t>产品部门内细分职能部门</a:t>
            </a:r>
            <a:r>
              <a:rPr lang="zh-CN" altLang="en-US" sz="2400" dirty="0">
                <a:latin typeface="微软雅黑" panose="020B0503020204020204" pitchFamily="34" charset="-122"/>
                <a:ea typeface="微软雅黑" panose="020B0503020204020204" pitchFamily="34" charset="-122"/>
                <a:sym typeface="+mn-ea"/>
              </a:rPr>
              <a:t>，进行生产该产品的工作。</a:t>
            </a:r>
            <a:endParaRPr lang="zh-CN" altLang="en-US" sz="2400">
              <a:latin typeface="微软雅黑" panose="020B0503020204020204" pitchFamily="34" charset="-122"/>
              <a:ea typeface="微软雅黑" panose="020B0503020204020204" pitchFamily="34" charset="-122"/>
            </a:endParaRPr>
          </a:p>
        </p:txBody>
      </p:sp>
      <p:sp>
        <p:nvSpPr>
          <p:cNvPr id="5" name="文本框 4"/>
          <p:cNvSpPr txBox="1"/>
          <p:nvPr/>
        </p:nvSpPr>
        <p:spPr>
          <a:xfrm>
            <a:off x="2147570" y="3168015"/>
            <a:ext cx="968375"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latin typeface="微软雅黑" panose="020B0503020204020204" pitchFamily="34" charset="-122"/>
                <a:ea typeface="微软雅黑" panose="020B0503020204020204" pitchFamily="34" charset="-122"/>
              </a:rPr>
              <a:t>优点</a:t>
            </a:r>
            <a:endParaRPr lang="zh-CN" altLang="en-US" sz="2800">
              <a:latin typeface="微软雅黑" panose="020B0503020204020204" pitchFamily="34" charset="-122"/>
              <a:ea typeface="微软雅黑" panose="020B0503020204020204" pitchFamily="34" charset="-122"/>
            </a:endParaRPr>
          </a:p>
        </p:txBody>
      </p:sp>
      <p:sp>
        <p:nvSpPr>
          <p:cNvPr id="7" name="文本框 6"/>
          <p:cNvSpPr txBox="1"/>
          <p:nvPr/>
        </p:nvSpPr>
        <p:spPr>
          <a:xfrm>
            <a:off x="3716655" y="3344545"/>
            <a:ext cx="6916420" cy="2245360"/>
          </a:xfrm>
          <a:prstGeom prst="rect">
            <a:avLst/>
          </a:prstGeom>
          <a:ln>
            <a:prstDash val="dashDot"/>
          </a:ln>
        </p:spPr>
        <p:style>
          <a:lnRef idx="2">
            <a:schemeClr val="dk1"/>
          </a:lnRef>
          <a:fillRef idx="1">
            <a:schemeClr val="lt1"/>
          </a:fillRef>
          <a:effectRef idx="0">
            <a:schemeClr val="dk1"/>
          </a:effectRef>
          <a:fontRef idx="minor">
            <a:schemeClr val="dk1"/>
          </a:fontRef>
        </p:style>
        <p:txBody>
          <a:bodyPr wrap="square" rtlCol="0">
            <a:spAutoFit/>
          </a:bodyPr>
          <a:p>
            <a:r>
              <a:rPr lang="zh-CN" altLang="en-US" sz="2000" dirty="0">
                <a:latin typeface="微软雅黑" panose="020B0503020204020204" pitchFamily="34" charset="-122"/>
                <a:ea typeface="微软雅黑" panose="020B0503020204020204" pitchFamily="34" charset="-122"/>
                <a:sym typeface="+mn-ea"/>
              </a:rPr>
              <a:t>①有利于采用专业化设备，并能使个人的技术和专业化知识得到最大限度发挥；</a:t>
            </a:r>
            <a:br>
              <a:rPr lang="zh-CN" altLang="en-US" sz="2000" dirty="0">
                <a:latin typeface="微软雅黑" panose="020B0503020204020204" pitchFamily="34" charset="-122"/>
                <a:ea typeface="微软雅黑" panose="020B0503020204020204" pitchFamily="34" charset="-122"/>
                <a:sym typeface="+mn-ea"/>
              </a:rPr>
            </a:br>
            <a:r>
              <a:rPr lang="zh-CN" altLang="en-US" sz="2000" dirty="0">
                <a:latin typeface="微软雅黑" panose="020B0503020204020204" pitchFamily="34" charset="-122"/>
                <a:ea typeface="微软雅黑" panose="020B0503020204020204" pitchFamily="34" charset="-122"/>
                <a:sym typeface="+mn-ea"/>
              </a:rPr>
              <a:t>②每一个产品部都是一个利润中心，部门经理承担利润责任，利于总经理评价各部门政绩；</a:t>
            </a:r>
            <a:br>
              <a:rPr lang="zh-CN" altLang="en-US" sz="2000" dirty="0">
                <a:latin typeface="微软雅黑" panose="020B0503020204020204" pitchFamily="34" charset="-122"/>
                <a:ea typeface="微软雅黑" panose="020B0503020204020204" pitchFamily="34" charset="-122"/>
                <a:sym typeface="+mn-ea"/>
              </a:rPr>
            </a:br>
            <a:r>
              <a:rPr lang="zh-CN" altLang="en-US" sz="2000" dirty="0">
                <a:latin typeface="微软雅黑" panose="020B0503020204020204" pitchFamily="34" charset="-122"/>
                <a:ea typeface="微软雅黑" panose="020B0503020204020204" pitchFamily="34" charset="-122"/>
                <a:sym typeface="+mn-ea"/>
              </a:rPr>
              <a:t>③在同一产品部门内有关职能活动协调比较容易，比完全采用职能部门管理来得更有弹性；</a:t>
            </a:r>
            <a:br>
              <a:rPr lang="zh-CN" altLang="en-US" sz="2000" dirty="0">
                <a:latin typeface="微软雅黑" panose="020B0503020204020204" pitchFamily="34" charset="-122"/>
                <a:ea typeface="微软雅黑" panose="020B0503020204020204" pitchFamily="34" charset="-122"/>
                <a:sym typeface="+mn-ea"/>
              </a:rPr>
            </a:br>
            <a:r>
              <a:rPr lang="zh-CN" altLang="en-US" sz="2000" dirty="0">
                <a:latin typeface="微软雅黑" panose="020B0503020204020204" pitchFamily="34" charset="-122"/>
                <a:ea typeface="微软雅黑" panose="020B0503020204020204" pitchFamily="34" charset="-122"/>
                <a:sym typeface="+mn-ea"/>
              </a:rPr>
              <a:t>④容易适应企业的扩展与业务多元化要求。</a:t>
            </a:r>
            <a:endParaRPr lang="zh-CN" altLang="en-US" sz="20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grpSp>
        <p:nvGrpSpPr>
          <p:cNvPr id="9" name="组合 8"/>
          <p:cNvGrpSpPr/>
          <p:nvPr/>
        </p:nvGrpSpPr>
        <p:grpSpPr>
          <a:xfrm>
            <a:off x="536575" y="4357370"/>
            <a:ext cx="1144797" cy="1173480"/>
            <a:chOff x="5105593" y="1379191"/>
            <a:chExt cx="914014" cy="914014"/>
          </a:xfrm>
          <a:solidFill>
            <a:srgbClr val="0070C0"/>
          </a:solidFill>
        </p:grpSpPr>
        <p:grpSp>
          <p:nvGrpSpPr>
            <p:cNvPr id="10" name="组合 9"/>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11" name="同心圆 10"/>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2" name="椭圆 11"/>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13" name="TextBox 8"/>
            <p:cNvSpPr txBox="1"/>
            <p:nvPr/>
          </p:nvSpPr>
          <p:spPr>
            <a:xfrm>
              <a:off x="5282024" y="1560708"/>
              <a:ext cx="644382" cy="550486"/>
            </a:xfrm>
            <a:prstGeom prst="rect">
              <a:avLst/>
            </a:prstGeom>
            <a:grpFill/>
          </p:spPr>
          <p:txBody>
            <a:bodyPr wrap="square" rtlCol="0">
              <a:spAutoFit/>
            </a:bodyPr>
            <a:p>
              <a:pPr algn="l"/>
              <a:r>
                <a:rPr lang="zh-CN" altLang="en-US" sz="2000" b="1" dirty="0" smtClean="0">
                  <a:solidFill>
                    <a:schemeClr val="bg1"/>
                  </a:solidFill>
                  <a:latin typeface="微软雅黑" panose="020B0503020204020204" pitchFamily="34" charset="-122"/>
                  <a:ea typeface="微软雅黑" panose="020B0503020204020204" pitchFamily="34" charset="-122"/>
                </a:rPr>
                <a:t>再次选择</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sp>
        <p:nvSpPr>
          <p:cNvPr id="16" name="TextBox 5"/>
          <p:cNvSpPr txBox="1"/>
          <p:nvPr/>
        </p:nvSpPr>
        <p:spPr>
          <a:xfrm>
            <a:off x="1992217" y="1426631"/>
            <a:ext cx="7950200" cy="1938020"/>
          </a:xfrm>
          <a:prstGeom prst="rect">
            <a:avLst/>
          </a:prstGeom>
          <a:noFill/>
          <a:ln>
            <a:solidFill>
              <a:schemeClr val="tx1"/>
            </a:solidFill>
            <a:prstDash val="dashDot"/>
          </a:ln>
        </p:spPr>
        <p:txBody>
          <a:bodyPr wrap="square" rtlCol="0">
            <a:spAutoFit/>
          </a:bodyPr>
          <a:p>
            <a:pPr algn="l" eaLnBrk="1" latinLnBrk="0" hangingPunct="1">
              <a:lnSpc>
                <a:spcPct val="100000"/>
              </a:lnSpc>
            </a:pPr>
            <a:r>
              <a:rPr lang="zh-CN" altLang="en-US" sz="2400" dirty="0">
                <a:latin typeface="微软雅黑" panose="020B0503020204020204" pitchFamily="34" charset="-122"/>
                <a:ea typeface="微软雅黑" panose="020B0503020204020204" pitchFamily="34" charset="-122"/>
                <a:sym typeface="+mn-ea"/>
              </a:rPr>
              <a:t>随着乐百氏托管的产品增多，每个市场的产品更加复杂、各种产品的销售情况各不相同。原来的产品事业部制可能对客户的变化需求反应不再迅速，很快不再适合新的发展，于是</a:t>
            </a:r>
            <a:r>
              <a:rPr lang="zh-CN" altLang="en-US" sz="2400" b="1" dirty="0">
                <a:solidFill>
                  <a:srgbClr val="FF0000"/>
                </a:solidFill>
                <a:latin typeface="微软雅黑" panose="020B0503020204020204" pitchFamily="34" charset="-122"/>
                <a:ea typeface="微软雅黑" panose="020B0503020204020204" pitchFamily="34" charset="-122"/>
                <a:sym typeface="+mn-ea"/>
              </a:rPr>
              <a:t>地域事业部制</a:t>
            </a:r>
            <a:r>
              <a:rPr lang="zh-CN" altLang="en-US" sz="2400" dirty="0">
                <a:latin typeface="微软雅黑" panose="020B0503020204020204" pitchFamily="34" charset="-122"/>
                <a:ea typeface="微软雅黑" panose="020B0503020204020204" pitchFamily="34" charset="-122"/>
                <a:sym typeface="+mn-ea"/>
              </a:rPr>
              <a:t>，这种以工厂为中心、更扁平的组织结构应运而生。</a:t>
            </a:r>
            <a:endParaRPr lang="zh-CN" altLang="en-US" sz="2400" dirty="0">
              <a:latin typeface="微软雅黑" panose="020B0503020204020204" pitchFamily="34" charset="-122"/>
              <a:ea typeface="微软雅黑" panose="020B0503020204020204" pitchFamily="34" charset="-122"/>
              <a:sym typeface="+mn-ea"/>
            </a:endParaRPr>
          </a:p>
        </p:txBody>
      </p:sp>
      <p:sp>
        <p:nvSpPr>
          <p:cNvPr id="17" name="文本框 16"/>
          <p:cNvSpPr txBox="1"/>
          <p:nvPr/>
        </p:nvSpPr>
        <p:spPr>
          <a:xfrm>
            <a:off x="287655" y="1421130"/>
            <a:ext cx="164338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latin typeface="微软雅黑" panose="020B0503020204020204" pitchFamily="34" charset="-122"/>
                <a:ea typeface="微软雅黑" panose="020B0503020204020204" pitchFamily="34" charset="-122"/>
              </a:rPr>
              <a:t>问题出现</a:t>
            </a:r>
            <a:endParaRPr lang="zh-CN" altLang="en-US" sz="2800">
              <a:latin typeface="微软雅黑" panose="020B0503020204020204" pitchFamily="34" charset="-122"/>
              <a:ea typeface="微软雅黑" panose="020B0503020204020204" pitchFamily="34" charset="-122"/>
            </a:endParaRPr>
          </a:p>
        </p:txBody>
      </p:sp>
      <p:sp>
        <p:nvSpPr>
          <p:cNvPr id="18" name="下箭头 17"/>
          <p:cNvSpPr/>
          <p:nvPr/>
        </p:nvSpPr>
        <p:spPr>
          <a:xfrm>
            <a:off x="929005" y="2048510"/>
            <a:ext cx="360045" cy="20878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219" name="内容占位符 2"/>
          <p:cNvSpPr>
            <a:spLocks noGrp="1"/>
          </p:cNvSpPr>
          <p:nvPr/>
        </p:nvSpPr>
        <p:spPr>
          <a:xfrm>
            <a:off x="758190" y="765175"/>
            <a:ext cx="8534400" cy="728980"/>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None/>
            </a:pPr>
            <a:r>
              <a:rPr lang="zh-CN" altLang="en-US" sz="2400" b="1" dirty="0">
                <a:solidFill>
                  <a:schemeClr val="tx2"/>
                </a:solidFill>
                <a:latin typeface="微软雅黑" panose="020B0503020204020204" pitchFamily="34" charset="-122"/>
                <a:ea typeface="微软雅黑" panose="020B0503020204020204" pitchFamily="34" charset="-122"/>
              </a:rPr>
              <a:t>乐百氏组织结构变迁（</a:t>
            </a:r>
            <a:r>
              <a:rPr lang="en-US" altLang="zh-CN" sz="2400" b="1" dirty="0">
                <a:solidFill>
                  <a:schemeClr val="tx2"/>
                </a:solidFill>
                <a:latin typeface="微软雅黑" panose="020B0503020204020204" pitchFamily="34" charset="-122"/>
                <a:ea typeface="微软雅黑" panose="020B0503020204020204" pitchFamily="34" charset="-122"/>
              </a:rPr>
              <a:t>3</a:t>
            </a:r>
            <a:r>
              <a:rPr lang="zh-CN" altLang="en-US" sz="2400" b="1" dirty="0">
                <a:solidFill>
                  <a:schemeClr val="tx2"/>
                </a:solidFill>
                <a:latin typeface="微软雅黑" panose="020B0503020204020204" pitchFamily="34" charset="-122"/>
                <a:ea typeface="微软雅黑" panose="020B0503020204020204" pitchFamily="34" charset="-122"/>
              </a:rPr>
              <a:t>）</a:t>
            </a:r>
            <a:endParaRPr lang="zh-CN" altLang="en-US" sz="2400" b="1" dirty="0">
              <a:solidFill>
                <a:schemeClr val="tx2"/>
              </a:solidFill>
              <a:latin typeface="微软雅黑" panose="020B0503020204020204" pitchFamily="34" charset="-122"/>
              <a:ea typeface="微软雅黑" panose="020B0503020204020204" pitchFamily="34" charset="-122"/>
            </a:endParaRPr>
          </a:p>
        </p:txBody>
      </p:sp>
      <p:sp>
        <p:nvSpPr>
          <p:cNvPr id="2" name="右箭头 1"/>
          <p:cNvSpPr/>
          <p:nvPr/>
        </p:nvSpPr>
        <p:spPr>
          <a:xfrm>
            <a:off x="1487805" y="5589270"/>
            <a:ext cx="3096260" cy="431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4907280" y="5455285"/>
            <a:ext cx="274701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solidFill>
                  <a:schemeClr val="bg1"/>
                </a:solidFill>
                <a:latin typeface="微软雅黑" panose="020B0503020204020204" pitchFamily="34" charset="-122"/>
                <a:ea typeface="微软雅黑" panose="020B0503020204020204" pitchFamily="34" charset="-122"/>
              </a:rPr>
              <a:t>区域事业部制</a:t>
            </a:r>
            <a:endParaRPr lang="zh-CN" altLang="en-US" sz="280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2"/>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6" grpId="0" bldLvl="0" animBg="1"/>
      <p:bldP spid="17" grpId="0" bldLvl="0" animBg="1"/>
      <p:bldP spid="16" grpId="1" bldLvl="0" animBg="1"/>
      <p:bldP spid="18" grpId="0" bldLvl="0" animBg="1"/>
      <p:bldP spid="2" grpId="0" bldLvl="0" animBg="1"/>
      <p:bldP spid="4"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管理学基础"/>
          <p:cNvPicPr>
            <a:picLocks noChangeAspect="1"/>
          </p:cNvPicPr>
          <p:nvPr/>
        </p:nvPicPr>
        <p:blipFill>
          <a:blip r:embed="rId1"/>
          <a:stretch>
            <a:fillRect/>
          </a:stretch>
        </p:blipFill>
        <p:spPr>
          <a:xfrm>
            <a:off x="42545" y="635"/>
            <a:ext cx="12290425" cy="6842125"/>
          </a:xfrm>
          <a:prstGeom prst="rect">
            <a:avLst/>
          </a:prstGeom>
        </p:spPr>
      </p:pic>
      <p:sp>
        <p:nvSpPr>
          <p:cNvPr id="7" name="椭圆 6"/>
          <p:cNvSpPr/>
          <p:nvPr/>
        </p:nvSpPr>
        <p:spPr>
          <a:xfrm>
            <a:off x="9067800" y="5680710"/>
            <a:ext cx="1367790" cy="504190"/>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2290" name="文本占位符 12289"/>
          <p:cNvSpPr>
            <a:spLocks noGrp="1"/>
          </p:cNvSpPr>
          <p:nvPr/>
        </p:nvSpPr>
        <p:spPr>
          <a:xfrm>
            <a:off x="609600" y="1600200"/>
            <a:ext cx="10972800" cy="4525963"/>
          </a:xfr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b="1" dirty="0">
                <a:ea typeface="宋体" panose="02010600030101010101" pitchFamily="2" charset="-122"/>
              </a:rPr>
              <a:t>区域事业部制</a:t>
            </a:r>
            <a:endParaRPr lang="zh-CN" altLang="en-US" b="1" dirty="0">
              <a:ea typeface="宋体" panose="02010600030101010101" pitchFamily="2" charset="-122"/>
            </a:endParaRPr>
          </a:p>
          <a:p>
            <a:pPr>
              <a:buNone/>
            </a:pPr>
            <a:endParaRPr lang="zh-CN" altLang="en-US" b="1" dirty="0">
              <a:ea typeface="宋体" panose="02010600030101010101" pitchFamily="2" charset="-122"/>
            </a:endParaRPr>
          </a:p>
        </p:txBody>
      </p:sp>
      <p:sp>
        <p:nvSpPr>
          <p:cNvPr id="17" name="文本框 16"/>
          <p:cNvSpPr txBox="1"/>
          <p:nvPr/>
        </p:nvSpPr>
        <p:spPr>
          <a:xfrm>
            <a:off x="379095" y="922020"/>
            <a:ext cx="164338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latin typeface="微软雅黑" panose="020B0503020204020204" pitchFamily="34" charset="-122"/>
                <a:ea typeface="微软雅黑" panose="020B0503020204020204" pitchFamily="34" charset="-122"/>
              </a:rPr>
              <a:t>案例分析</a:t>
            </a:r>
            <a:endParaRPr lang="zh-CN" altLang="en-US" sz="2800">
              <a:latin typeface="微软雅黑" panose="020B0503020204020204" pitchFamily="34" charset="-122"/>
              <a:ea typeface="微软雅黑" panose="020B0503020204020204" pitchFamily="34" charset="-122"/>
            </a:endParaRPr>
          </a:p>
        </p:txBody>
      </p:sp>
      <p:sp>
        <p:nvSpPr>
          <p:cNvPr id="9219" name="内容占位符 2"/>
          <p:cNvSpPr>
            <a:spLocks noGrp="1"/>
          </p:cNvSpPr>
          <p:nvPr/>
        </p:nvSpPr>
        <p:spPr>
          <a:xfrm>
            <a:off x="2213610" y="922020"/>
            <a:ext cx="8534400" cy="728980"/>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None/>
            </a:pPr>
            <a:r>
              <a:rPr lang="zh-CN" altLang="en-US" sz="2400" b="1" dirty="0">
                <a:solidFill>
                  <a:schemeClr val="tx2"/>
                </a:solidFill>
                <a:latin typeface="微软雅黑" panose="020B0503020204020204" pitchFamily="34" charset="-122"/>
                <a:ea typeface="微软雅黑" panose="020B0503020204020204" pitchFamily="34" charset="-122"/>
              </a:rPr>
              <a:t>乐百氏组织结构变迁（</a:t>
            </a:r>
            <a:r>
              <a:rPr lang="en-US" altLang="zh-CN" sz="2400" b="1" dirty="0">
                <a:solidFill>
                  <a:schemeClr val="tx2"/>
                </a:solidFill>
                <a:latin typeface="微软雅黑" panose="020B0503020204020204" pitchFamily="34" charset="-122"/>
                <a:ea typeface="微软雅黑" panose="020B0503020204020204" pitchFamily="34" charset="-122"/>
              </a:rPr>
              <a:t>3</a:t>
            </a:r>
            <a:r>
              <a:rPr lang="zh-CN" altLang="en-US" sz="2400" b="1" dirty="0">
                <a:solidFill>
                  <a:schemeClr val="tx2"/>
                </a:solidFill>
                <a:latin typeface="微软雅黑" panose="020B0503020204020204" pitchFamily="34" charset="-122"/>
                <a:ea typeface="微软雅黑" panose="020B0503020204020204" pitchFamily="34" charset="-122"/>
              </a:rPr>
              <a:t>）</a:t>
            </a:r>
            <a:endParaRPr lang="en-US" altLang="zh-CN" sz="2400" b="1" dirty="0">
              <a:solidFill>
                <a:schemeClr val="tx2"/>
              </a:solidFill>
              <a:latin typeface="微软雅黑" panose="020B0503020204020204" pitchFamily="34" charset="-122"/>
              <a:ea typeface="微软雅黑" panose="020B0503020204020204" pitchFamily="34" charset="-122"/>
            </a:endParaRPr>
          </a:p>
        </p:txBody>
      </p:sp>
      <p:pic>
        <p:nvPicPr>
          <p:cNvPr id="15363" name="图片 15362" descr="(@52KD`J)Z)INQQ2OIT{U$K"/>
          <p:cNvPicPr>
            <a:picLocks noChangeAspect="1"/>
          </p:cNvPicPr>
          <p:nvPr/>
        </p:nvPicPr>
        <p:blipFill>
          <a:blip r:embed="rId1"/>
          <a:stretch>
            <a:fillRect/>
          </a:stretch>
        </p:blipFill>
        <p:spPr>
          <a:xfrm>
            <a:off x="3596640" y="1600200"/>
            <a:ext cx="7848600" cy="4495800"/>
          </a:xfrm>
          <a:prstGeom prst="rect">
            <a:avLst/>
          </a:prstGeom>
          <a:noFill/>
          <a:ln w="9525">
            <a:noFill/>
          </a:ln>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40" presetClass="entr" presetSubtype="0" fill="hold" grpId="0" nodeType="clickEffect">
                                  <p:stCondLst>
                                    <p:cond delay="0"/>
                                  </p:stCondLst>
                                  <p:iterate type="lt">
                                    <p:tmPct val="10000"/>
                                  </p:iterate>
                                  <p:childTnLst>
                                    <p:set>
                                      <p:cBhvr>
                                        <p:cTn id="11" dur="indefinite" fill="hold">
                                          <p:stCondLst>
                                            <p:cond delay="0"/>
                                          </p:stCondLst>
                                        </p:cTn>
                                        <p:tgtEl>
                                          <p:spTgt spid="12290">
                                            <p:txEl>
                                              <p:charRg st="0" end="7"/>
                                            </p:txEl>
                                          </p:spTgt>
                                        </p:tgtEl>
                                        <p:attrNameLst>
                                          <p:attrName>style.visibility</p:attrName>
                                        </p:attrNameLst>
                                      </p:cBhvr>
                                      <p:to>
                                        <p:strVal val="visible"/>
                                      </p:to>
                                    </p:set>
                                    <p:animEffect transition="in" filter="fade">
                                      <p:cBhvr>
                                        <p:cTn id="12" dur="1000"/>
                                        <p:tgtEl>
                                          <p:spTgt spid="12290">
                                            <p:txEl>
                                              <p:charRg st="0" end="7"/>
                                            </p:txEl>
                                          </p:spTgt>
                                        </p:tgtEl>
                                      </p:cBhvr>
                                    </p:animEffect>
                                    <p:anim calcmode="lin" valueType="num">
                                      <p:cBhvr>
                                        <p:cTn id="13" dur="1000" fill="hold"/>
                                        <p:tgtEl>
                                          <p:spTgt spid="12290">
                                            <p:txEl>
                                              <p:charRg st="0" end="7"/>
                                            </p:txEl>
                                          </p:spTgt>
                                        </p:tgtEl>
                                        <p:attrNameLst>
                                          <p:attrName>ppt_x</p:attrName>
                                        </p:attrNameLst>
                                      </p:cBhvr>
                                      <p:tavLst>
                                        <p:tav tm="0">
                                          <p:val>
                                            <p:strVal val="#ppt_x-.1"/>
                                          </p:val>
                                        </p:tav>
                                        <p:tav tm="100000">
                                          <p:val>
                                            <p:strVal val="#ppt_x"/>
                                          </p:val>
                                        </p:tav>
                                      </p:tavLst>
                                    </p:anim>
                                    <p:anim calcmode="lin" valueType="num">
                                      <p:cBhvr>
                                        <p:cTn id="14" dur="1000" fill="hold"/>
                                        <p:tgtEl>
                                          <p:spTgt spid="12290">
                                            <p:txEl>
                                              <p:charRg st="0"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2290"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7" name="文本框 16"/>
          <p:cNvSpPr txBox="1"/>
          <p:nvPr/>
        </p:nvSpPr>
        <p:spPr>
          <a:xfrm>
            <a:off x="379095" y="922020"/>
            <a:ext cx="164338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latin typeface="微软雅黑" panose="020B0503020204020204" pitchFamily="34" charset="-122"/>
                <a:ea typeface="微软雅黑" panose="020B0503020204020204" pitchFamily="34" charset="-122"/>
              </a:rPr>
              <a:t>案例分析</a:t>
            </a:r>
            <a:endParaRPr lang="zh-CN" altLang="en-US" sz="2800">
              <a:latin typeface="微软雅黑" panose="020B0503020204020204" pitchFamily="34" charset="-122"/>
              <a:ea typeface="微软雅黑" panose="020B0503020204020204" pitchFamily="34" charset="-122"/>
            </a:endParaRPr>
          </a:p>
        </p:txBody>
      </p:sp>
      <p:sp>
        <p:nvSpPr>
          <p:cNvPr id="9219" name="内容占位符 2"/>
          <p:cNvSpPr>
            <a:spLocks noGrp="1"/>
          </p:cNvSpPr>
          <p:nvPr/>
        </p:nvSpPr>
        <p:spPr>
          <a:xfrm>
            <a:off x="2181225" y="922020"/>
            <a:ext cx="8534400" cy="728980"/>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None/>
            </a:pPr>
            <a:r>
              <a:rPr lang="zh-CN" altLang="en-US" sz="2400" b="1" dirty="0">
                <a:solidFill>
                  <a:schemeClr val="tx2"/>
                </a:solidFill>
                <a:latin typeface="微软雅黑" panose="020B0503020204020204" pitchFamily="34" charset="-122"/>
                <a:ea typeface="微软雅黑" panose="020B0503020204020204" pitchFamily="34" charset="-122"/>
              </a:rPr>
              <a:t>乐百氏组织结构变迁（</a:t>
            </a:r>
            <a:r>
              <a:rPr lang="en-US" altLang="zh-CN" sz="2400" b="1" dirty="0">
                <a:solidFill>
                  <a:schemeClr val="tx2"/>
                </a:solidFill>
                <a:latin typeface="微软雅黑" panose="020B0503020204020204" pitchFamily="34" charset="-122"/>
                <a:ea typeface="微软雅黑" panose="020B0503020204020204" pitchFamily="34" charset="-122"/>
              </a:rPr>
              <a:t>3</a:t>
            </a:r>
            <a:r>
              <a:rPr lang="zh-CN" altLang="en-US" sz="2400" b="1" dirty="0">
                <a:solidFill>
                  <a:schemeClr val="tx2"/>
                </a:solidFill>
                <a:latin typeface="微软雅黑" panose="020B0503020204020204" pitchFamily="34" charset="-122"/>
                <a:ea typeface="微软雅黑" panose="020B0503020204020204" pitchFamily="34" charset="-122"/>
              </a:rPr>
              <a:t>）</a:t>
            </a:r>
            <a:endParaRPr lang="zh-CN" altLang="en-US" sz="2400" b="1" dirty="0">
              <a:solidFill>
                <a:schemeClr val="tx2"/>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177800" y="1845310"/>
            <a:ext cx="204597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latin typeface="微软雅黑" panose="020B0503020204020204" pitchFamily="34" charset="-122"/>
                <a:ea typeface="微软雅黑" panose="020B0503020204020204" pitchFamily="34" charset="-122"/>
              </a:rPr>
              <a:t>区域事业部</a:t>
            </a:r>
            <a:endParaRPr lang="zh-CN" altLang="en-US" sz="2800">
              <a:latin typeface="微软雅黑" panose="020B0503020204020204" pitchFamily="34" charset="-122"/>
              <a:ea typeface="微软雅黑" panose="020B0503020204020204" pitchFamily="34" charset="-122"/>
            </a:endParaRPr>
          </a:p>
        </p:txBody>
      </p:sp>
      <p:sp>
        <p:nvSpPr>
          <p:cNvPr id="5" name="文本框 4"/>
          <p:cNvSpPr txBox="1"/>
          <p:nvPr/>
        </p:nvSpPr>
        <p:spPr>
          <a:xfrm>
            <a:off x="541020" y="3168015"/>
            <a:ext cx="968375"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latin typeface="微软雅黑" panose="020B0503020204020204" pitchFamily="34" charset="-122"/>
                <a:ea typeface="微软雅黑" panose="020B0503020204020204" pitchFamily="34" charset="-122"/>
              </a:rPr>
              <a:t>优点</a:t>
            </a:r>
            <a:endParaRPr lang="zh-CN" altLang="en-US" sz="2800">
              <a:latin typeface="微软雅黑" panose="020B0503020204020204" pitchFamily="34" charset="-122"/>
              <a:ea typeface="微软雅黑" panose="020B0503020204020204" pitchFamily="34" charset="-122"/>
            </a:endParaRPr>
          </a:p>
        </p:txBody>
      </p:sp>
      <p:sp>
        <p:nvSpPr>
          <p:cNvPr id="16387" name="右箭头 16386"/>
          <p:cNvSpPr/>
          <p:nvPr/>
        </p:nvSpPr>
        <p:spPr>
          <a:xfrm rot="17973186">
            <a:off x="6300788" y="2457450"/>
            <a:ext cx="792162" cy="288925"/>
          </a:xfrm>
          <a:prstGeom prst="rightArrow">
            <a:avLst>
              <a:gd name="adj1" fmla="val 35166"/>
              <a:gd name="adj2" fmla="val 111028"/>
            </a:avLst>
          </a:prstGeom>
          <a:gradFill rotWithShape="1">
            <a:gsLst>
              <a:gs pos="0">
                <a:schemeClr val="tx2">
                  <a:gamma/>
                  <a:shade val="89020"/>
                  <a:invGamma/>
                  <a:alpha val="0"/>
                </a:schemeClr>
              </a:gs>
              <a:gs pos="100000">
                <a:schemeClr val="tx2"/>
              </a:gs>
            </a:gsLst>
            <a:lin ang="0" scaled="1"/>
            <a:tileRect/>
          </a:gradFill>
          <a:ln w="9525">
            <a:noFill/>
          </a:ln>
        </p:spPr>
        <p:txBody>
          <a:bodyPr/>
          <a:p>
            <a:endParaRPr lang="zh-CN" altLang="en-US"/>
          </a:p>
        </p:txBody>
      </p:sp>
      <p:sp>
        <p:nvSpPr>
          <p:cNvPr id="16388" name="右箭头 16387"/>
          <p:cNvSpPr/>
          <p:nvPr/>
        </p:nvSpPr>
        <p:spPr>
          <a:xfrm rot="3465783">
            <a:off x="6300788" y="4621213"/>
            <a:ext cx="792162" cy="288925"/>
          </a:xfrm>
          <a:prstGeom prst="rightArrow">
            <a:avLst>
              <a:gd name="adj1" fmla="val 35166"/>
              <a:gd name="adj2" fmla="val 111028"/>
            </a:avLst>
          </a:prstGeom>
          <a:gradFill rotWithShape="1">
            <a:gsLst>
              <a:gs pos="0">
                <a:schemeClr val="tx2">
                  <a:gamma/>
                  <a:shade val="89020"/>
                  <a:invGamma/>
                  <a:alpha val="0"/>
                </a:schemeClr>
              </a:gs>
              <a:gs pos="100000">
                <a:schemeClr val="tx2"/>
              </a:gs>
            </a:gsLst>
            <a:lin ang="0" scaled="1"/>
            <a:tileRect/>
          </a:gradFill>
          <a:ln w="9525">
            <a:noFill/>
          </a:ln>
        </p:spPr>
        <p:txBody>
          <a:bodyPr/>
          <a:p>
            <a:endParaRPr lang="zh-CN" altLang="en-US"/>
          </a:p>
        </p:txBody>
      </p:sp>
      <p:sp>
        <p:nvSpPr>
          <p:cNvPr id="16389" name="右箭头 16388"/>
          <p:cNvSpPr/>
          <p:nvPr/>
        </p:nvSpPr>
        <p:spPr>
          <a:xfrm rot="14369021">
            <a:off x="5081588" y="2533650"/>
            <a:ext cx="792162" cy="288925"/>
          </a:xfrm>
          <a:prstGeom prst="rightArrow">
            <a:avLst>
              <a:gd name="adj1" fmla="val 35166"/>
              <a:gd name="adj2" fmla="val 111028"/>
            </a:avLst>
          </a:prstGeom>
          <a:gradFill rotWithShape="1">
            <a:gsLst>
              <a:gs pos="0">
                <a:schemeClr val="tx2">
                  <a:gamma/>
                  <a:shade val="89020"/>
                  <a:invGamma/>
                  <a:alpha val="0"/>
                </a:schemeClr>
              </a:gs>
              <a:gs pos="100000">
                <a:schemeClr val="tx2"/>
              </a:gs>
            </a:gsLst>
            <a:lin ang="0" scaled="1"/>
            <a:tileRect/>
          </a:gradFill>
          <a:ln w="9525">
            <a:noFill/>
          </a:ln>
        </p:spPr>
        <p:txBody>
          <a:bodyPr/>
          <a:p>
            <a:endParaRPr lang="zh-CN" altLang="en-US"/>
          </a:p>
        </p:txBody>
      </p:sp>
      <p:sp>
        <p:nvSpPr>
          <p:cNvPr id="16390" name="右箭头 16389"/>
          <p:cNvSpPr/>
          <p:nvPr/>
        </p:nvSpPr>
        <p:spPr>
          <a:xfrm rot="7535209">
            <a:off x="5043488" y="4587875"/>
            <a:ext cx="792162" cy="288925"/>
          </a:xfrm>
          <a:prstGeom prst="rightArrow">
            <a:avLst>
              <a:gd name="adj1" fmla="val 35166"/>
              <a:gd name="adj2" fmla="val 111028"/>
            </a:avLst>
          </a:prstGeom>
          <a:gradFill rotWithShape="1">
            <a:gsLst>
              <a:gs pos="0">
                <a:schemeClr val="tx2">
                  <a:gamma/>
                  <a:shade val="89020"/>
                  <a:invGamma/>
                  <a:alpha val="0"/>
                </a:schemeClr>
              </a:gs>
              <a:gs pos="100000">
                <a:schemeClr val="tx2"/>
              </a:gs>
            </a:gsLst>
            <a:lin ang="0" scaled="1"/>
            <a:tileRect/>
          </a:gradFill>
          <a:ln w="9525">
            <a:noFill/>
          </a:ln>
        </p:spPr>
        <p:txBody>
          <a:bodyPr/>
          <a:p>
            <a:endParaRPr lang="zh-CN" altLang="en-US"/>
          </a:p>
        </p:txBody>
      </p:sp>
      <p:sp>
        <p:nvSpPr>
          <p:cNvPr id="16391" name="右箭头 16390"/>
          <p:cNvSpPr/>
          <p:nvPr/>
        </p:nvSpPr>
        <p:spPr>
          <a:xfrm>
            <a:off x="6880225" y="3586163"/>
            <a:ext cx="792163" cy="288925"/>
          </a:xfrm>
          <a:prstGeom prst="rightArrow">
            <a:avLst>
              <a:gd name="adj1" fmla="val 35166"/>
              <a:gd name="adj2" fmla="val 111028"/>
            </a:avLst>
          </a:prstGeom>
          <a:gradFill rotWithShape="1">
            <a:gsLst>
              <a:gs pos="0">
                <a:schemeClr val="tx2">
                  <a:gamma/>
                  <a:shade val="89020"/>
                  <a:invGamma/>
                  <a:alpha val="0"/>
                </a:schemeClr>
              </a:gs>
              <a:gs pos="100000">
                <a:schemeClr val="tx2"/>
              </a:gs>
            </a:gsLst>
            <a:lin ang="0" scaled="1"/>
            <a:tileRect/>
          </a:gradFill>
          <a:ln w="9525">
            <a:noFill/>
          </a:ln>
        </p:spPr>
        <p:txBody>
          <a:bodyPr/>
          <a:p>
            <a:endParaRPr lang="zh-CN" altLang="en-US"/>
          </a:p>
        </p:txBody>
      </p:sp>
      <p:sp>
        <p:nvSpPr>
          <p:cNvPr id="16392" name="右箭头 16391"/>
          <p:cNvSpPr/>
          <p:nvPr/>
        </p:nvSpPr>
        <p:spPr>
          <a:xfrm rot="10800000">
            <a:off x="4470400" y="3579813"/>
            <a:ext cx="863600" cy="288925"/>
          </a:xfrm>
          <a:prstGeom prst="rightArrow">
            <a:avLst>
              <a:gd name="adj1" fmla="val 35166"/>
              <a:gd name="adj2" fmla="val 121041"/>
            </a:avLst>
          </a:prstGeom>
          <a:gradFill rotWithShape="1">
            <a:gsLst>
              <a:gs pos="0">
                <a:schemeClr val="tx2">
                  <a:gamma/>
                  <a:shade val="89020"/>
                  <a:invGamma/>
                  <a:alpha val="0"/>
                </a:schemeClr>
              </a:gs>
              <a:gs pos="100000">
                <a:schemeClr val="tx2"/>
              </a:gs>
            </a:gsLst>
            <a:lin ang="0" scaled="1"/>
            <a:tileRect/>
          </a:gradFill>
          <a:ln w="9525">
            <a:noFill/>
          </a:ln>
        </p:spPr>
        <p:txBody>
          <a:bodyPr/>
          <a:p>
            <a:endParaRPr lang="zh-CN" altLang="en-US"/>
          </a:p>
        </p:txBody>
      </p:sp>
      <p:sp>
        <p:nvSpPr>
          <p:cNvPr id="16393" name="椭圆 16392"/>
          <p:cNvSpPr/>
          <p:nvPr/>
        </p:nvSpPr>
        <p:spPr>
          <a:xfrm>
            <a:off x="4216400" y="1817688"/>
            <a:ext cx="3743325" cy="3744912"/>
          </a:xfrm>
          <a:prstGeom prst="ellipse">
            <a:avLst/>
          </a:prstGeom>
          <a:noFill/>
          <a:ln w="38100" cap="flat" cmpd="sng">
            <a:solidFill>
              <a:schemeClr val="tx1"/>
            </a:solidFill>
            <a:prstDash val="solid"/>
            <a:headEnd type="none" w="med" len="med"/>
            <a:tailEnd type="none" w="med" len="med"/>
          </a:ln>
        </p:spPr>
        <p:txBody>
          <a:bodyPr/>
          <a:p>
            <a:endParaRPr lang="zh-CN" altLang="en-US"/>
          </a:p>
        </p:txBody>
      </p:sp>
      <p:grpSp>
        <p:nvGrpSpPr>
          <p:cNvPr id="16394" name="组合 16393"/>
          <p:cNvGrpSpPr/>
          <p:nvPr/>
        </p:nvGrpSpPr>
        <p:grpSpPr>
          <a:xfrm>
            <a:off x="4953000" y="1876425"/>
            <a:ext cx="360363" cy="360363"/>
            <a:chOff x="0" y="0"/>
            <a:chExt cx="227" cy="227"/>
          </a:xfrm>
        </p:grpSpPr>
        <p:sp>
          <p:nvSpPr>
            <p:cNvPr id="16395" name="椭圆 16394"/>
            <p:cNvSpPr/>
            <p:nvPr/>
          </p:nvSpPr>
          <p:spPr>
            <a:xfrm>
              <a:off x="0" y="0"/>
              <a:ext cx="227" cy="227"/>
            </a:xfrm>
            <a:prstGeom prst="ellipse">
              <a:avLst/>
            </a:prstGeom>
            <a:gradFill rotWithShape="1">
              <a:gsLst>
                <a:gs pos="0">
                  <a:schemeClr val="accent1">
                    <a:gamma/>
                    <a:tint val="33725"/>
                    <a:invGamma/>
                  </a:schemeClr>
                </a:gs>
                <a:gs pos="100000">
                  <a:schemeClr val="accent1"/>
                </a:gs>
              </a:gsLst>
              <a:path path="shape">
                <a:fillToRect l="50000" t="50000" r="50000" b="50000"/>
              </a:path>
              <a:tileRect/>
            </a:gradFill>
            <a:ln w="9525">
              <a:noFill/>
            </a:ln>
          </p:spPr>
          <p:txBody>
            <a:bodyPr/>
            <a:p>
              <a:endParaRPr lang="zh-CN" altLang="en-US"/>
            </a:p>
          </p:txBody>
        </p:sp>
        <p:sp>
          <p:nvSpPr>
            <p:cNvPr id="16396" name="椭圆 16395"/>
            <p:cNvSpPr/>
            <p:nvPr/>
          </p:nvSpPr>
          <p:spPr>
            <a:xfrm>
              <a:off x="10" y="19"/>
              <a:ext cx="141" cy="142"/>
            </a:xfrm>
            <a:prstGeom prst="ellipse">
              <a:avLst/>
            </a:prstGeom>
            <a:gradFill rotWithShape="1">
              <a:gsLst>
                <a:gs pos="0">
                  <a:schemeClr val="accent1">
                    <a:gamma/>
                    <a:tint val="33725"/>
                    <a:invGamma/>
                  </a:schemeClr>
                </a:gs>
                <a:gs pos="100000">
                  <a:schemeClr val="accent1">
                    <a:alpha val="0"/>
                  </a:schemeClr>
                </a:gs>
              </a:gsLst>
              <a:path path="shape">
                <a:fillToRect l="50000" t="50000" r="50000" b="50000"/>
              </a:path>
              <a:tileRect/>
            </a:gradFill>
            <a:ln w="9525">
              <a:noFill/>
            </a:ln>
          </p:spPr>
          <p:txBody>
            <a:bodyPr/>
            <a:p>
              <a:endParaRPr lang="zh-CN" altLang="en-US"/>
            </a:p>
          </p:txBody>
        </p:sp>
      </p:grpSp>
      <p:grpSp>
        <p:nvGrpSpPr>
          <p:cNvPr id="16397" name="组合 16396"/>
          <p:cNvGrpSpPr/>
          <p:nvPr/>
        </p:nvGrpSpPr>
        <p:grpSpPr>
          <a:xfrm>
            <a:off x="4008438" y="3532188"/>
            <a:ext cx="360362" cy="360362"/>
            <a:chOff x="0" y="0"/>
            <a:chExt cx="227" cy="227"/>
          </a:xfrm>
        </p:grpSpPr>
        <p:sp>
          <p:nvSpPr>
            <p:cNvPr id="16398" name="椭圆 16397"/>
            <p:cNvSpPr/>
            <p:nvPr/>
          </p:nvSpPr>
          <p:spPr>
            <a:xfrm>
              <a:off x="0" y="0"/>
              <a:ext cx="227" cy="227"/>
            </a:xfrm>
            <a:prstGeom prst="ellipse">
              <a:avLst/>
            </a:prstGeom>
            <a:gradFill rotWithShape="1">
              <a:gsLst>
                <a:gs pos="0">
                  <a:schemeClr val="accent1">
                    <a:gamma/>
                    <a:tint val="33725"/>
                    <a:invGamma/>
                  </a:schemeClr>
                </a:gs>
                <a:gs pos="100000">
                  <a:schemeClr val="accent1"/>
                </a:gs>
              </a:gsLst>
              <a:path path="shape">
                <a:fillToRect l="50000" t="50000" r="50000" b="50000"/>
              </a:path>
              <a:tileRect/>
            </a:gradFill>
            <a:ln w="9525">
              <a:noFill/>
            </a:ln>
          </p:spPr>
          <p:txBody>
            <a:bodyPr/>
            <a:p>
              <a:endParaRPr lang="zh-CN" altLang="en-US"/>
            </a:p>
          </p:txBody>
        </p:sp>
        <p:sp>
          <p:nvSpPr>
            <p:cNvPr id="16399" name="椭圆 16398"/>
            <p:cNvSpPr/>
            <p:nvPr/>
          </p:nvSpPr>
          <p:spPr>
            <a:xfrm>
              <a:off x="10" y="19"/>
              <a:ext cx="141" cy="142"/>
            </a:xfrm>
            <a:prstGeom prst="ellipse">
              <a:avLst/>
            </a:prstGeom>
            <a:gradFill rotWithShape="1">
              <a:gsLst>
                <a:gs pos="0">
                  <a:schemeClr val="accent1">
                    <a:gamma/>
                    <a:tint val="33725"/>
                    <a:invGamma/>
                  </a:schemeClr>
                </a:gs>
                <a:gs pos="100000">
                  <a:schemeClr val="accent1">
                    <a:alpha val="0"/>
                  </a:schemeClr>
                </a:gs>
              </a:gsLst>
              <a:path path="shape">
                <a:fillToRect l="50000" t="50000" r="50000" b="50000"/>
              </a:path>
              <a:tileRect/>
            </a:gradFill>
            <a:ln w="9525">
              <a:noFill/>
            </a:ln>
          </p:spPr>
          <p:txBody>
            <a:bodyPr/>
            <a:p>
              <a:endParaRPr lang="zh-CN" altLang="en-US"/>
            </a:p>
          </p:txBody>
        </p:sp>
      </p:grpSp>
      <p:grpSp>
        <p:nvGrpSpPr>
          <p:cNvPr id="16400" name="组合 16399"/>
          <p:cNvGrpSpPr/>
          <p:nvPr/>
        </p:nvGrpSpPr>
        <p:grpSpPr>
          <a:xfrm>
            <a:off x="4872038" y="5075238"/>
            <a:ext cx="360362" cy="360362"/>
            <a:chOff x="0" y="0"/>
            <a:chExt cx="227" cy="227"/>
          </a:xfrm>
        </p:grpSpPr>
        <p:sp>
          <p:nvSpPr>
            <p:cNvPr id="16401" name="椭圆 16400"/>
            <p:cNvSpPr/>
            <p:nvPr/>
          </p:nvSpPr>
          <p:spPr>
            <a:xfrm>
              <a:off x="0" y="0"/>
              <a:ext cx="227" cy="227"/>
            </a:xfrm>
            <a:prstGeom prst="ellipse">
              <a:avLst/>
            </a:prstGeom>
            <a:gradFill rotWithShape="1">
              <a:gsLst>
                <a:gs pos="0">
                  <a:schemeClr val="accent1">
                    <a:gamma/>
                    <a:tint val="33725"/>
                    <a:invGamma/>
                  </a:schemeClr>
                </a:gs>
                <a:gs pos="100000">
                  <a:schemeClr val="accent1"/>
                </a:gs>
              </a:gsLst>
              <a:path path="shape">
                <a:fillToRect l="50000" t="50000" r="50000" b="50000"/>
              </a:path>
              <a:tileRect/>
            </a:gradFill>
            <a:ln w="9525">
              <a:noFill/>
            </a:ln>
          </p:spPr>
          <p:txBody>
            <a:bodyPr/>
            <a:p>
              <a:endParaRPr lang="zh-CN" altLang="en-US"/>
            </a:p>
          </p:txBody>
        </p:sp>
        <p:sp>
          <p:nvSpPr>
            <p:cNvPr id="16402" name="椭圆 16401"/>
            <p:cNvSpPr/>
            <p:nvPr/>
          </p:nvSpPr>
          <p:spPr>
            <a:xfrm>
              <a:off x="10" y="19"/>
              <a:ext cx="141" cy="142"/>
            </a:xfrm>
            <a:prstGeom prst="ellipse">
              <a:avLst/>
            </a:prstGeom>
            <a:gradFill rotWithShape="1">
              <a:gsLst>
                <a:gs pos="0">
                  <a:schemeClr val="accent1">
                    <a:gamma/>
                    <a:tint val="33725"/>
                    <a:invGamma/>
                  </a:schemeClr>
                </a:gs>
                <a:gs pos="100000">
                  <a:schemeClr val="accent1">
                    <a:alpha val="0"/>
                  </a:schemeClr>
                </a:gs>
              </a:gsLst>
              <a:path path="shape">
                <a:fillToRect l="50000" t="50000" r="50000" b="50000"/>
              </a:path>
              <a:tileRect/>
            </a:gradFill>
            <a:ln w="9525">
              <a:noFill/>
            </a:ln>
          </p:spPr>
          <p:txBody>
            <a:bodyPr/>
            <a:p>
              <a:endParaRPr lang="zh-CN" altLang="en-US"/>
            </a:p>
          </p:txBody>
        </p:sp>
      </p:grpSp>
      <p:grpSp>
        <p:nvGrpSpPr>
          <p:cNvPr id="16403" name="组合 16402"/>
          <p:cNvGrpSpPr/>
          <p:nvPr/>
        </p:nvGrpSpPr>
        <p:grpSpPr>
          <a:xfrm>
            <a:off x="6802438" y="1855788"/>
            <a:ext cx="360362" cy="360362"/>
            <a:chOff x="0" y="0"/>
            <a:chExt cx="227" cy="227"/>
          </a:xfrm>
        </p:grpSpPr>
        <p:sp>
          <p:nvSpPr>
            <p:cNvPr id="16404" name="椭圆 16403"/>
            <p:cNvSpPr/>
            <p:nvPr/>
          </p:nvSpPr>
          <p:spPr>
            <a:xfrm>
              <a:off x="0" y="0"/>
              <a:ext cx="227" cy="227"/>
            </a:xfrm>
            <a:prstGeom prst="ellipse">
              <a:avLst/>
            </a:prstGeom>
            <a:gradFill rotWithShape="1">
              <a:gsLst>
                <a:gs pos="0">
                  <a:schemeClr val="accent1">
                    <a:gamma/>
                    <a:tint val="33725"/>
                    <a:invGamma/>
                  </a:schemeClr>
                </a:gs>
                <a:gs pos="100000">
                  <a:schemeClr val="accent1"/>
                </a:gs>
              </a:gsLst>
              <a:path path="shape">
                <a:fillToRect l="50000" t="50000" r="50000" b="50000"/>
              </a:path>
              <a:tileRect/>
            </a:gradFill>
            <a:ln w="9525">
              <a:noFill/>
            </a:ln>
          </p:spPr>
          <p:txBody>
            <a:bodyPr/>
            <a:p>
              <a:endParaRPr lang="zh-CN" altLang="en-US"/>
            </a:p>
          </p:txBody>
        </p:sp>
        <p:sp>
          <p:nvSpPr>
            <p:cNvPr id="16405" name="椭圆 16404"/>
            <p:cNvSpPr/>
            <p:nvPr/>
          </p:nvSpPr>
          <p:spPr>
            <a:xfrm>
              <a:off x="10" y="19"/>
              <a:ext cx="141" cy="142"/>
            </a:xfrm>
            <a:prstGeom prst="ellipse">
              <a:avLst/>
            </a:prstGeom>
            <a:gradFill rotWithShape="1">
              <a:gsLst>
                <a:gs pos="0">
                  <a:schemeClr val="accent1">
                    <a:gamma/>
                    <a:tint val="33725"/>
                    <a:invGamma/>
                  </a:schemeClr>
                </a:gs>
                <a:gs pos="100000">
                  <a:schemeClr val="accent1">
                    <a:alpha val="0"/>
                  </a:schemeClr>
                </a:gs>
              </a:gsLst>
              <a:path path="shape">
                <a:fillToRect l="50000" t="50000" r="50000" b="50000"/>
              </a:path>
              <a:tileRect/>
            </a:gradFill>
            <a:ln w="9525">
              <a:noFill/>
            </a:ln>
          </p:spPr>
          <p:txBody>
            <a:bodyPr/>
            <a:p>
              <a:endParaRPr lang="zh-CN" altLang="en-US"/>
            </a:p>
          </p:txBody>
        </p:sp>
      </p:grpSp>
      <p:grpSp>
        <p:nvGrpSpPr>
          <p:cNvPr id="16406" name="组合 16405"/>
          <p:cNvGrpSpPr/>
          <p:nvPr/>
        </p:nvGrpSpPr>
        <p:grpSpPr>
          <a:xfrm>
            <a:off x="7751763" y="3532188"/>
            <a:ext cx="360362" cy="360362"/>
            <a:chOff x="0" y="0"/>
            <a:chExt cx="227" cy="227"/>
          </a:xfrm>
        </p:grpSpPr>
        <p:sp>
          <p:nvSpPr>
            <p:cNvPr id="16407" name="椭圆 16406"/>
            <p:cNvSpPr/>
            <p:nvPr/>
          </p:nvSpPr>
          <p:spPr>
            <a:xfrm>
              <a:off x="0" y="0"/>
              <a:ext cx="227" cy="227"/>
            </a:xfrm>
            <a:prstGeom prst="ellipse">
              <a:avLst/>
            </a:prstGeom>
            <a:gradFill rotWithShape="1">
              <a:gsLst>
                <a:gs pos="0">
                  <a:schemeClr val="accent1">
                    <a:gamma/>
                    <a:tint val="33725"/>
                    <a:invGamma/>
                  </a:schemeClr>
                </a:gs>
                <a:gs pos="100000">
                  <a:schemeClr val="accent1"/>
                </a:gs>
              </a:gsLst>
              <a:path path="shape">
                <a:fillToRect l="50000" t="50000" r="50000" b="50000"/>
              </a:path>
              <a:tileRect/>
            </a:gradFill>
            <a:ln w="9525">
              <a:noFill/>
            </a:ln>
          </p:spPr>
          <p:txBody>
            <a:bodyPr/>
            <a:p>
              <a:endParaRPr lang="zh-CN" altLang="en-US"/>
            </a:p>
          </p:txBody>
        </p:sp>
        <p:sp>
          <p:nvSpPr>
            <p:cNvPr id="16408" name="椭圆 16407"/>
            <p:cNvSpPr/>
            <p:nvPr/>
          </p:nvSpPr>
          <p:spPr>
            <a:xfrm>
              <a:off x="10" y="19"/>
              <a:ext cx="141" cy="142"/>
            </a:xfrm>
            <a:prstGeom prst="ellipse">
              <a:avLst/>
            </a:prstGeom>
            <a:gradFill rotWithShape="1">
              <a:gsLst>
                <a:gs pos="0">
                  <a:schemeClr val="accent1">
                    <a:gamma/>
                    <a:tint val="33725"/>
                    <a:invGamma/>
                  </a:schemeClr>
                </a:gs>
                <a:gs pos="100000">
                  <a:schemeClr val="accent1">
                    <a:alpha val="0"/>
                  </a:schemeClr>
                </a:gs>
              </a:gsLst>
              <a:path path="shape">
                <a:fillToRect l="50000" t="50000" r="50000" b="50000"/>
              </a:path>
              <a:tileRect/>
            </a:gradFill>
            <a:ln w="9525">
              <a:noFill/>
            </a:ln>
          </p:spPr>
          <p:txBody>
            <a:bodyPr/>
            <a:p>
              <a:endParaRPr lang="zh-CN" altLang="en-US"/>
            </a:p>
          </p:txBody>
        </p:sp>
      </p:grpSp>
      <p:grpSp>
        <p:nvGrpSpPr>
          <p:cNvPr id="16409" name="组合 16408"/>
          <p:cNvGrpSpPr/>
          <p:nvPr/>
        </p:nvGrpSpPr>
        <p:grpSpPr>
          <a:xfrm>
            <a:off x="6858000" y="5132388"/>
            <a:ext cx="360363" cy="360362"/>
            <a:chOff x="0" y="0"/>
            <a:chExt cx="227" cy="227"/>
          </a:xfrm>
        </p:grpSpPr>
        <p:sp>
          <p:nvSpPr>
            <p:cNvPr id="16410" name="椭圆 16409"/>
            <p:cNvSpPr/>
            <p:nvPr/>
          </p:nvSpPr>
          <p:spPr>
            <a:xfrm>
              <a:off x="0" y="0"/>
              <a:ext cx="227" cy="227"/>
            </a:xfrm>
            <a:prstGeom prst="ellipse">
              <a:avLst/>
            </a:prstGeom>
            <a:gradFill rotWithShape="1">
              <a:gsLst>
                <a:gs pos="0">
                  <a:schemeClr val="accent1">
                    <a:gamma/>
                    <a:tint val="33725"/>
                    <a:invGamma/>
                  </a:schemeClr>
                </a:gs>
                <a:gs pos="100000">
                  <a:schemeClr val="accent1"/>
                </a:gs>
              </a:gsLst>
              <a:path path="shape">
                <a:fillToRect l="50000" t="50000" r="50000" b="50000"/>
              </a:path>
              <a:tileRect/>
            </a:gradFill>
            <a:ln w="9525">
              <a:noFill/>
            </a:ln>
          </p:spPr>
          <p:txBody>
            <a:bodyPr/>
            <a:p>
              <a:endParaRPr lang="zh-CN" altLang="en-US"/>
            </a:p>
          </p:txBody>
        </p:sp>
        <p:sp>
          <p:nvSpPr>
            <p:cNvPr id="16411" name="椭圆 16410"/>
            <p:cNvSpPr/>
            <p:nvPr/>
          </p:nvSpPr>
          <p:spPr>
            <a:xfrm>
              <a:off x="10" y="19"/>
              <a:ext cx="141" cy="142"/>
            </a:xfrm>
            <a:prstGeom prst="ellipse">
              <a:avLst/>
            </a:prstGeom>
            <a:gradFill rotWithShape="1">
              <a:gsLst>
                <a:gs pos="0">
                  <a:schemeClr val="accent1">
                    <a:gamma/>
                    <a:tint val="33725"/>
                    <a:invGamma/>
                  </a:schemeClr>
                </a:gs>
                <a:gs pos="100000">
                  <a:schemeClr val="accent1">
                    <a:alpha val="0"/>
                  </a:schemeClr>
                </a:gs>
              </a:gsLst>
              <a:path path="shape">
                <a:fillToRect l="50000" t="50000" r="50000" b="50000"/>
              </a:path>
              <a:tileRect/>
            </a:gradFill>
            <a:ln w="9525">
              <a:noFill/>
            </a:ln>
          </p:spPr>
          <p:txBody>
            <a:bodyPr/>
            <a:p>
              <a:endParaRPr lang="zh-CN" altLang="en-US"/>
            </a:p>
          </p:txBody>
        </p:sp>
      </p:grpSp>
      <p:sp>
        <p:nvSpPr>
          <p:cNvPr id="16412" name="椭圆 16411"/>
          <p:cNvSpPr/>
          <p:nvPr/>
        </p:nvSpPr>
        <p:spPr>
          <a:xfrm>
            <a:off x="5148263" y="2770188"/>
            <a:ext cx="1944687" cy="1944687"/>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tileRect/>
          </a:gradFill>
          <a:ln w="9525">
            <a:noFill/>
          </a:ln>
        </p:spPr>
        <p:txBody>
          <a:bodyPr/>
          <a:p>
            <a:endParaRPr lang="zh-CN" altLang="en-US"/>
          </a:p>
        </p:txBody>
      </p:sp>
      <p:sp>
        <p:nvSpPr>
          <p:cNvPr id="16413" name="椭圆 16412"/>
          <p:cNvSpPr/>
          <p:nvPr/>
        </p:nvSpPr>
        <p:spPr>
          <a:xfrm>
            <a:off x="5153025" y="2776538"/>
            <a:ext cx="1944688" cy="1944687"/>
          </a:xfrm>
          <a:prstGeom prst="ellipse">
            <a:avLst/>
          </a:prstGeom>
          <a:gradFill rotWithShape="1">
            <a:gsLst>
              <a:gs pos="0">
                <a:schemeClr val="hlink">
                  <a:alpha val="31999"/>
                </a:schemeClr>
              </a:gs>
              <a:gs pos="100000">
                <a:schemeClr val="hlink">
                  <a:gamma/>
                  <a:shade val="46275"/>
                  <a:invGamma/>
                </a:schemeClr>
              </a:gs>
            </a:gsLst>
            <a:lin ang="2700000" scaled="1"/>
            <a:tileRect/>
          </a:gradFill>
          <a:ln w="9525">
            <a:noFill/>
          </a:ln>
        </p:spPr>
        <p:txBody>
          <a:bodyPr/>
          <a:p>
            <a:endParaRPr lang="zh-CN" altLang="en-US"/>
          </a:p>
        </p:txBody>
      </p:sp>
      <p:sp>
        <p:nvSpPr>
          <p:cNvPr id="16414" name="椭圆 16413"/>
          <p:cNvSpPr/>
          <p:nvPr/>
        </p:nvSpPr>
        <p:spPr>
          <a:xfrm>
            <a:off x="5275263" y="2897188"/>
            <a:ext cx="1690687" cy="1690687"/>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tileRect/>
          </a:gradFill>
          <a:ln w="9525">
            <a:noFill/>
          </a:ln>
        </p:spPr>
        <p:txBody>
          <a:bodyPr/>
          <a:p>
            <a:endParaRPr lang="zh-CN" altLang="en-US"/>
          </a:p>
        </p:txBody>
      </p:sp>
      <p:grpSp>
        <p:nvGrpSpPr>
          <p:cNvPr id="16415" name="组合 16414"/>
          <p:cNvGrpSpPr/>
          <p:nvPr/>
        </p:nvGrpSpPr>
        <p:grpSpPr>
          <a:xfrm>
            <a:off x="5257800" y="2895600"/>
            <a:ext cx="1690688" cy="1690688"/>
            <a:chOff x="0" y="0"/>
            <a:chExt cx="1065" cy="1065"/>
          </a:xfrm>
        </p:grpSpPr>
        <p:sp>
          <p:nvSpPr>
            <p:cNvPr id="16416" name="椭圆 16415"/>
            <p:cNvSpPr/>
            <p:nvPr/>
          </p:nvSpPr>
          <p:spPr>
            <a:xfrm>
              <a:off x="0" y="0"/>
              <a:ext cx="1065" cy="1065"/>
            </a:xfrm>
            <a:prstGeom prst="ellipse">
              <a:avLst/>
            </a:prstGeom>
            <a:gradFill rotWithShape="1">
              <a:gsLst>
                <a:gs pos="0">
                  <a:schemeClr val="hlink">
                    <a:gamma/>
                    <a:shade val="63529"/>
                    <a:invGamma/>
                  </a:schemeClr>
                </a:gs>
                <a:gs pos="100000">
                  <a:schemeClr val="hlink">
                    <a:alpha val="0"/>
                  </a:schemeClr>
                </a:gs>
              </a:gsLst>
              <a:lin ang="2700000" scaled="1"/>
              <a:tileRect/>
            </a:gradFill>
            <a:ln w="9525">
              <a:noFill/>
            </a:ln>
          </p:spPr>
          <p:txBody>
            <a:bodyPr/>
            <a:p>
              <a:endParaRPr lang="zh-CN" altLang="en-US"/>
            </a:p>
          </p:txBody>
        </p:sp>
        <p:sp>
          <p:nvSpPr>
            <p:cNvPr id="16417" name="椭圆 16416"/>
            <p:cNvSpPr/>
            <p:nvPr/>
          </p:nvSpPr>
          <p:spPr>
            <a:xfrm>
              <a:off x="64" y="70"/>
              <a:ext cx="959" cy="959"/>
            </a:xfrm>
            <a:prstGeom prst="ellipse">
              <a:avLst/>
            </a:prstGeom>
            <a:solidFill>
              <a:srgbClr val="333333"/>
            </a:solidFill>
            <a:ln w="9525">
              <a:noFill/>
            </a:ln>
          </p:spPr>
          <p:txBody>
            <a:bodyPr/>
            <a:p>
              <a:endParaRPr lang="zh-CN" altLang="en-US"/>
            </a:p>
          </p:txBody>
        </p:sp>
        <p:sp>
          <p:nvSpPr>
            <p:cNvPr id="16418" name="椭圆 16417"/>
            <p:cNvSpPr/>
            <p:nvPr/>
          </p:nvSpPr>
          <p:spPr>
            <a:xfrm>
              <a:off x="78" y="82"/>
              <a:ext cx="927" cy="928"/>
            </a:xfrm>
            <a:prstGeom prst="ellipse">
              <a:avLst/>
            </a:prstGeom>
            <a:gradFill rotWithShape="1">
              <a:gsLst>
                <a:gs pos="0">
                  <a:srgbClr val="D6E1E2">
                    <a:gamma/>
                    <a:shade val="46275"/>
                    <a:invGamma/>
                  </a:srgbClr>
                </a:gs>
                <a:gs pos="100000">
                  <a:srgbClr val="D6E1E2"/>
                </a:gs>
              </a:gsLst>
              <a:lin ang="5400000" scaled="1"/>
              <a:tileRect/>
            </a:gradFill>
            <a:ln w="9525">
              <a:noFill/>
            </a:ln>
          </p:spPr>
          <p:txBody>
            <a:bodyPr/>
            <a:p>
              <a:endParaRPr lang="zh-CN" altLang="en-US"/>
            </a:p>
          </p:txBody>
        </p:sp>
        <p:sp>
          <p:nvSpPr>
            <p:cNvPr id="16419" name="椭圆 16418"/>
            <p:cNvSpPr/>
            <p:nvPr/>
          </p:nvSpPr>
          <p:spPr>
            <a:xfrm>
              <a:off x="89" y="88"/>
              <a:ext cx="906" cy="904"/>
            </a:xfrm>
            <a:prstGeom prst="ellipse">
              <a:avLst/>
            </a:prstGeom>
            <a:gradFill rotWithShape="1">
              <a:gsLst>
                <a:gs pos="0">
                  <a:srgbClr val="D6E1E2">
                    <a:alpha val="0"/>
                  </a:srgbClr>
                </a:gs>
                <a:gs pos="100000">
                  <a:srgbClr val="D6E1E2">
                    <a:gamma/>
                    <a:tint val="34902"/>
                    <a:invGamma/>
                  </a:srgbClr>
                </a:gs>
              </a:gsLst>
              <a:lin ang="5400000" scaled="1"/>
              <a:tileRect/>
            </a:gradFill>
            <a:ln w="9525">
              <a:noFill/>
            </a:ln>
          </p:spPr>
          <p:txBody>
            <a:bodyPr/>
            <a:p>
              <a:endParaRPr lang="zh-CN" altLang="en-US"/>
            </a:p>
          </p:txBody>
        </p:sp>
        <p:sp>
          <p:nvSpPr>
            <p:cNvPr id="16420" name="椭圆 16419"/>
            <p:cNvSpPr/>
            <p:nvPr/>
          </p:nvSpPr>
          <p:spPr>
            <a:xfrm>
              <a:off x="99" y="97"/>
              <a:ext cx="861" cy="845"/>
            </a:xfrm>
            <a:prstGeom prst="ellipse">
              <a:avLst/>
            </a:prstGeom>
            <a:gradFill rotWithShape="1">
              <a:gsLst>
                <a:gs pos="0">
                  <a:srgbClr val="D6E1E2">
                    <a:gamma/>
                    <a:shade val="79216"/>
                    <a:invGamma/>
                  </a:srgbClr>
                </a:gs>
                <a:gs pos="100000">
                  <a:srgbClr val="D6E1E2">
                    <a:alpha val="48000"/>
                  </a:srgbClr>
                </a:gs>
              </a:gsLst>
              <a:lin ang="5400000" scaled="1"/>
              <a:tileRect/>
            </a:gradFill>
            <a:ln w="9525">
              <a:noFill/>
            </a:ln>
          </p:spPr>
          <p:txBody>
            <a:bodyPr/>
            <a:p>
              <a:endParaRPr lang="zh-CN" altLang="en-US"/>
            </a:p>
          </p:txBody>
        </p:sp>
        <p:sp>
          <p:nvSpPr>
            <p:cNvPr id="16421" name="椭圆 16420"/>
            <p:cNvSpPr/>
            <p:nvPr/>
          </p:nvSpPr>
          <p:spPr>
            <a:xfrm>
              <a:off x="150" y="120"/>
              <a:ext cx="765" cy="687"/>
            </a:xfrm>
            <a:prstGeom prst="ellipse">
              <a:avLst/>
            </a:prstGeom>
            <a:gradFill rotWithShape="1">
              <a:gsLst>
                <a:gs pos="0">
                  <a:srgbClr val="D6E1E2">
                    <a:gamma/>
                    <a:tint val="0"/>
                    <a:invGamma/>
                  </a:srgbClr>
                </a:gs>
                <a:gs pos="100000">
                  <a:srgbClr val="D6E1E2">
                    <a:alpha val="37999"/>
                  </a:srgbClr>
                </a:gs>
              </a:gsLst>
              <a:lin ang="5400000" scaled="1"/>
              <a:tileRect/>
            </a:gradFill>
            <a:ln w="9525">
              <a:noFill/>
            </a:ln>
          </p:spPr>
          <p:txBody>
            <a:bodyPr/>
            <a:p>
              <a:endParaRPr lang="zh-CN" altLang="en-US"/>
            </a:p>
          </p:txBody>
        </p:sp>
      </p:grpSp>
      <p:sp>
        <p:nvSpPr>
          <p:cNvPr id="16422" name="文本框 16421"/>
          <p:cNvSpPr txBox="1"/>
          <p:nvPr/>
        </p:nvSpPr>
        <p:spPr>
          <a:xfrm>
            <a:off x="5741035" y="3152775"/>
            <a:ext cx="690880" cy="1322070"/>
          </a:xfrm>
          <a:prstGeom prst="rect">
            <a:avLst/>
          </a:prstGeom>
          <a:noFill/>
          <a:ln w="9525">
            <a:noFill/>
          </a:ln>
        </p:spPr>
        <p:txBody>
          <a:bodyPr wrap="none" anchor="t">
            <a:spAutoFit/>
          </a:bodyPr>
          <a:p>
            <a:pPr algn="ctr" eaLnBrk="0" hangingPunct="0"/>
            <a:r>
              <a:rPr lang="zh-CN" altLang="en-US" sz="2000" dirty="0">
                <a:solidFill>
                  <a:srgbClr val="000000"/>
                </a:solidFill>
                <a:ea typeface="宋体" panose="02010600030101010101" pitchFamily="2" charset="-122"/>
              </a:rPr>
              <a:t>区域</a:t>
            </a:r>
            <a:endParaRPr lang="zh-CN" altLang="en-US" sz="2000" dirty="0">
              <a:solidFill>
                <a:srgbClr val="000000"/>
              </a:solidFill>
              <a:ea typeface="宋体" panose="02010600030101010101" pitchFamily="2" charset="-122"/>
            </a:endParaRPr>
          </a:p>
          <a:p>
            <a:pPr algn="ctr" eaLnBrk="0" hangingPunct="0"/>
            <a:r>
              <a:rPr lang="zh-CN" altLang="en-US" sz="2000" dirty="0">
                <a:solidFill>
                  <a:srgbClr val="000000"/>
                </a:solidFill>
                <a:ea typeface="宋体" panose="02010600030101010101" pitchFamily="2" charset="-122"/>
              </a:rPr>
              <a:t>事业</a:t>
            </a:r>
            <a:endParaRPr lang="zh-CN" altLang="en-US" sz="2000" dirty="0">
              <a:solidFill>
                <a:srgbClr val="000000"/>
              </a:solidFill>
              <a:ea typeface="宋体" panose="02010600030101010101" pitchFamily="2" charset="-122"/>
            </a:endParaRPr>
          </a:p>
          <a:p>
            <a:pPr algn="ctr" eaLnBrk="0" hangingPunct="0"/>
            <a:r>
              <a:rPr lang="zh-CN" altLang="en-US" sz="2000" dirty="0">
                <a:solidFill>
                  <a:srgbClr val="000000"/>
                </a:solidFill>
                <a:ea typeface="宋体" panose="02010600030101010101" pitchFamily="2" charset="-122"/>
              </a:rPr>
              <a:t>部制</a:t>
            </a:r>
            <a:endParaRPr lang="zh-CN" altLang="en-US" sz="2000" dirty="0">
              <a:solidFill>
                <a:srgbClr val="000000"/>
              </a:solidFill>
              <a:ea typeface="宋体" panose="02010600030101010101" pitchFamily="2" charset="-122"/>
            </a:endParaRPr>
          </a:p>
          <a:p>
            <a:pPr algn="ctr" eaLnBrk="0" hangingPunct="0"/>
            <a:r>
              <a:rPr lang="zh-CN" altLang="en-US" sz="2000" dirty="0">
                <a:solidFill>
                  <a:srgbClr val="000000"/>
                </a:solidFill>
                <a:ea typeface="宋体" panose="02010600030101010101" pitchFamily="2" charset="-122"/>
              </a:rPr>
              <a:t>优点</a:t>
            </a:r>
            <a:endParaRPr lang="zh-CN" altLang="en-US" sz="2000" dirty="0">
              <a:solidFill>
                <a:srgbClr val="000000"/>
              </a:solidFill>
              <a:ea typeface="宋体" panose="02010600030101010101" pitchFamily="2" charset="-122"/>
            </a:endParaRPr>
          </a:p>
        </p:txBody>
      </p:sp>
      <p:sp>
        <p:nvSpPr>
          <p:cNvPr id="16423" name="文本框 16422"/>
          <p:cNvSpPr txBox="1"/>
          <p:nvPr/>
        </p:nvSpPr>
        <p:spPr>
          <a:xfrm>
            <a:off x="7239000" y="1765300"/>
            <a:ext cx="3218180" cy="645160"/>
          </a:xfrm>
          <a:prstGeom prst="rect">
            <a:avLst/>
          </a:prstGeom>
          <a:noFill/>
          <a:ln w="9525">
            <a:noFill/>
          </a:ln>
        </p:spPr>
        <p:txBody>
          <a:bodyPr wrap="none" anchor="t">
            <a:spAutoFit/>
          </a:bodyPr>
          <a:p>
            <a:pPr eaLnBrk="0" hangingPunct="0"/>
            <a:r>
              <a:rPr lang="zh-CN" altLang="en-US" dirty="0">
                <a:ea typeface="宋体" panose="02010600030101010101" pitchFamily="2" charset="-122"/>
              </a:rPr>
              <a:t>以利润责任为核心，</a:t>
            </a:r>
            <a:endParaRPr lang="zh-CN" altLang="en-US" dirty="0">
              <a:ea typeface="宋体" panose="02010600030101010101" pitchFamily="2" charset="-122"/>
            </a:endParaRPr>
          </a:p>
          <a:p>
            <a:pPr eaLnBrk="0" hangingPunct="0"/>
            <a:r>
              <a:rPr lang="zh-CN" altLang="en-US" dirty="0">
                <a:ea typeface="宋体" panose="02010600030101010101" pitchFamily="2" charset="-122"/>
              </a:rPr>
              <a:t>能够保证公司获得稳定地利润 </a:t>
            </a:r>
            <a:endParaRPr lang="en-US" altLang="x-none" dirty="0">
              <a:ea typeface="宋体" panose="02010600030101010101" pitchFamily="2" charset="-122"/>
            </a:endParaRPr>
          </a:p>
        </p:txBody>
      </p:sp>
      <p:sp>
        <p:nvSpPr>
          <p:cNvPr id="16424" name="文本框 16423"/>
          <p:cNvSpPr txBox="1"/>
          <p:nvPr/>
        </p:nvSpPr>
        <p:spPr>
          <a:xfrm>
            <a:off x="2042795" y="1540828"/>
            <a:ext cx="2926080" cy="645160"/>
          </a:xfrm>
          <a:prstGeom prst="rect">
            <a:avLst/>
          </a:prstGeom>
          <a:noFill/>
          <a:ln w="9525">
            <a:noFill/>
          </a:ln>
        </p:spPr>
        <p:txBody>
          <a:bodyPr wrap="none" anchor="t">
            <a:spAutoFit/>
          </a:bodyPr>
          <a:p>
            <a:pPr algn="r" eaLnBrk="0" hangingPunct="0"/>
            <a:r>
              <a:rPr lang="zh-CN" altLang="en-US" dirty="0">
                <a:ea typeface="宋体" panose="02010600030101010101" pitchFamily="2" charset="-122"/>
              </a:rPr>
              <a:t>责权利划分比较明确 ，</a:t>
            </a:r>
            <a:endParaRPr lang="zh-CN" altLang="en-US" dirty="0">
              <a:ea typeface="宋体" panose="02010600030101010101" pitchFamily="2" charset="-122"/>
            </a:endParaRPr>
          </a:p>
          <a:p>
            <a:pPr algn="r" eaLnBrk="0" hangingPunct="0"/>
            <a:r>
              <a:rPr lang="zh-CN" altLang="en-US" dirty="0">
                <a:ea typeface="宋体" panose="02010600030101010101" pitchFamily="2" charset="-122"/>
              </a:rPr>
              <a:t>有利于培养事业部全局观念</a:t>
            </a:r>
            <a:endParaRPr lang="en-US" altLang="x-none" dirty="0">
              <a:ea typeface="宋体" panose="02010600030101010101" pitchFamily="2" charset="-122"/>
            </a:endParaRPr>
          </a:p>
        </p:txBody>
      </p:sp>
      <p:sp>
        <p:nvSpPr>
          <p:cNvPr id="16425" name="文本框 16424"/>
          <p:cNvSpPr txBox="1"/>
          <p:nvPr/>
        </p:nvSpPr>
        <p:spPr>
          <a:xfrm>
            <a:off x="8153400" y="3517900"/>
            <a:ext cx="2468880" cy="922020"/>
          </a:xfrm>
          <a:prstGeom prst="rect">
            <a:avLst/>
          </a:prstGeom>
          <a:noFill/>
          <a:ln w="9525">
            <a:noFill/>
          </a:ln>
        </p:spPr>
        <p:txBody>
          <a:bodyPr wrap="none" anchor="t">
            <a:spAutoFit/>
          </a:bodyPr>
          <a:p>
            <a:pPr eaLnBrk="0" hangingPunct="0"/>
            <a:r>
              <a:rPr lang="zh-CN" altLang="en-US" dirty="0">
                <a:ea typeface="宋体" panose="02010600030101010101" pitchFamily="2" charset="-122"/>
              </a:rPr>
              <a:t>有助于了解消费者的</a:t>
            </a:r>
            <a:endParaRPr lang="zh-CN" altLang="en-US" dirty="0">
              <a:ea typeface="宋体" panose="02010600030101010101" pitchFamily="2" charset="-122"/>
            </a:endParaRPr>
          </a:p>
          <a:p>
            <a:pPr eaLnBrk="0" hangingPunct="0"/>
            <a:r>
              <a:rPr lang="zh-CN" altLang="en-US" dirty="0">
                <a:ea typeface="宋体" panose="02010600030101010101" pitchFamily="2" charset="-122"/>
              </a:rPr>
              <a:t>需求，能更灵活的进行</a:t>
            </a:r>
            <a:endParaRPr lang="zh-CN" altLang="en-US" dirty="0">
              <a:ea typeface="宋体" panose="02010600030101010101" pitchFamily="2" charset="-122"/>
            </a:endParaRPr>
          </a:p>
          <a:p>
            <a:pPr eaLnBrk="0" hangingPunct="0"/>
            <a:r>
              <a:rPr lang="zh-CN" altLang="en-US" dirty="0">
                <a:ea typeface="宋体" panose="02010600030101010101" pitchFamily="2" charset="-122"/>
              </a:rPr>
              <a:t>品牌定位。 </a:t>
            </a:r>
            <a:endParaRPr lang="en-US" altLang="x-none" dirty="0">
              <a:ea typeface="宋体" panose="02010600030101010101" pitchFamily="2" charset="-122"/>
            </a:endParaRPr>
          </a:p>
        </p:txBody>
      </p:sp>
      <p:sp>
        <p:nvSpPr>
          <p:cNvPr id="16426" name="文本框 16425"/>
          <p:cNvSpPr txBox="1"/>
          <p:nvPr/>
        </p:nvSpPr>
        <p:spPr>
          <a:xfrm>
            <a:off x="7239000" y="5118100"/>
            <a:ext cx="2926080" cy="1476375"/>
          </a:xfrm>
          <a:prstGeom prst="rect">
            <a:avLst/>
          </a:prstGeom>
          <a:noFill/>
          <a:ln w="9525">
            <a:noFill/>
          </a:ln>
        </p:spPr>
        <p:txBody>
          <a:bodyPr wrap="none" anchor="t">
            <a:spAutoFit/>
          </a:bodyPr>
          <a:p>
            <a:pPr eaLnBrk="0" hangingPunct="0"/>
            <a:r>
              <a:rPr lang="zh-CN" altLang="en-US" dirty="0">
                <a:ea typeface="宋体" panose="02010600030101010101" pitchFamily="2" charset="-122"/>
              </a:rPr>
              <a:t>决策和运营更加贴近市场，</a:t>
            </a:r>
            <a:endParaRPr lang="zh-CN" altLang="en-US" dirty="0">
              <a:ea typeface="宋体" panose="02010600030101010101" pitchFamily="2" charset="-122"/>
            </a:endParaRPr>
          </a:p>
          <a:p>
            <a:pPr eaLnBrk="0" hangingPunct="0"/>
            <a:r>
              <a:rPr lang="zh-CN" altLang="en-US" dirty="0">
                <a:ea typeface="宋体" panose="02010600030101010101" pitchFamily="2" charset="-122"/>
              </a:rPr>
              <a:t>对市场形势和客户需求做</a:t>
            </a:r>
            <a:endParaRPr lang="zh-CN" altLang="en-US" dirty="0">
              <a:ea typeface="宋体" panose="02010600030101010101" pitchFamily="2" charset="-122"/>
            </a:endParaRPr>
          </a:p>
          <a:p>
            <a:pPr eaLnBrk="0" hangingPunct="0"/>
            <a:r>
              <a:rPr lang="zh-CN" altLang="en-US" dirty="0">
                <a:ea typeface="宋体" panose="02010600030101010101" pitchFamily="2" charset="-122"/>
              </a:rPr>
              <a:t>出快速预测和反应 </a:t>
            </a:r>
            <a:endParaRPr lang="zh-CN" altLang="en-US" dirty="0">
              <a:ea typeface="宋体" panose="02010600030101010101" pitchFamily="2" charset="-122"/>
            </a:endParaRPr>
          </a:p>
          <a:p>
            <a:pPr eaLnBrk="0" hangingPunct="0"/>
            <a:r>
              <a:rPr lang="zh-CN" altLang="en-US" dirty="0">
                <a:ea typeface="宋体" panose="02010600030101010101" pitchFamily="2" charset="-122"/>
              </a:rPr>
              <a:t>由此而增强企业活力，</a:t>
            </a:r>
            <a:endParaRPr lang="zh-CN" altLang="en-US" dirty="0">
              <a:ea typeface="宋体" panose="02010600030101010101" pitchFamily="2" charset="-122"/>
            </a:endParaRPr>
          </a:p>
          <a:p>
            <a:pPr eaLnBrk="0" hangingPunct="0"/>
            <a:r>
              <a:rPr lang="zh-CN" altLang="en-US" dirty="0">
                <a:ea typeface="宋体" panose="02010600030101010101" pitchFamily="2" charset="-122"/>
              </a:rPr>
              <a:t>促进企业的发展 </a:t>
            </a:r>
            <a:endParaRPr lang="en-US" altLang="x-none" dirty="0">
              <a:ea typeface="宋体" panose="02010600030101010101" pitchFamily="2" charset="-122"/>
            </a:endParaRPr>
          </a:p>
        </p:txBody>
      </p:sp>
      <p:sp>
        <p:nvSpPr>
          <p:cNvPr id="16427" name="文本框 16426"/>
          <p:cNvSpPr txBox="1"/>
          <p:nvPr/>
        </p:nvSpPr>
        <p:spPr>
          <a:xfrm>
            <a:off x="1931670" y="3517900"/>
            <a:ext cx="2075180" cy="645160"/>
          </a:xfrm>
          <a:prstGeom prst="rect">
            <a:avLst/>
          </a:prstGeom>
          <a:noFill/>
          <a:ln w="9525">
            <a:noFill/>
          </a:ln>
        </p:spPr>
        <p:txBody>
          <a:bodyPr wrap="none" anchor="t">
            <a:spAutoFit/>
          </a:bodyPr>
          <a:p>
            <a:pPr algn="r" eaLnBrk="0" hangingPunct="0"/>
            <a:r>
              <a:rPr lang="zh-CN" altLang="en-US" dirty="0">
                <a:ea typeface="宋体" panose="02010600030101010101" pitchFamily="2" charset="-122"/>
              </a:rPr>
              <a:t>能较好地调动经营</a:t>
            </a:r>
            <a:endParaRPr lang="zh-CN" altLang="en-US" dirty="0">
              <a:ea typeface="宋体" panose="02010600030101010101" pitchFamily="2" charset="-122"/>
            </a:endParaRPr>
          </a:p>
          <a:p>
            <a:pPr algn="r" eaLnBrk="0" hangingPunct="0"/>
            <a:r>
              <a:rPr lang="zh-CN" altLang="en-US" dirty="0">
                <a:ea typeface="宋体" panose="02010600030101010101" pitchFamily="2" charset="-122"/>
              </a:rPr>
              <a:t>管理人员地积极性 </a:t>
            </a:r>
            <a:endParaRPr lang="en-US" altLang="x-none" dirty="0">
              <a:ea typeface="宋体" panose="02010600030101010101" pitchFamily="2" charset="-122"/>
            </a:endParaRPr>
          </a:p>
        </p:txBody>
      </p:sp>
      <p:sp>
        <p:nvSpPr>
          <p:cNvPr id="16428" name="文本框 16427"/>
          <p:cNvSpPr txBox="1"/>
          <p:nvPr/>
        </p:nvSpPr>
        <p:spPr>
          <a:xfrm>
            <a:off x="2604770" y="5056188"/>
            <a:ext cx="2240280" cy="1198880"/>
          </a:xfrm>
          <a:prstGeom prst="rect">
            <a:avLst/>
          </a:prstGeom>
          <a:noFill/>
          <a:ln w="9525">
            <a:noFill/>
          </a:ln>
        </p:spPr>
        <p:txBody>
          <a:bodyPr wrap="none" anchor="t">
            <a:spAutoFit/>
          </a:bodyPr>
          <a:p>
            <a:pPr algn="r" eaLnBrk="0" hangingPunct="0"/>
            <a:r>
              <a:rPr lang="zh-CN" altLang="en-US" dirty="0">
                <a:ea typeface="宋体" panose="02010600030101010101" pitchFamily="2" charset="-122"/>
              </a:rPr>
              <a:t>加强了区域的市</a:t>
            </a:r>
            <a:endParaRPr lang="zh-CN" altLang="en-US" dirty="0">
              <a:ea typeface="宋体" panose="02010600030101010101" pitchFamily="2" charset="-122"/>
            </a:endParaRPr>
          </a:p>
          <a:p>
            <a:pPr algn="r" eaLnBrk="0" hangingPunct="0"/>
            <a:r>
              <a:rPr lang="zh-CN" altLang="en-US" dirty="0">
                <a:ea typeface="宋体" panose="02010600030101010101" pitchFamily="2" charset="-122"/>
              </a:rPr>
              <a:t>场主动权和竞争力，</a:t>
            </a:r>
            <a:endParaRPr lang="zh-CN" altLang="en-US" dirty="0">
              <a:ea typeface="宋体" panose="02010600030101010101" pitchFamily="2" charset="-122"/>
            </a:endParaRPr>
          </a:p>
          <a:p>
            <a:pPr algn="r" eaLnBrk="0" hangingPunct="0"/>
            <a:r>
              <a:rPr lang="zh-CN" altLang="en-US" dirty="0">
                <a:ea typeface="宋体" panose="02010600030101010101" pitchFamily="2" charset="-122"/>
              </a:rPr>
              <a:t>对资源的调控更为</a:t>
            </a:r>
            <a:endParaRPr lang="zh-CN" altLang="en-US" dirty="0">
              <a:ea typeface="宋体" panose="02010600030101010101" pitchFamily="2" charset="-122"/>
            </a:endParaRPr>
          </a:p>
          <a:p>
            <a:pPr algn="r" eaLnBrk="0" hangingPunct="0"/>
            <a:r>
              <a:rPr lang="zh-CN" altLang="en-US" dirty="0">
                <a:ea typeface="宋体" panose="02010600030101010101" pitchFamily="2" charset="-122"/>
              </a:rPr>
              <a:t>快捷和趋于合理 </a:t>
            </a:r>
            <a:endParaRPr lang="en-US" altLang="x-none" dirty="0">
              <a:ea typeface="宋体" panose="02010600030101010101" pitchFamily="2"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8" name="文本框 17"/>
          <p:cNvSpPr txBox="1"/>
          <p:nvPr/>
        </p:nvSpPr>
        <p:spPr>
          <a:xfrm>
            <a:off x="250190" y="990600"/>
            <a:ext cx="573532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（一）常见的组织结构形式</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9219" name="内容占位符 2"/>
          <p:cNvSpPr>
            <a:spLocks noGrp="1"/>
          </p:cNvSpPr>
          <p:nvPr/>
        </p:nvSpPr>
        <p:spPr>
          <a:xfrm>
            <a:off x="1212850" y="1390650"/>
            <a:ext cx="8534400" cy="728980"/>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None/>
            </a:pPr>
            <a:r>
              <a:rPr lang="en-US" altLang="zh-CN" sz="2400" b="1" dirty="0">
                <a:solidFill>
                  <a:schemeClr val="tx2"/>
                </a:solidFill>
                <a:latin typeface="微软雅黑" panose="020B0503020204020204" pitchFamily="34" charset="-122"/>
                <a:ea typeface="微软雅黑" panose="020B0503020204020204" pitchFamily="34" charset="-122"/>
              </a:rPr>
              <a:t>4.</a:t>
            </a:r>
            <a:r>
              <a:rPr lang="zh-CN" altLang="en-US" sz="2400" b="1" dirty="0">
                <a:solidFill>
                  <a:schemeClr val="tx2"/>
                </a:solidFill>
                <a:latin typeface="微软雅黑" panose="020B0503020204020204" pitchFamily="34" charset="-122"/>
                <a:ea typeface="微软雅黑" panose="020B0503020204020204" pitchFamily="34" charset="-122"/>
              </a:rPr>
              <a:t>网络型组织结构</a:t>
            </a:r>
            <a:endParaRPr lang="zh-CN" altLang="en-US" sz="2400" b="1" dirty="0">
              <a:solidFill>
                <a:schemeClr val="tx2"/>
              </a:solidFill>
              <a:latin typeface="微软雅黑" panose="020B0503020204020204" pitchFamily="34" charset="-122"/>
              <a:ea typeface="微软雅黑" panose="020B0503020204020204" pitchFamily="34" charset="-122"/>
            </a:endParaRPr>
          </a:p>
        </p:txBody>
      </p:sp>
      <p:grpSp>
        <p:nvGrpSpPr>
          <p:cNvPr id="4" name="组合 3"/>
          <p:cNvGrpSpPr/>
          <p:nvPr/>
        </p:nvGrpSpPr>
        <p:grpSpPr>
          <a:xfrm>
            <a:off x="2640330" y="2492375"/>
            <a:ext cx="6911340" cy="3689350"/>
            <a:chOff x="4158" y="3925"/>
            <a:chExt cx="10884" cy="5810"/>
          </a:xfrm>
        </p:grpSpPr>
        <p:sp>
          <p:nvSpPr>
            <p:cNvPr id="25603" name="Oval 4"/>
            <p:cNvSpPr/>
            <p:nvPr/>
          </p:nvSpPr>
          <p:spPr>
            <a:xfrm>
              <a:off x="7900" y="5853"/>
              <a:ext cx="3060" cy="2610"/>
            </a:xfrm>
            <a:prstGeom prst="ellipse">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endParaRPr lang="zh-CN" altLang="en-US" dirty="0">
                <a:latin typeface="Arial" panose="020B0604020202020204" pitchFamily="34" charset="0"/>
              </a:endParaRPr>
            </a:p>
          </p:txBody>
        </p:sp>
        <p:sp>
          <p:nvSpPr>
            <p:cNvPr id="139269" name="Text Box 5"/>
            <p:cNvSpPr txBox="1"/>
            <p:nvPr/>
          </p:nvSpPr>
          <p:spPr>
            <a:xfrm>
              <a:off x="8239" y="6283"/>
              <a:ext cx="2382" cy="1840"/>
            </a:xfrm>
            <a:prstGeom prst="rect">
              <a:avLst/>
            </a:prstGeom>
            <a:noFill/>
            <a:ln w="9525">
              <a:noFill/>
            </a:ln>
          </p:spPr>
          <p:txBody>
            <a:bodyPr>
              <a:spAutoFit/>
            </a:bodyPr>
            <a:p>
              <a:pPr algn="ctr">
                <a:spcBef>
                  <a:spcPct val="50000"/>
                </a:spcBef>
              </a:pPr>
              <a:r>
                <a:rPr lang="zh-CN" altLang="en-US" sz="2800" b="1" dirty="0">
                  <a:solidFill>
                    <a:schemeClr val="bg1"/>
                  </a:solidFill>
                  <a:latin typeface="黑体" panose="02010609060101010101" charset="-122"/>
                  <a:ea typeface="黑体" panose="02010609060101010101" charset="-122"/>
                </a:rPr>
                <a:t>核心</a:t>
              </a:r>
              <a:endParaRPr lang="zh-CN" altLang="en-US" sz="2800" b="1" dirty="0">
                <a:solidFill>
                  <a:schemeClr val="bg1"/>
                </a:solidFill>
                <a:latin typeface="黑体" panose="02010609060101010101" charset="-122"/>
                <a:ea typeface="黑体" panose="02010609060101010101" charset="-122"/>
              </a:endParaRPr>
            </a:p>
            <a:p>
              <a:pPr algn="ctr">
                <a:spcBef>
                  <a:spcPct val="50000"/>
                </a:spcBef>
              </a:pPr>
              <a:r>
                <a:rPr lang="zh-CN" altLang="en-US" sz="2800" b="1" dirty="0">
                  <a:solidFill>
                    <a:schemeClr val="bg1"/>
                  </a:solidFill>
                  <a:latin typeface="黑体" panose="02010609060101010101" charset="-122"/>
                  <a:ea typeface="黑体" panose="02010609060101010101" charset="-122"/>
                </a:rPr>
                <a:t>管理组</a:t>
              </a:r>
              <a:endParaRPr lang="zh-CN" altLang="en-US" sz="2800" b="1" dirty="0">
                <a:solidFill>
                  <a:schemeClr val="bg1"/>
                </a:solidFill>
                <a:latin typeface="黑体" panose="02010609060101010101" charset="-122"/>
                <a:ea typeface="黑体" panose="02010609060101010101" charset="-122"/>
              </a:endParaRPr>
            </a:p>
          </p:txBody>
        </p:sp>
        <p:sp>
          <p:nvSpPr>
            <p:cNvPr id="13317" name="Line 6"/>
            <p:cNvSpPr/>
            <p:nvPr/>
          </p:nvSpPr>
          <p:spPr>
            <a:xfrm flipV="1">
              <a:off x="10735" y="5060"/>
              <a:ext cx="1700" cy="1360"/>
            </a:xfrm>
            <a:prstGeom prst="line">
              <a:avLst/>
            </a:prstGeom>
            <a:ln w="9525" cap="flat" cmpd="sng">
              <a:solidFill>
                <a:schemeClr val="tx1"/>
              </a:solidFill>
              <a:prstDash val="solid"/>
              <a:miter/>
              <a:headEnd type="none" w="med" len="med"/>
              <a:tailEnd type="triangle" w="med" len="med"/>
            </a:ln>
          </p:spPr>
        </p:sp>
        <p:sp>
          <p:nvSpPr>
            <p:cNvPr id="13318" name="Line 7"/>
            <p:cNvSpPr/>
            <p:nvPr/>
          </p:nvSpPr>
          <p:spPr>
            <a:xfrm>
              <a:off x="10508" y="8123"/>
              <a:ext cx="1927" cy="795"/>
            </a:xfrm>
            <a:prstGeom prst="line">
              <a:avLst/>
            </a:prstGeom>
            <a:ln w="9525" cap="flat" cmpd="sng">
              <a:solidFill>
                <a:schemeClr val="tx1"/>
              </a:solidFill>
              <a:prstDash val="solid"/>
              <a:miter/>
              <a:headEnd type="none" w="med" len="med"/>
              <a:tailEnd type="triangle" w="med" len="med"/>
            </a:ln>
          </p:spPr>
        </p:sp>
        <p:sp>
          <p:nvSpPr>
            <p:cNvPr id="13319" name="Line 8"/>
            <p:cNvSpPr/>
            <p:nvPr/>
          </p:nvSpPr>
          <p:spPr>
            <a:xfrm flipH="1">
              <a:off x="6765" y="7895"/>
              <a:ext cx="1360" cy="1023"/>
            </a:xfrm>
            <a:prstGeom prst="line">
              <a:avLst/>
            </a:prstGeom>
            <a:ln w="9525" cap="flat" cmpd="sng">
              <a:solidFill>
                <a:schemeClr val="tx1"/>
              </a:solidFill>
              <a:prstDash val="solid"/>
              <a:miter/>
              <a:headEnd type="none" w="med" len="med"/>
              <a:tailEnd type="triangle" w="med" len="med"/>
            </a:ln>
          </p:spPr>
        </p:sp>
        <p:sp>
          <p:nvSpPr>
            <p:cNvPr id="13320" name="Line 9"/>
            <p:cNvSpPr/>
            <p:nvPr/>
          </p:nvSpPr>
          <p:spPr>
            <a:xfrm flipH="1" flipV="1">
              <a:off x="7105" y="5173"/>
              <a:ext cx="1020" cy="1135"/>
            </a:xfrm>
            <a:prstGeom prst="line">
              <a:avLst/>
            </a:prstGeom>
            <a:ln w="9525" cap="flat" cmpd="sng">
              <a:solidFill>
                <a:schemeClr val="tx1"/>
              </a:solidFill>
              <a:prstDash val="solid"/>
              <a:miter/>
              <a:headEnd type="none" w="med" len="med"/>
              <a:tailEnd type="triangle" w="med" len="med"/>
            </a:ln>
          </p:spPr>
        </p:sp>
        <p:sp>
          <p:nvSpPr>
            <p:cNvPr id="139278" name="Text Box 14"/>
            <p:cNvSpPr txBox="1"/>
            <p:nvPr/>
          </p:nvSpPr>
          <p:spPr>
            <a:xfrm>
              <a:off x="12480" y="4040"/>
              <a:ext cx="2563" cy="1501"/>
            </a:xfrm>
            <a:prstGeom prst="rect">
              <a:avLst/>
            </a:prstGeom>
          </p:spPr>
          <p:style>
            <a:lnRef idx="1">
              <a:schemeClr val="accent1"/>
            </a:lnRef>
            <a:fillRef idx="3">
              <a:schemeClr val="accent1"/>
            </a:fillRef>
            <a:effectRef idx="2">
              <a:schemeClr val="accent1"/>
            </a:effectRef>
            <a:fontRef idx="minor">
              <a:schemeClr val="lt1"/>
            </a:fontRef>
          </p:style>
          <p:txBody>
            <a:bodyPr>
              <a:spAutoFit/>
            </a:bodyPr>
            <a:p>
              <a:pPr algn="ctr">
                <a:spcBef>
                  <a:spcPct val="50000"/>
                </a:spcBef>
              </a:pPr>
              <a:r>
                <a:rPr lang="zh-CN" altLang="en-US" sz="2800" b="1" dirty="0">
                  <a:latin typeface="黑体" panose="02010609060101010101" charset="-122"/>
                  <a:ea typeface="黑体" panose="02010609060101010101" charset="-122"/>
                </a:rPr>
                <a:t>广告代理商</a:t>
              </a:r>
              <a:endParaRPr lang="zh-CN" altLang="en-US" sz="2800" b="1" dirty="0">
                <a:latin typeface="黑体" panose="02010609060101010101" charset="-122"/>
                <a:ea typeface="黑体" panose="02010609060101010101" charset="-122"/>
              </a:endParaRPr>
            </a:p>
          </p:txBody>
        </p:sp>
        <p:sp>
          <p:nvSpPr>
            <p:cNvPr id="139279" name="Text Box 15"/>
            <p:cNvSpPr txBox="1"/>
            <p:nvPr/>
          </p:nvSpPr>
          <p:spPr>
            <a:xfrm>
              <a:off x="12663" y="8235"/>
              <a:ext cx="2267" cy="1501"/>
            </a:xfrm>
            <a:prstGeom prst="rect">
              <a:avLst/>
            </a:prstGeom>
          </p:spPr>
          <p:style>
            <a:lnRef idx="1">
              <a:schemeClr val="accent1"/>
            </a:lnRef>
            <a:fillRef idx="3">
              <a:schemeClr val="accent1"/>
            </a:fillRef>
            <a:effectRef idx="2">
              <a:schemeClr val="accent1"/>
            </a:effectRef>
            <a:fontRef idx="minor">
              <a:schemeClr val="lt1"/>
            </a:fontRef>
          </p:style>
          <p:txBody>
            <a:bodyPr>
              <a:spAutoFit/>
            </a:bodyPr>
            <a:p>
              <a:pPr algn="ctr">
                <a:spcBef>
                  <a:spcPct val="50000"/>
                </a:spcBef>
              </a:pPr>
              <a:r>
                <a:rPr lang="zh-CN" altLang="en-US" sz="2800" b="1" dirty="0">
                  <a:latin typeface="黑体" panose="02010609060101010101" charset="-122"/>
                  <a:ea typeface="黑体" panose="02010609060101010101" charset="-122"/>
                </a:rPr>
                <a:t>销售代理</a:t>
              </a:r>
              <a:endParaRPr lang="zh-CN" altLang="en-US" sz="2800" b="1" dirty="0">
                <a:latin typeface="黑体" panose="02010609060101010101" charset="-122"/>
                <a:ea typeface="黑体" panose="02010609060101010101" charset="-122"/>
              </a:endParaRPr>
            </a:p>
          </p:txBody>
        </p:sp>
        <p:sp>
          <p:nvSpPr>
            <p:cNvPr id="139280" name="Text Box 16"/>
            <p:cNvSpPr txBox="1"/>
            <p:nvPr/>
          </p:nvSpPr>
          <p:spPr>
            <a:xfrm>
              <a:off x="4158" y="3925"/>
              <a:ext cx="2947" cy="1501"/>
            </a:xfrm>
            <a:prstGeom prst="rect">
              <a:avLst/>
            </a:prstGeom>
          </p:spPr>
          <p:style>
            <a:lnRef idx="1">
              <a:schemeClr val="accent1"/>
            </a:lnRef>
            <a:fillRef idx="3">
              <a:schemeClr val="accent1"/>
            </a:fillRef>
            <a:effectRef idx="2">
              <a:schemeClr val="accent1"/>
            </a:effectRef>
            <a:fontRef idx="minor">
              <a:schemeClr val="lt1"/>
            </a:fontRef>
          </p:style>
          <p:txBody>
            <a:bodyPr>
              <a:spAutoFit/>
            </a:bodyPr>
            <a:p>
              <a:pPr algn="ctr">
                <a:spcBef>
                  <a:spcPct val="50000"/>
                </a:spcBef>
              </a:pPr>
              <a:r>
                <a:rPr lang="zh-CN" altLang="en-US" sz="2800" b="1" dirty="0">
                  <a:latin typeface="黑体" panose="02010609060101010101" charset="-122"/>
                  <a:ea typeface="黑体" panose="02010609060101010101" charset="-122"/>
                </a:rPr>
                <a:t>独立的研发公司</a:t>
              </a:r>
              <a:endParaRPr lang="zh-CN" altLang="en-US" sz="2800" b="1" dirty="0">
                <a:latin typeface="黑体" panose="02010609060101010101" charset="-122"/>
                <a:ea typeface="黑体" panose="02010609060101010101" charset="-122"/>
              </a:endParaRPr>
            </a:p>
          </p:txBody>
        </p:sp>
        <p:sp>
          <p:nvSpPr>
            <p:cNvPr id="139281" name="Text Box 17"/>
            <p:cNvSpPr txBox="1"/>
            <p:nvPr/>
          </p:nvSpPr>
          <p:spPr>
            <a:xfrm>
              <a:off x="4158" y="8123"/>
              <a:ext cx="2495" cy="1501"/>
            </a:xfrm>
            <a:prstGeom prst="rect">
              <a:avLst/>
            </a:prstGeom>
          </p:spPr>
          <p:style>
            <a:lnRef idx="1">
              <a:schemeClr val="accent1"/>
            </a:lnRef>
            <a:fillRef idx="3">
              <a:schemeClr val="accent1"/>
            </a:fillRef>
            <a:effectRef idx="2">
              <a:schemeClr val="accent1"/>
            </a:effectRef>
            <a:fontRef idx="minor">
              <a:schemeClr val="lt1"/>
            </a:fontRef>
          </p:style>
          <p:txBody>
            <a:bodyPr>
              <a:spAutoFit/>
            </a:bodyPr>
            <a:p>
              <a:pPr algn="ctr">
                <a:spcBef>
                  <a:spcPct val="50000"/>
                </a:spcBef>
              </a:pPr>
              <a:r>
                <a:rPr lang="zh-CN" altLang="en-US" sz="2800" b="1" dirty="0">
                  <a:latin typeface="黑体" panose="02010609060101010101" charset="-122"/>
                  <a:ea typeface="黑体" panose="02010609060101010101" charset="-122"/>
                </a:rPr>
                <a:t>独立的制造商</a:t>
              </a:r>
              <a:endParaRPr lang="zh-CN" altLang="en-US" sz="2800" b="1" dirty="0">
                <a:latin typeface="黑体" panose="02010609060101010101" charset="-122"/>
                <a:ea typeface="黑体" panose="02010609060101010101" charset="-122"/>
              </a:endParaRPr>
            </a:p>
          </p:txBody>
        </p:sp>
      </p:grpSp>
      <p:sp>
        <p:nvSpPr>
          <p:cNvPr id="2" name="TextBox 17"/>
          <p:cNvSpPr txBox="1"/>
          <p:nvPr/>
        </p:nvSpPr>
        <p:spPr>
          <a:xfrm>
            <a:off x="5480050" y="970915"/>
            <a:ext cx="5567680" cy="1198880"/>
          </a:xfrm>
          <a:prstGeom prst="rect">
            <a:avLst/>
          </a:prstGeom>
          <a:ln>
            <a:prstDash val="dashDot"/>
          </a:ln>
        </p:spPr>
        <p:style>
          <a:lnRef idx="2">
            <a:schemeClr val="accent1"/>
          </a:lnRef>
          <a:fillRef idx="1">
            <a:schemeClr val="lt1"/>
          </a:fillRef>
          <a:effectRef idx="0">
            <a:schemeClr val="accent1"/>
          </a:effectRef>
          <a:fontRef idx="minor">
            <a:schemeClr val="dk1"/>
          </a:fontRef>
        </p:style>
        <p:txBody>
          <a:bodyPr wrap="square">
            <a:spAutoFit/>
          </a:bodyPr>
          <a:p>
            <a:r>
              <a:rPr lang="zh-CN" altLang="en-US" sz="2400" b="1" dirty="0">
                <a:solidFill>
                  <a:schemeClr val="tx1"/>
                </a:solidFill>
                <a:latin typeface="微软雅黑" panose="020B0503020204020204" pitchFamily="34" charset="-122"/>
                <a:ea typeface="微软雅黑" panose="020B0503020204020204" pitchFamily="34" charset="-122"/>
              </a:rPr>
              <a:t>是一种新型的组织结构，以契约关系建立和维持基础，依靠外部机构进行制造、销售或其他主要业务</a:t>
            </a:r>
            <a:endParaRPr lang="zh-CN" altLang="en-US" sz="2400" b="1"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heckerboard(across)">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9219" grpId="0" build="p"/>
      <p:bldP spid="2"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 name="文本框 4"/>
          <p:cNvSpPr txBox="1"/>
          <p:nvPr/>
        </p:nvSpPr>
        <p:spPr>
          <a:xfrm>
            <a:off x="2450465" y="5283835"/>
            <a:ext cx="9741535" cy="521970"/>
          </a:xfrm>
          <a:prstGeom prst="rect">
            <a:avLst/>
          </a:prstGeom>
          <a:noFill/>
        </p:spPr>
        <p:txBody>
          <a:bodyPr wrap="square" rtlCol="0">
            <a:spAutoFit/>
          </a:bodyPr>
          <a:p>
            <a:r>
              <a:rPr lang="zh-CN" altLang="en-US" sz="2800">
                <a:solidFill>
                  <a:schemeClr val="bg1"/>
                </a:solidFill>
                <a:latin typeface="微软雅黑" panose="020B0503020204020204" pitchFamily="34" charset="-122"/>
                <a:ea typeface="微软雅黑" panose="020B0503020204020204" pitchFamily="34" charset="-122"/>
              </a:rPr>
              <a:t>猴子取食的实验说明了什么问题？</a:t>
            </a:r>
            <a:endParaRPr lang="zh-CN" altLang="en-US" sz="2800">
              <a:solidFill>
                <a:schemeClr val="bg1"/>
              </a:solidFill>
              <a:latin typeface="微软雅黑" panose="020B0503020204020204" pitchFamily="34" charset="-122"/>
              <a:ea typeface="微软雅黑" panose="020B0503020204020204" pitchFamily="34" charset="-122"/>
            </a:endParaRPr>
          </a:p>
        </p:txBody>
      </p:sp>
      <p:grpSp>
        <p:nvGrpSpPr>
          <p:cNvPr id="84" name="组合 83"/>
          <p:cNvGrpSpPr/>
          <p:nvPr/>
        </p:nvGrpSpPr>
        <p:grpSpPr>
          <a:xfrm>
            <a:off x="244020" y="963757"/>
            <a:ext cx="914014" cy="914014"/>
            <a:chOff x="5105593" y="1379191"/>
            <a:chExt cx="914014" cy="914014"/>
          </a:xfrm>
          <a:solidFill>
            <a:srgbClr val="0070C0"/>
          </a:solidFill>
        </p:grpSpPr>
        <p:grpSp>
          <p:nvGrpSpPr>
            <p:cNvPr id="85" name="组合 84"/>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86" name="同心圆 85"/>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87" name="椭圆 86"/>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88" name="TextBox 8"/>
            <p:cNvSpPr txBox="1"/>
            <p:nvPr/>
          </p:nvSpPr>
          <p:spPr>
            <a:xfrm>
              <a:off x="5217788" y="1636411"/>
              <a:ext cx="690880" cy="398780"/>
            </a:xfrm>
            <a:prstGeom prst="rect">
              <a:avLst/>
            </a:prstGeom>
            <a:grpFill/>
          </p:spPr>
          <p:txBody>
            <a:bodyPr wrap="none" rtlCol="0">
              <a:spAutoFit/>
            </a:bodyPr>
            <a:p>
              <a:pPr algn="l"/>
              <a:r>
                <a:rPr lang="zh-CN" altLang="en-US" sz="2000" b="1" dirty="0" smtClean="0">
                  <a:solidFill>
                    <a:schemeClr val="bg1"/>
                  </a:solidFill>
                  <a:latin typeface="微软雅黑" panose="020B0503020204020204" pitchFamily="34" charset="-122"/>
                  <a:ea typeface="微软雅黑" panose="020B0503020204020204" pitchFamily="34" charset="-122"/>
                </a:rPr>
                <a:t>特点</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grpSp>
        <p:nvGrpSpPr>
          <p:cNvPr id="9" name="组合 8"/>
          <p:cNvGrpSpPr/>
          <p:nvPr/>
        </p:nvGrpSpPr>
        <p:grpSpPr>
          <a:xfrm>
            <a:off x="224970" y="2054052"/>
            <a:ext cx="914014" cy="914014"/>
            <a:chOff x="5105593" y="1379191"/>
            <a:chExt cx="914014" cy="914014"/>
          </a:xfrm>
          <a:solidFill>
            <a:srgbClr val="0070C0"/>
          </a:solidFill>
        </p:grpSpPr>
        <p:grpSp>
          <p:nvGrpSpPr>
            <p:cNvPr id="10" name="组合 9"/>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11" name="同心圆 10"/>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2" name="椭圆 11"/>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13" name="TextBox 8"/>
            <p:cNvSpPr txBox="1"/>
            <p:nvPr/>
          </p:nvSpPr>
          <p:spPr>
            <a:xfrm>
              <a:off x="5217788" y="1636411"/>
              <a:ext cx="690880" cy="398780"/>
            </a:xfrm>
            <a:prstGeom prst="rect">
              <a:avLst/>
            </a:prstGeom>
            <a:grpFill/>
          </p:spPr>
          <p:txBody>
            <a:bodyPr wrap="none" rtlCol="0">
              <a:spAutoFit/>
            </a:bodyPr>
            <a:p>
              <a:pPr algn="l"/>
              <a:r>
                <a:rPr lang="zh-CN" altLang="en-US" sz="2000" b="1" dirty="0" smtClean="0">
                  <a:solidFill>
                    <a:schemeClr val="bg1"/>
                  </a:solidFill>
                  <a:latin typeface="微软雅黑" panose="020B0503020204020204" pitchFamily="34" charset="-122"/>
                  <a:ea typeface="微软雅黑" panose="020B0503020204020204" pitchFamily="34" charset="-122"/>
                </a:rPr>
                <a:t>优点</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sp>
        <p:nvSpPr>
          <p:cNvPr id="83" name="TextBox 5"/>
          <p:cNvSpPr txBox="1"/>
          <p:nvPr/>
        </p:nvSpPr>
        <p:spPr>
          <a:xfrm>
            <a:off x="1213072" y="2289596"/>
            <a:ext cx="7950200" cy="829945"/>
          </a:xfrm>
          <a:prstGeom prst="rect">
            <a:avLst/>
          </a:prstGeom>
          <a:noFill/>
          <a:ln>
            <a:solidFill>
              <a:schemeClr val="tx1"/>
            </a:solidFill>
            <a:prstDash val="dashDot"/>
          </a:ln>
        </p:spPr>
        <p:txBody>
          <a:bodyPr wrap="square" rtlCol="0">
            <a:spAutoFit/>
          </a:bodyPr>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1、高度的灵活性，便于适应动态环境的变化</a:t>
            </a:r>
            <a:endParaRPr lang="zh-CN" altLang="en-US" sz="2400" dirty="0">
              <a:latin typeface="微软雅黑" panose="020B0503020204020204" pitchFamily="34" charset="-122"/>
              <a:ea typeface="微软雅黑" panose="020B0503020204020204" pitchFamily="34" charset="-122"/>
              <a:sym typeface="+mn-ea"/>
            </a:endParaRPr>
          </a:p>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2、利用社会上现有的资源使自己快速发展壮大起来</a:t>
            </a:r>
            <a:endParaRPr lang="zh-CN" altLang="en-US" sz="2400" dirty="0">
              <a:latin typeface="微软雅黑" panose="020B0503020204020204" pitchFamily="34" charset="-122"/>
              <a:ea typeface="微软雅黑" panose="020B0503020204020204" pitchFamily="34" charset="-122"/>
              <a:sym typeface="+mn-ea"/>
            </a:endParaRPr>
          </a:p>
        </p:txBody>
      </p:sp>
      <p:sp>
        <p:nvSpPr>
          <p:cNvPr id="14" name="TextBox 5"/>
          <p:cNvSpPr txBox="1"/>
          <p:nvPr/>
        </p:nvSpPr>
        <p:spPr>
          <a:xfrm>
            <a:off x="1212850" y="1103630"/>
            <a:ext cx="10535285" cy="829945"/>
          </a:xfrm>
          <a:prstGeom prst="rect">
            <a:avLst/>
          </a:prstGeom>
          <a:noFill/>
          <a:ln>
            <a:solidFill>
              <a:schemeClr val="tx1"/>
            </a:solidFill>
            <a:prstDash val="dashDot"/>
          </a:ln>
        </p:spPr>
        <p:txBody>
          <a:bodyPr wrap="square" rtlCol="0">
            <a:spAutoFit/>
          </a:bodyPr>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核心管理组与其他单位之间并没有正式的资本所有关系和行政隶属关系，而是通过互惠互利、相互协作、相互信任和支持的机制来进行密切的合作</a:t>
            </a:r>
            <a:endParaRPr lang="zh-CN" altLang="en-US" sz="2400" dirty="0">
              <a:latin typeface="微软雅黑" panose="020B0503020204020204" pitchFamily="34" charset="-122"/>
              <a:ea typeface="微软雅黑" panose="020B0503020204020204" pitchFamily="34" charset="-122"/>
              <a:sym typeface="+mn-ea"/>
            </a:endParaRPr>
          </a:p>
        </p:txBody>
      </p:sp>
      <p:sp>
        <p:nvSpPr>
          <p:cNvPr id="16" name="TextBox 5"/>
          <p:cNvSpPr txBox="1"/>
          <p:nvPr/>
        </p:nvSpPr>
        <p:spPr>
          <a:xfrm>
            <a:off x="1213072" y="3315121"/>
            <a:ext cx="7950200" cy="460375"/>
          </a:xfrm>
          <a:prstGeom prst="rect">
            <a:avLst/>
          </a:prstGeom>
          <a:noFill/>
          <a:ln>
            <a:solidFill>
              <a:schemeClr val="tx1"/>
            </a:solidFill>
            <a:prstDash val="dashDot"/>
          </a:ln>
        </p:spPr>
        <p:txBody>
          <a:bodyPr wrap="square" rtlCol="0">
            <a:spAutoFit/>
          </a:bodyPr>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缺乏对一些职能部门的有力控制</a:t>
            </a:r>
            <a:endParaRPr lang="zh-CN" altLang="en-US" sz="2400" dirty="0">
              <a:latin typeface="微软雅黑" panose="020B0503020204020204" pitchFamily="34" charset="-122"/>
              <a:ea typeface="微软雅黑" panose="020B0503020204020204" pitchFamily="34" charset="-122"/>
              <a:sym typeface="+mn-ea"/>
            </a:endParaRPr>
          </a:p>
        </p:txBody>
      </p:sp>
      <p:grpSp>
        <p:nvGrpSpPr>
          <p:cNvPr id="17" name="组合 16"/>
          <p:cNvGrpSpPr/>
          <p:nvPr/>
        </p:nvGrpSpPr>
        <p:grpSpPr>
          <a:xfrm>
            <a:off x="204650" y="3119582"/>
            <a:ext cx="914014" cy="914014"/>
            <a:chOff x="5105593" y="1379191"/>
            <a:chExt cx="914014" cy="914014"/>
          </a:xfrm>
          <a:solidFill>
            <a:srgbClr val="0070C0"/>
          </a:solidFill>
        </p:grpSpPr>
        <p:grpSp>
          <p:nvGrpSpPr>
            <p:cNvPr id="18" name="组合 17"/>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19" name="同心圆 18"/>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20" name="椭圆 19"/>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21" name="TextBox 8"/>
            <p:cNvSpPr txBox="1"/>
            <p:nvPr/>
          </p:nvSpPr>
          <p:spPr>
            <a:xfrm>
              <a:off x="5217788" y="1636411"/>
              <a:ext cx="690880" cy="398780"/>
            </a:xfrm>
            <a:prstGeom prst="rect">
              <a:avLst/>
            </a:prstGeom>
            <a:grpFill/>
          </p:spPr>
          <p:txBody>
            <a:bodyPr wrap="none" rtlCol="0">
              <a:spAutoFit/>
            </a:bodyPr>
            <a:p>
              <a:pPr algn="l"/>
              <a:r>
                <a:rPr lang="zh-CN" altLang="en-US" sz="2000" b="1" dirty="0" smtClean="0">
                  <a:solidFill>
                    <a:schemeClr val="bg1"/>
                  </a:solidFill>
                  <a:latin typeface="微软雅黑" panose="020B0503020204020204" pitchFamily="34" charset="-122"/>
                  <a:ea typeface="微软雅黑" panose="020B0503020204020204" pitchFamily="34" charset="-122"/>
                </a:rPr>
                <a:t>缺点</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grpSp>
        <p:nvGrpSpPr>
          <p:cNvPr id="22" name="组合 21"/>
          <p:cNvGrpSpPr/>
          <p:nvPr/>
        </p:nvGrpSpPr>
        <p:grpSpPr>
          <a:xfrm>
            <a:off x="38100" y="4392295"/>
            <a:ext cx="1144797" cy="1173480"/>
            <a:chOff x="5105593" y="1379191"/>
            <a:chExt cx="914014" cy="914014"/>
          </a:xfrm>
          <a:solidFill>
            <a:srgbClr val="0070C0"/>
          </a:solidFill>
        </p:grpSpPr>
        <p:grpSp>
          <p:nvGrpSpPr>
            <p:cNvPr id="23" name="组合 22"/>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24" name="同心圆 23"/>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25" name="椭圆 24"/>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26" name="TextBox 8"/>
            <p:cNvSpPr txBox="1"/>
            <p:nvPr/>
          </p:nvSpPr>
          <p:spPr>
            <a:xfrm>
              <a:off x="5282024" y="1560708"/>
              <a:ext cx="644382" cy="550486"/>
            </a:xfrm>
            <a:prstGeom prst="rect">
              <a:avLst/>
            </a:prstGeom>
            <a:grpFill/>
          </p:spPr>
          <p:txBody>
            <a:bodyPr wrap="square" rtlCol="0">
              <a:spAutoFit/>
            </a:bodyPr>
            <a:p>
              <a:pPr algn="l"/>
              <a:r>
                <a:rPr lang="zh-CN" altLang="en-US" sz="2000" b="1" dirty="0" smtClean="0">
                  <a:solidFill>
                    <a:schemeClr val="bg1"/>
                  </a:solidFill>
                  <a:latin typeface="微软雅黑" panose="020B0503020204020204" pitchFamily="34" charset="-122"/>
                  <a:ea typeface="微软雅黑" panose="020B0503020204020204" pitchFamily="34" charset="-122"/>
                </a:rPr>
                <a:t>适合</a:t>
              </a:r>
              <a:endParaRPr lang="zh-CN" altLang="en-US" sz="2000" b="1" dirty="0" smtClean="0">
                <a:solidFill>
                  <a:schemeClr val="bg1"/>
                </a:solidFill>
                <a:latin typeface="微软雅黑" panose="020B0503020204020204" pitchFamily="34" charset="-122"/>
                <a:ea typeface="微软雅黑" panose="020B0503020204020204" pitchFamily="34" charset="-122"/>
              </a:endParaRPr>
            </a:p>
            <a:p>
              <a:pPr algn="l"/>
              <a:r>
                <a:rPr lang="zh-CN" altLang="en-US" sz="2000" b="1" dirty="0" smtClean="0">
                  <a:solidFill>
                    <a:schemeClr val="bg1"/>
                  </a:solidFill>
                  <a:latin typeface="微软雅黑" panose="020B0503020204020204" pitchFamily="34" charset="-122"/>
                  <a:ea typeface="微软雅黑" panose="020B0503020204020204" pitchFamily="34" charset="-122"/>
                </a:rPr>
                <a:t>条件</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sp>
        <p:nvSpPr>
          <p:cNvPr id="27" name="TextBox 5"/>
          <p:cNvSpPr txBox="1"/>
          <p:nvPr/>
        </p:nvSpPr>
        <p:spPr>
          <a:xfrm>
            <a:off x="1183227" y="4217456"/>
            <a:ext cx="7950200" cy="1938020"/>
          </a:xfrm>
          <a:prstGeom prst="rect">
            <a:avLst/>
          </a:prstGeom>
          <a:noFill/>
          <a:ln>
            <a:solidFill>
              <a:schemeClr val="tx1"/>
            </a:solidFill>
            <a:prstDash val="dashDot"/>
          </a:ln>
        </p:spPr>
        <p:txBody>
          <a:bodyPr wrap="square" rtlCol="0">
            <a:spAutoFit/>
          </a:bodyPr>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1、玩具和服装制造公司。需要相当大的灵活性以对时尚的变化</a:t>
            </a:r>
            <a:endParaRPr lang="zh-CN" altLang="en-US" sz="2400" dirty="0">
              <a:latin typeface="微软雅黑" panose="020B0503020204020204" pitchFamily="34" charset="-122"/>
              <a:ea typeface="微软雅黑" panose="020B0503020204020204" pitchFamily="34" charset="-122"/>
              <a:sym typeface="+mn-ea"/>
            </a:endParaRPr>
          </a:p>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2、制造活动需要低廉劳动力的公司</a:t>
            </a:r>
            <a:endParaRPr lang="zh-CN" altLang="en-US" sz="2400" dirty="0">
              <a:latin typeface="微软雅黑" panose="020B0503020204020204" pitchFamily="34" charset="-122"/>
              <a:ea typeface="微软雅黑" panose="020B0503020204020204" pitchFamily="34" charset="-122"/>
              <a:sym typeface="+mn-ea"/>
            </a:endParaRPr>
          </a:p>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目前已成为国际上流行的一种新形势的组织结构</a:t>
            </a:r>
            <a:endParaRPr lang="zh-CN" altLang="en-US" sz="2400" dirty="0">
              <a:latin typeface="微软雅黑" panose="020B0503020204020204" pitchFamily="34" charset="-122"/>
              <a:ea typeface="微软雅黑" panose="020B0503020204020204" pitchFamily="34" charset="-122"/>
              <a:sym typeface="+mn-ea"/>
            </a:endParaRPr>
          </a:p>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如耐克公司，微软公司、雀巢公司等</a:t>
            </a:r>
            <a:endParaRPr lang="zh-CN" altLang="en-US" sz="2400" dirty="0">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84"/>
                                        </p:tgtEl>
                                        <p:attrNameLst>
                                          <p:attrName>style.visibility</p:attrName>
                                        </p:attrNameLst>
                                      </p:cBhvr>
                                      <p:to>
                                        <p:strVal val="visible"/>
                                      </p:to>
                                    </p:set>
                                    <p:anim calcmode="lin" valueType="num">
                                      <p:cBhvr additive="base">
                                        <p:cTn id="11" dur="500" fill="hold"/>
                                        <p:tgtEl>
                                          <p:spTgt spid="84"/>
                                        </p:tgtEl>
                                        <p:attrNameLst>
                                          <p:attrName>ppt_x</p:attrName>
                                        </p:attrNameLst>
                                      </p:cBhvr>
                                      <p:tavLst>
                                        <p:tav tm="0">
                                          <p:val>
                                            <p:strVal val="#ppt_x"/>
                                          </p:val>
                                        </p:tav>
                                        <p:tav tm="100000">
                                          <p:val>
                                            <p:strVal val="#ppt_x"/>
                                          </p:val>
                                        </p:tav>
                                      </p:tavLst>
                                    </p:anim>
                                    <p:anim calcmode="lin" valueType="num">
                                      <p:cBhvr additive="base">
                                        <p:cTn id="12" dur="500" fill="hold"/>
                                        <p:tgtEl>
                                          <p:spTgt spid="84"/>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83"/>
                                        </p:tgtEl>
                                        <p:attrNameLst>
                                          <p:attrName>style.visibility</p:attrName>
                                        </p:attrNameLst>
                                      </p:cBhvr>
                                      <p:to>
                                        <p:strVal val="visible"/>
                                      </p:to>
                                    </p:set>
                                    <p:anim calcmode="lin" valueType="num">
                                      <p:cBhvr additive="base">
                                        <p:cTn id="22" dur="500" fill="hold"/>
                                        <p:tgtEl>
                                          <p:spTgt spid="83"/>
                                        </p:tgtEl>
                                        <p:attrNameLst>
                                          <p:attrName>ppt_x</p:attrName>
                                        </p:attrNameLst>
                                      </p:cBhvr>
                                      <p:tavLst>
                                        <p:tav tm="0">
                                          <p:val>
                                            <p:strVal val="#ppt_x"/>
                                          </p:val>
                                        </p:tav>
                                        <p:tav tm="100000">
                                          <p:val>
                                            <p:strVal val="#ppt_x"/>
                                          </p:val>
                                        </p:tav>
                                      </p:tavLst>
                                    </p:anim>
                                    <p:anim calcmode="lin" valueType="num">
                                      <p:cBhvr additive="base">
                                        <p:cTn id="23" dur="500" fill="hold"/>
                                        <p:tgtEl>
                                          <p:spTgt spid="83"/>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ppt_x"/>
                                          </p:val>
                                        </p:tav>
                                        <p:tav tm="100000">
                                          <p:val>
                                            <p:strVal val="#ppt_x"/>
                                          </p:val>
                                        </p:tav>
                                      </p:tavLst>
                                    </p:anim>
                                    <p:anim calcmode="lin" valueType="num">
                                      <p:cBhvr additive="base">
                                        <p:cTn id="2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par>
                          <p:cTn id="36" fill="hold">
                            <p:stCondLst>
                              <p:cond delay="500"/>
                            </p:stCondLst>
                            <p:childTnLst>
                              <p:par>
                                <p:cTn id="37" presetID="2" presetClass="entr" presetSubtype="4" fill="hold" nodeType="after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ppt_x"/>
                                          </p:val>
                                        </p:tav>
                                        <p:tav tm="100000">
                                          <p:val>
                                            <p:strVal val="#ppt_x"/>
                                          </p:val>
                                        </p:tav>
                                      </p:tavLst>
                                    </p:anim>
                                    <p:anim calcmode="lin" valueType="num">
                                      <p:cBhvr additive="base">
                                        <p:cTn id="40" dur="500" fill="hold"/>
                                        <p:tgtEl>
                                          <p:spTgt spid="17"/>
                                        </p:tgtEl>
                                        <p:attrNameLst>
                                          <p:attrName>ppt_y</p:attrName>
                                        </p:attrNameLst>
                                      </p:cBhvr>
                                      <p:tavLst>
                                        <p:tav tm="0">
                                          <p:val>
                                            <p:strVal val="1+#ppt_h/2"/>
                                          </p:val>
                                        </p:tav>
                                        <p:tav tm="100000">
                                          <p:val>
                                            <p:strVal val="#ppt_y"/>
                                          </p:val>
                                        </p:tav>
                                      </p:tavLst>
                                    </p:anim>
                                  </p:childTnLst>
                                </p:cTn>
                              </p:par>
                            </p:childTnLst>
                          </p:cTn>
                        </p:par>
                        <p:par>
                          <p:cTn id="41" fill="hold">
                            <p:stCondLst>
                              <p:cond delay="1000"/>
                            </p:stCondLst>
                            <p:childTnLst>
                              <p:par>
                                <p:cTn id="42" presetID="2" presetClass="entr" presetSubtype="4"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additive="base">
                                        <p:cTn id="44" dur="500" fill="hold"/>
                                        <p:tgtEl>
                                          <p:spTgt spid="22"/>
                                        </p:tgtEl>
                                        <p:attrNameLst>
                                          <p:attrName>ppt_x</p:attrName>
                                        </p:attrNameLst>
                                      </p:cBhvr>
                                      <p:tavLst>
                                        <p:tav tm="0">
                                          <p:val>
                                            <p:strVal val="#ppt_x"/>
                                          </p:val>
                                        </p:tav>
                                        <p:tav tm="100000">
                                          <p:val>
                                            <p:strVal val="#ppt_x"/>
                                          </p:val>
                                        </p:tav>
                                      </p:tavLst>
                                    </p:anim>
                                    <p:anim calcmode="lin" valueType="num">
                                      <p:cBhvr additive="base">
                                        <p:cTn id="4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7"/>
                                        </p:tgtEl>
                                        <p:attrNameLst>
                                          <p:attrName>style.visibility</p:attrName>
                                        </p:attrNameLst>
                                      </p:cBhvr>
                                      <p:to>
                                        <p:strVal val="visible"/>
                                      </p:to>
                                    </p:set>
                                    <p:anim calcmode="lin" valueType="num">
                                      <p:cBhvr additive="base">
                                        <p:cTn id="50" dur="500" fill="hold"/>
                                        <p:tgtEl>
                                          <p:spTgt spid="27"/>
                                        </p:tgtEl>
                                        <p:attrNameLst>
                                          <p:attrName>ppt_x</p:attrName>
                                        </p:attrNameLst>
                                      </p:cBhvr>
                                      <p:tavLst>
                                        <p:tav tm="0">
                                          <p:val>
                                            <p:strVal val="#ppt_x"/>
                                          </p:val>
                                        </p:tav>
                                        <p:tav tm="100000">
                                          <p:val>
                                            <p:strVal val="#ppt_x"/>
                                          </p:val>
                                        </p:tav>
                                      </p:tavLst>
                                    </p:anim>
                                    <p:anim calcmode="lin" valueType="num">
                                      <p:cBhvr additive="base">
                                        <p:cTn id="51"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83" grpId="0" bldLvl="0" animBg="1"/>
      <p:bldP spid="14" grpId="0" bldLvl="0" animBg="1"/>
      <p:bldP spid="16" grpId="0" bldLvl="0" animBg="1"/>
      <p:bldP spid="27"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 name="文本框 4"/>
          <p:cNvSpPr txBox="1"/>
          <p:nvPr/>
        </p:nvSpPr>
        <p:spPr>
          <a:xfrm>
            <a:off x="2450465" y="5283835"/>
            <a:ext cx="9741535" cy="521970"/>
          </a:xfrm>
          <a:prstGeom prst="rect">
            <a:avLst/>
          </a:prstGeom>
          <a:noFill/>
        </p:spPr>
        <p:txBody>
          <a:bodyPr wrap="square" rtlCol="0">
            <a:spAutoFit/>
          </a:bodyPr>
          <a:p>
            <a:r>
              <a:rPr lang="zh-CN" altLang="en-US" sz="2800">
                <a:solidFill>
                  <a:schemeClr val="bg1"/>
                </a:solidFill>
                <a:latin typeface="微软雅黑" panose="020B0503020204020204" pitchFamily="34" charset="-122"/>
                <a:ea typeface="微软雅黑" panose="020B0503020204020204" pitchFamily="34" charset="-122"/>
              </a:rPr>
              <a:t>猴子取食的实验说明了什么问题？</a:t>
            </a:r>
            <a:endParaRPr lang="zh-CN" altLang="en-US" sz="2800">
              <a:solidFill>
                <a:schemeClr val="bg1"/>
              </a:solidFill>
              <a:latin typeface="微软雅黑" panose="020B0503020204020204" pitchFamily="34" charset="-122"/>
              <a:ea typeface="微软雅黑" panose="020B0503020204020204" pitchFamily="34" charset="-122"/>
            </a:endParaRPr>
          </a:p>
        </p:txBody>
      </p:sp>
      <p:pic>
        <p:nvPicPr>
          <p:cNvPr id="2" name="图片 1" descr="A000220150322E82PPIC"/>
          <p:cNvPicPr>
            <a:picLocks noChangeAspect="1"/>
          </p:cNvPicPr>
          <p:nvPr/>
        </p:nvPicPr>
        <p:blipFill>
          <a:blip r:embed="rId1"/>
          <a:stretch>
            <a:fillRect/>
          </a:stretch>
        </p:blipFill>
        <p:spPr>
          <a:xfrm>
            <a:off x="1771650" y="3411220"/>
            <a:ext cx="4446270" cy="3142615"/>
          </a:xfrm>
          <a:prstGeom prst="rect">
            <a:avLst/>
          </a:prstGeom>
        </p:spPr>
      </p:pic>
      <p:pic>
        <p:nvPicPr>
          <p:cNvPr id="4" name="图片 3" descr="A000220150318P02PPIC"/>
          <p:cNvPicPr>
            <a:picLocks noChangeAspect="1"/>
          </p:cNvPicPr>
          <p:nvPr/>
        </p:nvPicPr>
        <p:blipFill>
          <a:blip r:embed="rId2"/>
          <a:stretch>
            <a:fillRect/>
          </a:stretch>
        </p:blipFill>
        <p:spPr>
          <a:xfrm>
            <a:off x="6539865" y="1153160"/>
            <a:ext cx="1748790" cy="1871345"/>
          </a:xfrm>
          <a:prstGeom prst="rect">
            <a:avLst/>
          </a:prstGeom>
        </p:spPr>
      </p:pic>
      <p:grpSp>
        <p:nvGrpSpPr>
          <p:cNvPr id="8" name="组合 7"/>
          <p:cNvGrpSpPr/>
          <p:nvPr/>
        </p:nvGrpSpPr>
        <p:grpSpPr>
          <a:xfrm>
            <a:off x="2431074" y="1381714"/>
            <a:ext cx="1870428" cy="1870428"/>
            <a:chOff x="304800" y="673100"/>
            <a:chExt cx="4000500" cy="4000500"/>
          </a:xfrm>
          <a:effectLst>
            <a:outerShdw blurRad="444500" dist="254000" dir="8100000" algn="tr" rotWithShape="0">
              <a:prstClr val="black">
                <a:alpha val="50000"/>
              </a:prstClr>
            </a:outerShdw>
          </a:effectLst>
        </p:grpSpPr>
        <p:sp>
          <p:nvSpPr>
            <p:cNvPr id="9" name="同心圆 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070C0"/>
                </a:solidFill>
              </a:endParaRPr>
            </a:p>
          </p:txBody>
        </p:sp>
        <p:sp>
          <p:nvSpPr>
            <p:cNvPr id="10" name="椭圆 9"/>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600">
                <a:latin typeface="微软雅黑" panose="020B0503020204020204" pitchFamily="34" charset="-122"/>
                <a:ea typeface="微软雅黑" panose="020B0503020204020204" pitchFamily="34" charset="-122"/>
                <a:sym typeface="+mn-ea"/>
              </a:endParaRPr>
            </a:p>
            <a:p>
              <a:pPr algn="ctr"/>
              <a:r>
                <a:rPr lang="zh-CN" altLang="en-US" sz="3600">
                  <a:solidFill>
                    <a:schemeClr val="tx1"/>
                  </a:solidFill>
                  <a:latin typeface="微软雅黑" panose="020B0503020204020204" pitchFamily="34" charset="-122"/>
                  <a:ea typeface="微软雅黑" panose="020B0503020204020204" pitchFamily="34" charset="-122"/>
                  <a:sym typeface="+mn-ea"/>
                </a:rPr>
                <a:t>课堂提问</a:t>
              </a:r>
              <a:endParaRPr lang="zh-CN" altLang="en-US" sz="3600">
                <a:solidFill>
                  <a:schemeClr val="tx1"/>
                </a:solidFill>
                <a:latin typeface="微软雅黑" panose="020B0503020204020204" pitchFamily="34" charset="-122"/>
                <a:ea typeface="微软雅黑" panose="020B0503020204020204" pitchFamily="34" charset="-122"/>
                <a:sym typeface="+mn-ea"/>
              </a:endParaRPr>
            </a:p>
            <a:p>
              <a:pPr algn="ctr"/>
              <a:endParaRPr lang="zh-CN" altLang="en-US">
                <a:solidFill>
                  <a:srgbClr val="0070C0"/>
                </a:solidFill>
              </a:endParaRPr>
            </a:p>
          </p:txBody>
        </p:sp>
      </p:grpSp>
      <p:sp>
        <p:nvSpPr>
          <p:cNvPr id="11" name="圆角矩形 10"/>
          <p:cNvSpPr/>
          <p:nvPr/>
        </p:nvSpPr>
        <p:spPr bwMode="auto">
          <a:xfrm>
            <a:off x="6539865" y="3252470"/>
            <a:ext cx="4150360" cy="2146935"/>
          </a:xfrm>
          <a:prstGeom prst="roundRect">
            <a:avLst>
              <a:gd name="adj" fmla="val 50000"/>
            </a:avLst>
          </a:prstGeom>
        </p:spPr>
        <p:style>
          <a:lnRef idx="3">
            <a:schemeClr val="lt1"/>
          </a:lnRef>
          <a:fillRef idx="1">
            <a:schemeClr val="accent1"/>
          </a:fillRef>
          <a:effectRef idx="1">
            <a:schemeClr val="accent1"/>
          </a:effectRef>
          <a:fontRef idx="minor">
            <a:schemeClr val="lt1"/>
          </a:fontRef>
        </p:style>
        <p:txBody>
          <a:bodyPr lIns="68543" tIns="34272" rIns="68543" bIns="34272" anchor="ctr"/>
          <a:p>
            <a:pPr algn="ctr">
              <a:defRPr/>
            </a:pPr>
            <a:r>
              <a:rPr lang="zh-CN" altLang="en-US" sz="2800" kern="0">
                <a:solidFill>
                  <a:schemeClr val="bg1"/>
                </a:solidFill>
                <a:latin typeface="微软雅黑" panose="020B0503020204020204" pitchFamily="34" charset="-122"/>
                <a:ea typeface="微软雅黑" panose="020B0503020204020204" pitchFamily="34" charset="-122"/>
              </a:rPr>
              <a:t>组织结构设计好以后，是不是一成不变，一直沿用下去呢？</a:t>
            </a:r>
            <a:endParaRPr lang="zh-CN" altLang="en-US" sz="2800" kern="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1" presetClass="entr" presetSubtype="0" fill="hold" nodeType="afterEffect">
                                  <p:stCondLst>
                                    <p:cond delay="400"/>
                                  </p:stCondLst>
                                  <p:childTnLst>
                                    <p:set>
                                      <p:cBhvr>
                                        <p:cTn id="10" dur="1" fill="hold">
                                          <p:stCondLst>
                                            <p:cond delay="0"/>
                                          </p:stCondLst>
                                        </p:cTn>
                                        <p:tgtEl>
                                          <p:spTgt spid="8"/>
                                        </p:tgtEl>
                                        <p:attrNameLst>
                                          <p:attrName>style.visibility</p:attrName>
                                        </p:attrNameLst>
                                      </p:cBhvr>
                                      <p:to>
                                        <p:strVal val="visible"/>
                                      </p:to>
                                    </p:set>
                                  </p:childTnLst>
                                </p:cTn>
                              </p:par>
                              <p:par>
                                <p:cTn id="11" presetID="53" presetClass="entr" presetSubtype="16" fill="hold" nodeType="withEffect">
                                  <p:stCondLst>
                                    <p:cond delay="40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Effect transition="in" filter="fade">
                                      <p:cBhvr>
                                        <p:cTn id="15" dur="1000"/>
                                        <p:tgtEl>
                                          <p:spTgt spid="8"/>
                                        </p:tgtEl>
                                      </p:cBhvr>
                                    </p:animEffect>
                                  </p:childTnLst>
                                </p:cTn>
                              </p:par>
                              <p:par>
                                <p:cTn id="16" presetID="64" presetClass="path" presetSubtype="0" fill="hold" nodeType="withEffect">
                                  <p:stCondLst>
                                    <p:cond delay="400"/>
                                  </p:stCondLst>
                                  <p:childTnLst>
                                    <p:animMotion origin="layout" path="M -4.72222E-6 -4.68026E-6 L 0.38872 0.84338 " pathEditMode="relative" rAng="0" ptsTypes="AA">
                                      <p:cBhvr>
                                        <p:cTn id="17" dur="1000" spd="-100000" fill="hold"/>
                                        <p:tgtEl>
                                          <p:spTgt spid="8"/>
                                        </p:tgtEl>
                                        <p:attrNameLst>
                                          <p:attrName>ppt_x</p:attrName>
                                          <p:attrName>ppt_y</p:attrName>
                                        </p:attrNameLst>
                                      </p:cBhvr>
                                      <p:rCtr x="19427" y="42169"/>
                                    </p:animMotion>
                                  </p:childTnLst>
                                </p:cTn>
                              </p:par>
                              <p:par>
                                <p:cTn id="18" presetID="2" presetClass="entr" presetSubtype="2"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1+#ppt_w/2"/>
                                          </p:val>
                                        </p:tav>
                                        <p:tav tm="100000">
                                          <p:val>
                                            <p:strVal val="#ppt_x"/>
                                          </p:val>
                                        </p:tav>
                                      </p:tavLst>
                                    </p:anim>
                                    <p:anim calcmode="lin" valueType="num">
                                      <p:cBhvr additive="base">
                                        <p:cTn id="21" dur="500" fill="hold"/>
                                        <p:tgtEl>
                                          <p:spTgt spid="11"/>
                                        </p:tgtEl>
                                        <p:attrNameLst>
                                          <p:attrName>ppt_y</p:attrName>
                                        </p:attrNameLst>
                                      </p:cBhvr>
                                      <p:tavLst>
                                        <p:tav tm="0">
                                          <p:val>
                                            <p:strVal val="#ppt_y"/>
                                          </p:val>
                                        </p:tav>
                                        <p:tav tm="100000">
                                          <p:val>
                                            <p:strVal val="#ppt_y"/>
                                          </p:val>
                                        </p:tav>
                                      </p:tavLst>
                                    </p:anim>
                                  </p:childTnLst>
                                </p:cTn>
                              </p:par>
                            </p:childTnLst>
                          </p:cTn>
                        </p:par>
                        <p:par>
                          <p:cTn id="22" fill="hold">
                            <p:stCondLst>
                              <p:cond delay="900"/>
                            </p:stCondLst>
                            <p:childTnLst>
                              <p:par>
                                <p:cTn id="23" presetID="2" presetClass="entr" presetSubtype="2"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1+#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childTnLst>
                          </p:cTn>
                        </p:par>
                        <p:par>
                          <p:cTn id="27" fill="hold">
                            <p:stCondLst>
                              <p:cond delay="1400"/>
                            </p:stCondLst>
                            <p:childTnLst>
                              <p:par>
                                <p:cTn id="28" presetID="2" presetClass="entr" presetSubtype="8" fill="hold" nodeType="after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additive="base">
                                        <p:cTn id="30" dur="500" fill="hold"/>
                                        <p:tgtEl>
                                          <p:spTgt spid="2"/>
                                        </p:tgtEl>
                                        <p:attrNameLst>
                                          <p:attrName>ppt_x</p:attrName>
                                        </p:attrNameLst>
                                      </p:cBhvr>
                                      <p:tavLst>
                                        <p:tav tm="0">
                                          <p:val>
                                            <p:strVal val="0-#ppt_w/2"/>
                                          </p:val>
                                        </p:tav>
                                        <p:tav tm="100000">
                                          <p:val>
                                            <p:strVal val="#ppt_x"/>
                                          </p:val>
                                        </p:tav>
                                      </p:tavLst>
                                    </p:anim>
                                    <p:anim calcmode="lin" valueType="num">
                                      <p:cBhvr additive="base">
                                        <p:cTn id="31"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1"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 name="文本框 4"/>
          <p:cNvSpPr txBox="1"/>
          <p:nvPr/>
        </p:nvSpPr>
        <p:spPr>
          <a:xfrm>
            <a:off x="2450465" y="5283835"/>
            <a:ext cx="9741535" cy="521970"/>
          </a:xfrm>
          <a:prstGeom prst="rect">
            <a:avLst/>
          </a:prstGeom>
          <a:noFill/>
        </p:spPr>
        <p:txBody>
          <a:bodyPr wrap="square" rtlCol="0">
            <a:spAutoFit/>
          </a:bodyPr>
          <a:p>
            <a:r>
              <a:rPr lang="zh-CN" altLang="en-US" sz="2800">
                <a:solidFill>
                  <a:schemeClr val="bg1"/>
                </a:solidFill>
                <a:latin typeface="微软雅黑" panose="020B0503020204020204" pitchFamily="34" charset="-122"/>
                <a:ea typeface="微软雅黑" panose="020B0503020204020204" pitchFamily="34" charset="-122"/>
              </a:rPr>
              <a:t>猴子取食的实验说明了什么问题？</a:t>
            </a:r>
            <a:endParaRPr lang="zh-CN" altLang="en-US" sz="2800">
              <a:solidFill>
                <a:schemeClr val="bg1"/>
              </a:solidFill>
              <a:latin typeface="微软雅黑" panose="020B0503020204020204" pitchFamily="34" charset="-122"/>
              <a:ea typeface="微软雅黑" panose="020B0503020204020204" pitchFamily="34" charset="-122"/>
            </a:endParaRPr>
          </a:p>
        </p:txBody>
      </p:sp>
      <p:sp>
        <p:nvSpPr>
          <p:cNvPr id="60" name="圆角矩形 59"/>
          <p:cNvSpPr/>
          <p:nvPr/>
        </p:nvSpPr>
        <p:spPr bwMode="auto">
          <a:xfrm>
            <a:off x="3430905" y="1216025"/>
            <a:ext cx="4779645" cy="774065"/>
          </a:xfrm>
          <a:prstGeom prst="roundRect">
            <a:avLst>
              <a:gd name="adj" fmla="val 50000"/>
            </a:avLst>
          </a:prstGeom>
        </p:spPr>
        <p:style>
          <a:lnRef idx="3">
            <a:schemeClr val="lt1"/>
          </a:lnRef>
          <a:fillRef idx="1">
            <a:schemeClr val="accent1"/>
          </a:fillRef>
          <a:effectRef idx="1">
            <a:schemeClr val="accent1"/>
          </a:effectRef>
          <a:fontRef idx="minor">
            <a:schemeClr val="lt1"/>
          </a:fontRef>
        </p:style>
        <p:txBody>
          <a:bodyPr lIns="68543" tIns="34272" rIns="68543" bIns="34272" anchor="ctr"/>
          <a:p>
            <a:pPr algn="ctr">
              <a:defRPr/>
            </a:pPr>
            <a:r>
              <a:rPr lang="zh-CN" altLang="en-US" sz="3200" kern="0">
                <a:solidFill>
                  <a:schemeClr val="bg1"/>
                </a:solidFill>
                <a:latin typeface="微软雅黑" panose="020B0503020204020204" pitchFamily="34" charset="-122"/>
                <a:ea typeface="微软雅黑" panose="020B0503020204020204" pitchFamily="34" charset="-122"/>
              </a:rPr>
              <a:t>一封辞职信</a:t>
            </a:r>
            <a:endParaRPr lang="zh-CN" altLang="en-US" sz="3200" kern="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718185" y="1216025"/>
            <a:ext cx="1829435" cy="460375"/>
          </a:xfrm>
          <a:prstGeom prst="rect">
            <a:avLst/>
          </a:prstGeom>
          <a:noFill/>
          <a:ln>
            <a:solidFill>
              <a:schemeClr val="tx1"/>
            </a:solidFill>
            <a:prstDash val="dash"/>
          </a:ln>
        </p:spPr>
        <p:txBody>
          <a:bodyPr wrap="square" rtlCol="0">
            <a:spAutoFit/>
          </a:bodyPr>
          <a:p>
            <a:r>
              <a:rPr lang="zh-CN" altLang="en-US" sz="2400">
                <a:latin typeface="微软雅黑" panose="020B0503020204020204" pitchFamily="34" charset="-122"/>
                <a:ea typeface="微软雅黑" panose="020B0503020204020204" pitchFamily="34" charset="-122"/>
              </a:rPr>
              <a:t>任务情境</a:t>
            </a:r>
            <a:endParaRPr lang="zh-CN" altLang="en-US" sz="2400">
              <a:latin typeface="微软雅黑" panose="020B0503020204020204" pitchFamily="34" charset="-122"/>
              <a:ea typeface="微软雅黑" panose="020B0503020204020204" pitchFamily="34" charset="-122"/>
            </a:endParaRPr>
          </a:p>
        </p:txBody>
      </p:sp>
      <p:sp>
        <p:nvSpPr>
          <p:cNvPr id="6" name="文本框 5"/>
          <p:cNvSpPr txBox="1"/>
          <p:nvPr/>
        </p:nvSpPr>
        <p:spPr>
          <a:xfrm>
            <a:off x="1040130" y="2189480"/>
            <a:ext cx="10782300" cy="3476625"/>
          </a:xfrm>
          <a:prstGeom prst="rect">
            <a:avLst/>
          </a:prstGeom>
          <a:noFill/>
          <a:ln>
            <a:solidFill>
              <a:schemeClr val="tx1">
                <a:lumMod val="95000"/>
                <a:lumOff val="5000"/>
              </a:schemeClr>
            </a:solidFill>
          </a:ln>
        </p:spPr>
        <p:txBody>
          <a:bodyPr wrap="square" rtlCol="0">
            <a:spAutoFit/>
          </a:bodyPr>
          <a:p>
            <a:r>
              <a:rPr lang="zh-CN" altLang="en-US" sz="2000">
                <a:latin typeface="微软雅黑" panose="020B0503020204020204" pitchFamily="34" charset="-122"/>
                <a:ea typeface="微软雅黑" panose="020B0503020204020204" pitchFamily="34" charset="-122"/>
              </a:rPr>
              <a:t>尊敬的钟院长：</a:t>
            </a:r>
            <a:endParaRPr lang="zh-CN" altLang="en-US" sz="2000">
              <a:latin typeface="微软雅黑" panose="020B0503020204020204" pitchFamily="34" charset="-122"/>
              <a:ea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rPr>
              <a:t>        你好，我是内科护士长李玲，从事护士长工作半年了。感觉无法忍受这种工作，提出辞职。</a:t>
            </a:r>
            <a:endParaRPr lang="zh-CN" altLang="en-US" sz="2000">
              <a:latin typeface="微软雅黑" panose="020B0503020204020204" pitchFamily="34" charset="-122"/>
              <a:ea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rPr>
              <a:t>我的上头有两个管理者都需要优先处理自己布置的事情。我已经尽力但还是失败了。给你举个例子。</a:t>
            </a:r>
            <a:endParaRPr lang="zh-CN" altLang="en-US" sz="2000">
              <a:latin typeface="微软雅黑" panose="020B0503020204020204" pitchFamily="34" charset="-122"/>
              <a:ea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rPr>
              <a:t>       上午</a:t>
            </a:r>
            <a:r>
              <a:rPr lang="en-US" altLang="zh-CN" sz="2000">
                <a:latin typeface="微软雅黑" panose="020B0503020204020204" pitchFamily="34" charset="-122"/>
                <a:ea typeface="微软雅黑" panose="020B0503020204020204" pitchFamily="34" charset="-122"/>
              </a:rPr>
              <a:t>8</a:t>
            </a:r>
            <a:r>
              <a:rPr lang="zh-CN" altLang="en-US" sz="2000">
                <a:latin typeface="微软雅黑" panose="020B0503020204020204" pitchFamily="34" charset="-122"/>
                <a:ea typeface="微软雅黑" panose="020B0503020204020204" pitchFamily="34" charset="-122"/>
              </a:rPr>
              <a:t>点，医院的主任护士要在董事会上汇报，现急需一份床位利用情况报告，让我10点前务必完成。而这样一份报告至少要花一个半小时才能写出来。30分钟以后，我的直接主管-基层护士监督员王华走进来突然质问我为什么不见我的两位护士上班。我告诉她外科李主任因急诊外科手术正缺少人手，从我这要走了她们两位借用一下，尽管我表示反对，但李主任坚持说只能这么办。王华听完我的解释，叫我立即让这些护士回到内科来，并告诉我一个小时后，他回来检查我是否把这事办好了！像这样的事情举不胜举，每天都要发生好几次。</a:t>
            </a:r>
            <a:endParaRPr lang="zh-CN" altLang="en-US" sz="2000">
              <a:latin typeface="微软雅黑" panose="020B0503020204020204" pitchFamily="34" charset="-122"/>
              <a:ea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rPr>
              <a:t>这样的工作我实在无法胜任，特向您辞职，请批准！     </a:t>
            </a:r>
            <a:r>
              <a:rPr lang="zh-CN" altLang="en-US"/>
              <a:t>  </a:t>
            </a:r>
            <a:endParaRPr lang="zh-CN" altLang="en-US"/>
          </a:p>
        </p:txBody>
      </p:sp>
      <p:sp>
        <p:nvSpPr>
          <p:cNvPr id="7" name="文本框 6"/>
          <p:cNvSpPr txBox="1"/>
          <p:nvPr/>
        </p:nvSpPr>
        <p:spPr>
          <a:xfrm>
            <a:off x="1399540" y="5666105"/>
            <a:ext cx="8842375" cy="460375"/>
          </a:xfrm>
          <a:prstGeom prst="rect">
            <a:avLst/>
          </a:prstGeom>
          <a:noFill/>
        </p:spPr>
        <p:txBody>
          <a:bodyPr wrap="square" rtlCol="0" anchor="t">
            <a:spAutoFit/>
          </a:bodyPr>
          <a:p>
            <a:r>
              <a:rPr lang="zh-CN" altLang="en-US" sz="2400" b="1">
                <a:latin typeface="微软雅黑" panose="020B0503020204020204" pitchFamily="34" charset="-122"/>
                <a:ea typeface="微软雅黑" panose="020B0503020204020204" pitchFamily="34" charset="-122"/>
              </a:rPr>
              <a:t>问题：李玲所在的这家医院在组织结构的运行上合理吗?为什么?</a:t>
            </a:r>
            <a:endParaRPr lang="zh-CN" altLang="en-US" sz="24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2"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 calcmode="lin" valueType="num">
                                      <p:cBhvr additive="base">
                                        <p:cTn id="10" dur="500" fill="hold"/>
                                        <p:tgtEl>
                                          <p:spTgt spid="60"/>
                                        </p:tgtEl>
                                        <p:attrNameLst>
                                          <p:attrName>ppt_x</p:attrName>
                                        </p:attrNameLst>
                                      </p:cBhvr>
                                      <p:tavLst>
                                        <p:tav tm="0">
                                          <p:val>
                                            <p:strVal val="1+#ppt_w/2"/>
                                          </p:val>
                                        </p:tav>
                                        <p:tav tm="100000">
                                          <p:val>
                                            <p:strVal val="#ppt_x"/>
                                          </p:val>
                                        </p:tav>
                                      </p:tavLst>
                                    </p:anim>
                                    <p:anim calcmode="lin" valueType="num">
                                      <p:cBhvr additive="base">
                                        <p:cTn id="11" dur="500" fill="hold"/>
                                        <p:tgtEl>
                                          <p:spTgt spid="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60"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8" name="文本框 17"/>
          <p:cNvSpPr txBox="1"/>
          <p:nvPr/>
        </p:nvSpPr>
        <p:spPr>
          <a:xfrm>
            <a:off x="250190" y="990600"/>
            <a:ext cx="573532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（二）组织结构运行遵循的原则</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1553210" y="2147570"/>
            <a:ext cx="8908415" cy="2584450"/>
          </a:xfrm>
          <a:prstGeom prst="rect">
            <a:avLst/>
          </a:prstGeom>
          <a:noFill/>
        </p:spPr>
        <p:txBody>
          <a:bodyPr wrap="square" rtlCol="0" anchor="t">
            <a:spAutoFit/>
          </a:bodyPr>
          <a:p>
            <a:pPr eaLnBrk="1" hangingPunct="1">
              <a:buNone/>
            </a:pPr>
            <a:endParaRPr lang="en-US" altLang="zh-CN" b="1" dirty="0">
              <a:solidFill>
                <a:srgbClr val="FF0000"/>
              </a:solidFill>
              <a:latin typeface="黑体" panose="02010609060101010101" charset="-122"/>
              <a:ea typeface="黑体" panose="02010609060101010101" charset="-122"/>
            </a:endParaRPr>
          </a:p>
          <a:p>
            <a:pPr eaLnBrk="1" hangingPunct="1">
              <a:buNone/>
            </a:pPr>
            <a:r>
              <a:rPr lang="zh-CN" altLang="en-US" sz="2400" b="1" dirty="0">
                <a:latin typeface="微软雅黑" panose="020B0503020204020204" pitchFamily="34" charset="-122"/>
                <a:ea typeface="微软雅黑" panose="020B0503020204020204" pitchFamily="34" charset="-122"/>
                <a:sym typeface="+mn-ea"/>
              </a:rPr>
              <a:t>一个下级只接受一个上级的命令和指挥，同时一个下级只对这个上级负责。</a:t>
            </a:r>
            <a:endParaRPr lang="zh-CN" altLang="en-US" sz="2400" b="1" dirty="0">
              <a:latin typeface="微软雅黑" panose="020B0503020204020204" pitchFamily="34" charset="-122"/>
              <a:ea typeface="微软雅黑" panose="020B0503020204020204" pitchFamily="34" charset="-122"/>
              <a:sym typeface="+mn-ea"/>
            </a:endParaRPr>
          </a:p>
          <a:p>
            <a:pPr eaLnBrk="1" hangingPunct="1">
              <a:buNone/>
            </a:pPr>
            <a:endParaRPr lang="en-US" altLang="zh-CN" sz="2400" b="1" dirty="0">
              <a:solidFill>
                <a:srgbClr val="FF0000"/>
              </a:solidFill>
              <a:latin typeface="微软雅黑" panose="020B0503020204020204" pitchFamily="34" charset="-122"/>
              <a:ea typeface="微软雅黑" panose="020B0503020204020204" pitchFamily="34" charset="-122"/>
            </a:endParaRPr>
          </a:p>
          <a:p>
            <a:pPr eaLnBrk="1" hangingPunct="1">
              <a:buNone/>
            </a:pPr>
            <a:r>
              <a:rPr lang="zh-CN" altLang="en-US" sz="2400" b="1" dirty="0">
                <a:solidFill>
                  <a:srgbClr val="7030A0"/>
                </a:solidFill>
                <a:latin typeface="微软雅黑" panose="020B0503020204020204" pitchFamily="34" charset="-122"/>
                <a:ea typeface="微软雅黑" panose="020B0503020204020204" pitchFamily="34" charset="-122"/>
                <a:sym typeface="+mn-ea"/>
              </a:rPr>
              <a:t>案例中，李玲“有两个上司”，在几乎同一时间内</a:t>
            </a:r>
            <a:r>
              <a:rPr lang="en-US" altLang="zh-CN" sz="2400" b="1" dirty="0">
                <a:solidFill>
                  <a:srgbClr val="7030A0"/>
                </a:solidFill>
                <a:latin typeface="微软雅黑" panose="020B0503020204020204" pitchFamily="34" charset="-122"/>
                <a:ea typeface="微软雅黑" panose="020B0503020204020204" pitchFamily="34" charset="-122"/>
                <a:sym typeface="+mn-ea"/>
              </a:rPr>
              <a:t>.</a:t>
            </a:r>
            <a:r>
              <a:rPr lang="zh-CN" altLang="en-US" sz="2400" b="1" dirty="0">
                <a:solidFill>
                  <a:srgbClr val="7030A0"/>
                </a:solidFill>
                <a:latin typeface="微软雅黑" panose="020B0503020204020204" pitchFamily="34" charset="-122"/>
                <a:ea typeface="微软雅黑" panose="020B0503020204020204" pitchFamily="34" charset="-122"/>
                <a:sym typeface="+mn-ea"/>
              </a:rPr>
              <a:t>主任护士让她写报告，基层护士监督员让她找人，这种</a:t>
            </a:r>
            <a:r>
              <a:rPr lang="zh-CN" altLang="en-US" sz="2400" b="1" dirty="0">
                <a:solidFill>
                  <a:srgbClr val="FF0000"/>
                </a:solidFill>
                <a:latin typeface="微软雅黑" panose="020B0503020204020204" pitchFamily="34" charset="-122"/>
                <a:ea typeface="微软雅黑" panose="020B0503020204020204" pitchFamily="34" charset="-122"/>
                <a:sym typeface="+mn-ea"/>
              </a:rPr>
              <a:t>多头领导</a:t>
            </a:r>
            <a:r>
              <a:rPr lang="zh-CN" altLang="en-US" sz="2400" b="1" dirty="0">
                <a:solidFill>
                  <a:srgbClr val="7030A0"/>
                </a:solidFill>
                <a:latin typeface="微软雅黑" panose="020B0503020204020204" pitchFamily="34" charset="-122"/>
                <a:ea typeface="微软雅黑" panose="020B0503020204020204" pitchFamily="34" charset="-122"/>
                <a:sym typeface="+mn-ea"/>
              </a:rPr>
              <a:t>的局面，严重影响了组织管理的效率。</a:t>
            </a:r>
            <a:endParaRPr lang="zh-CN" altLang="en-US" sz="2400">
              <a:latin typeface="微软雅黑" panose="020B0503020204020204" pitchFamily="34" charset="-122"/>
              <a:ea typeface="微软雅黑" panose="020B0503020204020204" pitchFamily="34" charset="-122"/>
            </a:endParaRPr>
          </a:p>
        </p:txBody>
      </p:sp>
      <p:sp>
        <p:nvSpPr>
          <p:cNvPr id="9219" name="内容占位符 2"/>
          <p:cNvSpPr>
            <a:spLocks noGrp="1"/>
          </p:cNvSpPr>
          <p:nvPr/>
        </p:nvSpPr>
        <p:spPr>
          <a:xfrm>
            <a:off x="1212850" y="1512570"/>
            <a:ext cx="8534400" cy="728980"/>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None/>
            </a:pPr>
            <a:r>
              <a:rPr sz="2400" b="1" dirty="0">
                <a:solidFill>
                  <a:schemeClr val="tx2"/>
                </a:solidFill>
                <a:latin typeface="微软雅黑" panose="020B0503020204020204" pitchFamily="34" charset="-122"/>
                <a:ea typeface="微软雅黑" panose="020B0503020204020204" pitchFamily="34" charset="-122"/>
              </a:rPr>
              <a:t>1、统一指挥原则</a:t>
            </a:r>
            <a:endParaRPr sz="2400" b="1"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8" name="文本框 17"/>
          <p:cNvSpPr txBox="1"/>
          <p:nvPr/>
        </p:nvSpPr>
        <p:spPr>
          <a:xfrm>
            <a:off x="250190" y="990600"/>
            <a:ext cx="573532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（二）组织结构运行遵循的原则</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1553210" y="2147570"/>
            <a:ext cx="8908415" cy="3692525"/>
          </a:xfrm>
          <a:prstGeom prst="rect">
            <a:avLst/>
          </a:prstGeom>
          <a:noFill/>
        </p:spPr>
        <p:txBody>
          <a:bodyPr wrap="square" rtlCol="0" anchor="t">
            <a:spAutoFit/>
          </a:bodyPr>
          <a:p>
            <a:pPr eaLnBrk="1" hangingPunct="1">
              <a:buNone/>
            </a:pPr>
            <a:endParaRPr lang="en-US" altLang="zh-CN" b="1" dirty="0">
              <a:solidFill>
                <a:srgbClr val="FF0000"/>
              </a:solidFill>
              <a:latin typeface="黑体" panose="02010609060101010101" charset="-122"/>
              <a:ea typeface="黑体" panose="02010609060101010101" charset="-122"/>
            </a:endParaRPr>
          </a:p>
          <a:p>
            <a:pPr eaLnBrk="1" hangingPunct="1">
              <a:buNone/>
            </a:pPr>
            <a:r>
              <a:rPr lang="zh-CN" altLang="en-US" sz="2400" b="1" dirty="0">
                <a:latin typeface="微软雅黑" panose="020B0503020204020204" pitchFamily="34" charset="-122"/>
                <a:ea typeface="微软雅黑" panose="020B0503020204020204" pitchFamily="34" charset="-122"/>
                <a:sym typeface="+mn-ea"/>
              </a:rPr>
              <a:t>为了使组织结构有效的运行，不能越级指挥，不交叉指挥，以保证命令的统一。从而避免交叉指挥，造成管理混乱和效率低下。</a:t>
            </a:r>
            <a:endParaRPr lang="zh-CN" altLang="en-US" sz="2400" b="1" dirty="0">
              <a:latin typeface="微软雅黑" panose="020B0503020204020204" pitchFamily="34" charset="-122"/>
              <a:ea typeface="微软雅黑" panose="020B0503020204020204" pitchFamily="34" charset="-122"/>
              <a:sym typeface="+mn-ea"/>
            </a:endParaRPr>
          </a:p>
          <a:p>
            <a:pPr eaLnBrk="1" hangingPunct="1">
              <a:buNone/>
            </a:pPr>
            <a:endParaRPr lang="zh-CN" altLang="en-US" sz="2400" b="1" dirty="0">
              <a:latin typeface="微软雅黑" panose="020B0503020204020204" pitchFamily="34" charset="-122"/>
              <a:ea typeface="微软雅黑" panose="020B0503020204020204" pitchFamily="34" charset="-122"/>
              <a:sym typeface="+mn-ea"/>
            </a:endParaRPr>
          </a:p>
          <a:p>
            <a:pPr eaLnBrk="1" hangingPunct="1">
              <a:buNone/>
            </a:pPr>
            <a:r>
              <a:rPr lang="zh-CN" altLang="en-US" sz="2400" b="1" dirty="0">
                <a:solidFill>
                  <a:srgbClr val="7030A0"/>
                </a:solidFill>
                <a:latin typeface="黑体" panose="02010609060101010101" charset="-122"/>
                <a:ea typeface="黑体" panose="02010609060101010101" charset="-122"/>
                <a:sym typeface="+mn-ea"/>
              </a:rPr>
              <a:t>首先是“外科李主任因急诊外科手术正缺人手”，调用了不属于自己权力范围内的两名内科护士，而李玲的直接主管王华叫李玲“立即让这些护士回到内科”。</a:t>
            </a:r>
            <a:endParaRPr lang="zh-CN" altLang="en-US" sz="2400" b="1" dirty="0">
              <a:solidFill>
                <a:srgbClr val="7030A0"/>
              </a:solidFill>
              <a:latin typeface="黑体" panose="02010609060101010101" charset="-122"/>
              <a:ea typeface="黑体" panose="02010609060101010101" charset="-122"/>
              <a:sym typeface="+mn-ea"/>
            </a:endParaRPr>
          </a:p>
          <a:p>
            <a:pPr eaLnBrk="1" hangingPunct="1">
              <a:buNone/>
            </a:pPr>
            <a:r>
              <a:rPr lang="zh-CN" altLang="en-US" sz="2400" b="1" dirty="0">
                <a:solidFill>
                  <a:srgbClr val="7030A0"/>
                </a:solidFill>
                <a:latin typeface="黑体" panose="02010609060101010101" charset="-122"/>
                <a:ea typeface="黑体" panose="02010609060101010101" charset="-122"/>
                <a:sym typeface="+mn-ea"/>
              </a:rPr>
              <a:t>这样就形成了</a:t>
            </a:r>
            <a:r>
              <a:rPr lang="zh-CN" altLang="en-US" sz="2400" b="1" dirty="0">
                <a:solidFill>
                  <a:srgbClr val="FF0000"/>
                </a:solidFill>
                <a:latin typeface="黑体" panose="02010609060101010101" charset="-122"/>
                <a:ea typeface="黑体" panose="02010609060101010101" charset="-122"/>
                <a:sym typeface="+mn-ea"/>
              </a:rPr>
              <a:t>越权指挥、交叉指挥</a:t>
            </a:r>
            <a:r>
              <a:rPr lang="zh-CN" altLang="en-US" sz="2400" b="1" dirty="0">
                <a:solidFill>
                  <a:srgbClr val="7030A0"/>
                </a:solidFill>
                <a:latin typeface="黑体" panose="02010609060101010101" charset="-122"/>
                <a:ea typeface="黑体" panose="02010609060101010101" charset="-122"/>
                <a:sym typeface="+mn-ea"/>
              </a:rPr>
              <a:t>，从而造成管理混乱、组织结构运行效率低下。</a:t>
            </a:r>
            <a:endParaRPr lang="zh-CN" altLang="en-US" sz="2400" b="1" dirty="0">
              <a:solidFill>
                <a:srgbClr val="7030A0"/>
              </a:solidFill>
              <a:latin typeface="黑体" panose="02010609060101010101" charset="-122"/>
              <a:ea typeface="黑体" panose="02010609060101010101" charset="-122"/>
            </a:endParaRPr>
          </a:p>
          <a:p>
            <a:pPr eaLnBrk="1" hangingPunct="1">
              <a:buNone/>
            </a:pPr>
            <a:endParaRPr lang="zh-CN" altLang="en-US" sz="2400">
              <a:latin typeface="微软雅黑" panose="020B0503020204020204" pitchFamily="34" charset="-122"/>
              <a:ea typeface="微软雅黑" panose="020B0503020204020204" pitchFamily="34" charset="-122"/>
            </a:endParaRPr>
          </a:p>
        </p:txBody>
      </p:sp>
      <p:sp>
        <p:nvSpPr>
          <p:cNvPr id="9219" name="内容占位符 2"/>
          <p:cNvSpPr>
            <a:spLocks noGrp="1"/>
          </p:cNvSpPr>
          <p:nvPr/>
        </p:nvSpPr>
        <p:spPr>
          <a:xfrm>
            <a:off x="1212850" y="1512570"/>
            <a:ext cx="8534400" cy="728980"/>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None/>
            </a:pPr>
            <a:r>
              <a:rPr sz="2400" b="1" dirty="0">
                <a:solidFill>
                  <a:schemeClr val="tx2"/>
                </a:solidFill>
                <a:latin typeface="微软雅黑" panose="020B0503020204020204" pitchFamily="34" charset="-122"/>
                <a:ea typeface="微软雅黑" panose="020B0503020204020204" pitchFamily="34" charset="-122"/>
              </a:rPr>
              <a:t>2、</a:t>
            </a:r>
            <a:r>
              <a:rPr lang="zh-CN" sz="2400" b="1" dirty="0">
                <a:solidFill>
                  <a:schemeClr val="tx2"/>
                </a:solidFill>
                <a:latin typeface="微软雅黑" panose="020B0503020204020204" pitchFamily="34" charset="-122"/>
                <a:ea typeface="微软雅黑" panose="020B0503020204020204" pitchFamily="34" charset="-122"/>
              </a:rPr>
              <a:t>不能</a:t>
            </a:r>
            <a:r>
              <a:rPr sz="2400" b="1" dirty="0">
                <a:solidFill>
                  <a:schemeClr val="tx2"/>
                </a:solidFill>
                <a:latin typeface="微软雅黑" panose="020B0503020204020204" pitchFamily="34" charset="-122"/>
                <a:ea typeface="微软雅黑" panose="020B0503020204020204" pitchFamily="34" charset="-122"/>
              </a:rPr>
              <a:t>越权指挥原则</a:t>
            </a:r>
            <a:endParaRPr sz="2400" b="1"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6" name="AutoShape 14"/>
          <p:cNvSpPr>
            <a:spLocks noChangeArrowheads="1"/>
          </p:cNvSpPr>
          <p:nvPr/>
        </p:nvSpPr>
        <p:spPr bwMode="auto">
          <a:xfrm>
            <a:off x="731520" y="1575435"/>
            <a:ext cx="11159490" cy="4538345"/>
          </a:xfrm>
          <a:prstGeom prst="roundRect">
            <a:avLst>
              <a:gd name="adj" fmla="val 16667"/>
            </a:avLst>
          </a:prstGeom>
          <a:noFill/>
          <a:ln w="25400">
            <a:solidFill>
              <a:srgbClr val="0070C0"/>
            </a:solidFill>
            <a:prstDash val="sysDot"/>
            <a:rou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8580" tIns="34290" rIns="68580" bIns="34290" anchor="ctr"/>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7" name="Oval 53"/>
          <p:cNvSpPr>
            <a:spLocks noChangeArrowheads="1"/>
          </p:cNvSpPr>
          <p:nvPr/>
        </p:nvSpPr>
        <p:spPr bwMode="auto">
          <a:xfrm>
            <a:off x="5245100" y="893445"/>
            <a:ext cx="2131695" cy="1147445"/>
          </a:xfrm>
          <a:prstGeom prst="ellipse">
            <a:avLst/>
          </a:prstGeom>
          <a:solidFill>
            <a:schemeClr val="accent1"/>
          </a:solidFill>
          <a:ln w="28575">
            <a:noFill/>
          </a:ln>
          <a:effectLst>
            <a:outerShdw blurRad="279400" dist="76200" dir="2700000" sx="101000" sy="101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p>
            <a:pPr algn="ctr" eaLnBrk="0" hangingPunct="0"/>
            <a:r>
              <a:rPr lang="zh-CN" altLang="en-US" sz="2800" b="1" dirty="0">
                <a:solidFill>
                  <a:schemeClr val="bg1"/>
                </a:solidFill>
                <a:latin typeface="微软雅黑" panose="020B0503020204020204" pitchFamily="34" charset="-122"/>
                <a:ea typeface="微软雅黑" panose="020B0503020204020204" pitchFamily="34" charset="-122"/>
                <a:sym typeface="+mn-ea"/>
              </a:rPr>
              <a:t>案例</a:t>
            </a:r>
            <a:endParaRPr lang="zh-CN" altLang="en-US" sz="2800" b="1" dirty="0">
              <a:solidFill>
                <a:schemeClr val="bg1"/>
              </a:solidFill>
              <a:latin typeface="微软雅黑" panose="020B0503020204020204" pitchFamily="34" charset="-122"/>
              <a:ea typeface="微软雅黑" panose="020B0503020204020204" pitchFamily="34" charset="-122"/>
              <a:sym typeface="+mn-ea"/>
            </a:endParaRPr>
          </a:p>
          <a:p>
            <a:pPr algn="ctr" eaLnBrk="0" hangingPunct="0"/>
            <a:r>
              <a:rPr lang="zh-CN" altLang="en-US" sz="2800" b="1" dirty="0">
                <a:solidFill>
                  <a:schemeClr val="bg1"/>
                </a:solidFill>
                <a:latin typeface="微软雅黑" panose="020B0503020204020204" pitchFamily="34" charset="-122"/>
                <a:ea typeface="微软雅黑" panose="020B0503020204020204" pitchFamily="34" charset="-122"/>
                <a:sym typeface="+mn-ea"/>
              </a:rPr>
              <a:t>分析</a:t>
            </a:r>
            <a:endParaRPr lang="zh-CN" altLang="en-US" sz="2800" b="1" dirty="0">
              <a:solidFill>
                <a:schemeClr val="bg1"/>
              </a:solidFill>
              <a:latin typeface="微软雅黑" panose="020B0503020204020204" pitchFamily="34" charset="-122"/>
              <a:ea typeface="微软雅黑" panose="020B0503020204020204" pitchFamily="34" charset="-122"/>
              <a:sym typeface="+mn-ea"/>
            </a:endParaRPr>
          </a:p>
        </p:txBody>
      </p:sp>
      <p:sp>
        <p:nvSpPr>
          <p:cNvPr id="18" name="文本框 17"/>
          <p:cNvSpPr txBox="1"/>
          <p:nvPr/>
        </p:nvSpPr>
        <p:spPr>
          <a:xfrm>
            <a:off x="813435" y="1887855"/>
            <a:ext cx="10994390" cy="4225925"/>
          </a:xfrm>
          <a:prstGeom prst="rect">
            <a:avLst/>
          </a:prstGeom>
          <a:noFill/>
        </p:spPr>
        <p:txBody>
          <a:bodyPr wrap="square" rtlCol="0">
            <a:spAutoFit/>
          </a:bodyPr>
          <a:p>
            <a:pPr marL="0" marR="0" lvl="0" indent="0" algn="l" defTabSz="914400" rtl="0" eaLnBrk="1" fontAlgn="base" latinLnBrk="0" hangingPunct="1">
              <a:lnSpc>
                <a:spcPct val="140000"/>
              </a:lnSpc>
              <a:spcBef>
                <a:spcPct val="0"/>
              </a:spcBef>
              <a:spcAft>
                <a:spcPct val="0"/>
              </a:spcAft>
              <a:buClrTx/>
              <a:buSzTx/>
              <a:buFont typeface="Arial" panose="020B0604020202020204" pitchFamily="34" charset="0"/>
              <a:buNone/>
              <a:defRPr/>
            </a:pPr>
            <a:r>
              <a:rPr lang="zh-CN" altLang="en-US" sz="2400" b="1" noProof="0">
                <a:ln>
                  <a:noFill/>
                </a:ln>
                <a:solidFill>
                  <a:schemeClr val="tx2"/>
                </a:solidFill>
                <a:effectLst/>
                <a:uLnTx/>
                <a:uFillTx/>
                <a:latin typeface="微软雅黑" panose="020B0503020204020204" pitchFamily="34" charset="-122"/>
                <a:ea typeface="微软雅黑" panose="020B0503020204020204" pitchFamily="34" charset="-122"/>
                <a:sym typeface="+mn-ea"/>
              </a:rPr>
              <a:t>要避免案例中由于组织结构设计不合理所致的李玲辞职这一结局，应该怎样做？</a:t>
            </a:r>
            <a:endParaRPr lang="zh-CN" altLang="en-US" sz="2400" b="1" noProof="0">
              <a:ln>
                <a:noFill/>
              </a:ln>
              <a:solidFill>
                <a:schemeClr val="tx2"/>
              </a:solidFill>
              <a:effectLst/>
              <a:uLnTx/>
              <a:uFillTx/>
              <a:latin typeface="微软雅黑" panose="020B0503020204020204" pitchFamily="34" charset="-122"/>
              <a:ea typeface="微软雅黑" panose="020B0503020204020204" pitchFamily="34" charset="-122"/>
              <a:sym typeface="+mn-ea"/>
            </a:endParaRPr>
          </a:p>
          <a:p>
            <a:pPr marL="0" marR="0" lvl="0" indent="0" algn="l" defTabSz="914400" rtl="0" eaLnBrk="1" fontAlgn="base" latinLnBrk="0" hangingPunct="1">
              <a:lnSpc>
                <a:spcPct val="140000"/>
              </a:lnSpc>
              <a:spcBef>
                <a:spcPct val="0"/>
              </a:spcBef>
              <a:spcAft>
                <a:spcPct val="0"/>
              </a:spcAft>
              <a:buClrTx/>
              <a:buSzTx/>
              <a:buFont typeface="Arial" panose="020B0604020202020204" pitchFamily="34" charset="0"/>
              <a:buNone/>
              <a:defRPr/>
            </a:pPr>
            <a:r>
              <a:rPr lang="zh-CN" altLang="en-US" sz="2400" b="1" noProof="0">
                <a:ln>
                  <a:noFill/>
                </a:ln>
                <a:effectLst/>
                <a:uLnTx/>
                <a:uFillTx/>
                <a:latin typeface="微软雅黑" panose="020B0503020204020204" pitchFamily="34" charset="-122"/>
                <a:ea typeface="微软雅黑" panose="020B0503020204020204" pitchFamily="34" charset="-122"/>
                <a:sym typeface="+mn-ea"/>
              </a:rPr>
              <a:t>组织结构合理与否在某种程度上决定了一个组织的成长性。</a:t>
            </a:r>
            <a:endParaRPr lang="zh-CN" altLang="en-US" sz="2400" b="1" noProof="0">
              <a:ln>
                <a:noFill/>
              </a:ln>
              <a:effectLst/>
              <a:uLnTx/>
              <a:uFillTx/>
              <a:latin typeface="微软雅黑" panose="020B0503020204020204" pitchFamily="34" charset="-122"/>
              <a:ea typeface="微软雅黑" panose="020B0503020204020204" pitchFamily="34" charset="-122"/>
              <a:sym typeface="+mn-ea"/>
            </a:endParaRPr>
          </a:p>
          <a:p>
            <a:pPr marL="0" marR="0" lvl="0" indent="0" algn="l" defTabSz="914400" rtl="0" eaLnBrk="1" fontAlgn="base" latinLnBrk="0" hangingPunct="1">
              <a:lnSpc>
                <a:spcPct val="140000"/>
              </a:lnSpc>
              <a:spcBef>
                <a:spcPct val="0"/>
              </a:spcBef>
              <a:spcAft>
                <a:spcPct val="0"/>
              </a:spcAft>
              <a:buClrTx/>
              <a:buSzTx/>
              <a:buFont typeface="Arial" panose="020B0604020202020204" pitchFamily="34" charset="0"/>
              <a:buNone/>
              <a:defRPr/>
            </a:pPr>
            <a:r>
              <a:rPr lang="zh-CN" altLang="en-US" sz="2400" b="1" noProof="0">
                <a:ln>
                  <a:noFill/>
                </a:ln>
                <a:effectLst/>
                <a:uLnTx/>
                <a:uFillTx/>
                <a:latin typeface="微软雅黑" panose="020B0503020204020204" pitchFamily="34" charset="-122"/>
                <a:ea typeface="微软雅黑" panose="020B0503020204020204" pitchFamily="34" charset="-122"/>
                <a:sym typeface="+mn-ea"/>
              </a:rPr>
              <a:t>需要</a:t>
            </a:r>
            <a:r>
              <a:rPr lang="zh-CN" altLang="en-US" sz="2400" b="1" noProof="0">
                <a:ln>
                  <a:noFill/>
                </a:ln>
                <a:solidFill>
                  <a:srgbClr val="FF0000"/>
                </a:solidFill>
                <a:effectLst/>
                <a:uLnTx/>
                <a:uFillTx/>
                <a:latin typeface="微软雅黑" panose="020B0503020204020204" pitchFamily="34" charset="-122"/>
                <a:ea typeface="微软雅黑" panose="020B0503020204020204" pitchFamily="34" charset="-122"/>
                <a:sym typeface="+mn-ea"/>
              </a:rPr>
              <a:t>两方面的努力</a:t>
            </a:r>
            <a:r>
              <a:rPr lang="zh-CN" altLang="en-US" sz="2400" b="1" noProof="0">
                <a:ln>
                  <a:noFill/>
                </a:ln>
                <a:effectLst/>
                <a:uLnTx/>
                <a:uFillTx/>
                <a:latin typeface="微软雅黑" panose="020B0503020204020204" pitchFamily="34" charset="-122"/>
                <a:ea typeface="微软雅黑" panose="020B0503020204020204" pitchFamily="34" charset="-122"/>
                <a:sym typeface="+mn-ea"/>
              </a:rPr>
              <a:t>：1、应该严格遵循组织设计的原则对这家医院的组织结构进行再设计。确定李玲唯一的直接上司，统一指挥，保证一个下级只接受一个上级的命令和指挥，同时一个下级只对这个上级负责。</a:t>
            </a:r>
            <a:endParaRPr lang="zh-CN" altLang="en-US" sz="2400" b="1" noProof="0">
              <a:ln>
                <a:noFill/>
              </a:ln>
              <a:effectLst/>
              <a:uLnTx/>
              <a:uFillTx/>
              <a:latin typeface="微软雅黑" panose="020B0503020204020204" pitchFamily="34" charset="-122"/>
              <a:ea typeface="微软雅黑" panose="020B0503020204020204" pitchFamily="34" charset="-122"/>
              <a:sym typeface="+mn-ea"/>
            </a:endParaRPr>
          </a:p>
          <a:p>
            <a:pPr marL="0" marR="0" lvl="0" indent="0" algn="l" defTabSz="914400" rtl="0" eaLnBrk="1" fontAlgn="base" latinLnBrk="0" hangingPunct="1">
              <a:lnSpc>
                <a:spcPct val="140000"/>
              </a:lnSpc>
              <a:spcBef>
                <a:spcPct val="0"/>
              </a:spcBef>
              <a:spcAft>
                <a:spcPct val="0"/>
              </a:spcAft>
              <a:buClrTx/>
              <a:buSzTx/>
              <a:buFont typeface="Arial" panose="020B0604020202020204" pitchFamily="34" charset="0"/>
              <a:buNone/>
              <a:defRPr/>
            </a:pPr>
            <a:r>
              <a:rPr lang="zh-CN" altLang="en-US" sz="2400" b="1" noProof="0">
                <a:ln>
                  <a:noFill/>
                </a:ln>
                <a:solidFill>
                  <a:schemeClr val="tx1"/>
                </a:solidFill>
                <a:effectLst/>
                <a:uLnTx/>
                <a:uFillTx/>
                <a:latin typeface="微软雅黑" panose="020B0503020204020204" pitchFamily="34" charset="-122"/>
                <a:ea typeface="微软雅黑" panose="020B0503020204020204" pitchFamily="34" charset="-122"/>
                <a:sym typeface="+mn-ea"/>
              </a:rPr>
              <a:t>2、有了合理的组织结构，还需要明确规定每个层次管理者的任务、职责和权限，明确自己的上级是谁、下级是谁、对谁负责，明确工作的程序与渠道、从何处获得信息等。</a:t>
            </a:r>
            <a:endParaRPr lang="zh-CN" altLang="en-US" sz="2400" b="1" noProof="0">
              <a:ln>
                <a:noFill/>
              </a:ln>
              <a:solidFill>
                <a:schemeClr val="tx1"/>
              </a:solidFill>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52"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Scale>
                                      <p:cBhvr>
                                        <p:cTn id="10"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 dur="1000" decel="50000" fill="hold">
                                          <p:stCondLst>
                                            <p:cond delay="0"/>
                                          </p:stCondLst>
                                        </p:cTn>
                                        <p:tgtEl>
                                          <p:spTgt spid="6"/>
                                        </p:tgtEl>
                                        <p:attrNameLst>
                                          <p:attrName>ppt_x</p:attrName>
                                          <p:attrName>ppt_y</p:attrName>
                                        </p:attrNameLst>
                                      </p:cBhvr>
                                    </p:animMotion>
                                    <p:animEffect transition="in" filter="fade">
                                      <p:cBhvr>
                                        <p:cTn id="12" dur="1000"/>
                                        <p:tgtEl>
                                          <p:spTgt spid="6"/>
                                        </p:tgtEl>
                                      </p:cBhvr>
                                    </p:animEffect>
                                  </p:childTnLst>
                                </p:cTn>
                              </p:par>
                            </p:childTnLst>
                          </p:cTn>
                        </p:par>
                        <p:par>
                          <p:cTn id="13" fill="hold">
                            <p:stCondLst>
                              <p:cond delay="500"/>
                            </p:stCondLst>
                            <p:childTnLst>
                              <p:par>
                                <p:cTn id="14" presetID="18" presetClass="entr" presetSubtype="1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strips(downLeft)">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6"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325215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tx1"/>
                </a:solidFill>
                <a:latin typeface="微软雅黑" panose="020B0503020204020204" pitchFamily="34" charset="-122"/>
                <a:ea typeface="微软雅黑" panose="020B0503020204020204" pitchFamily="34" charset="-122"/>
              </a:rPr>
              <a:t>01    学习目标</a:t>
            </a:r>
            <a:endParaRPr lang="en-US" altLang="zh-CN" sz="3200" b="1">
              <a:solidFill>
                <a:schemeClr val="tx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solidFill>
                  <a:schemeClr val="tx1"/>
                </a:solidFill>
                <a:latin typeface="微软雅黑" panose="020B0503020204020204" pitchFamily="34" charset="-122"/>
                <a:ea typeface="微软雅黑" panose="020B0503020204020204" pitchFamily="34" charset="-122"/>
              </a:rPr>
              <a:t>02    </a:t>
            </a:r>
            <a:r>
              <a:rPr lang="zh-CN" altLang="en-US" sz="3200" b="1">
                <a:solidFill>
                  <a:schemeClr val="tx1"/>
                </a:solidFill>
                <a:latin typeface="微软雅黑" panose="020B0503020204020204" pitchFamily="34" charset="-122"/>
                <a:ea typeface="微软雅黑" panose="020B0503020204020204" pitchFamily="34" charset="-122"/>
                <a:sym typeface="+mn-ea"/>
              </a:rPr>
              <a:t>内容讲授</a:t>
            </a:r>
            <a:endParaRPr lang="zh-CN" altLang="en-US" sz="3200" b="1">
              <a:solidFill>
                <a:schemeClr val="tx1"/>
              </a:solidFill>
              <a:latin typeface="微软雅黑" panose="020B0503020204020204" pitchFamily="34" charset="-122"/>
              <a:ea typeface="微软雅黑" panose="020B0503020204020204" pitchFamily="34" charset="-122"/>
              <a:sym typeface="+mn-ea"/>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solidFill>
                  <a:schemeClr val="bg1"/>
                </a:solidFill>
                <a:latin typeface="微软雅黑" panose="020B0503020204020204" pitchFamily="34" charset="-122"/>
                <a:ea typeface="微软雅黑" panose="020B0503020204020204" pitchFamily="34" charset="-122"/>
              </a:rPr>
              <a:t>03    总结</a:t>
            </a:r>
            <a:endParaRPr lang="en-US" altLang="zh-CN" sz="3200" b="1">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11270"/>
                                        </p:tgtEl>
                                        <p:attrNameLst>
                                          <p:attrName>style.visibility</p:attrName>
                                        </p:attrNameLst>
                                      </p:cBhvr>
                                      <p:to>
                                        <p:strVal val="visible"/>
                                      </p:to>
                                    </p:set>
                                    <p:anim calcmode="lin" valueType="num">
                                      <p:cBhvr additive="base">
                                        <p:cTn id="15" dur="500" fill="hold"/>
                                        <p:tgtEl>
                                          <p:spTgt spid="11270"/>
                                        </p:tgtEl>
                                        <p:attrNameLst>
                                          <p:attrName>ppt_x</p:attrName>
                                        </p:attrNameLst>
                                      </p:cBhvr>
                                      <p:tavLst>
                                        <p:tav tm="0">
                                          <p:val>
                                            <p:strVal val="#ppt_x"/>
                                          </p:val>
                                        </p:tav>
                                        <p:tav tm="100000">
                                          <p:val>
                                            <p:strVal val="#ppt_x"/>
                                          </p:val>
                                        </p:tav>
                                      </p:tavLst>
                                    </p:anim>
                                    <p:anim calcmode="lin" valueType="num">
                                      <p:cBhvr additive="base">
                                        <p:cTn id="16" dur="500" fill="hold"/>
                                        <p:tgtEl>
                                          <p:spTgt spid="1127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271"/>
                                        </p:tgtEl>
                                        <p:attrNameLst>
                                          <p:attrName>style.visibility</p:attrName>
                                        </p:attrNameLst>
                                      </p:cBhvr>
                                      <p:to>
                                        <p:strVal val="visible"/>
                                      </p:to>
                                    </p:set>
                                    <p:anim calcmode="lin" valueType="num">
                                      <p:cBhvr additive="base">
                                        <p:cTn id="19" dur="500" fill="hold"/>
                                        <p:tgtEl>
                                          <p:spTgt spid="11271"/>
                                        </p:tgtEl>
                                        <p:attrNameLst>
                                          <p:attrName>ppt_x</p:attrName>
                                        </p:attrNameLst>
                                      </p:cBhvr>
                                      <p:tavLst>
                                        <p:tav tm="0">
                                          <p:val>
                                            <p:strVal val="#ppt_x"/>
                                          </p:val>
                                        </p:tav>
                                        <p:tav tm="100000">
                                          <p:val>
                                            <p:strVal val="#ppt_x"/>
                                          </p:val>
                                        </p:tav>
                                      </p:tavLst>
                                    </p:anim>
                                    <p:anim calcmode="lin" valueType="num">
                                      <p:cBhvr additive="base">
                                        <p:cTn id="20" dur="500" fill="hold"/>
                                        <p:tgtEl>
                                          <p:spTgt spid="1127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9217"/>
                                        </p:tgtEl>
                                        <p:attrNameLst>
                                          <p:attrName>style.visibility</p:attrName>
                                        </p:attrNameLst>
                                      </p:cBhvr>
                                      <p:to>
                                        <p:strVal val="visible"/>
                                      </p:to>
                                    </p:set>
                                    <p:anim calcmode="lin" valueType="num">
                                      <p:cBhvr additive="base">
                                        <p:cTn id="28" dur="1000" fill="hold"/>
                                        <p:tgtEl>
                                          <p:spTgt spid="9217"/>
                                        </p:tgtEl>
                                        <p:attrNameLst>
                                          <p:attrName>ppt_x</p:attrName>
                                        </p:attrNameLst>
                                      </p:cBhvr>
                                      <p:tavLst>
                                        <p:tav tm="0">
                                          <p:val>
                                            <p:strVal val="0-#ppt_w/2"/>
                                          </p:val>
                                        </p:tav>
                                        <p:tav tm="100000">
                                          <p:val>
                                            <p:strVal val="#ppt_x"/>
                                          </p:val>
                                        </p:tav>
                                      </p:tavLst>
                                    </p:anim>
                                    <p:anim calcmode="lin" valueType="num">
                                      <p:cBhvr additive="base">
                                        <p:cTn id="29" dur="1000" fill="hold"/>
                                        <p:tgtEl>
                                          <p:spTgt spid="9217"/>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2000" fill="hold"/>
                                        <p:tgtEl>
                                          <p:spTgt spid="4"/>
                                        </p:tgtEl>
                                        <p:attrNameLst>
                                          <p:attrName>ppt_x</p:attrName>
                                        </p:attrNameLst>
                                      </p:cBhvr>
                                      <p:tavLst>
                                        <p:tav tm="0">
                                          <p:val>
                                            <p:strVal val="1+#ppt_w/2"/>
                                          </p:val>
                                        </p:tav>
                                        <p:tav tm="100000">
                                          <p:val>
                                            <p:strVal val="#ppt_x"/>
                                          </p:val>
                                        </p:tav>
                                      </p:tavLst>
                                    </p:anim>
                                    <p:anim calcmode="lin" valueType="num">
                                      <p:cBhvr additive="base">
                                        <p:cTn id="33"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0" grpId="0"/>
      <p:bldP spid="11271"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170021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bg1"/>
                </a:solidFill>
                <a:latin typeface="微软雅黑" panose="020B0503020204020204" pitchFamily="34" charset="-122"/>
                <a:ea typeface="微软雅黑" panose="020B0503020204020204" pitchFamily="34" charset="-122"/>
              </a:rPr>
              <a:t>01    学习目标</a:t>
            </a:r>
            <a:endParaRPr lang="en-US" altLang="zh-CN" sz="3200" b="1">
              <a:solidFill>
                <a:schemeClr val="bg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latin typeface="微软雅黑" panose="020B0503020204020204" pitchFamily="34" charset="-122"/>
                <a:ea typeface="微软雅黑" panose="020B0503020204020204" pitchFamily="34" charset="-122"/>
              </a:rPr>
              <a:t>02    </a:t>
            </a:r>
            <a:r>
              <a:rPr lang="zh-CN" altLang="en-US" sz="3200" b="1">
                <a:latin typeface="微软雅黑" panose="020B0503020204020204" pitchFamily="34" charset="-122"/>
                <a:ea typeface="微软雅黑" panose="020B0503020204020204" pitchFamily="34" charset="-122"/>
                <a:sym typeface="+mn-ea"/>
              </a:rPr>
              <a:t>内容讲授</a:t>
            </a:r>
            <a:endParaRPr lang="zh-CN" altLang="en-US" sz="3200" b="1">
              <a:latin typeface="微软雅黑" panose="020B0503020204020204" pitchFamily="34" charset="-122"/>
              <a:ea typeface="微软雅黑" panose="020B0503020204020204" pitchFamily="34" charset="-122"/>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15655" y="305308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latin typeface="微软雅黑" panose="020B0503020204020204" pitchFamily="34" charset="-122"/>
                <a:ea typeface="微软雅黑" panose="020B0503020204020204" pitchFamily="34" charset="-122"/>
              </a:rPr>
              <a:t>03    总结</a:t>
            </a:r>
            <a:endParaRPr lang="en-US" altLang="zh-CN"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271"/>
                                        </p:tgtEl>
                                        <p:attrNameLst>
                                          <p:attrName>style.visibility</p:attrName>
                                        </p:attrNameLst>
                                      </p:cBhvr>
                                      <p:to>
                                        <p:strVal val="visible"/>
                                      </p:to>
                                    </p:set>
                                    <p:anim calcmode="lin" valueType="num">
                                      <p:cBhvr additive="base">
                                        <p:cTn id="15" dur="500" fill="hold"/>
                                        <p:tgtEl>
                                          <p:spTgt spid="11271"/>
                                        </p:tgtEl>
                                        <p:attrNameLst>
                                          <p:attrName>ppt_x</p:attrName>
                                        </p:attrNameLst>
                                      </p:cBhvr>
                                      <p:tavLst>
                                        <p:tav tm="0">
                                          <p:val>
                                            <p:strVal val="#ppt_x"/>
                                          </p:val>
                                        </p:tav>
                                        <p:tav tm="100000">
                                          <p:val>
                                            <p:strVal val="#ppt_x"/>
                                          </p:val>
                                        </p:tav>
                                      </p:tavLst>
                                    </p:anim>
                                    <p:anim calcmode="lin" valueType="num">
                                      <p:cBhvr additive="base">
                                        <p:cTn id="16" dur="500" fill="hold"/>
                                        <p:tgtEl>
                                          <p:spTgt spid="1127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8" fill="hold" grpId="0" nodeType="afterEffect">
                                  <p:stCondLst>
                                    <p:cond delay="0"/>
                                  </p:stCondLst>
                                  <p:childTnLst>
                                    <p:set>
                                      <p:cBhvr>
                                        <p:cTn id="23" dur="1" fill="hold">
                                          <p:stCondLst>
                                            <p:cond delay="0"/>
                                          </p:stCondLst>
                                        </p:cTn>
                                        <p:tgtEl>
                                          <p:spTgt spid="9217"/>
                                        </p:tgtEl>
                                        <p:attrNameLst>
                                          <p:attrName>style.visibility</p:attrName>
                                        </p:attrNameLst>
                                      </p:cBhvr>
                                      <p:to>
                                        <p:strVal val="visible"/>
                                      </p:to>
                                    </p:set>
                                    <p:anim calcmode="lin" valueType="num">
                                      <p:cBhvr additive="base">
                                        <p:cTn id="24" dur="1000" fill="hold"/>
                                        <p:tgtEl>
                                          <p:spTgt spid="9217"/>
                                        </p:tgtEl>
                                        <p:attrNameLst>
                                          <p:attrName>ppt_x</p:attrName>
                                        </p:attrNameLst>
                                      </p:cBhvr>
                                      <p:tavLst>
                                        <p:tav tm="0">
                                          <p:val>
                                            <p:strVal val="0-#ppt_w/2"/>
                                          </p:val>
                                        </p:tav>
                                        <p:tav tm="100000">
                                          <p:val>
                                            <p:strVal val="#ppt_x"/>
                                          </p:val>
                                        </p:tav>
                                      </p:tavLst>
                                    </p:anim>
                                    <p:anim calcmode="lin" valueType="num">
                                      <p:cBhvr additive="base">
                                        <p:cTn id="25" dur="1000" fill="hold"/>
                                        <p:tgtEl>
                                          <p:spTgt spid="9217"/>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1+#ppt_w/2"/>
                                          </p:val>
                                        </p:tav>
                                        <p:tav tm="100000">
                                          <p:val>
                                            <p:strVal val="#ppt_x"/>
                                          </p:val>
                                        </p:tav>
                                      </p:tavLst>
                                    </p:anim>
                                    <p:anim calcmode="lin" valueType="num">
                                      <p:cBhvr additive="base">
                                        <p:cTn id="29"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animBg="1"/>
      <p:bldP spid="9218" grpId="0" animBg="1"/>
      <p:bldP spid="11268" grpId="0"/>
      <p:bldP spid="11271" grpId="0"/>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818261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03  总结</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
        <p:nvSpPr>
          <p:cNvPr id="6" name="矩形 5"/>
          <p:cNvSpPr/>
          <p:nvPr/>
        </p:nvSpPr>
        <p:spPr>
          <a:xfrm>
            <a:off x="1888922" y="1122845"/>
            <a:ext cx="2088232" cy="337185"/>
          </a:xfrm>
          <a:prstGeom prst="rect">
            <a:avLst/>
          </a:prstGeom>
        </p:spPr>
        <p:txBody>
          <a:bodyPr wrap="square">
            <a:spAutoFit/>
          </a:bodyPr>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52233" name="Freeform 239"/>
          <p:cNvSpPr>
            <a:spLocks noEditPoints="1"/>
          </p:cNvSpPr>
          <p:nvPr/>
        </p:nvSpPr>
        <p:spPr bwMode="auto">
          <a:xfrm>
            <a:off x="4573588" y="2420938"/>
            <a:ext cx="2667000" cy="2667000"/>
          </a:xfrm>
          <a:custGeom>
            <a:avLst/>
            <a:gdLst>
              <a:gd name="T0" fmla="*/ 2147483647 w 2116"/>
              <a:gd name="T1" fmla="*/ 2147483647 h 2116"/>
              <a:gd name="T2" fmla="*/ 2147483647 w 2116"/>
              <a:gd name="T3" fmla="*/ 2147483647 h 2116"/>
              <a:gd name="T4" fmla="*/ 2147483647 w 2116"/>
              <a:gd name="T5" fmla="*/ 2147483647 h 2116"/>
              <a:gd name="T6" fmla="*/ 2147483647 w 2116"/>
              <a:gd name="T7" fmla="*/ 2147483647 h 2116"/>
              <a:gd name="T8" fmla="*/ 2147483647 w 2116"/>
              <a:gd name="T9" fmla="*/ 2147483647 h 2116"/>
              <a:gd name="T10" fmla="*/ 2147483647 w 2116"/>
              <a:gd name="T11" fmla="*/ 2147483647 h 2116"/>
              <a:gd name="T12" fmla="*/ 2147483647 w 2116"/>
              <a:gd name="T13" fmla="*/ 2147483647 h 2116"/>
              <a:gd name="T14" fmla="*/ 2147483647 w 2116"/>
              <a:gd name="T15" fmla="*/ 2147483647 h 2116"/>
              <a:gd name="T16" fmla="*/ 2147483647 w 2116"/>
              <a:gd name="T17" fmla="*/ 0 h 2116"/>
              <a:gd name="T18" fmla="*/ 2147483647 w 2116"/>
              <a:gd name="T19" fmla="*/ 2147483647 h 2116"/>
              <a:gd name="T20" fmla="*/ 2147483647 w 2116"/>
              <a:gd name="T21" fmla="*/ 2147483647 h 2116"/>
              <a:gd name="T22" fmla="*/ 2147483647 w 2116"/>
              <a:gd name="T23" fmla="*/ 2147483647 h 2116"/>
              <a:gd name="T24" fmla="*/ 2147483647 w 2116"/>
              <a:gd name="T25" fmla="*/ 2147483647 h 2116"/>
              <a:gd name="T26" fmla="*/ 2147483647 w 2116"/>
              <a:gd name="T27" fmla="*/ 2147483647 h 2116"/>
              <a:gd name="T28" fmla="*/ 2147483647 w 2116"/>
              <a:gd name="T29" fmla="*/ 2147483647 h 2116"/>
              <a:gd name="T30" fmla="*/ 2147483647 w 2116"/>
              <a:gd name="T31" fmla="*/ 2147483647 h 2116"/>
              <a:gd name="T32" fmla="*/ 0 w 2116"/>
              <a:gd name="T33" fmla="*/ 2147483647 h 2116"/>
              <a:gd name="T34" fmla="*/ 2147483647 w 2116"/>
              <a:gd name="T35" fmla="*/ 2147483647 h 2116"/>
              <a:gd name="T36" fmla="*/ 2147483647 w 2116"/>
              <a:gd name="T37" fmla="*/ 2147483647 h 2116"/>
              <a:gd name="T38" fmla="*/ 2147483647 w 2116"/>
              <a:gd name="T39" fmla="*/ 2147483647 h 2116"/>
              <a:gd name="T40" fmla="*/ 2147483647 w 2116"/>
              <a:gd name="T41" fmla="*/ 2147483647 h 2116"/>
              <a:gd name="T42" fmla="*/ 2147483647 w 2116"/>
              <a:gd name="T43" fmla="*/ 2147483647 h 2116"/>
              <a:gd name="T44" fmla="*/ 2147483647 w 2116"/>
              <a:gd name="T45" fmla="*/ 2147483647 h 2116"/>
              <a:gd name="T46" fmla="*/ 2147483647 w 2116"/>
              <a:gd name="T47" fmla="*/ 2147483647 h 2116"/>
              <a:gd name="T48" fmla="*/ 2147483647 w 2116"/>
              <a:gd name="T49" fmla="*/ 2147483647 h 2116"/>
              <a:gd name="T50" fmla="*/ 2147483647 w 2116"/>
              <a:gd name="T51" fmla="*/ 2147483647 h 2116"/>
              <a:gd name="T52" fmla="*/ 2147483647 w 2116"/>
              <a:gd name="T53" fmla="*/ 2147483647 h 2116"/>
              <a:gd name="T54" fmla="*/ 2147483647 w 2116"/>
              <a:gd name="T55" fmla="*/ 2147483647 h 2116"/>
              <a:gd name="T56" fmla="*/ 2147483647 w 2116"/>
              <a:gd name="T57" fmla="*/ 2147483647 h 2116"/>
              <a:gd name="T58" fmla="*/ 2147483647 w 2116"/>
              <a:gd name="T59" fmla="*/ 2147483647 h 2116"/>
              <a:gd name="T60" fmla="*/ 2147483647 w 2116"/>
              <a:gd name="T61" fmla="*/ 2147483647 h 2116"/>
              <a:gd name="T62" fmla="*/ 2147483647 w 2116"/>
              <a:gd name="T63" fmla="*/ 2147483647 h 2116"/>
              <a:gd name="T64" fmla="*/ 2147483647 w 2116"/>
              <a:gd name="T65" fmla="*/ 2147483647 h 2116"/>
              <a:gd name="T66" fmla="*/ 2147483647 w 2116"/>
              <a:gd name="T67" fmla="*/ 2147483647 h 2116"/>
              <a:gd name="T68" fmla="*/ 2147483647 w 2116"/>
              <a:gd name="T69" fmla="*/ 2147483647 h 211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116"/>
              <a:gd name="T106" fmla="*/ 0 h 2116"/>
              <a:gd name="T107" fmla="*/ 2116 w 2116"/>
              <a:gd name="T108" fmla="*/ 2116 h 211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116" h="2116">
                <a:moveTo>
                  <a:pt x="1941" y="1111"/>
                </a:moveTo>
                <a:cubicBezTo>
                  <a:pt x="2116" y="1052"/>
                  <a:pt x="2116" y="1052"/>
                  <a:pt x="2116" y="1052"/>
                </a:cubicBezTo>
                <a:cubicBezTo>
                  <a:pt x="2107" y="917"/>
                  <a:pt x="2107" y="917"/>
                  <a:pt x="2107" y="917"/>
                </a:cubicBezTo>
                <a:cubicBezTo>
                  <a:pt x="1925" y="883"/>
                  <a:pt x="1925" y="883"/>
                  <a:pt x="1925" y="883"/>
                </a:cubicBezTo>
                <a:cubicBezTo>
                  <a:pt x="1918" y="847"/>
                  <a:pt x="1908" y="810"/>
                  <a:pt x="1896" y="774"/>
                </a:cubicBezTo>
                <a:cubicBezTo>
                  <a:pt x="2038" y="652"/>
                  <a:pt x="2038" y="652"/>
                  <a:pt x="2038" y="652"/>
                </a:cubicBezTo>
                <a:cubicBezTo>
                  <a:pt x="1979" y="532"/>
                  <a:pt x="1979" y="532"/>
                  <a:pt x="1979" y="532"/>
                </a:cubicBezTo>
                <a:cubicBezTo>
                  <a:pt x="1795" y="570"/>
                  <a:pt x="1795" y="570"/>
                  <a:pt x="1795" y="570"/>
                </a:cubicBezTo>
                <a:cubicBezTo>
                  <a:pt x="1772" y="535"/>
                  <a:pt x="1747" y="502"/>
                  <a:pt x="1720" y="471"/>
                </a:cubicBezTo>
                <a:cubicBezTo>
                  <a:pt x="1802" y="305"/>
                  <a:pt x="1802" y="305"/>
                  <a:pt x="1802" y="305"/>
                </a:cubicBezTo>
                <a:cubicBezTo>
                  <a:pt x="1700" y="217"/>
                  <a:pt x="1700" y="217"/>
                  <a:pt x="1700" y="217"/>
                </a:cubicBezTo>
                <a:cubicBezTo>
                  <a:pt x="1548" y="321"/>
                  <a:pt x="1548" y="321"/>
                  <a:pt x="1548" y="321"/>
                </a:cubicBezTo>
                <a:cubicBezTo>
                  <a:pt x="1516" y="301"/>
                  <a:pt x="1483" y="282"/>
                  <a:pt x="1450" y="265"/>
                </a:cubicBezTo>
                <a:cubicBezTo>
                  <a:pt x="1464" y="80"/>
                  <a:pt x="1464" y="80"/>
                  <a:pt x="1464" y="80"/>
                </a:cubicBezTo>
                <a:cubicBezTo>
                  <a:pt x="1336" y="37"/>
                  <a:pt x="1336" y="37"/>
                  <a:pt x="1336" y="37"/>
                </a:cubicBezTo>
                <a:cubicBezTo>
                  <a:pt x="1234" y="191"/>
                  <a:pt x="1234" y="191"/>
                  <a:pt x="1234" y="191"/>
                </a:cubicBezTo>
                <a:cubicBezTo>
                  <a:pt x="1194" y="183"/>
                  <a:pt x="1152" y="178"/>
                  <a:pt x="1111" y="175"/>
                </a:cubicBezTo>
                <a:cubicBezTo>
                  <a:pt x="1052" y="0"/>
                  <a:pt x="1052" y="0"/>
                  <a:pt x="1052" y="0"/>
                </a:cubicBezTo>
                <a:cubicBezTo>
                  <a:pt x="918" y="9"/>
                  <a:pt x="918" y="9"/>
                  <a:pt x="918" y="9"/>
                </a:cubicBezTo>
                <a:cubicBezTo>
                  <a:pt x="884" y="191"/>
                  <a:pt x="884" y="191"/>
                  <a:pt x="884" y="191"/>
                </a:cubicBezTo>
                <a:cubicBezTo>
                  <a:pt x="847" y="198"/>
                  <a:pt x="810" y="208"/>
                  <a:pt x="774" y="220"/>
                </a:cubicBezTo>
                <a:cubicBezTo>
                  <a:pt x="653" y="78"/>
                  <a:pt x="653" y="78"/>
                  <a:pt x="653" y="78"/>
                </a:cubicBezTo>
                <a:cubicBezTo>
                  <a:pt x="532" y="137"/>
                  <a:pt x="532" y="137"/>
                  <a:pt x="532" y="137"/>
                </a:cubicBezTo>
                <a:cubicBezTo>
                  <a:pt x="570" y="321"/>
                  <a:pt x="570" y="321"/>
                  <a:pt x="570" y="321"/>
                </a:cubicBezTo>
                <a:cubicBezTo>
                  <a:pt x="535" y="344"/>
                  <a:pt x="502" y="369"/>
                  <a:pt x="471" y="396"/>
                </a:cubicBezTo>
                <a:cubicBezTo>
                  <a:pt x="305" y="314"/>
                  <a:pt x="305" y="314"/>
                  <a:pt x="305" y="314"/>
                </a:cubicBezTo>
                <a:cubicBezTo>
                  <a:pt x="217" y="416"/>
                  <a:pt x="217" y="416"/>
                  <a:pt x="217" y="416"/>
                </a:cubicBezTo>
                <a:cubicBezTo>
                  <a:pt x="322" y="568"/>
                  <a:pt x="322" y="568"/>
                  <a:pt x="322" y="568"/>
                </a:cubicBezTo>
                <a:cubicBezTo>
                  <a:pt x="301" y="600"/>
                  <a:pt x="282" y="633"/>
                  <a:pt x="265" y="666"/>
                </a:cubicBezTo>
                <a:cubicBezTo>
                  <a:pt x="81" y="652"/>
                  <a:pt x="81" y="652"/>
                  <a:pt x="81" y="652"/>
                </a:cubicBezTo>
                <a:cubicBezTo>
                  <a:pt x="37" y="780"/>
                  <a:pt x="37" y="780"/>
                  <a:pt x="37" y="780"/>
                </a:cubicBezTo>
                <a:cubicBezTo>
                  <a:pt x="192" y="882"/>
                  <a:pt x="192" y="882"/>
                  <a:pt x="192" y="882"/>
                </a:cubicBezTo>
                <a:cubicBezTo>
                  <a:pt x="183" y="923"/>
                  <a:pt x="178" y="964"/>
                  <a:pt x="175" y="1005"/>
                </a:cubicBezTo>
                <a:cubicBezTo>
                  <a:pt x="0" y="1064"/>
                  <a:pt x="0" y="1064"/>
                  <a:pt x="0" y="1064"/>
                </a:cubicBezTo>
                <a:cubicBezTo>
                  <a:pt x="9" y="1198"/>
                  <a:pt x="9" y="1198"/>
                  <a:pt x="9" y="1198"/>
                </a:cubicBezTo>
                <a:cubicBezTo>
                  <a:pt x="191" y="1233"/>
                  <a:pt x="191" y="1233"/>
                  <a:pt x="191" y="1233"/>
                </a:cubicBezTo>
                <a:cubicBezTo>
                  <a:pt x="199" y="1269"/>
                  <a:pt x="208" y="1306"/>
                  <a:pt x="221" y="1342"/>
                </a:cubicBezTo>
                <a:cubicBezTo>
                  <a:pt x="78" y="1463"/>
                  <a:pt x="78" y="1463"/>
                  <a:pt x="78" y="1463"/>
                </a:cubicBezTo>
                <a:cubicBezTo>
                  <a:pt x="138" y="1584"/>
                  <a:pt x="138" y="1584"/>
                  <a:pt x="138" y="1584"/>
                </a:cubicBezTo>
                <a:cubicBezTo>
                  <a:pt x="321" y="1546"/>
                  <a:pt x="321" y="1546"/>
                  <a:pt x="321" y="1546"/>
                </a:cubicBezTo>
                <a:cubicBezTo>
                  <a:pt x="344" y="1581"/>
                  <a:pt x="369" y="1614"/>
                  <a:pt x="397" y="1645"/>
                </a:cubicBezTo>
                <a:cubicBezTo>
                  <a:pt x="314" y="1811"/>
                  <a:pt x="314" y="1811"/>
                  <a:pt x="314" y="1811"/>
                </a:cubicBezTo>
                <a:cubicBezTo>
                  <a:pt x="416" y="1899"/>
                  <a:pt x="416" y="1899"/>
                  <a:pt x="416" y="1899"/>
                </a:cubicBezTo>
                <a:cubicBezTo>
                  <a:pt x="569" y="1794"/>
                  <a:pt x="569" y="1794"/>
                  <a:pt x="569" y="1794"/>
                </a:cubicBezTo>
                <a:cubicBezTo>
                  <a:pt x="600" y="1815"/>
                  <a:pt x="633" y="1834"/>
                  <a:pt x="667" y="1851"/>
                </a:cubicBezTo>
                <a:cubicBezTo>
                  <a:pt x="653" y="2035"/>
                  <a:pt x="653" y="2035"/>
                  <a:pt x="653" y="2035"/>
                </a:cubicBezTo>
                <a:cubicBezTo>
                  <a:pt x="780" y="2079"/>
                  <a:pt x="780" y="2079"/>
                  <a:pt x="780" y="2079"/>
                </a:cubicBezTo>
                <a:cubicBezTo>
                  <a:pt x="882" y="1925"/>
                  <a:pt x="882" y="1925"/>
                  <a:pt x="882" y="1925"/>
                </a:cubicBezTo>
                <a:cubicBezTo>
                  <a:pt x="923" y="1933"/>
                  <a:pt x="964" y="1938"/>
                  <a:pt x="1005" y="1941"/>
                </a:cubicBezTo>
                <a:cubicBezTo>
                  <a:pt x="1064" y="2116"/>
                  <a:pt x="1064" y="2116"/>
                  <a:pt x="1064" y="2116"/>
                </a:cubicBezTo>
                <a:cubicBezTo>
                  <a:pt x="1199" y="2107"/>
                  <a:pt x="1199" y="2107"/>
                  <a:pt x="1199" y="2107"/>
                </a:cubicBezTo>
                <a:cubicBezTo>
                  <a:pt x="1233" y="1925"/>
                  <a:pt x="1233" y="1925"/>
                  <a:pt x="1233" y="1925"/>
                </a:cubicBezTo>
                <a:cubicBezTo>
                  <a:pt x="1269" y="1918"/>
                  <a:pt x="1306" y="1908"/>
                  <a:pt x="1342" y="1896"/>
                </a:cubicBezTo>
                <a:cubicBezTo>
                  <a:pt x="1464" y="2038"/>
                  <a:pt x="1464" y="2038"/>
                  <a:pt x="1464" y="2038"/>
                </a:cubicBezTo>
                <a:cubicBezTo>
                  <a:pt x="1584" y="1979"/>
                  <a:pt x="1584" y="1979"/>
                  <a:pt x="1584" y="1979"/>
                </a:cubicBezTo>
                <a:cubicBezTo>
                  <a:pt x="1546" y="1795"/>
                  <a:pt x="1546" y="1795"/>
                  <a:pt x="1546" y="1795"/>
                </a:cubicBezTo>
                <a:cubicBezTo>
                  <a:pt x="1581" y="1772"/>
                  <a:pt x="1614" y="1747"/>
                  <a:pt x="1645" y="1719"/>
                </a:cubicBezTo>
                <a:cubicBezTo>
                  <a:pt x="1811" y="1802"/>
                  <a:pt x="1811" y="1802"/>
                  <a:pt x="1811" y="1802"/>
                </a:cubicBezTo>
                <a:cubicBezTo>
                  <a:pt x="1899" y="1700"/>
                  <a:pt x="1899" y="1700"/>
                  <a:pt x="1899" y="1700"/>
                </a:cubicBezTo>
                <a:cubicBezTo>
                  <a:pt x="1795" y="1547"/>
                  <a:pt x="1795" y="1547"/>
                  <a:pt x="1795" y="1547"/>
                </a:cubicBezTo>
                <a:cubicBezTo>
                  <a:pt x="1816" y="1516"/>
                  <a:pt x="1834" y="1483"/>
                  <a:pt x="1851" y="1450"/>
                </a:cubicBezTo>
                <a:cubicBezTo>
                  <a:pt x="2036" y="1463"/>
                  <a:pt x="2036" y="1463"/>
                  <a:pt x="2036" y="1463"/>
                </a:cubicBezTo>
                <a:cubicBezTo>
                  <a:pt x="2079" y="1336"/>
                  <a:pt x="2079" y="1336"/>
                  <a:pt x="2079" y="1336"/>
                </a:cubicBezTo>
                <a:cubicBezTo>
                  <a:pt x="1925" y="1234"/>
                  <a:pt x="1925" y="1234"/>
                  <a:pt x="1925" y="1234"/>
                </a:cubicBezTo>
                <a:cubicBezTo>
                  <a:pt x="1933" y="1193"/>
                  <a:pt x="1938" y="1152"/>
                  <a:pt x="1941" y="1111"/>
                </a:cubicBezTo>
                <a:close/>
                <a:moveTo>
                  <a:pt x="1358" y="1669"/>
                </a:moveTo>
                <a:cubicBezTo>
                  <a:pt x="1020" y="1834"/>
                  <a:pt x="613" y="1695"/>
                  <a:pt x="447" y="1357"/>
                </a:cubicBezTo>
                <a:cubicBezTo>
                  <a:pt x="282" y="1020"/>
                  <a:pt x="421" y="613"/>
                  <a:pt x="759" y="447"/>
                </a:cubicBezTo>
                <a:cubicBezTo>
                  <a:pt x="1096" y="282"/>
                  <a:pt x="1504" y="421"/>
                  <a:pt x="1669" y="759"/>
                </a:cubicBezTo>
                <a:cubicBezTo>
                  <a:pt x="1834" y="1096"/>
                  <a:pt x="1695" y="1503"/>
                  <a:pt x="1358" y="1669"/>
                </a:cubicBezTo>
                <a:close/>
              </a:path>
            </a:pathLst>
          </a:custGeom>
          <a:solidFill>
            <a:srgbClr val="0848AF"/>
          </a:solidFill>
          <a:ln w="25400">
            <a:solidFill>
              <a:schemeClr val="bg1"/>
            </a:solidFill>
            <a:round/>
          </a:ln>
        </p:spPr>
        <p:txBody>
          <a:bodyPr/>
          <a:p>
            <a:endParaRPr lang="zh-CN" altLang="en-US"/>
          </a:p>
        </p:txBody>
      </p:sp>
      <p:sp>
        <p:nvSpPr>
          <p:cNvPr id="52234" name="Freeform 240"/>
          <p:cNvSpPr>
            <a:spLocks noEditPoints="1"/>
          </p:cNvSpPr>
          <p:nvPr/>
        </p:nvSpPr>
        <p:spPr bwMode="auto">
          <a:xfrm>
            <a:off x="2617788" y="3667125"/>
            <a:ext cx="2319337" cy="2319338"/>
          </a:xfrm>
          <a:custGeom>
            <a:avLst/>
            <a:gdLst>
              <a:gd name="T0" fmla="*/ 2147483647 w 1840"/>
              <a:gd name="T1" fmla="*/ 2147483647 h 1840"/>
              <a:gd name="T2" fmla="*/ 2147483647 w 1840"/>
              <a:gd name="T3" fmla="*/ 2147483647 h 1840"/>
              <a:gd name="T4" fmla="*/ 2147483647 w 1840"/>
              <a:gd name="T5" fmla="*/ 2147483647 h 1840"/>
              <a:gd name="T6" fmla="*/ 2147483647 w 1840"/>
              <a:gd name="T7" fmla="*/ 2147483647 h 1840"/>
              <a:gd name="T8" fmla="*/ 2147483647 w 1840"/>
              <a:gd name="T9" fmla="*/ 2147483647 h 1840"/>
              <a:gd name="T10" fmla="*/ 2147483647 w 1840"/>
              <a:gd name="T11" fmla="*/ 2147483647 h 1840"/>
              <a:gd name="T12" fmla="*/ 2147483647 w 1840"/>
              <a:gd name="T13" fmla="*/ 2147483647 h 1840"/>
              <a:gd name="T14" fmla="*/ 2147483647 w 1840"/>
              <a:gd name="T15" fmla="*/ 2147483647 h 1840"/>
              <a:gd name="T16" fmla="*/ 2147483647 w 1840"/>
              <a:gd name="T17" fmla="*/ 0 h 1840"/>
              <a:gd name="T18" fmla="*/ 2147483647 w 1840"/>
              <a:gd name="T19" fmla="*/ 2147483647 h 1840"/>
              <a:gd name="T20" fmla="*/ 2147483647 w 1840"/>
              <a:gd name="T21" fmla="*/ 2147483647 h 1840"/>
              <a:gd name="T22" fmla="*/ 2147483647 w 1840"/>
              <a:gd name="T23" fmla="*/ 2147483647 h 1840"/>
              <a:gd name="T24" fmla="*/ 2147483647 w 1840"/>
              <a:gd name="T25" fmla="*/ 2147483647 h 1840"/>
              <a:gd name="T26" fmla="*/ 2147483647 w 1840"/>
              <a:gd name="T27" fmla="*/ 2147483647 h 1840"/>
              <a:gd name="T28" fmla="*/ 2147483647 w 1840"/>
              <a:gd name="T29" fmla="*/ 2147483647 h 1840"/>
              <a:gd name="T30" fmla="*/ 2147483647 w 1840"/>
              <a:gd name="T31" fmla="*/ 2147483647 h 1840"/>
              <a:gd name="T32" fmla="*/ 0 w 1840"/>
              <a:gd name="T33" fmla="*/ 2147483647 h 1840"/>
              <a:gd name="T34" fmla="*/ 2147483647 w 1840"/>
              <a:gd name="T35" fmla="*/ 2147483647 h 1840"/>
              <a:gd name="T36" fmla="*/ 2147483647 w 1840"/>
              <a:gd name="T37" fmla="*/ 2147483647 h 1840"/>
              <a:gd name="T38" fmla="*/ 2147483647 w 1840"/>
              <a:gd name="T39" fmla="*/ 2147483647 h 1840"/>
              <a:gd name="T40" fmla="*/ 2147483647 w 1840"/>
              <a:gd name="T41" fmla="*/ 2147483647 h 1840"/>
              <a:gd name="T42" fmla="*/ 2147483647 w 1840"/>
              <a:gd name="T43" fmla="*/ 2147483647 h 1840"/>
              <a:gd name="T44" fmla="*/ 2147483647 w 1840"/>
              <a:gd name="T45" fmla="*/ 2147483647 h 1840"/>
              <a:gd name="T46" fmla="*/ 2147483647 w 1840"/>
              <a:gd name="T47" fmla="*/ 2147483647 h 1840"/>
              <a:gd name="T48" fmla="*/ 2147483647 w 1840"/>
              <a:gd name="T49" fmla="*/ 2147483647 h 1840"/>
              <a:gd name="T50" fmla="*/ 2147483647 w 1840"/>
              <a:gd name="T51" fmla="*/ 2147483647 h 1840"/>
              <a:gd name="T52" fmla="*/ 2147483647 w 1840"/>
              <a:gd name="T53" fmla="*/ 2147483647 h 1840"/>
              <a:gd name="T54" fmla="*/ 2147483647 w 1840"/>
              <a:gd name="T55" fmla="*/ 2147483647 h 1840"/>
              <a:gd name="T56" fmla="*/ 2147483647 w 1840"/>
              <a:gd name="T57" fmla="*/ 2147483647 h 1840"/>
              <a:gd name="T58" fmla="*/ 2147483647 w 1840"/>
              <a:gd name="T59" fmla="*/ 2147483647 h 1840"/>
              <a:gd name="T60" fmla="*/ 2147483647 w 1840"/>
              <a:gd name="T61" fmla="*/ 2147483647 h 1840"/>
              <a:gd name="T62" fmla="*/ 2147483647 w 1840"/>
              <a:gd name="T63" fmla="*/ 2147483647 h 1840"/>
              <a:gd name="T64" fmla="*/ 2147483647 w 1840"/>
              <a:gd name="T65" fmla="*/ 2147483647 h 1840"/>
              <a:gd name="T66" fmla="*/ 2147483647 w 1840"/>
              <a:gd name="T67" fmla="*/ 2147483647 h 1840"/>
              <a:gd name="T68" fmla="*/ 2147483647 w 1840"/>
              <a:gd name="T69" fmla="*/ 2147483647 h 18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840"/>
              <a:gd name="T106" fmla="*/ 0 h 1840"/>
              <a:gd name="T107" fmla="*/ 1840 w 1840"/>
              <a:gd name="T108" fmla="*/ 1840 h 184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840" h="1840">
                <a:moveTo>
                  <a:pt x="1827" y="1080"/>
                </a:moveTo>
                <a:cubicBezTo>
                  <a:pt x="1840" y="964"/>
                  <a:pt x="1840" y="964"/>
                  <a:pt x="1840" y="964"/>
                </a:cubicBezTo>
                <a:cubicBezTo>
                  <a:pt x="1690" y="906"/>
                  <a:pt x="1690" y="906"/>
                  <a:pt x="1690" y="906"/>
                </a:cubicBezTo>
                <a:cubicBezTo>
                  <a:pt x="1689" y="874"/>
                  <a:pt x="1687" y="841"/>
                  <a:pt x="1682" y="808"/>
                </a:cubicBezTo>
                <a:cubicBezTo>
                  <a:pt x="1823" y="726"/>
                  <a:pt x="1823" y="726"/>
                  <a:pt x="1823" y="726"/>
                </a:cubicBezTo>
                <a:cubicBezTo>
                  <a:pt x="1791" y="614"/>
                  <a:pt x="1791" y="614"/>
                  <a:pt x="1791" y="614"/>
                </a:cubicBezTo>
                <a:cubicBezTo>
                  <a:pt x="1628" y="618"/>
                  <a:pt x="1628" y="618"/>
                  <a:pt x="1628" y="618"/>
                </a:cubicBezTo>
                <a:cubicBezTo>
                  <a:pt x="1614" y="584"/>
                  <a:pt x="1597" y="552"/>
                  <a:pt x="1578" y="521"/>
                </a:cubicBezTo>
                <a:cubicBezTo>
                  <a:pt x="1675" y="392"/>
                  <a:pt x="1675" y="392"/>
                  <a:pt x="1675" y="392"/>
                </a:cubicBezTo>
                <a:cubicBezTo>
                  <a:pt x="1602" y="301"/>
                  <a:pt x="1602" y="301"/>
                  <a:pt x="1602" y="301"/>
                </a:cubicBezTo>
                <a:cubicBezTo>
                  <a:pt x="1455" y="366"/>
                  <a:pt x="1455" y="366"/>
                  <a:pt x="1455" y="366"/>
                </a:cubicBezTo>
                <a:cubicBezTo>
                  <a:pt x="1431" y="344"/>
                  <a:pt x="1406" y="322"/>
                  <a:pt x="1379" y="303"/>
                </a:cubicBezTo>
                <a:cubicBezTo>
                  <a:pt x="1420" y="147"/>
                  <a:pt x="1420" y="147"/>
                  <a:pt x="1420" y="147"/>
                </a:cubicBezTo>
                <a:cubicBezTo>
                  <a:pt x="1318" y="90"/>
                  <a:pt x="1318" y="90"/>
                  <a:pt x="1318" y="90"/>
                </a:cubicBezTo>
                <a:cubicBezTo>
                  <a:pt x="1206" y="206"/>
                  <a:pt x="1206" y="206"/>
                  <a:pt x="1206" y="206"/>
                </a:cubicBezTo>
                <a:cubicBezTo>
                  <a:pt x="1173" y="193"/>
                  <a:pt x="1139" y="181"/>
                  <a:pt x="1103" y="173"/>
                </a:cubicBezTo>
                <a:cubicBezTo>
                  <a:pt x="1080" y="13"/>
                  <a:pt x="1080" y="13"/>
                  <a:pt x="1080" y="13"/>
                </a:cubicBezTo>
                <a:cubicBezTo>
                  <a:pt x="964" y="0"/>
                  <a:pt x="964" y="0"/>
                  <a:pt x="964" y="0"/>
                </a:cubicBezTo>
                <a:cubicBezTo>
                  <a:pt x="906" y="151"/>
                  <a:pt x="906" y="151"/>
                  <a:pt x="906" y="151"/>
                </a:cubicBezTo>
                <a:cubicBezTo>
                  <a:pt x="874" y="151"/>
                  <a:pt x="841" y="154"/>
                  <a:pt x="808" y="159"/>
                </a:cubicBezTo>
                <a:cubicBezTo>
                  <a:pt x="726" y="17"/>
                  <a:pt x="726" y="17"/>
                  <a:pt x="726" y="17"/>
                </a:cubicBezTo>
                <a:cubicBezTo>
                  <a:pt x="613" y="49"/>
                  <a:pt x="613" y="49"/>
                  <a:pt x="613" y="49"/>
                </a:cubicBezTo>
                <a:cubicBezTo>
                  <a:pt x="617" y="213"/>
                  <a:pt x="617" y="213"/>
                  <a:pt x="617" y="213"/>
                </a:cubicBezTo>
                <a:cubicBezTo>
                  <a:pt x="584" y="227"/>
                  <a:pt x="552" y="244"/>
                  <a:pt x="521" y="262"/>
                </a:cubicBezTo>
                <a:cubicBezTo>
                  <a:pt x="392" y="166"/>
                  <a:pt x="392" y="166"/>
                  <a:pt x="392" y="166"/>
                </a:cubicBezTo>
                <a:cubicBezTo>
                  <a:pt x="301" y="239"/>
                  <a:pt x="301" y="239"/>
                  <a:pt x="301" y="239"/>
                </a:cubicBezTo>
                <a:cubicBezTo>
                  <a:pt x="366" y="386"/>
                  <a:pt x="366" y="386"/>
                  <a:pt x="366" y="386"/>
                </a:cubicBezTo>
                <a:cubicBezTo>
                  <a:pt x="343" y="410"/>
                  <a:pt x="322" y="435"/>
                  <a:pt x="303" y="461"/>
                </a:cubicBezTo>
                <a:cubicBezTo>
                  <a:pt x="147" y="420"/>
                  <a:pt x="147" y="420"/>
                  <a:pt x="147" y="420"/>
                </a:cubicBezTo>
                <a:cubicBezTo>
                  <a:pt x="89" y="522"/>
                  <a:pt x="89" y="522"/>
                  <a:pt x="89" y="522"/>
                </a:cubicBezTo>
                <a:cubicBezTo>
                  <a:pt x="206" y="634"/>
                  <a:pt x="206" y="634"/>
                  <a:pt x="206" y="634"/>
                </a:cubicBezTo>
                <a:cubicBezTo>
                  <a:pt x="192" y="668"/>
                  <a:pt x="181" y="702"/>
                  <a:pt x="173" y="737"/>
                </a:cubicBezTo>
                <a:cubicBezTo>
                  <a:pt x="13" y="760"/>
                  <a:pt x="13" y="760"/>
                  <a:pt x="13" y="760"/>
                </a:cubicBezTo>
                <a:cubicBezTo>
                  <a:pt x="0" y="877"/>
                  <a:pt x="0" y="877"/>
                  <a:pt x="0" y="877"/>
                </a:cubicBezTo>
                <a:cubicBezTo>
                  <a:pt x="151" y="934"/>
                  <a:pt x="151" y="934"/>
                  <a:pt x="151" y="934"/>
                </a:cubicBezTo>
                <a:cubicBezTo>
                  <a:pt x="151" y="967"/>
                  <a:pt x="154" y="1000"/>
                  <a:pt x="159" y="1032"/>
                </a:cubicBezTo>
                <a:cubicBezTo>
                  <a:pt x="17" y="1115"/>
                  <a:pt x="17" y="1115"/>
                  <a:pt x="17" y="1115"/>
                </a:cubicBezTo>
                <a:cubicBezTo>
                  <a:pt x="49" y="1227"/>
                  <a:pt x="49" y="1227"/>
                  <a:pt x="49" y="1227"/>
                </a:cubicBezTo>
                <a:cubicBezTo>
                  <a:pt x="212" y="1223"/>
                  <a:pt x="212" y="1223"/>
                  <a:pt x="212" y="1223"/>
                </a:cubicBezTo>
                <a:cubicBezTo>
                  <a:pt x="227" y="1257"/>
                  <a:pt x="243" y="1289"/>
                  <a:pt x="262" y="1320"/>
                </a:cubicBezTo>
                <a:cubicBezTo>
                  <a:pt x="166" y="1449"/>
                  <a:pt x="166" y="1449"/>
                  <a:pt x="166" y="1449"/>
                </a:cubicBezTo>
                <a:cubicBezTo>
                  <a:pt x="239" y="1540"/>
                  <a:pt x="239" y="1540"/>
                  <a:pt x="239" y="1540"/>
                </a:cubicBezTo>
                <a:cubicBezTo>
                  <a:pt x="386" y="1474"/>
                  <a:pt x="386" y="1474"/>
                  <a:pt x="386" y="1474"/>
                </a:cubicBezTo>
                <a:cubicBezTo>
                  <a:pt x="410" y="1497"/>
                  <a:pt x="435" y="1518"/>
                  <a:pt x="461" y="1538"/>
                </a:cubicBezTo>
                <a:cubicBezTo>
                  <a:pt x="420" y="1694"/>
                  <a:pt x="420" y="1694"/>
                  <a:pt x="420" y="1694"/>
                </a:cubicBezTo>
                <a:cubicBezTo>
                  <a:pt x="522" y="1751"/>
                  <a:pt x="522" y="1751"/>
                  <a:pt x="522" y="1751"/>
                </a:cubicBezTo>
                <a:cubicBezTo>
                  <a:pt x="634" y="1635"/>
                  <a:pt x="634" y="1635"/>
                  <a:pt x="634" y="1635"/>
                </a:cubicBezTo>
                <a:cubicBezTo>
                  <a:pt x="667" y="1648"/>
                  <a:pt x="702" y="1659"/>
                  <a:pt x="737" y="1668"/>
                </a:cubicBezTo>
                <a:cubicBezTo>
                  <a:pt x="760" y="1827"/>
                  <a:pt x="760" y="1827"/>
                  <a:pt x="760" y="1827"/>
                </a:cubicBezTo>
                <a:cubicBezTo>
                  <a:pt x="876" y="1840"/>
                  <a:pt x="876" y="1840"/>
                  <a:pt x="876" y="1840"/>
                </a:cubicBezTo>
                <a:cubicBezTo>
                  <a:pt x="934" y="1690"/>
                  <a:pt x="934" y="1690"/>
                  <a:pt x="934" y="1690"/>
                </a:cubicBezTo>
                <a:cubicBezTo>
                  <a:pt x="967" y="1689"/>
                  <a:pt x="1000" y="1687"/>
                  <a:pt x="1032" y="1682"/>
                </a:cubicBezTo>
                <a:cubicBezTo>
                  <a:pt x="1114" y="1823"/>
                  <a:pt x="1114" y="1823"/>
                  <a:pt x="1114" y="1823"/>
                </a:cubicBezTo>
                <a:cubicBezTo>
                  <a:pt x="1227" y="1791"/>
                  <a:pt x="1227" y="1791"/>
                  <a:pt x="1227" y="1791"/>
                </a:cubicBezTo>
                <a:cubicBezTo>
                  <a:pt x="1223" y="1628"/>
                  <a:pt x="1223" y="1628"/>
                  <a:pt x="1223" y="1628"/>
                </a:cubicBezTo>
                <a:cubicBezTo>
                  <a:pt x="1256" y="1614"/>
                  <a:pt x="1289" y="1597"/>
                  <a:pt x="1319" y="1579"/>
                </a:cubicBezTo>
                <a:cubicBezTo>
                  <a:pt x="1448" y="1675"/>
                  <a:pt x="1448" y="1675"/>
                  <a:pt x="1448" y="1675"/>
                </a:cubicBezTo>
                <a:cubicBezTo>
                  <a:pt x="1540" y="1602"/>
                  <a:pt x="1540" y="1602"/>
                  <a:pt x="1540" y="1602"/>
                </a:cubicBezTo>
                <a:cubicBezTo>
                  <a:pt x="1474" y="1455"/>
                  <a:pt x="1474" y="1455"/>
                  <a:pt x="1474" y="1455"/>
                </a:cubicBezTo>
                <a:cubicBezTo>
                  <a:pt x="1497" y="1431"/>
                  <a:pt x="1518" y="1406"/>
                  <a:pt x="1538" y="1380"/>
                </a:cubicBezTo>
                <a:cubicBezTo>
                  <a:pt x="1694" y="1420"/>
                  <a:pt x="1694" y="1420"/>
                  <a:pt x="1694" y="1420"/>
                </a:cubicBezTo>
                <a:cubicBezTo>
                  <a:pt x="1751" y="1318"/>
                  <a:pt x="1751" y="1318"/>
                  <a:pt x="1751" y="1318"/>
                </a:cubicBezTo>
                <a:cubicBezTo>
                  <a:pt x="1635" y="1207"/>
                  <a:pt x="1635" y="1207"/>
                  <a:pt x="1635" y="1207"/>
                </a:cubicBezTo>
                <a:cubicBezTo>
                  <a:pt x="1648" y="1173"/>
                  <a:pt x="1659" y="1139"/>
                  <a:pt x="1668" y="1104"/>
                </a:cubicBezTo>
                <a:lnTo>
                  <a:pt x="1827" y="1080"/>
                </a:lnTo>
                <a:close/>
                <a:moveTo>
                  <a:pt x="1081" y="1490"/>
                </a:moveTo>
                <a:cubicBezTo>
                  <a:pt x="766" y="1579"/>
                  <a:pt x="439" y="1396"/>
                  <a:pt x="350" y="1081"/>
                </a:cubicBezTo>
                <a:cubicBezTo>
                  <a:pt x="262" y="767"/>
                  <a:pt x="445" y="439"/>
                  <a:pt x="759" y="351"/>
                </a:cubicBezTo>
                <a:cubicBezTo>
                  <a:pt x="1074" y="262"/>
                  <a:pt x="1401" y="445"/>
                  <a:pt x="1490" y="760"/>
                </a:cubicBezTo>
                <a:cubicBezTo>
                  <a:pt x="1579" y="1074"/>
                  <a:pt x="1396" y="1401"/>
                  <a:pt x="1081" y="1490"/>
                </a:cubicBezTo>
                <a:close/>
              </a:path>
            </a:pathLst>
          </a:custGeom>
          <a:solidFill>
            <a:srgbClr val="0848AF"/>
          </a:solidFill>
          <a:ln w="25400">
            <a:solidFill>
              <a:schemeClr val="bg1"/>
            </a:solidFill>
            <a:round/>
          </a:ln>
        </p:spPr>
        <p:txBody>
          <a:bodyPr/>
          <a:p>
            <a:endParaRPr lang="zh-CN" altLang="en-US"/>
          </a:p>
        </p:txBody>
      </p:sp>
      <p:sp>
        <p:nvSpPr>
          <p:cNvPr id="154638" name="Freeform 241"/>
          <p:cNvSpPr>
            <a:spLocks noEditPoints="1"/>
          </p:cNvSpPr>
          <p:nvPr/>
        </p:nvSpPr>
        <p:spPr bwMode="auto">
          <a:xfrm>
            <a:off x="1152525" y="3178175"/>
            <a:ext cx="1682750" cy="1682750"/>
          </a:xfrm>
          <a:custGeom>
            <a:avLst/>
            <a:gdLst>
              <a:gd name="T0" fmla="*/ 2147483647 w 1335"/>
              <a:gd name="T1" fmla="*/ 2147483647 h 1335"/>
              <a:gd name="T2" fmla="*/ 2147483647 w 1335"/>
              <a:gd name="T3" fmla="*/ 2147483647 h 1335"/>
              <a:gd name="T4" fmla="*/ 2147483647 w 1335"/>
              <a:gd name="T5" fmla="*/ 2147483647 h 1335"/>
              <a:gd name="T6" fmla="*/ 2147483647 w 1335"/>
              <a:gd name="T7" fmla="*/ 2147483647 h 1335"/>
              <a:gd name="T8" fmla="*/ 2147483647 w 1335"/>
              <a:gd name="T9" fmla="*/ 2147483647 h 1335"/>
              <a:gd name="T10" fmla="*/ 2147483647 w 1335"/>
              <a:gd name="T11" fmla="*/ 2147483647 h 1335"/>
              <a:gd name="T12" fmla="*/ 2147483647 w 1335"/>
              <a:gd name="T13" fmla="*/ 2147483647 h 1335"/>
              <a:gd name="T14" fmla="*/ 2147483647 w 1335"/>
              <a:gd name="T15" fmla="*/ 2147483647 h 1335"/>
              <a:gd name="T16" fmla="*/ 2147483647 w 1335"/>
              <a:gd name="T17" fmla="*/ 0 h 1335"/>
              <a:gd name="T18" fmla="*/ 2147483647 w 1335"/>
              <a:gd name="T19" fmla="*/ 2147483647 h 1335"/>
              <a:gd name="T20" fmla="*/ 2147483647 w 1335"/>
              <a:gd name="T21" fmla="*/ 2147483647 h 1335"/>
              <a:gd name="T22" fmla="*/ 2147483647 w 1335"/>
              <a:gd name="T23" fmla="*/ 2147483647 h 1335"/>
              <a:gd name="T24" fmla="*/ 2147483647 w 1335"/>
              <a:gd name="T25" fmla="*/ 2147483647 h 1335"/>
              <a:gd name="T26" fmla="*/ 2147483647 w 1335"/>
              <a:gd name="T27" fmla="*/ 2147483647 h 1335"/>
              <a:gd name="T28" fmla="*/ 2147483647 w 1335"/>
              <a:gd name="T29" fmla="*/ 2147483647 h 1335"/>
              <a:gd name="T30" fmla="*/ 2147483647 w 1335"/>
              <a:gd name="T31" fmla="*/ 2147483647 h 1335"/>
              <a:gd name="T32" fmla="*/ 0 w 1335"/>
              <a:gd name="T33" fmla="*/ 2147483647 h 1335"/>
              <a:gd name="T34" fmla="*/ 2147483647 w 1335"/>
              <a:gd name="T35" fmla="*/ 2147483647 h 1335"/>
              <a:gd name="T36" fmla="*/ 2147483647 w 1335"/>
              <a:gd name="T37" fmla="*/ 2147483647 h 1335"/>
              <a:gd name="T38" fmla="*/ 2147483647 w 1335"/>
              <a:gd name="T39" fmla="*/ 2147483647 h 1335"/>
              <a:gd name="T40" fmla="*/ 2147483647 w 1335"/>
              <a:gd name="T41" fmla="*/ 2147483647 h 1335"/>
              <a:gd name="T42" fmla="*/ 2147483647 w 1335"/>
              <a:gd name="T43" fmla="*/ 2147483647 h 1335"/>
              <a:gd name="T44" fmla="*/ 2147483647 w 1335"/>
              <a:gd name="T45" fmla="*/ 2147483647 h 1335"/>
              <a:gd name="T46" fmla="*/ 2147483647 w 1335"/>
              <a:gd name="T47" fmla="*/ 2147483647 h 1335"/>
              <a:gd name="T48" fmla="*/ 2147483647 w 1335"/>
              <a:gd name="T49" fmla="*/ 2147483647 h 1335"/>
              <a:gd name="T50" fmla="*/ 2147483647 w 1335"/>
              <a:gd name="T51" fmla="*/ 2147483647 h 1335"/>
              <a:gd name="T52" fmla="*/ 2147483647 w 1335"/>
              <a:gd name="T53" fmla="*/ 2147483647 h 1335"/>
              <a:gd name="T54" fmla="*/ 2147483647 w 1335"/>
              <a:gd name="T55" fmla="*/ 2147483647 h 1335"/>
              <a:gd name="T56" fmla="*/ 2147483647 w 1335"/>
              <a:gd name="T57" fmla="*/ 2147483647 h 1335"/>
              <a:gd name="T58" fmla="*/ 2147483647 w 1335"/>
              <a:gd name="T59" fmla="*/ 2147483647 h 1335"/>
              <a:gd name="T60" fmla="*/ 2147483647 w 1335"/>
              <a:gd name="T61" fmla="*/ 2147483647 h 1335"/>
              <a:gd name="T62" fmla="*/ 2147483647 w 1335"/>
              <a:gd name="T63" fmla="*/ 2147483647 h 1335"/>
              <a:gd name="T64" fmla="*/ 2147483647 w 1335"/>
              <a:gd name="T65" fmla="*/ 2147483647 h 1335"/>
              <a:gd name="T66" fmla="*/ 2147483647 w 1335"/>
              <a:gd name="T67" fmla="*/ 2147483647 h 1335"/>
              <a:gd name="T68" fmla="*/ 2147483647 w 1335"/>
              <a:gd name="T69" fmla="*/ 2147483647 h 133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35"/>
              <a:gd name="T106" fmla="*/ 0 h 1335"/>
              <a:gd name="T107" fmla="*/ 1335 w 1335"/>
              <a:gd name="T108" fmla="*/ 1335 h 133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35" h="1335">
                <a:moveTo>
                  <a:pt x="1326" y="784"/>
                </a:moveTo>
                <a:cubicBezTo>
                  <a:pt x="1335" y="699"/>
                  <a:pt x="1335" y="699"/>
                  <a:pt x="1335" y="699"/>
                </a:cubicBezTo>
                <a:cubicBezTo>
                  <a:pt x="1226" y="658"/>
                  <a:pt x="1226" y="658"/>
                  <a:pt x="1226" y="658"/>
                </a:cubicBezTo>
                <a:cubicBezTo>
                  <a:pt x="1226" y="634"/>
                  <a:pt x="1224" y="610"/>
                  <a:pt x="1220" y="586"/>
                </a:cubicBezTo>
                <a:cubicBezTo>
                  <a:pt x="1323" y="527"/>
                  <a:pt x="1323" y="527"/>
                  <a:pt x="1323" y="527"/>
                </a:cubicBezTo>
                <a:cubicBezTo>
                  <a:pt x="1300" y="445"/>
                  <a:pt x="1300" y="445"/>
                  <a:pt x="1300" y="445"/>
                </a:cubicBezTo>
                <a:cubicBezTo>
                  <a:pt x="1181" y="448"/>
                  <a:pt x="1181" y="448"/>
                  <a:pt x="1181" y="448"/>
                </a:cubicBezTo>
                <a:cubicBezTo>
                  <a:pt x="1171" y="424"/>
                  <a:pt x="1159" y="400"/>
                  <a:pt x="1145" y="378"/>
                </a:cubicBezTo>
                <a:cubicBezTo>
                  <a:pt x="1215" y="284"/>
                  <a:pt x="1215" y="284"/>
                  <a:pt x="1215" y="284"/>
                </a:cubicBezTo>
                <a:cubicBezTo>
                  <a:pt x="1162" y="218"/>
                  <a:pt x="1162" y="218"/>
                  <a:pt x="1162" y="218"/>
                </a:cubicBezTo>
                <a:cubicBezTo>
                  <a:pt x="1055" y="266"/>
                  <a:pt x="1055" y="266"/>
                  <a:pt x="1055" y="266"/>
                </a:cubicBezTo>
                <a:cubicBezTo>
                  <a:pt x="1038" y="249"/>
                  <a:pt x="1020" y="234"/>
                  <a:pt x="1001" y="219"/>
                </a:cubicBezTo>
                <a:cubicBezTo>
                  <a:pt x="1031" y="106"/>
                  <a:pt x="1031" y="106"/>
                  <a:pt x="1031" y="106"/>
                </a:cubicBezTo>
                <a:cubicBezTo>
                  <a:pt x="956" y="65"/>
                  <a:pt x="956" y="65"/>
                  <a:pt x="956" y="65"/>
                </a:cubicBezTo>
                <a:cubicBezTo>
                  <a:pt x="875" y="149"/>
                  <a:pt x="875" y="149"/>
                  <a:pt x="875" y="149"/>
                </a:cubicBezTo>
                <a:cubicBezTo>
                  <a:pt x="851" y="139"/>
                  <a:pt x="826" y="131"/>
                  <a:pt x="801" y="125"/>
                </a:cubicBezTo>
                <a:cubicBezTo>
                  <a:pt x="784" y="9"/>
                  <a:pt x="784" y="9"/>
                  <a:pt x="784" y="9"/>
                </a:cubicBezTo>
                <a:cubicBezTo>
                  <a:pt x="699" y="0"/>
                  <a:pt x="699" y="0"/>
                  <a:pt x="699" y="0"/>
                </a:cubicBezTo>
                <a:cubicBezTo>
                  <a:pt x="658" y="109"/>
                  <a:pt x="658" y="109"/>
                  <a:pt x="658" y="109"/>
                </a:cubicBezTo>
                <a:cubicBezTo>
                  <a:pt x="634" y="109"/>
                  <a:pt x="610" y="111"/>
                  <a:pt x="586" y="115"/>
                </a:cubicBezTo>
                <a:cubicBezTo>
                  <a:pt x="527" y="12"/>
                  <a:pt x="527" y="12"/>
                  <a:pt x="527" y="12"/>
                </a:cubicBezTo>
                <a:cubicBezTo>
                  <a:pt x="445" y="35"/>
                  <a:pt x="445" y="35"/>
                  <a:pt x="445" y="35"/>
                </a:cubicBezTo>
                <a:cubicBezTo>
                  <a:pt x="448" y="154"/>
                  <a:pt x="448" y="154"/>
                  <a:pt x="448" y="154"/>
                </a:cubicBezTo>
                <a:cubicBezTo>
                  <a:pt x="424" y="164"/>
                  <a:pt x="400" y="176"/>
                  <a:pt x="378" y="190"/>
                </a:cubicBezTo>
                <a:cubicBezTo>
                  <a:pt x="284" y="120"/>
                  <a:pt x="284" y="120"/>
                  <a:pt x="284" y="120"/>
                </a:cubicBezTo>
                <a:cubicBezTo>
                  <a:pt x="218" y="173"/>
                  <a:pt x="218" y="173"/>
                  <a:pt x="218" y="173"/>
                </a:cubicBezTo>
                <a:cubicBezTo>
                  <a:pt x="266" y="280"/>
                  <a:pt x="266" y="280"/>
                  <a:pt x="266" y="280"/>
                </a:cubicBezTo>
                <a:cubicBezTo>
                  <a:pt x="249" y="297"/>
                  <a:pt x="234" y="315"/>
                  <a:pt x="220" y="334"/>
                </a:cubicBezTo>
                <a:cubicBezTo>
                  <a:pt x="106" y="305"/>
                  <a:pt x="106" y="305"/>
                  <a:pt x="106" y="305"/>
                </a:cubicBezTo>
                <a:cubicBezTo>
                  <a:pt x="65" y="379"/>
                  <a:pt x="65" y="379"/>
                  <a:pt x="65" y="379"/>
                </a:cubicBezTo>
                <a:cubicBezTo>
                  <a:pt x="149" y="460"/>
                  <a:pt x="149" y="460"/>
                  <a:pt x="149" y="460"/>
                </a:cubicBezTo>
                <a:cubicBezTo>
                  <a:pt x="139" y="484"/>
                  <a:pt x="131" y="509"/>
                  <a:pt x="125" y="535"/>
                </a:cubicBezTo>
                <a:cubicBezTo>
                  <a:pt x="9" y="551"/>
                  <a:pt x="9" y="551"/>
                  <a:pt x="9" y="551"/>
                </a:cubicBezTo>
                <a:cubicBezTo>
                  <a:pt x="0" y="636"/>
                  <a:pt x="0" y="636"/>
                  <a:pt x="0" y="636"/>
                </a:cubicBezTo>
                <a:cubicBezTo>
                  <a:pt x="109" y="678"/>
                  <a:pt x="109" y="678"/>
                  <a:pt x="109" y="678"/>
                </a:cubicBezTo>
                <a:cubicBezTo>
                  <a:pt x="110" y="701"/>
                  <a:pt x="111" y="725"/>
                  <a:pt x="115" y="749"/>
                </a:cubicBezTo>
                <a:cubicBezTo>
                  <a:pt x="12" y="809"/>
                  <a:pt x="12" y="809"/>
                  <a:pt x="12" y="809"/>
                </a:cubicBezTo>
                <a:cubicBezTo>
                  <a:pt x="35" y="890"/>
                  <a:pt x="35" y="890"/>
                  <a:pt x="35" y="890"/>
                </a:cubicBezTo>
                <a:cubicBezTo>
                  <a:pt x="154" y="887"/>
                  <a:pt x="154" y="887"/>
                  <a:pt x="154" y="887"/>
                </a:cubicBezTo>
                <a:cubicBezTo>
                  <a:pt x="164" y="912"/>
                  <a:pt x="177" y="935"/>
                  <a:pt x="190" y="957"/>
                </a:cubicBezTo>
                <a:cubicBezTo>
                  <a:pt x="120" y="1051"/>
                  <a:pt x="120" y="1051"/>
                  <a:pt x="120" y="1051"/>
                </a:cubicBezTo>
                <a:cubicBezTo>
                  <a:pt x="173" y="1117"/>
                  <a:pt x="173" y="1117"/>
                  <a:pt x="173" y="1117"/>
                </a:cubicBezTo>
                <a:cubicBezTo>
                  <a:pt x="280" y="1070"/>
                  <a:pt x="280" y="1070"/>
                  <a:pt x="280" y="1070"/>
                </a:cubicBezTo>
                <a:cubicBezTo>
                  <a:pt x="297" y="1086"/>
                  <a:pt x="315" y="1102"/>
                  <a:pt x="334" y="1116"/>
                </a:cubicBezTo>
                <a:cubicBezTo>
                  <a:pt x="305" y="1229"/>
                  <a:pt x="305" y="1229"/>
                  <a:pt x="305" y="1229"/>
                </a:cubicBezTo>
                <a:cubicBezTo>
                  <a:pt x="379" y="1270"/>
                  <a:pt x="379" y="1270"/>
                  <a:pt x="379" y="1270"/>
                </a:cubicBezTo>
                <a:cubicBezTo>
                  <a:pt x="460" y="1186"/>
                  <a:pt x="460" y="1186"/>
                  <a:pt x="460" y="1186"/>
                </a:cubicBezTo>
                <a:cubicBezTo>
                  <a:pt x="484" y="1196"/>
                  <a:pt x="509" y="1204"/>
                  <a:pt x="535" y="1210"/>
                </a:cubicBezTo>
                <a:cubicBezTo>
                  <a:pt x="551" y="1326"/>
                  <a:pt x="551" y="1326"/>
                  <a:pt x="551" y="1326"/>
                </a:cubicBezTo>
                <a:cubicBezTo>
                  <a:pt x="636" y="1335"/>
                  <a:pt x="636" y="1335"/>
                  <a:pt x="636" y="1335"/>
                </a:cubicBezTo>
                <a:cubicBezTo>
                  <a:pt x="678" y="1226"/>
                  <a:pt x="678" y="1226"/>
                  <a:pt x="678" y="1226"/>
                </a:cubicBezTo>
                <a:cubicBezTo>
                  <a:pt x="701" y="1226"/>
                  <a:pt x="725" y="1224"/>
                  <a:pt x="749" y="1220"/>
                </a:cubicBezTo>
                <a:cubicBezTo>
                  <a:pt x="808" y="1323"/>
                  <a:pt x="808" y="1323"/>
                  <a:pt x="808" y="1323"/>
                </a:cubicBezTo>
                <a:cubicBezTo>
                  <a:pt x="890" y="1299"/>
                  <a:pt x="890" y="1299"/>
                  <a:pt x="890" y="1299"/>
                </a:cubicBezTo>
                <a:cubicBezTo>
                  <a:pt x="887" y="1181"/>
                  <a:pt x="887" y="1181"/>
                  <a:pt x="887" y="1181"/>
                </a:cubicBezTo>
                <a:cubicBezTo>
                  <a:pt x="912" y="1171"/>
                  <a:pt x="935" y="1159"/>
                  <a:pt x="957" y="1145"/>
                </a:cubicBezTo>
                <a:cubicBezTo>
                  <a:pt x="1051" y="1215"/>
                  <a:pt x="1051" y="1215"/>
                  <a:pt x="1051" y="1215"/>
                </a:cubicBezTo>
                <a:cubicBezTo>
                  <a:pt x="1117" y="1162"/>
                  <a:pt x="1117" y="1162"/>
                  <a:pt x="1117" y="1162"/>
                </a:cubicBezTo>
                <a:cubicBezTo>
                  <a:pt x="1070" y="1055"/>
                  <a:pt x="1070" y="1055"/>
                  <a:pt x="1070" y="1055"/>
                </a:cubicBezTo>
                <a:cubicBezTo>
                  <a:pt x="1086" y="1038"/>
                  <a:pt x="1102" y="1020"/>
                  <a:pt x="1116" y="1001"/>
                </a:cubicBezTo>
                <a:cubicBezTo>
                  <a:pt x="1229" y="1031"/>
                  <a:pt x="1229" y="1031"/>
                  <a:pt x="1229" y="1031"/>
                </a:cubicBezTo>
                <a:cubicBezTo>
                  <a:pt x="1271" y="956"/>
                  <a:pt x="1271" y="956"/>
                  <a:pt x="1271" y="956"/>
                </a:cubicBezTo>
                <a:cubicBezTo>
                  <a:pt x="1186" y="875"/>
                  <a:pt x="1186" y="875"/>
                  <a:pt x="1186" y="875"/>
                </a:cubicBezTo>
                <a:cubicBezTo>
                  <a:pt x="1196" y="851"/>
                  <a:pt x="1204" y="826"/>
                  <a:pt x="1210" y="801"/>
                </a:cubicBezTo>
                <a:lnTo>
                  <a:pt x="1326" y="784"/>
                </a:lnTo>
                <a:close/>
                <a:moveTo>
                  <a:pt x="776" y="1050"/>
                </a:moveTo>
                <a:cubicBezTo>
                  <a:pt x="565" y="1109"/>
                  <a:pt x="345" y="986"/>
                  <a:pt x="286" y="775"/>
                </a:cubicBezTo>
                <a:cubicBezTo>
                  <a:pt x="226" y="564"/>
                  <a:pt x="349" y="345"/>
                  <a:pt x="560" y="286"/>
                </a:cubicBezTo>
                <a:cubicBezTo>
                  <a:pt x="771" y="226"/>
                  <a:pt x="990" y="349"/>
                  <a:pt x="1050" y="560"/>
                </a:cubicBezTo>
                <a:cubicBezTo>
                  <a:pt x="1109" y="771"/>
                  <a:pt x="987" y="990"/>
                  <a:pt x="776" y="1050"/>
                </a:cubicBezTo>
                <a:close/>
              </a:path>
            </a:pathLst>
          </a:custGeom>
          <a:solidFill>
            <a:srgbClr val="808080"/>
          </a:solidFill>
          <a:ln w="25400">
            <a:solidFill>
              <a:schemeClr val="bg1"/>
            </a:solidFill>
            <a:round/>
          </a:ln>
        </p:spPr>
        <p:txBody>
          <a:bodyPr/>
          <a:p>
            <a:endParaRPr lang="zh-CN" altLang="en-US"/>
          </a:p>
        </p:txBody>
      </p:sp>
      <p:sp>
        <p:nvSpPr>
          <p:cNvPr id="52236" name="Freeform 247"/>
          <p:cNvSpPr>
            <a:spLocks noEditPoints="1"/>
          </p:cNvSpPr>
          <p:nvPr/>
        </p:nvSpPr>
        <p:spPr bwMode="auto">
          <a:xfrm>
            <a:off x="3462338" y="4513263"/>
            <a:ext cx="630237" cy="628650"/>
          </a:xfrm>
          <a:custGeom>
            <a:avLst/>
            <a:gdLst>
              <a:gd name="T0" fmla="*/ 2147483647 w 500"/>
              <a:gd name="T1" fmla="*/ 2147483647 h 499"/>
              <a:gd name="T2" fmla="*/ 0 w 500"/>
              <a:gd name="T3" fmla="*/ 2147483647 h 499"/>
              <a:gd name="T4" fmla="*/ 2147483647 w 500"/>
              <a:gd name="T5" fmla="*/ 0 h 499"/>
              <a:gd name="T6" fmla="*/ 2147483647 w 500"/>
              <a:gd name="T7" fmla="*/ 2147483647 h 499"/>
              <a:gd name="T8" fmla="*/ 2147483647 w 500"/>
              <a:gd name="T9" fmla="*/ 2147483647 h 499"/>
              <a:gd name="T10" fmla="*/ 2147483647 w 500"/>
              <a:gd name="T11" fmla="*/ 2147483647 h 499"/>
              <a:gd name="T12" fmla="*/ 2147483647 w 500"/>
              <a:gd name="T13" fmla="*/ 2147483647 h 499"/>
              <a:gd name="T14" fmla="*/ 2147483647 w 500"/>
              <a:gd name="T15" fmla="*/ 2147483647 h 499"/>
              <a:gd name="T16" fmla="*/ 2147483647 w 500"/>
              <a:gd name="T17" fmla="*/ 2147483647 h 499"/>
              <a:gd name="T18" fmla="*/ 2147483647 w 500"/>
              <a:gd name="T19" fmla="*/ 2147483647 h 49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00"/>
              <a:gd name="T31" fmla="*/ 0 h 499"/>
              <a:gd name="T32" fmla="*/ 500 w 500"/>
              <a:gd name="T33" fmla="*/ 499 h 49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00" h="499">
                <a:moveTo>
                  <a:pt x="250" y="499"/>
                </a:moveTo>
                <a:cubicBezTo>
                  <a:pt x="112" y="499"/>
                  <a:pt x="0" y="387"/>
                  <a:pt x="0" y="249"/>
                </a:cubicBezTo>
                <a:cubicBezTo>
                  <a:pt x="0" y="112"/>
                  <a:pt x="112" y="0"/>
                  <a:pt x="250" y="0"/>
                </a:cubicBezTo>
                <a:cubicBezTo>
                  <a:pt x="388" y="0"/>
                  <a:pt x="500" y="112"/>
                  <a:pt x="500" y="249"/>
                </a:cubicBezTo>
                <a:cubicBezTo>
                  <a:pt x="500" y="387"/>
                  <a:pt x="388" y="499"/>
                  <a:pt x="250" y="499"/>
                </a:cubicBezTo>
                <a:close/>
                <a:moveTo>
                  <a:pt x="250" y="140"/>
                </a:moveTo>
                <a:cubicBezTo>
                  <a:pt x="190" y="140"/>
                  <a:pt x="140" y="189"/>
                  <a:pt x="140" y="249"/>
                </a:cubicBezTo>
                <a:cubicBezTo>
                  <a:pt x="140" y="310"/>
                  <a:pt x="190" y="359"/>
                  <a:pt x="250" y="359"/>
                </a:cubicBezTo>
                <a:cubicBezTo>
                  <a:pt x="311" y="359"/>
                  <a:pt x="360" y="310"/>
                  <a:pt x="360" y="249"/>
                </a:cubicBezTo>
                <a:cubicBezTo>
                  <a:pt x="360" y="189"/>
                  <a:pt x="311" y="140"/>
                  <a:pt x="250" y="140"/>
                </a:cubicBezTo>
                <a:close/>
              </a:path>
            </a:pathLst>
          </a:custGeom>
          <a:solidFill>
            <a:srgbClr val="0848AF"/>
          </a:solidFill>
          <a:ln w="25400">
            <a:solidFill>
              <a:schemeClr val="bg1"/>
            </a:solidFill>
            <a:round/>
          </a:ln>
        </p:spPr>
        <p:txBody>
          <a:bodyPr/>
          <a:p>
            <a:endParaRPr lang="zh-CN" altLang="en-US"/>
          </a:p>
        </p:txBody>
      </p:sp>
      <p:sp>
        <p:nvSpPr>
          <p:cNvPr id="52237" name="Freeform 248"/>
          <p:cNvSpPr>
            <a:spLocks noEditPoints="1"/>
          </p:cNvSpPr>
          <p:nvPr/>
        </p:nvSpPr>
        <p:spPr bwMode="auto">
          <a:xfrm>
            <a:off x="5559425" y="3392488"/>
            <a:ext cx="722313" cy="725487"/>
          </a:xfrm>
          <a:custGeom>
            <a:avLst/>
            <a:gdLst>
              <a:gd name="T0" fmla="*/ 2147483647 w 574"/>
              <a:gd name="T1" fmla="*/ 2147483647 h 575"/>
              <a:gd name="T2" fmla="*/ 0 w 574"/>
              <a:gd name="T3" fmla="*/ 2147483647 h 575"/>
              <a:gd name="T4" fmla="*/ 2147483647 w 574"/>
              <a:gd name="T5" fmla="*/ 0 h 575"/>
              <a:gd name="T6" fmla="*/ 2147483647 w 574"/>
              <a:gd name="T7" fmla="*/ 2147483647 h 575"/>
              <a:gd name="T8" fmla="*/ 2147483647 w 574"/>
              <a:gd name="T9" fmla="*/ 2147483647 h 575"/>
              <a:gd name="T10" fmla="*/ 2147483647 w 574"/>
              <a:gd name="T11" fmla="*/ 2147483647 h 575"/>
              <a:gd name="T12" fmla="*/ 2147483647 w 574"/>
              <a:gd name="T13" fmla="*/ 2147483647 h 575"/>
              <a:gd name="T14" fmla="*/ 2147483647 w 574"/>
              <a:gd name="T15" fmla="*/ 2147483647 h 575"/>
              <a:gd name="T16" fmla="*/ 2147483647 w 574"/>
              <a:gd name="T17" fmla="*/ 2147483647 h 575"/>
              <a:gd name="T18" fmla="*/ 2147483647 w 574"/>
              <a:gd name="T19" fmla="*/ 2147483647 h 5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74"/>
              <a:gd name="T31" fmla="*/ 0 h 575"/>
              <a:gd name="T32" fmla="*/ 574 w 574"/>
              <a:gd name="T33" fmla="*/ 575 h 57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74" h="575">
                <a:moveTo>
                  <a:pt x="287" y="575"/>
                </a:moveTo>
                <a:cubicBezTo>
                  <a:pt x="129" y="575"/>
                  <a:pt x="0" y="446"/>
                  <a:pt x="0" y="287"/>
                </a:cubicBezTo>
                <a:cubicBezTo>
                  <a:pt x="0" y="129"/>
                  <a:pt x="129" y="0"/>
                  <a:pt x="287" y="0"/>
                </a:cubicBezTo>
                <a:cubicBezTo>
                  <a:pt x="446" y="0"/>
                  <a:pt x="574" y="129"/>
                  <a:pt x="574" y="287"/>
                </a:cubicBezTo>
                <a:cubicBezTo>
                  <a:pt x="574" y="446"/>
                  <a:pt x="446" y="575"/>
                  <a:pt x="287" y="575"/>
                </a:cubicBezTo>
                <a:close/>
                <a:moveTo>
                  <a:pt x="287" y="160"/>
                </a:moveTo>
                <a:cubicBezTo>
                  <a:pt x="217" y="160"/>
                  <a:pt x="160" y="217"/>
                  <a:pt x="160" y="287"/>
                </a:cubicBezTo>
                <a:cubicBezTo>
                  <a:pt x="160" y="358"/>
                  <a:pt x="217" y="415"/>
                  <a:pt x="287" y="415"/>
                </a:cubicBezTo>
                <a:cubicBezTo>
                  <a:pt x="357" y="415"/>
                  <a:pt x="414" y="358"/>
                  <a:pt x="414" y="287"/>
                </a:cubicBezTo>
                <a:cubicBezTo>
                  <a:pt x="414" y="217"/>
                  <a:pt x="357" y="160"/>
                  <a:pt x="287" y="160"/>
                </a:cubicBezTo>
                <a:close/>
              </a:path>
            </a:pathLst>
          </a:custGeom>
          <a:solidFill>
            <a:srgbClr val="0848AF"/>
          </a:solidFill>
          <a:ln w="25400">
            <a:solidFill>
              <a:schemeClr val="bg1"/>
            </a:solidFill>
            <a:round/>
          </a:ln>
        </p:spPr>
        <p:txBody>
          <a:bodyPr/>
          <a:p>
            <a:endParaRPr lang="zh-CN" altLang="en-US"/>
          </a:p>
        </p:txBody>
      </p:sp>
      <p:sp>
        <p:nvSpPr>
          <p:cNvPr id="154641" name="Freeform 249"/>
          <p:cNvSpPr>
            <a:spLocks noEditPoints="1"/>
          </p:cNvSpPr>
          <p:nvPr/>
        </p:nvSpPr>
        <p:spPr bwMode="auto">
          <a:xfrm>
            <a:off x="1766888" y="3794125"/>
            <a:ext cx="457200" cy="457200"/>
          </a:xfrm>
          <a:custGeom>
            <a:avLst/>
            <a:gdLst>
              <a:gd name="T0" fmla="*/ 2147483647 w 363"/>
              <a:gd name="T1" fmla="*/ 2147483647 h 363"/>
              <a:gd name="T2" fmla="*/ 0 w 363"/>
              <a:gd name="T3" fmla="*/ 2147483647 h 363"/>
              <a:gd name="T4" fmla="*/ 2147483647 w 363"/>
              <a:gd name="T5" fmla="*/ 0 h 363"/>
              <a:gd name="T6" fmla="*/ 2147483647 w 363"/>
              <a:gd name="T7" fmla="*/ 2147483647 h 363"/>
              <a:gd name="T8" fmla="*/ 2147483647 w 363"/>
              <a:gd name="T9" fmla="*/ 2147483647 h 363"/>
              <a:gd name="T10" fmla="*/ 2147483647 w 363"/>
              <a:gd name="T11" fmla="*/ 2147483647 h 363"/>
              <a:gd name="T12" fmla="*/ 2147483647 w 363"/>
              <a:gd name="T13" fmla="*/ 2147483647 h 363"/>
              <a:gd name="T14" fmla="*/ 2147483647 w 363"/>
              <a:gd name="T15" fmla="*/ 2147483647 h 363"/>
              <a:gd name="T16" fmla="*/ 2147483647 w 363"/>
              <a:gd name="T17" fmla="*/ 2147483647 h 363"/>
              <a:gd name="T18" fmla="*/ 2147483647 w 363"/>
              <a:gd name="T19" fmla="*/ 2147483647 h 3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3"/>
              <a:gd name="T31" fmla="*/ 0 h 363"/>
              <a:gd name="T32" fmla="*/ 363 w 363"/>
              <a:gd name="T33" fmla="*/ 363 h 36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3" h="363">
                <a:moveTo>
                  <a:pt x="181" y="363"/>
                </a:moveTo>
                <a:cubicBezTo>
                  <a:pt x="81" y="363"/>
                  <a:pt x="0" y="282"/>
                  <a:pt x="0" y="181"/>
                </a:cubicBezTo>
                <a:cubicBezTo>
                  <a:pt x="0" y="81"/>
                  <a:pt x="81" y="0"/>
                  <a:pt x="181" y="0"/>
                </a:cubicBezTo>
                <a:cubicBezTo>
                  <a:pt x="281" y="0"/>
                  <a:pt x="363" y="81"/>
                  <a:pt x="363" y="181"/>
                </a:cubicBezTo>
                <a:cubicBezTo>
                  <a:pt x="363" y="282"/>
                  <a:pt x="281" y="363"/>
                  <a:pt x="181" y="363"/>
                </a:cubicBezTo>
                <a:close/>
                <a:moveTo>
                  <a:pt x="181" y="120"/>
                </a:moveTo>
                <a:cubicBezTo>
                  <a:pt x="147" y="120"/>
                  <a:pt x="120" y="147"/>
                  <a:pt x="120" y="181"/>
                </a:cubicBezTo>
                <a:cubicBezTo>
                  <a:pt x="120" y="215"/>
                  <a:pt x="147" y="243"/>
                  <a:pt x="181" y="243"/>
                </a:cubicBezTo>
                <a:cubicBezTo>
                  <a:pt x="215" y="243"/>
                  <a:pt x="243" y="215"/>
                  <a:pt x="243" y="181"/>
                </a:cubicBezTo>
                <a:cubicBezTo>
                  <a:pt x="243" y="147"/>
                  <a:pt x="215" y="120"/>
                  <a:pt x="181" y="120"/>
                </a:cubicBezTo>
                <a:close/>
              </a:path>
            </a:pathLst>
          </a:custGeom>
          <a:solidFill>
            <a:srgbClr val="808080"/>
          </a:solidFill>
          <a:ln w="25400">
            <a:solidFill>
              <a:schemeClr val="bg1"/>
            </a:solidFill>
            <a:round/>
          </a:ln>
        </p:spPr>
        <p:txBody>
          <a:bodyPr/>
          <a:p>
            <a:endParaRPr lang="zh-CN" altLang="en-US"/>
          </a:p>
        </p:txBody>
      </p:sp>
      <p:pic>
        <p:nvPicPr>
          <p:cNvPr id="154642" name="Group 67"/>
          <p:cNvPicPr preferRelativeResize="0">
            <a:picLocks noChangeArrowheads="1"/>
          </p:cNvPicPr>
          <p:nvPr/>
        </p:nvPicPr>
        <p:blipFill>
          <a:blip r:embed="rId1">
            <a:lum bright="-34000"/>
          </a:blip>
          <a:srcRect/>
          <a:stretch>
            <a:fillRect/>
          </a:stretch>
        </p:blipFill>
        <p:spPr bwMode="auto">
          <a:xfrm>
            <a:off x="766763" y="2924175"/>
            <a:ext cx="1504950" cy="2170113"/>
          </a:xfrm>
          <a:prstGeom prst="rect">
            <a:avLst/>
          </a:prstGeom>
          <a:noFill/>
          <a:ln w="25400">
            <a:noFill/>
            <a:miter lim="800000"/>
            <a:headEnd/>
            <a:tailEnd/>
          </a:ln>
        </p:spPr>
      </p:pic>
      <p:sp>
        <p:nvSpPr>
          <p:cNvPr id="74" name="TextBox 73"/>
          <p:cNvSpPr txBox="1">
            <a:spLocks noChangeArrowheads="1"/>
          </p:cNvSpPr>
          <p:nvPr/>
        </p:nvSpPr>
        <p:spPr bwMode="auto">
          <a:xfrm>
            <a:off x="1271588" y="1458913"/>
            <a:ext cx="2567305" cy="398780"/>
          </a:xfrm>
          <a:prstGeom prst="rect">
            <a:avLst/>
          </a:prstGeom>
          <a:noFill/>
          <a:ln w="9525">
            <a:noFill/>
            <a:miter lim="800000"/>
          </a:ln>
        </p:spPr>
        <p:txBody>
          <a:bodyPr wrap="none">
            <a:spAutoFit/>
          </a:bodyPr>
          <a:p>
            <a:pPr algn="l"/>
            <a:r>
              <a:rPr lang="en-US" altLang="zh-CN" sz="2000" b="1">
                <a:solidFill>
                  <a:srgbClr val="08489B"/>
                </a:solidFill>
                <a:ea typeface="微软雅黑" panose="020B0503020204020204" pitchFamily="34" charset="-122"/>
              </a:rPr>
              <a:t>1.</a:t>
            </a:r>
            <a:r>
              <a:rPr lang="zh-CN" altLang="en-US" sz="2000" b="1">
                <a:solidFill>
                  <a:srgbClr val="08489B"/>
                </a:solidFill>
                <a:ea typeface="微软雅黑" panose="020B0503020204020204" pitchFamily="34" charset="-122"/>
              </a:rPr>
              <a:t>常见的</a:t>
            </a:r>
            <a:r>
              <a:rPr lang="en-US" altLang="zh-CN" sz="2000" b="1">
                <a:solidFill>
                  <a:srgbClr val="08489B"/>
                </a:solidFill>
                <a:ea typeface="微软雅黑" panose="020B0503020204020204" pitchFamily="34" charset="-122"/>
              </a:rPr>
              <a:t>4</a:t>
            </a:r>
            <a:r>
              <a:rPr lang="zh-CN" altLang="en-US" sz="2000" b="1">
                <a:solidFill>
                  <a:srgbClr val="08489B"/>
                </a:solidFill>
                <a:ea typeface="微软雅黑" panose="020B0503020204020204" pitchFamily="34" charset="-122"/>
              </a:rPr>
              <a:t>种组织形式</a:t>
            </a:r>
            <a:endParaRPr lang="zh-CN" altLang="en-US" sz="2000" b="1">
              <a:solidFill>
                <a:srgbClr val="08489B"/>
              </a:solidFill>
              <a:ea typeface="微软雅黑" panose="020B0503020204020204" pitchFamily="34" charset="-122"/>
            </a:endParaRPr>
          </a:p>
        </p:txBody>
      </p:sp>
      <p:cxnSp>
        <p:nvCxnSpPr>
          <p:cNvPr id="154645" name="Straight Connector 82"/>
          <p:cNvCxnSpPr>
            <a:cxnSpLocks noChangeShapeType="1"/>
          </p:cNvCxnSpPr>
          <p:nvPr/>
        </p:nvCxnSpPr>
        <p:spPr bwMode="auto">
          <a:xfrm>
            <a:off x="5016500" y="5589588"/>
            <a:ext cx="2760663" cy="0"/>
          </a:xfrm>
          <a:prstGeom prst="line">
            <a:avLst/>
          </a:prstGeom>
          <a:noFill/>
          <a:ln w="25400" algn="ctr">
            <a:solidFill>
              <a:schemeClr val="tx1"/>
            </a:solidFill>
            <a:prstDash val="sysDot"/>
            <a:miter lim="800000"/>
            <a:tailEnd type="oval" w="med" len="med"/>
          </a:ln>
        </p:spPr>
      </p:cxnSp>
      <p:sp>
        <p:nvSpPr>
          <p:cNvPr id="52248" name="TextBox 84"/>
          <p:cNvSpPr txBox="1">
            <a:spLocks noChangeArrowheads="1"/>
          </p:cNvSpPr>
          <p:nvPr/>
        </p:nvSpPr>
        <p:spPr bwMode="auto">
          <a:xfrm>
            <a:off x="4573905" y="1459230"/>
            <a:ext cx="3206115" cy="398780"/>
          </a:xfrm>
          <a:prstGeom prst="rect">
            <a:avLst/>
          </a:prstGeom>
          <a:noFill/>
          <a:ln w="9525">
            <a:noFill/>
            <a:miter lim="800000"/>
          </a:ln>
        </p:spPr>
        <p:txBody>
          <a:bodyPr wrap="none">
            <a:spAutoFit/>
          </a:bodyPr>
          <a:p>
            <a:pPr algn="l"/>
            <a:r>
              <a:rPr lang="en-US" sz="2000" b="1">
                <a:latin typeface="微软雅黑" panose="020B0503020204020204" pitchFamily="34" charset="-122"/>
                <a:ea typeface="微软雅黑" panose="020B0503020204020204" pitchFamily="34" charset="-122"/>
              </a:rPr>
              <a:t>2.</a:t>
            </a:r>
            <a:r>
              <a:rPr lang="zh-CN" altLang="en-US" sz="2000" b="1">
                <a:latin typeface="微软雅黑" panose="020B0503020204020204" pitchFamily="34" charset="-122"/>
                <a:ea typeface="微软雅黑" panose="020B0503020204020204" pitchFamily="34" charset="-122"/>
              </a:rPr>
              <a:t>组织结构运行遵循的原则</a:t>
            </a:r>
            <a:endParaRPr lang="zh-CN" altLang="en-US" sz="20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52234"/>
                                        </p:tgtEl>
                                        <p:attrNameLst>
                                          <p:attrName>style.visibility</p:attrName>
                                        </p:attrNameLst>
                                      </p:cBhvr>
                                      <p:to>
                                        <p:strVal val="visible"/>
                                      </p:to>
                                    </p:set>
                                    <p:anim calcmode="lin" valueType="num">
                                      <p:cBhvr>
                                        <p:cTn id="10" dur="500" fill="hold"/>
                                        <p:tgtEl>
                                          <p:spTgt spid="52234"/>
                                        </p:tgtEl>
                                        <p:attrNameLst>
                                          <p:attrName>ppt_w</p:attrName>
                                        </p:attrNameLst>
                                      </p:cBhvr>
                                      <p:tavLst>
                                        <p:tav tm="0">
                                          <p:val>
                                            <p:fltVal val="0"/>
                                          </p:val>
                                        </p:tav>
                                        <p:tav tm="100000">
                                          <p:val>
                                            <p:strVal val="#ppt_w"/>
                                          </p:val>
                                        </p:tav>
                                      </p:tavLst>
                                    </p:anim>
                                    <p:anim calcmode="lin" valueType="num">
                                      <p:cBhvr>
                                        <p:cTn id="11" dur="500" fill="hold"/>
                                        <p:tgtEl>
                                          <p:spTgt spid="52234"/>
                                        </p:tgtEl>
                                        <p:attrNameLst>
                                          <p:attrName>ppt_h</p:attrName>
                                        </p:attrNameLst>
                                      </p:cBhvr>
                                      <p:tavLst>
                                        <p:tav tm="0">
                                          <p:val>
                                            <p:fltVal val="0"/>
                                          </p:val>
                                        </p:tav>
                                        <p:tav tm="100000">
                                          <p:val>
                                            <p:strVal val="#ppt_h"/>
                                          </p:val>
                                        </p:tav>
                                      </p:tavLst>
                                    </p:anim>
                                    <p:animEffect transition="in" filter="fade">
                                      <p:cBhvr>
                                        <p:cTn id="12" dur="500"/>
                                        <p:tgtEl>
                                          <p:spTgt spid="52234"/>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154638"/>
                                        </p:tgtEl>
                                        <p:attrNameLst>
                                          <p:attrName>style.visibility</p:attrName>
                                        </p:attrNameLst>
                                      </p:cBhvr>
                                      <p:to>
                                        <p:strVal val="visible"/>
                                      </p:to>
                                    </p:set>
                                    <p:anim calcmode="lin" valueType="num">
                                      <p:cBhvr>
                                        <p:cTn id="15" dur="500" fill="hold"/>
                                        <p:tgtEl>
                                          <p:spTgt spid="154638"/>
                                        </p:tgtEl>
                                        <p:attrNameLst>
                                          <p:attrName>ppt_w</p:attrName>
                                        </p:attrNameLst>
                                      </p:cBhvr>
                                      <p:tavLst>
                                        <p:tav tm="0">
                                          <p:val>
                                            <p:fltVal val="0"/>
                                          </p:val>
                                        </p:tav>
                                        <p:tav tm="100000">
                                          <p:val>
                                            <p:strVal val="#ppt_w"/>
                                          </p:val>
                                        </p:tav>
                                      </p:tavLst>
                                    </p:anim>
                                    <p:anim calcmode="lin" valueType="num">
                                      <p:cBhvr>
                                        <p:cTn id="16" dur="500" fill="hold"/>
                                        <p:tgtEl>
                                          <p:spTgt spid="154638"/>
                                        </p:tgtEl>
                                        <p:attrNameLst>
                                          <p:attrName>ppt_h</p:attrName>
                                        </p:attrNameLst>
                                      </p:cBhvr>
                                      <p:tavLst>
                                        <p:tav tm="0">
                                          <p:val>
                                            <p:fltVal val="0"/>
                                          </p:val>
                                        </p:tav>
                                        <p:tav tm="100000">
                                          <p:val>
                                            <p:strVal val="#ppt_h"/>
                                          </p:val>
                                        </p:tav>
                                      </p:tavLst>
                                    </p:anim>
                                    <p:animEffect transition="in" filter="fade">
                                      <p:cBhvr>
                                        <p:cTn id="17" dur="500"/>
                                        <p:tgtEl>
                                          <p:spTgt spid="154638"/>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52233"/>
                                        </p:tgtEl>
                                        <p:attrNameLst>
                                          <p:attrName>style.visibility</p:attrName>
                                        </p:attrNameLst>
                                      </p:cBhvr>
                                      <p:to>
                                        <p:strVal val="visible"/>
                                      </p:to>
                                    </p:set>
                                    <p:anim calcmode="lin" valueType="num">
                                      <p:cBhvr>
                                        <p:cTn id="20" dur="500" fill="hold"/>
                                        <p:tgtEl>
                                          <p:spTgt spid="52233"/>
                                        </p:tgtEl>
                                        <p:attrNameLst>
                                          <p:attrName>ppt_w</p:attrName>
                                        </p:attrNameLst>
                                      </p:cBhvr>
                                      <p:tavLst>
                                        <p:tav tm="0">
                                          <p:val>
                                            <p:fltVal val="0"/>
                                          </p:val>
                                        </p:tav>
                                        <p:tav tm="100000">
                                          <p:val>
                                            <p:strVal val="#ppt_w"/>
                                          </p:val>
                                        </p:tav>
                                      </p:tavLst>
                                    </p:anim>
                                    <p:anim calcmode="lin" valueType="num">
                                      <p:cBhvr>
                                        <p:cTn id="21" dur="500" fill="hold"/>
                                        <p:tgtEl>
                                          <p:spTgt spid="52233"/>
                                        </p:tgtEl>
                                        <p:attrNameLst>
                                          <p:attrName>ppt_h</p:attrName>
                                        </p:attrNameLst>
                                      </p:cBhvr>
                                      <p:tavLst>
                                        <p:tav tm="0">
                                          <p:val>
                                            <p:fltVal val="0"/>
                                          </p:val>
                                        </p:tav>
                                        <p:tav tm="100000">
                                          <p:val>
                                            <p:strVal val="#ppt_h"/>
                                          </p:val>
                                        </p:tav>
                                      </p:tavLst>
                                    </p:anim>
                                    <p:animEffect transition="in" filter="fade">
                                      <p:cBhvr>
                                        <p:cTn id="22" dur="500"/>
                                        <p:tgtEl>
                                          <p:spTgt spid="52233"/>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52236"/>
                                        </p:tgtEl>
                                        <p:attrNameLst>
                                          <p:attrName>style.visibility</p:attrName>
                                        </p:attrNameLst>
                                      </p:cBhvr>
                                      <p:to>
                                        <p:strVal val="visible"/>
                                      </p:to>
                                    </p:set>
                                    <p:anim calcmode="lin" valueType="num">
                                      <p:cBhvr>
                                        <p:cTn id="25" dur="500" fill="hold"/>
                                        <p:tgtEl>
                                          <p:spTgt spid="52236"/>
                                        </p:tgtEl>
                                        <p:attrNameLst>
                                          <p:attrName>ppt_w</p:attrName>
                                        </p:attrNameLst>
                                      </p:cBhvr>
                                      <p:tavLst>
                                        <p:tav tm="0">
                                          <p:val>
                                            <p:fltVal val="0"/>
                                          </p:val>
                                        </p:tav>
                                        <p:tav tm="100000">
                                          <p:val>
                                            <p:strVal val="#ppt_w"/>
                                          </p:val>
                                        </p:tav>
                                      </p:tavLst>
                                    </p:anim>
                                    <p:anim calcmode="lin" valueType="num">
                                      <p:cBhvr>
                                        <p:cTn id="26" dur="500" fill="hold"/>
                                        <p:tgtEl>
                                          <p:spTgt spid="52236"/>
                                        </p:tgtEl>
                                        <p:attrNameLst>
                                          <p:attrName>ppt_h</p:attrName>
                                        </p:attrNameLst>
                                      </p:cBhvr>
                                      <p:tavLst>
                                        <p:tav tm="0">
                                          <p:val>
                                            <p:fltVal val="0"/>
                                          </p:val>
                                        </p:tav>
                                        <p:tav tm="100000">
                                          <p:val>
                                            <p:strVal val="#ppt_h"/>
                                          </p:val>
                                        </p:tav>
                                      </p:tavLst>
                                    </p:anim>
                                    <p:animEffect transition="in" filter="fade">
                                      <p:cBhvr>
                                        <p:cTn id="27" dur="500"/>
                                        <p:tgtEl>
                                          <p:spTgt spid="52236"/>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54641"/>
                                        </p:tgtEl>
                                        <p:attrNameLst>
                                          <p:attrName>style.visibility</p:attrName>
                                        </p:attrNameLst>
                                      </p:cBhvr>
                                      <p:to>
                                        <p:strVal val="visible"/>
                                      </p:to>
                                    </p:set>
                                    <p:anim calcmode="lin" valueType="num">
                                      <p:cBhvr>
                                        <p:cTn id="30" dur="500" fill="hold"/>
                                        <p:tgtEl>
                                          <p:spTgt spid="154641"/>
                                        </p:tgtEl>
                                        <p:attrNameLst>
                                          <p:attrName>ppt_w</p:attrName>
                                        </p:attrNameLst>
                                      </p:cBhvr>
                                      <p:tavLst>
                                        <p:tav tm="0">
                                          <p:val>
                                            <p:fltVal val="0"/>
                                          </p:val>
                                        </p:tav>
                                        <p:tav tm="100000">
                                          <p:val>
                                            <p:strVal val="#ppt_w"/>
                                          </p:val>
                                        </p:tav>
                                      </p:tavLst>
                                    </p:anim>
                                    <p:anim calcmode="lin" valueType="num">
                                      <p:cBhvr>
                                        <p:cTn id="31" dur="500" fill="hold"/>
                                        <p:tgtEl>
                                          <p:spTgt spid="154641"/>
                                        </p:tgtEl>
                                        <p:attrNameLst>
                                          <p:attrName>ppt_h</p:attrName>
                                        </p:attrNameLst>
                                      </p:cBhvr>
                                      <p:tavLst>
                                        <p:tav tm="0">
                                          <p:val>
                                            <p:fltVal val="0"/>
                                          </p:val>
                                        </p:tav>
                                        <p:tav tm="100000">
                                          <p:val>
                                            <p:strVal val="#ppt_h"/>
                                          </p:val>
                                        </p:tav>
                                      </p:tavLst>
                                    </p:anim>
                                    <p:animEffect transition="in" filter="fade">
                                      <p:cBhvr>
                                        <p:cTn id="32" dur="500"/>
                                        <p:tgtEl>
                                          <p:spTgt spid="154641"/>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52237"/>
                                        </p:tgtEl>
                                        <p:attrNameLst>
                                          <p:attrName>style.visibility</p:attrName>
                                        </p:attrNameLst>
                                      </p:cBhvr>
                                      <p:to>
                                        <p:strVal val="visible"/>
                                      </p:to>
                                    </p:set>
                                    <p:anim calcmode="lin" valueType="num">
                                      <p:cBhvr>
                                        <p:cTn id="35" dur="500" fill="hold"/>
                                        <p:tgtEl>
                                          <p:spTgt spid="52237"/>
                                        </p:tgtEl>
                                        <p:attrNameLst>
                                          <p:attrName>ppt_w</p:attrName>
                                        </p:attrNameLst>
                                      </p:cBhvr>
                                      <p:tavLst>
                                        <p:tav tm="0">
                                          <p:val>
                                            <p:fltVal val="0"/>
                                          </p:val>
                                        </p:tav>
                                        <p:tav tm="100000">
                                          <p:val>
                                            <p:strVal val="#ppt_w"/>
                                          </p:val>
                                        </p:tav>
                                      </p:tavLst>
                                    </p:anim>
                                    <p:anim calcmode="lin" valueType="num">
                                      <p:cBhvr>
                                        <p:cTn id="36" dur="500" fill="hold"/>
                                        <p:tgtEl>
                                          <p:spTgt spid="52237"/>
                                        </p:tgtEl>
                                        <p:attrNameLst>
                                          <p:attrName>ppt_h</p:attrName>
                                        </p:attrNameLst>
                                      </p:cBhvr>
                                      <p:tavLst>
                                        <p:tav tm="0">
                                          <p:val>
                                            <p:fltVal val="0"/>
                                          </p:val>
                                        </p:tav>
                                        <p:tav tm="100000">
                                          <p:val>
                                            <p:strVal val="#ppt_h"/>
                                          </p:val>
                                        </p:tav>
                                      </p:tavLst>
                                    </p:anim>
                                    <p:animEffect transition="in" filter="fade">
                                      <p:cBhvr>
                                        <p:cTn id="37" dur="500"/>
                                        <p:tgtEl>
                                          <p:spTgt spid="52237"/>
                                        </p:tgtEl>
                                      </p:cBhvr>
                                    </p:animEffect>
                                  </p:childTnLst>
                                </p:cTn>
                              </p:par>
                              <p:par>
                                <p:cTn id="38" presetID="8" presetClass="emph" presetSubtype="0" fill="hold" grpId="1" nodeType="withEffect">
                                  <p:stCondLst>
                                    <p:cond delay="0"/>
                                  </p:stCondLst>
                                  <p:childTnLst>
                                    <p:animRot by="21600000">
                                      <p:cBhvr>
                                        <p:cTn id="39" dur="4000" fill="hold"/>
                                        <p:tgtEl>
                                          <p:spTgt spid="52234"/>
                                        </p:tgtEl>
                                        <p:attrNameLst>
                                          <p:attrName>r</p:attrName>
                                        </p:attrNameLst>
                                      </p:cBhvr>
                                    </p:animRot>
                                  </p:childTnLst>
                                </p:cTn>
                              </p:par>
                              <p:par>
                                <p:cTn id="40" presetID="8" presetClass="emph" presetSubtype="0" fill="hold" grpId="1" nodeType="withEffect">
                                  <p:stCondLst>
                                    <p:cond delay="0"/>
                                  </p:stCondLst>
                                  <p:childTnLst>
                                    <p:animRot by="-21600000">
                                      <p:cBhvr>
                                        <p:cTn id="41" dur="4000" fill="hold"/>
                                        <p:tgtEl>
                                          <p:spTgt spid="154638"/>
                                        </p:tgtEl>
                                        <p:attrNameLst>
                                          <p:attrName>r</p:attrName>
                                        </p:attrNameLst>
                                      </p:cBhvr>
                                    </p:animRot>
                                  </p:childTnLst>
                                </p:cTn>
                              </p:par>
                              <p:par>
                                <p:cTn id="42" presetID="8" presetClass="emph" presetSubtype="0" fill="hold" grpId="1" nodeType="withEffect">
                                  <p:stCondLst>
                                    <p:cond delay="0"/>
                                  </p:stCondLst>
                                  <p:childTnLst>
                                    <p:animRot by="-21600000">
                                      <p:cBhvr>
                                        <p:cTn id="43" dur="4000" fill="hold"/>
                                        <p:tgtEl>
                                          <p:spTgt spid="52233"/>
                                        </p:tgtEl>
                                        <p:attrNameLst>
                                          <p:attrName>r</p:attrName>
                                        </p:attrNameLst>
                                      </p:cBhvr>
                                    </p:animRot>
                                  </p:childTnLst>
                                </p:cTn>
                              </p:par>
                            </p:childTnLst>
                          </p:cTn>
                        </p:par>
                        <p:par>
                          <p:cTn id="44" fill="hold">
                            <p:stCondLst>
                              <p:cond delay="500"/>
                            </p:stCondLst>
                            <p:childTnLst>
                              <p:par>
                                <p:cTn id="45" presetID="22" presetClass="entr" presetSubtype="4" fill="hold" nodeType="afterEffect">
                                  <p:stCondLst>
                                    <p:cond delay="0"/>
                                  </p:stCondLst>
                                  <p:childTnLst>
                                    <p:set>
                                      <p:cBhvr>
                                        <p:cTn id="46" dur="1" fill="hold">
                                          <p:stCondLst>
                                            <p:cond delay="0"/>
                                          </p:stCondLst>
                                        </p:cTn>
                                        <p:tgtEl>
                                          <p:spTgt spid="154642"/>
                                        </p:tgtEl>
                                        <p:attrNameLst>
                                          <p:attrName>style.visibility</p:attrName>
                                        </p:attrNameLst>
                                      </p:cBhvr>
                                      <p:to>
                                        <p:strVal val="visible"/>
                                      </p:to>
                                    </p:set>
                                    <p:animEffect transition="in" filter="wipe(down)">
                                      <p:cBhvr>
                                        <p:cTn id="47" dur="500"/>
                                        <p:tgtEl>
                                          <p:spTgt spid="154642"/>
                                        </p:tgtEl>
                                      </p:cBhvr>
                                    </p:animEffect>
                                  </p:childTnLst>
                                </p:cTn>
                              </p:par>
                            </p:childTnLst>
                          </p:cTn>
                        </p:par>
                        <p:par>
                          <p:cTn id="48" fill="hold">
                            <p:stCondLst>
                              <p:cond delay="1000"/>
                            </p:stCondLst>
                            <p:childTnLst>
                              <p:par>
                                <p:cTn id="49" presetID="10" presetClass="entr" presetSubtype="0" fill="hold" grpId="0" nodeType="afterEffect">
                                  <p:stCondLst>
                                    <p:cond delay="0"/>
                                  </p:stCondLst>
                                  <p:childTnLst>
                                    <p:set>
                                      <p:cBhvr>
                                        <p:cTn id="50" dur="1" fill="hold">
                                          <p:stCondLst>
                                            <p:cond delay="0"/>
                                          </p:stCondLst>
                                        </p:cTn>
                                        <p:tgtEl>
                                          <p:spTgt spid="74"/>
                                        </p:tgtEl>
                                        <p:attrNameLst>
                                          <p:attrName>style.visibility</p:attrName>
                                        </p:attrNameLst>
                                      </p:cBhvr>
                                      <p:to>
                                        <p:strVal val="visible"/>
                                      </p:to>
                                    </p:set>
                                    <p:animEffect transition="in" filter="fade">
                                      <p:cBhvr>
                                        <p:cTn id="51" dur="500"/>
                                        <p:tgtEl>
                                          <p:spTgt spid="74"/>
                                        </p:tgtEl>
                                      </p:cBhvr>
                                    </p:animEffect>
                                  </p:childTnLst>
                                </p:cTn>
                              </p:par>
                            </p:childTnLst>
                          </p:cTn>
                        </p:par>
                        <p:par>
                          <p:cTn id="52" fill="hold">
                            <p:stCondLst>
                              <p:cond delay="1500"/>
                            </p:stCondLst>
                            <p:childTnLst>
                              <p:par>
                                <p:cTn id="53" presetID="1" presetClass="entr" presetSubtype="0" fill="hold" grpId="0" nodeType="afterEffect">
                                  <p:stCondLst>
                                    <p:cond delay="0"/>
                                  </p:stCondLst>
                                  <p:childTnLst>
                                    <p:set>
                                      <p:cBhvr>
                                        <p:cTn id="54" dur="1" fill="hold">
                                          <p:stCondLst>
                                            <p:cond delay="0"/>
                                          </p:stCondLst>
                                        </p:cTn>
                                        <p:tgtEl>
                                          <p:spTgt spid="52248"/>
                                        </p:tgtEl>
                                        <p:attrNameLst>
                                          <p:attrName>style.visibility</p:attrName>
                                        </p:attrNameLst>
                                      </p:cBhvr>
                                      <p:to>
                                        <p:strVal val="visible"/>
                                      </p:to>
                                    </p:set>
                                  </p:childTnLst>
                                </p:cTn>
                              </p:par>
                            </p:childTnLst>
                          </p:cTn>
                        </p:par>
                        <p:par>
                          <p:cTn id="55" fill="hold">
                            <p:stCondLst>
                              <p:cond delay="1500"/>
                            </p:stCondLst>
                            <p:childTnLst>
                              <p:par>
                                <p:cTn id="56" presetID="22" presetClass="entr" presetSubtype="8" fill="hold" nodeType="afterEffect">
                                  <p:stCondLst>
                                    <p:cond delay="0"/>
                                  </p:stCondLst>
                                  <p:childTnLst>
                                    <p:set>
                                      <p:cBhvr>
                                        <p:cTn id="57" dur="1" fill="hold">
                                          <p:stCondLst>
                                            <p:cond delay="0"/>
                                          </p:stCondLst>
                                        </p:cTn>
                                        <p:tgtEl>
                                          <p:spTgt spid="154645"/>
                                        </p:tgtEl>
                                        <p:attrNameLst>
                                          <p:attrName>style.visibility</p:attrName>
                                        </p:attrNameLst>
                                      </p:cBhvr>
                                      <p:to>
                                        <p:strVal val="visible"/>
                                      </p:to>
                                    </p:set>
                                    <p:animEffect transition="in" filter="wipe(left)">
                                      <p:cBhvr>
                                        <p:cTn id="58" dur="500"/>
                                        <p:tgtEl>
                                          <p:spTgt spid="1546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2233" grpId="0" bldLvl="0" animBg="1"/>
      <p:bldP spid="52233" grpId="1" bldLvl="0" animBg="1"/>
      <p:bldP spid="52234" grpId="0" bldLvl="0" animBg="1"/>
      <p:bldP spid="52234" grpId="1" bldLvl="0" animBg="1"/>
      <p:bldP spid="154638" grpId="0" bldLvl="0" animBg="1"/>
      <p:bldP spid="154638" grpId="1" bldLvl="0" animBg="1"/>
      <p:bldP spid="52236" grpId="0" bldLvl="0" animBg="1"/>
      <p:bldP spid="52237" grpId="0" bldLvl="0" animBg="1"/>
      <p:bldP spid="154641" grpId="0" bldLvl="0" animBg="1"/>
      <p:bldP spid="74" grpId="0"/>
      <p:bldP spid="5224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latin typeface="Impact" panose="020B0806030902050204" pitchFamily="34" charset="0"/>
                <a:ea typeface="微软雅黑" panose="020B0503020204020204" pitchFamily="34" charset="-122"/>
              </a:rPr>
              <a:t>01    </a:t>
            </a:r>
            <a:r>
              <a:rPr lang="zh-CN" altLang="en-US" sz="2800" b="1">
                <a:latin typeface="微软雅黑" panose="020B0503020204020204" pitchFamily="34" charset="-122"/>
                <a:ea typeface="微软雅黑" panose="020B0503020204020204" pitchFamily="34" charset="-122"/>
              </a:rPr>
              <a:t>学习目标</a:t>
            </a:r>
            <a:endParaRPr lang="zh-CN" altLang="en-US" sz="2800" b="1">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754380" y="840740"/>
            <a:ext cx="5767070" cy="521970"/>
          </a:xfrm>
          <a:prstGeom prst="rect">
            <a:avLst/>
          </a:prstGeom>
          <a:noFill/>
        </p:spPr>
        <p:txBody>
          <a:bodyPr wrap="square" rtlCol="0">
            <a:spAutoFit/>
          </a:bodyPr>
          <a:p>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拓展任务：</a:t>
            </a:r>
            <a:endPar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endParaRPr>
          </a:p>
        </p:txBody>
      </p:sp>
      <p:sp>
        <p:nvSpPr>
          <p:cNvPr id="2" name="圆角矩形 1"/>
          <p:cNvSpPr/>
          <p:nvPr/>
        </p:nvSpPr>
        <p:spPr>
          <a:xfrm>
            <a:off x="1948815" y="2068830"/>
            <a:ext cx="8513445" cy="3092450"/>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1" name="TextBox 20"/>
          <p:cNvSpPr txBox="1"/>
          <p:nvPr/>
        </p:nvSpPr>
        <p:spPr>
          <a:xfrm>
            <a:off x="2075180" y="2293620"/>
            <a:ext cx="8041640" cy="2710815"/>
          </a:xfrm>
          <a:prstGeom prst="rect">
            <a:avLst/>
          </a:prstGeom>
          <a:noFill/>
        </p:spPr>
        <p:txBody>
          <a:bodyPr wrap="square" lIns="0" tIns="0" rIns="0" bIns="0" rtlCol="0">
            <a:spAutoFit/>
          </a:bodyPr>
          <a:p>
            <a:pPr marR="0" defTabSz="914400">
              <a:lnSpc>
                <a:spcPct val="140000"/>
              </a:lnSpc>
              <a:buClrTx/>
              <a:buSzTx/>
              <a:buFont typeface="Arial" panose="020B0604020202020204" pitchFamily="34" charset="0"/>
              <a:buNone/>
              <a:defRPr/>
            </a:pPr>
            <a:r>
              <a:rPr lang="zh-CN" altLang="en-US" dirty="0" smtClean="0">
                <a:solidFill>
                  <a:schemeClr val="tx1">
                    <a:lumMod val="65000"/>
                    <a:lumOff val="35000"/>
                  </a:schemeClr>
                </a:solidFill>
                <a:latin typeface="微软雅黑" panose="020B0503020204020204" pitchFamily="34" charset="-122"/>
                <a:ea typeface="微软雅黑" panose="020B0503020204020204" pitchFamily="34" charset="-122"/>
              </a:rPr>
              <a:t>美的集团由成立之初的街道小厂，经过30多年的不断调整、发展与壮大，经历了数次的战略和组织结构的变革，如今已成为以家电业为主的大型综合性现代化企业集团，美的从最初的被动地进行组织结构的变革发展到为强化竞争力而主动地、有意识地去让组织结构适应环境的发展，正是其不断发展壮大的动力之一。创业于1968年的美的，以家电为主，涉足物流等领域的大型综合性现代化企业集团，旗下拥有三家上市公司，四大产业集团，是中国最具有规模的白色家电生产基地和出口基地之一。</a:t>
            </a:r>
            <a:endParaRPr sz="1800" noProof="0">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1948815" y="5257165"/>
            <a:ext cx="7820660" cy="829945"/>
          </a:xfrm>
          <a:prstGeom prst="rect">
            <a:avLst/>
          </a:prstGeom>
          <a:noFill/>
          <a:ln w="9525">
            <a:noFill/>
          </a:ln>
        </p:spPr>
        <p:txBody>
          <a:bodyPr wrap="square">
            <a:spAutoFit/>
          </a:bodyPr>
          <a:p>
            <a:pPr marL="0" indent="0"/>
            <a:r>
              <a:rPr lang="zh-CN" altLang="en-US" sz="2400" b="1">
                <a:latin typeface="宋体" panose="02010600030101010101" pitchFamily="2" charset="-122"/>
                <a:ea typeface="宋体" panose="02010600030101010101" pitchFamily="2" charset="-122"/>
                <a:cs typeface="宋体" panose="02010600030101010101" pitchFamily="2" charset="-122"/>
              </a:rPr>
              <a:t>请同学们思考：美的集团发展进程壮大离得开明确的组织结构形式吗？查找材料分析美的组织结构的变迁 </a:t>
            </a:r>
            <a:endParaRPr lang="zh-CN" altLang="en-US" sz="2400" b="1"/>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6" presetClass="emph" presetSubtype="0" fill="hold" grpId="0" nodeType="afterEffect">
                                  <p:stCondLst>
                                    <p:cond delay="0"/>
                                  </p:stCondLst>
                                  <p:childTnLst>
                                    <p:animScale>
                                      <p:cBhvr>
                                        <p:cTn id="10" dur="2000" fill="hold"/>
                                        <p:tgtEl>
                                          <p:spTgt spid="2"/>
                                        </p:tgtEl>
                                      </p:cBhvr>
                                      <p:by x="150000" y="150000"/>
                                    </p:animScale>
                                  </p:childTnLst>
                                </p:cTn>
                              </p:par>
                            </p:childTnLst>
                          </p:cTn>
                        </p:par>
                        <p:par>
                          <p:cTn id="11" fill="hold">
                            <p:stCondLst>
                              <p:cond delay="2500"/>
                            </p:stCondLst>
                            <p:childTnLst>
                              <p:par>
                                <p:cTn id="12" presetID="21" presetClass="entr" presetSubtype="1" fill="hold" grpId="2"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2" grpId="0" bldLvl="0" animBg="1"/>
      <p:bldP spid="2" grpId="1" animBg="1"/>
      <p:bldP spid="2" grpId="2"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931545" y="1059180"/>
            <a:ext cx="1856105" cy="521970"/>
          </a:xfrm>
          <a:prstGeom prst="rect">
            <a:avLst/>
          </a:prstGeom>
          <a:noFill/>
          <a:ln>
            <a:solidFill>
              <a:schemeClr val="tx1"/>
            </a:solidFill>
            <a:prstDash val="sysDash"/>
          </a:ln>
        </p:spPr>
        <p:txBody>
          <a:bodyPr wrap="square" rtlCol="0">
            <a:spAutoFit/>
          </a:bodyPr>
          <a:p>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rPr>
              <a:t>预习任务：</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endParaRPr>
          </a:p>
        </p:txBody>
      </p:sp>
      <p:pic>
        <p:nvPicPr>
          <p:cNvPr id="7" name="图片 6" descr="A000220150824A93PPIC"/>
          <p:cNvPicPr>
            <a:picLocks noChangeAspect="1"/>
          </p:cNvPicPr>
          <p:nvPr/>
        </p:nvPicPr>
        <p:blipFill>
          <a:blip r:embed="rId1"/>
          <a:stretch>
            <a:fillRect/>
          </a:stretch>
        </p:blipFill>
        <p:spPr>
          <a:xfrm>
            <a:off x="1676400" y="1015365"/>
            <a:ext cx="10271125" cy="9432290"/>
          </a:xfrm>
          <a:prstGeom prst="rect">
            <a:avLst/>
          </a:prstGeom>
        </p:spPr>
      </p:pic>
      <p:sp>
        <p:nvSpPr>
          <p:cNvPr id="9" name="文本框 8"/>
          <p:cNvSpPr txBox="1"/>
          <p:nvPr/>
        </p:nvSpPr>
        <p:spPr>
          <a:xfrm>
            <a:off x="1563370" y="2475865"/>
            <a:ext cx="5922010" cy="1814830"/>
          </a:xfrm>
          <a:prstGeom prst="rect">
            <a:avLst/>
          </a:prstGeom>
          <a:noFill/>
          <a:ln>
            <a:solidFill>
              <a:schemeClr val="tx1"/>
            </a:solidFill>
            <a:prstDash val="lgDash"/>
          </a:ln>
        </p:spPr>
        <p:txBody>
          <a:bodyPr wrap="square" rtlCol="0">
            <a:spAutoFit/>
          </a:bodyPr>
          <a:p>
            <a:r>
              <a:rPr lang="zh-CN" altLang="en-US" sz="2800">
                <a:latin typeface="微软雅黑" panose="020B0503020204020204" pitchFamily="34" charset="-122"/>
                <a:ea typeface="微软雅黑" panose="020B0503020204020204" pitchFamily="34" charset="-122"/>
              </a:rPr>
              <a:t>合理的组织结构为了组织正常高效的运行提供前提，但组织运行的主体是组织成员，如何配备人员是我们下节课任务。请预习人员配备的过程。</a:t>
            </a:r>
            <a:endParaRPr lang="en-US" altLang="zh-CN" sz="28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ChangeArrowheads="1"/>
          </p:cNvSpPr>
          <p:nvPr/>
        </p:nvSpPr>
        <p:spPr bwMode="auto">
          <a:xfrm rot="16200000" flipV="1">
            <a:off x="6270578" y="-267172"/>
            <a:ext cx="69850" cy="6742113"/>
          </a:xfrm>
          <a:prstGeom prst="rect">
            <a:avLst/>
          </a:prstGeom>
          <a:solidFill>
            <a:srgbClr val="808080"/>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5124" name="文本框 52"/>
          <p:cNvSpPr txBox="1">
            <a:spLocks noChangeArrowheads="1"/>
          </p:cNvSpPr>
          <p:nvPr/>
        </p:nvSpPr>
        <p:spPr bwMode="auto">
          <a:xfrm>
            <a:off x="4039684" y="1974324"/>
            <a:ext cx="4459384" cy="1015663"/>
          </a:xfrm>
          <a:prstGeom prst="rect">
            <a:avLst/>
          </a:prstGeom>
          <a:noFill/>
          <a:ln w="9525">
            <a:noFill/>
            <a:miter lim="800000"/>
          </a:ln>
        </p:spPr>
        <p:txBody>
          <a:bodyPr wrap="square">
            <a:spAutoFit/>
          </a:bodyPr>
          <a:lstStyle/>
          <a:p>
            <a:pPr algn="ctr"/>
            <a:r>
              <a:rPr lang="zh-CN" altLang="en-US" sz="6000" b="1" dirty="0" smtClean="0">
                <a:latin typeface="Britannic Bold" pitchFamily="34" charset="0"/>
                <a:ea typeface="微软雅黑" panose="020B0503020204020204" pitchFamily="34" charset="-122"/>
              </a:rPr>
              <a:t>谢谢观看</a:t>
            </a:r>
            <a:endParaRPr lang="zh-CN" altLang="en-US" sz="6000" b="1" dirty="0">
              <a:latin typeface="Britannic Bold" pitchFamily="34" charset="0"/>
              <a:ea typeface="微软雅黑" panose="020B0503020204020204" pitchFamily="34" charset="-122"/>
            </a:endParaRPr>
          </a:p>
        </p:txBody>
      </p:sp>
      <p:sp>
        <p:nvSpPr>
          <p:cNvPr id="5125" name="Rectangle 7"/>
          <p:cNvSpPr>
            <a:spLocks noChangeArrowheads="1"/>
          </p:cNvSpPr>
          <p:nvPr/>
        </p:nvSpPr>
        <p:spPr bwMode="auto">
          <a:xfrm>
            <a:off x="5529533" y="3229899"/>
            <a:ext cx="1452880" cy="398780"/>
          </a:xfrm>
          <a:prstGeom prst="rect">
            <a:avLst/>
          </a:prstGeom>
          <a:noFill/>
          <a:ln w="9525">
            <a:noFill/>
            <a:miter lim="800000"/>
          </a:ln>
        </p:spPr>
        <p:txBody>
          <a:bodyPr wrap="none">
            <a:spAutoFit/>
          </a:bodyPr>
          <a:lstStyle/>
          <a:p>
            <a:r>
              <a:rPr lang="zh-CN" altLang="en-US" sz="2000" b="1" dirty="0">
                <a:ea typeface="微软雅黑" panose="020B0503020204020204" pitchFamily="34" charset="-122"/>
              </a:rPr>
              <a:t>管理学基础</a:t>
            </a:r>
            <a:endParaRPr lang="zh-CN" altLang="en-US" sz="2000" b="1" dirty="0">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21011" y="4581158"/>
            <a:ext cx="2623932" cy="2390514"/>
          </a:xfrm>
          <a:prstGeom prst="rect">
            <a:avLst/>
          </a:prstGeom>
        </p:spPr>
      </p:pic>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924" y="4467487"/>
            <a:ext cx="2692400" cy="2390514"/>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496" y="4602975"/>
            <a:ext cx="1332740" cy="2390514"/>
          </a:xfrm>
          <a:prstGeom prst="rect">
            <a:avLst/>
          </a:prstGeom>
        </p:spPr>
      </p:pic>
    </p:spTree>
    <p:custDataLst>
      <p:tags r:id="rId4"/>
    </p:custData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ppt_x</p:attrName>
                                        </p:attrNameLst>
                                      </p:cBhvr>
                                      <p:tavLst>
                                        <p:tav tm="0">
                                          <p:val>
                                            <p:strVal val="#ppt_x-.2"/>
                                          </p:val>
                                        </p:tav>
                                        <p:tav tm="100000">
                                          <p:val>
                                            <p:strVal val="#ppt_x"/>
                                          </p:val>
                                        </p:tav>
                                      </p:tavLst>
                                    </p:anim>
                                    <p:anim calcmode="lin" valueType="num">
                                      <p:cBhvr>
                                        <p:cTn id="8" dur="1000" fill="hold"/>
                                        <p:tgtEl>
                                          <p:spTgt spid="51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2"/>
                                        </p:tgtEl>
                                      </p:cBhvr>
                                    </p:animEffect>
                                  </p:childTnLst>
                                </p:cTn>
                              </p:par>
                            </p:childTnLst>
                          </p:cTn>
                        </p:par>
                        <p:par>
                          <p:cTn id="10" fill="hold">
                            <p:stCondLst>
                              <p:cond delay="10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5124"/>
                                        </p:tgtEl>
                                        <p:attrNameLst>
                                          <p:attrName>style.visibility</p:attrName>
                                        </p:attrNameLst>
                                      </p:cBhvr>
                                      <p:to>
                                        <p:strVal val="visible"/>
                                      </p:to>
                                    </p:set>
                                    <p:anim by="(-#ppt_w*2)" calcmode="lin" valueType="num">
                                      <p:cBhvr rctx="PPT">
                                        <p:cTn id="13" dur="500" autoRev="1" fill="hold">
                                          <p:stCondLst>
                                            <p:cond delay="0"/>
                                          </p:stCondLst>
                                        </p:cTn>
                                        <p:tgtEl>
                                          <p:spTgt spid="5124"/>
                                        </p:tgtEl>
                                        <p:attrNameLst>
                                          <p:attrName>ppt_w</p:attrName>
                                        </p:attrNameLst>
                                      </p:cBhvr>
                                    </p:anim>
                                    <p:anim by="(#ppt_w*0.50)" calcmode="lin" valueType="num">
                                      <p:cBhvr>
                                        <p:cTn id="14" dur="500" decel="50000" autoRev="1" fill="hold">
                                          <p:stCondLst>
                                            <p:cond delay="0"/>
                                          </p:stCondLst>
                                        </p:cTn>
                                        <p:tgtEl>
                                          <p:spTgt spid="5124"/>
                                        </p:tgtEl>
                                        <p:attrNameLst>
                                          <p:attrName>ppt_x</p:attrName>
                                        </p:attrNameLst>
                                      </p:cBhvr>
                                    </p:anim>
                                    <p:anim from="(-#ppt_h/2)" to="(#ppt_y)" calcmode="lin" valueType="num">
                                      <p:cBhvr>
                                        <p:cTn id="15" dur="1000" fill="hold">
                                          <p:stCondLst>
                                            <p:cond delay="0"/>
                                          </p:stCondLst>
                                        </p:cTn>
                                        <p:tgtEl>
                                          <p:spTgt spid="5124"/>
                                        </p:tgtEl>
                                        <p:attrNameLst>
                                          <p:attrName>ppt_y</p:attrName>
                                        </p:attrNameLst>
                                      </p:cBhvr>
                                    </p:anim>
                                    <p:animRot by="21600000">
                                      <p:cBhvr>
                                        <p:cTn id="16" dur="1000" fill="hold">
                                          <p:stCondLst>
                                            <p:cond delay="0"/>
                                          </p:stCondLst>
                                        </p:cTn>
                                        <p:tgtEl>
                                          <p:spTgt spid="5124"/>
                                        </p:tgtEl>
                                        <p:attrNameLst>
                                          <p:attrName>r</p:attrName>
                                        </p:attrNameLst>
                                      </p:cBhvr>
                                    </p:animRot>
                                  </p:childTnLst>
                                </p:cTn>
                              </p:par>
                            </p:childTnLst>
                          </p:cTn>
                        </p:par>
                        <p:par>
                          <p:cTn id="17" fill="hold">
                            <p:stCondLst>
                              <p:cond delay="2299"/>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5125"/>
                                        </p:tgtEl>
                                        <p:attrNameLst>
                                          <p:attrName>style.visibility</p:attrName>
                                        </p:attrNameLst>
                                      </p:cBhvr>
                                      <p:to>
                                        <p:strVal val="visible"/>
                                      </p:to>
                                    </p:set>
                                    <p:anim calcmode="lin" valueType="num">
                                      <p:cBhvr>
                                        <p:cTn id="20" dur="500" fill="hold"/>
                                        <p:tgtEl>
                                          <p:spTgt spid="5125"/>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5125"/>
                                        </p:tgtEl>
                                        <p:attrNameLst>
                                          <p:attrName>ppt_y</p:attrName>
                                        </p:attrNameLst>
                                      </p:cBhvr>
                                      <p:tavLst>
                                        <p:tav tm="0">
                                          <p:val>
                                            <p:strVal val="#ppt_y"/>
                                          </p:val>
                                        </p:tav>
                                        <p:tav tm="100000">
                                          <p:val>
                                            <p:strVal val="#ppt_y"/>
                                          </p:val>
                                        </p:tav>
                                      </p:tavLst>
                                    </p:anim>
                                    <p:anim calcmode="lin" valueType="num">
                                      <p:cBhvr>
                                        <p:cTn id="22" dur="500" fill="hold"/>
                                        <p:tgtEl>
                                          <p:spTgt spid="5125"/>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5125"/>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51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ldLvl="0" animBg="1"/>
      <p:bldP spid="5124" grpId="0"/>
      <p:bldP spid="512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5" name="圆角矩形 19"/>
          <p:cNvSpPr>
            <a:spLocks noChangeArrowheads="1"/>
          </p:cNvSpPr>
          <p:nvPr/>
        </p:nvSpPr>
        <p:spPr bwMode="auto">
          <a:xfrm>
            <a:off x="5951855" y="4869815"/>
            <a:ext cx="5133975" cy="1603375"/>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1286" name="AutoShape 50"/>
          <p:cNvSpPr>
            <a:spLocks noChangeArrowheads="1"/>
          </p:cNvSpPr>
          <p:nvPr/>
        </p:nvSpPr>
        <p:spPr bwMode="auto">
          <a:xfrm>
            <a:off x="6232525" y="4598670"/>
            <a:ext cx="4676775" cy="679450"/>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6" name="燕尾形 1"/>
          <p:cNvSpPr>
            <a:spLocks noChangeArrowheads="1"/>
          </p:cNvSpPr>
          <p:nvPr/>
        </p:nvSpPr>
        <p:spPr bwMode="auto">
          <a:xfrm>
            <a:off x="1631950" y="2527300"/>
            <a:ext cx="2447925" cy="2519363"/>
          </a:xfrm>
          <a:prstGeom prst="chevron">
            <a:avLst>
              <a:gd name="adj" fmla="val 32167"/>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3315" name="燕尾形 9"/>
          <p:cNvSpPr>
            <a:spLocks noChangeArrowheads="1"/>
          </p:cNvSpPr>
          <p:nvPr/>
        </p:nvSpPr>
        <p:spPr bwMode="auto">
          <a:xfrm>
            <a:off x="1212850" y="3030538"/>
            <a:ext cx="1006475" cy="1512887"/>
          </a:xfrm>
          <a:prstGeom prst="chevron">
            <a:avLst>
              <a:gd name="adj" fmla="val 50000"/>
            </a:avLst>
          </a:prstGeom>
          <a:solidFill>
            <a:srgbClr val="808080"/>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1080770" y="16891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bg1"/>
                </a:solidFill>
                <a:latin typeface="Impact" panose="020B0806030902050204" pitchFamily="34" charset="0"/>
                <a:ea typeface="微软雅黑" panose="020B0503020204020204" pitchFamily="34" charset="-122"/>
              </a:rPr>
              <a:t>01    </a:t>
            </a:r>
            <a:r>
              <a:rPr lang="zh-CN" altLang="en-US" sz="2800" b="1">
                <a:solidFill>
                  <a:schemeClr val="bg1"/>
                </a:solidFill>
                <a:latin typeface="微软雅黑" panose="020B0503020204020204" pitchFamily="34" charset="-122"/>
                <a:ea typeface="微软雅黑" panose="020B0503020204020204" pitchFamily="34" charset="-122"/>
              </a:rPr>
              <a:t>学习目标</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3323" name="圆角矩形 19"/>
          <p:cNvSpPr>
            <a:spLocks noChangeArrowheads="1"/>
          </p:cNvSpPr>
          <p:nvPr/>
        </p:nvSpPr>
        <p:spPr bwMode="auto">
          <a:xfrm>
            <a:off x="5990590" y="1166495"/>
            <a:ext cx="5618480" cy="1296670"/>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3324" name="TextBox 6"/>
          <p:cNvSpPr txBox="1">
            <a:spLocks noChangeArrowheads="1"/>
          </p:cNvSpPr>
          <p:nvPr/>
        </p:nvSpPr>
        <p:spPr bwMode="auto">
          <a:xfrm>
            <a:off x="5991225" y="1534795"/>
            <a:ext cx="5403850" cy="829945"/>
          </a:xfrm>
          <a:prstGeom prst="rect">
            <a:avLst/>
          </a:prstGeom>
          <a:noFill/>
          <a:ln w="9525">
            <a:noFill/>
            <a:miter lim="800000"/>
          </a:ln>
        </p:spPr>
        <p:txBody>
          <a:bodyPr wrap="square">
            <a:spAutoFit/>
          </a:bodyPr>
          <a:lstStyle/>
          <a:p>
            <a:pPr marR="0" algn="l">
              <a:lnSpc>
                <a:spcPct val="100000"/>
              </a:lnSpc>
              <a:buFont typeface="Wingdings" panose="05000000000000000000" pitchFamily="2" charset="2"/>
              <a:buNone/>
            </a:pPr>
            <a:r>
              <a:rPr lang="zh-CN" altLang="en-US" sz="2400" dirty="0">
                <a:solidFill>
                  <a:schemeClr val="bg1"/>
                </a:solidFill>
                <a:latin typeface="微软雅黑" panose="020B0503020204020204" pitchFamily="34" charset="-122"/>
                <a:ea typeface="微软雅黑" panose="020B0503020204020204" pitchFamily="34" charset="-122"/>
                <a:sym typeface="+mn-ea"/>
              </a:rPr>
              <a:t>掌握常见的</a:t>
            </a:r>
            <a:r>
              <a:rPr lang="en-US" altLang="zh-CN" sz="2400" dirty="0">
                <a:solidFill>
                  <a:schemeClr val="bg1"/>
                </a:solidFill>
                <a:latin typeface="微软雅黑" panose="020B0503020204020204" pitchFamily="34" charset="-122"/>
                <a:ea typeface="微软雅黑" panose="020B0503020204020204" pitchFamily="34" charset="-122"/>
                <a:sym typeface="+mn-ea"/>
              </a:rPr>
              <a:t>4</a:t>
            </a:r>
            <a:r>
              <a:rPr lang="zh-CN" altLang="en-US" sz="2400" dirty="0">
                <a:solidFill>
                  <a:schemeClr val="bg1"/>
                </a:solidFill>
                <a:latin typeface="微软雅黑" panose="020B0503020204020204" pitchFamily="34" charset="-122"/>
                <a:ea typeface="微软雅黑" panose="020B0503020204020204" pitchFamily="34" charset="-122"/>
                <a:sym typeface="+mn-ea"/>
              </a:rPr>
              <a:t>种组织类型；了解</a:t>
            </a:r>
            <a:r>
              <a:rPr lang="zh-CN" altLang="en-US" sz="2400" dirty="0">
                <a:solidFill>
                  <a:schemeClr val="bg1"/>
                </a:solidFill>
                <a:latin typeface="微软雅黑" panose="020B0503020204020204" pitchFamily="34" charset="-122"/>
                <a:ea typeface="微软雅黑" panose="020B0503020204020204" pitchFamily="34" charset="-122"/>
                <a:sym typeface="+mn-ea"/>
              </a:rPr>
              <a:t>组织结构运行遵循的原则</a:t>
            </a:r>
            <a:endParaRPr lang="zh-CN" altLang="en-US" sz="2400" dirty="0">
              <a:solidFill>
                <a:schemeClr val="bg1"/>
              </a:solidFill>
              <a:latin typeface="微软雅黑" panose="020B0503020204020204" pitchFamily="34" charset="-122"/>
              <a:ea typeface="微软雅黑" panose="020B0503020204020204" pitchFamily="34" charset="-122"/>
              <a:sym typeface="+mn-ea"/>
            </a:endParaRPr>
          </a:p>
        </p:txBody>
      </p:sp>
      <p:sp>
        <p:nvSpPr>
          <p:cNvPr id="13326" name="TextBox 6"/>
          <p:cNvSpPr txBox="1">
            <a:spLocks noChangeArrowheads="1"/>
          </p:cNvSpPr>
          <p:nvPr/>
        </p:nvSpPr>
        <p:spPr bwMode="auto">
          <a:xfrm>
            <a:off x="6205855" y="5232400"/>
            <a:ext cx="4677410" cy="1050290"/>
          </a:xfrm>
          <a:prstGeom prst="rect">
            <a:avLst/>
          </a:prstGeom>
          <a:noFill/>
          <a:ln w="9525">
            <a:noFill/>
            <a:miter lim="800000"/>
          </a:ln>
        </p:spPr>
        <p:txBody>
          <a:bodyPr wrap="square">
            <a:spAutoFit/>
          </a:bodyPr>
          <a:lstStyle/>
          <a:p>
            <a:pPr>
              <a:lnSpc>
                <a:spcPct val="130000"/>
              </a:lnSpc>
            </a:pPr>
            <a:r>
              <a:rPr lang="en-US" altLang="zh-CN" sz="2400" dirty="0">
                <a:solidFill>
                  <a:schemeClr val="bg1"/>
                </a:solidFill>
                <a:latin typeface="微软雅黑" panose="020B0503020204020204" pitchFamily="34" charset="-122"/>
                <a:ea typeface="微软雅黑" panose="020B0503020204020204" pitchFamily="34" charset="-122"/>
                <a:sym typeface="+mn-ea"/>
              </a:rPr>
              <a:t>    培养</a:t>
            </a:r>
            <a:r>
              <a:rPr lang="zh-CN" sz="2400" dirty="0">
                <a:solidFill>
                  <a:schemeClr val="bg1"/>
                </a:solidFill>
                <a:latin typeface="微软雅黑" panose="020B0503020204020204" pitchFamily="34" charset="-122"/>
                <a:ea typeface="微软雅黑" panose="020B0503020204020204" pitchFamily="34" charset="-122"/>
                <a:sym typeface="+mn-ea"/>
              </a:rPr>
              <a:t>学生</a:t>
            </a:r>
            <a:r>
              <a:rPr sz="2400" dirty="0">
                <a:solidFill>
                  <a:schemeClr val="bg1"/>
                </a:solidFill>
                <a:latin typeface="微软雅黑" panose="020B0503020204020204" pitchFamily="34" charset="-122"/>
                <a:ea typeface="微软雅黑" panose="020B0503020204020204" pitchFamily="34" charset="-122"/>
                <a:sym typeface="+mn-ea"/>
              </a:rPr>
              <a:t>运用已学知识</a:t>
            </a:r>
            <a:r>
              <a:rPr lang="zh-CN" sz="2400" dirty="0">
                <a:solidFill>
                  <a:schemeClr val="bg1"/>
                </a:solidFill>
                <a:latin typeface="微软雅黑" panose="020B0503020204020204" pitchFamily="34" charset="-122"/>
                <a:ea typeface="微软雅黑" panose="020B0503020204020204" pitchFamily="34" charset="-122"/>
                <a:sym typeface="+mn-ea"/>
              </a:rPr>
              <a:t>分析问题、</a:t>
            </a:r>
            <a:r>
              <a:rPr sz="2400" dirty="0">
                <a:solidFill>
                  <a:schemeClr val="bg1"/>
                </a:solidFill>
                <a:latin typeface="微软雅黑" panose="020B0503020204020204" pitchFamily="34" charset="-122"/>
                <a:ea typeface="微软雅黑" panose="020B0503020204020204" pitchFamily="34" charset="-122"/>
                <a:sym typeface="+mn-ea"/>
              </a:rPr>
              <a:t>推导新知识</a:t>
            </a:r>
            <a:endParaRPr lang="zh-CN" sz="2400" dirty="0">
              <a:solidFill>
                <a:schemeClr val="bg1"/>
              </a:solidFill>
              <a:latin typeface="微软雅黑" panose="020B0503020204020204" pitchFamily="34" charset="-122"/>
              <a:ea typeface="微软雅黑" panose="020B0503020204020204" pitchFamily="34" charset="-122"/>
              <a:sym typeface="+mn-ea"/>
            </a:endParaRPr>
          </a:p>
        </p:txBody>
      </p:sp>
      <p:sp>
        <p:nvSpPr>
          <p:cNvPr id="11282" name="Line 46"/>
          <p:cNvSpPr>
            <a:spLocks noChangeShapeType="1"/>
          </p:cNvSpPr>
          <p:nvPr/>
        </p:nvSpPr>
        <p:spPr bwMode="auto">
          <a:xfrm flipV="1">
            <a:off x="4008438" y="2060575"/>
            <a:ext cx="1800225" cy="1728788"/>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1284" name="Line 48"/>
          <p:cNvSpPr>
            <a:spLocks noChangeShapeType="1"/>
          </p:cNvSpPr>
          <p:nvPr/>
        </p:nvSpPr>
        <p:spPr bwMode="auto">
          <a:xfrm>
            <a:off x="4082415" y="3714750"/>
            <a:ext cx="1694180" cy="1509395"/>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3335" name="TextBox 6"/>
          <p:cNvSpPr txBox="1">
            <a:spLocks noChangeArrowheads="1"/>
          </p:cNvSpPr>
          <p:nvPr/>
        </p:nvSpPr>
        <p:spPr bwMode="auto">
          <a:xfrm>
            <a:off x="7438390" y="4598353"/>
            <a:ext cx="2160588" cy="570865"/>
          </a:xfrm>
          <a:prstGeom prst="rect">
            <a:avLst/>
          </a:prstGeom>
          <a:noFill/>
          <a:ln w="9525">
            <a:noFill/>
            <a:miter lim="800000"/>
          </a:ln>
        </p:spPr>
        <p:txBody>
          <a:bodyPr>
            <a:spAutoFit/>
          </a:bodyPr>
          <a:lstStyle/>
          <a:p>
            <a:pPr>
              <a:lnSpc>
                <a:spcPct val="130000"/>
              </a:lnSpc>
            </a:pPr>
            <a:r>
              <a:rPr lang="zh-CN" altLang="en-US" sz="2400">
                <a:solidFill>
                  <a:schemeClr val="bg1"/>
                </a:solidFill>
                <a:latin typeface="微软雅黑" panose="020B0503020204020204" pitchFamily="34" charset="-122"/>
                <a:ea typeface="微软雅黑" panose="020B0503020204020204" pitchFamily="34" charset="-122"/>
              </a:rPr>
              <a:t>素质目标</a:t>
            </a:r>
            <a:endParaRPr lang="zh-CN" altLang="en-US" sz="2400">
              <a:solidFill>
                <a:schemeClr val="bg1"/>
              </a:solidFill>
              <a:latin typeface="微软雅黑" panose="020B0503020204020204" pitchFamily="34" charset="-122"/>
              <a:ea typeface="微软雅黑" panose="020B0503020204020204" pitchFamily="34" charset="-122"/>
            </a:endParaRPr>
          </a:p>
        </p:txBody>
      </p:sp>
      <p:sp>
        <p:nvSpPr>
          <p:cNvPr id="11288" name="AutoShape 52"/>
          <p:cNvSpPr>
            <a:spLocks noChangeArrowheads="1"/>
          </p:cNvSpPr>
          <p:nvPr/>
        </p:nvSpPr>
        <p:spPr bwMode="auto">
          <a:xfrm>
            <a:off x="6165533" y="920433"/>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3337" name="TextBox 6"/>
          <p:cNvSpPr txBox="1">
            <a:spLocks noChangeArrowheads="1"/>
          </p:cNvSpPr>
          <p:nvPr/>
        </p:nvSpPr>
        <p:spPr bwMode="auto">
          <a:xfrm>
            <a:off x="7437120" y="848995"/>
            <a:ext cx="2160588" cy="570865"/>
          </a:xfrm>
          <a:prstGeom prst="rect">
            <a:avLst/>
          </a:prstGeom>
          <a:noFill/>
          <a:ln w="9525">
            <a:noFill/>
            <a:miter lim="800000"/>
          </a:ln>
        </p:spPr>
        <p:txBody>
          <a:bodyPr>
            <a:spAutoFit/>
          </a:bodyPr>
          <a:lstStyle/>
          <a:p>
            <a:pPr>
              <a:lnSpc>
                <a:spcPct val="130000"/>
              </a:lnSpc>
            </a:pPr>
            <a:r>
              <a:rPr lang="zh-CN" altLang="en-US" sz="2400" b="1" dirty="0">
                <a:solidFill>
                  <a:schemeClr val="bg1"/>
                </a:solidFill>
                <a:sym typeface="+mn-ea"/>
              </a:rPr>
              <a:t>知识目标</a:t>
            </a:r>
            <a:endParaRPr lang="zh-CN" altLang="en-US" sz="2400" b="1" dirty="0">
              <a:solidFill>
                <a:schemeClr val="bg1"/>
              </a:solidFill>
              <a:ea typeface="微软雅黑" panose="020B0503020204020204" pitchFamily="34" charset="-122"/>
              <a:sym typeface="+mn-ea"/>
            </a:endParaRPr>
          </a:p>
        </p:txBody>
      </p:sp>
      <p:sp>
        <p:nvSpPr>
          <p:cNvPr id="13338" name="TextBox 6"/>
          <p:cNvSpPr txBox="1">
            <a:spLocks noChangeArrowheads="1"/>
          </p:cNvSpPr>
          <p:nvPr/>
        </p:nvSpPr>
        <p:spPr bwMode="auto">
          <a:xfrm>
            <a:off x="2568575" y="3068638"/>
            <a:ext cx="1152525" cy="1291590"/>
          </a:xfrm>
          <a:prstGeom prst="rect">
            <a:avLst/>
          </a:prstGeom>
          <a:noFill/>
          <a:ln w="9525">
            <a:noFill/>
            <a:miter lim="800000"/>
          </a:ln>
        </p:spPr>
        <p:txBody>
          <a:bodyPr>
            <a:spAutoFit/>
          </a:bodyPr>
          <a:lstStyle/>
          <a:p>
            <a:pPr>
              <a:lnSpc>
                <a:spcPct val="130000"/>
              </a:lnSpc>
            </a:pPr>
            <a:r>
              <a:rPr lang="zh-CN" altLang="en-US" sz="3000" b="1">
                <a:solidFill>
                  <a:schemeClr val="bg1"/>
                </a:solidFill>
                <a:latin typeface="微软雅黑" panose="020B0503020204020204" pitchFamily="34" charset="-122"/>
                <a:ea typeface="微软雅黑" panose="020B0503020204020204" pitchFamily="34" charset="-122"/>
              </a:rPr>
              <a:t>学习目标</a:t>
            </a:r>
            <a:endParaRPr lang="zh-CN" altLang="en-US" sz="3000" b="1">
              <a:solidFill>
                <a:schemeClr val="bg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
        <p:nvSpPr>
          <p:cNvPr id="2" name="圆角矩形 19"/>
          <p:cNvSpPr>
            <a:spLocks noChangeArrowheads="1"/>
          </p:cNvSpPr>
          <p:nvPr/>
        </p:nvSpPr>
        <p:spPr bwMode="auto">
          <a:xfrm>
            <a:off x="5990590" y="2833370"/>
            <a:ext cx="5133975" cy="1710690"/>
          </a:xfrm>
          <a:prstGeom prst="roundRect">
            <a:avLst>
              <a:gd name="adj" fmla="val 0"/>
            </a:avLst>
          </a:prstGeom>
          <a:solidFill>
            <a:srgbClr val="808080"/>
          </a:solidFill>
          <a:ln w="25400" algn="ctr">
            <a:solidFill>
              <a:schemeClr val="bg1"/>
            </a:solidFill>
            <a:round/>
          </a:ln>
        </p:spPr>
        <p:txBody>
          <a:bodyPr anchor="ctr"/>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4" name="TextBox 6"/>
          <p:cNvSpPr txBox="1">
            <a:spLocks noChangeArrowheads="1"/>
          </p:cNvSpPr>
          <p:nvPr/>
        </p:nvSpPr>
        <p:spPr bwMode="auto">
          <a:xfrm>
            <a:off x="6376035" y="3329305"/>
            <a:ext cx="4389755" cy="1198880"/>
          </a:xfrm>
          <a:prstGeom prst="rect">
            <a:avLst/>
          </a:prstGeom>
          <a:noFill/>
          <a:ln w="9525">
            <a:noFill/>
            <a:miter lim="800000"/>
          </a:ln>
        </p:spPr>
        <p:txBody>
          <a:bodyPr wrap="square">
            <a:spAutoFit/>
          </a:bodyPr>
          <a:p>
            <a:pPr marR="0" algn="l">
              <a:lnSpc>
                <a:spcPct val="100000"/>
              </a:lnSpc>
              <a:buFont typeface="Wingdings" panose="05000000000000000000" pitchFamily="2" charset="2"/>
              <a:buNone/>
            </a:pPr>
            <a:r>
              <a:rPr lang="zh-CN" altLang="en-US" sz="2400" dirty="0">
                <a:solidFill>
                  <a:schemeClr val="bg1"/>
                </a:solidFill>
                <a:latin typeface="微软雅黑" panose="020B0503020204020204" pitchFamily="34" charset="-122"/>
                <a:ea typeface="微软雅黑" panose="020B0503020204020204" pitchFamily="34" charset="-122"/>
                <a:sym typeface="+mn-ea"/>
              </a:rPr>
              <a:t>培养学生设计组织结构的能力学会运用众人的力量来实现组织目标；</a:t>
            </a:r>
            <a:endParaRPr lang="zh-CN" altLang="en-US" sz="2400" dirty="0">
              <a:solidFill>
                <a:schemeClr val="bg1"/>
              </a:solidFill>
              <a:latin typeface="微软雅黑" panose="020B0503020204020204" pitchFamily="34" charset="-122"/>
              <a:ea typeface="微软雅黑" panose="020B0503020204020204" pitchFamily="34" charset="-122"/>
              <a:sym typeface="+mn-ea"/>
            </a:endParaRPr>
          </a:p>
        </p:txBody>
      </p:sp>
      <p:sp>
        <p:nvSpPr>
          <p:cNvPr id="5" name="AutoShape 52"/>
          <p:cNvSpPr>
            <a:spLocks noChangeArrowheads="1"/>
          </p:cNvSpPr>
          <p:nvPr/>
        </p:nvSpPr>
        <p:spPr bwMode="auto">
          <a:xfrm>
            <a:off x="6218873" y="2671763"/>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p>
            <a:endParaRPr lang="zh-CN" altLang="en-US"/>
          </a:p>
        </p:txBody>
      </p:sp>
      <p:sp>
        <p:nvSpPr>
          <p:cNvPr id="6" name="TextBox 6"/>
          <p:cNvSpPr txBox="1">
            <a:spLocks noChangeArrowheads="1"/>
          </p:cNvSpPr>
          <p:nvPr/>
        </p:nvSpPr>
        <p:spPr bwMode="auto">
          <a:xfrm>
            <a:off x="7490460" y="2600325"/>
            <a:ext cx="2160588" cy="570865"/>
          </a:xfrm>
          <a:prstGeom prst="rect">
            <a:avLst/>
          </a:prstGeom>
          <a:noFill/>
          <a:ln w="9525">
            <a:noFill/>
            <a:miter lim="800000"/>
          </a:ln>
        </p:spPr>
        <p:txBody>
          <a:bodyPr>
            <a:spAutoFit/>
          </a:bodyPr>
          <a:p>
            <a:pPr>
              <a:lnSpc>
                <a:spcPct val="130000"/>
              </a:lnSpc>
            </a:pPr>
            <a:r>
              <a:rPr lang="zh-CN" altLang="en-US" sz="2400" b="1" dirty="0">
                <a:solidFill>
                  <a:schemeClr val="bg1"/>
                </a:solidFill>
                <a:sym typeface="+mn-ea"/>
              </a:rPr>
              <a:t>能力目标</a:t>
            </a:r>
            <a:endParaRPr lang="zh-CN" altLang="en-US" sz="2400" b="1" dirty="0">
              <a:solidFill>
                <a:schemeClr val="bg1"/>
              </a:solidFill>
              <a:ea typeface="微软雅黑" panose="020B0503020204020204" pitchFamily="34" charset="-122"/>
              <a:sym typeface="+mn-ea"/>
            </a:endParaRPr>
          </a:p>
        </p:txBody>
      </p:sp>
      <p:sp>
        <p:nvSpPr>
          <p:cNvPr id="7" name="Line 48"/>
          <p:cNvSpPr>
            <a:spLocks noChangeShapeType="1"/>
          </p:cNvSpPr>
          <p:nvPr/>
        </p:nvSpPr>
        <p:spPr bwMode="auto">
          <a:xfrm flipV="1">
            <a:off x="4008755" y="3555365"/>
            <a:ext cx="2367280" cy="159385"/>
          </a:xfrm>
          <a:prstGeom prst="line">
            <a:avLst/>
          </a:prstGeom>
          <a:noFill/>
          <a:ln w="31750">
            <a:solidFill>
              <a:srgbClr val="3C78CE"/>
            </a:solidFill>
            <a:prstDash val="sysDot"/>
            <a:round/>
            <a:headEnd type="diamond" w="med" len="med"/>
            <a:tailEnd type="triangle" w="med" len="med"/>
          </a:ln>
        </p:spPr>
        <p:txBody>
          <a:bodyPr/>
          <a:p>
            <a:endParaRPr lang="zh-CN" alt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1266"/>
                                        </p:tgtEl>
                                        <p:attrNameLst>
                                          <p:attrName>style.visibility</p:attrName>
                                        </p:attrNameLst>
                                      </p:cBhvr>
                                      <p:to>
                                        <p:strVal val="visible"/>
                                      </p:to>
                                    </p:set>
                                    <p:anim calcmode="lin" valueType="num">
                                      <p:cBhvr additive="base">
                                        <p:cTn id="11" dur="500" fill="hold"/>
                                        <p:tgtEl>
                                          <p:spTgt spid="11266"/>
                                        </p:tgtEl>
                                        <p:attrNameLst>
                                          <p:attrName>ppt_x</p:attrName>
                                        </p:attrNameLst>
                                      </p:cBhvr>
                                      <p:tavLst>
                                        <p:tav tm="0">
                                          <p:val>
                                            <p:strVal val="0-#ppt_w/2"/>
                                          </p:val>
                                        </p:tav>
                                        <p:tav tm="100000">
                                          <p:val>
                                            <p:strVal val="#ppt_x"/>
                                          </p:val>
                                        </p:tav>
                                      </p:tavLst>
                                    </p:anim>
                                    <p:anim calcmode="lin" valueType="num">
                                      <p:cBhvr additive="base">
                                        <p:cTn id="12" dur="500" fill="hold"/>
                                        <p:tgtEl>
                                          <p:spTgt spid="1126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3315"/>
                                        </p:tgtEl>
                                        <p:attrNameLst>
                                          <p:attrName>style.visibility</p:attrName>
                                        </p:attrNameLst>
                                      </p:cBhvr>
                                      <p:to>
                                        <p:strVal val="visible"/>
                                      </p:to>
                                    </p:set>
                                    <p:anim calcmode="lin" valueType="num">
                                      <p:cBhvr additive="base">
                                        <p:cTn id="15" dur="500" fill="hold"/>
                                        <p:tgtEl>
                                          <p:spTgt spid="13315"/>
                                        </p:tgtEl>
                                        <p:attrNameLst>
                                          <p:attrName>ppt_x</p:attrName>
                                        </p:attrNameLst>
                                      </p:cBhvr>
                                      <p:tavLst>
                                        <p:tav tm="0">
                                          <p:val>
                                            <p:strVal val="0-#ppt_w/2"/>
                                          </p:val>
                                        </p:tav>
                                        <p:tav tm="100000">
                                          <p:val>
                                            <p:strVal val="#ppt_x"/>
                                          </p:val>
                                        </p:tav>
                                      </p:tavLst>
                                    </p:anim>
                                    <p:anim calcmode="lin" valueType="num">
                                      <p:cBhvr additive="base">
                                        <p:cTn id="16" dur="500" fill="hold"/>
                                        <p:tgtEl>
                                          <p:spTgt spid="1331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3338"/>
                                        </p:tgtEl>
                                        <p:attrNameLst>
                                          <p:attrName>style.visibility</p:attrName>
                                        </p:attrNameLst>
                                      </p:cBhvr>
                                      <p:to>
                                        <p:strVal val="visible"/>
                                      </p:to>
                                    </p:set>
                                    <p:anim calcmode="lin" valueType="num">
                                      <p:cBhvr additive="base">
                                        <p:cTn id="19" dur="500" fill="hold"/>
                                        <p:tgtEl>
                                          <p:spTgt spid="13338"/>
                                        </p:tgtEl>
                                        <p:attrNameLst>
                                          <p:attrName>ppt_x</p:attrName>
                                        </p:attrNameLst>
                                      </p:cBhvr>
                                      <p:tavLst>
                                        <p:tav tm="0">
                                          <p:val>
                                            <p:strVal val="0-#ppt_w/2"/>
                                          </p:val>
                                        </p:tav>
                                        <p:tav tm="100000">
                                          <p:val>
                                            <p:strVal val="#ppt_x"/>
                                          </p:val>
                                        </p:tav>
                                      </p:tavLst>
                                    </p:anim>
                                    <p:anim calcmode="lin" valueType="num">
                                      <p:cBhvr additive="base">
                                        <p:cTn id="20" dur="500" fill="hold"/>
                                        <p:tgtEl>
                                          <p:spTgt spid="13338"/>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1282"/>
                                        </p:tgtEl>
                                        <p:attrNameLst>
                                          <p:attrName>style.visibility</p:attrName>
                                        </p:attrNameLst>
                                      </p:cBhvr>
                                      <p:to>
                                        <p:strVal val="visible"/>
                                      </p:to>
                                    </p:set>
                                    <p:animEffect transition="in" filter="wipe(left)">
                                      <p:cBhvr>
                                        <p:cTn id="24" dur="500"/>
                                        <p:tgtEl>
                                          <p:spTgt spid="11282"/>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1284"/>
                                        </p:tgtEl>
                                        <p:attrNameLst>
                                          <p:attrName>style.visibility</p:attrName>
                                        </p:attrNameLst>
                                      </p:cBhvr>
                                      <p:to>
                                        <p:strVal val="visible"/>
                                      </p:to>
                                    </p:set>
                                    <p:animEffect transition="in" filter="wipe(left)">
                                      <p:cBhvr>
                                        <p:cTn id="27" dur="500"/>
                                        <p:tgtEl>
                                          <p:spTgt spid="11284"/>
                                        </p:tgtEl>
                                      </p:cBhvr>
                                    </p:animEffect>
                                  </p:childTnLst>
                                </p:cTn>
                              </p:par>
                            </p:childTnLst>
                          </p:cTn>
                        </p:par>
                        <p:par>
                          <p:cTn id="28" fill="hold">
                            <p:stCondLst>
                              <p:cond delay="1500"/>
                            </p:stCondLst>
                            <p:childTnLst>
                              <p:par>
                                <p:cTn id="29" presetID="2" presetClass="entr" presetSubtype="1" fill="hold" grpId="0" nodeType="afterEffect">
                                  <p:stCondLst>
                                    <p:cond delay="0"/>
                                  </p:stCondLst>
                                  <p:childTnLst>
                                    <p:set>
                                      <p:cBhvr>
                                        <p:cTn id="30" dur="1" fill="hold">
                                          <p:stCondLst>
                                            <p:cond delay="0"/>
                                          </p:stCondLst>
                                        </p:cTn>
                                        <p:tgtEl>
                                          <p:spTgt spid="13323"/>
                                        </p:tgtEl>
                                        <p:attrNameLst>
                                          <p:attrName>style.visibility</p:attrName>
                                        </p:attrNameLst>
                                      </p:cBhvr>
                                      <p:to>
                                        <p:strVal val="visible"/>
                                      </p:to>
                                    </p:set>
                                    <p:anim calcmode="lin" valueType="num">
                                      <p:cBhvr additive="base">
                                        <p:cTn id="31" dur="500" fill="hold"/>
                                        <p:tgtEl>
                                          <p:spTgt spid="13323"/>
                                        </p:tgtEl>
                                        <p:attrNameLst>
                                          <p:attrName>ppt_x</p:attrName>
                                        </p:attrNameLst>
                                      </p:cBhvr>
                                      <p:tavLst>
                                        <p:tav tm="0">
                                          <p:val>
                                            <p:strVal val="#ppt_x"/>
                                          </p:val>
                                        </p:tav>
                                        <p:tav tm="100000">
                                          <p:val>
                                            <p:strVal val="#ppt_x"/>
                                          </p:val>
                                        </p:tav>
                                      </p:tavLst>
                                    </p:anim>
                                    <p:anim calcmode="lin" valueType="num">
                                      <p:cBhvr additive="base">
                                        <p:cTn id="32" dur="500" fill="hold"/>
                                        <p:tgtEl>
                                          <p:spTgt spid="13323"/>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13324"/>
                                        </p:tgtEl>
                                        <p:attrNameLst>
                                          <p:attrName>style.visibility</p:attrName>
                                        </p:attrNameLst>
                                      </p:cBhvr>
                                      <p:to>
                                        <p:strVal val="visible"/>
                                      </p:to>
                                    </p:set>
                                    <p:anim calcmode="lin" valueType="num">
                                      <p:cBhvr additive="base">
                                        <p:cTn id="35" dur="500" fill="hold"/>
                                        <p:tgtEl>
                                          <p:spTgt spid="13324"/>
                                        </p:tgtEl>
                                        <p:attrNameLst>
                                          <p:attrName>ppt_x</p:attrName>
                                        </p:attrNameLst>
                                      </p:cBhvr>
                                      <p:tavLst>
                                        <p:tav tm="0">
                                          <p:val>
                                            <p:strVal val="#ppt_x"/>
                                          </p:val>
                                        </p:tav>
                                        <p:tav tm="100000">
                                          <p:val>
                                            <p:strVal val="#ppt_x"/>
                                          </p:val>
                                        </p:tav>
                                      </p:tavLst>
                                    </p:anim>
                                    <p:anim calcmode="lin" valueType="num">
                                      <p:cBhvr additive="base">
                                        <p:cTn id="36" dur="500" fill="hold"/>
                                        <p:tgtEl>
                                          <p:spTgt spid="13324"/>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11288"/>
                                        </p:tgtEl>
                                        <p:attrNameLst>
                                          <p:attrName>style.visibility</p:attrName>
                                        </p:attrNameLst>
                                      </p:cBhvr>
                                      <p:to>
                                        <p:strVal val="visible"/>
                                      </p:to>
                                    </p:set>
                                    <p:anim calcmode="lin" valueType="num">
                                      <p:cBhvr additive="base">
                                        <p:cTn id="39" dur="500" fill="hold"/>
                                        <p:tgtEl>
                                          <p:spTgt spid="11288"/>
                                        </p:tgtEl>
                                        <p:attrNameLst>
                                          <p:attrName>ppt_x</p:attrName>
                                        </p:attrNameLst>
                                      </p:cBhvr>
                                      <p:tavLst>
                                        <p:tav tm="0">
                                          <p:val>
                                            <p:strVal val="#ppt_x"/>
                                          </p:val>
                                        </p:tav>
                                        <p:tav tm="100000">
                                          <p:val>
                                            <p:strVal val="#ppt_x"/>
                                          </p:val>
                                        </p:tav>
                                      </p:tavLst>
                                    </p:anim>
                                    <p:anim calcmode="lin" valueType="num">
                                      <p:cBhvr additive="base">
                                        <p:cTn id="40" dur="500" fill="hold"/>
                                        <p:tgtEl>
                                          <p:spTgt spid="11288"/>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13337"/>
                                        </p:tgtEl>
                                        <p:attrNameLst>
                                          <p:attrName>style.visibility</p:attrName>
                                        </p:attrNameLst>
                                      </p:cBhvr>
                                      <p:to>
                                        <p:strVal val="visible"/>
                                      </p:to>
                                    </p:set>
                                    <p:anim calcmode="lin" valueType="num">
                                      <p:cBhvr additive="base">
                                        <p:cTn id="43" dur="500" fill="hold"/>
                                        <p:tgtEl>
                                          <p:spTgt spid="13337"/>
                                        </p:tgtEl>
                                        <p:attrNameLst>
                                          <p:attrName>ppt_x</p:attrName>
                                        </p:attrNameLst>
                                      </p:cBhvr>
                                      <p:tavLst>
                                        <p:tav tm="0">
                                          <p:val>
                                            <p:strVal val="#ppt_x"/>
                                          </p:val>
                                        </p:tav>
                                        <p:tav tm="100000">
                                          <p:val>
                                            <p:strVal val="#ppt_x"/>
                                          </p:val>
                                        </p:tav>
                                      </p:tavLst>
                                    </p:anim>
                                    <p:anim calcmode="lin" valueType="num">
                                      <p:cBhvr additive="base">
                                        <p:cTn id="44" dur="500" fill="hold"/>
                                        <p:tgtEl>
                                          <p:spTgt spid="13337"/>
                                        </p:tgtEl>
                                        <p:attrNameLst>
                                          <p:attrName>ppt_y</p:attrName>
                                        </p:attrNameLst>
                                      </p:cBhvr>
                                      <p:tavLst>
                                        <p:tav tm="0">
                                          <p:val>
                                            <p:strVal val="0-#ppt_h/2"/>
                                          </p:val>
                                        </p:tav>
                                        <p:tav tm="100000">
                                          <p:val>
                                            <p:strVal val="#ppt_y"/>
                                          </p:val>
                                        </p:tav>
                                      </p:tavLst>
                                    </p:anim>
                                  </p:childTnLst>
                                </p:cTn>
                              </p:par>
                            </p:childTnLst>
                          </p:cTn>
                        </p:par>
                        <p:par>
                          <p:cTn id="45" fill="hold">
                            <p:stCondLst>
                              <p:cond delay="2000"/>
                            </p:stCondLst>
                            <p:childTnLst>
                              <p:par>
                                <p:cTn id="46" presetID="2" presetClass="entr" presetSubtype="1" fill="hold" grpId="0" nodeType="afterEffect">
                                  <p:stCondLst>
                                    <p:cond delay="0"/>
                                  </p:stCondLst>
                                  <p:childTnLst>
                                    <p:set>
                                      <p:cBhvr>
                                        <p:cTn id="47" dur="1" fill="hold">
                                          <p:stCondLst>
                                            <p:cond delay="0"/>
                                          </p:stCondLst>
                                        </p:cTn>
                                        <p:tgtEl>
                                          <p:spTgt spid="13325"/>
                                        </p:tgtEl>
                                        <p:attrNameLst>
                                          <p:attrName>style.visibility</p:attrName>
                                        </p:attrNameLst>
                                      </p:cBhvr>
                                      <p:to>
                                        <p:strVal val="visible"/>
                                      </p:to>
                                    </p:set>
                                    <p:anim calcmode="lin" valueType="num">
                                      <p:cBhvr additive="base">
                                        <p:cTn id="48" dur="500" fill="hold"/>
                                        <p:tgtEl>
                                          <p:spTgt spid="13325"/>
                                        </p:tgtEl>
                                        <p:attrNameLst>
                                          <p:attrName>ppt_x</p:attrName>
                                        </p:attrNameLst>
                                      </p:cBhvr>
                                      <p:tavLst>
                                        <p:tav tm="0">
                                          <p:val>
                                            <p:strVal val="#ppt_x"/>
                                          </p:val>
                                        </p:tav>
                                        <p:tav tm="100000">
                                          <p:val>
                                            <p:strVal val="#ppt_x"/>
                                          </p:val>
                                        </p:tav>
                                      </p:tavLst>
                                    </p:anim>
                                    <p:anim calcmode="lin" valueType="num">
                                      <p:cBhvr additive="base">
                                        <p:cTn id="49" dur="500" fill="hold"/>
                                        <p:tgtEl>
                                          <p:spTgt spid="13325"/>
                                        </p:tgtEl>
                                        <p:attrNameLst>
                                          <p:attrName>ppt_y</p:attrName>
                                        </p:attrNameLst>
                                      </p:cBhvr>
                                      <p:tavLst>
                                        <p:tav tm="0">
                                          <p:val>
                                            <p:strVal val="0-#ppt_h/2"/>
                                          </p:val>
                                        </p:tav>
                                        <p:tav tm="100000">
                                          <p:val>
                                            <p:strVal val="#ppt_y"/>
                                          </p:val>
                                        </p:tav>
                                      </p:tavLst>
                                    </p:anim>
                                  </p:childTnLst>
                                </p:cTn>
                              </p:par>
                              <p:par>
                                <p:cTn id="50" presetID="2" presetClass="entr" presetSubtype="1" fill="hold" grpId="0" nodeType="withEffect">
                                  <p:stCondLst>
                                    <p:cond delay="0"/>
                                  </p:stCondLst>
                                  <p:childTnLst>
                                    <p:set>
                                      <p:cBhvr>
                                        <p:cTn id="51" dur="1" fill="hold">
                                          <p:stCondLst>
                                            <p:cond delay="0"/>
                                          </p:stCondLst>
                                        </p:cTn>
                                        <p:tgtEl>
                                          <p:spTgt spid="13326"/>
                                        </p:tgtEl>
                                        <p:attrNameLst>
                                          <p:attrName>style.visibility</p:attrName>
                                        </p:attrNameLst>
                                      </p:cBhvr>
                                      <p:to>
                                        <p:strVal val="visible"/>
                                      </p:to>
                                    </p:set>
                                    <p:anim calcmode="lin" valueType="num">
                                      <p:cBhvr additive="base">
                                        <p:cTn id="52" dur="500" fill="hold"/>
                                        <p:tgtEl>
                                          <p:spTgt spid="13326"/>
                                        </p:tgtEl>
                                        <p:attrNameLst>
                                          <p:attrName>ppt_x</p:attrName>
                                        </p:attrNameLst>
                                      </p:cBhvr>
                                      <p:tavLst>
                                        <p:tav tm="0">
                                          <p:val>
                                            <p:strVal val="#ppt_x"/>
                                          </p:val>
                                        </p:tav>
                                        <p:tav tm="100000">
                                          <p:val>
                                            <p:strVal val="#ppt_x"/>
                                          </p:val>
                                        </p:tav>
                                      </p:tavLst>
                                    </p:anim>
                                    <p:anim calcmode="lin" valueType="num">
                                      <p:cBhvr additive="base">
                                        <p:cTn id="53" dur="500" fill="hold"/>
                                        <p:tgtEl>
                                          <p:spTgt spid="13326"/>
                                        </p:tgtEl>
                                        <p:attrNameLst>
                                          <p:attrName>ppt_y</p:attrName>
                                        </p:attrNameLst>
                                      </p:cBhvr>
                                      <p:tavLst>
                                        <p:tav tm="0">
                                          <p:val>
                                            <p:strVal val="0-#ppt_h/2"/>
                                          </p:val>
                                        </p:tav>
                                        <p:tav tm="100000">
                                          <p:val>
                                            <p:strVal val="#ppt_y"/>
                                          </p:val>
                                        </p:tav>
                                      </p:tavLst>
                                    </p:anim>
                                  </p:childTnLst>
                                </p:cTn>
                              </p:par>
                              <p:par>
                                <p:cTn id="54" presetID="2" presetClass="entr" presetSubtype="1" fill="hold" grpId="0" nodeType="withEffect">
                                  <p:stCondLst>
                                    <p:cond delay="0"/>
                                  </p:stCondLst>
                                  <p:childTnLst>
                                    <p:set>
                                      <p:cBhvr>
                                        <p:cTn id="55" dur="1" fill="hold">
                                          <p:stCondLst>
                                            <p:cond delay="0"/>
                                          </p:stCondLst>
                                        </p:cTn>
                                        <p:tgtEl>
                                          <p:spTgt spid="11286"/>
                                        </p:tgtEl>
                                        <p:attrNameLst>
                                          <p:attrName>style.visibility</p:attrName>
                                        </p:attrNameLst>
                                      </p:cBhvr>
                                      <p:to>
                                        <p:strVal val="visible"/>
                                      </p:to>
                                    </p:set>
                                    <p:anim calcmode="lin" valueType="num">
                                      <p:cBhvr additive="base">
                                        <p:cTn id="56" dur="500" fill="hold"/>
                                        <p:tgtEl>
                                          <p:spTgt spid="11286"/>
                                        </p:tgtEl>
                                        <p:attrNameLst>
                                          <p:attrName>ppt_x</p:attrName>
                                        </p:attrNameLst>
                                      </p:cBhvr>
                                      <p:tavLst>
                                        <p:tav tm="0">
                                          <p:val>
                                            <p:strVal val="#ppt_x"/>
                                          </p:val>
                                        </p:tav>
                                        <p:tav tm="100000">
                                          <p:val>
                                            <p:strVal val="#ppt_x"/>
                                          </p:val>
                                        </p:tav>
                                      </p:tavLst>
                                    </p:anim>
                                    <p:anim calcmode="lin" valueType="num">
                                      <p:cBhvr additive="base">
                                        <p:cTn id="57" dur="500" fill="hold"/>
                                        <p:tgtEl>
                                          <p:spTgt spid="11286"/>
                                        </p:tgtEl>
                                        <p:attrNameLst>
                                          <p:attrName>ppt_y</p:attrName>
                                        </p:attrNameLst>
                                      </p:cBhvr>
                                      <p:tavLst>
                                        <p:tav tm="0">
                                          <p:val>
                                            <p:strVal val="0-#ppt_h/2"/>
                                          </p:val>
                                        </p:tav>
                                        <p:tav tm="100000">
                                          <p:val>
                                            <p:strVal val="#ppt_y"/>
                                          </p:val>
                                        </p:tav>
                                      </p:tavLst>
                                    </p:anim>
                                  </p:childTnLst>
                                </p:cTn>
                              </p:par>
                              <p:par>
                                <p:cTn id="58" presetID="2" presetClass="entr" presetSubtype="1" fill="hold" grpId="0" nodeType="withEffect">
                                  <p:stCondLst>
                                    <p:cond delay="0"/>
                                  </p:stCondLst>
                                  <p:childTnLst>
                                    <p:set>
                                      <p:cBhvr>
                                        <p:cTn id="59" dur="1" fill="hold">
                                          <p:stCondLst>
                                            <p:cond delay="0"/>
                                          </p:stCondLst>
                                        </p:cTn>
                                        <p:tgtEl>
                                          <p:spTgt spid="13335"/>
                                        </p:tgtEl>
                                        <p:attrNameLst>
                                          <p:attrName>style.visibility</p:attrName>
                                        </p:attrNameLst>
                                      </p:cBhvr>
                                      <p:to>
                                        <p:strVal val="visible"/>
                                      </p:to>
                                    </p:set>
                                    <p:anim calcmode="lin" valueType="num">
                                      <p:cBhvr additive="base">
                                        <p:cTn id="60" dur="500" fill="hold"/>
                                        <p:tgtEl>
                                          <p:spTgt spid="13335"/>
                                        </p:tgtEl>
                                        <p:attrNameLst>
                                          <p:attrName>ppt_x</p:attrName>
                                        </p:attrNameLst>
                                      </p:cBhvr>
                                      <p:tavLst>
                                        <p:tav tm="0">
                                          <p:val>
                                            <p:strVal val="#ppt_x"/>
                                          </p:val>
                                        </p:tav>
                                        <p:tav tm="100000">
                                          <p:val>
                                            <p:strVal val="#ppt_x"/>
                                          </p:val>
                                        </p:tav>
                                      </p:tavLst>
                                    </p:anim>
                                    <p:anim calcmode="lin" valueType="num">
                                      <p:cBhvr additive="base">
                                        <p:cTn id="61" dur="500" fill="hold"/>
                                        <p:tgtEl>
                                          <p:spTgt spid="13335"/>
                                        </p:tgtEl>
                                        <p:attrNameLst>
                                          <p:attrName>ppt_y</p:attrName>
                                        </p:attrNameLst>
                                      </p:cBhvr>
                                      <p:tavLst>
                                        <p:tav tm="0">
                                          <p:val>
                                            <p:strVal val="0-#ppt_h/2"/>
                                          </p:val>
                                        </p:tav>
                                        <p:tav tm="100000">
                                          <p:val>
                                            <p:strVal val="#ppt_y"/>
                                          </p:val>
                                        </p:tav>
                                      </p:tavLst>
                                    </p:anim>
                                  </p:childTnLst>
                                </p:cTn>
                              </p:par>
                            </p:childTnLst>
                          </p:cTn>
                        </p:par>
                        <p:par>
                          <p:cTn id="62" fill="hold">
                            <p:stCondLst>
                              <p:cond delay="2500"/>
                            </p:stCondLst>
                            <p:childTnLst>
                              <p:par>
                                <p:cTn id="63" presetID="2" presetClass="entr" presetSubtype="1" fill="hold" grpId="0" nodeType="afterEffect">
                                  <p:stCondLst>
                                    <p:cond delay="0"/>
                                  </p:stCondLst>
                                  <p:childTnLst>
                                    <p:set>
                                      <p:cBhvr>
                                        <p:cTn id="64" dur="1" fill="hold">
                                          <p:stCondLst>
                                            <p:cond delay="0"/>
                                          </p:stCondLst>
                                        </p:cTn>
                                        <p:tgtEl>
                                          <p:spTgt spid="2"/>
                                        </p:tgtEl>
                                        <p:attrNameLst>
                                          <p:attrName>style.visibility</p:attrName>
                                        </p:attrNameLst>
                                      </p:cBhvr>
                                      <p:to>
                                        <p:strVal val="visible"/>
                                      </p:to>
                                    </p:set>
                                    <p:anim calcmode="lin" valueType="num">
                                      <p:cBhvr additive="base">
                                        <p:cTn id="65" dur="500" fill="hold"/>
                                        <p:tgtEl>
                                          <p:spTgt spid="2"/>
                                        </p:tgtEl>
                                        <p:attrNameLst>
                                          <p:attrName>ppt_x</p:attrName>
                                        </p:attrNameLst>
                                      </p:cBhvr>
                                      <p:tavLst>
                                        <p:tav tm="0">
                                          <p:val>
                                            <p:strVal val="#ppt_x"/>
                                          </p:val>
                                        </p:tav>
                                        <p:tav tm="100000">
                                          <p:val>
                                            <p:strVal val="#ppt_x"/>
                                          </p:val>
                                        </p:tav>
                                      </p:tavLst>
                                    </p:anim>
                                    <p:anim calcmode="lin" valueType="num">
                                      <p:cBhvr additive="base">
                                        <p:cTn id="66" dur="500" fill="hold"/>
                                        <p:tgtEl>
                                          <p:spTgt spid="2"/>
                                        </p:tgtEl>
                                        <p:attrNameLst>
                                          <p:attrName>ppt_y</p:attrName>
                                        </p:attrNameLst>
                                      </p:cBhvr>
                                      <p:tavLst>
                                        <p:tav tm="0">
                                          <p:val>
                                            <p:strVal val="0-#ppt_h/2"/>
                                          </p:val>
                                        </p:tav>
                                        <p:tav tm="100000">
                                          <p:val>
                                            <p:strVal val="#ppt_y"/>
                                          </p:val>
                                        </p:tav>
                                      </p:tavLst>
                                    </p:anim>
                                  </p:childTnLst>
                                </p:cTn>
                              </p:par>
                              <p:par>
                                <p:cTn id="67" presetID="2" presetClass="entr" presetSubtype="1" fill="hold" grpId="0" nodeType="withEffect">
                                  <p:stCondLst>
                                    <p:cond delay="0"/>
                                  </p:stCondLst>
                                  <p:childTnLst>
                                    <p:set>
                                      <p:cBhvr>
                                        <p:cTn id="68" dur="1" fill="hold">
                                          <p:stCondLst>
                                            <p:cond delay="0"/>
                                          </p:stCondLst>
                                        </p:cTn>
                                        <p:tgtEl>
                                          <p:spTgt spid="4"/>
                                        </p:tgtEl>
                                        <p:attrNameLst>
                                          <p:attrName>style.visibility</p:attrName>
                                        </p:attrNameLst>
                                      </p:cBhvr>
                                      <p:to>
                                        <p:strVal val="visible"/>
                                      </p:to>
                                    </p:set>
                                    <p:anim calcmode="lin" valueType="num">
                                      <p:cBhvr additive="base">
                                        <p:cTn id="69" dur="500" fill="hold"/>
                                        <p:tgtEl>
                                          <p:spTgt spid="4"/>
                                        </p:tgtEl>
                                        <p:attrNameLst>
                                          <p:attrName>ppt_x</p:attrName>
                                        </p:attrNameLst>
                                      </p:cBhvr>
                                      <p:tavLst>
                                        <p:tav tm="0">
                                          <p:val>
                                            <p:strVal val="#ppt_x"/>
                                          </p:val>
                                        </p:tav>
                                        <p:tav tm="100000">
                                          <p:val>
                                            <p:strVal val="#ppt_x"/>
                                          </p:val>
                                        </p:tav>
                                      </p:tavLst>
                                    </p:anim>
                                    <p:anim calcmode="lin" valueType="num">
                                      <p:cBhvr additive="base">
                                        <p:cTn id="70" dur="500" fill="hold"/>
                                        <p:tgtEl>
                                          <p:spTgt spid="4"/>
                                        </p:tgtEl>
                                        <p:attrNameLst>
                                          <p:attrName>ppt_y</p:attrName>
                                        </p:attrNameLst>
                                      </p:cBhvr>
                                      <p:tavLst>
                                        <p:tav tm="0">
                                          <p:val>
                                            <p:strVal val="0-#ppt_h/2"/>
                                          </p:val>
                                        </p:tav>
                                        <p:tav tm="100000">
                                          <p:val>
                                            <p:strVal val="#ppt_y"/>
                                          </p:val>
                                        </p:tav>
                                      </p:tavLst>
                                    </p:anim>
                                  </p:childTnLst>
                                </p:cTn>
                              </p:par>
                              <p:par>
                                <p:cTn id="71" presetID="2" presetClass="entr" presetSubtype="1" fill="hold" grpId="0" nodeType="withEffect">
                                  <p:stCondLst>
                                    <p:cond delay="0"/>
                                  </p:stCondLst>
                                  <p:childTnLst>
                                    <p:set>
                                      <p:cBhvr>
                                        <p:cTn id="72" dur="1" fill="hold">
                                          <p:stCondLst>
                                            <p:cond delay="0"/>
                                          </p:stCondLst>
                                        </p:cTn>
                                        <p:tgtEl>
                                          <p:spTgt spid="5"/>
                                        </p:tgtEl>
                                        <p:attrNameLst>
                                          <p:attrName>style.visibility</p:attrName>
                                        </p:attrNameLst>
                                      </p:cBhvr>
                                      <p:to>
                                        <p:strVal val="visible"/>
                                      </p:to>
                                    </p:set>
                                    <p:anim calcmode="lin" valueType="num">
                                      <p:cBhvr additive="base">
                                        <p:cTn id="73" dur="500" fill="hold"/>
                                        <p:tgtEl>
                                          <p:spTgt spid="5"/>
                                        </p:tgtEl>
                                        <p:attrNameLst>
                                          <p:attrName>ppt_x</p:attrName>
                                        </p:attrNameLst>
                                      </p:cBhvr>
                                      <p:tavLst>
                                        <p:tav tm="0">
                                          <p:val>
                                            <p:strVal val="#ppt_x"/>
                                          </p:val>
                                        </p:tav>
                                        <p:tav tm="100000">
                                          <p:val>
                                            <p:strVal val="#ppt_x"/>
                                          </p:val>
                                        </p:tav>
                                      </p:tavLst>
                                    </p:anim>
                                    <p:anim calcmode="lin" valueType="num">
                                      <p:cBhvr additive="base">
                                        <p:cTn id="74" dur="500" fill="hold"/>
                                        <p:tgtEl>
                                          <p:spTgt spid="5"/>
                                        </p:tgtEl>
                                        <p:attrNameLst>
                                          <p:attrName>ppt_y</p:attrName>
                                        </p:attrNameLst>
                                      </p:cBhvr>
                                      <p:tavLst>
                                        <p:tav tm="0">
                                          <p:val>
                                            <p:strVal val="0-#ppt_h/2"/>
                                          </p:val>
                                        </p:tav>
                                        <p:tav tm="100000">
                                          <p:val>
                                            <p:strVal val="#ppt_y"/>
                                          </p:val>
                                        </p:tav>
                                      </p:tavLst>
                                    </p:anim>
                                  </p:childTnLst>
                                </p:cTn>
                              </p:par>
                              <p:par>
                                <p:cTn id="75" presetID="2" presetClass="entr" presetSubtype="1" fill="hold" grpId="0" nodeType="withEffect">
                                  <p:stCondLst>
                                    <p:cond delay="0"/>
                                  </p:stCondLst>
                                  <p:childTnLst>
                                    <p:set>
                                      <p:cBhvr>
                                        <p:cTn id="76" dur="1" fill="hold">
                                          <p:stCondLst>
                                            <p:cond delay="0"/>
                                          </p:stCondLst>
                                        </p:cTn>
                                        <p:tgtEl>
                                          <p:spTgt spid="6"/>
                                        </p:tgtEl>
                                        <p:attrNameLst>
                                          <p:attrName>style.visibility</p:attrName>
                                        </p:attrNameLst>
                                      </p:cBhvr>
                                      <p:to>
                                        <p:strVal val="visible"/>
                                      </p:to>
                                    </p:set>
                                    <p:anim calcmode="lin" valueType="num">
                                      <p:cBhvr additive="base">
                                        <p:cTn id="77" dur="500" fill="hold"/>
                                        <p:tgtEl>
                                          <p:spTgt spid="6"/>
                                        </p:tgtEl>
                                        <p:attrNameLst>
                                          <p:attrName>ppt_x</p:attrName>
                                        </p:attrNameLst>
                                      </p:cBhvr>
                                      <p:tavLst>
                                        <p:tav tm="0">
                                          <p:val>
                                            <p:strVal val="#ppt_x"/>
                                          </p:val>
                                        </p:tav>
                                        <p:tav tm="100000">
                                          <p:val>
                                            <p:strVal val="#ppt_x"/>
                                          </p:val>
                                        </p:tav>
                                      </p:tavLst>
                                    </p:anim>
                                    <p:anim calcmode="lin" valueType="num">
                                      <p:cBhvr additive="base">
                                        <p:cTn id="78" dur="500" fill="hold"/>
                                        <p:tgtEl>
                                          <p:spTgt spid="6"/>
                                        </p:tgtEl>
                                        <p:attrNameLst>
                                          <p:attrName>ppt_y</p:attrName>
                                        </p:attrNameLst>
                                      </p:cBhvr>
                                      <p:tavLst>
                                        <p:tav tm="0">
                                          <p:val>
                                            <p:strVal val="0-#ppt_h/2"/>
                                          </p:val>
                                        </p:tav>
                                        <p:tav tm="100000">
                                          <p:val>
                                            <p:strVal val="#ppt_y"/>
                                          </p:val>
                                        </p:tav>
                                      </p:tavLst>
                                    </p:anim>
                                  </p:childTnLst>
                                </p:cTn>
                              </p:par>
                              <p:par>
                                <p:cTn id="79" presetID="22" presetClass="entr" presetSubtype="8" fill="hold" grpId="0" nodeType="withEffect">
                                  <p:stCondLst>
                                    <p:cond delay="0"/>
                                  </p:stCondLst>
                                  <p:childTnLst>
                                    <p:set>
                                      <p:cBhvr>
                                        <p:cTn id="80" dur="1" fill="hold">
                                          <p:stCondLst>
                                            <p:cond delay="0"/>
                                          </p:stCondLst>
                                        </p:cTn>
                                        <p:tgtEl>
                                          <p:spTgt spid="7"/>
                                        </p:tgtEl>
                                        <p:attrNameLst>
                                          <p:attrName>style.visibility</p:attrName>
                                        </p:attrNameLst>
                                      </p:cBhvr>
                                      <p:to>
                                        <p:strVal val="visible"/>
                                      </p:to>
                                    </p:set>
                                    <p:animEffect transition="in" filter="wipe(left)">
                                      <p:cBhvr>
                                        <p:cTn id="8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p:bldP spid="13315" grpId="0" animBg="1"/>
      <p:bldP spid="11268" grpId="0" bldLvl="0" animBg="1"/>
      <p:bldP spid="13323" grpId="0" bldLvl="0" animBg="1"/>
      <p:bldP spid="13324" grpId="0"/>
      <p:bldP spid="13325" grpId="0" bldLvl="0" animBg="1"/>
      <p:bldP spid="13326" grpId="0"/>
      <p:bldP spid="11282" grpId="0" animBg="1"/>
      <p:bldP spid="11284" grpId="0" bldLvl="0" animBg="1"/>
      <p:bldP spid="11286" grpId="0" bldLvl="0" animBg="1"/>
      <p:bldP spid="13335" grpId="0"/>
      <p:bldP spid="11288" grpId="0" bldLvl="0" animBg="1"/>
      <p:bldP spid="13337" grpId="0"/>
      <p:bldP spid="13338" grpId="0"/>
      <p:bldP spid="2" grpId="0" bldLvl="0" animBg="1"/>
      <p:bldP spid="4" grpId="0"/>
      <p:bldP spid="5" grpId="0" bldLvl="0" animBg="1"/>
      <p:bldP spid="6" grpId="0"/>
      <p:bldP spid="7"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249142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tx1"/>
                </a:solidFill>
                <a:latin typeface="微软雅黑" panose="020B0503020204020204" pitchFamily="34" charset="-122"/>
                <a:ea typeface="微软雅黑" panose="020B0503020204020204" pitchFamily="34" charset="-122"/>
              </a:rPr>
              <a:t>01    学习目标</a:t>
            </a:r>
            <a:endParaRPr lang="en-US" altLang="zh-CN" sz="3200" b="1">
              <a:solidFill>
                <a:schemeClr val="tx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solidFill>
                  <a:schemeClr val="bg1"/>
                </a:solidFill>
                <a:latin typeface="微软雅黑" panose="020B0503020204020204" pitchFamily="34" charset="-122"/>
                <a:ea typeface="微软雅黑" panose="020B0503020204020204" pitchFamily="34" charset="-122"/>
              </a:rPr>
              <a:t>02    </a:t>
            </a:r>
            <a:r>
              <a:rPr lang="zh-CN" altLang="en-US" sz="3200" b="1">
                <a:solidFill>
                  <a:schemeClr val="bg1"/>
                </a:solidFill>
                <a:latin typeface="微软雅黑" panose="020B0503020204020204" pitchFamily="34" charset="-122"/>
                <a:ea typeface="微软雅黑" panose="020B0503020204020204" pitchFamily="34" charset="-122"/>
                <a:sym typeface="+mn-ea"/>
              </a:rPr>
              <a:t>内容讲授</a:t>
            </a:r>
            <a:endParaRPr lang="zh-CN" altLang="en-US" sz="3200" b="1">
              <a:solidFill>
                <a:schemeClr val="bg1"/>
              </a:solidFill>
              <a:latin typeface="微软雅黑" panose="020B0503020204020204" pitchFamily="34" charset="-122"/>
              <a:ea typeface="微软雅黑" panose="020B0503020204020204" pitchFamily="34" charset="-122"/>
              <a:sym typeface="+mn-ea"/>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latin typeface="微软雅黑" panose="020B0503020204020204" pitchFamily="34" charset="-122"/>
                <a:ea typeface="微软雅黑" panose="020B0503020204020204" pitchFamily="34" charset="-122"/>
              </a:rPr>
              <a:t>03    总结</a:t>
            </a:r>
            <a:endParaRPr lang="en-US" altLang="zh-CN"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11270"/>
                                        </p:tgtEl>
                                        <p:attrNameLst>
                                          <p:attrName>style.visibility</p:attrName>
                                        </p:attrNameLst>
                                      </p:cBhvr>
                                      <p:to>
                                        <p:strVal val="visible"/>
                                      </p:to>
                                    </p:set>
                                    <p:anim calcmode="lin" valueType="num">
                                      <p:cBhvr additive="base">
                                        <p:cTn id="15" dur="500" fill="hold"/>
                                        <p:tgtEl>
                                          <p:spTgt spid="11270"/>
                                        </p:tgtEl>
                                        <p:attrNameLst>
                                          <p:attrName>ppt_x</p:attrName>
                                        </p:attrNameLst>
                                      </p:cBhvr>
                                      <p:tavLst>
                                        <p:tav tm="0">
                                          <p:val>
                                            <p:strVal val="#ppt_x"/>
                                          </p:val>
                                        </p:tav>
                                        <p:tav tm="100000">
                                          <p:val>
                                            <p:strVal val="#ppt_x"/>
                                          </p:val>
                                        </p:tav>
                                      </p:tavLst>
                                    </p:anim>
                                    <p:anim calcmode="lin" valueType="num">
                                      <p:cBhvr additive="base">
                                        <p:cTn id="16" dur="500" fill="hold"/>
                                        <p:tgtEl>
                                          <p:spTgt spid="1127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8" fill="hold" grpId="0" nodeType="afterEffect">
                                  <p:stCondLst>
                                    <p:cond delay="0"/>
                                  </p:stCondLst>
                                  <p:childTnLst>
                                    <p:set>
                                      <p:cBhvr>
                                        <p:cTn id="23" dur="1" fill="hold">
                                          <p:stCondLst>
                                            <p:cond delay="0"/>
                                          </p:stCondLst>
                                        </p:cTn>
                                        <p:tgtEl>
                                          <p:spTgt spid="9217"/>
                                        </p:tgtEl>
                                        <p:attrNameLst>
                                          <p:attrName>style.visibility</p:attrName>
                                        </p:attrNameLst>
                                      </p:cBhvr>
                                      <p:to>
                                        <p:strVal val="visible"/>
                                      </p:to>
                                    </p:set>
                                    <p:anim calcmode="lin" valueType="num">
                                      <p:cBhvr additive="base">
                                        <p:cTn id="24" dur="1000" fill="hold"/>
                                        <p:tgtEl>
                                          <p:spTgt spid="9217"/>
                                        </p:tgtEl>
                                        <p:attrNameLst>
                                          <p:attrName>ppt_x</p:attrName>
                                        </p:attrNameLst>
                                      </p:cBhvr>
                                      <p:tavLst>
                                        <p:tav tm="0">
                                          <p:val>
                                            <p:strVal val="0-#ppt_w/2"/>
                                          </p:val>
                                        </p:tav>
                                        <p:tav tm="100000">
                                          <p:val>
                                            <p:strVal val="#ppt_x"/>
                                          </p:val>
                                        </p:tav>
                                      </p:tavLst>
                                    </p:anim>
                                    <p:anim calcmode="lin" valueType="num">
                                      <p:cBhvr additive="base">
                                        <p:cTn id="25" dur="1000" fill="hold"/>
                                        <p:tgtEl>
                                          <p:spTgt spid="9217"/>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1+#ppt_w/2"/>
                                          </p:val>
                                        </p:tav>
                                        <p:tav tm="100000">
                                          <p:val>
                                            <p:strVal val="#ppt_x"/>
                                          </p:val>
                                        </p:tav>
                                      </p:tavLst>
                                    </p:anim>
                                    <p:anim calcmode="lin" valueType="num">
                                      <p:cBhvr additive="base">
                                        <p:cTn id="29"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0"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 name="文本框 4"/>
          <p:cNvSpPr txBox="1"/>
          <p:nvPr/>
        </p:nvSpPr>
        <p:spPr>
          <a:xfrm>
            <a:off x="2450465" y="5283835"/>
            <a:ext cx="9741535" cy="521970"/>
          </a:xfrm>
          <a:prstGeom prst="rect">
            <a:avLst/>
          </a:prstGeom>
          <a:noFill/>
        </p:spPr>
        <p:txBody>
          <a:bodyPr wrap="square" rtlCol="0">
            <a:spAutoFit/>
          </a:bodyPr>
          <a:p>
            <a:r>
              <a:rPr lang="zh-CN" altLang="en-US" sz="2800">
                <a:solidFill>
                  <a:schemeClr val="bg1"/>
                </a:solidFill>
                <a:latin typeface="微软雅黑" panose="020B0503020204020204" pitchFamily="34" charset="-122"/>
                <a:ea typeface="微软雅黑" panose="020B0503020204020204" pitchFamily="34" charset="-122"/>
              </a:rPr>
              <a:t>猴子取食的实验说明了什么问题？</a:t>
            </a:r>
            <a:endParaRPr lang="zh-CN" altLang="en-US" sz="2800">
              <a:solidFill>
                <a:schemeClr val="bg1"/>
              </a:solidFill>
              <a:latin typeface="微软雅黑" panose="020B0503020204020204" pitchFamily="34" charset="-122"/>
              <a:ea typeface="微软雅黑" panose="020B0503020204020204" pitchFamily="34" charset="-122"/>
            </a:endParaRPr>
          </a:p>
        </p:txBody>
      </p:sp>
      <p:sp>
        <p:nvSpPr>
          <p:cNvPr id="28675" name="Rectangle 3"/>
          <p:cNvSpPr>
            <a:spLocks noGrp="1"/>
          </p:cNvSpPr>
          <p:nvPr/>
        </p:nvSpPr>
        <p:spPr>
          <a:xfrm>
            <a:off x="1213485" y="2212340"/>
            <a:ext cx="10188575" cy="4238625"/>
          </a:xfrm>
        </p:spPr>
        <p:style>
          <a:lnRef idx="2">
            <a:schemeClr val="dk1"/>
          </a:lnRef>
          <a:fillRef idx="1">
            <a:schemeClr val="lt1"/>
          </a:fillRef>
          <a:effectRef idx="0">
            <a:schemeClr val="dk1"/>
          </a:effectRef>
          <a:fontRef idx="minor">
            <a:schemeClr val="dk1"/>
          </a:fontRef>
        </p:style>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eaLnBrk="1" hangingPunct="1">
              <a:lnSpc>
                <a:spcPct val="90000"/>
              </a:lnSpc>
              <a:buNone/>
            </a:pPr>
            <a:r>
              <a:rPr lang="zh-CN" altLang="en-US" sz="2800" b="1" dirty="0">
                <a:latin typeface="黑体" panose="02010609060101010101" charset="-122"/>
                <a:ea typeface="黑体" panose="02010609060101010101" charset="-122"/>
              </a:rPr>
              <a:t>在乐百氏的历史上，经历了三种业态的架构模式：从</a:t>
            </a:r>
            <a:r>
              <a:rPr lang="en-US" altLang="zh-CN" sz="2800" b="1" dirty="0">
                <a:latin typeface="黑体" panose="02010609060101010101" charset="-122"/>
                <a:ea typeface="黑体" panose="02010609060101010101" charset="-122"/>
              </a:rPr>
              <a:t>1989</a:t>
            </a:r>
            <a:r>
              <a:rPr lang="zh-CN" altLang="en-US" sz="2800" b="1" dirty="0">
                <a:latin typeface="黑体" panose="02010609060101010101" charset="-122"/>
                <a:ea typeface="黑体" panose="02010609060101010101" charset="-122"/>
              </a:rPr>
              <a:t>年创业到</a:t>
            </a:r>
            <a:r>
              <a:rPr lang="en-US" altLang="zh-CN" sz="2800" b="1" dirty="0">
                <a:latin typeface="黑体" panose="02010609060101010101" charset="-122"/>
                <a:ea typeface="黑体" panose="02010609060101010101" charset="-122"/>
              </a:rPr>
              <a:t>2001</a:t>
            </a:r>
            <a:r>
              <a:rPr lang="zh-CN" altLang="en-US" sz="2800" b="1" dirty="0">
                <a:latin typeface="黑体" panose="02010609060101010101" charset="-122"/>
                <a:ea typeface="黑体" panose="02010609060101010101" charset="-122"/>
              </a:rPr>
              <a:t>年</a:t>
            </a:r>
            <a:r>
              <a:rPr lang="en-US" altLang="zh-CN" sz="2800" b="1" dirty="0">
                <a:latin typeface="黑体" panose="02010609060101010101" charset="-122"/>
                <a:ea typeface="黑体" panose="02010609060101010101" charset="-122"/>
              </a:rPr>
              <a:t>8</a:t>
            </a:r>
            <a:r>
              <a:rPr lang="zh-CN" altLang="en-US" sz="2800" b="1" dirty="0">
                <a:latin typeface="黑体" panose="02010609060101010101" charset="-122"/>
                <a:ea typeface="黑体" panose="02010609060101010101" charset="-122"/>
              </a:rPr>
              <a:t>月，乐百氏一直都采取的</a:t>
            </a:r>
            <a:r>
              <a:rPr lang="zh-CN" altLang="en-US" sz="2800" b="1" dirty="0">
                <a:solidFill>
                  <a:srgbClr val="FF0000"/>
                </a:solidFill>
                <a:latin typeface="黑体" panose="02010609060101010101" charset="-122"/>
                <a:ea typeface="黑体" panose="02010609060101010101" charset="-122"/>
              </a:rPr>
              <a:t>直线职能制，</a:t>
            </a:r>
            <a:r>
              <a:rPr lang="zh-CN" altLang="en-US" sz="2800" b="1" dirty="0">
                <a:latin typeface="黑体" panose="02010609060101010101" charset="-122"/>
                <a:ea typeface="黑体" panose="02010609060101010101" charset="-122"/>
              </a:rPr>
              <a:t>按产、供、销分成几大部门，再由全国各分公司负责销售；</a:t>
            </a:r>
            <a:endParaRPr lang="zh-CN" altLang="en-US" sz="2800" b="1" dirty="0">
              <a:latin typeface="黑体" panose="02010609060101010101" charset="-122"/>
              <a:ea typeface="黑体" panose="02010609060101010101" charset="-122"/>
            </a:endParaRPr>
          </a:p>
          <a:p>
            <a:pPr eaLnBrk="1" hangingPunct="1">
              <a:lnSpc>
                <a:spcPct val="90000"/>
              </a:lnSpc>
              <a:buNone/>
            </a:pPr>
            <a:r>
              <a:rPr lang="zh-CN" altLang="en-US" sz="2800" b="1" dirty="0">
                <a:latin typeface="黑体" panose="02010609060101010101" charset="-122"/>
                <a:ea typeface="黑体" panose="02010609060101010101" charset="-122"/>
              </a:rPr>
              <a:t>从</a:t>
            </a:r>
            <a:r>
              <a:rPr lang="en-US" altLang="zh-CN" sz="2800" b="1" dirty="0">
                <a:latin typeface="黑体" panose="02010609060101010101" charset="-122"/>
                <a:ea typeface="黑体" panose="02010609060101010101" charset="-122"/>
              </a:rPr>
              <a:t>2001</a:t>
            </a:r>
            <a:r>
              <a:rPr lang="zh-CN" altLang="en-US" sz="2800" b="1" dirty="0">
                <a:latin typeface="黑体" panose="02010609060101010101" charset="-122"/>
                <a:ea typeface="黑体" panose="02010609060101010101" charset="-122"/>
              </a:rPr>
              <a:t>年</a:t>
            </a:r>
            <a:r>
              <a:rPr lang="en-US" altLang="zh-CN" sz="2800" b="1" dirty="0">
                <a:latin typeface="黑体" panose="02010609060101010101" charset="-122"/>
                <a:ea typeface="黑体" panose="02010609060101010101" charset="-122"/>
              </a:rPr>
              <a:t>8</a:t>
            </a:r>
            <a:r>
              <a:rPr lang="zh-CN" altLang="en-US" sz="2800" b="1" dirty="0">
                <a:latin typeface="黑体" panose="02010609060101010101" charset="-122"/>
                <a:ea typeface="黑体" panose="02010609060101010101" charset="-122"/>
              </a:rPr>
              <a:t>月到</a:t>
            </a:r>
            <a:r>
              <a:rPr lang="en-US" altLang="zh-CN" sz="2800" b="1" dirty="0">
                <a:latin typeface="黑体" panose="02010609060101010101" charset="-122"/>
                <a:ea typeface="黑体" panose="02010609060101010101" charset="-122"/>
              </a:rPr>
              <a:t>2002</a:t>
            </a:r>
            <a:r>
              <a:rPr lang="zh-CN" altLang="en-US" sz="2800" b="1" dirty="0">
                <a:latin typeface="黑体" panose="02010609060101010101" charset="-122"/>
                <a:ea typeface="黑体" panose="02010609060101010101" charset="-122"/>
              </a:rPr>
              <a:t>年</a:t>
            </a:r>
            <a:r>
              <a:rPr lang="en-US" altLang="zh-CN" sz="2800" b="1" dirty="0">
                <a:latin typeface="黑体" panose="02010609060101010101" charset="-122"/>
                <a:ea typeface="黑体" panose="02010609060101010101" charset="-122"/>
              </a:rPr>
              <a:t>3</a:t>
            </a:r>
            <a:r>
              <a:rPr lang="zh-CN" altLang="en-US" sz="2800" b="1" dirty="0">
                <a:latin typeface="黑体" panose="02010609060101010101" charset="-122"/>
                <a:ea typeface="黑体" panose="02010609060101010101" charset="-122"/>
              </a:rPr>
              <a:t>月，实施了</a:t>
            </a:r>
            <a:r>
              <a:rPr lang="zh-CN" altLang="en-US" sz="2800" b="1" dirty="0">
                <a:solidFill>
                  <a:srgbClr val="FF0000"/>
                </a:solidFill>
                <a:latin typeface="黑体" panose="02010609060101010101" charset="-122"/>
                <a:ea typeface="黑体" panose="02010609060101010101" charset="-122"/>
              </a:rPr>
              <a:t>产品事业部制，</a:t>
            </a:r>
            <a:r>
              <a:rPr lang="zh-CN" altLang="en-US" sz="2800" b="1" dirty="0">
                <a:latin typeface="黑体" panose="02010609060101010101" charset="-122"/>
                <a:ea typeface="黑体" panose="02010609060101010101" charset="-122"/>
              </a:rPr>
              <a:t>这在乐百氏历史上虽然实施的时间很短，但为现在实施区域事业部制奠定了基础，实现了组织结构变革中的平稳过渡。</a:t>
            </a:r>
            <a:endParaRPr lang="zh-CN" altLang="en-US" sz="2800" b="1" dirty="0">
              <a:latin typeface="黑体" panose="02010609060101010101" charset="-122"/>
              <a:ea typeface="黑体" panose="02010609060101010101" charset="-122"/>
            </a:endParaRPr>
          </a:p>
          <a:p>
            <a:pPr eaLnBrk="1" hangingPunct="1">
              <a:lnSpc>
                <a:spcPct val="90000"/>
              </a:lnSpc>
              <a:buNone/>
            </a:pPr>
            <a:r>
              <a:rPr lang="en-US" altLang="zh-CN" sz="2800" b="1" dirty="0">
                <a:latin typeface="黑体" panose="02010609060101010101" charset="-122"/>
                <a:ea typeface="黑体" panose="02010609060101010101" charset="-122"/>
              </a:rPr>
              <a:t>2002</a:t>
            </a:r>
            <a:r>
              <a:rPr lang="zh-CN" altLang="en-US" sz="2800" b="1" dirty="0">
                <a:latin typeface="黑体" panose="02010609060101010101" charset="-122"/>
                <a:ea typeface="黑体" panose="02010609060101010101" charset="-122"/>
              </a:rPr>
              <a:t>年</a:t>
            </a:r>
            <a:r>
              <a:rPr lang="en-US" altLang="zh-CN" sz="2800" b="1" dirty="0">
                <a:latin typeface="黑体" panose="02010609060101010101" charset="-122"/>
                <a:ea typeface="黑体" panose="02010609060101010101" charset="-122"/>
              </a:rPr>
              <a:t>3</a:t>
            </a:r>
            <a:r>
              <a:rPr lang="zh-CN" altLang="en-US" sz="2800" b="1" dirty="0">
                <a:latin typeface="黑体" panose="02010609060101010101" charset="-122"/>
                <a:ea typeface="黑体" panose="02010609060101010101" charset="-122"/>
              </a:rPr>
              <a:t>月</a:t>
            </a:r>
            <a:r>
              <a:rPr lang="en-US" altLang="zh-CN" sz="2800" b="1" dirty="0">
                <a:latin typeface="黑体" panose="02010609060101010101" charset="-122"/>
                <a:ea typeface="黑体" panose="02010609060101010101" charset="-122"/>
              </a:rPr>
              <a:t>11</a:t>
            </a:r>
            <a:r>
              <a:rPr lang="zh-CN" altLang="en-US" sz="2800" b="1" dirty="0">
                <a:latin typeface="黑体" panose="02010609060101010101" charset="-122"/>
                <a:ea typeface="黑体" panose="02010609060101010101" charset="-122"/>
              </a:rPr>
              <a:t>日，</a:t>
            </a:r>
            <a:r>
              <a:rPr lang="zh-CN" altLang="en-US" sz="2800" b="1" dirty="0">
                <a:solidFill>
                  <a:srgbClr val="FF0000"/>
                </a:solidFill>
                <a:latin typeface="黑体" panose="02010609060101010101" charset="-122"/>
                <a:ea typeface="黑体" panose="02010609060101010101" charset="-122"/>
              </a:rPr>
              <a:t>区域事业部</a:t>
            </a:r>
            <a:r>
              <a:rPr lang="zh-CN" altLang="en-US" sz="2800" b="1" dirty="0">
                <a:latin typeface="黑体" panose="02010609060101010101" charset="-122"/>
                <a:ea typeface="黑体" panose="02010609060101010101" charset="-122"/>
              </a:rPr>
              <a:t>正式出台，乐百氏按地域分为五大块：西南、中南、华东、北方和华北。  </a:t>
            </a:r>
            <a:endParaRPr lang="zh-CN" altLang="en-US" sz="2800" b="1" dirty="0">
              <a:latin typeface="黑体" panose="02010609060101010101" charset="-122"/>
              <a:ea typeface="黑体" panose="02010609060101010101" charset="-122"/>
            </a:endParaRPr>
          </a:p>
        </p:txBody>
      </p:sp>
      <p:sp>
        <p:nvSpPr>
          <p:cNvPr id="60" name="圆角矩形 59"/>
          <p:cNvSpPr/>
          <p:nvPr/>
        </p:nvSpPr>
        <p:spPr bwMode="auto">
          <a:xfrm>
            <a:off x="3384550" y="1185545"/>
            <a:ext cx="4779645" cy="774065"/>
          </a:xfrm>
          <a:prstGeom prst="roundRect">
            <a:avLst>
              <a:gd name="adj" fmla="val 50000"/>
            </a:avLst>
          </a:prstGeom>
        </p:spPr>
        <p:style>
          <a:lnRef idx="3">
            <a:schemeClr val="lt1"/>
          </a:lnRef>
          <a:fillRef idx="1">
            <a:schemeClr val="accent1"/>
          </a:fillRef>
          <a:effectRef idx="1">
            <a:schemeClr val="accent1"/>
          </a:effectRef>
          <a:fontRef idx="minor">
            <a:schemeClr val="lt1"/>
          </a:fontRef>
        </p:style>
        <p:txBody>
          <a:bodyPr lIns="68543" tIns="34272" rIns="68543" bIns="34272" anchor="ctr"/>
          <a:p>
            <a:pPr algn="ctr">
              <a:defRPr/>
            </a:pPr>
            <a:r>
              <a:rPr lang="zh-CN" altLang="en-US" sz="3200" kern="0">
                <a:solidFill>
                  <a:schemeClr val="bg1"/>
                </a:solidFill>
                <a:latin typeface="微软雅黑" panose="020B0503020204020204" pitchFamily="34" charset="-122"/>
                <a:ea typeface="微软雅黑" panose="020B0503020204020204" pitchFamily="34" charset="-122"/>
              </a:rPr>
              <a:t>乐百氏的组织结构调整</a:t>
            </a:r>
            <a:endParaRPr lang="zh-CN" altLang="en-US" sz="3200" kern="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396875" y="1034415"/>
            <a:ext cx="1824990" cy="521970"/>
          </a:xfrm>
          <a:prstGeom prst="rect">
            <a:avLst/>
          </a:prstGeom>
          <a:noFill/>
          <a:ln>
            <a:solidFill>
              <a:schemeClr val="tx1"/>
            </a:solidFill>
            <a:prstDash val="dash"/>
          </a:ln>
        </p:spPr>
        <p:txBody>
          <a:bodyPr wrap="square" rtlCol="0">
            <a:spAutoFit/>
          </a:bodyPr>
          <a:p>
            <a:r>
              <a:rPr lang="zh-CN" altLang="en-US" sz="2800" b="1">
                <a:latin typeface="微软雅黑" panose="020B0503020204020204" pitchFamily="34" charset="-122"/>
                <a:ea typeface="微软雅黑" panose="020B0503020204020204" pitchFamily="34" charset="-122"/>
              </a:rPr>
              <a:t>导入案例</a:t>
            </a:r>
            <a:endParaRPr lang="zh-CN" altLang="en-US" sz="2800" b="1">
              <a:latin typeface="微软雅黑" panose="020B0503020204020204" pitchFamily="34" charset="-122"/>
              <a:ea typeface="微软雅黑" panose="020B0503020204020204" pitchFamily="34" charset="-122"/>
            </a:endParaRPr>
          </a:p>
        </p:txBody>
      </p:sp>
      <p:sp>
        <p:nvSpPr>
          <p:cNvPr id="4" name="文本框 3"/>
          <p:cNvSpPr txBox="1"/>
          <p:nvPr/>
        </p:nvSpPr>
        <p:spPr>
          <a:xfrm>
            <a:off x="1213485" y="5639435"/>
            <a:ext cx="7539355" cy="521970"/>
          </a:xfrm>
          <a:prstGeom prst="rect">
            <a:avLst/>
          </a:prstGeom>
          <a:noFill/>
          <a:ln>
            <a:solidFill>
              <a:schemeClr val="tx1"/>
            </a:solidFill>
            <a:prstDash val="dash"/>
          </a:ln>
        </p:spPr>
        <p:txBody>
          <a:bodyPr wrap="square" rtlCol="0">
            <a:spAutoFit/>
          </a:bodyPr>
          <a:p>
            <a:r>
              <a:rPr lang="zh-CN" altLang="en-US" sz="2800">
                <a:latin typeface="微软雅黑" panose="020B0503020204020204" pitchFamily="34" charset="-122"/>
                <a:ea typeface="微软雅黑" panose="020B0503020204020204" pitchFamily="34" charset="-122"/>
              </a:rPr>
              <a:t>问题：乐百氏的组织结构是如何变迁的？</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iterate type="lt">
                                    <p:tmPct val="10000"/>
                                  </p:iterate>
                                  <p:childTnLst>
                                    <p:set>
                                      <p:cBhvr>
                                        <p:cTn id="11" dur="1" fill="hold">
                                          <p:stCondLst>
                                            <p:cond delay="0"/>
                                          </p:stCondLst>
                                        </p:cTn>
                                        <p:tgtEl>
                                          <p:spTgt spid="28675">
                                            <p:txEl>
                                              <p:charRg st="4294967295" end="4294967295"/>
                                            </p:txEl>
                                          </p:spTgt>
                                        </p:tgtEl>
                                        <p:attrNameLst>
                                          <p:attrName>style.visibility</p:attrName>
                                        </p:attrNameLst>
                                      </p:cBhvr>
                                      <p:to>
                                        <p:strVal val="visible"/>
                                      </p:to>
                                    </p:set>
                                    <p:animEffect transition="in" filter="fade">
                                      <p:cBhvr>
                                        <p:cTn id="12" dur="500"/>
                                        <p:tgtEl>
                                          <p:spTgt spid="28675">
                                            <p:txEl>
                                              <p:charRg st="4294967295" end="4294967295"/>
                                            </p:txEl>
                                          </p:spTgt>
                                        </p:tgtEl>
                                      </p:cBhvr>
                                    </p:animEffect>
                                    <p:anim calcmode="lin" valueType="num">
                                      <p:cBhvr>
                                        <p:cTn id="13" dur="500" fill="hold"/>
                                        <p:tgtEl>
                                          <p:spTgt spid="28675">
                                            <p:txEl>
                                              <p:charRg st="4294967295" end="4294967295"/>
                                            </p:txEl>
                                          </p:spTgt>
                                        </p:tgtEl>
                                        <p:attrNameLst>
                                          <p:attrName>ppt_w</p:attrName>
                                        </p:attrNameLst>
                                      </p:cBhvr>
                                      <p:tavLst>
                                        <p:tav tm="0" fmla="#ppt_w*sin(2.5*pi*$)">
                                          <p:val>
                                            <p:fltVal val="0.000000"/>
                                          </p:val>
                                        </p:tav>
                                        <p:tav tm="100000">
                                          <p:val>
                                            <p:fltVal val="1.000000"/>
                                          </p:val>
                                        </p:tav>
                                      </p:tavLst>
                                    </p:anim>
                                    <p:anim calcmode="lin" valueType="num">
                                      <p:cBhvr>
                                        <p:cTn id="14" dur="500" fill="hold"/>
                                        <p:tgtEl>
                                          <p:spTgt spid="28675">
                                            <p:txEl>
                                              <p:charRg st="4294967295" end="4294967295"/>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iterate type="lt">
                                    <p:tmPct val="10000"/>
                                  </p:iterate>
                                  <p:childTnLst>
                                    <p:set>
                                      <p:cBhvr>
                                        <p:cTn id="18" dur="1" fill="hold">
                                          <p:stCondLst>
                                            <p:cond delay="0"/>
                                          </p:stCondLst>
                                        </p:cTn>
                                        <p:tgtEl>
                                          <p:spTgt spid="28675">
                                            <p:txEl>
                                              <p:charRg st="0" end="81"/>
                                            </p:txEl>
                                          </p:spTgt>
                                        </p:tgtEl>
                                        <p:attrNameLst>
                                          <p:attrName>style.visibility</p:attrName>
                                        </p:attrNameLst>
                                      </p:cBhvr>
                                      <p:to>
                                        <p:strVal val="visible"/>
                                      </p:to>
                                    </p:set>
                                    <p:animEffect transition="in" filter="fade">
                                      <p:cBhvr>
                                        <p:cTn id="19" dur="500"/>
                                        <p:tgtEl>
                                          <p:spTgt spid="28675">
                                            <p:txEl>
                                              <p:charRg st="0" end="81"/>
                                            </p:txEl>
                                          </p:spTgt>
                                        </p:tgtEl>
                                      </p:cBhvr>
                                    </p:animEffect>
                                    <p:anim calcmode="lin" valueType="num">
                                      <p:cBhvr>
                                        <p:cTn id="20" dur="500" fill="hold"/>
                                        <p:tgtEl>
                                          <p:spTgt spid="28675">
                                            <p:txEl>
                                              <p:charRg st="0" end="81"/>
                                            </p:txEl>
                                          </p:spTgt>
                                        </p:tgtEl>
                                        <p:attrNameLst>
                                          <p:attrName>ppt_w</p:attrName>
                                        </p:attrNameLst>
                                      </p:cBhvr>
                                      <p:tavLst>
                                        <p:tav tm="0" fmla="#ppt_w*sin(2.5*pi*$)">
                                          <p:val>
                                            <p:fltVal val="0.000000"/>
                                          </p:val>
                                        </p:tav>
                                        <p:tav tm="100000">
                                          <p:val>
                                            <p:fltVal val="1.000000"/>
                                          </p:val>
                                        </p:tav>
                                      </p:tavLst>
                                    </p:anim>
                                    <p:anim calcmode="lin" valueType="num">
                                      <p:cBhvr>
                                        <p:cTn id="21" dur="500" fill="hold"/>
                                        <p:tgtEl>
                                          <p:spTgt spid="28675">
                                            <p:txEl>
                                              <p:charRg st="0" end="81"/>
                                            </p:txEl>
                                          </p:spTgt>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grpId="0" nodeType="clickEffect">
                                  <p:stCondLst>
                                    <p:cond delay="0"/>
                                  </p:stCondLst>
                                  <p:iterate type="lt">
                                    <p:tmPct val="10000"/>
                                  </p:iterate>
                                  <p:childTnLst>
                                    <p:set>
                                      <p:cBhvr>
                                        <p:cTn id="25" dur="1" fill="hold">
                                          <p:stCondLst>
                                            <p:cond delay="0"/>
                                          </p:stCondLst>
                                        </p:cTn>
                                        <p:tgtEl>
                                          <p:spTgt spid="28675">
                                            <p:txEl>
                                              <p:charRg st="81" end="161"/>
                                            </p:txEl>
                                          </p:spTgt>
                                        </p:tgtEl>
                                        <p:attrNameLst>
                                          <p:attrName>style.visibility</p:attrName>
                                        </p:attrNameLst>
                                      </p:cBhvr>
                                      <p:to>
                                        <p:strVal val="visible"/>
                                      </p:to>
                                    </p:set>
                                    <p:animEffect transition="in" filter="fade">
                                      <p:cBhvr>
                                        <p:cTn id="26" dur="500"/>
                                        <p:tgtEl>
                                          <p:spTgt spid="28675">
                                            <p:txEl>
                                              <p:charRg st="81" end="161"/>
                                            </p:txEl>
                                          </p:spTgt>
                                        </p:tgtEl>
                                      </p:cBhvr>
                                    </p:animEffect>
                                    <p:anim calcmode="lin" valueType="num">
                                      <p:cBhvr>
                                        <p:cTn id="27" dur="500" fill="hold"/>
                                        <p:tgtEl>
                                          <p:spTgt spid="28675">
                                            <p:txEl>
                                              <p:charRg st="81" end="161"/>
                                            </p:txEl>
                                          </p:spTgt>
                                        </p:tgtEl>
                                        <p:attrNameLst>
                                          <p:attrName>ppt_w</p:attrName>
                                        </p:attrNameLst>
                                      </p:cBhvr>
                                      <p:tavLst>
                                        <p:tav tm="0" fmla="#ppt_w*sin(2.5*pi*$)">
                                          <p:val>
                                            <p:fltVal val="0.000000"/>
                                          </p:val>
                                        </p:tav>
                                        <p:tav tm="100000">
                                          <p:val>
                                            <p:fltVal val="1.000000"/>
                                          </p:val>
                                        </p:tav>
                                      </p:tavLst>
                                    </p:anim>
                                    <p:anim calcmode="lin" valueType="num">
                                      <p:cBhvr>
                                        <p:cTn id="28" dur="500" fill="hold"/>
                                        <p:tgtEl>
                                          <p:spTgt spid="28675">
                                            <p:txEl>
                                              <p:charRg st="81" end="161"/>
                                            </p:txEl>
                                          </p:spTgt>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grpId="0" nodeType="clickEffect">
                                  <p:stCondLst>
                                    <p:cond delay="0"/>
                                  </p:stCondLst>
                                  <p:iterate type="lt">
                                    <p:tmPct val="10000"/>
                                  </p:iterate>
                                  <p:childTnLst>
                                    <p:set>
                                      <p:cBhvr>
                                        <p:cTn id="32" dur="1" fill="hold">
                                          <p:stCondLst>
                                            <p:cond delay="0"/>
                                          </p:stCondLst>
                                        </p:cTn>
                                        <p:tgtEl>
                                          <p:spTgt spid="28675">
                                            <p:txEl>
                                              <p:charRg st="161" end="212"/>
                                            </p:txEl>
                                          </p:spTgt>
                                        </p:tgtEl>
                                        <p:attrNameLst>
                                          <p:attrName>style.visibility</p:attrName>
                                        </p:attrNameLst>
                                      </p:cBhvr>
                                      <p:to>
                                        <p:strVal val="visible"/>
                                      </p:to>
                                    </p:set>
                                    <p:animEffect transition="in" filter="fade">
                                      <p:cBhvr>
                                        <p:cTn id="33" dur="500"/>
                                        <p:tgtEl>
                                          <p:spTgt spid="28675">
                                            <p:txEl>
                                              <p:charRg st="161" end="212"/>
                                            </p:txEl>
                                          </p:spTgt>
                                        </p:tgtEl>
                                      </p:cBhvr>
                                    </p:animEffect>
                                    <p:anim calcmode="lin" valueType="num">
                                      <p:cBhvr>
                                        <p:cTn id="34" dur="500" fill="hold"/>
                                        <p:tgtEl>
                                          <p:spTgt spid="28675">
                                            <p:txEl>
                                              <p:charRg st="161" end="212"/>
                                            </p:txEl>
                                          </p:spTgt>
                                        </p:tgtEl>
                                        <p:attrNameLst>
                                          <p:attrName>ppt_w</p:attrName>
                                        </p:attrNameLst>
                                      </p:cBhvr>
                                      <p:tavLst>
                                        <p:tav tm="0" fmla="#ppt_w*sin(2.5*pi*$)">
                                          <p:val>
                                            <p:fltVal val="0.000000"/>
                                          </p:val>
                                        </p:tav>
                                        <p:tav tm="100000">
                                          <p:val>
                                            <p:fltVal val="1.000000"/>
                                          </p:val>
                                        </p:tav>
                                      </p:tavLst>
                                    </p:anim>
                                    <p:anim calcmode="lin" valueType="num">
                                      <p:cBhvr>
                                        <p:cTn id="35" dur="500" fill="hold"/>
                                        <p:tgtEl>
                                          <p:spTgt spid="28675">
                                            <p:txEl>
                                              <p:charRg st="161" end="212"/>
                                            </p:txEl>
                                          </p:spTgt>
                                        </p:tgtEl>
                                        <p:attrNameLst>
                                          <p:attrName>ppt_h</p:attrName>
                                        </p:attrNameLst>
                                      </p:cBhvr>
                                      <p:tavLst>
                                        <p:tav tm="0">
                                          <p:val>
                                            <p:strVal val="#ppt_h"/>
                                          </p:val>
                                        </p:tav>
                                        <p:tav tm="100000">
                                          <p:val>
                                            <p:strVal val="#ppt_h"/>
                                          </p:val>
                                        </p:tav>
                                      </p:tavLst>
                                    </p:anim>
                                  </p:childTnLst>
                                </p:cTn>
                              </p:par>
                              <p:par>
                                <p:cTn id="36" presetID="2" presetClass="entr" presetSubtype="2" fill="hold" grpId="0" nodeType="withEffect">
                                  <p:stCondLst>
                                    <p:cond delay="0"/>
                                  </p:stCondLst>
                                  <p:childTnLst>
                                    <p:set>
                                      <p:cBhvr>
                                        <p:cTn id="37" dur="1" fill="hold">
                                          <p:stCondLst>
                                            <p:cond delay="0"/>
                                          </p:stCondLst>
                                        </p:cTn>
                                        <p:tgtEl>
                                          <p:spTgt spid="60"/>
                                        </p:tgtEl>
                                        <p:attrNameLst>
                                          <p:attrName>style.visibility</p:attrName>
                                        </p:attrNameLst>
                                      </p:cBhvr>
                                      <p:to>
                                        <p:strVal val="visible"/>
                                      </p:to>
                                    </p:set>
                                    <p:anim calcmode="lin" valueType="num">
                                      <p:cBhvr additive="base">
                                        <p:cTn id="38" dur="500" fill="hold"/>
                                        <p:tgtEl>
                                          <p:spTgt spid="60"/>
                                        </p:tgtEl>
                                        <p:attrNameLst>
                                          <p:attrName>ppt_x</p:attrName>
                                        </p:attrNameLst>
                                      </p:cBhvr>
                                      <p:tavLst>
                                        <p:tav tm="0">
                                          <p:val>
                                            <p:strVal val="1+#ppt_w/2"/>
                                          </p:val>
                                        </p:tav>
                                        <p:tav tm="100000">
                                          <p:val>
                                            <p:strVal val="#ppt_x"/>
                                          </p:val>
                                        </p:tav>
                                      </p:tavLst>
                                    </p:anim>
                                    <p:anim calcmode="lin" valueType="num">
                                      <p:cBhvr additive="base">
                                        <p:cTn id="39" dur="500" fill="hold"/>
                                        <p:tgtEl>
                                          <p:spTgt spid="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28675" grpId="0" build="p"/>
      <p:bldP spid="60"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9219" name="内容占位符 2"/>
          <p:cNvSpPr>
            <a:spLocks noGrp="1"/>
          </p:cNvSpPr>
          <p:nvPr/>
        </p:nvSpPr>
        <p:spPr>
          <a:xfrm>
            <a:off x="1477010" y="1823085"/>
            <a:ext cx="8534400" cy="728980"/>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None/>
            </a:pPr>
            <a:r>
              <a:rPr lang="en-US" altLang="zh-CN" sz="2400" b="1" dirty="0">
                <a:solidFill>
                  <a:schemeClr val="tx2"/>
                </a:solidFill>
                <a:latin typeface="微软雅黑" panose="020B0503020204020204" pitchFamily="34" charset="-122"/>
                <a:ea typeface="微软雅黑" panose="020B0503020204020204" pitchFamily="34" charset="-122"/>
              </a:rPr>
              <a:t>1.</a:t>
            </a:r>
            <a:r>
              <a:rPr lang="zh-CN" altLang="en-US" sz="2400" b="1" dirty="0">
                <a:solidFill>
                  <a:schemeClr val="tx2"/>
                </a:solidFill>
                <a:latin typeface="微软雅黑" panose="020B0503020204020204" pitchFamily="34" charset="-122"/>
                <a:ea typeface="微软雅黑" panose="020B0503020204020204" pitchFamily="34" charset="-122"/>
              </a:rPr>
              <a:t>直线制</a:t>
            </a:r>
            <a:endParaRPr lang="zh-CN" altLang="en-US" sz="2400" b="1" dirty="0">
              <a:solidFill>
                <a:schemeClr val="tx2"/>
              </a:solidFill>
              <a:latin typeface="微软雅黑" panose="020B0503020204020204" pitchFamily="34" charset="-122"/>
              <a:ea typeface="微软雅黑" panose="020B0503020204020204" pitchFamily="34" charset="-122"/>
            </a:endParaRPr>
          </a:p>
          <a:p>
            <a:pPr eaLnBrk="1" hangingPunct="1">
              <a:buNone/>
            </a:pPr>
            <a:endParaRPr lang="zh-CN" altLang="en-US" dirty="0">
              <a:ea typeface="宋体" panose="02010600030101010101" pitchFamily="2" charset="-122"/>
            </a:endParaRPr>
          </a:p>
        </p:txBody>
      </p:sp>
      <p:grpSp>
        <p:nvGrpSpPr>
          <p:cNvPr id="4" name="Group 4"/>
          <p:cNvGrpSpPr/>
          <p:nvPr/>
        </p:nvGrpSpPr>
        <p:grpSpPr>
          <a:xfrm>
            <a:off x="1845310" y="2403793"/>
            <a:ext cx="8280400" cy="3311525"/>
            <a:chOff x="536" y="1872"/>
            <a:chExt cx="4640" cy="1008"/>
          </a:xfrm>
          <a:solidFill>
            <a:schemeClr val="tx2">
              <a:lumMod val="60000"/>
              <a:lumOff val="40000"/>
            </a:schemeClr>
          </a:solidFill>
        </p:grpSpPr>
        <p:sp>
          <p:nvSpPr>
            <p:cNvPr id="4102" name="Rectangle 5"/>
            <p:cNvSpPr/>
            <p:nvPr/>
          </p:nvSpPr>
          <p:spPr>
            <a:xfrm>
              <a:off x="2544" y="1872"/>
              <a:ext cx="624"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800" b="1" dirty="0">
                  <a:latin typeface="Arial" panose="020B0604020202020204" pitchFamily="34" charset="0"/>
                  <a:ea typeface="华文新魏" pitchFamily="2" charset="-122"/>
                </a:rPr>
                <a:t>厂长</a:t>
              </a:r>
              <a:endParaRPr lang="zh-CN" altLang="en-US" sz="2800" b="1" dirty="0">
                <a:latin typeface="Arial" panose="020B0604020202020204" pitchFamily="34" charset="0"/>
                <a:ea typeface="华文新魏" pitchFamily="2" charset="-122"/>
              </a:endParaRPr>
            </a:p>
          </p:txBody>
        </p:sp>
        <p:sp>
          <p:nvSpPr>
            <p:cNvPr id="4103" name="Rectangle 6"/>
            <p:cNvSpPr/>
            <p:nvPr/>
          </p:nvSpPr>
          <p:spPr>
            <a:xfrm>
              <a:off x="536" y="2688"/>
              <a:ext cx="587"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200" b="1" dirty="0">
                  <a:latin typeface="Arial" panose="020B0604020202020204" pitchFamily="34" charset="0"/>
                  <a:ea typeface="华文新魏" pitchFamily="2" charset="-122"/>
                </a:rPr>
                <a:t>班组长</a:t>
              </a:r>
              <a:r>
                <a:rPr lang="en-US" altLang="zh-CN" sz="2200" b="1" dirty="0">
                  <a:latin typeface="Arial" panose="020B0604020202020204" pitchFamily="34" charset="0"/>
                  <a:ea typeface="华文新魏" pitchFamily="2" charset="-122"/>
                </a:rPr>
                <a:t>1</a:t>
              </a:r>
              <a:endParaRPr lang="zh-CN" altLang="en-US" sz="2200" b="1" dirty="0">
                <a:latin typeface="Arial" panose="020B0604020202020204" pitchFamily="34" charset="0"/>
                <a:ea typeface="华文新魏" pitchFamily="2" charset="-122"/>
              </a:endParaRPr>
            </a:p>
          </p:txBody>
        </p:sp>
        <p:sp>
          <p:nvSpPr>
            <p:cNvPr id="4104" name="Rectangle 7"/>
            <p:cNvSpPr/>
            <p:nvPr/>
          </p:nvSpPr>
          <p:spPr>
            <a:xfrm>
              <a:off x="960" y="2304"/>
              <a:ext cx="804"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200" b="1" dirty="0">
                  <a:latin typeface="Arial" panose="020B0604020202020204" pitchFamily="34" charset="0"/>
                  <a:ea typeface="华文新魏" pitchFamily="2" charset="-122"/>
                </a:rPr>
                <a:t>车间主任</a:t>
              </a:r>
              <a:r>
                <a:rPr lang="en-US" altLang="zh-CN" sz="2200" b="1" dirty="0">
                  <a:latin typeface="Arial" panose="020B0604020202020204" pitchFamily="34" charset="0"/>
                  <a:ea typeface="华文新魏" pitchFamily="2" charset="-122"/>
                </a:rPr>
                <a:t>1</a:t>
              </a:r>
              <a:endParaRPr lang="zh-CN" altLang="en-US" sz="2200" b="1" dirty="0">
                <a:latin typeface="Arial" panose="020B0604020202020204" pitchFamily="34" charset="0"/>
                <a:ea typeface="华文新魏" pitchFamily="2" charset="-122"/>
              </a:endParaRPr>
            </a:p>
          </p:txBody>
        </p:sp>
        <p:sp>
          <p:nvSpPr>
            <p:cNvPr id="4105" name="Rectangle 9"/>
            <p:cNvSpPr/>
            <p:nvPr/>
          </p:nvSpPr>
          <p:spPr>
            <a:xfrm>
              <a:off x="1422" y="2688"/>
              <a:ext cx="566"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200" b="1" dirty="0">
                  <a:latin typeface="Arial" panose="020B0604020202020204" pitchFamily="34" charset="0"/>
                  <a:ea typeface="华文新魏" pitchFamily="2" charset="-122"/>
                </a:rPr>
                <a:t>班组长</a:t>
              </a:r>
              <a:r>
                <a:rPr lang="en-US" altLang="zh-CN" sz="2200" b="1" dirty="0">
                  <a:latin typeface="Arial" panose="020B0604020202020204" pitchFamily="34" charset="0"/>
                  <a:ea typeface="华文新魏" pitchFamily="2" charset="-122"/>
                </a:rPr>
                <a:t>2</a:t>
              </a:r>
              <a:endParaRPr lang="zh-CN" altLang="en-US" sz="2200" b="1" dirty="0">
                <a:latin typeface="Arial" panose="020B0604020202020204" pitchFamily="34" charset="0"/>
                <a:ea typeface="华文新魏" pitchFamily="2" charset="-122"/>
              </a:endParaRPr>
            </a:p>
          </p:txBody>
        </p:sp>
        <p:cxnSp>
          <p:nvCxnSpPr>
            <p:cNvPr id="4106" name="AutoShape 10"/>
            <p:cNvCxnSpPr>
              <a:stCxn id="4104" idx="2"/>
              <a:endCxn id="4103" idx="0"/>
            </p:cNvCxnSpPr>
            <p:nvPr/>
          </p:nvCxnSpPr>
          <p:spPr>
            <a:xfrm rot="5400000">
              <a:off x="1000" y="2326"/>
              <a:ext cx="192" cy="532"/>
            </a:xfrm>
            <a:prstGeom prst="bentConnector3">
              <a:avLst>
                <a:gd name="adj1" fmla="val 50000"/>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4107" name="AutoShape 11"/>
            <p:cNvCxnSpPr>
              <a:stCxn id="4104" idx="2"/>
              <a:endCxn id="4105" idx="0"/>
            </p:cNvCxnSpPr>
            <p:nvPr/>
          </p:nvCxnSpPr>
          <p:spPr>
            <a:xfrm rot="-5400000" flipH="1">
              <a:off x="1436" y="2420"/>
              <a:ext cx="192" cy="343"/>
            </a:xfrm>
            <a:prstGeom prst="bentConnector3">
              <a:avLst>
                <a:gd name="adj1" fmla="val 50000"/>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4108" name="AutoShape 12"/>
            <p:cNvCxnSpPr>
              <a:stCxn id="4104" idx="2"/>
            </p:cNvCxnSpPr>
            <p:nvPr/>
          </p:nvCxnSpPr>
          <p:spPr>
            <a:xfrm flipH="1">
              <a:off x="1272" y="2496"/>
              <a:ext cx="90" cy="192"/>
            </a:xfrm>
            <a:prstGeom prst="straightConnector1">
              <a:avLst/>
            </a:prstGeom>
          </p:spPr>
          <p:style>
            <a:lnRef idx="1">
              <a:schemeClr val="accent1"/>
            </a:lnRef>
            <a:fillRef idx="3">
              <a:schemeClr val="accent1"/>
            </a:fillRef>
            <a:effectRef idx="2">
              <a:schemeClr val="accent1"/>
            </a:effectRef>
            <a:fontRef idx="minor">
              <a:schemeClr val="lt1"/>
            </a:fontRef>
          </p:style>
        </p:cxnSp>
        <p:sp>
          <p:nvSpPr>
            <p:cNvPr id="4109" name="Rectangle 13"/>
            <p:cNvSpPr/>
            <p:nvPr/>
          </p:nvSpPr>
          <p:spPr>
            <a:xfrm>
              <a:off x="3724" y="2688"/>
              <a:ext cx="644"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200" b="1" dirty="0">
                  <a:latin typeface="Arial" panose="020B0604020202020204" pitchFamily="34" charset="0"/>
                  <a:ea typeface="华文新魏" pitchFamily="2" charset="-122"/>
                </a:rPr>
                <a:t>班组长</a:t>
              </a:r>
              <a:r>
                <a:rPr lang="en-US" altLang="zh-CN" sz="2200" b="1" dirty="0">
                  <a:latin typeface="Arial" panose="020B0604020202020204" pitchFamily="34" charset="0"/>
                  <a:ea typeface="华文新魏" pitchFamily="2" charset="-122"/>
                </a:rPr>
                <a:t>1</a:t>
              </a:r>
              <a:endParaRPr lang="zh-CN" altLang="en-US" sz="2200" b="1" dirty="0">
                <a:latin typeface="Arial" panose="020B0604020202020204" pitchFamily="34" charset="0"/>
                <a:ea typeface="华文新魏" pitchFamily="2" charset="-122"/>
              </a:endParaRPr>
            </a:p>
          </p:txBody>
        </p:sp>
        <p:sp>
          <p:nvSpPr>
            <p:cNvPr id="4110" name="Rectangle 14"/>
            <p:cNvSpPr/>
            <p:nvPr/>
          </p:nvSpPr>
          <p:spPr>
            <a:xfrm>
              <a:off x="4027" y="2304"/>
              <a:ext cx="769"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200" b="1" dirty="0">
                  <a:latin typeface="Arial" panose="020B0604020202020204" pitchFamily="34" charset="0"/>
                  <a:ea typeface="华文新魏" pitchFamily="2" charset="-122"/>
                </a:rPr>
                <a:t>车间主任</a:t>
              </a:r>
              <a:r>
                <a:rPr lang="en-US" altLang="zh-CN" sz="2200" b="1" dirty="0">
                  <a:latin typeface="Arial" panose="020B0604020202020204" pitchFamily="34" charset="0"/>
                  <a:ea typeface="华文新魏" pitchFamily="2" charset="-122"/>
                </a:rPr>
                <a:t>3</a:t>
              </a:r>
              <a:endParaRPr lang="zh-CN" altLang="en-US" sz="2200" b="1" dirty="0">
                <a:latin typeface="Arial" panose="020B0604020202020204" pitchFamily="34" charset="0"/>
                <a:ea typeface="华文新魏" pitchFamily="2" charset="-122"/>
              </a:endParaRPr>
            </a:p>
          </p:txBody>
        </p:sp>
        <p:sp>
          <p:nvSpPr>
            <p:cNvPr id="4111" name="Rectangle 16"/>
            <p:cNvSpPr/>
            <p:nvPr/>
          </p:nvSpPr>
          <p:spPr>
            <a:xfrm>
              <a:off x="4571" y="2688"/>
              <a:ext cx="605"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200" b="1" dirty="0">
                  <a:latin typeface="Arial" panose="020B0604020202020204" pitchFamily="34" charset="0"/>
                  <a:ea typeface="华文新魏" pitchFamily="2" charset="-122"/>
                </a:rPr>
                <a:t>班组长</a:t>
              </a:r>
              <a:r>
                <a:rPr lang="en-US" altLang="zh-CN" sz="2200" b="1" dirty="0">
                  <a:latin typeface="Arial" panose="020B0604020202020204" pitchFamily="34" charset="0"/>
                  <a:ea typeface="华文新魏" pitchFamily="2" charset="-122"/>
                </a:rPr>
                <a:t>2</a:t>
              </a:r>
              <a:endParaRPr lang="zh-CN" altLang="en-US" sz="2200" b="1" dirty="0">
                <a:latin typeface="Arial" panose="020B0604020202020204" pitchFamily="34" charset="0"/>
                <a:ea typeface="华文新魏" pitchFamily="2" charset="-122"/>
              </a:endParaRPr>
            </a:p>
          </p:txBody>
        </p:sp>
        <p:cxnSp>
          <p:nvCxnSpPr>
            <p:cNvPr id="4112" name="AutoShape 17"/>
            <p:cNvCxnSpPr>
              <a:stCxn id="4110" idx="2"/>
              <a:endCxn id="4109" idx="0"/>
            </p:cNvCxnSpPr>
            <p:nvPr/>
          </p:nvCxnSpPr>
          <p:spPr>
            <a:xfrm rot="5400000">
              <a:off x="4132" y="2410"/>
              <a:ext cx="192" cy="365"/>
            </a:xfrm>
            <a:prstGeom prst="bentConnector3">
              <a:avLst>
                <a:gd name="adj1" fmla="val 50000"/>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4113" name="AutoShape 18"/>
            <p:cNvCxnSpPr>
              <a:stCxn id="4110" idx="2"/>
              <a:endCxn id="4111" idx="0"/>
            </p:cNvCxnSpPr>
            <p:nvPr/>
          </p:nvCxnSpPr>
          <p:spPr>
            <a:xfrm rot="-5400000" flipH="1">
              <a:off x="4545" y="2361"/>
              <a:ext cx="192" cy="463"/>
            </a:xfrm>
            <a:prstGeom prst="bentConnector3">
              <a:avLst>
                <a:gd name="adj1" fmla="val 50000"/>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4114" name="AutoShape 19"/>
            <p:cNvCxnSpPr>
              <a:stCxn id="4110" idx="2"/>
            </p:cNvCxnSpPr>
            <p:nvPr/>
          </p:nvCxnSpPr>
          <p:spPr>
            <a:xfrm>
              <a:off x="4411" y="2496"/>
              <a:ext cx="29" cy="192"/>
            </a:xfrm>
            <a:prstGeom prst="straightConnector1">
              <a:avLst/>
            </a:prstGeom>
          </p:spPr>
          <p:style>
            <a:lnRef idx="1">
              <a:schemeClr val="accent1"/>
            </a:lnRef>
            <a:fillRef idx="3">
              <a:schemeClr val="accent1"/>
            </a:fillRef>
            <a:effectRef idx="2">
              <a:schemeClr val="accent1"/>
            </a:effectRef>
            <a:fontRef idx="minor">
              <a:schemeClr val="lt1"/>
            </a:fontRef>
          </p:style>
        </p:cxnSp>
        <p:sp>
          <p:nvSpPr>
            <p:cNvPr id="4115" name="Rectangle 20"/>
            <p:cNvSpPr/>
            <p:nvPr/>
          </p:nvSpPr>
          <p:spPr>
            <a:xfrm>
              <a:off x="2069" y="2688"/>
              <a:ext cx="677"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200" b="1" dirty="0">
                  <a:latin typeface="Arial" panose="020B0604020202020204" pitchFamily="34" charset="0"/>
                  <a:ea typeface="华文新魏" pitchFamily="2" charset="-122"/>
                </a:rPr>
                <a:t>班组长</a:t>
              </a:r>
              <a:r>
                <a:rPr lang="en-US" altLang="zh-CN" sz="2200" b="1" dirty="0">
                  <a:latin typeface="Arial" panose="020B0604020202020204" pitchFamily="34" charset="0"/>
                  <a:ea typeface="华文新魏" pitchFamily="2" charset="-122"/>
                </a:rPr>
                <a:t>1</a:t>
              </a:r>
              <a:endParaRPr lang="zh-CN" altLang="en-US" sz="2200" b="1" dirty="0">
                <a:latin typeface="Arial" panose="020B0604020202020204" pitchFamily="34" charset="0"/>
                <a:ea typeface="华文新魏" pitchFamily="2" charset="-122"/>
              </a:endParaRPr>
            </a:p>
          </p:txBody>
        </p:sp>
        <p:sp>
          <p:nvSpPr>
            <p:cNvPr id="4116" name="Rectangle 21"/>
            <p:cNvSpPr/>
            <p:nvPr/>
          </p:nvSpPr>
          <p:spPr>
            <a:xfrm>
              <a:off x="2404" y="2304"/>
              <a:ext cx="939"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200" b="1" dirty="0">
                  <a:latin typeface="Arial" panose="020B0604020202020204" pitchFamily="34" charset="0"/>
                  <a:ea typeface="华文新魏" pitchFamily="2" charset="-122"/>
                </a:rPr>
                <a:t>车间主任</a:t>
              </a:r>
              <a:r>
                <a:rPr lang="en-US" altLang="zh-CN" sz="2200" b="1" dirty="0">
                  <a:latin typeface="Arial" panose="020B0604020202020204" pitchFamily="34" charset="0"/>
                  <a:ea typeface="华文新魏" pitchFamily="2" charset="-122"/>
                </a:rPr>
                <a:t>2</a:t>
              </a:r>
              <a:endParaRPr lang="zh-CN" altLang="en-US" sz="2200" b="1" dirty="0">
                <a:latin typeface="Arial" panose="020B0604020202020204" pitchFamily="34" charset="0"/>
                <a:ea typeface="华文新魏" pitchFamily="2" charset="-122"/>
              </a:endParaRPr>
            </a:p>
          </p:txBody>
        </p:sp>
        <p:sp>
          <p:nvSpPr>
            <p:cNvPr id="4117" name="Rectangle 23"/>
            <p:cNvSpPr/>
            <p:nvPr/>
          </p:nvSpPr>
          <p:spPr>
            <a:xfrm>
              <a:off x="2997" y="2688"/>
              <a:ext cx="605"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200" b="1" dirty="0">
                  <a:latin typeface="Arial" panose="020B0604020202020204" pitchFamily="34" charset="0"/>
                  <a:ea typeface="华文新魏" pitchFamily="2" charset="-122"/>
                </a:rPr>
                <a:t>班组长</a:t>
              </a:r>
              <a:r>
                <a:rPr lang="en-US" altLang="zh-CN" sz="2200" b="1" dirty="0">
                  <a:latin typeface="Arial" panose="020B0604020202020204" pitchFamily="34" charset="0"/>
                  <a:ea typeface="华文新魏" pitchFamily="2" charset="-122"/>
                </a:rPr>
                <a:t>2</a:t>
              </a:r>
              <a:endParaRPr lang="zh-CN" altLang="en-US" sz="2200" b="1" dirty="0">
                <a:latin typeface="Arial" panose="020B0604020202020204" pitchFamily="34" charset="0"/>
                <a:ea typeface="华文新魏" pitchFamily="2" charset="-122"/>
              </a:endParaRPr>
            </a:p>
          </p:txBody>
        </p:sp>
        <p:cxnSp>
          <p:nvCxnSpPr>
            <p:cNvPr id="4118" name="AutoShape 24"/>
            <p:cNvCxnSpPr>
              <a:stCxn id="4116" idx="2"/>
              <a:endCxn id="4115" idx="0"/>
            </p:cNvCxnSpPr>
            <p:nvPr/>
          </p:nvCxnSpPr>
          <p:spPr>
            <a:xfrm rot="5400000">
              <a:off x="2545" y="2359"/>
              <a:ext cx="192" cy="466"/>
            </a:xfrm>
            <a:prstGeom prst="bentConnector3">
              <a:avLst>
                <a:gd name="adj1" fmla="val 50000"/>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4119" name="AutoShape 25"/>
            <p:cNvCxnSpPr>
              <a:stCxn id="4116" idx="2"/>
              <a:endCxn id="4117" idx="0"/>
            </p:cNvCxnSpPr>
            <p:nvPr/>
          </p:nvCxnSpPr>
          <p:spPr>
            <a:xfrm rot="-5400000" flipH="1">
              <a:off x="2991" y="2379"/>
              <a:ext cx="192" cy="426"/>
            </a:xfrm>
            <a:prstGeom prst="bentConnector3">
              <a:avLst>
                <a:gd name="adj1" fmla="val 50000"/>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4120" name="AutoShape 26"/>
            <p:cNvCxnSpPr>
              <a:stCxn id="4116" idx="2"/>
            </p:cNvCxnSpPr>
            <p:nvPr/>
          </p:nvCxnSpPr>
          <p:spPr>
            <a:xfrm flipH="1">
              <a:off x="2856" y="2496"/>
              <a:ext cx="18" cy="192"/>
            </a:xfrm>
            <a:prstGeom prst="straightConnector1">
              <a:avLst/>
            </a:prstGeom>
          </p:spPr>
          <p:style>
            <a:lnRef idx="1">
              <a:schemeClr val="accent1"/>
            </a:lnRef>
            <a:fillRef idx="3">
              <a:schemeClr val="accent1"/>
            </a:fillRef>
            <a:effectRef idx="2">
              <a:schemeClr val="accent1"/>
            </a:effectRef>
            <a:fontRef idx="minor">
              <a:schemeClr val="lt1"/>
            </a:fontRef>
          </p:style>
        </p:cxnSp>
        <p:cxnSp>
          <p:nvCxnSpPr>
            <p:cNvPr id="4121" name="AutoShape 27"/>
            <p:cNvCxnSpPr>
              <a:stCxn id="4102" idx="2"/>
              <a:endCxn id="4104" idx="0"/>
            </p:cNvCxnSpPr>
            <p:nvPr/>
          </p:nvCxnSpPr>
          <p:spPr>
            <a:xfrm rot="5400000">
              <a:off x="1989" y="1437"/>
              <a:ext cx="240" cy="1494"/>
            </a:xfrm>
            <a:prstGeom prst="bentConnector3">
              <a:avLst>
                <a:gd name="adj1" fmla="val 50000"/>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4122" name="AutoShape 28"/>
            <p:cNvCxnSpPr>
              <a:stCxn id="4102" idx="2"/>
              <a:endCxn id="4110" idx="0"/>
            </p:cNvCxnSpPr>
            <p:nvPr/>
          </p:nvCxnSpPr>
          <p:spPr>
            <a:xfrm rot="-5400000" flipH="1">
              <a:off x="3512" y="1407"/>
              <a:ext cx="240" cy="1555"/>
            </a:xfrm>
            <a:prstGeom prst="bentConnector3">
              <a:avLst>
                <a:gd name="adj1" fmla="val 50000"/>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4123" name="AutoShape 29"/>
            <p:cNvCxnSpPr>
              <a:stCxn id="4102" idx="2"/>
              <a:endCxn id="4116" idx="0"/>
            </p:cNvCxnSpPr>
            <p:nvPr/>
          </p:nvCxnSpPr>
          <p:spPr>
            <a:xfrm>
              <a:off x="2856" y="2064"/>
              <a:ext cx="18" cy="240"/>
            </a:xfrm>
            <a:prstGeom prst="straightConnector1">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cxnSp>
      </p:grpSp>
      <p:sp>
        <p:nvSpPr>
          <p:cNvPr id="71" name="TextBox 70"/>
          <p:cNvSpPr txBox="1"/>
          <p:nvPr/>
        </p:nvSpPr>
        <p:spPr>
          <a:xfrm>
            <a:off x="4925060" y="6081395"/>
            <a:ext cx="2438400" cy="583565"/>
          </a:xfrm>
          <a:prstGeom prst="rect">
            <a:avLst/>
          </a:prstGeom>
          <a:noFill/>
          <a:ln w="9525">
            <a:solidFill>
              <a:schemeClr val="tx1"/>
            </a:solidFill>
            <a:prstDash val="dash"/>
          </a:ln>
        </p:spPr>
        <p:txBody>
          <a:bodyPr>
            <a:spAutoFit/>
          </a:bodyPr>
          <a:p>
            <a:r>
              <a:rPr lang="zh-CN" altLang="en-US" sz="3200" b="1" dirty="0">
                <a:solidFill>
                  <a:srgbClr val="0000FF"/>
                </a:solidFill>
                <a:latin typeface="黑体" panose="02010609060101010101" charset="-122"/>
                <a:ea typeface="黑体" panose="02010609060101010101" charset="-122"/>
              </a:rPr>
              <a:t>结构示意图</a:t>
            </a:r>
            <a:endParaRPr lang="zh-CN" altLang="en-US" sz="3200" b="1" dirty="0">
              <a:solidFill>
                <a:srgbClr val="0000FF"/>
              </a:solidFill>
              <a:latin typeface="黑体" panose="02010609060101010101" charset="-122"/>
              <a:ea typeface="黑体" panose="02010609060101010101" charset="-122"/>
            </a:endParaRPr>
          </a:p>
        </p:txBody>
      </p:sp>
      <p:sp>
        <p:nvSpPr>
          <p:cNvPr id="18" name="文本框 17"/>
          <p:cNvSpPr txBox="1"/>
          <p:nvPr/>
        </p:nvSpPr>
        <p:spPr>
          <a:xfrm>
            <a:off x="250190" y="990600"/>
            <a:ext cx="573532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（一）常见的组织结构形式</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219">
                                            <p:txEl>
                                              <p:charRg st="12" end="19"/>
                                            </p:txEl>
                                          </p:spTgt>
                                        </p:tgtEl>
                                        <p:attrNameLst>
                                          <p:attrName>style.visibility</p:attrName>
                                        </p:attrNameLst>
                                      </p:cBhvr>
                                      <p:to>
                                        <p:strVal val="visible"/>
                                      </p:to>
                                    </p:set>
                                    <p:animEffect transition="in" filter="checkerboard(across)">
                                      <p:cBhvr>
                                        <p:cTn id="12" dur="500"/>
                                        <p:tgtEl>
                                          <p:spTgt spid="9219">
                                            <p:txEl>
                                              <p:charRg st="12" end="19"/>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2000"/>
                                        <p:tgtEl>
                                          <p:spTgt spid="4"/>
                                        </p:tgtEl>
                                      </p:cBhvr>
                                    </p:animEffect>
                                  </p:childTnLst>
                                </p:cTn>
                              </p:par>
                              <p:par>
                                <p:cTn id="18" presetID="2" presetClass="entr" presetSubtype="4" fill="hold" grpId="0" nodeType="withEffect">
                                  <p:stCondLst>
                                    <p:cond delay="0"/>
                                  </p:stCondLst>
                                  <p:childTnLst>
                                    <p:set>
                                      <p:cBhvr>
                                        <p:cTn id="19" dur="1" fill="hold">
                                          <p:stCondLst>
                                            <p:cond delay="0"/>
                                          </p:stCondLst>
                                        </p:cTn>
                                        <p:tgtEl>
                                          <p:spTgt spid="71"/>
                                        </p:tgtEl>
                                        <p:attrNameLst>
                                          <p:attrName>style.visibility</p:attrName>
                                        </p:attrNameLst>
                                      </p:cBhvr>
                                      <p:to>
                                        <p:strVal val="visible"/>
                                      </p:to>
                                    </p:set>
                                    <p:anim calcmode="lin" valueType="num">
                                      <p:cBhvr additive="base">
                                        <p:cTn id="20" dur="500" fill="hold"/>
                                        <p:tgtEl>
                                          <p:spTgt spid="71"/>
                                        </p:tgtEl>
                                        <p:attrNameLst>
                                          <p:attrName>ppt_x</p:attrName>
                                        </p:attrNameLst>
                                      </p:cBhvr>
                                      <p:tavLst>
                                        <p:tav tm="0">
                                          <p:val>
                                            <p:strVal val="#ppt_x"/>
                                          </p:val>
                                        </p:tav>
                                        <p:tav tm="100000">
                                          <p:val>
                                            <p:strVal val="#ppt_x"/>
                                          </p:val>
                                        </p:tav>
                                      </p:tavLst>
                                    </p:anim>
                                    <p:anim calcmode="lin" valueType="num">
                                      <p:cBhvr additive="base">
                                        <p:cTn id="21" dur="500" fill="hold"/>
                                        <p:tgtEl>
                                          <p:spTgt spid="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9219" grpId="0" build="p"/>
      <p:bldP spid="71"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 name="文本框 4"/>
          <p:cNvSpPr txBox="1"/>
          <p:nvPr/>
        </p:nvSpPr>
        <p:spPr>
          <a:xfrm>
            <a:off x="2450465" y="5283835"/>
            <a:ext cx="9741535" cy="521970"/>
          </a:xfrm>
          <a:prstGeom prst="rect">
            <a:avLst/>
          </a:prstGeom>
          <a:noFill/>
        </p:spPr>
        <p:txBody>
          <a:bodyPr wrap="square" rtlCol="0">
            <a:spAutoFit/>
          </a:bodyPr>
          <a:p>
            <a:r>
              <a:rPr lang="zh-CN" altLang="en-US" sz="2800">
                <a:solidFill>
                  <a:schemeClr val="bg1"/>
                </a:solidFill>
                <a:latin typeface="微软雅黑" panose="020B0503020204020204" pitchFamily="34" charset="-122"/>
                <a:ea typeface="微软雅黑" panose="020B0503020204020204" pitchFamily="34" charset="-122"/>
              </a:rPr>
              <a:t>猴子取食的实验说明了什么问题？</a:t>
            </a:r>
            <a:endParaRPr lang="zh-CN" altLang="en-US" sz="2800">
              <a:solidFill>
                <a:schemeClr val="bg1"/>
              </a:solidFill>
              <a:latin typeface="微软雅黑" panose="020B0503020204020204" pitchFamily="34" charset="-122"/>
              <a:ea typeface="微软雅黑" panose="020B0503020204020204" pitchFamily="34" charset="-122"/>
            </a:endParaRPr>
          </a:p>
        </p:txBody>
      </p:sp>
      <p:grpSp>
        <p:nvGrpSpPr>
          <p:cNvPr id="84" name="组合 83"/>
          <p:cNvGrpSpPr/>
          <p:nvPr/>
        </p:nvGrpSpPr>
        <p:grpSpPr>
          <a:xfrm>
            <a:off x="244020" y="963757"/>
            <a:ext cx="914014" cy="914014"/>
            <a:chOff x="5105593" y="1379191"/>
            <a:chExt cx="914014" cy="914014"/>
          </a:xfrm>
          <a:solidFill>
            <a:srgbClr val="0070C0"/>
          </a:solidFill>
        </p:grpSpPr>
        <p:grpSp>
          <p:nvGrpSpPr>
            <p:cNvPr id="85" name="组合 84"/>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86" name="同心圆 85"/>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87" name="椭圆 86"/>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88" name="TextBox 8"/>
            <p:cNvSpPr txBox="1"/>
            <p:nvPr/>
          </p:nvSpPr>
          <p:spPr>
            <a:xfrm>
              <a:off x="5217788" y="1636411"/>
              <a:ext cx="690880" cy="398780"/>
            </a:xfrm>
            <a:prstGeom prst="rect">
              <a:avLst/>
            </a:prstGeom>
            <a:grpFill/>
          </p:spPr>
          <p:txBody>
            <a:bodyPr wrap="none" rtlCol="0">
              <a:spAutoFit/>
            </a:bodyPr>
            <a:p>
              <a:pPr algn="l"/>
              <a:r>
                <a:rPr lang="zh-CN" altLang="en-US" sz="2000" b="1" dirty="0" smtClean="0">
                  <a:solidFill>
                    <a:schemeClr val="bg1"/>
                  </a:solidFill>
                  <a:latin typeface="微软雅黑" panose="020B0503020204020204" pitchFamily="34" charset="-122"/>
                  <a:ea typeface="微软雅黑" panose="020B0503020204020204" pitchFamily="34" charset="-122"/>
                </a:rPr>
                <a:t>特点</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grpSp>
        <p:nvGrpSpPr>
          <p:cNvPr id="9" name="组合 8"/>
          <p:cNvGrpSpPr/>
          <p:nvPr/>
        </p:nvGrpSpPr>
        <p:grpSpPr>
          <a:xfrm>
            <a:off x="224970" y="2054052"/>
            <a:ext cx="914014" cy="914014"/>
            <a:chOff x="5105593" y="1379191"/>
            <a:chExt cx="914014" cy="914014"/>
          </a:xfrm>
          <a:solidFill>
            <a:srgbClr val="0070C0"/>
          </a:solidFill>
        </p:grpSpPr>
        <p:grpSp>
          <p:nvGrpSpPr>
            <p:cNvPr id="10" name="组合 9"/>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11" name="同心圆 10"/>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2" name="椭圆 11"/>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13" name="TextBox 8"/>
            <p:cNvSpPr txBox="1"/>
            <p:nvPr/>
          </p:nvSpPr>
          <p:spPr>
            <a:xfrm>
              <a:off x="5217788" y="1636411"/>
              <a:ext cx="690880" cy="398780"/>
            </a:xfrm>
            <a:prstGeom prst="rect">
              <a:avLst/>
            </a:prstGeom>
            <a:grpFill/>
          </p:spPr>
          <p:txBody>
            <a:bodyPr wrap="none" rtlCol="0">
              <a:spAutoFit/>
            </a:bodyPr>
            <a:p>
              <a:pPr algn="l"/>
              <a:r>
                <a:rPr lang="zh-CN" altLang="en-US" sz="2000" b="1" dirty="0" smtClean="0">
                  <a:solidFill>
                    <a:schemeClr val="bg1"/>
                  </a:solidFill>
                  <a:latin typeface="微软雅黑" panose="020B0503020204020204" pitchFamily="34" charset="-122"/>
                  <a:ea typeface="微软雅黑" panose="020B0503020204020204" pitchFamily="34" charset="-122"/>
                </a:rPr>
                <a:t>优点</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sp>
        <p:nvSpPr>
          <p:cNvPr id="83" name="TextBox 5"/>
          <p:cNvSpPr txBox="1"/>
          <p:nvPr/>
        </p:nvSpPr>
        <p:spPr>
          <a:xfrm>
            <a:off x="1213072" y="1933361"/>
            <a:ext cx="7950200" cy="1198880"/>
          </a:xfrm>
          <a:prstGeom prst="rect">
            <a:avLst/>
          </a:prstGeom>
          <a:noFill/>
          <a:ln>
            <a:solidFill>
              <a:schemeClr val="tx1"/>
            </a:solidFill>
            <a:prstDash val="dashDot"/>
          </a:ln>
        </p:spPr>
        <p:txBody>
          <a:bodyPr wrap="square" rtlCol="0">
            <a:spAutoFit/>
          </a:bodyPr>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1、结构简单，权力集中，命令统一</a:t>
            </a:r>
            <a:endParaRPr lang="zh-CN" altLang="en-US" sz="2400" dirty="0">
              <a:latin typeface="微软雅黑" panose="020B0503020204020204" pitchFamily="34" charset="-122"/>
              <a:ea typeface="微软雅黑" panose="020B0503020204020204" pitchFamily="34" charset="-122"/>
            </a:endParaRPr>
          </a:p>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2、上下级关系明确，解决问题迅速</a:t>
            </a:r>
            <a:endParaRPr lang="zh-CN" altLang="en-US" sz="2400" dirty="0">
              <a:latin typeface="微软雅黑" panose="020B0503020204020204" pitchFamily="34" charset="-122"/>
              <a:ea typeface="微软雅黑" panose="020B0503020204020204" pitchFamily="34" charset="-122"/>
            </a:endParaRPr>
          </a:p>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3、管理成本低</a:t>
            </a:r>
            <a:endParaRPr lang="zh-CN" altLang="en-US" sz="2400" dirty="0">
              <a:latin typeface="微软雅黑" panose="020B0503020204020204" pitchFamily="34" charset="-122"/>
              <a:ea typeface="微软雅黑" panose="020B0503020204020204" pitchFamily="34" charset="-122"/>
              <a:sym typeface="+mn-ea"/>
            </a:endParaRPr>
          </a:p>
        </p:txBody>
      </p:sp>
      <p:sp>
        <p:nvSpPr>
          <p:cNvPr id="14" name="TextBox 5"/>
          <p:cNvSpPr txBox="1"/>
          <p:nvPr/>
        </p:nvSpPr>
        <p:spPr>
          <a:xfrm>
            <a:off x="1213072" y="1372021"/>
            <a:ext cx="7950200" cy="460375"/>
          </a:xfrm>
          <a:prstGeom prst="rect">
            <a:avLst/>
          </a:prstGeom>
          <a:noFill/>
          <a:ln>
            <a:solidFill>
              <a:schemeClr val="tx1"/>
            </a:solidFill>
            <a:prstDash val="dashDot"/>
          </a:ln>
        </p:spPr>
        <p:txBody>
          <a:bodyPr wrap="square" rtlCol="0">
            <a:spAutoFit/>
          </a:bodyPr>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自上而下形成直线，一个下属只接受一个上级的领导。</a:t>
            </a:r>
            <a:endParaRPr lang="zh-CN" altLang="en-US" sz="2400" dirty="0">
              <a:latin typeface="微软雅黑" panose="020B0503020204020204" pitchFamily="34" charset="-122"/>
              <a:ea typeface="微软雅黑" panose="020B0503020204020204" pitchFamily="34" charset="-122"/>
              <a:sym typeface="+mn-ea"/>
            </a:endParaRPr>
          </a:p>
        </p:txBody>
      </p:sp>
      <p:sp>
        <p:nvSpPr>
          <p:cNvPr id="16" name="TextBox 5"/>
          <p:cNvSpPr txBox="1"/>
          <p:nvPr/>
        </p:nvSpPr>
        <p:spPr>
          <a:xfrm>
            <a:off x="1213072" y="3315121"/>
            <a:ext cx="7950200" cy="1938020"/>
          </a:xfrm>
          <a:prstGeom prst="rect">
            <a:avLst/>
          </a:prstGeom>
          <a:noFill/>
          <a:ln>
            <a:solidFill>
              <a:schemeClr val="tx1"/>
            </a:solidFill>
            <a:prstDash val="dashDot"/>
          </a:ln>
        </p:spPr>
        <p:txBody>
          <a:bodyPr wrap="square" rtlCol="0">
            <a:spAutoFit/>
          </a:bodyPr>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1、没有专业管理分工，对领导的技能要求高；</a:t>
            </a:r>
            <a:endParaRPr lang="zh-CN" altLang="en-US" sz="2400" dirty="0">
              <a:latin typeface="微软雅黑" panose="020B0503020204020204" pitchFamily="34" charset="-122"/>
              <a:ea typeface="微软雅黑" panose="020B0503020204020204" pitchFamily="34" charset="-122"/>
              <a:sym typeface="+mn-ea"/>
            </a:endParaRPr>
          </a:p>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2、权利过分集中，易造成滥用职权；</a:t>
            </a:r>
            <a:endParaRPr lang="zh-CN" altLang="en-US" sz="2400" dirty="0">
              <a:latin typeface="微软雅黑" panose="020B0503020204020204" pitchFamily="34" charset="-122"/>
              <a:ea typeface="微软雅黑" panose="020B0503020204020204" pitchFamily="34" charset="-122"/>
              <a:sym typeface="+mn-ea"/>
            </a:endParaRPr>
          </a:p>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3、领导容易陷入事务性工作之中，不能集中精力解决组织的重大问题。</a:t>
            </a:r>
            <a:endParaRPr lang="zh-CN" altLang="en-US" sz="2400" dirty="0">
              <a:latin typeface="微软雅黑" panose="020B0503020204020204" pitchFamily="34" charset="-122"/>
              <a:ea typeface="微软雅黑" panose="020B0503020204020204" pitchFamily="34" charset="-122"/>
              <a:sym typeface="+mn-ea"/>
            </a:endParaRPr>
          </a:p>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4、部门之间横向联系与协调比较差</a:t>
            </a:r>
            <a:endParaRPr lang="zh-CN" altLang="en-US" sz="2400" dirty="0">
              <a:latin typeface="微软雅黑" panose="020B0503020204020204" pitchFamily="34" charset="-122"/>
              <a:ea typeface="微软雅黑" panose="020B0503020204020204" pitchFamily="34" charset="-122"/>
              <a:sym typeface="+mn-ea"/>
            </a:endParaRPr>
          </a:p>
        </p:txBody>
      </p:sp>
      <p:grpSp>
        <p:nvGrpSpPr>
          <p:cNvPr id="17" name="组合 16"/>
          <p:cNvGrpSpPr/>
          <p:nvPr/>
        </p:nvGrpSpPr>
        <p:grpSpPr>
          <a:xfrm>
            <a:off x="224970" y="3295477"/>
            <a:ext cx="914014" cy="914014"/>
            <a:chOff x="5105593" y="1379191"/>
            <a:chExt cx="914014" cy="914014"/>
          </a:xfrm>
          <a:solidFill>
            <a:srgbClr val="0070C0"/>
          </a:solidFill>
        </p:grpSpPr>
        <p:grpSp>
          <p:nvGrpSpPr>
            <p:cNvPr id="18" name="组合 17"/>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19" name="同心圆 18"/>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20" name="椭圆 19"/>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21" name="TextBox 8"/>
            <p:cNvSpPr txBox="1"/>
            <p:nvPr/>
          </p:nvSpPr>
          <p:spPr>
            <a:xfrm>
              <a:off x="5217788" y="1636411"/>
              <a:ext cx="690880" cy="398780"/>
            </a:xfrm>
            <a:prstGeom prst="rect">
              <a:avLst/>
            </a:prstGeom>
            <a:grpFill/>
          </p:spPr>
          <p:txBody>
            <a:bodyPr wrap="none" rtlCol="0">
              <a:spAutoFit/>
            </a:bodyPr>
            <a:p>
              <a:pPr algn="l"/>
              <a:r>
                <a:rPr lang="zh-CN" altLang="en-US" sz="2000" b="1" dirty="0" smtClean="0">
                  <a:solidFill>
                    <a:schemeClr val="bg1"/>
                  </a:solidFill>
                  <a:latin typeface="微软雅黑" panose="020B0503020204020204" pitchFamily="34" charset="-122"/>
                  <a:ea typeface="微软雅黑" panose="020B0503020204020204" pitchFamily="34" charset="-122"/>
                </a:rPr>
                <a:t>缺点</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grpSp>
        <p:nvGrpSpPr>
          <p:cNvPr id="22" name="组合 21"/>
          <p:cNvGrpSpPr/>
          <p:nvPr/>
        </p:nvGrpSpPr>
        <p:grpSpPr>
          <a:xfrm>
            <a:off x="19050" y="4958080"/>
            <a:ext cx="1144797" cy="1173480"/>
            <a:chOff x="5105593" y="1379191"/>
            <a:chExt cx="914014" cy="914014"/>
          </a:xfrm>
          <a:solidFill>
            <a:srgbClr val="0070C0"/>
          </a:solidFill>
        </p:grpSpPr>
        <p:grpSp>
          <p:nvGrpSpPr>
            <p:cNvPr id="23" name="组合 22"/>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24" name="同心圆 23"/>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25" name="椭圆 24"/>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26" name="TextBox 8"/>
            <p:cNvSpPr txBox="1"/>
            <p:nvPr/>
          </p:nvSpPr>
          <p:spPr>
            <a:xfrm>
              <a:off x="5282024" y="1560708"/>
              <a:ext cx="644382" cy="550486"/>
            </a:xfrm>
            <a:prstGeom prst="rect">
              <a:avLst/>
            </a:prstGeom>
            <a:grpFill/>
          </p:spPr>
          <p:txBody>
            <a:bodyPr wrap="square" rtlCol="0">
              <a:spAutoFit/>
            </a:bodyPr>
            <a:p>
              <a:pPr algn="l"/>
              <a:r>
                <a:rPr lang="zh-CN" altLang="en-US" sz="2000" b="1" dirty="0" smtClean="0">
                  <a:solidFill>
                    <a:schemeClr val="bg1"/>
                  </a:solidFill>
                  <a:latin typeface="微软雅黑" panose="020B0503020204020204" pitchFamily="34" charset="-122"/>
                  <a:ea typeface="微软雅黑" panose="020B0503020204020204" pitchFamily="34" charset="-122"/>
                </a:rPr>
                <a:t>适合</a:t>
              </a:r>
              <a:endParaRPr lang="zh-CN" altLang="en-US" sz="2000" b="1" dirty="0" smtClean="0">
                <a:solidFill>
                  <a:schemeClr val="bg1"/>
                </a:solidFill>
                <a:latin typeface="微软雅黑" panose="020B0503020204020204" pitchFamily="34" charset="-122"/>
                <a:ea typeface="微软雅黑" panose="020B0503020204020204" pitchFamily="34" charset="-122"/>
              </a:endParaRPr>
            </a:p>
            <a:p>
              <a:pPr algn="l"/>
              <a:r>
                <a:rPr lang="zh-CN" altLang="en-US" sz="2000" b="1" dirty="0" smtClean="0">
                  <a:solidFill>
                    <a:schemeClr val="bg1"/>
                  </a:solidFill>
                  <a:latin typeface="微软雅黑" panose="020B0503020204020204" pitchFamily="34" charset="-122"/>
                  <a:ea typeface="微软雅黑" panose="020B0503020204020204" pitchFamily="34" charset="-122"/>
                </a:rPr>
                <a:t>条件</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sp>
        <p:nvSpPr>
          <p:cNvPr id="27" name="TextBox 5"/>
          <p:cNvSpPr txBox="1"/>
          <p:nvPr/>
        </p:nvSpPr>
        <p:spPr>
          <a:xfrm>
            <a:off x="1164177" y="5395381"/>
            <a:ext cx="7950200" cy="829945"/>
          </a:xfrm>
          <a:prstGeom prst="rect">
            <a:avLst/>
          </a:prstGeom>
          <a:noFill/>
          <a:ln>
            <a:solidFill>
              <a:schemeClr val="tx1"/>
            </a:solidFill>
            <a:prstDash val="dashDot"/>
          </a:ln>
        </p:spPr>
        <p:txBody>
          <a:bodyPr wrap="square" rtlCol="0">
            <a:spAutoFit/>
          </a:bodyPr>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1、组织</a:t>
            </a:r>
            <a:r>
              <a:rPr lang="zh-CN" altLang="en-US" sz="2400" b="1" dirty="0">
                <a:solidFill>
                  <a:srgbClr val="FF0000"/>
                </a:solidFill>
                <a:latin typeface="微软雅黑" panose="020B0503020204020204" pitchFamily="34" charset="-122"/>
                <a:ea typeface="微软雅黑" panose="020B0503020204020204" pitchFamily="34" charset="-122"/>
                <a:sym typeface="+mn-ea"/>
              </a:rPr>
              <a:t>规模不大，职工人数不多</a:t>
            </a:r>
            <a:endParaRPr lang="zh-CN" altLang="en-US" sz="2400" b="1" dirty="0">
              <a:solidFill>
                <a:srgbClr val="FF0000"/>
              </a:solidFill>
              <a:latin typeface="微软雅黑" panose="020B0503020204020204" pitchFamily="34" charset="-122"/>
              <a:ea typeface="微软雅黑" panose="020B0503020204020204" pitchFamily="34" charset="-122"/>
              <a:sym typeface="+mn-ea"/>
            </a:endParaRPr>
          </a:p>
          <a:p>
            <a:pPr algn="l" eaLnBrk="1" hangingPunct="1">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sym typeface="+mn-ea"/>
              </a:rPr>
              <a:t>2、生产和管理工作都</a:t>
            </a:r>
            <a:r>
              <a:rPr lang="zh-CN" altLang="en-US" sz="2400" b="1" dirty="0">
                <a:solidFill>
                  <a:srgbClr val="FF0000"/>
                </a:solidFill>
                <a:latin typeface="微软雅黑" panose="020B0503020204020204" pitchFamily="34" charset="-122"/>
                <a:ea typeface="微软雅黑" panose="020B0503020204020204" pitchFamily="34" charset="-122"/>
                <a:sym typeface="+mn-ea"/>
              </a:rPr>
              <a:t>比较简单</a:t>
            </a:r>
            <a:endParaRPr lang="zh-CN" altLang="en-US" sz="2400" b="1" dirty="0">
              <a:solidFill>
                <a:srgbClr val="FF0000"/>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84"/>
                                        </p:tgtEl>
                                        <p:attrNameLst>
                                          <p:attrName>style.visibility</p:attrName>
                                        </p:attrNameLst>
                                      </p:cBhvr>
                                      <p:to>
                                        <p:strVal val="visible"/>
                                      </p:to>
                                    </p:set>
                                    <p:anim calcmode="lin" valueType="num">
                                      <p:cBhvr additive="base">
                                        <p:cTn id="11" dur="500" fill="hold"/>
                                        <p:tgtEl>
                                          <p:spTgt spid="84"/>
                                        </p:tgtEl>
                                        <p:attrNameLst>
                                          <p:attrName>ppt_x</p:attrName>
                                        </p:attrNameLst>
                                      </p:cBhvr>
                                      <p:tavLst>
                                        <p:tav tm="0">
                                          <p:val>
                                            <p:strVal val="#ppt_x"/>
                                          </p:val>
                                        </p:tav>
                                        <p:tav tm="100000">
                                          <p:val>
                                            <p:strVal val="#ppt_x"/>
                                          </p:val>
                                        </p:tav>
                                      </p:tavLst>
                                    </p:anim>
                                    <p:anim calcmode="lin" valueType="num">
                                      <p:cBhvr additive="base">
                                        <p:cTn id="12" dur="500" fill="hold"/>
                                        <p:tgtEl>
                                          <p:spTgt spid="84"/>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83"/>
                                        </p:tgtEl>
                                        <p:attrNameLst>
                                          <p:attrName>style.visibility</p:attrName>
                                        </p:attrNameLst>
                                      </p:cBhvr>
                                      <p:to>
                                        <p:strVal val="visible"/>
                                      </p:to>
                                    </p:set>
                                    <p:anim calcmode="lin" valueType="num">
                                      <p:cBhvr additive="base">
                                        <p:cTn id="22" dur="500" fill="hold"/>
                                        <p:tgtEl>
                                          <p:spTgt spid="83"/>
                                        </p:tgtEl>
                                        <p:attrNameLst>
                                          <p:attrName>ppt_x</p:attrName>
                                        </p:attrNameLst>
                                      </p:cBhvr>
                                      <p:tavLst>
                                        <p:tav tm="0">
                                          <p:val>
                                            <p:strVal val="#ppt_x"/>
                                          </p:val>
                                        </p:tav>
                                        <p:tav tm="100000">
                                          <p:val>
                                            <p:strVal val="#ppt_x"/>
                                          </p:val>
                                        </p:tav>
                                      </p:tavLst>
                                    </p:anim>
                                    <p:anim calcmode="lin" valueType="num">
                                      <p:cBhvr additive="base">
                                        <p:cTn id="23" dur="500" fill="hold"/>
                                        <p:tgtEl>
                                          <p:spTgt spid="83"/>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ppt_x"/>
                                          </p:val>
                                        </p:tav>
                                        <p:tav tm="100000">
                                          <p:val>
                                            <p:strVal val="#ppt_x"/>
                                          </p:val>
                                        </p:tav>
                                      </p:tavLst>
                                    </p:anim>
                                    <p:anim calcmode="lin" valueType="num">
                                      <p:cBhvr additive="base">
                                        <p:cTn id="2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par>
                          <p:cTn id="36" fill="hold">
                            <p:stCondLst>
                              <p:cond delay="500"/>
                            </p:stCondLst>
                            <p:childTnLst>
                              <p:par>
                                <p:cTn id="37" presetID="2" presetClass="entr" presetSubtype="4" fill="hold" nodeType="after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ppt_x"/>
                                          </p:val>
                                        </p:tav>
                                        <p:tav tm="100000">
                                          <p:val>
                                            <p:strVal val="#ppt_x"/>
                                          </p:val>
                                        </p:tav>
                                      </p:tavLst>
                                    </p:anim>
                                    <p:anim calcmode="lin" valueType="num">
                                      <p:cBhvr additive="base">
                                        <p:cTn id="40" dur="500" fill="hold"/>
                                        <p:tgtEl>
                                          <p:spTgt spid="17"/>
                                        </p:tgtEl>
                                        <p:attrNameLst>
                                          <p:attrName>ppt_y</p:attrName>
                                        </p:attrNameLst>
                                      </p:cBhvr>
                                      <p:tavLst>
                                        <p:tav tm="0">
                                          <p:val>
                                            <p:strVal val="1+#ppt_h/2"/>
                                          </p:val>
                                        </p:tav>
                                        <p:tav tm="100000">
                                          <p:val>
                                            <p:strVal val="#ppt_y"/>
                                          </p:val>
                                        </p:tav>
                                      </p:tavLst>
                                    </p:anim>
                                  </p:childTnLst>
                                </p:cTn>
                              </p:par>
                            </p:childTnLst>
                          </p:cTn>
                        </p:par>
                        <p:par>
                          <p:cTn id="41" fill="hold">
                            <p:stCondLst>
                              <p:cond delay="1000"/>
                            </p:stCondLst>
                            <p:childTnLst>
                              <p:par>
                                <p:cTn id="42" presetID="2" presetClass="entr" presetSubtype="4"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additive="base">
                                        <p:cTn id="44" dur="500" fill="hold"/>
                                        <p:tgtEl>
                                          <p:spTgt spid="22"/>
                                        </p:tgtEl>
                                        <p:attrNameLst>
                                          <p:attrName>ppt_x</p:attrName>
                                        </p:attrNameLst>
                                      </p:cBhvr>
                                      <p:tavLst>
                                        <p:tav tm="0">
                                          <p:val>
                                            <p:strVal val="#ppt_x"/>
                                          </p:val>
                                        </p:tav>
                                        <p:tav tm="100000">
                                          <p:val>
                                            <p:strVal val="#ppt_x"/>
                                          </p:val>
                                        </p:tav>
                                      </p:tavLst>
                                    </p:anim>
                                    <p:anim calcmode="lin" valueType="num">
                                      <p:cBhvr additive="base">
                                        <p:cTn id="4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7"/>
                                        </p:tgtEl>
                                        <p:attrNameLst>
                                          <p:attrName>style.visibility</p:attrName>
                                        </p:attrNameLst>
                                      </p:cBhvr>
                                      <p:to>
                                        <p:strVal val="visible"/>
                                      </p:to>
                                    </p:set>
                                    <p:anim calcmode="lin" valueType="num">
                                      <p:cBhvr additive="base">
                                        <p:cTn id="50" dur="500" fill="hold"/>
                                        <p:tgtEl>
                                          <p:spTgt spid="27"/>
                                        </p:tgtEl>
                                        <p:attrNameLst>
                                          <p:attrName>ppt_x</p:attrName>
                                        </p:attrNameLst>
                                      </p:cBhvr>
                                      <p:tavLst>
                                        <p:tav tm="0">
                                          <p:val>
                                            <p:strVal val="#ppt_x"/>
                                          </p:val>
                                        </p:tav>
                                        <p:tav tm="100000">
                                          <p:val>
                                            <p:strVal val="#ppt_x"/>
                                          </p:val>
                                        </p:tav>
                                      </p:tavLst>
                                    </p:anim>
                                    <p:anim calcmode="lin" valueType="num">
                                      <p:cBhvr additive="base">
                                        <p:cTn id="51"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83" grpId="0" bldLvl="0" animBg="1"/>
      <p:bldP spid="14" grpId="0" bldLvl="0" animBg="1"/>
      <p:bldP spid="16" grpId="0" bldLvl="0" animBg="1"/>
      <p:bldP spid="27"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8" name="文本框 17"/>
          <p:cNvSpPr txBox="1"/>
          <p:nvPr/>
        </p:nvSpPr>
        <p:spPr>
          <a:xfrm>
            <a:off x="250190" y="990600"/>
            <a:ext cx="573532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（一）常见的组织结构形式</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9219" name="内容占位符 2"/>
          <p:cNvSpPr>
            <a:spLocks noGrp="1"/>
          </p:cNvSpPr>
          <p:nvPr/>
        </p:nvSpPr>
        <p:spPr>
          <a:xfrm>
            <a:off x="1212850" y="1512570"/>
            <a:ext cx="8534400" cy="728980"/>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None/>
            </a:pPr>
            <a:r>
              <a:rPr lang="en-US" altLang="zh-CN" sz="2400" b="1" dirty="0">
                <a:solidFill>
                  <a:schemeClr val="tx2"/>
                </a:solidFill>
                <a:latin typeface="微软雅黑" panose="020B0503020204020204" pitchFamily="34" charset="-122"/>
                <a:ea typeface="微软雅黑" panose="020B0503020204020204" pitchFamily="34" charset="-122"/>
              </a:rPr>
              <a:t>2.</a:t>
            </a:r>
            <a:r>
              <a:rPr lang="zh-CN" altLang="en-US" sz="2400" b="1" dirty="0">
                <a:solidFill>
                  <a:schemeClr val="tx2"/>
                </a:solidFill>
                <a:latin typeface="微软雅黑" panose="020B0503020204020204" pitchFamily="34" charset="-122"/>
                <a:ea typeface="微软雅黑" panose="020B0503020204020204" pitchFamily="34" charset="-122"/>
              </a:rPr>
              <a:t>直线职能制</a:t>
            </a:r>
            <a:endParaRPr lang="zh-CN" altLang="en-US" sz="2400" b="1" dirty="0">
              <a:solidFill>
                <a:schemeClr val="tx2"/>
              </a:solidFill>
              <a:latin typeface="微软雅黑" panose="020B0503020204020204" pitchFamily="34" charset="-122"/>
              <a:ea typeface="微软雅黑" panose="020B0503020204020204" pitchFamily="34" charset="-122"/>
            </a:endParaRPr>
          </a:p>
          <a:p>
            <a:pPr eaLnBrk="1" hangingPunct="1">
              <a:buNone/>
            </a:pPr>
            <a:endParaRPr lang="zh-CN" altLang="en-US" dirty="0">
              <a:ea typeface="宋体" panose="02010600030101010101" pitchFamily="2" charset="-122"/>
            </a:endParaRPr>
          </a:p>
        </p:txBody>
      </p:sp>
      <p:grpSp>
        <p:nvGrpSpPr>
          <p:cNvPr id="2" name="Group 3"/>
          <p:cNvGrpSpPr/>
          <p:nvPr/>
        </p:nvGrpSpPr>
        <p:grpSpPr>
          <a:xfrm>
            <a:off x="2238375" y="1412875"/>
            <a:ext cx="7999413" cy="4281488"/>
            <a:chOff x="651" y="2400"/>
            <a:chExt cx="4121" cy="1536"/>
          </a:xfrm>
        </p:grpSpPr>
        <p:sp>
          <p:nvSpPr>
            <p:cNvPr id="7175" name="Rectangle 4"/>
            <p:cNvSpPr/>
            <p:nvPr/>
          </p:nvSpPr>
          <p:spPr>
            <a:xfrm>
              <a:off x="2544" y="2400"/>
              <a:ext cx="624"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400" b="1" dirty="0">
                  <a:latin typeface="Arial" panose="020B0604020202020204" pitchFamily="34" charset="0"/>
                  <a:ea typeface="华文新魏" pitchFamily="2" charset="-122"/>
                </a:rPr>
                <a:t>厂长</a:t>
              </a:r>
              <a:endParaRPr lang="zh-CN" altLang="en-US" sz="2400" b="1" dirty="0">
                <a:latin typeface="Arial" panose="020B0604020202020204" pitchFamily="34" charset="0"/>
                <a:ea typeface="华文新魏" pitchFamily="2" charset="-122"/>
              </a:endParaRPr>
            </a:p>
          </p:txBody>
        </p:sp>
        <p:sp>
          <p:nvSpPr>
            <p:cNvPr id="7176" name="Rectangle 5"/>
            <p:cNvSpPr/>
            <p:nvPr/>
          </p:nvSpPr>
          <p:spPr>
            <a:xfrm>
              <a:off x="1828" y="3744"/>
              <a:ext cx="589"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000" b="1" dirty="0">
                  <a:solidFill>
                    <a:schemeClr val="bg1"/>
                  </a:solidFill>
                  <a:latin typeface="Arial" panose="020B0604020202020204" pitchFamily="34" charset="0"/>
                  <a:ea typeface="楷体_GB2312" pitchFamily="49" charset="-122"/>
                </a:rPr>
                <a:t>班组长</a:t>
              </a:r>
              <a:r>
                <a:rPr lang="en-US" altLang="zh-CN" sz="2000" b="1" dirty="0">
                  <a:solidFill>
                    <a:schemeClr val="bg1"/>
                  </a:solidFill>
                  <a:latin typeface="Arial" panose="020B0604020202020204" pitchFamily="34" charset="0"/>
                  <a:ea typeface="楷体_GB2312" pitchFamily="49" charset="-122"/>
                </a:rPr>
                <a:t>1</a:t>
              </a:r>
              <a:endParaRPr lang="en-US" altLang="zh-CN" sz="2000" b="1" dirty="0">
                <a:solidFill>
                  <a:schemeClr val="bg1"/>
                </a:solidFill>
                <a:latin typeface="Arial" panose="020B0604020202020204" pitchFamily="34" charset="0"/>
                <a:ea typeface="楷体_GB2312" pitchFamily="49" charset="-122"/>
              </a:endParaRPr>
            </a:p>
          </p:txBody>
        </p:sp>
        <p:sp>
          <p:nvSpPr>
            <p:cNvPr id="7177" name="Rectangle 6"/>
            <p:cNvSpPr/>
            <p:nvPr/>
          </p:nvSpPr>
          <p:spPr>
            <a:xfrm>
              <a:off x="1865" y="3408"/>
              <a:ext cx="734"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400" b="1" dirty="0">
                  <a:solidFill>
                    <a:schemeClr val="bg1"/>
                  </a:solidFill>
                  <a:latin typeface="Arial" panose="020B0604020202020204" pitchFamily="34" charset="0"/>
                  <a:ea typeface="楷体_GB2312" pitchFamily="49" charset="-122"/>
                </a:rPr>
                <a:t>职能部门</a:t>
              </a:r>
              <a:r>
                <a:rPr lang="en-US" altLang="zh-CN" sz="2400" b="1" dirty="0">
                  <a:solidFill>
                    <a:schemeClr val="bg1"/>
                  </a:solidFill>
                  <a:latin typeface="Arial" panose="020B0604020202020204" pitchFamily="34" charset="0"/>
                  <a:ea typeface="楷体_GB2312" pitchFamily="49" charset="-122"/>
                </a:rPr>
                <a:t>4</a:t>
              </a:r>
              <a:endParaRPr lang="en-US" altLang="zh-CN" sz="2400" b="1" dirty="0">
                <a:solidFill>
                  <a:schemeClr val="bg1"/>
                </a:solidFill>
                <a:latin typeface="Arial" panose="020B0604020202020204" pitchFamily="34" charset="0"/>
                <a:ea typeface="楷体_GB2312" pitchFamily="49" charset="-122"/>
              </a:endParaRPr>
            </a:p>
          </p:txBody>
        </p:sp>
        <p:sp>
          <p:nvSpPr>
            <p:cNvPr id="7178" name="Rectangle 7"/>
            <p:cNvSpPr/>
            <p:nvPr/>
          </p:nvSpPr>
          <p:spPr>
            <a:xfrm>
              <a:off x="2601" y="3744"/>
              <a:ext cx="552"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000" b="1" dirty="0">
                  <a:solidFill>
                    <a:schemeClr val="bg1"/>
                  </a:solidFill>
                  <a:latin typeface="Arial" panose="020B0604020202020204" pitchFamily="34" charset="0"/>
                  <a:ea typeface="楷体_GB2312" pitchFamily="49" charset="-122"/>
                </a:rPr>
                <a:t>班组长</a:t>
              </a:r>
              <a:r>
                <a:rPr lang="en-US" altLang="zh-CN" sz="2000" b="1" dirty="0">
                  <a:solidFill>
                    <a:schemeClr val="bg1"/>
                  </a:solidFill>
                  <a:latin typeface="Arial" panose="020B0604020202020204" pitchFamily="34" charset="0"/>
                  <a:ea typeface="楷体_GB2312" pitchFamily="49" charset="-122"/>
                </a:rPr>
                <a:t>2</a:t>
              </a:r>
              <a:endParaRPr lang="en-US" altLang="zh-CN" sz="2000" b="1" dirty="0">
                <a:solidFill>
                  <a:schemeClr val="bg1"/>
                </a:solidFill>
                <a:latin typeface="Arial" panose="020B0604020202020204" pitchFamily="34" charset="0"/>
                <a:ea typeface="楷体_GB2312" pitchFamily="49" charset="-122"/>
              </a:endParaRPr>
            </a:p>
          </p:txBody>
        </p:sp>
        <p:sp>
          <p:nvSpPr>
            <p:cNvPr id="7179" name="Rectangle 8"/>
            <p:cNvSpPr/>
            <p:nvPr/>
          </p:nvSpPr>
          <p:spPr>
            <a:xfrm>
              <a:off x="3264" y="3744"/>
              <a:ext cx="589"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000" b="1" dirty="0">
                  <a:solidFill>
                    <a:schemeClr val="bg1"/>
                  </a:solidFill>
                  <a:latin typeface="Arial" panose="020B0604020202020204" pitchFamily="34" charset="0"/>
                  <a:ea typeface="楷体_GB2312" pitchFamily="49" charset="-122"/>
                </a:rPr>
                <a:t>班组长</a:t>
              </a:r>
              <a:r>
                <a:rPr lang="en-US" altLang="zh-CN" sz="2000" b="1" dirty="0">
                  <a:solidFill>
                    <a:schemeClr val="bg1"/>
                  </a:solidFill>
                  <a:latin typeface="Arial" panose="020B0604020202020204" pitchFamily="34" charset="0"/>
                  <a:ea typeface="楷体_GB2312" pitchFamily="49" charset="-122"/>
                </a:rPr>
                <a:t>3</a:t>
              </a:r>
              <a:endParaRPr lang="en-US" altLang="zh-CN" sz="2000" b="1" dirty="0">
                <a:solidFill>
                  <a:schemeClr val="bg1"/>
                </a:solidFill>
                <a:latin typeface="Arial" panose="020B0604020202020204" pitchFamily="34" charset="0"/>
                <a:ea typeface="楷体_GB2312" pitchFamily="49" charset="-122"/>
              </a:endParaRPr>
            </a:p>
          </p:txBody>
        </p:sp>
        <p:sp>
          <p:nvSpPr>
            <p:cNvPr id="7180" name="Rectangle 9"/>
            <p:cNvSpPr/>
            <p:nvPr/>
          </p:nvSpPr>
          <p:spPr>
            <a:xfrm>
              <a:off x="3751" y="2736"/>
              <a:ext cx="973"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400" b="1" dirty="0">
                  <a:solidFill>
                    <a:schemeClr val="bg1"/>
                  </a:solidFill>
                  <a:latin typeface="Arial" panose="020B0604020202020204" pitchFamily="34" charset="0"/>
                  <a:ea typeface="楷体_GB2312" pitchFamily="49" charset="-122"/>
                </a:rPr>
                <a:t>职能部门</a:t>
              </a:r>
              <a:r>
                <a:rPr lang="en-US" altLang="zh-CN" sz="2400" b="1" dirty="0">
                  <a:solidFill>
                    <a:schemeClr val="bg1"/>
                  </a:solidFill>
                  <a:latin typeface="Arial" panose="020B0604020202020204" pitchFamily="34" charset="0"/>
                  <a:ea typeface="楷体_GB2312" pitchFamily="49" charset="-122"/>
                </a:rPr>
                <a:t>2</a:t>
              </a:r>
              <a:endParaRPr lang="en-US" altLang="zh-CN" sz="2400" b="1" dirty="0">
                <a:solidFill>
                  <a:schemeClr val="bg1"/>
                </a:solidFill>
                <a:latin typeface="Arial" panose="020B0604020202020204" pitchFamily="34" charset="0"/>
                <a:ea typeface="楷体_GB2312" pitchFamily="49" charset="-122"/>
              </a:endParaRPr>
            </a:p>
          </p:txBody>
        </p:sp>
        <p:cxnSp>
          <p:nvCxnSpPr>
            <p:cNvPr id="7181" name="AutoShape 10"/>
            <p:cNvCxnSpPr>
              <a:stCxn id="7188" idx="2"/>
              <a:endCxn id="7190" idx="0"/>
            </p:cNvCxnSpPr>
            <p:nvPr/>
          </p:nvCxnSpPr>
          <p:spPr>
            <a:xfrm rot="-5400000" flipH="1">
              <a:off x="3154" y="2968"/>
              <a:ext cx="144" cy="736"/>
            </a:xfrm>
            <a:prstGeom prst="bentConnector3">
              <a:avLst>
                <a:gd name="adj1" fmla="val 50000"/>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7182" name="AutoShape 11"/>
            <p:cNvCxnSpPr>
              <a:stCxn id="7175" idx="2"/>
              <a:endCxn id="7185" idx="0"/>
            </p:cNvCxnSpPr>
            <p:nvPr/>
          </p:nvCxnSpPr>
          <p:spPr>
            <a:xfrm rot="5400000">
              <a:off x="1889" y="1769"/>
              <a:ext cx="144" cy="1790"/>
            </a:xfrm>
            <a:prstGeom prst="bentConnector3">
              <a:avLst>
                <a:gd name="adj1" fmla="val 50000"/>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7183" name="AutoShape 12"/>
            <p:cNvCxnSpPr>
              <a:stCxn id="7175" idx="2"/>
              <a:endCxn id="7180" idx="0"/>
            </p:cNvCxnSpPr>
            <p:nvPr/>
          </p:nvCxnSpPr>
          <p:spPr>
            <a:xfrm rot="-5400000" flipH="1">
              <a:off x="3475" y="1973"/>
              <a:ext cx="144" cy="1382"/>
            </a:xfrm>
            <a:prstGeom prst="bentConnector3">
              <a:avLst>
                <a:gd name="adj1" fmla="val 50000"/>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7184" name="AutoShape 13"/>
            <p:cNvCxnSpPr>
              <a:stCxn id="7175" idx="2"/>
              <a:endCxn id="7188" idx="0"/>
            </p:cNvCxnSpPr>
            <p:nvPr/>
          </p:nvCxnSpPr>
          <p:spPr>
            <a:xfrm rot="-5400000" flipH="1">
              <a:off x="2616" y="2831"/>
              <a:ext cx="480" cy="3"/>
            </a:xfrm>
            <a:prstGeom prst="straightConnector1">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cxnSp>
        <p:sp>
          <p:nvSpPr>
            <p:cNvPr id="7185" name="Rectangle 14"/>
            <p:cNvSpPr/>
            <p:nvPr/>
          </p:nvSpPr>
          <p:spPr>
            <a:xfrm>
              <a:off x="672" y="2736"/>
              <a:ext cx="788"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400" b="1" dirty="0">
                  <a:solidFill>
                    <a:schemeClr val="bg1"/>
                  </a:solidFill>
                  <a:latin typeface="Arial" panose="020B0604020202020204" pitchFamily="34" charset="0"/>
                  <a:ea typeface="楷体_GB2312" pitchFamily="49" charset="-122"/>
                </a:rPr>
                <a:t>职能部门</a:t>
              </a:r>
              <a:r>
                <a:rPr lang="en-US" altLang="zh-CN" sz="2400" b="1" dirty="0">
                  <a:solidFill>
                    <a:schemeClr val="bg1"/>
                  </a:solidFill>
                  <a:latin typeface="Arial" panose="020B0604020202020204" pitchFamily="34" charset="0"/>
                  <a:ea typeface="楷体_GB2312" pitchFamily="49" charset="-122"/>
                </a:rPr>
                <a:t>1</a:t>
              </a:r>
              <a:endParaRPr lang="en-US" altLang="zh-CN" sz="2400" b="1" dirty="0">
                <a:solidFill>
                  <a:schemeClr val="bg1"/>
                </a:solidFill>
                <a:latin typeface="Arial" panose="020B0604020202020204" pitchFamily="34" charset="0"/>
                <a:ea typeface="楷体_GB2312" pitchFamily="49" charset="-122"/>
              </a:endParaRPr>
            </a:p>
          </p:txBody>
        </p:sp>
        <p:sp>
          <p:nvSpPr>
            <p:cNvPr id="7186" name="Rectangle 15"/>
            <p:cNvSpPr/>
            <p:nvPr/>
          </p:nvSpPr>
          <p:spPr>
            <a:xfrm>
              <a:off x="4036" y="3072"/>
              <a:ext cx="736"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400" b="1" dirty="0">
                  <a:latin typeface="Arial" panose="020B0604020202020204" pitchFamily="34" charset="0"/>
                  <a:ea typeface="楷体_GB2312" pitchFamily="49" charset="-122"/>
                </a:rPr>
                <a:t>车间主任</a:t>
              </a:r>
              <a:r>
                <a:rPr lang="en-US" altLang="zh-CN" sz="2400" b="1" dirty="0">
                  <a:latin typeface="Arial" panose="020B0604020202020204" pitchFamily="34" charset="0"/>
                  <a:ea typeface="楷体_GB2312" pitchFamily="49" charset="-122"/>
                </a:rPr>
                <a:t>3</a:t>
              </a:r>
              <a:endParaRPr lang="zh-CN" altLang="en-US" sz="2400" b="1" dirty="0">
                <a:latin typeface="Arial" panose="020B0604020202020204" pitchFamily="34" charset="0"/>
                <a:ea typeface="楷体_GB2312" pitchFamily="49" charset="-122"/>
              </a:endParaRPr>
            </a:p>
          </p:txBody>
        </p:sp>
        <p:sp>
          <p:nvSpPr>
            <p:cNvPr id="7187" name="Rectangle 16"/>
            <p:cNvSpPr/>
            <p:nvPr/>
          </p:nvSpPr>
          <p:spPr>
            <a:xfrm>
              <a:off x="651" y="3072"/>
              <a:ext cx="736" cy="231"/>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400" b="1" dirty="0">
                  <a:latin typeface="Arial" panose="020B0604020202020204" pitchFamily="34" charset="0"/>
                  <a:ea typeface="楷体_GB2312" pitchFamily="49" charset="-122"/>
                </a:rPr>
                <a:t>车间主任</a:t>
              </a:r>
              <a:r>
                <a:rPr lang="en-US" altLang="zh-CN" sz="2400" b="1" dirty="0">
                  <a:latin typeface="Arial" panose="020B0604020202020204" pitchFamily="34" charset="0"/>
                  <a:ea typeface="楷体_GB2312" pitchFamily="49" charset="-122"/>
                </a:rPr>
                <a:t>1</a:t>
              </a:r>
              <a:endParaRPr lang="zh-CN" altLang="en-US" sz="2400" b="1" dirty="0">
                <a:latin typeface="Arial" panose="020B0604020202020204" pitchFamily="34" charset="0"/>
                <a:ea typeface="楷体_GB2312" pitchFamily="49" charset="-122"/>
              </a:endParaRPr>
            </a:p>
          </p:txBody>
        </p:sp>
        <p:sp>
          <p:nvSpPr>
            <p:cNvPr id="7188" name="Rectangle 17"/>
            <p:cNvSpPr/>
            <p:nvPr/>
          </p:nvSpPr>
          <p:spPr>
            <a:xfrm>
              <a:off x="2417" y="3072"/>
              <a:ext cx="883"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400" b="1" dirty="0">
                  <a:latin typeface="Arial" panose="020B0604020202020204" pitchFamily="34" charset="0"/>
                  <a:ea typeface="楷体_GB2312" pitchFamily="49" charset="-122"/>
                </a:rPr>
                <a:t>车间主任</a:t>
              </a:r>
              <a:r>
                <a:rPr lang="en-US" altLang="zh-CN" sz="2400" b="1" dirty="0">
                  <a:latin typeface="Arial" panose="020B0604020202020204" pitchFamily="34" charset="0"/>
                  <a:ea typeface="楷体_GB2312" pitchFamily="49" charset="-122"/>
                </a:rPr>
                <a:t>2</a:t>
              </a:r>
              <a:endParaRPr lang="zh-CN" altLang="en-US" sz="2400" b="1" dirty="0">
                <a:latin typeface="Arial" panose="020B0604020202020204" pitchFamily="34" charset="0"/>
                <a:ea typeface="楷体_GB2312" pitchFamily="49" charset="-122"/>
              </a:endParaRPr>
            </a:p>
          </p:txBody>
        </p:sp>
        <p:cxnSp>
          <p:nvCxnSpPr>
            <p:cNvPr id="7189" name="AutoShape 18"/>
            <p:cNvCxnSpPr>
              <a:stCxn id="7187" idx="0"/>
              <a:endCxn id="7186" idx="0"/>
            </p:cNvCxnSpPr>
            <p:nvPr/>
          </p:nvCxnSpPr>
          <p:spPr>
            <a:xfrm rot="5400000" flipH="1" flipV="1">
              <a:off x="2712" y="1379"/>
              <a:ext cx="0" cy="3386"/>
            </a:xfrm>
            <a:prstGeom prst="bentConnector3">
              <a:avLst>
                <a:gd name="adj1" fmla="val 233365310"/>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cxnSp>
        <p:sp>
          <p:nvSpPr>
            <p:cNvPr id="7190" name="Rectangle 19"/>
            <p:cNvSpPr/>
            <p:nvPr/>
          </p:nvSpPr>
          <p:spPr>
            <a:xfrm>
              <a:off x="3216" y="3408"/>
              <a:ext cx="757" cy="192"/>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p>
              <a:pPr algn="ctr"/>
              <a:r>
                <a:rPr lang="zh-CN" altLang="en-US" sz="2400" b="1" dirty="0">
                  <a:solidFill>
                    <a:schemeClr val="bg1"/>
                  </a:solidFill>
                  <a:latin typeface="Arial" panose="020B0604020202020204" pitchFamily="34" charset="0"/>
                  <a:ea typeface="楷体_GB2312" pitchFamily="49" charset="-122"/>
                </a:rPr>
                <a:t>职能部门</a:t>
              </a:r>
              <a:r>
                <a:rPr lang="en-US" altLang="zh-CN" sz="2400" b="1" dirty="0">
                  <a:solidFill>
                    <a:schemeClr val="bg1"/>
                  </a:solidFill>
                  <a:latin typeface="Arial" panose="020B0604020202020204" pitchFamily="34" charset="0"/>
                  <a:ea typeface="楷体_GB2312" pitchFamily="49" charset="-122"/>
                </a:rPr>
                <a:t>5</a:t>
              </a:r>
              <a:endParaRPr lang="en-US" altLang="zh-CN" sz="2400" b="1" dirty="0">
                <a:solidFill>
                  <a:schemeClr val="bg1"/>
                </a:solidFill>
                <a:latin typeface="Arial" panose="020B0604020202020204" pitchFamily="34" charset="0"/>
                <a:ea typeface="楷体_GB2312" pitchFamily="49" charset="-122"/>
              </a:endParaRPr>
            </a:p>
          </p:txBody>
        </p:sp>
        <p:cxnSp>
          <p:nvCxnSpPr>
            <p:cNvPr id="7191" name="AutoShape 20"/>
            <p:cNvCxnSpPr>
              <a:stCxn id="7188" idx="2"/>
              <a:endCxn id="7177" idx="0"/>
            </p:cNvCxnSpPr>
            <p:nvPr/>
          </p:nvCxnSpPr>
          <p:spPr>
            <a:xfrm rot="5400000">
              <a:off x="2473" y="3023"/>
              <a:ext cx="144" cy="626"/>
            </a:xfrm>
            <a:prstGeom prst="bentConnector3">
              <a:avLst>
                <a:gd name="adj1" fmla="val 50000"/>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7192" name="AutoShape 21"/>
            <p:cNvCxnSpPr>
              <a:stCxn id="7188" idx="2"/>
              <a:endCxn id="7178" idx="0"/>
            </p:cNvCxnSpPr>
            <p:nvPr/>
          </p:nvCxnSpPr>
          <p:spPr>
            <a:xfrm rot="-5400000" flipH="1">
              <a:off x="2628" y="3495"/>
              <a:ext cx="480" cy="18"/>
            </a:xfrm>
            <a:prstGeom prst="straightConnector1">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7193" name="AutoShape 22"/>
            <p:cNvCxnSpPr>
              <a:stCxn id="7176" idx="0"/>
              <a:endCxn id="7179" idx="0"/>
            </p:cNvCxnSpPr>
            <p:nvPr/>
          </p:nvCxnSpPr>
          <p:spPr>
            <a:xfrm rot="5400000" flipH="1" flipV="1">
              <a:off x="2841" y="3026"/>
              <a:ext cx="1" cy="1435"/>
            </a:xfrm>
            <a:prstGeom prst="bentConnector3">
              <a:avLst>
                <a:gd name="adj1" fmla="val 14395468"/>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cxnSp>
      </p:grpSp>
      <p:sp>
        <p:nvSpPr>
          <p:cNvPr id="126999" name="Rectangle 23"/>
          <p:cNvSpPr/>
          <p:nvPr/>
        </p:nvSpPr>
        <p:spPr>
          <a:xfrm>
            <a:off x="4876800" y="6096000"/>
            <a:ext cx="3070225" cy="583565"/>
          </a:xfrm>
          <a:prstGeom prst="rect">
            <a:avLst/>
          </a:prstGeom>
          <a:noFill/>
          <a:ln w="9525">
            <a:solidFill>
              <a:schemeClr val="tx1"/>
            </a:solidFill>
            <a:prstDash val="lgDash"/>
          </a:ln>
        </p:spPr>
        <p:txBody>
          <a:bodyPr>
            <a:spAutoFit/>
          </a:bodyPr>
          <a:p>
            <a:r>
              <a:rPr lang="zh-CN" altLang="en-US" sz="3200" b="1" dirty="0">
                <a:solidFill>
                  <a:srgbClr val="0000FF"/>
                </a:solidFill>
                <a:latin typeface="黑体" panose="02010609060101010101" charset="-122"/>
                <a:ea typeface="黑体" panose="02010609060101010101" charset="-122"/>
              </a:rPr>
              <a:t>结构示意图</a:t>
            </a:r>
            <a:endParaRPr lang="zh-CN" altLang="en-US" sz="3200" b="1" dirty="0">
              <a:solidFill>
                <a:srgbClr val="0000FF"/>
              </a:solidFill>
              <a:latin typeface="黑体" panose="02010609060101010101" charset="-122"/>
              <a:ea typeface="黑体" panose="02010609060101010101"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6999"/>
                                        </p:tgtEl>
                                        <p:attrNameLst>
                                          <p:attrName>style.visibility</p:attrName>
                                        </p:attrNameLst>
                                      </p:cBhvr>
                                      <p:to>
                                        <p:strVal val="visible"/>
                                      </p:to>
                                    </p:set>
                                    <p:animEffect transition="in" filter="blinds(horizontal)">
                                      <p:cBhvr>
                                        <p:cTn id="12" dur="500"/>
                                        <p:tgtEl>
                                          <p:spTgt spid="12699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ox(in)">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9219" grpId="0" build="p"/>
      <p:bldP spid="126999" grpId="0" bldLvl="0" animBg="1"/>
    </p:bldLst>
  </p:timing>
</p:sld>
</file>

<file path=ppt/tags/tag1.xml><?xml version="1.0" encoding="utf-8"?>
<p:tagLst xmlns:p="http://schemas.openxmlformats.org/presentationml/2006/main">
  <p:tag name="TIMING" val="|0.7|1|0.6|0.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主题">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4843</Words>
  <Application>WPS 演示</Application>
  <PresentationFormat>自定义</PresentationFormat>
  <Paragraphs>632</Paragraphs>
  <Slides>33</Slides>
  <Notes>40</Notes>
  <HiddenSlides>0</HiddenSlides>
  <MMClips>1</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33</vt:i4>
      </vt:variant>
    </vt:vector>
  </HeadingPairs>
  <TitlesOfParts>
    <vt:vector size="47" baseType="lpstr">
      <vt:lpstr>Arial</vt:lpstr>
      <vt:lpstr>宋体</vt:lpstr>
      <vt:lpstr>Wingdings</vt:lpstr>
      <vt:lpstr>Calibri</vt:lpstr>
      <vt:lpstr>微软雅黑</vt:lpstr>
      <vt:lpstr>Impact</vt:lpstr>
      <vt:lpstr>黑体</vt:lpstr>
      <vt:lpstr>华文新魏</vt:lpstr>
      <vt:lpstr>楷体_GB2312</vt:lpstr>
      <vt:lpstr>Arial Unicode MS</vt:lpstr>
      <vt:lpstr>Britannic Bold</vt:lpstr>
      <vt:lpstr>新宋体</vt:lpstr>
      <vt:lpstr>Segoe Print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hl81829782</Company>
  <LinksUpToDate>false</LinksUpToDate>
  <SharedDoc>false</SharedDoc>
  <HyperlinksChanged>false</HyperlinksChanged>
  <AppVersion>14.0000</AppVersion>
  <Manager>hl81829782</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dc:title>
  <dc:creator/>
  <cp:lastModifiedBy>plumstory</cp:lastModifiedBy>
  <cp:revision>1868</cp:revision>
  <dcterms:created xsi:type="dcterms:W3CDTF">2016-01-13T14:39:00Z</dcterms:created>
  <dcterms:modified xsi:type="dcterms:W3CDTF">2017-12-20T06:11:50Z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2052-10.1.0.6929</vt:lpwstr>
  </property>
</Properties>
</file>