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29"/>
  </p:handoutMasterIdLst>
  <p:sldIdLst>
    <p:sldId id="360" r:id="rId3"/>
    <p:sldId id="405" r:id="rId5"/>
    <p:sldId id="258" r:id="rId6"/>
    <p:sldId id="307" r:id="rId7"/>
    <p:sldId id="421" r:id="rId8"/>
    <p:sldId id="502" r:id="rId9"/>
    <p:sldId id="443" r:id="rId10"/>
    <p:sldId id="503" r:id="rId11"/>
    <p:sldId id="504" r:id="rId12"/>
    <p:sldId id="505" r:id="rId13"/>
    <p:sldId id="506" r:id="rId14"/>
    <p:sldId id="507" r:id="rId15"/>
    <p:sldId id="514" r:id="rId16"/>
    <p:sldId id="509" r:id="rId17"/>
    <p:sldId id="515" r:id="rId18"/>
    <p:sldId id="510" r:id="rId19"/>
    <p:sldId id="516" r:id="rId20"/>
    <p:sldId id="511" r:id="rId21"/>
    <p:sldId id="512" r:id="rId22"/>
    <p:sldId id="518" r:id="rId23"/>
    <p:sldId id="423" r:id="rId24"/>
    <p:sldId id="424" r:id="rId25"/>
    <p:sldId id="441" r:id="rId26"/>
    <p:sldId id="465" r:id="rId27"/>
    <p:sldId id="418" r:id="rId28"/>
  </p:sldIdLst>
  <p:sldSz cx="12192000" cy="6858000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848AF"/>
    <a:srgbClr val="FF8500"/>
    <a:srgbClr val="3C78CE"/>
    <a:srgbClr val="CD1F06"/>
    <a:srgbClr val="CB1003"/>
    <a:srgbClr val="A50021"/>
    <a:srgbClr val="08489B"/>
    <a:srgbClr val="054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63" autoAdjust="0"/>
    <p:restoredTop sz="94660"/>
  </p:normalViewPr>
  <p:slideViewPr>
    <p:cSldViewPr>
      <p:cViewPr>
        <p:scale>
          <a:sx n="66" d="100"/>
          <a:sy n="66" d="100"/>
        </p:scale>
        <p:origin x="-1277" y="-538"/>
      </p:cViewPr>
      <p:guideLst>
        <p:guide orient="horz" pos="2020"/>
        <p:guide pos="379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2580" y="-78"/>
      </p:cViewPr>
      <p:guideLst>
        <p:guide orient="horz" pos="2693"/>
        <p:guide pos="213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handoutMaster" Target="handoutMasters/handoutMaster1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F4DFFCEE-9117-4569-827D-343A93DDD2D6}" type="datetimeFigureOut">
              <a:rPr lang="zh-CN" altLang="en-US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4B9CFCD2-35DB-4E6F-9B70-D2EE67D0E5A4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10D532F7-9EE9-4116-8F06-B3E96FF78C30}" type="datetimeFigureOut">
              <a:rPr lang="zh-CN" altLang="en-US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  <a:endParaRPr lang="zh-CN" altLang="en-US" noProof="0" smtClean="0"/>
          </a:p>
          <a:p>
            <a:pPr lvl="1"/>
            <a:r>
              <a:rPr lang="zh-CN" altLang="en-US" noProof="0" smtClean="0"/>
              <a:t>第二级</a:t>
            </a:r>
            <a:endParaRPr lang="zh-CN" altLang="en-US" noProof="0" smtClean="0"/>
          </a:p>
          <a:p>
            <a:pPr lvl="2"/>
            <a:r>
              <a:rPr lang="zh-CN" altLang="en-US" noProof="0" smtClean="0"/>
              <a:t>第三级</a:t>
            </a:r>
            <a:endParaRPr lang="zh-CN" altLang="en-US" noProof="0" smtClean="0"/>
          </a:p>
          <a:p>
            <a:pPr lvl="3"/>
            <a:r>
              <a:rPr lang="zh-CN" altLang="en-US" noProof="0" smtClean="0"/>
              <a:t>第四级</a:t>
            </a:r>
            <a:endParaRPr lang="zh-CN" altLang="en-US" noProof="0" smtClean="0"/>
          </a:p>
          <a:p>
            <a:pPr lvl="4"/>
            <a:r>
              <a:rPr lang="zh-CN" altLang="en-US" noProof="0" smtClean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A069CC9D-01D8-4B68-87F0-663CB8538CBD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819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endParaRPr lang="zh-CN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614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024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024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61" name="Rectangle 2"/>
          <p:cNvSpPr>
            <a:spLocks noGrp="1" noRot="1" noChangeAspect="1" noTextEdit="1"/>
          </p:cNvSpPr>
          <p:nvPr>
            <p:ph type="sldImg"/>
          </p:nvPr>
        </p:nvSpPr>
        <p:spPr>
          <a:ln>
            <a:miter/>
          </a:ln>
        </p:spPr>
      </p:sp>
      <p:sp>
        <p:nvSpPr>
          <p:cNvPr id="40962" name="Rectangle 3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p>
            <a:pPr lvl="0" eaLnBrk="1" hangingPunct="1"/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024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2"/>
          <p:cNvPicPr>
            <a:picLocks noChangeAspect="1"/>
          </p:cNvPicPr>
          <p:nvPr userDrawn="1"/>
        </p:nvPicPr>
        <p:blipFill>
          <a:blip r:embed="rId2">
            <a:lum bright="6000"/>
          </a:blip>
          <a:srcRect t="86078"/>
          <a:stretch>
            <a:fillRect/>
          </a:stretch>
        </p:blipFill>
        <p:spPr bwMode="auto">
          <a:xfrm>
            <a:off x="0" y="6092825"/>
            <a:ext cx="12190413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push/>
      </p:transition>
    </mc:Choice>
    <mc:Fallback>
      <p:transition>
        <p:push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 noChangeArrowheads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6254E2-FC8B-4B32-8E59-CBB338734676}" type="datetimeFigureOut">
              <a:rPr lang="zh-CN" altLang="en-US"/>
            </a:fld>
            <a:endParaRPr lang="zh-CN" altLang="en-US"/>
          </a:p>
        </p:txBody>
      </p:sp>
      <p:sp>
        <p:nvSpPr>
          <p:cNvPr id="3" name="页脚占位符 4"/>
          <p:cNvSpPr>
            <a:spLocks noGrp="1" noChangeArrowheads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F90D5D2C-EE64-4790-BCD4-67E280891632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push/>
      </p:transition>
    </mc:Choice>
    <mc:Fallback>
      <p:transition>
        <p:push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UpDiag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mc:AlternateContent xmlns:mc="http://schemas.openxmlformats.org/markup-compatibility/2006">
    <mc:Choice xmlns:p14="http://schemas.microsoft.com/office/powerpoint/2010/main" Requires="p14">
      <p:transition p14:dur="500">
        <p:push/>
      </p:transition>
    </mc:Choice>
    <mc:Fallback>
      <p:transition>
        <p:push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2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.xml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平行四边形 2"/>
          <p:cNvSpPr/>
          <p:nvPr/>
        </p:nvSpPr>
        <p:spPr>
          <a:xfrm>
            <a:off x="379095" y="8890"/>
            <a:ext cx="5574030" cy="6840855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椭圆 1"/>
          <p:cNvSpPr/>
          <p:nvPr/>
        </p:nvSpPr>
        <p:spPr>
          <a:xfrm>
            <a:off x="1506855" y="1599565"/>
            <a:ext cx="3896360" cy="3439160"/>
          </a:xfrm>
          <a:prstGeom prst="ellipse">
            <a:avLst/>
          </a:prstGeom>
          <a:blipFill dpi="0" rotWithShape="1"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2" tIns="34281" rIns="68562" bIns="34281"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10355580" y="6155690"/>
            <a:ext cx="13258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管理学基础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10507980" y="6155690"/>
            <a:ext cx="1325880" cy="3683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t">
            <a:spAutoFit/>
          </a:bodyPr>
          <a:p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管理学基础</a:t>
            </a:r>
            <a:endParaRPr lang="zh-CN" altLang="en-US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532755" y="2858135"/>
            <a:ext cx="644461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400" b="1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5400" b="1">
                <a:latin typeface="微软雅黑" panose="020B0503020204020204" pitchFamily="34" charset="-122"/>
                <a:ea typeface="微软雅黑" panose="020B0503020204020204" pitchFamily="34" charset="-122"/>
              </a:rPr>
              <a:t>集体决策方法</a:t>
            </a:r>
            <a:endParaRPr lang="zh-CN" altLang="en-US" sz="5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6120765" y="4793615"/>
            <a:ext cx="5991860" cy="504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选自：模块二科学决策 ，任务二选择决策方法</a:t>
            </a: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直接连接符 33"/>
          <p:cNvCxnSpPr/>
          <p:nvPr/>
        </p:nvCxnSpPr>
        <p:spPr>
          <a:xfrm flipH="1" flipV="1">
            <a:off x="6324600" y="2971800"/>
            <a:ext cx="457200" cy="1219200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 flipV="1">
            <a:off x="5638800" y="2667000"/>
            <a:ext cx="609600" cy="1676400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 1"/>
          <p:cNvSpPr/>
          <p:nvPr/>
        </p:nvSpPr>
        <p:spPr>
          <a:xfrm>
            <a:off x="2423592" y="1046645"/>
            <a:ext cx="2088232" cy="33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明 年 工 作 计 划</a:t>
            </a:r>
            <a:endParaRPr lang="zh-CN" altLang="en-US" sz="1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sp>
        <p:nvSpPr>
          <p:cNvPr id="3" name="椭圆 54"/>
          <p:cNvSpPr/>
          <p:nvPr/>
        </p:nvSpPr>
        <p:spPr>
          <a:xfrm>
            <a:off x="4432055" y="2549985"/>
            <a:ext cx="3477652" cy="1802173"/>
          </a:xfrm>
          <a:custGeom>
            <a:avLst/>
            <a:gdLst>
              <a:gd name="connsiteX0" fmla="*/ 0 w 3439659"/>
              <a:gd name="connsiteY0" fmla="*/ 1719830 h 3439659"/>
              <a:gd name="connsiteX1" fmla="*/ 1719830 w 3439659"/>
              <a:gd name="connsiteY1" fmla="*/ 0 h 3439659"/>
              <a:gd name="connsiteX2" fmla="*/ 3439660 w 3439659"/>
              <a:gd name="connsiteY2" fmla="*/ 1719830 h 3439659"/>
              <a:gd name="connsiteX3" fmla="*/ 1719830 w 3439659"/>
              <a:gd name="connsiteY3" fmla="*/ 3439660 h 3439659"/>
              <a:gd name="connsiteX4" fmla="*/ 0 w 3439659"/>
              <a:gd name="connsiteY4" fmla="*/ 1719830 h 3439659"/>
              <a:gd name="connsiteX0-1" fmla="*/ 0 w 3487467"/>
              <a:gd name="connsiteY0-2" fmla="*/ 0 h 1719830"/>
              <a:gd name="connsiteX1-3" fmla="*/ 3439660 w 3487467"/>
              <a:gd name="connsiteY1-4" fmla="*/ 0 h 1719830"/>
              <a:gd name="connsiteX2-5" fmla="*/ 1719830 w 3487467"/>
              <a:gd name="connsiteY2-6" fmla="*/ 1719830 h 1719830"/>
              <a:gd name="connsiteX3-7" fmla="*/ 0 w 3487467"/>
              <a:gd name="connsiteY3-8" fmla="*/ 0 h 1719830"/>
              <a:gd name="connsiteX0-9" fmla="*/ 6132 w 3493599"/>
              <a:gd name="connsiteY0-10" fmla="*/ 130018 h 1849848"/>
              <a:gd name="connsiteX1-11" fmla="*/ 3445792 w 3493599"/>
              <a:gd name="connsiteY1-12" fmla="*/ 130018 h 1849848"/>
              <a:gd name="connsiteX2-13" fmla="*/ 1725962 w 3493599"/>
              <a:gd name="connsiteY2-14" fmla="*/ 1849848 h 1849848"/>
              <a:gd name="connsiteX3-15" fmla="*/ 6132 w 3493599"/>
              <a:gd name="connsiteY3-16" fmla="*/ 130018 h 1849848"/>
              <a:gd name="connsiteX0-17" fmla="*/ 6132 w 3493599"/>
              <a:gd name="connsiteY0-18" fmla="*/ 35412 h 1755242"/>
              <a:gd name="connsiteX1-19" fmla="*/ 3445792 w 3493599"/>
              <a:gd name="connsiteY1-20" fmla="*/ 35412 h 1755242"/>
              <a:gd name="connsiteX2-21" fmla="*/ 1725962 w 3493599"/>
              <a:gd name="connsiteY2-22" fmla="*/ 1755242 h 1755242"/>
              <a:gd name="connsiteX3-23" fmla="*/ 6132 w 3493599"/>
              <a:gd name="connsiteY3-24" fmla="*/ 35412 h 1755242"/>
              <a:gd name="connsiteX0-25" fmla="*/ 4377 w 3488420"/>
              <a:gd name="connsiteY0-26" fmla="*/ 11795 h 1772900"/>
              <a:gd name="connsiteX1-27" fmla="*/ 3450912 w 3488420"/>
              <a:gd name="connsiteY1-28" fmla="*/ 53046 h 1772900"/>
              <a:gd name="connsiteX2-29" fmla="*/ 1731082 w 3488420"/>
              <a:gd name="connsiteY2-30" fmla="*/ 1772876 h 1772900"/>
              <a:gd name="connsiteX3-31" fmla="*/ 4377 w 3488420"/>
              <a:gd name="connsiteY3-32" fmla="*/ 11795 h 1772900"/>
              <a:gd name="connsiteX0-33" fmla="*/ 39013 w 3522446"/>
              <a:gd name="connsiteY0-34" fmla="*/ 134148 h 1909003"/>
              <a:gd name="connsiteX1-35" fmla="*/ 3485548 w 3522446"/>
              <a:gd name="connsiteY1-36" fmla="*/ 175399 h 1909003"/>
              <a:gd name="connsiteX2-37" fmla="*/ 1738217 w 3522446"/>
              <a:gd name="connsiteY2-38" fmla="*/ 1908979 h 1909003"/>
              <a:gd name="connsiteX3-39" fmla="*/ 39013 w 3522446"/>
              <a:gd name="connsiteY3-40" fmla="*/ 134148 h 1909003"/>
              <a:gd name="connsiteX0-41" fmla="*/ 55067 w 3553265"/>
              <a:gd name="connsiteY0-42" fmla="*/ 134148 h 1909002"/>
              <a:gd name="connsiteX1-43" fmla="*/ 3501602 w 3553265"/>
              <a:gd name="connsiteY1-44" fmla="*/ 175399 h 1909002"/>
              <a:gd name="connsiteX2-45" fmla="*/ 1754271 w 3553265"/>
              <a:gd name="connsiteY2-46" fmla="*/ 1908979 h 1909002"/>
              <a:gd name="connsiteX3-47" fmla="*/ 55067 w 3553265"/>
              <a:gd name="connsiteY3-48" fmla="*/ 134148 h 1909002"/>
              <a:gd name="connsiteX0-49" fmla="*/ 39426 w 3502160"/>
              <a:gd name="connsiteY0-50" fmla="*/ 134148 h 1909003"/>
              <a:gd name="connsiteX1-51" fmla="*/ 3465335 w 3502160"/>
              <a:gd name="connsiteY1-52" fmla="*/ 175399 h 1909003"/>
              <a:gd name="connsiteX2-53" fmla="*/ 1718004 w 3502160"/>
              <a:gd name="connsiteY2-54" fmla="*/ 1908979 h 1909003"/>
              <a:gd name="connsiteX3-55" fmla="*/ 39426 w 3502160"/>
              <a:gd name="connsiteY3-56" fmla="*/ 134148 h 1909003"/>
              <a:gd name="connsiteX0-57" fmla="*/ 8999 w 3471733"/>
              <a:gd name="connsiteY0-58" fmla="*/ 21578 h 1796433"/>
              <a:gd name="connsiteX1-59" fmla="*/ 3434908 w 3471733"/>
              <a:gd name="connsiteY1-60" fmla="*/ 62829 h 1796433"/>
              <a:gd name="connsiteX2-61" fmla="*/ 1687577 w 3471733"/>
              <a:gd name="connsiteY2-62" fmla="*/ 1796409 h 1796433"/>
              <a:gd name="connsiteX3-63" fmla="*/ 8999 w 3471733"/>
              <a:gd name="connsiteY3-64" fmla="*/ 21578 h 1796433"/>
              <a:gd name="connsiteX0-65" fmla="*/ 39425 w 3502159"/>
              <a:gd name="connsiteY0-66" fmla="*/ 135675 h 1931154"/>
              <a:gd name="connsiteX1-67" fmla="*/ 3465334 w 3502159"/>
              <a:gd name="connsiteY1-68" fmla="*/ 176926 h 1931154"/>
              <a:gd name="connsiteX2-69" fmla="*/ 1718003 w 3502159"/>
              <a:gd name="connsiteY2-70" fmla="*/ 1931131 h 1931154"/>
              <a:gd name="connsiteX3-71" fmla="*/ 39425 w 3502159"/>
              <a:gd name="connsiteY3-72" fmla="*/ 135675 h 1931154"/>
              <a:gd name="connsiteX0-73" fmla="*/ 7276 w 3470010"/>
              <a:gd name="connsiteY0-74" fmla="*/ 26065 h 1821544"/>
              <a:gd name="connsiteX1-75" fmla="*/ 3433185 w 3470010"/>
              <a:gd name="connsiteY1-76" fmla="*/ 67316 h 1821544"/>
              <a:gd name="connsiteX2-77" fmla="*/ 1685854 w 3470010"/>
              <a:gd name="connsiteY2-78" fmla="*/ 1821521 h 1821544"/>
              <a:gd name="connsiteX3-79" fmla="*/ 7276 w 3470010"/>
              <a:gd name="connsiteY3-80" fmla="*/ 26065 h 1821544"/>
              <a:gd name="connsiteX0-81" fmla="*/ 12669 w 3492943"/>
              <a:gd name="connsiteY0-82" fmla="*/ 26065 h 1822469"/>
              <a:gd name="connsiteX1-83" fmla="*/ 3438578 w 3492943"/>
              <a:gd name="connsiteY1-84" fmla="*/ 67316 h 1822469"/>
              <a:gd name="connsiteX2-85" fmla="*/ 1691247 w 3492943"/>
              <a:gd name="connsiteY2-86" fmla="*/ 1821521 h 1822469"/>
              <a:gd name="connsiteX3-87" fmla="*/ 12669 w 3492943"/>
              <a:gd name="connsiteY3-88" fmla="*/ 26065 h 1822469"/>
              <a:gd name="connsiteX0-89" fmla="*/ 48756 w 3529030"/>
              <a:gd name="connsiteY0-90" fmla="*/ 3139 h 1799516"/>
              <a:gd name="connsiteX1-91" fmla="*/ 3474665 w 3529030"/>
              <a:gd name="connsiteY1-92" fmla="*/ 44390 h 1799516"/>
              <a:gd name="connsiteX2-93" fmla="*/ 1727334 w 3529030"/>
              <a:gd name="connsiteY2-94" fmla="*/ 1798595 h 1799516"/>
              <a:gd name="connsiteX3-95" fmla="*/ 48756 w 3529030"/>
              <a:gd name="connsiteY3-96" fmla="*/ 3139 h 1799516"/>
              <a:gd name="connsiteX0-97" fmla="*/ 48756 w 3529030"/>
              <a:gd name="connsiteY0-98" fmla="*/ 5796 h 1802173"/>
              <a:gd name="connsiteX1-99" fmla="*/ 3474665 w 3529030"/>
              <a:gd name="connsiteY1-100" fmla="*/ 47047 h 1802173"/>
              <a:gd name="connsiteX2-101" fmla="*/ 1727334 w 3529030"/>
              <a:gd name="connsiteY2-102" fmla="*/ 1801252 h 1802173"/>
              <a:gd name="connsiteX3-103" fmla="*/ 48756 w 3529030"/>
              <a:gd name="connsiteY3-104" fmla="*/ 5796 h 1802173"/>
              <a:gd name="connsiteX0-105" fmla="*/ 48756 w 3477652"/>
              <a:gd name="connsiteY0-106" fmla="*/ 5796 h 1802173"/>
              <a:gd name="connsiteX1-107" fmla="*/ 3474665 w 3477652"/>
              <a:gd name="connsiteY1-108" fmla="*/ 47047 h 1802173"/>
              <a:gd name="connsiteX2-109" fmla="*/ 1727334 w 3477652"/>
              <a:gd name="connsiteY2-110" fmla="*/ 1801252 h 1802173"/>
              <a:gd name="connsiteX3-111" fmla="*/ 48756 w 3477652"/>
              <a:gd name="connsiteY3-112" fmla="*/ 5796 h 180217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477652" h="1802173">
                <a:moveTo>
                  <a:pt x="48756" y="5796"/>
                </a:moveTo>
                <a:cubicBezTo>
                  <a:pt x="305602" y="15937"/>
                  <a:pt x="3181151" y="-33335"/>
                  <a:pt x="3474665" y="47047"/>
                </a:cubicBezTo>
                <a:cubicBezTo>
                  <a:pt x="3527547" y="271809"/>
                  <a:pt x="2875835" y="1753126"/>
                  <a:pt x="1727334" y="1801252"/>
                </a:cubicBezTo>
                <a:cubicBezTo>
                  <a:pt x="578833" y="1849378"/>
                  <a:pt x="-208090" y="-4345"/>
                  <a:pt x="48756" y="5796"/>
                </a:cubicBezTo>
                <a:close/>
              </a:path>
            </a:pathLst>
          </a:custGeom>
          <a:noFill/>
          <a:ln w="1270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59693" y="2666897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None/>
            </a:pPr>
            <a:r>
              <a:rPr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准备阶段</a:t>
            </a:r>
            <a:endParaRPr sz="24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cxnSp>
        <p:nvCxnSpPr>
          <p:cNvPr id="5" name="直接连接符 4"/>
          <p:cNvCxnSpPr/>
          <p:nvPr/>
        </p:nvCxnSpPr>
        <p:spPr>
          <a:xfrm flipV="1">
            <a:off x="4235031" y="2546004"/>
            <a:ext cx="1913927" cy="21230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 flipV="1">
            <a:off x="4799965" y="2545715"/>
            <a:ext cx="1348740" cy="1035050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 flipH="1" flipV="1">
            <a:off x="6324600" y="2566670"/>
            <a:ext cx="1243965" cy="1099820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6148958" y="2546003"/>
            <a:ext cx="1861284" cy="13806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椭圆 10"/>
          <p:cNvSpPr/>
          <p:nvPr/>
        </p:nvSpPr>
        <p:spPr>
          <a:xfrm>
            <a:off x="4459940" y="3216500"/>
            <a:ext cx="660132" cy="6601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5283791" y="3988321"/>
            <a:ext cx="660132" cy="6601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7536160" y="2237956"/>
            <a:ext cx="660132" cy="6601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椭圆 15"/>
          <p:cNvSpPr/>
          <p:nvPr/>
        </p:nvSpPr>
        <p:spPr>
          <a:xfrm>
            <a:off x="4169698" y="2226553"/>
            <a:ext cx="660132" cy="6601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68079" y="3666625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None/>
            </a:pPr>
            <a:r>
              <a:rPr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热身阶段</a:t>
            </a:r>
            <a:endParaRPr lang="zh-CN" altLang="en-US" sz="1800" b="1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802994" y="4088983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None/>
            </a:pPr>
            <a:r>
              <a:rPr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畅谈阶段</a:t>
            </a:r>
            <a:endParaRPr sz="24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378356" y="2666971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None/>
            </a:pPr>
            <a:r>
              <a:rPr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筛选阶段</a:t>
            </a:r>
            <a:endParaRPr sz="24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5447779" y="1844824"/>
            <a:ext cx="1402358" cy="1402358"/>
            <a:chOff x="3851771" y="1163107"/>
            <a:chExt cx="1402358" cy="1402358"/>
          </a:xfrm>
          <a:solidFill>
            <a:srgbClr val="0070C0"/>
          </a:solidFill>
        </p:grpSpPr>
        <p:grpSp>
          <p:nvGrpSpPr>
            <p:cNvPr id="29" name="组合 28"/>
            <p:cNvGrpSpPr/>
            <p:nvPr/>
          </p:nvGrpSpPr>
          <p:grpSpPr>
            <a:xfrm>
              <a:off x="3851771" y="1163107"/>
              <a:ext cx="1402358" cy="1402358"/>
              <a:chOff x="304800" y="673100"/>
              <a:chExt cx="4000500" cy="4000500"/>
            </a:xfrm>
            <a:grpFill/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31" name="同心圆 30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2" name="椭圆 31"/>
              <p:cNvSpPr/>
              <p:nvPr/>
            </p:nvSpPr>
            <p:spPr>
              <a:xfrm>
                <a:off x="392112" y="760412"/>
                <a:ext cx="3825874" cy="382587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30" name="TextBox 29"/>
            <p:cNvSpPr txBox="1"/>
            <p:nvPr/>
          </p:nvSpPr>
          <p:spPr>
            <a:xfrm>
              <a:off x="4105916" y="1664469"/>
              <a:ext cx="894080" cy="52197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8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程序</a:t>
              </a:r>
              <a:endParaRPr lang="zh-CN" altLang="en-US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3" name="椭圆 12"/>
          <p:cNvSpPr/>
          <p:nvPr/>
        </p:nvSpPr>
        <p:spPr>
          <a:xfrm>
            <a:off x="6468701" y="3876561"/>
            <a:ext cx="660132" cy="6601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椭圆 25"/>
          <p:cNvSpPr/>
          <p:nvPr/>
        </p:nvSpPr>
        <p:spPr>
          <a:xfrm>
            <a:off x="7349446" y="3473971"/>
            <a:ext cx="660132" cy="6601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TextBox 17"/>
          <p:cNvSpPr txBox="1"/>
          <p:nvPr/>
        </p:nvSpPr>
        <p:spPr>
          <a:xfrm>
            <a:off x="4490504" y="4648970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>
              <a:buNone/>
            </a:pPr>
            <a:r>
              <a:rPr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明确问题</a:t>
            </a:r>
            <a:endParaRPr sz="24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TextBox 17"/>
          <p:cNvSpPr txBox="1"/>
          <p:nvPr/>
        </p:nvSpPr>
        <p:spPr>
          <a:xfrm>
            <a:off x="5997994" y="4648970"/>
            <a:ext cx="20116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None/>
            </a:pPr>
            <a:r>
              <a:rPr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重新表述问题</a:t>
            </a:r>
            <a:endParaRPr sz="24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290830" y="987425"/>
            <a:ext cx="3027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zh-CN" altLang="en-US" sz="2800" b="0" noProof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一、集体决策方法</a:t>
            </a:r>
            <a:endParaRPr lang="zh-CN" altLang="en-US" sz="2800" b="0" noProof="0" smtClean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52070" y="1670050"/>
            <a:ext cx="4115435" cy="82994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zh-CN" altLang="en-US" sz="2400" noProof="0" dirty="0">
                <a:ln>
                  <a:noFill/>
                </a:ln>
                <a:solidFill>
                  <a:srgbClr val="204B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</a:t>
            </a:r>
            <a:r>
              <a:rPr lang="zh-CN" altLang="en-US" sz="2400" b="1" noProof="0" dirty="0">
                <a:ln>
                  <a:noFill/>
                </a:ln>
                <a:solidFill>
                  <a:srgbClr val="204B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一）</a:t>
            </a:r>
            <a:r>
              <a:rPr lang="zh-CN" altLang="en-US" sz="2400" b="1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头脑风暴法</a:t>
            </a:r>
            <a:endParaRPr lang="zh-CN" altLang="en-US" sz="2400" b="1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l"/>
            <a:r>
              <a:rPr 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.头脑风暴法实施的操作程序</a:t>
            </a:r>
            <a:endParaRPr sz="2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Tm="0">
    <p:cover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4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4000">
                                          <p:cBhvr additive="base">
                                            <p:cTn id="7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4000">
                                          <p:cBhvr additive="base">
                                            <p:cTn id="8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18" presetClass="entr" presetSubtype="1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Left)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18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Left)">
                                          <p:cBhvr>
                                            <p:cTn id="15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8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18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8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2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43" presetID="1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50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left)">
                                          <p:cBhvr>
                                            <p:cTn id="46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8" presetID="1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500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left)">
                                          <p:cBhvr>
                                            <p:cTn id="51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53" presetID="1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500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left)">
                                          <p:cBhvr>
                                            <p:cTn id="56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58" presetID="1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left)">
                                          <p:cBhvr>
                                            <p:cTn id="61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63" presetID="21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65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67" presetID="1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lide(fromLeft)">
                                          <p:cBhvr>
                                            <p:cTn id="69" dur="500"/>
                                            <p:tgtEl>
                                              <p:spTgt spid="112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73" presetID="2" presetClass="entr" presetSubtype="8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bldLvl="0" animBg="1"/>
          <p:bldP spid="4" grpId="0"/>
          <p:bldP spid="11" grpId="0" bldLvl="0" animBg="1"/>
          <p:bldP spid="14" grpId="0" bldLvl="0" animBg="1"/>
          <p:bldP spid="15" grpId="0" bldLvl="0" animBg="1"/>
          <p:bldP spid="16" grpId="0" bldLvl="0" animBg="1"/>
          <p:bldP spid="18" grpId="0"/>
          <p:bldP spid="22" grpId="0"/>
          <p:bldP spid="24" grpId="0"/>
          <p:bldP spid="11268" grpId="0" bldLvl="0" animBg="1"/>
          <p:bldP spid="38" grpId="0"/>
          <p:bldP spid="38" grpId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18" presetClass="entr" presetSubtype="1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Left)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18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Left)">
                                          <p:cBhvr>
                                            <p:cTn id="15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8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18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8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2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43" presetID="1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50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left)">
                                          <p:cBhvr>
                                            <p:cTn id="46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8" presetID="1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500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left)">
                                          <p:cBhvr>
                                            <p:cTn id="51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53" presetID="1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500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left)">
                                          <p:cBhvr>
                                            <p:cTn id="56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58" presetID="1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left)">
                                          <p:cBhvr>
                                            <p:cTn id="61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63" presetID="21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65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67" presetID="1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lide(fromLeft)">
                                          <p:cBhvr>
                                            <p:cTn id="69" dur="500"/>
                                            <p:tgtEl>
                                              <p:spTgt spid="112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73" presetID="2" presetClass="entr" presetSubtype="8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bldLvl="0" animBg="1"/>
          <p:bldP spid="4" grpId="0"/>
          <p:bldP spid="11" grpId="0" bldLvl="0" animBg="1"/>
          <p:bldP spid="14" grpId="0" bldLvl="0" animBg="1"/>
          <p:bldP spid="15" grpId="0" bldLvl="0" animBg="1"/>
          <p:bldP spid="16" grpId="0" bldLvl="0" animBg="1"/>
          <p:bldP spid="18" grpId="0"/>
          <p:bldP spid="22" grpId="0"/>
          <p:bldP spid="24" grpId="0"/>
          <p:bldP spid="11268" grpId="0" bldLvl="0" animBg="1"/>
          <p:bldP spid="38" grpId="0"/>
          <p:bldP spid="38" grpId="1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423592" y="1046645"/>
            <a:ext cx="2088232" cy="33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项 目 成 果 展 示</a:t>
            </a:r>
            <a:endParaRPr lang="zh-CN" altLang="en-US" sz="1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4300220" y="1166495"/>
            <a:ext cx="3561715" cy="1361011"/>
            <a:chOff x="814328" y="3219303"/>
            <a:chExt cx="3027807" cy="465835"/>
          </a:xfrm>
        </p:grpSpPr>
        <p:grpSp>
          <p:nvGrpSpPr>
            <p:cNvPr id="11" name="组合 10"/>
            <p:cNvGrpSpPr/>
            <p:nvPr/>
          </p:nvGrpSpPr>
          <p:grpSpPr>
            <a:xfrm>
              <a:off x="814328" y="3219303"/>
              <a:ext cx="3027807" cy="432728"/>
              <a:chOff x="2173927" y="3285480"/>
              <a:chExt cx="3842005" cy="549092"/>
            </a:xfrm>
          </p:grpSpPr>
          <p:grpSp>
            <p:nvGrpSpPr>
              <p:cNvPr id="13" name="组合 12"/>
              <p:cNvGrpSpPr/>
              <p:nvPr/>
            </p:nvGrpSpPr>
            <p:grpSpPr>
              <a:xfrm>
                <a:off x="2173927" y="3285480"/>
                <a:ext cx="3842005" cy="549092"/>
                <a:chOff x="4304043" y="1286473"/>
                <a:chExt cx="8567251" cy="2759017"/>
              </a:xfrm>
              <a:effectLst>
                <a:outerShdw blurRad="381000" dist="2540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5" name="圆角矩形 14"/>
                <p:cNvSpPr/>
                <p:nvPr/>
              </p:nvSpPr>
              <p:spPr>
                <a:xfrm>
                  <a:off x="4304043" y="1286668"/>
                  <a:ext cx="7914744" cy="2757793"/>
                </a:xfrm>
                <a:prstGeom prst="roundRect">
                  <a:avLst/>
                </a:prstGeom>
                <a:gradFill>
                  <a:gsLst>
                    <a:gs pos="62000">
                      <a:schemeClr val="bg1">
                        <a:lumMod val="9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  <a:gs pos="0">
                      <a:schemeClr val="bg1"/>
                    </a:gs>
                  </a:gsLst>
                  <a:lin ang="81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zh-CN" altLang="en-US" sz="11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6" name="圆角矩形 15"/>
                <p:cNvSpPr/>
                <p:nvPr/>
              </p:nvSpPr>
              <p:spPr>
                <a:xfrm>
                  <a:off x="4304043" y="1286473"/>
                  <a:ext cx="8567251" cy="2759017"/>
                </a:xfrm>
                <a:prstGeom prst="roundRect">
                  <a:avLst/>
                </a:prstGeom>
                <a:gradFill>
                  <a:gsLst>
                    <a:gs pos="42000">
                      <a:srgbClr val="F0F0F0"/>
                    </a:gs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  <a:gs pos="0">
                      <a:schemeClr val="bg1"/>
                    </a:gs>
                  </a:gsLst>
                  <a:lin ang="189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zh-CN" altLang="en-US" sz="11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14" name="椭圆 13"/>
              <p:cNvSpPr/>
              <p:nvPr/>
            </p:nvSpPr>
            <p:spPr>
              <a:xfrm>
                <a:off x="2306811" y="3419931"/>
                <a:ext cx="769223" cy="279294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>
                <a:outerShdw blurRad="88900" dist="63500" dir="8100000" algn="tr" rotWithShape="0">
                  <a:prstClr val="black">
                    <a:alpha val="5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zh-CN" altLang="en-US" sz="110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1626169" y="3285011"/>
              <a:ext cx="2191136" cy="40012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l"/>
              <a:r>
                <a:rPr lang="en-US" altLang="zh-CN" sz="2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  </a:t>
              </a:r>
              <a:r>
                <a:rPr lang="zh-CN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小案例</a:t>
              </a:r>
              <a:endParaRPr lang="zh-CN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l"/>
              <a:r>
                <a:rPr lang="zh-CN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  </a:t>
              </a:r>
              <a:r>
                <a:rPr lang="zh-CN" altLang="en-US" sz="2000" dirty="0">
                  <a:solidFill>
                    <a:schemeClr val="tx1"/>
                  </a:solidFill>
                  <a:sym typeface="+mn-ea"/>
                </a:rPr>
                <a:t>积 雪 问 题</a:t>
              </a:r>
              <a:endParaRPr lang="zh-CN" altLang="en-US" sz="2000" dirty="0">
                <a:solidFill>
                  <a:schemeClr val="tx1"/>
                </a:solidFill>
                <a:sym typeface="+mn-ea"/>
              </a:endParaRPr>
            </a:p>
            <a:p>
              <a:pPr algn="l"/>
              <a:endParaRPr lang="zh-CN" altLang="en-US" sz="2000" b="0" dirty="0">
                <a:solidFill>
                  <a:schemeClr val="tx1"/>
                </a:solidFill>
                <a:sym typeface="+mn-ea"/>
              </a:endParaRP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1501775" y="2694940"/>
            <a:ext cx="9157970" cy="3476625"/>
          </a:xfrm>
          <a:prstGeom prst="rect">
            <a:avLst/>
          </a:prstGeom>
          <a:noFill/>
          <a:ln>
            <a:solidFill>
              <a:srgbClr val="3333CC"/>
            </a:solidFill>
            <a:prstDash val="lgDash"/>
          </a:ln>
        </p:spPr>
        <p:txBody>
          <a:bodyPr wrap="square" rtlCol="0">
            <a:spAutoFit/>
          </a:bodyPr>
          <a:p>
            <a:r>
              <a:rPr lang="en-US" altLang="zh-CN" sz="1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en-US" altLang="zh-CN"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有一年，美国北方格外寒冷，大雪纷飞，电线上积满冰雪，大跨度的电线常被积雪压断，严重影响通信。许多人试图解决这一问题，但都未能如愿以偿。后来，电信公司经理尝试应用奥斯本发明的</a:t>
            </a:r>
            <a:r>
              <a:rPr lang="zh-CN" altLang="en-US" sz="2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头脑风暴法</a:t>
            </a:r>
            <a:r>
              <a:rPr lang="zh-CN" altLang="en-US"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来解决这一难题。他召开了一次能让头脑卷起“风暴”的座谈会，参加会议的是不同专业的技术人员，要求他们必须遵守以下原则。</a:t>
            </a:r>
            <a:endParaRPr lang="zh-CN" altLang="en-US" sz="20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第一，自由思考。要求与会者尽可能解放思想，无拘无束地思考问题并畅所欲言，不必顾虑自己的想法或说法是否“离经叛道”或“荒唐可笑”。</a:t>
            </a:r>
            <a:endParaRPr lang="zh-CN" altLang="en-US" sz="20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第二，延迟评判。要求与会者在会上不要对他人的设想评头论足。至于对设想的评判，留在会后组织专人考虑。</a:t>
            </a:r>
            <a:endParaRPr lang="zh-CN" altLang="en-US" sz="20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第三，以量求质。鼓励与会者尽可能多而广地提出设想，以大量的设想来保证质量较高的设想的存在。</a:t>
            </a:r>
            <a:endParaRPr lang="zh-CN" altLang="en-US" sz="20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90830" y="987425"/>
            <a:ext cx="3027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zh-CN" altLang="en-US" sz="2800" b="0" noProof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一、集体决策方法</a:t>
            </a:r>
            <a:endParaRPr lang="zh-CN" altLang="en-US" sz="2800" b="0" noProof="0" smtClean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17780" y="1527810"/>
            <a:ext cx="2621280" cy="82994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zh-CN" altLang="en-US" sz="2400" noProof="0" dirty="0">
                <a:ln>
                  <a:noFill/>
                </a:ln>
                <a:solidFill>
                  <a:srgbClr val="204B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</a:t>
            </a:r>
            <a:r>
              <a:rPr lang="zh-CN" altLang="en-US" sz="2400" b="1" noProof="0" dirty="0">
                <a:ln>
                  <a:noFill/>
                </a:ln>
                <a:solidFill>
                  <a:srgbClr val="204B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一）</a:t>
            </a:r>
            <a:r>
              <a:rPr lang="zh-CN" altLang="en-US" sz="2400" b="1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头脑风暴法</a:t>
            </a:r>
            <a:endParaRPr lang="zh-CN" altLang="en-US" sz="2400" b="1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l"/>
            <a:endParaRPr sz="2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Tm="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3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8" grpId="0"/>
      <p:bldP spid="8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423592" y="1046645"/>
            <a:ext cx="2088232" cy="33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项 目 成 果 展 示</a:t>
            </a:r>
            <a:endParaRPr lang="zh-CN" altLang="en-US" sz="1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90830" y="2059305"/>
            <a:ext cx="11771630" cy="4707890"/>
          </a:xfrm>
          <a:prstGeom prst="rect">
            <a:avLst/>
          </a:prstGeom>
          <a:noFill/>
          <a:ln w="28575">
            <a:solidFill>
              <a:srgbClr val="3333CC"/>
            </a:solidFill>
            <a:prstDash val="dash"/>
          </a:ln>
        </p:spPr>
        <p:txBody>
          <a:bodyPr wrap="square" rtlCol="0">
            <a:spAutoFit/>
          </a:bodyPr>
          <a:p>
            <a:pPr algn="l">
              <a:buNone/>
            </a:pPr>
            <a:r>
              <a:rPr lang="en-US" altLang="zh-CN" sz="1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en-US"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第四，结合改善。鼓励与会者积极进行智力互补，在增加自己提出设想的同时，注意思考如何把两个或更多的设想结合成另一个更完善的设想。</a:t>
            </a:r>
            <a:endParaRPr lang="zh-CN" altLang="en-US" sz="20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buNone/>
            </a:pPr>
            <a:r>
              <a:rPr lang="zh-CN" altLang="en-US"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按照这些会议规则，大家七嘴八舌地议论开来。有人提出设计一种专用的电线清雪机；有人想到用电热来化解冰雪；也有人建议用振荡技术来清除积雪；还有人提出能否带上几把大扫帚，乘坐直升机去扫电线上的积雪。对于这种“</a:t>
            </a:r>
            <a:r>
              <a:rPr lang="zh-CN" altLang="en-US" sz="2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坐飞机扫雪</a:t>
            </a:r>
            <a:r>
              <a:rPr lang="zh-CN" altLang="en-US"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”的设想，大家心里尽管觉得滑稽可笑，但在会上也无人提出批评。相反，有一名工程师在百思不得其解时，听到用</a:t>
            </a:r>
            <a:r>
              <a:rPr lang="zh-CN" altLang="en-US" sz="2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飞机扫雪的想法后，脑中突发灵感</a:t>
            </a: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，一种简单可行且高效率的清雪方法冒了出来</a:t>
            </a:r>
            <a:r>
              <a:rPr lang="zh-CN" altLang="en-US"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。他想，每当大雪过后，出动直升机沿积雪严重的电线飞行，依靠高速旋转的螺旋桨即可将电线上的积雪迅速扇落。</a:t>
            </a:r>
            <a:endParaRPr lang="zh-CN" altLang="en-US" sz="20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buNone/>
            </a:pPr>
            <a:r>
              <a:rPr sz="20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他马上提出“</a:t>
            </a:r>
            <a:r>
              <a:rPr sz="2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用直升机扇雪</a:t>
            </a:r>
            <a:r>
              <a:rPr sz="20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”的新设想，顿时又引起其他与会者的联想，有关用飞机除雪的主意一下子又多了七八条。不到1个小时，与会的10名技术人员共提出90多条新设想。</a:t>
            </a:r>
            <a:endParaRPr sz="20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buNone/>
            </a:pPr>
            <a:r>
              <a:rPr sz="20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</a:t>
            </a:r>
            <a:r>
              <a:rPr sz="2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会后，公司组织专家对设想进行分类论证。专家们认为设计专用清雪机</a:t>
            </a:r>
            <a:r>
              <a:rPr sz="20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采用电热或电磁振荡等方法清除电线上的积雪，在技术上虽然可行，但研制费用大，周期长，一时难以见效。那种因“坐飞机扫雪”激发出来的几种设想，倒是一种大胆的新方案，如果可行，将是一种既简单又高效的好办法。</a:t>
            </a:r>
            <a:r>
              <a:rPr sz="20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经过现场试验，发现用直升机扇雪真能奏效，一个久悬未决的难题终于在头脑风暴会中得到了巧妙解决。</a:t>
            </a:r>
            <a:endParaRPr sz="20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l">
              <a:buNone/>
            </a:pPr>
            <a:endParaRPr lang="zh-CN" altLang="en-US" sz="20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90830" y="987425"/>
            <a:ext cx="3027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zh-CN" altLang="en-US" sz="2800" b="0" noProof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一、集体决策方法</a:t>
            </a:r>
            <a:endParaRPr lang="zh-CN" altLang="en-US" sz="2800" b="0" noProof="0" smtClean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17780" y="1527810"/>
            <a:ext cx="2621280" cy="82994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zh-CN" altLang="en-US" sz="2400" noProof="0" dirty="0">
                <a:ln>
                  <a:noFill/>
                </a:ln>
                <a:solidFill>
                  <a:srgbClr val="204B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</a:t>
            </a:r>
            <a:r>
              <a:rPr lang="zh-CN" altLang="en-US" sz="2400" b="1" noProof="0" dirty="0">
                <a:ln>
                  <a:noFill/>
                </a:ln>
                <a:solidFill>
                  <a:srgbClr val="204B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一）</a:t>
            </a:r>
            <a:r>
              <a:rPr lang="zh-CN" altLang="en-US" sz="2400" b="1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头脑风暴法</a:t>
            </a:r>
            <a:endParaRPr lang="zh-CN" altLang="en-US" sz="2400" b="1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l"/>
            <a:endParaRPr sz="2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Tm="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8" grpId="0"/>
      <p:bldP spid="8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9937" name="矩形 2"/>
          <p:cNvSpPr/>
          <p:nvPr/>
        </p:nvSpPr>
        <p:spPr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>
            <a:noFill/>
          </a:ln>
        </p:spPr>
        <p:txBody>
          <a:bodyPr anchor="ctr"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1268" name="燕尾形 2"/>
          <p:cNvSpPr/>
          <p:nvPr/>
        </p:nvSpPr>
        <p:spPr>
          <a:xfrm>
            <a:off x="4646613" y="168275"/>
            <a:ext cx="2640012" cy="431800"/>
          </a:xfrm>
          <a:prstGeom prst="chevron">
            <a:avLst>
              <a:gd name="adj" fmla="val 22955"/>
            </a:avLst>
          </a:prstGeom>
          <a:solidFill>
            <a:srgbClr val="0848AF"/>
          </a:solidFill>
          <a:ln w="3175">
            <a:noFill/>
          </a:ln>
        </p:spPr>
        <p:txBody>
          <a:bodyPr anchor="ctr"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39939" name="TextBox 5"/>
          <p:cNvSpPr txBox="1"/>
          <p:nvPr/>
        </p:nvSpPr>
        <p:spPr>
          <a:xfrm>
            <a:off x="8747125" y="168275"/>
            <a:ext cx="1714500" cy="430213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>
            <a:spAutoFit/>
          </a:bodyPr>
          <a:p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9940" name="TextBox 6"/>
          <p:cNvSpPr txBox="1"/>
          <p:nvPr/>
        </p:nvSpPr>
        <p:spPr>
          <a:xfrm>
            <a:off x="1212850" y="169863"/>
            <a:ext cx="2870200" cy="430212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>
            <a:spAutoFit/>
          </a:bodyPr>
          <a:p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941" name="TextBox 5"/>
          <p:cNvSpPr txBox="1"/>
          <p:nvPr/>
        </p:nvSpPr>
        <p:spPr>
          <a:xfrm>
            <a:off x="4924425" y="168275"/>
            <a:ext cx="3449638" cy="430213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>
            <a:spAutoFit/>
          </a:bodyPr>
          <a:p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9942" name="Text Box 15"/>
          <p:cNvSpPr txBox="1"/>
          <p:nvPr/>
        </p:nvSpPr>
        <p:spPr>
          <a:xfrm>
            <a:off x="6765925" y="1016000"/>
            <a:ext cx="850900" cy="808038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AutoShape 14"/>
          <p:cNvSpPr/>
          <p:nvPr/>
        </p:nvSpPr>
        <p:spPr>
          <a:xfrm>
            <a:off x="6083300" y="2063750"/>
            <a:ext cx="5486400" cy="1965325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0070C0"/>
            </a:solidFill>
            <a:prstDash val="sysDot"/>
            <a:round/>
            <a:headEnd type="none" w="med" len="med"/>
            <a:tailEnd type="none" w="med" len="med"/>
          </a:ln>
        </p:spPr>
        <p:txBody>
          <a:bodyPr wrap="none" lIns="68580" tIns="34290" rIns="68580" bIns="34290" anchor="ctr"/>
          <a:p>
            <a:endParaRPr lang="zh-CN" altLang="en-US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 descr="A000220150322E82PPI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71625" y="2835275"/>
            <a:ext cx="4445000" cy="31432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9945" name="文本框 7"/>
          <p:cNvSpPr txBox="1"/>
          <p:nvPr/>
        </p:nvSpPr>
        <p:spPr>
          <a:xfrm>
            <a:off x="1212850" y="1479550"/>
            <a:ext cx="2392363" cy="5842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200">
                <a:latin typeface="微软雅黑" panose="020B0503020204020204" pitchFamily="34" charset="-122"/>
                <a:ea typeface="微软雅黑" panose="020B0503020204020204" pitchFamily="34" charset="-122"/>
              </a:rPr>
              <a:t>课堂提问</a:t>
            </a:r>
            <a:endParaRPr lang="zh-CN" altLang="en-US" sz="32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324600" y="2632075"/>
            <a:ext cx="5003800" cy="1383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在集体决策方法中别人的想法对你有何作用？结合案例说一说。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6" grpId="0" bldLvl="0" animBg="1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A000220150321H89PPI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41625" y="1916430"/>
            <a:ext cx="5984875" cy="2695575"/>
          </a:xfrm>
          <a:prstGeom prst="rect">
            <a:avLst/>
          </a:prstGeom>
        </p:spPr>
      </p:pic>
      <p:sp>
        <p:nvSpPr>
          <p:cNvPr id="6" name="圆角矩形 5"/>
          <p:cNvSpPr/>
          <p:nvPr/>
        </p:nvSpPr>
        <p:spPr>
          <a:xfrm>
            <a:off x="144780" y="4234815"/>
            <a:ext cx="11901805" cy="246062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/>
          <a:p>
            <a:pPr marR="0" algn="l" defTabSz="914400">
              <a:lnSpc>
                <a:spcPct val="13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000" b="1" noProof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名义小组法又称名义小组技术，是管理决策中的一种定性分析方法。</a:t>
            </a:r>
            <a:endParaRPr lang="zh-CN" altLang="en-US" sz="2000" b="1" noProof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R="0" algn="l" defTabSz="914400">
              <a:lnSpc>
                <a:spcPct val="13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000" b="1" noProof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在集体决策中，如果对问题的性质不完全了解且意见分歧严重，则可采用名义小组法。</a:t>
            </a:r>
            <a:endParaRPr lang="zh-CN" altLang="en-US" sz="2000" b="1" noProof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R="0" algn="l" defTabSz="914400">
              <a:lnSpc>
                <a:spcPct val="13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000" b="1" noProof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在这种方法下，小组成员互不通气，也不在一起讨论、协商，小组只是名义上的，这样可以避免</a:t>
            </a:r>
            <a:endParaRPr lang="zh-CN" altLang="en-US" sz="2000" b="1" noProof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R="0" algn="l" defTabSz="914400">
              <a:lnSpc>
                <a:spcPct val="13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000" b="1" noProof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争吵或附和，同时还可以有效地激发个人的创造力和想象力。</a:t>
            </a:r>
            <a:endParaRPr lang="zh-CN" altLang="en-US" sz="2000" b="1" noProof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26745" y="1636395"/>
            <a:ext cx="26212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400" b="1" noProof="0" dirty="0">
                <a:ln>
                  <a:noFill/>
                </a:ln>
                <a:solidFill>
                  <a:srgbClr val="204B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（二）</a:t>
            </a:r>
            <a:r>
              <a:rPr lang="zh-CN" altLang="en-US" sz="2400" b="1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名义小组法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90830" y="987425"/>
            <a:ext cx="3027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zh-CN" altLang="en-US" sz="2800" b="0" noProof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一、集体决策方法</a:t>
            </a:r>
            <a:endParaRPr lang="zh-CN" altLang="en-US" sz="2800" b="0" noProof="0" smtClean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push/>
      </p:transition>
    </mc:Choice>
    <mc:Fallback>
      <p:transition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11268" grpId="0" bldLvl="0" animBg="1"/>
      <p:bldP spid="16" grpId="0"/>
      <p:bldP spid="16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" name="文本框 13"/>
          <p:cNvSpPr txBox="1"/>
          <p:nvPr/>
        </p:nvSpPr>
        <p:spPr>
          <a:xfrm>
            <a:off x="626745" y="1636395"/>
            <a:ext cx="26212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400" b="1" noProof="0" dirty="0">
                <a:ln>
                  <a:noFill/>
                </a:ln>
                <a:solidFill>
                  <a:srgbClr val="204B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（二）</a:t>
            </a:r>
            <a:r>
              <a:rPr lang="zh-CN" altLang="en-US" sz="2400" b="1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名义小组法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90830" y="987425"/>
            <a:ext cx="3027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zh-CN" altLang="en-US" sz="2800" b="0" noProof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一、集体决策方法</a:t>
            </a:r>
            <a:endParaRPr lang="zh-CN" altLang="en-US" sz="2800" b="0" noProof="0" smtClean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39495" y="2608580"/>
            <a:ext cx="1530350" cy="460375"/>
          </a:xfrm>
          <a:prstGeom prst="rect">
            <a:avLst/>
          </a:prstGeom>
          <a:noFill/>
          <a:ln>
            <a:solidFill>
              <a:srgbClr val="3333CC"/>
            </a:solidFill>
          </a:ln>
        </p:spPr>
        <p:txBody>
          <a:bodyPr wrap="square" rtlCol="0">
            <a:spAutoFit/>
          </a:bodyPr>
          <a:p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应用范围</a:t>
            </a:r>
            <a:endParaRPr lang="zh-CN" altLang="en-US" sz="2400"/>
          </a:p>
        </p:txBody>
      </p:sp>
      <p:sp>
        <p:nvSpPr>
          <p:cNvPr id="3" name="文本框 2"/>
          <p:cNvSpPr txBox="1"/>
          <p:nvPr/>
        </p:nvSpPr>
        <p:spPr>
          <a:xfrm>
            <a:off x="1103630" y="3945890"/>
            <a:ext cx="1402080" cy="460375"/>
          </a:xfrm>
          <a:prstGeom prst="rect">
            <a:avLst/>
          </a:prstGeom>
          <a:noFill/>
          <a:ln>
            <a:solidFill>
              <a:srgbClr val="3333CC"/>
            </a:solidFill>
          </a:ln>
        </p:spPr>
        <p:txBody>
          <a:bodyPr wrap="none" rtlCol="0" anchor="t">
            <a:spAutoFit/>
          </a:bodyPr>
          <a:p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操作程序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910205" y="2485390"/>
            <a:ext cx="6786880" cy="706755"/>
          </a:xfrm>
          <a:prstGeom prst="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txBody>
          <a:bodyPr wrap="none" rtlCol="0" anchor="t">
            <a:spAutoFit/>
          </a:bodyPr>
          <a:p>
            <a:r>
              <a:rPr lang="zh-CN" altLang="en-US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集体决策中，如对问题的性质不完全了解且意见严重分歧，</a:t>
            </a:r>
            <a:endParaRPr lang="zh-CN" altLang="en-US" sz="20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r>
              <a:rPr lang="zh-CN" altLang="en-US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则可采用名义小组技术。</a:t>
            </a:r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676525" y="3771900"/>
            <a:ext cx="9394825" cy="2245360"/>
          </a:xfrm>
          <a:prstGeom prst="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p>
            <a:pPr lvl="0" eaLnBrk="0" hangingPunct="0"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（1</a:t>
            </a:r>
            <a:r>
              <a:rPr lang="zh-CN" altLang="en-US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）先召集一些有知识、有经验、有能力的人，把要解决的问题和关键内容告诉他们。</a:t>
            </a:r>
            <a:endParaRPr lang="zh-CN" altLang="en-US" sz="20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lvl="0" eaLnBrk="0" hangingPunct="0"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</a:t>
            </a:r>
            <a:r>
              <a:rPr lang="en-US" altLang="zh-CN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</a:t>
            </a:r>
            <a:r>
              <a:rPr lang="zh-CN" altLang="en-US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）小组成员互不通气，也不在一起讨论协商，各人独立思考后制定备选方案并形成文字。</a:t>
            </a:r>
            <a:endParaRPr lang="zh-CN" altLang="en-US" sz="20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lvl="0" eaLnBrk="0" hangingPunct="0"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</a:t>
            </a:r>
            <a:r>
              <a:rPr lang="en-US" altLang="zh-CN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</a:t>
            </a:r>
            <a:r>
              <a:rPr lang="zh-CN" altLang="en-US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）召开会议陈述成员各自的方案；</a:t>
            </a:r>
            <a:endParaRPr lang="zh-CN" altLang="en-US" sz="20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lvl="0" eaLnBrk="0" hangingPunct="0"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</a:t>
            </a:r>
            <a:r>
              <a:rPr lang="en-US" altLang="zh-CN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</a:t>
            </a:r>
            <a:r>
              <a:rPr lang="zh-CN" altLang="en-US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）对方案进行投票优选，产生大家最赞同的方案，将其他方案提交管理者作为决策参考。</a:t>
            </a:r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push/>
      </p:transition>
    </mc:Choice>
    <mc:Fallback>
      <p:transition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16" grpId="0"/>
      <p:bldP spid="16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5" name="图片 14" descr="A000220150821B07PPI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18510" y="1388110"/>
            <a:ext cx="7292340" cy="3514725"/>
          </a:xfrm>
          <a:prstGeom prst="rect">
            <a:avLst/>
          </a:prstGeom>
        </p:spPr>
      </p:pic>
      <p:sp>
        <p:nvSpPr>
          <p:cNvPr id="6" name="圆角矩形 5"/>
          <p:cNvSpPr/>
          <p:nvPr/>
        </p:nvSpPr>
        <p:spPr>
          <a:xfrm>
            <a:off x="0" y="4554855"/>
            <a:ext cx="12174855" cy="238506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/>
          <a:p>
            <a:pPr marR="0" algn="l" defTabSz="914400">
              <a:lnSpc>
                <a:spcPct val="13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000" b="1" noProof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其基本原理是通过一系列简明扼要的征询表，用匿名通信方式向专家征询意见，经过有控制的反馈</a:t>
            </a:r>
            <a:endParaRPr lang="zh-CN" altLang="en-US" sz="2000" b="1" noProof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R="0" algn="l" defTabSz="914400">
              <a:lnSpc>
                <a:spcPct val="13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000" b="1" noProof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取得一组专家尽可能可靠统一的意见，经整理后，用于对未来进行预测。其本质是利用专家的知识、</a:t>
            </a:r>
            <a:endParaRPr lang="zh-CN" altLang="en-US" sz="2000" b="1" noProof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R="0" algn="l" defTabSz="914400">
              <a:lnSpc>
                <a:spcPct val="13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000" b="1" noProof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经验、智慧等无法量化的带有很大模糊性的信息，通过通信的方式进行信息交换，逐步地取得一</a:t>
            </a:r>
            <a:endParaRPr lang="zh-CN" altLang="en-US" sz="2000" b="1" noProof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R="0" algn="l" defTabSz="914400">
              <a:lnSpc>
                <a:spcPct val="13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000" b="1" noProof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致的意见，达到预测的目的。</a:t>
            </a:r>
            <a:endParaRPr lang="zh-CN" altLang="en-US" sz="2000" b="1" noProof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824230" y="1651635"/>
            <a:ext cx="23164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zh-CN" altLang="en-US" sz="2400" b="1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（三）德尔菲法</a:t>
            </a:r>
            <a:endParaRPr lang="zh-CN" altLang="en-US" sz="2400" b="1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90830" y="987425"/>
            <a:ext cx="3027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zh-CN" altLang="en-US" sz="2800" b="0" noProof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一、集体决策方法</a:t>
            </a:r>
            <a:endParaRPr lang="zh-CN" altLang="en-US" sz="2800" b="0" noProof="0" smtClean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push/>
      </p:transition>
    </mc:Choice>
    <mc:Fallback>
      <p:transition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11268" grpId="0" bldLvl="0" animBg="1"/>
      <p:bldP spid="16" grpId="0"/>
      <p:bldP spid="16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" name="文本框 13"/>
          <p:cNvSpPr txBox="1"/>
          <p:nvPr/>
        </p:nvSpPr>
        <p:spPr>
          <a:xfrm>
            <a:off x="626745" y="1636395"/>
            <a:ext cx="23164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zh-CN" altLang="en-US" sz="2400" b="1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（三）德尔菲法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90830" y="987425"/>
            <a:ext cx="3027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zh-CN" altLang="en-US" sz="2800" b="0" noProof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一、集体决策方法</a:t>
            </a:r>
            <a:endParaRPr lang="zh-CN" altLang="en-US" sz="2800" b="0" noProof="0" smtClean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39495" y="2608580"/>
            <a:ext cx="1530350" cy="460375"/>
          </a:xfrm>
          <a:prstGeom prst="rect">
            <a:avLst/>
          </a:prstGeom>
          <a:noFill/>
          <a:ln>
            <a:solidFill>
              <a:srgbClr val="3333CC"/>
            </a:solidFill>
          </a:ln>
        </p:spPr>
        <p:txBody>
          <a:bodyPr wrap="square" rtlCol="0">
            <a:spAutoFit/>
          </a:bodyPr>
          <a:p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应用范围</a:t>
            </a:r>
            <a:endParaRPr lang="zh-CN" altLang="en-US" sz="2400"/>
          </a:p>
        </p:txBody>
      </p:sp>
      <p:sp>
        <p:nvSpPr>
          <p:cNvPr id="3" name="文本框 2"/>
          <p:cNvSpPr txBox="1"/>
          <p:nvPr/>
        </p:nvSpPr>
        <p:spPr>
          <a:xfrm>
            <a:off x="1103630" y="3945890"/>
            <a:ext cx="1402080" cy="460375"/>
          </a:xfrm>
          <a:prstGeom prst="rect">
            <a:avLst/>
          </a:prstGeom>
          <a:noFill/>
          <a:ln>
            <a:solidFill>
              <a:srgbClr val="3333CC"/>
            </a:solidFill>
          </a:ln>
        </p:spPr>
        <p:txBody>
          <a:bodyPr wrap="none" rtlCol="0" anchor="t">
            <a:spAutoFit/>
          </a:bodyPr>
          <a:p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操作程序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910205" y="2485390"/>
            <a:ext cx="7548880" cy="706755"/>
          </a:xfrm>
          <a:prstGeom prst="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txBody>
          <a:bodyPr wrap="none" rtlCol="0" anchor="t">
            <a:spAutoFit/>
          </a:bodyPr>
          <a:p>
            <a:pPr algn="l"/>
            <a:r>
              <a:rPr lang="zh-CN" altLang="en-US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德尔菲法由美国兰德公司提出，用于听取专家对某一问题的意见。</a:t>
            </a:r>
            <a:endParaRPr lang="zh-CN" altLang="en-US" sz="20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l"/>
            <a:r>
              <a:rPr lang="zh-CN" altLang="en-US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避免集体讨论存在的屈从于权威或盲目服从多数的缺陷。</a:t>
            </a:r>
            <a:endParaRPr lang="zh-CN" altLang="en-US" sz="20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676525" y="3771900"/>
            <a:ext cx="9394825" cy="2245360"/>
          </a:xfrm>
          <a:prstGeom prst="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p>
            <a:pPr lvl="0" eaLnBrk="0" hangingPunct="0"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（1）根据问题的特点，选择和邀请做过相关研究或有相关经验的专家。（调查次数一般为三次，人数为45—60人）；</a:t>
            </a:r>
            <a:endParaRPr lang="zh-CN" altLang="en-US" sz="20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lvl="0" eaLnBrk="0" hangingPunct="0"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（2）将与问题有关的信息分别提供给专家，请他们各自独立发表自己的意见，并写成书面材料；</a:t>
            </a:r>
            <a:endParaRPr lang="zh-CN" altLang="en-US" sz="20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lvl="0" eaLnBrk="0" hangingPunct="0"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（3）管理者收集并综合专家们的意见后，将综合意见反馈给各位专家，请他们再次发表意见。如果分歧很大，可以开会集中讨论；否则，管理者分头与专家联络；</a:t>
            </a:r>
            <a:endParaRPr lang="zh-CN" altLang="en-US" sz="20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lvl="0" eaLnBrk="0" hangingPunct="0"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（4）如此反复多次，最后形成代表专家组意见的方案。</a:t>
            </a:r>
            <a:endParaRPr lang="zh-CN" altLang="en-US" sz="20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push/>
      </p:transition>
    </mc:Choice>
    <mc:Fallback>
      <p:transition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16" grpId="0"/>
      <p:bldP spid="16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09371" y="4360699"/>
            <a:ext cx="1097280" cy="4603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l">
              <a:lnSpc>
                <a:spcPct val="100000"/>
              </a:lnSpc>
            </a:pPr>
            <a:r>
              <a:rPr lang="zh-CN" altLang="en-US" sz="24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匿名性</a:t>
            </a:r>
            <a:endParaRPr lang="zh-CN" altLang="en-US" sz="24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19935" y="3284984"/>
            <a:ext cx="1097280" cy="4603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l">
              <a:lnSpc>
                <a:spcPct val="100000"/>
              </a:lnSpc>
            </a:pPr>
            <a:r>
              <a:rPr lang="zh-CN" altLang="en-US" sz="240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反馈性</a:t>
            </a:r>
            <a:endParaRPr lang="zh-CN" altLang="en-US" sz="240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48442" y="2249591"/>
            <a:ext cx="1097280" cy="4603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l">
              <a:lnSpc>
                <a:spcPct val="100000"/>
              </a:lnSpc>
            </a:pPr>
            <a:r>
              <a:rPr lang="zh-CN" altLang="en-US" sz="240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统计性</a:t>
            </a:r>
            <a:endParaRPr lang="zh-CN" altLang="en-US" sz="240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6351450" y="2021032"/>
            <a:ext cx="914014" cy="914014"/>
            <a:chOff x="5105593" y="1379191"/>
            <a:chExt cx="914014" cy="914014"/>
          </a:xfrm>
          <a:solidFill>
            <a:srgbClr val="0070C0"/>
          </a:solidFill>
        </p:grpSpPr>
        <p:grpSp>
          <p:nvGrpSpPr>
            <p:cNvPr id="8" name="组合 7"/>
            <p:cNvGrpSpPr/>
            <p:nvPr/>
          </p:nvGrpSpPr>
          <p:grpSpPr>
            <a:xfrm>
              <a:off x="5105593" y="1379191"/>
              <a:ext cx="914014" cy="914014"/>
              <a:chOff x="304800" y="673100"/>
              <a:chExt cx="4000500" cy="4000500"/>
            </a:xfrm>
            <a:grpFill/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10" name="同心圆 9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1" name="椭圆 10"/>
              <p:cNvSpPr/>
              <p:nvPr/>
            </p:nvSpPr>
            <p:spPr>
              <a:xfrm>
                <a:off x="392112" y="760412"/>
                <a:ext cx="3825874" cy="382587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5314943" y="1628156"/>
              <a:ext cx="481330" cy="39878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altLang="zh-CN" sz="20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03</a:t>
              </a:r>
              <a:endPara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4491137" y="2973814"/>
            <a:ext cx="914014" cy="914014"/>
            <a:chOff x="3245280" y="2331973"/>
            <a:chExt cx="914014" cy="914014"/>
          </a:xfrm>
          <a:solidFill>
            <a:srgbClr val="0070C0"/>
          </a:solidFill>
        </p:grpSpPr>
        <p:grpSp>
          <p:nvGrpSpPr>
            <p:cNvPr id="13" name="组合 12"/>
            <p:cNvGrpSpPr/>
            <p:nvPr/>
          </p:nvGrpSpPr>
          <p:grpSpPr>
            <a:xfrm>
              <a:off x="3245280" y="2331973"/>
              <a:ext cx="914014" cy="914014"/>
              <a:chOff x="304800" y="673100"/>
              <a:chExt cx="4000500" cy="4000500"/>
            </a:xfrm>
            <a:grpFill/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15" name="同心圆 14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6" name="椭圆 15"/>
              <p:cNvSpPr/>
              <p:nvPr/>
            </p:nvSpPr>
            <p:spPr>
              <a:xfrm>
                <a:off x="392112" y="760412"/>
                <a:ext cx="3825874" cy="382587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4" name="TextBox 13"/>
            <p:cNvSpPr txBox="1"/>
            <p:nvPr/>
          </p:nvSpPr>
          <p:spPr>
            <a:xfrm>
              <a:off x="3424802" y="2571135"/>
              <a:ext cx="481330" cy="39878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altLang="zh-CN" sz="20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02</a:t>
              </a:r>
              <a:endPara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2524651" y="3976747"/>
            <a:ext cx="914014" cy="914014"/>
            <a:chOff x="1278794" y="3334906"/>
            <a:chExt cx="914014" cy="914014"/>
          </a:xfrm>
          <a:solidFill>
            <a:srgbClr val="0070C0"/>
          </a:solidFill>
        </p:grpSpPr>
        <p:grpSp>
          <p:nvGrpSpPr>
            <p:cNvPr id="18" name="组合 17"/>
            <p:cNvGrpSpPr/>
            <p:nvPr/>
          </p:nvGrpSpPr>
          <p:grpSpPr>
            <a:xfrm>
              <a:off x="1278794" y="3334906"/>
              <a:ext cx="914014" cy="914014"/>
              <a:chOff x="304800" y="673100"/>
              <a:chExt cx="4000500" cy="4000500"/>
            </a:xfrm>
            <a:grpFill/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20" name="同心圆 19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1" name="椭圆 20"/>
              <p:cNvSpPr/>
              <p:nvPr/>
            </p:nvSpPr>
            <p:spPr>
              <a:xfrm>
                <a:off x="392112" y="760412"/>
                <a:ext cx="3825874" cy="382587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1483792" y="3591858"/>
              <a:ext cx="481330" cy="39878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altLang="zh-CN" sz="20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01</a:t>
              </a:r>
              <a:endPara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4" name="矩形 23"/>
          <p:cNvSpPr/>
          <p:nvPr/>
        </p:nvSpPr>
        <p:spPr>
          <a:xfrm>
            <a:off x="2423592" y="1046645"/>
            <a:ext cx="2088232" cy="33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明 年 工 作 计 划</a:t>
            </a:r>
            <a:endParaRPr lang="zh-CN" altLang="en-US" sz="1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824230" y="2279015"/>
            <a:ext cx="2316480" cy="4603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 anchor="t">
            <a:spAutoFit/>
          </a:bodyPr>
          <a:p>
            <a:pPr algn="l"/>
            <a:r>
              <a:rPr lang="zh-CN" altLang="en-US" sz="24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德尔菲法的特点</a:t>
            </a:r>
            <a:endParaRPr lang="zh-CN" altLang="en-US" sz="24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290830" y="987425"/>
            <a:ext cx="3027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zh-CN" altLang="en-US" sz="2800" b="0" noProof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一、集体决策方法</a:t>
            </a:r>
            <a:endParaRPr lang="zh-CN" altLang="en-US" sz="2800" b="0" noProof="0" smtClean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626745" y="1636395"/>
            <a:ext cx="23164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zh-CN" altLang="en-US" sz="2400" b="1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（三）德尔菲法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Tm="0">
    <p:cover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4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4000">
                                          <p:cBhvr additive="base">
                                            <p:cTn id="7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4000">
                                          <p:cBhvr additive="base">
                                            <p:cTn id="8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4" fill="hold" nodeType="afterEffect" p14:presetBounceEnd="44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4000">
                                          <p:cBhvr additive="base">
                                            <p:cTn id="12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4000">
                                          <p:cBhvr additive="base">
                                            <p:cTn id="13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12" presetClass="entr" presetSubtype="8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1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nodeType="withEffect" p14:presetBounceEnd="44000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4000">
                                          <p:cBhvr additive="base">
                                            <p:cTn id="20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4000">
                                          <p:cBhvr additive="base">
                                            <p:cTn id="21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2" presetClass="entr" presetSubtype="8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25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2" presetClass="entr" presetSubtype="8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50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29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1300"/>
                                </p:stCondLst>
                                <p:childTnLst>
                                  <p:par>
                                    <p:cTn id="31" presetID="1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lide(fromLeft)">
                                          <p:cBhvr>
                                            <p:cTn id="33" dur="500"/>
                                            <p:tgtEl>
                                              <p:spTgt spid="112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1800"/>
                                </p:stCondLst>
                                <p:childTnLst>
                                  <p:par>
                                    <p:cTn id="37" presetID="2" presetClass="entr" presetSubtype="8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  <p:bldP spid="5" grpId="0"/>
          <p:bldP spid="6" grpId="0"/>
          <p:bldP spid="11268" grpId="0" bldLvl="0" animBg="1"/>
          <p:bldP spid="25" grpId="0"/>
          <p:bldP spid="25" grpId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4" fill="hold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12" presetClass="entr" presetSubtype="8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1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2" presetClass="entr" presetSubtype="8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25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2" presetClass="entr" presetSubtype="8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50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29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1300"/>
                                </p:stCondLst>
                                <p:childTnLst>
                                  <p:par>
                                    <p:cTn id="31" presetID="1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lide(fromLeft)">
                                          <p:cBhvr>
                                            <p:cTn id="33" dur="500"/>
                                            <p:tgtEl>
                                              <p:spTgt spid="112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1800"/>
                                </p:stCondLst>
                                <p:childTnLst>
                                  <p:par>
                                    <p:cTn id="37" presetID="2" presetClass="entr" presetSubtype="8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  <p:bldP spid="5" grpId="0"/>
          <p:bldP spid="6" grpId="0"/>
          <p:bldP spid="11268" grpId="0" bldLvl="0" animBg="1"/>
          <p:bldP spid="25" grpId="0"/>
          <p:bldP spid="25" grpId="1"/>
        </p:bld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2423592" y="1046645"/>
            <a:ext cx="2088232" cy="33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明 年 工 作 计 划</a:t>
            </a:r>
            <a:endParaRPr lang="zh-CN" altLang="en-US" sz="1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sp>
        <p:nvSpPr>
          <p:cNvPr id="2" name="椭圆 7"/>
          <p:cNvSpPr/>
          <p:nvPr/>
        </p:nvSpPr>
        <p:spPr>
          <a:xfrm>
            <a:off x="3902207" y="4033670"/>
            <a:ext cx="3856079" cy="906479"/>
          </a:xfrm>
          <a:custGeom>
            <a:avLst/>
            <a:gdLst>
              <a:gd name="connsiteX0" fmla="*/ 5141438 w 5232878"/>
              <a:gd name="connsiteY0" fmla="*/ 0 h 1208638"/>
              <a:gd name="connsiteX1" fmla="*/ 2570719 w 5232878"/>
              <a:gd name="connsiteY1" fmla="*/ 1208638 h 1208638"/>
              <a:gd name="connsiteX2" fmla="*/ 0 w 5232878"/>
              <a:gd name="connsiteY2" fmla="*/ 0 h 1208638"/>
              <a:gd name="connsiteX3" fmla="*/ 5232878 w 5232878"/>
              <a:gd name="connsiteY3" fmla="*/ 91440 h 1208638"/>
              <a:gd name="connsiteX0-1" fmla="*/ 5141438 w 5141438"/>
              <a:gd name="connsiteY0-2" fmla="*/ 0 h 1208638"/>
              <a:gd name="connsiteX1-3" fmla="*/ 2570719 w 5141438"/>
              <a:gd name="connsiteY1-4" fmla="*/ 1208638 h 1208638"/>
              <a:gd name="connsiteX2-5" fmla="*/ 0 w 5141438"/>
              <a:gd name="connsiteY2-6" fmla="*/ 0 h 120863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5141438" h="1208638">
                <a:moveTo>
                  <a:pt x="5141438" y="0"/>
                </a:moveTo>
                <a:cubicBezTo>
                  <a:pt x="4741027" y="708082"/>
                  <a:pt x="3740838" y="1208638"/>
                  <a:pt x="2570719" y="1208638"/>
                </a:cubicBezTo>
                <a:cubicBezTo>
                  <a:pt x="1400600" y="1208638"/>
                  <a:pt x="400411" y="708082"/>
                  <a:pt x="0" y="0"/>
                </a:cubicBezTo>
              </a:path>
            </a:pathLst>
          </a:custGeom>
          <a:noFill/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3" name="直接连接符 22"/>
          <p:cNvCxnSpPr>
            <a:endCxn id="2" idx="1"/>
          </p:cNvCxnSpPr>
          <p:nvPr/>
        </p:nvCxnSpPr>
        <p:spPr>
          <a:xfrm>
            <a:off x="5828114" y="3584470"/>
            <a:ext cx="2768" cy="135568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40"/>
          <p:cNvSpPr txBox="1"/>
          <p:nvPr/>
        </p:nvSpPr>
        <p:spPr>
          <a:xfrm>
            <a:off x="2955673" y="4599825"/>
            <a:ext cx="1458162" cy="102743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选择适当的专家</a:t>
            </a:r>
            <a:endParaRPr lang="zh-CN" altLang="en-US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TextBox 41"/>
          <p:cNvSpPr txBox="1"/>
          <p:nvPr/>
        </p:nvSpPr>
        <p:spPr>
          <a:xfrm>
            <a:off x="5101590" y="5489575"/>
            <a:ext cx="1732280" cy="102743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确定适当的专家人数</a:t>
            </a:r>
            <a:endParaRPr lang="zh-CN" altLang="en-US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TextBox 42"/>
          <p:cNvSpPr txBox="1"/>
          <p:nvPr/>
        </p:nvSpPr>
        <p:spPr>
          <a:xfrm>
            <a:off x="7332990" y="4722905"/>
            <a:ext cx="1458162" cy="102743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拟好意见调查表</a:t>
            </a:r>
            <a:endParaRPr lang="zh-CN" altLang="en-US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5042576" y="2294662"/>
            <a:ext cx="1563386" cy="1563386"/>
            <a:chOff x="2848131" y="1860029"/>
            <a:chExt cx="3807502" cy="3807502"/>
          </a:xfrm>
        </p:grpSpPr>
        <p:sp>
          <p:nvSpPr>
            <p:cNvPr id="38" name="椭圆 37"/>
            <p:cNvSpPr/>
            <p:nvPr/>
          </p:nvSpPr>
          <p:spPr>
            <a:xfrm>
              <a:off x="2848131" y="1860029"/>
              <a:ext cx="3807502" cy="380750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279400" dist="2540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9" name="文本框 91"/>
            <p:cNvSpPr txBox="1"/>
            <p:nvPr/>
          </p:nvSpPr>
          <p:spPr>
            <a:xfrm>
              <a:off x="3237632" y="3335068"/>
              <a:ext cx="3043496" cy="10083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21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注意问题</a:t>
              </a:r>
              <a:endParaRPr lang="zh-CN" altLang="en-US" sz="21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0" name="椭圆 39"/>
          <p:cNvSpPr/>
          <p:nvPr/>
        </p:nvSpPr>
        <p:spPr>
          <a:xfrm>
            <a:off x="3421380" y="3609340"/>
            <a:ext cx="806450" cy="806450"/>
          </a:xfrm>
          <a:prstGeom prst="ellipse">
            <a:avLst/>
          </a:prstGeom>
          <a:solidFill>
            <a:srgbClr val="0070C0"/>
          </a:solidFill>
          <a:ln w="28575">
            <a:noFill/>
          </a:ln>
          <a:effectLst>
            <a:outerShdw blurRad="279400" dist="2540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en-US" altLang="zh-CN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椭圆 40"/>
          <p:cNvSpPr/>
          <p:nvPr/>
        </p:nvSpPr>
        <p:spPr>
          <a:xfrm>
            <a:off x="5427345" y="4554220"/>
            <a:ext cx="806450" cy="806450"/>
          </a:xfrm>
          <a:prstGeom prst="ellipse">
            <a:avLst/>
          </a:prstGeom>
          <a:solidFill>
            <a:srgbClr val="0070C0"/>
          </a:solidFill>
          <a:ln w="28575">
            <a:noFill/>
          </a:ln>
          <a:effectLst>
            <a:outerShdw blurRad="279400" dist="2540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en-US" altLang="zh-CN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椭圆 42"/>
          <p:cNvSpPr/>
          <p:nvPr/>
        </p:nvSpPr>
        <p:spPr>
          <a:xfrm>
            <a:off x="7252970" y="3747770"/>
            <a:ext cx="806450" cy="806450"/>
          </a:xfrm>
          <a:prstGeom prst="ellipse">
            <a:avLst/>
          </a:prstGeom>
          <a:solidFill>
            <a:srgbClr val="0070C0"/>
          </a:solidFill>
          <a:ln w="28575">
            <a:noFill/>
          </a:ln>
          <a:effectLst>
            <a:outerShdw blurRad="279400" dist="2540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en-US" altLang="zh-CN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90830" y="987425"/>
            <a:ext cx="3027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zh-CN" altLang="en-US" sz="2800" b="0" noProof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一、集体决策方法</a:t>
            </a:r>
            <a:endParaRPr lang="zh-CN" altLang="en-US" sz="2800" b="0" noProof="0" smtClean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46735" y="2294890"/>
            <a:ext cx="3535680" cy="4603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 anchor="t">
            <a:spAutoFit/>
          </a:bodyPr>
          <a:p>
            <a:pPr algn="l"/>
            <a:r>
              <a:rPr lang="zh-CN" altLang="en-US" sz="24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运用该方法要注意的问题</a:t>
            </a:r>
            <a:endParaRPr lang="zh-CN" altLang="en-US" sz="24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646430" y="1632585"/>
            <a:ext cx="23164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zh-CN" altLang="en-US" sz="2400" b="1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（三）德尔菲法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Tm="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6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25" grpId="0"/>
      <p:bldP spid="35" grpId="0"/>
      <p:bldP spid="36" grpId="0"/>
      <p:bldP spid="11268" grpId="0" bldLvl="0" animBg="1"/>
      <p:bldP spid="7" grpId="0"/>
      <p:bldP spid="7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管理学基础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545" y="635"/>
            <a:ext cx="12290425" cy="6842125"/>
          </a:xfrm>
          <a:prstGeom prst="rect">
            <a:avLst/>
          </a:prstGeom>
        </p:spPr>
      </p:pic>
      <p:sp>
        <p:nvSpPr>
          <p:cNvPr id="7" name="椭圆 6"/>
          <p:cNvSpPr/>
          <p:nvPr/>
        </p:nvSpPr>
        <p:spPr>
          <a:xfrm>
            <a:off x="8960485" y="3169285"/>
            <a:ext cx="1367790" cy="504190"/>
          </a:xfrm>
          <a:prstGeom prst="ellipse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ransition>
    <p:push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2423592" y="1046645"/>
            <a:ext cx="2088232" cy="33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明 年 工 作 计 划</a:t>
            </a:r>
            <a:endParaRPr lang="zh-CN" altLang="en-US" sz="1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90830" y="987425"/>
            <a:ext cx="3027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zh-CN" altLang="en-US" sz="2800" b="0" noProof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一、集体决策方法</a:t>
            </a:r>
            <a:endParaRPr lang="zh-CN" altLang="en-US" sz="2800" b="0" noProof="0" smtClean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646430" y="1632585"/>
            <a:ext cx="23164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zh-CN" altLang="en-US" sz="2400" b="1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（三）德尔菲法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AutoShape 14"/>
          <p:cNvSpPr>
            <a:spLocks noChangeArrowheads="1"/>
          </p:cNvSpPr>
          <p:nvPr/>
        </p:nvSpPr>
        <p:spPr bwMode="auto">
          <a:xfrm>
            <a:off x="6083300" y="2063750"/>
            <a:ext cx="4268470" cy="2715895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0070C0"/>
            </a:solidFill>
            <a:prstDash val="sysDot"/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 anchor="ctr"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 descr="A000220150322E82PPI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70990" y="2835910"/>
            <a:ext cx="4446270" cy="314261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2332355" y="2313940"/>
            <a:ext cx="23920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课堂提问</a:t>
            </a:r>
            <a:endParaRPr lang="zh-CN" altLang="en-US" sz="28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323330" y="2515870"/>
            <a:ext cx="3788410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采用德尔菲法需要把专家召集到一起进行开会商讨吗？</a:t>
            </a:r>
            <a:endParaRPr lang="zh-CN" altLang="en-US" sz="2800" b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Tm="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7" grpId="0"/>
      <p:bldP spid="7" grpId="1"/>
      <p:bldP spid="3" grpId="0" bldLvl="0" animBg="1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对角圆角矩形 28"/>
          <p:cNvSpPr/>
          <p:nvPr/>
        </p:nvSpPr>
        <p:spPr bwMode="auto">
          <a:xfrm>
            <a:off x="4800600" y="3252153"/>
            <a:ext cx="4175125" cy="649287"/>
          </a:xfrm>
          <a:custGeom>
            <a:avLst/>
            <a:gdLst>
              <a:gd name="T0" fmla="*/ 4175125 w 4175125"/>
              <a:gd name="T1" fmla="*/ 324644 h 649287"/>
              <a:gd name="T2" fmla="*/ 2087565 w 4175125"/>
              <a:gd name="T3" fmla="*/ 649287 h 649287"/>
              <a:gd name="T4" fmla="*/ 0 w 4175125"/>
              <a:gd name="T5" fmla="*/ 324644 h 649287"/>
              <a:gd name="T6" fmla="*/ 2087565 w 4175125"/>
              <a:gd name="T7" fmla="*/ 0 h 649287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39827 w 4175125"/>
              <a:gd name="T13" fmla="*/ 39827 h 649287"/>
              <a:gd name="T14" fmla="*/ 4135299 w 4175125"/>
              <a:gd name="T15" fmla="*/ 609460 h 64928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175125" h="649287">
                <a:moveTo>
                  <a:pt x="135980" y="0"/>
                </a:moveTo>
                <a:lnTo>
                  <a:pt x="4175125" y="0"/>
                </a:lnTo>
                <a:lnTo>
                  <a:pt x="4175125" y="513307"/>
                </a:lnTo>
                <a:cubicBezTo>
                  <a:pt x="4175125" y="588406"/>
                  <a:pt x="4114244" y="649286"/>
                  <a:pt x="4039145" y="649287"/>
                </a:cubicBezTo>
                <a:lnTo>
                  <a:pt x="0" y="649287"/>
                </a:lnTo>
                <a:lnTo>
                  <a:pt x="0" y="135980"/>
                </a:lnTo>
                <a:cubicBezTo>
                  <a:pt x="0" y="60880"/>
                  <a:pt x="60880" y="0"/>
                  <a:pt x="135979" y="0"/>
                </a:cubicBezTo>
                <a:close/>
              </a:path>
            </a:pathLst>
          </a:custGeom>
          <a:solidFill>
            <a:srgbClr val="0848AF"/>
          </a:solidFill>
          <a:ln w="25400" cap="flat" cmpd="sng" algn="ctr">
            <a:noFill/>
            <a:prstDash val="solid"/>
            <a:rou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218" name="Rectangle 6"/>
          <p:cNvSpPr>
            <a:spLocks noChangeArrowheads="1"/>
          </p:cNvSpPr>
          <p:nvPr/>
        </p:nvSpPr>
        <p:spPr bwMode="auto">
          <a:xfrm>
            <a:off x="0" y="0"/>
            <a:ext cx="4008438" cy="6858000"/>
          </a:xfrm>
          <a:prstGeom prst="rect">
            <a:avLst/>
          </a:prstGeom>
          <a:solidFill>
            <a:srgbClr val="0848AF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en-US" altLang="zh-CN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文本框 52"/>
          <p:cNvSpPr txBox="1">
            <a:spLocks noChangeArrowheads="1"/>
          </p:cNvSpPr>
          <p:nvPr/>
        </p:nvSpPr>
        <p:spPr bwMode="auto">
          <a:xfrm>
            <a:off x="1490663" y="1700213"/>
            <a:ext cx="2374900" cy="8604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zh-CN" altLang="en-US" sz="5000" b="1">
                <a:solidFill>
                  <a:schemeClr val="bg1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t>内容</a:t>
            </a:r>
            <a:endParaRPr lang="zh-CN" altLang="en-US" sz="5000" b="1">
              <a:solidFill>
                <a:schemeClr val="bg1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4971733" y="1779270"/>
            <a:ext cx="3832225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>
            <a:spAutoFit/>
          </a:bodyPr>
          <a:lstStyle/>
          <a:p>
            <a:pPr algn="l"/>
            <a:r>
              <a:rPr lang="en-US" altLang="zh-CN" sz="32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    学习目标</a:t>
            </a:r>
            <a:endParaRPr lang="en-US" altLang="zh-CN" sz="32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71" name="TextBox 10"/>
          <p:cNvSpPr txBox="1">
            <a:spLocks noChangeArrowheads="1"/>
          </p:cNvSpPr>
          <p:nvPr/>
        </p:nvSpPr>
        <p:spPr bwMode="auto">
          <a:xfrm>
            <a:off x="4971733" y="2560638"/>
            <a:ext cx="3832225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>
            <a:spAutoFit/>
          </a:bodyPr>
          <a:lstStyle/>
          <a:p>
            <a:r>
              <a:rPr lang="en-US" altLang="zh-CN" sz="32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    </a:t>
            </a:r>
            <a:r>
              <a:rPr lang="zh-CN" altLang="en-US" sz="32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内容讲授</a:t>
            </a:r>
            <a:endParaRPr lang="zh-CN" altLang="en-US" sz="32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4" name="Picture 13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415" y="3140710"/>
            <a:ext cx="3556635" cy="2621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5"/>
          <p:cNvSpPr txBox="1">
            <a:spLocks noChangeArrowheads="1"/>
          </p:cNvSpPr>
          <p:nvPr/>
        </p:nvSpPr>
        <p:spPr bwMode="auto">
          <a:xfrm>
            <a:off x="4971733" y="3331210"/>
            <a:ext cx="3832225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>
            <a:spAutoFit/>
          </a:bodyPr>
          <a:p>
            <a:pPr algn="l"/>
            <a:r>
              <a:rPr lang="en-US" altLang="zh-CN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    总结</a:t>
            </a:r>
            <a:endParaRPr lang="en-US" altLang="zh-CN" sz="32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7" grpId="0" bldLvl="0" animBg="1"/>
      <p:bldP spid="9218" grpId="0" bldLvl="0" animBg="1"/>
      <p:bldP spid="11268" grpId="0"/>
      <p:bldP spid="11270" grpId="0"/>
      <p:bldP spid="11271" grpId="0"/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818261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tx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 l="6326"/>
          <a:stretch>
            <a:fillRect/>
          </a:stretch>
        </p:blipFill>
        <p:spPr>
          <a:xfrm>
            <a:off x="516255" y="765175"/>
            <a:ext cx="11767185" cy="6049645"/>
          </a:xfrm>
          <a:prstGeom prst="rect">
            <a:avLst/>
          </a:prstGeom>
        </p:spPr>
      </p:pic>
      <p:sp>
        <p:nvSpPr>
          <p:cNvPr id="4" name="圆角矩形 3"/>
          <p:cNvSpPr/>
          <p:nvPr/>
        </p:nvSpPr>
        <p:spPr>
          <a:xfrm>
            <a:off x="6445885" y="3736340"/>
            <a:ext cx="2156460" cy="864235"/>
          </a:xfrm>
          <a:prstGeom prst="round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54380" y="840740"/>
            <a:ext cx="57670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拓展任务：</a:t>
            </a:r>
            <a:endParaRPr lang="zh-CN" altLang="en-US" sz="2800" b="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236220" y="1539875"/>
            <a:ext cx="11955145" cy="4510405"/>
          </a:xfrm>
          <a:prstGeom prst="round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757805" y="869950"/>
            <a:ext cx="7149465" cy="52197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zh-CN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出一个点子（圣诞节活动构思）（课后实践）</a:t>
            </a:r>
            <a:endParaRPr lang="zh-CN" altLang="zh-CN" sz="2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36855" y="1653540"/>
            <a:ext cx="11955145" cy="38303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marR="0" defTabSz="914400">
              <a:lnSpc>
                <a:spcPct val="14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这是一个头脑风暴讨论会</a:t>
            </a:r>
            <a:r>
              <a:rPr lang="zh-CN" alt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，你们有多少人参加过头脑风暴讨论？出点子活动与头脑风暴讨论法类似。 以下是该活动的要求：</a:t>
            </a:r>
            <a:endParaRPr lang="zh-CN" altLang="en-US" sz="1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R="0" defTabSz="914400">
              <a:lnSpc>
                <a:spcPct val="14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a.每个参与者面前将放一叠空白卡片，请在每张卡片上写一个点子。</a:t>
            </a:r>
            <a:endParaRPr lang="zh-CN" altLang="en-US" sz="1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R="0" defTabSz="914400">
              <a:lnSpc>
                <a:spcPct val="14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.每张卡片写完点子后，请立即将卡片传给你的左边志愿者，也就是说你的右边参与者写完点子后会立即将卡片传给你，请认真参考卡片上的点子后，再在另一张卡片上写上另一个新点子，并将这两张卡片同时传给你的左边志愿者。</a:t>
            </a:r>
            <a:endParaRPr lang="zh-CN" altLang="en-US" sz="1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R="0" defTabSz="914400">
              <a:lnSpc>
                <a:spcPct val="14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c.拿到两张卡片后，请认真参考两张卡片上的点子后，再在另一张卡片上写上另一个新点子，并将这三张卡片同时传给你的左边参与者。</a:t>
            </a:r>
            <a:endParaRPr lang="zh-CN" altLang="en-US" sz="1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R="0" defTabSz="914400">
              <a:lnSpc>
                <a:spcPct val="14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d.依次类推，直到每个人都相互交流了一轮为止（即十个人就是十次）。</a:t>
            </a:r>
            <a:endParaRPr lang="zh-CN" altLang="en-US" sz="1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R="0" defTabSz="914400">
              <a:lnSpc>
                <a:spcPct val="140000"/>
              </a:lnSpc>
              <a:buClrTx/>
              <a:buSzTx/>
              <a:buFont typeface="Arial" panose="020B0604020202020204" pitchFamily="34" charset="0"/>
              <a:buNone/>
              <a:defRPr/>
            </a:pPr>
            <a:endParaRPr lang="zh-CN" altLang="en-US" sz="1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R="0" defTabSz="914400">
              <a:lnSpc>
                <a:spcPct val="14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我们将要用此方法讨论的主题是：你们可以用什么方法来激发创造力？会有什么问题？记住，我们在寻找冲破束缚创造力的方法</a:t>
            </a:r>
            <a:endParaRPr lang="zh-CN" altLang="en-US" sz="1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R="0" defTabSz="914400">
              <a:lnSpc>
                <a:spcPct val="14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1600" b="1" u="sng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讨论</a:t>
            </a:r>
            <a:endParaRPr lang="zh-CN" altLang="en-US" sz="1600" b="1" u="sng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R="0" defTabSz="914400">
              <a:lnSpc>
                <a:spcPct val="14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让参与者从卡片中选出各自认为具有以下特点的点子与大家分享：</a:t>
            </a:r>
            <a:endParaRPr lang="zh-CN" altLang="en-US" sz="1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R="0" defTabSz="914400">
              <a:lnSpc>
                <a:spcPct val="14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</a:t>
            </a:r>
            <a:r>
              <a:rPr lang="zh-CN" alt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最有创造力的点子   最实用的点子   你最喜欢的点子   所有人可以做到的点子      最疯狂的点子</a:t>
            </a:r>
            <a:endParaRPr lang="zh-CN" altLang="en-US" sz="1800" b="1" dirty="0" smtClean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1" presetClass="entr" presetSubtype="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4" grpId="0"/>
      <p:bldP spid="2" grpId="0" bldLvl="0" animBg="1"/>
      <p:bldP spid="2" grpId="1" animBg="1"/>
      <p:bldP spid="2" grpId="2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31545" y="1059180"/>
            <a:ext cx="1856105" cy="521970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p>
            <a:r>
              <a:rPr lang="zh-CN" altLang="en-US" sz="280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预习任务：</a:t>
            </a:r>
            <a:endParaRPr lang="zh-CN" altLang="en-US" sz="280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 descr="A000220150824A93PPI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6400" y="1015365"/>
            <a:ext cx="10271125" cy="943229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059940" y="2902585"/>
            <a:ext cx="5556885" cy="1383665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p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集体决策方法是定性分析的一种方法，那定量分析又有哪些方法呢？请预习定量分析方法。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/>
          <p:cNvSpPr>
            <a:spLocks noChangeArrowheads="1"/>
          </p:cNvSpPr>
          <p:nvPr/>
        </p:nvSpPr>
        <p:spPr bwMode="auto">
          <a:xfrm rot="16200000" flipV="1">
            <a:off x="6270578" y="-267172"/>
            <a:ext cx="69850" cy="6742113"/>
          </a:xfrm>
          <a:prstGeom prst="rect">
            <a:avLst/>
          </a:prstGeom>
          <a:solidFill>
            <a:srgbClr val="808080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en-US" altLang="zh-CN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124" name="文本框 52"/>
          <p:cNvSpPr txBox="1">
            <a:spLocks noChangeArrowheads="1"/>
          </p:cNvSpPr>
          <p:nvPr/>
        </p:nvSpPr>
        <p:spPr bwMode="auto">
          <a:xfrm>
            <a:off x="4039684" y="1974324"/>
            <a:ext cx="4459384" cy="10156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6000" b="1" dirty="0" smtClean="0">
                <a:latin typeface="Britannic Bold" pitchFamily="34" charset="0"/>
                <a:ea typeface="微软雅黑" panose="020B0503020204020204" pitchFamily="34" charset="-122"/>
              </a:rPr>
              <a:t>谢谢观看</a:t>
            </a:r>
            <a:endParaRPr lang="zh-CN" altLang="en-US" sz="6000" b="1" dirty="0">
              <a:latin typeface="Britannic Bold" pitchFamily="34" charset="0"/>
              <a:ea typeface="微软雅黑" panose="020B0503020204020204" pitchFamily="34" charset="-122"/>
            </a:endParaRPr>
          </a:p>
        </p:txBody>
      </p:sp>
      <p:sp>
        <p:nvSpPr>
          <p:cNvPr id="5125" name="Rectangle 7"/>
          <p:cNvSpPr>
            <a:spLocks noChangeArrowheads="1"/>
          </p:cNvSpPr>
          <p:nvPr/>
        </p:nvSpPr>
        <p:spPr bwMode="auto">
          <a:xfrm>
            <a:off x="5529533" y="3229899"/>
            <a:ext cx="1452880" cy="3987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000" b="1" dirty="0">
                <a:ea typeface="微软雅黑" panose="020B0503020204020204" pitchFamily="34" charset="-122"/>
              </a:rPr>
              <a:t>管理学基础</a:t>
            </a:r>
            <a:endParaRPr lang="zh-CN" altLang="en-US" sz="2000" b="1" dirty="0"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11" y="4581158"/>
            <a:ext cx="2623932" cy="239051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924" y="4467487"/>
            <a:ext cx="2692400" cy="239051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496" y="4602975"/>
            <a:ext cx="1332740" cy="2390514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99"/>
                            </p:stCondLst>
                            <p:childTnLst>
                              <p:par>
                                <p:cTn id="1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bldLvl="0" animBg="1"/>
      <p:bldP spid="5124" grpId="0"/>
      <p:bldP spid="51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对角圆角矩形 28"/>
          <p:cNvSpPr/>
          <p:nvPr/>
        </p:nvSpPr>
        <p:spPr bwMode="auto">
          <a:xfrm>
            <a:off x="4800600" y="1700213"/>
            <a:ext cx="4175125" cy="649287"/>
          </a:xfrm>
          <a:custGeom>
            <a:avLst/>
            <a:gdLst>
              <a:gd name="T0" fmla="*/ 4175125 w 4175125"/>
              <a:gd name="T1" fmla="*/ 324644 h 649287"/>
              <a:gd name="T2" fmla="*/ 2087565 w 4175125"/>
              <a:gd name="T3" fmla="*/ 649287 h 649287"/>
              <a:gd name="T4" fmla="*/ 0 w 4175125"/>
              <a:gd name="T5" fmla="*/ 324644 h 649287"/>
              <a:gd name="T6" fmla="*/ 2087565 w 4175125"/>
              <a:gd name="T7" fmla="*/ 0 h 649287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39827 w 4175125"/>
              <a:gd name="T13" fmla="*/ 39827 h 649287"/>
              <a:gd name="T14" fmla="*/ 4135299 w 4175125"/>
              <a:gd name="T15" fmla="*/ 609460 h 64928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175125" h="649287">
                <a:moveTo>
                  <a:pt x="135980" y="0"/>
                </a:moveTo>
                <a:lnTo>
                  <a:pt x="4175125" y="0"/>
                </a:lnTo>
                <a:lnTo>
                  <a:pt x="4175125" y="513307"/>
                </a:lnTo>
                <a:cubicBezTo>
                  <a:pt x="4175125" y="588406"/>
                  <a:pt x="4114244" y="649286"/>
                  <a:pt x="4039145" y="649287"/>
                </a:cubicBezTo>
                <a:lnTo>
                  <a:pt x="0" y="649287"/>
                </a:lnTo>
                <a:lnTo>
                  <a:pt x="0" y="135980"/>
                </a:lnTo>
                <a:cubicBezTo>
                  <a:pt x="0" y="60880"/>
                  <a:pt x="60880" y="0"/>
                  <a:pt x="135979" y="0"/>
                </a:cubicBezTo>
                <a:close/>
              </a:path>
            </a:pathLst>
          </a:custGeom>
          <a:solidFill>
            <a:srgbClr val="0848AF"/>
          </a:solidFill>
          <a:ln w="25400" cap="flat" cmpd="sng" algn="ctr">
            <a:noFill/>
            <a:prstDash val="solid"/>
            <a:rou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218" name="Rectangle 6"/>
          <p:cNvSpPr>
            <a:spLocks noChangeArrowheads="1"/>
          </p:cNvSpPr>
          <p:nvPr/>
        </p:nvSpPr>
        <p:spPr bwMode="auto">
          <a:xfrm>
            <a:off x="0" y="0"/>
            <a:ext cx="4008438" cy="6858000"/>
          </a:xfrm>
          <a:prstGeom prst="rect">
            <a:avLst/>
          </a:prstGeom>
          <a:solidFill>
            <a:srgbClr val="0848AF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en-US" altLang="zh-CN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文本框 52"/>
          <p:cNvSpPr txBox="1">
            <a:spLocks noChangeArrowheads="1"/>
          </p:cNvSpPr>
          <p:nvPr/>
        </p:nvSpPr>
        <p:spPr bwMode="auto">
          <a:xfrm>
            <a:off x="1490663" y="1700213"/>
            <a:ext cx="2374900" cy="8604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zh-CN" altLang="en-US" sz="5000" b="1">
                <a:solidFill>
                  <a:schemeClr val="bg1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t>内容</a:t>
            </a:r>
            <a:endParaRPr lang="zh-CN" altLang="en-US" sz="5000" b="1">
              <a:solidFill>
                <a:schemeClr val="bg1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4971733" y="1779270"/>
            <a:ext cx="3832225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>
            <a:spAutoFit/>
          </a:bodyPr>
          <a:lstStyle/>
          <a:p>
            <a:pPr algn="l"/>
            <a:r>
              <a:rPr lang="en-US" altLang="zh-CN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    学习目标</a:t>
            </a:r>
            <a:endParaRPr lang="en-US" altLang="zh-CN" sz="32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71" name="TextBox 10"/>
          <p:cNvSpPr txBox="1">
            <a:spLocks noChangeArrowheads="1"/>
          </p:cNvSpPr>
          <p:nvPr/>
        </p:nvSpPr>
        <p:spPr bwMode="auto">
          <a:xfrm>
            <a:off x="4971733" y="2560638"/>
            <a:ext cx="3832225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>
            <a:spAutoFit/>
          </a:bodyPr>
          <a:lstStyle/>
          <a:p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</a:rPr>
              <a:t>02    </a:t>
            </a:r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内容讲授</a:t>
            </a:r>
            <a:endParaRPr lang="zh-CN" altLang="en-US" sz="32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Picture 13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5655" y="3053080"/>
            <a:ext cx="3556635" cy="2621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5"/>
          <p:cNvSpPr txBox="1">
            <a:spLocks noChangeArrowheads="1"/>
          </p:cNvSpPr>
          <p:nvPr/>
        </p:nvSpPr>
        <p:spPr bwMode="auto">
          <a:xfrm>
            <a:off x="4971733" y="3331210"/>
            <a:ext cx="3832225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>
            <a:spAutoFit/>
          </a:bodyPr>
          <a:p>
            <a:pPr algn="l"/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</a:rPr>
              <a:t>03    总结</a:t>
            </a:r>
            <a:endParaRPr lang="en-US" altLang="zh-CN" sz="32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7" grpId="0" animBg="1"/>
      <p:bldP spid="9218" grpId="0" animBg="1"/>
      <p:bldP spid="11268" grpId="0"/>
      <p:bldP spid="11271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5" name="圆角矩形 19"/>
          <p:cNvSpPr>
            <a:spLocks noChangeArrowheads="1"/>
          </p:cNvSpPr>
          <p:nvPr/>
        </p:nvSpPr>
        <p:spPr bwMode="auto">
          <a:xfrm>
            <a:off x="5951855" y="4869815"/>
            <a:ext cx="5133975" cy="1603375"/>
          </a:xfrm>
          <a:prstGeom prst="roundRect">
            <a:avLst>
              <a:gd name="adj" fmla="val 0"/>
            </a:avLst>
          </a:prstGeom>
          <a:solidFill>
            <a:srgbClr val="808080"/>
          </a:solidFill>
          <a:ln w="25400" algn="ctr">
            <a:solidFill>
              <a:schemeClr val="bg1"/>
            </a:solidFill>
            <a:round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86" name="AutoShape 50"/>
          <p:cNvSpPr>
            <a:spLocks noChangeArrowheads="1"/>
          </p:cNvSpPr>
          <p:nvPr/>
        </p:nvSpPr>
        <p:spPr bwMode="auto">
          <a:xfrm>
            <a:off x="6232525" y="4598670"/>
            <a:ext cx="4676775" cy="679450"/>
          </a:xfrm>
          <a:prstGeom prst="hexagon">
            <a:avLst>
              <a:gd name="adj" fmla="val 0"/>
              <a:gd name="vf" fmla="val 115470"/>
            </a:avLst>
          </a:prstGeom>
          <a:solidFill>
            <a:srgbClr val="0848AF"/>
          </a:solidFill>
          <a:ln w="25400">
            <a:solidFill>
              <a:schemeClr val="bg1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6" name="燕尾形 1"/>
          <p:cNvSpPr>
            <a:spLocks noChangeArrowheads="1"/>
          </p:cNvSpPr>
          <p:nvPr/>
        </p:nvSpPr>
        <p:spPr bwMode="auto">
          <a:xfrm>
            <a:off x="1631950" y="2527300"/>
            <a:ext cx="2447925" cy="2519363"/>
          </a:xfrm>
          <a:prstGeom prst="chevron">
            <a:avLst>
              <a:gd name="adj" fmla="val 32167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3315" name="燕尾形 9"/>
          <p:cNvSpPr>
            <a:spLocks noChangeArrowheads="1"/>
          </p:cNvSpPr>
          <p:nvPr/>
        </p:nvSpPr>
        <p:spPr bwMode="auto">
          <a:xfrm>
            <a:off x="1212850" y="3030538"/>
            <a:ext cx="1006475" cy="1512887"/>
          </a:xfrm>
          <a:prstGeom prst="chevron">
            <a:avLst>
              <a:gd name="adj" fmla="val 50000"/>
            </a:avLst>
          </a:prstGeom>
          <a:solidFill>
            <a:srgbClr val="808080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1080770" y="16891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323" name="圆角矩形 19"/>
          <p:cNvSpPr>
            <a:spLocks noChangeArrowheads="1"/>
          </p:cNvSpPr>
          <p:nvPr/>
        </p:nvSpPr>
        <p:spPr bwMode="auto">
          <a:xfrm>
            <a:off x="5990273" y="1166178"/>
            <a:ext cx="5133975" cy="1296987"/>
          </a:xfrm>
          <a:prstGeom prst="roundRect">
            <a:avLst>
              <a:gd name="adj" fmla="val 0"/>
            </a:avLst>
          </a:prstGeom>
          <a:solidFill>
            <a:srgbClr val="808080"/>
          </a:solidFill>
          <a:ln w="25400" algn="ctr">
            <a:solidFill>
              <a:schemeClr val="bg1"/>
            </a:solidFill>
            <a:round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3324" name="TextBox 6"/>
          <p:cNvSpPr txBox="1">
            <a:spLocks noChangeArrowheads="1"/>
          </p:cNvSpPr>
          <p:nvPr/>
        </p:nvSpPr>
        <p:spPr bwMode="auto">
          <a:xfrm>
            <a:off x="6322695" y="1534795"/>
            <a:ext cx="4389755" cy="8299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R="0" algn="l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掌握集体决策的三种方法及它们的适用范围和区别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3326" name="TextBox 6"/>
          <p:cNvSpPr txBox="1">
            <a:spLocks noChangeArrowheads="1"/>
          </p:cNvSpPr>
          <p:nvPr/>
        </p:nvSpPr>
        <p:spPr bwMode="auto">
          <a:xfrm>
            <a:off x="6205855" y="5232400"/>
            <a:ext cx="4677410" cy="10502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培养</a:t>
            </a:r>
            <a:r>
              <a:rPr 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学生</a:t>
            </a:r>
            <a:r>
              <a:rPr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运用已学知识</a:t>
            </a:r>
            <a:r>
              <a:rPr 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分析问题、</a:t>
            </a:r>
            <a:r>
              <a:rPr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推导新知识</a:t>
            </a:r>
            <a:endParaRPr 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1282" name="Line 46"/>
          <p:cNvSpPr>
            <a:spLocks noChangeShapeType="1"/>
          </p:cNvSpPr>
          <p:nvPr/>
        </p:nvSpPr>
        <p:spPr bwMode="auto">
          <a:xfrm flipV="1">
            <a:off x="4008438" y="2060575"/>
            <a:ext cx="1800225" cy="1728788"/>
          </a:xfrm>
          <a:prstGeom prst="line">
            <a:avLst/>
          </a:prstGeom>
          <a:noFill/>
          <a:ln w="31750">
            <a:solidFill>
              <a:srgbClr val="3C78CE"/>
            </a:solidFill>
            <a:prstDash val="sysDot"/>
            <a:round/>
            <a:headEnd type="diamond" w="med" len="med"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284" name="Line 48"/>
          <p:cNvSpPr>
            <a:spLocks noChangeShapeType="1"/>
          </p:cNvSpPr>
          <p:nvPr/>
        </p:nvSpPr>
        <p:spPr bwMode="auto">
          <a:xfrm>
            <a:off x="4082415" y="3714750"/>
            <a:ext cx="1694180" cy="1509395"/>
          </a:xfrm>
          <a:prstGeom prst="line">
            <a:avLst/>
          </a:prstGeom>
          <a:noFill/>
          <a:ln w="31750">
            <a:solidFill>
              <a:srgbClr val="3C78CE"/>
            </a:solidFill>
            <a:prstDash val="sysDot"/>
            <a:round/>
            <a:headEnd type="diamond" w="med" len="med"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335" name="TextBox 6"/>
          <p:cNvSpPr txBox="1">
            <a:spLocks noChangeArrowheads="1"/>
          </p:cNvSpPr>
          <p:nvPr/>
        </p:nvSpPr>
        <p:spPr bwMode="auto">
          <a:xfrm>
            <a:off x="7438390" y="4598353"/>
            <a:ext cx="2160588" cy="5708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素质目标</a:t>
            </a:r>
            <a:endParaRPr lang="zh-CN" altLang="en-US" sz="24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88" name="AutoShape 52"/>
          <p:cNvSpPr>
            <a:spLocks noChangeArrowheads="1"/>
          </p:cNvSpPr>
          <p:nvPr/>
        </p:nvSpPr>
        <p:spPr bwMode="auto">
          <a:xfrm>
            <a:off x="6165533" y="920433"/>
            <a:ext cx="4676775" cy="504825"/>
          </a:xfrm>
          <a:prstGeom prst="hexagon">
            <a:avLst>
              <a:gd name="adj" fmla="val 0"/>
              <a:gd name="vf" fmla="val 115470"/>
            </a:avLst>
          </a:prstGeom>
          <a:solidFill>
            <a:srgbClr val="0848AF"/>
          </a:solidFill>
          <a:ln w="25400">
            <a:solidFill>
              <a:schemeClr val="bg1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337" name="TextBox 6"/>
          <p:cNvSpPr txBox="1">
            <a:spLocks noChangeArrowheads="1"/>
          </p:cNvSpPr>
          <p:nvPr/>
        </p:nvSpPr>
        <p:spPr bwMode="auto">
          <a:xfrm>
            <a:off x="7437120" y="848995"/>
            <a:ext cx="2160588" cy="5708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dirty="0">
                <a:solidFill>
                  <a:schemeClr val="bg1"/>
                </a:solidFill>
                <a:sym typeface="+mn-ea"/>
              </a:rPr>
              <a:t>知识目标</a:t>
            </a:r>
            <a:endParaRPr lang="zh-CN" altLang="en-US" sz="2400" b="1" dirty="0">
              <a:solidFill>
                <a:schemeClr val="bg1"/>
              </a:solidFill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3338" name="TextBox 6"/>
          <p:cNvSpPr txBox="1">
            <a:spLocks noChangeArrowheads="1"/>
          </p:cNvSpPr>
          <p:nvPr/>
        </p:nvSpPr>
        <p:spPr bwMode="auto">
          <a:xfrm>
            <a:off x="2568575" y="3068638"/>
            <a:ext cx="1152525" cy="12915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3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tx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" name="圆角矩形 19"/>
          <p:cNvSpPr>
            <a:spLocks noChangeArrowheads="1"/>
          </p:cNvSpPr>
          <p:nvPr/>
        </p:nvSpPr>
        <p:spPr bwMode="auto">
          <a:xfrm>
            <a:off x="5990590" y="2833370"/>
            <a:ext cx="5133975" cy="1710690"/>
          </a:xfrm>
          <a:prstGeom prst="roundRect">
            <a:avLst>
              <a:gd name="adj" fmla="val 0"/>
            </a:avLst>
          </a:prstGeom>
          <a:solidFill>
            <a:srgbClr val="808080"/>
          </a:solidFill>
          <a:ln w="25400" algn="ctr">
            <a:solidFill>
              <a:schemeClr val="bg1"/>
            </a:solidFill>
            <a:round/>
          </a:ln>
        </p:spPr>
        <p:txBody>
          <a:bodyPr anchor="ctr"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6376035" y="3300095"/>
            <a:ext cx="4389755" cy="11988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pPr marR="0" algn="l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培养学生运用集体决策方法去解决企业或组织中的管理问题，实现有效决策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5" name="AutoShape 52"/>
          <p:cNvSpPr>
            <a:spLocks noChangeArrowheads="1"/>
          </p:cNvSpPr>
          <p:nvPr/>
        </p:nvSpPr>
        <p:spPr bwMode="auto">
          <a:xfrm>
            <a:off x="6218873" y="2671763"/>
            <a:ext cx="4676775" cy="504825"/>
          </a:xfrm>
          <a:prstGeom prst="hexagon">
            <a:avLst>
              <a:gd name="adj" fmla="val 0"/>
              <a:gd name="vf" fmla="val 115470"/>
            </a:avLst>
          </a:prstGeom>
          <a:solidFill>
            <a:srgbClr val="0848AF"/>
          </a:solidFill>
          <a:ln w="25400">
            <a:solidFill>
              <a:schemeClr val="bg1"/>
            </a:solidFill>
            <a:miter lim="800000"/>
          </a:ln>
        </p:spPr>
        <p:txBody>
          <a:bodyPr wrap="none" anchor="ctr"/>
          <a:p>
            <a:endParaRPr lang="zh-CN" altLang="en-US"/>
          </a:p>
        </p:txBody>
      </p:sp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7490460" y="2600325"/>
            <a:ext cx="2160588" cy="5708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pPr>
              <a:lnSpc>
                <a:spcPct val="130000"/>
              </a:lnSpc>
            </a:pPr>
            <a:r>
              <a:rPr lang="zh-CN" altLang="en-US" sz="2400" b="1" dirty="0">
                <a:solidFill>
                  <a:schemeClr val="bg1"/>
                </a:solidFill>
                <a:sym typeface="+mn-ea"/>
              </a:rPr>
              <a:t>能力目标</a:t>
            </a:r>
            <a:endParaRPr lang="zh-CN" altLang="en-US" sz="2400" b="1" dirty="0">
              <a:solidFill>
                <a:schemeClr val="bg1"/>
              </a:solidFill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7" name="Line 48"/>
          <p:cNvSpPr>
            <a:spLocks noChangeShapeType="1"/>
          </p:cNvSpPr>
          <p:nvPr/>
        </p:nvSpPr>
        <p:spPr bwMode="auto">
          <a:xfrm flipV="1">
            <a:off x="4008755" y="3555365"/>
            <a:ext cx="2367280" cy="159385"/>
          </a:xfrm>
          <a:prstGeom prst="line">
            <a:avLst/>
          </a:prstGeom>
          <a:noFill/>
          <a:ln w="31750">
            <a:solidFill>
              <a:srgbClr val="3C78CE"/>
            </a:solidFill>
            <a:prstDash val="sysDot"/>
            <a:round/>
            <a:headEnd type="diamond" w="med" len="med"/>
            <a:tailEnd type="triangle" w="med" len="med"/>
          </a:ln>
        </p:spPr>
        <p:txBody>
          <a:bodyPr/>
          <a:p>
            <a:endParaRPr lang="zh-CN" altLang="en-US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33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0"/>
                            </p:stCondLst>
                            <p:childTnLst>
                              <p:par>
                                <p:cTn id="6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nimBg="1"/>
      <p:bldP spid="13315" grpId="0" animBg="1"/>
      <p:bldP spid="11268" grpId="0" bldLvl="0" animBg="1"/>
      <p:bldP spid="13323" grpId="0" bldLvl="0" animBg="1"/>
      <p:bldP spid="13324" grpId="0"/>
      <p:bldP spid="13325" grpId="0" bldLvl="0" animBg="1"/>
      <p:bldP spid="13326" grpId="0"/>
      <p:bldP spid="11282" grpId="0" animBg="1"/>
      <p:bldP spid="11284" grpId="0" bldLvl="0" animBg="1"/>
      <p:bldP spid="11286" grpId="0" bldLvl="0" animBg="1"/>
      <p:bldP spid="13335" grpId="0"/>
      <p:bldP spid="11288" grpId="0" bldLvl="0" animBg="1"/>
      <p:bldP spid="13337" grpId="0"/>
      <p:bldP spid="13338" grpId="0"/>
      <p:bldP spid="2" grpId="0" bldLvl="0" animBg="1"/>
      <p:bldP spid="4" grpId="0"/>
      <p:bldP spid="5" grpId="0" bldLvl="0" animBg="1"/>
      <p:bldP spid="6" grpId="0"/>
      <p:bldP spid="7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对角圆角矩形 28"/>
          <p:cNvSpPr/>
          <p:nvPr/>
        </p:nvSpPr>
        <p:spPr bwMode="auto">
          <a:xfrm>
            <a:off x="4800600" y="2491423"/>
            <a:ext cx="4175125" cy="649287"/>
          </a:xfrm>
          <a:custGeom>
            <a:avLst/>
            <a:gdLst>
              <a:gd name="T0" fmla="*/ 4175125 w 4175125"/>
              <a:gd name="T1" fmla="*/ 324644 h 649287"/>
              <a:gd name="T2" fmla="*/ 2087565 w 4175125"/>
              <a:gd name="T3" fmla="*/ 649287 h 649287"/>
              <a:gd name="T4" fmla="*/ 0 w 4175125"/>
              <a:gd name="T5" fmla="*/ 324644 h 649287"/>
              <a:gd name="T6" fmla="*/ 2087565 w 4175125"/>
              <a:gd name="T7" fmla="*/ 0 h 649287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39827 w 4175125"/>
              <a:gd name="T13" fmla="*/ 39827 h 649287"/>
              <a:gd name="T14" fmla="*/ 4135299 w 4175125"/>
              <a:gd name="T15" fmla="*/ 609460 h 64928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175125" h="649287">
                <a:moveTo>
                  <a:pt x="135980" y="0"/>
                </a:moveTo>
                <a:lnTo>
                  <a:pt x="4175125" y="0"/>
                </a:lnTo>
                <a:lnTo>
                  <a:pt x="4175125" y="513307"/>
                </a:lnTo>
                <a:cubicBezTo>
                  <a:pt x="4175125" y="588406"/>
                  <a:pt x="4114244" y="649286"/>
                  <a:pt x="4039145" y="649287"/>
                </a:cubicBezTo>
                <a:lnTo>
                  <a:pt x="0" y="649287"/>
                </a:lnTo>
                <a:lnTo>
                  <a:pt x="0" y="135980"/>
                </a:lnTo>
                <a:cubicBezTo>
                  <a:pt x="0" y="60880"/>
                  <a:pt x="60880" y="0"/>
                  <a:pt x="135979" y="0"/>
                </a:cubicBezTo>
                <a:close/>
              </a:path>
            </a:pathLst>
          </a:custGeom>
          <a:solidFill>
            <a:srgbClr val="0848AF"/>
          </a:solidFill>
          <a:ln w="25400" cap="flat" cmpd="sng" algn="ctr">
            <a:noFill/>
            <a:prstDash val="solid"/>
            <a:rou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218" name="Rectangle 6"/>
          <p:cNvSpPr>
            <a:spLocks noChangeArrowheads="1"/>
          </p:cNvSpPr>
          <p:nvPr/>
        </p:nvSpPr>
        <p:spPr bwMode="auto">
          <a:xfrm>
            <a:off x="0" y="0"/>
            <a:ext cx="4008438" cy="6858000"/>
          </a:xfrm>
          <a:prstGeom prst="rect">
            <a:avLst/>
          </a:prstGeom>
          <a:solidFill>
            <a:srgbClr val="0848AF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en-US" altLang="zh-CN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文本框 52"/>
          <p:cNvSpPr txBox="1">
            <a:spLocks noChangeArrowheads="1"/>
          </p:cNvSpPr>
          <p:nvPr/>
        </p:nvSpPr>
        <p:spPr bwMode="auto">
          <a:xfrm>
            <a:off x="1490663" y="1700213"/>
            <a:ext cx="2374900" cy="8604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zh-CN" altLang="en-US" sz="5000" b="1">
                <a:solidFill>
                  <a:schemeClr val="bg1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t>内容</a:t>
            </a:r>
            <a:endParaRPr lang="zh-CN" altLang="en-US" sz="5000" b="1">
              <a:solidFill>
                <a:schemeClr val="bg1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4971733" y="1779270"/>
            <a:ext cx="3832225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>
            <a:spAutoFit/>
          </a:bodyPr>
          <a:lstStyle/>
          <a:p>
            <a:pPr algn="l"/>
            <a:r>
              <a:rPr lang="en-US" altLang="zh-CN" sz="32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    学习目标</a:t>
            </a:r>
            <a:endParaRPr lang="en-US" altLang="zh-CN" sz="32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71" name="TextBox 10"/>
          <p:cNvSpPr txBox="1">
            <a:spLocks noChangeArrowheads="1"/>
          </p:cNvSpPr>
          <p:nvPr/>
        </p:nvSpPr>
        <p:spPr bwMode="auto">
          <a:xfrm>
            <a:off x="4971733" y="2560638"/>
            <a:ext cx="3832225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>
            <a:spAutoFit/>
          </a:bodyPr>
          <a:lstStyle/>
          <a:p>
            <a:r>
              <a:rPr lang="en-US" altLang="zh-CN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    </a:t>
            </a:r>
            <a:r>
              <a:rPr lang="zh-CN" altLang="en-US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内容讲授</a:t>
            </a:r>
            <a:endParaRPr lang="zh-CN" altLang="en-US" sz="32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4" name="Picture 13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415" y="3140710"/>
            <a:ext cx="3556635" cy="2621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5"/>
          <p:cNvSpPr txBox="1">
            <a:spLocks noChangeArrowheads="1"/>
          </p:cNvSpPr>
          <p:nvPr/>
        </p:nvSpPr>
        <p:spPr bwMode="auto">
          <a:xfrm>
            <a:off x="4971733" y="3331210"/>
            <a:ext cx="3832225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>
            <a:spAutoFit/>
          </a:bodyPr>
          <a:p>
            <a:pPr algn="l"/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</a:rPr>
              <a:t>03    总结</a:t>
            </a:r>
            <a:endParaRPr lang="en-US" altLang="zh-CN" sz="32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7" grpId="0" bldLvl="0" animBg="1"/>
      <p:bldP spid="9218" grpId="0" bldLvl="0" animBg="1"/>
      <p:bldP spid="11268" grpId="0"/>
      <p:bldP spid="11270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782445" y="2095500"/>
            <a:ext cx="8369300" cy="1568450"/>
          </a:xfrm>
          <a:prstGeom prst="rect">
            <a:avLst/>
          </a:prstGeom>
          <a:ln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>
              <a:buNone/>
            </a:pP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（一）：头脑风暴法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buNone/>
            </a:pP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（二）：名义小组技术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buNone/>
            </a:pP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（三）：德尔菲技术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24255" y="1096010"/>
            <a:ext cx="2550795" cy="6451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p>
            <a:r>
              <a:rPr lang="zh-CN" altLang="en-US" sz="3600">
                <a:latin typeface="微软雅黑" panose="020B0503020204020204" pitchFamily="34" charset="-122"/>
                <a:ea typeface="微软雅黑" panose="020B0503020204020204" pitchFamily="34" charset="-122"/>
              </a:rPr>
              <a:t>内容大纲</a:t>
            </a:r>
            <a:endParaRPr lang="zh-CN" altLang="en-US" sz="3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897380" y="4046220"/>
            <a:ext cx="8564245" cy="2061210"/>
          </a:xfrm>
          <a:prstGeom prst="rect">
            <a:avLst/>
          </a:prstGeom>
          <a:noFill/>
          <a:ln w="28575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p>
            <a:pPr algn="l"/>
            <a:r>
              <a:rPr lang="zh-CN" altLang="en-US" sz="32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重点：</a:t>
            </a:r>
            <a:endParaRPr lang="zh-CN" altLang="en-US" sz="3200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en-US" altLang="zh-CN" sz="32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32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个方法：头脑风暴法、</a:t>
            </a:r>
            <a:r>
              <a:rPr lang="en-US" altLang="zh-CN" sz="32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名义小组技术</a:t>
            </a:r>
            <a:r>
              <a:rPr lang="zh-CN" altLang="en-US" sz="32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32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德尔菲技术</a:t>
            </a:r>
            <a:endParaRPr lang="en-US" altLang="zh-CN" sz="3200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32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难点：运用方法解决管理问题</a:t>
            </a:r>
            <a:endParaRPr lang="zh-CN" altLang="en-US" sz="3200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389120" y="1348740"/>
            <a:ext cx="3507105" cy="583565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p>
            <a:r>
              <a:rPr lang="zh-CN" altLang="en-US" sz="32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集体决策方法</a:t>
            </a:r>
            <a:endParaRPr lang="zh-CN" altLang="en-US" sz="3200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651" name="内容占位符 13"/>
          <p:cNvSpPr>
            <a:spLocks noGrp="1"/>
          </p:cNvSpPr>
          <p:nvPr/>
        </p:nvSpPr>
        <p:spPr>
          <a:xfrm>
            <a:off x="2359025" y="2094230"/>
            <a:ext cx="8617585" cy="211963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Font typeface="Wingdings" panose="05000000000000000000" pitchFamily="2" charset="2"/>
              <a:buChar char="p"/>
            </a:pPr>
            <a:r>
              <a:rPr lang="zh-CN" altLang="en-US" sz="2800" b="1" kern="1200" dirty="0">
                <a:solidFill>
                  <a:srgbClr val="0070C0"/>
                </a:solidFill>
                <a:latin typeface="宋体" panose="02010600030101010101" pitchFamily="2" charset="-122"/>
                <a:ea typeface="+mn-ea"/>
                <a:cs typeface="+mn-cs"/>
              </a:rPr>
              <a:t>：</a:t>
            </a:r>
            <a:endParaRPr lang="en-US" altLang="zh-CN" sz="2800" b="1" kern="1200" dirty="0">
              <a:solidFill>
                <a:srgbClr val="0070C0"/>
              </a:solidFill>
              <a:latin typeface="宋体" panose="02010600030101010101" pitchFamily="2" charset="-122"/>
              <a:ea typeface="+mn-ea"/>
              <a:cs typeface="+mn-cs"/>
            </a:endParaRPr>
          </a:p>
          <a:p>
            <a:pPr lvl="1" eaLnBrk="1" hangingPunct="1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CN" altLang="en-US" sz="2600" b="1" kern="1200" dirty="0">
                <a:solidFill>
                  <a:srgbClr val="002060"/>
                </a:solidFill>
                <a:latin typeface="华文楷体" pitchFamily="2" charset="-122"/>
                <a:ea typeface="华文楷体" pitchFamily="2" charset="-122"/>
                <a:cs typeface="+mn-cs"/>
              </a:rPr>
              <a:t>定</a:t>
            </a:r>
            <a:r>
              <a:rPr lang="zh-CN" altLang="en-US" sz="2600" b="1" dirty="0">
                <a:solidFill>
                  <a:srgbClr val="002060"/>
                </a:solidFill>
                <a:latin typeface="华文楷体" pitchFamily="2" charset="-122"/>
                <a:ea typeface="华文楷体" pitchFamily="2" charset="-122"/>
                <a:sym typeface="+mn-ea"/>
              </a:rPr>
              <a:t>量</a:t>
            </a:r>
            <a:r>
              <a:rPr lang="zh-CN" altLang="en-US" sz="2600" b="1" kern="1200" dirty="0">
                <a:solidFill>
                  <a:srgbClr val="002060"/>
                </a:solidFill>
                <a:latin typeface="华文楷体" pitchFamily="2" charset="-122"/>
                <a:ea typeface="华文楷体" pitchFamily="2" charset="-122"/>
                <a:cs typeface="+mn-cs"/>
              </a:rPr>
              <a:t>决策方法           </a:t>
            </a:r>
            <a:r>
              <a:rPr lang="zh-CN" altLang="en-US" sz="2600" b="1" dirty="0">
                <a:solidFill>
                  <a:srgbClr val="002060"/>
                </a:solidFill>
                <a:latin typeface="华文楷体" pitchFamily="2" charset="-122"/>
                <a:ea typeface="华文楷体" pitchFamily="2" charset="-122"/>
                <a:sym typeface="+mn-ea"/>
              </a:rPr>
              <a:t>有关活动方向的决策方法</a:t>
            </a:r>
            <a:endParaRPr lang="zh-CN" altLang="en-US" sz="2600" b="1" dirty="0">
              <a:solidFill>
                <a:srgbClr val="002060"/>
              </a:solidFill>
              <a:latin typeface="华文楷体" pitchFamily="2" charset="-122"/>
              <a:ea typeface="华文楷体" pitchFamily="2" charset="-122"/>
            </a:endParaRPr>
          </a:p>
          <a:p>
            <a:pPr lvl="1" eaLnBrk="1" hangingPunct="1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CN" altLang="en-US" sz="2600" b="1" dirty="0">
                <a:solidFill>
                  <a:srgbClr val="002060"/>
                </a:solidFill>
                <a:latin typeface="华文楷体" pitchFamily="2" charset="-122"/>
                <a:ea typeface="华文楷体" pitchFamily="2" charset="-122"/>
                <a:sym typeface="+mn-ea"/>
              </a:rPr>
              <a:t>定性决策方法</a:t>
            </a:r>
            <a:r>
              <a:rPr lang="zh-CN" altLang="en-US" sz="2600" b="1" kern="1200" dirty="0">
                <a:solidFill>
                  <a:srgbClr val="002060"/>
                </a:solidFill>
                <a:latin typeface="华文楷体" pitchFamily="2" charset="-122"/>
                <a:ea typeface="华文楷体" pitchFamily="2" charset="-122"/>
                <a:cs typeface="+mn-cs"/>
              </a:rPr>
              <a:t>           </a:t>
            </a:r>
            <a:r>
              <a:rPr lang="zh-CN" altLang="en-US" sz="2600" b="1" dirty="0">
                <a:solidFill>
                  <a:srgbClr val="002060"/>
                </a:solidFill>
                <a:latin typeface="华文楷体" pitchFamily="2" charset="-122"/>
                <a:ea typeface="华文楷体" pitchFamily="2" charset="-122"/>
                <a:sym typeface="+mn-ea"/>
              </a:rPr>
              <a:t> </a:t>
            </a:r>
            <a:r>
              <a:rPr lang="zh-CN" altLang="en-US" sz="26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+mn-ea"/>
              </a:rPr>
              <a:t>集体决策方法 </a:t>
            </a:r>
            <a:r>
              <a:rPr lang="zh-CN" altLang="en-US" sz="2600" b="1" dirty="0">
                <a:solidFill>
                  <a:srgbClr val="002060"/>
                </a:solidFill>
                <a:latin typeface="华文楷体" pitchFamily="2" charset="-122"/>
                <a:ea typeface="华文楷体" pitchFamily="2" charset="-122"/>
                <a:sym typeface="+mn-ea"/>
              </a:rPr>
              <a:t> </a:t>
            </a:r>
            <a:endParaRPr lang="en-US" altLang="zh-CN" sz="2600" b="1" kern="1200" dirty="0">
              <a:solidFill>
                <a:srgbClr val="002060"/>
              </a:solidFill>
              <a:latin typeface="华文楷体" pitchFamily="2" charset="-122"/>
              <a:ea typeface="华文楷体" pitchFamily="2" charset="-122"/>
              <a:cs typeface="+mn-cs"/>
            </a:endParaRPr>
          </a:p>
          <a:p>
            <a:pPr lvl="1" eaLnBrk="1" hangingPunct="1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CN" altLang="en-US" sz="2600" b="1" kern="1200" dirty="0">
                <a:solidFill>
                  <a:srgbClr val="002060"/>
                </a:solidFill>
                <a:latin typeface="华文楷体" pitchFamily="2" charset="-122"/>
                <a:ea typeface="华文楷体" pitchFamily="2" charset="-122"/>
                <a:cs typeface="+mn-cs"/>
              </a:rPr>
              <a:t>定性与定量相结合的方法</a:t>
            </a:r>
            <a:endParaRPr lang="en-US" altLang="zh-CN" sz="2600" b="1" kern="1200" dirty="0">
              <a:solidFill>
                <a:srgbClr val="002060"/>
              </a:solidFill>
              <a:latin typeface="华文楷体" pitchFamily="2" charset="-122"/>
              <a:ea typeface="华文楷体" pitchFamily="2" charset="-122"/>
              <a:cs typeface="+mn-cs"/>
            </a:endParaRPr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zh-CN" altLang="en-US" sz="2600" b="1" kern="1200" dirty="0">
              <a:solidFill>
                <a:srgbClr val="002060"/>
              </a:solidFill>
              <a:latin typeface="华文楷体" pitchFamily="2" charset="-122"/>
              <a:ea typeface="华文楷体" pitchFamily="2" charset="-122"/>
              <a:cs typeface="+mn-cs"/>
            </a:endParaRPr>
          </a:p>
        </p:txBody>
      </p:sp>
      <p:sp>
        <p:nvSpPr>
          <p:cNvPr id="27650" name="标题 12"/>
          <p:cNvSpPr>
            <a:spLocks noGrp="1"/>
          </p:cNvSpPr>
          <p:nvPr/>
        </p:nvSpPr>
        <p:spPr>
          <a:xfrm>
            <a:off x="106680" y="873125"/>
            <a:ext cx="3883660" cy="56896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>
            <a:normAutofit lnSpcReduction="200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00049C"/>
                </a:solidFill>
                <a:latin typeface="隶书" pitchFamily="49" charset="-122"/>
                <a:ea typeface="隶书" pitchFamily="49" charset="-122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 MT" pitchFamily="34" charset="0"/>
                <a:ea typeface="华文中宋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 MT" pitchFamily="34" charset="0"/>
                <a:ea typeface="华文中宋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 MT" pitchFamily="34" charset="0"/>
                <a:ea typeface="华文中宋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 MT" pitchFamily="34" charset="0"/>
                <a:ea typeface="华文中宋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800" b="0" kern="1200" noProof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一、了解决策方法</a:t>
            </a:r>
            <a:endParaRPr lang="zh-CN" altLang="en-US" sz="4800" kern="1200" dirty="0">
              <a:solidFill>
                <a:srgbClr val="00049C"/>
              </a:solidFill>
              <a:latin typeface="隶书" pitchFamily="49" charset="-122"/>
              <a:ea typeface="隶书" pitchFamily="49" charset="-122"/>
              <a:cs typeface="+mj-cs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36550" y="2722245"/>
            <a:ext cx="1724025" cy="119888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p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根据决策所采用的分析方法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" name="右箭头 3"/>
          <p:cNvSpPr/>
          <p:nvPr/>
        </p:nvSpPr>
        <p:spPr>
          <a:xfrm>
            <a:off x="2063750" y="3068955"/>
            <a:ext cx="647700" cy="431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右箭头 4"/>
          <p:cNvSpPr/>
          <p:nvPr/>
        </p:nvSpPr>
        <p:spPr>
          <a:xfrm>
            <a:off x="5262245" y="3176905"/>
            <a:ext cx="720090" cy="2159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右箭头 5"/>
          <p:cNvSpPr/>
          <p:nvPr/>
        </p:nvSpPr>
        <p:spPr>
          <a:xfrm rot="1860000">
            <a:off x="8834755" y="3707130"/>
            <a:ext cx="884555" cy="3003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50" name=" 2050"/>
          <p:cNvSpPr/>
          <p:nvPr/>
        </p:nvSpPr>
        <p:spPr bwMode="auto">
          <a:xfrm flipH="1">
            <a:off x="6765925" y="2312670"/>
            <a:ext cx="426085" cy="1943735"/>
          </a:xfrm>
          <a:custGeom>
            <a:avLst/>
            <a:gdLst>
              <a:gd name="T0" fmla="*/ 2147483646 w 41"/>
              <a:gd name="T1" fmla="*/ 2147483646 h 281"/>
              <a:gd name="T2" fmla="*/ 2147483646 w 41"/>
              <a:gd name="T3" fmla="*/ 2147483646 h 281"/>
              <a:gd name="T4" fmla="*/ 0 w 41"/>
              <a:gd name="T5" fmla="*/ 0 h 281"/>
              <a:gd name="T6" fmla="*/ 2147483646 w 41"/>
              <a:gd name="T7" fmla="*/ 2147483646 h 281"/>
              <a:gd name="T8" fmla="*/ 2147483646 w 41"/>
              <a:gd name="T9" fmla="*/ 2147483646 h 281"/>
              <a:gd name="T10" fmla="*/ 2147483646 w 41"/>
              <a:gd name="T11" fmla="*/ 2147483646 h 281"/>
              <a:gd name="T12" fmla="*/ 2147483646 w 41"/>
              <a:gd name="T13" fmla="*/ 2147483646 h 281"/>
              <a:gd name="T14" fmla="*/ 2147483646 w 41"/>
              <a:gd name="T15" fmla="*/ 2147483646 h 281"/>
              <a:gd name="T16" fmla="*/ 2147483646 w 41"/>
              <a:gd name="T17" fmla="*/ 2147483646 h 281"/>
              <a:gd name="T18" fmla="*/ 2147483646 w 41"/>
              <a:gd name="T19" fmla="*/ 2147483646 h 281"/>
              <a:gd name="T20" fmla="*/ 2147483646 w 41"/>
              <a:gd name="T21" fmla="*/ 2147483646 h 281"/>
              <a:gd name="T22" fmla="*/ 2147483646 w 41"/>
              <a:gd name="T23" fmla="*/ 2147483646 h 281"/>
              <a:gd name="T24" fmla="*/ 2147483646 w 41"/>
              <a:gd name="T25" fmla="*/ 2147483646 h 281"/>
              <a:gd name="T26" fmla="*/ 0 w 41"/>
              <a:gd name="T27" fmla="*/ 2147483646 h 281"/>
              <a:gd name="T28" fmla="*/ 2147483646 w 41"/>
              <a:gd name="T29" fmla="*/ 2147483646 h 281"/>
              <a:gd name="T30" fmla="*/ 2147483646 w 41"/>
              <a:gd name="T31" fmla="*/ 2147483646 h 281"/>
              <a:gd name="T32" fmla="*/ 2147483646 w 41"/>
              <a:gd name="T33" fmla="*/ 2147483646 h 281"/>
              <a:gd name="T34" fmla="*/ 2147483646 w 41"/>
              <a:gd name="T35" fmla="*/ 2147483646 h 281"/>
              <a:gd name="T36" fmla="*/ 2147483646 w 41"/>
              <a:gd name="T37" fmla="*/ 2147483646 h 281"/>
              <a:gd name="T38" fmla="*/ 2147483646 w 41"/>
              <a:gd name="T39" fmla="*/ 2147483646 h 281"/>
              <a:gd name="T40" fmla="*/ 2147483646 w 41"/>
              <a:gd name="T41" fmla="*/ 2147483646 h 281"/>
              <a:gd name="T42" fmla="*/ 2147483646 w 41"/>
              <a:gd name="T43" fmla="*/ 2147483646 h 281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41" h="281">
                <a:moveTo>
                  <a:pt x="15" y="41"/>
                </a:moveTo>
                <a:cubicBezTo>
                  <a:pt x="15" y="29"/>
                  <a:pt x="13" y="19"/>
                  <a:pt x="11" y="13"/>
                </a:cubicBezTo>
                <a:cubicBezTo>
                  <a:pt x="9" y="7"/>
                  <a:pt x="5" y="2"/>
                  <a:pt x="0" y="0"/>
                </a:cubicBezTo>
                <a:cubicBezTo>
                  <a:pt x="10" y="0"/>
                  <a:pt x="17" y="3"/>
                  <a:pt x="21" y="9"/>
                </a:cubicBezTo>
                <a:cubicBezTo>
                  <a:pt x="25" y="14"/>
                  <a:pt x="27" y="27"/>
                  <a:pt x="27" y="45"/>
                </a:cubicBezTo>
                <a:cubicBezTo>
                  <a:pt x="27" y="103"/>
                  <a:pt x="27" y="103"/>
                  <a:pt x="27" y="103"/>
                </a:cubicBezTo>
                <a:cubicBezTo>
                  <a:pt x="27" y="114"/>
                  <a:pt x="28" y="122"/>
                  <a:pt x="30" y="128"/>
                </a:cubicBezTo>
                <a:cubicBezTo>
                  <a:pt x="32" y="134"/>
                  <a:pt x="35" y="138"/>
                  <a:pt x="41" y="141"/>
                </a:cubicBezTo>
                <a:cubicBezTo>
                  <a:pt x="35" y="143"/>
                  <a:pt x="31" y="147"/>
                  <a:pt x="30" y="153"/>
                </a:cubicBezTo>
                <a:cubicBezTo>
                  <a:pt x="28" y="158"/>
                  <a:pt x="27" y="167"/>
                  <a:pt x="27" y="179"/>
                </a:cubicBezTo>
                <a:cubicBezTo>
                  <a:pt x="27" y="232"/>
                  <a:pt x="27" y="232"/>
                  <a:pt x="27" y="232"/>
                </a:cubicBezTo>
                <a:cubicBezTo>
                  <a:pt x="27" y="245"/>
                  <a:pt x="26" y="255"/>
                  <a:pt x="25" y="262"/>
                </a:cubicBezTo>
                <a:cubicBezTo>
                  <a:pt x="23" y="269"/>
                  <a:pt x="20" y="274"/>
                  <a:pt x="16" y="277"/>
                </a:cubicBezTo>
                <a:cubicBezTo>
                  <a:pt x="12" y="279"/>
                  <a:pt x="7" y="281"/>
                  <a:pt x="0" y="281"/>
                </a:cubicBezTo>
                <a:cubicBezTo>
                  <a:pt x="5" y="279"/>
                  <a:pt x="9" y="274"/>
                  <a:pt x="11" y="268"/>
                </a:cubicBezTo>
                <a:cubicBezTo>
                  <a:pt x="13" y="261"/>
                  <a:pt x="15" y="252"/>
                  <a:pt x="15" y="240"/>
                </a:cubicBezTo>
                <a:cubicBezTo>
                  <a:pt x="15" y="186"/>
                  <a:pt x="15" y="186"/>
                  <a:pt x="15" y="186"/>
                </a:cubicBezTo>
                <a:cubicBezTo>
                  <a:pt x="15" y="172"/>
                  <a:pt x="15" y="162"/>
                  <a:pt x="17" y="155"/>
                </a:cubicBezTo>
                <a:cubicBezTo>
                  <a:pt x="19" y="148"/>
                  <a:pt x="23" y="144"/>
                  <a:pt x="29" y="141"/>
                </a:cubicBezTo>
                <a:cubicBezTo>
                  <a:pt x="23" y="138"/>
                  <a:pt x="19" y="133"/>
                  <a:pt x="17" y="127"/>
                </a:cubicBezTo>
                <a:cubicBezTo>
                  <a:pt x="15" y="121"/>
                  <a:pt x="15" y="111"/>
                  <a:pt x="15" y="98"/>
                </a:cubicBezTo>
                <a:lnTo>
                  <a:pt x="15" y="4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7" name=" 2050"/>
          <p:cNvSpPr/>
          <p:nvPr/>
        </p:nvSpPr>
        <p:spPr bwMode="auto">
          <a:xfrm flipH="1">
            <a:off x="2711450" y="2312670"/>
            <a:ext cx="426085" cy="1943735"/>
          </a:xfrm>
          <a:custGeom>
            <a:avLst/>
            <a:gdLst>
              <a:gd name="T0" fmla="*/ 2147483646 w 41"/>
              <a:gd name="T1" fmla="*/ 2147483646 h 281"/>
              <a:gd name="T2" fmla="*/ 2147483646 w 41"/>
              <a:gd name="T3" fmla="*/ 2147483646 h 281"/>
              <a:gd name="T4" fmla="*/ 0 w 41"/>
              <a:gd name="T5" fmla="*/ 0 h 281"/>
              <a:gd name="T6" fmla="*/ 2147483646 w 41"/>
              <a:gd name="T7" fmla="*/ 2147483646 h 281"/>
              <a:gd name="T8" fmla="*/ 2147483646 w 41"/>
              <a:gd name="T9" fmla="*/ 2147483646 h 281"/>
              <a:gd name="T10" fmla="*/ 2147483646 w 41"/>
              <a:gd name="T11" fmla="*/ 2147483646 h 281"/>
              <a:gd name="T12" fmla="*/ 2147483646 w 41"/>
              <a:gd name="T13" fmla="*/ 2147483646 h 281"/>
              <a:gd name="T14" fmla="*/ 2147483646 w 41"/>
              <a:gd name="T15" fmla="*/ 2147483646 h 281"/>
              <a:gd name="T16" fmla="*/ 2147483646 w 41"/>
              <a:gd name="T17" fmla="*/ 2147483646 h 281"/>
              <a:gd name="T18" fmla="*/ 2147483646 w 41"/>
              <a:gd name="T19" fmla="*/ 2147483646 h 281"/>
              <a:gd name="T20" fmla="*/ 2147483646 w 41"/>
              <a:gd name="T21" fmla="*/ 2147483646 h 281"/>
              <a:gd name="T22" fmla="*/ 2147483646 w 41"/>
              <a:gd name="T23" fmla="*/ 2147483646 h 281"/>
              <a:gd name="T24" fmla="*/ 2147483646 w 41"/>
              <a:gd name="T25" fmla="*/ 2147483646 h 281"/>
              <a:gd name="T26" fmla="*/ 0 w 41"/>
              <a:gd name="T27" fmla="*/ 2147483646 h 281"/>
              <a:gd name="T28" fmla="*/ 2147483646 w 41"/>
              <a:gd name="T29" fmla="*/ 2147483646 h 281"/>
              <a:gd name="T30" fmla="*/ 2147483646 w 41"/>
              <a:gd name="T31" fmla="*/ 2147483646 h 281"/>
              <a:gd name="T32" fmla="*/ 2147483646 w 41"/>
              <a:gd name="T33" fmla="*/ 2147483646 h 281"/>
              <a:gd name="T34" fmla="*/ 2147483646 w 41"/>
              <a:gd name="T35" fmla="*/ 2147483646 h 281"/>
              <a:gd name="T36" fmla="*/ 2147483646 w 41"/>
              <a:gd name="T37" fmla="*/ 2147483646 h 281"/>
              <a:gd name="T38" fmla="*/ 2147483646 w 41"/>
              <a:gd name="T39" fmla="*/ 2147483646 h 281"/>
              <a:gd name="T40" fmla="*/ 2147483646 w 41"/>
              <a:gd name="T41" fmla="*/ 2147483646 h 281"/>
              <a:gd name="T42" fmla="*/ 2147483646 w 41"/>
              <a:gd name="T43" fmla="*/ 2147483646 h 281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41" h="281">
                <a:moveTo>
                  <a:pt x="15" y="41"/>
                </a:moveTo>
                <a:cubicBezTo>
                  <a:pt x="15" y="29"/>
                  <a:pt x="13" y="19"/>
                  <a:pt x="11" y="13"/>
                </a:cubicBezTo>
                <a:cubicBezTo>
                  <a:pt x="9" y="7"/>
                  <a:pt x="5" y="2"/>
                  <a:pt x="0" y="0"/>
                </a:cubicBezTo>
                <a:cubicBezTo>
                  <a:pt x="10" y="0"/>
                  <a:pt x="17" y="3"/>
                  <a:pt x="21" y="9"/>
                </a:cubicBezTo>
                <a:cubicBezTo>
                  <a:pt x="25" y="14"/>
                  <a:pt x="27" y="27"/>
                  <a:pt x="27" y="45"/>
                </a:cubicBezTo>
                <a:cubicBezTo>
                  <a:pt x="27" y="103"/>
                  <a:pt x="27" y="103"/>
                  <a:pt x="27" y="103"/>
                </a:cubicBezTo>
                <a:cubicBezTo>
                  <a:pt x="27" y="114"/>
                  <a:pt x="28" y="122"/>
                  <a:pt x="30" y="128"/>
                </a:cubicBezTo>
                <a:cubicBezTo>
                  <a:pt x="32" y="134"/>
                  <a:pt x="35" y="138"/>
                  <a:pt x="41" y="141"/>
                </a:cubicBezTo>
                <a:cubicBezTo>
                  <a:pt x="35" y="143"/>
                  <a:pt x="31" y="147"/>
                  <a:pt x="30" y="153"/>
                </a:cubicBezTo>
                <a:cubicBezTo>
                  <a:pt x="28" y="158"/>
                  <a:pt x="27" y="167"/>
                  <a:pt x="27" y="179"/>
                </a:cubicBezTo>
                <a:cubicBezTo>
                  <a:pt x="27" y="232"/>
                  <a:pt x="27" y="232"/>
                  <a:pt x="27" y="232"/>
                </a:cubicBezTo>
                <a:cubicBezTo>
                  <a:pt x="27" y="245"/>
                  <a:pt x="26" y="255"/>
                  <a:pt x="25" y="262"/>
                </a:cubicBezTo>
                <a:cubicBezTo>
                  <a:pt x="23" y="269"/>
                  <a:pt x="20" y="274"/>
                  <a:pt x="16" y="277"/>
                </a:cubicBezTo>
                <a:cubicBezTo>
                  <a:pt x="12" y="279"/>
                  <a:pt x="7" y="281"/>
                  <a:pt x="0" y="281"/>
                </a:cubicBezTo>
                <a:cubicBezTo>
                  <a:pt x="5" y="279"/>
                  <a:pt x="9" y="274"/>
                  <a:pt x="11" y="268"/>
                </a:cubicBezTo>
                <a:cubicBezTo>
                  <a:pt x="13" y="261"/>
                  <a:pt x="15" y="252"/>
                  <a:pt x="15" y="240"/>
                </a:cubicBezTo>
                <a:cubicBezTo>
                  <a:pt x="15" y="186"/>
                  <a:pt x="15" y="186"/>
                  <a:pt x="15" y="186"/>
                </a:cubicBezTo>
                <a:cubicBezTo>
                  <a:pt x="15" y="172"/>
                  <a:pt x="15" y="162"/>
                  <a:pt x="17" y="155"/>
                </a:cubicBezTo>
                <a:cubicBezTo>
                  <a:pt x="19" y="148"/>
                  <a:pt x="23" y="144"/>
                  <a:pt x="29" y="141"/>
                </a:cubicBezTo>
                <a:cubicBezTo>
                  <a:pt x="23" y="138"/>
                  <a:pt x="19" y="133"/>
                  <a:pt x="17" y="127"/>
                </a:cubicBezTo>
                <a:cubicBezTo>
                  <a:pt x="15" y="121"/>
                  <a:pt x="15" y="111"/>
                  <a:pt x="15" y="98"/>
                </a:cubicBezTo>
                <a:lnTo>
                  <a:pt x="15" y="4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8" name=" 2050"/>
          <p:cNvSpPr/>
          <p:nvPr/>
        </p:nvSpPr>
        <p:spPr bwMode="auto">
          <a:xfrm flipH="1">
            <a:off x="9733915" y="3392805"/>
            <a:ext cx="426085" cy="1943735"/>
          </a:xfrm>
          <a:custGeom>
            <a:avLst/>
            <a:gdLst>
              <a:gd name="T0" fmla="*/ 2147483646 w 41"/>
              <a:gd name="T1" fmla="*/ 2147483646 h 281"/>
              <a:gd name="T2" fmla="*/ 2147483646 w 41"/>
              <a:gd name="T3" fmla="*/ 2147483646 h 281"/>
              <a:gd name="T4" fmla="*/ 0 w 41"/>
              <a:gd name="T5" fmla="*/ 0 h 281"/>
              <a:gd name="T6" fmla="*/ 2147483646 w 41"/>
              <a:gd name="T7" fmla="*/ 2147483646 h 281"/>
              <a:gd name="T8" fmla="*/ 2147483646 w 41"/>
              <a:gd name="T9" fmla="*/ 2147483646 h 281"/>
              <a:gd name="T10" fmla="*/ 2147483646 w 41"/>
              <a:gd name="T11" fmla="*/ 2147483646 h 281"/>
              <a:gd name="T12" fmla="*/ 2147483646 w 41"/>
              <a:gd name="T13" fmla="*/ 2147483646 h 281"/>
              <a:gd name="T14" fmla="*/ 2147483646 w 41"/>
              <a:gd name="T15" fmla="*/ 2147483646 h 281"/>
              <a:gd name="T16" fmla="*/ 2147483646 w 41"/>
              <a:gd name="T17" fmla="*/ 2147483646 h 281"/>
              <a:gd name="T18" fmla="*/ 2147483646 w 41"/>
              <a:gd name="T19" fmla="*/ 2147483646 h 281"/>
              <a:gd name="T20" fmla="*/ 2147483646 w 41"/>
              <a:gd name="T21" fmla="*/ 2147483646 h 281"/>
              <a:gd name="T22" fmla="*/ 2147483646 w 41"/>
              <a:gd name="T23" fmla="*/ 2147483646 h 281"/>
              <a:gd name="T24" fmla="*/ 2147483646 w 41"/>
              <a:gd name="T25" fmla="*/ 2147483646 h 281"/>
              <a:gd name="T26" fmla="*/ 0 w 41"/>
              <a:gd name="T27" fmla="*/ 2147483646 h 281"/>
              <a:gd name="T28" fmla="*/ 2147483646 w 41"/>
              <a:gd name="T29" fmla="*/ 2147483646 h 281"/>
              <a:gd name="T30" fmla="*/ 2147483646 w 41"/>
              <a:gd name="T31" fmla="*/ 2147483646 h 281"/>
              <a:gd name="T32" fmla="*/ 2147483646 w 41"/>
              <a:gd name="T33" fmla="*/ 2147483646 h 281"/>
              <a:gd name="T34" fmla="*/ 2147483646 w 41"/>
              <a:gd name="T35" fmla="*/ 2147483646 h 281"/>
              <a:gd name="T36" fmla="*/ 2147483646 w 41"/>
              <a:gd name="T37" fmla="*/ 2147483646 h 281"/>
              <a:gd name="T38" fmla="*/ 2147483646 w 41"/>
              <a:gd name="T39" fmla="*/ 2147483646 h 281"/>
              <a:gd name="T40" fmla="*/ 2147483646 w 41"/>
              <a:gd name="T41" fmla="*/ 2147483646 h 281"/>
              <a:gd name="T42" fmla="*/ 2147483646 w 41"/>
              <a:gd name="T43" fmla="*/ 2147483646 h 281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41" h="281">
                <a:moveTo>
                  <a:pt x="15" y="41"/>
                </a:moveTo>
                <a:cubicBezTo>
                  <a:pt x="15" y="29"/>
                  <a:pt x="13" y="19"/>
                  <a:pt x="11" y="13"/>
                </a:cubicBezTo>
                <a:cubicBezTo>
                  <a:pt x="9" y="7"/>
                  <a:pt x="5" y="2"/>
                  <a:pt x="0" y="0"/>
                </a:cubicBezTo>
                <a:cubicBezTo>
                  <a:pt x="10" y="0"/>
                  <a:pt x="17" y="3"/>
                  <a:pt x="21" y="9"/>
                </a:cubicBezTo>
                <a:cubicBezTo>
                  <a:pt x="25" y="14"/>
                  <a:pt x="27" y="27"/>
                  <a:pt x="27" y="45"/>
                </a:cubicBezTo>
                <a:cubicBezTo>
                  <a:pt x="27" y="103"/>
                  <a:pt x="27" y="103"/>
                  <a:pt x="27" y="103"/>
                </a:cubicBezTo>
                <a:cubicBezTo>
                  <a:pt x="27" y="114"/>
                  <a:pt x="28" y="122"/>
                  <a:pt x="30" y="128"/>
                </a:cubicBezTo>
                <a:cubicBezTo>
                  <a:pt x="32" y="134"/>
                  <a:pt x="35" y="138"/>
                  <a:pt x="41" y="141"/>
                </a:cubicBezTo>
                <a:cubicBezTo>
                  <a:pt x="35" y="143"/>
                  <a:pt x="31" y="147"/>
                  <a:pt x="30" y="153"/>
                </a:cubicBezTo>
                <a:cubicBezTo>
                  <a:pt x="28" y="158"/>
                  <a:pt x="27" y="167"/>
                  <a:pt x="27" y="179"/>
                </a:cubicBezTo>
                <a:cubicBezTo>
                  <a:pt x="27" y="232"/>
                  <a:pt x="27" y="232"/>
                  <a:pt x="27" y="232"/>
                </a:cubicBezTo>
                <a:cubicBezTo>
                  <a:pt x="27" y="245"/>
                  <a:pt x="26" y="255"/>
                  <a:pt x="25" y="262"/>
                </a:cubicBezTo>
                <a:cubicBezTo>
                  <a:pt x="23" y="269"/>
                  <a:pt x="20" y="274"/>
                  <a:pt x="16" y="277"/>
                </a:cubicBezTo>
                <a:cubicBezTo>
                  <a:pt x="12" y="279"/>
                  <a:pt x="7" y="281"/>
                  <a:pt x="0" y="281"/>
                </a:cubicBezTo>
                <a:cubicBezTo>
                  <a:pt x="5" y="279"/>
                  <a:pt x="9" y="274"/>
                  <a:pt x="11" y="268"/>
                </a:cubicBezTo>
                <a:cubicBezTo>
                  <a:pt x="13" y="261"/>
                  <a:pt x="15" y="252"/>
                  <a:pt x="15" y="240"/>
                </a:cubicBezTo>
                <a:cubicBezTo>
                  <a:pt x="15" y="186"/>
                  <a:pt x="15" y="186"/>
                  <a:pt x="15" y="186"/>
                </a:cubicBezTo>
                <a:cubicBezTo>
                  <a:pt x="15" y="172"/>
                  <a:pt x="15" y="162"/>
                  <a:pt x="17" y="155"/>
                </a:cubicBezTo>
                <a:cubicBezTo>
                  <a:pt x="19" y="148"/>
                  <a:pt x="23" y="144"/>
                  <a:pt x="29" y="141"/>
                </a:cubicBezTo>
                <a:cubicBezTo>
                  <a:pt x="23" y="138"/>
                  <a:pt x="19" y="133"/>
                  <a:pt x="17" y="127"/>
                </a:cubicBezTo>
                <a:cubicBezTo>
                  <a:pt x="15" y="121"/>
                  <a:pt x="15" y="111"/>
                  <a:pt x="15" y="98"/>
                </a:cubicBezTo>
                <a:lnTo>
                  <a:pt x="15" y="4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10248900" y="3482340"/>
            <a:ext cx="1823720" cy="3683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p>
            <a:r>
              <a:rPr lang="zh-CN" altLang="en-US" b="1"/>
              <a:t>头脑风暴法</a:t>
            </a:r>
            <a:endParaRPr lang="zh-CN" altLang="en-US" b="1"/>
          </a:p>
        </p:txBody>
      </p:sp>
      <p:sp>
        <p:nvSpPr>
          <p:cNvPr id="11" name="文本框 10"/>
          <p:cNvSpPr txBox="1"/>
          <p:nvPr/>
        </p:nvSpPr>
        <p:spPr>
          <a:xfrm>
            <a:off x="10370820" y="4046220"/>
            <a:ext cx="1270000" cy="6451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p>
            <a:r>
              <a:rPr lang="zh-CN" altLang="en-US" b="1"/>
              <a:t>名义小组技术</a:t>
            </a:r>
            <a:endParaRPr lang="zh-CN" altLang="en-US" b="1"/>
          </a:p>
        </p:txBody>
      </p:sp>
      <p:sp>
        <p:nvSpPr>
          <p:cNvPr id="13" name="文本框 12"/>
          <p:cNvSpPr txBox="1"/>
          <p:nvPr/>
        </p:nvSpPr>
        <p:spPr>
          <a:xfrm>
            <a:off x="10340340" y="4930140"/>
            <a:ext cx="1588135" cy="3683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p>
            <a:r>
              <a:rPr lang="zh-CN" altLang="en-US" b="1"/>
              <a:t>德尔菲技术</a:t>
            </a:r>
            <a:endParaRPr lang="zh-CN" altLang="en-US" b="1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" name="图片 15" descr="A000220150821C75PPI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77135" y="987425"/>
            <a:ext cx="6650355" cy="4135755"/>
          </a:xfrm>
          <a:prstGeom prst="rect">
            <a:avLst/>
          </a:prstGeom>
        </p:spPr>
      </p:pic>
      <p:sp>
        <p:nvSpPr>
          <p:cNvPr id="6" name="圆角矩形 5"/>
          <p:cNvSpPr/>
          <p:nvPr/>
        </p:nvSpPr>
        <p:spPr>
          <a:xfrm>
            <a:off x="810260" y="4387215"/>
            <a:ext cx="11169650" cy="220154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/>
          <a:p>
            <a:pPr marR="0" algn="l" defTabSz="914400">
              <a:lnSpc>
                <a:spcPct val="13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000" b="1" noProof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头脑风暴（brain storming）法又称智力激励法、BS法。它是由美国创造学家A.F.奥斯本于1939</a:t>
            </a:r>
            <a:endParaRPr lang="zh-CN" altLang="en-US" sz="2000" b="1" noProof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R="0" algn="l" defTabSz="914400">
              <a:lnSpc>
                <a:spcPct val="13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000" b="1" noProof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年首次提出、1953年正式发表的一种激发创造性思维的方法。</a:t>
            </a:r>
            <a:r>
              <a:rPr lang="zh-CN" altLang="en-US" sz="2000" b="1" noProof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它通过小型会议的组织形式，将对</a:t>
            </a:r>
            <a:endParaRPr lang="zh-CN" altLang="en-US" sz="2000" b="1" noProof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R="0" algn="l" defTabSz="914400">
              <a:lnSpc>
                <a:spcPct val="13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000" b="1" noProof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解决某一问题有兴趣的人集中在一起，在自由愉快、畅所欲言的气氛中，自由交换想法或点子，</a:t>
            </a:r>
            <a:endParaRPr lang="zh-CN" altLang="en-US" sz="2000" b="1" noProof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R="0" algn="l" defTabSz="914400">
              <a:lnSpc>
                <a:spcPct val="13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000" b="1" noProof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以此激发与会者创意及灵感，使各种设想在相互碰撞中激起脑海的创造性“风暴”。</a:t>
            </a:r>
            <a:endParaRPr lang="zh-CN" altLang="en-US" sz="2000" b="1" noProof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R="0" algn="l" defTabSz="914400">
              <a:lnSpc>
                <a:spcPct val="13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000" b="1" noProof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这种方法适合于解决那些比较单一、严格确定的问题。 </a:t>
            </a:r>
            <a:endParaRPr lang="zh-CN" altLang="en-US" sz="2000" b="1" noProof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90830" y="987425"/>
            <a:ext cx="3027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zh-CN" altLang="en-US" sz="2800" b="0" noProof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一、集体决策方法</a:t>
            </a:r>
            <a:endParaRPr lang="zh-CN" altLang="en-US" sz="2800" b="0" noProof="0" smtClean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53670" y="1509395"/>
            <a:ext cx="2621280" cy="82994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400" noProof="0" dirty="0">
                <a:ln>
                  <a:noFill/>
                </a:ln>
                <a:solidFill>
                  <a:srgbClr val="204B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</a:t>
            </a:r>
            <a:r>
              <a:rPr lang="zh-CN" altLang="en-US" sz="2400" b="1" noProof="0" dirty="0">
                <a:ln>
                  <a:noFill/>
                </a:ln>
                <a:solidFill>
                  <a:srgbClr val="204B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一）</a:t>
            </a:r>
            <a:r>
              <a:rPr lang="zh-CN" altLang="en-US" sz="2400" b="1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头脑风暴法</a:t>
            </a:r>
            <a:endParaRPr lang="zh-CN" altLang="en-US" sz="2400" b="1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头脑风暴法定义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push/>
      </p:transition>
    </mc:Choice>
    <mc:Fallback>
      <p:transition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0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6" grpId="0" bldLvl="0" animBg="1"/>
      <p:bldP spid="11268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423592" y="1046645"/>
            <a:ext cx="2088232" cy="33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明 年 工 作 计 划</a:t>
            </a:r>
            <a:endParaRPr lang="zh-CN" altLang="en-US" sz="1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sp>
        <p:nvSpPr>
          <p:cNvPr id="3" name="椭圆 54"/>
          <p:cNvSpPr/>
          <p:nvPr/>
        </p:nvSpPr>
        <p:spPr>
          <a:xfrm>
            <a:off x="4432055" y="2549985"/>
            <a:ext cx="3477652" cy="1802173"/>
          </a:xfrm>
          <a:custGeom>
            <a:avLst/>
            <a:gdLst>
              <a:gd name="connsiteX0" fmla="*/ 0 w 3439659"/>
              <a:gd name="connsiteY0" fmla="*/ 1719830 h 3439659"/>
              <a:gd name="connsiteX1" fmla="*/ 1719830 w 3439659"/>
              <a:gd name="connsiteY1" fmla="*/ 0 h 3439659"/>
              <a:gd name="connsiteX2" fmla="*/ 3439660 w 3439659"/>
              <a:gd name="connsiteY2" fmla="*/ 1719830 h 3439659"/>
              <a:gd name="connsiteX3" fmla="*/ 1719830 w 3439659"/>
              <a:gd name="connsiteY3" fmla="*/ 3439660 h 3439659"/>
              <a:gd name="connsiteX4" fmla="*/ 0 w 3439659"/>
              <a:gd name="connsiteY4" fmla="*/ 1719830 h 3439659"/>
              <a:gd name="connsiteX0-1" fmla="*/ 0 w 3487467"/>
              <a:gd name="connsiteY0-2" fmla="*/ 0 h 1719830"/>
              <a:gd name="connsiteX1-3" fmla="*/ 3439660 w 3487467"/>
              <a:gd name="connsiteY1-4" fmla="*/ 0 h 1719830"/>
              <a:gd name="connsiteX2-5" fmla="*/ 1719830 w 3487467"/>
              <a:gd name="connsiteY2-6" fmla="*/ 1719830 h 1719830"/>
              <a:gd name="connsiteX3-7" fmla="*/ 0 w 3487467"/>
              <a:gd name="connsiteY3-8" fmla="*/ 0 h 1719830"/>
              <a:gd name="connsiteX0-9" fmla="*/ 6132 w 3493599"/>
              <a:gd name="connsiteY0-10" fmla="*/ 130018 h 1849848"/>
              <a:gd name="connsiteX1-11" fmla="*/ 3445792 w 3493599"/>
              <a:gd name="connsiteY1-12" fmla="*/ 130018 h 1849848"/>
              <a:gd name="connsiteX2-13" fmla="*/ 1725962 w 3493599"/>
              <a:gd name="connsiteY2-14" fmla="*/ 1849848 h 1849848"/>
              <a:gd name="connsiteX3-15" fmla="*/ 6132 w 3493599"/>
              <a:gd name="connsiteY3-16" fmla="*/ 130018 h 1849848"/>
              <a:gd name="connsiteX0-17" fmla="*/ 6132 w 3493599"/>
              <a:gd name="connsiteY0-18" fmla="*/ 35412 h 1755242"/>
              <a:gd name="connsiteX1-19" fmla="*/ 3445792 w 3493599"/>
              <a:gd name="connsiteY1-20" fmla="*/ 35412 h 1755242"/>
              <a:gd name="connsiteX2-21" fmla="*/ 1725962 w 3493599"/>
              <a:gd name="connsiteY2-22" fmla="*/ 1755242 h 1755242"/>
              <a:gd name="connsiteX3-23" fmla="*/ 6132 w 3493599"/>
              <a:gd name="connsiteY3-24" fmla="*/ 35412 h 1755242"/>
              <a:gd name="connsiteX0-25" fmla="*/ 4377 w 3488420"/>
              <a:gd name="connsiteY0-26" fmla="*/ 11795 h 1772900"/>
              <a:gd name="connsiteX1-27" fmla="*/ 3450912 w 3488420"/>
              <a:gd name="connsiteY1-28" fmla="*/ 53046 h 1772900"/>
              <a:gd name="connsiteX2-29" fmla="*/ 1731082 w 3488420"/>
              <a:gd name="connsiteY2-30" fmla="*/ 1772876 h 1772900"/>
              <a:gd name="connsiteX3-31" fmla="*/ 4377 w 3488420"/>
              <a:gd name="connsiteY3-32" fmla="*/ 11795 h 1772900"/>
              <a:gd name="connsiteX0-33" fmla="*/ 39013 w 3522446"/>
              <a:gd name="connsiteY0-34" fmla="*/ 134148 h 1909003"/>
              <a:gd name="connsiteX1-35" fmla="*/ 3485548 w 3522446"/>
              <a:gd name="connsiteY1-36" fmla="*/ 175399 h 1909003"/>
              <a:gd name="connsiteX2-37" fmla="*/ 1738217 w 3522446"/>
              <a:gd name="connsiteY2-38" fmla="*/ 1908979 h 1909003"/>
              <a:gd name="connsiteX3-39" fmla="*/ 39013 w 3522446"/>
              <a:gd name="connsiteY3-40" fmla="*/ 134148 h 1909003"/>
              <a:gd name="connsiteX0-41" fmla="*/ 55067 w 3553265"/>
              <a:gd name="connsiteY0-42" fmla="*/ 134148 h 1909002"/>
              <a:gd name="connsiteX1-43" fmla="*/ 3501602 w 3553265"/>
              <a:gd name="connsiteY1-44" fmla="*/ 175399 h 1909002"/>
              <a:gd name="connsiteX2-45" fmla="*/ 1754271 w 3553265"/>
              <a:gd name="connsiteY2-46" fmla="*/ 1908979 h 1909002"/>
              <a:gd name="connsiteX3-47" fmla="*/ 55067 w 3553265"/>
              <a:gd name="connsiteY3-48" fmla="*/ 134148 h 1909002"/>
              <a:gd name="connsiteX0-49" fmla="*/ 39426 w 3502160"/>
              <a:gd name="connsiteY0-50" fmla="*/ 134148 h 1909003"/>
              <a:gd name="connsiteX1-51" fmla="*/ 3465335 w 3502160"/>
              <a:gd name="connsiteY1-52" fmla="*/ 175399 h 1909003"/>
              <a:gd name="connsiteX2-53" fmla="*/ 1718004 w 3502160"/>
              <a:gd name="connsiteY2-54" fmla="*/ 1908979 h 1909003"/>
              <a:gd name="connsiteX3-55" fmla="*/ 39426 w 3502160"/>
              <a:gd name="connsiteY3-56" fmla="*/ 134148 h 1909003"/>
              <a:gd name="connsiteX0-57" fmla="*/ 8999 w 3471733"/>
              <a:gd name="connsiteY0-58" fmla="*/ 21578 h 1796433"/>
              <a:gd name="connsiteX1-59" fmla="*/ 3434908 w 3471733"/>
              <a:gd name="connsiteY1-60" fmla="*/ 62829 h 1796433"/>
              <a:gd name="connsiteX2-61" fmla="*/ 1687577 w 3471733"/>
              <a:gd name="connsiteY2-62" fmla="*/ 1796409 h 1796433"/>
              <a:gd name="connsiteX3-63" fmla="*/ 8999 w 3471733"/>
              <a:gd name="connsiteY3-64" fmla="*/ 21578 h 1796433"/>
              <a:gd name="connsiteX0-65" fmla="*/ 39425 w 3502159"/>
              <a:gd name="connsiteY0-66" fmla="*/ 135675 h 1931154"/>
              <a:gd name="connsiteX1-67" fmla="*/ 3465334 w 3502159"/>
              <a:gd name="connsiteY1-68" fmla="*/ 176926 h 1931154"/>
              <a:gd name="connsiteX2-69" fmla="*/ 1718003 w 3502159"/>
              <a:gd name="connsiteY2-70" fmla="*/ 1931131 h 1931154"/>
              <a:gd name="connsiteX3-71" fmla="*/ 39425 w 3502159"/>
              <a:gd name="connsiteY3-72" fmla="*/ 135675 h 1931154"/>
              <a:gd name="connsiteX0-73" fmla="*/ 7276 w 3470010"/>
              <a:gd name="connsiteY0-74" fmla="*/ 26065 h 1821544"/>
              <a:gd name="connsiteX1-75" fmla="*/ 3433185 w 3470010"/>
              <a:gd name="connsiteY1-76" fmla="*/ 67316 h 1821544"/>
              <a:gd name="connsiteX2-77" fmla="*/ 1685854 w 3470010"/>
              <a:gd name="connsiteY2-78" fmla="*/ 1821521 h 1821544"/>
              <a:gd name="connsiteX3-79" fmla="*/ 7276 w 3470010"/>
              <a:gd name="connsiteY3-80" fmla="*/ 26065 h 1821544"/>
              <a:gd name="connsiteX0-81" fmla="*/ 12669 w 3492943"/>
              <a:gd name="connsiteY0-82" fmla="*/ 26065 h 1822469"/>
              <a:gd name="connsiteX1-83" fmla="*/ 3438578 w 3492943"/>
              <a:gd name="connsiteY1-84" fmla="*/ 67316 h 1822469"/>
              <a:gd name="connsiteX2-85" fmla="*/ 1691247 w 3492943"/>
              <a:gd name="connsiteY2-86" fmla="*/ 1821521 h 1822469"/>
              <a:gd name="connsiteX3-87" fmla="*/ 12669 w 3492943"/>
              <a:gd name="connsiteY3-88" fmla="*/ 26065 h 1822469"/>
              <a:gd name="connsiteX0-89" fmla="*/ 48756 w 3529030"/>
              <a:gd name="connsiteY0-90" fmla="*/ 3139 h 1799516"/>
              <a:gd name="connsiteX1-91" fmla="*/ 3474665 w 3529030"/>
              <a:gd name="connsiteY1-92" fmla="*/ 44390 h 1799516"/>
              <a:gd name="connsiteX2-93" fmla="*/ 1727334 w 3529030"/>
              <a:gd name="connsiteY2-94" fmla="*/ 1798595 h 1799516"/>
              <a:gd name="connsiteX3-95" fmla="*/ 48756 w 3529030"/>
              <a:gd name="connsiteY3-96" fmla="*/ 3139 h 1799516"/>
              <a:gd name="connsiteX0-97" fmla="*/ 48756 w 3529030"/>
              <a:gd name="connsiteY0-98" fmla="*/ 5796 h 1802173"/>
              <a:gd name="connsiteX1-99" fmla="*/ 3474665 w 3529030"/>
              <a:gd name="connsiteY1-100" fmla="*/ 47047 h 1802173"/>
              <a:gd name="connsiteX2-101" fmla="*/ 1727334 w 3529030"/>
              <a:gd name="connsiteY2-102" fmla="*/ 1801252 h 1802173"/>
              <a:gd name="connsiteX3-103" fmla="*/ 48756 w 3529030"/>
              <a:gd name="connsiteY3-104" fmla="*/ 5796 h 1802173"/>
              <a:gd name="connsiteX0-105" fmla="*/ 48756 w 3477652"/>
              <a:gd name="connsiteY0-106" fmla="*/ 5796 h 1802173"/>
              <a:gd name="connsiteX1-107" fmla="*/ 3474665 w 3477652"/>
              <a:gd name="connsiteY1-108" fmla="*/ 47047 h 1802173"/>
              <a:gd name="connsiteX2-109" fmla="*/ 1727334 w 3477652"/>
              <a:gd name="connsiteY2-110" fmla="*/ 1801252 h 1802173"/>
              <a:gd name="connsiteX3-111" fmla="*/ 48756 w 3477652"/>
              <a:gd name="connsiteY3-112" fmla="*/ 5796 h 180217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477652" h="1802173">
                <a:moveTo>
                  <a:pt x="48756" y="5796"/>
                </a:moveTo>
                <a:cubicBezTo>
                  <a:pt x="305602" y="15937"/>
                  <a:pt x="3181151" y="-33335"/>
                  <a:pt x="3474665" y="47047"/>
                </a:cubicBezTo>
                <a:cubicBezTo>
                  <a:pt x="3527547" y="271809"/>
                  <a:pt x="2875835" y="1753126"/>
                  <a:pt x="1727334" y="1801252"/>
                </a:cubicBezTo>
                <a:cubicBezTo>
                  <a:pt x="578833" y="1849378"/>
                  <a:pt x="-208090" y="-4345"/>
                  <a:pt x="48756" y="5796"/>
                </a:cubicBezTo>
                <a:close/>
              </a:path>
            </a:pathLst>
          </a:custGeom>
          <a:noFill/>
          <a:ln w="1270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28503" y="2499892"/>
            <a:ext cx="2316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None/>
            </a:pP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提出不同的意见</a:t>
            </a:r>
            <a:endParaRPr lang="zh-CN" altLang="en-US" sz="1800" b="1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连接符 4"/>
          <p:cNvCxnSpPr/>
          <p:nvPr/>
        </p:nvCxnSpPr>
        <p:spPr>
          <a:xfrm flipV="1">
            <a:off x="4235031" y="2546004"/>
            <a:ext cx="1913927" cy="21230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 flipV="1">
            <a:off x="4953000" y="2546350"/>
            <a:ext cx="1196340" cy="1339850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 flipH="1" flipV="1">
            <a:off x="6096000" y="2667000"/>
            <a:ext cx="1243965" cy="1099820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6148958" y="2546003"/>
            <a:ext cx="1861284" cy="13806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椭圆 10"/>
          <p:cNvSpPr/>
          <p:nvPr/>
        </p:nvSpPr>
        <p:spPr>
          <a:xfrm>
            <a:off x="4719020" y="3474310"/>
            <a:ext cx="660132" cy="6601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6987496" y="3473971"/>
            <a:ext cx="660132" cy="6601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7536160" y="2237956"/>
            <a:ext cx="660132" cy="6601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椭圆 15"/>
          <p:cNvSpPr/>
          <p:nvPr/>
        </p:nvSpPr>
        <p:spPr>
          <a:xfrm>
            <a:off x="4169698" y="2226553"/>
            <a:ext cx="660132" cy="6601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675799" y="4134620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None/>
            </a:pP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追求数量</a:t>
            </a:r>
            <a:endParaRPr lang="zh-CN" altLang="en-US" sz="1800" b="1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169264" y="4134703"/>
            <a:ext cx="2316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None/>
            </a:pP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禁止批评和评论</a:t>
            </a:r>
            <a:endParaRPr lang="zh-CN" altLang="en-US" sz="24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010056" y="2898111"/>
            <a:ext cx="3840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None/>
            </a:pP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可以补充和发展相同的意见</a:t>
            </a:r>
            <a:endParaRPr lang="zh-CN" altLang="en-US" sz="24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5447779" y="1844824"/>
            <a:ext cx="1402358" cy="1402358"/>
            <a:chOff x="3851771" y="1163107"/>
            <a:chExt cx="1402358" cy="1402358"/>
          </a:xfrm>
          <a:solidFill>
            <a:srgbClr val="0070C0"/>
          </a:solidFill>
        </p:grpSpPr>
        <p:grpSp>
          <p:nvGrpSpPr>
            <p:cNvPr id="29" name="组合 28"/>
            <p:cNvGrpSpPr/>
            <p:nvPr/>
          </p:nvGrpSpPr>
          <p:grpSpPr>
            <a:xfrm>
              <a:off x="3851771" y="1163107"/>
              <a:ext cx="1402358" cy="1402358"/>
              <a:chOff x="304800" y="673100"/>
              <a:chExt cx="4000500" cy="4000500"/>
            </a:xfrm>
            <a:grpFill/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31" name="同心圆 30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2" name="椭圆 31"/>
              <p:cNvSpPr/>
              <p:nvPr/>
            </p:nvSpPr>
            <p:spPr>
              <a:xfrm>
                <a:off x="392112" y="760412"/>
                <a:ext cx="3825874" cy="382587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30" name="TextBox 29"/>
            <p:cNvSpPr txBox="1"/>
            <p:nvPr/>
          </p:nvSpPr>
          <p:spPr>
            <a:xfrm>
              <a:off x="4105915" y="1664469"/>
              <a:ext cx="894080" cy="52197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8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原则</a:t>
              </a:r>
              <a:endParaRPr lang="zh-CN" altLang="en-US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90830" y="987425"/>
            <a:ext cx="3027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zh-CN" altLang="en-US" sz="2800" b="0" noProof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一、集体决策方法</a:t>
            </a:r>
            <a:endParaRPr lang="zh-CN" altLang="en-US" sz="2800" b="0" noProof="0" smtClean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52070" y="1670050"/>
            <a:ext cx="3505835" cy="82994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zh-CN" altLang="en-US" sz="2400" noProof="0" dirty="0">
                <a:ln>
                  <a:noFill/>
                </a:ln>
                <a:solidFill>
                  <a:srgbClr val="204B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</a:t>
            </a:r>
            <a:r>
              <a:rPr lang="zh-CN" altLang="en-US" sz="2400" b="1" noProof="0" dirty="0">
                <a:ln>
                  <a:noFill/>
                </a:ln>
                <a:solidFill>
                  <a:srgbClr val="204B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一）</a:t>
            </a:r>
            <a:r>
              <a:rPr lang="zh-CN" altLang="en-US" sz="2400" b="1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头脑风暴法</a:t>
            </a:r>
            <a:endParaRPr lang="zh-CN" altLang="en-US" sz="2400" b="1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l"/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头脑风暴法实施的原则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Tm="0">
    <p:cover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4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4000">
                                          <p:cBhvr additive="base">
                                            <p:cTn id="7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4000">
                                          <p:cBhvr additive="base">
                                            <p:cTn id="8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18" presetClass="entr" presetSubtype="1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Left)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18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Left)">
                                          <p:cBhvr>
                                            <p:cTn id="15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8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18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8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2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43" presetID="1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50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left)">
                                          <p:cBhvr>
                                            <p:cTn id="46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8" presetID="1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500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left)">
                                          <p:cBhvr>
                                            <p:cTn id="51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53" presetID="1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500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left)">
                                          <p:cBhvr>
                                            <p:cTn id="56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58" presetID="1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left)">
                                          <p:cBhvr>
                                            <p:cTn id="61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63" presetID="21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65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67" presetID="1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lide(fromLeft)">
                                          <p:cBhvr>
                                            <p:cTn id="69" dur="500"/>
                                            <p:tgtEl>
                                              <p:spTgt spid="112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73" presetID="2" presetClass="entr" presetSubtype="8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bldLvl="0" animBg="1"/>
          <p:bldP spid="4" grpId="0"/>
          <p:bldP spid="11" grpId="0" bldLvl="0" animBg="1"/>
          <p:bldP spid="14" grpId="0" bldLvl="0" animBg="1"/>
          <p:bldP spid="15" grpId="0" bldLvl="0" animBg="1"/>
          <p:bldP spid="16" grpId="0" bldLvl="0" animBg="1"/>
          <p:bldP spid="18" grpId="0"/>
          <p:bldP spid="22" grpId="0"/>
          <p:bldP spid="24" grpId="0"/>
          <p:bldP spid="11268" grpId="0" bldLvl="0" animBg="1"/>
          <p:bldP spid="13" grpId="0"/>
          <p:bldP spid="13" grpId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18" presetClass="entr" presetSubtype="1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Left)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18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Left)">
                                          <p:cBhvr>
                                            <p:cTn id="15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8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18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8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2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43" presetID="1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50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left)">
                                          <p:cBhvr>
                                            <p:cTn id="46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8" presetID="1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500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left)">
                                          <p:cBhvr>
                                            <p:cTn id="51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53" presetID="1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500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left)">
                                          <p:cBhvr>
                                            <p:cTn id="56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58" presetID="1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left)">
                                          <p:cBhvr>
                                            <p:cTn id="61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63" presetID="21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65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67" presetID="1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lide(fromLeft)">
                                          <p:cBhvr>
                                            <p:cTn id="69" dur="500"/>
                                            <p:tgtEl>
                                              <p:spTgt spid="112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73" presetID="2" presetClass="entr" presetSubtype="8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bldLvl="0" animBg="1"/>
          <p:bldP spid="4" grpId="0"/>
          <p:bldP spid="11" grpId="0" bldLvl="0" animBg="1"/>
          <p:bldP spid="14" grpId="0" bldLvl="0" animBg="1"/>
          <p:bldP spid="15" grpId="0" bldLvl="0" animBg="1"/>
          <p:bldP spid="16" grpId="0" bldLvl="0" animBg="1"/>
          <p:bldP spid="18" grpId="0"/>
          <p:bldP spid="22" grpId="0"/>
          <p:bldP spid="24" grpId="0"/>
          <p:bldP spid="11268" grpId="0" bldLvl="0" animBg="1"/>
          <p:bldP spid="13" grpId="0"/>
          <p:bldP spid="13" grpId="1"/>
        </p:bldLst>
      </p:timing>
    </mc:Fallback>
  </mc:AlternateContent>
</p:sld>
</file>

<file path=ppt/tags/tag1.xml><?xml version="1.0" encoding="utf-8"?>
<p:tagLst xmlns:p="http://schemas.openxmlformats.org/presentationml/2006/main">
  <p:tag name="TIMING" val="|0.7|1|0.6|0.6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主题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3724</Words>
  <Application>WPS 演示</Application>
  <PresentationFormat>自定义</PresentationFormat>
  <Paragraphs>407</Paragraphs>
  <Slides>25</Slides>
  <Notes>40</Notes>
  <HiddenSlides>0</HiddenSlides>
  <MMClips>1</MMClips>
  <ScaleCrop>false</ScaleCrop>
  <HeadingPairs>
    <vt:vector size="6" baseType="variant">
      <vt:variant>
        <vt:lpstr>已用的字体</vt:lpstr>
      </vt:variant>
      <vt:variant>
        <vt:i4>25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51" baseType="lpstr">
      <vt:lpstr>Arial</vt:lpstr>
      <vt:lpstr>宋体</vt:lpstr>
      <vt:lpstr>Wingdings</vt:lpstr>
      <vt:lpstr>Calibri</vt:lpstr>
      <vt:lpstr>微软雅黑</vt:lpstr>
      <vt:lpstr>Impact</vt:lpstr>
      <vt:lpstr>华文楷体</vt:lpstr>
      <vt:lpstr>隶书</vt:lpstr>
      <vt:lpstr>Gill Sans MT</vt:lpstr>
      <vt:lpstr>华文中宋</vt:lpstr>
      <vt:lpstr>黑体</vt:lpstr>
      <vt:lpstr>华文细黑</vt:lpstr>
      <vt:lpstr>MS Reference Sans Serif</vt:lpstr>
      <vt:lpstr>幼圆</vt:lpstr>
      <vt:lpstr>华文琥珀</vt:lpstr>
      <vt:lpstr>Arial Unicode MS</vt:lpstr>
      <vt:lpstr>HY헤드라인M</vt:lpstr>
      <vt:lpstr>楷体_GB2312</vt:lpstr>
      <vt:lpstr>楷体_GB2312</vt:lpstr>
      <vt:lpstr>Arial Black</vt:lpstr>
      <vt:lpstr>幼圆</vt:lpstr>
      <vt:lpstr>Britannic Bold</vt:lpstr>
      <vt:lpstr>Segoe Print</vt:lpstr>
      <vt:lpstr>Malgun Gothic</vt:lpstr>
      <vt:lpstr>新宋体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hl81829782</Company>
  <LinksUpToDate>false</LinksUpToDate>
  <SharedDoc>false</SharedDoc>
  <HyperlinksChanged>false</HyperlinksChanged>
  <AppVersion>14.0000</AppVersion>
  <Manager>hl81829782</Manager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</dc:title>
  <dc:creator/>
  <cp:lastModifiedBy>plumstory</cp:lastModifiedBy>
  <cp:revision>1867</cp:revision>
  <dcterms:created xsi:type="dcterms:W3CDTF">2016-01-13T14:39:00Z</dcterms:created>
  <dcterms:modified xsi:type="dcterms:W3CDTF">2017-12-19T12:17:11Z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2052-10.1.0.6929</vt:lpwstr>
  </property>
</Properties>
</file>