
<file path=[Content_Types].xml><?xml version="1.0" encoding="utf-8"?>
<Types xmlns="http://schemas.openxmlformats.org/package/2006/content-types">
  <Default Extension="jpeg" ContentType="image/jpeg"/>
  <Default Extension="wav" ContentType="audio/x-wav"/>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5"/>
  </p:handoutMasterIdLst>
  <p:sldIdLst>
    <p:sldId id="487" r:id="rId3"/>
    <p:sldId id="307" r:id="rId5"/>
    <p:sldId id="489" r:id="rId6"/>
    <p:sldId id="488" r:id="rId7"/>
    <p:sldId id="452" r:id="rId8"/>
    <p:sldId id="449" r:id="rId9"/>
    <p:sldId id="455" r:id="rId10"/>
    <p:sldId id="457" r:id="rId11"/>
    <p:sldId id="458" r:id="rId12"/>
    <p:sldId id="453" r:id="rId13"/>
    <p:sldId id="460" r:id="rId14"/>
    <p:sldId id="456" r:id="rId15"/>
    <p:sldId id="451" r:id="rId16"/>
    <p:sldId id="467" r:id="rId17"/>
    <p:sldId id="468" r:id="rId18"/>
    <p:sldId id="469" r:id="rId19"/>
    <p:sldId id="470" r:id="rId20"/>
    <p:sldId id="471" r:id="rId21"/>
    <p:sldId id="473" r:id="rId22"/>
    <p:sldId id="472" r:id="rId23"/>
    <p:sldId id="474" r:id="rId24"/>
    <p:sldId id="481" r:id="rId25"/>
    <p:sldId id="450" r:id="rId26"/>
    <p:sldId id="431" r:id="rId27"/>
    <p:sldId id="445" r:id="rId28"/>
    <p:sldId id="424" r:id="rId29"/>
    <p:sldId id="490" r:id="rId30"/>
    <p:sldId id="491" r:id="rId31"/>
    <p:sldId id="492" r:id="rId32"/>
    <p:sldId id="493" r:id="rId33"/>
    <p:sldId id="418" r:id="rId34"/>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C78CE"/>
    <a:srgbClr val="FF8500"/>
    <a:srgbClr val="CD1F06"/>
    <a:srgbClr val="CB1003"/>
    <a:srgbClr val="A50021"/>
    <a:srgbClr val="08489B"/>
    <a:srgbClr val="054682"/>
    <a:srgbClr val="0848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1989"/>
        <p:guide pos="3758"/>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652"/>
        <p:guide pos="211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handoutMaster" Target="handoutMasters/handoutMaster1.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Rectangle 2"/>
          <p:cNvSpPr>
            <a:spLocks noGrp="1" noRot="1" noChangeAspect="1" noTextEdit="1"/>
          </p:cNvSpPr>
          <p:nvPr>
            <p:ph type="sldImg"/>
          </p:nvPr>
        </p:nvSpPr>
        <p:spPr>
          <a:ln>
            <a:miter/>
          </a:ln>
        </p:spPr>
      </p:sp>
      <p:sp>
        <p:nvSpPr>
          <p:cNvPr id="13314" name="Rectangle 3"/>
          <p:cNvSpPr>
            <a:spLocks noGrp="1"/>
          </p:cNvSpPr>
          <p:nvPr>
            <p:ph type="body"/>
          </p:nvPr>
        </p:nvSpPr>
        <p:spPr/>
        <p:txBody>
          <a:bodyPr wrap="square" lIns="91440" tIns="45720" rIns="91440" bIns="45720" anchor="t"/>
          <a:p>
            <a:pPr lvl="0"/>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Rectangle 2"/>
          <p:cNvSpPr>
            <a:spLocks noGrp="1" noRot="1" noChangeAspect="1" noTextEdit="1"/>
          </p:cNvSpPr>
          <p:nvPr>
            <p:ph type="sldImg"/>
          </p:nvPr>
        </p:nvSpPr>
        <p:spPr>
          <a:ln>
            <a:miter/>
          </a:ln>
        </p:spPr>
      </p:sp>
      <p:sp>
        <p:nvSpPr>
          <p:cNvPr id="47106" name="Rectangle 3"/>
          <p:cNvSpPr>
            <a:spLocks noGrp="1"/>
          </p:cNvSpPr>
          <p:nvPr>
            <p:ph type="body"/>
          </p:nvPr>
        </p:nvSpPr>
        <p:spPr/>
        <p:txBody>
          <a:bodyPr wrap="square" lIns="91440" tIns="45720" rIns="91440" bIns="45720" anchor="t"/>
          <a:p>
            <a:pPr lvl="0" eaLnBrk="1" hangingPunct="1"/>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Rectangle 2"/>
          <p:cNvSpPr>
            <a:spLocks noGrp="1" noRot="1" noChangeAspect="1" noTextEdit="1"/>
          </p:cNvSpPr>
          <p:nvPr>
            <p:ph type="sldImg"/>
          </p:nvPr>
        </p:nvSpPr>
        <p:spPr>
          <a:ln>
            <a:miter/>
          </a:ln>
        </p:spPr>
      </p:sp>
      <p:sp>
        <p:nvSpPr>
          <p:cNvPr id="49154" name="Rectangle 3"/>
          <p:cNvSpPr>
            <a:spLocks noGrp="1"/>
          </p:cNvSpPr>
          <p:nvPr>
            <p:ph type="body"/>
          </p:nvPr>
        </p:nvSpPr>
        <p:spPr/>
        <p:txBody>
          <a:bodyPr wrap="square" lIns="91440" tIns="45720" rIns="91440" bIns="45720" anchor="t"/>
          <a:p>
            <a:pPr lvl="0" eaLnBrk="1" hangingPunct="1"/>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Rectangle 2"/>
          <p:cNvSpPr>
            <a:spLocks noGrp="1" noRot="1" noChangeAspect="1" noTextEdit="1"/>
          </p:cNvSpPr>
          <p:nvPr>
            <p:ph type="sldImg"/>
          </p:nvPr>
        </p:nvSpPr>
        <p:spPr>
          <a:ln>
            <a:miter/>
          </a:ln>
        </p:spPr>
      </p:sp>
      <p:sp>
        <p:nvSpPr>
          <p:cNvPr id="51202" name="Rectangle 3"/>
          <p:cNvSpPr>
            <a:spLocks noGrp="1"/>
          </p:cNvSpPr>
          <p:nvPr>
            <p:ph type="body"/>
          </p:nvPr>
        </p:nvSpPr>
        <p:spPr/>
        <p:txBody>
          <a:bodyPr wrap="square" lIns="91440" tIns="45720" rIns="91440" bIns="45720" anchor="t"/>
          <a:p>
            <a:pPr lvl="0" eaLnBrk="1" hangingPunct="1"/>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Rectangle 2"/>
          <p:cNvSpPr>
            <a:spLocks noGrp="1" noRot="1" noChangeAspect="1" noTextEdit="1"/>
          </p:cNvSpPr>
          <p:nvPr>
            <p:ph type="sldImg"/>
          </p:nvPr>
        </p:nvSpPr>
        <p:spPr>
          <a:ln>
            <a:miter/>
          </a:ln>
        </p:spPr>
      </p:sp>
      <p:sp>
        <p:nvSpPr>
          <p:cNvPr id="53250" name="Rectangle 3"/>
          <p:cNvSpPr>
            <a:spLocks noGrp="1"/>
          </p:cNvSpPr>
          <p:nvPr>
            <p:ph type="body"/>
          </p:nvPr>
        </p:nvSpPr>
        <p:spPr/>
        <p:txBody>
          <a:bodyPr wrap="square" lIns="91440" tIns="45720" rIns="91440" bIns="45720" anchor="t"/>
          <a:p>
            <a:pPr lvl="0" eaLnBrk="1" hangingPunct="1"/>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bg>
      <p:bgPr>
        <a:solidFill>
          <a:schemeClr val="bg1"/>
        </a:solidFill>
        <a:effectLst/>
      </p:bgPr>
    </p:bg>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bg>
      <p:bgPr>
        <a:solidFill>
          <a:schemeClr val="bg1"/>
        </a:solidFill>
        <a:effectLst/>
      </p:bgPr>
    </p:bg>
    <p:spTree>
      <p:nvGrpSpPr>
        <p:cNvPr id="1" name=""/>
        <p:cNvGrpSpPr/>
        <p:nvPr/>
      </p:nvGrpSpPr>
      <p:grpSpPr>
        <a:xfrm>
          <a:off x="0" y="0"/>
          <a:ext cx="0" cy="0"/>
          <a:chOff x="0" y="0"/>
          <a:chExt cx="0" cy="0"/>
        </a:xfrm>
      </p:grpSpPr>
      <p:pic>
        <p:nvPicPr>
          <p:cNvPr id="2" name="图片 1" descr="JP_Q2YKPP7O~WRI0(0~JXIC"/>
          <p:cNvPicPr>
            <a:picLocks noChangeAspect="1"/>
          </p:cNvPicPr>
          <p:nvPr userDrawn="1"/>
        </p:nvPicPr>
        <p:blipFill>
          <a:blip r:embed="rId2"/>
          <a:stretch>
            <a:fillRect/>
          </a:stretch>
        </p:blipFill>
        <p:spPr>
          <a:xfrm>
            <a:off x="11853" y="10795"/>
            <a:ext cx="12168293" cy="1018540"/>
          </a:xfrm>
          <a:prstGeom prst="rect">
            <a:avLst/>
          </a:prstGeom>
        </p:spPr>
      </p:pic>
      <p:pic>
        <p:nvPicPr>
          <p:cNvPr id="3" name="图片 2" descr="a50f4bfbfbedab649fdf298df036afc378311ec9"/>
          <p:cNvPicPr>
            <a:picLocks noChangeAspect="1"/>
          </p:cNvPicPr>
          <p:nvPr userDrawn="1"/>
        </p:nvPicPr>
        <p:blipFill>
          <a:blip r:embed="rId3"/>
          <a:stretch>
            <a:fillRect/>
          </a:stretch>
        </p:blipFill>
        <p:spPr>
          <a:xfrm>
            <a:off x="11853" y="10795"/>
            <a:ext cx="1577340" cy="1073150"/>
          </a:xfrm>
          <a:prstGeom prst="rect">
            <a:avLst/>
          </a:prstGeom>
        </p:spPr>
      </p:pic>
      <p:sp>
        <p:nvSpPr>
          <p:cNvPr id="5" name="流程图: 资料带 4"/>
          <p:cNvSpPr/>
          <p:nvPr userDrawn="1"/>
        </p:nvSpPr>
        <p:spPr>
          <a:xfrm>
            <a:off x="1589193" y="578485"/>
            <a:ext cx="10591800" cy="2120900"/>
          </a:xfrm>
          <a:prstGeom prst="flowChartPunchedTape">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none" lIns="91440" tIns="45720" rIns="91440" bIns="45720" numCol="1" anchor="ctr"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3000" b="1" i="0" u="none" strike="noStrike" cap="none" normalizeH="0" baseline="0" smtClean="0">
              <a:ln>
                <a:noFill/>
              </a:ln>
              <a:solidFill>
                <a:srgbClr val="FF3300"/>
              </a:solidFill>
              <a:effectLst/>
              <a:latin typeface="Arial" panose="020B0604020202020204" pitchFamily="34" charset="0"/>
              <a:ea typeface="楷体_GB2312" pitchFamily="49" charset="-122"/>
            </a:endParaRPr>
          </a:p>
        </p:txBody>
      </p:sp>
      <p:sp>
        <p:nvSpPr>
          <p:cNvPr id="6" name="文本框 5"/>
          <p:cNvSpPr txBox="1"/>
          <p:nvPr userDrawn="1"/>
        </p:nvSpPr>
        <p:spPr>
          <a:xfrm>
            <a:off x="8776547" y="6102985"/>
            <a:ext cx="4255347" cy="675640"/>
          </a:xfrm>
          <a:prstGeom prst="rect">
            <a:avLst/>
          </a:prstGeom>
          <a:noFill/>
        </p:spPr>
        <p:txBody>
          <a:bodyPr wrap="square" rtlCol="0">
            <a:spAutoFit/>
          </a:bodyPr>
          <a:p>
            <a:r>
              <a:rPr lang="zh-CN" altLang="en-US" sz="2000">
                <a:solidFill>
                  <a:schemeClr val="accent1">
                    <a:lumMod val="75000"/>
                  </a:schemeClr>
                </a:solidFill>
                <a:latin typeface="楷体" panose="02010609060101010101" charset="-122"/>
                <a:ea typeface="楷体" panose="02010609060101010101" charset="-122"/>
              </a:rPr>
              <a:t>日照职业技术学院</a:t>
            </a:r>
            <a:endParaRPr lang="zh-CN" altLang="en-US" sz="2000">
              <a:solidFill>
                <a:schemeClr val="accent1">
                  <a:lumMod val="75000"/>
                </a:schemeClr>
              </a:solidFill>
              <a:latin typeface="楷体" panose="02010609060101010101" charset="-122"/>
              <a:ea typeface="楷体" panose="02010609060101010101" charset="-122"/>
            </a:endParaRPr>
          </a:p>
          <a:p>
            <a:r>
              <a:rPr lang="en-US" altLang="zh-CN" sz="1800">
                <a:solidFill>
                  <a:schemeClr val="accent1">
                    <a:lumMod val="75000"/>
                  </a:schemeClr>
                </a:solidFill>
                <a:latin typeface="Yu Gothic UI Semibold" panose="020B0700000000000000" charset="-128"/>
                <a:ea typeface="Yu Gothic UI Semibold" panose="020B0700000000000000" charset="-128"/>
              </a:rPr>
              <a:t> Rizhao Polytechnic</a:t>
            </a:r>
            <a:endParaRPr lang="en-US" altLang="zh-CN" sz="1800">
              <a:solidFill>
                <a:schemeClr val="accent1">
                  <a:lumMod val="75000"/>
                </a:schemeClr>
              </a:solidFill>
              <a:latin typeface="Yu Gothic UI Semibold" panose="020B0700000000000000" charset="-128"/>
              <a:ea typeface="Yu Gothic UI Semibold" panose="020B0700000000000000" charset="-128"/>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09600" y="6248400"/>
            <a:ext cx="2844800" cy="457200"/>
          </a:xfrm>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a:xfrm>
            <a:off x="8737600" y="6248400"/>
            <a:ext cx="2844800" cy="457200"/>
          </a:xfrm>
        </p:spPr>
        <p:txBody>
          <a:bodyPr/>
          <a:lstStyle/>
          <a:p>
            <a:pPr lvl="0"/>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transition spd="slow">
    <p:cover dir="r"/>
  </p:transition>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UpDiag">
          <a:fgClr>
            <a:schemeClr val="tx2">
              <a:lumMod val="20000"/>
              <a:lumOff val="80000"/>
            </a:schemeClr>
          </a:fgClr>
          <a:bgClr>
            <a:schemeClr val="bg1"/>
          </a:bgClr>
        </a:patt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audio" Target="../media/audio1.wav"/></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9.jpeg"/><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2.png"/><Relationship Id="rId2" Type="http://schemas.openxmlformats.org/officeDocument/2006/relationships/image" Target="../media/image18.png"/><Relationship Id="rId1"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平行四边形 2"/>
          <p:cNvSpPr/>
          <p:nvPr/>
        </p:nvSpPr>
        <p:spPr>
          <a:xfrm>
            <a:off x="379413" y="9525"/>
            <a:ext cx="5573713" cy="6840538"/>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
        <p:nvSpPr>
          <p:cNvPr id="2" name="椭圆 1"/>
          <p:cNvSpPr/>
          <p:nvPr/>
        </p:nvSpPr>
        <p:spPr>
          <a:xfrm>
            <a:off x="1506538" y="1600200"/>
            <a:ext cx="3897313" cy="3438525"/>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fontAlgn="base"/>
            <a:endParaRPr lang="zh-CN" altLang="en-US" strike="noStrike" noProof="1"/>
          </a:p>
        </p:txBody>
      </p:sp>
      <p:sp>
        <p:nvSpPr>
          <p:cNvPr id="12291" name="文本框 4"/>
          <p:cNvSpPr txBox="1"/>
          <p:nvPr/>
        </p:nvSpPr>
        <p:spPr>
          <a:xfrm>
            <a:off x="10355263" y="6156325"/>
            <a:ext cx="1325562" cy="368300"/>
          </a:xfrm>
          <a:prstGeom prst="rect">
            <a:avLst/>
          </a:prstGeom>
          <a:noFill/>
          <a:ln w="9525">
            <a:noFill/>
          </a:ln>
        </p:spPr>
        <p:txBody>
          <a:bodyPr wrap="none"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latin typeface="Arial" panose="020B0604020202020204" pitchFamily="34" charset="0"/>
              <a:ea typeface="宋体" panose="02010600030101010101" pitchFamily="2" charset="-122"/>
            </a:endParaRPr>
          </a:p>
        </p:txBody>
      </p:sp>
      <p:sp>
        <p:nvSpPr>
          <p:cNvPr id="6" name="文本框 5"/>
          <p:cNvSpPr txBox="1"/>
          <p:nvPr/>
        </p:nvSpPr>
        <p:spPr>
          <a:xfrm>
            <a:off x="10507663" y="6156325"/>
            <a:ext cx="1325563"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pPr fontAlgn="base"/>
            <a:r>
              <a:rPr lang="zh-CN" altLang="en-US" b="1" strike="noStrike" noProof="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strike="noStrike" noProof="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12293" name="文本框 6"/>
          <p:cNvSpPr txBox="1"/>
          <p:nvPr/>
        </p:nvSpPr>
        <p:spPr>
          <a:xfrm>
            <a:off x="5532438" y="2857500"/>
            <a:ext cx="6445250" cy="922020"/>
          </a:xfrm>
          <a:prstGeom prst="rect">
            <a:avLst/>
          </a:prstGeom>
          <a:noFill/>
          <a:ln w="9525">
            <a:noFill/>
          </a:ln>
        </p:spPr>
        <p:txBody>
          <a:bodyPr wrap="square" anchor="t">
            <a:spAutoFit/>
          </a:bodyPr>
          <a:p>
            <a:r>
              <a:rPr sz="5400" b="1">
                <a:latin typeface="微软雅黑" panose="020B0503020204020204" pitchFamily="34" charset="-122"/>
                <a:ea typeface="微软雅黑" panose="020B0503020204020204" pitchFamily="34" charset="-122"/>
              </a:rPr>
              <a:t>决策的过程</a:t>
            </a:r>
            <a:endParaRPr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1400" y="4794250"/>
            <a:ext cx="5559425" cy="5032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zh-CN" altLang="en-US" sz="2000" b="1" strike="noStrike" noProof="1">
                <a:latin typeface="微软雅黑" panose="020B0503020204020204" pitchFamily="34" charset="-122"/>
                <a:ea typeface="微软雅黑" panose="020B0503020204020204" pitchFamily="34" charset="-122"/>
              </a:rPr>
              <a:t>选自：模块2科学决策，任务1分析决策过程</a:t>
            </a:r>
            <a:endParaRPr lang="zh-CN" altLang="en-US" sz="2000" b="1" strike="noStrike" noProof="1">
              <a:latin typeface="微软雅黑" panose="020B0503020204020204" pitchFamily="34" charset="-122"/>
              <a:ea typeface="微软雅黑" panose="020B0503020204020204" pitchFamily="34" charset="-122"/>
            </a:endParaRPr>
          </a:p>
        </p:txBody>
      </p:sp>
    </p:spTree>
  </p:cSld>
  <p:clrMapOvr>
    <a:masterClrMapping/>
  </p:clrMapOvr>
  <p:transition>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pic>
        <p:nvPicPr>
          <p:cNvPr id="14" name="图片 13" descr="A000220150821C45PPIC"/>
          <p:cNvPicPr>
            <a:picLocks noChangeAspect="1"/>
          </p:cNvPicPr>
          <p:nvPr/>
        </p:nvPicPr>
        <p:blipFill>
          <a:blip r:embed="rId1"/>
          <a:stretch>
            <a:fillRect/>
          </a:stretch>
        </p:blipFill>
        <p:spPr>
          <a:xfrm>
            <a:off x="1317625" y="1570990"/>
            <a:ext cx="7178040" cy="4785360"/>
          </a:xfrm>
          <a:prstGeom prst="rect">
            <a:avLst/>
          </a:prstGeom>
        </p:spPr>
      </p:pic>
      <p:sp>
        <p:nvSpPr>
          <p:cNvPr id="6" name="圆角矩形 5"/>
          <p:cNvSpPr/>
          <p:nvPr/>
        </p:nvSpPr>
        <p:spPr>
          <a:xfrm>
            <a:off x="1317625" y="4679950"/>
            <a:ext cx="7428865" cy="1676400"/>
          </a:xfrm>
          <a:prstGeom prst="roundRect">
            <a:avLst/>
          </a:prstGeom>
          <a:solidFill>
            <a:srgbClr val="08489B"/>
          </a:solidFill>
          <a:ln>
            <a:headEnd type="none" w="med" len="med"/>
            <a:tailEnd type="none" w="med" len="med"/>
          </a:ln>
        </p:spPr>
        <p:style>
          <a:lnRef idx="3">
            <a:schemeClr val="lt1"/>
          </a:lnRef>
          <a:fillRef idx="1">
            <a:schemeClr val="dk1"/>
          </a:fillRef>
          <a:effectRef idx="1">
            <a:schemeClr val="dk1"/>
          </a:effectRef>
          <a:fontRef idx="minor">
            <a:schemeClr val="lt1"/>
          </a:fontRef>
        </p:style>
        <p:txBody>
          <a:bodyPr vert="horz" wrap="none" lIns="91440" tIns="45720" rIns="91440" bIns="45720" numCol="1" anchor="ctr" anchorCtr="0" compatLnSpc="1"/>
          <a:p>
            <a:pPr marR="0" algn="l" defTabSz="914400">
              <a:lnSpc>
                <a:spcPct val="130000"/>
              </a:lnSpc>
              <a:buClrTx/>
              <a:buSzTx/>
              <a:buFont typeface="Arial" panose="020B0604020202020204" pitchFamily="34" charset="0"/>
              <a:buNone/>
              <a:defRPr/>
            </a:pPr>
            <a:r>
              <a:rPr lang="en-US" altLang="zh-CN" sz="2800" noProof="0">
                <a:solidFill>
                  <a:schemeClr val="bg1"/>
                </a:solidFill>
                <a:latin typeface="微软雅黑" panose="020B0503020204020204" pitchFamily="34" charset="-122"/>
                <a:ea typeface="微软雅黑" panose="020B0503020204020204" pitchFamily="34" charset="-122"/>
                <a:sym typeface="+mn-ea"/>
              </a:rPr>
              <a:t>   </a:t>
            </a:r>
            <a:r>
              <a:rPr lang="zh-CN" altLang="en-US" sz="2800" noProof="0">
                <a:solidFill>
                  <a:schemeClr val="bg1"/>
                </a:solidFill>
                <a:latin typeface="微软雅黑" panose="020B0503020204020204" pitchFamily="34" charset="-122"/>
                <a:ea typeface="微软雅黑" panose="020B0503020204020204" pitchFamily="34" charset="-122"/>
                <a:sym typeface="+mn-ea"/>
              </a:rPr>
              <a:t>何谓决策？</a:t>
            </a:r>
            <a:endParaRPr lang="zh-CN" altLang="en-US" sz="2800" noProof="0">
              <a:solidFill>
                <a:schemeClr val="bg1"/>
              </a:solidFill>
              <a:latin typeface="微软雅黑" panose="020B0503020204020204" pitchFamily="34" charset="-122"/>
              <a:ea typeface="微软雅黑" panose="020B0503020204020204" pitchFamily="34" charset="-122"/>
              <a:sym typeface="+mn-ea"/>
            </a:endParaRPr>
          </a:p>
          <a:p>
            <a:pPr marR="0" algn="l" defTabSz="914400">
              <a:lnSpc>
                <a:spcPct val="130000"/>
              </a:lnSpc>
              <a:buClrTx/>
              <a:buSzTx/>
              <a:buFont typeface="Arial" panose="020B0604020202020204" pitchFamily="34" charset="0"/>
              <a:buNone/>
              <a:defRPr/>
            </a:pPr>
            <a:r>
              <a:rPr lang="zh-CN" altLang="en-US" sz="2800" noProof="0">
                <a:solidFill>
                  <a:schemeClr val="bg1"/>
                </a:solidFill>
                <a:latin typeface="微软雅黑" panose="020B0503020204020204" pitchFamily="34" charset="-122"/>
                <a:ea typeface="微软雅黑" panose="020B0503020204020204" pitchFamily="34" charset="-122"/>
                <a:sym typeface="+mn-ea"/>
              </a:rPr>
              <a:t>  争论很多，众说纷纭 </a:t>
            </a:r>
            <a:endParaRPr lang="zh-CN" altLang="en-US" sz="2800" noProof="0">
              <a:solidFill>
                <a:schemeClr val="bg1"/>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930275" y="987425"/>
            <a:ext cx="3434080" cy="583565"/>
          </a:xfrm>
          <a:prstGeom prst="rect">
            <a:avLst/>
          </a:prstGeom>
          <a:noFill/>
        </p:spPr>
        <p:txBody>
          <a:bodyPr wrap="none" rtlCol="0" anchor="t">
            <a:spAutoFit/>
          </a:bodyPr>
          <a:p>
            <a:pPr algn="l"/>
            <a:r>
              <a:rPr lang="zh-CN" altLang="en-US" sz="32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一、决策及其含义</a:t>
            </a:r>
            <a:endParaRPr lang="zh-CN" altLang="en-US" sz="32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P spid="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7351" name="矩形 57350"/>
          <p:cNvSpPr/>
          <p:nvPr/>
        </p:nvSpPr>
        <p:spPr>
          <a:xfrm>
            <a:off x="2042478" y="1938020"/>
            <a:ext cx="7848600" cy="3887788"/>
          </a:xfrm>
          <a:prstGeom prst="rect">
            <a:avLst/>
          </a:prstGeom>
          <a:ln>
            <a:prstDash val="dash"/>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90000"/>
              </a:lnSpc>
              <a:buFont typeface="Wingdings" panose="05000000000000000000" pitchFamily="2" charset="2"/>
              <a:buNone/>
            </a:pPr>
            <a:endParaRPr lang="en-US" altLang="zh-CN" sz="2500" b="1" dirty="0">
              <a:solidFill>
                <a:srgbClr val="0000FF"/>
              </a:solidFill>
              <a:latin typeface="宋体" panose="02010600030101010101" pitchFamily="2" charset="-122"/>
            </a:endParaRPr>
          </a:p>
          <a:p>
            <a:pPr lvl="0">
              <a:lnSpc>
                <a:spcPct val="90000"/>
              </a:lnSpc>
              <a:buFont typeface="Wingdings" panose="05000000000000000000" pitchFamily="2" charset="2"/>
              <a:buNone/>
            </a:pPr>
            <a:r>
              <a:rPr lang="en-US" altLang="zh-CN" sz="2500" b="1" dirty="0">
                <a:solidFill>
                  <a:srgbClr val="0000FF"/>
                </a:solidFill>
                <a:latin typeface="宋体" panose="02010600030101010101" pitchFamily="2" charset="-122"/>
              </a:rPr>
              <a:t>1</a:t>
            </a:r>
            <a:r>
              <a:rPr lang="zh-CN" altLang="en-US" sz="2500" b="1" dirty="0">
                <a:solidFill>
                  <a:srgbClr val="0000FF"/>
                </a:solidFill>
                <a:latin typeface="宋体" panose="02010600030101010101" pitchFamily="2" charset="-122"/>
              </a:rPr>
              <a:t>、从两个以上的备选方案中选择一个的过程就是决策。</a:t>
            </a:r>
            <a:endParaRPr lang="zh-CN" altLang="en-US" sz="2500" b="1">
              <a:solidFill>
                <a:srgbClr val="0000FF"/>
              </a:solidFill>
              <a:latin typeface="宋体" panose="02010600030101010101" pitchFamily="2" charset="-122"/>
            </a:endParaRPr>
          </a:p>
          <a:p>
            <a:pPr lvl="0" algn="r">
              <a:lnSpc>
                <a:spcPct val="80000"/>
              </a:lnSpc>
              <a:buNone/>
            </a:pPr>
            <a:r>
              <a:rPr lang="en-US" altLang="zh-CN" sz="2000" b="1" dirty="0">
                <a:solidFill>
                  <a:srgbClr val="7030A0"/>
                </a:solidFill>
                <a:latin typeface="楷体_GB2312" pitchFamily="49" charset="-122"/>
                <a:ea typeface="楷体_GB2312" pitchFamily="49" charset="-122"/>
              </a:rPr>
              <a:t>——</a:t>
            </a:r>
            <a:r>
              <a:rPr lang="zh-CN" altLang="en-US" sz="2000" b="1" dirty="0">
                <a:solidFill>
                  <a:srgbClr val="7030A0"/>
                </a:solidFill>
                <a:latin typeface="楷体_GB2312" pitchFamily="49" charset="-122"/>
                <a:ea typeface="楷体_GB2312" pitchFamily="49" charset="-122"/>
              </a:rPr>
              <a:t>杨洪兰，</a:t>
            </a:r>
            <a:r>
              <a:rPr lang="en-US" altLang="zh-CN" sz="2000" b="1">
                <a:solidFill>
                  <a:srgbClr val="7030A0"/>
                </a:solidFill>
                <a:latin typeface="楷体_GB2312" pitchFamily="49" charset="-122"/>
                <a:ea typeface="楷体_GB2312" pitchFamily="49" charset="-122"/>
              </a:rPr>
              <a:t>1996</a:t>
            </a:r>
            <a:endParaRPr lang="en-US" altLang="zh-CN" sz="2000" b="1">
              <a:solidFill>
                <a:srgbClr val="7030A0"/>
              </a:solidFill>
              <a:latin typeface="楷体_GB2312" pitchFamily="49" charset="-122"/>
              <a:ea typeface="楷体_GB2312" pitchFamily="49" charset="-122"/>
            </a:endParaRPr>
          </a:p>
          <a:p>
            <a:pPr lvl="0">
              <a:buFont typeface="Wingdings" panose="05000000000000000000" pitchFamily="2" charset="2"/>
              <a:buNone/>
            </a:pPr>
            <a:r>
              <a:rPr lang="en-US" altLang="zh-CN" sz="2200" b="1" dirty="0">
                <a:solidFill>
                  <a:srgbClr val="0000FF"/>
                </a:solidFill>
                <a:latin typeface="宋体" panose="02010600030101010101" pitchFamily="2" charset="-122"/>
              </a:rPr>
              <a:t>2</a:t>
            </a:r>
            <a:r>
              <a:rPr lang="zh-CN" altLang="en-US" sz="2200" b="1" dirty="0">
                <a:solidFill>
                  <a:srgbClr val="0000FF"/>
                </a:solidFill>
                <a:latin typeface="宋体" panose="02010600030101010101" pitchFamily="2" charset="-122"/>
              </a:rPr>
              <a:t>、组织或个人为了实现某种目标而对未来一定时期内有关活动的方向、内容及方式的选择或调整过程。</a:t>
            </a:r>
            <a:endParaRPr lang="zh-CN" altLang="en-US" sz="2200" b="1">
              <a:solidFill>
                <a:srgbClr val="0000FF"/>
              </a:solidFill>
              <a:latin typeface="宋体" panose="02010600030101010101" pitchFamily="2" charset="-122"/>
            </a:endParaRPr>
          </a:p>
          <a:p>
            <a:pPr lvl="0" algn="r">
              <a:lnSpc>
                <a:spcPct val="80000"/>
              </a:lnSpc>
              <a:buNone/>
            </a:pPr>
            <a:r>
              <a:rPr lang="en-US" altLang="zh-CN" sz="2000" b="1" dirty="0">
                <a:solidFill>
                  <a:srgbClr val="7030A0"/>
                </a:solidFill>
                <a:latin typeface="楷体_GB2312" pitchFamily="49" charset="-122"/>
                <a:ea typeface="楷体_GB2312" pitchFamily="49" charset="-122"/>
              </a:rPr>
              <a:t>——</a:t>
            </a:r>
            <a:r>
              <a:rPr lang="zh-CN" altLang="en-US" sz="2000" b="1" dirty="0">
                <a:solidFill>
                  <a:srgbClr val="7030A0"/>
                </a:solidFill>
                <a:latin typeface="楷体_GB2312" pitchFamily="49" charset="-122"/>
                <a:ea typeface="楷体_GB2312" pitchFamily="49" charset="-122"/>
              </a:rPr>
              <a:t>周三多，</a:t>
            </a:r>
            <a:r>
              <a:rPr lang="en-US" altLang="zh-CN" sz="2000" b="1">
                <a:solidFill>
                  <a:srgbClr val="7030A0"/>
                </a:solidFill>
                <a:latin typeface="楷体_GB2312" pitchFamily="49" charset="-122"/>
                <a:ea typeface="楷体_GB2312" pitchFamily="49" charset="-122"/>
              </a:rPr>
              <a:t>1999</a:t>
            </a:r>
            <a:endParaRPr lang="en-US" altLang="zh-CN" sz="2000" b="1">
              <a:solidFill>
                <a:srgbClr val="7030A0"/>
              </a:solidFill>
              <a:latin typeface="楷体_GB2312" pitchFamily="49" charset="-122"/>
              <a:ea typeface="楷体_GB2312" pitchFamily="49" charset="-122"/>
            </a:endParaRPr>
          </a:p>
          <a:p>
            <a:pPr lvl="0">
              <a:buFont typeface="Wingdings" panose="05000000000000000000" pitchFamily="2" charset="2"/>
              <a:buNone/>
            </a:pPr>
            <a:r>
              <a:rPr lang="en-US" altLang="zh-CN" sz="2200" b="1" dirty="0">
                <a:solidFill>
                  <a:srgbClr val="0000FF"/>
                </a:solidFill>
                <a:latin typeface="宋体" panose="02010600030101010101" pitchFamily="2" charset="-122"/>
              </a:rPr>
              <a:t>3</a:t>
            </a:r>
            <a:r>
              <a:rPr lang="zh-CN" altLang="en-US" sz="2200" b="1" dirty="0">
                <a:solidFill>
                  <a:srgbClr val="0000FF"/>
                </a:solidFill>
                <a:latin typeface="宋体" panose="02010600030101010101" pitchFamily="2" charset="-122"/>
              </a:rPr>
              <a:t>、人们为了达到一定目标，在掌握充分的信息和对有关情况进行深刻分析的基础上，用科学的方法拟订并评估各种方案，从中选出合理方案的过程。</a:t>
            </a:r>
            <a:endParaRPr lang="zh-CN" altLang="en-US" sz="2200" b="1">
              <a:solidFill>
                <a:srgbClr val="0000FF"/>
              </a:solidFill>
              <a:latin typeface="宋体" panose="02010600030101010101" pitchFamily="2" charset="-122"/>
            </a:endParaRPr>
          </a:p>
          <a:p>
            <a:pPr lvl="0" algn="r">
              <a:lnSpc>
                <a:spcPct val="80000"/>
              </a:lnSpc>
              <a:buNone/>
            </a:pPr>
            <a:r>
              <a:rPr lang="en-US" altLang="zh-CN" sz="2000" b="1" dirty="0">
                <a:solidFill>
                  <a:srgbClr val="7030A0"/>
                </a:solidFill>
                <a:latin typeface="楷体_GB2312" pitchFamily="49" charset="-122"/>
                <a:ea typeface="楷体_GB2312" pitchFamily="49" charset="-122"/>
              </a:rPr>
              <a:t>——</a:t>
            </a:r>
            <a:r>
              <a:rPr lang="zh-CN" altLang="en-US" sz="2000" b="1" dirty="0">
                <a:solidFill>
                  <a:srgbClr val="7030A0"/>
                </a:solidFill>
                <a:latin typeface="楷体_GB2312" pitchFamily="49" charset="-122"/>
                <a:ea typeface="楷体_GB2312" pitchFamily="49" charset="-122"/>
              </a:rPr>
              <a:t>张石森、欧阳云，</a:t>
            </a:r>
            <a:r>
              <a:rPr lang="en-US" altLang="zh-CN" sz="2000" b="1">
                <a:solidFill>
                  <a:srgbClr val="7030A0"/>
                </a:solidFill>
                <a:latin typeface="楷体_GB2312" pitchFamily="49" charset="-122"/>
                <a:ea typeface="楷体_GB2312" pitchFamily="49" charset="-122"/>
              </a:rPr>
              <a:t>2003</a:t>
            </a:r>
            <a:endParaRPr lang="en-US" altLang="zh-CN" sz="2000" b="1">
              <a:solidFill>
                <a:srgbClr val="7030A0"/>
              </a:solidFill>
              <a:latin typeface="楷体_GB2312" pitchFamily="49" charset="-122"/>
              <a:ea typeface="楷体_GB2312" pitchFamily="49" charset="-122"/>
            </a:endParaRPr>
          </a:p>
        </p:txBody>
      </p:sp>
      <p:sp>
        <p:nvSpPr>
          <p:cNvPr id="7" name="文本框 6"/>
          <p:cNvSpPr txBox="1"/>
          <p:nvPr/>
        </p:nvSpPr>
        <p:spPr>
          <a:xfrm>
            <a:off x="930275" y="987425"/>
            <a:ext cx="3434080" cy="583565"/>
          </a:xfrm>
          <a:prstGeom prst="rect">
            <a:avLst/>
          </a:prstGeom>
          <a:noFill/>
        </p:spPr>
        <p:txBody>
          <a:bodyPr wrap="none" rtlCol="0" anchor="t">
            <a:spAutoFit/>
          </a:bodyPr>
          <a:p>
            <a:pPr algn="l"/>
            <a:r>
              <a:rPr lang="zh-CN" altLang="en-US" sz="32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一、决策及其含义</a:t>
            </a:r>
            <a:endParaRPr lang="zh-CN" altLang="en-US" sz="32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7" grpId="0"/>
      <p:bldP spid="7"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61442" name="矩形 61441"/>
          <p:cNvSpPr/>
          <p:nvPr/>
        </p:nvSpPr>
        <p:spPr>
          <a:xfrm>
            <a:off x="3352800" y="1981200"/>
            <a:ext cx="5791200" cy="2861310"/>
          </a:xfrm>
          <a:prstGeom prst="rect">
            <a:avLst/>
          </a:prstGeom>
          <a:noFill/>
          <a:ln w="9525">
            <a:noFill/>
          </a:ln>
        </p:spPr>
        <p:txBody>
          <a:bodyPr>
            <a:spAutoFit/>
          </a:bodyPr>
          <a:p>
            <a:pPr>
              <a:buClr>
                <a:schemeClr val="bg1"/>
              </a:buClr>
            </a:pPr>
            <a:r>
              <a:rPr lang="zh-CN" altLang="en-US" sz="3600" b="1" dirty="0">
                <a:latin typeface="Times New Roman" panose="02020603050405020304" pitchFamily="18" charset="0"/>
              </a:rPr>
              <a:t>组织或个人为了解决某个问题或实现某种目标对未来一定时期内有关活动的方向、内容及方式进行选择或调整的一个分析判断的过程。</a:t>
            </a:r>
            <a:endParaRPr lang="zh-CN" altLang="en-US" sz="3600" b="1" dirty="0">
              <a:latin typeface="Times New Roman" panose="02020603050405020304" pitchFamily="18" charset="0"/>
            </a:endParaRPr>
          </a:p>
        </p:txBody>
      </p:sp>
      <p:sp>
        <p:nvSpPr>
          <p:cNvPr id="61443" name="直接连接符 61442"/>
          <p:cNvSpPr/>
          <p:nvPr/>
        </p:nvSpPr>
        <p:spPr>
          <a:xfrm>
            <a:off x="3657600" y="2590800"/>
            <a:ext cx="2133600" cy="0"/>
          </a:xfrm>
          <a:prstGeom prst="line">
            <a:avLst/>
          </a:prstGeom>
          <a:ln w="76200" cap="flat" cmpd="sng">
            <a:solidFill>
              <a:srgbClr val="FF3300"/>
            </a:solidFill>
            <a:prstDash val="solid"/>
            <a:headEnd type="none" w="med" len="med"/>
            <a:tailEnd type="none" w="med" len="med"/>
          </a:ln>
        </p:spPr>
      </p:sp>
      <p:sp>
        <p:nvSpPr>
          <p:cNvPr id="61444" name="直接连接符 61443"/>
          <p:cNvSpPr/>
          <p:nvPr/>
        </p:nvSpPr>
        <p:spPr>
          <a:xfrm>
            <a:off x="6858000" y="2590800"/>
            <a:ext cx="2133600" cy="0"/>
          </a:xfrm>
          <a:prstGeom prst="line">
            <a:avLst/>
          </a:prstGeom>
          <a:ln w="76200" cap="flat" cmpd="sng">
            <a:solidFill>
              <a:srgbClr val="FF3300"/>
            </a:solidFill>
            <a:prstDash val="solid"/>
            <a:headEnd type="none" w="med" len="med"/>
            <a:tailEnd type="none" w="med" len="med"/>
          </a:ln>
        </p:spPr>
      </p:sp>
      <p:sp>
        <p:nvSpPr>
          <p:cNvPr id="61445" name="直接连接符 61444"/>
          <p:cNvSpPr/>
          <p:nvPr/>
        </p:nvSpPr>
        <p:spPr>
          <a:xfrm>
            <a:off x="3657600" y="3124200"/>
            <a:ext cx="3581400" cy="0"/>
          </a:xfrm>
          <a:prstGeom prst="line">
            <a:avLst/>
          </a:prstGeom>
          <a:ln w="76200" cap="flat" cmpd="sng">
            <a:solidFill>
              <a:srgbClr val="FF3300"/>
            </a:solidFill>
            <a:prstDash val="solid"/>
            <a:headEnd type="none" w="med" len="med"/>
            <a:tailEnd type="none" w="med" len="med"/>
          </a:ln>
        </p:spPr>
      </p:sp>
      <p:sp>
        <p:nvSpPr>
          <p:cNvPr id="61446" name="圆角矩形标注 61445"/>
          <p:cNvSpPr/>
          <p:nvPr/>
        </p:nvSpPr>
        <p:spPr>
          <a:xfrm>
            <a:off x="2514600" y="381000"/>
            <a:ext cx="1981200" cy="685800"/>
          </a:xfrm>
          <a:prstGeom prst="wedgeRoundRectCallout">
            <a:avLst>
              <a:gd name="adj1" fmla="val 58412"/>
              <a:gd name="adj2" fmla="val 272454"/>
              <a:gd name="adj3" fmla="val 16667"/>
            </a:avLst>
          </a:prstGeom>
          <a:solidFill>
            <a:srgbClr val="0000CC"/>
          </a:solidFill>
          <a:ln w="9525">
            <a:noFill/>
          </a:ln>
        </p:spPr>
        <p:txBody>
          <a:bodyPr/>
          <a:p>
            <a:pPr algn="ctr">
              <a:buClr>
                <a:schemeClr val="bg1"/>
              </a:buClr>
            </a:pPr>
            <a:r>
              <a:rPr lang="zh-CN" altLang="en-US" sz="3200" b="1" dirty="0">
                <a:solidFill>
                  <a:schemeClr val="bg1"/>
                </a:solidFill>
                <a:latin typeface="Comic Sans MS" panose="030F0702030302020204" pitchFamily="66" charset="0"/>
              </a:rPr>
              <a:t>决策主体</a:t>
            </a:r>
            <a:endParaRPr lang="zh-CN" altLang="en-US" sz="3200" b="1" dirty="0">
              <a:solidFill>
                <a:schemeClr val="bg1"/>
              </a:solidFill>
              <a:latin typeface="Comic Sans MS" panose="030F0702030302020204" pitchFamily="66" charset="0"/>
            </a:endParaRPr>
          </a:p>
        </p:txBody>
      </p:sp>
      <p:sp>
        <p:nvSpPr>
          <p:cNvPr id="61447" name="圆角矩形标注 61446"/>
          <p:cNvSpPr/>
          <p:nvPr/>
        </p:nvSpPr>
        <p:spPr>
          <a:xfrm>
            <a:off x="8153400" y="533400"/>
            <a:ext cx="1981200" cy="685800"/>
          </a:xfrm>
          <a:prstGeom prst="wedgeRoundRectCallout">
            <a:avLst>
              <a:gd name="adj1" fmla="val -72755"/>
              <a:gd name="adj2" fmla="val 250000"/>
              <a:gd name="adj3" fmla="val 16667"/>
            </a:avLst>
          </a:prstGeom>
          <a:solidFill>
            <a:srgbClr val="0000CC"/>
          </a:solidFill>
          <a:ln w="9525">
            <a:noFill/>
          </a:ln>
        </p:spPr>
        <p:txBody>
          <a:bodyPr/>
          <a:p>
            <a:pPr algn="ctr">
              <a:buClr>
                <a:schemeClr val="bg1"/>
              </a:buClr>
            </a:pPr>
            <a:r>
              <a:rPr lang="zh-CN" altLang="en-US" sz="3200" b="1" dirty="0">
                <a:solidFill>
                  <a:schemeClr val="bg1"/>
                </a:solidFill>
                <a:latin typeface="Comic Sans MS" panose="030F0702030302020204" pitchFamily="66" charset="0"/>
              </a:rPr>
              <a:t>决策目的</a:t>
            </a:r>
            <a:endParaRPr lang="zh-CN" altLang="en-US" sz="3200" b="1" dirty="0">
              <a:solidFill>
                <a:schemeClr val="bg1"/>
              </a:solidFill>
              <a:latin typeface="Comic Sans MS" panose="030F0702030302020204" pitchFamily="66" charset="0"/>
            </a:endParaRPr>
          </a:p>
        </p:txBody>
      </p:sp>
      <p:sp>
        <p:nvSpPr>
          <p:cNvPr id="61448" name="椭圆 61447"/>
          <p:cNvSpPr/>
          <p:nvPr/>
        </p:nvSpPr>
        <p:spPr>
          <a:xfrm>
            <a:off x="6781800" y="3657600"/>
            <a:ext cx="2438400" cy="609600"/>
          </a:xfrm>
          <a:prstGeom prst="ellipse">
            <a:avLst/>
          </a:prstGeom>
          <a:noFill/>
          <a:ln w="76200" cap="flat" cmpd="sng">
            <a:solidFill>
              <a:srgbClr val="FF3300"/>
            </a:solidFill>
            <a:prstDash val="solid"/>
            <a:headEnd type="none" w="med" len="med"/>
            <a:tailEnd type="none" w="med" len="med"/>
          </a:ln>
        </p:spPr>
        <p:txBody>
          <a:bodyPr/>
          <a:p>
            <a:endParaRPr lang="zh-CN" altLang="en-US"/>
          </a:p>
        </p:txBody>
      </p:sp>
      <p:sp>
        <p:nvSpPr>
          <p:cNvPr id="61449" name="直接连接符 61448"/>
          <p:cNvSpPr/>
          <p:nvPr/>
        </p:nvSpPr>
        <p:spPr>
          <a:xfrm>
            <a:off x="4038600" y="4800600"/>
            <a:ext cx="3124200" cy="0"/>
          </a:xfrm>
          <a:prstGeom prst="line">
            <a:avLst/>
          </a:prstGeom>
          <a:ln w="76200" cap="flat" cmpd="sng">
            <a:solidFill>
              <a:srgbClr val="FF3300"/>
            </a:solidFill>
            <a:prstDash val="solid"/>
            <a:headEnd type="none" w="med" len="med"/>
            <a:tailEnd type="none" w="med" len="med"/>
          </a:ln>
        </p:spPr>
      </p:sp>
      <p:sp>
        <p:nvSpPr>
          <p:cNvPr id="61450" name="圆角矩形标注 61449"/>
          <p:cNvSpPr/>
          <p:nvPr/>
        </p:nvSpPr>
        <p:spPr>
          <a:xfrm>
            <a:off x="4114800" y="5410200"/>
            <a:ext cx="1981200" cy="685800"/>
          </a:xfrm>
          <a:prstGeom prst="wedgeRoundRectCallout">
            <a:avLst>
              <a:gd name="adj1" fmla="val 43028"/>
              <a:gd name="adj2" fmla="val -137963"/>
              <a:gd name="adj3" fmla="val 16667"/>
            </a:avLst>
          </a:prstGeom>
          <a:solidFill>
            <a:srgbClr val="0000CC"/>
          </a:solidFill>
          <a:ln w="9525">
            <a:noFill/>
          </a:ln>
        </p:spPr>
        <p:txBody>
          <a:bodyPr/>
          <a:p>
            <a:pPr algn="ctr">
              <a:buClr>
                <a:schemeClr val="bg1"/>
              </a:buClr>
            </a:pPr>
            <a:r>
              <a:rPr lang="zh-CN" altLang="en-US" sz="3200" b="1" dirty="0">
                <a:solidFill>
                  <a:schemeClr val="bg1"/>
                </a:solidFill>
                <a:latin typeface="Comic Sans MS" panose="030F0702030302020204" pitchFamily="66" charset="0"/>
              </a:rPr>
              <a:t>决策本质</a:t>
            </a:r>
            <a:endParaRPr lang="zh-CN" altLang="en-US" sz="3200" b="1" dirty="0">
              <a:solidFill>
                <a:schemeClr val="bg1"/>
              </a:solidFill>
              <a:latin typeface="Comic Sans MS" panose="030F0702030302020204" pitchFamily="66" charset="0"/>
            </a:endParaRPr>
          </a:p>
        </p:txBody>
      </p:sp>
      <p:sp>
        <p:nvSpPr>
          <p:cNvPr id="61451" name="圆角矩形标注 61450"/>
          <p:cNvSpPr/>
          <p:nvPr/>
        </p:nvSpPr>
        <p:spPr>
          <a:xfrm>
            <a:off x="7543800" y="5257800"/>
            <a:ext cx="1981200" cy="762000"/>
          </a:xfrm>
          <a:prstGeom prst="wedgeRoundRectCallout">
            <a:avLst>
              <a:gd name="adj1" fmla="val -41907"/>
              <a:gd name="adj2" fmla="val -181875"/>
              <a:gd name="adj3" fmla="val 16667"/>
            </a:avLst>
          </a:prstGeom>
          <a:solidFill>
            <a:srgbClr val="0000CC"/>
          </a:solidFill>
          <a:ln w="9525">
            <a:noFill/>
          </a:ln>
        </p:spPr>
        <p:txBody>
          <a:bodyPr/>
          <a:p>
            <a:pPr algn="ctr">
              <a:buClr>
                <a:schemeClr val="bg1"/>
              </a:buClr>
            </a:pPr>
            <a:r>
              <a:rPr lang="zh-CN" altLang="en-US" sz="3200" b="1" dirty="0">
                <a:solidFill>
                  <a:schemeClr val="bg1"/>
                </a:solidFill>
                <a:latin typeface="Comic Sans MS" panose="030F0702030302020204" pitchFamily="66" charset="0"/>
              </a:rPr>
              <a:t>决策核心</a:t>
            </a:r>
            <a:endParaRPr lang="zh-CN" altLang="en-US" sz="3200" b="1" dirty="0">
              <a:solidFill>
                <a:schemeClr val="bg1"/>
              </a:solidFill>
              <a:latin typeface="Comic Sans MS" panose="030F0702030302020204" pitchFamily="66" charset="0"/>
            </a:endParaRPr>
          </a:p>
        </p:txBody>
      </p:sp>
      <p:sp>
        <p:nvSpPr>
          <p:cNvPr id="61452" name="矩形 61451"/>
          <p:cNvSpPr/>
          <p:nvPr/>
        </p:nvSpPr>
        <p:spPr>
          <a:xfrm>
            <a:off x="5024120" y="1066483"/>
            <a:ext cx="2214880" cy="534035"/>
          </a:xfrm>
          <a:prstGeom prst="rect">
            <a:avLst/>
          </a:prstGeom>
          <a:noFill/>
          <a:ln w="9525">
            <a:noFill/>
          </a:ln>
        </p:spPr>
        <p:txBody>
          <a:bodyPr wrap="none" anchor="t">
            <a:spAutoFit/>
          </a:bodyPr>
          <a:p>
            <a:pPr algn="l">
              <a:lnSpc>
                <a:spcPct val="90000"/>
              </a:lnSpc>
              <a:spcBef>
                <a:spcPct val="20000"/>
              </a:spcBef>
              <a:buClr>
                <a:schemeClr val="bg1"/>
              </a:buClr>
            </a:pPr>
            <a:r>
              <a:rPr lang="zh-CN" altLang="en-US" sz="32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决策的含义</a:t>
            </a:r>
            <a:endParaRPr sz="4000" b="1" dirty="0">
              <a:latin typeface="Times New Roman" panose="02020603050405020304" pitchFamily="18" charset="0"/>
              <a:ea typeface="华文行楷" pitchFamily="2" charset="-122"/>
            </a:endParaRPr>
          </a:p>
        </p:txBody>
      </p:sp>
      <p:sp>
        <p:nvSpPr>
          <p:cNvPr id="61453" name="直接连接符 61452"/>
          <p:cNvSpPr/>
          <p:nvPr/>
        </p:nvSpPr>
        <p:spPr>
          <a:xfrm>
            <a:off x="3733800" y="3657600"/>
            <a:ext cx="1676400" cy="0"/>
          </a:xfrm>
          <a:prstGeom prst="line">
            <a:avLst/>
          </a:prstGeom>
          <a:ln w="76200" cap="flat" cmpd="sng">
            <a:solidFill>
              <a:srgbClr val="FF3300"/>
            </a:solidFill>
            <a:prstDash val="solid"/>
            <a:headEnd type="none" w="med" len="med"/>
            <a:tailEnd type="none" w="med" len="med"/>
          </a:ln>
        </p:spPr>
      </p:sp>
      <p:sp>
        <p:nvSpPr>
          <p:cNvPr id="61454" name="圆角矩形标注 61453"/>
          <p:cNvSpPr/>
          <p:nvPr/>
        </p:nvSpPr>
        <p:spPr>
          <a:xfrm>
            <a:off x="1524000" y="1219200"/>
            <a:ext cx="1981200" cy="609600"/>
          </a:xfrm>
          <a:prstGeom prst="wedgeRoundRectCallout">
            <a:avLst>
              <a:gd name="adj1" fmla="val 82454"/>
              <a:gd name="adj2" fmla="val 346356"/>
              <a:gd name="adj3" fmla="val 16667"/>
            </a:avLst>
          </a:prstGeom>
          <a:solidFill>
            <a:srgbClr val="0000CC"/>
          </a:solidFill>
          <a:ln w="9525" cap="flat" cmpd="sng">
            <a:solidFill>
              <a:schemeClr val="tx1"/>
            </a:solidFill>
            <a:prstDash val="solid"/>
            <a:miter/>
            <a:headEnd type="none" w="med" len="med"/>
            <a:tailEnd type="none" w="med" len="med"/>
          </a:ln>
        </p:spPr>
        <p:txBody>
          <a:bodyPr/>
          <a:p>
            <a:pPr algn="ctr">
              <a:buClr>
                <a:schemeClr val="bg1"/>
              </a:buClr>
            </a:pPr>
            <a:r>
              <a:rPr lang="zh-CN" altLang="en-US" sz="3200" b="1" dirty="0">
                <a:solidFill>
                  <a:schemeClr val="bg1"/>
                </a:solidFill>
                <a:latin typeface="Comic Sans MS" panose="030F0702030302020204" pitchFamily="66" charset="0"/>
              </a:rPr>
              <a:t>决策期限</a:t>
            </a:r>
            <a:endParaRPr lang="zh-CN" altLang="en-US" sz="3200" b="1" dirty="0">
              <a:solidFill>
                <a:schemeClr val="bg1"/>
              </a:solidFill>
              <a:latin typeface="Comic Sans MS" panose="030F0702030302020204" pitchFamily="66" charset="0"/>
            </a:endParaRPr>
          </a:p>
        </p:txBody>
      </p:sp>
      <p:sp>
        <p:nvSpPr>
          <p:cNvPr id="61455" name="直接连接符 61454"/>
          <p:cNvSpPr/>
          <p:nvPr/>
        </p:nvSpPr>
        <p:spPr>
          <a:xfrm>
            <a:off x="3657600" y="4267200"/>
            <a:ext cx="2362200" cy="0"/>
          </a:xfrm>
          <a:prstGeom prst="line">
            <a:avLst/>
          </a:prstGeom>
          <a:ln w="76200" cap="flat" cmpd="sng">
            <a:solidFill>
              <a:srgbClr val="FF3300"/>
            </a:solidFill>
            <a:prstDash val="solid"/>
            <a:headEnd type="none" w="med" len="med"/>
            <a:tailEnd type="none" w="med" len="med"/>
          </a:ln>
        </p:spPr>
      </p:sp>
      <p:sp>
        <p:nvSpPr>
          <p:cNvPr id="61456" name="圆角矩形标注 61455"/>
          <p:cNvSpPr/>
          <p:nvPr/>
        </p:nvSpPr>
        <p:spPr>
          <a:xfrm>
            <a:off x="1524000" y="4876800"/>
            <a:ext cx="2057400" cy="1066800"/>
          </a:xfrm>
          <a:prstGeom prst="wedgeRoundRectCallout">
            <a:avLst>
              <a:gd name="adj1" fmla="val 82486"/>
              <a:gd name="adj2" fmla="val -109079"/>
              <a:gd name="adj3" fmla="val 16667"/>
            </a:avLst>
          </a:prstGeom>
          <a:solidFill>
            <a:srgbClr val="0000CC"/>
          </a:solidFill>
          <a:ln w="9525" cap="flat" cmpd="sng">
            <a:solidFill>
              <a:schemeClr val="tx1"/>
            </a:solidFill>
            <a:prstDash val="solid"/>
            <a:miter/>
            <a:headEnd type="none" w="med" len="med"/>
            <a:tailEnd type="none" w="med" len="med"/>
          </a:ln>
        </p:spPr>
        <p:txBody>
          <a:bodyPr/>
          <a:p>
            <a:pPr algn="ctr">
              <a:buClr>
                <a:schemeClr val="bg1"/>
              </a:buClr>
            </a:pPr>
            <a:r>
              <a:rPr lang="zh-CN" altLang="en-US" sz="3200" b="1" dirty="0">
                <a:solidFill>
                  <a:schemeClr val="bg1"/>
                </a:solidFill>
                <a:latin typeface="Comic Sans MS" panose="030F0702030302020204" pitchFamily="66" charset="0"/>
              </a:rPr>
              <a:t>选择调整的对象</a:t>
            </a:r>
            <a:endParaRPr lang="zh-CN" altLang="en-US" sz="3200" b="1" dirty="0">
              <a:solidFill>
                <a:schemeClr val="bg1"/>
              </a:solidFill>
              <a:latin typeface="Comic Sans MS" panose="030F0702030302020204" pitchFamily="66"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61452"/>
                                        </p:tgtEl>
                                        <p:attrNameLst>
                                          <p:attrName>style.visibility</p:attrName>
                                        </p:attrNameLst>
                                      </p:cBhvr>
                                      <p:to>
                                        <p:strVal val="visible"/>
                                      </p:to>
                                    </p:set>
                                    <p:anim calcmode="lin" valueType="num">
                                      <p:cBhvr>
                                        <p:cTn id="12" dur="500" fill="hold"/>
                                        <p:tgtEl>
                                          <p:spTgt spid="61452"/>
                                        </p:tgtEl>
                                        <p:attrNameLst>
                                          <p:attrName>ppt_w</p:attrName>
                                        </p:attrNameLst>
                                      </p:cBhvr>
                                      <p:tavLst>
                                        <p:tav tm="0">
                                          <p:val>
                                            <p:fltVal val="0.000000"/>
                                          </p:val>
                                        </p:tav>
                                        <p:tav tm="100000">
                                          <p:val>
                                            <p:strVal val="#ppt_w"/>
                                          </p:val>
                                        </p:tav>
                                      </p:tavLst>
                                    </p:anim>
                                    <p:anim calcmode="lin" valueType="num">
                                      <p:cBhvr>
                                        <p:cTn id="13" dur="500" fill="hold"/>
                                        <p:tgtEl>
                                          <p:spTgt spid="61452"/>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1" name="PROJCTOR.WAV"/>
                                        </p:tgtEl>
                                      </p:cMediaNode>
                                    </p:audio>
                                  </p:sub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61442"/>
                                        </p:tgtEl>
                                        <p:attrNameLst>
                                          <p:attrName>style.visibility</p:attrName>
                                        </p:attrNameLst>
                                      </p:cBhvr>
                                      <p:to>
                                        <p:strVal val="visible"/>
                                      </p:to>
                                    </p:set>
                                    <p:anim calcmode="lin" valueType="num">
                                      <p:cBhvr>
                                        <p:cTn id="18" dur="500" fill="hold"/>
                                        <p:tgtEl>
                                          <p:spTgt spid="61442"/>
                                        </p:tgtEl>
                                        <p:attrNameLst>
                                          <p:attrName>ppt_w</p:attrName>
                                        </p:attrNameLst>
                                      </p:cBhvr>
                                      <p:tavLst>
                                        <p:tav tm="0">
                                          <p:val>
                                            <p:fltVal val="0.000000"/>
                                          </p:val>
                                        </p:tav>
                                        <p:tav tm="100000">
                                          <p:val>
                                            <p:strVal val="#ppt_w"/>
                                          </p:val>
                                        </p:tav>
                                      </p:tavLst>
                                    </p:anim>
                                    <p:anim calcmode="lin" valueType="num">
                                      <p:cBhvr>
                                        <p:cTn id="19" dur="500" fill="hold"/>
                                        <p:tgtEl>
                                          <p:spTgt spid="61442"/>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6"/>
                                            </p:cond>
                                          </p:stCondLst>
                                          <p:endCondLst>
                                            <p:cond evt="onStopAudio" delay="0">
                                              <p:tgtEl>
                                                <p:sldTgt/>
                                              </p:tgtEl>
                                            </p:cond>
                                          </p:endCondLst>
                                        </p:cTn>
                                        <p:tgtEl>
                                          <p:sndTgt r:embed="rId1" name="PROJCTOR.WAV"/>
                                        </p:tgtEl>
                                      </p:cMediaNode>
                                    </p:audio>
                                  </p:subTnLst>
                                </p:cTn>
                              </p:par>
                            </p:childTnLst>
                          </p:cTn>
                        </p:par>
                      </p:childTnLst>
                    </p:cTn>
                  </p:par>
                  <p:par>
                    <p:cTn id="20" fill="hold">
                      <p:stCondLst>
                        <p:cond delay="indefinite"/>
                      </p:stCondLst>
                      <p:childTnLst>
                        <p:par>
                          <p:cTn id="21" fill="hold">
                            <p:stCondLst>
                              <p:cond delay="0"/>
                            </p:stCondLst>
                            <p:childTnLst>
                              <p:par>
                                <p:cTn id="22" presetID="23" presetClass="entr" presetSubtype="16" fill="hold" nodeType="clickEffect">
                                  <p:stCondLst>
                                    <p:cond delay="0"/>
                                  </p:stCondLst>
                                  <p:childTnLst>
                                    <p:set>
                                      <p:cBhvr>
                                        <p:cTn id="23" dur="1" fill="hold">
                                          <p:stCondLst>
                                            <p:cond delay="0"/>
                                          </p:stCondLst>
                                        </p:cTn>
                                        <p:tgtEl>
                                          <p:spTgt spid="61443"/>
                                        </p:tgtEl>
                                        <p:attrNameLst>
                                          <p:attrName>style.visibility</p:attrName>
                                        </p:attrNameLst>
                                      </p:cBhvr>
                                      <p:to>
                                        <p:strVal val="visible"/>
                                      </p:to>
                                    </p:set>
                                    <p:anim calcmode="lin" valueType="num">
                                      <p:cBhvr>
                                        <p:cTn id="24" dur="500" fill="hold"/>
                                        <p:tgtEl>
                                          <p:spTgt spid="61443"/>
                                        </p:tgtEl>
                                        <p:attrNameLst>
                                          <p:attrName>ppt_w</p:attrName>
                                        </p:attrNameLst>
                                      </p:cBhvr>
                                      <p:tavLst>
                                        <p:tav tm="0">
                                          <p:val>
                                            <p:fltVal val="0.000000"/>
                                          </p:val>
                                        </p:tav>
                                        <p:tav tm="100000">
                                          <p:val>
                                            <p:strVal val="#ppt_w"/>
                                          </p:val>
                                        </p:tav>
                                      </p:tavLst>
                                    </p:anim>
                                    <p:anim calcmode="lin" valueType="num">
                                      <p:cBhvr>
                                        <p:cTn id="25" dur="500" fill="hold"/>
                                        <p:tgtEl>
                                          <p:spTgt spid="61443"/>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1" name="PROJCTOR.WAV"/>
                                        </p:tgtEl>
                                      </p:cMediaNode>
                                    </p:audio>
                                  </p:sub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61446"/>
                                        </p:tgtEl>
                                        <p:attrNameLst>
                                          <p:attrName>style.visibility</p:attrName>
                                        </p:attrNameLst>
                                      </p:cBhvr>
                                      <p:to>
                                        <p:strVal val="visible"/>
                                      </p:to>
                                    </p:set>
                                    <p:anim calcmode="lin" valueType="num">
                                      <p:cBhvr>
                                        <p:cTn id="30" dur="500" fill="hold"/>
                                        <p:tgtEl>
                                          <p:spTgt spid="61446"/>
                                        </p:tgtEl>
                                        <p:attrNameLst>
                                          <p:attrName>ppt_w</p:attrName>
                                        </p:attrNameLst>
                                      </p:cBhvr>
                                      <p:tavLst>
                                        <p:tav tm="0">
                                          <p:val>
                                            <p:fltVal val="0.000000"/>
                                          </p:val>
                                        </p:tav>
                                        <p:tav tm="100000">
                                          <p:val>
                                            <p:strVal val="#ppt_w"/>
                                          </p:val>
                                        </p:tav>
                                      </p:tavLst>
                                    </p:anim>
                                    <p:anim calcmode="lin" valueType="num">
                                      <p:cBhvr>
                                        <p:cTn id="31" dur="500" fill="hold"/>
                                        <p:tgtEl>
                                          <p:spTgt spid="61446"/>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1" name="PROJCTOR.WAV"/>
                                        </p:tgtEl>
                                      </p:cMediaNode>
                                    </p:audio>
                                  </p:sub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61444"/>
                                        </p:tgtEl>
                                        <p:attrNameLst>
                                          <p:attrName>style.visibility</p:attrName>
                                        </p:attrNameLst>
                                      </p:cBhvr>
                                      <p:to>
                                        <p:strVal val="visible"/>
                                      </p:to>
                                    </p:set>
                                    <p:anim calcmode="lin" valueType="num">
                                      <p:cBhvr>
                                        <p:cTn id="36" dur="500" fill="hold"/>
                                        <p:tgtEl>
                                          <p:spTgt spid="61444"/>
                                        </p:tgtEl>
                                        <p:attrNameLst>
                                          <p:attrName>ppt_w</p:attrName>
                                        </p:attrNameLst>
                                      </p:cBhvr>
                                      <p:tavLst>
                                        <p:tav tm="0">
                                          <p:val>
                                            <p:fltVal val="0.000000"/>
                                          </p:val>
                                        </p:tav>
                                        <p:tav tm="100000">
                                          <p:val>
                                            <p:strVal val="#ppt_w"/>
                                          </p:val>
                                        </p:tav>
                                      </p:tavLst>
                                    </p:anim>
                                    <p:anim calcmode="lin" valueType="num">
                                      <p:cBhvr>
                                        <p:cTn id="37" dur="500" fill="hold"/>
                                        <p:tgtEl>
                                          <p:spTgt spid="61444"/>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1" name="PROJCTOR.WAV"/>
                                        </p:tgtEl>
                                      </p:cMediaNode>
                                    </p:audio>
                                  </p:sub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61445"/>
                                        </p:tgtEl>
                                        <p:attrNameLst>
                                          <p:attrName>style.visibility</p:attrName>
                                        </p:attrNameLst>
                                      </p:cBhvr>
                                      <p:to>
                                        <p:strVal val="visible"/>
                                      </p:to>
                                    </p:set>
                                    <p:anim calcmode="lin" valueType="num">
                                      <p:cBhvr>
                                        <p:cTn id="42" dur="500" fill="hold"/>
                                        <p:tgtEl>
                                          <p:spTgt spid="61445"/>
                                        </p:tgtEl>
                                        <p:attrNameLst>
                                          <p:attrName>ppt_w</p:attrName>
                                        </p:attrNameLst>
                                      </p:cBhvr>
                                      <p:tavLst>
                                        <p:tav tm="0">
                                          <p:val>
                                            <p:fltVal val="0.000000"/>
                                          </p:val>
                                        </p:tav>
                                        <p:tav tm="100000">
                                          <p:val>
                                            <p:strVal val="#ppt_w"/>
                                          </p:val>
                                        </p:tav>
                                      </p:tavLst>
                                    </p:anim>
                                    <p:anim calcmode="lin" valueType="num">
                                      <p:cBhvr>
                                        <p:cTn id="43" dur="500" fill="hold"/>
                                        <p:tgtEl>
                                          <p:spTgt spid="61445"/>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40"/>
                                            </p:cond>
                                          </p:stCondLst>
                                          <p:endCondLst>
                                            <p:cond evt="onStopAudio" delay="0">
                                              <p:tgtEl>
                                                <p:sldTgt/>
                                              </p:tgtEl>
                                            </p:cond>
                                          </p:endCondLst>
                                        </p:cTn>
                                        <p:tgtEl>
                                          <p:sndTgt r:embed="rId1" name="PROJCTOR.WAV"/>
                                        </p:tgtEl>
                                      </p:cMediaNode>
                                    </p:audio>
                                  </p:subTnLst>
                                </p:cTn>
                              </p:par>
                            </p:childTnLst>
                          </p:cTn>
                        </p:par>
                      </p:childTnLst>
                    </p:cTn>
                  </p:par>
                  <p:par>
                    <p:cTn id="44" fill="hold">
                      <p:stCondLst>
                        <p:cond delay="indefinite"/>
                      </p:stCondLst>
                      <p:childTnLst>
                        <p:par>
                          <p:cTn id="45" fill="hold">
                            <p:stCondLst>
                              <p:cond delay="0"/>
                            </p:stCondLst>
                            <p:childTnLst>
                              <p:par>
                                <p:cTn id="46" presetID="23" presetClass="entr" presetSubtype="16" fill="hold" grpId="0" nodeType="clickEffect">
                                  <p:stCondLst>
                                    <p:cond delay="0"/>
                                  </p:stCondLst>
                                  <p:childTnLst>
                                    <p:set>
                                      <p:cBhvr>
                                        <p:cTn id="47" dur="1" fill="hold">
                                          <p:stCondLst>
                                            <p:cond delay="0"/>
                                          </p:stCondLst>
                                        </p:cTn>
                                        <p:tgtEl>
                                          <p:spTgt spid="61447"/>
                                        </p:tgtEl>
                                        <p:attrNameLst>
                                          <p:attrName>style.visibility</p:attrName>
                                        </p:attrNameLst>
                                      </p:cBhvr>
                                      <p:to>
                                        <p:strVal val="visible"/>
                                      </p:to>
                                    </p:set>
                                    <p:anim calcmode="lin" valueType="num">
                                      <p:cBhvr>
                                        <p:cTn id="48" dur="500" fill="hold"/>
                                        <p:tgtEl>
                                          <p:spTgt spid="61447"/>
                                        </p:tgtEl>
                                        <p:attrNameLst>
                                          <p:attrName>ppt_w</p:attrName>
                                        </p:attrNameLst>
                                      </p:cBhvr>
                                      <p:tavLst>
                                        <p:tav tm="0">
                                          <p:val>
                                            <p:fltVal val="0.000000"/>
                                          </p:val>
                                        </p:tav>
                                        <p:tav tm="100000">
                                          <p:val>
                                            <p:strVal val="#ppt_w"/>
                                          </p:val>
                                        </p:tav>
                                      </p:tavLst>
                                    </p:anim>
                                    <p:anim calcmode="lin" valueType="num">
                                      <p:cBhvr>
                                        <p:cTn id="49" dur="500" fill="hold"/>
                                        <p:tgtEl>
                                          <p:spTgt spid="61447"/>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46"/>
                                            </p:cond>
                                          </p:stCondLst>
                                          <p:endCondLst>
                                            <p:cond evt="onStopAudio" delay="0">
                                              <p:tgtEl>
                                                <p:sldTgt/>
                                              </p:tgtEl>
                                            </p:cond>
                                          </p:endCondLst>
                                        </p:cTn>
                                        <p:tgtEl>
                                          <p:sndTgt r:embed="rId1" name="PROJCTOR.WAV"/>
                                        </p:tgtEl>
                                      </p:cMediaNode>
                                    </p:audio>
                                  </p:subTnLst>
                                </p:cTn>
                              </p:par>
                            </p:childTnLst>
                          </p:cTn>
                        </p:par>
                      </p:childTnLst>
                    </p:cTn>
                  </p:par>
                  <p:par>
                    <p:cTn id="50" fill="hold">
                      <p:stCondLst>
                        <p:cond delay="indefinite"/>
                      </p:stCondLst>
                      <p:childTnLst>
                        <p:par>
                          <p:cTn id="51" fill="hold">
                            <p:stCondLst>
                              <p:cond delay="0"/>
                            </p:stCondLst>
                            <p:childTnLst>
                              <p:par>
                                <p:cTn id="52" presetID="23" presetClass="entr" presetSubtype="16" fill="hold" nodeType="clickEffect">
                                  <p:stCondLst>
                                    <p:cond delay="0"/>
                                  </p:stCondLst>
                                  <p:childTnLst>
                                    <p:set>
                                      <p:cBhvr>
                                        <p:cTn id="53" dur="1" fill="hold">
                                          <p:stCondLst>
                                            <p:cond delay="0"/>
                                          </p:stCondLst>
                                        </p:cTn>
                                        <p:tgtEl>
                                          <p:spTgt spid="61449"/>
                                        </p:tgtEl>
                                        <p:attrNameLst>
                                          <p:attrName>style.visibility</p:attrName>
                                        </p:attrNameLst>
                                      </p:cBhvr>
                                      <p:to>
                                        <p:strVal val="visible"/>
                                      </p:to>
                                    </p:set>
                                    <p:anim calcmode="lin" valueType="num">
                                      <p:cBhvr>
                                        <p:cTn id="54" dur="500" fill="hold"/>
                                        <p:tgtEl>
                                          <p:spTgt spid="61449"/>
                                        </p:tgtEl>
                                        <p:attrNameLst>
                                          <p:attrName>ppt_w</p:attrName>
                                        </p:attrNameLst>
                                      </p:cBhvr>
                                      <p:tavLst>
                                        <p:tav tm="0">
                                          <p:val>
                                            <p:fltVal val="0.000000"/>
                                          </p:val>
                                        </p:tav>
                                        <p:tav tm="100000">
                                          <p:val>
                                            <p:strVal val="#ppt_w"/>
                                          </p:val>
                                        </p:tav>
                                      </p:tavLst>
                                    </p:anim>
                                    <p:anim calcmode="lin" valueType="num">
                                      <p:cBhvr>
                                        <p:cTn id="55" dur="500" fill="hold"/>
                                        <p:tgtEl>
                                          <p:spTgt spid="61449"/>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1" name="PROJCTOR.WAV"/>
                                        </p:tgtEl>
                                      </p:cMediaNode>
                                    </p:audio>
                                  </p:subTnLst>
                                </p:cTn>
                              </p:par>
                            </p:childTnLst>
                          </p:cTn>
                        </p:par>
                      </p:childTnLst>
                    </p:cTn>
                  </p:par>
                  <p:par>
                    <p:cTn id="56" fill="hold">
                      <p:stCondLst>
                        <p:cond delay="indefinite"/>
                      </p:stCondLst>
                      <p:childTnLst>
                        <p:par>
                          <p:cTn id="57" fill="hold">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61450"/>
                                        </p:tgtEl>
                                        <p:attrNameLst>
                                          <p:attrName>style.visibility</p:attrName>
                                        </p:attrNameLst>
                                      </p:cBhvr>
                                      <p:to>
                                        <p:strVal val="visible"/>
                                      </p:to>
                                    </p:set>
                                    <p:anim calcmode="lin" valueType="num">
                                      <p:cBhvr>
                                        <p:cTn id="60" dur="500" fill="hold"/>
                                        <p:tgtEl>
                                          <p:spTgt spid="61450"/>
                                        </p:tgtEl>
                                        <p:attrNameLst>
                                          <p:attrName>ppt_w</p:attrName>
                                        </p:attrNameLst>
                                      </p:cBhvr>
                                      <p:tavLst>
                                        <p:tav tm="0">
                                          <p:val>
                                            <p:fltVal val="0.000000"/>
                                          </p:val>
                                        </p:tav>
                                        <p:tav tm="100000">
                                          <p:val>
                                            <p:strVal val="#ppt_w"/>
                                          </p:val>
                                        </p:tav>
                                      </p:tavLst>
                                    </p:anim>
                                    <p:anim calcmode="lin" valueType="num">
                                      <p:cBhvr>
                                        <p:cTn id="61" dur="500" fill="hold"/>
                                        <p:tgtEl>
                                          <p:spTgt spid="61450"/>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58"/>
                                            </p:cond>
                                          </p:stCondLst>
                                          <p:endCondLst>
                                            <p:cond evt="onStopAudio" delay="0">
                                              <p:tgtEl>
                                                <p:sldTgt/>
                                              </p:tgtEl>
                                            </p:cond>
                                          </p:endCondLst>
                                        </p:cTn>
                                        <p:tgtEl>
                                          <p:sndTgt r:embed="rId1" name="PROJCTOR.WAV"/>
                                        </p:tgtEl>
                                      </p:cMediaNode>
                                    </p:audio>
                                  </p:subTnLst>
                                </p:cTn>
                              </p:par>
                            </p:childTnLst>
                          </p:cTn>
                        </p:par>
                      </p:childTnLst>
                    </p:cTn>
                  </p:par>
                  <p:par>
                    <p:cTn id="62" fill="hold">
                      <p:stCondLst>
                        <p:cond delay="indefinite"/>
                      </p:stCondLst>
                      <p:childTnLst>
                        <p:par>
                          <p:cTn id="63" fill="hold">
                            <p:stCondLst>
                              <p:cond delay="0"/>
                            </p:stCondLst>
                            <p:childTnLst>
                              <p:par>
                                <p:cTn id="64" presetID="23" presetClass="entr" presetSubtype="16" fill="hold" nodeType="clickEffect">
                                  <p:stCondLst>
                                    <p:cond delay="0"/>
                                  </p:stCondLst>
                                  <p:childTnLst>
                                    <p:set>
                                      <p:cBhvr>
                                        <p:cTn id="65" dur="1" fill="hold">
                                          <p:stCondLst>
                                            <p:cond delay="0"/>
                                          </p:stCondLst>
                                        </p:cTn>
                                        <p:tgtEl>
                                          <p:spTgt spid="61448"/>
                                        </p:tgtEl>
                                        <p:attrNameLst>
                                          <p:attrName>style.visibility</p:attrName>
                                        </p:attrNameLst>
                                      </p:cBhvr>
                                      <p:to>
                                        <p:strVal val="visible"/>
                                      </p:to>
                                    </p:set>
                                    <p:anim calcmode="lin" valueType="num">
                                      <p:cBhvr>
                                        <p:cTn id="66" dur="500" fill="hold"/>
                                        <p:tgtEl>
                                          <p:spTgt spid="61448"/>
                                        </p:tgtEl>
                                        <p:attrNameLst>
                                          <p:attrName>ppt_w</p:attrName>
                                        </p:attrNameLst>
                                      </p:cBhvr>
                                      <p:tavLst>
                                        <p:tav tm="0">
                                          <p:val>
                                            <p:fltVal val="0.000000"/>
                                          </p:val>
                                        </p:tav>
                                        <p:tav tm="100000">
                                          <p:val>
                                            <p:strVal val="#ppt_w"/>
                                          </p:val>
                                        </p:tav>
                                      </p:tavLst>
                                    </p:anim>
                                    <p:anim calcmode="lin" valueType="num">
                                      <p:cBhvr>
                                        <p:cTn id="67" dur="500" fill="hold"/>
                                        <p:tgtEl>
                                          <p:spTgt spid="61448"/>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64"/>
                                            </p:cond>
                                          </p:stCondLst>
                                          <p:endCondLst>
                                            <p:cond evt="onStopAudio" delay="0">
                                              <p:tgtEl>
                                                <p:sldTgt/>
                                              </p:tgtEl>
                                            </p:cond>
                                          </p:endCondLst>
                                        </p:cTn>
                                        <p:tgtEl>
                                          <p:sndTgt r:embed="rId1" name="PROJCTOR.WAV"/>
                                        </p:tgtEl>
                                      </p:cMediaNode>
                                    </p:audio>
                                  </p:subTnLst>
                                </p:cTn>
                              </p:par>
                            </p:childTnLst>
                          </p:cTn>
                        </p:par>
                      </p:childTnLst>
                    </p:cTn>
                  </p:par>
                  <p:par>
                    <p:cTn id="68" fill="hold">
                      <p:stCondLst>
                        <p:cond delay="indefinite"/>
                      </p:stCondLst>
                      <p:childTnLst>
                        <p:par>
                          <p:cTn id="69" fill="hold">
                            <p:stCondLst>
                              <p:cond delay="0"/>
                            </p:stCondLst>
                            <p:childTnLst>
                              <p:par>
                                <p:cTn id="70" presetID="23" presetClass="entr" presetSubtype="16" fill="hold" grpId="0" nodeType="clickEffect">
                                  <p:stCondLst>
                                    <p:cond delay="0"/>
                                  </p:stCondLst>
                                  <p:childTnLst>
                                    <p:set>
                                      <p:cBhvr>
                                        <p:cTn id="71" dur="1" fill="hold">
                                          <p:stCondLst>
                                            <p:cond delay="0"/>
                                          </p:stCondLst>
                                        </p:cTn>
                                        <p:tgtEl>
                                          <p:spTgt spid="61451"/>
                                        </p:tgtEl>
                                        <p:attrNameLst>
                                          <p:attrName>style.visibility</p:attrName>
                                        </p:attrNameLst>
                                      </p:cBhvr>
                                      <p:to>
                                        <p:strVal val="visible"/>
                                      </p:to>
                                    </p:set>
                                    <p:anim calcmode="lin" valueType="num">
                                      <p:cBhvr>
                                        <p:cTn id="72" dur="500" fill="hold"/>
                                        <p:tgtEl>
                                          <p:spTgt spid="61451"/>
                                        </p:tgtEl>
                                        <p:attrNameLst>
                                          <p:attrName>ppt_w</p:attrName>
                                        </p:attrNameLst>
                                      </p:cBhvr>
                                      <p:tavLst>
                                        <p:tav tm="0">
                                          <p:val>
                                            <p:fltVal val="0.000000"/>
                                          </p:val>
                                        </p:tav>
                                        <p:tav tm="100000">
                                          <p:val>
                                            <p:strVal val="#ppt_w"/>
                                          </p:val>
                                        </p:tav>
                                      </p:tavLst>
                                    </p:anim>
                                    <p:anim calcmode="lin" valueType="num">
                                      <p:cBhvr>
                                        <p:cTn id="73" dur="500" fill="hold"/>
                                        <p:tgtEl>
                                          <p:spTgt spid="61451"/>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1" name="PROJCTOR.WAV"/>
                                        </p:tgtEl>
                                      </p:cMediaNode>
                                    </p:audio>
                                  </p:subTnLst>
                                </p:cTn>
                              </p:par>
                            </p:childTnLst>
                          </p:cTn>
                        </p:par>
                      </p:childTnLst>
                    </p:cTn>
                  </p:par>
                  <p:par>
                    <p:cTn id="74" fill="hold">
                      <p:stCondLst>
                        <p:cond delay="indefinite"/>
                      </p:stCondLst>
                      <p:childTnLst>
                        <p:par>
                          <p:cTn id="75" fill="hold">
                            <p:stCondLst>
                              <p:cond delay="0"/>
                            </p:stCondLst>
                            <p:childTnLst>
                              <p:par>
                                <p:cTn id="76" presetID="2" presetClass="entr" presetSubtype="8" fill="hold" nodeType="clickEffect">
                                  <p:stCondLst>
                                    <p:cond delay="0"/>
                                  </p:stCondLst>
                                  <p:childTnLst>
                                    <p:set>
                                      <p:cBhvr>
                                        <p:cTn id="77" dur="1" fill="hold">
                                          <p:stCondLst>
                                            <p:cond delay="0"/>
                                          </p:stCondLst>
                                        </p:cTn>
                                        <p:tgtEl>
                                          <p:spTgt spid="61453"/>
                                        </p:tgtEl>
                                        <p:attrNameLst>
                                          <p:attrName>style.visibility</p:attrName>
                                        </p:attrNameLst>
                                      </p:cBhvr>
                                      <p:to>
                                        <p:strVal val="visible"/>
                                      </p:to>
                                    </p:set>
                                    <p:anim calcmode="lin" valueType="num">
                                      <p:cBhvr additive="base">
                                        <p:cTn id="78" dur="500" fill="hold"/>
                                        <p:tgtEl>
                                          <p:spTgt spid="61453"/>
                                        </p:tgtEl>
                                        <p:attrNameLst>
                                          <p:attrName>ppt_x</p:attrName>
                                        </p:attrNameLst>
                                      </p:cBhvr>
                                      <p:tavLst>
                                        <p:tav tm="0">
                                          <p:val>
                                            <p:strVal val="0-#ppt_w/2"/>
                                          </p:val>
                                        </p:tav>
                                        <p:tav tm="100000">
                                          <p:val>
                                            <p:strVal val="#ppt_x"/>
                                          </p:val>
                                        </p:tav>
                                      </p:tavLst>
                                    </p:anim>
                                    <p:anim calcmode="lin" valueType="num">
                                      <p:cBhvr additive="base">
                                        <p:cTn id="79" dur="500" fill="hold"/>
                                        <p:tgtEl>
                                          <p:spTgt spid="61453"/>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61454"/>
                                        </p:tgtEl>
                                        <p:attrNameLst>
                                          <p:attrName>style.visibility</p:attrName>
                                        </p:attrNameLst>
                                      </p:cBhvr>
                                      <p:to>
                                        <p:strVal val="visible"/>
                                      </p:to>
                                    </p:set>
                                    <p:anim calcmode="lin" valueType="num">
                                      <p:cBhvr additive="base">
                                        <p:cTn id="84" dur="500" fill="hold"/>
                                        <p:tgtEl>
                                          <p:spTgt spid="61454"/>
                                        </p:tgtEl>
                                        <p:attrNameLst>
                                          <p:attrName>ppt_x</p:attrName>
                                        </p:attrNameLst>
                                      </p:cBhvr>
                                      <p:tavLst>
                                        <p:tav tm="0">
                                          <p:val>
                                            <p:strVal val="0-#ppt_w/2"/>
                                          </p:val>
                                        </p:tav>
                                        <p:tav tm="100000">
                                          <p:val>
                                            <p:strVal val="#ppt_x"/>
                                          </p:val>
                                        </p:tav>
                                      </p:tavLst>
                                    </p:anim>
                                    <p:anim calcmode="lin" valueType="num">
                                      <p:cBhvr additive="base">
                                        <p:cTn id="85" dur="500" fill="hold"/>
                                        <p:tgtEl>
                                          <p:spTgt spid="61454"/>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nodeType="clickEffect">
                                  <p:stCondLst>
                                    <p:cond delay="0"/>
                                  </p:stCondLst>
                                  <p:childTnLst>
                                    <p:set>
                                      <p:cBhvr>
                                        <p:cTn id="89" dur="1" fill="hold">
                                          <p:stCondLst>
                                            <p:cond delay="0"/>
                                          </p:stCondLst>
                                        </p:cTn>
                                        <p:tgtEl>
                                          <p:spTgt spid="61455"/>
                                        </p:tgtEl>
                                        <p:attrNameLst>
                                          <p:attrName>style.visibility</p:attrName>
                                        </p:attrNameLst>
                                      </p:cBhvr>
                                      <p:to>
                                        <p:strVal val="visible"/>
                                      </p:to>
                                    </p:set>
                                    <p:anim calcmode="lin" valueType="num">
                                      <p:cBhvr additive="base">
                                        <p:cTn id="90" dur="500" fill="hold"/>
                                        <p:tgtEl>
                                          <p:spTgt spid="61455"/>
                                        </p:tgtEl>
                                        <p:attrNameLst>
                                          <p:attrName>ppt_x</p:attrName>
                                        </p:attrNameLst>
                                      </p:cBhvr>
                                      <p:tavLst>
                                        <p:tav tm="0">
                                          <p:val>
                                            <p:strVal val="0-#ppt_w/2"/>
                                          </p:val>
                                        </p:tav>
                                        <p:tav tm="100000">
                                          <p:val>
                                            <p:strVal val="#ppt_x"/>
                                          </p:val>
                                        </p:tav>
                                      </p:tavLst>
                                    </p:anim>
                                    <p:anim calcmode="lin" valueType="num">
                                      <p:cBhvr additive="base">
                                        <p:cTn id="91" dur="500" fill="hold"/>
                                        <p:tgtEl>
                                          <p:spTgt spid="61455"/>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61456"/>
                                        </p:tgtEl>
                                        <p:attrNameLst>
                                          <p:attrName>style.visibility</p:attrName>
                                        </p:attrNameLst>
                                      </p:cBhvr>
                                      <p:to>
                                        <p:strVal val="visible"/>
                                      </p:to>
                                    </p:set>
                                    <p:anim calcmode="lin" valueType="num">
                                      <p:cBhvr additive="base">
                                        <p:cTn id="96" dur="500" fill="hold"/>
                                        <p:tgtEl>
                                          <p:spTgt spid="61456"/>
                                        </p:tgtEl>
                                        <p:attrNameLst>
                                          <p:attrName>ppt_x</p:attrName>
                                        </p:attrNameLst>
                                      </p:cBhvr>
                                      <p:tavLst>
                                        <p:tav tm="0">
                                          <p:val>
                                            <p:strVal val="0-#ppt_w/2"/>
                                          </p:val>
                                        </p:tav>
                                        <p:tav tm="100000">
                                          <p:val>
                                            <p:strVal val="#ppt_x"/>
                                          </p:val>
                                        </p:tav>
                                      </p:tavLst>
                                    </p:anim>
                                    <p:anim calcmode="lin" valueType="num">
                                      <p:cBhvr additive="base">
                                        <p:cTn id="97" dur="500" fill="hold"/>
                                        <p:tgtEl>
                                          <p:spTgt spid="614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61442" grpId="0"/>
      <p:bldP spid="61446" grpId="0" bldLvl="0" animBg="1"/>
      <p:bldP spid="61447" grpId="0" bldLvl="0" animBg="1"/>
      <p:bldP spid="61450" grpId="0" bldLvl="0" animBg="1"/>
      <p:bldP spid="61451" grpId="0" bldLvl="0" animBg="1"/>
      <p:bldP spid="61452" grpId="0"/>
      <p:bldP spid="61454" grpId="0" bldLvl="0" animBg="1"/>
      <p:bldP spid="61456"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矩形 1"/>
          <p:cNvSpPr/>
          <p:nvPr/>
        </p:nvSpPr>
        <p:spPr>
          <a:xfrm>
            <a:off x="2316912" y="11990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4" name="椭圆 54"/>
          <p:cNvSpPr/>
          <p:nvPr/>
        </p:nvSpPr>
        <p:spPr>
          <a:xfrm>
            <a:off x="4325375" y="2702385"/>
            <a:ext cx="3477652" cy="1802173"/>
          </a:xfrm>
          <a:custGeom>
            <a:avLst/>
            <a:gdLst>
              <a:gd name="connsiteX0" fmla="*/ 0 w 3439659"/>
              <a:gd name="connsiteY0" fmla="*/ 1719830 h 3439659"/>
              <a:gd name="connsiteX1" fmla="*/ 1719830 w 3439659"/>
              <a:gd name="connsiteY1" fmla="*/ 0 h 3439659"/>
              <a:gd name="connsiteX2" fmla="*/ 3439660 w 3439659"/>
              <a:gd name="connsiteY2" fmla="*/ 1719830 h 3439659"/>
              <a:gd name="connsiteX3" fmla="*/ 1719830 w 3439659"/>
              <a:gd name="connsiteY3" fmla="*/ 3439660 h 3439659"/>
              <a:gd name="connsiteX4" fmla="*/ 0 w 3439659"/>
              <a:gd name="connsiteY4" fmla="*/ 1719830 h 3439659"/>
              <a:gd name="connsiteX0-1" fmla="*/ 0 w 3487467"/>
              <a:gd name="connsiteY0-2" fmla="*/ 0 h 1719830"/>
              <a:gd name="connsiteX1-3" fmla="*/ 3439660 w 3487467"/>
              <a:gd name="connsiteY1-4" fmla="*/ 0 h 1719830"/>
              <a:gd name="connsiteX2-5" fmla="*/ 1719830 w 3487467"/>
              <a:gd name="connsiteY2-6" fmla="*/ 1719830 h 1719830"/>
              <a:gd name="connsiteX3-7" fmla="*/ 0 w 3487467"/>
              <a:gd name="connsiteY3-8" fmla="*/ 0 h 1719830"/>
              <a:gd name="connsiteX0-9" fmla="*/ 6132 w 3493599"/>
              <a:gd name="connsiteY0-10" fmla="*/ 130018 h 1849848"/>
              <a:gd name="connsiteX1-11" fmla="*/ 3445792 w 3493599"/>
              <a:gd name="connsiteY1-12" fmla="*/ 130018 h 1849848"/>
              <a:gd name="connsiteX2-13" fmla="*/ 1725962 w 3493599"/>
              <a:gd name="connsiteY2-14" fmla="*/ 1849848 h 1849848"/>
              <a:gd name="connsiteX3-15" fmla="*/ 6132 w 3493599"/>
              <a:gd name="connsiteY3-16" fmla="*/ 130018 h 1849848"/>
              <a:gd name="connsiteX0-17" fmla="*/ 6132 w 3493599"/>
              <a:gd name="connsiteY0-18" fmla="*/ 35412 h 1755242"/>
              <a:gd name="connsiteX1-19" fmla="*/ 3445792 w 3493599"/>
              <a:gd name="connsiteY1-20" fmla="*/ 35412 h 1755242"/>
              <a:gd name="connsiteX2-21" fmla="*/ 1725962 w 3493599"/>
              <a:gd name="connsiteY2-22" fmla="*/ 1755242 h 1755242"/>
              <a:gd name="connsiteX3-23" fmla="*/ 6132 w 3493599"/>
              <a:gd name="connsiteY3-24" fmla="*/ 35412 h 1755242"/>
              <a:gd name="connsiteX0-25" fmla="*/ 4377 w 3488420"/>
              <a:gd name="connsiteY0-26" fmla="*/ 11795 h 1772900"/>
              <a:gd name="connsiteX1-27" fmla="*/ 3450912 w 3488420"/>
              <a:gd name="connsiteY1-28" fmla="*/ 53046 h 1772900"/>
              <a:gd name="connsiteX2-29" fmla="*/ 1731082 w 3488420"/>
              <a:gd name="connsiteY2-30" fmla="*/ 1772876 h 1772900"/>
              <a:gd name="connsiteX3-31" fmla="*/ 4377 w 3488420"/>
              <a:gd name="connsiteY3-32" fmla="*/ 11795 h 1772900"/>
              <a:gd name="connsiteX0-33" fmla="*/ 39013 w 3522446"/>
              <a:gd name="connsiteY0-34" fmla="*/ 134148 h 1909003"/>
              <a:gd name="connsiteX1-35" fmla="*/ 3485548 w 3522446"/>
              <a:gd name="connsiteY1-36" fmla="*/ 175399 h 1909003"/>
              <a:gd name="connsiteX2-37" fmla="*/ 1738217 w 3522446"/>
              <a:gd name="connsiteY2-38" fmla="*/ 1908979 h 1909003"/>
              <a:gd name="connsiteX3-39" fmla="*/ 39013 w 3522446"/>
              <a:gd name="connsiteY3-40" fmla="*/ 134148 h 1909003"/>
              <a:gd name="connsiteX0-41" fmla="*/ 55067 w 3553265"/>
              <a:gd name="connsiteY0-42" fmla="*/ 134148 h 1909002"/>
              <a:gd name="connsiteX1-43" fmla="*/ 3501602 w 3553265"/>
              <a:gd name="connsiteY1-44" fmla="*/ 175399 h 1909002"/>
              <a:gd name="connsiteX2-45" fmla="*/ 1754271 w 3553265"/>
              <a:gd name="connsiteY2-46" fmla="*/ 1908979 h 1909002"/>
              <a:gd name="connsiteX3-47" fmla="*/ 55067 w 3553265"/>
              <a:gd name="connsiteY3-48" fmla="*/ 134148 h 1909002"/>
              <a:gd name="connsiteX0-49" fmla="*/ 39426 w 3502160"/>
              <a:gd name="connsiteY0-50" fmla="*/ 134148 h 1909003"/>
              <a:gd name="connsiteX1-51" fmla="*/ 3465335 w 3502160"/>
              <a:gd name="connsiteY1-52" fmla="*/ 175399 h 1909003"/>
              <a:gd name="connsiteX2-53" fmla="*/ 1718004 w 3502160"/>
              <a:gd name="connsiteY2-54" fmla="*/ 1908979 h 1909003"/>
              <a:gd name="connsiteX3-55" fmla="*/ 39426 w 3502160"/>
              <a:gd name="connsiteY3-56" fmla="*/ 134148 h 1909003"/>
              <a:gd name="connsiteX0-57" fmla="*/ 8999 w 3471733"/>
              <a:gd name="connsiteY0-58" fmla="*/ 21578 h 1796433"/>
              <a:gd name="connsiteX1-59" fmla="*/ 3434908 w 3471733"/>
              <a:gd name="connsiteY1-60" fmla="*/ 62829 h 1796433"/>
              <a:gd name="connsiteX2-61" fmla="*/ 1687577 w 3471733"/>
              <a:gd name="connsiteY2-62" fmla="*/ 1796409 h 1796433"/>
              <a:gd name="connsiteX3-63" fmla="*/ 8999 w 3471733"/>
              <a:gd name="connsiteY3-64" fmla="*/ 21578 h 1796433"/>
              <a:gd name="connsiteX0-65" fmla="*/ 39425 w 3502159"/>
              <a:gd name="connsiteY0-66" fmla="*/ 135675 h 1931154"/>
              <a:gd name="connsiteX1-67" fmla="*/ 3465334 w 3502159"/>
              <a:gd name="connsiteY1-68" fmla="*/ 176926 h 1931154"/>
              <a:gd name="connsiteX2-69" fmla="*/ 1718003 w 3502159"/>
              <a:gd name="connsiteY2-70" fmla="*/ 1931131 h 1931154"/>
              <a:gd name="connsiteX3-71" fmla="*/ 39425 w 3502159"/>
              <a:gd name="connsiteY3-72" fmla="*/ 135675 h 1931154"/>
              <a:gd name="connsiteX0-73" fmla="*/ 7276 w 3470010"/>
              <a:gd name="connsiteY0-74" fmla="*/ 26065 h 1821544"/>
              <a:gd name="connsiteX1-75" fmla="*/ 3433185 w 3470010"/>
              <a:gd name="connsiteY1-76" fmla="*/ 67316 h 1821544"/>
              <a:gd name="connsiteX2-77" fmla="*/ 1685854 w 3470010"/>
              <a:gd name="connsiteY2-78" fmla="*/ 1821521 h 1821544"/>
              <a:gd name="connsiteX3-79" fmla="*/ 7276 w 3470010"/>
              <a:gd name="connsiteY3-80" fmla="*/ 26065 h 1821544"/>
              <a:gd name="connsiteX0-81" fmla="*/ 12669 w 3492943"/>
              <a:gd name="connsiteY0-82" fmla="*/ 26065 h 1822469"/>
              <a:gd name="connsiteX1-83" fmla="*/ 3438578 w 3492943"/>
              <a:gd name="connsiteY1-84" fmla="*/ 67316 h 1822469"/>
              <a:gd name="connsiteX2-85" fmla="*/ 1691247 w 3492943"/>
              <a:gd name="connsiteY2-86" fmla="*/ 1821521 h 1822469"/>
              <a:gd name="connsiteX3-87" fmla="*/ 12669 w 3492943"/>
              <a:gd name="connsiteY3-88" fmla="*/ 26065 h 1822469"/>
              <a:gd name="connsiteX0-89" fmla="*/ 48756 w 3529030"/>
              <a:gd name="connsiteY0-90" fmla="*/ 3139 h 1799516"/>
              <a:gd name="connsiteX1-91" fmla="*/ 3474665 w 3529030"/>
              <a:gd name="connsiteY1-92" fmla="*/ 44390 h 1799516"/>
              <a:gd name="connsiteX2-93" fmla="*/ 1727334 w 3529030"/>
              <a:gd name="connsiteY2-94" fmla="*/ 1798595 h 1799516"/>
              <a:gd name="connsiteX3-95" fmla="*/ 48756 w 3529030"/>
              <a:gd name="connsiteY3-96" fmla="*/ 3139 h 1799516"/>
              <a:gd name="connsiteX0-97" fmla="*/ 48756 w 3529030"/>
              <a:gd name="connsiteY0-98" fmla="*/ 5796 h 1802173"/>
              <a:gd name="connsiteX1-99" fmla="*/ 3474665 w 3529030"/>
              <a:gd name="connsiteY1-100" fmla="*/ 47047 h 1802173"/>
              <a:gd name="connsiteX2-101" fmla="*/ 1727334 w 3529030"/>
              <a:gd name="connsiteY2-102" fmla="*/ 1801252 h 1802173"/>
              <a:gd name="connsiteX3-103" fmla="*/ 48756 w 3529030"/>
              <a:gd name="connsiteY3-104" fmla="*/ 5796 h 1802173"/>
              <a:gd name="connsiteX0-105" fmla="*/ 48756 w 3477652"/>
              <a:gd name="connsiteY0-106" fmla="*/ 5796 h 1802173"/>
              <a:gd name="connsiteX1-107" fmla="*/ 3474665 w 3477652"/>
              <a:gd name="connsiteY1-108" fmla="*/ 47047 h 1802173"/>
              <a:gd name="connsiteX2-109" fmla="*/ 1727334 w 3477652"/>
              <a:gd name="connsiteY2-110" fmla="*/ 1801252 h 1802173"/>
              <a:gd name="connsiteX3-111" fmla="*/ 48756 w 3477652"/>
              <a:gd name="connsiteY3-112" fmla="*/ 5796 h 1802173"/>
            </a:gdLst>
            <a:ahLst/>
            <a:cxnLst>
              <a:cxn ang="0">
                <a:pos x="connsiteX0-1" y="connsiteY0-2"/>
              </a:cxn>
              <a:cxn ang="0">
                <a:pos x="connsiteX1-3" y="connsiteY1-4"/>
              </a:cxn>
              <a:cxn ang="0">
                <a:pos x="connsiteX2-5" y="connsiteY2-6"/>
              </a:cxn>
              <a:cxn ang="0">
                <a:pos x="connsiteX3-7" y="connsiteY3-8"/>
              </a:cxn>
            </a:cxnLst>
            <a:rect l="l" t="t" r="r" b="b"/>
            <a:pathLst>
              <a:path w="3477652" h="1802173">
                <a:moveTo>
                  <a:pt x="48756" y="5796"/>
                </a:moveTo>
                <a:cubicBezTo>
                  <a:pt x="305602" y="15937"/>
                  <a:pt x="3181151" y="-33335"/>
                  <a:pt x="3474665" y="47047"/>
                </a:cubicBezTo>
                <a:cubicBezTo>
                  <a:pt x="3527547" y="271809"/>
                  <a:pt x="2875835" y="1753126"/>
                  <a:pt x="1727334" y="1801252"/>
                </a:cubicBezTo>
                <a:cubicBezTo>
                  <a:pt x="578833" y="1849378"/>
                  <a:pt x="-208090" y="-4345"/>
                  <a:pt x="48756" y="5796"/>
                </a:cubicBezTo>
                <a:close/>
              </a:path>
            </a:pathLst>
          </a:custGeom>
          <a:noFill/>
          <a:ln w="12700">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TextBox 3"/>
          <p:cNvSpPr txBox="1"/>
          <p:nvPr/>
        </p:nvSpPr>
        <p:spPr>
          <a:xfrm>
            <a:off x="1933913" y="2405277"/>
            <a:ext cx="1783080" cy="645160"/>
          </a:xfrm>
          <a:prstGeom prst="rect">
            <a:avLst/>
          </a:prstGeom>
          <a:noFill/>
        </p:spPr>
        <p:txBody>
          <a:bodyPr wrap="none" rtlCol="0">
            <a:spAutoFit/>
          </a:bodyPr>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决策的前提：</a:t>
            </a:r>
            <a:endParaRPr lang="zh-CN" altLang="en-US" sz="1800" b="1" dirty="0" smtClean="0">
              <a:solidFill>
                <a:schemeClr val="tx1"/>
              </a:solidFill>
              <a:latin typeface="微软雅黑" panose="020B0503020204020204" pitchFamily="34" charset="-122"/>
              <a:ea typeface="微软雅黑" panose="020B0503020204020204" pitchFamily="34" charset="-122"/>
            </a:endParaRPr>
          </a:p>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要有明确的目标</a:t>
            </a:r>
            <a:endParaRPr lang="zh-CN" altLang="en-US" sz="1400" b="1" dirty="0" smtClean="0">
              <a:solidFill>
                <a:srgbClr val="0070C0"/>
              </a:solidFill>
              <a:latin typeface="微软雅黑" panose="020B0503020204020204" pitchFamily="34" charset="-122"/>
              <a:ea typeface="微软雅黑" panose="020B0503020204020204" pitchFamily="34" charset="-122"/>
            </a:endParaRPr>
          </a:p>
        </p:txBody>
      </p:sp>
      <p:cxnSp>
        <p:nvCxnSpPr>
          <p:cNvPr id="6" name="直接连接符 5"/>
          <p:cNvCxnSpPr/>
          <p:nvPr/>
        </p:nvCxnSpPr>
        <p:spPr>
          <a:xfrm flipV="1">
            <a:off x="4128351" y="2698404"/>
            <a:ext cx="1913927" cy="2123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V="1">
            <a:off x="4543130" y="2698404"/>
            <a:ext cx="1499148" cy="1054342"/>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a:stCxn id="13" idx="0"/>
          </p:cNvCxnSpPr>
          <p:nvPr/>
        </p:nvCxnSpPr>
        <p:spPr>
          <a:xfrm flipV="1">
            <a:off x="5989320" y="2698750"/>
            <a:ext cx="52705" cy="153035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flipV="1">
            <a:off x="6042278" y="2698404"/>
            <a:ext cx="1465240" cy="1054342"/>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6042278" y="2698403"/>
            <a:ext cx="1861284" cy="13806"/>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4343735" y="3354930"/>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椭圆 12"/>
          <p:cNvSpPr/>
          <p:nvPr/>
        </p:nvSpPr>
        <p:spPr>
          <a:xfrm>
            <a:off x="5659379" y="422891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椭圆 13"/>
          <p:cNvSpPr/>
          <p:nvPr/>
        </p:nvSpPr>
        <p:spPr>
          <a:xfrm>
            <a:off x="7131006" y="3258071"/>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椭圆 14"/>
          <p:cNvSpPr/>
          <p:nvPr/>
        </p:nvSpPr>
        <p:spPr>
          <a:xfrm>
            <a:off x="7429480" y="2390356"/>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 name="椭圆 15"/>
          <p:cNvSpPr/>
          <p:nvPr/>
        </p:nvSpPr>
        <p:spPr>
          <a:xfrm>
            <a:off x="4063018" y="2378953"/>
            <a:ext cx="660132" cy="660132"/>
          </a:xfrm>
          <a:prstGeom prst="ellipse">
            <a:avLst/>
          </a:prstGeom>
          <a:solidFill>
            <a:srgbClr val="0070C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1706664" y="3918720"/>
            <a:ext cx="3154680" cy="645160"/>
          </a:xfrm>
          <a:prstGeom prst="rect">
            <a:avLst/>
          </a:prstGeom>
          <a:noFill/>
        </p:spPr>
        <p:txBody>
          <a:bodyPr wrap="none" rtlCol="0">
            <a:spAutoFit/>
          </a:bodyPr>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决策的条件：</a:t>
            </a:r>
            <a:endParaRPr lang="zh-CN" altLang="en-US" sz="1800" b="1" dirty="0" smtClean="0">
              <a:solidFill>
                <a:schemeClr val="tx1"/>
              </a:solidFill>
              <a:latin typeface="微软雅黑" panose="020B0503020204020204" pitchFamily="34" charset="-122"/>
              <a:ea typeface="微软雅黑" panose="020B0503020204020204" pitchFamily="34" charset="-122"/>
            </a:endParaRPr>
          </a:p>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要有若干个可行方案可供选择</a:t>
            </a:r>
            <a:endParaRPr lang="zh-CN" altLang="en-US" sz="1400" b="1" dirty="0" smtClean="0">
              <a:solidFill>
                <a:srgbClr val="0070C0"/>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4983594" y="5132288"/>
            <a:ext cx="2011680" cy="645160"/>
          </a:xfrm>
          <a:prstGeom prst="rect">
            <a:avLst/>
          </a:prstGeom>
          <a:noFill/>
        </p:spPr>
        <p:txBody>
          <a:bodyPr wrap="none" rtlCol="0">
            <a:spAutoFit/>
          </a:bodyPr>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决策的重点：</a:t>
            </a:r>
            <a:endParaRPr lang="zh-CN" altLang="en-US" sz="1800" b="1" dirty="0" smtClean="0">
              <a:solidFill>
                <a:schemeClr val="tx1"/>
              </a:solidFill>
              <a:latin typeface="微软雅黑" panose="020B0503020204020204" pitchFamily="34" charset="-122"/>
              <a:ea typeface="微软雅黑" panose="020B0503020204020204" pitchFamily="34" charset="-122"/>
            </a:endParaRPr>
          </a:p>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比较分析备选方案</a:t>
            </a:r>
            <a:endParaRPr lang="zh-CN" altLang="en-US" sz="1400" b="1" dirty="0" smtClean="0">
              <a:solidFill>
                <a:srgbClr val="0070C0"/>
              </a:solidFill>
              <a:latin typeface="微软雅黑" panose="020B0503020204020204" pitchFamily="34" charset="-122"/>
              <a:ea typeface="微软雅黑" panose="020B0503020204020204" pitchFamily="34" charset="-122"/>
            </a:endParaRPr>
          </a:p>
        </p:txBody>
      </p:sp>
      <p:sp>
        <p:nvSpPr>
          <p:cNvPr id="24" name="TextBox 23"/>
          <p:cNvSpPr txBox="1"/>
          <p:nvPr/>
        </p:nvSpPr>
        <p:spPr>
          <a:xfrm>
            <a:off x="7507136" y="3859501"/>
            <a:ext cx="2011680" cy="645160"/>
          </a:xfrm>
          <a:prstGeom prst="rect">
            <a:avLst/>
          </a:prstGeom>
          <a:noFill/>
        </p:spPr>
        <p:txBody>
          <a:bodyPr wrap="none" rtlCol="0">
            <a:spAutoFit/>
          </a:bodyPr>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决策的结果：</a:t>
            </a:r>
            <a:endParaRPr lang="zh-CN" altLang="en-US" sz="1800" b="1" dirty="0" smtClean="0">
              <a:solidFill>
                <a:schemeClr val="tx1"/>
              </a:solidFill>
              <a:latin typeface="微软雅黑" panose="020B0503020204020204" pitchFamily="34" charset="-122"/>
              <a:ea typeface="微软雅黑" panose="020B0503020204020204" pitchFamily="34" charset="-122"/>
            </a:endParaRPr>
          </a:p>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选择一个满意方案</a:t>
            </a:r>
            <a:endParaRPr lang="zh-CN" altLang="en-US" sz="1800" b="1" dirty="0" smtClean="0">
              <a:solidFill>
                <a:srgbClr val="0070C0"/>
              </a:solidFill>
              <a:latin typeface="微软雅黑" panose="020B0503020204020204" pitchFamily="34" charset="-122"/>
              <a:ea typeface="微软雅黑" panose="020B0503020204020204" pitchFamily="34" charset="-122"/>
            </a:endParaRPr>
          </a:p>
        </p:txBody>
      </p:sp>
      <p:sp>
        <p:nvSpPr>
          <p:cNvPr id="26" name="TextBox 25"/>
          <p:cNvSpPr txBox="1"/>
          <p:nvPr/>
        </p:nvSpPr>
        <p:spPr>
          <a:xfrm>
            <a:off x="8277448" y="2405086"/>
            <a:ext cx="1554480" cy="645160"/>
          </a:xfrm>
          <a:prstGeom prst="rect">
            <a:avLst/>
          </a:prstGeom>
          <a:noFill/>
        </p:spPr>
        <p:txBody>
          <a:bodyPr wrap="none" rtlCol="0">
            <a:spAutoFit/>
          </a:bodyPr>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决策的实质：</a:t>
            </a:r>
            <a:endParaRPr lang="zh-CN" altLang="en-US" sz="1800" b="1" dirty="0" smtClean="0">
              <a:solidFill>
                <a:schemeClr val="tx1"/>
              </a:solidFill>
              <a:latin typeface="微软雅黑" panose="020B0503020204020204" pitchFamily="34" charset="-122"/>
              <a:ea typeface="微软雅黑" panose="020B0503020204020204" pitchFamily="34" charset="-122"/>
            </a:endParaRPr>
          </a:p>
          <a:p>
            <a:pPr algn="ctr">
              <a:buNone/>
            </a:pPr>
            <a:r>
              <a:rPr lang="zh-CN" altLang="en-US" sz="1800" b="1" dirty="0" smtClean="0">
                <a:solidFill>
                  <a:schemeClr val="tx1"/>
                </a:solidFill>
                <a:latin typeface="微软雅黑" panose="020B0503020204020204" pitchFamily="34" charset="-122"/>
                <a:ea typeface="微软雅黑" panose="020B0503020204020204" pitchFamily="34" charset="-122"/>
              </a:rPr>
              <a:t>主观判断过程</a:t>
            </a:r>
            <a:endParaRPr lang="zh-CN" altLang="en-US" sz="1800" b="1" dirty="0" smtClean="0">
              <a:solidFill>
                <a:schemeClr val="tx1"/>
              </a:solidFill>
              <a:latin typeface="微软雅黑" panose="020B0503020204020204" pitchFamily="34" charset="-122"/>
              <a:ea typeface="微软雅黑" panose="020B0503020204020204" pitchFamily="34" charset="-122"/>
            </a:endParaRPr>
          </a:p>
        </p:txBody>
      </p:sp>
      <p:grpSp>
        <p:nvGrpSpPr>
          <p:cNvPr id="28" name="组合 27"/>
          <p:cNvGrpSpPr/>
          <p:nvPr/>
        </p:nvGrpSpPr>
        <p:grpSpPr>
          <a:xfrm>
            <a:off x="5341099" y="1997224"/>
            <a:ext cx="1402358" cy="1402358"/>
            <a:chOff x="3851771" y="1163107"/>
            <a:chExt cx="1402358" cy="1402358"/>
          </a:xfrm>
          <a:solidFill>
            <a:srgbClr val="0070C0"/>
          </a:solidFill>
        </p:grpSpPr>
        <p:grpSp>
          <p:nvGrpSpPr>
            <p:cNvPr id="29" name="组合 28"/>
            <p:cNvGrpSpPr/>
            <p:nvPr/>
          </p:nvGrpSpPr>
          <p:grpSpPr>
            <a:xfrm>
              <a:off x="3851771" y="1163107"/>
              <a:ext cx="1402358" cy="1402358"/>
              <a:chOff x="304800" y="673100"/>
              <a:chExt cx="4000500" cy="4000500"/>
            </a:xfrm>
            <a:grpFill/>
            <a:effectLst>
              <a:outerShdw blurRad="444500" dist="254000" dir="8100000" algn="tr" rotWithShape="0">
                <a:prstClr val="black">
                  <a:alpha val="50000"/>
                </a:prstClr>
              </a:outerShdw>
            </a:effectLst>
          </p:grpSpPr>
          <p:sp>
            <p:nvSpPr>
              <p:cNvPr id="31" name="同心圆 30"/>
              <p:cNvSpPr/>
              <p:nvPr/>
            </p:nvSpPr>
            <p:spPr>
              <a:xfrm>
                <a:off x="304800" y="673100"/>
                <a:ext cx="4000500" cy="4000500"/>
              </a:xfrm>
              <a:prstGeom prst="donut">
                <a:avLst>
                  <a:gd name="adj" fmla="val 487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2" name="椭圆 31"/>
              <p:cNvSpPr/>
              <p:nvPr/>
            </p:nvSpPr>
            <p:spPr>
              <a:xfrm>
                <a:off x="392112" y="760412"/>
                <a:ext cx="3825874" cy="382587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30" name="TextBox 29"/>
            <p:cNvSpPr txBox="1"/>
            <p:nvPr/>
          </p:nvSpPr>
          <p:spPr>
            <a:xfrm>
              <a:off x="4105913" y="1664469"/>
              <a:ext cx="894080" cy="521970"/>
            </a:xfrm>
            <a:prstGeom prst="rect">
              <a:avLst/>
            </a:prstGeom>
            <a:grpFill/>
          </p:spPr>
          <p:txBody>
            <a:bodyPr wrap="none" rtlCol="0">
              <a:spAutoFit/>
            </a:bodyPr>
            <a:p>
              <a:pPr algn="ctr" fontAlgn="auto">
                <a:spcBef>
                  <a:spcPts val="0"/>
                </a:spcBef>
                <a:spcAft>
                  <a:spcPts val="0"/>
                </a:spcAft>
                <a:defRPr/>
              </a:pPr>
              <a:r>
                <a:rPr lang="zh-CN" altLang="en-US" sz="2800" b="1" dirty="0" smtClean="0">
                  <a:solidFill>
                    <a:schemeClr val="bg1"/>
                  </a:solidFill>
                  <a:latin typeface="微软雅黑" panose="020B0503020204020204" pitchFamily="34" charset="-122"/>
                  <a:ea typeface="微软雅黑" panose="020B0503020204020204" pitchFamily="34" charset="-122"/>
                </a:rPr>
                <a:t>决策</a:t>
              </a:r>
              <a:endParaRPr lang="zh-CN" altLang="en-US" sz="2800" b="1" dirty="0" smtClean="0">
                <a:solidFill>
                  <a:schemeClr val="bg1"/>
                </a:solidFill>
                <a:latin typeface="微软雅黑" panose="020B0503020204020204" pitchFamily="34" charset="-122"/>
                <a:ea typeface="微软雅黑" panose="020B0503020204020204" pitchFamily="34" charset="-122"/>
              </a:endParaRPr>
            </a:p>
          </p:txBody>
        </p:sp>
      </p:grpSp>
      <p:sp>
        <p:nvSpPr>
          <p:cNvPr id="33" name="文本框 32"/>
          <p:cNvSpPr txBox="1"/>
          <p:nvPr/>
        </p:nvSpPr>
        <p:spPr>
          <a:xfrm>
            <a:off x="1733550" y="1310640"/>
            <a:ext cx="2672080" cy="521970"/>
          </a:xfrm>
          <a:prstGeom prst="rect">
            <a:avLst/>
          </a:prstGeom>
          <a:noFill/>
        </p:spPr>
        <p:txBody>
          <a:bodyPr wrap="none" rtlCol="0" anchor="t">
            <a:spAutoFit/>
          </a:bodyPr>
          <a:p>
            <a:pPr algn="l"/>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二、决策的内涵</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94213" name="矩形 94212"/>
          <p:cNvSpPr/>
          <p:nvPr/>
        </p:nvSpPr>
        <p:spPr>
          <a:xfrm>
            <a:off x="776605" y="1824355"/>
            <a:ext cx="10380980" cy="525589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zh-CN" altLang="en-US" sz="2800" b="1" dirty="0">
                <a:solidFill>
                  <a:srgbClr val="FF0000"/>
                </a:solidFill>
                <a:latin typeface="楷体_GB2312" pitchFamily="49" charset="-122"/>
                <a:ea typeface="楷体_GB2312" pitchFamily="49" charset="-122"/>
              </a:rPr>
              <a:t>快乐蜂食品公司</a:t>
            </a:r>
            <a:r>
              <a:rPr lang="zh-CN" altLang="en-US" sz="2800" b="1" dirty="0">
                <a:solidFill>
                  <a:srgbClr val="002060"/>
                </a:solidFill>
                <a:latin typeface="Times New Roman" panose="02020603050405020304" pitchFamily="18" charset="0"/>
                <a:ea typeface="楷体_GB2312" pitchFamily="49" charset="-122"/>
              </a:rPr>
              <a:t>（</a:t>
            </a:r>
            <a:r>
              <a:rPr lang="en-US" altLang="zh-CN" sz="2800" b="1" dirty="0">
                <a:solidFill>
                  <a:srgbClr val="002060"/>
                </a:solidFill>
                <a:latin typeface="Times New Roman" panose="02020603050405020304" pitchFamily="18" charset="0"/>
                <a:ea typeface="楷体_GB2312" pitchFamily="49" charset="-122"/>
              </a:rPr>
              <a:t>Jollibee Foods Crop</a:t>
            </a:r>
            <a:r>
              <a:rPr lang="zh-CN" altLang="en-US" sz="2800" b="1" dirty="0">
                <a:solidFill>
                  <a:srgbClr val="002060"/>
                </a:solidFill>
                <a:latin typeface="Times New Roman" panose="02020603050405020304" pitchFamily="18" charset="0"/>
                <a:ea typeface="楷体_GB2312" pitchFamily="49" charset="-122"/>
              </a:rPr>
              <a:t>）</a:t>
            </a:r>
            <a:r>
              <a:rPr lang="zh-CN" altLang="en-US" sz="2800" b="1" dirty="0">
                <a:solidFill>
                  <a:srgbClr val="002060"/>
                </a:solidFill>
                <a:latin typeface="楷体_GB2312" pitchFamily="49" charset="-122"/>
                <a:ea typeface="楷体_GB2312" pitchFamily="49" charset="-122"/>
              </a:rPr>
              <a:t>成立于</a:t>
            </a:r>
            <a:r>
              <a:rPr lang="en-US" altLang="zh-CN" sz="2800" b="1" dirty="0">
                <a:solidFill>
                  <a:srgbClr val="002060"/>
                </a:solidFill>
                <a:latin typeface="楷体_GB2312" pitchFamily="49" charset="-122"/>
                <a:ea typeface="楷体_GB2312" pitchFamily="49" charset="-122"/>
              </a:rPr>
              <a:t>1978</a:t>
            </a:r>
            <a:r>
              <a:rPr lang="zh-CN" altLang="en-US" sz="2800" b="1" dirty="0">
                <a:solidFill>
                  <a:srgbClr val="002060"/>
                </a:solidFill>
                <a:latin typeface="楷体_GB2312" pitchFamily="49" charset="-122"/>
                <a:ea typeface="楷体_GB2312" pitchFamily="49" charset="-122"/>
              </a:rPr>
              <a:t>年，是菲律宾最大的餐饮集团连锁企业之一，旗下</a:t>
            </a:r>
            <a:r>
              <a:rPr lang="en-US" altLang="zh-CN" sz="2800" b="1" dirty="0">
                <a:solidFill>
                  <a:srgbClr val="002060"/>
                </a:solidFill>
                <a:latin typeface="楷体_GB2312" pitchFamily="49" charset="-122"/>
                <a:ea typeface="楷体_GB2312" pitchFamily="49" charset="-122"/>
              </a:rPr>
              <a:t>7</a:t>
            </a:r>
            <a:r>
              <a:rPr lang="zh-CN" altLang="en-US" sz="2800" b="1" dirty="0">
                <a:solidFill>
                  <a:srgbClr val="002060"/>
                </a:solidFill>
                <a:latin typeface="楷体_GB2312" pitchFamily="49" charset="-122"/>
                <a:ea typeface="楷体_GB2312" pitchFamily="49" charset="-122"/>
              </a:rPr>
              <a:t>个高级品牌，于</a:t>
            </a:r>
            <a:r>
              <a:rPr lang="en-US" altLang="zh-CN" sz="2800" b="1" dirty="0">
                <a:solidFill>
                  <a:srgbClr val="002060"/>
                </a:solidFill>
                <a:latin typeface="楷体_GB2312" pitchFamily="49" charset="-122"/>
                <a:ea typeface="楷体_GB2312" pitchFamily="49" charset="-122"/>
              </a:rPr>
              <a:t>19</a:t>
            </a:r>
            <a:r>
              <a:rPr lang="zh-CN" altLang="en-US" sz="2800" b="1" dirty="0">
                <a:solidFill>
                  <a:srgbClr val="002060"/>
                </a:solidFill>
                <a:latin typeface="楷体_GB2312" pitchFamily="49" charset="-122"/>
                <a:ea typeface="楷体_GB2312" pitchFamily="49" charset="-122"/>
              </a:rPr>
              <a:t>余个国家拥有超过</a:t>
            </a:r>
            <a:r>
              <a:rPr lang="en-US" altLang="zh-CN" sz="2800" b="1" dirty="0">
                <a:solidFill>
                  <a:srgbClr val="002060"/>
                </a:solidFill>
                <a:latin typeface="楷体_GB2312" pitchFamily="49" charset="-122"/>
                <a:ea typeface="楷体_GB2312" pitchFamily="49" charset="-122"/>
              </a:rPr>
              <a:t>1500</a:t>
            </a:r>
            <a:r>
              <a:rPr lang="zh-CN" altLang="en-US" sz="2800" b="1" dirty="0">
                <a:solidFill>
                  <a:srgbClr val="002060"/>
                </a:solidFill>
                <a:latin typeface="楷体_GB2312" pitchFamily="49" charset="-122"/>
                <a:ea typeface="楷体_GB2312" pitchFamily="49" charset="-122"/>
              </a:rPr>
              <a:t>家餐厅，并不断继续在世界各地拓展集团的规模。快乐蜂集团于</a:t>
            </a:r>
            <a:r>
              <a:rPr lang="en-US" altLang="zh-CN" sz="2800" b="1" dirty="0">
                <a:solidFill>
                  <a:srgbClr val="002060"/>
                </a:solidFill>
                <a:latin typeface="楷体_GB2312" pitchFamily="49" charset="-122"/>
                <a:ea typeface="楷体_GB2312" pitchFamily="49" charset="-122"/>
              </a:rPr>
              <a:t>2004</a:t>
            </a:r>
            <a:r>
              <a:rPr lang="zh-CN" altLang="en-US" sz="2800" b="1" dirty="0">
                <a:solidFill>
                  <a:srgbClr val="002060"/>
                </a:solidFill>
                <a:latin typeface="楷体_GB2312" pitchFamily="49" charset="-122"/>
                <a:ea typeface="楷体_GB2312" pitchFamily="49" charset="-122"/>
              </a:rPr>
              <a:t>年开始拥有永和大王。在中国近</a:t>
            </a:r>
            <a:r>
              <a:rPr lang="en-US" altLang="zh-CN" sz="2800" b="1" dirty="0">
                <a:solidFill>
                  <a:srgbClr val="002060"/>
                </a:solidFill>
                <a:latin typeface="楷体_GB2312" pitchFamily="49" charset="-122"/>
                <a:ea typeface="楷体_GB2312" pitchFamily="49" charset="-122"/>
              </a:rPr>
              <a:t>20</a:t>
            </a:r>
            <a:r>
              <a:rPr lang="zh-CN" altLang="en-US" sz="2800" b="1" dirty="0">
                <a:solidFill>
                  <a:srgbClr val="002060"/>
                </a:solidFill>
                <a:latin typeface="楷体_GB2312" pitchFamily="49" charset="-122"/>
                <a:ea typeface="楷体_GB2312" pitchFamily="49" charset="-122"/>
              </a:rPr>
              <a:t>个城市开设</a:t>
            </a:r>
            <a:r>
              <a:rPr lang="en-US" altLang="zh-CN" sz="2800" b="1" dirty="0">
                <a:solidFill>
                  <a:srgbClr val="002060"/>
                </a:solidFill>
                <a:latin typeface="楷体_GB2312" pitchFamily="49" charset="-122"/>
                <a:ea typeface="楷体_GB2312" pitchFamily="49" charset="-122"/>
              </a:rPr>
              <a:t>120</a:t>
            </a:r>
            <a:r>
              <a:rPr lang="zh-CN" altLang="en-US" sz="2800" b="1" dirty="0">
                <a:solidFill>
                  <a:srgbClr val="002060"/>
                </a:solidFill>
                <a:latin typeface="楷体_GB2312" pitchFamily="49" charset="-122"/>
                <a:ea typeface="楷体_GB2312" pitchFamily="49" charset="-122"/>
              </a:rPr>
              <a:t>余家餐厅，员工总数超过</a:t>
            </a:r>
            <a:r>
              <a:rPr lang="en-US" altLang="zh-CN" sz="2800" b="1" dirty="0">
                <a:solidFill>
                  <a:srgbClr val="002060"/>
                </a:solidFill>
                <a:latin typeface="楷体_GB2312" pitchFamily="49" charset="-122"/>
                <a:ea typeface="楷体_GB2312" pitchFamily="49" charset="-122"/>
              </a:rPr>
              <a:t>5000</a:t>
            </a:r>
            <a:r>
              <a:rPr lang="zh-CN" altLang="en-US" sz="2800" b="1" dirty="0">
                <a:solidFill>
                  <a:srgbClr val="002060"/>
                </a:solidFill>
                <a:latin typeface="楷体_GB2312" pitchFamily="49" charset="-122"/>
                <a:ea typeface="楷体_GB2312" pitchFamily="49" charset="-122"/>
              </a:rPr>
              <a:t>名，是中国大陆第一家、且规模最大的</a:t>
            </a:r>
            <a:r>
              <a:rPr lang="en-US" altLang="zh-CN" sz="2800" b="1" dirty="0">
                <a:solidFill>
                  <a:srgbClr val="002060"/>
                </a:solidFill>
                <a:latin typeface="楷体_GB2312" pitchFamily="49" charset="-122"/>
                <a:ea typeface="楷体_GB2312" pitchFamily="49" charset="-122"/>
              </a:rPr>
              <a:t>24</a:t>
            </a:r>
            <a:r>
              <a:rPr lang="zh-CN" altLang="en-US" sz="2800" b="1" dirty="0">
                <a:solidFill>
                  <a:srgbClr val="002060"/>
                </a:solidFill>
                <a:latin typeface="楷体_GB2312" pitchFamily="49" charset="-122"/>
                <a:ea typeface="楷体_GB2312" pitchFamily="49" charset="-122"/>
              </a:rPr>
              <a:t>小时电话及网络外送服务的中式快餐连锁企业，成为立足发扬光大中华美食，并专业从事快餐连锁经营管理的大型餐饮集团。</a:t>
            </a:r>
            <a:endParaRPr lang="zh-CN" altLang="en-US" sz="2800" b="1" dirty="0">
              <a:solidFill>
                <a:srgbClr val="002060"/>
              </a:solidFill>
              <a:latin typeface="楷体_GB2312" pitchFamily="49" charset="-122"/>
              <a:ea typeface="楷体_GB2312" pitchFamily="49" charset="-122"/>
            </a:endParaRPr>
          </a:p>
        </p:txBody>
      </p:sp>
      <p:sp>
        <p:nvSpPr>
          <p:cNvPr id="94214" name="任意多边形 94213"/>
          <p:cNvSpPr/>
          <p:nvPr/>
        </p:nvSpPr>
        <p:spPr>
          <a:xfrm>
            <a:off x="1799590" y="600393"/>
            <a:ext cx="4968875" cy="1223962"/>
          </a:xfrm>
          <a:custGeom>
            <a:avLst/>
            <a:gdLst>
              <a:gd name="txL" fmla="*/ 3375 w 21600"/>
              <a:gd name="txT" fmla="*/ 5400 h 21600"/>
              <a:gd name="txR" fmla="*/ 18900 w 21600"/>
              <a:gd name="txB" fmla="*/ 16200 h 21600"/>
            </a:gdLst>
            <a:ahLst/>
            <a:cxnLst>
              <a:cxn ang="270">
                <a:pos x="16200" y="0"/>
              </a:cxn>
              <a:cxn ang="180">
                <a:pos x="0" y="10800"/>
              </a:cxn>
              <a:cxn ang="90">
                <a:pos x="16200" y="21600"/>
              </a:cxn>
              <a:cxn ang="0">
                <a:pos x="21600" y="10800"/>
              </a:cxn>
            </a:cxnLst>
            <a:rect l="txL" t="txT" r="txR" b="txB"/>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tx2">
              <a:lumMod val="75000"/>
            </a:schemeClr>
          </a:solidFill>
          <a:ln w="9525">
            <a:noFill/>
          </a:ln>
        </p:spPr>
        <p:txBody>
          <a:bodyPr wrap="none" anchor="ctr"/>
          <a:p>
            <a:pPr algn="ctr"/>
            <a:r>
              <a:rPr lang="zh-CN" altLang="en-US" sz="4000" b="1" dirty="0">
                <a:solidFill>
                  <a:schemeClr val="bg1"/>
                </a:solidFill>
                <a:latin typeface="Arial" panose="020B0604020202020204" pitchFamily="34" charset="0"/>
              </a:rPr>
              <a:t>餐饮集团简介</a:t>
            </a:r>
            <a:endParaRPr lang="zh-CN" altLang="en-US" sz="4000" b="1" dirty="0">
              <a:solidFill>
                <a:schemeClr val="bg1"/>
              </a:solidFill>
              <a:latin typeface="Arial" panose="020B0604020202020204" pitchFamily="34"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4214"/>
                                        </p:tgtEl>
                                        <p:attrNameLst>
                                          <p:attrName>style.visibility</p:attrName>
                                        </p:attrNameLst>
                                      </p:cBhvr>
                                      <p:to>
                                        <p:strVal val="visible"/>
                                      </p:to>
                                    </p:set>
                                    <p:animEffect transition="in" filter="blinds(horizontal)">
                                      <p:cBhvr>
                                        <p:cTn id="10" dur="500"/>
                                        <p:tgtEl>
                                          <p:spTgt spid="94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421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11621" name="矩形 111620"/>
          <p:cNvSpPr/>
          <p:nvPr/>
        </p:nvSpPr>
        <p:spPr>
          <a:xfrm>
            <a:off x="1414145" y="1548130"/>
            <a:ext cx="9387205" cy="4530725"/>
          </a:xfrm>
          <a:prstGeom prst="rect">
            <a:avLst/>
          </a:prstGeom>
          <a:noFill/>
          <a:ln w="9525">
            <a:solidFill>
              <a:schemeClr val="tx1"/>
            </a:solidFill>
            <a:prstDash val="dash"/>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en-US" altLang="zh-CN" sz="2800" b="1" dirty="0">
                <a:solidFill>
                  <a:schemeClr val="tx2">
                    <a:lumMod val="75000"/>
                  </a:schemeClr>
                </a:solidFill>
                <a:latin typeface="宋体" panose="02010600030101010101" pitchFamily="2" charset="-122"/>
              </a:rPr>
              <a:t>1978</a:t>
            </a:r>
            <a:r>
              <a:rPr lang="zh-CN" altLang="en-US" sz="2800" b="1" dirty="0">
                <a:solidFill>
                  <a:schemeClr val="tx2">
                    <a:lumMod val="75000"/>
                  </a:schemeClr>
                </a:solidFill>
                <a:latin typeface="宋体" panose="02010600030101010101" pitchFamily="2" charset="-122"/>
              </a:rPr>
              <a:t>年，由冰淇淋起家的陈觉中正式成立快乐蜂食品公司，设立七家分店，做</a:t>
            </a:r>
            <a:r>
              <a:rPr lang="zh-CN" altLang="en-US" sz="2800" b="1" dirty="0">
                <a:solidFill>
                  <a:srgbClr val="FF0000"/>
                </a:solidFill>
                <a:latin typeface="宋体" panose="02010600030101010101" pitchFamily="2" charset="-122"/>
              </a:rPr>
              <a:t>卖汉堡包</a:t>
            </a:r>
            <a:r>
              <a:rPr lang="zh-CN" altLang="en-US" sz="2800" b="1" dirty="0">
                <a:solidFill>
                  <a:schemeClr val="tx2">
                    <a:lumMod val="75000"/>
                  </a:schemeClr>
                </a:solidFill>
                <a:latin typeface="宋体" panose="02010600030101010101" pitchFamily="2" charset="-122"/>
              </a:rPr>
              <a:t>生意。 </a:t>
            </a:r>
            <a:endParaRPr lang="zh-CN" altLang="en-US" sz="2800" b="1" dirty="0">
              <a:solidFill>
                <a:schemeClr val="tx2">
                  <a:lumMod val="75000"/>
                </a:schemeClr>
              </a:solidFill>
              <a:latin typeface="宋体" panose="02010600030101010101" pitchFamily="2" charset="-122"/>
            </a:endParaRPr>
          </a:p>
          <a:p>
            <a:pPr lvl="0"/>
            <a:r>
              <a:rPr lang="zh-CN" altLang="en-US" sz="2800" b="1" dirty="0">
                <a:solidFill>
                  <a:schemeClr val="tx2">
                    <a:lumMod val="75000"/>
                  </a:schemeClr>
                </a:solidFill>
                <a:latin typeface="宋体" panose="02010600030101010101" pitchFamily="2" charset="-122"/>
              </a:rPr>
              <a:t>陈觉中创立快乐蜂快餐连锁店三年后，便面临一场严峻考验。国际著名的美国快餐巨无霸</a:t>
            </a:r>
            <a:r>
              <a:rPr lang="zh-CN" altLang="en-US" sz="2800" b="1" dirty="0">
                <a:solidFill>
                  <a:srgbClr val="FF0000"/>
                </a:solidFill>
                <a:latin typeface="宋体" panose="02010600030101010101" pitchFamily="2" charset="-122"/>
              </a:rPr>
              <a:t>麦当劳於</a:t>
            </a:r>
            <a:r>
              <a:rPr lang="en-US" altLang="zh-CN" sz="2800" b="1" dirty="0">
                <a:solidFill>
                  <a:srgbClr val="FF0000"/>
                </a:solidFill>
                <a:latin typeface="宋体" panose="02010600030101010101" pitchFamily="2" charset="-122"/>
              </a:rPr>
              <a:t>1981</a:t>
            </a:r>
            <a:r>
              <a:rPr lang="zh-CN" altLang="en-US" sz="2800" b="1" dirty="0">
                <a:solidFill>
                  <a:srgbClr val="FF0000"/>
                </a:solidFill>
                <a:latin typeface="宋体" panose="02010600030101010101" pitchFamily="2" charset="-122"/>
              </a:rPr>
              <a:t>年登陆菲律宾</a:t>
            </a:r>
            <a:r>
              <a:rPr lang="zh-CN" altLang="en-US" sz="2800" b="1" dirty="0">
                <a:solidFill>
                  <a:schemeClr val="tx2">
                    <a:lumMod val="75000"/>
                  </a:schemeClr>
                </a:solidFill>
                <a:latin typeface="宋体" panose="02010600030101010101" pitchFamily="2" charset="-122"/>
              </a:rPr>
              <a:t>，在马尼拉开设首家麦当劳快餐店，准备大开拳脚。当时许多人都看好麦当劳，</a:t>
            </a:r>
            <a:r>
              <a:rPr lang="zh-CN" altLang="en-US" sz="2800" b="1" dirty="0">
                <a:solidFill>
                  <a:srgbClr val="FF0000"/>
                </a:solidFill>
                <a:latin typeface="宋体" panose="02010600030101010101" pitchFamily="2" charset="-122"/>
              </a:rPr>
              <a:t>认为陈觉中当时经营的</a:t>
            </a:r>
            <a:r>
              <a:rPr lang="en-US" altLang="zh-CN" sz="2800" b="1" dirty="0">
                <a:solidFill>
                  <a:srgbClr val="FF0000"/>
                </a:solidFill>
                <a:latin typeface="宋体" panose="02010600030101010101" pitchFamily="2" charset="-122"/>
              </a:rPr>
              <a:t>11</a:t>
            </a:r>
            <a:r>
              <a:rPr lang="zh-CN" altLang="en-US" sz="2800" b="1" dirty="0">
                <a:solidFill>
                  <a:srgbClr val="FF0000"/>
                </a:solidFill>
                <a:latin typeface="宋体" panose="02010600030101010101" pitchFamily="2" charset="-122"/>
              </a:rPr>
              <a:t>家快餐连锁店迟早会陷入困境，难於支撑。</a:t>
            </a:r>
            <a:endParaRPr lang="zh-CN" altLang="en-US" sz="2800" b="1" dirty="0">
              <a:solidFill>
                <a:srgbClr val="FF0000"/>
              </a:solidFill>
              <a:latin typeface="宋体" panose="02010600030101010101" pitchFamily="2" charset="-122"/>
            </a:endParaRPr>
          </a:p>
        </p:txBody>
      </p:sp>
      <p:pic>
        <p:nvPicPr>
          <p:cNvPr id="111626" name="图片 111625" descr="07a8"/>
          <p:cNvPicPr>
            <a:picLocks noChangeAspect="1"/>
          </p:cNvPicPr>
          <p:nvPr/>
        </p:nvPicPr>
        <p:blipFill>
          <a:blip r:embed="rId1"/>
          <a:stretch>
            <a:fillRect/>
          </a:stretch>
        </p:blipFill>
        <p:spPr>
          <a:xfrm>
            <a:off x="4872038" y="4868863"/>
            <a:ext cx="2232025" cy="1655762"/>
          </a:xfrm>
          <a:prstGeom prst="rect">
            <a:avLst/>
          </a:prstGeom>
          <a:noFill/>
          <a:ln w="9525">
            <a:noFill/>
          </a:ln>
        </p:spPr>
      </p:pic>
      <p:sp>
        <p:nvSpPr>
          <p:cNvPr id="111625" name="矩形 111624"/>
          <p:cNvSpPr/>
          <p:nvPr/>
        </p:nvSpPr>
        <p:spPr>
          <a:xfrm>
            <a:off x="7175500" y="5516563"/>
            <a:ext cx="719138" cy="457200"/>
          </a:xfrm>
          <a:prstGeom prst="rect">
            <a:avLst/>
          </a:prstGeom>
        </p:spPr>
        <p:txBody>
          <a:bodyPr wrap="none" fromWordArt="1">
            <a:prstTxWarp prst="textPlain">
              <a:avLst>
                <a:gd name="adj" fmla="val 50000"/>
              </a:avLst>
            </a:prstTxWarp>
            <a:normAutofit fontScale="60000"/>
          </a:bodyPr>
          <a:p>
            <a:pPr algn="ctr"/>
            <a:r>
              <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rPr>
              <a:t>PK</a:t>
            </a:r>
            <a:endParaRPr lang="zh-CN" altLang="en-US" sz="3600">
              <a:ln w="19050" cap="flat" cmpd="sng">
                <a:solidFill>
                  <a:srgbClr val="99CCFF"/>
                </a:solidFill>
                <a:prstDash val="soli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endParaRPr>
          </a:p>
        </p:txBody>
      </p:sp>
      <p:pic>
        <p:nvPicPr>
          <p:cNvPr id="111624" name="图片 111623" descr="2008524155151338_2"/>
          <p:cNvPicPr>
            <a:picLocks noChangeAspect="1"/>
          </p:cNvPicPr>
          <p:nvPr/>
        </p:nvPicPr>
        <p:blipFill>
          <a:blip r:embed="rId2"/>
          <a:stretch>
            <a:fillRect/>
          </a:stretch>
        </p:blipFill>
        <p:spPr>
          <a:xfrm>
            <a:off x="8040688" y="4797425"/>
            <a:ext cx="2411412" cy="1725613"/>
          </a:xfrm>
          <a:prstGeom prst="rect">
            <a:avLst/>
          </a:prstGeom>
          <a:noFill/>
          <a:ln w="9525">
            <a:noFill/>
          </a:ln>
        </p:spPr>
      </p:pic>
      <p:sp>
        <p:nvSpPr>
          <p:cNvPr id="111622" name="标题 111621"/>
          <p:cNvSpPr>
            <a:spLocks noGrp="1"/>
          </p:cNvSpPr>
          <p:nvPr/>
        </p:nvSpPr>
        <p:spPr>
          <a:xfrm>
            <a:off x="1992630" y="764540"/>
            <a:ext cx="8229600" cy="783590"/>
          </a:xfrm>
        </p:spPr>
        <p:txBody>
          <a:bodyPr anchor="ct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zh-CN" altLang="en-US" sz="4000" b="1" dirty="0">
                <a:solidFill>
                  <a:schemeClr val="tx2">
                    <a:lumMod val="75000"/>
                  </a:schemeClr>
                </a:solidFill>
                <a:ea typeface="宋体" panose="02010600030101010101" pitchFamily="2" charset="-122"/>
                <a:cs typeface="+mn-cs"/>
              </a:rPr>
              <a:t>背景分析</a:t>
            </a:r>
            <a:r>
              <a:rPr lang="zh-CN" altLang="en-US" sz="4000" b="1" dirty="0">
                <a:solidFill>
                  <a:schemeClr val="tx2">
                    <a:lumMod val="75000"/>
                  </a:schemeClr>
                </a:solidFill>
                <a:latin typeface="Arial" panose="020B0604020202020204" pitchFamily="34" charset="0"/>
                <a:ea typeface="宋体" panose="02010600030101010101" pitchFamily="2" charset="-122"/>
                <a:cs typeface="+mn-cs"/>
              </a:rPr>
              <a:t>——</a:t>
            </a:r>
            <a:r>
              <a:rPr lang="zh-CN" altLang="en-US" sz="4000" b="1" dirty="0">
                <a:solidFill>
                  <a:schemeClr val="tx2">
                    <a:lumMod val="75000"/>
                  </a:schemeClr>
                </a:solidFill>
                <a:ea typeface="宋体" panose="02010600030101010101" pitchFamily="2" charset="-122"/>
                <a:cs typeface="+mn-cs"/>
              </a:rPr>
              <a:t>麦当劳入侵</a:t>
            </a:r>
            <a:endParaRPr lang="zh-CN" altLang="en-US" sz="4000" b="1" dirty="0">
              <a:solidFill>
                <a:schemeClr val="tx2">
                  <a:lumMod val="75000"/>
                </a:schemeClr>
              </a:solidFill>
              <a:ea typeface="宋体" panose="02010600030101010101" pitchFamily="2"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00358" name="标题 100357"/>
          <p:cNvSpPr>
            <a:spLocks noGrp="1"/>
          </p:cNvSpPr>
          <p:nvPr/>
        </p:nvSpPr>
        <p:spPr>
          <a:xfrm>
            <a:off x="1774825" y="764858"/>
            <a:ext cx="8642350" cy="1143000"/>
          </a:xfrm>
        </p:spPr>
        <p:txBody>
          <a:bodyPr anchor="ctr"/>
          <a:lst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r>
              <a:rPr lang="en-US" altLang="zh-CN" sz="4200" b="1" dirty="0">
                <a:solidFill>
                  <a:srgbClr val="FF0000"/>
                </a:solidFill>
              </a:rPr>
              <a:t>陈觉中</a:t>
            </a:r>
            <a:r>
              <a:rPr lang="zh-CN" altLang="en-US" sz="4200" b="1" dirty="0">
                <a:solidFill>
                  <a:srgbClr val="FF0000"/>
                </a:solidFill>
              </a:rPr>
              <a:t>的决策</a:t>
            </a:r>
            <a:br>
              <a:rPr lang="zh-CN" altLang="en-US" sz="4200" b="1" dirty="0">
                <a:solidFill>
                  <a:srgbClr val="FF0000"/>
                </a:solidFill>
              </a:rPr>
            </a:br>
            <a:r>
              <a:rPr lang="zh-CN" altLang="en-US" sz="4200" b="1" dirty="0">
                <a:solidFill>
                  <a:srgbClr val="FF0000"/>
                </a:solidFill>
              </a:rPr>
              <a:t>  </a:t>
            </a:r>
            <a:r>
              <a:rPr lang="en-US" altLang="zh-CN" sz="3000" b="1">
                <a:latin typeface="Arial" panose="020B0604020202020204" pitchFamily="34" charset="0"/>
              </a:rPr>
              <a:t>—</a:t>
            </a:r>
            <a:r>
              <a:rPr lang="zh-CN" altLang="en-US" sz="3000" b="1" dirty="0"/>
              <a:t>放弃快乐蜂？或如何击败麦劳？</a:t>
            </a:r>
            <a:endParaRPr lang="zh-CN" altLang="en-US" sz="3000" b="1" dirty="0"/>
          </a:p>
        </p:txBody>
      </p:sp>
      <p:sp>
        <p:nvSpPr>
          <p:cNvPr id="100357" name="矩形 100356"/>
          <p:cNvSpPr/>
          <p:nvPr/>
        </p:nvSpPr>
        <p:spPr>
          <a:xfrm>
            <a:off x="893445" y="2011045"/>
            <a:ext cx="10631805" cy="4024630"/>
          </a:xfrm>
          <a:prstGeom prst="rect">
            <a:avLst/>
          </a:prstGeom>
          <a:noFill/>
          <a:ln w="9525">
            <a:solidFill>
              <a:srgbClr val="054682"/>
            </a:solidFill>
            <a:prstDash val="dash"/>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buNone/>
            </a:pPr>
            <a:r>
              <a:rPr lang="en-US" altLang="zh-CN" sz="3600" b="1" dirty="0">
                <a:solidFill>
                  <a:srgbClr val="990033"/>
                </a:solidFill>
                <a:latin typeface="宋体" panose="02010600030101010101" pitchFamily="2" charset="-122"/>
              </a:rPr>
              <a:t>    1</a:t>
            </a:r>
            <a:r>
              <a:rPr lang="zh-CN" altLang="en-US" sz="3600" b="1" dirty="0">
                <a:solidFill>
                  <a:srgbClr val="990033"/>
                </a:solidFill>
                <a:latin typeface="宋体" panose="02010600030101010101" pitchFamily="2" charset="-122"/>
              </a:rPr>
              <a:t>、环境分析</a:t>
            </a:r>
            <a:endParaRPr lang="zh-CN" altLang="en-US" sz="3600" b="1" dirty="0">
              <a:solidFill>
                <a:srgbClr val="990033"/>
              </a:solidFill>
              <a:latin typeface="宋体" panose="02010600030101010101" pitchFamily="2" charset="-122"/>
            </a:endParaRPr>
          </a:p>
          <a:p>
            <a:pPr lvl="2" algn="l">
              <a:buNone/>
            </a:pPr>
            <a:r>
              <a:rPr lang="zh-CN" altLang="en-US" sz="2800" b="1" dirty="0">
                <a:solidFill>
                  <a:srgbClr val="0000FF"/>
                </a:solidFill>
                <a:latin typeface="楷体_GB2312" pitchFamily="49" charset="-122"/>
                <a:ea typeface="楷体_GB2312" pitchFamily="49" charset="-122"/>
              </a:rPr>
              <a:t>     </a:t>
            </a:r>
            <a:r>
              <a:rPr lang="zh-CN" altLang="en-US" sz="2800" b="1" dirty="0">
                <a:solidFill>
                  <a:srgbClr val="0000FF"/>
                </a:solidFill>
                <a:latin typeface="微软雅黑" panose="020B0503020204020204" pitchFamily="34" charset="-122"/>
                <a:ea typeface="微软雅黑" panose="020B0503020204020204" pitchFamily="34" charset="-122"/>
              </a:rPr>
              <a:t> </a:t>
            </a:r>
            <a:r>
              <a:rPr lang="zh-CN" altLang="en-US" sz="2400" b="1" dirty="0">
                <a:latin typeface="微软雅黑" panose="020B0503020204020204" pitchFamily="34" charset="-122"/>
                <a:ea typeface="微软雅黑" panose="020B0503020204020204" pitchFamily="34" charset="-122"/>
              </a:rPr>
              <a:t>菲律宾是我家，是我熟悉的市场。我有足够信心击败它。</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市场分析菲律宾：一个民族有一个民族的饮食嗜好与口味，世代沿袭。身为菲律宾人，更能了解本国人的饮食口味。菲律宾人的口味偏甜。 </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美国人把他们的文化和价值观念传到菲律宾，我们可以改说英语，也可以改穿西装，却无法改变饮食口味。快乐蜂集团决定奋力一搏。</a:t>
            </a:r>
            <a:endParaRPr lang="zh-CN" altLang="en-US" sz="2800" b="1" dirty="0">
              <a:solidFill>
                <a:srgbClr val="0000FF"/>
              </a:solidFill>
              <a:latin typeface="微软雅黑" panose="020B0503020204020204" pitchFamily="34" charset="-122"/>
              <a:ea typeface="微软雅黑" panose="020B0503020204020204" pitchFamily="34" charset="-122"/>
            </a:endParaRPr>
          </a:p>
          <a:p>
            <a:pPr lvl="2"/>
            <a:endParaRPr lang="zh-CN" altLang="en-US" sz="2800" b="1" dirty="0">
              <a:solidFill>
                <a:srgbClr val="990033"/>
              </a:solidFill>
              <a:latin typeface="微软雅黑" panose="020B0503020204020204" pitchFamily="34" charset="-122"/>
              <a:ea typeface="微软雅黑" panose="020B0503020204020204" pitchFamily="34" charset="-122"/>
            </a:endParaRPr>
          </a:p>
        </p:txBody>
      </p:sp>
      <p:sp>
        <p:nvSpPr>
          <p:cNvPr id="2" name="圆角矩形 1"/>
          <p:cNvSpPr/>
          <p:nvPr/>
        </p:nvSpPr>
        <p:spPr>
          <a:xfrm>
            <a:off x="6024245" y="1434465"/>
            <a:ext cx="3023870" cy="576580"/>
          </a:xfrm>
          <a:prstGeom prst="roundRect">
            <a:avLst/>
          </a:prstGeom>
          <a:noFill/>
          <a:ln>
            <a:solidFill>
              <a:srgbClr val="FF0000"/>
            </a:solidFill>
          </a:ln>
          <a:extLst>
            <a:ext uri="{909E8E84-426E-40DD-AFC4-6F175D3DCCD1}">
              <a14:hiddenFill xmlns:a14="http://schemas.microsoft.com/office/drawing/2010/main">
                <a:solidFill>
                  <a:schemeClr val="lt1"/>
                </a:solidFill>
              </a14:hiddenFill>
            </a:ext>
          </a:extLst>
        </p:spPr>
        <p:style>
          <a:lnRef idx="2">
            <a:schemeClr val="accent2"/>
          </a:lnRef>
          <a:fillRef idx="1">
            <a:schemeClr val="lt1"/>
          </a:fillRef>
          <a:effectRef idx="0">
            <a:schemeClr val="accent2"/>
          </a:effectRef>
          <a:fontRef idx="minor">
            <a:schemeClr val="dk1"/>
          </a:fontRef>
        </p:style>
        <p:txBody>
          <a:bodyPr rtlCol="0" anchor="ctr"/>
          <a:p>
            <a:pPr algn="ctr"/>
            <a:endParaRPr lang="zh-CN" altLang="en-US"/>
          </a:p>
        </p:txBody>
      </p:sp>
      <p:cxnSp>
        <p:nvCxnSpPr>
          <p:cNvPr id="4" name="直接连接符 3"/>
          <p:cNvCxnSpPr/>
          <p:nvPr/>
        </p:nvCxnSpPr>
        <p:spPr>
          <a:xfrm flipV="1">
            <a:off x="4925060" y="3053715"/>
            <a:ext cx="2517140" cy="6286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圆角矩形标注 5"/>
          <p:cNvSpPr/>
          <p:nvPr/>
        </p:nvSpPr>
        <p:spPr>
          <a:xfrm>
            <a:off x="8373745" y="1908175"/>
            <a:ext cx="3672205" cy="3114040"/>
          </a:xfrm>
          <a:prstGeom prst="wedgeRoundRectCallout">
            <a:avLst>
              <a:gd name="adj1" fmla="val -96775"/>
              <a:gd name="adj2" fmla="val -1174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a:latin typeface="微软雅黑" panose="020B0503020204020204" pitchFamily="34" charset="-122"/>
                <a:ea typeface="微软雅黑" panose="020B0503020204020204" pitchFamily="34" charset="-122"/>
              </a:rPr>
              <a:t>1. </a:t>
            </a:r>
            <a:r>
              <a:rPr lang="zh-CN" altLang="en-US" sz="2400" b="1">
                <a:latin typeface="微软雅黑" panose="020B0503020204020204" pitchFamily="34" charset="-122"/>
                <a:ea typeface="微软雅黑" panose="020B0503020204020204" pitchFamily="34" charset="-122"/>
              </a:rPr>
              <a:t>诊断问题</a:t>
            </a:r>
            <a:r>
              <a:rPr lang="zh-CN" altLang="en-US" sz="2400">
                <a:latin typeface="微软雅黑" panose="020B0503020204020204" pitchFamily="34" charset="-122"/>
                <a:ea typeface="微软雅黑" panose="020B0503020204020204" pitchFamily="34" charset="-122"/>
              </a:rPr>
              <a:t>（识别机会）</a:t>
            </a:r>
            <a:endParaRPr lang="zh-CN" altLang="en-US" sz="2400">
              <a:latin typeface="微软雅黑" panose="020B0503020204020204" pitchFamily="34" charset="-122"/>
              <a:ea typeface="微软雅黑" panose="020B0503020204020204" pitchFamily="34" charset="-122"/>
            </a:endParaRPr>
          </a:p>
          <a:p>
            <a:pPr algn="ctr"/>
            <a:r>
              <a:rPr lang="zh-CN" altLang="en-US" sz="2400">
                <a:latin typeface="微软雅黑" panose="020B0503020204020204" pitchFamily="34" charset="-122"/>
                <a:ea typeface="微软雅黑" panose="020B0503020204020204" pitchFamily="34" charset="-122"/>
              </a:rPr>
              <a:t>决策者必须知道哪里需要行动</a:t>
            </a:r>
            <a:endParaRPr lang="zh-CN" altLang="en-US" sz="2400">
              <a:latin typeface="微软雅黑" panose="020B0503020204020204" pitchFamily="34" charset="-122"/>
              <a:ea typeface="微软雅黑" panose="020B0503020204020204" pitchFamily="34" charset="-122"/>
            </a:endParaRPr>
          </a:p>
          <a:p>
            <a:pPr algn="ctr"/>
            <a:r>
              <a:rPr lang="zh-CN" altLang="en-US" sz="2400">
                <a:latin typeface="微软雅黑" panose="020B0503020204020204" pitchFamily="34" charset="-122"/>
                <a:ea typeface="微软雅黑" panose="020B0503020204020204" pitchFamily="34" charset="-122"/>
              </a:rPr>
              <a:t>尽力获取精确、可依赖的信息</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035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par>
                          <p:cTn id="20" fill="hold">
                            <p:stCondLst>
                              <p:cond delay="0"/>
                            </p:stCondLst>
                            <p:childTnLst>
                              <p:par>
                                <p:cTn id="21" presetID="2" presetClass="entr" presetSubtype="2"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1+#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animBg="1"/>
      <p:bldP spid="100357"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02405" name="矩形 102404"/>
          <p:cNvSpPr/>
          <p:nvPr/>
        </p:nvSpPr>
        <p:spPr>
          <a:xfrm>
            <a:off x="1244283" y="1016000"/>
            <a:ext cx="9217025" cy="5040313"/>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gn="l">
              <a:buNone/>
            </a:pPr>
            <a:r>
              <a:rPr lang="en-US" altLang="zh-CN" sz="2800" b="1" dirty="0">
                <a:solidFill>
                  <a:srgbClr val="990033"/>
                </a:solidFill>
                <a:latin typeface="宋体" panose="02010600030101010101" pitchFamily="2" charset="-122"/>
              </a:rPr>
              <a:t>   </a:t>
            </a:r>
            <a:r>
              <a:rPr lang="zh-CN" altLang="en-US" sz="3600" b="1" dirty="0">
                <a:solidFill>
                  <a:srgbClr val="990033"/>
                </a:solidFill>
                <a:latin typeface="宋体" panose="02010600030101010101" pitchFamily="2" charset="-122"/>
              </a:rPr>
              <a:t>  2、诊断和原因分析（知己知彼）</a:t>
            </a:r>
            <a:endParaRPr lang="zh-CN" altLang="en-US" sz="3600" b="1" dirty="0">
              <a:solidFill>
                <a:srgbClr val="990033"/>
              </a:solidFill>
              <a:latin typeface="宋体" panose="02010600030101010101" pitchFamily="2" charset="-122"/>
            </a:endParaRPr>
          </a:p>
          <a:p>
            <a:pPr lvl="2"/>
            <a:r>
              <a:rPr lang="zh-CN" altLang="en-US" sz="2400" b="1" dirty="0">
                <a:solidFill>
                  <a:srgbClr val="0000FF"/>
                </a:solidFill>
                <a:latin typeface="微软雅黑" panose="020B0503020204020204" pitchFamily="34" charset="-122"/>
                <a:ea typeface="微软雅黑" panose="020B0503020204020204" pitchFamily="34" charset="-122"/>
              </a:rPr>
              <a:t>麦当劳的优点？思考快乐蜂要以什么形式战胜麦当劳？</a:t>
            </a:r>
            <a:r>
              <a:rPr lang="zh-CN" altLang="en-US" sz="2400" b="1" dirty="0">
                <a:latin typeface="微软雅黑" panose="020B0503020204020204" pitchFamily="34" charset="-122"/>
                <a:ea typeface="微软雅黑" panose="020B0503020204020204" pitchFamily="34" charset="-122"/>
              </a:rPr>
              <a:t> </a:t>
            </a:r>
            <a:endParaRPr lang="zh-CN" altLang="en-US" sz="2400" b="1" dirty="0">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麦当劳的核心产品汉堡可乐薯条</a:t>
            </a:r>
            <a:endParaRPr lang="zh-CN" altLang="en-US" sz="2400" b="1" dirty="0">
              <a:latin typeface="微软雅黑" panose="020B0503020204020204" pitchFamily="34" charset="-122"/>
              <a:ea typeface="微软雅黑" panose="020B0503020204020204" pitchFamily="34" charset="-122"/>
            </a:endParaRPr>
          </a:p>
          <a:p>
            <a:pPr lvl="2"/>
            <a:r>
              <a:rPr lang="en-US" altLang="zh-CN"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：针对</a:t>
            </a:r>
            <a:r>
              <a:rPr lang="en-US" altLang="zh-CN" sz="2400" b="1" dirty="0">
                <a:latin typeface="微软雅黑" panose="020B0503020204020204" pitchFamily="34" charset="-122"/>
                <a:ea typeface="微软雅黑" panose="020B0503020204020204" pitchFamily="34" charset="-122"/>
              </a:rPr>
              <a:t>16</a:t>
            </a:r>
            <a:r>
              <a:rPr lang="zh-CN" altLang="en-US" sz="2400" b="1" dirty="0">
                <a:latin typeface="微软雅黑" panose="020B0503020204020204" pitchFamily="34" charset="-122"/>
                <a:ea typeface="微软雅黑" panose="020B0503020204020204" pitchFamily="34" charset="-122"/>
              </a:rPr>
              <a:t>岁以下的群体寻找答案，有</a:t>
            </a:r>
            <a:r>
              <a:rPr lang="en-US" altLang="zh-CN" sz="2400" b="1" dirty="0">
                <a:latin typeface="微软雅黑" panose="020B0503020204020204" pitchFamily="34" charset="-122"/>
                <a:ea typeface="微软雅黑" panose="020B0503020204020204" pitchFamily="34" charset="-122"/>
              </a:rPr>
              <a:t>90%</a:t>
            </a:r>
            <a:r>
              <a:rPr lang="zh-CN" altLang="en-US" sz="2400" b="1" dirty="0">
                <a:latin typeface="微软雅黑" panose="020B0503020204020204" pitchFamily="34" charset="-122"/>
                <a:ea typeface="微软雅黑" panose="020B0503020204020204" pitchFamily="34" charset="-122"/>
              </a:rPr>
              <a:t>表示喜欢，但是针对</a:t>
            </a:r>
            <a:r>
              <a:rPr lang="en-US" altLang="zh-CN" sz="2400" b="1" dirty="0">
                <a:latin typeface="微软雅黑" panose="020B0503020204020204" pitchFamily="34" charset="-122"/>
                <a:ea typeface="微软雅黑" panose="020B0503020204020204" pitchFamily="34" charset="-122"/>
              </a:rPr>
              <a:t>16</a:t>
            </a:r>
            <a:r>
              <a:rPr lang="zh-CN" altLang="en-US" sz="2400" b="1" dirty="0">
                <a:latin typeface="微软雅黑" panose="020B0503020204020204" pitchFamily="34" charset="-122"/>
                <a:ea typeface="微软雅黑" panose="020B0503020204020204" pitchFamily="34" charset="-122"/>
              </a:rPr>
              <a:t>岁以上人群，其喜爱率随着年龄增加而逐渐下降。</a:t>
            </a:r>
            <a:r>
              <a:rPr lang="en-US" altLang="zh-CN"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：成年人感觉到“卫生和方便”； </a:t>
            </a:r>
            <a:endParaRPr lang="zh-CN" altLang="en-US" sz="2400" b="1" dirty="0">
              <a:latin typeface="微软雅黑" panose="020B0503020204020204" pitchFamily="34" charset="-122"/>
              <a:ea typeface="微软雅黑" panose="020B0503020204020204" pitchFamily="34" charset="-122"/>
            </a:endParaRPr>
          </a:p>
          <a:p>
            <a:pPr lvl="2"/>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：“儿童乐园”牢牢抓住了低龄顾客，“卫生和方便”使很多临时顾客趋之若鹜，麦当劳其实不是买产品，而是</a:t>
            </a:r>
            <a:r>
              <a:rPr lang="zh-CN" altLang="en-US" sz="2400" b="1" dirty="0">
                <a:solidFill>
                  <a:srgbClr val="FF0000"/>
                </a:solidFill>
                <a:latin typeface="微软雅黑" panose="020B0503020204020204" pitchFamily="34" charset="-122"/>
                <a:ea typeface="微软雅黑" panose="020B0503020204020204" pitchFamily="34" charset="-122"/>
              </a:rPr>
              <a:t>卖环境和体验。</a:t>
            </a:r>
            <a:endParaRPr lang="zh-CN" altLang="en-US" sz="2400" b="1" dirty="0">
              <a:solidFill>
                <a:srgbClr val="FF0000"/>
              </a:solidFill>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麦当劳以自己独特的经营方式名列快餐业之前。</a:t>
            </a:r>
            <a:endParaRPr lang="zh-CN" altLang="en-US" sz="2400" b="1" dirty="0">
              <a:latin typeface="微软雅黑" panose="020B0503020204020204" pitchFamily="34" charset="-122"/>
              <a:ea typeface="微软雅黑" panose="020B0503020204020204" pitchFamily="34" charset="-122"/>
            </a:endParaRPr>
          </a:p>
        </p:txBody>
      </p:sp>
      <p:cxnSp>
        <p:nvCxnSpPr>
          <p:cNvPr id="4" name="直接连接符 3"/>
          <p:cNvCxnSpPr/>
          <p:nvPr/>
        </p:nvCxnSpPr>
        <p:spPr>
          <a:xfrm flipV="1">
            <a:off x="4709160" y="2060575"/>
            <a:ext cx="4699000" cy="1968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矩形标注 4"/>
          <p:cNvSpPr/>
          <p:nvPr/>
        </p:nvSpPr>
        <p:spPr>
          <a:xfrm>
            <a:off x="8746490" y="1754505"/>
            <a:ext cx="3032760" cy="3835400"/>
          </a:xfrm>
          <a:prstGeom prst="wedgeRectCallout">
            <a:avLst>
              <a:gd name="adj1" fmla="val -100065"/>
              <a:gd name="adj2" fmla="val -422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r>
              <a:rPr lang="zh-CN" altLang="en-US" sz="2400">
                <a:latin typeface="微软雅黑" panose="020B0503020204020204" pitchFamily="34" charset="-122"/>
                <a:ea typeface="微软雅黑" panose="020B0503020204020204" pitchFamily="34" charset="-122"/>
              </a:rPr>
              <a:t>2. 明确目标</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目标体现的是组织想要获得的结果</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明确所要获得结果的数量和质量</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1+#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03429" name="矩形 103428"/>
          <p:cNvSpPr/>
          <p:nvPr/>
        </p:nvSpPr>
        <p:spPr>
          <a:xfrm>
            <a:off x="1127125" y="1412875"/>
            <a:ext cx="9361488" cy="496887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buNone/>
            </a:pPr>
            <a:r>
              <a:rPr lang="en-US" altLang="zh-CN" sz="2800" b="1" dirty="0">
                <a:solidFill>
                  <a:srgbClr val="990033"/>
                </a:solidFill>
                <a:latin typeface="宋体" panose="02010600030101010101" pitchFamily="2" charset="-122"/>
              </a:rPr>
              <a:t>    </a:t>
            </a:r>
            <a:r>
              <a:rPr lang="zh-CN" altLang="en-US" sz="3600" b="1" dirty="0">
                <a:solidFill>
                  <a:srgbClr val="990033"/>
                </a:solidFill>
                <a:latin typeface="宋体" panose="02010600030101010101" pitchFamily="2" charset="-122"/>
              </a:rPr>
              <a:t> 3、拟订方案</a:t>
            </a:r>
            <a:endParaRPr lang="zh-CN" altLang="en-US" sz="2800" b="1" dirty="0">
              <a:solidFill>
                <a:srgbClr val="990033"/>
              </a:solidFill>
              <a:latin typeface="宋体" panose="02010600030101010101" pitchFamily="2" charset="-122"/>
            </a:endParaRPr>
          </a:p>
          <a:p>
            <a:pPr lvl="2" algn="l"/>
            <a:r>
              <a:rPr lang="zh-CN" altLang="en-US" sz="2400" b="1" dirty="0">
                <a:latin typeface="微软雅黑" panose="020B0503020204020204" pitchFamily="34" charset="-122"/>
                <a:ea typeface="微软雅黑" panose="020B0503020204020204" pitchFamily="34" charset="-122"/>
              </a:rPr>
              <a:t>1：菲律宾人喜欢甜味的食物 ，我们要开发出新的产品。注重</a:t>
            </a:r>
            <a:r>
              <a:rPr lang="zh-CN" altLang="en-US" sz="2400" b="1" dirty="0">
                <a:solidFill>
                  <a:srgbClr val="FF0000"/>
                </a:solidFill>
                <a:latin typeface="微软雅黑" panose="020B0503020204020204" pitchFamily="34" charset="-122"/>
                <a:ea typeface="微软雅黑" panose="020B0503020204020204" pitchFamily="34" charset="-122"/>
              </a:rPr>
              <a:t>开发适合当地消费者口味的快餐食品</a:t>
            </a:r>
            <a:r>
              <a:rPr lang="zh-CN" altLang="en-US" sz="2400" b="1" dirty="0">
                <a:latin typeface="微软雅黑" panose="020B0503020204020204" pitchFamily="34" charset="-122"/>
                <a:ea typeface="微软雅黑" panose="020B0503020204020204" pitchFamily="34" charset="-122"/>
              </a:rPr>
              <a:t> 。</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2：“快乐蜂”集团的所有品牌快餐都讲究</a:t>
            </a:r>
            <a:r>
              <a:rPr lang="zh-CN" altLang="en-US" sz="2400" b="1" dirty="0">
                <a:solidFill>
                  <a:srgbClr val="FF0000"/>
                </a:solidFill>
                <a:latin typeface="微软雅黑" panose="020B0503020204020204" pitchFamily="34" charset="-122"/>
                <a:ea typeface="微软雅黑" panose="020B0503020204020204" pitchFamily="34" charset="-122"/>
              </a:rPr>
              <a:t>“食物、服务、清洁和实惠”</a:t>
            </a:r>
            <a:r>
              <a:rPr lang="zh-CN" altLang="en-US" sz="2400" b="1" dirty="0">
                <a:latin typeface="微软雅黑" panose="020B0503020204020204" pitchFamily="34" charset="-122"/>
                <a:ea typeface="微软雅黑" panose="020B0503020204020204" pitchFamily="34" charset="-122"/>
              </a:rPr>
              <a:t>。要有一整套规章制度来保证在这四个方面达到尽善尽美。 </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3：</a:t>
            </a:r>
            <a:r>
              <a:rPr lang="zh-CN" altLang="en-US" sz="2400" b="1" dirty="0">
                <a:solidFill>
                  <a:srgbClr val="FF0000"/>
                </a:solidFill>
                <a:latin typeface="微软雅黑" panose="020B0503020204020204" pitchFamily="34" charset="-122"/>
                <a:ea typeface="微软雅黑" panose="020B0503020204020204" pitchFamily="34" charset="-122"/>
              </a:rPr>
              <a:t>注重企业形象与影响</a:t>
            </a:r>
            <a:r>
              <a:rPr lang="zh-CN" altLang="en-US" sz="2400" b="1" dirty="0">
                <a:latin typeface="微软雅黑" panose="020B0503020204020204" pitchFamily="34" charset="-122"/>
                <a:ea typeface="微软雅黑" panose="020B0503020204020204" pitchFamily="34" charset="-122"/>
              </a:rPr>
              <a:t>，比麦当劳更有吸引力。</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4：</a:t>
            </a:r>
            <a:r>
              <a:rPr lang="zh-CN" altLang="en-US" sz="2400" b="1" dirty="0">
                <a:solidFill>
                  <a:srgbClr val="FF0000"/>
                </a:solidFill>
                <a:latin typeface="微软雅黑" panose="020B0503020204020204" pitchFamily="34" charset="-122"/>
                <a:ea typeface="微软雅黑" panose="020B0503020204020204" pitchFamily="34" charset="-122"/>
              </a:rPr>
              <a:t>要员工提供良好的训练和待遇</a:t>
            </a:r>
            <a:r>
              <a:rPr lang="zh-CN" altLang="en-US" sz="2400" b="1" dirty="0">
                <a:latin typeface="微软雅黑" panose="020B0503020204020204" pitchFamily="34" charset="-122"/>
                <a:ea typeface="微软雅黑" panose="020B0503020204020204" pitchFamily="34" charset="-122"/>
              </a:rPr>
              <a:t>，因为“在我们这个充满竞争的行业里，员工的精神状态能对企业造成很大影响。 </a:t>
            </a:r>
            <a:endParaRPr lang="zh-CN" altLang="en-US" sz="2400" b="1" dirty="0">
              <a:latin typeface="微软雅黑" panose="020B0503020204020204" pitchFamily="34" charset="-122"/>
              <a:ea typeface="微软雅黑" panose="020B0503020204020204" pitchFamily="34" charset="-122"/>
            </a:endParaRPr>
          </a:p>
          <a:p>
            <a:pPr lvl="2" algn="l"/>
            <a:r>
              <a:rPr lang="zh-CN" altLang="en-US" sz="2400" b="1" dirty="0">
                <a:latin typeface="微软雅黑" panose="020B0503020204020204" pitchFamily="34" charset="-122"/>
                <a:ea typeface="微软雅黑" panose="020B0503020204020204" pitchFamily="34" charset="-122"/>
              </a:rPr>
              <a:t>5：</a:t>
            </a:r>
            <a:r>
              <a:rPr lang="zh-CN" altLang="en-US" sz="2400" b="1" dirty="0">
                <a:solidFill>
                  <a:srgbClr val="FF0000"/>
                </a:solidFill>
                <a:latin typeface="微软雅黑" panose="020B0503020204020204" pitchFamily="34" charset="-122"/>
                <a:ea typeface="微软雅黑" panose="020B0503020204020204" pitchFamily="34" charset="-122"/>
              </a:rPr>
              <a:t>消费更快乐原则</a:t>
            </a:r>
            <a:endParaRPr lang="zh-CN" altLang="en-US" sz="2400" b="1" dirty="0">
              <a:solidFill>
                <a:srgbClr val="FF0000"/>
              </a:solidFill>
              <a:latin typeface="微软雅黑" panose="020B0503020204020204" pitchFamily="34" charset="-122"/>
              <a:ea typeface="微软雅黑" panose="020B0503020204020204" pitchFamily="34" charset="-122"/>
            </a:endParaRPr>
          </a:p>
          <a:p>
            <a:pPr lvl="2"/>
            <a:endParaRPr lang="zh-CN" altLang="en-US" sz="2400" b="1" dirty="0">
              <a:solidFill>
                <a:srgbClr val="FF0000"/>
              </a:solidFill>
              <a:latin typeface="微软雅黑" panose="020B0503020204020204" pitchFamily="34" charset="-122"/>
              <a:ea typeface="微软雅黑" panose="020B0503020204020204" pitchFamily="34" charset="-122"/>
            </a:endParaRPr>
          </a:p>
        </p:txBody>
      </p:sp>
      <p:cxnSp>
        <p:nvCxnSpPr>
          <p:cNvPr id="2" name="直接连接符 1"/>
          <p:cNvCxnSpPr/>
          <p:nvPr/>
        </p:nvCxnSpPr>
        <p:spPr>
          <a:xfrm flipV="1">
            <a:off x="2880360" y="1917065"/>
            <a:ext cx="1775460" cy="1079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圆角矩形标注 3"/>
          <p:cNvSpPr/>
          <p:nvPr/>
        </p:nvSpPr>
        <p:spPr>
          <a:xfrm>
            <a:off x="7607300" y="1717675"/>
            <a:ext cx="4194175" cy="2069465"/>
          </a:xfrm>
          <a:prstGeom prst="wedgeRoundRectCallout">
            <a:avLst>
              <a:gd name="adj1" fmla="val -114481"/>
              <a:gd name="adj2" fmla="val -485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r>
              <a:rPr lang="zh-CN" altLang="en-US" sz="2400">
                <a:latin typeface="微软雅黑" panose="020B0503020204020204" pitchFamily="34" charset="-122"/>
                <a:ea typeface="微软雅黑" panose="020B0503020204020204" pitchFamily="34" charset="-122"/>
              </a:rPr>
              <a:t>3. 拟定方案</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管理者要提出达到目标和解决问题的各种方案</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从多角度审视问题</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104453" name="矩形 104452"/>
          <p:cNvSpPr/>
          <p:nvPr/>
        </p:nvSpPr>
        <p:spPr>
          <a:xfrm>
            <a:off x="1682115" y="1551305"/>
            <a:ext cx="8569325" cy="453072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buNone/>
            </a:pPr>
            <a:r>
              <a:rPr lang="en-US" altLang="zh-CN" b="1" dirty="0">
                <a:solidFill>
                  <a:srgbClr val="990033"/>
                </a:solidFill>
                <a:latin typeface="宋体" panose="02010600030101010101" pitchFamily="2" charset="-122"/>
              </a:rPr>
              <a:t> </a:t>
            </a:r>
            <a:r>
              <a:rPr lang="zh-CN" altLang="en-US" sz="3600" b="1" dirty="0">
                <a:solidFill>
                  <a:srgbClr val="990033"/>
                </a:solidFill>
                <a:latin typeface="宋体" panose="02010600030101010101" pitchFamily="2" charset="-122"/>
              </a:rPr>
              <a:t>   4、方案比较和选择</a:t>
            </a:r>
            <a:endParaRPr lang="zh-CN" altLang="en-US" b="1" dirty="0">
              <a:solidFill>
                <a:srgbClr val="990033"/>
              </a:solidFill>
              <a:latin typeface="宋体" panose="02010600030101010101" pitchFamily="2" charset="-122"/>
            </a:endParaRPr>
          </a:p>
          <a:p>
            <a:pPr lvl="2"/>
            <a:r>
              <a:rPr lang="zh-CN" altLang="en-US" sz="2400" b="1" dirty="0">
                <a:latin typeface="微软雅黑" panose="020B0503020204020204" pitchFamily="34" charset="-122"/>
                <a:ea typeface="微软雅黑" panose="020B0503020204020204" pitchFamily="34" charset="-122"/>
              </a:rPr>
              <a:t>选择和提供了专门的开发新产品事物的机构。</a:t>
            </a:r>
            <a:endParaRPr lang="zh-CN" altLang="en-US" sz="2400" b="1" dirty="0">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面对多种制作口味，快乐蜂准确果断了开发推出了新的产品口味。</a:t>
            </a:r>
            <a:endParaRPr lang="zh-CN" altLang="en-US" sz="2400" b="1" dirty="0">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学习其他大企业的优点经营方式。</a:t>
            </a:r>
            <a:endParaRPr lang="zh-CN" altLang="en-US" sz="2400" b="1" dirty="0">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掌握本土风味饮食与科学经营管理方法。</a:t>
            </a:r>
            <a:endParaRPr lang="zh-CN" altLang="en-US" sz="2400" b="1" dirty="0">
              <a:latin typeface="微软雅黑" panose="020B0503020204020204" pitchFamily="34" charset="-122"/>
              <a:ea typeface="微软雅黑" panose="020B0503020204020204" pitchFamily="34" charset="-122"/>
            </a:endParaRPr>
          </a:p>
          <a:p>
            <a:pPr lvl="2"/>
            <a:r>
              <a:rPr lang="zh-CN" altLang="en-US" sz="2400" b="1" dirty="0">
                <a:latin typeface="微软雅黑" panose="020B0503020204020204" pitchFamily="34" charset="-122"/>
                <a:ea typeface="微软雅黑" panose="020B0503020204020204" pitchFamily="34" charset="-122"/>
              </a:rPr>
              <a:t>以小蜜蜂做为吸引顾客的标志，更加激活它。</a:t>
            </a:r>
            <a:endParaRPr lang="zh-CN" altLang="en-US" sz="2400" b="1" dirty="0">
              <a:latin typeface="微软雅黑" panose="020B0503020204020204" pitchFamily="34" charset="-122"/>
              <a:ea typeface="微软雅黑" panose="020B0503020204020204" pitchFamily="34" charset="-122"/>
            </a:endParaRPr>
          </a:p>
          <a:p>
            <a:pPr lvl="0">
              <a:buNone/>
            </a:pPr>
            <a:r>
              <a:rPr lang="zh-CN" altLang="en-US" sz="2400" b="1" dirty="0">
                <a:latin typeface="微软雅黑" panose="020B0503020204020204" pitchFamily="34" charset="-122"/>
                <a:ea typeface="微软雅黑" panose="020B0503020204020204" pitchFamily="34" charset="-122"/>
              </a:rPr>
              <a:t>    </a:t>
            </a:r>
            <a:endParaRPr lang="zh-CN" altLang="en-US" sz="2400" b="1" dirty="0">
              <a:latin typeface="微软雅黑" panose="020B0503020204020204" pitchFamily="34" charset="-122"/>
              <a:ea typeface="微软雅黑" panose="020B0503020204020204" pitchFamily="34" charset="-122"/>
            </a:endParaRPr>
          </a:p>
        </p:txBody>
      </p:sp>
      <p:cxnSp>
        <p:nvCxnSpPr>
          <p:cNvPr id="2" name="直接连接符 1"/>
          <p:cNvCxnSpPr/>
          <p:nvPr/>
        </p:nvCxnSpPr>
        <p:spPr>
          <a:xfrm>
            <a:off x="3298825" y="2080260"/>
            <a:ext cx="3299460" cy="679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圆角矩形标注 3"/>
          <p:cNvSpPr/>
          <p:nvPr/>
        </p:nvSpPr>
        <p:spPr>
          <a:xfrm>
            <a:off x="7247890" y="1557020"/>
            <a:ext cx="4752975" cy="2376170"/>
          </a:xfrm>
          <a:prstGeom prst="wedgeRoundRectCallout">
            <a:avLst>
              <a:gd name="adj1" fmla="val -65083"/>
              <a:gd name="adj2" fmla="val -2664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r>
              <a:rPr lang="zh-CN" altLang="en-US" sz="2400">
                <a:latin typeface="微软雅黑" panose="020B0503020204020204" pitchFamily="34" charset="-122"/>
                <a:ea typeface="微软雅黑" panose="020B0503020204020204" pitchFamily="34" charset="-122"/>
              </a:rPr>
              <a:t>4. 筛选方案</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确定所拟定的各种方案的价值或恰当性，并确定最满意的方案，</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仔细考虑各种方案的预期成本、收益、不确定性和风险</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1+#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78208" y="1968818"/>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09360" y="4826635"/>
            <a:ext cx="4389755"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掌握沟通的含义及内容</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936933" y="423132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575108" y="3660458"/>
            <a:ext cx="3887787" cy="570865"/>
          </a:xfrm>
          <a:prstGeom prst="rect">
            <a:avLst/>
          </a:prstGeom>
          <a:noFill/>
          <a:ln w="9525">
            <a:noFill/>
            <a:miter lim="800000"/>
          </a:ln>
        </p:spPr>
        <p:txBody>
          <a:bodyPr>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能进行有效沟通</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11282" name="Line 46"/>
          <p:cNvSpPr>
            <a:spLocks noChangeShapeType="1"/>
          </p:cNvSpPr>
          <p:nvPr/>
        </p:nvSpPr>
        <p:spPr bwMode="auto">
          <a:xfrm flipV="1">
            <a:off x="4093210" y="2527935"/>
            <a:ext cx="1885315" cy="126174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755" y="3789680"/>
            <a:ext cx="1969135" cy="125666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180138" y="385572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1288" name="AutoShape 52"/>
          <p:cNvSpPr>
            <a:spLocks noChangeArrowheads="1"/>
          </p:cNvSpPr>
          <p:nvPr/>
        </p:nvSpPr>
        <p:spPr bwMode="auto">
          <a:xfrm>
            <a:off x="6206808" y="168751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686675" y="1621790"/>
            <a:ext cx="2188210" cy="570865"/>
          </a:xfrm>
          <a:prstGeom prst="rect">
            <a:avLst/>
          </a:prstGeom>
          <a:noFill/>
          <a:ln w="9525">
            <a:noFill/>
            <a:miter lim="800000"/>
          </a:ln>
        </p:spPr>
        <p:txBody>
          <a:bodyPr wrap="square">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TextBox 6"/>
          <p:cNvSpPr txBox="1">
            <a:spLocks noChangeArrowheads="1"/>
          </p:cNvSpPr>
          <p:nvPr/>
        </p:nvSpPr>
        <p:spPr bwMode="auto">
          <a:xfrm>
            <a:off x="7607935" y="3822700"/>
            <a:ext cx="2160588" cy="570865"/>
          </a:xfrm>
          <a:prstGeom prst="rect">
            <a:avLst/>
          </a:prstGeom>
          <a:noFill/>
          <a:ln w="9525">
            <a:noFill/>
            <a:miter lim="800000"/>
          </a:ln>
        </p:spPr>
        <p:txBody>
          <a:bodyPr>
            <a:spAutoFit/>
          </a:bodyPr>
          <a:p>
            <a:pPr>
              <a:lnSpc>
                <a:spcPct val="130000"/>
              </a:lnSpc>
            </a:pPr>
            <a:r>
              <a:rPr lang="zh-CN" altLang="en-US" sz="2400" b="1" dirty="0">
                <a:solidFill>
                  <a:schemeClr val="bg1"/>
                </a:solidFill>
                <a:sym typeface="+mn-ea"/>
              </a:rPr>
              <a:t>能力目标</a:t>
            </a:r>
            <a:endParaRPr lang="zh-CN" altLang="en-US" sz="2400" b="1" dirty="0">
              <a:solidFill>
                <a:schemeClr val="bg1"/>
              </a:solidFill>
              <a:ea typeface="微软雅黑" panose="020B0503020204020204" pitchFamily="34" charset="-122"/>
              <a:sym typeface="+mn-ea"/>
            </a:endParaRPr>
          </a:p>
        </p:txBody>
      </p:sp>
      <p:sp>
        <p:nvSpPr>
          <p:cNvPr id="4" name="TextBox 6"/>
          <p:cNvSpPr txBox="1">
            <a:spLocks noChangeArrowheads="1"/>
          </p:cNvSpPr>
          <p:nvPr/>
        </p:nvSpPr>
        <p:spPr bwMode="auto">
          <a:xfrm>
            <a:off x="6207125" y="2387600"/>
            <a:ext cx="4803140" cy="829945"/>
          </a:xfrm>
          <a:prstGeom prst="rect">
            <a:avLst/>
          </a:prstGeom>
          <a:noFill/>
          <a:ln w="9525">
            <a:noFill/>
            <a:miter lim="800000"/>
          </a:ln>
        </p:spPr>
        <p:txBody>
          <a:bodyPr wrap="square">
            <a:spAutoFit/>
          </a:bodyPr>
          <a:p>
            <a:pPr marR="0" algn="l">
              <a:lnSpc>
                <a:spcPct val="100000"/>
              </a:lnSpc>
              <a:buFont typeface="Wingdings" panose="05000000000000000000" pitchFamily="2" charset="2"/>
              <a:buNone/>
            </a:pPr>
            <a:r>
              <a:rPr lang="zh-CN" altLang="en-US" sz="2400" b="1" dirty="0">
                <a:solidFill>
                  <a:schemeClr val="bg1"/>
                </a:solidFill>
                <a:latin typeface="微软雅黑" panose="020B0503020204020204" pitchFamily="34" charset="-122"/>
                <a:ea typeface="微软雅黑" panose="020B0503020204020204" pitchFamily="34" charset="-122"/>
                <a:sym typeface="+mn-ea"/>
              </a:rPr>
              <a:t>掌握决策的含义、过程及影响因素的内容</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sp>
        <p:nvSpPr>
          <p:cNvPr id="5" name="TextBox 6"/>
          <p:cNvSpPr txBox="1">
            <a:spLocks noChangeArrowheads="1"/>
          </p:cNvSpPr>
          <p:nvPr/>
        </p:nvSpPr>
        <p:spPr bwMode="auto">
          <a:xfrm>
            <a:off x="6323965" y="4478020"/>
            <a:ext cx="4389755" cy="1050290"/>
          </a:xfrm>
          <a:prstGeom prst="rect">
            <a:avLst/>
          </a:prstGeom>
          <a:noFill/>
          <a:ln w="9525">
            <a:noFill/>
            <a:miter lim="800000"/>
          </a:ln>
        </p:spPr>
        <p:txBody>
          <a:bodyPr wrap="square">
            <a:spAutoFit/>
          </a:bodyPr>
          <a:p>
            <a:pPr>
              <a:lnSpc>
                <a:spcPct val="130000"/>
              </a:lnSpc>
            </a:pPr>
            <a:r>
              <a:rPr lang="zh-CN" altLang="en-US" sz="2400" b="1" dirty="0">
                <a:solidFill>
                  <a:schemeClr val="bg1"/>
                </a:solidFill>
                <a:latin typeface="微软雅黑" panose="020B0503020204020204" pitchFamily="34" charset="-122"/>
                <a:ea typeface="微软雅黑" panose="020B0503020204020204" pitchFamily="34" charset="-122"/>
                <a:sym typeface="+mn-ea"/>
              </a:rPr>
              <a:t>学会运用决策的基本理论和程序对实际问题进行科学决策</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additive="base">
                                        <p:cTn id="60" dur="500" fill="hold"/>
                                        <p:tgtEl>
                                          <p:spTgt spid="2"/>
                                        </p:tgtEl>
                                        <p:attrNameLst>
                                          <p:attrName>ppt_x</p:attrName>
                                        </p:attrNameLst>
                                      </p:cBhvr>
                                      <p:tavLst>
                                        <p:tav tm="0">
                                          <p:val>
                                            <p:strVal val="#ppt_x"/>
                                          </p:val>
                                        </p:tav>
                                        <p:tav tm="100000">
                                          <p:val>
                                            <p:strVal val="#ppt_x"/>
                                          </p:val>
                                        </p:tav>
                                      </p:tavLst>
                                    </p:anim>
                                    <p:anim calcmode="lin" valueType="num">
                                      <p:cBhvr additive="base">
                                        <p:cTn id="61" dur="500" fill="hold"/>
                                        <p:tgtEl>
                                          <p:spTgt spid="2"/>
                                        </p:tgtEl>
                                        <p:attrNameLst>
                                          <p:attrName>ppt_y</p:attrName>
                                        </p:attrNameLst>
                                      </p:cBhvr>
                                      <p:tavLst>
                                        <p:tav tm="0">
                                          <p:val>
                                            <p:strVal val="0-#ppt_h/2"/>
                                          </p:val>
                                        </p:tav>
                                        <p:tav tm="100000">
                                          <p:val>
                                            <p:strVal val="#ppt_y"/>
                                          </p:val>
                                        </p:tav>
                                      </p:tavLst>
                                    </p:anim>
                                  </p:childTnLst>
                                </p:cTn>
                              </p:par>
                              <p:par>
                                <p:cTn id="62" presetID="2" presetClass="entr" presetSubtype="1" fill="hold" grpId="0" nodeType="withEffect">
                                  <p:stCondLst>
                                    <p:cond delay="0"/>
                                  </p:stCondLst>
                                  <p:childTnLst>
                                    <p:set>
                                      <p:cBhvr>
                                        <p:cTn id="63" dur="1" fill="hold">
                                          <p:stCondLst>
                                            <p:cond delay="0"/>
                                          </p:stCondLst>
                                        </p:cTn>
                                        <p:tgtEl>
                                          <p:spTgt spid="4"/>
                                        </p:tgtEl>
                                        <p:attrNameLst>
                                          <p:attrName>style.visibility</p:attrName>
                                        </p:attrNameLst>
                                      </p:cBhvr>
                                      <p:to>
                                        <p:strVal val="visible"/>
                                      </p:to>
                                    </p:set>
                                    <p:anim calcmode="lin" valueType="num">
                                      <p:cBhvr additive="base">
                                        <p:cTn id="64" dur="500" fill="hold"/>
                                        <p:tgtEl>
                                          <p:spTgt spid="4"/>
                                        </p:tgtEl>
                                        <p:attrNameLst>
                                          <p:attrName>ppt_x</p:attrName>
                                        </p:attrNameLst>
                                      </p:cBhvr>
                                      <p:tavLst>
                                        <p:tav tm="0">
                                          <p:val>
                                            <p:strVal val="#ppt_x"/>
                                          </p:val>
                                        </p:tav>
                                        <p:tav tm="100000">
                                          <p:val>
                                            <p:strVal val="#ppt_x"/>
                                          </p:val>
                                        </p:tav>
                                      </p:tavLst>
                                    </p:anim>
                                    <p:anim calcmode="lin" valueType="num">
                                      <p:cBhvr additive="base">
                                        <p:cTn id="65" dur="500" fill="hold"/>
                                        <p:tgtEl>
                                          <p:spTgt spid="4"/>
                                        </p:tgtEl>
                                        <p:attrNameLst>
                                          <p:attrName>ppt_y</p:attrName>
                                        </p:attrNameLst>
                                      </p:cBhvr>
                                      <p:tavLst>
                                        <p:tav tm="0">
                                          <p:val>
                                            <p:strVal val="0-#ppt_h/2"/>
                                          </p:val>
                                        </p:tav>
                                        <p:tav tm="100000">
                                          <p:val>
                                            <p:strVal val="#ppt_y"/>
                                          </p:val>
                                        </p:tav>
                                      </p:tavLst>
                                    </p:anim>
                                  </p:childTnLst>
                                </p:cTn>
                              </p:par>
                              <p:par>
                                <p:cTn id="66" presetID="2" presetClass="entr" presetSubtype="1" fill="hold" grpId="0" nodeType="withEffect">
                                  <p:stCondLst>
                                    <p:cond delay="0"/>
                                  </p:stCondLst>
                                  <p:childTnLst>
                                    <p:set>
                                      <p:cBhvr>
                                        <p:cTn id="67" dur="1" fill="hold">
                                          <p:stCondLst>
                                            <p:cond delay="0"/>
                                          </p:stCondLst>
                                        </p:cTn>
                                        <p:tgtEl>
                                          <p:spTgt spid="5"/>
                                        </p:tgtEl>
                                        <p:attrNameLst>
                                          <p:attrName>style.visibility</p:attrName>
                                        </p:attrNameLst>
                                      </p:cBhvr>
                                      <p:to>
                                        <p:strVal val="visible"/>
                                      </p:to>
                                    </p:set>
                                    <p:anim calcmode="lin" valueType="num">
                                      <p:cBhvr additive="base">
                                        <p:cTn id="68" dur="500" fill="hold"/>
                                        <p:tgtEl>
                                          <p:spTgt spid="5"/>
                                        </p:tgtEl>
                                        <p:attrNameLst>
                                          <p:attrName>ppt_x</p:attrName>
                                        </p:attrNameLst>
                                      </p:cBhvr>
                                      <p:tavLst>
                                        <p:tav tm="0">
                                          <p:val>
                                            <p:strVal val="#ppt_x"/>
                                          </p:val>
                                        </p:tav>
                                        <p:tav tm="100000">
                                          <p:val>
                                            <p:strVal val="#ppt_x"/>
                                          </p:val>
                                        </p:tav>
                                      </p:tavLst>
                                    </p:anim>
                                    <p:anim calcmode="lin" valueType="num">
                                      <p:cBhvr additive="base">
                                        <p:cTn id="69"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bldLvl="0" animBg="1"/>
      <p:bldP spid="13324" grpId="0"/>
      <p:bldP spid="13325" grpId="0" bldLvl="0" animBg="1"/>
      <p:bldP spid="13326" grpId="0"/>
      <p:bldP spid="11282" grpId="0" bldLvl="0" animBg="1"/>
      <p:bldP spid="11283" grpId="0" bldLvl="0" animBg="1"/>
      <p:bldP spid="11286" grpId="0" bldLvl="0" animBg="1"/>
      <p:bldP spid="11288" grpId="0" bldLvl="0" animBg="1"/>
      <p:bldP spid="13337" grpId="0"/>
      <p:bldP spid="13338" grpId="0"/>
      <p:bldP spid="2" grpId="0"/>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2" name="文本框 1"/>
          <p:cNvSpPr txBox="1"/>
          <p:nvPr/>
        </p:nvSpPr>
        <p:spPr>
          <a:xfrm>
            <a:off x="619760" y="1176655"/>
            <a:ext cx="10951845" cy="4707890"/>
          </a:xfrm>
          <a:prstGeom prst="rect">
            <a:avLst/>
          </a:prstGeom>
          <a:noFill/>
        </p:spPr>
        <p:txBody>
          <a:bodyPr wrap="square" rtlCol="0" anchor="t">
            <a:spAutoFit/>
          </a:bodyPr>
          <a:p>
            <a:pPr lvl="0">
              <a:buNone/>
            </a:pPr>
            <a:r>
              <a:rPr lang="zh-CN" altLang="en-US" sz="3600" b="1" dirty="0">
                <a:solidFill>
                  <a:srgbClr val="990033"/>
                </a:solidFill>
                <a:latin typeface="宋体" panose="02010600030101010101" pitchFamily="2" charset="-122"/>
                <a:sym typeface="+mn-ea"/>
              </a:rPr>
              <a:t>5、方案的实施</a:t>
            </a:r>
            <a:endParaRPr lang="zh-CN" altLang="en-US" sz="3600" b="1" dirty="0">
              <a:solidFill>
                <a:srgbClr val="990033"/>
              </a:solidFill>
              <a:latin typeface="宋体" panose="02010600030101010101" pitchFamily="2" charset="-122"/>
              <a:ea typeface="微软雅黑" panose="020B0503020204020204" pitchFamily="34" charset="-122"/>
              <a:sym typeface="+mn-ea"/>
            </a:endParaRPr>
          </a:p>
          <a:p>
            <a:pPr lvl="0">
              <a:buNone/>
            </a:pPr>
            <a:r>
              <a:rPr lang="en-US" altLang="zh-CN" sz="2400" b="1" dirty="0">
                <a:latin typeface="微软雅黑" panose="020B0503020204020204" pitchFamily="34" charset="-122"/>
                <a:ea typeface="微软雅黑" panose="020B0503020204020204" pitchFamily="34" charset="-122"/>
                <a:sym typeface="+mn-ea"/>
              </a:rPr>
              <a:t>1</a:t>
            </a:r>
            <a:r>
              <a:rPr lang="zh-CN" altLang="en-US" sz="2400" b="1" dirty="0">
                <a:latin typeface="微软雅黑" panose="020B0503020204020204" pitchFamily="34" charset="-122"/>
                <a:ea typeface="微软雅黑" panose="020B0503020204020204" pitchFamily="34" charset="-122"/>
                <a:sym typeface="+mn-ea"/>
              </a:rPr>
              <a:t>：严格量化的食物制作规范、对员工进行三个月的培训，在服务效率、清洁标准等方面有明确的规定。</a:t>
            </a:r>
            <a:endParaRPr lang="zh-CN" altLang="en-US" sz="2400" b="1" dirty="0">
              <a:latin typeface="微软雅黑" panose="020B0503020204020204" pitchFamily="34" charset="-122"/>
              <a:ea typeface="微软雅黑" panose="020B0503020204020204" pitchFamily="34" charset="-122"/>
              <a:sym typeface="+mn-ea"/>
            </a:endParaRPr>
          </a:p>
          <a:p>
            <a:pPr lvl="0">
              <a:buNone/>
            </a:pPr>
            <a:r>
              <a:rPr lang="en-US" altLang="zh-CN" sz="2400" b="1" dirty="0">
                <a:latin typeface="微软雅黑" panose="020B0503020204020204" pitchFamily="34" charset="-122"/>
                <a:ea typeface="微软雅黑" panose="020B0503020204020204" pitchFamily="34" charset="-122"/>
                <a:sym typeface="+mn-ea"/>
              </a:rPr>
              <a:t>2</a:t>
            </a:r>
            <a:r>
              <a:rPr lang="zh-CN" altLang="en-US" sz="2400" b="1" dirty="0">
                <a:latin typeface="微软雅黑" panose="020B0503020204020204" pitchFamily="34" charset="-122"/>
                <a:ea typeface="微软雅黑" panose="020B0503020204020204" pitchFamily="34" charset="-122"/>
                <a:sym typeface="+mn-ea"/>
              </a:rPr>
              <a:t>：每年都</a:t>
            </a:r>
            <a:r>
              <a:rPr lang="zh-CN" altLang="en-US" sz="2400" b="1" dirty="0">
                <a:solidFill>
                  <a:srgbClr val="FF0000"/>
                </a:solidFill>
                <a:latin typeface="微软雅黑" panose="020B0503020204020204" pitchFamily="34" charset="-122"/>
                <a:ea typeface="微软雅黑" panose="020B0503020204020204" pitchFamily="34" charset="-122"/>
                <a:sym typeface="+mn-ea"/>
              </a:rPr>
              <a:t>花费巨资作广告并进行宣传活动</a:t>
            </a:r>
            <a:r>
              <a:rPr lang="zh-CN" altLang="en-US" sz="2400" b="1" dirty="0">
                <a:latin typeface="微软雅黑" panose="020B0503020204020204" pitchFamily="34" charset="-122"/>
                <a:ea typeface="微软雅黑" panose="020B0503020204020204" pitchFamily="34" charset="-122"/>
                <a:sym typeface="+mn-ea"/>
              </a:rPr>
              <a:t>。它在菲律宾人中间倡导传统家庭价值和社会道德观念，鼓励孩子勤劳、关心他人和发挥创造性。它还帮助政府进行扶贫，成为菲律宾人的骄傲。 </a:t>
            </a:r>
            <a:endParaRPr lang="zh-CN" altLang="en-US" sz="2400" b="1" dirty="0">
              <a:latin typeface="微软雅黑" panose="020B0503020204020204" pitchFamily="34" charset="-122"/>
              <a:ea typeface="微软雅黑" panose="020B0503020204020204" pitchFamily="34" charset="-122"/>
              <a:sym typeface="+mn-ea"/>
            </a:endParaRPr>
          </a:p>
          <a:p>
            <a:pPr lvl="0">
              <a:buNone/>
            </a:pPr>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：推出</a:t>
            </a:r>
            <a:r>
              <a:rPr lang="zh-CN" altLang="en-US" sz="2400" b="1" dirty="0">
                <a:solidFill>
                  <a:srgbClr val="FF0000"/>
                </a:solidFill>
                <a:latin typeface="微软雅黑" panose="020B0503020204020204" pitchFamily="34" charset="-122"/>
                <a:ea typeface="微软雅黑" panose="020B0503020204020204" pitchFamily="34" charset="-122"/>
              </a:rPr>
              <a:t>“快乐蜂”独有的蜂蜜牛肉饭</a:t>
            </a:r>
            <a:r>
              <a:rPr lang="zh-CN" altLang="en-US" sz="2400" b="1" dirty="0">
                <a:latin typeface="微软雅黑" panose="020B0503020204020204" pitchFamily="34" charset="-122"/>
                <a:ea typeface="微软雅黑" panose="020B0503020204020204" pitchFamily="34" charset="-122"/>
              </a:rPr>
              <a:t>，有本国风味的豆粒加果冻粒奶昔。加入了本国风味的调味品 “快乐蜂” 汉堡包。 等一系列产品。</a:t>
            </a:r>
            <a:endParaRPr lang="zh-CN" altLang="en-US" sz="2400" b="1" dirty="0">
              <a:latin typeface="微软雅黑" panose="020B0503020204020204" pitchFamily="34" charset="-122"/>
              <a:ea typeface="微软雅黑" panose="020B0503020204020204" pitchFamily="34" charset="-122"/>
            </a:endParaRPr>
          </a:p>
          <a:p>
            <a:pPr lvl="0">
              <a:buNone/>
            </a:pPr>
            <a:r>
              <a:rPr lang="en-US" altLang="zh-CN" sz="2400" b="1" dirty="0">
                <a:latin typeface="微软雅黑" panose="020B0503020204020204" pitchFamily="34" charset="-122"/>
                <a:ea typeface="微软雅黑" panose="020B0503020204020204" pitchFamily="34" charset="-122"/>
              </a:rPr>
              <a:t>4</a:t>
            </a:r>
            <a:r>
              <a:rPr lang="zh-CN" altLang="en-US" sz="2400" b="1" dirty="0">
                <a:latin typeface="微软雅黑" panose="020B0503020204020204" pitchFamily="34" charset="-122"/>
                <a:ea typeface="微软雅黑" panose="020B0503020204020204" pitchFamily="34" charset="-122"/>
              </a:rPr>
              <a:t>：“蜜蜂飞来飞去，为生活制造甜蜜，尽管忙碌却很快乐”，选择快乐蜂作为店名和标志，就是看中了</a:t>
            </a:r>
            <a:r>
              <a:rPr lang="zh-CN" altLang="en-US" sz="2400" b="1" dirty="0">
                <a:solidFill>
                  <a:srgbClr val="FF0000"/>
                </a:solidFill>
                <a:latin typeface="微软雅黑" panose="020B0503020204020204" pitchFamily="34" charset="-122"/>
                <a:ea typeface="微软雅黑" panose="020B0503020204020204" pitchFamily="34" charset="-122"/>
              </a:rPr>
              <a:t>它所象征的菲律宾人的快乐性格</a:t>
            </a:r>
            <a:r>
              <a:rPr lang="zh-CN" altLang="en-US" sz="2400" b="1" dirty="0">
                <a:latin typeface="微软雅黑" panose="020B0503020204020204" pitchFamily="34" charset="-122"/>
                <a:ea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endParaRPr>
          </a:p>
          <a:p>
            <a:pPr lvl="0">
              <a:buNone/>
            </a:pPr>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：快乐蜂的员工会用各种表示快乐的手势向顾客打招呼，还时常会有打扮成滑稽人物的员工同顾客打招呼，</a:t>
            </a:r>
            <a:r>
              <a:rPr lang="zh-CN" altLang="en-US" sz="2400" b="1" dirty="0">
                <a:solidFill>
                  <a:srgbClr val="FF0000"/>
                </a:solidFill>
                <a:latin typeface="微软雅黑" panose="020B0503020204020204" pitchFamily="34" charset="-122"/>
                <a:ea typeface="微软雅黑" panose="020B0503020204020204" pitchFamily="34" charset="-122"/>
              </a:rPr>
              <a:t>快乐蜂不仅要销售食物，更要提供快乐。</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1249680" y="1653540"/>
            <a:ext cx="2757805" cy="469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圆角矩形标注 4"/>
          <p:cNvSpPr/>
          <p:nvPr/>
        </p:nvSpPr>
        <p:spPr>
          <a:xfrm>
            <a:off x="4234180" y="1353185"/>
            <a:ext cx="4936490" cy="1712595"/>
          </a:xfrm>
          <a:prstGeom prst="wedgeRoundRectCallout">
            <a:avLst>
              <a:gd name="adj1" fmla="val -53679"/>
              <a:gd name="adj2" fmla="val -403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r>
              <a:rPr lang="zh-CN" altLang="en-US" sz="2400">
                <a:latin typeface="微软雅黑" panose="020B0503020204020204" pitchFamily="34" charset="-122"/>
                <a:ea typeface="微软雅黑" panose="020B0503020204020204" pitchFamily="34" charset="-122"/>
              </a:rPr>
              <a:t>5. 执行方案</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调动各种相关资源，以保证方案的顺利执行</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有效处理执行过程中遇到的阻力</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additive="base">
                                        <p:cTn id="16"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06501" name="矩形 106500"/>
          <p:cNvSpPr/>
          <p:nvPr/>
        </p:nvSpPr>
        <p:spPr>
          <a:xfrm>
            <a:off x="1520190" y="1265238"/>
            <a:ext cx="8893175" cy="5516562"/>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buNone/>
            </a:pPr>
            <a:r>
              <a:rPr lang="en-US" altLang="zh-CN" sz="2400" b="1">
                <a:solidFill>
                  <a:srgbClr val="990033"/>
                </a:solidFill>
                <a:latin typeface="楷体_GB2312" pitchFamily="49" charset="-122"/>
                <a:ea typeface="楷体_GB2312" pitchFamily="49" charset="-122"/>
              </a:rPr>
              <a:t>    </a:t>
            </a:r>
            <a:r>
              <a:rPr lang="zh-CN" altLang="en-US" sz="3600" b="1" dirty="0">
                <a:solidFill>
                  <a:srgbClr val="990033"/>
                </a:solidFill>
                <a:latin typeface="宋体" panose="02010600030101010101" pitchFamily="2" charset="-122"/>
              </a:rPr>
              <a:t>  6、方案的评价</a:t>
            </a:r>
            <a:endParaRPr lang="zh-CN" altLang="en-US" sz="3600" b="1" dirty="0">
              <a:solidFill>
                <a:srgbClr val="990033"/>
              </a:solidFill>
              <a:latin typeface="宋体" panose="02010600030101010101" pitchFamily="2" charset="-122"/>
            </a:endParaRPr>
          </a:p>
          <a:p>
            <a:pPr marL="0" lvl="0" algn="l"/>
            <a:r>
              <a:rPr lang="zh-CN" altLang="en-US" sz="2400" b="1" dirty="0">
                <a:latin typeface="微软雅黑" panose="020B0503020204020204" pitchFamily="34" charset="-122"/>
                <a:ea typeface="微软雅黑" panose="020B0503020204020204" pitchFamily="34" charset="-122"/>
              </a:rPr>
              <a:t>1：成功的宣传使“快乐蜂”的</a:t>
            </a:r>
            <a:r>
              <a:rPr lang="zh-CN" altLang="en-US" sz="2400" b="1" dirty="0">
                <a:solidFill>
                  <a:srgbClr val="FF0000"/>
                </a:solidFill>
                <a:latin typeface="微软雅黑" panose="020B0503020204020204" pitchFamily="34" charset="-122"/>
                <a:ea typeface="微软雅黑" panose="020B0503020204020204" pitchFamily="34" charset="-122"/>
              </a:rPr>
              <a:t>企业形象更加深入人心</a:t>
            </a:r>
            <a:r>
              <a:rPr lang="zh-CN" altLang="en-US" sz="2400" b="1" dirty="0">
                <a:latin typeface="微软雅黑" panose="020B0503020204020204" pitchFamily="34" charset="-122"/>
                <a:ea typeface="微软雅黑" panose="020B0503020204020204" pitchFamily="34" charset="-122"/>
              </a:rPr>
              <a:t>。许多菲律宾人见到“快乐蜂”店门口的卡通塑像小蜜蜂就扑上去亲热地抱住它，即使是没钱进餐厅的小流浪儿也会做“快乐蜂”教的游戏动作。有些自己从小就喜欢吃“快乐蜂”食品的家长还给孩子起名为“快乐蜂”。 </a:t>
            </a:r>
            <a:endParaRPr lang="zh-CN" altLang="en-US" sz="2400" b="1" dirty="0">
              <a:latin typeface="微软雅黑" panose="020B0503020204020204" pitchFamily="34" charset="-122"/>
              <a:ea typeface="微软雅黑" panose="020B0503020204020204" pitchFamily="34" charset="-122"/>
            </a:endParaRPr>
          </a:p>
          <a:p>
            <a:pPr marL="0" lvl="0" algn="l"/>
            <a:r>
              <a:rPr lang="zh-CN" altLang="en-US" sz="2400" b="1" dirty="0">
                <a:latin typeface="微软雅黑" panose="020B0503020204020204" pitchFamily="34" charset="-122"/>
                <a:ea typeface="微软雅黑" panose="020B0503020204020204" pitchFamily="34" charset="-122"/>
              </a:rPr>
              <a:t>2：菲律宾不少</a:t>
            </a:r>
            <a:r>
              <a:rPr lang="zh-CN" altLang="en-US" sz="2400" b="1" dirty="0">
                <a:solidFill>
                  <a:srgbClr val="FF0000"/>
                </a:solidFill>
                <a:latin typeface="微软雅黑" panose="020B0503020204020204" pitchFamily="34" charset="-122"/>
                <a:ea typeface="微软雅黑" panose="020B0503020204020204" pitchFamily="34" charset="-122"/>
              </a:rPr>
              <a:t>孩子因为喜欢这只招人喜爱的小蜜蜂</a:t>
            </a:r>
            <a:r>
              <a:rPr lang="zh-CN" altLang="en-US" sz="2400" b="1" dirty="0">
                <a:latin typeface="微软雅黑" panose="020B0503020204020204" pitchFamily="34" charset="-122"/>
                <a:ea typeface="微软雅黑" panose="020B0503020204020204" pitchFamily="34" charset="-122"/>
              </a:rPr>
              <a:t>而总往快乐蜂跑，而麦当劳门口的小丑则让一些小孩子感到害怕，所以快乐蜂在菲律宾比麦当劳更受欢迎。 </a:t>
            </a:r>
            <a:endParaRPr lang="zh-CN" altLang="en-US" sz="2400" b="1" dirty="0">
              <a:latin typeface="微软雅黑" panose="020B0503020204020204" pitchFamily="34" charset="-122"/>
              <a:ea typeface="微软雅黑" panose="020B0503020204020204" pitchFamily="34" charset="-122"/>
            </a:endParaRPr>
          </a:p>
          <a:p>
            <a:pPr marL="0" lvl="0" algn="l"/>
            <a:r>
              <a:rPr lang="zh-CN" altLang="en-US" sz="2400" b="1" dirty="0">
                <a:latin typeface="微软雅黑" panose="020B0503020204020204" pitchFamily="34" charset="-122"/>
                <a:ea typeface="微软雅黑" panose="020B0503020204020204" pitchFamily="34" charset="-122"/>
              </a:rPr>
              <a:t>3：与洋快餐一样，“快乐蜂”集团的所有品牌快餐都讲究“食物、服务、清洁和实惠”。它有一整套规章制度来保证在这四个方面达到尽善尽美。</a:t>
            </a:r>
            <a:endParaRPr lang="zh-CN" altLang="en-US" sz="2400" b="1" dirty="0">
              <a:latin typeface="微软雅黑" panose="020B0503020204020204" pitchFamily="34" charset="-122"/>
              <a:ea typeface="微软雅黑" panose="020B0503020204020204" pitchFamily="34" charset="-122"/>
            </a:endParaRPr>
          </a:p>
        </p:txBody>
      </p:sp>
      <p:cxnSp>
        <p:nvCxnSpPr>
          <p:cNvPr id="4" name="直接连接符 3"/>
          <p:cNvCxnSpPr/>
          <p:nvPr/>
        </p:nvCxnSpPr>
        <p:spPr>
          <a:xfrm flipV="1">
            <a:off x="3337560" y="1772920"/>
            <a:ext cx="2542540" cy="177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圆角矩形标注 4"/>
          <p:cNvSpPr/>
          <p:nvPr/>
        </p:nvSpPr>
        <p:spPr>
          <a:xfrm>
            <a:off x="7284720" y="1037590"/>
            <a:ext cx="4654550" cy="2393315"/>
          </a:xfrm>
          <a:prstGeom prst="wedgeRoundRectCallout">
            <a:avLst>
              <a:gd name="adj1" fmla="val -87520"/>
              <a:gd name="adj2" fmla="val -2638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buNone/>
            </a:pPr>
            <a:r>
              <a:rPr lang="zh-CN" altLang="en-US" sz="2400">
                <a:latin typeface="微软雅黑" panose="020B0503020204020204" pitchFamily="34" charset="-122"/>
                <a:ea typeface="微软雅黑" panose="020B0503020204020204" pitchFamily="34" charset="-122"/>
              </a:rPr>
              <a:t>6. 评估效果</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将方案实际的执行效果与管理者当初所设立的目标进行比较，看是否出现偏差</a:t>
            </a:r>
            <a:endParaRPr lang="zh-CN" altLang="en-US" sz="2400">
              <a:latin typeface="微软雅黑" panose="020B0503020204020204" pitchFamily="34" charset="-122"/>
              <a:ea typeface="微软雅黑" panose="020B0503020204020204" pitchFamily="34" charset="-122"/>
            </a:endParaRPr>
          </a:p>
          <a:p>
            <a:pPr algn="ctr">
              <a:buNone/>
            </a:pPr>
            <a:r>
              <a:rPr lang="zh-CN" altLang="en-US" sz="2400">
                <a:latin typeface="微软雅黑" panose="020B0503020204020204" pitchFamily="34" charset="-122"/>
                <a:ea typeface="微软雅黑" panose="020B0503020204020204" pitchFamily="34" charset="-122"/>
              </a:rPr>
              <a:t>决策是一个循环往复的过程</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3853815" y="765175"/>
            <a:ext cx="3855720" cy="645160"/>
          </a:xfrm>
          <a:prstGeom prst="rect">
            <a:avLst/>
          </a:prstGeom>
          <a:noFill/>
        </p:spPr>
        <p:txBody>
          <a:bodyPr wrap="none" rtlCol="0" anchor="t">
            <a:spAutoFit/>
          </a:bodyPr>
          <a:p>
            <a:r>
              <a:rPr lang="zh-CN" altLang="en-US" sz="3600" b="1" dirty="0">
                <a:solidFill>
                  <a:srgbClr val="990033"/>
                </a:solidFill>
                <a:latin typeface="宋体" panose="02010600030101010101" pitchFamily="2" charset="-122"/>
                <a:sym typeface="+mn-ea"/>
              </a:rPr>
              <a:t>快乐蜂击败麦当劳</a:t>
            </a:r>
            <a:endParaRPr lang="zh-CN" altLang="en-US" sz="3600" b="1" dirty="0">
              <a:solidFill>
                <a:srgbClr val="990033"/>
              </a:solidFill>
              <a:latin typeface="宋体" panose="02010600030101010101" pitchFamily="2" charset="-122"/>
            </a:endParaRPr>
          </a:p>
        </p:txBody>
      </p:sp>
      <p:sp>
        <p:nvSpPr>
          <p:cNvPr id="108549" name="矩形 108548"/>
          <p:cNvSpPr/>
          <p:nvPr/>
        </p:nvSpPr>
        <p:spPr>
          <a:xfrm>
            <a:off x="323850" y="1341755"/>
            <a:ext cx="10138410" cy="481774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zh-CN" altLang="en-US" sz="2800" b="1" dirty="0">
                <a:latin typeface="楷体_GB2312" pitchFamily="49" charset="-122"/>
                <a:ea typeface="楷体_GB2312" pitchFamily="49" charset="-122"/>
              </a:rPr>
              <a:t>挡住西方快餐业巨无霸“麦当劳”的凌厉攻势，同时还把洋快餐企业集团远远抛在后头，</a:t>
            </a:r>
            <a:r>
              <a:rPr lang="zh-CN" altLang="en-US" sz="2800" b="1" dirty="0">
                <a:solidFill>
                  <a:srgbClr val="FF0000"/>
                </a:solidFill>
                <a:latin typeface="楷体_GB2312" pitchFamily="49" charset="-122"/>
                <a:ea typeface="楷体_GB2312" pitchFamily="49" charset="-122"/>
              </a:rPr>
              <a:t>稳坐菲律宾最大快餐连锁企业</a:t>
            </a:r>
            <a:r>
              <a:rPr lang="zh-CN" altLang="en-US" sz="2800" b="1" dirty="0">
                <a:latin typeface="楷体_GB2312" pitchFamily="49" charset="-122"/>
                <a:ea typeface="楷体_GB2312" pitchFamily="49" charset="-122"/>
              </a:rPr>
              <a:t>地位，令人刮目相看。 </a:t>
            </a:r>
            <a:endParaRPr lang="zh-CN" altLang="en-US" sz="2800" b="1" dirty="0">
              <a:latin typeface="楷体_GB2312" pitchFamily="49" charset="-122"/>
              <a:ea typeface="楷体_GB2312" pitchFamily="49" charset="-122"/>
            </a:endParaRPr>
          </a:p>
          <a:p>
            <a:pPr lvl="0"/>
            <a:r>
              <a:rPr lang="zh-CN" altLang="en-US" sz="2800" b="1" dirty="0">
                <a:latin typeface="楷体_GB2312" pitchFamily="49" charset="-122"/>
                <a:ea typeface="楷体_GB2312" pitchFamily="49" charset="-122"/>
              </a:rPr>
              <a:t>在菲律宾，“超群”中式快餐店几乎没有同类竞争对手，但它却是快乐蜂集团</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围剿麦当劳和肯德基等洋</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快餐的重要武器。在马尼</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拉街道上，常常可以见到</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快乐蜂集团汉堡炸鸡快餐</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厅与超群中式快餐厅一左</a:t>
            </a:r>
            <a:endParaRPr lang="zh-CN" altLang="en-US" sz="2800" b="1" dirty="0">
              <a:latin typeface="楷体_GB2312" pitchFamily="49" charset="-122"/>
              <a:ea typeface="楷体_GB2312" pitchFamily="49" charset="-122"/>
            </a:endParaRPr>
          </a:p>
          <a:p>
            <a:pPr lvl="0">
              <a:buNone/>
            </a:pPr>
            <a:r>
              <a:rPr lang="zh-CN" altLang="en-US" sz="2800" b="1" dirty="0">
                <a:latin typeface="楷体_GB2312" pitchFamily="49" charset="-122"/>
                <a:ea typeface="楷体_GB2312" pitchFamily="49" charset="-122"/>
              </a:rPr>
              <a:t>  一右地夹攻麦当劳餐厅。</a:t>
            </a:r>
            <a:endParaRPr lang="zh-CN" altLang="en-US" sz="2800" b="1" dirty="0">
              <a:latin typeface="楷体_GB2312" pitchFamily="49" charset="-122"/>
              <a:ea typeface="楷体_GB2312" pitchFamily="49" charset="-122"/>
            </a:endParaRPr>
          </a:p>
        </p:txBody>
      </p:sp>
      <p:pic>
        <p:nvPicPr>
          <p:cNvPr id="108552" name="图片 108551" descr="001FGZ6EF5D722AAEF993Cl"/>
          <p:cNvPicPr>
            <a:picLocks noChangeAspect="1"/>
          </p:cNvPicPr>
          <p:nvPr/>
        </p:nvPicPr>
        <p:blipFill>
          <a:blip r:embed="rId1"/>
          <a:stretch>
            <a:fillRect/>
          </a:stretch>
        </p:blipFill>
        <p:spPr>
          <a:xfrm>
            <a:off x="5316538" y="3193098"/>
            <a:ext cx="4284662" cy="3573462"/>
          </a:xfrm>
          <a:prstGeom prst="rect">
            <a:avLst/>
          </a:prstGeom>
          <a:noFill/>
          <a:ln w="9525">
            <a:noFill/>
          </a:ln>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4" name="矩形 23"/>
          <p:cNvSpPr/>
          <p:nvPr/>
        </p:nvSpPr>
        <p:spPr>
          <a:xfrm>
            <a:off x="2012112" y="101616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sp>
        <p:nvSpPr>
          <p:cNvPr id="42" name="KSO_Shape"/>
          <p:cNvSpPr>
            <a:spLocks noChangeAspect="1"/>
          </p:cNvSpPr>
          <p:nvPr/>
        </p:nvSpPr>
        <p:spPr>
          <a:xfrm>
            <a:off x="1335767" y="1643727"/>
            <a:ext cx="743313" cy="676415"/>
          </a:xfrm>
          <a:custGeom>
            <a:avLst/>
            <a:gdLst/>
            <a:ahLst/>
            <a:cxnLst/>
            <a:rect l="l" t="t" r="r" b="b"/>
            <a:pathLst>
              <a:path w="2284089" h="2079602">
                <a:moveTo>
                  <a:pt x="86815" y="1071782"/>
                </a:moveTo>
                <a:lnTo>
                  <a:pt x="88113" y="1072322"/>
                </a:lnTo>
                <a:lnTo>
                  <a:pt x="87547" y="1073116"/>
                </a:lnTo>
                <a:close/>
                <a:moveTo>
                  <a:pt x="1788507" y="635242"/>
                </a:moveTo>
                <a:lnTo>
                  <a:pt x="1788786" y="635715"/>
                </a:lnTo>
                <a:lnTo>
                  <a:pt x="1787932" y="635786"/>
                </a:lnTo>
                <a:close/>
                <a:moveTo>
                  <a:pt x="569538" y="592800"/>
                </a:moveTo>
                <a:cubicBezTo>
                  <a:pt x="668960" y="592800"/>
                  <a:pt x="749558" y="673398"/>
                  <a:pt x="749558" y="772820"/>
                </a:cubicBezTo>
                <a:cubicBezTo>
                  <a:pt x="749558" y="872242"/>
                  <a:pt x="668960" y="952840"/>
                  <a:pt x="569538" y="952840"/>
                </a:cubicBezTo>
                <a:cubicBezTo>
                  <a:pt x="527872" y="952840"/>
                  <a:pt x="489512" y="938685"/>
                  <a:pt x="460796" y="912621"/>
                </a:cubicBezTo>
                <a:cubicBezTo>
                  <a:pt x="160953" y="1199491"/>
                  <a:pt x="32382" y="1622905"/>
                  <a:pt x="123061" y="2029688"/>
                </a:cubicBezTo>
                <a:lnTo>
                  <a:pt x="122792" y="2030674"/>
                </a:lnTo>
                <a:lnTo>
                  <a:pt x="122422" y="2030846"/>
                </a:lnTo>
                <a:cubicBezTo>
                  <a:pt x="128206" y="2047921"/>
                  <a:pt x="121912" y="2063921"/>
                  <a:pt x="108319" y="2072242"/>
                </a:cubicBezTo>
                <a:lnTo>
                  <a:pt x="93617" y="2078368"/>
                </a:lnTo>
                <a:cubicBezTo>
                  <a:pt x="78806" y="2082076"/>
                  <a:pt x="61999" y="2077403"/>
                  <a:pt x="49824" y="2064742"/>
                </a:cubicBezTo>
                <a:lnTo>
                  <a:pt x="48258" y="2065474"/>
                </a:lnTo>
                <a:cubicBezTo>
                  <a:pt x="46175" y="2062722"/>
                  <a:pt x="43765" y="2060412"/>
                  <a:pt x="41206" y="2058388"/>
                </a:cubicBezTo>
                <a:lnTo>
                  <a:pt x="34720" y="2047096"/>
                </a:lnTo>
                <a:lnTo>
                  <a:pt x="29758" y="2036793"/>
                </a:lnTo>
                <a:lnTo>
                  <a:pt x="31015" y="2036666"/>
                </a:lnTo>
                <a:cubicBezTo>
                  <a:pt x="-62810" y="1599721"/>
                  <a:pt x="78484" y="1146303"/>
                  <a:pt x="402804" y="840118"/>
                </a:cubicBezTo>
                <a:cubicBezTo>
                  <a:pt x="394149" y="819400"/>
                  <a:pt x="389518" y="796651"/>
                  <a:pt x="389518" y="772820"/>
                </a:cubicBezTo>
                <a:cubicBezTo>
                  <a:pt x="389518" y="673398"/>
                  <a:pt x="470116" y="592800"/>
                  <a:pt x="569538" y="592800"/>
                </a:cubicBezTo>
                <a:close/>
                <a:moveTo>
                  <a:pt x="568738" y="204473"/>
                </a:moveTo>
                <a:cubicBezTo>
                  <a:pt x="882635" y="204683"/>
                  <a:pt x="1136929" y="459316"/>
                  <a:pt x="1136718" y="773212"/>
                </a:cubicBezTo>
                <a:cubicBezTo>
                  <a:pt x="1136509" y="1087108"/>
                  <a:pt x="881877" y="1341401"/>
                  <a:pt x="567981" y="1341192"/>
                </a:cubicBezTo>
                <a:cubicBezTo>
                  <a:pt x="515830" y="1341157"/>
                  <a:pt x="465323" y="1334100"/>
                  <a:pt x="418388" y="1317655"/>
                </a:cubicBezTo>
                <a:lnTo>
                  <a:pt x="417956" y="1319386"/>
                </a:lnTo>
                <a:cubicBezTo>
                  <a:pt x="417638" y="1319460"/>
                  <a:pt x="417352" y="1319392"/>
                  <a:pt x="417065" y="1319320"/>
                </a:cubicBezTo>
                <a:lnTo>
                  <a:pt x="411259" y="1315754"/>
                </a:lnTo>
                <a:lnTo>
                  <a:pt x="403881" y="1313786"/>
                </a:lnTo>
                <a:lnTo>
                  <a:pt x="397389" y="1307474"/>
                </a:lnTo>
                <a:lnTo>
                  <a:pt x="397466" y="1307280"/>
                </a:lnTo>
                <a:cubicBezTo>
                  <a:pt x="386426" y="1300408"/>
                  <a:pt x="380901" y="1288764"/>
                  <a:pt x="382056" y="1276919"/>
                </a:cubicBezTo>
                <a:lnTo>
                  <a:pt x="385152" y="1264503"/>
                </a:lnTo>
                <a:cubicBezTo>
                  <a:pt x="392324" y="1247126"/>
                  <a:pt x="413982" y="1238019"/>
                  <a:pt x="435969" y="1243501"/>
                </a:cubicBezTo>
                <a:lnTo>
                  <a:pt x="436787" y="1243861"/>
                </a:lnTo>
                <a:lnTo>
                  <a:pt x="436371" y="1245530"/>
                </a:lnTo>
                <a:cubicBezTo>
                  <a:pt x="438704" y="1243635"/>
                  <a:pt x="440910" y="1244132"/>
                  <a:pt x="443287" y="1244881"/>
                </a:cubicBezTo>
                <a:cubicBezTo>
                  <a:pt x="482765" y="1257317"/>
                  <a:pt x="524743" y="1262958"/>
                  <a:pt x="568032" y="1262985"/>
                </a:cubicBezTo>
                <a:cubicBezTo>
                  <a:pt x="838737" y="1263167"/>
                  <a:pt x="1058333" y="1043864"/>
                  <a:pt x="1058513" y="773160"/>
                </a:cubicBezTo>
                <a:cubicBezTo>
                  <a:pt x="1058694" y="502455"/>
                  <a:pt x="839390" y="282860"/>
                  <a:pt x="568686" y="282679"/>
                </a:cubicBezTo>
                <a:cubicBezTo>
                  <a:pt x="297982" y="282499"/>
                  <a:pt x="78387" y="501802"/>
                  <a:pt x="78206" y="772506"/>
                </a:cubicBezTo>
                <a:cubicBezTo>
                  <a:pt x="78151" y="855495"/>
                  <a:pt x="98723" y="933681"/>
                  <a:pt x="137242" y="1001052"/>
                </a:cubicBezTo>
                <a:lnTo>
                  <a:pt x="136711" y="1001518"/>
                </a:lnTo>
                <a:cubicBezTo>
                  <a:pt x="151076" y="1018274"/>
                  <a:pt x="152475" y="1041066"/>
                  <a:pt x="140479" y="1055055"/>
                </a:cubicBezTo>
                <a:lnTo>
                  <a:pt x="130816" y="1063444"/>
                </a:lnTo>
                <a:cubicBezTo>
                  <a:pt x="115403" y="1073277"/>
                  <a:pt x="93261" y="1068839"/>
                  <a:pt x="78796" y="1052472"/>
                </a:cubicBezTo>
                <a:lnTo>
                  <a:pt x="77048" y="1054008"/>
                </a:lnTo>
                <a:cubicBezTo>
                  <a:pt x="27228" y="971942"/>
                  <a:pt x="-68" y="875382"/>
                  <a:pt x="0" y="772454"/>
                </a:cubicBezTo>
                <a:cubicBezTo>
                  <a:pt x="209" y="458557"/>
                  <a:pt x="254842" y="204264"/>
                  <a:pt x="568738" y="204473"/>
                </a:cubicBezTo>
                <a:close/>
                <a:moveTo>
                  <a:pt x="1744110" y="193576"/>
                </a:moveTo>
                <a:cubicBezTo>
                  <a:pt x="1813698" y="193576"/>
                  <a:pt x="1870110" y="249988"/>
                  <a:pt x="1870110" y="319576"/>
                </a:cubicBezTo>
                <a:cubicBezTo>
                  <a:pt x="1870110" y="364088"/>
                  <a:pt x="1847030" y="403208"/>
                  <a:pt x="1810937" y="423685"/>
                </a:cubicBezTo>
                <a:cubicBezTo>
                  <a:pt x="1876006" y="638245"/>
                  <a:pt x="2050455" y="802592"/>
                  <a:pt x="2267371" y="853783"/>
                </a:cubicBezTo>
                <a:lnTo>
                  <a:pt x="2267774" y="854132"/>
                </a:lnTo>
                <a:lnTo>
                  <a:pt x="2267775" y="854344"/>
                </a:lnTo>
                <a:cubicBezTo>
                  <a:pt x="2277024" y="855501"/>
                  <a:pt x="2283147" y="862058"/>
                  <a:pt x="2284089" y="870289"/>
                </a:cubicBezTo>
                <a:lnTo>
                  <a:pt x="2283762" y="878542"/>
                </a:lnTo>
                <a:cubicBezTo>
                  <a:pt x="2282280" y="886298"/>
                  <a:pt x="2276441" y="893093"/>
                  <a:pt x="2267869" y="895919"/>
                </a:cubicBezTo>
                <a:lnTo>
                  <a:pt x="2267872" y="896816"/>
                </a:lnTo>
                <a:cubicBezTo>
                  <a:pt x="2266131" y="897167"/>
                  <a:pt x="2264526" y="897771"/>
                  <a:pt x="2263022" y="898508"/>
                </a:cubicBezTo>
                <a:lnTo>
                  <a:pt x="2256327" y="898986"/>
                </a:lnTo>
                <a:lnTo>
                  <a:pt x="2250426" y="898975"/>
                </a:lnTo>
                <a:lnTo>
                  <a:pt x="2250640" y="898359"/>
                </a:lnTo>
                <a:cubicBezTo>
                  <a:pt x="2021208" y="842323"/>
                  <a:pt x="1836902" y="668133"/>
                  <a:pt x="1766709" y="441014"/>
                </a:cubicBezTo>
                <a:cubicBezTo>
                  <a:pt x="1759690" y="444854"/>
                  <a:pt x="1751984" y="445576"/>
                  <a:pt x="1744110" y="445576"/>
                </a:cubicBezTo>
                <a:cubicBezTo>
                  <a:pt x="1674522" y="445576"/>
                  <a:pt x="1618110" y="389164"/>
                  <a:pt x="1618110" y="319576"/>
                </a:cubicBezTo>
                <a:cubicBezTo>
                  <a:pt x="1618110" y="249988"/>
                  <a:pt x="1674522" y="193576"/>
                  <a:pt x="1744110" y="193576"/>
                </a:cubicBezTo>
                <a:close/>
                <a:moveTo>
                  <a:pt x="1750820" y="59"/>
                </a:moveTo>
                <a:cubicBezTo>
                  <a:pt x="1792352" y="864"/>
                  <a:pt x="1834412" y="9826"/>
                  <a:pt x="1874735" y="27812"/>
                </a:cubicBezTo>
                <a:cubicBezTo>
                  <a:pt x="2036029" y="99753"/>
                  <a:pt x="2108463" y="288828"/>
                  <a:pt x="2036521" y="450121"/>
                </a:cubicBezTo>
                <a:cubicBezTo>
                  <a:pt x="2024569" y="476919"/>
                  <a:pt x="2009383" y="501264"/>
                  <a:pt x="1990190" y="521625"/>
                </a:cubicBezTo>
                <a:lnTo>
                  <a:pt x="1990981" y="522243"/>
                </a:lnTo>
                <a:cubicBezTo>
                  <a:pt x="1990946" y="522424"/>
                  <a:pt x="1990845" y="522555"/>
                  <a:pt x="1990743" y="522686"/>
                </a:cubicBezTo>
                <a:lnTo>
                  <a:pt x="1987581" y="524854"/>
                </a:lnTo>
                <a:lnTo>
                  <a:pt x="1984881" y="528197"/>
                </a:lnTo>
                <a:lnTo>
                  <a:pt x="1980151" y="530089"/>
                </a:lnTo>
                <a:lnTo>
                  <a:pt x="1980069" y="530005"/>
                </a:lnTo>
                <a:cubicBezTo>
                  <a:pt x="1974010" y="534107"/>
                  <a:pt x="1966761" y="534282"/>
                  <a:pt x="1960937" y="530978"/>
                </a:cubicBezTo>
                <a:lnTo>
                  <a:pt x="1955264" y="526545"/>
                </a:lnTo>
                <a:cubicBezTo>
                  <a:pt x="1947973" y="518882"/>
                  <a:pt x="1948249" y="505665"/>
                  <a:pt x="1956098" y="495619"/>
                </a:cubicBezTo>
                <a:lnTo>
                  <a:pt x="1956471" y="495281"/>
                </a:lnTo>
                <a:lnTo>
                  <a:pt x="1957233" y="495877"/>
                </a:lnTo>
                <a:cubicBezTo>
                  <a:pt x="1956793" y="494244"/>
                  <a:pt x="1957553" y="493224"/>
                  <a:pt x="1958482" y="492173"/>
                </a:cubicBezTo>
                <a:cubicBezTo>
                  <a:pt x="1973908" y="474728"/>
                  <a:pt x="1986414" y="454442"/>
                  <a:pt x="1996335" y="432198"/>
                </a:cubicBezTo>
                <a:cubicBezTo>
                  <a:pt x="2058378" y="293098"/>
                  <a:pt x="1995911" y="130039"/>
                  <a:pt x="1856811" y="67997"/>
                </a:cubicBezTo>
                <a:cubicBezTo>
                  <a:pt x="1717711" y="5955"/>
                  <a:pt x="1554653" y="68422"/>
                  <a:pt x="1492610" y="207522"/>
                </a:cubicBezTo>
                <a:cubicBezTo>
                  <a:pt x="1430568" y="346622"/>
                  <a:pt x="1493036" y="509680"/>
                  <a:pt x="1632135" y="571722"/>
                </a:cubicBezTo>
                <a:cubicBezTo>
                  <a:pt x="1674779" y="590742"/>
                  <a:pt x="1719674" y="598061"/>
                  <a:pt x="1763118" y="593680"/>
                </a:cubicBezTo>
                <a:lnTo>
                  <a:pt x="1763235" y="594059"/>
                </a:lnTo>
                <a:cubicBezTo>
                  <a:pt x="1775135" y="590511"/>
                  <a:pt x="1787171" y="595008"/>
                  <a:pt x="1791616" y="604375"/>
                </a:cubicBezTo>
                <a:lnTo>
                  <a:pt x="1793716" y="611261"/>
                </a:lnTo>
                <a:cubicBezTo>
                  <a:pt x="1795243" y="621434"/>
                  <a:pt x="1787895" y="631799"/>
                  <a:pt x="1776172" y="635489"/>
                </a:cubicBezTo>
                <a:lnTo>
                  <a:pt x="1776562" y="636738"/>
                </a:lnTo>
                <a:cubicBezTo>
                  <a:pt x="1722979" y="643565"/>
                  <a:pt x="1667101" y="635498"/>
                  <a:pt x="1614211" y="611908"/>
                </a:cubicBezTo>
                <a:cubicBezTo>
                  <a:pt x="1452917" y="539967"/>
                  <a:pt x="1380483" y="350892"/>
                  <a:pt x="1452425" y="189598"/>
                </a:cubicBezTo>
                <a:cubicBezTo>
                  <a:pt x="1506381" y="68628"/>
                  <a:pt x="1626225" y="-2359"/>
                  <a:pt x="1750820" y="59"/>
                </a:cubicBezTo>
                <a:close/>
              </a:path>
            </a:pathLst>
          </a:custGeom>
          <a:solidFill>
            <a:srgbClr val="FFB44B"/>
          </a:solidFill>
          <a:ln>
            <a:solidFill>
              <a:schemeClr val="tx2"/>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lang="zh-CN" altLang="en-US"/>
          </a:p>
        </p:txBody>
      </p:sp>
      <p:sp>
        <p:nvSpPr>
          <p:cNvPr id="25" name="文本框 24"/>
          <p:cNvSpPr txBox="1"/>
          <p:nvPr/>
        </p:nvSpPr>
        <p:spPr>
          <a:xfrm>
            <a:off x="1520190" y="1122045"/>
            <a:ext cx="389001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三、决策的基本过程</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grpSp>
        <p:nvGrpSpPr>
          <p:cNvPr id="2" name="Group 4"/>
          <p:cNvGrpSpPr/>
          <p:nvPr/>
        </p:nvGrpSpPr>
        <p:grpSpPr>
          <a:xfrm>
            <a:off x="2241233" y="1730058"/>
            <a:ext cx="6886575" cy="4319587"/>
            <a:chOff x="0" y="0"/>
            <a:chExt cx="10845" cy="6804"/>
          </a:xfrm>
        </p:grpSpPr>
        <p:pic>
          <p:nvPicPr>
            <p:cNvPr id="19460" name="圆角矩形 9"/>
            <p:cNvPicPr/>
            <p:nvPr/>
          </p:nvPicPr>
          <p:blipFill>
            <a:blip r:embed="rId1"/>
            <a:stretch>
              <a:fillRect/>
            </a:stretch>
          </p:blipFill>
          <p:spPr>
            <a:xfrm>
              <a:off x="0" y="0"/>
              <a:ext cx="4551" cy="1496"/>
            </a:xfrm>
            <a:prstGeom prst="rect">
              <a:avLst/>
            </a:prstGeom>
            <a:noFill/>
            <a:ln w="9525">
              <a:noFill/>
            </a:ln>
          </p:spPr>
        </p:pic>
        <p:sp>
          <p:nvSpPr>
            <p:cNvPr id="19461" name="Text Box 6"/>
            <p:cNvSpPr txBox="1"/>
            <p:nvPr/>
          </p:nvSpPr>
          <p:spPr>
            <a:xfrm>
              <a:off x="848" y="340"/>
              <a:ext cx="3922"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识别决策问题</a:t>
              </a:r>
              <a:endParaRPr lang="zh-CN" altLang="en-US" sz="2400" dirty="0">
                <a:solidFill>
                  <a:schemeClr val="bg1"/>
                </a:solidFill>
                <a:latin typeface="Arial" panose="020B0604020202020204" pitchFamily="34" charset="0"/>
                <a:ea typeface="楷体_GB2312" pitchFamily="49" charset="-122"/>
              </a:endParaRPr>
            </a:p>
          </p:txBody>
        </p:sp>
        <p:pic>
          <p:nvPicPr>
            <p:cNvPr id="19462" name="圆角矩形 9"/>
            <p:cNvPicPr/>
            <p:nvPr/>
          </p:nvPicPr>
          <p:blipFill>
            <a:blip r:embed="rId1"/>
            <a:stretch>
              <a:fillRect/>
            </a:stretch>
          </p:blipFill>
          <p:spPr>
            <a:xfrm>
              <a:off x="1740" y="1460"/>
              <a:ext cx="4552" cy="1496"/>
            </a:xfrm>
            <a:prstGeom prst="rect">
              <a:avLst/>
            </a:prstGeom>
            <a:noFill/>
            <a:ln w="9525">
              <a:noFill/>
            </a:ln>
          </p:spPr>
        </p:pic>
        <p:sp>
          <p:nvSpPr>
            <p:cNvPr id="19463" name="Text Box 8"/>
            <p:cNvSpPr txBox="1"/>
            <p:nvPr/>
          </p:nvSpPr>
          <p:spPr>
            <a:xfrm>
              <a:off x="2690" y="1814"/>
              <a:ext cx="3375"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明确决策目标</a:t>
              </a:r>
              <a:endParaRPr lang="zh-CN" altLang="en-US" sz="2400" dirty="0">
                <a:solidFill>
                  <a:schemeClr val="bg1"/>
                </a:solidFill>
                <a:latin typeface="Arial" panose="020B0604020202020204" pitchFamily="34" charset="0"/>
                <a:ea typeface="楷体_GB2312" pitchFamily="49" charset="-122"/>
              </a:endParaRPr>
            </a:p>
          </p:txBody>
        </p:sp>
        <p:pic>
          <p:nvPicPr>
            <p:cNvPr id="19464" name="圆角矩形 9"/>
            <p:cNvPicPr/>
            <p:nvPr/>
          </p:nvPicPr>
          <p:blipFill>
            <a:blip r:embed="rId1"/>
            <a:stretch>
              <a:fillRect/>
            </a:stretch>
          </p:blipFill>
          <p:spPr>
            <a:xfrm>
              <a:off x="3346" y="2629"/>
              <a:ext cx="4552" cy="1496"/>
            </a:xfrm>
            <a:prstGeom prst="rect">
              <a:avLst/>
            </a:prstGeom>
            <a:noFill/>
            <a:ln w="9525">
              <a:noFill/>
            </a:ln>
          </p:spPr>
        </p:pic>
        <p:sp>
          <p:nvSpPr>
            <p:cNvPr id="19465" name="Text Box 10"/>
            <p:cNvSpPr txBox="1"/>
            <p:nvPr/>
          </p:nvSpPr>
          <p:spPr>
            <a:xfrm>
              <a:off x="4296" y="3004"/>
              <a:ext cx="3834"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拟定备选方案</a:t>
              </a:r>
              <a:endParaRPr lang="zh-CN" altLang="en-US" sz="2400" dirty="0">
                <a:solidFill>
                  <a:schemeClr val="bg1"/>
                </a:solidFill>
                <a:latin typeface="Arial" panose="020B0604020202020204" pitchFamily="34" charset="0"/>
                <a:ea typeface="楷体_GB2312" pitchFamily="49" charset="-122"/>
              </a:endParaRPr>
            </a:p>
          </p:txBody>
        </p:sp>
        <p:pic>
          <p:nvPicPr>
            <p:cNvPr id="19466" name="圆角矩形 9"/>
            <p:cNvPicPr/>
            <p:nvPr/>
          </p:nvPicPr>
          <p:blipFill>
            <a:blip r:embed="rId1"/>
            <a:stretch>
              <a:fillRect/>
            </a:stretch>
          </p:blipFill>
          <p:spPr>
            <a:xfrm>
              <a:off x="5087" y="3944"/>
              <a:ext cx="4552" cy="1497"/>
            </a:xfrm>
            <a:prstGeom prst="rect">
              <a:avLst/>
            </a:prstGeom>
            <a:noFill/>
            <a:ln w="9525">
              <a:noFill/>
            </a:ln>
          </p:spPr>
        </p:pic>
        <p:sp>
          <p:nvSpPr>
            <p:cNvPr id="19467" name="Text Box 12"/>
            <p:cNvSpPr txBox="1"/>
            <p:nvPr/>
          </p:nvSpPr>
          <p:spPr>
            <a:xfrm>
              <a:off x="6037" y="4310"/>
              <a:ext cx="3893"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分析比较方案</a:t>
              </a:r>
              <a:endParaRPr lang="zh-CN" altLang="en-US" sz="2400" dirty="0">
                <a:solidFill>
                  <a:schemeClr val="bg1"/>
                </a:solidFill>
                <a:latin typeface="Arial" panose="020B0604020202020204" pitchFamily="34" charset="0"/>
                <a:ea typeface="楷体_GB2312" pitchFamily="49" charset="-122"/>
              </a:endParaRPr>
            </a:p>
          </p:txBody>
        </p:sp>
        <p:pic>
          <p:nvPicPr>
            <p:cNvPr id="19468" name="圆角矩形 9"/>
            <p:cNvPicPr/>
            <p:nvPr/>
          </p:nvPicPr>
          <p:blipFill>
            <a:blip r:embed="rId1"/>
            <a:stretch>
              <a:fillRect/>
            </a:stretch>
          </p:blipFill>
          <p:spPr>
            <a:xfrm>
              <a:off x="6293" y="5263"/>
              <a:ext cx="4552" cy="1497"/>
            </a:xfrm>
            <a:prstGeom prst="rect">
              <a:avLst/>
            </a:prstGeom>
            <a:noFill/>
            <a:ln w="9525">
              <a:noFill/>
            </a:ln>
          </p:spPr>
        </p:pic>
        <p:sp>
          <p:nvSpPr>
            <p:cNvPr id="19469" name="Text Box 14"/>
            <p:cNvSpPr txBox="1"/>
            <p:nvPr/>
          </p:nvSpPr>
          <p:spPr>
            <a:xfrm>
              <a:off x="7187" y="5613"/>
              <a:ext cx="3187"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选择实施方案</a:t>
              </a:r>
              <a:endParaRPr lang="zh-CN" altLang="en-US" sz="2400" dirty="0">
                <a:solidFill>
                  <a:schemeClr val="bg1"/>
                </a:solidFill>
                <a:latin typeface="Arial" panose="020B0604020202020204" pitchFamily="34" charset="0"/>
                <a:ea typeface="楷体_GB2312" pitchFamily="49" charset="-122"/>
              </a:endParaRPr>
            </a:p>
          </p:txBody>
        </p:sp>
        <p:pic>
          <p:nvPicPr>
            <p:cNvPr id="19470" name="圆角矩形 9"/>
            <p:cNvPicPr/>
            <p:nvPr/>
          </p:nvPicPr>
          <p:blipFill>
            <a:blip r:embed="rId1"/>
            <a:stretch>
              <a:fillRect/>
            </a:stretch>
          </p:blipFill>
          <p:spPr>
            <a:xfrm>
              <a:off x="170" y="5331"/>
              <a:ext cx="4551" cy="1473"/>
            </a:xfrm>
            <a:prstGeom prst="rect">
              <a:avLst/>
            </a:prstGeom>
            <a:noFill/>
            <a:ln w="9525">
              <a:noFill/>
            </a:ln>
          </p:spPr>
        </p:pic>
        <p:sp>
          <p:nvSpPr>
            <p:cNvPr id="19471" name="Text Box 16"/>
            <p:cNvSpPr txBox="1"/>
            <p:nvPr/>
          </p:nvSpPr>
          <p:spPr>
            <a:xfrm>
              <a:off x="1080" y="5726"/>
              <a:ext cx="3330" cy="727"/>
            </a:xfrm>
            <a:prstGeom prst="rect">
              <a:avLst/>
            </a:prstGeom>
            <a:noFill/>
            <a:ln w="9525">
              <a:noFill/>
            </a:ln>
          </p:spPr>
          <p:txBody>
            <a:bodyPr anchor="t">
              <a:spAutoFit/>
            </a:bodyPr>
            <a:p>
              <a:pPr>
                <a:spcBef>
                  <a:spcPct val="50000"/>
                </a:spcBef>
              </a:pPr>
              <a:r>
                <a:rPr lang="zh-CN" altLang="en-US" sz="2400" dirty="0">
                  <a:solidFill>
                    <a:schemeClr val="bg1"/>
                  </a:solidFill>
                  <a:latin typeface="Arial" panose="020B0604020202020204" pitchFamily="34" charset="0"/>
                  <a:ea typeface="楷体_GB2312" pitchFamily="49" charset="-122"/>
                </a:rPr>
                <a:t>评估决策效果</a:t>
              </a:r>
              <a:endParaRPr lang="zh-CN" altLang="en-US" sz="2400" dirty="0">
                <a:solidFill>
                  <a:schemeClr val="bg1"/>
                </a:solidFill>
                <a:latin typeface="Arial" panose="020B0604020202020204" pitchFamily="34" charset="0"/>
                <a:ea typeface="楷体_GB2312" pitchFamily="49" charset="-122"/>
              </a:endParaRPr>
            </a:p>
          </p:txBody>
        </p:sp>
        <p:grpSp>
          <p:nvGrpSpPr>
            <p:cNvPr id="19472" name="Group 17"/>
            <p:cNvGrpSpPr/>
            <p:nvPr/>
          </p:nvGrpSpPr>
          <p:grpSpPr>
            <a:xfrm rot="5400000">
              <a:off x="3639" y="1284"/>
              <a:ext cx="582" cy="269"/>
              <a:chOff x="0" y="0"/>
              <a:chExt cx="397" cy="145"/>
            </a:xfrm>
          </p:grpSpPr>
          <p:sp>
            <p:nvSpPr>
              <p:cNvPr id="22" name="未知"/>
              <p:cNvSpPr/>
              <p:nvPr/>
            </p:nvSpPr>
            <p:spPr bwMode="auto">
              <a:xfrm>
                <a:off x="0" y="1"/>
                <a:ext cx="397" cy="143"/>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19474" name="Group 19"/>
              <p:cNvGrpSpPr/>
              <p:nvPr/>
            </p:nvGrpSpPr>
            <p:grpSpPr>
              <a:xfrm>
                <a:off x="8" y="18"/>
                <a:ext cx="268" cy="106"/>
                <a:chOff x="0" y="0"/>
                <a:chExt cx="268" cy="106"/>
              </a:xfrm>
            </p:grpSpPr>
            <p:sp>
              <p:nvSpPr>
                <p:cNvPr id="23" name="Rectangle 20"/>
                <p:cNvSpPr>
                  <a:spLocks noChangeArrowheads="1"/>
                </p:cNvSpPr>
                <p:nvPr/>
              </p:nvSpPr>
              <p:spPr bwMode="auto">
                <a:xfrm>
                  <a:off x="232" y="0"/>
                  <a:ext cx="36"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35" name="Rectangle 21"/>
                <p:cNvSpPr>
                  <a:spLocks noChangeArrowheads="1"/>
                </p:cNvSpPr>
                <p:nvPr/>
              </p:nvSpPr>
              <p:spPr bwMode="auto">
                <a:xfrm>
                  <a:off x="167" y="0"/>
                  <a:ext cx="32"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36" name="Rectangle 22"/>
                <p:cNvSpPr>
                  <a:spLocks noChangeArrowheads="1"/>
                </p:cNvSpPr>
                <p:nvPr/>
              </p:nvSpPr>
              <p:spPr bwMode="auto">
                <a:xfrm>
                  <a:off x="116" y="0"/>
                  <a:ext cx="24"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79" name="Rectangle 23"/>
                <p:cNvSpPr>
                  <a:spLocks noChangeArrowheads="1"/>
                </p:cNvSpPr>
                <p:nvPr/>
              </p:nvSpPr>
              <p:spPr bwMode="auto">
                <a:xfrm>
                  <a:off x="72" y="0"/>
                  <a:ext cx="20"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37" name="Rectangle 24"/>
                <p:cNvSpPr>
                  <a:spLocks noChangeArrowheads="1"/>
                </p:cNvSpPr>
                <p:nvPr/>
              </p:nvSpPr>
              <p:spPr bwMode="auto">
                <a:xfrm>
                  <a:off x="39" y="0"/>
                  <a:ext cx="17"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81" name="Rectangle 25"/>
                <p:cNvSpPr>
                  <a:spLocks noChangeArrowheads="1"/>
                </p:cNvSpPr>
                <p:nvPr/>
              </p:nvSpPr>
              <p:spPr bwMode="auto">
                <a:xfrm>
                  <a:off x="16" y="0"/>
                  <a:ext cx="12"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82" name="Rectangle 26"/>
                <p:cNvSpPr>
                  <a:spLocks noChangeArrowheads="1"/>
                </p:cNvSpPr>
                <p:nvPr/>
              </p:nvSpPr>
              <p:spPr bwMode="auto">
                <a:xfrm>
                  <a:off x="0" y="0"/>
                  <a:ext cx="9"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nvGrpSpPr>
            <p:cNvPr id="38" name="Group 27"/>
            <p:cNvGrpSpPr/>
            <p:nvPr/>
          </p:nvGrpSpPr>
          <p:grpSpPr>
            <a:xfrm rot="5400000">
              <a:off x="5317" y="2686"/>
              <a:ext cx="438" cy="269"/>
              <a:chOff x="0" y="0"/>
              <a:chExt cx="397" cy="145"/>
            </a:xfrm>
          </p:grpSpPr>
          <p:sp>
            <p:nvSpPr>
              <p:cNvPr id="19484" name="未知"/>
              <p:cNvSpPr/>
              <p:nvPr/>
            </p:nvSpPr>
            <p:spPr bwMode="auto">
              <a:xfrm>
                <a:off x="1" y="1"/>
                <a:ext cx="397" cy="147"/>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39" name="Group 29"/>
              <p:cNvGrpSpPr/>
              <p:nvPr/>
            </p:nvGrpSpPr>
            <p:grpSpPr>
              <a:xfrm>
                <a:off x="8" y="18"/>
                <a:ext cx="268" cy="106"/>
                <a:chOff x="0" y="0"/>
                <a:chExt cx="268" cy="106"/>
              </a:xfrm>
            </p:grpSpPr>
            <p:sp>
              <p:nvSpPr>
                <p:cNvPr id="19486" name="Rectangle 30"/>
                <p:cNvSpPr>
                  <a:spLocks noChangeArrowheads="1"/>
                </p:cNvSpPr>
                <p:nvPr/>
              </p:nvSpPr>
              <p:spPr bwMode="auto">
                <a:xfrm>
                  <a:off x="235" y="2"/>
                  <a:ext cx="34"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87" name="Rectangle 31"/>
                <p:cNvSpPr>
                  <a:spLocks noChangeArrowheads="1"/>
                </p:cNvSpPr>
                <p:nvPr/>
              </p:nvSpPr>
              <p:spPr bwMode="auto">
                <a:xfrm>
                  <a:off x="169" y="2"/>
                  <a:ext cx="34"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88" name="Rectangle 32"/>
                <p:cNvSpPr>
                  <a:spLocks noChangeArrowheads="1"/>
                </p:cNvSpPr>
                <p:nvPr/>
              </p:nvSpPr>
              <p:spPr bwMode="auto">
                <a:xfrm>
                  <a:off x="120" y="2"/>
                  <a:ext cx="25"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40" name="Rectangle 33"/>
                <p:cNvSpPr>
                  <a:spLocks noChangeArrowheads="1"/>
                </p:cNvSpPr>
                <p:nvPr/>
              </p:nvSpPr>
              <p:spPr bwMode="auto">
                <a:xfrm>
                  <a:off x="76" y="2"/>
                  <a:ext cx="18"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90" name="Rectangle 34"/>
                <p:cNvSpPr>
                  <a:spLocks noChangeArrowheads="1"/>
                </p:cNvSpPr>
                <p:nvPr/>
              </p:nvSpPr>
              <p:spPr bwMode="auto">
                <a:xfrm>
                  <a:off x="42" y="2"/>
                  <a:ext cx="18"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91" name="Rectangle 35"/>
                <p:cNvSpPr>
                  <a:spLocks noChangeArrowheads="1"/>
                </p:cNvSpPr>
                <p:nvPr/>
              </p:nvSpPr>
              <p:spPr bwMode="auto">
                <a:xfrm>
                  <a:off x="20" y="2"/>
                  <a:ext cx="11"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92" name="Rectangle 36"/>
                <p:cNvSpPr>
                  <a:spLocks noChangeArrowheads="1"/>
                </p:cNvSpPr>
                <p:nvPr/>
              </p:nvSpPr>
              <p:spPr bwMode="auto">
                <a:xfrm>
                  <a:off x="4" y="2"/>
                  <a:ext cx="9"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nvGrpSpPr>
            <p:cNvPr id="41" name="Group 37"/>
            <p:cNvGrpSpPr/>
            <p:nvPr/>
          </p:nvGrpSpPr>
          <p:grpSpPr>
            <a:xfrm rot="5400000">
              <a:off x="6932" y="3828"/>
              <a:ext cx="438" cy="268"/>
              <a:chOff x="0" y="0"/>
              <a:chExt cx="397" cy="145"/>
            </a:xfrm>
          </p:grpSpPr>
          <p:sp>
            <p:nvSpPr>
              <p:cNvPr id="19494" name="未知"/>
              <p:cNvSpPr/>
              <p:nvPr/>
            </p:nvSpPr>
            <p:spPr bwMode="auto">
              <a:xfrm>
                <a:off x="0" y="0"/>
                <a:ext cx="397" cy="145"/>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43" name="Group 39"/>
              <p:cNvGrpSpPr/>
              <p:nvPr/>
            </p:nvGrpSpPr>
            <p:grpSpPr>
              <a:xfrm>
                <a:off x="8" y="18"/>
                <a:ext cx="268" cy="106"/>
                <a:chOff x="0" y="0"/>
                <a:chExt cx="268" cy="106"/>
              </a:xfrm>
            </p:grpSpPr>
            <p:sp>
              <p:nvSpPr>
                <p:cNvPr id="19496" name="Rectangle 40"/>
                <p:cNvSpPr>
                  <a:spLocks noChangeArrowheads="1"/>
                </p:cNvSpPr>
                <p:nvPr/>
              </p:nvSpPr>
              <p:spPr bwMode="auto">
                <a:xfrm>
                  <a:off x="232" y="-2"/>
                  <a:ext cx="36"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97" name="Rectangle 41"/>
                <p:cNvSpPr>
                  <a:spLocks noChangeArrowheads="1"/>
                </p:cNvSpPr>
                <p:nvPr/>
              </p:nvSpPr>
              <p:spPr bwMode="auto">
                <a:xfrm>
                  <a:off x="169" y="-2"/>
                  <a:ext cx="34"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44" name="Rectangle 42"/>
                <p:cNvSpPr>
                  <a:spLocks noChangeArrowheads="1"/>
                </p:cNvSpPr>
                <p:nvPr/>
              </p:nvSpPr>
              <p:spPr bwMode="auto">
                <a:xfrm>
                  <a:off x="116" y="-2"/>
                  <a:ext cx="25"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499" name="Rectangle 43"/>
                <p:cNvSpPr>
                  <a:spLocks noChangeArrowheads="1"/>
                </p:cNvSpPr>
                <p:nvPr/>
              </p:nvSpPr>
              <p:spPr bwMode="auto">
                <a:xfrm>
                  <a:off x="73" y="-2"/>
                  <a:ext cx="20"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0" name="Rectangle 44"/>
                <p:cNvSpPr>
                  <a:spLocks noChangeArrowheads="1"/>
                </p:cNvSpPr>
                <p:nvPr/>
              </p:nvSpPr>
              <p:spPr bwMode="auto">
                <a:xfrm>
                  <a:off x="42" y="-2"/>
                  <a:ext cx="18"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1" name="Rectangle 45"/>
                <p:cNvSpPr>
                  <a:spLocks noChangeArrowheads="1"/>
                </p:cNvSpPr>
                <p:nvPr/>
              </p:nvSpPr>
              <p:spPr bwMode="auto">
                <a:xfrm>
                  <a:off x="17" y="-2"/>
                  <a:ext cx="11"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2" name="Rectangle 46"/>
                <p:cNvSpPr>
                  <a:spLocks noChangeArrowheads="1"/>
                </p:cNvSpPr>
                <p:nvPr/>
              </p:nvSpPr>
              <p:spPr bwMode="auto">
                <a:xfrm>
                  <a:off x="1" y="-2"/>
                  <a:ext cx="9"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nvGrpSpPr>
            <p:cNvPr id="45" name="Group 47"/>
            <p:cNvGrpSpPr/>
            <p:nvPr/>
          </p:nvGrpSpPr>
          <p:grpSpPr>
            <a:xfrm rot="5400000">
              <a:off x="8136" y="5203"/>
              <a:ext cx="438" cy="268"/>
              <a:chOff x="0" y="0"/>
              <a:chExt cx="397" cy="145"/>
            </a:xfrm>
          </p:grpSpPr>
          <p:sp>
            <p:nvSpPr>
              <p:cNvPr id="19504" name="未知"/>
              <p:cNvSpPr/>
              <p:nvPr/>
            </p:nvSpPr>
            <p:spPr bwMode="auto">
              <a:xfrm>
                <a:off x="0" y="-1"/>
                <a:ext cx="397" cy="147"/>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46" name="Group 49"/>
              <p:cNvGrpSpPr/>
              <p:nvPr/>
            </p:nvGrpSpPr>
            <p:grpSpPr>
              <a:xfrm>
                <a:off x="8" y="18"/>
                <a:ext cx="268" cy="106"/>
                <a:chOff x="0" y="0"/>
                <a:chExt cx="268" cy="106"/>
              </a:xfrm>
            </p:grpSpPr>
            <p:sp>
              <p:nvSpPr>
                <p:cNvPr id="19506" name="Rectangle 50"/>
                <p:cNvSpPr>
                  <a:spLocks noChangeArrowheads="1"/>
                </p:cNvSpPr>
                <p:nvPr/>
              </p:nvSpPr>
              <p:spPr bwMode="auto">
                <a:xfrm>
                  <a:off x="232" y="-1"/>
                  <a:ext cx="36"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7" name="Rectangle 51"/>
                <p:cNvSpPr>
                  <a:spLocks noChangeArrowheads="1"/>
                </p:cNvSpPr>
                <p:nvPr/>
              </p:nvSpPr>
              <p:spPr bwMode="auto">
                <a:xfrm>
                  <a:off x="169" y="-1"/>
                  <a:ext cx="34"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8" name="Rectangle 52"/>
                <p:cNvSpPr>
                  <a:spLocks noChangeArrowheads="1"/>
                </p:cNvSpPr>
                <p:nvPr/>
              </p:nvSpPr>
              <p:spPr bwMode="auto">
                <a:xfrm>
                  <a:off x="119" y="-1"/>
                  <a:ext cx="25"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09" name="Rectangle 53"/>
                <p:cNvSpPr>
                  <a:spLocks noChangeArrowheads="1"/>
                </p:cNvSpPr>
                <p:nvPr/>
              </p:nvSpPr>
              <p:spPr bwMode="auto">
                <a:xfrm>
                  <a:off x="73" y="-1"/>
                  <a:ext cx="20"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0" name="Rectangle 54"/>
                <p:cNvSpPr>
                  <a:spLocks noChangeArrowheads="1"/>
                </p:cNvSpPr>
                <p:nvPr/>
              </p:nvSpPr>
              <p:spPr bwMode="auto">
                <a:xfrm>
                  <a:off x="42" y="-1"/>
                  <a:ext cx="18"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1" name="Rectangle 55"/>
                <p:cNvSpPr>
                  <a:spLocks noChangeArrowheads="1"/>
                </p:cNvSpPr>
                <p:nvPr/>
              </p:nvSpPr>
              <p:spPr bwMode="auto">
                <a:xfrm>
                  <a:off x="17" y="-1"/>
                  <a:ext cx="11"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2" name="Rectangle 56"/>
                <p:cNvSpPr>
                  <a:spLocks noChangeArrowheads="1"/>
                </p:cNvSpPr>
                <p:nvPr/>
              </p:nvSpPr>
              <p:spPr bwMode="auto">
                <a:xfrm>
                  <a:off x="1" y="-1"/>
                  <a:ext cx="9"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nvGrpSpPr>
            <p:cNvPr id="47" name="Group 57"/>
            <p:cNvGrpSpPr/>
            <p:nvPr/>
          </p:nvGrpSpPr>
          <p:grpSpPr>
            <a:xfrm rot="10800000">
              <a:off x="4314" y="5864"/>
              <a:ext cx="2318" cy="438"/>
              <a:chOff x="0" y="0"/>
              <a:chExt cx="397" cy="145"/>
            </a:xfrm>
          </p:grpSpPr>
          <p:sp>
            <p:nvSpPr>
              <p:cNvPr id="19514" name="未知"/>
              <p:cNvSpPr/>
              <p:nvPr/>
            </p:nvSpPr>
            <p:spPr bwMode="auto">
              <a:xfrm>
                <a:off x="0" y="1"/>
                <a:ext cx="397" cy="147"/>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48" name="Group 59"/>
              <p:cNvGrpSpPr/>
              <p:nvPr/>
            </p:nvGrpSpPr>
            <p:grpSpPr>
              <a:xfrm>
                <a:off x="8" y="18"/>
                <a:ext cx="268" cy="106"/>
                <a:chOff x="0" y="0"/>
                <a:chExt cx="268" cy="106"/>
              </a:xfrm>
            </p:grpSpPr>
            <p:sp>
              <p:nvSpPr>
                <p:cNvPr id="19516" name="Rectangle 60"/>
                <p:cNvSpPr>
                  <a:spLocks noChangeArrowheads="1"/>
                </p:cNvSpPr>
                <p:nvPr/>
              </p:nvSpPr>
              <p:spPr bwMode="auto">
                <a:xfrm>
                  <a:off x="232" y="1"/>
                  <a:ext cx="36"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7" name="Rectangle 61"/>
                <p:cNvSpPr>
                  <a:spLocks noChangeArrowheads="1"/>
                </p:cNvSpPr>
                <p:nvPr/>
              </p:nvSpPr>
              <p:spPr bwMode="auto">
                <a:xfrm>
                  <a:off x="168" y="1"/>
                  <a:ext cx="32"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8" name="Rectangle 62"/>
                <p:cNvSpPr>
                  <a:spLocks noChangeArrowheads="1"/>
                </p:cNvSpPr>
                <p:nvPr/>
              </p:nvSpPr>
              <p:spPr bwMode="auto">
                <a:xfrm>
                  <a:off x="117" y="1"/>
                  <a:ext cx="24"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19" name="Rectangle 63"/>
                <p:cNvSpPr>
                  <a:spLocks noChangeArrowheads="1"/>
                </p:cNvSpPr>
                <p:nvPr/>
              </p:nvSpPr>
              <p:spPr bwMode="auto">
                <a:xfrm>
                  <a:off x="74" y="1"/>
                  <a:ext cx="20"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0" name="Rectangle 64"/>
                <p:cNvSpPr>
                  <a:spLocks noChangeArrowheads="1"/>
                </p:cNvSpPr>
                <p:nvPr/>
              </p:nvSpPr>
              <p:spPr bwMode="auto">
                <a:xfrm>
                  <a:off x="40" y="1"/>
                  <a:ext cx="16"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1" name="Rectangle 65"/>
                <p:cNvSpPr>
                  <a:spLocks noChangeArrowheads="1"/>
                </p:cNvSpPr>
                <p:nvPr/>
              </p:nvSpPr>
              <p:spPr bwMode="auto">
                <a:xfrm>
                  <a:off x="16" y="1"/>
                  <a:ext cx="12" cy="108"/>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2" name="Rectangle 66"/>
                <p:cNvSpPr>
                  <a:spLocks noChangeArrowheads="1"/>
                </p:cNvSpPr>
                <p:nvPr/>
              </p:nvSpPr>
              <p:spPr bwMode="auto">
                <a:xfrm>
                  <a:off x="2" y="1"/>
                  <a:ext cx="8" cy="108"/>
                </a:xfrm>
                <a:prstGeom prst="rect">
                  <a:avLst/>
                </a:prstGeom>
                <a:solidFill>
                  <a:srgbClr val="FF0000"/>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nvGrpSpPr>
            <p:cNvPr id="49" name="Group 67"/>
            <p:cNvGrpSpPr/>
            <p:nvPr/>
          </p:nvGrpSpPr>
          <p:grpSpPr>
            <a:xfrm rot="-5400000">
              <a:off x="-437" y="3093"/>
              <a:ext cx="4384" cy="453"/>
              <a:chOff x="0" y="0"/>
              <a:chExt cx="397" cy="145"/>
            </a:xfrm>
          </p:grpSpPr>
          <p:sp>
            <p:nvSpPr>
              <p:cNvPr id="19524" name="未知"/>
              <p:cNvSpPr/>
              <p:nvPr/>
            </p:nvSpPr>
            <p:spPr bwMode="auto">
              <a:xfrm>
                <a:off x="0" y="0"/>
                <a:ext cx="397" cy="145"/>
              </a:xfrm>
              <a:custGeom>
                <a:avLst/>
                <a:gdLst/>
                <a:ahLst/>
                <a:cxnLst>
                  <a:cxn ang="0">
                    <a:pos x="0" y="29"/>
                  </a:cxn>
                  <a:cxn ang="0">
                    <a:pos x="324" y="29"/>
                  </a:cxn>
                  <a:cxn ang="0">
                    <a:pos x="324" y="0"/>
                  </a:cxn>
                  <a:cxn ang="0">
                    <a:pos x="396" y="72"/>
                  </a:cxn>
                  <a:cxn ang="0">
                    <a:pos x="324" y="144"/>
                  </a:cxn>
                  <a:cxn ang="0">
                    <a:pos x="324" y="115"/>
                  </a:cxn>
                  <a:cxn ang="0">
                    <a:pos x="0" y="115"/>
                  </a:cxn>
                  <a:cxn ang="0">
                    <a:pos x="0" y="115"/>
                  </a:cxn>
                  <a:cxn ang="0">
                    <a:pos x="0" y="72"/>
                  </a:cxn>
                  <a:cxn ang="0">
                    <a:pos x="0" y="29"/>
                  </a:cxn>
                  <a:cxn ang="0">
                    <a:pos x="0" y="29"/>
                  </a:cxn>
                </a:cxnLst>
                <a:rect l="0" t="0" r="r" b="b"/>
                <a:pathLst>
                  <a:path w="397" h="145">
                    <a:moveTo>
                      <a:pt x="0" y="29"/>
                    </a:moveTo>
                    <a:lnTo>
                      <a:pt x="324" y="29"/>
                    </a:lnTo>
                    <a:lnTo>
                      <a:pt x="324" y="0"/>
                    </a:lnTo>
                    <a:lnTo>
                      <a:pt x="396" y="72"/>
                    </a:lnTo>
                    <a:lnTo>
                      <a:pt x="324" y="144"/>
                    </a:lnTo>
                    <a:lnTo>
                      <a:pt x="324" y="115"/>
                    </a:lnTo>
                    <a:lnTo>
                      <a:pt x="0" y="115"/>
                    </a:lnTo>
                    <a:lnTo>
                      <a:pt x="0" y="72"/>
                    </a:lnTo>
                    <a:lnTo>
                      <a:pt x="0" y="29"/>
                    </a:lnTo>
                    <a:close/>
                  </a:path>
                </a:pathLst>
              </a:custGeom>
              <a:solidFill>
                <a:schemeClr val="accent2"/>
              </a:solidFill>
              <a:ln w="0" cap="flat" cmpd="sng">
                <a:solidFill>
                  <a:srgbClr val="000000"/>
                </a:solidFill>
                <a:round/>
              </a:ln>
              <a:effectLst/>
            </p:spPr>
            <p:txBody>
              <a:bodyPr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nvGrpSpPr>
              <p:cNvPr id="50" name="Group 69"/>
              <p:cNvGrpSpPr/>
              <p:nvPr/>
            </p:nvGrpSpPr>
            <p:grpSpPr>
              <a:xfrm>
                <a:off x="8" y="18"/>
                <a:ext cx="268" cy="106"/>
                <a:chOff x="0" y="0"/>
                <a:chExt cx="268" cy="106"/>
              </a:xfrm>
            </p:grpSpPr>
            <p:sp>
              <p:nvSpPr>
                <p:cNvPr id="19526" name="Rectangle 70"/>
                <p:cNvSpPr>
                  <a:spLocks noChangeArrowheads="1"/>
                </p:cNvSpPr>
                <p:nvPr/>
              </p:nvSpPr>
              <p:spPr bwMode="auto">
                <a:xfrm>
                  <a:off x="232" y="-2"/>
                  <a:ext cx="36"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7" name="Rectangle 71"/>
                <p:cNvSpPr>
                  <a:spLocks noChangeArrowheads="1"/>
                </p:cNvSpPr>
                <p:nvPr/>
              </p:nvSpPr>
              <p:spPr bwMode="auto">
                <a:xfrm>
                  <a:off x="168" y="-2"/>
                  <a:ext cx="32"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8" name="Rectangle 72"/>
                <p:cNvSpPr>
                  <a:spLocks noChangeArrowheads="1"/>
                </p:cNvSpPr>
                <p:nvPr/>
              </p:nvSpPr>
              <p:spPr bwMode="auto">
                <a:xfrm>
                  <a:off x="116" y="-2"/>
                  <a:ext cx="24"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29" name="Rectangle 73"/>
                <p:cNvSpPr>
                  <a:spLocks noChangeArrowheads="1"/>
                </p:cNvSpPr>
                <p:nvPr/>
              </p:nvSpPr>
              <p:spPr bwMode="auto">
                <a:xfrm>
                  <a:off x="72" y="-2"/>
                  <a:ext cx="20"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30" name="Rectangle 74"/>
                <p:cNvSpPr>
                  <a:spLocks noChangeArrowheads="1"/>
                </p:cNvSpPr>
                <p:nvPr/>
              </p:nvSpPr>
              <p:spPr bwMode="auto">
                <a:xfrm>
                  <a:off x="40" y="-2"/>
                  <a:ext cx="16"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31" name="Rectangle 75"/>
                <p:cNvSpPr>
                  <a:spLocks noChangeArrowheads="1"/>
                </p:cNvSpPr>
                <p:nvPr/>
              </p:nvSpPr>
              <p:spPr bwMode="auto">
                <a:xfrm>
                  <a:off x="16" y="-2"/>
                  <a:ext cx="12"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sp>
              <p:nvSpPr>
                <p:cNvPr id="19532" name="Rectangle 76"/>
                <p:cNvSpPr>
                  <a:spLocks noChangeArrowheads="1"/>
                </p:cNvSpPr>
                <p:nvPr/>
              </p:nvSpPr>
              <p:spPr bwMode="auto">
                <a:xfrm>
                  <a:off x="0" y="-2"/>
                  <a:ext cx="8" cy="106"/>
                </a:xfrm>
                <a:prstGeom prst="rect">
                  <a:avLst/>
                </a:prstGeom>
                <a:solidFill>
                  <a:schemeClr val="accent2"/>
                </a:solidFill>
                <a:ln w="9525">
                  <a:noFill/>
                  <a:miter lim="800000"/>
                </a:ln>
                <a:effectLst/>
              </p:spPr>
              <p:txBody>
                <a:bodyPr wrap="none" anchor="ctr">
                  <a:spAutoFit/>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3000" b="1" i="0" u="none" strike="noStrike" kern="1200" cap="none" spc="0" normalizeH="0" baseline="0" noProof="0">
                    <a:ln>
                      <a:noFill/>
                    </a:ln>
                    <a:solidFill>
                      <a:srgbClr val="FF3300"/>
                    </a:solidFill>
                    <a:effectLst>
                      <a:outerShdw blurRad="38100" dist="38100" dir="2700000" algn="tl">
                        <a:srgbClr val="000000">
                          <a:alpha val="43137"/>
                        </a:srgbClr>
                      </a:outerShdw>
                    </a:effectLst>
                    <a:uLnTx/>
                    <a:uFillTx/>
                    <a:latin typeface="Arial" panose="020B0604020202020204" pitchFamily="34" charset="0"/>
                    <a:ea typeface="黑体" panose="02010609060101010101" charset="-122"/>
                    <a:cs typeface="+mn-cs"/>
                  </a:endParaRPr>
                </a:p>
              </p:txBody>
            </p:sp>
          </p:grpSp>
        </p:gr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left)">
                                      <p:cBhvr>
                                        <p:cTn id="10" dur="500"/>
                                        <p:tgtEl>
                                          <p:spTgt spid="42"/>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additive="base">
                                        <p:cTn id="14" dur="500" fill="hold"/>
                                        <p:tgtEl>
                                          <p:spTgt spid="25"/>
                                        </p:tgtEl>
                                        <p:attrNameLst>
                                          <p:attrName>ppt_x</p:attrName>
                                        </p:attrNameLst>
                                      </p:cBhvr>
                                      <p:tavLst>
                                        <p:tav tm="0">
                                          <p:val>
                                            <p:strVal val="0-#ppt_w/2"/>
                                          </p:val>
                                        </p:tav>
                                        <p:tav tm="100000">
                                          <p:val>
                                            <p:strVal val="#ppt_x"/>
                                          </p:val>
                                        </p:tav>
                                      </p:tavLst>
                                    </p:anim>
                                    <p:anim calcmode="lin" valueType="num">
                                      <p:cBhvr additive="base">
                                        <p:cTn id="15" dur="500" fill="hold"/>
                                        <p:tgtEl>
                                          <p:spTgt spid="25"/>
                                        </p:tgtEl>
                                        <p:attrNameLst>
                                          <p:attrName>ppt_y</p:attrName>
                                        </p:attrNameLst>
                                      </p:cBhvr>
                                      <p:tavLst>
                                        <p:tav tm="0">
                                          <p:val>
                                            <p:strVal val="#ppt_y"/>
                                          </p:val>
                                        </p:tav>
                                        <p:tav tm="100000">
                                          <p:val>
                                            <p:strVal val="#ppt_y"/>
                                          </p:val>
                                        </p:tav>
                                      </p:tavLst>
                                    </p:anim>
                                  </p:childTnLst>
                                </p:cTn>
                              </p:par>
                              <p:par>
                                <p:cTn id="16" presetID="15"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000000"/>
                                          </p:val>
                                        </p:tav>
                                        <p:tav tm="100000">
                                          <p:val>
                                            <p:strVal val="#ppt_w"/>
                                          </p:val>
                                        </p:tav>
                                      </p:tavLst>
                                    </p:anim>
                                    <p:anim calcmode="lin" valueType="num">
                                      <p:cBhvr>
                                        <p:cTn id="19" dur="1000" fill="hold"/>
                                        <p:tgtEl>
                                          <p:spTgt spid="2"/>
                                        </p:tgtEl>
                                        <p:attrNameLst>
                                          <p:attrName>ppt_h</p:attrName>
                                        </p:attrNameLst>
                                      </p:cBhvr>
                                      <p:tavLst>
                                        <p:tav tm="0">
                                          <p:val>
                                            <p:fltVal val="0.000000"/>
                                          </p:val>
                                        </p:tav>
                                        <p:tav tm="100000">
                                          <p:val>
                                            <p:strVal val="#ppt_h"/>
                                          </p:val>
                                        </p:tav>
                                      </p:tavLst>
                                    </p:anim>
                                    <p:anim calcmode="lin" valueType="num">
                                      <p:cBhvr>
                                        <p:cTn id="20" dur="1000" fill="hold"/>
                                        <p:tgtEl>
                                          <p:spTgt spid="2"/>
                                        </p:tgtEl>
                                        <p:attrNameLst>
                                          <p:attrName>ppt_x</p:attrName>
                                        </p:attrNameLst>
                                      </p:cBhvr>
                                      <p:tavLst>
                                        <p:tav tm="0" fmla="#ppt_x+(cos(-2*pi*(1-$))*-#ppt_x-sin(-2*pi*(1-$))*(1-#ppt_y))*(1-$)">
                                          <p:val>
                                            <p:fltVal val="0.000000"/>
                                          </p:val>
                                        </p:tav>
                                        <p:tav tm="100000">
                                          <p:val>
                                            <p:fltVal val="1.000000"/>
                                          </p:val>
                                        </p:tav>
                                      </p:tavLst>
                                    </p:anim>
                                    <p:anim calcmode="lin" valueType="num">
                                      <p:cBhvr>
                                        <p:cTn id="21" dur="1000" fill="hold"/>
                                        <p:tgtEl>
                                          <p:spTgt spid="2"/>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2" grpId="0" bldLvl="0" animBg="1"/>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圆角矩形 3"/>
          <p:cNvSpPr/>
          <p:nvPr/>
        </p:nvSpPr>
        <p:spPr bwMode="auto">
          <a:xfrm>
            <a:off x="4276090" y="855345"/>
            <a:ext cx="2767965" cy="671830"/>
          </a:xfrm>
          <a:prstGeom prst="roundRect">
            <a:avLst>
              <a:gd name="adj" fmla="val 50000"/>
            </a:avLst>
          </a:prstGeom>
          <a:solidFill>
            <a:srgbClr val="0070C0"/>
          </a:solidFill>
          <a:ln w="28575" cap="flat" cmpd="sng" algn="ctr">
            <a:noFill/>
            <a:prstDash val="solid"/>
            <a:miter lim="800000"/>
          </a:ln>
          <a:effectLst>
            <a:outerShdw blurRad="57785" dist="33020" dir="3180000" algn="ctr">
              <a:srgbClr val="000000">
                <a:alpha val="30000"/>
              </a:srgbClr>
            </a:outerShdw>
          </a:effectLst>
        </p:spPr>
        <p:txBody>
          <a:bodyPr lIns="68543" tIns="34272" rIns="68543" bIns="34272" anchor="ctr"/>
          <a:p>
            <a:pPr algn="ctr">
              <a:defRPr/>
            </a:pPr>
            <a:endParaRPr lang="zh-CN" altLang="en-US" kern="0">
              <a:solidFill>
                <a:schemeClr val="bg1"/>
              </a:solidFill>
              <a:latin typeface="微软雅黑" panose="020B0503020204020204" pitchFamily="34" charset="-122"/>
              <a:ea typeface="微软雅黑" panose="020B0503020204020204" pitchFamily="34" charset="-122"/>
            </a:endParaRPr>
          </a:p>
        </p:txBody>
      </p:sp>
      <p:sp>
        <p:nvSpPr>
          <p:cNvPr id="12" name="文本框 11"/>
          <p:cNvSpPr txBox="1"/>
          <p:nvPr/>
        </p:nvSpPr>
        <p:spPr>
          <a:xfrm>
            <a:off x="4646930" y="930275"/>
            <a:ext cx="2375535" cy="521970"/>
          </a:xfrm>
          <a:prstGeom prst="rect">
            <a:avLst/>
          </a:prstGeom>
          <a:noFill/>
        </p:spPr>
        <p:txBody>
          <a:bodyPr wrap="square" rtlCol="0">
            <a:spAutoFit/>
          </a:bodyPr>
          <a:p>
            <a:pPr algn="l"/>
            <a:r>
              <a:rPr lang="zh-CN" altLang="ko-KR" sz="2800" dirty="0">
                <a:solidFill>
                  <a:schemeClr val="bg1"/>
                </a:solidFill>
                <a:latin typeface="微软雅黑" panose="020B0503020204020204" pitchFamily="34" charset="-122"/>
                <a:ea typeface="微软雅黑" panose="020B0503020204020204" pitchFamily="34" charset="-122"/>
              </a:rPr>
              <a:t>决策的过程</a:t>
            </a:r>
            <a:endParaRPr lang="zh-CN" altLang="ko-KR" sz="2800" dirty="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0256966" y="3496805"/>
            <a:ext cx="1332740" cy="2390514"/>
          </a:xfrm>
          <a:prstGeom prst="rect">
            <a:avLst/>
          </a:prstGeom>
        </p:spPr>
      </p:pic>
      <p:sp>
        <p:nvSpPr>
          <p:cNvPr id="10243" name="内容占位符 13"/>
          <p:cNvSpPr>
            <a:spLocks noGrp="1"/>
          </p:cNvSpPr>
          <p:nvPr/>
        </p:nvSpPr>
        <p:spPr>
          <a:xfrm>
            <a:off x="2767330" y="1645285"/>
            <a:ext cx="7694295" cy="4697095"/>
          </a:xfrm>
          <a:prstGeom prst="rect">
            <a:avLst/>
          </a:prstGeom>
          <a:noFill/>
          <a:ln w="9525">
            <a:noFill/>
          </a:ln>
        </p:spPr>
        <p:txBody>
          <a:bodyPr vert="horz" wrap="square" lIns="91440" tIns="45720" rIns="91440" bIns="45720"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1. </a:t>
            </a:r>
            <a:r>
              <a:rPr lang="zh-CN" altLang="ko-KR" sz="2800" kern="1200" dirty="0">
                <a:latin typeface="微软雅黑" panose="020B0503020204020204" pitchFamily="34" charset="-122"/>
                <a:ea typeface="微软雅黑" panose="020B0503020204020204" pitchFamily="34" charset="-122"/>
                <a:cs typeface="+mn-cs"/>
              </a:rPr>
              <a:t>识别决策问题</a:t>
            </a:r>
            <a:r>
              <a:rPr lang="ko-KR" altLang="en-US" sz="2800" kern="1200" dirty="0">
                <a:latin typeface="微软雅黑" panose="020B0503020204020204" pitchFamily="34" charset="-122"/>
                <a:ea typeface="微软雅黑" panose="020B0503020204020204" pitchFamily="34" charset="-122"/>
                <a:cs typeface="+mn-cs"/>
              </a:rPr>
              <a:t>（识别机会）</a:t>
            </a:r>
            <a:endParaRPr lang="zh-CN" altLang="en-US" b="1" kern="1200" dirty="0">
              <a:solidFill>
                <a:srgbClr val="0070C0"/>
              </a:solidFill>
              <a:latin typeface="+mn-lt"/>
              <a:ea typeface="+mn-ea"/>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决策者必须知道哪里需要行动</a:t>
            </a:r>
            <a:endParaRPr lang="en-US" altLang="zh-CN" sz="2400" b="1" kern="1200" dirty="0">
              <a:solidFill>
                <a:srgbClr val="002060"/>
              </a:solidFill>
              <a:latin typeface="华文楷体" pitchFamily="2" charset="-122"/>
              <a:ea typeface="华文楷体" pitchFamily="2"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尽力获取精确、可依赖的信息</a:t>
            </a:r>
            <a:endParaRPr lang="zh-CN" altLang="en-US" sz="2400" b="1" kern="1200" dirty="0">
              <a:solidFill>
                <a:srgbClr val="002060"/>
              </a:solidFill>
              <a:latin typeface="华文楷体" pitchFamily="2" charset="-122"/>
              <a:ea typeface="华文楷体" pitchFamily="2" charset="-122"/>
              <a:cs typeface="+mn-cs"/>
            </a:endParaRPr>
          </a:p>
          <a:p>
            <a:pPr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2. </a:t>
            </a:r>
            <a:r>
              <a:rPr lang="ko-KR" altLang="en-US" sz="2800" kern="1200" dirty="0">
                <a:latin typeface="微软雅黑" panose="020B0503020204020204" pitchFamily="34" charset="-122"/>
                <a:ea typeface="微软雅黑" panose="020B0503020204020204" pitchFamily="34" charset="-122"/>
                <a:cs typeface="+mn-cs"/>
              </a:rPr>
              <a:t>明确目标</a:t>
            </a:r>
            <a:endParaRPr lang="ko-KR" altLang="en-US" sz="2800" kern="1200" dirty="0">
              <a:latin typeface="微软雅黑" panose="020B0503020204020204" pitchFamily="34" charset="-122"/>
              <a:ea typeface="微软雅黑" panose="020B0503020204020204" pitchFamily="34" charset="-122"/>
              <a:cs typeface="+mn-cs"/>
            </a:endParaRPr>
          </a:p>
          <a:p>
            <a:pPr defTabSz="914400">
              <a:buFont typeface="Wingdings" panose="05000000000000000000" pitchFamily="2" charset="2"/>
              <a:buChar char="p"/>
            </a:pPr>
            <a:r>
              <a:rPr lang="zh-CN" altLang="en-US" sz="2400" b="1" kern="1200" dirty="0">
                <a:solidFill>
                  <a:srgbClr val="002060"/>
                </a:solidFill>
                <a:latin typeface="华文楷体" pitchFamily="2" charset="-122"/>
                <a:ea typeface="华文楷体" pitchFamily="2" charset="-122"/>
                <a:cs typeface="+mn-cs"/>
              </a:rPr>
              <a:t>目标体现的是组织想要获得的结果</a:t>
            </a:r>
            <a:endParaRPr lang="en-US" altLang="zh-CN" sz="2400" b="1" kern="1200" dirty="0">
              <a:solidFill>
                <a:srgbClr val="002060"/>
              </a:solidFill>
              <a:latin typeface="华文楷体" pitchFamily="2" charset="-122"/>
              <a:ea typeface="华文楷体" pitchFamily="2"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明确所要获得结果的数量和质量</a:t>
            </a:r>
            <a:endParaRPr lang="zh-CN" altLang="en-US" sz="2400" b="1" kern="1200" dirty="0">
              <a:solidFill>
                <a:srgbClr val="002060"/>
              </a:solidFill>
              <a:latin typeface="华文楷体" pitchFamily="2" charset="-122"/>
              <a:ea typeface="华文楷体" pitchFamily="2" charset="-122"/>
              <a:cs typeface="+mn-cs"/>
            </a:endParaRPr>
          </a:p>
          <a:p>
            <a:pPr algn="l"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3. </a:t>
            </a:r>
            <a:r>
              <a:rPr lang="ko-KR" altLang="en-US" sz="2800" kern="1200" dirty="0">
                <a:latin typeface="微软雅黑" panose="020B0503020204020204" pitchFamily="34" charset="-122"/>
                <a:ea typeface="微软雅黑" panose="020B0503020204020204" pitchFamily="34" charset="-122"/>
                <a:cs typeface="+mn-cs"/>
              </a:rPr>
              <a:t>拟定方案</a:t>
            </a:r>
            <a:endParaRPr lang="ko-KR" altLang="en-US" sz="2800" kern="1200" dirty="0">
              <a:latin typeface="微软雅黑" panose="020B0503020204020204" pitchFamily="34" charset="-122"/>
              <a:ea typeface="微软雅黑" panose="020B0503020204020204" pitchFamily="34"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管理者要提出达到目标和解决问题的各种方案</a:t>
            </a:r>
            <a:endParaRPr lang="en-US" altLang="zh-CN" sz="2400" b="1" kern="1200" dirty="0">
              <a:solidFill>
                <a:srgbClr val="002060"/>
              </a:solidFill>
              <a:latin typeface="华文楷体" pitchFamily="2" charset="-122"/>
              <a:ea typeface="华文楷体" pitchFamily="2"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从多角度审视问题</a:t>
            </a:r>
            <a:endParaRPr lang="zh-CN" altLang="en-US" sz="2400" b="1" kern="1200" dirty="0">
              <a:solidFill>
                <a:srgbClr val="002060"/>
              </a:solidFill>
              <a:latin typeface="华文楷体" pitchFamily="2" charset="-122"/>
              <a:ea typeface="华文楷体" pitchFamily="2"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1" presetClass="entr" presetSubtype="0" fill="hold" grpId="1"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4" grpId="1"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圆角矩形 3"/>
          <p:cNvSpPr/>
          <p:nvPr/>
        </p:nvSpPr>
        <p:spPr bwMode="auto">
          <a:xfrm>
            <a:off x="4011930" y="895985"/>
            <a:ext cx="2777490" cy="671830"/>
          </a:xfrm>
          <a:prstGeom prst="roundRect">
            <a:avLst>
              <a:gd name="adj" fmla="val 50000"/>
            </a:avLst>
          </a:prstGeom>
          <a:solidFill>
            <a:srgbClr val="0070C0"/>
          </a:solidFill>
          <a:ln w="28575" cap="flat" cmpd="sng" algn="ctr">
            <a:noFill/>
            <a:prstDash val="solid"/>
            <a:miter lim="800000"/>
          </a:ln>
          <a:effectLst>
            <a:outerShdw blurRad="57785" dist="33020" dir="3180000" algn="ctr">
              <a:srgbClr val="000000">
                <a:alpha val="30000"/>
              </a:srgbClr>
            </a:outerShdw>
          </a:effectLst>
        </p:spPr>
        <p:txBody>
          <a:bodyPr lIns="68543" tIns="34272" rIns="68543" bIns="34272" anchor="ctr"/>
          <a:p>
            <a:pPr algn="ctr">
              <a:defRPr/>
            </a:pPr>
            <a:endParaRPr lang="zh-CN" altLang="en-US" kern="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4321810" y="970915"/>
            <a:ext cx="2886710" cy="521970"/>
          </a:xfrm>
          <a:prstGeom prst="rect">
            <a:avLst/>
          </a:prstGeom>
          <a:noFill/>
        </p:spPr>
        <p:txBody>
          <a:bodyPr wrap="square" rtlCol="0">
            <a:spAutoFit/>
          </a:bodyPr>
          <a:p>
            <a:pPr algn="l"/>
            <a:r>
              <a:rPr lang="zh-CN" altLang="ko-KR" sz="2800" dirty="0">
                <a:solidFill>
                  <a:schemeClr val="bg1"/>
                </a:solidFill>
                <a:latin typeface="微软雅黑" panose="020B0503020204020204" pitchFamily="34" charset="-122"/>
                <a:ea typeface="微软雅黑" panose="020B0503020204020204" pitchFamily="34" charset="-122"/>
              </a:rPr>
              <a:t>决策的过程</a:t>
            </a:r>
            <a:endParaRPr lang="zh-CN" altLang="ko-KR" sz="2800" dirty="0">
              <a:solidFill>
                <a:schemeClr val="bg1"/>
              </a:solidFill>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364681" y="3742323"/>
            <a:ext cx="2623932" cy="2390514"/>
          </a:xfrm>
          <a:prstGeom prst="rect">
            <a:avLst/>
          </a:prstGeom>
        </p:spPr>
      </p:pic>
      <p:sp>
        <p:nvSpPr>
          <p:cNvPr id="11267" name="内容占位符 13"/>
          <p:cNvSpPr>
            <a:spLocks noGrp="1"/>
          </p:cNvSpPr>
          <p:nvPr/>
        </p:nvSpPr>
        <p:spPr>
          <a:xfrm>
            <a:off x="1068070" y="1567815"/>
            <a:ext cx="9243695" cy="4672965"/>
          </a:xfrm>
          <a:prstGeom prst="rect">
            <a:avLst/>
          </a:prstGeom>
          <a:noFill/>
          <a:ln w="9525">
            <a:noFill/>
          </a:ln>
        </p:spPr>
        <p:txBody>
          <a:bodyPr vert="horz" wrap="square" lIns="91440" tIns="45720" rIns="91440" bIns="45720"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4. </a:t>
            </a:r>
            <a:r>
              <a:rPr lang="zh-CN" altLang="ko-KR" sz="2800" kern="1200" dirty="0">
                <a:latin typeface="微软雅黑" panose="020B0503020204020204" pitchFamily="34" charset="-122"/>
                <a:ea typeface="微软雅黑" panose="020B0503020204020204" pitchFamily="34" charset="-122"/>
                <a:cs typeface="+mn-cs"/>
              </a:rPr>
              <a:t>比较</a:t>
            </a:r>
            <a:r>
              <a:rPr lang="ko-KR" altLang="en-US" sz="2800" kern="1200" dirty="0">
                <a:latin typeface="微软雅黑" panose="020B0503020204020204" pitchFamily="34" charset="-122"/>
                <a:ea typeface="微软雅黑" panose="020B0503020204020204" pitchFamily="34" charset="-122"/>
                <a:cs typeface="+mn-cs"/>
              </a:rPr>
              <a:t>方案</a:t>
            </a:r>
            <a:endParaRPr lang="ko-KR" altLang="en-US" sz="2800" kern="1200" dirty="0">
              <a:latin typeface="微软雅黑" panose="020B0503020204020204" pitchFamily="34" charset="-122"/>
              <a:ea typeface="微软雅黑" panose="020B0503020204020204" pitchFamily="34"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确定所拟定的各种方案的价值或恰当性，并确定最满意的方案</a:t>
            </a:r>
            <a:endParaRPr lang="en-US" altLang="zh-CN" sz="2400" b="1" kern="1200" dirty="0">
              <a:solidFill>
                <a:srgbClr val="002060"/>
              </a:solidFill>
              <a:latin typeface="华文楷体" pitchFamily="2" charset="-122"/>
              <a:ea typeface="华文楷体" pitchFamily="2"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仔细考虑各种方案的预期成本、收益、不确定性和风险</a:t>
            </a:r>
            <a:endParaRPr lang="zh-CN" altLang="en-US" sz="2400" b="1" kern="1200" dirty="0">
              <a:solidFill>
                <a:srgbClr val="002060"/>
              </a:solidFill>
              <a:latin typeface="华文楷体" pitchFamily="2" charset="-122"/>
              <a:ea typeface="华文楷体" pitchFamily="2" charset="-122"/>
              <a:cs typeface="+mn-cs"/>
            </a:endParaRPr>
          </a:p>
          <a:p>
            <a:pPr algn="l"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5. </a:t>
            </a:r>
            <a:r>
              <a:rPr lang="zh-CN" altLang="ko-KR" sz="2800" kern="1200" dirty="0">
                <a:latin typeface="微软雅黑" panose="020B0503020204020204" pitchFamily="34" charset="-122"/>
                <a:ea typeface="微软雅黑" panose="020B0503020204020204" pitchFamily="34" charset="-122"/>
                <a:cs typeface="+mn-cs"/>
              </a:rPr>
              <a:t>实施</a:t>
            </a:r>
            <a:r>
              <a:rPr lang="ko-KR" altLang="en-US" sz="2800" kern="1200" dirty="0">
                <a:latin typeface="微软雅黑" panose="020B0503020204020204" pitchFamily="34" charset="-122"/>
                <a:ea typeface="微软雅黑" panose="020B0503020204020204" pitchFamily="34" charset="-122"/>
                <a:cs typeface="+mn-cs"/>
              </a:rPr>
              <a:t>方案</a:t>
            </a:r>
            <a:endParaRPr lang="ko-KR" altLang="en-US" sz="2800" kern="1200" dirty="0">
              <a:latin typeface="微软雅黑" panose="020B0503020204020204" pitchFamily="34" charset="-122"/>
              <a:ea typeface="微软雅黑" panose="020B0503020204020204" pitchFamily="34"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调动各种相关资源，以保证方案的顺利执行</a:t>
            </a:r>
            <a:endParaRPr lang="en-US" altLang="zh-CN" sz="2400" b="1" kern="1200" dirty="0">
              <a:solidFill>
                <a:srgbClr val="002060"/>
              </a:solidFill>
              <a:latin typeface="华文楷体" pitchFamily="2" charset="-122"/>
              <a:ea typeface="华文楷体" pitchFamily="2" charset="-122"/>
              <a:cs typeface="+mn-cs"/>
            </a:endParaRPr>
          </a:p>
          <a:p>
            <a:pPr lvl="1" defTabSz="914400">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有效处理执行过程中遇到的阻力</a:t>
            </a:r>
            <a:endParaRPr lang="zh-CN" altLang="en-US" sz="2400" b="1" kern="1200" dirty="0">
              <a:solidFill>
                <a:srgbClr val="002060"/>
              </a:solidFill>
              <a:latin typeface="华文楷体" pitchFamily="2" charset="-122"/>
              <a:ea typeface="华文楷体" pitchFamily="2" charset="-122"/>
              <a:cs typeface="+mn-cs"/>
            </a:endParaRPr>
          </a:p>
          <a:p>
            <a:pPr algn="l" defTabSz="914400">
              <a:buFont typeface="Wingdings" panose="05000000000000000000" pitchFamily="2" charset="2"/>
              <a:buChar char="p"/>
            </a:pPr>
            <a:r>
              <a:rPr lang="en-US" altLang="ko-KR" sz="2800" kern="1200" dirty="0">
                <a:latin typeface="微软雅黑" panose="020B0503020204020204" pitchFamily="34" charset="-122"/>
                <a:ea typeface="微软雅黑" panose="020B0503020204020204" pitchFamily="34" charset="-122"/>
                <a:cs typeface="+mn-cs"/>
              </a:rPr>
              <a:t>6. </a:t>
            </a:r>
            <a:r>
              <a:rPr lang="ko-KR" altLang="en-US" sz="2800" kern="1200" dirty="0">
                <a:latin typeface="微软雅黑" panose="020B0503020204020204" pitchFamily="34" charset="-122"/>
                <a:ea typeface="微软雅黑" panose="020B0503020204020204" pitchFamily="34" charset="-122"/>
                <a:cs typeface="+mn-cs"/>
              </a:rPr>
              <a:t>评估效果</a:t>
            </a:r>
            <a:endParaRPr lang="ko-KR" altLang="en-US" sz="2800" kern="1200" dirty="0">
              <a:latin typeface="微软雅黑" panose="020B0503020204020204" pitchFamily="34" charset="-122"/>
              <a:ea typeface="微软雅黑" panose="020B0503020204020204" pitchFamily="34" charset="-122"/>
              <a:cs typeface="+mn-cs"/>
            </a:endParaRPr>
          </a:p>
          <a:p>
            <a:pPr lvl="1" defTabSz="914400">
              <a:lnSpc>
                <a:spcPct val="90000"/>
              </a:lnSpc>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将方案实际的执行效果与管理者当初所设立的目标进行比较，看是否出现偏差</a:t>
            </a:r>
            <a:endParaRPr lang="en-US" altLang="zh-CN" sz="2400" b="1" kern="1200" dirty="0">
              <a:solidFill>
                <a:srgbClr val="002060"/>
              </a:solidFill>
              <a:latin typeface="华文楷体" pitchFamily="2" charset="-122"/>
              <a:ea typeface="华文楷体" pitchFamily="2" charset="-122"/>
              <a:cs typeface="+mn-cs"/>
            </a:endParaRPr>
          </a:p>
          <a:p>
            <a:pPr lvl="1" defTabSz="914400">
              <a:lnSpc>
                <a:spcPct val="90000"/>
              </a:lnSpc>
              <a:buFont typeface="Wingdings" panose="05000000000000000000" pitchFamily="2" charset="2"/>
              <a:buChar char="Ø"/>
            </a:pPr>
            <a:r>
              <a:rPr lang="zh-CN" altLang="en-US" sz="2400" b="1" kern="1200" dirty="0">
                <a:solidFill>
                  <a:srgbClr val="002060"/>
                </a:solidFill>
                <a:latin typeface="华文楷体" pitchFamily="2" charset="-122"/>
                <a:ea typeface="华文楷体" pitchFamily="2" charset="-122"/>
                <a:cs typeface="+mn-cs"/>
              </a:rPr>
              <a:t>决策是一个循环往复的过程</a:t>
            </a:r>
            <a:endParaRPr lang="zh-CN" altLang="en-US" sz="2400" b="1" kern="1200" dirty="0">
              <a:solidFill>
                <a:srgbClr val="002060"/>
              </a:solidFill>
              <a:latin typeface="华文楷体" pitchFamily="2" charset="-122"/>
              <a:ea typeface="华文楷体" pitchFamily="2"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1" presetClass="entr" presetSubtype="0" fill="hold" grpId="1"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4" grpId="1"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533400" y="2891790"/>
            <a:ext cx="1678940" cy="2879725"/>
          </a:xfrm>
          <a:prstGeom prst="rect">
            <a:avLst/>
          </a:prstGeom>
        </p:spPr>
      </p:pic>
      <p:grpSp>
        <p:nvGrpSpPr>
          <p:cNvPr id="9218" name="组合 26"/>
          <p:cNvGrpSpPr/>
          <p:nvPr/>
        </p:nvGrpSpPr>
        <p:grpSpPr>
          <a:xfrm>
            <a:off x="2877185" y="1940707"/>
            <a:ext cx="7258050" cy="3730478"/>
            <a:chOff x="428597" y="1571613"/>
            <a:chExt cx="8143931" cy="4357717"/>
          </a:xfrm>
        </p:grpSpPr>
        <p:grpSp>
          <p:nvGrpSpPr>
            <p:cNvPr id="9219" name="组合 24"/>
            <p:cNvGrpSpPr/>
            <p:nvPr/>
          </p:nvGrpSpPr>
          <p:grpSpPr>
            <a:xfrm>
              <a:off x="428597" y="1571613"/>
              <a:ext cx="8143931" cy="4357717"/>
              <a:chOff x="714349" y="1943120"/>
              <a:chExt cx="8108949" cy="4200524"/>
            </a:xfrm>
          </p:grpSpPr>
          <p:sp>
            <p:nvSpPr>
              <p:cNvPr id="11" name="AutoShape 4"/>
              <p:cNvSpPr>
                <a:spLocks noChangeArrowheads="1"/>
              </p:cNvSpPr>
              <p:nvPr/>
            </p:nvSpPr>
            <p:spPr bwMode="auto">
              <a:xfrm rot="16200000">
                <a:off x="4447355" y="-1789887"/>
                <a:ext cx="628650" cy="8094663"/>
              </a:xfrm>
              <a:prstGeom prst="chevron">
                <a:avLst>
                  <a:gd name="adj" fmla="val 100000"/>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9222" name="Group 5"/>
              <p:cNvGrpSpPr/>
              <p:nvPr/>
            </p:nvGrpSpPr>
            <p:grpSpPr>
              <a:xfrm>
                <a:off x="1181073" y="2636857"/>
                <a:ext cx="7178675" cy="111125"/>
                <a:chOff x="714" y="1710"/>
                <a:chExt cx="4830" cy="69"/>
              </a:xfrm>
            </p:grpSpPr>
            <p:sp>
              <p:nvSpPr>
                <p:cNvPr id="12" name="Line 6"/>
                <p:cNvSpPr>
                  <a:spLocks noChangeShapeType="1"/>
                </p:cNvSpPr>
                <p:nvPr/>
              </p:nvSpPr>
              <p:spPr bwMode="auto">
                <a:xfrm>
                  <a:off x="714" y="1710"/>
                  <a:ext cx="4830" cy="0"/>
                </a:xfrm>
                <a:prstGeom prst="line">
                  <a:avLst/>
                </a:prstGeom>
              </p:spPr>
              <p:style>
                <a:lnRef idx="2">
                  <a:schemeClr val="accent5"/>
                </a:lnRef>
                <a:fillRef idx="0">
                  <a:schemeClr val="accent5"/>
                </a:fillRef>
                <a:effectRef idx="1">
                  <a:schemeClr val="accent5"/>
                </a:effectRef>
                <a:fontRef idx="minor">
                  <a:schemeClr val="tx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 name="Line 7"/>
                <p:cNvSpPr>
                  <a:spLocks noChangeShapeType="1"/>
                </p:cNvSpPr>
                <p:nvPr/>
              </p:nvSpPr>
              <p:spPr bwMode="auto">
                <a:xfrm>
                  <a:off x="714" y="1779"/>
                  <a:ext cx="4830" cy="0"/>
                </a:xfrm>
                <a:prstGeom prst="line">
                  <a:avLst/>
                </a:prstGeom>
              </p:spPr>
              <p:style>
                <a:lnRef idx="2">
                  <a:schemeClr val="accent6"/>
                </a:lnRef>
                <a:fillRef idx="0">
                  <a:schemeClr val="accent6"/>
                </a:fillRef>
                <a:effectRef idx="1">
                  <a:schemeClr val="accent6"/>
                </a:effectRef>
                <a:fontRef idx="minor">
                  <a:schemeClr val="tx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4" name="Line 9"/>
              <p:cNvSpPr>
                <a:spLocks noChangeShapeType="1"/>
              </p:cNvSpPr>
              <p:nvPr/>
            </p:nvSpPr>
            <p:spPr bwMode="auto">
              <a:xfrm>
                <a:off x="1265211" y="5915044"/>
                <a:ext cx="7010400" cy="0"/>
              </a:xfrm>
              <a:prstGeom prst="line">
                <a:avLst/>
              </a:prstGeom>
            </p:spPr>
            <p:style>
              <a:lnRef idx="3">
                <a:schemeClr val="accent2"/>
              </a:lnRef>
              <a:fillRef idx="0">
                <a:schemeClr val="accent2"/>
              </a:fillRef>
              <a:effectRef idx="2">
                <a:schemeClr val="accent2"/>
              </a:effectRef>
              <a:fontRef idx="minor">
                <a:schemeClr val="tx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5" name="Line 10"/>
              <p:cNvSpPr>
                <a:spLocks noChangeShapeType="1"/>
              </p:cNvSpPr>
              <p:nvPr/>
            </p:nvSpPr>
            <p:spPr bwMode="auto">
              <a:xfrm>
                <a:off x="1000098" y="6029344"/>
                <a:ext cx="7540625" cy="0"/>
              </a:xfrm>
              <a:prstGeom prst="line">
                <a:avLst/>
              </a:prstGeom>
            </p:spPr>
            <p:style>
              <a:lnRef idx="3">
                <a:schemeClr val="accent2"/>
              </a:lnRef>
              <a:fillRef idx="0">
                <a:schemeClr val="accent2"/>
              </a:fillRef>
              <a:effectRef idx="2">
                <a:schemeClr val="accent2"/>
              </a:effectRef>
              <a:fontRef idx="minor">
                <a:schemeClr val="tx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Line 11"/>
              <p:cNvSpPr>
                <a:spLocks noChangeShapeType="1"/>
              </p:cNvSpPr>
              <p:nvPr/>
            </p:nvSpPr>
            <p:spPr bwMode="auto">
              <a:xfrm>
                <a:off x="717523" y="6143644"/>
                <a:ext cx="8105775" cy="0"/>
              </a:xfrm>
              <a:prstGeom prst="line">
                <a:avLst/>
              </a:prstGeom>
            </p:spPr>
            <p:style>
              <a:lnRef idx="3">
                <a:schemeClr val="accent2"/>
              </a:lnRef>
              <a:fillRef idx="0">
                <a:schemeClr val="accent2"/>
              </a:fillRef>
              <a:effectRef idx="2">
                <a:schemeClr val="accent2"/>
              </a:effectRef>
              <a:fontRef idx="minor">
                <a:schemeClr val="tx1"/>
              </a:fontRef>
            </p:style>
            <p:txBody>
              <a:bodyPr wrap="none" lIns="0" tIns="0" rIns="0" bIns="0"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9226" name="AutoShape 13"/>
              <p:cNvSpPr/>
              <p:nvPr/>
            </p:nvSpPr>
            <p:spPr>
              <a:xfrm>
                <a:off x="1495398" y="2871807"/>
                <a:ext cx="211138" cy="2928937"/>
              </a:xfrm>
              <a:prstGeom prst="rightBracket">
                <a:avLst>
                  <a:gd name="adj" fmla="val 0"/>
                </a:avLst>
              </a:prstGeom>
              <a:solidFill>
                <a:srgbClr val="0070C0"/>
              </a:solidFill>
              <a:ln w="22225" cap="flat" cmpd="sng">
                <a:solidFill>
                  <a:schemeClr val="tx1"/>
                </a:solidFill>
                <a:prstDash val="solid"/>
                <a:headEnd type="none" w="med" len="med"/>
                <a:tailEnd type="none" w="med" len="med"/>
              </a:ln>
            </p:spPr>
            <p:txBody>
              <a:bodyPr wrap="none" lIns="0" tIns="0" rIns="0" bIns="0" anchor="ctr"/>
              <a:p>
                <a:endParaRPr lang="zh-CN" altLang="en-US" dirty="0">
                  <a:latin typeface="Calibri" panose="020F0502020204030204" pitchFamily="34" charset="0"/>
                  <a:ea typeface="宋体" panose="02010600030101010101" pitchFamily="2" charset="-122"/>
                </a:endParaRPr>
              </a:p>
            </p:txBody>
          </p:sp>
          <p:sp>
            <p:nvSpPr>
              <p:cNvPr id="9227" name="AutoShape 18"/>
              <p:cNvSpPr/>
              <p:nvPr/>
            </p:nvSpPr>
            <p:spPr>
              <a:xfrm flipH="1">
                <a:off x="7877148" y="2871807"/>
                <a:ext cx="211138" cy="2928937"/>
              </a:xfrm>
              <a:prstGeom prst="rightBracket">
                <a:avLst>
                  <a:gd name="adj" fmla="val 0"/>
                </a:avLst>
              </a:prstGeom>
              <a:solidFill>
                <a:srgbClr val="0070C0"/>
              </a:solidFill>
              <a:ln w="22225" cap="flat" cmpd="sng">
                <a:solidFill>
                  <a:schemeClr val="tx1"/>
                </a:solidFill>
                <a:prstDash val="solid"/>
                <a:headEnd type="none" w="med" len="med"/>
                <a:tailEnd type="none" w="med" len="med"/>
              </a:ln>
            </p:spPr>
            <p:txBody>
              <a:bodyPr wrap="none" lIns="0" tIns="0" rIns="0" bIns="0" anchor="ctr"/>
              <a:p>
                <a:endParaRPr lang="zh-CN" altLang="en-US" dirty="0">
                  <a:latin typeface="Calibri" panose="020F0502020204030204" pitchFamily="34" charset="0"/>
                  <a:ea typeface="宋体" panose="02010600030101010101" pitchFamily="2" charset="-122"/>
                </a:endParaRPr>
              </a:p>
            </p:txBody>
          </p:sp>
          <p:sp>
            <p:nvSpPr>
              <p:cNvPr id="17" name="Text Box 25"/>
              <p:cNvSpPr txBox="1">
                <a:spLocks noChangeArrowheads="1"/>
              </p:cNvSpPr>
              <p:nvPr/>
            </p:nvSpPr>
            <p:spPr bwMode="auto">
              <a:xfrm>
                <a:off x="1832001" y="2871807"/>
                <a:ext cx="601609" cy="2932112"/>
              </a:xfrm>
              <a:prstGeom prst="rect">
                <a:avLst/>
              </a:prstGeom>
            </p:spPr>
            <p:style>
              <a:lnRef idx="1">
                <a:schemeClr val="accent6"/>
              </a:lnRef>
              <a:fillRef idx="2">
                <a:schemeClr val="accent6"/>
              </a:fillRef>
              <a:effectRef idx="1">
                <a:schemeClr val="accent6"/>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诊断问题</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18" name="Text Box 26"/>
              <p:cNvSpPr txBox="1">
                <a:spLocks noChangeArrowheads="1"/>
              </p:cNvSpPr>
              <p:nvPr/>
            </p:nvSpPr>
            <p:spPr bwMode="auto">
              <a:xfrm>
                <a:off x="2898801" y="2871807"/>
                <a:ext cx="601609" cy="2932112"/>
              </a:xfrm>
              <a:prstGeom prst="rect">
                <a:avLst/>
              </a:prstGeom>
            </p:spPr>
            <p:style>
              <a:lnRef idx="1">
                <a:schemeClr val="accent5"/>
              </a:lnRef>
              <a:fillRef idx="2">
                <a:schemeClr val="accent5"/>
              </a:fillRef>
              <a:effectRef idx="1">
                <a:schemeClr val="accent5"/>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明确目标</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5" name="Text Box 27"/>
              <p:cNvSpPr txBox="1">
                <a:spLocks noChangeArrowheads="1"/>
              </p:cNvSpPr>
              <p:nvPr/>
            </p:nvSpPr>
            <p:spPr bwMode="auto">
              <a:xfrm>
                <a:off x="3965602" y="2871807"/>
                <a:ext cx="601609" cy="2932112"/>
              </a:xfrm>
              <a:prstGeom prst="rect">
                <a:avLst/>
              </a:prstGeom>
            </p:spPr>
            <p:style>
              <a:lnRef idx="1">
                <a:schemeClr val="accent4"/>
              </a:lnRef>
              <a:fillRef idx="2">
                <a:schemeClr val="accent4"/>
              </a:fillRef>
              <a:effectRef idx="1">
                <a:schemeClr val="accent4"/>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拟定方案</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7" name="Text Box 28"/>
              <p:cNvSpPr txBox="1">
                <a:spLocks noChangeArrowheads="1"/>
              </p:cNvSpPr>
              <p:nvPr/>
            </p:nvSpPr>
            <p:spPr bwMode="auto">
              <a:xfrm>
                <a:off x="5032402" y="2871807"/>
                <a:ext cx="601609" cy="2932112"/>
              </a:xfrm>
              <a:prstGeom prst="rect">
                <a:avLst/>
              </a:prstGeom>
            </p:spPr>
            <p:style>
              <a:lnRef idx="1">
                <a:schemeClr val="accent3"/>
              </a:lnRef>
              <a:fillRef idx="2">
                <a:schemeClr val="accent3"/>
              </a:fillRef>
              <a:effectRef idx="1">
                <a:schemeClr val="accent3"/>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筛选方案</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8" name="Text Box 29"/>
              <p:cNvSpPr txBox="1">
                <a:spLocks noChangeArrowheads="1"/>
              </p:cNvSpPr>
              <p:nvPr/>
            </p:nvSpPr>
            <p:spPr bwMode="auto">
              <a:xfrm>
                <a:off x="6099202" y="2871807"/>
                <a:ext cx="601609" cy="2932112"/>
              </a:xfrm>
              <a:prstGeom prst="rect">
                <a:avLst/>
              </a:prstGeom>
            </p:spPr>
            <p:style>
              <a:lnRef idx="1">
                <a:schemeClr val="accent1"/>
              </a:lnRef>
              <a:fillRef idx="2">
                <a:schemeClr val="accent1"/>
              </a:fillRef>
              <a:effectRef idx="1">
                <a:schemeClr val="accent1"/>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执行方案</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23" name="Text Box 30"/>
              <p:cNvSpPr txBox="1">
                <a:spLocks noChangeArrowheads="1"/>
              </p:cNvSpPr>
              <p:nvPr/>
            </p:nvSpPr>
            <p:spPr bwMode="auto">
              <a:xfrm>
                <a:off x="7137427" y="2871807"/>
                <a:ext cx="601609" cy="2932112"/>
              </a:xfrm>
              <a:prstGeom prst="rect">
                <a:avLst/>
              </a:prstGeom>
            </p:spPr>
            <p:style>
              <a:lnRef idx="1">
                <a:schemeClr val="dk1"/>
              </a:lnRef>
              <a:fillRef idx="2">
                <a:schemeClr val="dk1"/>
              </a:fillRef>
              <a:effectRef idx="1">
                <a:schemeClr val="dk1"/>
              </a:effectRef>
              <a:fontRef idx="minor">
                <a:schemeClr val="dk1"/>
              </a:fontRef>
            </p:style>
            <p:txBody>
              <a:bodyPr vert="eaVert" lIns="54000" rIns="54000">
                <a:spAutoFit/>
              </a:bodyPr>
              <a:p>
                <a:pPr marL="0" marR="0" lvl="0" indent="0" algn="ctr" defTabSz="914400" rtl="0" eaLnBrk="1" fontAlgn="auto" latinLnBrk="0" hangingPunct="1">
                  <a:lnSpc>
                    <a:spcPct val="100000"/>
                  </a:lnSpc>
                  <a:spcBef>
                    <a:spcPct val="50000"/>
                  </a:spcBef>
                  <a:spcAft>
                    <a:spcPts val="0"/>
                  </a:spcAft>
                  <a:buClrTx/>
                  <a:buSzTx/>
                  <a:buFontTx/>
                  <a:buNone/>
                  <a:defRPr/>
                </a:pPr>
                <a:r>
                  <a:rPr kumimoji="0" lang="zh-CN" altLang="en-US" sz="2800" b="0" i="0" u="none" strike="noStrike" kern="1200" cap="none" spc="0" normalizeH="0" baseline="0" noProof="0" dirty="0" smtClean="0">
                    <a:ln>
                      <a:noFill/>
                    </a:ln>
                    <a:solidFill>
                      <a:schemeClr val="folHlink"/>
                    </a:solidFill>
                    <a:effectLst/>
                    <a:uLnTx/>
                    <a:uFillTx/>
                    <a:latin typeface="+mn-lt"/>
                    <a:ea typeface="黑体" panose="02010609060101010101" charset="-122"/>
                    <a:cs typeface="+mn-cs"/>
                  </a:rPr>
                  <a:t>评估效果</a:t>
                </a:r>
                <a:endParaRPr kumimoji="0" lang="zh-CN" altLang="en-US" sz="2800" b="0" i="0" u="none" strike="noStrike" kern="1200" cap="none" spc="0" normalizeH="0" baseline="0" noProof="0" dirty="0">
                  <a:ln>
                    <a:noFill/>
                  </a:ln>
                  <a:solidFill>
                    <a:schemeClr val="folHlink"/>
                  </a:solidFill>
                  <a:effectLst/>
                  <a:uLnTx/>
                  <a:uFillTx/>
                  <a:latin typeface="+mn-lt"/>
                  <a:ea typeface="黑体" panose="02010609060101010101" charset="-122"/>
                  <a:cs typeface="+mn-cs"/>
                </a:endParaRPr>
              </a:p>
            </p:txBody>
          </p:sp>
          <p:sp>
            <p:nvSpPr>
              <p:cNvPr id="24" name="AutoShape 31"/>
              <p:cNvSpPr>
                <a:spLocks noChangeArrowheads="1"/>
              </p:cNvSpPr>
              <p:nvPr/>
            </p:nvSpPr>
            <p:spPr bwMode="auto">
              <a:xfrm>
                <a:off x="2438373" y="3924319"/>
                <a:ext cx="409575" cy="790575"/>
              </a:xfrm>
              <a:prstGeom prst="rightArrow">
                <a:avLst>
                  <a:gd name="adj1" fmla="val 50000"/>
                  <a:gd name="adj2" fmla="val 25000"/>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26" name="AutoShape 32"/>
              <p:cNvSpPr>
                <a:spLocks noChangeArrowheads="1"/>
              </p:cNvSpPr>
              <p:nvPr/>
            </p:nvSpPr>
            <p:spPr bwMode="auto">
              <a:xfrm>
                <a:off x="3509936" y="3924319"/>
                <a:ext cx="409575" cy="790575"/>
              </a:xfrm>
              <a:prstGeom prst="rightArrow">
                <a:avLst>
                  <a:gd name="adj1" fmla="val 50000"/>
                  <a:gd name="adj2" fmla="val 25000"/>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30" name="AutoShape 33"/>
              <p:cNvSpPr>
                <a:spLocks noChangeArrowheads="1"/>
              </p:cNvSpPr>
              <p:nvPr/>
            </p:nvSpPr>
            <p:spPr bwMode="auto">
              <a:xfrm>
                <a:off x="4571973" y="3924319"/>
                <a:ext cx="409575" cy="790575"/>
              </a:xfrm>
              <a:prstGeom prst="rightArrow">
                <a:avLst>
                  <a:gd name="adj1" fmla="val 50000"/>
                  <a:gd name="adj2" fmla="val 25000"/>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31" name="AutoShape 34"/>
              <p:cNvSpPr>
                <a:spLocks noChangeArrowheads="1"/>
              </p:cNvSpPr>
              <p:nvPr/>
            </p:nvSpPr>
            <p:spPr bwMode="auto">
              <a:xfrm>
                <a:off x="5643536" y="3924319"/>
                <a:ext cx="409575" cy="790575"/>
              </a:xfrm>
              <a:prstGeom prst="rightArrow">
                <a:avLst>
                  <a:gd name="adj1" fmla="val 50000"/>
                  <a:gd name="adj2" fmla="val 25000"/>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sp>
            <p:nvSpPr>
              <p:cNvPr id="32" name="AutoShape 35"/>
              <p:cNvSpPr>
                <a:spLocks noChangeArrowheads="1"/>
              </p:cNvSpPr>
              <p:nvPr/>
            </p:nvSpPr>
            <p:spPr bwMode="auto">
              <a:xfrm>
                <a:off x="6705573" y="3924319"/>
                <a:ext cx="409575" cy="790575"/>
              </a:xfrm>
              <a:prstGeom prst="rightArrow">
                <a:avLst>
                  <a:gd name="adj1" fmla="val 50000"/>
                  <a:gd name="adj2" fmla="val 25000"/>
                </a:avLst>
              </a:prstGeom>
            </p:spPr>
            <p:style>
              <a:lnRef idx="1">
                <a:schemeClr val="accent3"/>
              </a:lnRef>
              <a:fillRef idx="2">
                <a:schemeClr val="accent3"/>
              </a:fillRef>
              <a:effectRef idx="1">
                <a:schemeClr val="accent3"/>
              </a:effectRef>
              <a:fontRef idx="minor">
                <a:schemeClr val="dk1"/>
              </a:fontRef>
            </p:style>
            <p:txBody>
              <a:bodyPr wrap="none" anchor="ct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dk1"/>
                  </a:solidFill>
                  <a:effectLst/>
                  <a:uLnTx/>
                  <a:uFillTx/>
                  <a:latin typeface="+mn-lt"/>
                  <a:ea typeface="+mn-ea"/>
                  <a:cs typeface="+mn-cs"/>
                </a:endParaRPr>
              </a:p>
            </p:txBody>
          </p:sp>
        </p:grpSp>
        <p:sp>
          <p:nvSpPr>
            <p:cNvPr id="9220" name="TextBox 25"/>
            <p:cNvSpPr txBox="1"/>
            <p:nvPr/>
          </p:nvSpPr>
          <p:spPr>
            <a:xfrm>
              <a:off x="3699555" y="1681223"/>
              <a:ext cx="2428892" cy="609733"/>
            </a:xfrm>
            <a:prstGeom prst="rect">
              <a:avLst/>
            </a:prstGeom>
            <a:noFill/>
            <a:ln w="9525">
              <a:noFill/>
            </a:ln>
          </p:spPr>
          <p:txBody>
            <a:bodyPr>
              <a:spAutoFit/>
            </a:bodyPr>
            <a:p>
              <a:r>
                <a:rPr lang="zh-CN" altLang="en-US" sz="2800" b="1" dirty="0">
                  <a:solidFill>
                    <a:srgbClr val="0070C0"/>
                  </a:solidFill>
                  <a:latin typeface="隶书" pitchFamily="49" charset="-122"/>
                  <a:ea typeface="隶书" pitchFamily="49" charset="-122"/>
                </a:rPr>
                <a:t>决策过程</a:t>
              </a:r>
              <a:endParaRPr lang="zh-CN" altLang="en-US" sz="2800" b="1" dirty="0">
                <a:solidFill>
                  <a:srgbClr val="0070C0"/>
                </a:solidFill>
                <a:latin typeface="隶书" pitchFamily="49" charset="-122"/>
                <a:ea typeface="隶书" pitchFamily="49" charset="-122"/>
              </a:endParaRPr>
            </a:p>
          </p:txBody>
        </p:sp>
      </p:gr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对角圆角矩形 28"/>
          <p:cNvSpPr/>
          <p:nvPr/>
        </p:nvSpPr>
        <p:spPr>
          <a:xfrm>
            <a:off x="4800600" y="3252788"/>
            <a:ext cx="4175125" cy="649287"/>
          </a:xfrm>
          <a:custGeom>
            <a:avLst/>
            <a:gdLst/>
            <a:ahLst/>
            <a:cxnLst>
              <a:cxn ang="0">
                <a:pos x="4175125" y="324644"/>
              </a:cxn>
              <a:cxn ang="5400000">
                <a:pos x="2087565" y="649287"/>
              </a:cxn>
              <a:cxn ang="10800000">
                <a:pos x="0" y="324644"/>
              </a:cxn>
              <a:cxn ang="16200000">
                <a:pos x="2087565" y="0"/>
              </a:cxn>
            </a:cxnLst>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a:noFill/>
          </a:ln>
        </p:spPr>
        <p:txBody>
          <a:bodyPr/>
          <a:p>
            <a:endParaRPr lang="zh-CN" altLang="en-US"/>
          </a:p>
        </p:txBody>
      </p:sp>
      <p:sp>
        <p:nvSpPr>
          <p:cNvPr id="9218" name="Rectangle 6"/>
          <p:cNvSpPr/>
          <p:nvPr/>
        </p:nvSpPr>
        <p:spPr>
          <a:xfrm>
            <a:off x="0" y="0"/>
            <a:ext cx="4008438" cy="6858000"/>
          </a:xfrm>
          <a:prstGeom prst="rect">
            <a:avLst/>
          </a:prstGeom>
          <a:solidFill>
            <a:srgbClr val="0848AF"/>
          </a:solidFill>
          <a:ln w="25400">
            <a:noFill/>
          </a:ln>
        </p:spPr>
        <p:txBody>
          <a:bodyPr anchor="ctr"/>
          <a:p>
            <a:pPr algn="ctr"/>
            <a:endParaRPr lang="en-US" altLang="zh-CN">
              <a:solidFill>
                <a:srgbClr val="FFFFFF"/>
              </a:solidFill>
              <a:latin typeface="Calibri" panose="020F0502020204030204" pitchFamily="34" charset="0"/>
              <a:ea typeface="宋体" panose="02010600030101010101" pitchFamily="2" charset="-122"/>
            </a:endParaRPr>
          </a:p>
        </p:txBody>
      </p:sp>
      <p:sp>
        <p:nvSpPr>
          <p:cNvPr id="11268" name="文本框 52"/>
          <p:cNvSpPr txBox="1"/>
          <p:nvPr/>
        </p:nvSpPr>
        <p:spPr>
          <a:xfrm>
            <a:off x="1490663" y="1700213"/>
            <a:ext cx="2374900" cy="860425"/>
          </a:xfrm>
          <a:prstGeom prst="rect">
            <a:avLst/>
          </a:prstGeom>
          <a:noFill/>
          <a:ln w="9525">
            <a:noFill/>
          </a:ln>
        </p:spPr>
        <p:txBody>
          <a:bodyPr anchor="t">
            <a:spAutoFit/>
          </a:bodyPr>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p:nvPr/>
        </p:nvSpPr>
        <p:spPr>
          <a:xfrm>
            <a:off x="4972050" y="1779588"/>
            <a:ext cx="3832225" cy="492125"/>
          </a:xfrm>
          <a:prstGeom prst="rect">
            <a:avLst/>
          </a:prstGeom>
          <a:noFill/>
          <a:ln w="9525">
            <a:noFill/>
          </a:ln>
        </p:spPr>
        <p:txBody>
          <a:bodyPr lIns="0" tIns="0" rIns="0" bIns="0" anchor="ctr">
            <a:spAutoFit/>
          </a:bodyPr>
          <a:p>
            <a:r>
              <a:rPr lang="en-US" altLang="zh-CN" sz="3200" b="1">
                <a:latin typeface="微软雅黑" panose="020B0503020204020204" pitchFamily="34" charset="-122"/>
                <a:ea typeface="微软雅黑" panose="020B0503020204020204" pitchFamily="34" charset="-122"/>
              </a:rPr>
              <a:t>01    学习目标</a:t>
            </a:r>
            <a:endParaRPr lang="en-US" altLang="zh-CN" sz="3200" b="1">
              <a:latin typeface="微软雅黑" panose="020B0503020204020204" pitchFamily="34" charset="-122"/>
              <a:ea typeface="微软雅黑" panose="020B0503020204020204" pitchFamily="34" charset="-122"/>
            </a:endParaRPr>
          </a:p>
        </p:txBody>
      </p:sp>
      <p:sp>
        <p:nvSpPr>
          <p:cNvPr id="11271" name="TextBox 10"/>
          <p:cNvSpPr txBox="1"/>
          <p:nvPr/>
        </p:nvSpPr>
        <p:spPr>
          <a:xfrm>
            <a:off x="4972050" y="2560638"/>
            <a:ext cx="3832225" cy="492125"/>
          </a:xfrm>
          <a:prstGeom prst="rect">
            <a:avLst/>
          </a:prstGeom>
          <a:noFill/>
          <a:ln w="9525">
            <a:noFill/>
          </a:ln>
        </p:spPr>
        <p:txBody>
          <a:bodyPr lIns="0" tIns="0" rIns="0" bIns="0" anchor="ctr">
            <a:spAutoFit/>
          </a:bodyPr>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p:cNvPicPr>
          <p:nvPr/>
        </p:nvPicPr>
        <p:blipFill>
          <a:blip r:embed="rId1"/>
          <a:stretch>
            <a:fillRect/>
          </a:stretch>
        </p:blipFill>
        <p:spPr>
          <a:xfrm>
            <a:off x="8401050" y="3140075"/>
            <a:ext cx="3556000" cy="2622550"/>
          </a:xfrm>
          <a:prstGeom prst="rect">
            <a:avLst/>
          </a:prstGeom>
          <a:noFill/>
          <a:ln w="9525">
            <a:noFill/>
          </a:ln>
        </p:spPr>
      </p:pic>
      <p:sp>
        <p:nvSpPr>
          <p:cNvPr id="2" name="TextBox 5"/>
          <p:cNvSpPr txBox="1"/>
          <p:nvPr/>
        </p:nvSpPr>
        <p:spPr>
          <a:xfrm>
            <a:off x="4972050" y="3330575"/>
            <a:ext cx="3832225" cy="492125"/>
          </a:xfrm>
          <a:prstGeom prst="rect">
            <a:avLst/>
          </a:prstGeom>
          <a:noFill/>
          <a:ln w="9525">
            <a:noFill/>
          </a:ln>
        </p:spPr>
        <p:txBody>
          <a:bodyPr lIns="0" tIns="0" rIns="0" bIns="0" anchor="ctr">
            <a:spAutoFit/>
          </a:bodyPr>
          <a:p>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ppt_x</p:attrName>
                                        </p:attrNameLst>
                                      </p:cBhvr>
                                      <p:tavLst>
                                        <p:tav tm="0">
                                          <p:val>
                                            <p:strVal val="0-#ppt_w/2"/>
                                          </p:val>
                                        </p:tav>
                                        <p:tav tm="100000">
                                          <p:val>
                                            <p:strVal val="#ppt_x"/>
                                          </p:val>
                                        </p:tav>
                                      </p:tavLst>
                                    </p:anim>
                                    <p:anim calcmode="lin" valueType="num">
                                      <p:cBhvr>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p:cTn id="11" dur="500" fill="hold"/>
                                        <p:tgtEl>
                                          <p:spTgt spid="11268"/>
                                        </p:tgtEl>
                                        <p:attrNameLst>
                                          <p:attrName>ppt_x</p:attrName>
                                        </p:attrNameLst>
                                      </p:cBhvr>
                                      <p:tavLst>
                                        <p:tav tm="0">
                                          <p:val>
                                            <p:strVal val="0-#ppt_w/2"/>
                                          </p:val>
                                        </p:tav>
                                        <p:tav tm="100000">
                                          <p:val>
                                            <p:strVal val="#ppt_x"/>
                                          </p:val>
                                        </p:tav>
                                      </p:tavLst>
                                    </p:anim>
                                    <p:anim calcmode="lin" valueType="num">
                                      <p:cBhvr>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Abs val="0"/>
                                  </p:iterate>
                                  <p:childTnLst>
                                    <p:set>
                                      <p:cBhvr>
                                        <p:cTn id="14" dur="1" fill="hold">
                                          <p:stCondLst>
                                            <p:cond delay="0"/>
                                          </p:stCondLst>
                                        </p:cTn>
                                        <p:tgtEl>
                                          <p:spTgt spid="11270"/>
                                        </p:tgtEl>
                                        <p:attrNameLst>
                                          <p:attrName>style.visibility</p:attrName>
                                        </p:attrNameLst>
                                      </p:cBhvr>
                                      <p:to>
                                        <p:strVal val="visible"/>
                                      </p:to>
                                    </p:set>
                                    <p:anim calcmode="lin" valueType="num">
                                      <p:cBhvr>
                                        <p:cTn id="15" dur="500" fill="hold"/>
                                        <p:tgtEl>
                                          <p:spTgt spid="11270"/>
                                        </p:tgtEl>
                                        <p:attrNameLst>
                                          <p:attrName>ppt_x</p:attrName>
                                        </p:attrNameLst>
                                      </p:cBhvr>
                                      <p:tavLst>
                                        <p:tav tm="0">
                                          <p:val>
                                            <p:strVal val="#ppt_x"/>
                                          </p:val>
                                        </p:tav>
                                        <p:tav tm="100000">
                                          <p:val>
                                            <p:strVal val="#ppt_x"/>
                                          </p:val>
                                        </p:tav>
                                      </p:tavLst>
                                    </p:anim>
                                    <p:anim calcmode="lin" valueType="num">
                                      <p:cBhvr>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p:cTn id="19" dur="500" fill="hold"/>
                                        <p:tgtEl>
                                          <p:spTgt spid="11271"/>
                                        </p:tgtEl>
                                        <p:attrNameLst>
                                          <p:attrName>ppt_x</p:attrName>
                                        </p:attrNameLst>
                                      </p:cBhvr>
                                      <p:tavLst>
                                        <p:tav tm="0">
                                          <p:val>
                                            <p:strVal val="#ppt_x"/>
                                          </p:val>
                                        </p:tav>
                                        <p:tav tm="100000">
                                          <p:val>
                                            <p:strVal val="#ppt_x"/>
                                          </p:val>
                                        </p:tav>
                                      </p:tavLst>
                                    </p:anim>
                                    <p:anim calcmode="lin" valueType="num">
                                      <p:cBhvr>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p:cTn id="28" dur="1000" fill="hold"/>
                                        <p:tgtEl>
                                          <p:spTgt spid="9217"/>
                                        </p:tgtEl>
                                        <p:attrNameLst>
                                          <p:attrName>ppt_x</p:attrName>
                                        </p:attrNameLst>
                                      </p:cBhvr>
                                      <p:tavLst>
                                        <p:tav tm="0">
                                          <p:val>
                                            <p:strVal val="0-#ppt_w/2"/>
                                          </p:val>
                                        </p:tav>
                                        <p:tav tm="100000">
                                          <p:val>
                                            <p:strVal val="#ppt_x"/>
                                          </p:val>
                                        </p:tav>
                                      </p:tavLst>
                                    </p:anim>
                                    <p:anim calcmode="lin" valueType="num">
                                      <p:cBhvr>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2000" fill="hold"/>
                                        <p:tgtEl>
                                          <p:spTgt spid="4"/>
                                        </p:tgtEl>
                                        <p:attrNameLst>
                                          <p:attrName>ppt_x</p:attrName>
                                        </p:attrNameLst>
                                      </p:cBhvr>
                                      <p:tavLst>
                                        <p:tav tm="0">
                                          <p:val>
                                            <p:strVal val="1+#ppt_w/2"/>
                                          </p:val>
                                        </p:tav>
                                        <p:tav tm="100000">
                                          <p:val>
                                            <p:strVal val="#ppt_x"/>
                                          </p:val>
                                        </p:tav>
                                      </p:tavLst>
                                    </p:anim>
                                    <p:anim calcmode="lin" valueType="num">
                                      <p:cBhvr>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矩形 2"/>
          <p:cNvSpPr/>
          <p:nvPr/>
        </p:nvSpPr>
        <p:spPr>
          <a:xfrm>
            <a:off x="0" y="692150"/>
            <a:ext cx="12192000" cy="73025"/>
          </a:xfrm>
          <a:prstGeom prst="rect">
            <a:avLst/>
          </a:prstGeom>
          <a:solidFill>
            <a:srgbClr val="A6A6A6"/>
          </a:solidFill>
          <a:ln w="25400">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11268" name="燕尾形 2"/>
          <p:cNvSpPr/>
          <p:nvPr/>
        </p:nvSpPr>
        <p:spPr>
          <a:xfrm>
            <a:off x="8181975" y="168275"/>
            <a:ext cx="2641600" cy="431800"/>
          </a:xfrm>
          <a:prstGeom prst="chevron">
            <a:avLst>
              <a:gd name="adj" fmla="val 22969"/>
            </a:avLst>
          </a:prstGeom>
          <a:solidFill>
            <a:srgbClr val="0848AF"/>
          </a:solidFill>
          <a:ln w="3175">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48131" name="TextBox 5"/>
          <p:cNvSpPr txBox="1"/>
          <p:nvPr/>
        </p:nvSpPr>
        <p:spPr>
          <a:xfrm>
            <a:off x="8747125" y="168275"/>
            <a:ext cx="1714500" cy="430213"/>
          </a:xfrm>
          <a:prstGeom prst="rect">
            <a:avLst/>
          </a:prstGeom>
          <a:noFill/>
          <a:ln w="9525">
            <a:noFill/>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8132" name="TextBox 6"/>
          <p:cNvSpPr txBox="1"/>
          <p:nvPr/>
        </p:nvSpPr>
        <p:spPr>
          <a:xfrm>
            <a:off x="1212850" y="169863"/>
            <a:ext cx="2870200" cy="430212"/>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48133" name="TextBox 5"/>
          <p:cNvSpPr txBox="1"/>
          <p:nvPr/>
        </p:nvSpPr>
        <p:spPr>
          <a:xfrm>
            <a:off x="4924425" y="168275"/>
            <a:ext cx="3449638" cy="430213"/>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02   内容讲授</a:t>
            </a:r>
            <a:endParaRPr lang="en-US" altLang="zh-CN" sz="2800" b="1">
              <a:latin typeface="Impact" panose="020B0806030902050204" pitchFamily="34" charset="0"/>
              <a:ea typeface="微软雅黑" panose="020B0503020204020204" pitchFamily="34" charset="-122"/>
            </a:endParaRPr>
          </a:p>
        </p:txBody>
      </p:sp>
      <p:sp>
        <p:nvSpPr>
          <p:cNvPr id="48134" name="矩形 5"/>
          <p:cNvSpPr/>
          <p:nvPr/>
        </p:nvSpPr>
        <p:spPr>
          <a:xfrm>
            <a:off x="1889125" y="1122363"/>
            <a:ext cx="2087563" cy="338137"/>
          </a:xfrm>
          <a:prstGeom prst="rect">
            <a:avLst/>
          </a:prstGeom>
          <a:noFill/>
          <a:ln w="9525">
            <a:noFill/>
          </a:ln>
        </p:spPr>
        <p:txBody>
          <a:bodyPr wrap="square" anchor="t">
            <a:spAutoFit/>
          </a:bodyPr>
          <a:p>
            <a:r>
              <a:rPr lang="zh-CN" altLang="en-US" sz="1600" b="1" dirty="0">
                <a:solidFill>
                  <a:schemeClr val="bg1"/>
                </a:solidFill>
                <a:latin typeface="Arial" panose="020B0604020202020204" pitchFamily="34" charset="0"/>
                <a:ea typeface="微软雅黑" panose="020B0503020204020204" pitchFamily="34" charset="-122"/>
              </a:rPr>
              <a:t>明 年 工 作 计 划</a:t>
            </a:r>
            <a:endParaRPr lang="zh-CN" altLang="en-US" sz="1600" b="1" dirty="0">
              <a:solidFill>
                <a:schemeClr val="bg1"/>
              </a:solidFill>
              <a:latin typeface="Arial" panose="020B0604020202020204" pitchFamily="34" charset="0"/>
              <a:ea typeface="微软雅黑" panose="020B0503020204020204" pitchFamily="34" charset="-122"/>
            </a:endParaRPr>
          </a:p>
        </p:txBody>
      </p:sp>
      <p:pic>
        <p:nvPicPr>
          <p:cNvPr id="3" name="图片 2"/>
          <p:cNvPicPr>
            <a:picLocks noChangeAspect="1"/>
          </p:cNvPicPr>
          <p:nvPr/>
        </p:nvPicPr>
        <p:blipFill>
          <a:blip r:embed="rId1"/>
          <a:srcRect t="5520" r="2654" b="4353"/>
          <a:stretch>
            <a:fillRect/>
          </a:stretch>
        </p:blipFill>
        <p:spPr>
          <a:xfrm>
            <a:off x="483235" y="859790"/>
            <a:ext cx="11708765" cy="5785485"/>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矩形 2"/>
          <p:cNvSpPr/>
          <p:nvPr/>
        </p:nvSpPr>
        <p:spPr>
          <a:xfrm>
            <a:off x="0" y="692150"/>
            <a:ext cx="12192000" cy="73025"/>
          </a:xfrm>
          <a:prstGeom prst="rect">
            <a:avLst/>
          </a:prstGeom>
          <a:solidFill>
            <a:srgbClr val="A6A6A6"/>
          </a:solidFill>
          <a:ln w="25400">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11268" name="燕尾形 2"/>
          <p:cNvSpPr/>
          <p:nvPr/>
        </p:nvSpPr>
        <p:spPr>
          <a:xfrm>
            <a:off x="4646613" y="168275"/>
            <a:ext cx="2640012" cy="431800"/>
          </a:xfrm>
          <a:prstGeom prst="chevron">
            <a:avLst>
              <a:gd name="adj" fmla="val 22955"/>
            </a:avLst>
          </a:prstGeom>
          <a:solidFill>
            <a:srgbClr val="0848AF"/>
          </a:solidFill>
          <a:ln w="3175">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50179" name="TextBox 5"/>
          <p:cNvSpPr txBox="1"/>
          <p:nvPr/>
        </p:nvSpPr>
        <p:spPr>
          <a:xfrm>
            <a:off x="8747125" y="168275"/>
            <a:ext cx="1714500" cy="430213"/>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50180" name="TextBox 6"/>
          <p:cNvSpPr txBox="1"/>
          <p:nvPr/>
        </p:nvSpPr>
        <p:spPr>
          <a:xfrm>
            <a:off x="1212850" y="169863"/>
            <a:ext cx="2870200" cy="430212"/>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50181" name="TextBox 5"/>
          <p:cNvSpPr txBox="1"/>
          <p:nvPr/>
        </p:nvSpPr>
        <p:spPr>
          <a:xfrm>
            <a:off x="4924425" y="168275"/>
            <a:ext cx="3449638" cy="430213"/>
          </a:xfrm>
          <a:prstGeom prst="rect">
            <a:avLst/>
          </a:prstGeom>
          <a:noFill/>
          <a:ln w="9525">
            <a:noFill/>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8" name="文本框 7"/>
          <p:cNvSpPr txBox="1"/>
          <p:nvPr/>
        </p:nvSpPr>
        <p:spPr>
          <a:xfrm>
            <a:off x="754063" y="841375"/>
            <a:ext cx="5767388" cy="520700"/>
          </a:xfrm>
          <a:prstGeom prst="rect">
            <a:avLst/>
          </a:prstGeom>
          <a:noFill/>
        </p:spPr>
        <p:txBody>
          <a:bodyPr wrap="square" rtlCol="0">
            <a:spAutoFit/>
          </a:bodyPr>
          <a:p>
            <a:r>
              <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sym typeface="+mn-ea"/>
              </a:rPr>
              <a:t>拓展任务：</a:t>
            </a:r>
            <a:endParaRPr lang="zh-CN" altLang="en-US" sz="2800" b="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989330" y="2068830"/>
            <a:ext cx="10600055" cy="4022725"/>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3184525" y="1546225"/>
            <a:ext cx="4772025" cy="521970"/>
          </a:xfrm>
          <a:prstGeom prst="rect">
            <a:avLst/>
          </a:prstGeom>
          <a:noFill/>
          <a:ln w="9525">
            <a:noFill/>
          </a:ln>
        </p:spPr>
        <p:txBody>
          <a:bodyPr wrap="square" anchor="t">
            <a:spAutoFit/>
          </a:bodyPr>
          <a:p>
            <a:r>
              <a:rPr lang="zh-CN" altLang="zh-CN" sz="2800" b="1" dirty="0">
                <a:latin typeface="微软雅黑" panose="020B0503020204020204" pitchFamily="34" charset="-122"/>
                <a:ea typeface="微软雅黑" panose="020B0503020204020204" pitchFamily="34" charset="-122"/>
              </a:rPr>
              <a:t>林肯“独断”</a:t>
            </a:r>
            <a:endParaRPr lang="zh-CN" altLang="zh-CN" sz="2800" b="1" dirty="0">
              <a:latin typeface="微软雅黑" panose="020B0503020204020204" pitchFamily="34" charset="-122"/>
              <a:ea typeface="微软雅黑" panose="020B0503020204020204" pitchFamily="34" charset="-122"/>
            </a:endParaRPr>
          </a:p>
        </p:txBody>
      </p:sp>
      <p:sp>
        <p:nvSpPr>
          <p:cNvPr id="50186" name="TextBox 20"/>
          <p:cNvSpPr txBox="1"/>
          <p:nvPr/>
        </p:nvSpPr>
        <p:spPr>
          <a:xfrm>
            <a:off x="1212850" y="2272030"/>
            <a:ext cx="10186035" cy="3616325"/>
          </a:xfrm>
          <a:prstGeom prst="rect">
            <a:avLst/>
          </a:prstGeom>
          <a:noFill/>
          <a:ln w="9525">
            <a:noFill/>
          </a:ln>
        </p:spPr>
        <p:txBody>
          <a:bodyPr wrap="square" lIns="0" tIns="0" rIns="0" bIns="0" anchor="t">
            <a:spAutoFit/>
          </a:bodyPr>
          <a:p>
            <a:pPr defTabSz="914400">
              <a:lnSpc>
                <a:spcPct val="140000"/>
              </a:lnSpc>
              <a:buFont typeface="Arial" panose="020B0604020202020204" pitchFamily="34" charset="0"/>
              <a:buNone/>
            </a:pPr>
            <a:r>
              <a:rPr lang="zh-CN" altLang="en-US" sz="1000" dirty="0">
                <a:solidFill>
                  <a:srgbClr val="595959"/>
                </a:solidFill>
                <a:latin typeface="微软雅黑" panose="020B0503020204020204" pitchFamily="34" charset="-122"/>
                <a:ea typeface="微软雅黑" panose="020B0503020204020204" pitchFamily="34" charset="-122"/>
              </a:rPr>
              <a:t> </a:t>
            </a:r>
            <a:r>
              <a:rPr lang="zh-CN" altLang="en-US" sz="1600" dirty="0">
                <a:solidFill>
                  <a:srgbClr val="595959"/>
                </a:solidFill>
                <a:latin typeface="微软雅黑" panose="020B0503020204020204" pitchFamily="34" charset="-122"/>
                <a:ea typeface="微软雅黑" panose="020B0503020204020204" pitchFamily="34" charset="-122"/>
              </a:rPr>
              <a:t>    </a:t>
            </a:r>
            <a:r>
              <a:rPr lang="zh-CN" altLang="en-US" sz="1600" b="1" dirty="0">
                <a:solidFill>
                  <a:srgbClr val="595959"/>
                </a:solidFill>
                <a:latin typeface="微软雅黑" panose="020B0503020204020204" pitchFamily="34" charset="-122"/>
                <a:ea typeface="微软雅黑" panose="020B0503020204020204" pitchFamily="34" charset="-122"/>
              </a:rPr>
              <a:t> </a:t>
            </a:r>
            <a:r>
              <a:rPr lang="zh-CN" altLang="en-US" sz="2800" b="1" dirty="0">
                <a:solidFill>
                  <a:srgbClr val="595959"/>
                </a:solidFill>
                <a:latin typeface="微软雅黑" panose="020B0503020204020204" pitchFamily="34" charset="-122"/>
                <a:ea typeface="微软雅黑" panose="020B0503020204020204" pitchFamily="34" charset="-122"/>
              </a:rPr>
              <a:t>美国总统林肯，在他上任后不久，有一次将六个幕僚召集在一起开会。林肯提出了一个重要法案，而幕僚们的看法并不统一，于是七个人便热烈地争论起来。林肯在仔细听取其他六个人的意见后，仍感到自己是正确的。在最后决策的时候，六个幕僚一致反对林肯的意见，但林肯仍固执己见，他说：“虽然只有我一个人赞成但我仍要宣布，这个法案通过了。”</a:t>
            </a:r>
            <a:endParaRPr lang="zh-CN" altLang="en-US" sz="2800" b="1"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0-#ppt_w/2"/>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2000" fill="hold"/>
                                        <p:tgtEl>
                                          <p:spTgt spid="2"/>
                                        </p:tgtEl>
                                      </p:cBhvr>
                                      <p:by x="150000" y="150000"/>
                                    </p:animScale>
                                  </p:childTnLst>
                                </p:cTn>
                              </p:par>
                            </p:childTnLst>
                          </p:cTn>
                        </p:par>
                        <p:par>
                          <p:cTn id="16" fill="hold">
                            <p:stCondLst>
                              <p:cond delay="3000"/>
                            </p:stCondLst>
                            <p:childTnLst>
                              <p:par>
                                <p:cTn id="17" presetID="21" presetClass="entr" presetSubtype="1" fill="hold" grpId="2"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p:bldP spid="2" grpId="0" bldLvl="0" animBg="1"/>
      <p:bldP spid="2" grpId="1" animBg="1"/>
      <p:bldP spid="2" grpId="2"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7" name="图片 1" descr="管理学基础"/>
          <p:cNvPicPr>
            <a:picLocks noChangeAspect="1"/>
          </p:cNvPicPr>
          <p:nvPr/>
        </p:nvPicPr>
        <p:blipFill>
          <a:blip r:embed="rId1"/>
          <a:stretch>
            <a:fillRect/>
          </a:stretch>
        </p:blipFill>
        <p:spPr>
          <a:xfrm>
            <a:off x="42863" y="0"/>
            <a:ext cx="12290425" cy="6842125"/>
          </a:xfrm>
          <a:prstGeom prst="rect">
            <a:avLst/>
          </a:prstGeom>
          <a:noFill/>
          <a:ln w="9525">
            <a:noFill/>
          </a:ln>
        </p:spPr>
      </p:pic>
      <p:sp>
        <p:nvSpPr>
          <p:cNvPr id="7" name="椭圆 6"/>
          <p:cNvSpPr/>
          <p:nvPr/>
        </p:nvSpPr>
        <p:spPr>
          <a:xfrm>
            <a:off x="8914765" y="2583815"/>
            <a:ext cx="1368425" cy="413385"/>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trike="noStrike" noProof="1"/>
          </a:p>
        </p:txBody>
      </p:sp>
    </p:spTree>
  </p:cSld>
  <p:clrMapOvr>
    <a:masterClrMapping/>
  </p:clrMapOvr>
  <p:transition>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矩形 2"/>
          <p:cNvSpPr/>
          <p:nvPr/>
        </p:nvSpPr>
        <p:spPr>
          <a:xfrm>
            <a:off x="0" y="692150"/>
            <a:ext cx="12192000" cy="73025"/>
          </a:xfrm>
          <a:prstGeom prst="rect">
            <a:avLst/>
          </a:prstGeom>
          <a:solidFill>
            <a:srgbClr val="A6A6A6"/>
          </a:solidFill>
          <a:ln w="25400">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11268" name="燕尾形 2"/>
          <p:cNvSpPr/>
          <p:nvPr/>
        </p:nvSpPr>
        <p:spPr>
          <a:xfrm>
            <a:off x="4646613" y="168275"/>
            <a:ext cx="2640012" cy="431800"/>
          </a:xfrm>
          <a:prstGeom prst="chevron">
            <a:avLst>
              <a:gd name="adj" fmla="val 22955"/>
            </a:avLst>
          </a:prstGeom>
          <a:solidFill>
            <a:srgbClr val="0848AF"/>
          </a:solidFill>
          <a:ln w="3175">
            <a:noFill/>
          </a:ln>
        </p:spPr>
        <p:txBody>
          <a:bodyPr anchor="ctr"/>
          <a:p>
            <a:pPr algn="ctr"/>
            <a:endParaRPr lang="zh-CN" altLang="en-US">
              <a:solidFill>
                <a:srgbClr val="FFFFFF"/>
              </a:solidFill>
              <a:latin typeface="Calibri" panose="020F0502020204030204" pitchFamily="34" charset="0"/>
              <a:ea typeface="宋体" panose="02010600030101010101" pitchFamily="2" charset="-122"/>
            </a:endParaRPr>
          </a:p>
        </p:txBody>
      </p:sp>
      <p:sp>
        <p:nvSpPr>
          <p:cNvPr id="52227" name="TextBox 5"/>
          <p:cNvSpPr txBox="1"/>
          <p:nvPr/>
        </p:nvSpPr>
        <p:spPr>
          <a:xfrm>
            <a:off x="8747125" y="168275"/>
            <a:ext cx="1714500" cy="430213"/>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52228" name="TextBox 6"/>
          <p:cNvSpPr txBox="1"/>
          <p:nvPr/>
        </p:nvSpPr>
        <p:spPr>
          <a:xfrm>
            <a:off x="1212850" y="169863"/>
            <a:ext cx="2870200" cy="430212"/>
          </a:xfrm>
          <a:prstGeom prst="rect">
            <a:avLst/>
          </a:prstGeom>
          <a:noFill/>
          <a:ln w="9525">
            <a:noFill/>
          </a:ln>
        </p:spPr>
        <p:txBody>
          <a:bodyPr wrap="square" lIns="0" tIns="0" rIns="0" bIns="0" anchor="ctr">
            <a:spAutoFit/>
          </a:bodyPr>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52229" name="TextBox 5"/>
          <p:cNvSpPr txBox="1"/>
          <p:nvPr/>
        </p:nvSpPr>
        <p:spPr>
          <a:xfrm>
            <a:off x="4924425" y="168275"/>
            <a:ext cx="3449638" cy="430213"/>
          </a:xfrm>
          <a:prstGeom prst="rect">
            <a:avLst/>
          </a:prstGeom>
          <a:noFill/>
          <a:ln w="9525">
            <a:noFill/>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2230" name="Text Box 15"/>
          <p:cNvSpPr txBox="1"/>
          <p:nvPr/>
        </p:nvSpPr>
        <p:spPr>
          <a:xfrm>
            <a:off x="6765925" y="1016000"/>
            <a:ext cx="850900" cy="808038"/>
          </a:xfrm>
          <a:prstGeom prst="rect">
            <a:avLst/>
          </a:prstGeom>
          <a:noFill/>
          <a:ln w="9525">
            <a:noFill/>
          </a:ln>
        </p:spPr>
        <p:txBody>
          <a:bodyPr wrap="square" lIns="68580" tIns="34290" rIns="68580" bIns="34290" anchor="t">
            <a:spAutoFit/>
          </a:bodyPr>
          <a:p>
            <a:pPr algn="ctr"/>
            <a:r>
              <a:rPr lang="zh-CN" altLang="en-US" sz="2400" b="1" dirty="0">
                <a:solidFill>
                  <a:schemeClr val="bg1"/>
                </a:solidFill>
                <a:latin typeface="微软雅黑" panose="020B0503020204020204" pitchFamily="34" charset="-122"/>
                <a:ea typeface="微软雅黑" panose="020B0503020204020204" pitchFamily="34" charset="-122"/>
              </a:rPr>
              <a:t>添加</a:t>
            </a:r>
            <a:endParaRPr lang="en-US" altLang="zh-CN" sz="2400" b="1" dirty="0">
              <a:solidFill>
                <a:schemeClr val="bg1"/>
              </a:solidFill>
              <a:latin typeface="微软雅黑" panose="020B0503020204020204" pitchFamily="34" charset="-122"/>
              <a:ea typeface="微软雅黑" panose="020B0503020204020204" pitchFamily="34" charset="-122"/>
            </a:endParaRPr>
          </a:p>
          <a:p>
            <a:pPr algn="ctr"/>
            <a:r>
              <a:rPr lang="zh-CN" altLang="en-US" sz="2400" b="1" dirty="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863" y="1058863"/>
            <a:ext cx="1855788" cy="522288"/>
          </a:xfrm>
          <a:prstGeom prst="rect">
            <a:avLst/>
          </a:prstGeom>
          <a:noFill/>
          <a:ln>
            <a:solidFill>
              <a:schemeClr val="tx1"/>
            </a:solidFill>
            <a:prstDash val="sysDash"/>
          </a:ln>
        </p:spPr>
        <p:txBody>
          <a:bodyPr wrap="square" rtlCol="0">
            <a:spAutoFit/>
          </a:bodyPr>
          <a:p>
            <a:r>
              <a:rPr lang="zh-CN" altLang="en-US" sz="280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mn-cs"/>
              </a:rPr>
              <a:t>预习任务：</a:t>
            </a:r>
            <a:endParaRPr lang="zh-CN" altLang="en-US" sz="2800" noProof="0" smtClean="0">
              <a:solidFill>
                <a:schemeClr val="tx2"/>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pic>
        <p:nvPicPr>
          <p:cNvPr id="52232" name="图片 6" descr="A000220150824A93PPIC"/>
          <p:cNvPicPr>
            <a:picLocks noChangeAspect="1"/>
          </p:cNvPicPr>
          <p:nvPr/>
        </p:nvPicPr>
        <p:blipFill>
          <a:blip r:embed="rId1"/>
          <a:stretch>
            <a:fillRect/>
          </a:stretch>
        </p:blipFill>
        <p:spPr>
          <a:xfrm>
            <a:off x="1676400" y="1016000"/>
            <a:ext cx="10271125" cy="9431338"/>
          </a:xfrm>
          <a:prstGeom prst="rect">
            <a:avLst/>
          </a:prstGeom>
          <a:noFill/>
          <a:ln w="9525">
            <a:noFill/>
          </a:ln>
        </p:spPr>
      </p:pic>
      <p:sp>
        <p:nvSpPr>
          <p:cNvPr id="52233" name="文本框 8"/>
          <p:cNvSpPr txBox="1"/>
          <p:nvPr/>
        </p:nvSpPr>
        <p:spPr>
          <a:xfrm>
            <a:off x="1639888" y="2476500"/>
            <a:ext cx="5845175" cy="1814830"/>
          </a:xfrm>
          <a:prstGeom prst="rect">
            <a:avLst/>
          </a:prstGeom>
          <a:noFill/>
          <a:ln w="9525" cap="flat" cmpd="sng">
            <a:solidFill>
              <a:schemeClr val="tx1"/>
            </a:solidFill>
            <a:prstDash val="lgDash"/>
            <a:round/>
            <a:headEnd type="none" w="med" len="med"/>
            <a:tailEnd type="none" w="med" len="med"/>
          </a:ln>
        </p:spPr>
        <p:txBody>
          <a:bodyPr wrap="square" anchor="t">
            <a:spAutoFit/>
          </a:bodyPr>
          <a:p>
            <a:r>
              <a:rPr lang="zh-CN" altLang="en-US" sz="2800">
                <a:latin typeface="微软雅黑" panose="020B0503020204020204" pitchFamily="34" charset="-122"/>
                <a:ea typeface="微软雅黑" panose="020B0503020204020204" pitchFamily="34" charset="-122"/>
              </a:rPr>
              <a:t>请预习：在企业，经常会遇到这种情况：新的意见和想法一经提出，必定会有反对者。那么影响决策的因素有哪些呢？</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156845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一：决策及其含义</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二：决策的内涵</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三：决策的基本过程</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5" name="文本框 4"/>
          <p:cNvSpPr txBox="1"/>
          <p:nvPr/>
        </p:nvSpPr>
        <p:spPr>
          <a:xfrm>
            <a:off x="1814195" y="4304030"/>
            <a:ext cx="8564245" cy="1845310"/>
          </a:xfrm>
          <a:prstGeom prst="rect">
            <a:avLst/>
          </a:prstGeom>
          <a:noFill/>
          <a:ln w="28575">
            <a:solidFill>
              <a:schemeClr val="tx1"/>
            </a:solidFill>
            <a:prstDash val="dash"/>
          </a:ln>
        </p:spPr>
        <p:txBody>
          <a:bodyPr wrap="square" rtlCol="0">
            <a:spAutoFit/>
          </a:bodyPr>
          <a:p>
            <a:pPr algn="l"/>
            <a:r>
              <a:rPr lang="zh-CN" altLang="en-US" sz="3200" dirty="0">
                <a:solidFill>
                  <a:schemeClr val="dk1"/>
                </a:solidFill>
                <a:latin typeface="微软雅黑" panose="020B0503020204020204" pitchFamily="34" charset="-122"/>
                <a:ea typeface="微软雅黑" panose="020B0503020204020204" pitchFamily="34" charset="-122"/>
              </a:rPr>
              <a:t>重点：</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zh-CN" altLang="en-US" sz="3200" dirty="0">
                <a:solidFill>
                  <a:schemeClr val="dk1"/>
                </a:solidFill>
                <a:latin typeface="微软雅黑" panose="020B0503020204020204" pitchFamily="34" charset="-122"/>
                <a:ea typeface="微软雅黑" panose="020B0503020204020204" pitchFamily="34" charset="-122"/>
              </a:rPr>
              <a:t>1个定义：什么是决策；</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r>
              <a:rPr lang="en-US" altLang="zh-CN" sz="3200" dirty="0">
                <a:solidFill>
                  <a:schemeClr val="dk1"/>
                </a:solidFill>
                <a:latin typeface="微软雅黑" panose="020B0503020204020204" pitchFamily="34" charset="-122"/>
                <a:ea typeface="微软雅黑" panose="020B0503020204020204" pitchFamily="34" charset="-122"/>
              </a:rPr>
              <a:t>6</a:t>
            </a:r>
            <a:r>
              <a:rPr lang="zh-CN" altLang="en-US" sz="3200" dirty="0">
                <a:solidFill>
                  <a:schemeClr val="dk1"/>
                </a:solidFill>
                <a:latin typeface="微软雅黑" panose="020B0503020204020204" pitchFamily="34" charset="-122"/>
                <a:ea typeface="微软雅黑" panose="020B0503020204020204" pitchFamily="34" charset="-122"/>
              </a:rPr>
              <a:t>个大步骤：决策的基本步骤；</a:t>
            </a:r>
            <a:endParaRPr lang="zh-CN" altLang="en-US" sz="3200" dirty="0">
              <a:solidFill>
                <a:schemeClr val="dk1"/>
              </a:solidFill>
              <a:latin typeface="微软雅黑" panose="020B0503020204020204" pitchFamily="34" charset="-122"/>
              <a:ea typeface="微软雅黑" panose="020B0503020204020204" pitchFamily="34" charset="-122"/>
            </a:endParaRPr>
          </a:p>
          <a:p>
            <a:pPr algn="l"/>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21640" y="2651125"/>
            <a:ext cx="11243945" cy="3415030"/>
          </a:xfrm>
          <a:prstGeom prst="rect">
            <a:avLst/>
          </a:prstGeom>
          <a:noFill/>
          <a:ln>
            <a:solidFill>
              <a:schemeClr val="tx1"/>
            </a:solidFill>
            <a:prstDash val="dash"/>
          </a:ln>
        </p:spPr>
        <p:txBody>
          <a:bodyPr wrap="square" rtlCol="0" anchor="t">
            <a:spAutoFit/>
          </a:bodyPr>
          <a:p>
            <a:r>
              <a:rPr lang="zh-CN" altLang="en-US" sz="2400">
                <a:latin typeface="微软雅黑" panose="020B0503020204020204" pitchFamily="34" charset="-122"/>
                <a:ea typeface="微软雅黑" panose="020B0503020204020204" pitchFamily="34" charset="-122"/>
              </a:rPr>
              <a:t>有三个人要被关进监狱三年，监狱长给他们三个一人一个要求。</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美国人爱抽雪茄，</a:t>
            </a:r>
            <a:r>
              <a:rPr lang="zh-CN" altLang="en-US" sz="2400" b="1">
                <a:latin typeface="微软雅黑" panose="020B0503020204020204" pitchFamily="34" charset="-122"/>
                <a:ea typeface="微软雅黑" panose="020B0503020204020204" pitchFamily="34" charset="-122"/>
              </a:rPr>
              <a:t>要了三箱雪茄</a:t>
            </a:r>
            <a:r>
              <a:rPr lang="zh-CN" altLang="en-US" sz="2400">
                <a:latin typeface="微软雅黑" panose="020B0503020204020204" pitchFamily="34" charset="-122"/>
                <a:ea typeface="微软雅黑" panose="020B0503020204020204" pitchFamily="34" charset="-122"/>
              </a:rPr>
              <a:t>。法国人最浪漫，</a:t>
            </a:r>
            <a:r>
              <a:rPr lang="zh-CN" altLang="en-US" sz="2400" b="1">
                <a:latin typeface="微软雅黑" panose="020B0503020204020204" pitchFamily="34" charset="-122"/>
                <a:ea typeface="微软雅黑" panose="020B0503020204020204" pitchFamily="34" charset="-122"/>
              </a:rPr>
              <a:t>要一个美丽的女子相伴</a:t>
            </a:r>
            <a:r>
              <a:rPr lang="zh-CN" altLang="en-US" sz="2400">
                <a:latin typeface="微软雅黑" panose="020B0503020204020204" pitchFamily="34" charset="-122"/>
                <a:ea typeface="微软雅黑" panose="020B0503020204020204" pitchFamily="34" charset="-122"/>
              </a:rPr>
              <a:t>。而犹太人说，他要一部</a:t>
            </a:r>
            <a:r>
              <a:rPr lang="zh-CN" altLang="en-US" sz="2400" b="1">
                <a:latin typeface="微软雅黑" panose="020B0503020204020204" pitchFamily="34" charset="-122"/>
                <a:ea typeface="微软雅黑" panose="020B0503020204020204" pitchFamily="34" charset="-122"/>
              </a:rPr>
              <a:t>与外界沟通的电话</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三年过后，第一个冲出来的是美国人，嘴里鼻孔里塞满了雪茄，大喊道：“给我火，给我火！”原来他忘了要火了。接着出来的是法国人。只见他手里抱着一个小孩子，美丽女子手里牵着一个小孩子，肚子里还怀着第三个。最后出来的是犹太人，他紧紧握住监狱长的手说：“这三年来我每天与外界联系，我的生意不但没有停顿，反而增长了200%，为了表示感谢，我送你一辆劳施莱斯！” </a:t>
            </a:r>
            <a:endParaRPr lang="zh-CN" altLang="en-US" sz="2400">
              <a:latin typeface="微软雅黑" panose="020B0503020204020204" pitchFamily="34" charset="-122"/>
              <a:ea typeface="微软雅黑" panose="020B0503020204020204" pitchFamily="34" charset="-122"/>
            </a:endParaRPr>
          </a:p>
          <a:p>
            <a:r>
              <a:rPr lang="zh-CN" altLang="en-US" sz="2400" b="1">
                <a:solidFill>
                  <a:srgbClr val="FF0000"/>
                </a:solidFill>
                <a:latin typeface="微软雅黑" panose="020B0503020204020204" pitchFamily="34" charset="-122"/>
                <a:ea typeface="微软雅黑" panose="020B0503020204020204" pitchFamily="34" charset="-122"/>
              </a:rPr>
              <a:t>问题：请谈谈该故事案例对你的启示。</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4332605" y="1363980"/>
            <a:ext cx="4413885" cy="521970"/>
          </a:xfrm>
          <a:prstGeom prst="rect">
            <a:avLst/>
          </a:prstGeom>
          <a:noFill/>
          <a:ln>
            <a:solidFill>
              <a:schemeClr val="tx2">
                <a:lumMod val="75000"/>
              </a:schemeClr>
            </a:solidFill>
          </a:ln>
        </p:spPr>
        <p:txBody>
          <a:bodyPr wrap="square" rtlCol="0" anchor="t">
            <a:spAutoFit/>
          </a:bodyPr>
          <a:p>
            <a:r>
              <a:rPr lang="zh-CN" altLang="en-US" sz="2800">
                <a:latin typeface="微软雅黑" panose="020B0503020204020204" pitchFamily="34" charset="-122"/>
                <a:ea typeface="微软雅黑" panose="020B0503020204020204" pitchFamily="34" charset="-122"/>
              </a:rPr>
              <a:t>导入案例： 犹太人的选择</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9156" name="文本框 49155"/>
          <p:cNvSpPr txBox="1"/>
          <p:nvPr/>
        </p:nvSpPr>
        <p:spPr>
          <a:xfrm>
            <a:off x="671830" y="1971675"/>
            <a:ext cx="10847705" cy="288988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p>
            <a:pPr>
              <a:lnSpc>
                <a:spcPct val="130000"/>
              </a:lnSpc>
              <a:buClr>
                <a:schemeClr val="tx1"/>
              </a:buClr>
              <a:buFont typeface="Wingdings" panose="05000000000000000000" pitchFamily="2" charset="2"/>
              <a:buNone/>
            </a:pPr>
            <a:r>
              <a:rPr lang="zh-CN" altLang="en-US" sz="2800" b="1" dirty="0">
                <a:solidFill>
                  <a:srgbClr val="FF3300"/>
                </a:solidFill>
                <a:effectLst>
                  <a:outerShdw blurRad="38100" dist="38100" dir="2700000">
                    <a:srgbClr val="C0C0C0"/>
                  </a:outerShdw>
                </a:effectLst>
                <a:latin typeface="Arial" panose="020B0604020202020204" pitchFamily="34" charset="0"/>
              </a:rPr>
              <a:t>犹太人的选择</a:t>
            </a:r>
            <a:r>
              <a:rPr lang="en-US" altLang="zh-CN" sz="2800" b="1" dirty="0">
                <a:solidFill>
                  <a:srgbClr val="FF3300"/>
                </a:solidFill>
                <a:effectLst>
                  <a:outerShdw blurRad="38100" dist="38100" dir="2700000">
                    <a:srgbClr val="C0C0C0"/>
                  </a:outerShdw>
                </a:effectLst>
                <a:latin typeface="Arial" panose="020B0604020202020204" pitchFamily="34" charset="0"/>
              </a:rPr>
              <a:t> </a:t>
            </a:r>
            <a:r>
              <a:rPr lang="zh-CN" altLang="en-US" sz="2800" b="1" dirty="0">
                <a:latin typeface="Arial" panose="020B0604020202020204" pitchFamily="34" charset="0"/>
              </a:rPr>
              <a:t>　 </a:t>
            </a:r>
            <a:endParaRPr lang="zh-CN" altLang="en-US" sz="2800" b="1" dirty="0">
              <a:latin typeface="Arial" panose="020B0604020202020204" pitchFamily="34" charset="0"/>
            </a:endParaRPr>
          </a:p>
          <a:p>
            <a:pPr>
              <a:lnSpc>
                <a:spcPct val="130000"/>
              </a:lnSpc>
              <a:buClr>
                <a:schemeClr val="tx1"/>
              </a:buClr>
              <a:buFont typeface="Wingdings" panose="05000000000000000000" pitchFamily="2" charset="2"/>
              <a:buNone/>
            </a:pPr>
            <a:r>
              <a:rPr lang="zh-CN" altLang="en-US" sz="2800" b="1" dirty="0">
                <a:latin typeface="Arial" panose="020B0604020202020204" pitchFamily="34" charset="0"/>
              </a:rPr>
              <a:t>这个故事告诉我们，什么样的选择决定什么样的生活。</a:t>
            </a:r>
            <a:r>
              <a:rPr lang="zh-CN" altLang="en-US" sz="2800" b="1" dirty="0">
                <a:solidFill>
                  <a:srgbClr val="FF0000"/>
                </a:solidFill>
                <a:latin typeface="微软雅黑" panose="020B0503020204020204" pitchFamily="34" charset="-122"/>
                <a:ea typeface="微软雅黑" panose="020B0503020204020204" pitchFamily="34" charset="-122"/>
              </a:rPr>
              <a:t>今天的生活是由三年前我们的选择决定的</a:t>
            </a:r>
            <a:r>
              <a:rPr lang="zh-CN" altLang="en-US" sz="2800" b="1" dirty="0">
                <a:latin typeface="Arial" panose="020B0604020202020204" pitchFamily="34" charset="0"/>
              </a:rPr>
              <a:t>，而</a:t>
            </a:r>
            <a:r>
              <a:rPr lang="zh-CN" altLang="en-US" sz="2800" b="1" dirty="0">
                <a:solidFill>
                  <a:srgbClr val="FF0000"/>
                </a:solidFill>
                <a:latin typeface="微软雅黑" panose="020B0503020204020204" pitchFamily="34" charset="-122"/>
                <a:ea typeface="微软雅黑" panose="020B0503020204020204" pitchFamily="34" charset="-122"/>
              </a:rPr>
              <a:t>今天我们的抉择将决定我们三年后的生活</a:t>
            </a:r>
            <a:r>
              <a:rPr lang="zh-CN" altLang="en-US" sz="2800" b="1" dirty="0">
                <a:latin typeface="Arial" panose="020B0604020202020204" pitchFamily="34" charset="0"/>
              </a:rPr>
              <a:t>。我们要选择接触最新的信息，了解最新的趋势，从而更好的创造自己的将来。</a:t>
            </a:r>
            <a:endParaRPr lang="zh-CN" altLang="en-US" sz="2800" b="1" dirty="0">
              <a:latin typeface="Arial" panose="020B0604020202020204" pitchFamily="34"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9156">
                                            <p:txEl>
                                              <p:charRg st="0" end="107"/>
                                            </p:txEl>
                                          </p:spTgt>
                                        </p:tgtEl>
                                        <p:attrNameLst>
                                          <p:attrName>style.visibility</p:attrName>
                                        </p:attrNameLst>
                                      </p:cBhvr>
                                      <p:to>
                                        <p:strVal val="visible"/>
                                      </p:to>
                                    </p:set>
                                    <p:anim calcmode="lin" valueType="num">
                                      <p:cBhvr additive="base">
                                        <p:cTn id="12" dur="500" fill="hold"/>
                                        <p:tgtEl>
                                          <p:spTgt spid="49156">
                                            <p:txEl>
                                              <p:charRg st="0" end="107"/>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9156">
                                            <p:txEl>
                                              <p:charRg st="0" end="107"/>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49156">
                                            <p:txEl>
                                              <p:charRg st="1" end="1"/>
                                            </p:txEl>
                                          </p:spTgt>
                                        </p:tgtEl>
                                        <p:attrNameLst>
                                          <p:attrName>style.visibility</p:attrName>
                                        </p:attrNameLst>
                                      </p:cBhvr>
                                      <p:to>
                                        <p:strVal val="visible"/>
                                      </p:to>
                                    </p:set>
                                    <p:anim calcmode="lin" valueType="num">
                                      <p:cBhvr additive="base">
                                        <p:cTn id="18" dur="500" fill="hold"/>
                                        <p:tgtEl>
                                          <p:spTgt spid="49156">
                                            <p:txEl>
                                              <p:char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49156">
                                            <p:txEl>
                                              <p:char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664970" y="3054985"/>
            <a:ext cx="8604250" cy="2245360"/>
          </a:xfrm>
          <a:prstGeom prst="rect">
            <a:avLst/>
          </a:prstGeom>
          <a:noFill/>
          <a:ln>
            <a:solidFill>
              <a:schemeClr val="bg2">
                <a:lumMod val="10000"/>
              </a:schemeClr>
            </a:solidFill>
            <a:prstDash val="lgDash"/>
          </a:ln>
        </p:spPr>
        <p:txBody>
          <a:bodyPr wrap="square" rtlCol="0" anchor="t">
            <a:spAutoFit/>
          </a:bodyPr>
          <a:p>
            <a:pPr lvl="0"/>
            <a:r>
              <a:rPr lang="zh-CN" altLang="en-US" sz="2800" b="1" dirty="0">
                <a:solidFill>
                  <a:schemeClr val="tx1"/>
                </a:solidFill>
                <a:latin typeface="微软雅黑" panose="020B0503020204020204" pitchFamily="34" charset="-122"/>
                <a:ea typeface="微软雅黑" panose="020B0503020204020204" pitchFamily="34" charset="-122"/>
                <a:sym typeface="+mn-ea"/>
              </a:rPr>
              <a:t>很久以前，一个人偷了一袋洋葱，被人捉住后送到法官面前。  法官提出了三个惩罚方案让这个人自行选择：  </a:t>
            </a:r>
            <a:endParaRPr lang="zh-CN" altLang="en-US" sz="2800" b="1" dirty="0">
              <a:solidFill>
                <a:schemeClr val="tx1"/>
              </a:solidFill>
              <a:latin typeface="微软雅黑" panose="020B0503020204020204" pitchFamily="34" charset="-122"/>
              <a:ea typeface="微软雅黑" panose="020B0503020204020204" pitchFamily="34" charset="-122"/>
              <a:sym typeface="+mn-ea"/>
            </a:endParaRPr>
          </a:p>
          <a:p>
            <a:pPr lvl="0">
              <a:buNone/>
            </a:pPr>
            <a:r>
              <a:rPr lang="zh-CN" altLang="en-US" sz="2800" b="1" dirty="0">
                <a:solidFill>
                  <a:schemeClr val="tx1"/>
                </a:solidFill>
                <a:latin typeface="微软雅黑" panose="020B0503020204020204" pitchFamily="34" charset="-122"/>
                <a:ea typeface="微软雅黑" panose="020B0503020204020204" pitchFamily="34" charset="-122"/>
                <a:sym typeface="+mn-ea"/>
              </a:rPr>
              <a:t>一、一次性吃掉所有的洋葱；</a:t>
            </a:r>
            <a:endParaRPr lang="zh-CN" altLang="en-US" sz="2800" b="1" dirty="0">
              <a:solidFill>
                <a:schemeClr val="tx1"/>
              </a:solidFill>
              <a:latin typeface="微软雅黑" panose="020B0503020204020204" pitchFamily="34" charset="-122"/>
              <a:ea typeface="微软雅黑" panose="020B0503020204020204" pitchFamily="34" charset="-122"/>
              <a:sym typeface="+mn-ea"/>
            </a:endParaRPr>
          </a:p>
          <a:p>
            <a:pPr lvl="0">
              <a:buNone/>
            </a:pPr>
            <a:r>
              <a:rPr lang="zh-CN" altLang="en-US" sz="2800" b="1" dirty="0">
                <a:solidFill>
                  <a:schemeClr val="tx1"/>
                </a:solidFill>
                <a:latin typeface="微软雅黑" panose="020B0503020204020204" pitchFamily="34" charset="-122"/>
                <a:ea typeface="微软雅黑" panose="020B0503020204020204" pitchFamily="34" charset="-122"/>
                <a:sym typeface="+mn-ea"/>
              </a:rPr>
              <a:t>二、鞭打一百下；</a:t>
            </a:r>
            <a:endParaRPr lang="zh-CN" altLang="en-US" sz="2800" b="1" dirty="0">
              <a:solidFill>
                <a:schemeClr val="tx1"/>
              </a:solidFill>
              <a:latin typeface="微软雅黑" panose="020B0503020204020204" pitchFamily="34" charset="-122"/>
              <a:ea typeface="微软雅黑" panose="020B0503020204020204" pitchFamily="34" charset="-122"/>
              <a:sym typeface="+mn-ea"/>
            </a:endParaRPr>
          </a:p>
          <a:p>
            <a:pPr lvl="0">
              <a:buNone/>
            </a:pPr>
            <a:r>
              <a:rPr lang="zh-CN" altLang="en-US" sz="2800" b="1" dirty="0">
                <a:solidFill>
                  <a:schemeClr val="tx1"/>
                </a:solidFill>
                <a:latin typeface="微软雅黑" panose="020B0503020204020204" pitchFamily="34" charset="-122"/>
                <a:ea typeface="微软雅黑" panose="020B0503020204020204" pitchFamily="34" charset="-122"/>
                <a:sym typeface="+mn-ea"/>
              </a:rPr>
              <a:t>三、交纳罚金。</a:t>
            </a:r>
            <a:endParaRPr lang="zh-CN" altLang="en-US" sz="2800" b="1" dirty="0">
              <a:solidFill>
                <a:schemeClr val="tx1"/>
              </a:solidFill>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4554220" y="1504950"/>
            <a:ext cx="2011680" cy="645160"/>
          </a:xfrm>
          <a:prstGeom prst="rect">
            <a:avLst/>
          </a:prstGeom>
          <a:noFill/>
          <a:ln>
            <a:solidFill>
              <a:schemeClr val="tx1"/>
            </a:solidFill>
            <a:prstDash val="sysDot"/>
          </a:ln>
        </p:spPr>
        <p:txBody>
          <a:bodyPr wrap="none" rtlCol="0" anchor="t">
            <a:spAutoFit/>
          </a:bodyPr>
          <a:p>
            <a:r>
              <a:rPr lang="zh-CN" altLang="en-US" sz="3600" b="1" dirty="0">
                <a:solidFill>
                  <a:schemeClr val="tx1"/>
                </a:solidFill>
                <a:latin typeface="微软雅黑" panose="020B0503020204020204" pitchFamily="34" charset="-122"/>
                <a:ea typeface="微软雅黑" panose="020B0503020204020204" pitchFamily="34" charset="-122"/>
                <a:sym typeface="+mn-ea"/>
              </a:rPr>
              <a:t>决策失误</a:t>
            </a:r>
            <a:endParaRPr lang="zh-CN" altLang="en-US" sz="3600" b="1" dirty="0">
              <a:solidFill>
                <a:schemeClr val="tx1"/>
              </a:solidFill>
              <a:latin typeface="微软雅黑" panose="020B0503020204020204" pitchFamily="34" charset="-122"/>
              <a:ea typeface="微软雅黑" panose="020B0503020204020204" pitchFamily="34" charset="-122"/>
              <a:sym typeface="+mn-ea"/>
            </a:endParaRPr>
          </a:p>
        </p:txBody>
      </p:sp>
      <p:pic>
        <p:nvPicPr>
          <p:cNvPr id="51207" name="图片 51206" descr="洋葱"/>
          <p:cNvPicPr>
            <a:picLocks noChangeAspect="1"/>
          </p:cNvPicPr>
          <p:nvPr/>
        </p:nvPicPr>
        <p:blipFill>
          <a:blip r:embed="rId1"/>
          <a:stretch>
            <a:fillRect/>
          </a:stretch>
        </p:blipFill>
        <p:spPr>
          <a:xfrm>
            <a:off x="9250680" y="692150"/>
            <a:ext cx="2627313" cy="2374900"/>
          </a:xfrm>
          <a:prstGeom prst="rect">
            <a:avLst/>
          </a:prstGeom>
          <a:noFill/>
          <a:ln w="9525">
            <a:noFill/>
          </a:ln>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1706880" y="3497580"/>
            <a:ext cx="8118475" cy="2245360"/>
          </a:xfrm>
          <a:prstGeom prst="rect">
            <a:avLst/>
          </a:prstGeom>
          <a:noFill/>
          <a:ln>
            <a:solidFill>
              <a:schemeClr val="tx1"/>
            </a:solidFill>
            <a:prstDash val="dash"/>
          </a:ln>
        </p:spPr>
        <p:txBody>
          <a:bodyPr wrap="square" rtlCol="0">
            <a:spAutoFit/>
          </a:bodyPr>
          <a:p>
            <a:r>
              <a:rPr lang="zh-CN" altLang="en-US" sz="2800">
                <a:latin typeface="微软雅黑" panose="020B0503020204020204" pitchFamily="34" charset="-122"/>
                <a:ea typeface="微软雅黑" panose="020B0503020204020204" pitchFamily="34" charset="-122"/>
              </a:rPr>
              <a:t>这个人成了全城人的笑柄，因为他本来只需要接受一种惩罚的，却将三种惩罚都尝遍了。</a:t>
            </a:r>
            <a:endParaRPr lang="zh-CN" altLang="en-US" sz="2800">
              <a:latin typeface="微软雅黑" panose="020B0503020204020204" pitchFamily="34" charset="-122"/>
              <a:ea typeface="微软雅黑" panose="020B0503020204020204" pitchFamily="34" charset="-122"/>
            </a:endParaRPr>
          </a:p>
          <a:p>
            <a:r>
              <a:rPr lang="zh-CN" altLang="en-US" sz="2800">
                <a:latin typeface="微软雅黑" panose="020B0503020204020204" pitchFamily="34" charset="-122"/>
                <a:ea typeface="微软雅黑" panose="020B0503020204020204" pitchFamily="34" charset="-122"/>
              </a:rPr>
              <a:t>其实，生活中我们许多人都有过这样的经历，由于</a:t>
            </a:r>
            <a:r>
              <a:rPr lang="zh-CN" altLang="en-US" sz="2800" b="1">
                <a:latin typeface="微软雅黑" panose="020B0503020204020204" pitchFamily="34" charset="-122"/>
                <a:ea typeface="微软雅黑" panose="020B0503020204020204" pitchFamily="34" charset="-122"/>
              </a:rPr>
              <a:t>我们对自己的能力缺乏足够的了解，导致决策失误，而尝到了许多不必要的苦头</a:t>
            </a:r>
            <a:r>
              <a:rPr lang="zh-CN" altLang="en-US" sz="2800">
                <a:latin typeface="微软雅黑" panose="020B0503020204020204" pitchFamily="34" charset="-122"/>
                <a:ea typeface="微软雅黑" panose="020B0503020204020204" pitchFamily="34" charset="-122"/>
              </a:rPr>
              <a:t>。</a:t>
            </a:r>
            <a:endParaRPr lang="zh-CN" altLang="en-US" sz="2800">
              <a:latin typeface="微软雅黑" panose="020B0503020204020204" pitchFamily="34" charset="-122"/>
              <a:ea typeface="微软雅黑" panose="020B0503020204020204" pitchFamily="34" charset="-122"/>
            </a:endParaRPr>
          </a:p>
        </p:txBody>
      </p:sp>
      <p:sp>
        <p:nvSpPr>
          <p:cNvPr id="5" name="文本框 4"/>
          <p:cNvSpPr txBox="1"/>
          <p:nvPr/>
        </p:nvSpPr>
        <p:spPr>
          <a:xfrm>
            <a:off x="4343400" y="2186940"/>
            <a:ext cx="1624330" cy="521970"/>
          </a:xfrm>
          <a:prstGeom prst="rect">
            <a:avLst/>
          </a:prstGeom>
          <a:noFill/>
          <a:ln>
            <a:solidFill>
              <a:schemeClr val="tx1"/>
            </a:solidFill>
            <a:prstDash val="dash"/>
          </a:ln>
        </p:spPr>
        <p:txBody>
          <a:bodyPr wrap="square" rtlCol="0">
            <a:spAutoFit/>
          </a:bodyPr>
          <a:p>
            <a:r>
              <a:rPr lang="zh-CN" altLang="en-US" sz="2800">
                <a:latin typeface="微软雅黑" panose="020B0503020204020204" pitchFamily="34" charset="-122"/>
                <a:ea typeface="微软雅黑" panose="020B0503020204020204" pitchFamily="34" charset="-122"/>
              </a:rPr>
              <a:t>分析案例</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3255" name="矩形 53254"/>
          <p:cNvSpPr/>
          <p:nvPr/>
        </p:nvSpPr>
        <p:spPr>
          <a:xfrm>
            <a:off x="1900873" y="1761173"/>
            <a:ext cx="8131175" cy="4114800"/>
          </a:xfrm>
          <a:prstGeom prst="rect">
            <a:avLst/>
          </a:prstGeom>
          <a:noFill/>
          <a:ln w="9525">
            <a:solidFill>
              <a:schemeClr val="tx1"/>
            </a:solidFill>
            <a:prstDash val="dash"/>
          </a:ln>
        </p:spPr>
        <p:txBody>
          <a:bodyPr/>
          <a:lstStyle>
            <a:lvl1pPr marL="342900" lvl="0" indent="-3429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7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l"/>
              <a:defRPr sz="23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lr>
                <a:schemeClr val="accent1"/>
              </a:buClr>
              <a:buFont typeface="Wingdings" panose="05000000000000000000" pitchFamily="2" charset="2"/>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r>
              <a:rPr lang="en-US" altLang="zh-CN" b="1" dirty="0"/>
              <a:t>《</a:t>
            </a:r>
            <a:r>
              <a:rPr lang="zh-CN" altLang="en-US" b="1" dirty="0"/>
              <a:t>孙子兵法</a:t>
            </a:r>
            <a:r>
              <a:rPr lang="en-US" altLang="zh-CN" b="1" dirty="0"/>
              <a:t>》</a:t>
            </a:r>
            <a:r>
              <a:rPr lang="zh-CN" altLang="en-US" b="1" dirty="0"/>
              <a:t>：用兵司法，十则围之，五则攻之，倍则分之，敌则战之，少则逃亡，不敌则避之。  知己知彼，百战不殆；不知彼而知己，一胜一负；不知彼不知己，每战必殆。</a:t>
            </a:r>
            <a:endParaRPr lang="zh-CN" altLang="en-US" b="1" dirty="0"/>
          </a:p>
          <a:p>
            <a:pPr marL="0" lvl="0" indent="0">
              <a:buNone/>
            </a:pPr>
            <a:endParaRPr lang="zh-CN" altLang="en-US" b="1" dirty="0"/>
          </a:p>
        </p:txBody>
      </p:sp>
      <p:sp>
        <p:nvSpPr>
          <p:cNvPr id="2" name="文本框 1"/>
          <p:cNvSpPr txBox="1"/>
          <p:nvPr/>
        </p:nvSpPr>
        <p:spPr>
          <a:xfrm>
            <a:off x="3520440" y="1028700"/>
            <a:ext cx="5413375" cy="583565"/>
          </a:xfrm>
          <a:prstGeom prst="rect">
            <a:avLst/>
          </a:prstGeom>
          <a:noFill/>
        </p:spPr>
        <p:txBody>
          <a:bodyPr wrap="square" rtlCol="0">
            <a:spAutoFit/>
          </a:bodyPr>
          <a:p>
            <a:r>
              <a:rPr lang="zh-CN" altLang="en-US" sz="3200" b="1">
                <a:latin typeface="微软雅黑" panose="020B0503020204020204" pitchFamily="34" charset="-122"/>
                <a:ea typeface="微软雅黑" panose="020B0503020204020204" pitchFamily="34" charset="-122"/>
              </a:rPr>
              <a:t>中外有关决策的名言</a:t>
            </a:r>
            <a:endParaRPr lang="zh-CN" altLang="en-US"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4782</Words>
  <Application>WPS 演示</Application>
  <PresentationFormat>自定义</PresentationFormat>
  <Paragraphs>459</Paragraphs>
  <Slides>31</Slides>
  <Notes>40</Notes>
  <HiddenSlides>0</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31</vt:i4>
      </vt:variant>
    </vt:vector>
  </HeadingPairs>
  <TitlesOfParts>
    <vt:vector size="51" baseType="lpstr">
      <vt:lpstr>Arial</vt:lpstr>
      <vt:lpstr>宋体</vt:lpstr>
      <vt:lpstr>Wingdings</vt:lpstr>
      <vt:lpstr>Calibri</vt:lpstr>
      <vt:lpstr>楷体_GB2312</vt:lpstr>
      <vt:lpstr>楷体</vt:lpstr>
      <vt:lpstr>Yu Gothic UI Semibold</vt:lpstr>
      <vt:lpstr>微软雅黑</vt:lpstr>
      <vt:lpstr>Impact</vt:lpstr>
      <vt:lpstr>Arial Unicode MS</vt:lpstr>
      <vt:lpstr>Times New Roman</vt:lpstr>
      <vt:lpstr>Comic Sans MS</vt:lpstr>
      <vt:lpstr>华文行楷</vt:lpstr>
      <vt:lpstr>黑体</vt:lpstr>
      <vt:lpstr>华文楷体</vt:lpstr>
      <vt:lpstr>隶书</vt:lpstr>
      <vt:lpstr>Britannic Bold</vt:lpstr>
      <vt:lpstr>新宋体</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1955</cp:revision>
  <dcterms:created xsi:type="dcterms:W3CDTF">2016-01-13T14:39:00Z</dcterms:created>
  <dcterms:modified xsi:type="dcterms:W3CDTF">2018-10-11T14:15:25Z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2052-10.1.0.7520</vt:lpwstr>
  </property>
</Properties>
</file>