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360" r:id="rId3"/>
    <p:sldId id="405" r:id="rId5"/>
    <p:sldId id="258" r:id="rId6"/>
    <p:sldId id="307" r:id="rId7"/>
    <p:sldId id="421" r:id="rId8"/>
    <p:sldId id="443" r:id="rId9"/>
    <p:sldId id="422" r:id="rId10"/>
    <p:sldId id="432" r:id="rId11"/>
    <p:sldId id="433" r:id="rId12"/>
    <p:sldId id="442" r:id="rId13"/>
    <p:sldId id="445" r:id="rId14"/>
    <p:sldId id="446" r:id="rId15"/>
    <p:sldId id="427" r:id="rId16"/>
    <p:sldId id="438" r:id="rId17"/>
    <p:sldId id="439" r:id="rId18"/>
    <p:sldId id="440" r:id="rId19"/>
    <p:sldId id="434" r:id="rId20"/>
    <p:sldId id="448" r:id="rId21"/>
    <p:sldId id="464" r:id="rId22"/>
    <p:sldId id="449" r:id="rId23"/>
    <p:sldId id="423" r:id="rId24"/>
    <p:sldId id="424" r:id="rId25"/>
    <p:sldId id="441" r:id="rId26"/>
    <p:sldId id="465" r:id="rId27"/>
    <p:sldId id="418" r:id="rId28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3" autoAdjust="0"/>
    <p:restoredTop sz="94660"/>
  </p:normalViewPr>
  <p:slideViewPr>
    <p:cSldViewPr>
      <p:cViewPr>
        <p:scale>
          <a:sx n="66" d="100"/>
          <a:sy n="66" d="100"/>
        </p:scale>
        <p:origin x="-1277" y="-538"/>
      </p:cViewPr>
      <p:guideLst>
        <p:guide orient="horz" pos="2079"/>
        <p:guide pos="37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772"/>
        <p:guide pos="211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tx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7" Type="http://schemas.openxmlformats.org/officeDocument/2006/relationships/notesSlide" Target="../notesSlides/notesSlide18.xml"/><Relationship Id="rId46" Type="http://schemas.openxmlformats.org/officeDocument/2006/relationships/slideLayout" Target="../slideLayouts/slideLayout1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9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507980" y="6155690"/>
            <a:ext cx="132588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32755" y="2858135"/>
            <a:ext cx="644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管理者的角色与素质</a:t>
            </a:r>
            <a:endParaRPr lang="zh-CN" altLang="en-US" sz="5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032375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选自：模块一 管理认知 ，任务一 走进管理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30885" y="5133975"/>
            <a:ext cx="9618345" cy="95250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9780" y="5133340"/>
            <a:ext cx="95694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指所有管理者都要履行的礼仪性和象征性的义务，处理与组织成员和其他利益相关者的关系。</a:t>
            </a:r>
            <a:r>
              <a:rPr lang="zh-CN" altLang="en-US" dirty="0">
                <a:sym typeface="+mn-ea"/>
              </a:rPr>
              <a:t> 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36880" y="1501775"/>
            <a:ext cx="56273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1、人际关系角色（Interpersonal roles)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183010" y="248648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827233" y="2306217"/>
            <a:ext cx="944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代表人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985986" y="24825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874260" y="285813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899913" y="24825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569719" y="392475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287115" y="21744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20653" y="21630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4529038" y="4734809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领导者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037293" y="221331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联络者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198734" y="18435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人际关系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43840" y="97980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43280" y="4887595"/>
            <a:ext cx="9618345" cy="149352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8855" y="4997450"/>
            <a:ext cx="95694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指所有管理者在某种程度上，都要从外部的组织或机构接受和收集信息，确保和其一起工作的人员具有足够的信息，从而能够顺利完成工作。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2465" y="1379855"/>
            <a:ext cx="531304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2、信息角色（Information roles）：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537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监督人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953000" y="263715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648459" y="370377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4647148" y="4489064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传播者</a:t>
            </a:r>
            <a:endParaRPr lang="ko-KR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发言人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H="1" flipV="1">
            <a:off x="5173980" y="2561590"/>
            <a:ext cx="1054735" cy="12319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46125" y="4852670"/>
            <a:ext cx="9618345" cy="131064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8225" y="5031740"/>
            <a:ext cx="932624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管理者负责做出组织决策，让组织成员按照既定的路线行事，并分配资源以保证组织计划的实施。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8480" y="1332230"/>
            <a:ext cx="513334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3、决策角色（Decision criteria）：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企业家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V="1">
            <a:off x="4021455" y="2708910"/>
            <a:ext cx="681355" cy="114617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691514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谈判者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椭圆 4"/>
          <p:cNvSpPr/>
          <p:nvPr/>
        </p:nvSpPr>
        <p:spPr>
          <a:xfrm>
            <a:off x="5766059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905635" y="3669030"/>
            <a:ext cx="1651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冲突管理者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6365875" y="3915410"/>
            <a:ext cx="1553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资源分配者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714183" y="2035810"/>
            <a:ext cx="8702675" cy="3889375"/>
            <a:chOff x="-98" y="0"/>
            <a:chExt cx="13706" cy="6125"/>
          </a:xfrm>
        </p:grpSpPr>
        <p:sp>
          <p:nvSpPr>
            <p:cNvPr id="34820" name="Rectangle 5"/>
            <p:cNvSpPr/>
            <p:nvPr/>
          </p:nvSpPr>
          <p:spPr>
            <a:xfrm>
              <a:off x="176" y="233"/>
              <a:ext cx="2264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角色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1" name="Rectangle 6"/>
            <p:cNvSpPr/>
            <p:nvPr/>
          </p:nvSpPr>
          <p:spPr>
            <a:xfrm>
              <a:off x="12" y="0"/>
              <a:ext cx="2595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2" name="Rectangle 7"/>
            <p:cNvSpPr/>
            <p:nvPr/>
          </p:nvSpPr>
          <p:spPr>
            <a:xfrm>
              <a:off x="2771" y="233"/>
              <a:ext cx="5968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描述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3" name="Rectangle 8"/>
            <p:cNvSpPr/>
            <p:nvPr/>
          </p:nvSpPr>
          <p:spPr>
            <a:xfrm>
              <a:off x="2608" y="0"/>
              <a:ext cx="630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4" name="Rectangle 9"/>
            <p:cNvSpPr/>
            <p:nvPr/>
          </p:nvSpPr>
          <p:spPr>
            <a:xfrm>
              <a:off x="9070" y="234"/>
              <a:ext cx="4360" cy="6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特征活动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5" name="Rectangle 10"/>
            <p:cNvSpPr/>
            <p:nvPr/>
          </p:nvSpPr>
          <p:spPr>
            <a:xfrm>
              <a:off x="8908" y="0"/>
              <a:ext cx="469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6" name="Rectangle 11"/>
            <p:cNvSpPr/>
            <p:nvPr/>
          </p:nvSpPr>
          <p:spPr>
            <a:xfrm>
              <a:off x="-98" y="1023"/>
              <a:ext cx="2869" cy="17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人际关系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方面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7" name="Rectangle 12"/>
            <p:cNvSpPr/>
            <p:nvPr/>
          </p:nvSpPr>
          <p:spPr>
            <a:xfrm>
              <a:off x="12" y="1023"/>
              <a:ext cx="2595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8" name="Rectangle 13"/>
            <p:cNvSpPr/>
            <p:nvPr/>
          </p:nvSpPr>
          <p:spPr>
            <a:xfrm>
              <a:off x="2771" y="858"/>
              <a:ext cx="10659" cy="11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9" name="Rectangle 14"/>
            <p:cNvSpPr/>
            <p:nvPr/>
          </p:nvSpPr>
          <p:spPr>
            <a:xfrm>
              <a:off x="2605" y="1023"/>
              <a:ext cx="10990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0" name="Rectangle 15"/>
            <p:cNvSpPr/>
            <p:nvPr/>
          </p:nvSpPr>
          <p:spPr>
            <a:xfrm>
              <a:off x="176" y="2274"/>
              <a:ext cx="226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代表人挂名首脑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1" name="Rectangle 16"/>
            <p:cNvSpPr/>
            <p:nvPr/>
          </p:nvSpPr>
          <p:spPr>
            <a:xfrm>
              <a:off x="10" y="2048"/>
              <a:ext cx="2595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2" name="Rectangle 17"/>
            <p:cNvSpPr/>
            <p:nvPr/>
          </p:nvSpPr>
          <p:spPr>
            <a:xfrm>
              <a:off x="2771" y="2274"/>
              <a:ext cx="5968" cy="90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象征性的首脑，必须履行许多法律性的或社会性的例行义务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33" name="Rectangle 18"/>
            <p:cNvSpPr/>
            <p:nvPr/>
          </p:nvSpPr>
          <p:spPr>
            <a:xfrm>
              <a:off x="2605" y="2048"/>
              <a:ext cx="630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4" name="Rectangle 19"/>
            <p:cNvSpPr/>
            <p:nvPr/>
          </p:nvSpPr>
          <p:spPr>
            <a:xfrm>
              <a:off x="9070" y="2274"/>
              <a:ext cx="4360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迎接来访者，签署法律文件。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Rectangle 20"/>
            <p:cNvSpPr/>
            <p:nvPr/>
          </p:nvSpPr>
          <p:spPr>
            <a:xfrm>
              <a:off x="8905" y="2048"/>
              <a:ext cx="469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6" name="Rectangle 21"/>
            <p:cNvSpPr/>
            <p:nvPr/>
          </p:nvSpPr>
          <p:spPr>
            <a:xfrm>
              <a:off x="176" y="3925"/>
              <a:ext cx="2264" cy="61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2.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领导者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7" name="Rectangle 22"/>
            <p:cNvSpPr/>
            <p:nvPr/>
          </p:nvSpPr>
          <p:spPr>
            <a:xfrm>
              <a:off x="10" y="3473"/>
              <a:ext cx="2595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8" name="Rectangle 23"/>
            <p:cNvSpPr/>
            <p:nvPr/>
          </p:nvSpPr>
          <p:spPr>
            <a:xfrm>
              <a:off x="2771" y="3698"/>
              <a:ext cx="5968" cy="9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负责激励和动员下属，负责人员配备，培训和交往的职责。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9" name="Rectangle 24"/>
            <p:cNvSpPr/>
            <p:nvPr/>
          </p:nvSpPr>
          <p:spPr>
            <a:xfrm>
              <a:off x="2605" y="3473"/>
              <a:ext cx="630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0" name="Rectangle 25"/>
            <p:cNvSpPr/>
            <p:nvPr/>
          </p:nvSpPr>
          <p:spPr>
            <a:xfrm>
              <a:off x="9070" y="3699"/>
              <a:ext cx="4360" cy="9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实际上从事所有的有下级参与的活动。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1" name="Rectangle 26"/>
            <p:cNvSpPr/>
            <p:nvPr/>
          </p:nvSpPr>
          <p:spPr>
            <a:xfrm>
              <a:off x="8905" y="3473"/>
              <a:ext cx="469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2" name="Rectangle 27"/>
            <p:cNvSpPr/>
            <p:nvPr/>
          </p:nvSpPr>
          <p:spPr>
            <a:xfrm>
              <a:off x="176" y="5125"/>
              <a:ext cx="2264" cy="7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3.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联络者 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3" name="Rectangle 28"/>
            <p:cNvSpPr/>
            <p:nvPr/>
          </p:nvSpPr>
          <p:spPr>
            <a:xfrm>
              <a:off x="12" y="4900"/>
              <a:ext cx="2595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4" name="Rectangle 29"/>
            <p:cNvSpPr/>
            <p:nvPr/>
          </p:nvSpPr>
          <p:spPr>
            <a:xfrm>
              <a:off x="2771" y="5011"/>
              <a:ext cx="5968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维护自行发展起来的外部接触和联系网络，向人们提供恩惠和信息。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5" name="Rectangle 30"/>
            <p:cNvSpPr/>
            <p:nvPr/>
          </p:nvSpPr>
          <p:spPr>
            <a:xfrm>
              <a:off x="2608" y="4900"/>
              <a:ext cx="6298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6" name="Rectangle 31"/>
            <p:cNvSpPr/>
            <p:nvPr/>
          </p:nvSpPr>
          <p:spPr>
            <a:xfrm>
              <a:off x="9070" y="5011"/>
              <a:ext cx="4360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发感谢信，从事外部活动从事其他外部活动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7" name="Rectangle 32"/>
            <p:cNvSpPr/>
            <p:nvPr/>
          </p:nvSpPr>
          <p:spPr>
            <a:xfrm>
              <a:off x="8905" y="4900"/>
              <a:ext cx="4693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8" name="Rectangle 33"/>
            <p:cNvSpPr/>
            <p:nvPr/>
          </p:nvSpPr>
          <p:spPr>
            <a:xfrm>
              <a:off x="0" y="0"/>
              <a:ext cx="13608" cy="612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44930" y="1122680"/>
            <a:ext cx="5751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（二）管理者角色描述及特征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954213" y="1909763"/>
            <a:ext cx="8521700" cy="4176712"/>
            <a:chOff x="0" y="0"/>
            <a:chExt cx="13420" cy="6578"/>
          </a:xfrm>
        </p:grpSpPr>
        <p:sp>
          <p:nvSpPr>
            <p:cNvPr id="35844" name="Rectangle 5"/>
            <p:cNvSpPr/>
            <p:nvPr/>
          </p:nvSpPr>
          <p:spPr>
            <a:xfrm>
              <a:off x="175" y="1"/>
              <a:ext cx="2232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信息传递方面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845" name="Rectangle 6"/>
            <p:cNvSpPr/>
            <p:nvPr/>
          </p:nvSpPr>
          <p:spPr>
            <a:xfrm>
              <a:off x="12" y="0"/>
              <a:ext cx="2558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6" name="Rectangle 7"/>
            <p:cNvSpPr/>
            <p:nvPr/>
          </p:nvSpPr>
          <p:spPr>
            <a:xfrm>
              <a:off x="2733" y="1"/>
              <a:ext cx="10511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GB" altLang="zh-CN" b="1" dirty="0">
                  <a:sym typeface="+mn-ea"/>
                </a:rPr>
                <a:t>】</a:t>
              </a:r>
              <a:r>
                <a:rPr lang="zh-CN" altLang="en-GB" b="1" dirty="0">
                  <a:sym typeface="+mn-ea"/>
                </a:rPr>
                <a:t>佘德发（名人掌上电脑）的两样宝贝</a:t>
              </a:r>
              <a:endParaRPr lang="zh-CN" altLang="en-GB" b="1" dirty="0"/>
            </a:p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US" altLang="zh-CN" b="1" dirty="0">
                  <a:sym typeface="+mn-ea"/>
                </a:rPr>
                <a:t>】</a:t>
              </a:r>
              <a:r>
                <a:rPr lang="zh-CN" altLang="en-US" b="1" dirty="0">
                  <a:sym typeface="+mn-ea"/>
                </a:rPr>
                <a:t>比亚迪：商机来自一份简报</a:t>
              </a:r>
              <a:endParaRPr lang="zh-CN" altLang="en-US"/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7" name="Rectangle 8"/>
            <p:cNvSpPr/>
            <p:nvPr/>
          </p:nvSpPr>
          <p:spPr>
            <a:xfrm>
              <a:off x="2570" y="0"/>
              <a:ext cx="10837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8" name="Rectangle 9"/>
            <p:cNvSpPr/>
            <p:nvPr/>
          </p:nvSpPr>
          <p:spPr>
            <a:xfrm>
              <a:off x="175" y="1582"/>
              <a:ext cx="2232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4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．监督者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9" name="Rectangle 10"/>
            <p:cNvSpPr/>
            <p:nvPr/>
          </p:nvSpPr>
          <p:spPr>
            <a:xfrm>
              <a:off x="12" y="1130"/>
              <a:ext cx="2558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0" name="Rectangle 11"/>
            <p:cNvSpPr/>
            <p:nvPr/>
          </p:nvSpPr>
          <p:spPr>
            <a:xfrm>
              <a:off x="2733" y="1243"/>
              <a:ext cx="5885" cy="159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寻求和获取各种特定的即时信息，以便透彻地了解组织与环境，作为组织内部和外部信息的神经中枢。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1" name="Rectangle 12"/>
            <p:cNvSpPr/>
            <p:nvPr/>
          </p:nvSpPr>
          <p:spPr>
            <a:xfrm>
              <a:off x="2570" y="1130"/>
              <a:ext cx="6212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2" name="Rectangle 13"/>
            <p:cNvSpPr/>
            <p:nvPr/>
          </p:nvSpPr>
          <p:spPr>
            <a:xfrm>
              <a:off x="8946" y="1470"/>
              <a:ext cx="4299" cy="102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阅读期刊和报告，保持私人接触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3" name="Rectangle 14"/>
            <p:cNvSpPr/>
            <p:nvPr/>
          </p:nvSpPr>
          <p:spPr>
            <a:xfrm>
              <a:off x="8782" y="1130"/>
              <a:ext cx="4625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4" name="Rectangle 15"/>
            <p:cNvSpPr/>
            <p:nvPr/>
          </p:nvSpPr>
          <p:spPr>
            <a:xfrm>
              <a:off x="174" y="3433"/>
              <a:ext cx="2232" cy="6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5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．传播者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5" name="Rectangle 16"/>
            <p:cNvSpPr/>
            <p:nvPr/>
          </p:nvSpPr>
          <p:spPr>
            <a:xfrm>
              <a:off x="12" y="2725"/>
              <a:ext cx="2560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6" name="Rectangle 17"/>
            <p:cNvSpPr/>
            <p:nvPr/>
          </p:nvSpPr>
          <p:spPr>
            <a:xfrm>
              <a:off x="2733" y="2836"/>
              <a:ext cx="5885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将从外部和下级得到的信息传递给组织的其他成员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有些是关于事实的信息，有些是解释和综合组织的有影响的人物的各种价值观点。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7" name="Rectangle 18"/>
            <p:cNvSpPr/>
            <p:nvPr/>
          </p:nvSpPr>
          <p:spPr>
            <a:xfrm>
              <a:off x="2570" y="2725"/>
              <a:ext cx="6212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8" name="Rectangle 19"/>
            <p:cNvSpPr/>
            <p:nvPr/>
          </p:nvSpPr>
          <p:spPr>
            <a:xfrm>
              <a:off x="8945" y="3207"/>
              <a:ext cx="4299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举行信息交流会，用打电话方式传达信息。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9" name="Rectangle 20"/>
            <p:cNvSpPr/>
            <p:nvPr/>
          </p:nvSpPr>
          <p:spPr>
            <a:xfrm>
              <a:off x="8782" y="2725"/>
              <a:ext cx="4625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0" name="Rectangle 21"/>
            <p:cNvSpPr/>
            <p:nvPr/>
          </p:nvSpPr>
          <p:spPr>
            <a:xfrm>
              <a:off x="174" y="5331"/>
              <a:ext cx="2232" cy="6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6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．发言人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1" name="Rectangle 22"/>
            <p:cNvSpPr/>
            <p:nvPr/>
          </p:nvSpPr>
          <p:spPr>
            <a:xfrm>
              <a:off x="15" y="4763"/>
              <a:ext cx="2557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2" name="Rectangle 23"/>
            <p:cNvSpPr/>
            <p:nvPr/>
          </p:nvSpPr>
          <p:spPr>
            <a:xfrm>
              <a:off x="2735" y="4992"/>
              <a:ext cx="5885" cy="1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向外界发布有关组织的计划，政     策，行动，结果等信息，作为组织所在产业方面的专家。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3" name="Rectangle 24"/>
            <p:cNvSpPr/>
            <p:nvPr/>
          </p:nvSpPr>
          <p:spPr>
            <a:xfrm>
              <a:off x="2570" y="4763"/>
              <a:ext cx="6212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4" name="Rectangle 25"/>
            <p:cNvSpPr/>
            <p:nvPr/>
          </p:nvSpPr>
          <p:spPr>
            <a:xfrm>
              <a:off x="8947" y="5270"/>
              <a:ext cx="4299" cy="9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举行董事会议，向媒体发布信息。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5" name="Rectangle 26"/>
            <p:cNvSpPr/>
            <p:nvPr/>
          </p:nvSpPr>
          <p:spPr>
            <a:xfrm>
              <a:off x="8782" y="4763"/>
              <a:ext cx="4625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6" name="Rectangle 27"/>
            <p:cNvSpPr/>
            <p:nvPr/>
          </p:nvSpPr>
          <p:spPr>
            <a:xfrm>
              <a:off x="0" y="0"/>
              <a:ext cx="13420" cy="6578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44930" y="1122680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2019300" y="1779588"/>
            <a:ext cx="8153400" cy="4030662"/>
            <a:chOff x="10" y="3"/>
            <a:chExt cx="12840" cy="6348"/>
          </a:xfrm>
        </p:grpSpPr>
        <p:sp>
          <p:nvSpPr>
            <p:cNvPr id="36868" name="Rectangle 5"/>
            <p:cNvSpPr/>
            <p:nvPr/>
          </p:nvSpPr>
          <p:spPr>
            <a:xfrm>
              <a:off x="269" y="80"/>
              <a:ext cx="1929" cy="9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决策制定方面</a:t>
              </a:r>
              <a:endParaRPr lang="zh-CN" altLang="en-US" sz="2000" b="1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69" name="Rectangle 6"/>
            <p:cNvSpPr/>
            <p:nvPr/>
          </p:nvSpPr>
          <p:spPr>
            <a:xfrm>
              <a:off x="10" y="3"/>
              <a:ext cx="2448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0" name="Rectangle 7"/>
            <p:cNvSpPr/>
            <p:nvPr/>
          </p:nvSpPr>
          <p:spPr>
            <a:xfrm>
              <a:off x="2614" y="342"/>
              <a:ext cx="10058" cy="79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1" name="Rectangle 8"/>
            <p:cNvSpPr/>
            <p:nvPr/>
          </p:nvSpPr>
          <p:spPr>
            <a:xfrm>
              <a:off x="2460" y="3"/>
              <a:ext cx="10370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2" name="Rectangle 9"/>
            <p:cNvSpPr/>
            <p:nvPr/>
          </p:nvSpPr>
          <p:spPr>
            <a:xfrm>
              <a:off x="169" y="1584"/>
              <a:ext cx="2135" cy="6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7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．企业家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3" name="Rectangle 10"/>
            <p:cNvSpPr/>
            <p:nvPr/>
          </p:nvSpPr>
          <p:spPr>
            <a:xfrm>
              <a:off x="10" y="1133"/>
              <a:ext cx="2448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4" name="Rectangle 11"/>
            <p:cNvSpPr/>
            <p:nvPr/>
          </p:nvSpPr>
          <p:spPr>
            <a:xfrm>
              <a:off x="2614" y="1133"/>
              <a:ext cx="5632" cy="14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寻求组织和环境中的机会，制定改进方案以发起变革，监督某些方案的策划。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5" name="Rectangle 12"/>
            <p:cNvSpPr/>
            <p:nvPr/>
          </p:nvSpPr>
          <p:spPr>
            <a:xfrm>
              <a:off x="2460" y="1133"/>
              <a:ext cx="5945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6" name="Rectangle 13"/>
            <p:cNvSpPr/>
            <p:nvPr/>
          </p:nvSpPr>
          <p:spPr>
            <a:xfrm>
              <a:off x="8562" y="1361"/>
              <a:ext cx="4113" cy="10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制定战略，检查会议执行情况，开发新项目。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7" name="Rectangle 14"/>
            <p:cNvSpPr/>
            <p:nvPr/>
          </p:nvSpPr>
          <p:spPr>
            <a:xfrm>
              <a:off x="8403" y="1133"/>
              <a:ext cx="4427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8" name="Rectangle 15"/>
            <p:cNvSpPr/>
            <p:nvPr/>
          </p:nvSpPr>
          <p:spPr>
            <a:xfrm>
              <a:off x="168" y="2610"/>
              <a:ext cx="2135" cy="136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8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．冲突管理者、混乱驾驭者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9" name="Rectangle 16"/>
            <p:cNvSpPr/>
            <p:nvPr/>
          </p:nvSpPr>
          <p:spPr>
            <a:xfrm>
              <a:off x="10" y="2610"/>
              <a:ext cx="2448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0" name="Rectangle 17"/>
            <p:cNvSpPr/>
            <p:nvPr/>
          </p:nvSpPr>
          <p:spPr>
            <a:xfrm>
              <a:off x="2614" y="2723"/>
              <a:ext cx="5632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当组织面临重大的、意外的动乱时，负责采取补救行动。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1" name="Rectangle 18"/>
            <p:cNvSpPr/>
            <p:nvPr/>
          </p:nvSpPr>
          <p:spPr>
            <a:xfrm>
              <a:off x="2460" y="2610"/>
              <a:ext cx="5945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2" name="Rectangle 19"/>
            <p:cNvSpPr/>
            <p:nvPr/>
          </p:nvSpPr>
          <p:spPr>
            <a:xfrm>
              <a:off x="8563" y="2723"/>
              <a:ext cx="4113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制定战略，检查陷入混乱和危机的时期。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3" name="Rectangle 20"/>
            <p:cNvSpPr/>
            <p:nvPr/>
          </p:nvSpPr>
          <p:spPr>
            <a:xfrm>
              <a:off x="8403" y="2610"/>
              <a:ext cx="4427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4" name="Rectangle 21"/>
            <p:cNvSpPr/>
            <p:nvPr/>
          </p:nvSpPr>
          <p:spPr>
            <a:xfrm>
              <a:off x="169" y="4196"/>
              <a:ext cx="2135" cy="10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9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资源分配者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5" name="Rectangle 22"/>
            <p:cNvSpPr/>
            <p:nvPr/>
          </p:nvSpPr>
          <p:spPr>
            <a:xfrm>
              <a:off x="10" y="3970"/>
              <a:ext cx="2448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6" name="Rectangle 23"/>
            <p:cNvSpPr/>
            <p:nvPr/>
          </p:nvSpPr>
          <p:spPr>
            <a:xfrm>
              <a:off x="2614" y="4196"/>
              <a:ext cx="5632" cy="11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负责分配组织的各种资源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事实上是批准所有重要的组织决策。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7" name="Rectangle 24"/>
            <p:cNvSpPr/>
            <p:nvPr/>
          </p:nvSpPr>
          <p:spPr>
            <a:xfrm>
              <a:off x="2460" y="3970"/>
              <a:ext cx="5945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8" name="Rectangle 25"/>
            <p:cNvSpPr/>
            <p:nvPr/>
          </p:nvSpPr>
          <p:spPr>
            <a:xfrm>
              <a:off x="8561" y="3970"/>
              <a:ext cx="4113" cy="14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调度、询问、授权，从事涉及预算的各种活动和安排下级的工作。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9" name="Rectangle 26"/>
            <p:cNvSpPr/>
            <p:nvPr/>
          </p:nvSpPr>
          <p:spPr>
            <a:xfrm>
              <a:off x="8403" y="3970"/>
              <a:ext cx="4427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0" name="Rectangle 27"/>
            <p:cNvSpPr/>
            <p:nvPr/>
          </p:nvSpPr>
          <p:spPr>
            <a:xfrm>
              <a:off x="168" y="5558"/>
              <a:ext cx="2135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10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．谈判者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</p:txBody>
        </p:sp>
        <p:sp>
          <p:nvSpPr>
            <p:cNvPr id="36891" name="Rectangle 28"/>
            <p:cNvSpPr/>
            <p:nvPr/>
          </p:nvSpPr>
          <p:spPr>
            <a:xfrm>
              <a:off x="10" y="5445"/>
              <a:ext cx="2448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2" name="Rectangle 29"/>
            <p:cNvSpPr/>
            <p:nvPr/>
          </p:nvSpPr>
          <p:spPr>
            <a:xfrm>
              <a:off x="2614" y="5558"/>
              <a:ext cx="5632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在主要的谈判中作为组织的代表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3" name="Rectangle 30"/>
            <p:cNvSpPr/>
            <p:nvPr/>
          </p:nvSpPr>
          <p:spPr>
            <a:xfrm>
              <a:off x="2460" y="5445"/>
              <a:ext cx="5945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4" name="Rectangle 31"/>
            <p:cNvSpPr/>
            <p:nvPr/>
          </p:nvSpPr>
          <p:spPr>
            <a:xfrm>
              <a:off x="8561" y="5558"/>
              <a:ext cx="4113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参与工会进行合同谈判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5" name="Rectangle 32"/>
            <p:cNvSpPr/>
            <p:nvPr/>
          </p:nvSpPr>
          <p:spPr>
            <a:xfrm>
              <a:off x="8403" y="5445"/>
              <a:ext cx="4427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7" name="Rectangle 33"/>
            <p:cNvSpPr/>
            <p:nvPr/>
          </p:nvSpPr>
          <p:spPr>
            <a:xfrm>
              <a:off x="10" y="3"/>
              <a:ext cx="12840" cy="623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344930" y="1122680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53515" y="2096770"/>
            <a:ext cx="8599170" cy="4154170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p>
            <a:pPr marL="0" indent="266700"/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46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到办公室后开始浏览桌上的报纸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6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召开高层领导班子碰头会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传播者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会议讨论质量管理计划的进展；讨论年度资金预算；解决顾客投诉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--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体现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企业家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资源分配者、冲突管理者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参加公司雷打不动的早操、早歌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领导者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登上前往第三分部的汽车，进行实地考察，获取信息、激励员工、拉近与顾客的距离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监督者角色、领导者角色和联络者角色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准备讲稿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发言人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接见某装饰公司的胡经理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挂名首脑、谈判者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4380" y="1362710"/>
            <a:ext cx="10241280" cy="460375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t">
            <a:spAutoFit/>
          </a:bodyPr>
          <a:p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案例导入”中的李莉在一天的活动中通过扮演以下角色来履行管理职能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：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导入案例分析</a:t>
            </a:r>
            <a:r>
              <a:rPr lang="en-US" altLang="zh-CN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6083300" y="2063750"/>
            <a:ext cx="5487035" cy="391414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12850" y="1480185"/>
            <a:ext cx="2392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32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30010" y="2466975"/>
            <a:ext cx="500380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明茨伯格的“管理者角色”理论，从另一个角度告诉我们，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管理者的工作到底有哪些</a:t>
            </a:r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。从中我们必须思考——要扮演好这些角色，也就是说要做好管理工作，</a:t>
            </a:r>
            <a:r>
              <a:rPr lang="zh-CN" altLang="en-US" sz="2800" b="0">
                <a:solidFill>
                  <a:srgbClr val="0848A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管理者应该具备哪些素质</a:t>
            </a:r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4380" y="840740"/>
            <a:ext cx="7397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【小任务】：独立推导</a:t>
            </a:r>
            <a:r>
              <a:rPr lang="en-US" altLang="zh-CN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----</a:t>
            </a:r>
            <a:r>
              <a:rPr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从角色看素质</a:t>
            </a:r>
            <a:endParaRPr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197" name="Rectangle 42"/>
          <p:cNvSpPr>
            <a:spLocks noChangeArrowheads="1"/>
          </p:cNvSpPr>
          <p:nvPr/>
        </p:nvSpPr>
        <p:spPr bwMode="auto">
          <a:xfrm>
            <a:off x="2082165" y="2058670"/>
            <a:ext cx="4912995" cy="380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人格魅力、注意形象、善于沟通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点工作室为您提供专业的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98" name="TextBox 73"/>
          <p:cNvSpPr>
            <a:spLocks noChangeArrowheads="1"/>
          </p:cNvSpPr>
          <p:nvPr/>
        </p:nvSpPr>
        <p:spPr bwMode="auto">
          <a:xfrm>
            <a:off x="2082165" y="1445578"/>
            <a:ext cx="7569835" cy="79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人际关系角色：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挂名首脑、领导者、联络者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8199" name="组合 115"/>
          <p:cNvGrpSpPr/>
          <p:nvPr/>
        </p:nvGrpSpPr>
        <p:grpSpPr bwMode="auto">
          <a:xfrm>
            <a:off x="1034098" y="1559878"/>
            <a:ext cx="987425" cy="987425"/>
            <a:chOff x="0" y="0"/>
            <a:chExt cx="987425" cy="987425"/>
          </a:xfrm>
        </p:grpSpPr>
        <p:grpSp>
          <p:nvGrpSpPr>
            <p:cNvPr id="8219" name="Group 8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21" name="Group 9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23" name="椭圆 1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24" name="椭圆 13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22" name="椭圆 11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20" name="文本框 34"/>
            <p:cNvSpPr>
              <a:spLocks noChangeArrowheads="1"/>
            </p:cNvSpPr>
            <p:nvPr/>
          </p:nvSpPr>
          <p:spPr bwMode="auto">
            <a:xfrm>
              <a:off x="234950" y="109538"/>
              <a:ext cx="727075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A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grpSp>
        <p:nvGrpSpPr>
          <p:cNvPr id="8200" name="组合 122"/>
          <p:cNvGrpSpPr/>
          <p:nvPr/>
        </p:nvGrpSpPr>
        <p:grpSpPr bwMode="auto">
          <a:xfrm>
            <a:off x="1034098" y="3026728"/>
            <a:ext cx="987425" cy="987425"/>
            <a:chOff x="0" y="0"/>
            <a:chExt cx="987425" cy="987425"/>
          </a:xfrm>
        </p:grpSpPr>
        <p:grpSp>
          <p:nvGrpSpPr>
            <p:cNvPr id="8213" name="Group 15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15" name="Group 16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17" name="椭圆 2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18" name="椭圆 22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16" name="椭圆 20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14" name="文本框 35"/>
            <p:cNvSpPr>
              <a:spLocks noChangeArrowheads="1"/>
            </p:cNvSpPr>
            <p:nvPr/>
          </p:nvSpPr>
          <p:spPr bwMode="auto">
            <a:xfrm>
              <a:off x="260350" y="104775"/>
              <a:ext cx="727075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B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grpSp>
        <p:nvGrpSpPr>
          <p:cNvPr id="8201" name="组合 129"/>
          <p:cNvGrpSpPr/>
          <p:nvPr/>
        </p:nvGrpSpPr>
        <p:grpSpPr bwMode="auto">
          <a:xfrm>
            <a:off x="1034098" y="4579303"/>
            <a:ext cx="987425" cy="987425"/>
            <a:chOff x="0" y="0"/>
            <a:chExt cx="987425" cy="987425"/>
          </a:xfrm>
        </p:grpSpPr>
        <p:grpSp>
          <p:nvGrpSpPr>
            <p:cNvPr id="8207" name="Group 20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09" name="Group 21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11" name="椭圆 2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12" name="椭圆 27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10" name="椭圆 25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08" name="文本框 36"/>
            <p:cNvSpPr>
              <a:spLocks noChangeArrowheads="1"/>
            </p:cNvSpPr>
            <p:nvPr/>
          </p:nvSpPr>
          <p:spPr bwMode="auto">
            <a:xfrm>
              <a:off x="260350" y="107950"/>
              <a:ext cx="727075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C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sp>
        <p:nvSpPr>
          <p:cNvPr id="8203" name="Rectangle 42"/>
          <p:cNvSpPr>
            <a:spLocks noChangeArrowheads="1"/>
          </p:cNvSpPr>
          <p:nvPr/>
        </p:nvSpPr>
        <p:spPr bwMode="auto">
          <a:xfrm>
            <a:off x="2082165" y="3514090"/>
            <a:ext cx="629158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一思维要敏锐、善于扑捉信息、表达能力要强</a:t>
            </a:r>
            <a:r>
              <a:rPr lang="zh-CN" altLang="en-US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粒粟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,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秋收万颗籽，点滴进步，成就价值是我们的一贯的追求。工作室为您提供专业的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4" name="TextBox 73"/>
          <p:cNvSpPr>
            <a:spLocks noChangeArrowheads="1"/>
          </p:cNvSpPr>
          <p:nvPr/>
        </p:nvSpPr>
        <p:spPr bwMode="auto">
          <a:xfrm>
            <a:off x="2082165" y="3040063"/>
            <a:ext cx="66643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None/>
            </a:pP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信息角色：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监听者、传播者、发言人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5" name="Rectangle 42"/>
          <p:cNvSpPr>
            <a:spLocks noChangeArrowheads="1"/>
          </p:cNvSpPr>
          <p:nvPr/>
        </p:nvSpPr>
        <p:spPr bwMode="auto">
          <a:xfrm>
            <a:off x="2082165" y="5066665"/>
            <a:ext cx="8860155" cy="83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---要善于放权、要有远见、能够自我控制、临危不乱，善于沟通。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求。工作室为您提供专业的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6" name="TextBox 73"/>
          <p:cNvSpPr>
            <a:spLocks noChangeArrowheads="1"/>
          </p:cNvSpPr>
          <p:nvPr/>
        </p:nvSpPr>
        <p:spPr bwMode="auto">
          <a:xfrm>
            <a:off x="2082165" y="4590733"/>
            <a:ext cx="9499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决策角色：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企业家、混乱驾驭者、资源分配者、谈判者题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8197" grpId="0"/>
      <p:bldP spid="8203" grpId="0"/>
      <p:bldP spid="820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（三）管理者必备素质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椭圆 16"/>
          <p:cNvSpPr/>
          <p:nvPr>
            <p:custDataLst>
              <p:tags r:id="rId1"/>
            </p:custDataLst>
          </p:nvPr>
        </p:nvSpPr>
        <p:spPr>
          <a:xfrm>
            <a:off x="7153910" y="3401060"/>
            <a:ext cx="1007745" cy="1007745"/>
          </a:xfrm>
          <a:prstGeom prst="ellipse">
            <a:avLst/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5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1" name="椭圆 20"/>
          <p:cNvSpPr/>
          <p:nvPr>
            <p:custDataLst>
              <p:tags r:id="rId2"/>
            </p:custDataLst>
          </p:nvPr>
        </p:nvSpPr>
        <p:spPr>
          <a:xfrm>
            <a:off x="6386195" y="2033270"/>
            <a:ext cx="1007745" cy="1007745"/>
          </a:xfrm>
          <a:prstGeom prst="ellipse">
            <a:avLst/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6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6" name="椭圆 25"/>
          <p:cNvSpPr/>
          <p:nvPr>
            <p:custDataLst>
              <p:tags r:id="rId3"/>
            </p:custDataLst>
          </p:nvPr>
        </p:nvSpPr>
        <p:spPr>
          <a:xfrm>
            <a:off x="4016375" y="3382010"/>
            <a:ext cx="1007745" cy="1007745"/>
          </a:xfrm>
          <a:prstGeom prst="ellipse">
            <a:avLst/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2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8" name="椭圆 27"/>
          <p:cNvSpPr/>
          <p:nvPr>
            <p:custDataLst>
              <p:tags r:id="rId4"/>
            </p:custDataLst>
          </p:nvPr>
        </p:nvSpPr>
        <p:spPr>
          <a:xfrm>
            <a:off x="4800102" y="2033163"/>
            <a:ext cx="1008000" cy="1008000"/>
          </a:xfrm>
          <a:prstGeom prst="ellipse">
            <a:avLst/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上箭头 29"/>
          <p:cNvSpPr/>
          <p:nvPr>
            <p:custDataLst>
              <p:tags r:id="rId5"/>
            </p:custDataLst>
          </p:nvPr>
        </p:nvSpPr>
        <p:spPr>
          <a:xfrm rot="16200000">
            <a:off x="5098162" y="3761864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6"/>
            </p:custDataLst>
          </p:nvPr>
        </p:nvGrpSpPr>
        <p:grpSpPr>
          <a:xfrm>
            <a:off x="5594203" y="3382200"/>
            <a:ext cx="1008000" cy="1008000"/>
            <a:chOff x="5638800" y="2971800"/>
            <a:chExt cx="914400" cy="914400"/>
          </a:xfrm>
        </p:grpSpPr>
        <p:sp>
          <p:nvSpPr>
            <p:cNvPr id="33" name="椭圆 32"/>
            <p:cNvSpPr/>
            <p:nvPr>
              <p:custDataLst>
                <p:tags r:id="rId7"/>
              </p:custDataLst>
            </p:nvPr>
          </p:nvSpPr>
          <p:spPr>
            <a:xfrm>
              <a:off x="5638800" y="2971800"/>
              <a:ext cx="914400" cy="914400"/>
            </a:xfrm>
            <a:prstGeom prst="ellipse">
              <a:avLst/>
            </a:prstGeom>
            <a:solidFill>
              <a:srgbClr val="B2B2B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normAutofit/>
            </a:bodyPr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  <p:sp>
          <p:nvSpPr>
            <p:cNvPr id="40" name="KSO_Shape"/>
            <p:cNvSpPr/>
            <p:nvPr>
              <p:custDataLst>
                <p:tags r:id="rId8"/>
              </p:custDataLst>
            </p:nvPr>
          </p:nvSpPr>
          <p:spPr bwMode="auto">
            <a:xfrm flipH="1">
              <a:off x="5934850" y="3249613"/>
              <a:ext cx="322300" cy="358774"/>
            </a:xfrm>
            <a:custGeom>
              <a:avLst/>
              <a:gdLst>
                <a:gd name="T0" fmla="*/ 324081616 w 7313"/>
                <a:gd name="T1" fmla="*/ 0 h 8141"/>
                <a:gd name="T2" fmla="*/ 339365365 w 7313"/>
                <a:gd name="T3" fmla="*/ 6789765 h 8141"/>
                <a:gd name="T4" fmla="*/ 339639393 w 7313"/>
                <a:gd name="T5" fmla="*/ 26009182 h 8141"/>
                <a:gd name="T6" fmla="*/ 326382416 w 7313"/>
                <a:gd name="T7" fmla="*/ 33127484 h 8141"/>
                <a:gd name="T8" fmla="*/ 340954068 w 7313"/>
                <a:gd name="T9" fmla="*/ 36139074 h 8141"/>
                <a:gd name="T10" fmla="*/ 364619402 w 7313"/>
                <a:gd name="T11" fmla="*/ 25187839 h 8141"/>
                <a:gd name="T12" fmla="*/ 386367247 w 7313"/>
                <a:gd name="T13" fmla="*/ 35591512 h 8141"/>
                <a:gd name="T14" fmla="*/ 395296418 w 7313"/>
                <a:gd name="T15" fmla="*/ 52018598 h 8141"/>
                <a:gd name="T16" fmla="*/ 400445838 w 7313"/>
                <a:gd name="T17" fmla="*/ 76604119 h 8141"/>
                <a:gd name="T18" fmla="*/ 386257496 w 7313"/>
                <a:gd name="T19" fmla="*/ 111593547 h 8141"/>
                <a:gd name="T20" fmla="*/ 345555668 w 7313"/>
                <a:gd name="T21" fmla="*/ 148663476 h 8141"/>
                <a:gd name="T22" fmla="*/ 311043908 w 7313"/>
                <a:gd name="T23" fmla="*/ 169525578 h 8141"/>
                <a:gd name="T24" fmla="*/ 317288969 w 7313"/>
                <a:gd name="T25" fmla="*/ 180531569 h 8141"/>
                <a:gd name="T26" fmla="*/ 326053864 w 7313"/>
                <a:gd name="T27" fmla="*/ 197177679 h 8141"/>
                <a:gd name="T28" fmla="*/ 312523094 w 7313"/>
                <a:gd name="T29" fmla="*/ 210154892 h 8141"/>
                <a:gd name="T30" fmla="*/ 284584946 w 7313"/>
                <a:gd name="T31" fmla="*/ 217985025 h 8141"/>
                <a:gd name="T32" fmla="*/ 253798179 w 7313"/>
                <a:gd name="T33" fmla="*/ 242515790 h 8141"/>
                <a:gd name="T34" fmla="*/ 237473548 w 7313"/>
                <a:gd name="T35" fmla="*/ 260530805 h 8141"/>
                <a:gd name="T36" fmla="*/ 245855132 w 7313"/>
                <a:gd name="T37" fmla="*/ 279093147 h 8141"/>
                <a:gd name="T38" fmla="*/ 233091217 w 7313"/>
                <a:gd name="T39" fmla="*/ 290975236 h 8141"/>
                <a:gd name="T40" fmla="*/ 229914045 w 7313"/>
                <a:gd name="T41" fmla="*/ 321529181 h 8141"/>
                <a:gd name="T42" fmla="*/ 254620027 w 7313"/>
                <a:gd name="T43" fmla="*/ 354656899 h 8141"/>
                <a:gd name="T44" fmla="*/ 266069032 w 7313"/>
                <a:gd name="T45" fmla="*/ 365827158 h 8141"/>
                <a:gd name="T46" fmla="*/ 282284147 w 7313"/>
                <a:gd name="T47" fmla="*/ 389974630 h 8141"/>
                <a:gd name="T48" fmla="*/ 284913498 w 7313"/>
                <a:gd name="T49" fmla="*/ 407441849 h 8141"/>
                <a:gd name="T50" fmla="*/ 290720256 w 7313"/>
                <a:gd name="T51" fmla="*/ 422061981 h 8141"/>
                <a:gd name="T52" fmla="*/ 274340866 w 7313"/>
                <a:gd name="T53" fmla="*/ 434984438 h 8141"/>
                <a:gd name="T54" fmla="*/ 211014586 w 7313"/>
                <a:gd name="T55" fmla="*/ 445552379 h 8141"/>
                <a:gd name="T56" fmla="*/ 137499219 w 7313"/>
                <a:gd name="T57" fmla="*/ 438324565 h 8141"/>
                <a:gd name="T58" fmla="*/ 111423568 w 7313"/>
                <a:gd name="T59" fmla="*/ 425894913 h 8141"/>
                <a:gd name="T60" fmla="*/ 115751374 w 7313"/>
                <a:gd name="T61" fmla="*/ 407551362 h 8141"/>
                <a:gd name="T62" fmla="*/ 118654753 w 7313"/>
                <a:gd name="T63" fmla="*/ 389810362 h 8141"/>
                <a:gd name="T64" fmla="*/ 134650599 w 7313"/>
                <a:gd name="T65" fmla="*/ 365443865 h 8141"/>
                <a:gd name="T66" fmla="*/ 146318873 w 7313"/>
                <a:gd name="T67" fmla="*/ 354383118 h 8141"/>
                <a:gd name="T68" fmla="*/ 170860579 w 7313"/>
                <a:gd name="T69" fmla="*/ 321310156 h 8141"/>
                <a:gd name="T70" fmla="*/ 165984952 w 7313"/>
                <a:gd name="T71" fmla="*/ 290372919 h 8141"/>
                <a:gd name="T72" fmla="*/ 154700223 w 7313"/>
                <a:gd name="T73" fmla="*/ 275479240 h 8141"/>
                <a:gd name="T74" fmla="*/ 165218097 w 7313"/>
                <a:gd name="T75" fmla="*/ 257354713 h 8141"/>
                <a:gd name="T76" fmla="*/ 145004197 w 7313"/>
                <a:gd name="T77" fmla="*/ 241475423 h 8141"/>
                <a:gd name="T78" fmla="*/ 114710492 w 7313"/>
                <a:gd name="T79" fmla="*/ 216287583 h 8141"/>
                <a:gd name="T80" fmla="*/ 88689599 w 7313"/>
                <a:gd name="T81" fmla="*/ 210319160 h 8141"/>
                <a:gd name="T82" fmla="*/ 75158829 w 7313"/>
                <a:gd name="T83" fmla="*/ 199203657 h 8141"/>
                <a:gd name="T84" fmla="*/ 81403890 w 7313"/>
                <a:gd name="T85" fmla="*/ 181900473 h 8141"/>
                <a:gd name="T86" fmla="*/ 92469585 w 7313"/>
                <a:gd name="T87" fmla="*/ 173796559 h 8141"/>
                <a:gd name="T88" fmla="*/ 63545314 w 7313"/>
                <a:gd name="T89" fmla="*/ 152934458 h 8141"/>
                <a:gd name="T90" fmla="*/ 18351404 w 7313"/>
                <a:gd name="T91" fmla="*/ 116904896 h 8141"/>
                <a:gd name="T92" fmla="*/ 602579 w 7313"/>
                <a:gd name="T93" fmla="*/ 79889490 h 8141"/>
                <a:gd name="T94" fmla="*/ 5039902 w 7313"/>
                <a:gd name="T95" fmla="*/ 52675672 h 8141"/>
                <a:gd name="T96" fmla="*/ 12654398 w 7313"/>
                <a:gd name="T97" fmla="*/ 39205653 h 8141"/>
                <a:gd name="T98" fmla="*/ 30896284 w 7313"/>
                <a:gd name="T99" fmla="*/ 25625889 h 8141"/>
                <a:gd name="T100" fmla="*/ 57026460 w 7313"/>
                <a:gd name="T101" fmla="*/ 32744191 h 8141"/>
                <a:gd name="T102" fmla="*/ 78171725 w 7313"/>
                <a:gd name="T103" fmla="*/ 41067363 h 8141"/>
                <a:gd name="T104" fmla="*/ 60751686 w 7313"/>
                <a:gd name="T105" fmla="*/ 25461620 h 8141"/>
                <a:gd name="T106" fmla="*/ 62559424 w 7313"/>
                <a:gd name="T107" fmla="*/ 5366105 h 8141"/>
                <a:gd name="T108" fmla="*/ 53246708 w 7313"/>
                <a:gd name="T109" fmla="*/ 102722814 h 8141"/>
                <a:gd name="T110" fmla="*/ 87046372 w 7313"/>
                <a:gd name="T111" fmla="*/ 132455649 h 8141"/>
                <a:gd name="T112" fmla="*/ 65079258 w 7313"/>
                <a:gd name="T113" fmla="*/ 79287172 h 8141"/>
                <a:gd name="T114" fmla="*/ 51164944 w 7313"/>
                <a:gd name="T115" fmla="*/ 85803156 h 8141"/>
                <a:gd name="T116" fmla="*/ 315042928 w 7313"/>
                <a:gd name="T117" fmla="*/ 102558545 h 8141"/>
                <a:gd name="T118" fmla="*/ 341228096 w 7313"/>
                <a:gd name="T119" fmla="*/ 111319533 h 8141"/>
                <a:gd name="T120" fmla="*/ 350759846 w 7313"/>
                <a:gd name="T121" fmla="*/ 89252795 h 8141"/>
                <a:gd name="T122" fmla="*/ 341611406 w 7313"/>
                <a:gd name="T123" fmla="*/ 79068147 h 81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313" h="8141">
                  <a:moveTo>
                    <a:pt x="1162" y="79"/>
                  </a:moveTo>
                  <a:lnTo>
                    <a:pt x="1162" y="79"/>
                  </a:lnTo>
                  <a:lnTo>
                    <a:pt x="1173" y="69"/>
                  </a:lnTo>
                  <a:lnTo>
                    <a:pt x="1185" y="60"/>
                  </a:lnTo>
                  <a:lnTo>
                    <a:pt x="1198" y="51"/>
                  </a:lnTo>
                  <a:lnTo>
                    <a:pt x="1211" y="42"/>
                  </a:lnTo>
                  <a:lnTo>
                    <a:pt x="1224" y="35"/>
                  </a:lnTo>
                  <a:lnTo>
                    <a:pt x="1238" y="28"/>
                  </a:lnTo>
                  <a:lnTo>
                    <a:pt x="1252" y="23"/>
                  </a:lnTo>
                  <a:lnTo>
                    <a:pt x="1266" y="17"/>
                  </a:lnTo>
                  <a:lnTo>
                    <a:pt x="1282" y="13"/>
                  </a:lnTo>
                  <a:lnTo>
                    <a:pt x="1296" y="10"/>
                  </a:lnTo>
                  <a:lnTo>
                    <a:pt x="1326" y="4"/>
                  </a:lnTo>
                  <a:lnTo>
                    <a:pt x="1357" y="1"/>
                  </a:lnTo>
                  <a:lnTo>
                    <a:pt x="1388" y="0"/>
                  </a:lnTo>
                  <a:lnTo>
                    <a:pt x="5916" y="0"/>
                  </a:lnTo>
                  <a:lnTo>
                    <a:pt x="5936" y="0"/>
                  </a:lnTo>
                  <a:lnTo>
                    <a:pt x="5954" y="0"/>
                  </a:lnTo>
                  <a:lnTo>
                    <a:pt x="5973" y="2"/>
                  </a:lnTo>
                  <a:lnTo>
                    <a:pt x="5992" y="4"/>
                  </a:lnTo>
                  <a:lnTo>
                    <a:pt x="6011" y="8"/>
                  </a:lnTo>
                  <a:lnTo>
                    <a:pt x="6029" y="13"/>
                  </a:lnTo>
                  <a:lnTo>
                    <a:pt x="6048" y="18"/>
                  </a:lnTo>
                  <a:lnTo>
                    <a:pt x="6065" y="25"/>
                  </a:lnTo>
                  <a:lnTo>
                    <a:pt x="6083" y="31"/>
                  </a:lnTo>
                  <a:lnTo>
                    <a:pt x="6099" y="40"/>
                  </a:lnTo>
                  <a:lnTo>
                    <a:pt x="6115" y="50"/>
                  </a:lnTo>
                  <a:lnTo>
                    <a:pt x="6132" y="61"/>
                  </a:lnTo>
                  <a:lnTo>
                    <a:pt x="6146" y="72"/>
                  </a:lnTo>
                  <a:lnTo>
                    <a:pt x="6160" y="85"/>
                  </a:lnTo>
                  <a:lnTo>
                    <a:pt x="6173" y="99"/>
                  </a:lnTo>
                  <a:lnTo>
                    <a:pt x="6186" y="113"/>
                  </a:lnTo>
                  <a:lnTo>
                    <a:pt x="6195" y="124"/>
                  </a:lnTo>
                  <a:lnTo>
                    <a:pt x="6202" y="136"/>
                  </a:lnTo>
                  <a:lnTo>
                    <a:pt x="6210" y="148"/>
                  </a:lnTo>
                  <a:lnTo>
                    <a:pt x="6216" y="160"/>
                  </a:lnTo>
                  <a:lnTo>
                    <a:pt x="6223" y="172"/>
                  </a:lnTo>
                  <a:lnTo>
                    <a:pt x="6228" y="185"/>
                  </a:lnTo>
                  <a:lnTo>
                    <a:pt x="6238" y="211"/>
                  </a:lnTo>
                  <a:lnTo>
                    <a:pt x="6245" y="237"/>
                  </a:lnTo>
                  <a:lnTo>
                    <a:pt x="6249" y="264"/>
                  </a:lnTo>
                  <a:lnTo>
                    <a:pt x="6251" y="292"/>
                  </a:lnTo>
                  <a:lnTo>
                    <a:pt x="6251" y="319"/>
                  </a:lnTo>
                  <a:lnTo>
                    <a:pt x="6249" y="348"/>
                  </a:lnTo>
                  <a:lnTo>
                    <a:pt x="6243" y="375"/>
                  </a:lnTo>
                  <a:lnTo>
                    <a:pt x="6236" y="401"/>
                  </a:lnTo>
                  <a:lnTo>
                    <a:pt x="6226" y="427"/>
                  </a:lnTo>
                  <a:lnTo>
                    <a:pt x="6221" y="439"/>
                  </a:lnTo>
                  <a:lnTo>
                    <a:pt x="6214" y="452"/>
                  </a:lnTo>
                  <a:lnTo>
                    <a:pt x="6208" y="464"/>
                  </a:lnTo>
                  <a:lnTo>
                    <a:pt x="6200" y="475"/>
                  </a:lnTo>
                  <a:lnTo>
                    <a:pt x="6191" y="487"/>
                  </a:lnTo>
                  <a:lnTo>
                    <a:pt x="6183" y="498"/>
                  </a:lnTo>
                  <a:lnTo>
                    <a:pt x="6173" y="508"/>
                  </a:lnTo>
                  <a:lnTo>
                    <a:pt x="6163" y="517"/>
                  </a:lnTo>
                  <a:lnTo>
                    <a:pt x="6151" y="530"/>
                  </a:lnTo>
                  <a:lnTo>
                    <a:pt x="6137" y="542"/>
                  </a:lnTo>
                  <a:lnTo>
                    <a:pt x="6123" y="552"/>
                  </a:lnTo>
                  <a:lnTo>
                    <a:pt x="6109" y="562"/>
                  </a:lnTo>
                  <a:lnTo>
                    <a:pt x="6093" y="571"/>
                  </a:lnTo>
                  <a:lnTo>
                    <a:pt x="6077" y="578"/>
                  </a:lnTo>
                  <a:lnTo>
                    <a:pt x="6061" y="585"/>
                  </a:lnTo>
                  <a:lnTo>
                    <a:pt x="6045" y="590"/>
                  </a:lnTo>
                  <a:lnTo>
                    <a:pt x="6027" y="594"/>
                  </a:lnTo>
                  <a:lnTo>
                    <a:pt x="6010" y="599"/>
                  </a:lnTo>
                  <a:lnTo>
                    <a:pt x="5992" y="602"/>
                  </a:lnTo>
                  <a:lnTo>
                    <a:pt x="5975" y="604"/>
                  </a:lnTo>
                  <a:lnTo>
                    <a:pt x="5958" y="605"/>
                  </a:lnTo>
                  <a:lnTo>
                    <a:pt x="5939" y="606"/>
                  </a:lnTo>
                  <a:lnTo>
                    <a:pt x="5922" y="606"/>
                  </a:lnTo>
                  <a:lnTo>
                    <a:pt x="5904" y="606"/>
                  </a:lnTo>
                  <a:lnTo>
                    <a:pt x="5870" y="894"/>
                  </a:lnTo>
                  <a:lnTo>
                    <a:pt x="5908" y="876"/>
                  </a:lnTo>
                  <a:lnTo>
                    <a:pt x="5947" y="858"/>
                  </a:lnTo>
                  <a:lnTo>
                    <a:pt x="5985" y="840"/>
                  </a:lnTo>
                  <a:lnTo>
                    <a:pt x="6024" y="824"/>
                  </a:lnTo>
                  <a:lnTo>
                    <a:pt x="6103" y="793"/>
                  </a:lnTo>
                  <a:lnTo>
                    <a:pt x="6183" y="764"/>
                  </a:lnTo>
                  <a:lnTo>
                    <a:pt x="6186" y="750"/>
                  </a:lnTo>
                  <a:lnTo>
                    <a:pt x="6189" y="737"/>
                  </a:lnTo>
                  <a:lnTo>
                    <a:pt x="6199" y="710"/>
                  </a:lnTo>
                  <a:lnTo>
                    <a:pt x="6210" y="685"/>
                  </a:lnTo>
                  <a:lnTo>
                    <a:pt x="6224" y="660"/>
                  </a:lnTo>
                  <a:lnTo>
                    <a:pt x="6239" y="637"/>
                  </a:lnTo>
                  <a:lnTo>
                    <a:pt x="6255" y="615"/>
                  </a:lnTo>
                  <a:lnTo>
                    <a:pt x="6274" y="594"/>
                  </a:lnTo>
                  <a:lnTo>
                    <a:pt x="6295" y="576"/>
                  </a:lnTo>
                  <a:lnTo>
                    <a:pt x="6316" y="558"/>
                  </a:lnTo>
                  <a:lnTo>
                    <a:pt x="6339" y="541"/>
                  </a:lnTo>
                  <a:lnTo>
                    <a:pt x="6363" y="527"/>
                  </a:lnTo>
                  <a:lnTo>
                    <a:pt x="6387" y="514"/>
                  </a:lnTo>
                  <a:lnTo>
                    <a:pt x="6413" y="502"/>
                  </a:lnTo>
                  <a:lnTo>
                    <a:pt x="6439" y="491"/>
                  </a:lnTo>
                  <a:lnTo>
                    <a:pt x="6465" y="483"/>
                  </a:lnTo>
                  <a:lnTo>
                    <a:pt x="6492" y="476"/>
                  </a:lnTo>
                  <a:lnTo>
                    <a:pt x="6524" y="469"/>
                  </a:lnTo>
                  <a:lnTo>
                    <a:pt x="6556" y="465"/>
                  </a:lnTo>
                  <a:lnTo>
                    <a:pt x="6590" y="462"/>
                  </a:lnTo>
                  <a:lnTo>
                    <a:pt x="6623" y="460"/>
                  </a:lnTo>
                  <a:lnTo>
                    <a:pt x="6656" y="460"/>
                  </a:lnTo>
                  <a:lnTo>
                    <a:pt x="6690" y="461"/>
                  </a:lnTo>
                  <a:lnTo>
                    <a:pt x="6723" y="464"/>
                  </a:lnTo>
                  <a:lnTo>
                    <a:pt x="6755" y="469"/>
                  </a:lnTo>
                  <a:lnTo>
                    <a:pt x="6788" y="476"/>
                  </a:lnTo>
                  <a:lnTo>
                    <a:pt x="6820" y="485"/>
                  </a:lnTo>
                  <a:lnTo>
                    <a:pt x="6851" y="496"/>
                  </a:lnTo>
                  <a:lnTo>
                    <a:pt x="6881" y="508"/>
                  </a:lnTo>
                  <a:lnTo>
                    <a:pt x="6911" y="523"/>
                  </a:lnTo>
                  <a:lnTo>
                    <a:pt x="6939" y="539"/>
                  </a:lnTo>
                  <a:lnTo>
                    <a:pt x="6966" y="559"/>
                  </a:lnTo>
                  <a:lnTo>
                    <a:pt x="6979" y="568"/>
                  </a:lnTo>
                  <a:lnTo>
                    <a:pt x="6992" y="579"/>
                  </a:lnTo>
                  <a:lnTo>
                    <a:pt x="7006" y="592"/>
                  </a:lnTo>
                  <a:lnTo>
                    <a:pt x="7020" y="605"/>
                  </a:lnTo>
                  <a:lnTo>
                    <a:pt x="7031" y="619"/>
                  </a:lnTo>
                  <a:lnTo>
                    <a:pt x="7043" y="635"/>
                  </a:lnTo>
                  <a:lnTo>
                    <a:pt x="7053" y="650"/>
                  </a:lnTo>
                  <a:lnTo>
                    <a:pt x="7063" y="666"/>
                  </a:lnTo>
                  <a:lnTo>
                    <a:pt x="7072" y="683"/>
                  </a:lnTo>
                  <a:lnTo>
                    <a:pt x="7079" y="700"/>
                  </a:lnTo>
                  <a:lnTo>
                    <a:pt x="7086" y="717"/>
                  </a:lnTo>
                  <a:lnTo>
                    <a:pt x="7091" y="736"/>
                  </a:lnTo>
                  <a:lnTo>
                    <a:pt x="7095" y="753"/>
                  </a:lnTo>
                  <a:lnTo>
                    <a:pt x="7098" y="772"/>
                  </a:lnTo>
                  <a:lnTo>
                    <a:pt x="7100" y="791"/>
                  </a:lnTo>
                  <a:lnTo>
                    <a:pt x="7100" y="810"/>
                  </a:lnTo>
                  <a:lnTo>
                    <a:pt x="7099" y="828"/>
                  </a:lnTo>
                  <a:lnTo>
                    <a:pt x="7097" y="848"/>
                  </a:lnTo>
                  <a:lnTo>
                    <a:pt x="7121" y="864"/>
                  </a:lnTo>
                  <a:lnTo>
                    <a:pt x="7143" y="881"/>
                  </a:lnTo>
                  <a:lnTo>
                    <a:pt x="7165" y="899"/>
                  </a:lnTo>
                  <a:lnTo>
                    <a:pt x="7187" y="918"/>
                  </a:lnTo>
                  <a:lnTo>
                    <a:pt x="7206" y="939"/>
                  </a:lnTo>
                  <a:lnTo>
                    <a:pt x="7216" y="950"/>
                  </a:lnTo>
                  <a:lnTo>
                    <a:pt x="7225" y="961"/>
                  </a:lnTo>
                  <a:lnTo>
                    <a:pt x="7233" y="973"/>
                  </a:lnTo>
                  <a:lnTo>
                    <a:pt x="7240" y="985"/>
                  </a:lnTo>
                  <a:lnTo>
                    <a:pt x="7247" y="998"/>
                  </a:lnTo>
                  <a:lnTo>
                    <a:pt x="7253" y="1011"/>
                  </a:lnTo>
                  <a:lnTo>
                    <a:pt x="7265" y="1041"/>
                  </a:lnTo>
                  <a:lnTo>
                    <a:pt x="7276" y="1073"/>
                  </a:lnTo>
                  <a:lnTo>
                    <a:pt x="7285" y="1104"/>
                  </a:lnTo>
                  <a:lnTo>
                    <a:pt x="7293" y="1137"/>
                  </a:lnTo>
                  <a:lnTo>
                    <a:pt x="7300" y="1168"/>
                  </a:lnTo>
                  <a:lnTo>
                    <a:pt x="7305" y="1201"/>
                  </a:lnTo>
                  <a:lnTo>
                    <a:pt x="7309" y="1234"/>
                  </a:lnTo>
                  <a:lnTo>
                    <a:pt x="7312" y="1267"/>
                  </a:lnTo>
                  <a:lnTo>
                    <a:pt x="7313" y="1300"/>
                  </a:lnTo>
                  <a:lnTo>
                    <a:pt x="7313" y="1333"/>
                  </a:lnTo>
                  <a:lnTo>
                    <a:pt x="7312" y="1366"/>
                  </a:lnTo>
                  <a:lnTo>
                    <a:pt x="7310" y="1399"/>
                  </a:lnTo>
                  <a:lnTo>
                    <a:pt x="7306" y="1431"/>
                  </a:lnTo>
                  <a:lnTo>
                    <a:pt x="7302" y="1465"/>
                  </a:lnTo>
                  <a:lnTo>
                    <a:pt x="7297" y="1498"/>
                  </a:lnTo>
                  <a:lnTo>
                    <a:pt x="7290" y="1529"/>
                  </a:lnTo>
                  <a:lnTo>
                    <a:pt x="7279" y="1572"/>
                  </a:lnTo>
                  <a:lnTo>
                    <a:pt x="7267" y="1614"/>
                  </a:lnTo>
                  <a:lnTo>
                    <a:pt x="7254" y="1655"/>
                  </a:lnTo>
                  <a:lnTo>
                    <a:pt x="7239" y="1696"/>
                  </a:lnTo>
                  <a:lnTo>
                    <a:pt x="7223" y="1736"/>
                  </a:lnTo>
                  <a:lnTo>
                    <a:pt x="7205" y="1776"/>
                  </a:lnTo>
                  <a:lnTo>
                    <a:pt x="7187" y="1815"/>
                  </a:lnTo>
                  <a:lnTo>
                    <a:pt x="7166" y="1853"/>
                  </a:lnTo>
                  <a:lnTo>
                    <a:pt x="7146" y="1891"/>
                  </a:lnTo>
                  <a:lnTo>
                    <a:pt x="7123" y="1929"/>
                  </a:lnTo>
                  <a:lnTo>
                    <a:pt x="7100" y="1966"/>
                  </a:lnTo>
                  <a:lnTo>
                    <a:pt x="7076" y="2002"/>
                  </a:lnTo>
                  <a:lnTo>
                    <a:pt x="7051" y="2038"/>
                  </a:lnTo>
                  <a:lnTo>
                    <a:pt x="7026" y="2073"/>
                  </a:lnTo>
                  <a:lnTo>
                    <a:pt x="7000" y="2108"/>
                  </a:lnTo>
                  <a:lnTo>
                    <a:pt x="6973" y="2142"/>
                  </a:lnTo>
                  <a:lnTo>
                    <a:pt x="6933" y="2190"/>
                  </a:lnTo>
                  <a:lnTo>
                    <a:pt x="6891" y="2237"/>
                  </a:lnTo>
                  <a:lnTo>
                    <a:pt x="6848" y="2284"/>
                  </a:lnTo>
                  <a:lnTo>
                    <a:pt x="6804" y="2329"/>
                  </a:lnTo>
                  <a:lnTo>
                    <a:pt x="6759" y="2373"/>
                  </a:lnTo>
                  <a:lnTo>
                    <a:pt x="6713" y="2416"/>
                  </a:lnTo>
                  <a:lnTo>
                    <a:pt x="6666" y="2458"/>
                  </a:lnTo>
                  <a:lnTo>
                    <a:pt x="6617" y="2499"/>
                  </a:lnTo>
                  <a:lnTo>
                    <a:pt x="6568" y="2538"/>
                  </a:lnTo>
                  <a:lnTo>
                    <a:pt x="6518" y="2576"/>
                  </a:lnTo>
                  <a:lnTo>
                    <a:pt x="6467" y="2613"/>
                  </a:lnTo>
                  <a:lnTo>
                    <a:pt x="6415" y="2649"/>
                  </a:lnTo>
                  <a:lnTo>
                    <a:pt x="6362" y="2683"/>
                  </a:lnTo>
                  <a:lnTo>
                    <a:pt x="6308" y="2715"/>
                  </a:lnTo>
                  <a:lnTo>
                    <a:pt x="6253" y="2746"/>
                  </a:lnTo>
                  <a:lnTo>
                    <a:pt x="6198" y="2775"/>
                  </a:lnTo>
                  <a:lnTo>
                    <a:pt x="6129" y="2805"/>
                  </a:lnTo>
                  <a:lnTo>
                    <a:pt x="6062" y="2837"/>
                  </a:lnTo>
                  <a:lnTo>
                    <a:pt x="5995" y="2869"/>
                  </a:lnTo>
                  <a:lnTo>
                    <a:pt x="5962" y="2887"/>
                  </a:lnTo>
                  <a:lnTo>
                    <a:pt x="5928" y="2905"/>
                  </a:lnTo>
                  <a:lnTo>
                    <a:pt x="5897" y="2924"/>
                  </a:lnTo>
                  <a:lnTo>
                    <a:pt x="5865" y="2943"/>
                  </a:lnTo>
                  <a:lnTo>
                    <a:pt x="5834" y="2964"/>
                  </a:lnTo>
                  <a:lnTo>
                    <a:pt x="5803" y="2986"/>
                  </a:lnTo>
                  <a:lnTo>
                    <a:pt x="5774" y="3008"/>
                  </a:lnTo>
                  <a:lnTo>
                    <a:pt x="5745" y="3031"/>
                  </a:lnTo>
                  <a:lnTo>
                    <a:pt x="5717" y="3056"/>
                  </a:lnTo>
                  <a:lnTo>
                    <a:pt x="5690" y="3083"/>
                  </a:lnTo>
                  <a:lnTo>
                    <a:pt x="5678" y="3096"/>
                  </a:lnTo>
                  <a:lnTo>
                    <a:pt x="5666" y="3109"/>
                  </a:lnTo>
                  <a:lnTo>
                    <a:pt x="5657" y="3123"/>
                  </a:lnTo>
                  <a:lnTo>
                    <a:pt x="5647" y="3138"/>
                  </a:lnTo>
                  <a:lnTo>
                    <a:pt x="5638" y="3153"/>
                  </a:lnTo>
                  <a:lnTo>
                    <a:pt x="5629" y="3169"/>
                  </a:lnTo>
                  <a:lnTo>
                    <a:pt x="5615" y="3201"/>
                  </a:lnTo>
                  <a:lnTo>
                    <a:pt x="5623" y="3210"/>
                  </a:lnTo>
                  <a:lnTo>
                    <a:pt x="5632" y="3217"/>
                  </a:lnTo>
                  <a:lnTo>
                    <a:pt x="5640" y="3224"/>
                  </a:lnTo>
                  <a:lnTo>
                    <a:pt x="5650" y="3229"/>
                  </a:lnTo>
                  <a:lnTo>
                    <a:pt x="5670" y="3240"/>
                  </a:lnTo>
                  <a:lnTo>
                    <a:pt x="5690" y="3250"/>
                  </a:lnTo>
                  <a:lnTo>
                    <a:pt x="5733" y="3266"/>
                  </a:lnTo>
                  <a:lnTo>
                    <a:pt x="5753" y="3275"/>
                  </a:lnTo>
                  <a:lnTo>
                    <a:pt x="5773" y="3286"/>
                  </a:lnTo>
                  <a:lnTo>
                    <a:pt x="5792" y="3297"/>
                  </a:lnTo>
                  <a:lnTo>
                    <a:pt x="5810" y="3309"/>
                  </a:lnTo>
                  <a:lnTo>
                    <a:pt x="5828" y="3321"/>
                  </a:lnTo>
                  <a:lnTo>
                    <a:pt x="5845" y="3335"/>
                  </a:lnTo>
                  <a:lnTo>
                    <a:pt x="5861" y="3350"/>
                  </a:lnTo>
                  <a:lnTo>
                    <a:pt x="5876" y="3365"/>
                  </a:lnTo>
                  <a:lnTo>
                    <a:pt x="5890" y="3381"/>
                  </a:lnTo>
                  <a:lnTo>
                    <a:pt x="5903" y="3399"/>
                  </a:lnTo>
                  <a:lnTo>
                    <a:pt x="5915" y="3417"/>
                  </a:lnTo>
                  <a:lnTo>
                    <a:pt x="5926" y="3437"/>
                  </a:lnTo>
                  <a:lnTo>
                    <a:pt x="5935" y="3456"/>
                  </a:lnTo>
                  <a:lnTo>
                    <a:pt x="5942" y="3476"/>
                  </a:lnTo>
                  <a:lnTo>
                    <a:pt x="5948" y="3497"/>
                  </a:lnTo>
                  <a:lnTo>
                    <a:pt x="5952" y="3518"/>
                  </a:lnTo>
                  <a:lnTo>
                    <a:pt x="5954" y="3540"/>
                  </a:lnTo>
                  <a:lnTo>
                    <a:pt x="5954" y="3563"/>
                  </a:lnTo>
                  <a:lnTo>
                    <a:pt x="5954" y="3581"/>
                  </a:lnTo>
                  <a:lnTo>
                    <a:pt x="5952" y="3601"/>
                  </a:lnTo>
                  <a:lnTo>
                    <a:pt x="5948" y="3619"/>
                  </a:lnTo>
                  <a:lnTo>
                    <a:pt x="5943" y="3637"/>
                  </a:lnTo>
                  <a:lnTo>
                    <a:pt x="5936" y="3654"/>
                  </a:lnTo>
                  <a:lnTo>
                    <a:pt x="5928" y="3672"/>
                  </a:lnTo>
                  <a:lnTo>
                    <a:pt x="5918" y="3687"/>
                  </a:lnTo>
                  <a:lnTo>
                    <a:pt x="5909" y="3703"/>
                  </a:lnTo>
                  <a:lnTo>
                    <a:pt x="5897" y="3717"/>
                  </a:lnTo>
                  <a:lnTo>
                    <a:pt x="5884" y="3733"/>
                  </a:lnTo>
                  <a:lnTo>
                    <a:pt x="5871" y="3746"/>
                  </a:lnTo>
                  <a:lnTo>
                    <a:pt x="5857" y="3758"/>
                  </a:lnTo>
                  <a:lnTo>
                    <a:pt x="5841" y="3769"/>
                  </a:lnTo>
                  <a:lnTo>
                    <a:pt x="5826" y="3780"/>
                  </a:lnTo>
                  <a:lnTo>
                    <a:pt x="5810" y="3791"/>
                  </a:lnTo>
                  <a:lnTo>
                    <a:pt x="5793" y="3800"/>
                  </a:lnTo>
                  <a:lnTo>
                    <a:pt x="5765" y="3814"/>
                  </a:lnTo>
                  <a:lnTo>
                    <a:pt x="5735" y="3827"/>
                  </a:lnTo>
                  <a:lnTo>
                    <a:pt x="5705" y="3838"/>
                  </a:lnTo>
                  <a:lnTo>
                    <a:pt x="5675" y="3848"/>
                  </a:lnTo>
                  <a:lnTo>
                    <a:pt x="5643" y="3856"/>
                  </a:lnTo>
                  <a:lnTo>
                    <a:pt x="5612" y="3863"/>
                  </a:lnTo>
                  <a:lnTo>
                    <a:pt x="5580" y="3868"/>
                  </a:lnTo>
                  <a:lnTo>
                    <a:pt x="5549" y="3873"/>
                  </a:lnTo>
                  <a:lnTo>
                    <a:pt x="5517" y="3875"/>
                  </a:lnTo>
                  <a:lnTo>
                    <a:pt x="5485" y="3877"/>
                  </a:lnTo>
                  <a:lnTo>
                    <a:pt x="5452" y="3876"/>
                  </a:lnTo>
                  <a:lnTo>
                    <a:pt x="5421" y="3875"/>
                  </a:lnTo>
                  <a:lnTo>
                    <a:pt x="5388" y="3872"/>
                  </a:lnTo>
                  <a:lnTo>
                    <a:pt x="5357" y="3867"/>
                  </a:lnTo>
                  <a:lnTo>
                    <a:pt x="5325" y="3862"/>
                  </a:lnTo>
                  <a:lnTo>
                    <a:pt x="5293" y="3855"/>
                  </a:lnTo>
                  <a:lnTo>
                    <a:pt x="5270" y="3888"/>
                  </a:lnTo>
                  <a:lnTo>
                    <a:pt x="5246" y="3919"/>
                  </a:lnTo>
                  <a:lnTo>
                    <a:pt x="5221" y="3951"/>
                  </a:lnTo>
                  <a:lnTo>
                    <a:pt x="5195" y="3981"/>
                  </a:lnTo>
                  <a:lnTo>
                    <a:pt x="5168" y="4012"/>
                  </a:lnTo>
                  <a:lnTo>
                    <a:pt x="5141" y="4042"/>
                  </a:lnTo>
                  <a:lnTo>
                    <a:pt x="5114" y="4071"/>
                  </a:lnTo>
                  <a:lnTo>
                    <a:pt x="5086" y="4100"/>
                  </a:lnTo>
                  <a:lnTo>
                    <a:pt x="5057" y="4127"/>
                  </a:lnTo>
                  <a:lnTo>
                    <a:pt x="5027" y="4155"/>
                  </a:lnTo>
                  <a:lnTo>
                    <a:pt x="4997" y="4181"/>
                  </a:lnTo>
                  <a:lnTo>
                    <a:pt x="4966" y="4208"/>
                  </a:lnTo>
                  <a:lnTo>
                    <a:pt x="4935" y="4233"/>
                  </a:lnTo>
                  <a:lnTo>
                    <a:pt x="4903" y="4258"/>
                  </a:lnTo>
                  <a:lnTo>
                    <a:pt x="4871" y="4281"/>
                  </a:lnTo>
                  <a:lnTo>
                    <a:pt x="4838" y="4305"/>
                  </a:lnTo>
                  <a:lnTo>
                    <a:pt x="4805" y="4327"/>
                  </a:lnTo>
                  <a:lnTo>
                    <a:pt x="4772" y="4350"/>
                  </a:lnTo>
                  <a:lnTo>
                    <a:pt x="4737" y="4371"/>
                  </a:lnTo>
                  <a:lnTo>
                    <a:pt x="4702" y="4391"/>
                  </a:lnTo>
                  <a:lnTo>
                    <a:pt x="4667" y="4411"/>
                  </a:lnTo>
                  <a:lnTo>
                    <a:pt x="4633" y="4429"/>
                  </a:lnTo>
                  <a:lnTo>
                    <a:pt x="4597" y="4448"/>
                  </a:lnTo>
                  <a:lnTo>
                    <a:pt x="4560" y="4465"/>
                  </a:lnTo>
                  <a:lnTo>
                    <a:pt x="4524" y="4483"/>
                  </a:lnTo>
                  <a:lnTo>
                    <a:pt x="4487" y="4498"/>
                  </a:lnTo>
                  <a:lnTo>
                    <a:pt x="4449" y="4513"/>
                  </a:lnTo>
                  <a:lnTo>
                    <a:pt x="4412" y="4527"/>
                  </a:lnTo>
                  <a:lnTo>
                    <a:pt x="4374" y="4540"/>
                  </a:lnTo>
                  <a:lnTo>
                    <a:pt x="4336" y="4553"/>
                  </a:lnTo>
                  <a:lnTo>
                    <a:pt x="4297" y="4565"/>
                  </a:lnTo>
                  <a:lnTo>
                    <a:pt x="4259" y="4576"/>
                  </a:lnTo>
                  <a:lnTo>
                    <a:pt x="4270" y="4665"/>
                  </a:lnTo>
                  <a:lnTo>
                    <a:pt x="4285" y="4683"/>
                  </a:lnTo>
                  <a:lnTo>
                    <a:pt x="4299" y="4700"/>
                  </a:lnTo>
                  <a:lnTo>
                    <a:pt x="4312" y="4718"/>
                  </a:lnTo>
                  <a:lnTo>
                    <a:pt x="4324" y="4737"/>
                  </a:lnTo>
                  <a:lnTo>
                    <a:pt x="4335" y="4758"/>
                  </a:lnTo>
                  <a:lnTo>
                    <a:pt x="4343" y="4778"/>
                  </a:lnTo>
                  <a:lnTo>
                    <a:pt x="4350" y="4800"/>
                  </a:lnTo>
                  <a:lnTo>
                    <a:pt x="4354" y="4823"/>
                  </a:lnTo>
                  <a:lnTo>
                    <a:pt x="4375" y="4836"/>
                  </a:lnTo>
                  <a:lnTo>
                    <a:pt x="4396" y="4851"/>
                  </a:lnTo>
                  <a:lnTo>
                    <a:pt x="4413" y="4867"/>
                  </a:lnTo>
                  <a:lnTo>
                    <a:pt x="4430" y="4887"/>
                  </a:lnTo>
                  <a:lnTo>
                    <a:pt x="4445" y="4906"/>
                  </a:lnTo>
                  <a:lnTo>
                    <a:pt x="4458" y="4928"/>
                  </a:lnTo>
                  <a:lnTo>
                    <a:pt x="4470" y="4951"/>
                  </a:lnTo>
                  <a:lnTo>
                    <a:pt x="4478" y="4974"/>
                  </a:lnTo>
                  <a:lnTo>
                    <a:pt x="4485" y="4998"/>
                  </a:lnTo>
                  <a:lnTo>
                    <a:pt x="4489" y="5023"/>
                  </a:lnTo>
                  <a:lnTo>
                    <a:pt x="4491" y="5047"/>
                  </a:lnTo>
                  <a:lnTo>
                    <a:pt x="4491" y="5072"/>
                  </a:lnTo>
                  <a:lnTo>
                    <a:pt x="4489" y="5084"/>
                  </a:lnTo>
                  <a:lnTo>
                    <a:pt x="4488" y="5097"/>
                  </a:lnTo>
                  <a:lnTo>
                    <a:pt x="4485" y="5109"/>
                  </a:lnTo>
                  <a:lnTo>
                    <a:pt x="4482" y="5121"/>
                  </a:lnTo>
                  <a:lnTo>
                    <a:pt x="4478" y="5133"/>
                  </a:lnTo>
                  <a:lnTo>
                    <a:pt x="4473" y="5144"/>
                  </a:lnTo>
                  <a:lnTo>
                    <a:pt x="4467" y="5155"/>
                  </a:lnTo>
                  <a:lnTo>
                    <a:pt x="4462" y="5167"/>
                  </a:lnTo>
                  <a:lnTo>
                    <a:pt x="4448" y="5187"/>
                  </a:lnTo>
                  <a:lnTo>
                    <a:pt x="4433" y="5204"/>
                  </a:lnTo>
                  <a:lnTo>
                    <a:pt x="4416" y="5221"/>
                  </a:lnTo>
                  <a:lnTo>
                    <a:pt x="4399" y="5237"/>
                  </a:lnTo>
                  <a:lnTo>
                    <a:pt x="4380" y="5250"/>
                  </a:lnTo>
                  <a:lnTo>
                    <a:pt x="4361" y="5263"/>
                  </a:lnTo>
                  <a:lnTo>
                    <a:pt x="4341" y="5275"/>
                  </a:lnTo>
                  <a:lnTo>
                    <a:pt x="4321" y="5286"/>
                  </a:lnTo>
                  <a:lnTo>
                    <a:pt x="4299" y="5297"/>
                  </a:lnTo>
                  <a:lnTo>
                    <a:pt x="4277" y="5305"/>
                  </a:lnTo>
                  <a:lnTo>
                    <a:pt x="4255" y="5314"/>
                  </a:lnTo>
                  <a:lnTo>
                    <a:pt x="4233" y="5323"/>
                  </a:lnTo>
                  <a:lnTo>
                    <a:pt x="4188" y="5337"/>
                  </a:lnTo>
                  <a:lnTo>
                    <a:pt x="4143" y="5351"/>
                  </a:lnTo>
                  <a:lnTo>
                    <a:pt x="4146" y="5384"/>
                  </a:lnTo>
                  <a:lnTo>
                    <a:pt x="4148" y="5416"/>
                  </a:lnTo>
                  <a:lnTo>
                    <a:pt x="4149" y="5483"/>
                  </a:lnTo>
                  <a:lnTo>
                    <a:pt x="4150" y="5549"/>
                  </a:lnTo>
                  <a:lnTo>
                    <a:pt x="4151" y="5614"/>
                  </a:lnTo>
                  <a:lnTo>
                    <a:pt x="4153" y="5648"/>
                  </a:lnTo>
                  <a:lnTo>
                    <a:pt x="4155" y="5680"/>
                  </a:lnTo>
                  <a:lnTo>
                    <a:pt x="4159" y="5713"/>
                  </a:lnTo>
                  <a:lnTo>
                    <a:pt x="4163" y="5744"/>
                  </a:lnTo>
                  <a:lnTo>
                    <a:pt x="4170" y="5777"/>
                  </a:lnTo>
                  <a:lnTo>
                    <a:pt x="4177" y="5809"/>
                  </a:lnTo>
                  <a:lnTo>
                    <a:pt x="4186" y="5840"/>
                  </a:lnTo>
                  <a:lnTo>
                    <a:pt x="4197" y="5872"/>
                  </a:lnTo>
                  <a:lnTo>
                    <a:pt x="4214" y="5915"/>
                  </a:lnTo>
                  <a:lnTo>
                    <a:pt x="4234" y="5959"/>
                  </a:lnTo>
                  <a:lnTo>
                    <a:pt x="4254" y="6000"/>
                  </a:lnTo>
                  <a:lnTo>
                    <a:pt x="4277" y="6040"/>
                  </a:lnTo>
                  <a:lnTo>
                    <a:pt x="4301" y="6080"/>
                  </a:lnTo>
                  <a:lnTo>
                    <a:pt x="4327" y="6119"/>
                  </a:lnTo>
                  <a:lnTo>
                    <a:pt x="4353" y="6158"/>
                  </a:lnTo>
                  <a:lnTo>
                    <a:pt x="4382" y="6194"/>
                  </a:lnTo>
                  <a:lnTo>
                    <a:pt x="4411" y="6231"/>
                  </a:lnTo>
                  <a:lnTo>
                    <a:pt x="4441" y="6266"/>
                  </a:lnTo>
                  <a:lnTo>
                    <a:pt x="4472" y="6302"/>
                  </a:lnTo>
                  <a:lnTo>
                    <a:pt x="4504" y="6336"/>
                  </a:lnTo>
                  <a:lnTo>
                    <a:pt x="4536" y="6369"/>
                  </a:lnTo>
                  <a:lnTo>
                    <a:pt x="4570" y="6402"/>
                  </a:lnTo>
                  <a:lnTo>
                    <a:pt x="4603" y="6435"/>
                  </a:lnTo>
                  <a:lnTo>
                    <a:pt x="4637" y="6466"/>
                  </a:lnTo>
                  <a:lnTo>
                    <a:pt x="4648" y="6477"/>
                  </a:lnTo>
                  <a:lnTo>
                    <a:pt x="4660" y="6486"/>
                  </a:lnTo>
                  <a:lnTo>
                    <a:pt x="4673" y="6494"/>
                  </a:lnTo>
                  <a:lnTo>
                    <a:pt x="4686" y="6503"/>
                  </a:lnTo>
                  <a:lnTo>
                    <a:pt x="4712" y="6517"/>
                  </a:lnTo>
                  <a:lnTo>
                    <a:pt x="4739" y="6531"/>
                  </a:lnTo>
                  <a:lnTo>
                    <a:pt x="4765" y="6547"/>
                  </a:lnTo>
                  <a:lnTo>
                    <a:pt x="4778" y="6555"/>
                  </a:lnTo>
                  <a:lnTo>
                    <a:pt x="4790" y="6564"/>
                  </a:lnTo>
                  <a:lnTo>
                    <a:pt x="4802" y="6573"/>
                  </a:lnTo>
                  <a:lnTo>
                    <a:pt x="4813" y="6584"/>
                  </a:lnTo>
                  <a:lnTo>
                    <a:pt x="4823" y="6596"/>
                  </a:lnTo>
                  <a:lnTo>
                    <a:pt x="4832" y="6608"/>
                  </a:lnTo>
                  <a:lnTo>
                    <a:pt x="4840" y="6622"/>
                  </a:lnTo>
                  <a:lnTo>
                    <a:pt x="4847" y="6637"/>
                  </a:lnTo>
                  <a:lnTo>
                    <a:pt x="4852" y="6651"/>
                  </a:lnTo>
                  <a:lnTo>
                    <a:pt x="4855" y="6666"/>
                  </a:lnTo>
                  <a:lnTo>
                    <a:pt x="4857" y="6681"/>
                  </a:lnTo>
                  <a:lnTo>
                    <a:pt x="4858" y="6698"/>
                  </a:lnTo>
                  <a:lnTo>
                    <a:pt x="4857" y="6713"/>
                  </a:lnTo>
                  <a:lnTo>
                    <a:pt x="4855" y="6728"/>
                  </a:lnTo>
                  <a:lnTo>
                    <a:pt x="4852" y="6744"/>
                  </a:lnTo>
                  <a:lnTo>
                    <a:pt x="4849" y="6760"/>
                  </a:lnTo>
                  <a:lnTo>
                    <a:pt x="4841" y="6791"/>
                  </a:lnTo>
                  <a:lnTo>
                    <a:pt x="4833" y="6823"/>
                  </a:lnTo>
                  <a:lnTo>
                    <a:pt x="4825" y="6852"/>
                  </a:lnTo>
                  <a:lnTo>
                    <a:pt x="4865" y="6886"/>
                  </a:lnTo>
                  <a:lnTo>
                    <a:pt x="4908" y="6918"/>
                  </a:lnTo>
                  <a:lnTo>
                    <a:pt x="4992" y="6983"/>
                  </a:lnTo>
                  <a:lnTo>
                    <a:pt x="5035" y="7015"/>
                  </a:lnTo>
                  <a:lnTo>
                    <a:pt x="5076" y="7049"/>
                  </a:lnTo>
                  <a:lnTo>
                    <a:pt x="5096" y="7066"/>
                  </a:lnTo>
                  <a:lnTo>
                    <a:pt x="5115" y="7084"/>
                  </a:lnTo>
                  <a:lnTo>
                    <a:pt x="5135" y="7103"/>
                  </a:lnTo>
                  <a:lnTo>
                    <a:pt x="5153" y="7122"/>
                  </a:lnTo>
                  <a:lnTo>
                    <a:pt x="5166" y="7138"/>
                  </a:lnTo>
                  <a:lnTo>
                    <a:pt x="5179" y="7155"/>
                  </a:lnTo>
                  <a:lnTo>
                    <a:pt x="5189" y="7174"/>
                  </a:lnTo>
                  <a:lnTo>
                    <a:pt x="5198" y="7193"/>
                  </a:lnTo>
                  <a:lnTo>
                    <a:pt x="5205" y="7213"/>
                  </a:lnTo>
                  <a:lnTo>
                    <a:pt x="5211" y="7233"/>
                  </a:lnTo>
                  <a:lnTo>
                    <a:pt x="5215" y="7253"/>
                  </a:lnTo>
                  <a:lnTo>
                    <a:pt x="5218" y="7274"/>
                  </a:lnTo>
                  <a:lnTo>
                    <a:pt x="5220" y="7294"/>
                  </a:lnTo>
                  <a:lnTo>
                    <a:pt x="5221" y="7316"/>
                  </a:lnTo>
                  <a:lnTo>
                    <a:pt x="5220" y="7337"/>
                  </a:lnTo>
                  <a:lnTo>
                    <a:pt x="5217" y="7359"/>
                  </a:lnTo>
                  <a:lnTo>
                    <a:pt x="5215" y="7379"/>
                  </a:lnTo>
                  <a:lnTo>
                    <a:pt x="5211" y="7401"/>
                  </a:lnTo>
                  <a:lnTo>
                    <a:pt x="5207" y="7422"/>
                  </a:lnTo>
                  <a:lnTo>
                    <a:pt x="5201" y="7441"/>
                  </a:lnTo>
                  <a:lnTo>
                    <a:pt x="5214" y="7453"/>
                  </a:lnTo>
                  <a:lnTo>
                    <a:pt x="5227" y="7465"/>
                  </a:lnTo>
                  <a:lnTo>
                    <a:pt x="5239" y="7478"/>
                  </a:lnTo>
                  <a:lnTo>
                    <a:pt x="5250" y="7492"/>
                  </a:lnTo>
                  <a:lnTo>
                    <a:pt x="5261" y="7506"/>
                  </a:lnTo>
                  <a:lnTo>
                    <a:pt x="5270" y="7522"/>
                  </a:lnTo>
                  <a:lnTo>
                    <a:pt x="5279" y="7537"/>
                  </a:lnTo>
                  <a:lnTo>
                    <a:pt x="5287" y="7552"/>
                  </a:lnTo>
                  <a:lnTo>
                    <a:pt x="5293" y="7568"/>
                  </a:lnTo>
                  <a:lnTo>
                    <a:pt x="5299" y="7585"/>
                  </a:lnTo>
                  <a:lnTo>
                    <a:pt x="5304" y="7602"/>
                  </a:lnTo>
                  <a:lnTo>
                    <a:pt x="5308" y="7619"/>
                  </a:lnTo>
                  <a:lnTo>
                    <a:pt x="5310" y="7637"/>
                  </a:lnTo>
                  <a:lnTo>
                    <a:pt x="5311" y="7654"/>
                  </a:lnTo>
                  <a:lnTo>
                    <a:pt x="5310" y="7672"/>
                  </a:lnTo>
                  <a:lnTo>
                    <a:pt x="5308" y="7689"/>
                  </a:lnTo>
                  <a:lnTo>
                    <a:pt x="5307" y="7708"/>
                  </a:lnTo>
                  <a:lnTo>
                    <a:pt x="5303" y="7725"/>
                  </a:lnTo>
                  <a:lnTo>
                    <a:pt x="5298" y="7741"/>
                  </a:lnTo>
                  <a:lnTo>
                    <a:pt x="5291" y="7756"/>
                  </a:lnTo>
                  <a:lnTo>
                    <a:pt x="5284" y="7771"/>
                  </a:lnTo>
                  <a:lnTo>
                    <a:pt x="5274" y="7785"/>
                  </a:lnTo>
                  <a:lnTo>
                    <a:pt x="5264" y="7798"/>
                  </a:lnTo>
                  <a:lnTo>
                    <a:pt x="5252" y="7811"/>
                  </a:lnTo>
                  <a:lnTo>
                    <a:pt x="5240" y="7823"/>
                  </a:lnTo>
                  <a:lnTo>
                    <a:pt x="5227" y="7834"/>
                  </a:lnTo>
                  <a:lnTo>
                    <a:pt x="5213" y="7844"/>
                  </a:lnTo>
                  <a:lnTo>
                    <a:pt x="5199" y="7854"/>
                  </a:lnTo>
                  <a:lnTo>
                    <a:pt x="5170" y="7873"/>
                  </a:lnTo>
                  <a:lnTo>
                    <a:pt x="5140" y="7888"/>
                  </a:lnTo>
                  <a:lnTo>
                    <a:pt x="5108" y="7904"/>
                  </a:lnTo>
                  <a:lnTo>
                    <a:pt x="5074" y="7918"/>
                  </a:lnTo>
                  <a:lnTo>
                    <a:pt x="5041" y="7931"/>
                  </a:lnTo>
                  <a:lnTo>
                    <a:pt x="5008" y="7944"/>
                  </a:lnTo>
                  <a:lnTo>
                    <a:pt x="4974" y="7956"/>
                  </a:lnTo>
                  <a:lnTo>
                    <a:pt x="4939" y="7968"/>
                  </a:lnTo>
                  <a:lnTo>
                    <a:pt x="4904" y="7978"/>
                  </a:lnTo>
                  <a:lnTo>
                    <a:pt x="4870" y="7988"/>
                  </a:lnTo>
                  <a:lnTo>
                    <a:pt x="4800" y="8006"/>
                  </a:lnTo>
                  <a:lnTo>
                    <a:pt x="4730" y="8023"/>
                  </a:lnTo>
                  <a:lnTo>
                    <a:pt x="4660" y="8038"/>
                  </a:lnTo>
                  <a:lnTo>
                    <a:pt x="4589" y="8052"/>
                  </a:lnTo>
                  <a:lnTo>
                    <a:pt x="4508" y="8066"/>
                  </a:lnTo>
                  <a:lnTo>
                    <a:pt x="4426" y="8079"/>
                  </a:lnTo>
                  <a:lnTo>
                    <a:pt x="4345" y="8091"/>
                  </a:lnTo>
                  <a:lnTo>
                    <a:pt x="4263" y="8102"/>
                  </a:lnTo>
                  <a:lnTo>
                    <a:pt x="4180" y="8112"/>
                  </a:lnTo>
                  <a:lnTo>
                    <a:pt x="4099" y="8119"/>
                  </a:lnTo>
                  <a:lnTo>
                    <a:pt x="4016" y="8127"/>
                  </a:lnTo>
                  <a:lnTo>
                    <a:pt x="3935" y="8133"/>
                  </a:lnTo>
                  <a:lnTo>
                    <a:pt x="3852" y="8137"/>
                  </a:lnTo>
                  <a:lnTo>
                    <a:pt x="3770" y="8140"/>
                  </a:lnTo>
                  <a:lnTo>
                    <a:pt x="3687" y="8141"/>
                  </a:lnTo>
                  <a:lnTo>
                    <a:pt x="3604" y="8141"/>
                  </a:lnTo>
                  <a:lnTo>
                    <a:pt x="3522" y="8139"/>
                  </a:lnTo>
                  <a:lnTo>
                    <a:pt x="3439" y="8136"/>
                  </a:lnTo>
                  <a:lnTo>
                    <a:pt x="3358" y="8131"/>
                  </a:lnTo>
                  <a:lnTo>
                    <a:pt x="3275" y="8125"/>
                  </a:lnTo>
                  <a:lnTo>
                    <a:pt x="3157" y="8113"/>
                  </a:lnTo>
                  <a:lnTo>
                    <a:pt x="3038" y="8100"/>
                  </a:lnTo>
                  <a:lnTo>
                    <a:pt x="2920" y="8085"/>
                  </a:lnTo>
                  <a:lnTo>
                    <a:pt x="2860" y="8076"/>
                  </a:lnTo>
                  <a:lnTo>
                    <a:pt x="2801" y="8066"/>
                  </a:lnTo>
                  <a:lnTo>
                    <a:pt x="2742" y="8055"/>
                  </a:lnTo>
                  <a:lnTo>
                    <a:pt x="2684" y="8044"/>
                  </a:lnTo>
                  <a:lnTo>
                    <a:pt x="2626" y="8033"/>
                  </a:lnTo>
                  <a:lnTo>
                    <a:pt x="2567" y="8019"/>
                  </a:lnTo>
                  <a:lnTo>
                    <a:pt x="2510" y="8005"/>
                  </a:lnTo>
                  <a:lnTo>
                    <a:pt x="2452" y="7990"/>
                  </a:lnTo>
                  <a:lnTo>
                    <a:pt x="2395" y="7974"/>
                  </a:lnTo>
                  <a:lnTo>
                    <a:pt x="2338" y="7955"/>
                  </a:lnTo>
                  <a:lnTo>
                    <a:pt x="2296" y="7940"/>
                  </a:lnTo>
                  <a:lnTo>
                    <a:pt x="2254" y="7925"/>
                  </a:lnTo>
                  <a:lnTo>
                    <a:pt x="2213" y="7908"/>
                  </a:lnTo>
                  <a:lnTo>
                    <a:pt x="2192" y="7898"/>
                  </a:lnTo>
                  <a:lnTo>
                    <a:pt x="2172" y="7888"/>
                  </a:lnTo>
                  <a:lnTo>
                    <a:pt x="2152" y="7877"/>
                  </a:lnTo>
                  <a:lnTo>
                    <a:pt x="2134" y="7866"/>
                  </a:lnTo>
                  <a:lnTo>
                    <a:pt x="2115" y="7853"/>
                  </a:lnTo>
                  <a:lnTo>
                    <a:pt x="2097" y="7840"/>
                  </a:lnTo>
                  <a:lnTo>
                    <a:pt x="2080" y="7826"/>
                  </a:lnTo>
                  <a:lnTo>
                    <a:pt x="2064" y="7811"/>
                  </a:lnTo>
                  <a:lnTo>
                    <a:pt x="2049" y="7796"/>
                  </a:lnTo>
                  <a:lnTo>
                    <a:pt x="2034" y="7778"/>
                  </a:lnTo>
                  <a:lnTo>
                    <a:pt x="2028" y="7767"/>
                  </a:lnTo>
                  <a:lnTo>
                    <a:pt x="2023" y="7756"/>
                  </a:lnTo>
                  <a:lnTo>
                    <a:pt x="2014" y="7735"/>
                  </a:lnTo>
                  <a:lnTo>
                    <a:pt x="2009" y="7712"/>
                  </a:lnTo>
                  <a:lnTo>
                    <a:pt x="2005" y="7689"/>
                  </a:lnTo>
                  <a:lnTo>
                    <a:pt x="2003" y="7666"/>
                  </a:lnTo>
                  <a:lnTo>
                    <a:pt x="2004" y="7642"/>
                  </a:lnTo>
                  <a:lnTo>
                    <a:pt x="2008" y="7619"/>
                  </a:lnTo>
                  <a:lnTo>
                    <a:pt x="2012" y="7597"/>
                  </a:lnTo>
                  <a:lnTo>
                    <a:pt x="2019" y="7575"/>
                  </a:lnTo>
                  <a:lnTo>
                    <a:pt x="2027" y="7553"/>
                  </a:lnTo>
                  <a:lnTo>
                    <a:pt x="2038" y="7533"/>
                  </a:lnTo>
                  <a:lnTo>
                    <a:pt x="2050" y="7512"/>
                  </a:lnTo>
                  <a:lnTo>
                    <a:pt x="2063" y="7492"/>
                  </a:lnTo>
                  <a:lnTo>
                    <a:pt x="2078" y="7475"/>
                  </a:lnTo>
                  <a:lnTo>
                    <a:pt x="2095" y="7459"/>
                  </a:lnTo>
                  <a:lnTo>
                    <a:pt x="2113" y="7443"/>
                  </a:lnTo>
                  <a:lnTo>
                    <a:pt x="2108" y="7424"/>
                  </a:lnTo>
                  <a:lnTo>
                    <a:pt x="2103" y="7404"/>
                  </a:lnTo>
                  <a:lnTo>
                    <a:pt x="2100" y="7385"/>
                  </a:lnTo>
                  <a:lnTo>
                    <a:pt x="2097" y="7365"/>
                  </a:lnTo>
                  <a:lnTo>
                    <a:pt x="2095" y="7346"/>
                  </a:lnTo>
                  <a:lnTo>
                    <a:pt x="2094" y="7326"/>
                  </a:lnTo>
                  <a:lnTo>
                    <a:pt x="2094" y="7306"/>
                  </a:lnTo>
                  <a:lnTo>
                    <a:pt x="2095" y="7286"/>
                  </a:lnTo>
                  <a:lnTo>
                    <a:pt x="2097" y="7266"/>
                  </a:lnTo>
                  <a:lnTo>
                    <a:pt x="2099" y="7247"/>
                  </a:lnTo>
                  <a:lnTo>
                    <a:pt x="2104" y="7228"/>
                  </a:lnTo>
                  <a:lnTo>
                    <a:pt x="2110" y="7210"/>
                  </a:lnTo>
                  <a:lnTo>
                    <a:pt x="2116" y="7191"/>
                  </a:lnTo>
                  <a:lnTo>
                    <a:pt x="2125" y="7174"/>
                  </a:lnTo>
                  <a:lnTo>
                    <a:pt x="2136" y="7156"/>
                  </a:lnTo>
                  <a:lnTo>
                    <a:pt x="2148" y="7140"/>
                  </a:lnTo>
                  <a:lnTo>
                    <a:pt x="2166" y="7119"/>
                  </a:lnTo>
                  <a:lnTo>
                    <a:pt x="2185" y="7099"/>
                  </a:lnTo>
                  <a:lnTo>
                    <a:pt x="2205" y="7079"/>
                  </a:lnTo>
                  <a:lnTo>
                    <a:pt x="2226" y="7061"/>
                  </a:lnTo>
                  <a:lnTo>
                    <a:pt x="2247" y="7042"/>
                  </a:lnTo>
                  <a:lnTo>
                    <a:pt x="2269" y="7025"/>
                  </a:lnTo>
                  <a:lnTo>
                    <a:pt x="2312" y="6990"/>
                  </a:lnTo>
                  <a:lnTo>
                    <a:pt x="2402" y="6923"/>
                  </a:lnTo>
                  <a:lnTo>
                    <a:pt x="2446" y="6889"/>
                  </a:lnTo>
                  <a:lnTo>
                    <a:pt x="2489" y="6853"/>
                  </a:lnTo>
                  <a:lnTo>
                    <a:pt x="2483" y="6824"/>
                  </a:lnTo>
                  <a:lnTo>
                    <a:pt x="2474" y="6794"/>
                  </a:lnTo>
                  <a:lnTo>
                    <a:pt x="2466" y="6764"/>
                  </a:lnTo>
                  <a:lnTo>
                    <a:pt x="2460" y="6734"/>
                  </a:lnTo>
                  <a:lnTo>
                    <a:pt x="2458" y="6718"/>
                  </a:lnTo>
                  <a:lnTo>
                    <a:pt x="2457" y="6703"/>
                  </a:lnTo>
                  <a:lnTo>
                    <a:pt x="2457" y="6688"/>
                  </a:lnTo>
                  <a:lnTo>
                    <a:pt x="2458" y="6674"/>
                  </a:lnTo>
                  <a:lnTo>
                    <a:pt x="2460" y="6659"/>
                  </a:lnTo>
                  <a:lnTo>
                    <a:pt x="2464" y="6644"/>
                  </a:lnTo>
                  <a:lnTo>
                    <a:pt x="2470" y="6630"/>
                  </a:lnTo>
                  <a:lnTo>
                    <a:pt x="2477" y="6616"/>
                  </a:lnTo>
                  <a:lnTo>
                    <a:pt x="2486" y="6602"/>
                  </a:lnTo>
                  <a:lnTo>
                    <a:pt x="2495" y="6590"/>
                  </a:lnTo>
                  <a:lnTo>
                    <a:pt x="2505" y="6579"/>
                  </a:lnTo>
                  <a:lnTo>
                    <a:pt x="2516" y="6569"/>
                  </a:lnTo>
                  <a:lnTo>
                    <a:pt x="2528" y="6561"/>
                  </a:lnTo>
                  <a:lnTo>
                    <a:pt x="2541" y="6552"/>
                  </a:lnTo>
                  <a:lnTo>
                    <a:pt x="2567" y="6537"/>
                  </a:lnTo>
                  <a:lnTo>
                    <a:pt x="2595" y="6522"/>
                  </a:lnTo>
                  <a:lnTo>
                    <a:pt x="2622" y="6508"/>
                  </a:lnTo>
                  <a:lnTo>
                    <a:pt x="2635" y="6499"/>
                  </a:lnTo>
                  <a:lnTo>
                    <a:pt x="2647" y="6491"/>
                  </a:lnTo>
                  <a:lnTo>
                    <a:pt x="2659" y="6481"/>
                  </a:lnTo>
                  <a:lnTo>
                    <a:pt x="2671" y="6472"/>
                  </a:lnTo>
                  <a:lnTo>
                    <a:pt x="2705" y="6440"/>
                  </a:lnTo>
                  <a:lnTo>
                    <a:pt x="2739" y="6406"/>
                  </a:lnTo>
                  <a:lnTo>
                    <a:pt x="2773" y="6374"/>
                  </a:lnTo>
                  <a:lnTo>
                    <a:pt x="2807" y="6339"/>
                  </a:lnTo>
                  <a:lnTo>
                    <a:pt x="2839" y="6305"/>
                  </a:lnTo>
                  <a:lnTo>
                    <a:pt x="2871" y="6269"/>
                  </a:lnTo>
                  <a:lnTo>
                    <a:pt x="2901" y="6234"/>
                  </a:lnTo>
                  <a:lnTo>
                    <a:pt x="2932" y="6197"/>
                  </a:lnTo>
                  <a:lnTo>
                    <a:pt x="2960" y="6159"/>
                  </a:lnTo>
                  <a:lnTo>
                    <a:pt x="2987" y="6119"/>
                  </a:lnTo>
                  <a:lnTo>
                    <a:pt x="3013" y="6080"/>
                  </a:lnTo>
                  <a:lnTo>
                    <a:pt x="3038" y="6040"/>
                  </a:lnTo>
                  <a:lnTo>
                    <a:pt x="3061" y="5999"/>
                  </a:lnTo>
                  <a:lnTo>
                    <a:pt x="3082" y="5956"/>
                  </a:lnTo>
                  <a:lnTo>
                    <a:pt x="3101" y="5913"/>
                  </a:lnTo>
                  <a:lnTo>
                    <a:pt x="3119" y="5868"/>
                  </a:lnTo>
                  <a:lnTo>
                    <a:pt x="3129" y="5837"/>
                  </a:lnTo>
                  <a:lnTo>
                    <a:pt x="3138" y="5805"/>
                  </a:lnTo>
                  <a:lnTo>
                    <a:pt x="3146" y="5774"/>
                  </a:lnTo>
                  <a:lnTo>
                    <a:pt x="3151" y="5742"/>
                  </a:lnTo>
                  <a:lnTo>
                    <a:pt x="3155" y="5710"/>
                  </a:lnTo>
                  <a:lnTo>
                    <a:pt x="3159" y="5678"/>
                  </a:lnTo>
                  <a:lnTo>
                    <a:pt x="3161" y="5646"/>
                  </a:lnTo>
                  <a:lnTo>
                    <a:pt x="3163" y="5613"/>
                  </a:lnTo>
                  <a:lnTo>
                    <a:pt x="3164" y="5548"/>
                  </a:lnTo>
                  <a:lnTo>
                    <a:pt x="3165" y="5481"/>
                  </a:lnTo>
                  <a:lnTo>
                    <a:pt x="3167" y="5416"/>
                  </a:lnTo>
                  <a:lnTo>
                    <a:pt x="3169" y="5384"/>
                  </a:lnTo>
                  <a:lnTo>
                    <a:pt x="3172" y="5352"/>
                  </a:lnTo>
                  <a:lnTo>
                    <a:pt x="3125" y="5337"/>
                  </a:lnTo>
                  <a:lnTo>
                    <a:pt x="3077" y="5321"/>
                  </a:lnTo>
                  <a:lnTo>
                    <a:pt x="3053" y="5312"/>
                  </a:lnTo>
                  <a:lnTo>
                    <a:pt x="3030" y="5303"/>
                  </a:lnTo>
                  <a:lnTo>
                    <a:pt x="3008" y="5292"/>
                  </a:lnTo>
                  <a:lnTo>
                    <a:pt x="2985" y="5281"/>
                  </a:lnTo>
                  <a:lnTo>
                    <a:pt x="2963" y="5269"/>
                  </a:lnTo>
                  <a:lnTo>
                    <a:pt x="2942" y="5256"/>
                  </a:lnTo>
                  <a:lnTo>
                    <a:pt x="2923" y="5242"/>
                  </a:lnTo>
                  <a:lnTo>
                    <a:pt x="2903" y="5226"/>
                  </a:lnTo>
                  <a:lnTo>
                    <a:pt x="2886" y="5210"/>
                  </a:lnTo>
                  <a:lnTo>
                    <a:pt x="2870" y="5191"/>
                  </a:lnTo>
                  <a:lnTo>
                    <a:pt x="2855" y="5171"/>
                  </a:lnTo>
                  <a:lnTo>
                    <a:pt x="2842" y="5149"/>
                  </a:lnTo>
                  <a:lnTo>
                    <a:pt x="2838" y="5137"/>
                  </a:lnTo>
                  <a:lnTo>
                    <a:pt x="2834" y="5126"/>
                  </a:lnTo>
                  <a:lnTo>
                    <a:pt x="2830" y="5114"/>
                  </a:lnTo>
                  <a:lnTo>
                    <a:pt x="2827" y="5102"/>
                  </a:lnTo>
                  <a:lnTo>
                    <a:pt x="2824" y="5079"/>
                  </a:lnTo>
                  <a:lnTo>
                    <a:pt x="2823" y="5055"/>
                  </a:lnTo>
                  <a:lnTo>
                    <a:pt x="2824" y="5031"/>
                  </a:lnTo>
                  <a:lnTo>
                    <a:pt x="2827" y="5009"/>
                  </a:lnTo>
                  <a:lnTo>
                    <a:pt x="2833" y="4986"/>
                  </a:lnTo>
                  <a:lnTo>
                    <a:pt x="2840" y="4963"/>
                  </a:lnTo>
                  <a:lnTo>
                    <a:pt x="2850" y="4942"/>
                  </a:lnTo>
                  <a:lnTo>
                    <a:pt x="2861" y="4921"/>
                  </a:lnTo>
                  <a:lnTo>
                    <a:pt x="2874" y="4901"/>
                  </a:lnTo>
                  <a:lnTo>
                    <a:pt x="2889" y="4881"/>
                  </a:lnTo>
                  <a:lnTo>
                    <a:pt x="2905" y="4864"/>
                  </a:lnTo>
                  <a:lnTo>
                    <a:pt x="2923" y="4848"/>
                  </a:lnTo>
                  <a:lnTo>
                    <a:pt x="2941" y="4833"/>
                  </a:lnTo>
                  <a:lnTo>
                    <a:pt x="2961" y="4819"/>
                  </a:lnTo>
                  <a:lnTo>
                    <a:pt x="2965" y="4798"/>
                  </a:lnTo>
                  <a:lnTo>
                    <a:pt x="2973" y="4776"/>
                  </a:lnTo>
                  <a:lnTo>
                    <a:pt x="2982" y="4755"/>
                  </a:lnTo>
                  <a:lnTo>
                    <a:pt x="2991" y="4736"/>
                  </a:lnTo>
                  <a:lnTo>
                    <a:pt x="3003" y="4717"/>
                  </a:lnTo>
                  <a:lnTo>
                    <a:pt x="3016" y="4700"/>
                  </a:lnTo>
                  <a:lnTo>
                    <a:pt x="3032" y="4683"/>
                  </a:lnTo>
                  <a:lnTo>
                    <a:pt x="3047" y="4666"/>
                  </a:lnTo>
                  <a:lnTo>
                    <a:pt x="3048" y="4643"/>
                  </a:lnTo>
                  <a:lnTo>
                    <a:pt x="3050" y="4622"/>
                  </a:lnTo>
                  <a:lnTo>
                    <a:pt x="3055" y="4576"/>
                  </a:lnTo>
                  <a:lnTo>
                    <a:pt x="3016" y="4565"/>
                  </a:lnTo>
                  <a:lnTo>
                    <a:pt x="2978" y="4553"/>
                  </a:lnTo>
                  <a:lnTo>
                    <a:pt x="2940" y="4541"/>
                  </a:lnTo>
                  <a:lnTo>
                    <a:pt x="2902" y="4527"/>
                  </a:lnTo>
                  <a:lnTo>
                    <a:pt x="2864" y="4513"/>
                  </a:lnTo>
                  <a:lnTo>
                    <a:pt x="2827" y="4498"/>
                  </a:lnTo>
                  <a:lnTo>
                    <a:pt x="2790" y="4481"/>
                  </a:lnTo>
                  <a:lnTo>
                    <a:pt x="2754" y="4465"/>
                  </a:lnTo>
                  <a:lnTo>
                    <a:pt x="2717" y="4448"/>
                  </a:lnTo>
                  <a:lnTo>
                    <a:pt x="2682" y="4429"/>
                  </a:lnTo>
                  <a:lnTo>
                    <a:pt x="2647" y="4410"/>
                  </a:lnTo>
                  <a:lnTo>
                    <a:pt x="2612" y="4390"/>
                  </a:lnTo>
                  <a:lnTo>
                    <a:pt x="2577" y="4369"/>
                  </a:lnTo>
                  <a:lnTo>
                    <a:pt x="2542" y="4349"/>
                  </a:lnTo>
                  <a:lnTo>
                    <a:pt x="2509" y="4327"/>
                  </a:lnTo>
                  <a:lnTo>
                    <a:pt x="2476" y="4304"/>
                  </a:lnTo>
                  <a:lnTo>
                    <a:pt x="2444" y="4280"/>
                  </a:lnTo>
                  <a:lnTo>
                    <a:pt x="2411" y="4256"/>
                  </a:lnTo>
                  <a:lnTo>
                    <a:pt x="2379" y="4231"/>
                  </a:lnTo>
                  <a:lnTo>
                    <a:pt x="2348" y="4206"/>
                  </a:lnTo>
                  <a:lnTo>
                    <a:pt x="2317" y="4180"/>
                  </a:lnTo>
                  <a:lnTo>
                    <a:pt x="2287" y="4153"/>
                  </a:lnTo>
                  <a:lnTo>
                    <a:pt x="2258" y="4126"/>
                  </a:lnTo>
                  <a:lnTo>
                    <a:pt x="2228" y="4099"/>
                  </a:lnTo>
                  <a:lnTo>
                    <a:pt x="2200" y="4069"/>
                  </a:lnTo>
                  <a:lnTo>
                    <a:pt x="2173" y="4041"/>
                  </a:lnTo>
                  <a:lnTo>
                    <a:pt x="2146" y="4011"/>
                  </a:lnTo>
                  <a:lnTo>
                    <a:pt x="2119" y="3980"/>
                  </a:lnTo>
                  <a:lnTo>
                    <a:pt x="2094" y="3950"/>
                  </a:lnTo>
                  <a:lnTo>
                    <a:pt x="2069" y="3918"/>
                  </a:lnTo>
                  <a:lnTo>
                    <a:pt x="2044" y="3887"/>
                  </a:lnTo>
                  <a:lnTo>
                    <a:pt x="2020" y="3854"/>
                  </a:lnTo>
                  <a:lnTo>
                    <a:pt x="1991" y="3861"/>
                  </a:lnTo>
                  <a:lnTo>
                    <a:pt x="1963" y="3866"/>
                  </a:lnTo>
                  <a:lnTo>
                    <a:pt x="1934" y="3871"/>
                  </a:lnTo>
                  <a:lnTo>
                    <a:pt x="1905" y="3874"/>
                  </a:lnTo>
                  <a:lnTo>
                    <a:pt x="1876" y="3876"/>
                  </a:lnTo>
                  <a:lnTo>
                    <a:pt x="1848" y="3877"/>
                  </a:lnTo>
                  <a:lnTo>
                    <a:pt x="1819" y="3876"/>
                  </a:lnTo>
                  <a:lnTo>
                    <a:pt x="1789" y="3875"/>
                  </a:lnTo>
                  <a:lnTo>
                    <a:pt x="1761" y="3873"/>
                  </a:lnTo>
                  <a:lnTo>
                    <a:pt x="1732" y="3868"/>
                  </a:lnTo>
                  <a:lnTo>
                    <a:pt x="1703" y="3863"/>
                  </a:lnTo>
                  <a:lnTo>
                    <a:pt x="1675" y="3858"/>
                  </a:lnTo>
                  <a:lnTo>
                    <a:pt x="1647" y="3850"/>
                  </a:lnTo>
                  <a:lnTo>
                    <a:pt x="1619" y="3841"/>
                  </a:lnTo>
                  <a:lnTo>
                    <a:pt x="1591" y="3831"/>
                  </a:lnTo>
                  <a:lnTo>
                    <a:pt x="1564" y="3822"/>
                  </a:lnTo>
                  <a:lnTo>
                    <a:pt x="1548" y="3814"/>
                  </a:lnTo>
                  <a:lnTo>
                    <a:pt x="1532" y="3805"/>
                  </a:lnTo>
                  <a:lnTo>
                    <a:pt x="1515" y="3797"/>
                  </a:lnTo>
                  <a:lnTo>
                    <a:pt x="1500" y="3787"/>
                  </a:lnTo>
                  <a:lnTo>
                    <a:pt x="1485" y="3777"/>
                  </a:lnTo>
                  <a:lnTo>
                    <a:pt x="1470" y="3766"/>
                  </a:lnTo>
                  <a:lnTo>
                    <a:pt x="1456" y="3754"/>
                  </a:lnTo>
                  <a:lnTo>
                    <a:pt x="1441" y="3742"/>
                  </a:lnTo>
                  <a:lnTo>
                    <a:pt x="1429" y="3729"/>
                  </a:lnTo>
                  <a:lnTo>
                    <a:pt x="1416" y="3716"/>
                  </a:lnTo>
                  <a:lnTo>
                    <a:pt x="1406" y="3702"/>
                  </a:lnTo>
                  <a:lnTo>
                    <a:pt x="1396" y="3687"/>
                  </a:lnTo>
                  <a:lnTo>
                    <a:pt x="1386" y="3672"/>
                  </a:lnTo>
                  <a:lnTo>
                    <a:pt x="1378" y="3655"/>
                  </a:lnTo>
                  <a:lnTo>
                    <a:pt x="1372" y="3638"/>
                  </a:lnTo>
                  <a:lnTo>
                    <a:pt x="1366" y="3619"/>
                  </a:lnTo>
                  <a:lnTo>
                    <a:pt x="1362" y="3599"/>
                  </a:lnTo>
                  <a:lnTo>
                    <a:pt x="1359" y="3577"/>
                  </a:lnTo>
                  <a:lnTo>
                    <a:pt x="1359" y="3556"/>
                  </a:lnTo>
                  <a:lnTo>
                    <a:pt x="1360" y="3536"/>
                  </a:lnTo>
                  <a:lnTo>
                    <a:pt x="1363" y="3514"/>
                  </a:lnTo>
                  <a:lnTo>
                    <a:pt x="1367" y="3493"/>
                  </a:lnTo>
                  <a:lnTo>
                    <a:pt x="1374" y="3474"/>
                  </a:lnTo>
                  <a:lnTo>
                    <a:pt x="1382" y="3454"/>
                  </a:lnTo>
                  <a:lnTo>
                    <a:pt x="1390" y="3435"/>
                  </a:lnTo>
                  <a:lnTo>
                    <a:pt x="1401" y="3416"/>
                  </a:lnTo>
                  <a:lnTo>
                    <a:pt x="1412" y="3398"/>
                  </a:lnTo>
                  <a:lnTo>
                    <a:pt x="1425" y="3380"/>
                  </a:lnTo>
                  <a:lnTo>
                    <a:pt x="1439" y="3364"/>
                  </a:lnTo>
                  <a:lnTo>
                    <a:pt x="1454" y="3349"/>
                  </a:lnTo>
                  <a:lnTo>
                    <a:pt x="1470" y="3335"/>
                  </a:lnTo>
                  <a:lnTo>
                    <a:pt x="1486" y="3322"/>
                  </a:lnTo>
                  <a:lnTo>
                    <a:pt x="1497" y="3313"/>
                  </a:lnTo>
                  <a:lnTo>
                    <a:pt x="1507" y="3305"/>
                  </a:lnTo>
                  <a:lnTo>
                    <a:pt x="1529" y="3292"/>
                  </a:lnTo>
                  <a:lnTo>
                    <a:pt x="1552" y="3279"/>
                  </a:lnTo>
                  <a:lnTo>
                    <a:pt x="1576" y="3268"/>
                  </a:lnTo>
                  <a:lnTo>
                    <a:pt x="1600" y="3259"/>
                  </a:lnTo>
                  <a:lnTo>
                    <a:pt x="1624" y="3249"/>
                  </a:lnTo>
                  <a:lnTo>
                    <a:pt x="1673" y="3230"/>
                  </a:lnTo>
                  <a:lnTo>
                    <a:pt x="1679" y="3224"/>
                  </a:lnTo>
                  <a:lnTo>
                    <a:pt x="1685" y="3218"/>
                  </a:lnTo>
                  <a:lnTo>
                    <a:pt x="1689" y="3211"/>
                  </a:lnTo>
                  <a:lnTo>
                    <a:pt x="1691" y="3204"/>
                  </a:lnTo>
                  <a:lnTo>
                    <a:pt x="1692" y="3197"/>
                  </a:lnTo>
                  <a:lnTo>
                    <a:pt x="1691" y="3189"/>
                  </a:lnTo>
                  <a:lnTo>
                    <a:pt x="1690" y="3181"/>
                  </a:lnTo>
                  <a:lnTo>
                    <a:pt x="1688" y="3174"/>
                  </a:lnTo>
                  <a:lnTo>
                    <a:pt x="1682" y="3159"/>
                  </a:lnTo>
                  <a:lnTo>
                    <a:pt x="1673" y="3143"/>
                  </a:lnTo>
                  <a:lnTo>
                    <a:pt x="1663" y="3129"/>
                  </a:lnTo>
                  <a:lnTo>
                    <a:pt x="1654" y="3117"/>
                  </a:lnTo>
                  <a:lnTo>
                    <a:pt x="1640" y="3101"/>
                  </a:lnTo>
                  <a:lnTo>
                    <a:pt x="1625" y="3085"/>
                  </a:lnTo>
                  <a:lnTo>
                    <a:pt x="1596" y="3055"/>
                  </a:lnTo>
                  <a:lnTo>
                    <a:pt x="1564" y="3026"/>
                  </a:lnTo>
                  <a:lnTo>
                    <a:pt x="1532" y="3000"/>
                  </a:lnTo>
                  <a:lnTo>
                    <a:pt x="1497" y="2975"/>
                  </a:lnTo>
                  <a:lnTo>
                    <a:pt x="1462" y="2951"/>
                  </a:lnTo>
                  <a:lnTo>
                    <a:pt x="1426" y="2928"/>
                  </a:lnTo>
                  <a:lnTo>
                    <a:pt x="1389" y="2908"/>
                  </a:lnTo>
                  <a:lnTo>
                    <a:pt x="1352" y="2887"/>
                  </a:lnTo>
                  <a:lnTo>
                    <a:pt x="1314" y="2867"/>
                  </a:lnTo>
                  <a:lnTo>
                    <a:pt x="1237" y="2829"/>
                  </a:lnTo>
                  <a:lnTo>
                    <a:pt x="1160" y="2793"/>
                  </a:lnTo>
                  <a:lnTo>
                    <a:pt x="1084" y="2756"/>
                  </a:lnTo>
                  <a:lnTo>
                    <a:pt x="1029" y="2727"/>
                  </a:lnTo>
                  <a:lnTo>
                    <a:pt x="977" y="2697"/>
                  </a:lnTo>
                  <a:lnTo>
                    <a:pt x="925" y="2664"/>
                  </a:lnTo>
                  <a:lnTo>
                    <a:pt x="874" y="2630"/>
                  </a:lnTo>
                  <a:lnTo>
                    <a:pt x="823" y="2596"/>
                  </a:lnTo>
                  <a:lnTo>
                    <a:pt x="774" y="2560"/>
                  </a:lnTo>
                  <a:lnTo>
                    <a:pt x="725" y="2522"/>
                  </a:lnTo>
                  <a:lnTo>
                    <a:pt x="678" y="2484"/>
                  </a:lnTo>
                  <a:lnTo>
                    <a:pt x="632" y="2443"/>
                  </a:lnTo>
                  <a:lnTo>
                    <a:pt x="586" y="2402"/>
                  </a:lnTo>
                  <a:lnTo>
                    <a:pt x="541" y="2360"/>
                  </a:lnTo>
                  <a:lnTo>
                    <a:pt x="498" y="2317"/>
                  </a:lnTo>
                  <a:lnTo>
                    <a:pt x="456" y="2273"/>
                  </a:lnTo>
                  <a:lnTo>
                    <a:pt x="414" y="2227"/>
                  </a:lnTo>
                  <a:lnTo>
                    <a:pt x="374" y="2181"/>
                  </a:lnTo>
                  <a:lnTo>
                    <a:pt x="335" y="2135"/>
                  </a:lnTo>
                  <a:lnTo>
                    <a:pt x="301" y="2090"/>
                  </a:lnTo>
                  <a:lnTo>
                    <a:pt x="267" y="2046"/>
                  </a:lnTo>
                  <a:lnTo>
                    <a:pt x="236" y="1999"/>
                  </a:lnTo>
                  <a:lnTo>
                    <a:pt x="206" y="1952"/>
                  </a:lnTo>
                  <a:lnTo>
                    <a:pt x="176" y="1903"/>
                  </a:lnTo>
                  <a:lnTo>
                    <a:pt x="148" y="1854"/>
                  </a:lnTo>
                  <a:lnTo>
                    <a:pt x="123" y="1804"/>
                  </a:lnTo>
                  <a:lnTo>
                    <a:pt x="99" y="1753"/>
                  </a:lnTo>
                  <a:lnTo>
                    <a:pt x="77" y="1701"/>
                  </a:lnTo>
                  <a:lnTo>
                    <a:pt x="58" y="1649"/>
                  </a:lnTo>
                  <a:lnTo>
                    <a:pt x="49" y="1623"/>
                  </a:lnTo>
                  <a:lnTo>
                    <a:pt x="41" y="1596"/>
                  </a:lnTo>
                  <a:lnTo>
                    <a:pt x="34" y="1568"/>
                  </a:lnTo>
                  <a:lnTo>
                    <a:pt x="27" y="1541"/>
                  </a:lnTo>
                  <a:lnTo>
                    <a:pt x="21" y="1514"/>
                  </a:lnTo>
                  <a:lnTo>
                    <a:pt x="16" y="1487"/>
                  </a:lnTo>
                  <a:lnTo>
                    <a:pt x="11" y="1459"/>
                  </a:lnTo>
                  <a:lnTo>
                    <a:pt x="8" y="1431"/>
                  </a:lnTo>
                  <a:lnTo>
                    <a:pt x="4" y="1403"/>
                  </a:lnTo>
                  <a:lnTo>
                    <a:pt x="2" y="1375"/>
                  </a:lnTo>
                  <a:lnTo>
                    <a:pt x="1" y="1347"/>
                  </a:lnTo>
                  <a:lnTo>
                    <a:pt x="0" y="1318"/>
                  </a:lnTo>
                  <a:lnTo>
                    <a:pt x="1" y="1286"/>
                  </a:lnTo>
                  <a:lnTo>
                    <a:pt x="4" y="1252"/>
                  </a:lnTo>
                  <a:lnTo>
                    <a:pt x="8" y="1217"/>
                  </a:lnTo>
                  <a:lnTo>
                    <a:pt x="12" y="1184"/>
                  </a:lnTo>
                  <a:lnTo>
                    <a:pt x="19" y="1150"/>
                  </a:lnTo>
                  <a:lnTo>
                    <a:pt x="26" y="1116"/>
                  </a:lnTo>
                  <a:lnTo>
                    <a:pt x="35" y="1084"/>
                  </a:lnTo>
                  <a:lnTo>
                    <a:pt x="47" y="1051"/>
                  </a:lnTo>
                  <a:lnTo>
                    <a:pt x="60" y="1021"/>
                  </a:lnTo>
                  <a:lnTo>
                    <a:pt x="75" y="990"/>
                  </a:lnTo>
                  <a:lnTo>
                    <a:pt x="83" y="976"/>
                  </a:lnTo>
                  <a:lnTo>
                    <a:pt x="92" y="962"/>
                  </a:lnTo>
                  <a:lnTo>
                    <a:pt x="101" y="948"/>
                  </a:lnTo>
                  <a:lnTo>
                    <a:pt x="112" y="935"/>
                  </a:lnTo>
                  <a:lnTo>
                    <a:pt x="123" y="923"/>
                  </a:lnTo>
                  <a:lnTo>
                    <a:pt x="134" y="910"/>
                  </a:lnTo>
                  <a:lnTo>
                    <a:pt x="146" y="899"/>
                  </a:lnTo>
                  <a:lnTo>
                    <a:pt x="159" y="887"/>
                  </a:lnTo>
                  <a:lnTo>
                    <a:pt x="172" y="877"/>
                  </a:lnTo>
                  <a:lnTo>
                    <a:pt x="186" y="867"/>
                  </a:lnTo>
                  <a:lnTo>
                    <a:pt x="201" y="858"/>
                  </a:lnTo>
                  <a:lnTo>
                    <a:pt x="217" y="849"/>
                  </a:lnTo>
                  <a:lnTo>
                    <a:pt x="215" y="829"/>
                  </a:lnTo>
                  <a:lnTo>
                    <a:pt x="214" y="811"/>
                  </a:lnTo>
                  <a:lnTo>
                    <a:pt x="215" y="791"/>
                  </a:lnTo>
                  <a:lnTo>
                    <a:pt x="217" y="772"/>
                  </a:lnTo>
                  <a:lnTo>
                    <a:pt x="221" y="753"/>
                  </a:lnTo>
                  <a:lnTo>
                    <a:pt x="225" y="735"/>
                  </a:lnTo>
                  <a:lnTo>
                    <a:pt x="231" y="716"/>
                  </a:lnTo>
                  <a:lnTo>
                    <a:pt x="237" y="698"/>
                  </a:lnTo>
                  <a:lnTo>
                    <a:pt x="245" y="680"/>
                  </a:lnTo>
                  <a:lnTo>
                    <a:pt x="253" y="663"/>
                  </a:lnTo>
                  <a:lnTo>
                    <a:pt x="263" y="647"/>
                  </a:lnTo>
                  <a:lnTo>
                    <a:pt x="274" y="631"/>
                  </a:lnTo>
                  <a:lnTo>
                    <a:pt x="286" y="616"/>
                  </a:lnTo>
                  <a:lnTo>
                    <a:pt x="299" y="601"/>
                  </a:lnTo>
                  <a:lnTo>
                    <a:pt x="312" y="588"/>
                  </a:lnTo>
                  <a:lnTo>
                    <a:pt x="327" y="575"/>
                  </a:lnTo>
                  <a:lnTo>
                    <a:pt x="353" y="554"/>
                  </a:lnTo>
                  <a:lnTo>
                    <a:pt x="381" y="536"/>
                  </a:lnTo>
                  <a:lnTo>
                    <a:pt x="409" y="519"/>
                  </a:lnTo>
                  <a:lnTo>
                    <a:pt x="438" y="505"/>
                  </a:lnTo>
                  <a:lnTo>
                    <a:pt x="469" y="493"/>
                  </a:lnTo>
                  <a:lnTo>
                    <a:pt x="500" y="484"/>
                  </a:lnTo>
                  <a:lnTo>
                    <a:pt x="532" y="475"/>
                  </a:lnTo>
                  <a:lnTo>
                    <a:pt x="564" y="468"/>
                  </a:lnTo>
                  <a:lnTo>
                    <a:pt x="597" y="464"/>
                  </a:lnTo>
                  <a:lnTo>
                    <a:pt x="629" y="461"/>
                  </a:lnTo>
                  <a:lnTo>
                    <a:pt x="663" y="460"/>
                  </a:lnTo>
                  <a:lnTo>
                    <a:pt x="696" y="460"/>
                  </a:lnTo>
                  <a:lnTo>
                    <a:pt x="729" y="462"/>
                  </a:lnTo>
                  <a:lnTo>
                    <a:pt x="762" y="466"/>
                  </a:lnTo>
                  <a:lnTo>
                    <a:pt x="795" y="471"/>
                  </a:lnTo>
                  <a:lnTo>
                    <a:pt x="826" y="477"/>
                  </a:lnTo>
                  <a:lnTo>
                    <a:pt x="853" y="485"/>
                  </a:lnTo>
                  <a:lnTo>
                    <a:pt x="879" y="493"/>
                  </a:lnTo>
                  <a:lnTo>
                    <a:pt x="904" y="504"/>
                  </a:lnTo>
                  <a:lnTo>
                    <a:pt x="931" y="516"/>
                  </a:lnTo>
                  <a:lnTo>
                    <a:pt x="954" y="529"/>
                  </a:lnTo>
                  <a:lnTo>
                    <a:pt x="978" y="544"/>
                  </a:lnTo>
                  <a:lnTo>
                    <a:pt x="1000" y="561"/>
                  </a:lnTo>
                  <a:lnTo>
                    <a:pt x="1022" y="578"/>
                  </a:lnTo>
                  <a:lnTo>
                    <a:pt x="1041" y="598"/>
                  </a:lnTo>
                  <a:lnTo>
                    <a:pt x="1060" y="617"/>
                  </a:lnTo>
                  <a:lnTo>
                    <a:pt x="1077" y="639"/>
                  </a:lnTo>
                  <a:lnTo>
                    <a:pt x="1091" y="662"/>
                  </a:lnTo>
                  <a:lnTo>
                    <a:pt x="1104" y="687"/>
                  </a:lnTo>
                  <a:lnTo>
                    <a:pt x="1116" y="712"/>
                  </a:lnTo>
                  <a:lnTo>
                    <a:pt x="1125" y="738"/>
                  </a:lnTo>
                  <a:lnTo>
                    <a:pt x="1128" y="752"/>
                  </a:lnTo>
                  <a:lnTo>
                    <a:pt x="1131" y="766"/>
                  </a:lnTo>
                  <a:lnTo>
                    <a:pt x="1172" y="779"/>
                  </a:lnTo>
                  <a:lnTo>
                    <a:pt x="1211" y="793"/>
                  </a:lnTo>
                  <a:lnTo>
                    <a:pt x="1251" y="809"/>
                  </a:lnTo>
                  <a:lnTo>
                    <a:pt x="1290" y="825"/>
                  </a:lnTo>
                  <a:lnTo>
                    <a:pt x="1369" y="858"/>
                  </a:lnTo>
                  <a:lnTo>
                    <a:pt x="1446" y="892"/>
                  </a:lnTo>
                  <a:lnTo>
                    <a:pt x="1436" y="822"/>
                  </a:lnTo>
                  <a:lnTo>
                    <a:pt x="1427" y="750"/>
                  </a:lnTo>
                  <a:lnTo>
                    <a:pt x="1410" y="606"/>
                  </a:lnTo>
                  <a:lnTo>
                    <a:pt x="1388" y="608"/>
                  </a:lnTo>
                  <a:lnTo>
                    <a:pt x="1366" y="608"/>
                  </a:lnTo>
                  <a:lnTo>
                    <a:pt x="1345" y="605"/>
                  </a:lnTo>
                  <a:lnTo>
                    <a:pt x="1323" y="603"/>
                  </a:lnTo>
                  <a:lnTo>
                    <a:pt x="1301" y="599"/>
                  </a:lnTo>
                  <a:lnTo>
                    <a:pt x="1279" y="593"/>
                  </a:lnTo>
                  <a:lnTo>
                    <a:pt x="1259" y="586"/>
                  </a:lnTo>
                  <a:lnTo>
                    <a:pt x="1239" y="578"/>
                  </a:lnTo>
                  <a:lnTo>
                    <a:pt x="1220" y="568"/>
                  </a:lnTo>
                  <a:lnTo>
                    <a:pt x="1200" y="558"/>
                  </a:lnTo>
                  <a:lnTo>
                    <a:pt x="1183" y="546"/>
                  </a:lnTo>
                  <a:lnTo>
                    <a:pt x="1165" y="531"/>
                  </a:lnTo>
                  <a:lnTo>
                    <a:pt x="1149" y="517"/>
                  </a:lnTo>
                  <a:lnTo>
                    <a:pt x="1135" y="501"/>
                  </a:lnTo>
                  <a:lnTo>
                    <a:pt x="1121" y="484"/>
                  </a:lnTo>
                  <a:lnTo>
                    <a:pt x="1109" y="465"/>
                  </a:lnTo>
                  <a:lnTo>
                    <a:pt x="1102" y="453"/>
                  </a:lnTo>
                  <a:lnTo>
                    <a:pt x="1096" y="442"/>
                  </a:lnTo>
                  <a:lnTo>
                    <a:pt x="1084" y="418"/>
                  </a:lnTo>
                  <a:lnTo>
                    <a:pt x="1075" y="393"/>
                  </a:lnTo>
                  <a:lnTo>
                    <a:pt x="1069" y="367"/>
                  </a:lnTo>
                  <a:lnTo>
                    <a:pt x="1064" y="341"/>
                  </a:lnTo>
                  <a:lnTo>
                    <a:pt x="1062" y="315"/>
                  </a:lnTo>
                  <a:lnTo>
                    <a:pt x="1063" y="289"/>
                  </a:lnTo>
                  <a:lnTo>
                    <a:pt x="1065" y="263"/>
                  </a:lnTo>
                  <a:lnTo>
                    <a:pt x="1070" y="237"/>
                  </a:lnTo>
                  <a:lnTo>
                    <a:pt x="1076" y="211"/>
                  </a:lnTo>
                  <a:lnTo>
                    <a:pt x="1086" y="186"/>
                  </a:lnTo>
                  <a:lnTo>
                    <a:pt x="1097" y="162"/>
                  </a:lnTo>
                  <a:lnTo>
                    <a:pt x="1110" y="139"/>
                  </a:lnTo>
                  <a:lnTo>
                    <a:pt x="1125" y="118"/>
                  </a:lnTo>
                  <a:lnTo>
                    <a:pt x="1134" y="108"/>
                  </a:lnTo>
                  <a:lnTo>
                    <a:pt x="1142" y="98"/>
                  </a:lnTo>
                  <a:lnTo>
                    <a:pt x="1152" y="89"/>
                  </a:lnTo>
                  <a:lnTo>
                    <a:pt x="1162" y="79"/>
                  </a:lnTo>
                  <a:close/>
                  <a:moveTo>
                    <a:pt x="925" y="1586"/>
                  </a:moveTo>
                  <a:lnTo>
                    <a:pt x="925" y="1586"/>
                  </a:lnTo>
                  <a:lnTo>
                    <a:pt x="917" y="1609"/>
                  </a:lnTo>
                  <a:lnTo>
                    <a:pt x="912" y="1631"/>
                  </a:lnTo>
                  <a:lnTo>
                    <a:pt x="910" y="1654"/>
                  </a:lnTo>
                  <a:lnTo>
                    <a:pt x="909" y="1677"/>
                  </a:lnTo>
                  <a:lnTo>
                    <a:pt x="910" y="1700"/>
                  </a:lnTo>
                  <a:lnTo>
                    <a:pt x="913" y="1723"/>
                  </a:lnTo>
                  <a:lnTo>
                    <a:pt x="917" y="1746"/>
                  </a:lnTo>
                  <a:lnTo>
                    <a:pt x="924" y="1768"/>
                  </a:lnTo>
                  <a:lnTo>
                    <a:pt x="932" y="1790"/>
                  </a:lnTo>
                  <a:lnTo>
                    <a:pt x="940" y="1813"/>
                  </a:lnTo>
                  <a:lnTo>
                    <a:pt x="950" y="1834"/>
                  </a:lnTo>
                  <a:lnTo>
                    <a:pt x="961" y="1855"/>
                  </a:lnTo>
                  <a:lnTo>
                    <a:pt x="972" y="1876"/>
                  </a:lnTo>
                  <a:lnTo>
                    <a:pt x="984" y="1897"/>
                  </a:lnTo>
                  <a:lnTo>
                    <a:pt x="1009" y="1935"/>
                  </a:lnTo>
                  <a:lnTo>
                    <a:pt x="1039" y="1976"/>
                  </a:lnTo>
                  <a:lnTo>
                    <a:pt x="1071" y="2015"/>
                  </a:lnTo>
                  <a:lnTo>
                    <a:pt x="1104" y="2053"/>
                  </a:lnTo>
                  <a:lnTo>
                    <a:pt x="1139" y="2090"/>
                  </a:lnTo>
                  <a:lnTo>
                    <a:pt x="1176" y="2125"/>
                  </a:lnTo>
                  <a:lnTo>
                    <a:pt x="1213" y="2160"/>
                  </a:lnTo>
                  <a:lnTo>
                    <a:pt x="1252" y="2192"/>
                  </a:lnTo>
                  <a:lnTo>
                    <a:pt x="1291" y="2224"/>
                  </a:lnTo>
                  <a:lnTo>
                    <a:pt x="1332" y="2254"/>
                  </a:lnTo>
                  <a:lnTo>
                    <a:pt x="1373" y="2285"/>
                  </a:lnTo>
                  <a:lnTo>
                    <a:pt x="1415" y="2313"/>
                  </a:lnTo>
                  <a:lnTo>
                    <a:pt x="1458" y="2341"/>
                  </a:lnTo>
                  <a:lnTo>
                    <a:pt x="1501" y="2367"/>
                  </a:lnTo>
                  <a:lnTo>
                    <a:pt x="1545" y="2393"/>
                  </a:lnTo>
                  <a:lnTo>
                    <a:pt x="1589" y="2419"/>
                  </a:lnTo>
                  <a:lnTo>
                    <a:pt x="1634" y="2443"/>
                  </a:lnTo>
                  <a:lnTo>
                    <a:pt x="1540" y="1683"/>
                  </a:lnTo>
                  <a:lnTo>
                    <a:pt x="1517" y="1669"/>
                  </a:lnTo>
                  <a:lnTo>
                    <a:pt x="1496" y="1656"/>
                  </a:lnTo>
                  <a:lnTo>
                    <a:pt x="1474" y="1642"/>
                  </a:lnTo>
                  <a:lnTo>
                    <a:pt x="1452" y="1628"/>
                  </a:lnTo>
                  <a:lnTo>
                    <a:pt x="1411" y="1598"/>
                  </a:lnTo>
                  <a:lnTo>
                    <a:pt x="1370" y="1566"/>
                  </a:lnTo>
                  <a:lnTo>
                    <a:pt x="1328" y="1536"/>
                  </a:lnTo>
                  <a:lnTo>
                    <a:pt x="1287" y="1505"/>
                  </a:lnTo>
                  <a:lnTo>
                    <a:pt x="1265" y="1491"/>
                  </a:lnTo>
                  <a:lnTo>
                    <a:pt x="1244" y="1477"/>
                  </a:lnTo>
                  <a:lnTo>
                    <a:pt x="1221" y="1465"/>
                  </a:lnTo>
                  <a:lnTo>
                    <a:pt x="1198" y="1453"/>
                  </a:lnTo>
                  <a:lnTo>
                    <a:pt x="1188" y="1448"/>
                  </a:lnTo>
                  <a:lnTo>
                    <a:pt x="1177" y="1444"/>
                  </a:lnTo>
                  <a:lnTo>
                    <a:pt x="1167" y="1441"/>
                  </a:lnTo>
                  <a:lnTo>
                    <a:pt x="1157" y="1439"/>
                  </a:lnTo>
                  <a:lnTo>
                    <a:pt x="1147" y="1437"/>
                  </a:lnTo>
                  <a:lnTo>
                    <a:pt x="1136" y="1436"/>
                  </a:lnTo>
                  <a:lnTo>
                    <a:pt x="1126" y="1436"/>
                  </a:lnTo>
                  <a:lnTo>
                    <a:pt x="1115" y="1436"/>
                  </a:lnTo>
                  <a:lnTo>
                    <a:pt x="1096" y="1439"/>
                  </a:lnTo>
                  <a:lnTo>
                    <a:pt x="1075" y="1444"/>
                  </a:lnTo>
                  <a:lnTo>
                    <a:pt x="1056" y="1452"/>
                  </a:lnTo>
                  <a:lnTo>
                    <a:pt x="1037" y="1462"/>
                  </a:lnTo>
                  <a:lnTo>
                    <a:pt x="1019" y="1473"/>
                  </a:lnTo>
                  <a:lnTo>
                    <a:pt x="1002" y="1486"/>
                  </a:lnTo>
                  <a:lnTo>
                    <a:pt x="986" y="1500"/>
                  </a:lnTo>
                  <a:lnTo>
                    <a:pt x="971" y="1515"/>
                  </a:lnTo>
                  <a:lnTo>
                    <a:pt x="957" y="1533"/>
                  </a:lnTo>
                  <a:lnTo>
                    <a:pt x="945" y="1550"/>
                  </a:lnTo>
                  <a:lnTo>
                    <a:pt x="934" y="1567"/>
                  </a:lnTo>
                  <a:lnTo>
                    <a:pt x="925" y="1586"/>
                  </a:lnTo>
                  <a:close/>
                  <a:moveTo>
                    <a:pt x="6110" y="1456"/>
                  </a:moveTo>
                  <a:lnTo>
                    <a:pt x="6110" y="1456"/>
                  </a:lnTo>
                  <a:lnTo>
                    <a:pt x="6088" y="1468"/>
                  </a:lnTo>
                  <a:lnTo>
                    <a:pt x="6065" y="1481"/>
                  </a:lnTo>
                  <a:lnTo>
                    <a:pt x="6045" y="1494"/>
                  </a:lnTo>
                  <a:lnTo>
                    <a:pt x="6023" y="1509"/>
                  </a:lnTo>
                  <a:lnTo>
                    <a:pt x="5983" y="1538"/>
                  </a:lnTo>
                  <a:lnTo>
                    <a:pt x="5941" y="1568"/>
                  </a:lnTo>
                  <a:lnTo>
                    <a:pt x="5901" y="1599"/>
                  </a:lnTo>
                  <a:lnTo>
                    <a:pt x="5861" y="1629"/>
                  </a:lnTo>
                  <a:lnTo>
                    <a:pt x="5840" y="1643"/>
                  </a:lnTo>
                  <a:lnTo>
                    <a:pt x="5818" y="1658"/>
                  </a:lnTo>
                  <a:lnTo>
                    <a:pt x="5797" y="1671"/>
                  </a:lnTo>
                  <a:lnTo>
                    <a:pt x="5775" y="1683"/>
                  </a:lnTo>
                  <a:lnTo>
                    <a:pt x="5751" y="1873"/>
                  </a:lnTo>
                  <a:lnTo>
                    <a:pt x="5727" y="2063"/>
                  </a:lnTo>
                  <a:lnTo>
                    <a:pt x="5683" y="2443"/>
                  </a:lnTo>
                  <a:lnTo>
                    <a:pt x="5743" y="2410"/>
                  </a:lnTo>
                  <a:lnTo>
                    <a:pt x="5804" y="2374"/>
                  </a:lnTo>
                  <a:lnTo>
                    <a:pt x="5863" y="2337"/>
                  </a:lnTo>
                  <a:lnTo>
                    <a:pt x="5922" y="2298"/>
                  </a:lnTo>
                  <a:lnTo>
                    <a:pt x="5979" y="2258"/>
                  </a:lnTo>
                  <a:lnTo>
                    <a:pt x="6008" y="2236"/>
                  </a:lnTo>
                  <a:lnTo>
                    <a:pt x="6035" y="2214"/>
                  </a:lnTo>
                  <a:lnTo>
                    <a:pt x="6063" y="2192"/>
                  </a:lnTo>
                  <a:lnTo>
                    <a:pt x="6089" y="2169"/>
                  </a:lnTo>
                  <a:lnTo>
                    <a:pt x="6116" y="2147"/>
                  </a:lnTo>
                  <a:lnTo>
                    <a:pt x="6141" y="2123"/>
                  </a:lnTo>
                  <a:lnTo>
                    <a:pt x="6186" y="2078"/>
                  </a:lnTo>
                  <a:lnTo>
                    <a:pt x="6208" y="2055"/>
                  </a:lnTo>
                  <a:lnTo>
                    <a:pt x="6229" y="2033"/>
                  </a:lnTo>
                  <a:lnTo>
                    <a:pt x="6250" y="2009"/>
                  </a:lnTo>
                  <a:lnTo>
                    <a:pt x="6271" y="1984"/>
                  </a:lnTo>
                  <a:lnTo>
                    <a:pt x="6289" y="1959"/>
                  </a:lnTo>
                  <a:lnTo>
                    <a:pt x="6308" y="1933"/>
                  </a:lnTo>
                  <a:lnTo>
                    <a:pt x="6325" y="1906"/>
                  </a:lnTo>
                  <a:lnTo>
                    <a:pt x="6341" y="1879"/>
                  </a:lnTo>
                  <a:lnTo>
                    <a:pt x="6355" y="1851"/>
                  </a:lnTo>
                  <a:lnTo>
                    <a:pt x="6368" y="1823"/>
                  </a:lnTo>
                  <a:lnTo>
                    <a:pt x="6380" y="1793"/>
                  </a:lnTo>
                  <a:lnTo>
                    <a:pt x="6390" y="1764"/>
                  </a:lnTo>
                  <a:lnTo>
                    <a:pt x="6398" y="1734"/>
                  </a:lnTo>
                  <a:lnTo>
                    <a:pt x="6404" y="1702"/>
                  </a:lnTo>
                  <a:lnTo>
                    <a:pt x="6406" y="1688"/>
                  </a:lnTo>
                  <a:lnTo>
                    <a:pt x="6406" y="1674"/>
                  </a:lnTo>
                  <a:lnTo>
                    <a:pt x="6406" y="1659"/>
                  </a:lnTo>
                  <a:lnTo>
                    <a:pt x="6405" y="1644"/>
                  </a:lnTo>
                  <a:lnTo>
                    <a:pt x="6403" y="1630"/>
                  </a:lnTo>
                  <a:lnTo>
                    <a:pt x="6400" y="1616"/>
                  </a:lnTo>
                  <a:lnTo>
                    <a:pt x="6396" y="1602"/>
                  </a:lnTo>
                  <a:lnTo>
                    <a:pt x="6390" y="1589"/>
                  </a:lnTo>
                  <a:lnTo>
                    <a:pt x="6385" y="1575"/>
                  </a:lnTo>
                  <a:lnTo>
                    <a:pt x="6378" y="1562"/>
                  </a:lnTo>
                  <a:lnTo>
                    <a:pt x="6371" y="1550"/>
                  </a:lnTo>
                  <a:lnTo>
                    <a:pt x="6362" y="1537"/>
                  </a:lnTo>
                  <a:lnTo>
                    <a:pt x="6353" y="1525"/>
                  </a:lnTo>
                  <a:lnTo>
                    <a:pt x="6343" y="1514"/>
                  </a:lnTo>
                  <a:lnTo>
                    <a:pt x="6334" y="1503"/>
                  </a:lnTo>
                  <a:lnTo>
                    <a:pt x="6323" y="1493"/>
                  </a:lnTo>
                  <a:lnTo>
                    <a:pt x="6312" y="1484"/>
                  </a:lnTo>
                  <a:lnTo>
                    <a:pt x="6300" y="1475"/>
                  </a:lnTo>
                  <a:lnTo>
                    <a:pt x="6288" y="1467"/>
                  </a:lnTo>
                  <a:lnTo>
                    <a:pt x="6276" y="1460"/>
                  </a:lnTo>
                  <a:lnTo>
                    <a:pt x="6263" y="1453"/>
                  </a:lnTo>
                  <a:lnTo>
                    <a:pt x="6250" y="1449"/>
                  </a:lnTo>
                  <a:lnTo>
                    <a:pt x="6236" y="1444"/>
                  </a:lnTo>
                  <a:lnTo>
                    <a:pt x="6223" y="1440"/>
                  </a:lnTo>
                  <a:lnTo>
                    <a:pt x="6209" y="1438"/>
                  </a:lnTo>
                  <a:lnTo>
                    <a:pt x="6195" y="1437"/>
                  </a:lnTo>
                  <a:lnTo>
                    <a:pt x="6180" y="1437"/>
                  </a:lnTo>
                  <a:lnTo>
                    <a:pt x="6166" y="1438"/>
                  </a:lnTo>
                  <a:lnTo>
                    <a:pt x="6152" y="1441"/>
                  </a:lnTo>
                  <a:lnTo>
                    <a:pt x="6138" y="1444"/>
                  </a:lnTo>
                  <a:lnTo>
                    <a:pt x="6124" y="1450"/>
                  </a:lnTo>
                  <a:lnTo>
                    <a:pt x="6110" y="145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bIns="900000" anchor="ctr">
              <a:normAutofit fontScale="25000" lnSpcReduction="20000"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9"/>
            </p:custDataLst>
          </p:nvPr>
        </p:nvGrpSpPr>
        <p:grpSpPr>
          <a:xfrm>
            <a:off x="3254771" y="1970870"/>
            <a:ext cx="1409700" cy="421584"/>
            <a:chOff x="3403600" y="1970870"/>
            <a:chExt cx="1257300" cy="421584"/>
          </a:xfrm>
        </p:grpSpPr>
        <p:cxnSp>
          <p:nvCxnSpPr>
            <p:cNvPr id="42" name="直接连接符 41"/>
            <p:cNvCxnSpPr/>
            <p:nvPr>
              <p:custDataLst>
                <p:tags r:id="rId10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3" name="直接连接符 42"/>
            <p:cNvCxnSpPr/>
            <p:nvPr>
              <p:custDataLst>
                <p:tags r:id="rId11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4" name="直接连接符 43"/>
            <p:cNvCxnSpPr/>
            <p:nvPr>
              <p:custDataLst>
                <p:tags r:id="rId12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45" name="直接连接符 44"/>
          <p:cNvCxnSpPr/>
          <p:nvPr>
            <p:custDataLst>
              <p:tags r:id="rId13"/>
            </p:custDataLst>
          </p:nvPr>
        </p:nvCxnSpPr>
        <p:spPr>
          <a:xfrm flipH="1">
            <a:off x="3254772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sp>
        <p:nvSpPr>
          <p:cNvPr id="46" name="文本框 45"/>
          <p:cNvSpPr txBox="1"/>
          <p:nvPr>
            <p:custDataLst>
              <p:tags r:id="rId14"/>
            </p:custDataLst>
          </p:nvPr>
        </p:nvSpPr>
        <p:spPr>
          <a:xfrm>
            <a:off x="1248123" y="2109613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对自己负责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对亲朋负责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对社会负责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15"/>
            </p:custDataLst>
          </p:nvPr>
        </p:nvSpPr>
        <p:spPr>
          <a:xfrm>
            <a:off x="1248123" y="1752913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责任感</a:t>
            </a:r>
            <a:endPara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16"/>
            </p:custDataLst>
          </p:nvPr>
        </p:nvSpPr>
        <p:spPr>
          <a:xfrm>
            <a:off x="1576070" y="3787775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节奏感强，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适应社会变化、与时俱进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9" name="文本框 48"/>
          <p:cNvSpPr txBox="1"/>
          <p:nvPr>
            <p:custDataLst>
              <p:tags r:id="rId17"/>
            </p:custDataLst>
          </p:nvPr>
        </p:nvSpPr>
        <p:spPr>
          <a:xfrm>
            <a:off x="1248123" y="343526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紧迫感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8"/>
            </p:custDataLst>
          </p:nvPr>
        </p:nvSpPr>
        <p:spPr>
          <a:xfrm>
            <a:off x="9082677" y="3744437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适当、合理放权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19"/>
            </p:custDataLst>
          </p:nvPr>
        </p:nvSpPr>
        <p:spPr>
          <a:xfrm>
            <a:off x="9082677" y="338773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放权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20"/>
            </p:custDataLst>
          </p:nvPr>
        </p:nvSpPr>
        <p:spPr>
          <a:xfrm>
            <a:off x="9082405" y="2020570"/>
            <a:ext cx="242443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高瞻远瞩关注环境变化，作出准确预测和决策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；自信而不自负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21"/>
            </p:custDataLst>
          </p:nvPr>
        </p:nvSpPr>
        <p:spPr>
          <a:xfrm>
            <a:off x="9082677" y="1663778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远见与自信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上箭头 53"/>
          <p:cNvSpPr/>
          <p:nvPr>
            <p:custDataLst>
              <p:tags r:id="rId22"/>
            </p:custDataLst>
          </p:nvPr>
        </p:nvSpPr>
        <p:spPr>
          <a:xfrm rot="19800000">
            <a:off x="55184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5" name="上箭头 54"/>
          <p:cNvSpPr/>
          <p:nvPr>
            <p:custDataLst>
              <p:tags r:id="rId23"/>
            </p:custDataLst>
          </p:nvPr>
        </p:nvSpPr>
        <p:spPr>
          <a:xfrm rot="1800000">
            <a:off x="63312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6" name="上箭头 55"/>
          <p:cNvSpPr/>
          <p:nvPr>
            <p:custDataLst>
              <p:tags r:id="rId24"/>
            </p:custDataLst>
          </p:nvPr>
        </p:nvSpPr>
        <p:spPr>
          <a:xfrm rot="5400000">
            <a:off x="6737631" y="3737487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7" name="上箭头 56"/>
          <p:cNvSpPr/>
          <p:nvPr>
            <p:custDataLst>
              <p:tags r:id="rId25"/>
            </p:custDataLst>
          </p:nvPr>
        </p:nvSpPr>
        <p:spPr>
          <a:xfrm rot="9000000">
            <a:off x="6331230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8" name="上箭头 57"/>
          <p:cNvSpPr/>
          <p:nvPr>
            <p:custDataLst>
              <p:tags r:id="rId26"/>
            </p:custDataLst>
          </p:nvPr>
        </p:nvSpPr>
        <p:spPr>
          <a:xfrm rot="12600000">
            <a:off x="5518431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62" name="椭圆 61"/>
          <p:cNvSpPr/>
          <p:nvPr>
            <p:custDataLst>
              <p:tags r:id="rId27"/>
            </p:custDataLst>
          </p:nvPr>
        </p:nvSpPr>
        <p:spPr>
          <a:xfrm>
            <a:off x="6397625" y="4719955"/>
            <a:ext cx="1007745" cy="1007745"/>
          </a:xfrm>
          <a:prstGeom prst="ellipse">
            <a:avLst/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4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61" name="椭圆 60"/>
          <p:cNvSpPr/>
          <p:nvPr>
            <p:custDataLst>
              <p:tags r:id="rId28"/>
            </p:custDataLst>
          </p:nvPr>
        </p:nvSpPr>
        <p:spPr>
          <a:xfrm>
            <a:off x="4772025" y="4732655"/>
            <a:ext cx="1007745" cy="1007745"/>
          </a:xfrm>
          <a:prstGeom prst="ellipse">
            <a:avLst/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3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grpSp>
        <p:nvGrpSpPr>
          <p:cNvPr id="77" name="组合 76"/>
          <p:cNvGrpSpPr/>
          <p:nvPr>
            <p:custDataLst>
              <p:tags r:id="rId29"/>
            </p:custDataLst>
          </p:nvPr>
        </p:nvGrpSpPr>
        <p:grpSpPr>
          <a:xfrm flipV="1">
            <a:off x="3254771" y="5201632"/>
            <a:ext cx="1409700" cy="421584"/>
            <a:chOff x="3403600" y="1970870"/>
            <a:chExt cx="1257300" cy="421584"/>
          </a:xfrm>
        </p:grpSpPr>
        <p:cxnSp>
          <p:nvCxnSpPr>
            <p:cNvPr id="78" name="直接连接符 77"/>
            <p:cNvCxnSpPr/>
            <p:nvPr>
              <p:custDataLst>
                <p:tags r:id="rId30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79" name="直接连接符 78"/>
            <p:cNvCxnSpPr/>
            <p:nvPr>
              <p:custDataLst>
                <p:tags r:id="rId31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0" name="直接连接符 79"/>
            <p:cNvCxnSpPr/>
            <p:nvPr>
              <p:custDataLst>
                <p:tags r:id="rId32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81" name="文本框 80"/>
          <p:cNvSpPr txBox="1"/>
          <p:nvPr>
            <p:custDataLst>
              <p:tags r:id="rId33"/>
            </p:custDataLst>
          </p:nvPr>
        </p:nvSpPr>
        <p:spPr>
          <a:xfrm>
            <a:off x="1248123" y="5474320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幽默乐观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积极进取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宽宏大度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34"/>
            </p:custDataLst>
          </p:nvPr>
        </p:nvSpPr>
        <p:spPr>
          <a:xfrm>
            <a:off x="1248123" y="5117620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成熟的独立人格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4" name="组合 83"/>
          <p:cNvGrpSpPr/>
          <p:nvPr>
            <p:custDataLst>
              <p:tags r:id="rId35"/>
            </p:custDataLst>
          </p:nvPr>
        </p:nvGrpSpPr>
        <p:grpSpPr>
          <a:xfrm flipH="1">
            <a:off x="7508106" y="1970870"/>
            <a:ext cx="1409700" cy="421584"/>
            <a:chOff x="3403600" y="1970870"/>
            <a:chExt cx="1257300" cy="421584"/>
          </a:xfrm>
        </p:grpSpPr>
        <p:cxnSp>
          <p:nvCxnSpPr>
            <p:cNvPr id="85" name="直接连接符 84"/>
            <p:cNvCxnSpPr/>
            <p:nvPr>
              <p:custDataLst>
                <p:tags r:id="rId36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6" name="直接连接符 85"/>
            <p:cNvCxnSpPr/>
            <p:nvPr>
              <p:custDataLst>
                <p:tags r:id="rId37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7" name="直接连接符 86"/>
            <p:cNvCxnSpPr/>
            <p:nvPr>
              <p:custDataLst>
                <p:tags r:id="rId38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88" name="直接连接符 87"/>
          <p:cNvCxnSpPr/>
          <p:nvPr>
            <p:custDataLst>
              <p:tags r:id="rId39"/>
            </p:custDataLst>
          </p:nvPr>
        </p:nvCxnSpPr>
        <p:spPr>
          <a:xfrm>
            <a:off x="8291910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grpSp>
        <p:nvGrpSpPr>
          <p:cNvPr id="89" name="组合 88"/>
          <p:cNvGrpSpPr/>
          <p:nvPr>
            <p:custDataLst>
              <p:tags r:id="rId40"/>
            </p:custDataLst>
          </p:nvPr>
        </p:nvGrpSpPr>
        <p:grpSpPr>
          <a:xfrm flipH="1" flipV="1">
            <a:off x="7508106" y="5201632"/>
            <a:ext cx="1409700" cy="421584"/>
            <a:chOff x="3403600" y="1970870"/>
            <a:chExt cx="1257300" cy="421584"/>
          </a:xfrm>
        </p:grpSpPr>
        <p:cxnSp>
          <p:nvCxnSpPr>
            <p:cNvPr id="90" name="直接连接符 89"/>
            <p:cNvCxnSpPr/>
            <p:nvPr>
              <p:custDataLst>
                <p:tags r:id="rId41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1" name="直接连接符 90"/>
            <p:cNvCxnSpPr/>
            <p:nvPr>
              <p:custDataLst>
                <p:tags r:id="rId42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2" name="直接连接符 91"/>
            <p:cNvCxnSpPr/>
            <p:nvPr>
              <p:custDataLst>
                <p:tags r:id="rId43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93" name="文本框 92"/>
          <p:cNvSpPr txBox="1"/>
          <p:nvPr>
            <p:custDataLst>
              <p:tags r:id="rId44"/>
            </p:custDataLst>
          </p:nvPr>
        </p:nvSpPr>
        <p:spPr>
          <a:xfrm>
            <a:off x="9082677" y="5468397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对待奉献与索取的基本观点与态度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>
            <p:custDataLst>
              <p:tags r:id="rId45"/>
            </p:custDataLst>
          </p:nvPr>
        </p:nvSpPr>
        <p:spPr>
          <a:xfrm>
            <a:off x="9082677" y="511169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价值观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" y="635"/>
            <a:ext cx="12290425" cy="68421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8823325" y="603250"/>
            <a:ext cx="1367790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 flipV="1">
            <a:off x="5173980" y="2561590"/>
            <a:ext cx="1054735" cy="12319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自控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V="1">
            <a:off x="4021455" y="2708910"/>
            <a:ext cx="681355" cy="114617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691514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119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正直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766059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905635" y="3669030"/>
            <a:ext cx="1651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自我超越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6365875" y="3669030"/>
            <a:ext cx="24980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自我认识与管理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43535" y="857885"/>
            <a:ext cx="4805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（三）管理者必备素质（续）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34285" y="5651500"/>
            <a:ext cx="6334125" cy="52197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正直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是管理人员，乃至做人的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基本品质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1385570" y="2561590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控制自己的心情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，学会换位思考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78330" y="4160520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追求上进、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推陈出新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875780" y="4284980"/>
            <a:ext cx="291338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认识自己的优点和不足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；管理自己的工作、时间、生活、同事和上司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325215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2233" name="Freeform 239"/>
          <p:cNvSpPr>
            <a:spLocks noEditPoints="1"/>
          </p:cNvSpPr>
          <p:nvPr/>
        </p:nvSpPr>
        <p:spPr bwMode="auto">
          <a:xfrm>
            <a:off x="4573588" y="2420938"/>
            <a:ext cx="2667000" cy="2667000"/>
          </a:xfrm>
          <a:custGeom>
            <a:avLst/>
            <a:gdLst>
              <a:gd name="T0" fmla="*/ 2147483647 w 2116"/>
              <a:gd name="T1" fmla="*/ 2147483647 h 2116"/>
              <a:gd name="T2" fmla="*/ 2147483647 w 2116"/>
              <a:gd name="T3" fmla="*/ 2147483647 h 2116"/>
              <a:gd name="T4" fmla="*/ 2147483647 w 2116"/>
              <a:gd name="T5" fmla="*/ 2147483647 h 2116"/>
              <a:gd name="T6" fmla="*/ 2147483647 w 2116"/>
              <a:gd name="T7" fmla="*/ 2147483647 h 2116"/>
              <a:gd name="T8" fmla="*/ 2147483647 w 2116"/>
              <a:gd name="T9" fmla="*/ 2147483647 h 2116"/>
              <a:gd name="T10" fmla="*/ 2147483647 w 2116"/>
              <a:gd name="T11" fmla="*/ 2147483647 h 2116"/>
              <a:gd name="T12" fmla="*/ 2147483647 w 2116"/>
              <a:gd name="T13" fmla="*/ 2147483647 h 2116"/>
              <a:gd name="T14" fmla="*/ 2147483647 w 2116"/>
              <a:gd name="T15" fmla="*/ 2147483647 h 2116"/>
              <a:gd name="T16" fmla="*/ 2147483647 w 2116"/>
              <a:gd name="T17" fmla="*/ 0 h 2116"/>
              <a:gd name="T18" fmla="*/ 2147483647 w 2116"/>
              <a:gd name="T19" fmla="*/ 2147483647 h 2116"/>
              <a:gd name="T20" fmla="*/ 2147483647 w 2116"/>
              <a:gd name="T21" fmla="*/ 2147483647 h 2116"/>
              <a:gd name="T22" fmla="*/ 2147483647 w 2116"/>
              <a:gd name="T23" fmla="*/ 2147483647 h 2116"/>
              <a:gd name="T24" fmla="*/ 2147483647 w 2116"/>
              <a:gd name="T25" fmla="*/ 2147483647 h 2116"/>
              <a:gd name="T26" fmla="*/ 2147483647 w 2116"/>
              <a:gd name="T27" fmla="*/ 2147483647 h 2116"/>
              <a:gd name="T28" fmla="*/ 2147483647 w 2116"/>
              <a:gd name="T29" fmla="*/ 2147483647 h 2116"/>
              <a:gd name="T30" fmla="*/ 2147483647 w 2116"/>
              <a:gd name="T31" fmla="*/ 2147483647 h 2116"/>
              <a:gd name="T32" fmla="*/ 0 w 2116"/>
              <a:gd name="T33" fmla="*/ 2147483647 h 2116"/>
              <a:gd name="T34" fmla="*/ 2147483647 w 2116"/>
              <a:gd name="T35" fmla="*/ 2147483647 h 2116"/>
              <a:gd name="T36" fmla="*/ 2147483647 w 2116"/>
              <a:gd name="T37" fmla="*/ 2147483647 h 2116"/>
              <a:gd name="T38" fmla="*/ 2147483647 w 2116"/>
              <a:gd name="T39" fmla="*/ 2147483647 h 2116"/>
              <a:gd name="T40" fmla="*/ 2147483647 w 2116"/>
              <a:gd name="T41" fmla="*/ 2147483647 h 2116"/>
              <a:gd name="T42" fmla="*/ 2147483647 w 2116"/>
              <a:gd name="T43" fmla="*/ 2147483647 h 2116"/>
              <a:gd name="T44" fmla="*/ 2147483647 w 2116"/>
              <a:gd name="T45" fmla="*/ 2147483647 h 2116"/>
              <a:gd name="T46" fmla="*/ 2147483647 w 2116"/>
              <a:gd name="T47" fmla="*/ 2147483647 h 2116"/>
              <a:gd name="T48" fmla="*/ 2147483647 w 2116"/>
              <a:gd name="T49" fmla="*/ 2147483647 h 2116"/>
              <a:gd name="T50" fmla="*/ 2147483647 w 2116"/>
              <a:gd name="T51" fmla="*/ 2147483647 h 2116"/>
              <a:gd name="T52" fmla="*/ 2147483647 w 2116"/>
              <a:gd name="T53" fmla="*/ 2147483647 h 2116"/>
              <a:gd name="T54" fmla="*/ 2147483647 w 2116"/>
              <a:gd name="T55" fmla="*/ 2147483647 h 2116"/>
              <a:gd name="T56" fmla="*/ 2147483647 w 2116"/>
              <a:gd name="T57" fmla="*/ 2147483647 h 2116"/>
              <a:gd name="T58" fmla="*/ 2147483647 w 2116"/>
              <a:gd name="T59" fmla="*/ 2147483647 h 2116"/>
              <a:gd name="T60" fmla="*/ 2147483647 w 2116"/>
              <a:gd name="T61" fmla="*/ 2147483647 h 2116"/>
              <a:gd name="T62" fmla="*/ 2147483647 w 2116"/>
              <a:gd name="T63" fmla="*/ 2147483647 h 2116"/>
              <a:gd name="T64" fmla="*/ 2147483647 w 2116"/>
              <a:gd name="T65" fmla="*/ 2147483647 h 2116"/>
              <a:gd name="T66" fmla="*/ 2147483647 w 2116"/>
              <a:gd name="T67" fmla="*/ 2147483647 h 2116"/>
              <a:gd name="T68" fmla="*/ 2147483647 w 2116"/>
              <a:gd name="T69" fmla="*/ 2147483647 h 211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16"/>
              <a:gd name="T106" fmla="*/ 0 h 2116"/>
              <a:gd name="T107" fmla="*/ 2116 w 2116"/>
              <a:gd name="T108" fmla="*/ 2116 h 211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4" name="Freeform 240"/>
          <p:cNvSpPr>
            <a:spLocks noEditPoints="1"/>
          </p:cNvSpPr>
          <p:nvPr/>
        </p:nvSpPr>
        <p:spPr bwMode="auto">
          <a:xfrm>
            <a:off x="2617788" y="3667125"/>
            <a:ext cx="2319337" cy="2319338"/>
          </a:xfrm>
          <a:custGeom>
            <a:avLst/>
            <a:gdLst>
              <a:gd name="T0" fmla="*/ 2147483647 w 1840"/>
              <a:gd name="T1" fmla="*/ 2147483647 h 1840"/>
              <a:gd name="T2" fmla="*/ 2147483647 w 1840"/>
              <a:gd name="T3" fmla="*/ 2147483647 h 1840"/>
              <a:gd name="T4" fmla="*/ 2147483647 w 1840"/>
              <a:gd name="T5" fmla="*/ 2147483647 h 1840"/>
              <a:gd name="T6" fmla="*/ 2147483647 w 1840"/>
              <a:gd name="T7" fmla="*/ 2147483647 h 1840"/>
              <a:gd name="T8" fmla="*/ 2147483647 w 1840"/>
              <a:gd name="T9" fmla="*/ 2147483647 h 1840"/>
              <a:gd name="T10" fmla="*/ 2147483647 w 1840"/>
              <a:gd name="T11" fmla="*/ 2147483647 h 1840"/>
              <a:gd name="T12" fmla="*/ 2147483647 w 1840"/>
              <a:gd name="T13" fmla="*/ 2147483647 h 1840"/>
              <a:gd name="T14" fmla="*/ 2147483647 w 1840"/>
              <a:gd name="T15" fmla="*/ 2147483647 h 1840"/>
              <a:gd name="T16" fmla="*/ 2147483647 w 1840"/>
              <a:gd name="T17" fmla="*/ 0 h 1840"/>
              <a:gd name="T18" fmla="*/ 2147483647 w 1840"/>
              <a:gd name="T19" fmla="*/ 2147483647 h 1840"/>
              <a:gd name="T20" fmla="*/ 2147483647 w 1840"/>
              <a:gd name="T21" fmla="*/ 2147483647 h 1840"/>
              <a:gd name="T22" fmla="*/ 2147483647 w 1840"/>
              <a:gd name="T23" fmla="*/ 2147483647 h 1840"/>
              <a:gd name="T24" fmla="*/ 2147483647 w 1840"/>
              <a:gd name="T25" fmla="*/ 2147483647 h 1840"/>
              <a:gd name="T26" fmla="*/ 2147483647 w 1840"/>
              <a:gd name="T27" fmla="*/ 2147483647 h 1840"/>
              <a:gd name="T28" fmla="*/ 2147483647 w 1840"/>
              <a:gd name="T29" fmla="*/ 2147483647 h 1840"/>
              <a:gd name="T30" fmla="*/ 2147483647 w 1840"/>
              <a:gd name="T31" fmla="*/ 2147483647 h 1840"/>
              <a:gd name="T32" fmla="*/ 0 w 1840"/>
              <a:gd name="T33" fmla="*/ 2147483647 h 1840"/>
              <a:gd name="T34" fmla="*/ 2147483647 w 1840"/>
              <a:gd name="T35" fmla="*/ 2147483647 h 1840"/>
              <a:gd name="T36" fmla="*/ 2147483647 w 1840"/>
              <a:gd name="T37" fmla="*/ 2147483647 h 1840"/>
              <a:gd name="T38" fmla="*/ 2147483647 w 1840"/>
              <a:gd name="T39" fmla="*/ 2147483647 h 1840"/>
              <a:gd name="T40" fmla="*/ 2147483647 w 1840"/>
              <a:gd name="T41" fmla="*/ 2147483647 h 1840"/>
              <a:gd name="T42" fmla="*/ 2147483647 w 1840"/>
              <a:gd name="T43" fmla="*/ 2147483647 h 1840"/>
              <a:gd name="T44" fmla="*/ 2147483647 w 1840"/>
              <a:gd name="T45" fmla="*/ 2147483647 h 1840"/>
              <a:gd name="T46" fmla="*/ 2147483647 w 1840"/>
              <a:gd name="T47" fmla="*/ 2147483647 h 1840"/>
              <a:gd name="T48" fmla="*/ 2147483647 w 1840"/>
              <a:gd name="T49" fmla="*/ 2147483647 h 1840"/>
              <a:gd name="T50" fmla="*/ 2147483647 w 1840"/>
              <a:gd name="T51" fmla="*/ 2147483647 h 1840"/>
              <a:gd name="T52" fmla="*/ 2147483647 w 1840"/>
              <a:gd name="T53" fmla="*/ 2147483647 h 1840"/>
              <a:gd name="T54" fmla="*/ 2147483647 w 1840"/>
              <a:gd name="T55" fmla="*/ 2147483647 h 1840"/>
              <a:gd name="T56" fmla="*/ 2147483647 w 1840"/>
              <a:gd name="T57" fmla="*/ 2147483647 h 1840"/>
              <a:gd name="T58" fmla="*/ 2147483647 w 1840"/>
              <a:gd name="T59" fmla="*/ 2147483647 h 1840"/>
              <a:gd name="T60" fmla="*/ 2147483647 w 1840"/>
              <a:gd name="T61" fmla="*/ 2147483647 h 1840"/>
              <a:gd name="T62" fmla="*/ 2147483647 w 1840"/>
              <a:gd name="T63" fmla="*/ 2147483647 h 1840"/>
              <a:gd name="T64" fmla="*/ 2147483647 w 1840"/>
              <a:gd name="T65" fmla="*/ 2147483647 h 1840"/>
              <a:gd name="T66" fmla="*/ 2147483647 w 1840"/>
              <a:gd name="T67" fmla="*/ 2147483647 h 1840"/>
              <a:gd name="T68" fmla="*/ 2147483647 w 1840"/>
              <a:gd name="T69" fmla="*/ 2147483647 h 184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840"/>
              <a:gd name="T106" fmla="*/ 0 h 1840"/>
              <a:gd name="T107" fmla="*/ 1840 w 1840"/>
              <a:gd name="T108" fmla="*/ 1840 h 184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38" name="Freeform 241"/>
          <p:cNvSpPr>
            <a:spLocks noEditPoints="1"/>
          </p:cNvSpPr>
          <p:nvPr/>
        </p:nvSpPr>
        <p:spPr bwMode="auto">
          <a:xfrm>
            <a:off x="1152525" y="3178175"/>
            <a:ext cx="1682750" cy="1682750"/>
          </a:xfrm>
          <a:custGeom>
            <a:avLst/>
            <a:gdLst>
              <a:gd name="T0" fmla="*/ 2147483647 w 1335"/>
              <a:gd name="T1" fmla="*/ 2147483647 h 1335"/>
              <a:gd name="T2" fmla="*/ 2147483647 w 1335"/>
              <a:gd name="T3" fmla="*/ 2147483647 h 1335"/>
              <a:gd name="T4" fmla="*/ 2147483647 w 1335"/>
              <a:gd name="T5" fmla="*/ 2147483647 h 1335"/>
              <a:gd name="T6" fmla="*/ 2147483647 w 1335"/>
              <a:gd name="T7" fmla="*/ 2147483647 h 1335"/>
              <a:gd name="T8" fmla="*/ 2147483647 w 1335"/>
              <a:gd name="T9" fmla="*/ 2147483647 h 1335"/>
              <a:gd name="T10" fmla="*/ 2147483647 w 1335"/>
              <a:gd name="T11" fmla="*/ 2147483647 h 1335"/>
              <a:gd name="T12" fmla="*/ 2147483647 w 1335"/>
              <a:gd name="T13" fmla="*/ 2147483647 h 1335"/>
              <a:gd name="T14" fmla="*/ 2147483647 w 1335"/>
              <a:gd name="T15" fmla="*/ 2147483647 h 1335"/>
              <a:gd name="T16" fmla="*/ 2147483647 w 1335"/>
              <a:gd name="T17" fmla="*/ 0 h 1335"/>
              <a:gd name="T18" fmla="*/ 2147483647 w 1335"/>
              <a:gd name="T19" fmla="*/ 2147483647 h 1335"/>
              <a:gd name="T20" fmla="*/ 2147483647 w 1335"/>
              <a:gd name="T21" fmla="*/ 2147483647 h 1335"/>
              <a:gd name="T22" fmla="*/ 2147483647 w 1335"/>
              <a:gd name="T23" fmla="*/ 2147483647 h 1335"/>
              <a:gd name="T24" fmla="*/ 2147483647 w 1335"/>
              <a:gd name="T25" fmla="*/ 2147483647 h 1335"/>
              <a:gd name="T26" fmla="*/ 2147483647 w 1335"/>
              <a:gd name="T27" fmla="*/ 2147483647 h 1335"/>
              <a:gd name="T28" fmla="*/ 2147483647 w 1335"/>
              <a:gd name="T29" fmla="*/ 2147483647 h 1335"/>
              <a:gd name="T30" fmla="*/ 2147483647 w 1335"/>
              <a:gd name="T31" fmla="*/ 2147483647 h 1335"/>
              <a:gd name="T32" fmla="*/ 0 w 1335"/>
              <a:gd name="T33" fmla="*/ 2147483647 h 1335"/>
              <a:gd name="T34" fmla="*/ 2147483647 w 1335"/>
              <a:gd name="T35" fmla="*/ 2147483647 h 1335"/>
              <a:gd name="T36" fmla="*/ 2147483647 w 1335"/>
              <a:gd name="T37" fmla="*/ 2147483647 h 1335"/>
              <a:gd name="T38" fmla="*/ 2147483647 w 1335"/>
              <a:gd name="T39" fmla="*/ 2147483647 h 1335"/>
              <a:gd name="T40" fmla="*/ 2147483647 w 1335"/>
              <a:gd name="T41" fmla="*/ 2147483647 h 1335"/>
              <a:gd name="T42" fmla="*/ 2147483647 w 1335"/>
              <a:gd name="T43" fmla="*/ 2147483647 h 1335"/>
              <a:gd name="T44" fmla="*/ 2147483647 w 1335"/>
              <a:gd name="T45" fmla="*/ 2147483647 h 1335"/>
              <a:gd name="T46" fmla="*/ 2147483647 w 1335"/>
              <a:gd name="T47" fmla="*/ 2147483647 h 1335"/>
              <a:gd name="T48" fmla="*/ 2147483647 w 1335"/>
              <a:gd name="T49" fmla="*/ 2147483647 h 1335"/>
              <a:gd name="T50" fmla="*/ 2147483647 w 1335"/>
              <a:gd name="T51" fmla="*/ 2147483647 h 1335"/>
              <a:gd name="T52" fmla="*/ 2147483647 w 1335"/>
              <a:gd name="T53" fmla="*/ 2147483647 h 1335"/>
              <a:gd name="T54" fmla="*/ 2147483647 w 1335"/>
              <a:gd name="T55" fmla="*/ 2147483647 h 1335"/>
              <a:gd name="T56" fmla="*/ 2147483647 w 1335"/>
              <a:gd name="T57" fmla="*/ 2147483647 h 1335"/>
              <a:gd name="T58" fmla="*/ 2147483647 w 1335"/>
              <a:gd name="T59" fmla="*/ 2147483647 h 1335"/>
              <a:gd name="T60" fmla="*/ 2147483647 w 1335"/>
              <a:gd name="T61" fmla="*/ 2147483647 h 1335"/>
              <a:gd name="T62" fmla="*/ 2147483647 w 1335"/>
              <a:gd name="T63" fmla="*/ 2147483647 h 1335"/>
              <a:gd name="T64" fmla="*/ 2147483647 w 1335"/>
              <a:gd name="T65" fmla="*/ 2147483647 h 1335"/>
              <a:gd name="T66" fmla="*/ 2147483647 w 1335"/>
              <a:gd name="T67" fmla="*/ 2147483647 h 1335"/>
              <a:gd name="T68" fmla="*/ 2147483647 w 1335"/>
              <a:gd name="T69" fmla="*/ 2147483647 h 13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335"/>
              <a:gd name="T106" fmla="*/ 0 h 1335"/>
              <a:gd name="T107" fmla="*/ 1335 w 1335"/>
              <a:gd name="T108" fmla="*/ 1335 h 133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6" name="Freeform 247"/>
          <p:cNvSpPr>
            <a:spLocks noEditPoints="1"/>
          </p:cNvSpPr>
          <p:nvPr/>
        </p:nvSpPr>
        <p:spPr bwMode="auto">
          <a:xfrm>
            <a:off x="3462338" y="4513263"/>
            <a:ext cx="630237" cy="628650"/>
          </a:xfrm>
          <a:custGeom>
            <a:avLst/>
            <a:gdLst>
              <a:gd name="T0" fmla="*/ 2147483647 w 500"/>
              <a:gd name="T1" fmla="*/ 2147483647 h 499"/>
              <a:gd name="T2" fmla="*/ 0 w 500"/>
              <a:gd name="T3" fmla="*/ 2147483647 h 499"/>
              <a:gd name="T4" fmla="*/ 2147483647 w 500"/>
              <a:gd name="T5" fmla="*/ 0 h 499"/>
              <a:gd name="T6" fmla="*/ 2147483647 w 500"/>
              <a:gd name="T7" fmla="*/ 2147483647 h 499"/>
              <a:gd name="T8" fmla="*/ 2147483647 w 500"/>
              <a:gd name="T9" fmla="*/ 2147483647 h 499"/>
              <a:gd name="T10" fmla="*/ 2147483647 w 500"/>
              <a:gd name="T11" fmla="*/ 2147483647 h 499"/>
              <a:gd name="T12" fmla="*/ 2147483647 w 500"/>
              <a:gd name="T13" fmla="*/ 2147483647 h 499"/>
              <a:gd name="T14" fmla="*/ 2147483647 w 500"/>
              <a:gd name="T15" fmla="*/ 2147483647 h 499"/>
              <a:gd name="T16" fmla="*/ 2147483647 w 500"/>
              <a:gd name="T17" fmla="*/ 2147483647 h 499"/>
              <a:gd name="T18" fmla="*/ 2147483647 w 500"/>
              <a:gd name="T19" fmla="*/ 2147483647 h 49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0"/>
              <a:gd name="T31" fmla="*/ 0 h 499"/>
              <a:gd name="T32" fmla="*/ 500 w 500"/>
              <a:gd name="T33" fmla="*/ 499 h 49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0" h="499">
                <a:moveTo>
                  <a:pt x="250" y="499"/>
                </a:moveTo>
                <a:cubicBezTo>
                  <a:pt x="112" y="499"/>
                  <a:pt x="0" y="387"/>
                  <a:pt x="0" y="249"/>
                </a:cubicBezTo>
                <a:cubicBezTo>
                  <a:pt x="0" y="112"/>
                  <a:pt x="112" y="0"/>
                  <a:pt x="250" y="0"/>
                </a:cubicBezTo>
                <a:cubicBezTo>
                  <a:pt x="388" y="0"/>
                  <a:pt x="500" y="112"/>
                  <a:pt x="500" y="249"/>
                </a:cubicBezTo>
                <a:cubicBezTo>
                  <a:pt x="500" y="387"/>
                  <a:pt x="388" y="499"/>
                  <a:pt x="250" y="499"/>
                </a:cubicBezTo>
                <a:close/>
                <a:moveTo>
                  <a:pt x="250" y="140"/>
                </a:moveTo>
                <a:cubicBezTo>
                  <a:pt x="190" y="140"/>
                  <a:pt x="140" y="189"/>
                  <a:pt x="140" y="249"/>
                </a:cubicBezTo>
                <a:cubicBezTo>
                  <a:pt x="140" y="310"/>
                  <a:pt x="190" y="359"/>
                  <a:pt x="250" y="359"/>
                </a:cubicBezTo>
                <a:cubicBezTo>
                  <a:pt x="311" y="359"/>
                  <a:pt x="360" y="310"/>
                  <a:pt x="360" y="249"/>
                </a:cubicBezTo>
                <a:cubicBezTo>
                  <a:pt x="360" y="189"/>
                  <a:pt x="311" y="140"/>
                  <a:pt x="250" y="14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7" name="Freeform 248"/>
          <p:cNvSpPr>
            <a:spLocks noEditPoints="1"/>
          </p:cNvSpPr>
          <p:nvPr/>
        </p:nvSpPr>
        <p:spPr bwMode="auto">
          <a:xfrm>
            <a:off x="5559425" y="3392488"/>
            <a:ext cx="722313" cy="725487"/>
          </a:xfrm>
          <a:custGeom>
            <a:avLst/>
            <a:gdLst>
              <a:gd name="T0" fmla="*/ 2147483647 w 574"/>
              <a:gd name="T1" fmla="*/ 2147483647 h 575"/>
              <a:gd name="T2" fmla="*/ 0 w 574"/>
              <a:gd name="T3" fmla="*/ 2147483647 h 575"/>
              <a:gd name="T4" fmla="*/ 2147483647 w 574"/>
              <a:gd name="T5" fmla="*/ 0 h 575"/>
              <a:gd name="T6" fmla="*/ 2147483647 w 574"/>
              <a:gd name="T7" fmla="*/ 2147483647 h 575"/>
              <a:gd name="T8" fmla="*/ 2147483647 w 574"/>
              <a:gd name="T9" fmla="*/ 2147483647 h 575"/>
              <a:gd name="T10" fmla="*/ 2147483647 w 574"/>
              <a:gd name="T11" fmla="*/ 2147483647 h 575"/>
              <a:gd name="T12" fmla="*/ 2147483647 w 574"/>
              <a:gd name="T13" fmla="*/ 2147483647 h 575"/>
              <a:gd name="T14" fmla="*/ 2147483647 w 574"/>
              <a:gd name="T15" fmla="*/ 2147483647 h 575"/>
              <a:gd name="T16" fmla="*/ 2147483647 w 574"/>
              <a:gd name="T17" fmla="*/ 2147483647 h 575"/>
              <a:gd name="T18" fmla="*/ 2147483647 w 574"/>
              <a:gd name="T19" fmla="*/ 2147483647 h 5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4"/>
              <a:gd name="T31" fmla="*/ 0 h 575"/>
              <a:gd name="T32" fmla="*/ 574 w 574"/>
              <a:gd name="T33" fmla="*/ 575 h 5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4" h="575">
                <a:moveTo>
                  <a:pt x="287" y="575"/>
                </a:moveTo>
                <a:cubicBezTo>
                  <a:pt x="129" y="575"/>
                  <a:pt x="0" y="446"/>
                  <a:pt x="0" y="287"/>
                </a:cubicBezTo>
                <a:cubicBezTo>
                  <a:pt x="0" y="129"/>
                  <a:pt x="129" y="0"/>
                  <a:pt x="287" y="0"/>
                </a:cubicBezTo>
                <a:cubicBezTo>
                  <a:pt x="446" y="0"/>
                  <a:pt x="574" y="129"/>
                  <a:pt x="574" y="287"/>
                </a:cubicBezTo>
                <a:cubicBezTo>
                  <a:pt x="574" y="446"/>
                  <a:pt x="446" y="575"/>
                  <a:pt x="287" y="575"/>
                </a:cubicBezTo>
                <a:close/>
                <a:moveTo>
                  <a:pt x="287" y="160"/>
                </a:moveTo>
                <a:cubicBezTo>
                  <a:pt x="217" y="160"/>
                  <a:pt x="160" y="217"/>
                  <a:pt x="160" y="287"/>
                </a:cubicBezTo>
                <a:cubicBezTo>
                  <a:pt x="160" y="358"/>
                  <a:pt x="217" y="415"/>
                  <a:pt x="287" y="415"/>
                </a:cubicBezTo>
                <a:cubicBezTo>
                  <a:pt x="357" y="415"/>
                  <a:pt x="414" y="358"/>
                  <a:pt x="414" y="287"/>
                </a:cubicBezTo>
                <a:cubicBezTo>
                  <a:pt x="414" y="217"/>
                  <a:pt x="357" y="160"/>
                  <a:pt x="287" y="16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41" name="Freeform 249"/>
          <p:cNvSpPr>
            <a:spLocks noEditPoints="1"/>
          </p:cNvSpPr>
          <p:nvPr/>
        </p:nvSpPr>
        <p:spPr bwMode="auto">
          <a:xfrm>
            <a:off x="1766888" y="3794125"/>
            <a:ext cx="457200" cy="457200"/>
          </a:xfrm>
          <a:custGeom>
            <a:avLst/>
            <a:gdLst>
              <a:gd name="T0" fmla="*/ 2147483647 w 363"/>
              <a:gd name="T1" fmla="*/ 2147483647 h 363"/>
              <a:gd name="T2" fmla="*/ 0 w 363"/>
              <a:gd name="T3" fmla="*/ 2147483647 h 363"/>
              <a:gd name="T4" fmla="*/ 2147483647 w 363"/>
              <a:gd name="T5" fmla="*/ 0 h 363"/>
              <a:gd name="T6" fmla="*/ 2147483647 w 363"/>
              <a:gd name="T7" fmla="*/ 2147483647 h 363"/>
              <a:gd name="T8" fmla="*/ 2147483647 w 363"/>
              <a:gd name="T9" fmla="*/ 2147483647 h 363"/>
              <a:gd name="T10" fmla="*/ 2147483647 w 363"/>
              <a:gd name="T11" fmla="*/ 2147483647 h 363"/>
              <a:gd name="T12" fmla="*/ 2147483647 w 363"/>
              <a:gd name="T13" fmla="*/ 2147483647 h 363"/>
              <a:gd name="T14" fmla="*/ 2147483647 w 363"/>
              <a:gd name="T15" fmla="*/ 2147483647 h 363"/>
              <a:gd name="T16" fmla="*/ 2147483647 w 363"/>
              <a:gd name="T17" fmla="*/ 2147483647 h 363"/>
              <a:gd name="T18" fmla="*/ 2147483647 w 363"/>
              <a:gd name="T19" fmla="*/ 2147483647 h 3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3"/>
              <a:gd name="T31" fmla="*/ 0 h 363"/>
              <a:gd name="T32" fmla="*/ 363 w 363"/>
              <a:gd name="T33" fmla="*/ 363 h 36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3" h="363">
                <a:moveTo>
                  <a:pt x="181" y="363"/>
                </a:moveTo>
                <a:cubicBezTo>
                  <a:pt x="81" y="363"/>
                  <a:pt x="0" y="282"/>
                  <a:pt x="0" y="181"/>
                </a:cubicBezTo>
                <a:cubicBezTo>
                  <a:pt x="0" y="81"/>
                  <a:pt x="81" y="0"/>
                  <a:pt x="181" y="0"/>
                </a:cubicBezTo>
                <a:cubicBezTo>
                  <a:pt x="281" y="0"/>
                  <a:pt x="363" y="81"/>
                  <a:pt x="363" y="181"/>
                </a:cubicBezTo>
                <a:cubicBezTo>
                  <a:pt x="363" y="282"/>
                  <a:pt x="281" y="363"/>
                  <a:pt x="181" y="363"/>
                </a:cubicBezTo>
                <a:close/>
                <a:moveTo>
                  <a:pt x="181" y="120"/>
                </a:moveTo>
                <a:cubicBezTo>
                  <a:pt x="147" y="120"/>
                  <a:pt x="120" y="147"/>
                  <a:pt x="120" y="181"/>
                </a:cubicBezTo>
                <a:cubicBezTo>
                  <a:pt x="120" y="215"/>
                  <a:pt x="147" y="243"/>
                  <a:pt x="181" y="243"/>
                </a:cubicBezTo>
                <a:cubicBezTo>
                  <a:pt x="215" y="243"/>
                  <a:pt x="243" y="215"/>
                  <a:pt x="243" y="181"/>
                </a:cubicBezTo>
                <a:cubicBezTo>
                  <a:pt x="243" y="147"/>
                  <a:pt x="215" y="120"/>
                  <a:pt x="181" y="12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pic>
        <p:nvPicPr>
          <p:cNvPr id="154642" name="Group 67"/>
          <p:cNvPicPr preferRelativeResize="0">
            <a:picLocks noChangeArrowheads="1"/>
          </p:cNvPicPr>
          <p:nvPr/>
        </p:nvPicPr>
        <p:blipFill>
          <a:blip r:embed="rId1">
            <a:lum bright="-34000"/>
          </a:blip>
          <a:srcRect/>
          <a:stretch>
            <a:fillRect/>
          </a:stretch>
        </p:blipFill>
        <p:spPr bwMode="auto">
          <a:xfrm>
            <a:off x="766763" y="2924175"/>
            <a:ext cx="1504950" cy="2170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271588" y="1458913"/>
            <a:ext cx="242633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solidFill>
                  <a:srgbClr val="08489B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solidFill>
                  <a:srgbClr val="08489B"/>
                </a:solidFill>
                <a:ea typeface="微软雅黑" panose="020B0503020204020204" pitchFamily="34" charset="-122"/>
              </a:rPr>
              <a:t>管理者的角色分类</a:t>
            </a:r>
            <a:endParaRPr lang="zh-CN" altLang="en-US" sz="2000" b="1">
              <a:solidFill>
                <a:srgbClr val="08489B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54645" name="Straight Connector 82"/>
          <p:cNvCxnSpPr>
            <a:cxnSpLocks noChangeShapeType="1"/>
          </p:cNvCxnSpPr>
          <p:nvPr/>
        </p:nvCxnSpPr>
        <p:spPr bwMode="auto">
          <a:xfrm>
            <a:off x="5016500" y="5589588"/>
            <a:ext cx="2760663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prstDash val="sysDot"/>
            <a:miter lim="800000"/>
            <a:tailEnd type="oval" w="med" len="med"/>
          </a:ln>
        </p:spPr>
      </p:cxnSp>
      <p:sp>
        <p:nvSpPr>
          <p:cNvPr id="52248" name="TextBox 84"/>
          <p:cNvSpPr txBox="1">
            <a:spLocks noChangeArrowheads="1"/>
          </p:cNvSpPr>
          <p:nvPr/>
        </p:nvSpPr>
        <p:spPr bwMode="auto">
          <a:xfrm>
            <a:off x="8394700" y="1673225"/>
            <a:ext cx="2952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管理者角色描述与特征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46" name="TextBox 87"/>
          <p:cNvSpPr txBox="1">
            <a:spLocks noChangeArrowheads="1"/>
          </p:cNvSpPr>
          <p:nvPr/>
        </p:nvSpPr>
        <p:spPr bwMode="auto">
          <a:xfrm>
            <a:off x="8401050" y="4653280"/>
            <a:ext cx="2444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管理者的必备素质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4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4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3" dur="4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52233" grpId="0" bldLvl="0" animBg="1"/>
      <p:bldP spid="52233" grpId="1" bldLvl="0" animBg="1"/>
      <p:bldP spid="52234" grpId="0" bldLvl="0" animBg="1"/>
      <p:bldP spid="52234" grpId="1" bldLvl="0" animBg="1"/>
      <p:bldP spid="154638" grpId="0" bldLvl="0" animBg="1"/>
      <p:bldP spid="154638" grpId="1" bldLvl="0" animBg="1"/>
      <p:bldP spid="52236" grpId="0" bldLvl="0" animBg="1"/>
      <p:bldP spid="52237" grpId="0" bldLvl="0" animBg="1"/>
      <p:bldP spid="154641" grpId="0" bldLvl="0" animBg="1"/>
      <p:bldP spid="74" grpId="0"/>
      <p:bldP spid="52248" grpId="0"/>
      <p:bldP spid="522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948815" y="2068830"/>
            <a:ext cx="8513445" cy="415925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83890" y="1546860"/>
            <a:ext cx="410337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他们各扮演什么管理角色</a:t>
            </a:r>
            <a:endParaRPr lang="zh-CN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5180" y="2446020"/>
            <a:ext cx="8041640" cy="3485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张玲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是一家造纸厂的厂长，这家工厂正面临着一项指控：厂里排泄出来的废水污染了邻近的河流，因此张玲必须到当地的环保局去为本厂申辩。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王军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该厂的技术工程部经理，他负责自己那个部门的工作和销售部门的计划相协调。李刚负责厂里的生产管理，他刚接到通知：昨天向本厂提供包装纸板箱的那家供应商遭了火灾，至少在一个月内无法供货，而本厂的包装车间想知道，现在他们该干什么。李刚说，他会解决这个问题的。最后一个是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罗兰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，她负责办公室的文字处理工作，办公室里的职工们为争一张办公桌刚刚发生了一场纠纷，因为它离打印机最远，环境最安静。</a:t>
            </a:r>
            <a:endParaRPr sz="1800" b="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sz="180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问题：在这家造纸厂里。张玲、 王军、 李刚、 罗兰分别扮演了什么管理角色？</a:t>
            </a:r>
            <a:endParaRPr sz="180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  <p:bldP spid="2" grpId="0" bldLvl="0" animBg="1"/>
      <p:bldP spid="2" grpId="1" animBg="1"/>
      <p:bldP spid="2" grpId="2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545" y="1059180"/>
            <a:ext cx="1856105" cy="52197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预习任务：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1015365"/>
            <a:ext cx="10271125" cy="9432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63370" y="2475865"/>
            <a:ext cx="5922010" cy="22453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管理者要扮演好十种角色，履行四大职能，除了具备一定的素质之外，还必须掌握的技能（能即力）。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请思考，要做好计划、组织、领导和控制工作，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管理者需要哪些技能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5529533" y="3229899"/>
            <a:ext cx="145288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</a:rPr>
              <a:t>管理学基础</a:t>
            </a:r>
            <a:endParaRPr lang="zh-CN" altLang="en-US" sz="2000" b="1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99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  <p:bldP spid="5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170021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55" y="305308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11268" grpId="0"/>
      <p:bldP spid="1127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51855" y="4869815"/>
            <a:ext cx="5133975" cy="1603375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32525" y="4598670"/>
            <a:ext cx="4676775" cy="679450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90273" y="1166178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22695" y="1534795"/>
            <a:ext cx="4389755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掌握管理者角色划分及管理素质的内容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205855" y="5232400"/>
            <a:ext cx="4677410" cy="10502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培养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运用已学知识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分析问题、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推导新知识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4" name="Line 48"/>
          <p:cNvSpPr>
            <a:spLocks noChangeShapeType="1"/>
          </p:cNvSpPr>
          <p:nvPr/>
        </p:nvSpPr>
        <p:spPr bwMode="auto">
          <a:xfrm>
            <a:off x="4082415" y="3714750"/>
            <a:ext cx="1694180" cy="150939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438390" y="459835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素质目标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65533" y="92043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37120" y="84899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9"/>
          <p:cNvSpPr>
            <a:spLocks noChangeArrowheads="1"/>
          </p:cNvSpPr>
          <p:nvPr/>
        </p:nvSpPr>
        <p:spPr bwMode="auto">
          <a:xfrm>
            <a:off x="5990590" y="2833370"/>
            <a:ext cx="5133975" cy="1710690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376035" y="3300095"/>
            <a:ext cx="438975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能根据管理者的角色分析管理者的工作职责；让有意识地培养自己的管理素质和技能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52"/>
          <p:cNvSpPr>
            <a:spLocks noChangeArrowheads="1"/>
          </p:cNvSpPr>
          <p:nvPr/>
        </p:nvSpPr>
        <p:spPr bwMode="auto">
          <a:xfrm>
            <a:off x="6218873" y="267176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490460" y="260032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能力目标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V="1">
            <a:off x="4008755" y="3555365"/>
            <a:ext cx="2367280" cy="15938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3315" grpId="0" animBg="1"/>
      <p:bldP spid="11268" grpId="0" bldLvl="0" animBg="1"/>
      <p:bldP spid="13323" grpId="0" bldLvl="0" animBg="1"/>
      <p:bldP spid="13324" grpId="0"/>
      <p:bldP spid="13325" grpId="0" bldLvl="0" animBg="1"/>
      <p:bldP spid="13326" grpId="0"/>
      <p:bldP spid="11282" grpId="0" animBg="1"/>
      <p:bldP spid="11284" grpId="0" bldLvl="0" animBg="1"/>
      <p:bldP spid="11286" grpId="0" bldLvl="0" animBg="1"/>
      <p:bldP spid="13335" grpId="0"/>
      <p:bldP spid="11288" grpId="0" bldLvl="0" animBg="1"/>
      <p:bldP spid="13337" grpId="0"/>
      <p:bldP spid="13338" grpId="0"/>
      <p:bldP spid="2" grpId="0" bldLvl="0" animBg="1"/>
      <p:bldP spid="4" grpId="0"/>
      <p:bldP spid="5" grpId="0" bldLvl="0" animBg="1"/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249142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A000220150821B78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5360" y="765175"/>
            <a:ext cx="7444105" cy="457835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845820" y="5027930"/>
            <a:ext cx="10160000" cy="1795145"/>
          </a:xfrm>
          <a:prstGeom prst="round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25550" y="5233670"/>
            <a:ext cx="97415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新入职的LISA以成为一名优秀的管理者为自己奋斗的目标，因此她需要了解一名管理者需要做哪些工作、扮演什么角色，需要何种素质，才能知道自己努力的方向。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79070" y="1102995"/>
            <a:ext cx="1733550" cy="720090"/>
          </a:xfrm>
          <a:prstGeom prst="roundRect">
            <a:avLst/>
          </a:prstGeom>
          <a:scene3d>
            <a:camera prst="orthographicFront"/>
            <a:lightRig rig="glow" dir="t">
              <a:rot lat="0" lon="0" rev="0"/>
            </a:lightRig>
          </a:scene3d>
          <a:sp3d prstMaterial="dkEdge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情景导入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35635" y="1520190"/>
            <a:ext cx="10732135" cy="467169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1560" y="1668780"/>
            <a:ext cx="101917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李莉是某市有名的女强人，典型的职业女性，担任某宾馆的总经理已经10年了，请看她的日程表。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出门，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46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到公司，开始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读报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6：00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准时召开高层领导班子碰头会。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会议的议题是由运营副总经理汇报全面质量管理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计划的进展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情况；讨论年度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资金预算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情况；解决第二分部春节期间由于供热系统出现问题而引起的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顾客投诉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；如何针对今年的“五一黄金周”做广告来提高宾馆的收入。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7：30，公司雷打不动的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早操、早歌时间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，“一日之计在于晨”， 李莉认为这是企业文化的一项重要内容，早操锻炼身体、早歌凝聚人心。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7：50，李莉登上了前往第三分部的汽车，进行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走动管理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8：40，到达目的地，她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走访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了每一位员工及一些顾客，与他们进行了亲切的交谈。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11：30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13：00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午餐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。结束后回办公室，沏上咖啡后，铺开稿纸，准备写讲稿。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13：30 ，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接见某装饰公司的胡经理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15：00，送走胡经理后，李莉的注意力又回到了十分钟的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讲稿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上，以便在明天的旅游业协会上致辞。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李莉喜欢像今天这样紧张而有序的日子，她觉得这样才过得充实、有意义。每当总结一天的情况，进而看到公司在一天天的发展壮大，李莉浑身的疲惫就会烟消云散，取而代之的是全身的兴奋和喜悦之情。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723640" y="891540"/>
            <a:ext cx="3379470" cy="644525"/>
            <a:chOff x="814328" y="3219334"/>
            <a:chExt cx="2797200" cy="432536"/>
          </a:xfrm>
        </p:grpSpPr>
        <p:grpSp>
          <p:nvGrpSpPr>
            <p:cNvPr id="20" name="组合 19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28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1" name="椭圆 30"/>
              <p:cNvSpPr/>
              <p:nvPr/>
            </p:nvSpPr>
            <p:spPr>
              <a:xfrm>
                <a:off x="2307233" y="3420246"/>
                <a:ext cx="524064" cy="2793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Box 11"/>
            <p:cNvSpPr txBox="1"/>
            <p:nvPr/>
          </p:nvSpPr>
          <p:spPr>
            <a:xfrm>
              <a:off x="1420202" y="3302221"/>
              <a:ext cx="2191136" cy="3302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导入案例</a:t>
              </a:r>
              <a:endParaRPr lang="zh-CN" altLang="en-US" sz="3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bldLvl="0" animBg="1"/>
      <p:bldP spid="2" grpId="1" animBg="1"/>
      <p:bldP spid="2" grpId="2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5" name="图片 4" descr="A000220150321A36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7595" y="1736090"/>
            <a:ext cx="2755900" cy="4286250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1877060" y="3136900"/>
            <a:ext cx="5550535" cy="244221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val 53"/>
          <p:cNvSpPr>
            <a:spLocks noChangeArrowheads="1"/>
          </p:cNvSpPr>
          <p:nvPr/>
        </p:nvSpPr>
        <p:spPr bwMode="auto">
          <a:xfrm>
            <a:off x="3631565" y="2604770"/>
            <a:ext cx="2040890" cy="1147445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p>
            <a:pPr algn="ctr" eaLnBrk="0" hangingPunct="0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想一想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89760" y="4164965"/>
            <a:ext cx="55378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李莉在一天的活动中通过扮演以下角色来履行管理职能？</a:t>
            </a:r>
            <a:endParaRPr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7522642" y="1122900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椭圆 7"/>
          <p:cNvSpPr/>
          <p:nvPr/>
        </p:nvSpPr>
        <p:spPr>
          <a:xfrm>
            <a:off x="3637412" y="4033670"/>
            <a:ext cx="3856079" cy="906479"/>
          </a:xfrm>
          <a:custGeom>
            <a:avLst/>
            <a:gdLst>
              <a:gd name="connsiteX0" fmla="*/ 5141438 w 5232878"/>
              <a:gd name="connsiteY0" fmla="*/ 0 h 1208638"/>
              <a:gd name="connsiteX1" fmla="*/ 2570719 w 5232878"/>
              <a:gd name="connsiteY1" fmla="*/ 1208638 h 1208638"/>
              <a:gd name="connsiteX2" fmla="*/ 0 w 5232878"/>
              <a:gd name="connsiteY2" fmla="*/ 0 h 1208638"/>
              <a:gd name="connsiteX3" fmla="*/ 5232878 w 5232878"/>
              <a:gd name="connsiteY3" fmla="*/ 91440 h 1208638"/>
              <a:gd name="connsiteX0-1" fmla="*/ 5141438 w 5141438"/>
              <a:gd name="connsiteY0-2" fmla="*/ 0 h 1208638"/>
              <a:gd name="connsiteX1-3" fmla="*/ 2570719 w 5141438"/>
              <a:gd name="connsiteY1-4" fmla="*/ 1208638 h 1208638"/>
              <a:gd name="connsiteX2-5" fmla="*/ 0 w 5141438"/>
              <a:gd name="connsiteY2-6" fmla="*/ 0 h 1208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141438" h="1208638">
                <a:moveTo>
                  <a:pt x="5141438" y="0"/>
                </a:moveTo>
                <a:cubicBezTo>
                  <a:pt x="4741027" y="708082"/>
                  <a:pt x="3740838" y="1208638"/>
                  <a:pt x="2570719" y="1208638"/>
                </a:cubicBezTo>
                <a:cubicBezTo>
                  <a:pt x="1400600" y="1208638"/>
                  <a:pt x="400411" y="708082"/>
                  <a:pt x="0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>
            <a:endCxn id="6" idx="1"/>
          </p:cNvCxnSpPr>
          <p:nvPr/>
        </p:nvCxnSpPr>
        <p:spPr>
          <a:xfrm>
            <a:off x="5563319" y="3584470"/>
            <a:ext cx="2768" cy="135568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0"/>
          <p:cNvSpPr txBox="1"/>
          <p:nvPr/>
        </p:nvSpPr>
        <p:spPr>
          <a:xfrm>
            <a:off x="2179068" y="4522990"/>
            <a:ext cx="1458162" cy="1268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领导者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联络者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41"/>
          <p:cNvSpPr txBox="1"/>
          <p:nvPr/>
        </p:nvSpPr>
        <p:spPr>
          <a:xfrm>
            <a:off x="4837065" y="5360445"/>
            <a:ext cx="1458162" cy="1268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传播者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发言人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42"/>
          <p:cNvSpPr txBox="1"/>
          <p:nvPr/>
        </p:nvSpPr>
        <p:spPr>
          <a:xfrm>
            <a:off x="7769235" y="4322855"/>
            <a:ext cx="1458162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企业家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冲突管理者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资源分配者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谈判者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777781" y="2294662"/>
            <a:ext cx="1563386" cy="1563386"/>
            <a:chOff x="2848131" y="1860029"/>
            <a:chExt cx="3807502" cy="3807502"/>
          </a:xfrm>
        </p:grpSpPr>
        <p:sp>
          <p:nvSpPr>
            <p:cNvPr id="12" name="椭圆 11"/>
            <p:cNvSpPr/>
            <p:nvPr/>
          </p:nvSpPr>
          <p:spPr>
            <a:xfrm>
              <a:off x="2848131" y="1860029"/>
              <a:ext cx="3807502" cy="380750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91"/>
            <p:cNvSpPr txBox="1"/>
            <p:nvPr/>
          </p:nvSpPr>
          <p:spPr>
            <a:xfrm>
              <a:off x="3052050" y="3335068"/>
              <a:ext cx="3414654" cy="1121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角色分类</a:t>
              </a:r>
              <a:endPara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椭圆 13"/>
          <p:cNvSpPr/>
          <p:nvPr/>
        </p:nvSpPr>
        <p:spPr>
          <a:xfrm>
            <a:off x="2287905" y="3313430"/>
            <a:ext cx="1888490" cy="110236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人际角色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777740" y="4415155"/>
            <a:ext cx="1770380" cy="94551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信息角色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6988175" y="3314065"/>
            <a:ext cx="1758315" cy="86677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决策角色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708150" y="1341755"/>
            <a:ext cx="9286875" cy="95313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亨利·明茨伯格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研究发现管理者扮演着十种角色，这十种角色可被归入三大类：人际角色、信息角色和决策角色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6235" y="819785"/>
            <a:ext cx="5735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"/>
  <p:tag name="KSO_WM_UNIT_ID" val="257*l_i*1_1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2"/>
  <p:tag name="KSO_WM_UNIT_ID" val="257*l_i*1_1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3"/>
  <p:tag name="KSO_WM_UNIT_ID" val="257*l_i*1_1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4"/>
  <p:tag name="KSO_WM_UNIT_ID" val="257*l_i*1_1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5"/>
  <p:tag name="KSO_WM_UNIT_ID" val="257*l_i*1_1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1_1"/>
  <p:tag name="KSO_WM_UNIT_ID" val="257*l_h_f*1_1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1_1"/>
  <p:tag name="KSO_WM_UNIT_ID" val="257*l_h_a*1_1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5"/>
  <p:tag name="KSO_WM_UNIT_TEXT_FILL_TYPE" val="1"/>
</p:tagLst>
</file>

<file path=ppt/tags/tag1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3_1"/>
  <p:tag name="KSO_WM_UNIT_ID" val="257*l_h_a*1_3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6"/>
  <p:tag name="KSO_WM_UNIT_TEXT_FILL_TYPE" val="1"/>
</p:tagLst>
</file>

<file path=ppt/tags/tag1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4_1"/>
  <p:tag name="KSO_WM_UNIT_ID" val="257*l_h_f*1_4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9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4_1"/>
  <p:tag name="KSO_WM_UNIT_ID" val="257*l_h_a*1_4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9"/>
  <p:tag name="KSO_WM_UNIT_TEXT_FILL_TYPE" val="1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"/>
  <p:tag name="KSO_WM_UNIT_ID" val="257*l_i*1_3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2_1"/>
  <p:tag name="KSO_WM_UNIT_ID" val="257*l_h_f*1_2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2_1"/>
  <p:tag name="KSO_WM_UNIT_ID" val="257*l_h_a*1_2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8"/>
  <p:tag name="KSO_WM_UNIT_TEXT_FILL_TYPE" val="1"/>
</p:tagLst>
</file>

<file path=ppt/tags/tag2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6"/>
  <p:tag name="KSO_WM_UNIT_ID" val="257*l_i*1_16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7"/>
  <p:tag name="KSO_WM_UNIT_ID" val="257*l_i*1_17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8"/>
  <p:tag name="KSO_WM_UNIT_ID" val="257*l_i*1_18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2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9"/>
  <p:tag name="KSO_WM_UNIT_ID" val="257*l_i*1_19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0"/>
  <p:tag name="KSO_WM_UNIT_ID" val="257*l_i*1_20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1"/>
  <p:tag name="KSO_WM_UNIT_ID" val="257*l_i*1_21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3"/>
  <p:tag name="KSO_WM_UNIT_ID" val="257*l_i*1_23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55"/>
  <p:tag name="KSO_WM_TEMPLATE_CATEGORY" val="diagram"/>
  <p:tag name="KSO_WM_TEMPLATE_INDEX" val="783"/>
  <p:tag name="KSO_WM_UNIT_INDEX" val="55"/>
</p:tagLst>
</file>

<file path=ppt/tags/tag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5"/>
  <p:tag name="KSO_WM_UNIT_ID" val="257*l_i*1_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3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5"/>
  <p:tag name="KSO_WM_UNIT_ID" val="257*l_i*1_2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6"/>
  <p:tag name="KSO_WM_UNIT_ID" val="257*l_i*1_26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7"/>
  <p:tag name="KSO_WM_UNIT_ID" val="257*l_i*1_27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5_1"/>
  <p:tag name="KSO_WM_UNIT_ID" val="257*l_h_f*1_5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5_1"/>
  <p:tag name="KSO_WM_UNIT_ID" val="257*l_h_a*1_5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7"/>
  <p:tag name="KSO_WM_UNIT_TEXT_FILL_TYPE" val="1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64"/>
  <p:tag name="KSO_WM_TEMPLATE_CATEGORY" val="diagram"/>
  <p:tag name="KSO_WM_TEMPLATE_INDEX" val="783"/>
  <p:tag name="KSO_WM_UNIT_INDEX" val="64"/>
</p:tagLst>
</file>

<file path=ppt/tags/tag3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8"/>
  <p:tag name="KSO_WM_UNIT_ID" val="257*l_i*1_28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9"/>
  <p:tag name="KSO_WM_UNIT_ID" val="257*l_i*1_29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0"/>
  <p:tag name="KSO_WM_UNIT_ID" val="257*l_i*1_30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9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1"/>
  <p:tag name="KSO_WM_UNIT_ID" val="257*l_i*1_31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7"/>
  <p:tag name="KSO_WM_UNIT_ID" val="257*l_i*1_7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72"/>
  <p:tag name="KSO_WM_TEMPLATE_CATEGORY" val="diagram"/>
  <p:tag name="KSO_WM_TEMPLATE_INDEX" val="783"/>
  <p:tag name="KSO_WM_UNIT_INDEX" val="72"/>
</p:tagLst>
</file>

<file path=ppt/tags/tag4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2"/>
  <p:tag name="KSO_WM_UNIT_ID" val="257*l_i*1_3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3"/>
  <p:tag name="KSO_WM_UNIT_ID" val="257*l_i*1_3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4"/>
  <p:tag name="KSO_WM_UNIT_ID" val="257*l_i*1_3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6_1"/>
  <p:tag name="KSO_WM_UNIT_ID" val="257*l_h_f*1_6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6_1"/>
  <p:tag name="KSO_WM_UNIT_ID" val="257*l_h_a*1_6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10"/>
  <p:tag name="KSO_WM_UNIT_TEXT_FILL_TYPE" val="1"/>
</p:tagLst>
</file>

<file path=ppt/tags/tag4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9.xml><?xml version="1.0" encoding="utf-8"?>
<p:tagLst xmlns:p="http://schemas.openxmlformats.org/presentationml/2006/main">
  <p:tag name="TIMING" val="|0.7|1|0.6|0.6"/>
</p:tagLst>
</file>

<file path=ppt/tags/tag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9"/>
  <p:tag name="KSO_WM_UNIT_ID" val="257*l_i*1_9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19"/>
  <p:tag name="KSO_WM_TEMPLATE_CATEGORY" val="diagram"/>
  <p:tag name="KSO_WM_TEMPLATE_INDEX" val="783"/>
  <p:tag name="KSO_WM_UNIT_INDEX" val="19"/>
</p:tagLst>
</file>

<file path=ppt/tags/tag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0"/>
  <p:tag name="KSO_WM_UNIT_ID" val="257*l_i*1_10"/>
  <p:tag name="KSO_WM_UNIT_CLEAR" val="1"/>
  <p:tag name="KSO_WM_UNIT_LAYERLEVEL" val="1_1"/>
  <p:tag name="KSO_WM_BEAUTIFY_FLAG" val="#wm#"/>
  <p:tag name="KSO_WM_DIAGRAM_GROUP_CODE" val="l1-1"/>
  <p:tag name="KSO_WM_UNIT_TEXT_FILL_FORE_SCHEMECOLOR_INDEX" val="2"/>
  <p:tag name="KSO_WM_UNIT_TEXT_FILL_TYPE" val="1"/>
</p:tagLst>
</file>

<file path=ppt/tags/tag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1"/>
  <p:tag name="KSO_WM_UNIT_ID" val="257*l_i*1_1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24"/>
  <p:tag name="KSO_WM_TEMPLATE_CATEGORY" val="diagram"/>
  <p:tag name="KSO_WM_TEMPLATE_INDEX" val="783"/>
  <p:tag name="KSO_WM_UNIT_INDEX" val="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3812</Words>
  <Application>WPS 演示</Application>
  <PresentationFormat>自定义</PresentationFormat>
  <Paragraphs>578</Paragraphs>
  <Slides>25</Slides>
  <Notes>40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3" baseType="lpstr">
      <vt:lpstr>Arial</vt:lpstr>
      <vt:lpstr>宋体</vt:lpstr>
      <vt:lpstr>Wingdings</vt:lpstr>
      <vt:lpstr>Calibri</vt:lpstr>
      <vt:lpstr>微软雅黑</vt:lpstr>
      <vt:lpstr>Impact</vt:lpstr>
      <vt:lpstr>HY헤드라인M</vt:lpstr>
      <vt:lpstr>楷体_GB2312</vt:lpstr>
      <vt:lpstr>Arial Unicode MS</vt:lpstr>
      <vt:lpstr>黑体</vt:lpstr>
      <vt:lpstr>楷体_GB2312</vt:lpstr>
      <vt:lpstr>Arial Black</vt:lpstr>
      <vt:lpstr>幼圆</vt:lpstr>
      <vt:lpstr>Britannic Bold</vt:lpstr>
      <vt:lpstr>Malgun Gothic</vt:lpstr>
      <vt:lpstr>新宋体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hl81829782</Company>
  <LinksUpToDate>false</LinksUpToDate>
  <SharedDoc>false</SharedDoc>
  <HyperlinksChanged>false</HyperlinksChanged>
  <AppVersion>14.0000</AppVersion>
  <Manager>hl81829782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plumstory</cp:lastModifiedBy>
  <cp:revision>1863</cp:revision>
  <dcterms:created xsi:type="dcterms:W3CDTF">2016-01-13T14:39:00Z</dcterms:created>
  <dcterms:modified xsi:type="dcterms:W3CDTF">2018-08-26T02:38:53Z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