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29"/>
  </p:handoutMasterIdLst>
  <p:sldIdLst>
    <p:sldId id="360" r:id="rId3"/>
    <p:sldId id="405" r:id="rId5"/>
    <p:sldId id="258" r:id="rId6"/>
    <p:sldId id="307" r:id="rId7"/>
    <p:sldId id="421" r:id="rId8"/>
    <p:sldId id="443" r:id="rId9"/>
    <p:sldId id="422" r:id="rId10"/>
    <p:sldId id="432" r:id="rId11"/>
    <p:sldId id="433" r:id="rId12"/>
    <p:sldId id="442" r:id="rId13"/>
    <p:sldId id="445" r:id="rId14"/>
    <p:sldId id="446" r:id="rId15"/>
    <p:sldId id="427" r:id="rId16"/>
    <p:sldId id="438" r:id="rId17"/>
    <p:sldId id="439" r:id="rId18"/>
    <p:sldId id="440" r:id="rId19"/>
    <p:sldId id="434" r:id="rId20"/>
    <p:sldId id="448" r:id="rId21"/>
    <p:sldId id="464" r:id="rId22"/>
    <p:sldId id="449" r:id="rId23"/>
    <p:sldId id="423" r:id="rId24"/>
    <p:sldId id="424" r:id="rId25"/>
    <p:sldId id="441" r:id="rId26"/>
    <p:sldId id="465" r:id="rId27"/>
    <p:sldId id="418" r:id="rId28"/>
  </p:sldIdLst>
  <p:sldSz cx="12192000" cy="6858000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848AF"/>
    <a:srgbClr val="FF8500"/>
    <a:srgbClr val="3C78CE"/>
    <a:srgbClr val="CD1F06"/>
    <a:srgbClr val="CB1003"/>
    <a:srgbClr val="A50021"/>
    <a:srgbClr val="08489B"/>
    <a:srgbClr val="054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63" autoAdjust="0"/>
    <p:restoredTop sz="94660"/>
  </p:normalViewPr>
  <p:slideViewPr>
    <p:cSldViewPr>
      <p:cViewPr>
        <p:scale>
          <a:sx n="66" d="100"/>
          <a:sy n="66" d="100"/>
        </p:scale>
        <p:origin x="-1277" y="-538"/>
      </p:cViewPr>
      <p:guideLst>
        <p:guide orient="horz" pos="2079"/>
        <p:guide pos="376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2580" y="-78"/>
      </p:cViewPr>
      <p:guideLst>
        <p:guide orient="horz" pos="2772"/>
        <p:guide pos="211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handoutMaster" Target="handoutMasters/handoutMaster1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F4DFFCEE-9117-4569-827D-343A93DDD2D6}" type="datetimeFigureOut">
              <a:rPr lang="zh-CN" altLang="en-US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4B9CFCD2-35DB-4E6F-9B70-D2EE67D0E5A4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10D532F7-9EE9-4116-8F06-B3E96FF78C30}" type="datetimeFigureOut">
              <a:rPr lang="zh-CN" altLang="en-US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  <a:endParaRPr lang="zh-CN" altLang="en-US" noProof="0" smtClean="0"/>
          </a:p>
          <a:p>
            <a:pPr lvl="1"/>
            <a:r>
              <a:rPr lang="zh-CN" altLang="en-US" noProof="0" smtClean="0"/>
              <a:t>第二级</a:t>
            </a:r>
            <a:endParaRPr lang="zh-CN" altLang="en-US" noProof="0" smtClean="0"/>
          </a:p>
          <a:p>
            <a:pPr lvl="2"/>
            <a:r>
              <a:rPr lang="zh-CN" altLang="en-US" noProof="0" smtClean="0"/>
              <a:t>第三级</a:t>
            </a:r>
            <a:endParaRPr lang="zh-CN" altLang="en-US" noProof="0" smtClean="0"/>
          </a:p>
          <a:p>
            <a:pPr lvl="3"/>
            <a:r>
              <a:rPr lang="zh-CN" altLang="en-US" noProof="0" smtClean="0"/>
              <a:t>第四级</a:t>
            </a:r>
            <a:endParaRPr lang="zh-CN" altLang="en-US" noProof="0" smtClean="0"/>
          </a:p>
          <a:p>
            <a:pPr lvl="4"/>
            <a:r>
              <a:rPr lang="zh-CN" altLang="en-US" noProof="0" smtClean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A069CC9D-01D8-4B68-87F0-663CB8538CBD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819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024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024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614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024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2"/>
          <p:cNvPicPr>
            <a:picLocks noChangeAspect="1"/>
          </p:cNvPicPr>
          <p:nvPr userDrawn="1"/>
        </p:nvPicPr>
        <p:blipFill>
          <a:blip r:embed="rId2">
            <a:lum bright="6000"/>
          </a:blip>
          <a:srcRect t="86078"/>
          <a:stretch>
            <a:fillRect/>
          </a:stretch>
        </p:blipFill>
        <p:spPr bwMode="auto">
          <a:xfrm>
            <a:off x="0" y="6092825"/>
            <a:ext cx="12190413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push/>
      </p:transition>
    </mc:Choice>
    <mc:Fallback>
      <p:transition>
        <p:push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 noChangeArrowheads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6254E2-FC8B-4B32-8E59-CBB338734676}" type="datetimeFigureOut">
              <a:rPr lang="zh-CN" altLang="en-US"/>
            </a:fld>
            <a:endParaRPr lang="zh-CN" altLang="en-US"/>
          </a:p>
        </p:txBody>
      </p:sp>
      <p:sp>
        <p:nvSpPr>
          <p:cNvPr id="3" name="页脚占位符 4"/>
          <p:cNvSpPr>
            <a:spLocks noGrp="1" noChangeArrowheads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F90D5D2C-EE64-4790-BCD4-67E280891632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push/>
      </p:transition>
    </mc:Choice>
    <mc:Fallback>
      <p:transition>
        <p:push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UpDiag">
          <a:fgClr>
            <a:schemeClr val="tx2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mc:AlternateContent xmlns:mc="http://schemas.openxmlformats.org/markup-compatibility/2006">
    <mc:Choice xmlns:p14="http://schemas.microsoft.com/office/powerpoint/2010/main" Requires="p14">
      <p:transition p14:dur="500">
        <p:push/>
      </p:transition>
    </mc:Choice>
    <mc:Fallback>
      <p:transition>
        <p:push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7" Type="http://schemas.openxmlformats.org/officeDocument/2006/relationships/notesSlide" Target="../notesSlides/notesSlide18.xml"/><Relationship Id="rId46" Type="http://schemas.openxmlformats.org/officeDocument/2006/relationships/slideLayout" Target="../slideLayouts/slideLayout1.xml"/><Relationship Id="rId45" Type="http://schemas.openxmlformats.org/officeDocument/2006/relationships/tags" Target="../tags/tag45.xml"/><Relationship Id="rId44" Type="http://schemas.openxmlformats.org/officeDocument/2006/relationships/tags" Target="../tags/tag44.xml"/><Relationship Id="rId43" Type="http://schemas.openxmlformats.org/officeDocument/2006/relationships/tags" Target="../tags/tag43.xml"/><Relationship Id="rId42" Type="http://schemas.openxmlformats.org/officeDocument/2006/relationships/tags" Target="../tags/tag42.xml"/><Relationship Id="rId41" Type="http://schemas.openxmlformats.org/officeDocument/2006/relationships/tags" Target="../tags/tag41.xml"/><Relationship Id="rId40" Type="http://schemas.openxmlformats.org/officeDocument/2006/relationships/tags" Target="../tags/tag40.xml"/><Relationship Id="rId4" Type="http://schemas.openxmlformats.org/officeDocument/2006/relationships/tags" Target="../tags/tag4.xml"/><Relationship Id="rId39" Type="http://schemas.openxmlformats.org/officeDocument/2006/relationships/tags" Target="../tags/tag39.xml"/><Relationship Id="rId38" Type="http://schemas.openxmlformats.org/officeDocument/2006/relationships/tags" Target="../tags/tag38.xml"/><Relationship Id="rId37" Type="http://schemas.openxmlformats.org/officeDocument/2006/relationships/tags" Target="../tags/tag37.xml"/><Relationship Id="rId36" Type="http://schemas.openxmlformats.org/officeDocument/2006/relationships/tags" Target="../tags/tag36.xml"/><Relationship Id="rId35" Type="http://schemas.openxmlformats.org/officeDocument/2006/relationships/tags" Target="../tags/tag35.xml"/><Relationship Id="rId34" Type="http://schemas.openxmlformats.org/officeDocument/2006/relationships/tags" Target="../tags/tag34.xml"/><Relationship Id="rId33" Type="http://schemas.openxmlformats.org/officeDocument/2006/relationships/tags" Target="../tags/tag33.xml"/><Relationship Id="rId32" Type="http://schemas.openxmlformats.org/officeDocument/2006/relationships/tags" Target="../tags/tag32.xml"/><Relationship Id="rId31" Type="http://schemas.openxmlformats.org/officeDocument/2006/relationships/tags" Target="../tags/tag31.xml"/><Relationship Id="rId30" Type="http://schemas.openxmlformats.org/officeDocument/2006/relationships/tags" Target="../tags/tag30.xml"/><Relationship Id="rId3" Type="http://schemas.openxmlformats.org/officeDocument/2006/relationships/tags" Target="../tags/tag3.xml"/><Relationship Id="rId29" Type="http://schemas.openxmlformats.org/officeDocument/2006/relationships/tags" Target="../tags/tag29.xml"/><Relationship Id="rId28" Type="http://schemas.openxmlformats.org/officeDocument/2006/relationships/tags" Target="../tags/tag28.xml"/><Relationship Id="rId27" Type="http://schemas.openxmlformats.org/officeDocument/2006/relationships/tags" Target="../tags/tag27.xml"/><Relationship Id="rId26" Type="http://schemas.openxmlformats.org/officeDocument/2006/relationships/tags" Target="../tags/tag26.xml"/><Relationship Id="rId25" Type="http://schemas.openxmlformats.org/officeDocument/2006/relationships/tags" Target="../tags/tag25.xml"/><Relationship Id="rId24" Type="http://schemas.openxmlformats.org/officeDocument/2006/relationships/tags" Target="../tags/tag24.xml"/><Relationship Id="rId23" Type="http://schemas.openxmlformats.org/officeDocument/2006/relationships/tags" Target="../tags/tag23.xml"/><Relationship Id="rId22" Type="http://schemas.openxmlformats.org/officeDocument/2006/relationships/tags" Target="../tags/tag22.xml"/><Relationship Id="rId21" Type="http://schemas.openxmlformats.org/officeDocument/2006/relationships/tags" Target="../tags/tag21.xml"/><Relationship Id="rId20" Type="http://schemas.openxmlformats.org/officeDocument/2006/relationships/tags" Target="../tags/tag20.xml"/><Relationship Id="rId2" Type="http://schemas.openxmlformats.org/officeDocument/2006/relationships/tags" Target="../tags/tag2.xml"/><Relationship Id="rId19" Type="http://schemas.openxmlformats.org/officeDocument/2006/relationships/tags" Target="../tags/tag19.xml"/><Relationship Id="rId18" Type="http://schemas.openxmlformats.org/officeDocument/2006/relationships/tags" Target="../tags/tag18.xml"/><Relationship Id="rId17" Type="http://schemas.openxmlformats.org/officeDocument/2006/relationships/tags" Target="../tags/tag17.xml"/><Relationship Id="rId16" Type="http://schemas.openxmlformats.org/officeDocument/2006/relationships/tags" Target="../tags/tag16.xml"/><Relationship Id="rId15" Type="http://schemas.openxmlformats.org/officeDocument/2006/relationships/tags" Target="../tags/tag15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9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4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49.xml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平行四边形 2"/>
          <p:cNvSpPr/>
          <p:nvPr/>
        </p:nvSpPr>
        <p:spPr>
          <a:xfrm>
            <a:off x="379095" y="8890"/>
            <a:ext cx="5574030" cy="6840855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椭圆 1"/>
          <p:cNvSpPr/>
          <p:nvPr/>
        </p:nvSpPr>
        <p:spPr>
          <a:xfrm>
            <a:off x="1506855" y="1599565"/>
            <a:ext cx="3896360" cy="3439160"/>
          </a:xfrm>
          <a:prstGeom prst="ellipse">
            <a:avLst/>
          </a:prstGeom>
          <a:blipFill dpi="0" rotWithShape="1"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2" tIns="34281" rIns="68562" bIns="34281"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10355580" y="6155690"/>
            <a:ext cx="13258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管理学基础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10507980" y="6155690"/>
            <a:ext cx="1325880" cy="3683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t">
            <a:spAutoFit/>
          </a:bodyPr>
          <a:p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管理学基础</a:t>
            </a:r>
            <a:endParaRPr lang="zh-CN" altLang="en-US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532755" y="2858135"/>
            <a:ext cx="644461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5400" b="1">
                <a:latin typeface="微软雅黑" panose="020B0503020204020204" pitchFamily="34" charset="-122"/>
                <a:ea typeface="微软雅黑" panose="020B0503020204020204" pitchFamily="34" charset="-122"/>
              </a:rPr>
              <a:t>管理者的角色与素质</a:t>
            </a:r>
            <a:endParaRPr lang="zh-CN" altLang="en-US" sz="5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6120765" y="4793615"/>
            <a:ext cx="5032375" cy="504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选自：模块一 管理认知 ，任务一 走进管理</a:t>
            </a: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730885" y="5133975"/>
            <a:ext cx="9618345" cy="952500"/>
          </a:xfrm>
          <a:prstGeom prst="round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79780" y="5133340"/>
            <a:ext cx="956945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指所有管理者都要履行的礼仪性和象征性的义务，处理与组织成员和其他利益相关者的关系。</a:t>
            </a:r>
            <a:r>
              <a:rPr lang="zh-CN" altLang="en-US" dirty="0">
                <a:sym typeface="+mn-ea"/>
              </a:rPr>
              <a:t> </a:t>
            </a:r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436880" y="1501775"/>
            <a:ext cx="562737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zh-CN" altLang="en-US" sz="2400" noProof="0" smtClean="0">
                <a:ln>
                  <a:noFill/>
                </a:ln>
                <a:solidFill>
                  <a:srgbClr val="0848A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1、人际关系角色（Interpersonal roles)</a:t>
            </a:r>
            <a:endParaRPr lang="zh-CN" altLang="en-US" sz="2400" noProof="0" smtClean="0">
              <a:ln>
                <a:noFill/>
              </a:ln>
              <a:solidFill>
                <a:srgbClr val="0848A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9" name="椭圆 54"/>
          <p:cNvSpPr/>
          <p:nvPr/>
        </p:nvSpPr>
        <p:spPr>
          <a:xfrm>
            <a:off x="3183010" y="2486485"/>
            <a:ext cx="3477652" cy="1802173"/>
          </a:xfrm>
          <a:custGeom>
            <a:avLst/>
            <a:gdLst>
              <a:gd name="connsiteX0" fmla="*/ 0 w 3439659"/>
              <a:gd name="connsiteY0" fmla="*/ 1719830 h 3439659"/>
              <a:gd name="connsiteX1" fmla="*/ 1719830 w 3439659"/>
              <a:gd name="connsiteY1" fmla="*/ 0 h 3439659"/>
              <a:gd name="connsiteX2" fmla="*/ 3439660 w 3439659"/>
              <a:gd name="connsiteY2" fmla="*/ 1719830 h 3439659"/>
              <a:gd name="connsiteX3" fmla="*/ 1719830 w 3439659"/>
              <a:gd name="connsiteY3" fmla="*/ 3439660 h 3439659"/>
              <a:gd name="connsiteX4" fmla="*/ 0 w 3439659"/>
              <a:gd name="connsiteY4" fmla="*/ 1719830 h 3439659"/>
              <a:gd name="connsiteX0-1" fmla="*/ 0 w 3487467"/>
              <a:gd name="connsiteY0-2" fmla="*/ 0 h 1719830"/>
              <a:gd name="connsiteX1-3" fmla="*/ 3439660 w 3487467"/>
              <a:gd name="connsiteY1-4" fmla="*/ 0 h 1719830"/>
              <a:gd name="connsiteX2-5" fmla="*/ 1719830 w 3487467"/>
              <a:gd name="connsiteY2-6" fmla="*/ 1719830 h 1719830"/>
              <a:gd name="connsiteX3-7" fmla="*/ 0 w 3487467"/>
              <a:gd name="connsiteY3-8" fmla="*/ 0 h 1719830"/>
              <a:gd name="connsiteX0-9" fmla="*/ 6132 w 3493599"/>
              <a:gd name="connsiteY0-10" fmla="*/ 130018 h 1849848"/>
              <a:gd name="connsiteX1-11" fmla="*/ 3445792 w 3493599"/>
              <a:gd name="connsiteY1-12" fmla="*/ 130018 h 1849848"/>
              <a:gd name="connsiteX2-13" fmla="*/ 1725962 w 3493599"/>
              <a:gd name="connsiteY2-14" fmla="*/ 1849848 h 1849848"/>
              <a:gd name="connsiteX3-15" fmla="*/ 6132 w 3493599"/>
              <a:gd name="connsiteY3-16" fmla="*/ 130018 h 1849848"/>
              <a:gd name="connsiteX0-17" fmla="*/ 6132 w 3493599"/>
              <a:gd name="connsiteY0-18" fmla="*/ 35412 h 1755242"/>
              <a:gd name="connsiteX1-19" fmla="*/ 3445792 w 3493599"/>
              <a:gd name="connsiteY1-20" fmla="*/ 35412 h 1755242"/>
              <a:gd name="connsiteX2-21" fmla="*/ 1725962 w 3493599"/>
              <a:gd name="connsiteY2-22" fmla="*/ 1755242 h 1755242"/>
              <a:gd name="connsiteX3-23" fmla="*/ 6132 w 3493599"/>
              <a:gd name="connsiteY3-24" fmla="*/ 35412 h 1755242"/>
              <a:gd name="connsiteX0-25" fmla="*/ 4377 w 3488420"/>
              <a:gd name="connsiteY0-26" fmla="*/ 11795 h 1772900"/>
              <a:gd name="connsiteX1-27" fmla="*/ 3450912 w 3488420"/>
              <a:gd name="connsiteY1-28" fmla="*/ 53046 h 1772900"/>
              <a:gd name="connsiteX2-29" fmla="*/ 1731082 w 3488420"/>
              <a:gd name="connsiteY2-30" fmla="*/ 1772876 h 1772900"/>
              <a:gd name="connsiteX3-31" fmla="*/ 4377 w 3488420"/>
              <a:gd name="connsiteY3-32" fmla="*/ 11795 h 1772900"/>
              <a:gd name="connsiteX0-33" fmla="*/ 39013 w 3522446"/>
              <a:gd name="connsiteY0-34" fmla="*/ 134148 h 1909003"/>
              <a:gd name="connsiteX1-35" fmla="*/ 3485548 w 3522446"/>
              <a:gd name="connsiteY1-36" fmla="*/ 175399 h 1909003"/>
              <a:gd name="connsiteX2-37" fmla="*/ 1738217 w 3522446"/>
              <a:gd name="connsiteY2-38" fmla="*/ 1908979 h 1909003"/>
              <a:gd name="connsiteX3-39" fmla="*/ 39013 w 3522446"/>
              <a:gd name="connsiteY3-40" fmla="*/ 134148 h 1909003"/>
              <a:gd name="connsiteX0-41" fmla="*/ 55067 w 3553265"/>
              <a:gd name="connsiteY0-42" fmla="*/ 134148 h 1909002"/>
              <a:gd name="connsiteX1-43" fmla="*/ 3501602 w 3553265"/>
              <a:gd name="connsiteY1-44" fmla="*/ 175399 h 1909002"/>
              <a:gd name="connsiteX2-45" fmla="*/ 1754271 w 3553265"/>
              <a:gd name="connsiteY2-46" fmla="*/ 1908979 h 1909002"/>
              <a:gd name="connsiteX3-47" fmla="*/ 55067 w 3553265"/>
              <a:gd name="connsiteY3-48" fmla="*/ 134148 h 1909002"/>
              <a:gd name="connsiteX0-49" fmla="*/ 39426 w 3502160"/>
              <a:gd name="connsiteY0-50" fmla="*/ 134148 h 1909003"/>
              <a:gd name="connsiteX1-51" fmla="*/ 3465335 w 3502160"/>
              <a:gd name="connsiteY1-52" fmla="*/ 175399 h 1909003"/>
              <a:gd name="connsiteX2-53" fmla="*/ 1718004 w 3502160"/>
              <a:gd name="connsiteY2-54" fmla="*/ 1908979 h 1909003"/>
              <a:gd name="connsiteX3-55" fmla="*/ 39426 w 3502160"/>
              <a:gd name="connsiteY3-56" fmla="*/ 134148 h 1909003"/>
              <a:gd name="connsiteX0-57" fmla="*/ 8999 w 3471733"/>
              <a:gd name="connsiteY0-58" fmla="*/ 21578 h 1796433"/>
              <a:gd name="connsiteX1-59" fmla="*/ 3434908 w 3471733"/>
              <a:gd name="connsiteY1-60" fmla="*/ 62829 h 1796433"/>
              <a:gd name="connsiteX2-61" fmla="*/ 1687577 w 3471733"/>
              <a:gd name="connsiteY2-62" fmla="*/ 1796409 h 1796433"/>
              <a:gd name="connsiteX3-63" fmla="*/ 8999 w 3471733"/>
              <a:gd name="connsiteY3-64" fmla="*/ 21578 h 1796433"/>
              <a:gd name="connsiteX0-65" fmla="*/ 39425 w 3502159"/>
              <a:gd name="connsiteY0-66" fmla="*/ 135675 h 1931154"/>
              <a:gd name="connsiteX1-67" fmla="*/ 3465334 w 3502159"/>
              <a:gd name="connsiteY1-68" fmla="*/ 176926 h 1931154"/>
              <a:gd name="connsiteX2-69" fmla="*/ 1718003 w 3502159"/>
              <a:gd name="connsiteY2-70" fmla="*/ 1931131 h 1931154"/>
              <a:gd name="connsiteX3-71" fmla="*/ 39425 w 3502159"/>
              <a:gd name="connsiteY3-72" fmla="*/ 135675 h 1931154"/>
              <a:gd name="connsiteX0-73" fmla="*/ 7276 w 3470010"/>
              <a:gd name="connsiteY0-74" fmla="*/ 26065 h 1821544"/>
              <a:gd name="connsiteX1-75" fmla="*/ 3433185 w 3470010"/>
              <a:gd name="connsiteY1-76" fmla="*/ 67316 h 1821544"/>
              <a:gd name="connsiteX2-77" fmla="*/ 1685854 w 3470010"/>
              <a:gd name="connsiteY2-78" fmla="*/ 1821521 h 1821544"/>
              <a:gd name="connsiteX3-79" fmla="*/ 7276 w 3470010"/>
              <a:gd name="connsiteY3-80" fmla="*/ 26065 h 1821544"/>
              <a:gd name="connsiteX0-81" fmla="*/ 12669 w 3492943"/>
              <a:gd name="connsiteY0-82" fmla="*/ 26065 h 1822469"/>
              <a:gd name="connsiteX1-83" fmla="*/ 3438578 w 3492943"/>
              <a:gd name="connsiteY1-84" fmla="*/ 67316 h 1822469"/>
              <a:gd name="connsiteX2-85" fmla="*/ 1691247 w 3492943"/>
              <a:gd name="connsiteY2-86" fmla="*/ 1821521 h 1822469"/>
              <a:gd name="connsiteX3-87" fmla="*/ 12669 w 3492943"/>
              <a:gd name="connsiteY3-88" fmla="*/ 26065 h 1822469"/>
              <a:gd name="connsiteX0-89" fmla="*/ 48756 w 3529030"/>
              <a:gd name="connsiteY0-90" fmla="*/ 3139 h 1799516"/>
              <a:gd name="connsiteX1-91" fmla="*/ 3474665 w 3529030"/>
              <a:gd name="connsiteY1-92" fmla="*/ 44390 h 1799516"/>
              <a:gd name="connsiteX2-93" fmla="*/ 1727334 w 3529030"/>
              <a:gd name="connsiteY2-94" fmla="*/ 1798595 h 1799516"/>
              <a:gd name="connsiteX3-95" fmla="*/ 48756 w 3529030"/>
              <a:gd name="connsiteY3-96" fmla="*/ 3139 h 1799516"/>
              <a:gd name="connsiteX0-97" fmla="*/ 48756 w 3529030"/>
              <a:gd name="connsiteY0-98" fmla="*/ 5796 h 1802173"/>
              <a:gd name="connsiteX1-99" fmla="*/ 3474665 w 3529030"/>
              <a:gd name="connsiteY1-100" fmla="*/ 47047 h 1802173"/>
              <a:gd name="connsiteX2-101" fmla="*/ 1727334 w 3529030"/>
              <a:gd name="connsiteY2-102" fmla="*/ 1801252 h 1802173"/>
              <a:gd name="connsiteX3-103" fmla="*/ 48756 w 3529030"/>
              <a:gd name="connsiteY3-104" fmla="*/ 5796 h 1802173"/>
              <a:gd name="connsiteX0-105" fmla="*/ 48756 w 3477652"/>
              <a:gd name="connsiteY0-106" fmla="*/ 5796 h 1802173"/>
              <a:gd name="connsiteX1-107" fmla="*/ 3474665 w 3477652"/>
              <a:gd name="connsiteY1-108" fmla="*/ 47047 h 1802173"/>
              <a:gd name="connsiteX2-109" fmla="*/ 1727334 w 3477652"/>
              <a:gd name="connsiteY2-110" fmla="*/ 1801252 h 1802173"/>
              <a:gd name="connsiteX3-111" fmla="*/ 48756 w 3477652"/>
              <a:gd name="connsiteY3-112" fmla="*/ 5796 h 180217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477652" h="1802173">
                <a:moveTo>
                  <a:pt x="48756" y="5796"/>
                </a:moveTo>
                <a:cubicBezTo>
                  <a:pt x="305602" y="15937"/>
                  <a:pt x="3181151" y="-33335"/>
                  <a:pt x="3474665" y="47047"/>
                </a:cubicBezTo>
                <a:cubicBezTo>
                  <a:pt x="3527547" y="271809"/>
                  <a:pt x="2875835" y="1753126"/>
                  <a:pt x="1727334" y="1801252"/>
                </a:cubicBezTo>
                <a:cubicBezTo>
                  <a:pt x="578833" y="1849378"/>
                  <a:pt x="-208090" y="-4345"/>
                  <a:pt x="48756" y="5796"/>
                </a:cubicBezTo>
                <a:close/>
              </a:path>
            </a:pathLst>
          </a:custGeom>
          <a:noFill/>
          <a:ln w="1270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extBox 3"/>
          <p:cNvSpPr txBox="1"/>
          <p:nvPr/>
        </p:nvSpPr>
        <p:spPr>
          <a:xfrm>
            <a:off x="1827233" y="2306217"/>
            <a:ext cx="944880" cy="92202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ko-KR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代表人</a:t>
            </a:r>
            <a:endParaRPr lang="ko-KR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/>
            <a:endParaRPr lang="ko-KR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/>
            <a:endParaRPr lang="ko-KR" altLang="en-US" sz="1400" b="1" dirty="0">
              <a:solidFill>
                <a:schemeClr val="tx1"/>
              </a:solidFill>
              <a:latin typeface="HY헤드라인M" pitchFamily="2" charset="-127"/>
              <a:ea typeface="楷体_GB2312" pitchFamily="49" charset="-122"/>
              <a:sym typeface="+mn-ea"/>
            </a:endParaRPr>
          </a:p>
        </p:txBody>
      </p:sp>
      <p:cxnSp>
        <p:nvCxnSpPr>
          <p:cNvPr id="11" name="直接连接符 10"/>
          <p:cNvCxnSpPr/>
          <p:nvPr/>
        </p:nvCxnSpPr>
        <p:spPr>
          <a:xfrm flipV="1">
            <a:off x="2985986" y="2482504"/>
            <a:ext cx="1913927" cy="21230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>
            <a:stCxn id="19" idx="4"/>
          </p:cNvCxnSpPr>
          <p:nvPr/>
        </p:nvCxnSpPr>
        <p:spPr>
          <a:xfrm flipH="1" flipV="1">
            <a:off x="4874260" y="2858135"/>
            <a:ext cx="25400" cy="1727200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4899913" y="2482503"/>
            <a:ext cx="1861284" cy="13806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椭圆 18"/>
          <p:cNvSpPr/>
          <p:nvPr/>
        </p:nvSpPr>
        <p:spPr>
          <a:xfrm>
            <a:off x="4569719" y="3924751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en-US" altLang="zh-CN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椭圆 21"/>
          <p:cNvSpPr/>
          <p:nvPr/>
        </p:nvSpPr>
        <p:spPr>
          <a:xfrm>
            <a:off x="6287115" y="2174456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en-US" altLang="zh-CN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2920653" y="2163053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en-US" altLang="zh-CN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TextBox 19"/>
          <p:cNvSpPr txBox="1"/>
          <p:nvPr/>
        </p:nvSpPr>
        <p:spPr>
          <a:xfrm>
            <a:off x="4529038" y="4734809"/>
            <a:ext cx="944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ko-KR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领导者</a:t>
            </a:r>
            <a:endParaRPr lang="ko-KR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2" name="TextBox 25"/>
          <p:cNvSpPr txBox="1"/>
          <p:nvPr/>
        </p:nvSpPr>
        <p:spPr>
          <a:xfrm>
            <a:off x="7037293" y="2213316"/>
            <a:ext cx="944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ko-KR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联络者</a:t>
            </a:r>
            <a:endParaRPr lang="ko-KR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4198734" y="1843554"/>
            <a:ext cx="1402358" cy="1402358"/>
            <a:chOff x="3851771" y="1163107"/>
            <a:chExt cx="1402358" cy="1402358"/>
          </a:xfrm>
          <a:solidFill>
            <a:srgbClr val="0070C0"/>
          </a:solidFill>
        </p:grpSpPr>
        <p:grpSp>
          <p:nvGrpSpPr>
            <p:cNvPr id="35" name="组合 34"/>
            <p:cNvGrpSpPr/>
            <p:nvPr/>
          </p:nvGrpSpPr>
          <p:grpSpPr>
            <a:xfrm>
              <a:off x="3851771" y="1163107"/>
              <a:ext cx="1402358" cy="1402358"/>
              <a:chOff x="304800" y="673100"/>
              <a:chExt cx="4000500" cy="4000500"/>
            </a:xfrm>
            <a:grpFill/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36" name="同心圆 35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7" name="椭圆 36"/>
              <p:cNvSpPr/>
              <p:nvPr/>
            </p:nvSpPr>
            <p:spPr>
              <a:xfrm>
                <a:off x="392112" y="760412"/>
                <a:ext cx="3825874" cy="382587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38" name="TextBox 29"/>
            <p:cNvSpPr txBox="1"/>
            <p:nvPr/>
          </p:nvSpPr>
          <p:spPr>
            <a:xfrm>
              <a:off x="3928121" y="1533024"/>
              <a:ext cx="1198880" cy="39878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人际关系</a:t>
              </a:r>
              <a:endPara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243840" y="979805"/>
            <a:ext cx="37388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80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（一）管理者角色分类</a:t>
            </a:r>
            <a:endParaRPr lang="zh-CN" altLang="en-US" sz="280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843280" y="4887595"/>
            <a:ext cx="9618345" cy="1493520"/>
          </a:xfrm>
          <a:prstGeom prst="round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98855" y="4997450"/>
            <a:ext cx="956945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指所有管理者在某种程度上，都要从外部的组织或机构接受和收集信息，确保和其一起工作的人员具有足够的信息，从而能够顺利完成工作。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72465" y="1379855"/>
            <a:ext cx="5313045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zh-CN" altLang="en-US" sz="2400" noProof="0" smtClean="0">
                <a:ln>
                  <a:noFill/>
                </a:ln>
                <a:solidFill>
                  <a:srgbClr val="0848A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2、信息角色（Information roles）：</a:t>
            </a:r>
            <a:endParaRPr lang="zh-CN" altLang="en-US" sz="2400" noProof="0" smtClean="0">
              <a:ln>
                <a:noFill/>
              </a:ln>
              <a:solidFill>
                <a:srgbClr val="0848A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9" name="椭圆 54"/>
          <p:cNvSpPr/>
          <p:nvPr/>
        </p:nvSpPr>
        <p:spPr>
          <a:xfrm>
            <a:off x="3261750" y="2265505"/>
            <a:ext cx="3477652" cy="1802173"/>
          </a:xfrm>
          <a:custGeom>
            <a:avLst/>
            <a:gdLst>
              <a:gd name="connsiteX0" fmla="*/ 0 w 3439659"/>
              <a:gd name="connsiteY0" fmla="*/ 1719830 h 3439659"/>
              <a:gd name="connsiteX1" fmla="*/ 1719830 w 3439659"/>
              <a:gd name="connsiteY1" fmla="*/ 0 h 3439659"/>
              <a:gd name="connsiteX2" fmla="*/ 3439660 w 3439659"/>
              <a:gd name="connsiteY2" fmla="*/ 1719830 h 3439659"/>
              <a:gd name="connsiteX3" fmla="*/ 1719830 w 3439659"/>
              <a:gd name="connsiteY3" fmla="*/ 3439660 h 3439659"/>
              <a:gd name="connsiteX4" fmla="*/ 0 w 3439659"/>
              <a:gd name="connsiteY4" fmla="*/ 1719830 h 3439659"/>
              <a:gd name="connsiteX0-1" fmla="*/ 0 w 3487467"/>
              <a:gd name="connsiteY0-2" fmla="*/ 0 h 1719830"/>
              <a:gd name="connsiteX1-3" fmla="*/ 3439660 w 3487467"/>
              <a:gd name="connsiteY1-4" fmla="*/ 0 h 1719830"/>
              <a:gd name="connsiteX2-5" fmla="*/ 1719830 w 3487467"/>
              <a:gd name="connsiteY2-6" fmla="*/ 1719830 h 1719830"/>
              <a:gd name="connsiteX3-7" fmla="*/ 0 w 3487467"/>
              <a:gd name="connsiteY3-8" fmla="*/ 0 h 1719830"/>
              <a:gd name="connsiteX0-9" fmla="*/ 6132 w 3493599"/>
              <a:gd name="connsiteY0-10" fmla="*/ 130018 h 1849848"/>
              <a:gd name="connsiteX1-11" fmla="*/ 3445792 w 3493599"/>
              <a:gd name="connsiteY1-12" fmla="*/ 130018 h 1849848"/>
              <a:gd name="connsiteX2-13" fmla="*/ 1725962 w 3493599"/>
              <a:gd name="connsiteY2-14" fmla="*/ 1849848 h 1849848"/>
              <a:gd name="connsiteX3-15" fmla="*/ 6132 w 3493599"/>
              <a:gd name="connsiteY3-16" fmla="*/ 130018 h 1849848"/>
              <a:gd name="connsiteX0-17" fmla="*/ 6132 w 3493599"/>
              <a:gd name="connsiteY0-18" fmla="*/ 35412 h 1755242"/>
              <a:gd name="connsiteX1-19" fmla="*/ 3445792 w 3493599"/>
              <a:gd name="connsiteY1-20" fmla="*/ 35412 h 1755242"/>
              <a:gd name="connsiteX2-21" fmla="*/ 1725962 w 3493599"/>
              <a:gd name="connsiteY2-22" fmla="*/ 1755242 h 1755242"/>
              <a:gd name="connsiteX3-23" fmla="*/ 6132 w 3493599"/>
              <a:gd name="connsiteY3-24" fmla="*/ 35412 h 1755242"/>
              <a:gd name="connsiteX0-25" fmla="*/ 4377 w 3488420"/>
              <a:gd name="connsiteY0-26" fmla="*/ 11795 h 1772900"/>
              <a:gd name="connsiteX1-27" fmla="*/ 3450912 w 3488420"/>
              <a:gd name="connsiteY1-28" fmla="*/ 53046 h 1772900"/>
              <a:gd name="connsiteX2-29" fmla="*/ 1731082 w 3488420"/>
              <a:gd name="connsiteY2-30" fmla="*/ 1772876 h 1772900"/>
              <a:gd name="connsiteX3-31" fmla="*/ 4377 w 3488420"/>
              <a:gd name="connsiteY3-32" fmla="*/ 11795 h 1772900"/>
              <a:gd name="connsiteX0-33" fmla="*/ 39013 w 3522446"/>
              <a:gd name="connsiteY0-34" fmla="*/ 134148 h 1909003"/>
              <a:gd name="connsiteX1-35" fmla="*/ 3485548 w 3522446"/>
              <a:gd name="connsiteY1-36" fmla="*/ 175399 h 1909003"/>
              <a:gd name="connsiteX2-37" fmla="*/ 1738217 w 3522446"/>
              <a:gd name="connsiteY2-38" fmla="*/ 1908979 h 1909003"/>
              <a:gd name="connsiteX3-39" fmla="*/ 39013 w 3522446"/>
              <a:gd name="connsiteY3-40" fmla="*/ 134148 h 1909003"/>
              <a:gd name="connsiteX0-41" fmla="*/ 55067 w 3553265"/>
              <a:gd name="connsiteY0-42" fmla="*/ 134148 h 1909002"/>
              <a:gd name="connsiteX1-43" fmla="*/ 3501602 w 3553265"/>
              <a:gd name="connsiteY1-44" fmla="*/ 175399 h 1909002"/>
              <a:gd name="connsiteX2-45" fmla="*/ 1754271 w 3553265"/>
              <a:gd name="connsiteY2-46" fmla="*/ 1908979 h 1909002"/>
              <a:gd name="connsiteX3-47" fmla="*/ 55067 w 3553265"/>
              <a:gd name="connsiteY3-48" fmla="*/ 134148 h 1909002"/>
              <a:gd name="connsiteX0-49" fmla="*/ 39426 w 3502160"/>
              <a:gd name="connsiteY0-50" fmla="*/ 134148 h 1909003"/>
              <a:gd name="connsiteX1-51" fmla="*/ 3465335 w 3502160"/>
              <a:gd name="connsiteY1-52" fmla="*/ 175399 h 1909003"/>
              <a:gd name="connsiteX2-53" fmla="*/ 1718004 w 3502160"/>
              <a:gd name="connsiteY2-54" fmla="*/ 1908979 h 1909003"/>
              <a:gd name="connsiteX3-55" fmla="*/ 39426 w 3502160"/>
              <a:gd name="connsiteY3-56" fmla="*/ 134148 h 1909003"/>
              <a:gd name="connsiteX0-57" fmla="*/ 8999 w 3471733"/>
              <a:gd name="connsiteY0-58" fmla="*/ 21578 h 1796433"/>
              <a:gd name="connsiteX1-59" fmla="*/ 3434908 w 3471733"/>
              <a:gd name="connsiteY1-60" fmla="*/ 62829 h 1796433"/>
              <a:gd name="connsiteX2-61" fmla="*/ 1687577 w 3471733"/>
              <a:gd name="connsiteY2-62" fmla="*/ 1796409 h 1796433"/>
              <a:gd name="connsiteX3-63" fmla="*/ 8999 w 3471733"/>
              <a:gd name="connsiteY3-64" fmla="*/ 21578 h 1796433"/>
              <a:gd name="connsiteX0-65" fmla="*/ 39425 w 3502159"/>
              <a:gd name="connsiteY0-66" fmla="*/ 135675 h 1931154"/>
              <a:gd name="connsiteX1-67" fmla="*/ 3465334 w 3502159"/>
              <a:gd name="connsiteY1-68" fmla="*/ 176926 h 1931154"/>
              <a:gd name="connsiteX2-69" fmla="*/ 1718003 w 3502159"/>
              <a:gd name="connsiteY2-70" fmla="*/ 1931131 h 1931154"/>
              <a:gd name="connsiteX3-71" fmla="*/ 39425 w 3502159"/>
              <a:gd name="connsiteY3-72" fmla="*/ 135675 h 1931154"/>
              <a:gd name="connsiteX0-73" fmla="*/ 7276 w 3470010"/>
              <a:gd name="connsiteY0-74" fmla="*/ 26065 h 1821544"/>
              <a:gd name="connsiteX1-75" fmla="*/ 3433185 w 3470010"/>
              <a:gd name="connsiteY1-76" fmla="*/ 67316 h 1821544"/>
              <a:gd name="connsiteX2-77" fmla="*/ 1685854 w 3470010"/>
              <a:gd name="connsiteY2-78" fmla="*/ 1821521 h 1821544"/>
              <a:gd name="connsiteX3-79" fmla="*/ 7276 w 3470010"/>
              <a:gd name="connsiteY3-80" fmla="*/ 26065 h 1821544"/>
              <a:gd name="connsiteX0-81" fmla="*/ 12669 w 3492943"/>
              <a:gd name="connsiteY0-82" fmla="*/ 26065 h 1822469"/>
              <a:gd name="connsiteX1-83" fmla="*/ 3438578 w 3492943"/>
              <a:gd name="connsiteY1-84" fmla="*/ 67316 h 1822469"/>
              <a:gd name="connsiteX2-85" fmla="*/ 1691247 w 3492943"/>
              <a:gd name="connsiteY2-86" fmla="*/ 1821521 h 1822469"/>
              <a:gd name="connsiteX3-87" fmla="*/ 12669 w 3492943"/>
              <a:gd name="connsiteY3-88" fmla="*/ 26065 h 1822469"/>
              <a:gd name="connsiteX0-89" fmla="*/ 48756 w 3529030"/>
              <a:gd name="connsiteY0-90" fmla="*/ 3139 h 1799516"/>
              <a:gd name="connsiteX1-91" fmla="*/ 3474665 w 3529030"/>
              <a:gd name="connsiteY1-92" fmla="*/ 44390 h 1799516"/>
              <a:gd name="connsiteX2-93" fmla="*/ 1727334 w 3529030"/>
              <a:gd name="connsiteY2-94" fmla="*/ 1798595 h 1799516"/>
              <a:gd name="connsiteX3-95" fmla="*/ 48756 w 3529030"/>
              <a:gd name="connsiteY3-96" fmla="*/ 3139 h 1799516"/>
              <a:gd name="connsiteX0-97" fmla="*/ 48756 w 3529030"/>
              <a:gd name="connsiteY0-98" fmla="*/ 5796 h 1802173"/>
              <a:gd name="connsiteX1-99" fmla="*/ 3474665 w 3529030"/>
              <a:gd name="connsiteY1-100" fmla="*/ 47047 h 1802173"/>
              <a:gd name="connsiteX2-101" fmla="*/ 1727334 w 3529030"/>
              <a:gd name="connsiteY2-102" fmla="*/ 1801252 h 1802173"/>
              <a:gd name="connsiteX3-103" fmla="*/ 48756 w 3529030"/>
              <a:gd name="connsiteY3-104" fmla="*/ 5796 h 1802173"/>
              <a:gd name="connsiteX0-105" fmla="*/ 48756 w 3477652"/>
              <a:gd name="connsiteY0-106" fmla="*/ 5796 h 1802173"/>
              <a:gd name="connsiteX1-107" fmla="*/ 3474665 w 3477652"/>
              <a:gd name="connsiteY1-108" fmla="*/ 47047 h 1802173"/>
              <a:gd name="connsiteX2-109" fmla="*/ 1727334 w 3477652"/>
              <a:gd name="connsiteY2-110" fmla="*/ 1801252 h 1802173"/>
              <a:gd name="connsiteX3-111" fmla="*/ 48756 w 3477652"/>
              <a:gd name="connsiteY3-112" fmla="*/ 5796 h 180217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477652" h="1802173">
                <a:moveTo>
                  <a:pt x="48756" y="5796"/>
                </a:moveTo>
                <a:cubicBezTo>
                  <a:pt x="305602" y="15937"/>
                  <a:pt x="3181151" y="-33335"/>
                  <a:pt x="3474665" y="47047"/>
                </a:cubicBezTo>
                <a:cubicBezTo>
                  <a:pt x="3527547" y="271809"/>
                  <a:pt x="2875835" y="1753126"/>
                  <a:pt x="1727334" y="1801252"/>
                </a:cubicBezTo>
                <a:cubicBezTo>
                  <a:pt x="578833" y="1849378"/>
                  <a:pt x="-208090" y="-4345"/>
                  <a:pt x="48756" y="5796"/>
                </a:cubicBezTo>
                <a:close/>
              </a:path>
            </a:pathLst>
          </a:custGeom>
          <a:noFill/>
          <a:ln w="1270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extBox 3"/>
          <p:cNvSpPr txBox="1"/>
          <p:nvPr/>
        </p:nvSpPr>
        <p:spPr>
          <a:xfrm>
            <a:off x="1905973" y="2085237"/>
            <a:ext cx="944880" cy="1537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ko-KR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监督人</a:t>
            </a:r>
            <a:endParaRPr lang="ko-KR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/>
            <a:endParaRPr lang="ko-KR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/>
            <a:endParaRPr lang="ko-KR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/>
            <a:endParaRPr lang="ko-KR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/>
            <a:endParaRPr lang="ko-KR" altLang="en-US" sz="1400" b="1" dirty="0">
              <a:solidFill>
                <a:schemeClr val="tx1"/>
              </a:solidFill>
              <a:latin typeface="HY헤드라인M" pitchFamily="2" charset="-127"/>
              <a:ea typeface="楷体_GB2312" pitchFamily="49" charset="-122"/>
              <a:sym typeface="+mn-ea"/>
            </a:endParaRPr>
          </a:p>
        </p:txBody>
      </p:sp>
      <p:cxnSp>
        <p:nvCxnSpPr>
          <p:cNvPr id="11" name="直接连接符 10"/>
          <p:cNvCxnSpPr/>
          <p:nvPr/>
        </p:nvCxnSpPr>
        <p:spPr>
          <a:xfrm flipV="1">
            <a:off x="3064726" y="2261524"/>
            <a:ext cx="1913927" cy="21230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>
            <a:stCxn id="19" idx="4"/>
          </p:cNvCxnSpPr>
          <p:nvPr/>
        </p:nvCxnSpPr>
        <p:spPr>
          <a:xfrm flipH="1" flipV="1">
            <a:off x="4953000" y="2637155"/>
            <a:ext cx="25400" cy="1727200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4978653" y="2261523"/>
            <a:ext cx="1861284" cy="13806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椭圆 18"/>
          <p:cNvSpPr/>
          <p:nvPr/>
        </p:nvSpPr>
        <p:spPr>
          <a:xfrm>
            <a:off x="4648459" y="3703771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en-US" altLang="zh-CN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椭圆 21"/>
          <p:cNvSpPr/>
          <p:nvPr/>
        </p:nvSpPr>
        <p:spPr>
          <a:xfrm>
            <a:off x="6365855" y="1953476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en-US" altLang="zh-CN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2999393" y="1942073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en-US" altLang="zh-CN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TextBox 19"/>
          <p:cNvSpPr txBox="1"/>
          <p:nvPr/>
        </p:nvSpPr>
        <p:spPr>
          <a:xfrm>
            <a:off x="4647148" y="4489064"/>
            <a:ext cx="944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ko-KR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传播者</a:t>
            </a:r>
            <a:endParaRPr lang="ko-KR" altLang="en-US" sz="20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2" name="TextBox 25"/>
          <p:cNvSpPr txBox="1"/>
          <p:nvPr/>
        </p:nvSpPr>
        <p:spPr>
          <a:xfrm>
            <a:off x="7116033" y="1992336"/>
            <a:ext cx="944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ko-KR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发言人</a:t>
            </a:r>
            <a:endParaRPr lang="ko-KR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4300334" y="1792754"/>
            <a:ext cx="1402358" cy="1402358"/>
            <a:chOff x="3851771" y="1163107"/>
            <a:chExt cx="1402358" cy="1402358"/>
          </a:xfrm>
          <a:solidFill>
            <a:srgbClr val="0070C0"/>
          </a:solidFill>
        </p:grpSpPr>
        <p:grpSp>
          <p:nvGrpSpPr>
            <p:cNvPr id="35" name="组合 34"/>
            <p:cNvGrpSpPr/>
            <p:nvPr/>
          </p:nvGrpSpPr>
          <p:grpSpPr>
            <a:xfrm>
              <a:off x="3851771" y="1163107"/>
              <a:ext cx="1402358" cy="1402358"/>
              <a:chOff x="304800" y="673100"/>
              <a:chExt cx="4000500" cy="4000500"/>
            </a:xfrm>
            <a:grpFill/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36" name="同心圆 35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7" name="椭圆 36"/>
              <p:cNvSpPr/>
              <p:nvPr/>
            </p:nvSpPr>
            <p:spPr>
              <a:xfrm>
                <a:off x="392112" y="760412"/>
                <a:ext cx="3825874" cy="382587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38" name="TextBox 29"/>
            <p:cNvSpPr txBox="1"/>
            <p:nvPr/>
          </p:nvSpPr>
          <p:spPr>
            <a:xfrm>
              <a:off x="3928121" y="1533024"/>
              <a:ext cx="1198880" cy="39878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信息角色</a:t>
              </a:r>
              <a:endPara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343535" y="857885"/>
            <a:ext cx="37388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80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（一）管理者角色分类</a:t>
            </a:r>
            <a:endParaRPr lang="zh-CN" altLang="en-US" sz="280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H="1" flipV="1">
            <a:off x="5173980" y="2561590"/>
            <a:ext cx="1054735" cy="1231900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746125" y="4852670"/>
            <a:ext cx="9618345" cy="1310640"/>
          </a:xfrm>
          <a:prstGeom prst="round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38225" y="5031740"/>
            <a:ext cx="9326245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管理者负责做出组织决策，让组织成员按照既定的路线行事，并分配资源以保证组织计划的实施。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38480" y="1332230"/>
            <a:ext cx="513334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zh-CN" altLang="en-US" sz="2400" noProof="0" smtClean="0">
                <a:ln>
                  <a:noFill/>
                </a:ln>
                <a:solidFill>
                  <a:srgbClr val="0848A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3、决策角色（Decision criteria）：</a:t>
            </a:r>
            <a:endParaRPr lang="zh-CN" altLang="en-US" sz="2400" noProof="0" smtClean="0">
              <a:ln>
                <a:noFill/>
              </a:ln>
              <a:solidFill>
                <a:srgbClr val="0848A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9" name="椭圆 54"/>
          <p:cNvSpPr/>
          <p:nvPr/>
        </p:nvSpPr>
        <p:spPr>
          <a:xfrm>
            <a:off x="3261750" y="2265505"/>
            <a:ext cx="3477652" cy="1802173"/>
          </a:xfrm>
          <a:custGeom>
            <a:avLst/>
            <a:gdLst>
              <a:gd name="connsiteX0" fmla="*/ 0 w 3439659"/>
              <a:gd name="connsiteY0" fmla="*/ 1719830 h 3439659"/>
              <a:gd name="connsiteX1" fmla="*/ 1719830 w 3439659"/>
              <a:gd name="connsiteY1" fmla="*/ 0 h 3439659"/>
              <a:gd name="connsiteX2" fmla="*/ 3439660 w 3439659"/>
              <a:gd name="connsiteY2" fmla="*/ 1719830 h 3439659"/>
              <a:gd name="connsiteX3" fmla="*/ 1719830 w 3439659"/>
              <a:gd name="connsiteY3" fmla="*/ 3439660 h 3439659"/>
              <a:gd name="connsiteX4" fmla="*/ 0 w 3439659"/>
              <a:gd name="connsiteY4" fmla="*/ 1719830 h 3439659"/>
              <a:gd name="connsiteX0-1" fmla="*/ 0 w 3487467"/>
              <a:gd name="connsiteY0-2" fmla="*/ 0 h 1719830"/>
              <a:gd name="connsiteX1-3" fmla="*/ 3439660 w 3487467"/>
              <a:gd name="connsiteY1-4" fmla="*/ 0 h 1719830"/>
              <a:gd name="connsiteX2-5" fmla="*/ 1719830 w 3487467"/>
              <a:gd name="connsiteY2-6" fmla="*/ 1719830 h 1719830"/>
              <a:gd name="connsiteX3-7" fmla="*/ 0 w 3487467"/>
              <a:gd name="connsiteY3-8" fmla="*/ 0 h 1719830"/>
              <a:gd name="connsiteX0-9" fmla="*/ 6132 w 3493599"/>
              <a:gd name="connsiteY0-10" fmla="*/ 130018 h 1849848"/>
              <a:gd name="connsiteX1-11" fmla="*/ 3445792 w 3493599"/>
              <a:gd name="connsiteY1-12" fmla="*/ 130018 h 1849848"/>
              <a:gd name="connsiteX2-13" fmla="*/ 1725962 w 3493599"/>
              <a:gd name="connsiteY2-14" fmla="*/ 1849848 h 1849848"/>
              <a:gd name="connsiteX3-15" fmla="*/ 6132 w 3493599"/>
              <a:gd name="connsiteY3-16" fmla="*/ 130018 h 1849848"/>
              <a:gd name="connsiteX0-17" fmla="*/ 6132 w 3493599"/>
              <a:gd name="connsiteY0-18" fmla="*/ 35412 h 1755242"/>
              <a:gd name="connsiteX1-19" fmla="*/ 3445792 w 3493599"/>
              <a:gd name="connsiteY1-20" fmla="*/ 35412 h 1755242"/>
              <a:gd name="connsiteX2-21" fmla="*/ 1725962 w 3493599"/>
              <a:gd name="connsiteY2-22" fmla="*/ 1755242 h 1755242"/>
              <a:gd name="connsiteX3-23" fmla="*/ 6132 w 3493599"/>
              <a:gd name="connsiteY3-24" fmla="*/ 35412 h 1755242"/>
              <a:gd name="connsiteX0-25" fmla="*/ 4377 w 3488420"/>
              <a:gd name="connsiteY0-26" fmla="*/ 11795 h 1772900"/>
              <a:gd name="connsiteX1-27" fmla="*/ 3450912 w 3488420"/>
              <a:gd name="connsiteY1-28" fmla="*/ 53046 h 1772900"/>
              <a:gd name="connsiteX2-29" fmla="*/ 1731082 w 3488420"/>
              <a:gd name="connsiteY2-30" fmla="*/ 1772876 h 1772900"/>
              <a:gd name="connsiteX3-31" fmla="*/ 4377 w 3488420"/>
              <a:gd name="connsiteY3-32" fmla="*/ 11795 h 1772900"/>
              <a:gd name="connsiteX0-33" fmla="*/ 39013 w 3522446"/>
              <a:gd name="connsiteY0-34" fmla="*/ 134148 h 1909003"/>
              <a:gd name="connsiteX1-35" fmla="*/ 3485548 w 3522446"/>
              <a:gd name="connsiteY1-36" fmla="*/ 175399 h 1909003"/>
              <a:gd name="connsiteX2-37" fmla="*/ 1738217 w 3522446"/>
              <a:gd name="connsiteY2-38" fmla="*/ 1908979 h 1909003"/>
              <a:gd name="connsiteX3-39" fmla="*/ 39013 w 3522446"/>
              <a:gd name="connsiteY3-40" fmla="*/ 134148 h 1909003"/>
              <a:gd name="connsiteX0-41" fmla="*/ 55067 w 3553265"/>
              <a:gd name="connsiteY0-42" fmla="*/ 134148 h 1909002"/>
              <a:gd name="connsiteX1-43" fmla="*/ 3501602 w 3553265"/>
              <a:gd name="connsiteY1-44" fmla="*/ 175399 h 1909002"/>
              <a:gd name="connsiteX2-45" fmla="*/ 1754271 w 3553265"/>
              <a:gd name="connsiteY2-46" fmla="*/ 1908979 h 1909002"/>
              <a:gd name="connsiteX3-47" fmla="*/ 55067 w 3553265"/>
              <a:gd name="connsiteY3-48" fmla="*/ 134148 h 1909002"/>
              <a:gd name="connsiteX0-49" fmla="*/ 39426 w 3502160"/>
              <a:gd name="connsiteY0-50" fmla="*/ 134148 h 1909003"/>
              <a:gd name="connsiteX1-51" fmla="*/ 3465335 w 3502160"/>
              <a:gd name="connsiteY1-52" fmla="*/ 175399 h 1909003"/>
              <a:gd name="connsiteX2-53" fmla="*/ 1718004 w 3502160"/>
              <a:gd name="connsiteY2-54" fmla="*/ 1908979 h 1909003"/>
              <a:gd name="connsiteX3-55" fmla="*/ 39426 w 3502160"/>
              <a:gd name="connsiteY3-56" fmla="*/ 134148 h 1909003"/>
              <a:gd name="connsiteX0-57" fmla="*/ 8999 w 3471733"/>
              <a:gd name="connsiteY0-58" fmla="*/ 21578 h 1796433"/>
              <a:gd name="connsiteX1-59" fmla="*/ 3434908 w 3471733"/>
              <a:gd name="connsiteY1-60" fmla="*/ 62829 h 1796433"/>
              <a:gd name="connsiteX2-61" fmla="*/ 1687577 w 3471733"/>
              <a:gd name="connsiteY2-62" fmla="*/ 1796409 h 1796433"/>
              <a:gd name="connsiteX3-63" fmla="*/ 8999 w 3471733"/>
              <a:gd name="connsiteY3-64" fmla="*/ 21578 h 1796433"/>
              <a:gd name="connsiteX0-65" fmla="*/ 39425 w 3502159"/>
              <a:gd name="connsiteY0-66" fmla="*/ 135675 h 1931154"/>
              <a:gd name="connsiteX1-67" fmla="*/ 3465334 w 3502159"/>
              <a:gd name="connsiteY1-68" fmla="*/ 176926 h 1931154"/>
              <a:gd name="connsiteX2-69" fmla="*/ 1718003 w 3502159"/>
              <a:gd name="connsiteY2-70" fmla="*/ 1931131 h 1931154"/>
              <a:gd name="connsiteX3-71" fmla="*/ 39425 w 3502159"/>
              <a:gd name="connsiteY3-72" fmla="*/ 135675 h 1931154"/>
              <a:gd name="connsiteX0-73" fmla="*/ 7276 w 3470010"/>
              <a:gd name="connsiteY0-74" fmla="*/ 26065 h 1821544"/>
              <a:gd name="connsiteX1-75" fmla="*/ 3433185 w 3470010"/>
              <a:gd name="connsiteY1-76" fmla="*/ 67316 h 1821544"/>
              <a:gd name="connsiteX2-77" fmla="*/ 1685854 w 3470010"/>
              <a:gd name="connsiteY2-78" fmla="*/ 1821521 h 1821544"/>
              <a:gd name="connsiteX3-79" fmla="*/ 7276 w 3470010"/>
              <a:gd name="connsiteY3-80" fmla="*/ 26065 h 1821544"/>
              <a:gd name="connsiteX0-81" fmla="*/ 12669 w 3492943"/>
              <a:gd name="connsiteY0-82" fmla="*/ 26065 h 1822469"/>
              <a:gd name="connsiteX1-83" fmla="*/ 3438578 w 3492943"/>
              <a:gd name="connsiteY1-84" fmla="*/ 67316 h 1822469"/>
              <a:gd name="connsiteX2-85" fmla="*/ 1691247 w 3492943"/>
              <a:gd name="connsiteY2-86" fmla="*/ 1821521 h 1822469"/>
              <a:gd name="connsiteX3-87" fmla="*/ 12669 w 3492943"/>
              <a:gd name="connsiteY3-88" fmla="*/ 26065 h 1822469"/>
              <a:gd name="connsiteX0-89" fmla="*/ 48756 w 3529030"/>
              <a:gd name="connsiteY0-90" fmla="*/ 3139 h 1799516"/>
              <a:gd name="connsiteX1-91" fmla="*/ 3474665 w 3529030"/>
              <a:gd name="connsiteY1-92" fmla="*/ 44390 h 1799516"/>
              <a:gd name="connsiteX2-93" fmla="*/ 1727334 w 3529030"/>
              <a:gd name="connsiteY2-94" fmla="*/ 1798595 h 1799516"/>
              <a:gd name="connsiteX3-95" fmla="*/ 48756 w 3529030"/>
              <a:gd name="connsiteY3-96" fmla="*/ 3139 h 1799516"/>
              <a:gd name="connsiteX0-97" fmla="*/ 48756 w 3529030"/>
              <a:gd name="connsiteY0-98" fmla="*/ 5796 h 1802173"/>
              <a:gd name="connsiteX1-99" fmla="*/ 3474665 w 3529030"/>
              <a:gd name="connsiteY1-100" fmla="*/ 47047 h 1802173"/>
              <a:gd name="connsiteX2-101" fmla="*/ 1727334 w 3529030"/>
              <a:gd name="connsiteY2-102" fmla="*/ 1801252 h 1802173"/>
              <a:gd name="connsiteX3-103" fmla="*/ 48756 w 3529030"/>
              <a:gd name="connsiteY3-104" fmla="*/ 5796 h 1802173"/>
              <a:gd name="connsiteX0-105" fmla="*/ 48756 w 3477652"/>
              <a:gd name="connsiteY0-106" fmla="*/ 5796 h 1802173"/>
              <a:gd name="connsiteX1-107" fmla="*/ 3474665 w 3477652"/>
              <a:gd name="connsiteY1-108" fmla="*/ 47047 h 1802173"/>
              <a:gd name="connsiteX2-109" fmla="*/ 1727334 w 3477652"/>
              <a:gd name="connsiteY2-110" fmla="*/ 1801252 h 1802173"/>
              <a:gd name="connsiteX3-111" fmla="*/ 48756 w 3477652"/>
              <a:gd name="connsiteY3-112" fmla="*/ 5796 h 180217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477652" h="1802173">
                <a:moveTo>
                  <a:pt x="48756" y="5796"/>
                </a:moveTo>
                <a:cubicBezTo>
                  <a:pt x="305602" y="15937"/>
                  <a:pt x="3181151" y="-33335"/>
                  <a:pt x="3474665" y="47047"/>
                </a:cubicBezTo>
                <a:cubicBezTo>
                  <a:pt x="3527547" y="271809"/>
                  <a:pt x="2875835" y="1753126"/>
                  <a:pt x="1727334" y="1801252"/>
                </a:cubicBezTo>
                <a:cubicBezTo>
                  <a:pt x="578833" y="1849378"/>
                  <a:pt x="-208090" y="-4345"/>
                  <a:pt x="48756" y="5796"/>
                </a:cubicBezTo>
                <a:close/>
              </a:path>
            </a:pathLst>
          </a:custGeom>
          <a:noFill/>
          <a:ln w="1270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extBox 3"/>
          <p:cNvSpPr txBox="1"/>
          <p:nvPr/>
        </p:nvSpPr>
        <p:spPr>
          <a:xfrm>
            <a:off x="1905973" y="2085237"/>
            <a:ext cx="944880" cy="11709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30000"/>
              </a:lnSpc>
            </a:pPr>
            <a:r>
              <a:rPr lang="zh-CN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企业家   </a:t>
            </a:r>
            <a:endParaRPr lang="zh-CN" altLang="en-US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30000"/>
              </a:lnSpc>
            </a:pPr>
            <a:endParaRPr lang="zh-CN" altLang="en-US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30000"/>
              </a:lnSpc>
            </a:pPr>
            <a:endParaRPr lang="ko-KR" altLang="en-US" sz="1400" b="1" dirty="0">
              <a:solidFill>
                <a:schemeClr val="tx1"/>
              </a:solidFill>
              <a:latin typeface="HY헤드라인M" pitchFamily="2" charset="-127"/>
              <a:ea typeface="楷体_GB2312" pitchFamily="49" charset="-122"/>
              <a:sym typeface="+mn-ea"/>
            </a:endParaRPr>
          </a:p>
        </p:txBody>
      </p:sp>
      <p:cxnSp>
        <p:nvCxnSpPr>
          <p:cNvPr id="11" name="直接连接符 10"/>
          <p:cNvCxnSpPr/>
          <p:nvPr/>
        </p:nvCxnSpPr>
        <p:spPr>
          <a:xfrm flipV="1">
            <a:off x="3064726" y="2261524"/>
            <a:ext cx="1913927" cy="21230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>
            <a:stCxn id="19" idx="4"/>
          </p:cNvCxnSpPr>
          <p:nvPr/>
        </p:nvCxnSpPr>
        <p:spPr>
          <a:xfrm flipV="1">
            <a:off x="4021455" y="2708910"/>
            <a:ext cx="681355" cy="1146175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4978653" y="2261523"/>
            <a:ext cx="1861284" cy="13806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椭圆 18"/>
          <p:cNvSpPr/>
          <p:nvPr/>
        </p:nvSpPr>
        <p:spPr>
          <a:xfrm>
            <a:off x="3691514" y="3194501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en-US" altLang="zh-CN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椭圆 21"/>
          <p:cNvSpPr/>
          <p:nvPr/>
        </p:nvSpPr>
        <p:spPr>
          <a:xfrm>
            <a:off x="6365855" y="1953476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en-US" altLang="zh-CN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2999393" y="1942073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en-US" altLang="zh-CN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TextBox 25"/>
          <p:cNvSpPr txBox="1"/>
          <p:nvPr/>
        </p:nvSpPr>
        <p:spPr>
          <a:xfrm>
            <a:off x="7116033" y="1992336"/>
            <a:ext cx="944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谈判者</a:t>
            </a:r>
            <a:endParaRPr lang="ko-KR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4300334" y="1792754"/>
            <a:ext cx="1402358" cy="1402358"/>
            <a:chOff x="3851771" y="1163107"/>
            <a:chExt cx="1402358" cy="1402358"/>
          </a:xfrm>
          <a:solidFill>
            <a:srgbClr val="0070C0"/>
          </a:solidFill>
        </p:grpSpPr>
        <p:grpSp>
          <p:nvGrpSpPr>
            <p:cNvPr id="35" name="组合 34"/>
            <p:cNvGrpSpPr/>
            <p:nvPr/>
          </p:nvGrpSpPr>
          <p:grpSpPr>
            <a:xfrm>
              <a:off x="3851771" y="1163107"/>
              <a:ext cx="1402358" cy="1402358"/>
              <a:chOff x="304800" y="673100"/>
              <a:chExt cx="4000500" cy="4000500"/>
            </a:xfrm>
            <a:grpFill/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36" name="同心圆 35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7" name="椭圆 36"/>
              <p:cNvSpPr/>
              <p:nvPr/>
            </p:nvSpPr>
            <p:spPr>
              <a:xfrm>
                <a:off x="392112" y="760412"/>
                <a:ext cx="3825874" cy="382587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38" name="TextBox 29"/>
            <p:cNvSpPr txBox="1"/>
            <p:nvPr/>
          </p:nvSpPr>
          <p:spPr>
            <a:xfrm>
              <a:off x="3928121" y="1533024"/>
              <a:ext cx="1198880" cy="39878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决策角色</a:t>
              </a:r>
              <a:endPara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" name="椭圆 4"/>
          <p:cNvSpPr/>
          <p:nvPr/>
        </p:nvSpPr>
        <p:spPr>
          <a:xfrm>
            <a:off x="5766059" y="3194501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en-US" altLang="zh-CN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Box 3"/>
          <p:cNvSpPr txBox="1"/>
          <p:nvPr/>
        </p:nvSpPr>
        <p:spPr>
          <a:xfrm>
            <a:off x="1905635" y="3669030"/>
            <a:ext cx="165163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30000"/>
              </a:lnSpc>
            </a:pPr>
            <a:r>
              <a:rPr lang="zh-CN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冲突管理者</a:t>
            </a:r>
            <a:endParaRPr lang="ko-KR" altLang="en-US" sz="1400" b="1" dirty="0">
              <a:solidFill>
                <a:schemeClr val="tx1"/>
              </a:solidFill>
              <a:latin typeface="HY헤드라인M" pitchFamily="2" charset="-127"/>
              <a:ea typeface="楷体_GB2312" pitchFamily="49" charset="-122"/>
              <a:sym typeface="+mn-ea"/>
            </a:endParaRPr>
          </a:p>
        </p:txBody>
      </p:sp>
      <p:sp>
        <p:nvSpPr>
          <p:cNvPr id="12" name="TextBox 3"/>
          <p:cNvSpPr txBox="1"/>
          <p:nvPr/>
        </p:nvSpPr>
        <p:spPr>
          <a:xfrm>
            <a:off x="6365875" y="3915410"/>
            <a:ext cx="155384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资源分配者</a:t>
            </a:r>
            <a:endParaRPr lang="ko-KR" altLang="en-US" sz="1400" b="1" dirty="0">
              <a:solidFill>
                <a:schemeClr val="tx1"/>
              </a:solidFill>
              <a:latin typeface="HY헤드라인M" pitchFamily="2" charset="-127"/>
              <a:ea typeface="楷体_GB2312" pitchFamily="49" charset="-122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43535" y="857885"/>
            <a:ext cx="37388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80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（一）管理者角色分类</a:t>
            </a:r>
            <a:endParaRPr lang="zh-CN" altLang="en-US" sz="280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888922" y="1122845"/>
            <a:ext cx="2088232" cy="33718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1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明 年 工 作 计 划</a:t>
            </a:r>
            <a:endParaRPr lang="zh-CN" altLang="en-US" sz="1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grpSp>
        <p:nvGrpSpPr>
          <p:cNvPr id="6" name="Group 4"/>
          <p:cNvGrpSpPr/>
          <p:nvPr/>
        </p:nvGrpSpPr>
        <p:grpSpPr>
          <a:xfrm>
            <a:off x="1714183" y="2035810"/>
            <a:ext cx="8702675" cy="3889375"/>
            <a:chOff x="-98" y="0"/>
            <a:chExt cx="13706" cy="6125"/>
          </a:xfrm>
        </p:grpSpPr>
        <p:sp>
          <p:nvSpPr>
            <p:cNvPr id="34820" name="Rectangle 5"/>
            <p:cNvSpPr/>
            <p:nvPr/>
          </p:nvSpPr>
          <p:spPr>
            <a:xfrm>
              <a:off x="176" y="233"/>
              <a:ext cx="2264" cy="67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ctr" eaLnBrk="0" hangingPunct="0"/>
              <a:r>
                <a:rPr lang="zh-CN" altLang="en-US" b="1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角色</a:t>
              </a:r>
              <a:endParaRPr lang="zh-CN" altLang="en-US" b="1" dirty="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endParaRPr>
            </a:p>
            <a:p>
              <a:pPr algn="just" eaLnBrk="0" hangingPunct="0"/>
              <a:endParaRPr lang="zh-CN" altLang="en-US" b="1" dirty="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34821" name="Rectangle 6"/>
            <p:cNvSpPr/>
            <p:nvPr/>
          </p:nvSpPr>
          <p:spPr>
            <a:xfrm>
              <a:off x="12" y="0"/>
              <a:ext cx="2595" cy="1023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4822" name="Rectangle 7"/>
            <p:cNvSpPr/>
            <p:nvPr/>
          </p:nvSpPr>
          <p:spPr>
            <a:xfrm>
              <a:off x="2771" y="233"/>
              <a:ext cx="5968" cy="67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ctr" eaLnBrk="0" hangingPunct="0"/>
              <a:r>
                <a:rPr lang="zh-CN" altLang="en-US" b="1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描述</a:t>
              </a:r>
              <a:endParaRPr lang="zh-CN" altLang="en-US" b="1" dirty="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rgbClr val="336699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23" name="Rectangle 8"/>
            <p:cNvSpPr/>
            <p:nvPr/>
          </p:nvSpPr>
          <p:spPr>
            <a:xfrm>
              <a:off x="2608" y="0"/>
              <a:ext cx="6300" cy="1023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4824" name="Rectangle 9"/>
            <p:cNvSpPr/>
            <p:nvPr/>
          </p:nvSpPr>
          <p:spPr>
            <a:xfrm>
              <a:off x="9070" y="234"/>
              <a:ext cx="4360" cy="67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ctr" eaLnBrk="0" hangingPunct="0"/>
              <a:r>
                <a:rPr lang="zh-CN" altLang="en-US" b="1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特征活动</a:t>
              </a:r>
              <a:endParaRPr lang="zh-CN" altLang="en-US" b="1" dirty="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endParaRPr>
            </a:p>
            <a:p>
              <a:pPr algn="just" eaLnBrk="0" hangingPunct="0"/>
              <a:endParaRPr lang="zh-CN" altLang="en-US" b="1" dirty="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34825" name="Rectangle 10"/>
            <p:cNvSpPr/>
            <p:nvPr/>
          </p:nvSpPr>
          <p:spPr>
            <a:xfrm>
              <a:off x="8908" y="0"/>
              <a:ext cx="4690" cy="1023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4826" name="Rectangle 11"/>
            <p:cNvSpPr/>
            <p:nvPr/>
          </p:nvSpPr>
          <p:spPr>
            <a:xfrm>
              <a:off x="-98" y="1023"/>
              <a:ext cx="2869" cy="173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ctr" eaLnBrk="0" hangingPunct="0"/>
              <a:r>
                <a:rPr lang="zh-CN" altLang="en-US" sz="2000" b="1" dirty="0">
                  <a:solidFill>
                    <a:srgbClr val="FF0000"/>
                  </a:solidFill>
                  <a:latin typeface="Arial" panose="020B0604020202020204" pitchFamily="34" charset="0"/>
                  <a:ea typeface="楷体_GB2312" pitchFamily="49" charset="-122"/>
                </a:rPr>
                <a:t>人际关系</a:t>
              </a:r>
              <a:endParaRPr lang="zh-CN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楷体_GB2312" pitchFamily="49" charset="-122"/>
              </a:endParaRPr>
            </a:p>
            <a:p>
              <a:pPr algn="ctr" eaLnBrk="0" hangingPunct="0"/>
              <a:r>
                <a:rPr lang="zh-CN" altLang="en-US" sz="2000" b="1" dirty="0">
                  <a:solidFill>
                    <a:srgbClr val="FF0000"/>
                  </a:solidFill>
                  <a:latin typeface="Arial" panose="020B0604020202020204" pitchFamily="34" charset="0"/>
                  <a:ea typeface="楷体_GB2312" pitchFamily="49" charset="-122"/>
                </a:rPr>
                <a:t>方面</a:t>
              </a:r>
              <a:endParaRPr lang="zh-CN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34827" name="Rectangle 12"/>
            <p:cNvSpPr/>
            <p:nvPr/>
          </p:nvSpPr>
          <p:spPr>
            <a:xfrm>
              <a:off x="12" y="1023"/>
              <a:ext cx="2595" cy="1027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4828" name="Rectangle 13"/>
            <p:cNvSpPr/>
            <p:nvPr/>
          </p:nvSpPr>
          <p:spPr>
            <a:xfrm>
              <a:off x="2771" y="858"/>
              <a:ext cx="10659" cy="119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zh-CN" altLang="en-US" dirty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 </a:t>
              </a:r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29" name="Rectangle 14"/>
            <p:cNvSpPr/>
            <p:nvPr/>
          </p:nvSpPr>
          <p:spPr>
            <a:xfrm>
              <a:off x="2605" y="1023"/>
              <a:ext cx="10990" cy="1027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4830" name="Rectangle 15"/>
            <p:cNvSpPr/>
            <p:nvPr/>
          </p:nvSpPr>
          <p:spPr>
            <a:xfrm>
              <a:off x="176" y="2274"/>
              <a:ext cx="2264" cy="101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en-US" altLang="zh-CN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1.</a:t>
              </a:r>
              <a:r>
                <a:rPr lang="zh-CN" altLang="en-US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代表人挂名首脑</a:t>
              </a:r>
              <a:endParaRPr lang="zh-CN" altLang="en-US" sz="1800" dirty="0">
                <a:solidFill>
                  <a:schemeClr val="tx1"/>
                </a:solidFill>
                <a:latin typeface="黑体" panose="02010609060101010101" charset="-122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31" name="Rectangle 16"/>
            <p:cNvSpPr/>
            <p:nvPr/>
          </p:nvSpPr>
          <p:spPr>
            <a:xfrm>
              <a:off x="10" y="2048"/>
              <a:ext cx="2595" cy="142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4832" name="Rectangle 17"/>
            <p:cNvSpPr/>
            <p:nvPr/>
          </p:nvSpPr>
          <p:spPr>
            <a:xfrm>
              <a:off x="2771" y="2274"/>
              <a:ext cx="5968" cy="90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象征性的首脑，必须履行许多法律性的或社会性的例行义务</a:t>
              </a:r>
              <a:endParaRPr lang="zh-CN" altLang="en-US" sz="1800" dirty="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34833" name="Rectangle 18"/>
            <p:cNvSpPr/>
            <p:nvPr/>
          </p:nvSpPr>
          <p:spPr>
            <a:xfrm>
              <a:off x="2605" y="2048"/>
              <a:ext cx="6300" cy="142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4834" name="Rectangle 19"/>
            <p:cNvSpPr/>
            <p:nvPr/>
          </p:nvSpPr>
          <p:spPr>
            <a:xfrm>
              <a:off x="9070" y="2274"/>
              <a:ext cx="4360" cy="101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迎接来访者，签署法律文件。</a:t>
              </a:r>
              <a:endParaRPr lang="zh-CN" altLang="en-US" sz="1800" dirty="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35" name="Rectangle 20"/>
            <p:cNvSpPr/>
            <p:nvPr/>
          </p:nvSpPr>
          <p:spPr>
            <a:xfrm>
              <a:off x="8905" y="2048"/>
              <a:ext cx="4690" cy="142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4836" name="Rectangle 21"/>
            <p:cNvSpPr/>
            <p:nvPr/>
          </p:nvSpPr>
          <p:spPr>
            <a:xfrm>
              <a:off x="176" y="3925"/>
              <a:ext cx="2264" cy="61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en-US" altLang="zh-CN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2.</a:t>
              </a:r>
              <a:r>
                <a:rPr lang="zh-CN" altLang="en-US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领导者</a:t>
              </a:r>
              <a:endParaRPr lang="zh-CN" altLang="en-US" sz="1800" dirty="0">
                <a:solidFill>
                  <a:schemeClr val="tx1"/>
                </a:solidFill>
                <a:latin typeface="黑体" panose="02010609060101010101" charset="-122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37" name="Rectangle 22"/>
            <p:cNvSpPr/>
            <p:nvPr/>
          </p:nvSpPr>
          <p:spPr>
            <a:xfrm>
              <a:off x="10" y="3473"/>
              <a:ext cx="2595" cy="1427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4838" name="Rectangle 23"/>
            <p:cNvSpPr/>
            <p:nvPr/>
          </p:nvSpPr>
          <p:spPr>
            <a:xfrm>
              <a:off x="2771" y="3698"/>
              <a:ext cx="5968" cy="95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负责激励和动员下属，负责人员配备，培训和交往的职责。</a:t>
              </a:r>
              <a:endParaRPr lang="zh-CN" altLang="en-US" sz="1800" dirty="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39" name="Rectangle 24"/>
            <p:cNvSpPr/>
            <p:nvPr/>
          </p:nvSpPr>
          <p:spPr>
            <a:xfrm>
              <a:off x="2605" y="3473"/>
              <a:ext cx="6300" cy="1427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4840" name="Rectangle 25"/>
            <p:cNvSpPr/>
            <p:nvPr/>
          </p:nvSpPr>
          <p:spPr>
            <a:xfrm>
              <a:off x="9070" y="3699"/>
              <a:ext cx="4360" cy="95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实际上从事所有的有下级参与的活动。</a:t>
              </a:r>
              <a:endParaRPr lang="zh-CN" altLang="en-US" sz="1800" dirty="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41" name="Rectangle 26"/>
            <p:cNvSpPr/>
            <p:nvPr/>
          </p:nvSpPr>
          <p:spPr>
            <a:xfrm>
              <a:off x="8905" y="3473"/>
              <a:ext cx="4690" cy="1427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4842" name="Rectangle 27"/>
            <p:cNvSpPr/>
            <p:nvPr/>
          </p:nvSpPr>
          <p:spPr>
            <a:xfrm>
              <a:off x="176" y="5125"/>
              <a:ext cx="2264" cy="77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en-US" altLang="zh-CN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3.</a:t>
              </a:r>
              <a:r>
                <a:rPr lang="zh-CN" altLang="en-US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联络者 </a:t>
              </a:r>
              <a:r>
                <a:rPr lang="zh-CN" altLang="en-US" dirty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 </a:t>
              </a:r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43" name="Rectangle 28"/>
            <p:cNvSpPr/>
            <p:nvPr/>
          </p:nvSpPr>
          <p:spPr>
            <a:xfrm>
              <a:off x="12" y="4900"/>
              <a:ext cx="2595" cy="122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4844" name="Rectangle 29"/>
            <p:cNvSpPr/>
            <p:nvPr/>
          </p:nvSpPr>
          <p:spPr>
            <a:xfrm>
              <a:off x="2771" y="5011"/>
              <a:ext cx="5968" cy="111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维护自行发展起来的外部接触和联系网络，向人们提供恩惠和信息。</a:t>
              </a:r>
              <a:endParaRPr lang="zh-CN" altLang="en-US" sz="1800" dirty="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45" name="Rectangle 30"/>
            <p:cNvSpPr/>
            <p:nvPr/>
          </p:nvSpPr>
          <p:spPr>
            <a:xfrm>
              <a:off x="2608" y="4900"/>
              <a:ext cx="6298" cy="122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4846" name="Rectangle 31"/>
            <p:cNvSpPr/>
            <p:nvPr/>
          </p:nvSpPr>
          <p:spPr>
            <a:xfrm>
              <a:off x="9070" y="5011"/>
              <a:ext cx="4360" cy="111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发感谢信，从事外部活动从事其他外部活动</a:t>
              </a:r>
              <a:r>
                <a:rPr lang="zh-CN" altLang="en-US" dirty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。</a:t>
              </a:r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47" name="Rectangle 32"/>
            <p:cNvSpPr/>
            <p:nvPr/>
          </p:nvSpPr>
          <p:spPr>
            <a:xfrm>
              <a:off x="8905" y="4900"/>
              <a:ext cx="4693" cy="122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4848" name="Rectangle 33"/>
            <p:cNvSpPr/>
            <p:nvPr/>
          </p:nvSpPr>
          <p:spPr>
            <a:xfrm>
              <a:off x="0" y="0"/>
              <a:ext cx="13608" cy="6125"/>
            </a:xfrm>
            <a:prstGeom prst="rect">
              <a:avLst/>
            </a:prstGeom>
            <a:noFill/>
            <a:ln w="9525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1344930" y="1122680"/>
            <a:ext cx="57518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（二）管理者角色描述及特征</a:t>
            </a:r>
            <a:endParaRPr lang="zh-CN" altLang="en-US" sz="2800" b="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6" name="Group 4"/>
          <p:cNvGrpSpPr/>
          <p:nvPr/>
        </p:nvGrpSpPr>
        <p:grpSpPr>
          <a:xfrm>
            <a:off x="1954213" y="1909763"/>
            <a:ext cx="8521700" cy="4176712"/>
            <a:chOff x="0" y="0"/>
            <a:chExt cx="13420" cy="6578"/>
          </a:xfrm>
        </p:grpSpPr>
        <p:sp>
          <p:nvSpPr>
            <p:cNvPr id="35844" name="Rectangle 5"/>
            <p:cNvSpPr/>
            <p:nvPr/>
          </p:nvSpPr>
          <p:spPr>
            <a:xfrm>
              <a:off x="175" y="1"/>
              <a:ext cx="2232" cy="11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ctr" eaLnBrk="0" hangingPunct="0"/>
              <a:r>
                <a:rPr lang="zh-CN" altLang="en-US" sz="2000" b="1" dirty="0">
                  <a:solidFill>
                    <a:srgbClr val="FF0000"/>
                  </a:solidFill>
                  <a:latin typeface="Arial" panose="020B0604020202020204" pitchFamily="34" charset="0"/>
                  <a:ea typeface="楷体_GB2312" pitchFamily="49" charset="-122"/>
                </a:rPr>
                <a:t>信息传递方面</a:t>
              </a:r>
              <a:endParaRPr lang="zh-CN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35845" name="Rectangle 6"/>
            <p:cNvSpPr/>
            <p:nvPr/>
          </p:nvSpPr>
          <p:spPr>
            <a:xfrm>
              <a:off x="12" y="0"/>
              <a:ext cx="2558" cy="1133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5846" name="Rectangle 7"/>
            <p:cNvSpPr/>
            <p:nvPr/>
          </p:nvSpPr>
          <p:spPr>
            <a:xfrm>
              <a:off x="2733" y="1"/>
              <a:ext cx="10511" cy="11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en-US" altLang="zh-CN" b="1" dirty="0">
                  <a:sym typeface="+mn-ea"/>
                </a:rPr>
                <a:t>【</a:t>
              </a:r>
              <a:r>
                <a:rPr lang="zh-CN" altLang="en-US" b="1" dirty="0">
                  <a:sym typeface="+mn-ea"/>
                </a:rPr>
                <a:t>案例</a:t>
              </a:r>
              <a:r>
                <a:rPr lang="en-GB" altLang="zh-CN" b="1" dirty="0">
                  <a:sym typeface="+mn-ea"/>
                </a:rPr>
                <a:t>】</a:t>
              </a:r>
              <a:r>
                <a:rPr lang="zh-CN" altLang="en-GB" b="1" dirty="0">
                  <a:sym typeface="+mn-ea"/>
                </a:rPr>
                <a:t>佘德发（名人掌上电脑）的两样宝贝</a:t>
              </a:r>
              <a:endParaRPr lang="zh-CN" altLang="en-GB" b="1" dirty="0"/>
            </a:p>
            <a:p>
              <a:pPr algn="just" eaLnBrk="0" hangingPunct="0"/>
              <a:r>
                <a:rPr lang="en-US" altLang="zh-CN" b="1" dirty="0">
                  <a:sym typeface="+mn-ea"/>
                </a:rPr>
                <a:t>【</a:t>
              </a:r>
              <a:r>
                <a:rPr lang="zh-CN" altLang="en-US" b="1" dirty="0">
                  <a:sym typeface="+mn-ea"/>
                </a:rPr>
                <a:t>案例</a:t>
              </a:r>
              <a:r>
                <a:rPr lang="en-US" altLang="zh-CN" b="1" dirty="0">
                  <a:sym typeface="+mn-ea"/>
                </a:rPr>
                <a:t>】</a:t>
              </a:r>
              <a:r>
                <a:rPr lang="zh-CN" altLang="en-US" b="1" dirty="0">
                  <a:sym typeface="+mn-ea"/>
                </a:rPr>
                <a:t>比亚迪：商机来自一份简报</a:t>
              </a:r>
              <a:endParaRPr lang="zh-CN" altLang="en-US"/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47" name="Rectangle 8"/>
            <p:cNvSpPr/>
            <p:nvPr/>
          </p:nvSpPr>
          <p:spPr>
            <a:xfrm>
              <a:off x="2570" y="0"/>
              <a:ext cx="10837" cy="1133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5848" name="Rectangle 9"/>
            <p:cNvSpPr/>
            <p:nvPr/>
          </p:nvSpPr>
          <p:spPr>
            <a:xfrm>
              <a:off x="175" y="1582"/>
              <a:ext cx="2232" cy="68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en-US" altLang="zh-CN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4</a:t>
              </a:r>
              <a:r>
                <a:rPr lang="zh-CN" altLang="en-US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．监督者</a:t>
              </a:r>
              <a:endParaRPr lang="zh-CN" altLang="en-US" sz="1800" dirty="0">
                <a:solidFill>
                  <a:schemeClr val="tx1"/>
                </a:solidFill>
                <a:latin typeface="黑体" panose="02010609060101010101" charset="-122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49" name="Rectangle 10"/>
            <p:cNvSpPr/>
            <p:nvPr/>
          </p:nvSpPr>
          <p:spPr>
            <a:xfrm>
              <a:off x="12" y="1130"/>
              <a:ext cx="2558" cy="1593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5850" name="Rectangle 11"/>
            <p:cNvSpPr/>
            <p:nvPr/>
          </p:nvSpPr>
          <p:spPr>
            <a:xfrm>
              <a:off x="2733" y="1243"/>
              <a:ext cx="5885" cy="159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寻求和获取各种特定的即时信息，以便透彻地了解组织与环境，作为组织内部和外部信息的神经中枢。</a:t>
              </a:r>
              <a:endParaRPr lang="zh-CN" altLang="en-US" sz="1800" dirty="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51" name="Rectangle 12"/>
            <p:cNvSpPr/>
            <p:nvPr/>
          </p:nvSpPr>
          <p:spPr>
            <a:xfrm>
              <a:off x="2570" y="1130"/>
              <a:ext cx="6212" cy="1593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5852" name="Rectangle 13"/>
            <p:cNvSpPr/>
            <p:nvPr/>
          </p:nvSpPr>
          <p:spPr>
            <a:xfrm>
              <a:off x="8946" y="1470"/>
              <a:ext cx="4299" cy="102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阅读期刊和报告，保持私人接触</a:t>
              </a:r>
              <a:endParaRPr lang="zh-CN" altLang="en-US" sz="1800" dirty="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53" name="Rectangle 14"/>
            <p:cNvSpPr/>
            <p:nvPr/>
          </p:nvSpPr>
          <p:spPr>
            <a:xfrm>
              <a:off x="8782" y="1130"/>
              <a:ext cx="4625" cy="1593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5854" name="Rectangle 15"/>
            <p:cNvSpPr/>
            <p:nvPr/>
          </p:nvSpPr>
          <p:spPr>
            <a:xfrm>
              <a:off x="174" y="3433"/>
              <a:ext cx="2232" cy="65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en-US" altLang="zh-CN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5</a:t>
              </a:r>
              <a:r>
                <a:rPr lang="zh-CN" altLang="en-US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．传播者</a:t>
              </a:r>
              <a:endParaRPr lang="zh-CN" altLang="en-US" sz="1800" dirty="0">
                <a:solidFill>
                  <a:schemeClr val="tx1"/>
                </a:solidFill>
                <a:latin typeface="黑体" panose="02010609060101010101" charset="-122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55" name="Rectangle 16"/>
            <p:cNvSpPr/>
            <p:nvPr/>
          </p:nvSpPr>
          <p:spPr>
            <a:xfrm>
              <a:off x="12" y="2725"/>
              <a:ext cx="2560" cy="2040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5856" name="Rectangle 17"/>
            <p:cNvSpPr/>
            <p:nvPr/>
          </p:nvSpPr>
          <p:spPr>
            <a:xfrm>
              <a:off x="2733" y="2836"/>
              <a:ext cx="5885" cy="240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将从外部和下级得到的信息传递给组织的其他成员</a:t>
              </a:r>
              <a:r>
                <a:rPr lang="en-US" altLang="zh-CN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——</a:t>
              </a:r>
              <a:r>
                <a:rPr lang="zh-CN" altLang="en-US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有些是关于事实的信息，有些是解释和综合组织的有影响的人物的各种价值观点。</a:t>
              </a:r>
              <a:endParaRPr lang="zh-CN" altLang="en-US" sz="1800" dirty="0">
                <a:solidFill>
                  <a:schemeClr val="tx1"/>
                </a:solidFill>
                <a:latin typeface="黑体" panose="02010609060101010101" charset="-122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57" name="Rectangle 18"/>
            <p:cNvSpPr/>
            <p:nvPr/>
          </p:nvSpPr>
          <p:spPr>
            <a:xfrm>
              <a:off x="2570" y="2725"/>
              <a:ext cx="6212" cy="2040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5858" name="Rectangle 19"/>
            <p:cNvSpPr/>
            <p:nvPr/>
          </p:nvSpPr>
          <p:spPr>
            <a:xfrm>
              <a:off x="8945" y="3207"/>
              <a:ext cx="4299" cy="240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举行信息交流会，用打电话方式传达信息。</a:t>
              </a:r>
              <a:endParaRPr lang="zh-CN" altLang="en-US" sz="1800" dirty="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59" name="Rectangle 20"/>
            <p:cNvSpPr/>
            <p:nvPr/>
          </p:nvSpPr>
          <p:spPr>
            <a:xfrm>
              <a:off x="8782" y="2725"/>
              <a:ext cx="4625" cy="2040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5860" name="Rectangle 21"/>
            <p:cNvSpPr/>
            <p:nvPr/>
          </p:nvSpPr>
          <p:spPr>
            <a:xfrm>
              <a:off x="174" y="5331"/>
              <a:ext cx="2232" cy="69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en-US" altLang="zh-CN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6</a:t>
              </a:r>
              <a:r>
                <a:rPr lang="zh-CN" altLang="en-US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．发言人</a:t>
              </a:r>
              <a:r>
                <a:rPr lang="zh-CN" altLang="en-US" dirty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   </a:t>
              </a:r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61" name="Rectangle 22"/>
            <p:cNvSpPr/>
            <p:nvPr/>
          </p:nvSpPr>
          <p:spPr>
            <a:xfrm>
              <a:off x="15" y="4763"/>
              <a:ext cx="2557" cy="181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5862" name="Rectangle 23"/>
            <p:cNvSpPr/>
            <p:nvPr/>
          </p:nvSpPr>
          <p:spPr>
            <a:xfrm>
              <a:off x="2735" y="4992"/>
              <a:ext cx="5885" cy="138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向外界发布有关组织的计划，政     策，行动，结果等信息，作为组织所在产业方面的专家。</a:t>
              </a:r>
              <a:endParaRPr lang="zh-CN" altLang="en-US" sz="1800" dirty="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63" name="Rectangle 24"/>
            <p:cNvSpPr/>
            <p:nvPr/>
          </p:nvSpPr>
          <p:spPr>
            <a:xfrm>
              <a:off x="2570" y="4763"/>
              <a:ext cx="6212" cy="181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5864" name="Rectangle 25"/>
            <p:cNvSpPr/>
            <p:nvPr/>
          </p:nvSpPr>
          <p:spPr>
            <a:xfrm>
              <a:off x="8947" y="5270"/>
              <a:ext cx="4299" cy="91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举行董事会议，向媒体发布信息。</a:t>
              </a:r>
              <a:endParaRPr lang="zh-CN" altLang="en-US" sz="1800" dirty="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65" name="Rectangle 26"/>
            <p:cNvSpPr/>
            <p:nvPr/>
          </p:nvSpPr>
          <p:spPr>
            <a:xfrm>
              <a:off x="8782" y="4763"/>
              <a:ext cx="4625" cy="181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5866" name="Rectangle 27"/>
            <p:cNvSpPr/>
            <p:nvPr/>
          </p:nvSpPr>
          <p:spPr>
            <a:xfrm>
              <a:off x="0" y="0"/>
              <a:ext cx="13420" cy="6578"/>
            </a:xfrm>
            <a:prstGeom prst="rect">
              <a:avLst/>
            </a:prstGeom>
            <a:noFill/>
            <a:ln w="9525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1344930" y="1122680"/>
            <a:ext cx="46704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管理者角色</a:t>
            </a:r>
            <a:endParaRPr lang="zh-CN" altLang="en-US" sz="2800" b="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grpSp>
        <p:nvGrpSpPr>
          <p:cNvPr id="6" name="Group 4"/>
          <p:cNvGrpSpPr/>
          <p:nvPr/>
        </p:nvGrpSpPr>
        <p:grpSpPr>
          <a:xfrm>
            <a:off x="2019300" y="1779588"/>
            <a:ext cx="8153400" cy="4030662"/>
            <a:chOff x="10" y="3"/>
            <a:chExt cx="12840" cy="6348"/>
          </a:xfrm>
        </p:grpSpPr>
        <p:sp>
          <p:nvSpPr>
            <p:cNvPr id="36868" name="Rectangle 5"/>
            <p:cNvSpPr/>
            <p:nvPr/>
          </p:nvSpPr>
          <p:spPr>
            <a:xfrm>
              <a:off x="269" y="80"/>
              <a:ext cx="1929" cy="97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zh-CN" altLang="en-US" sz="2000" b="1" dirty="0">
                  <a:solidFill>
                    <a:srgbClr val="FF0000"/>
                  </a:solidFill>
                  <a:latin typeface="Arial" panose="020B0604020202020204" pitchFamily="34" charset="0"/>
                  <a:ea typeface="楷体_GB2312" pitchFamily="49" charset="-122"/>
                </a:rPr>
                <a:t>决策制定方面</a:t>
              </a:r>
              <a:endParaRPr lang="zh-CN" altLang="en-US" sz="2000" b="1" dirty="0">
                <a:solidFill>
                  <a:srgbClr val="336699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6869" name="Rectangle 6"/>
            <p:cNvSpPr/>
            <p:nvPr/>
          </p:nvSpPr>
          <p:spPr>
            <a:xfrm>
              <a:off x="10" y="3"/>
              <a:ext cx="2448" cy="1130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6870" name="Rectangle 7"/>
            <p:cNvSpPr/>
            <p:nvPr/>
          </p:nvSpPr>
          <p:spPr>
            <a:xfrm>
              <a:off x="2614" y="342"/>
              <a:ext cx="10058" cy="79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zh-CN" altLang="en-US" dirty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 </a:t>
              </a:r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6871" name="Rectangle 8"/>
            <p:cNvSpPr/>
            <p:nvPr/>
          </p:nvSpPr>
          <p:spPr>
            <a:xfrm>
              <a:off x="2460" y="3"/>
              <a:ext cx="10370" cy="1130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6872" name="Rectangle 9"/>
            <p:cNvSpPr/>
            <p:nvPr/>
          </p:nvSpPr>
          <p:spPr>
            <a:xfrm>
              <a:off x="169" y="1584"/>
              <a:ext cx="2135" cy="68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en-US" altLang="zh-CN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7</a:t>
              </a:r>
              <a:r>
                <a:rPr lang="zh-CN" altLang="en-US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．企业家</a:t>
              </a:r>
              <a:endParaRPr lang="zh-CN" altLang="en-US" sz="1800" dirty="0">
                <a:solidFill>
                  <a:schemeClr val="tx1"/>
                </a:solidFill>
                <a:latin typeface="黑体" panose="02010609060101010101" charset="-122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6873" name="Rectangle 10"/>
            <p:cNvSpPr/>
            <p:nvPr/>
          </p:nvSpPr>
          <p:spPr>
            <a:xfrm>
              <a:off x="10" y="1133"/>
              <a:ext cx="2448" cy="1477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6874" name="Rectangle 11"/>
            <p:cNvSpPr/>
            <p:nvPr/>
          </p:nvSpPr>
          <p:spPr>
            <a:xfrm>
              <a:off x="2614" y="1133"/>
              <a:ext cx="5632" cy="147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寻求组织和环境中的机会，制定改进方案以发起变革，监督某些方案的策划。</a:t>
              </a:r>
              <a:endParaRPr lang="zh-CN" altLang="en-US" sz="1800" dirty="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6875" name="Rectangle 12"/>
            <p:cNvSpPr/>
            <p:nvPr/>
          </p:nvSpPr>
          <p:spPr>
            <a:xfrm>
              <a:off x="2460" y="1133"/>
              <a:ext cx="5945" cy="1477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6876" name="Rectangle 13"/>
            <p:cNvSpPr/>
            <p:nvPr/>
          </p:nvSpPr>
          <p:spPr>
            <a:xfrm>
              <a:off x="8562" y="1361"/>
              <a:ext cx="4113" cy="102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制定战略，检查会议执行情况，开发新项目。</a:t>
              </a:r>
              <a:endParaRPr lang="zh-CN" altLang="en-US" sz="1800" dirty="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6877" name="Rectangle 14"/>
            <p:cNvSpPr/>
            <p:nvPr/>
          </p:nvSpPr>
          <p:spPr>
            <a:xfrm>
              <a:off x="8403" y="1133"/>
              <a:ext cx="4427" cy="1477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6878" name="Rectangle 15"/>
            <p:cNvSpPr/>
            <p:nvPr/>
          </p:nvSpPr>
          <p:spPr>
            <a:xfrm>
              <a:off x="168" y="2610"/>
              <a:ext cx="2135" cy="136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en-US" altLang="zh-CN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8</a:t>
              </a:r>
              <a:r>
                <a:rPr lang="zh-CN" altLang="en-US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．冲突管理者、混乱驾驭者</a:t>
              </a:r>
              <a:endParaRPr lang="zh-CN" altLang="en-US" sz="1800" dirty="0">
                <a:solidFill>
                  <a:schemeClr val="tx1"/>
                </a:solidFill>
                <a:latin typeface="黑体" panose="02010609060101010101" charset="-122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6879" name="Rectangle 16"/>
            <p:cNvSpPr/>
            <p:nvPr/>
          </p:nvSpPr>
          <p:spPr>
            <a:xfrm>
              <a:off x="10" y="2610"/>
              <a:ext cx="2448" cy="1360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6880" name="Rectangle 17"/>
            <p:cNvSpPr/>
            <p:nvPr/>
          </p:nvSpPr>
          <p:spPr>
            <a:xfrm>
              <a:off x="2614" y="2723"/>
              <a:ext cx="5632" cy="102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当组织面临重大的、意外的动乱时，负责采取补救行动。</a:t>
              </a:r>
              <a:endParaRPr lang="zh-CN" altLang="en-US" sz="1800" dirty="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6881" name="Rectangle 18"/>
            <p:cNvSpPr/>
            <p:nvPr/>
          </p:nvSpPr>
          <p:spPr>
            <a:xfrm>
              <a:off x="2460" y="2610"/>
              <a:ext cx="5945" cy="1360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6882" name="Rectangle 19"/>
            <p:cNvSpPr/>
            <p:nvPr/>
          </p:nvSpPr>
          <p:spPr>
            <a:xfrm>
              <a:off x="8563" y="2723"/>
              <a:ext cx="4113" cy="102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制定战略，检查陷入混乱和危机的时期。</a:t>
              </a:r>
              <a:endParaRPr lang="zh-CN" altLang="en-US" sz="1800" dirty="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6883" name="Rectangle 20"/>
            <p:cNvSpPr/>
            <p:nvPr/>
          </p:nvSpPr>
          <p:spPr>
            <a:xfrm>
              <a:off x="8403" y="2610"/>
              <a:ext cx="4427" cy="1360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6884" name="Rectangle 21"/>
            <p:cNvSpPr/>
            <p:nvPr/>
          </p:nvSpPr>
          <p:spPr>
            <a:xfrm>
              <a:off x="169" y="4196"/>
              <a:ext cx="2135" cy="102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en-US" altLang="zh-CN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9</a:t>
              </a:r>
              <a:r>
                <a:rPr lang="zh-CN" altLang="en-US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．</a:t>
              </a:r>
              <a:endParaRPr lang="zh-CN" altLang="en-US" sz="1800" dirty="0">
                <a:solidFill>
                  <a:schemeClr val="tx1"/>
                </a:solidFill>
                <a:latin typeface="黑体" panose="02010609060101010101" charset="-122"/>
                <a:ea typeface="楷体_GB2312" pitchFamily="49" charset="-122"/>
              </a:endParaRPr>
            </a:p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资源分配者</a:t>
              </a:r>
              <a:endParaRPr lang="zh-CN" altLang="en-US" sz="1800" dirty="0">
                <a:solidFill>
                  <a:schemeClr val="tx1"/>
                </a:solidFill>
                <a:latin typeface="黑体" panose="02010609060101010101" charset="-122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6885" name="Rectangle 22"/>
            <p:cNvSpPr/>
            <p:nvPr/>
          </p:nvSpPr>
          <p:spPr>
            <a:xfrm>
              <a:off x="10" y="3970"/>
              <a:ext cx="2448" cy="147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6886" name="Rectangle 23"/>
            <p:cNvSpPr/>
            <p:nvPr/>
          </p:nvSpPr>
          <p:spPr>
            <a:xfrm>
              <a:off x="2614" y="4196"/>
              <a:ext cx="5632" cy="11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负责分配组织的各种资源</a:t>
              </a:r>
              <a:r>
                <a:rPr lang="en-US" altLang="zh-CN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—</a:t>
              </a:r>
              <a:r>
                <a:rPr lang="zh-CN" altLang="en-US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事实上是批准所有重要的组织决策。</a:t>
              </a:r>
              <a:endParaRPr lang="zh-CN" altLang="en-US" sz="1800" dirty="0">
                <a:solidFill>
                  <a:schemeClr val="tx1"/>
                </a:solidFill>
                <a:latin typeface="黑体" panose="02010609060101010101" charset="-122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6887" name="Rectangle 24"/>
            <p:cNvSpPr/>
            <p:nvPr/>
          </p:nvSpPr>
          <p:spPr>
            <a:xfrm>
              <a:off x="2460" y="3970"/>
              <a:ext cx="5945" cy="147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6888" name="Rectangle 25"/>
            <p:cNvSpPr/>
            <p:nvPr/>
          </p:nvSpPr>
          <p:spPr>
            <a:xfrm>
              <a:off x="8561" y="3970"/>
              <a:ext cx="4113" cy="147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调度、询问、授权，从事涉及预算的各种活动和安排下级的工作。</a:t>
              </a:r>
              <a:endParaRPr lang="zh-CN" altLang="en-US" sz="1800" dirty="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6889" name="Rectangle 26"/>
            <p:cNvSpPr/>
            <p:nvPr/>
          </p:nvSpPr>
          <p:spPr>
            <a:xfrm>
              <a:off x="8403" y="3970"/>
              <a:ext cx="4427" cy="147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6890" name="Rectangle 27"/>
            <p:cNvSpPr/>
            <p:nvPr/>
          </p:nvSpPr>
          <p:spPr>
            <a:xfrm>
              <a:off x="168" y="5558"/>
              <a:ext cx="2135" cy="79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en-US" altLang="zh-CN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10</a:t>
              </a:r>
              <a:r>
                <a:rPr lang="zh-CN" altLang="en-US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．谈判者</a:t>
              </a:r>
              <a:endParaRPr lang="zh-CN" altLang="en-US" sz="1800" dirty="0">
                <a:solidFill>
                  <a:schemeClr val="tx1"/>
                </a:solidFill>
                <a:latin typeface="黑体" panose="02010609060101010101" charset="-122"/>
                <a:ea typeface="楷体_GB2312" pitchFamily="49" charset="-122"/>
              </a:endParaRPr>
            </a:p>
          </p:txBody>
        </p:sp>
        <p:sp>
          <p:nvSpPr>
            <p:cNvPr id="36891" name="Rectangle 28"/>
            <p:cNvSpPr/>
            <p:nvPr/>
          </p:nvSpPr>
          <p:spPr>
            <a:xfrm>
              <a:off x="10" y="5445"/>
              <a:ext cx="2448" cy="79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6892" name="Rectangle 29"/>
            <p:cNvSpPr/>
            <p:nvPr/>
          </p:nvSpPr>
          <p:spPr>
            <a:xfrm>
              <a:off x="2614" y="5558"/>
              <a:ext cx="5632" cy="79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在主要的谈判中作为组织的代表</a:t>
              </a:r>
              <a:endParaRPr lang="zh-CN" altLang="en-US" sz="1800" dirty="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6893" name="Rectangle 30"/>
            <p:cNvSpPr/>
            <p:nvPr/>
          </p:nvSpPr>
          <p:spPr>
            <a:xfrm>
              <a:off x="2460" y="5445"/>
              <a:ext cx="5945" cy="79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6894" name="Rectangle 31"/>
            <p:cNvSpPr/>
            <p:nvPr/>
          </p:nvSpPr>
          <p:spPr>
            <a:xfrm>
              <a:off x="8561" y="5558"/>
              <a:ext cx="4113" cy="79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参与工会进行合同谈判</a:t>
              </a:r>
              <a:endParaRPr lang="zh-CN" altLang="en-US" sz="1800" dirty="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endParaRP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6895" name="Rectangle 32"/>
            <p:cNvSpPr/>
            <p:nvPr/>
          </p:nvSpPr>
          <p:spPr>
            <a:xfrm>
              <a:off x="8403" y="5445"/>
              <a:ext cx="4427" cy="79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7" name="Rectangle 33"/>
            <p:cNvSpPr/>
            <p:nvPr/>
          </p:nvSpPr>
          <p:spPr>
            <a:xfrm>
              <a:off x="10" y="3"/>
              <a:ext cx="12840" cy="6235"/>
            </a:xfrm>
            <a:prstGeom prst="rect">
              <a:avLst/>
            </a:prstGeom>
            <a:noFill/>
            <a:ln w="9525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1344930" y="1122680"/>
            <a:ext cx="46704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管理者角色</a:t>
            </a:r>
            <a:endParaRPr lang="zh-CN" altLang="en-US" sz="2800" b="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1453515" y="2096770"/>
            <a:ext cx="8599170" cy="4154170"/>
          </a:xfrm>
          <a:prstGeom prst="rect">
            <a:avLst/>
          </a:prstGeom>
          <a:noFill/>
          <a:ln w="9525"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p>
            <a:pPr marL="0" indent="266700"/>
            <a:endParaRPr lang="zh-CN" altLang="en-US" sz="2400" b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楷体_GB2312" charset="0"/>
            </a:endParaRPr>
          </a:p>
          <a:p>
            <a:pPr marL="0" indent="266700"/>
            <a:r>
              <a:rPr lang="en-US" altLang="zh-CN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5</a:t>
            </a:r>
            <a:r>
              <a:rPr lang="zh-CN" altLang="en-US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：</a:t>
            </a:r>
            <a:r>
              <a:rPr lang="en-US" altLang="zh-CN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46</a:t>
            </a:r>
            <a:r>
              <a:rPr lang="zh-CN" altLang="en-US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到办公室后开始浏览桌上的报纸</a:t>
            </a:r>
            <a:r>
              <a:rPr lang="en-US" altLang="zh-CN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——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监督者</a:t>
            </a:r>
            <a:r>
              <a:rPr lang="zh-CN" altLang="en-US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角色；</a:t>
            </a:r>
            <a:endParaRPr lang="zh-CN" altLang="en-US" sz="2400" b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楷体_GB2312" charset="0"/>
            </a:endParaRPr>
          </a:p>
          <a:p>
            <a:pPr marL="0" indent="266700"/>
            <a:r>
              <a:rPr lang="en-US" altLang="zh-CN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6</a:t>
            </a:r>
            <a:r>
              <a:rPr lang="zh-CN" altLang="en-US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：</a:t>
            </a:r>
            <a:r>
              <a:rPr lang="en-US" altLang="zh-CN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00</a:t>
            </a:r>
            <a:r>
              <a:rPr lang="zh-CN" altLang="en-US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召开高层领导班子碰头会</a:t>
            </a:r>
            <a:r>
              <a:rPr lang="en-US" altLang="zh-CN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——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传播者</a:t>
            </a:r>
            <a:r>
              <a:rPr lang="zh-CN" altLang="en-US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角色；</a:t>
            </a:r>
            <a:endParaRPr lang="zh-CN" altLang="en-US" sz="2400" b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楷体_GB2312" charset="0"/>
            </a:endParaRPr>
          </a:p>
          <a:p>
            <a:pPr marL="0" indent="266700"/>
            <a:r>
              <a:rPr lang="zh-CN" altLang="en-US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会议讨论质量管理计划的进展；讨论年度资金预算；解决顾客投诉</a:t>
            </a:r>
            <a:r>
              <a:rPr lang="en-US" altLang="zh-CN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--</a:t>
            </a:r>
            <a:r>
              <a:rPr lang="zh-CN" altLang="en-US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-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体现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企业家</a:t>
            </a:r>
            <a:r>
              <a:rPr lang="zh-CN" altLang="en-US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、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资源分配者、冲突管理者</a:t>
            </a:r>
            <a:r>
              <a:rPr lang="zh-CN" altLang="en-US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角色；</a:t>
            </a:r>
            <a:endParaRPr lang="zh-CN" altLang="en-US" sz="2400" b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楷体_GB2312" charset="0"/>
            </a:endParaRPr>
          </a:p>
          <a:p>
            <a:pPr marL="0" indent="266700"/>
            <a:r>
              <a:rPr lang="en-US" altLang="zh-CN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7</a:t>
            </a:r>
            <a:r>
              <a:rPr lang="zh-CN" altLang="en-US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：</a:t>
            </a:r>
            <a:r>
              <a:rPr lang="en-US" altLang="zh-CN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30</a:t>
            </a:r>
            <a:r>
              <a:rPr lang="zh-CN" altLang="en-US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参加公司雷打不动的早操、早歌</a:t>
            </a:r>
            <a:r>
              <a:rPr lang="en-US" altLang="zh-CN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——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领导者</a:t>
            </a:r>
            <a:r>
              <a:rPr lang="zh-CN" altLang="en-US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角色；</a:t>
            </a:r>
            <a:endParaRPr lang="zh-CN" altLang="en-US" sz="2400" b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楷体_GB2312" charset="0"/>
            </a:endParaRPr>
          </a:p>
          <a:p>
            <a:pPr marL="0" indent="266700"/>
            <a:r>
              <a:rPr lang="en-US" altLang="zh-CN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7</a:t>
            </a:r>
            <a:r>
              <a:rPr lang="zh-CN" altLang="en-US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：</a:t>
            </a:r>
            <a:r>
              <a:rPr lang="en-US" altLang="zh-CN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50</a:t>
            </a:r>
            <a:r>
              <a:rPr lang="zh-CN" altLang="en-US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登上前往第三分部的汽车，进行实地考察，获取信息、激励员工、拉近与顾客的距离</a:t>
            </a:r>
            <a:r>
              <a:rPr lang="en-US" altLang="zh-CN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——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监督者角色、领导者角色和联络者角色</a:t>
            </a:r>
            <a:r>
              <a:rPr lang="zh-CN" altLang="en-US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；</a:t>
            </a:r>
            <a:endParaRPr lang="zh-CN" altLang="en-US" sz="2400" b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楷体_GB2312" charset="0"/>
            </a:endParaRPr>
          </a:p>
          <a:p>
            <a:pPr marL="0" indent="266700"/>
            <a:r>
              <a:rPr lang="en-US" altLang="zh-CN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13</a:t>
            </a:r>
            <a:r>
              <a:rPr lang="zh-CN" altLang="en-US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：</a:t>
            </a:r>
            <a:r>
              <a:rPr lang="en-US" altLang="zh-CN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00</a:t>
            </a:r>
            <a:r>
              <a:rPr lang="zh-CN" altLang="en-US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准备讲稿</a:t>
            </a:r>
            <a:r>
              <a:rPr lang="en-US" altLang="zh-CN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——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发言人</a:t>
            </a:r>
            <a:r>
              <a:rPr lang="zh-CN" altLang="en-US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角色；</a:t>
            </a:r>
            <a:endParaRPr lang="zh-CN" altLang="en-US" sz="2400" b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楷体_GB2312" charset="0"/>
            </a:endParaRPr>
          </a:p>
          <a:p>
            <a:pPr marL="0" indent="266700"/>
            <a:r>
              <a:rPr lang="en-US" altLang="zh-CN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13</a:t>
            </a:r>
            <a:r>
              <a:rPr lang="zh-CN" altLang="en-US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：</a:t>
            </a:r>
            <a:r>
              <a:rPr lang="en-US" altLang="zh-CN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30</a:t>
            </a:r>
            <a:r>
              <a:rPr lang="zh-CN" altLang="en-US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接见某装饰公司的胡经理</a:t>
            </a:r>
            <a:r>
              <a:rPr lang="en-US" altLang="zh-CN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——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挂名首脑、谈判者</a:t>
            </a:r>
            <a:r>
              <a:rPr lang="zh-CN" altLang="en-US" sz="24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角色。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54380" y="1362710"/>
            <a:ext cx="10241280" cy="460375"/>
          </a:xfrm>
          <a:prstGeom prst="rect">
            <a:avLst/>
          </a:prstGeom>
          <a:solidFill>
            <a:schemeClr val="accent1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 anchor="t">
            <a:spAutoFit/>
          </a:bodyPr>
          <a:p>
            <a:r>
              <a:rPr lang="en-US" altLang="zh-CN"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  <a:sym typeface="+mn-ea"/>
              </a:rPr>
              <a:t>“</a:t>
            </a:r>
            <a:r>
              <a:rPr lang="zh-CN" altLang="en-US"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  <a:sym typeface="+mn-ea"/>
              </a:rPr>
              <a:t>案例导入”中的李莉在一天的活动中通过扮演以下角色来履行管理职能</a:t>
            </a:r>
            <a:r>
              <a:rPr lang="zh-CN" altLang="en-US" sz="2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  <a:sym typeface="+mn-ea"/>
              </a:rPr>
              <a:t>：</a:t>
            </a:r>
            <a:endParaRPr lang="zh-CN" altLang="en-US" sz="24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楷体_GB2312" charset="0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54380" y="840740"/>
            <a:ext cx="57670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导入案例分析</a:t>
            </a:r>
            <a:r>
              <a:rPr lang="en-US" altLang="zh-CN" sz="2800" b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---</a:t>
            </a:r>
            <a:r>
              <a:rPr lang="zh-CN" altLang="en-US" sz="2800" b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管理者角色</a:t>
            </a:r>
            <a:endParaRPr lang="zh-CN" altLang="en-US" sz="2800" b="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AutoShape 14"/>
          <p:cNvSpPr>
            <a:spLocks noChangeArrowheads="1"/>
          </p:cNvSpPr>
          <p:nvPr/>
        </p:nvSpPr>
        <p:spPr bwMode="auto">
          <a:xfrm>
            <a:off x="6083300" y="2063750"/>
            <a:ext cx="5487035" cy="3914140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0070C0"/>
            </a:solidFill>
            <a:prstDash val="sysDot"/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 descr="A000220150322E82PPI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70990" y="2835910"/>
            <a:ext cx="4446270" cy="314261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212850" y="1480185"/>
            <a:ext cx="23920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课堂提问</a:t>
            </a:r>
            <a:endParaRPr lang="zh-CN" altLang="en-US" sz="32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430010" y="2466975"/>
            <a:ext cx="5003800" cy="31076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明茨伯格的“管理者角色”理论，从另一个角度告诉我们，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管理者的工作到底有哪些</a:t>
            </a:r>
            <a:r>
              <a:rPr lang="zh-CN" altLang="en-US" sz="2800" b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。从中我们必须思考——要扮演好这些角色，也就是说要做好管理工作，</a:t>
            </a:r>
            <a:r>
              <a:rPr lang="zh-CN" altLang="en-US" sz="2800" b="0">
                <a:solidFill>
                  <a:srgbClr val="0848A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管理者应该具备哪些素质</a:t>
            </a:r>
            <a:r>
              <a:rPr lang="zh-CN" altLang="en-US" sz="2800" b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  <a:endParaRPr lang="zh-CN" altLang="en-US" sz="2800" b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6" grpId="0" bldLvl="0" animBg="1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54380" y="840740"/>
            <a:ext cx="73977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【小任务】：独立推导</a:t>
            </a:r>
            <a:r>
              <a:rPr lang="en-US" altLang="zh-CN" sz="2800" b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----</a:t>
            </a:r>
            <a:r>
              <a:rPr sz="2800" b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从角色看素质</a:t>
            </a:r>
            <a:endParaRPr sz="2800" b="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8197" name="Rectangle 42"/>
          <p:cNvSpPr>
            <a:spLocks noChangeArrowheads="1"/>
          </p:cNvSpPr>
          <p:nvPr/>
        </p:nvSpPr>
        <p:spPr bwMode="auto">
          <a:xfrm>
            <a:off x="2082165" y="2058670"/>
            <a:ext cx="4912995" cy="380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---</a:t>
            </a:r>
            <a:r>
              <a:rPr lang="zh-CN" altLang="en-US" sz="2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人格魅力、注意形象、善于沟通</a:t>
            </a:r>
            <a:r>
              <a:rPr lang="zh-CN" altLang="en-US" sz="2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点工作室为您提供专业的</a:t>
            </a:r>
            <a:r>
              <a:rPr lang="en-US" altLang="zh-CN" sz="2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PPT</a:t>
            </a:r>
            <a:r>
              <a:rPr lang="zh-CN" altLang="en-US" sz="2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模板、</a:t>
            </a:r>
            <a:r>
              <a:rPr lang="en-US" altLang="zh-CN" sz="2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PPT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培训、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PPT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美化与定制。</a:t>
            </a:r>
            <a:endParaRPr lang="en-US" sz="12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198" name="TextBox 73"/>
          <p:cNvSpPr>
            <a:spLocks noChangeArrowheads="1"/>
          </p:cNvSpPr>
          <p:nvPr/>
        </p:nvSpPr>
        <p:spPr bwMode="auto">
          <a:xfrm>
            <a:off x="2082165" y="1445578"/>
            <a:ext cx="7569835" cy="798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人际关系角色：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挂名首脑、领导者、联络者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/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</a:t>
            </a:r>
            <a:endParaRPr lang="zh-CN" altLang="en-US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8199" name="组合 115"/>
          <p:cNvGrpSpPr/>
          <p:nvPr/>
        </p:nvGrpSpPr>
        <p:grpSpPr bwMode="auto">
          <a:xfrm>
            <a:off x="1034098" y="1559878"/>
            <a:ext cx="987425" cy="987425"/>
            <a:chOff x="0" y="0"/>
            <a:chExt cx="987425" cy="987425"/>
          </a:xfrm>
        </p:grpSpPr>
        <p:grpSp>
          <p:nvGrpSpPr>
            <p:cNvPr id="8219" name="Group 8"/>
            <p:cNvGrpSpPr/>
            <p:nvPr/>
          </p:nvGrpSpPr>
          <p:grpSpPr bwMode="auto">
            <a:xfrm>
              <a:off x="0" y="0"/>
              <a:ext cx="987425" cy="987425"/>
              <a:chOff x="0" y="0"/>
              <a:chExt cx="2230035" cy="2230035"/>
            </a:xfrm>
          </p:grpSpPr>
          <p:grpSp>
            <p:nvGrpSpPr>
              <p:cNvPr id="8221" name="Group 9"/>
              <p:cNvGrpSpPr/>
              <p:nvPr/>
            </p:nvGrpSpPr>
            <p:grpSpPr bwMode="auto">
              <a:xfrm>
                <a:off x="0" y="0"/>
                <a:ext cx="2230035" cy="2230035"/>
                <a:chOff x="0" y="0"/>
                <a:chExt cx="2825086" cy="2825086"/>
              </a:xfrm>
            </p:grpSpPr>
            <p:sp>
              <p:nvSpPr>
                <p:cNvPr id="8223" name="椭圆 12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825086" cy="2825086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5A5A5"/>
                    </a:gs>
                    <a:gs pos="50000">
                      <a:srgbClr val="D8D8D8"/>
                    </a:gs>
                    <a:gs pos="100000">
                      <a:srgbClr val="FFFFFF"/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/>
                  <a:endParaRPr lang="zh-CN" altLang="en-US">
                    <a:solidFill>
                      <a:srgbClr val="FFFFFF"/>
                    </a:solidFill>
                    <a:latin typeface="宋体" panose="02010600030101010101" pitchFamily="2" charset="-122"/>
                    <a:sym typeface="宋体" panose="02010600030101010101" pitchFamily="2" charset="-122"/>
                  </a:endParaRPr>
                </a:p>
              </p:txBody>
            </p:sp>
            <p:sp>
              <p:nvSpPr>
                <p:cNvPr id="8224" name="椭圆 13"/>
                <p:cNvSpPr>
                  <a:spLocks noChangeArrowheads="1"/>
                </p:cNvSpPr>
                <p:nvPr/>
              </p:nvSpPr>
              <p:spPr bwMode="auto">
                <a:xfrm>
                  <a:off x="27057" y="16089"/>
                  <a:ext cx="2770969" cy="27709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7F7F7F"/>
                    </a:gs>
                    <a:gs pos="45000">
                      <a:srgbClr val="D8D8D8"/>
                    </a:gs>
                    <a:gs pos="100000">
                      <a:srgbClr val="FFFFFF"/>
                    </a:gs>
                  </a:gsLst>
                  <a:path path="rect">
                    <a:fillToRect l="100000" b="10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/>
                  <a:endParaRPr lang="zh-CN" altLang="en-US">
                    <a:solidFill>
                      <a:srgbClr val="FFFFFF"/>
                    </a:solidFill>
                    <a:latin typeface="宋体" panose="02010600030101010101" pitchFamily="2" charset="-122"/>
                    <a:sym typeface="宋体" panose="02010600030101010101" pitchFamily="2" charset="-122"/>
                  </a:endParaRPr>
                </a:p>
              </p:txBody>
            </p:sp>
          </p:grpSp>
          <p:sp>
            <p:nvSpPr>
              <p:cNvPr id="8222" name="椭圆 11"/>
              <p:cNvSpPr>
                <a:spLocks noChangeArrowheads="1"/>
              </p:cNvSpPr>
              <p:nvPr/>
            </p:nvSpPr>
            <p:spPr bwMode="auto">
              <a:xfrm>
                <a:off x="293283" y="283769"/>
                <a:ext cx="1643466" cy="1643466"/>
              </a:xfrm>
              <a:prstGeom prst="ellipse">
                <a:avLst/>
              </a:prstGeom>
              <a:solidFill>
                <a:srgbClr val="4A95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endParaRPr lang="zh-CN" altLang="en-US">
                  <a:solidFill>
                    <a:srgbClr val="FFFFFF"/>
                  </a:solidFill>
                  <a:latin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</p:grpSp>
        <p:sp>
          <p:nvSpPr>
            <p:cNvPr id="8220" name="文本框 34"/>
            <p:cNvSpPr>
              <a:spLocks noChangeArrowheads="1"/>
            </p:cNvSpPr>
            <p:nvPr/>
          </p:nvSpPr>
          <p:spPr bwMode="auto">
            <a:xfrm>
              <a:off x="234950" y="109538"/>
              <a:ext cx="727075" cy="769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4400" b="1">
                  <a:solidFill>
                    <a:schemeClr val="bg1"/>
                  </a:solidFill>
                  <a:sym typeface="Calibri" panose="020F0502020204030204" pitchFamily="34" charset="0"/>
                </a:rPr>
                <a:t>A</a:t>
              </a:r>
              <a:endParaRPr lang="zh-CN" altLang="en-US" sz="4400" b="1">
                <a:solidFill>
                  <a:schemeClr val="bg1"/>
                </a:solidFill>
                <a:sym typeface="宋体" panose="02010600030101010101" pitchFamily="2" charset="-122"/>
              </a:endParaRPr>
            </a:p>
          </p:txBody>
        </p:sp>
      </p:grpSp>
      <p:grpSp>
        <p:nvGrpSpPr>
          <p:cNvPr id="8200" name="组合 122"/>
          <p:cNvGrpSpPr/>
          <p:nvPr/>
        </p:nvGrpSpPr>
        <p:grpSpPr bwMode="auto">
          <a:xfrm>
            <a:off x="1034098" y="3026728"/>
            <a:ext cx="987425" cy="987425"/>
            <a:chOff x="0" y="0"/>
            <a:chExt cx="987425" cy="987425"/>
          </a:xfrm>
        </p:grpSpPr>
        <p:grpSp>
          <p:nvGrpSpPr>
            <p:cNvPr id="8213" name="Group 15"/>
            <p:cNvGrpSpPr/>
            <p:nvPr/>
          </p:nvGrpSpPr>
          <p:grpSpPr bwMode="auto">
            <a:xfrm>
              <a:off x="0" y="0"/>
              <a:ext cx="987425" cy="987425"/>
              <a:chOff x="0" y="0"/>
              <a:chExt cx="2230035" cy="2230035"/>
            </a:xfrm>
          </p:grpSpPr>
          <p:grpSp>
            <p:nvGrpSpPr>
              <p:cNvPr id="8215" name="Group 16"/>
              <p:cNvGrpSpPr/>
              <p:nvPr/>
            </p:nvGrpSpPr>
            <p:grpSpPr bwMode="auto">
              <a:xfrm>
                <a:off x="0" y="0"/>
                <a:ext cx="2230035" cy="2230035"/>
                <a:chOff x="0" y="0"/>
                <a:chExt cx="2825086" cy="2825086"/>
              </a:xfrm>
            </p:grpSpPr>
            <p:sp>
              <p:nvSpPr>
                <p:cNvPr id="8217" name="椭圆 21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825086" cy="2825086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5A5A5"/>
                    </a:gs>
                    <a:gs pos="50000">
                      <a:srgbClr val="D8D8D8"/>
                    </a:gs>
                    <a:gs pos="100000">
                      <a:srgbClr val="FFFFFF"/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/>
                  <a:endParaRPr lang="zh-CN" altLang="en-US">
                    <a:solidFill>
                      <a:srgbClr val="FFFFFF"/>
                    </a:solidFill>
                    <a:latin typeface="宋体" panose="02010600030101010101" pitchFamily="2" charset="-122"/>
                    <a:sym typeface="宋体" panose="02010600030101010101" pitchFamily="2" charset="-122"/>
                  </a:endParaRPr>
                </a:p>
              </p:txBody>
            </p:sp>
            <p:sp>
              <p:nvSpPr>
                <p:cNvPr id="8218" name="椭圆 22"/>
                <p:cNvSpPr>
                  <a:spLocks noChangeArrowheads="1"/>
                </p:cNvSpPr>
                <p:nvPr/>
              </p:nvSpPr>
              <p:spPr bwMode="auto">
                <a:xfrm>
                  <a:off x="27057" y="16089"/>
                  <a:ext cx="2770969" cy="27709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7F7F7F"/>
                    </a:gs>
                    <a:gs pos="45000">
                      <a:srgbClr val="D8D8D8"/>
                    </a:gs>
                    <a:gs pos="100000">
                      <a:srgbClr val="FFFFFF"/>
                    </a:gs>
                  </a:gsLst>
                  <a:path path="rect">
                    <a:fillToRect l="100000" b="10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/>
                  <a:endParaRPr lang="zh-CN" altLang="en-US">
                    <a:solidFill>
                      <a:srgbClr val="FFFFFF"/>
                    </a:solidFill>
                    <a:latin typeface="宋体" panose="02010600030101010101" pitchFamily="2" charset="-122"/>
                    <a:sym typeface="宋体" panose="02010600030101010101" pitchFamily="2" charset="-122"/>
                  </a:endParaRPr>
                </a:p>
              </p:txBody>
            </p:sp>
          </p:grpSp>
          <p:sp>
            <p:nvSpPr>
              <p:cNvPr id="8216" name="椭圆 20"/>
              <p:cNvSpPr>
                <a:spLocks noChangeArrowheads="1"/>
              </p:cNvSpPr>
              <p:nvPr/>
            </p:nvSpPr>
            <p:spPr bwMode="auto">
              <a:xfrm>
                <a:off x="293283" y="283769"/>
                <a:ext cx="1643466" cy="1643466"/>
              </a:xfrm>
              <a:prstGeom prst="ellipse">
                <a:avLst/>
              </a:prstGeom>
              <a:solidFill>
                <a:srgbClr val="4A95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endParaRPr lang="zh-CN" altLang="en-US">
                  <a:solidFill>
                    <a:srgbClr val="FFFFFF"/>
                  </a:solidFill>
                  <a:latin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</p:grpSp>
        <p:sp>
          <p:nvSpPr>
            <p:cNvPr id="8214" name="文本框 35"/>
            <p:cNvSpPr>
              <a:spLocks noChangeArrowheads="1"/>
            </p:cNvSpPr>
            <p:nvPr/>
          </p:nvSpPr>
          <p:spPr bwMode="auto">
            <a:xfrm>
              <a:off x="260350" y="104775"/>
              <a:ext cx="727075" cy="769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4400" b="1">
                  <a:solidFill>
                    <a:schemeClr val="bg1"/>
                  </a:solidFill>
                  <a:sym typeface="Calibri" panose="020F0502020204030204" pitchFamily="34" charset="0"/>
                </a:rPr>
                <a:t>B</a:t>
              </a:r>
              <a:endParaRPr lang="zh-CN" altLang="en-US" sz="4400" b="1">
                <a:solidFill>
                  <a:schemeClr val="bg1"/>
                </a:solidFill>
                <a:sym typeface="宋体" panose="02010600030101010101" pitchFamily="2" charset="-122"/>
              </a:endParaRPr>
            </a:p>
          </p:txBody>
        </p:sp>
      </p:grpSp>
      <p:grpSp>
        <p:nvGrpSpPr>
          <p:cNvPr id="8201" name="组合 129"/>
          <p:cNvGrpSpPr/>
          <p:nvPr/>
        </p:nvGrpSpPr>
        <p:grpSpPr bwMode="auto">
          <a:xfrm>
            <a:off x="1034098" y="4579303"/>
            <a:ext cx="987425" cy="987425"/>
            <a:chOff x="0" y="0"/>
            <a:chExt cx="987425" cy="987425"/>
          </a:xfrm>
        </p:grpSpPr>
        <p:grpSp>
          <p:nvGrpSpPr>
            <p:cNvPr id="8207" name="Group 20"/>
            <p:cNvGrpSpPr/>
            <p:nvPr/>
          </p:nvGrpSpPr>
          <p:grpSpPr bwMode="auto">
            <a:xfrm>
              <a:off x="0" y="0"/>
              <a:ext cx="987425" cy="987425"/>
              <a:chOff x="0" y="0"/>
              <a:chExt cx="2230035" cy="2230035"/>
            </a:xfrm>
          </p:grpSpPr>
          <p:grpSp>
            <p:nvGrpSpPr>
              <p:cNvPr id="8209" name="Group 21"/>
              <p:cNvGrpSpPr/>
              <p:nvPr/>
            </p:nvGrpSpPr>
            <p:grpSpPr bwMode="auto">
              <a:xfrm>
                <a:off x="0" y="0"/>
                <a:ext cx="2230035" cy="2230035"/>
                <a:chOff x="0" y="0"/>
                <a:chExt cx="2825086" cy="2825086"/>
              </a:xfrm>
            </p:grpSpPr>
            <p:sp>
              <p:nvSpPr>
                <p:cNvPr id="8211" name="椭圆 26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825086" cy="2825086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5A5A5"/>
                    </a:gs>
                    <a:gs pos="50000">
                      <a:srgbClr val="D8D8D8"/>
                    </a:gs>
                    <a:gs pos="100000">
                      <a:srgbClr val="FFFFFF"/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/>
                  <a:endParaRPr lang="zh-CN" altLang="en-US">
                    <a:solidFill>
                      <a:srgbClr val="FFFFFF"/>
                    </a:solidFill>
                    <a:latin typeface="宋体" panose="02010600030101010101" pitchFamily="2" charset="-122"/>
                    <a:sym typeface="宋体" panose="02010600030101010101" pitchFamily="2" charset="-122"/>
                  </a:endParaRPr>
                </a:p>
              </p:txBody>
            </p:sp>
            <p:sp>
              <p:nvSpPr>
                <p:cNvPr id="8212" name="椭圆 27"/>
                <p:cNvSpPr>
                  <a:spLocks noChangeArrowheads="1"/>
                </p:cNvSpPr>
                <p:nvPr/>
              </p:nvSpPr>
              <p:spPr bwMode="auto">
                <a:xfrm>
                  <a:off x="27057" y="16089"/>
                  <a:ext cx="2770969" cy="27709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7F7F7F"/>
                    </a:gs>
                    <a:gs pos="45000">
                      <a:srgbClr val="D8D8D8"/>
                    </a:gs>
                    <a:gs pos="100000">
                      <a:srgbClr val="FFFFFF"/>
                    </a:gs>
                  </a:gsLst>
                  <a:path path="rect">
                    <a:fillToRect l="100000" b="10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/>
                  <a:endParaRPr lang="zh-CN" altLang="en-US">
                    <a:solidFill>
                      <a:srgbClr val="FFFFFF"/>
                    </a:solidFill>
                    <a:latin typeface="宋体" panose="02010600030101010101" pitchFamily="2" charset="-122"/>
                    <a:sym typeface="宋体" panose="02010600030101010101" pitchFamily="2" charset="-122"/>
                  </a:endParaRPr>
                </a:p>
              </p:txBody>
            </p:sp>
          </p:grpSp>
          <p:sp>
            <p:nvSpPr>
              <p:cNvPr id="8210" name="椭圆 25"/>
              <p:cNvSpPr>
                <a:spLocks noChangeArrowheads="1"/>
              </p:cNvSpPr>
              <p:nvPr/>
            </p:nvSpPr>
            <p:spPr bwMode="auto">
              <a:xfrm>
                <a:off x="293283" y="283769"/>
                <a:ext cx="1643466" cy="1643466"/>
              </a:xfrm>
              <a:prstGeom prst="ellipse">
                <a:avLst/>
              </a:prstGeom>
              <a:solidFill>
                <a:srgbClr val="4A95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endParaRPr lang="zh-CN" altLang="en-US">
                  <a:solidFill>
                    <a:srgbClr val="FFFFFF"/>
                  </a:solidFill>
                  <a:latin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</p:grpSp>
        <p:sp>
          <p:nvSpPr>
            <p:cNvPr id="8208" name="文本框 36"/>
            <p:cNvSpPr>
              <a:spLocks noChangeArrowheads="1"/>
            </p:cNvSpPr>
            <p:nvPr/>
          </p:nvSpPr>
          <p:spPr bwMode="auto">
            <a:xfrm>
              <a:off x="260350" y="107950"/>
              <a:ext cx="727075" cy="769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4400" b="1">
                  <a:solidFill>
                    <a:schemeClr val="bg1"/>
                  </a:solidFill>
                  <a:sym typeface="Calibri" panose="020F0502020204030204" pitchFamily="34" charset="0"/>
                </a:rPr>
                <a:t>C</a:t>
              </a:r>
              <a:endParaRPr lang="zh-CN" altLang="en-US" sz="4400" b="1">
                <a:solidFill>
                  <a:schemeClr val="bg1"/>
                </a:solidFill>
                <a:sym typeface="宋体" panose="02010600030101010101" pitchFamily="2" charset="-122"/>
              </a:endParaRPr>
            </a:p>
          </p:txBody>
        </p:sp>
      </p:grpSp>
      <p:sp>
        <p:nvSpPr>
          <p:cNvPr id="8203" name="Rectangle 42"/>
          <p:cNvSpPr>
            <a:spLocks noChangeArrowheads="1"/>
          </p:cNvSpPr>
          <p:nvPr/>
        </p:nvSpPr>
        <p:spPr bwMode="auto">
          <a:xfrm>
            <a:off x="2082165" y="3514090"/>
            <a:ext cx="629158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一思维要敏锐、善于扑捉信息、表达能力要强</a:t>
            </a:r>
            <a:r>
              <a:rPr lang="zh-CN" altLang="en-US" sz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。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粒粟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,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秋收万颗籽，点滴进步，成就价值是我们的一贯的追求。工作室为您提供专业的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PPT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模板、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PPT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培训、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PPT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美化与定制。</a:t>
            </a:r>
            <a:endParaRPr lang="zh-CN" altLang="en-US" sz="12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204" name="TextBox 73"/>
          <p:cNvSpPr>
            <a:spLocks noChangeArrowheads="1"/>
          </p:cNvSpPr>
          <p:nvPr/>
        </p:nvSpPr>
        <p:spPr bwMode="auto">
          <a:xfrm>
            <a:off x="2082165" y="3040063"/>
            <a:ext cx="6664325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buNone/>
            </a:pPr>
            <a:r>
              <a:rPr lang="zh-CN" altLang="en-US" sz="28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信息角色：</a:t>
            </a:r>
            <a:r>
              <a:rPr lang="zh-CN" altLang="en-US" sz="2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监听者、传播者、发言人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205" name="Rectangle 42"/>
          <p:cNvSpPr>
            <a:spLocks noChangeArrowheads="1"/>
          </p:cNvSpPr>
          <p:nvPr/>
        </p:nvSpPr>
        <p:spPr bwMode="auto">
          <a:xfrm>
            <a:off x="2082165" y="5066665"/>
            <a:ext cx="8860155" cy="830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---要善于放权、要有远见、能够自我控制、临危不乱，善于沟通。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求。工作室为您提供专业的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PPT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模板、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PPT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培训、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PPT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美化与定制。</a:t>
            </a:r>
            <a:endParaRPr lang="zh-CN" altLang="en-US" sz="12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206" name="TextBox 73"/>
          <p:cNvSpPr>
            <a:spLocks noChangeArrowheads="1"/>
          </p:cNvSpPr>
          <p:nvPr/>
        </p:nvSpPr>
        <p:spPr bwMode="auto">
          <a:xfrm>
            <a:off x="2082165" y="4590733"/>
            <a:ext cx="949960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决策角色：</a:t>
            </a:r>
            <a:r>
              <a:rPr lang="zh-CN" altLang="en-US" sz="2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企业家、混乱驾驭者、资源分配者、谈判者题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8197" grpId="0"/>
      <p:bldP spid="8203" grpId="0"/>
      <p:bldP spid="820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43535" y="857885"/>
            <a:ext cx="37388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80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（三）管理者必备素质</a:t>
            </a:r>
            <a:endParaRPr lang="zh-CN" altLang="en-US" sz="280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7" name="椭圆 16"/>
          <p:cNvSpPr/>
          <p:nvPr>
            <p:custDataLst>
              <p:tags r:id="rId1"/>
            </p:custDataLst>
          </p:nvPr>
        </p:nvSpPr>
        <p:spPr>
          <a:xfrm>
            <a:off x="7153910" y="3401060"/>
            <a:ext cx="1007745" cy="1007745"/>
          </a:xfrm>
          <a:prstGeom prst="ellipse">
            <a:avLst/>
          </a:prstGeom>
          <a:solidFill>
            <a:srgbClr val="CDD74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rmAutofit/>
          </a:bodyPr>
          <a:p>
            <a:pPr algn="ctr"/>
            <a:r>
              <a:rPr lang="en-US" altLang="zh-CN" b="1">
                <a:solidFill>
                  <a:schemeClr val="bg1"/>
                </a:solidFill>
                <a:sym typeface="Arial" panose="020B0604020202020204" pitchFamily="34" charset="0"/>
              </a:rPr>
              <a:t>5</a:t>
            </a:r>
            <a:endParaRPr lang="en-US" altLang="zh-CN" b="1">
              <a:solidFill>
                <a:schemeClr val="bg1"/>
              </a:solidFill>
              <a:sym typeface="Arial" panose="020B0604020202020204" pitchFamily="34" charset="0"/>
            </a:endParaRPr>
          </a:p>
        </p:txBody>
      </p:sp>
      <p:sp>
        <p:nvSpPr>
          <p:cNvPr id="21" name="椭圆 20"/>
          <p:cNvSpPr/>
          <p:nvPr>
            <p:custDataLst>
              <p:tags r:id="rId2"/>
            </p:custDataLst>
          </p:nvPr>
        </p:nvSpPr>
        <p:spPr>
          <a:xfrm>
            <a:off x="6386195" y="2033270"/>
            <a:ext cx="1007745" cy="1007745"/>
          </a:xfrm>
          <a:prstGeom prst="ellipse">
            <a:avLst/>
          </a:prstGeom>
          <a:solidFill>
            <a:srgbClr val="EED05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rmAutofit/>
          </a:bodyPr>
          <a:p>
            <a:pPr algn="ctr"/>
            <a:r>
              <a:rPr lang="en-US" altLang="zh-CN" b="1">
                <a:solidFill>
                  <a:schemeClr val="bg1"/>
                </a:solidFill>
                <a:sym typeface="Arial" panose="020B0604020202020204" pitchFamily="34" charset="0"/>
              </a:rPr>
              <a:t>6</a:t>
            </a:r>
            <a:endParaRPr lang="en-US" altLang="zh-CN" b="1">
              <a:solidFill>
                <a:schemeClr val="bg1"/>
              </a:solidFill>
              <a:sym typeface="Arial" panose="020B0604020202020204" pitchFamily="34" charset="0"/>
            </a:endParaRPr>
          </a:p>
        </p:txBody>
      </p:sp>
      <p:sp>
        <p:nvSpPr>
          <p:cNvPr id="26" name="椭圆 25"/>
          <p:cNvSpPr/>
          <p:nvPr>
            <p:custDataLst>
              <p:tags r:id="rId3"/>
            </p:custDataLst>
          </p:nvPr>
        </p:nvSpPr>
        <p:spPr>
          <a:xfrm>
            <a:off x="4016375" y="3382010"/>
            <a:ext cx="1007745" cy="1007745"/>
          </a:xfrm>
          <a:prstGeom prst="ellipse">
            <a:avLst/>
          </a:prstGeom>
          <a:solidFill>
            <a:srgbClr val="00C37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rmAutofit/>
          </a:bodyPr>
          <a:p>
            <a:pPr algn="ctr"/>
            <a:r>
              <a:rPr lang="en-US" altLang="zh-CN" b="1">
                <a:solidFill>
                  <a:schemeClr val="bg1"/>
                </a:solidFill>
                <a:sym typeface="Arial" panose="020B0604020202020204" pitchFamily="34" charset="0"/>
              </a:rPr>
              <a:t>2</a:t>
            </a:r>
            <a:endParaRPr lang="en-US" altLang="zh-CN" b="1">
              <a:solidFill>
                <a:schemeClr val="bg1"/>
              </a:solidFill>
              <a:sym typeface="Arial" panose="020B0604020202020204" pitchFamily="34" charset="0"/>
            </a:endParaRPr>
          </a:p>
        </p:txBody>
      </p:sp>
      <p:sp>
        <p:nvSpPr>
          <p:cNvPr id="28" name="椭圆 27"/>
          <p:cNvSpPr/>
          <p:nvPr>
            <p:custDataLst>
              <p:tags r:id="rId4"/>
            </p:custDataLst>
          </p:nvPr>
        </p:nvSpPr>
        <p:spPr>
          <a:xfrm>
            <a:off x="4800102" y="2033163"/>
            <a:ext cx="1008000" cy="1008000"/>
          </a:xfrm>
          <a:prstGeom prst="ellipse">
            <a:avLst/>
          </a:prstGeom>
          <a:solidFill>
            <a:srgbClr val="FE8A5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rmAutofit/>
          </a:bodyPr>
          <a:p>
            <a:pPr algn="ctr"/>
            <a:r>
              <a:rPr lang="en-US" altLang="zh-CN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1</a:t>
            </a:r>
            <a:endParaRPr lang="en-US" altLang="zh-CN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0" name="上箭头 29"/>
          <p:cNvSpPr/>
          <p:nvPr>
            <p:custDataLst>
              <p:tags r:id="rId5"/>
            </p:custDataLst>
          </p:nvPr>
        </p:nvSpPr>
        <p:spPr>
          <a:xfrm rot="16200000">
            <a:off x="5098162" y="3761864"/>
            <a:ext cx="346746" cy="297426"/>
          </a:xfrm>
          <a:prstGeom prst="upArrow">
            <a:avLst>
              <a:gd name="adj1" fmla="val 57862"/>
              <a:gd name="adj2" fmla="val 61457"/>
            </a:avLst>
          </a:prstGeom>
          <a:solidFill>
            <a:srgbClr val="00C37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rmAutofit fontScale="40000" lnSpcReduction="20000"/>
          </a:bodyPr>
          <a:p>
            <a:pPr algn="ctr"/>
            <a:endParaRPr lang="zh-CN" altLang="en-US">
              <a:sym typeface="Arial" panose="020B0604020202020204" pitchFamily="34" charset="0"/>
            </a:endParaRPr>
          </a:p>
        </p:txBody>
      </p:sp>
      <p:grpSp>
        <p:nvGrpSpPr>
          <p:cNvPr id="31" name="组合 30"/>
          <p:cNvGrpSpPr/>
          <p:nvPr>
            <p:custDataLst>
              <p:tags r:id="rId6"/>
            </p:custDataLst>
          </p:nvPr>
        </p:nvGrpSpPr>
        <p:grpSpPr>
          <a:xfrm>
            <a:off x="5594203" y="3382200"/>
            <a:ext cx="1008000" cy="1008000"/>
            <a:chOff x="5638800" y="2971800"/>
            <a:chExt cx="914400" cy="914400"/>
          </a:xfrm>
        </p:grpSpPr>
        <p:sp>
          <p:nvSpPr>
            <p:cNvPr id="33" name="椭圆 32"/>
            <p:cNvSpPr/>
            <p:nvPr>
              <p:custDataLst>
                <p:tags r:id="rId7"/>
              </p:custDataLst>
            </p:nvPr>
          </p:nvSpPr>
          <p:spPr>
            <a:xfrm>
              <a:off x="5638800" y="2971800"/>
              <a:ext cx="914400" cy="914400"/>
            </a:xfrm>
            <a:prstGeom prst="ellipse">
              <a:avLst/>
            </a:prstGeom>
            <a:solidFill>
              <a:srgbClr val="B2B2B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>
              <a:normAutofit/>
            </a:bodyPr>
            <a:p>
              <a:pPr algn="ctr"/>
              <a:endParaRPr lang="zh-CN" altLang="en-US">
                <a:sym typeface="Arial" panose="020B0604020202020204" pitchFamily="34" charset="0"/>
              </a:endParaRPr>
            </a:p>
          </p:txBody>
        </p:sp>
        <p:sp>
          <p:nvSpPr>
            <p:cNvPr id="40" name="KSO_Shape"/>
            <p:cNvSpPr/>
            <p:nvPr>
              <p:custDataLst>
                <p:tags r:id="rId8"/>
              </p:custDataLst>
            </p:nvPr>
          </p:nvSpPr>
          <p:spPr bwMode="auto">
            <a:xfrm flipH="1">
              <a:off x="5934850" y="3249613"/>
              <a:ext cx="322300" cy="358774"/>
            </a:xfrm>
            <a:custGeom>
              <a:avLst/>
              <a:gdLst>
                <a:gd name="T0" fmla="*/ 324081616 w 7313"/>
                <a:gd name="T1" fmla="*/ 0 h 8141"/>
                <a:gd name="T2" fmla="*/ 339365365 w 7313"/>
                <a:gd name="T3" fmla="*/ 6789765 h 8141"/>
                <a:gd name="T4" fmla="*/ 339639393 w 7313"/>
                <a:gd name="T5" fmla="*/ 26009182 h 8141"/>
                <a:gd name="T6" fmla="*/ 326382416 w 7313"/>
                <a:gd name="T7" fmla="*/ 33127484 h 8141"/>
                <a:gd name="T8" fmla="*/ 340954068 w 7313"/>
                <a:gd name="T9" fmla="*/ 36139074 h 8141"/>
                <a:gd name="T10" fmla="*/ 364619402 w 7313"/>
                <a:gd name="T11" fmla="*/ 25187839 h 8141"/>
                <a:gd name="T12" fmla="*/ 386367247 w 7313"/>
                <a:gd name="T13" fmla="*/ 35591512 h 8141"/>
                <a:gd name="T14" fmla="*/ 395296418 w 7313"/>
                <a:gd name="T15" fmla="*/ 52018598 h 8141"/>
                <a:gd name="T16" fmla="*/ 400445838 w 7313"/>
                <a:gd name="T17" fmla="*/ 76604119 h 8141"/>
                <a:gd name="T18" fmla="*/ 386257496 w 7313"/>
                <a:gd name="T19" fmla="*/ 111593547 h 8141"/>
                <a:gd name="T20" fmla="*/ 345555668 w 7313"/>
                <a:gd name="T21" fmla="*/ 148663476 h 8141"/>
                <a:gd name="T22" fmla="*/ 311043908 w 7313"/>
                <a:gd name="T23" fmla="*/ 169525578 h 8141"/>
                <a:gd name="T24" fmla="*/ 317288969 w 7313"/>
                <a:gd name="T25" fmla="*/ 180531569 h 8141"/>
                <a:gd name="T26" fmla="*/ 326053864 w 7313"/>
                <a:gd name="T27" fmla="*/ 197177679 h 8141"/>
                <a:gd name="T28" fmla="*/ 312523094 w 7313"/>
                <a:gd name="T29" fmla="*/ 210154892 h 8141"/>
                <a:gd name="T30" fmla="*/ 284584946 w 7313"/>
                <a:gd name="T31" fmla="*/ 217985025 h 8141"/>
                <a:gd name="T32" fmla="*/ 253798179 w 7313"/>
                <a:gd name="T33" fmla="*/ 242515790 h 8141"/>
                <a:gd name="T34" fmla="*/ 237473548 w 7313"/>
                <a:gd name="T35" fmla="*/ 260530805 h 8141"/>
                <a:gd name="T36" fmla="*/ 245855132 w 7313"/>
                <a:gd name="T37" fmla="*/ 279093147 h 8141"/>
                <a:gd name="T38" fmla="*/ 233091217 w 7313"/>
                <a:gd name="T39" fmla="*/ 290975236 h 8141"/>
                <a:gd name="T40" fmla="*/ 229914045 w 7313"/>
                <a:gd name="T41" fmla="*/ 321529181 h 8141"/>
                <a:gd name="T42" fmla="*/ 254620027 w 7313"/>
                <a:gd name="T43" fmla="*/ 354656899 h 8141"/>
                <a:gd name="T44" fmla="*/ 266069032 w 7313"/>
                <a:gd name="T45" fmla="*/ 365827158 h 8141"/>
                <a:gd name="T46" fmla="*/ 282284147 w 7313"/>
                <a:gd name="T47" fmla="*/ 389974630 h 8141"/>
                <a:gd name="T48" fmla="*/ 284913498 w 7313"/>
                <a:gd name="T49" fmla="*/ 407441849 h 8141"/>
                <a:gd name="T50" fmla="*/ 290720256 w 7313"/>
                <a:gd name="T51" fmla="*/ 422061981 h 8141"/>
                <a:gd name="T52" fmla="*/ 274340866 w 7313"/>
                <a:gd name="T53" fmla="*/ 434984438 h 8141"/>
                <a:gd name="T54" fmla="*/ 211014586 w 7313"/>
                <a:gd name="T55" fmla="*/ 445552379 h 8141"/>
                <a:gd name="T56" fmla="*/ 137499219 w 7313"/>
                <a:gd name="T57" fmla="*/ 438324565 h 8141"/>
                <a:gd name="T58" fmla="*/ 111423568 w 7313"/>
                <a:gd name="T59" fmla="*/ 425894913 h 8141"/>
                <a:gd name="T60" fmla="*/ 115751374 w 7313"/>
                <a:gd name="T61" fmla="*/ 407551362 h 8141"/>
                <a:gd name="T62" fmla="*/ 118654753 w 7313"/>
                <a:gd name="T63" fmla="*/ 389810362 h 8141"/>
                <a:gd name="T64" fmla="*/ 134650599 w 7313"/>
                <a:gd name="T65" fmla="*/ 365443865 h 8141"/>
                <a:gd name="T66" fmla="*/ 146318873 w 7313"/>
                <a:gd name="T67" fmla="*/ 354383118 h 8141"/>
                <a:gd name="T68" fmla="*/ 170860579 w 7313"/>
                <a:gd name="T69" fmla="*/ 321310156 h 8141"/>
                <a:gd name="T70" fmla="*/ 165984952 w 7313"/>
                <a:gd name="T71" fmla="*/ 290372919 h 8141"/>
                <a:gd name="T72" fmla="*/ 154700223 w 7313"/>
                <a:gd name="T73" fmla="*/ 275479240 h 8141"/>
                <a:gd name="T74" fmla="*/ 165218097 w 7313"/>
                <a:gd name="T75" fmla="*/ 257354713 h 8141"/>
                <a:gd name="T76" fmla="*/ 145004197 w 7313"/>
                <a:gd name="T77" fmla="*/ 241475423 h 8141"/>
                <a:gd name="T78" fmla="*/ 114710492 w 7313"/>
                <a:gd name="T79" fmla="*/ 216287583 h 8141"/>
                <a:gd name="T80" fmla="*/ 88689599 w 7313"/>
                <a:gd name="T81" fmla="*/ 210319160 h 8141"/>
                <a:gd name="T82" fmla="*/ 75158829 w 7313"/>
                <a:gd name="T83" fmla="*/ 199203657 h 8141"/>
                <a:gd name="T84" fmla="*/ 81403890 w 7313"/>
                <a:gd name="T85" fmla="*/ 181900473 h 8141"/>
                <a:gd name="T86" fmla="*/ 92469585 w 7313"/>
                <a:gd name="T87" fmla="*/ 173796559 h 8141"/>
                <a:gd name="T88" fmla="*/ 63545314 w 7313"/>
                <a:gd name="T89" fmla="*/ 152934458 h 8141"/>
                <a:gd name="T90" fmla="*/ 18351404 w 7313"/>
                <a:gd name="T91" fmla="*/ 116904896 h 8141"/>
                <a:gd name="T92" fmla="*/ 602579 w 7313"/>
                <a:gd name="T93" fmla="*/ 79889490 h 8141"/>
                <a:gd name="T94" fmla="*/ 5039902 w 7313"/>
                <a:gd name="T95" fmla="*/ 52675672 h 8141"/>
                <a:gd name="T96" fmla="*/ 12654398 w 7313"/>
                <a:gd name="T97" fmla="*/ 39205653 h 8141"/>
                <a:gd name="T98" fmla="*/ 30896284 w 7313"/>
                <a:gd name="T99" fmla="*/ 25625889 h 8141"/>
                <a:gd name="T100" fmla="*/ 57026460 w 7313"/>
                <a:gd name="T101" fmla="*/ 32744191 h 8141"/>
                <a:gd name="T102" fmla="*/ 78171725 w 7313"/>
                <a:gd name="T103" fmla="*/ 41067363 h 8141"/>
                <a:gd name="T104" fmla="*/ 60751686 w 7313"/>
                <a:gd name="T105" fmla="*/ 25461620 h 8141"/>
                <a:gd name="T106" fmla="*/ 62559424 w 7313"/>
                <a:gd name="T107" fmla="*/ 5366105 h 8141"/>
                <a:gd name="T108" fmla="*/ 53246708 w 7313"/>
                <a:gd name="T109" fmla="*/ 102722814 h 8141"/>
                <a:gd name="T110" fmla="*/ 87046372 w 7313"/>
                <a:gd name="T111" fmla="*/ 132455649 h 8141"/>
                <a:gd name="T112" fmla="*/ 65079258 w 7313"/>
                <a:gd name="T113" fmla="*/ 79287172 h 8141"/>
                <a:gd name="T114" fmla="*/ 51164944 w 7313"/>
                <a:gd name="T115" fmla="*/ 85803156 h 8141"/>
                <a:gd name="T116" fmla="*/ 315042928 w 7313"/>
                <a:gd name="T117" fmla="*/ 102558545 h 8141"/>
                <a:gd name="T118" fmla="*/ 341228096 w 7313"/>
                <a:gd name="T119" fmla="*/ 111319533 h 8141"/>
                <a:gd name="T120" fmla="*/ 350759846 w 7313"/>
                <a:gd name="T121" fmla="*/ 89252795 h 8141"/>
                <a:gd name="T122" fmla="*/ 341611406 w 7313"/>
                <a:gd name="T123" fmla="*/ 79068147 h 814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7313" h="8141">
                  <a:moveTo>
                    <a:pt x="1162" y="79"/>
                  </a:moveTo>
                  <a:lnTo>
                    <a:pt x="1162" y="79"/>
                  </a:lnTo>
                  <a:lnTo>
                    <a:pt x="1173" y="69"/>
                  </a:lnTo>
                  <a:lnTo>
                    <a:pt x="1185" y="60"/>
                  </a:lnTo>
                  <a:lnTo>
                    <a:pt x="1198" y="51"/>
                  </a:lnTo>
                  <a:lnTo>
                    <a:pt x="1211" y="42"/>
                  </a:lnTo>
                  <a:lnTo>
                    <a:pt x="1224" y="35"/>
                  </a:lnTo>
                  <a:lnTo>
                    <a:pt x="1238" y="28"/>
                  </a:lnTo>
                  <a:lnTo>
                    <a:pt x="1252" y="23"/>
                  </a:lnTo>
                  <a:lnTo>
                    <a:pt x="1266" y="17"/>
                  </a:lnTo>
                  <a:lnTo>
                    <a:pt x="1282" y="13"/>
                  </a:lnTo>
                  <a:lnTo>
                    <a:pt x="1296" y="10"/>
                  </a:lnTo>
                  <a:lnTo>
                    <a:pt x="1326" y="4"/>
                  </a:lnTo>
                  <a:lnTo>
                    <a:pt x="1357" y="1"/>
                  </a:lnTo>
                  <a:lnTo>
                    <a:pt x="1388" y="0"/>
                  </a:lnTo>
                  <a:lnTo>
                    <a:pt x="5916" y="0"/>
                  </a:lnTo>
                  <a:lnTo>
                    <a:pt x="5936" y="0"/>
                  </a:lnTo>
                  <a:lnTo>
                    <a:pt x="5954" y="0"/>
                  </a:lnTo>
                  <a:lnTo>
                    <a:pt x="5973" y="2"/>
                  </a:lnTo>
                  <a:lnTo>
                    <a:pt x="5992" y="4"/>
                  </a:lnTo>
                  <a:lnTo>
                    <a:pt x="6011" y="8"/>
                  </a:lnTo>
                  <a:lnTo>
                    <a:pt x="6029" y="13"/>
                  </a:lnTo>
                  <a:lnTo>
                    <a:pt x="6048" y="18"/>
                  </a:lnTo>
                  <a:lnTo>
                    <a:pt x="6065" y="25"/>
                  </a:lnTo>
                  <a:lnTo>
                    <a:pt x="6083" y="31"/>
                  </a:lnTo>
                  <a:lnTo>
                    <a:pt x="6099" y="40"/>
                  </a:lnTo>
                  <a:lnTo>
                    <a:pt x="6115" y="50"/>
                  </a:lnTo>
                  <a:lnTo>
                    <a:pt x="6132" y="61"/>
                  </a:lnTo>
                  <a:lnTo>
                    <a:pt x="6146" y="72"/>
                  </a:lnTo>
                  <a:lnTo>
                    <a:pt x="6160" y="85"/>
                  </a:lnTo>
                  <a:lnTo>
                    <a:pt x="6173" y="99"/>
                  </a:lnTo>
                  <a:lnTo>
                    <a:pt x="6186" y="113"/>
                  </a:lnTo>
                  <a:lnTo>
                    <a:pt x="6195" y="124"/>
                  </a:lnTo>
                  <a:lnTo>
                    <a:pt x="6202" y="136"/>
                  </a:lnTo>
                  <a:lnTo>
                    <a:pt x="6210" y="148"/>
                  </a:lnTo>
                  <a:lnTo>
                    <a:pt x="6216" y="160"/>
                  </a:lnTo>
                  <a:lnTo>
                    <a:pt x="6223" y="172"/>
                  </a:lnTo>
                  <a:lnTo>
                    <a:pt x="6228" y="185"/>
                  </a:lnTo>
                  <a:lnTo>
                    <a:pt x="6238" y="211"/>
                  </a:lnTo>
                  <a:lnTo>
                    <a:pt x="6245" y="237"/>
                  </a:lnTo>
                  <a:lnTo>
                    <a:pt x="6249" y="264"/>
                  </a:lnTo>
                  <a:lnTo>
                    <a:pt x="6251" y="292"/>
                  </a:lnTo>
                  <a:lnTo>
                    <a:pt x="6251" y="319"/>
                  </a:lnTo>
                  <a:lnTo>
                    <a:pt x="6249" y="348"/>
                  </a:lnTo>
                  <a:lnTo>
                    <a:pt x="6243" y="375"/>
                  </a:lnTo>
                  <a:lnTo>
                    <a:pt x="6236" y="401"/>
                  </a:lnTo>
                  <a:lnTo>
                    <a:pt x="6226" y="427"/>
                  </a:lnTo>
                  <a:lnTo>
                    <a:pt x="6221" y="439"/>
                  </a:lnTo>
                  <a:lnTo>
                    <a:pt x="6214" y="452"/>
                  </a:lnTo>
                  <a:lnTo>
                    <a:pt x="6208" y="464"/>
                  </a:lnTo>
                  <a:lnTo>
                    <a:pt x="6200" y="475"/>
                  </a:lnTo>
                  <a:lnTo>
                    <a:pt x="6191" y="487"/>
                  </a:lnTo>
                  <a:lnTo>
                    <a:pt x="6183" y="498"/>
                  </a:lnTo>
                  <a:lnTo>
                    <a:pt x="6173" y="508"/>
                  </a:lnTo>
                  <a:lnTo>
                    <a:pt x="6163" y="517"/>
                  </a:lnTo>
                  <a:lnTo>
                    <a:pt x="6151" y="530"/>
                  </a:lnTo>
                  <a:lnTo>
                    <a:pt x="6137" y="542"/>
                  </a:lnTo>
                  <a:lnTo>
                    <a:pt x="6123" y="552"/>
                  </a:lnTo>
                  <a:lnTo>
                    <a:pt x="6109" y="562"/>
                  </a:lnTo>
                  <a:lnTo>
                    <a:pt x="6093" y="571"/>
                  </a:lnTo>
                  <a:lnTo>
                    <a:pt x="6077" y="578"/>
                  </a:lnTo>
                  <a:lnTo>
                    <a:pt x="6061" y="585"/>
                  </a:lnTo>
                  <a:lnTo>
                    <a:pt x="6045" y="590"/>
                  </a:lnTo>
                  <a:lnTo>
                    <a:pt x="6027" y="594"/>
                  </a:lnTo>
                  <a:lnTo>
                    <a:pt x="6010" y="599"/>
                  </a:lnTo>
                  <a:lnTo>
                    <a:pt x="5992" y="602"/>
                  </a:lnTo>
                  <a:lnTo>
                    <a:pt x="5975" y="604"/>
                  </a:lnTo>
                  <a:lnTo>
                    <a:pt x="5958" y="605"/>
                  </a:lnTo>
                  <a:lnTo>
                    <a:pt x="5939" y="606"/>
                  </a:lnTo>
                  <a:lnTo>
                    <a:pt x="5922" y="606"/>
                  </a:lnTo>
                  <a:lnTo>
                    <a:pt x="5904" y="606"/>
                  </a:lnTo>
                  <a:lnTo>
                    <a:pt x="5870" y="894"/>
                  </a:lnTo>
                  <a:lnTo>
                    <a:pt x="5908" y="876"/>
                  </a:lnTo>
                  <a:lnTo>
                    <a:pt x="5947" y="858"/>
                  </a:lnTo>
                  <a:lnTo>
                    <a:pt x="5985" y="840"/>
                  </a:lnTo>
                  <a:lnTo>
                    <a:pt x="6024" y="824"/>
                  </a:lnTo>
                  <a:lnTo>
                    <a:pt x="6103" y="793"/>
                  </a:lnTo>
                  <a:lnTo>
                    <a:pt x="6183" y="764"/>
                  </a:lnTo>
                  <a:lnTo>
                    <a:pt x="6186" y="750"/>
                  </a:lnTo>
                  <a:lnTo>
                    <a:pt x="6189" y="737"/>
                  </a:lnTo>
                  <a:lnTo>
                    <a:pt x="6199" y="710"/>
                  </a:lnTo>
                  <a:lnTo>
                    <a:pt x="6210" y="685"/>
                  </a:lnTo>
                  <a:lnTo>
                    <a:pt x="6224" y="660"/>
                  </a:lnTo>
                  <a:lnTo>
                    <a:pt x="6239" y="637"/>
                  </a:lnTo>
                  <a:lnTo>
                    <a:pt x="6255" y="615"/>
                  </a:lnTo>
                  <a:lnTo>
                    <a:pt x="6274" y="594"/>
                  </a:lnTo>
                  <a:lnTo>
                    <a:pt x="6295" y="576"/>
                  </a:lnTo>
                  <a:lnTo>
                    <a:pt x="6316" y="558"/>
                  </a:lnTo>
                  <a:lnTo>
                    <a:pt x="6339" y="541"/>
                  </a:lnTo>
                  <a:lnTo>
                    <a:pt x="6363" y="527"/>
                  </a:lnTo>
                  <a:lnTo>
                    <a:pt x="6387" y="514"/>
                  </a:lnTo>
                  <a:lnTo>
                    <a:pt x="6413" y="502"/>
                  </a:lnTo>
                  <a:lnTo>
                    <a:pt x="6439" y="491"/>
                  </a:lnTo>
                  <a:lnTo>
                    <a:pt x="6465" y="483"/>
                  </a:lnTo>
                  <a:lnTo>
                    <a:pt x="6492" y="476"/>
                  </a:lnTo>
                  <a:lnTo>
                    <a:pt x="6524" y="469"/>
                  </a:lnTo>
                  <a:lnTo>
                    <a:pt x="6556" y="465"/>
                  </a:lnTo>
                  <a:lnTo>
                    <a:pt x="6590" y="462"/>
                  </a:lnTo>
                  <a:lnTo>
                    <a:pt x="6623" y="460"/>
                  </a:lnTo>
                  <a:lnTo>
                    <a:pt x="6656" y="460"/>
                  </a:lnTo>
                  <a:lnTo>
                    <a:pt x="6690" y="461"/>
                  </a:lnTo>
                  <a:lnTo>
                    <a:pt x="6723" y="464"/>
                  </a:lnTo>
                  <a:lnTo>
                    <a:pt x="6755" y="469"/>
                  </a:lnTo>
                  <a:lnTo>
                    <a:pt x="6788" y="476"/>
                  </a:lnTo>
                  <a:lnTo>
                    <a:pt x="6820" y="485"/>
                  </a:lnTo>
                  <a:lnTo>
                    <a:pt x="6851" y="496"/>
                  </a:lnTo>
                  <a:lnTo>
                    <a:pt x="6881" y="508"/>
                  </a:lnTo>
                  <a:lnTo>
                    <a:pt x="6911" y="523"/>
                  </a:lnTo>
                  <a:lnTo>
                    <a:pt x="6939" y="539"/>
                  </a:lnTo>
                  <a:lnTo>
                    <a:pt x="6966" y="559"/>
                  </a:lnTo>
                  <a:lnTo>
                    <a:pt x="6979" y="568"/>
                  </a:lnTo>
                  <a:lnTo>
                    <a:pt x="6992" y="579"/>
                  </a:lnTo>
                  <a:lnTo>
                    <a:pt x="7006" y="592"/>
                  </a:lnTo>
                  <a:lnTo>
                    <a:pt x="7020" y="605"/>
                  </a:lnTo>
                  <a:lnTo>
                    <a:pt x="7031" y="619"/>
                  </a:lnTo>
                  <a:lnTo>
                    <a:pt x="7043" y="635"/>
                  </a:lnTo>
                  <a:lnTo>
                    <a:pt x="7053" y="650"/>
                  </a:lnTo>
                  <a:lnTo>
                    <a:pt x="7063" y="666"/>
                  </a:lnTo>
                  <a:lnTo>
                    <a:pt x="7072" y="683"/>
                  </a:lnTo>
                  <a:lnTo>
                    <a:pt x="7079" y="700"/>
                  </a:lnTo>
                  <a:lnTo>
                    <a:pt x="7086" y="717"/>
                  </a:lnTo>
                  <a:lnTo>
                    <a:pt x="7091" y="736"/>
                  </a:lnTo>
                  <a:lnTo>
                    <a:pt x="7095" y="753"/>
                  </a:lnTo>
                  <a:lnTo>
                    <a:pt x="7098" y="772"/>
                  </a:lnTo>
                  <a:lnTo>
                    <a:pt x="7100" y="791"/>
                  </a:lnTo>
                  <a:lnTo>
                    <a:pt x="7100" y="810"/>
                  </a:lnTo>
                  <a:lnTo>
                    <a:pt x="7099" y="828"/>
                  </a:lnTo>
                  <a:lnTo>
                    <a:pt x="7097" y="848"/>
                  </a:lnTo>
                  <a:lnTo>
                    <a:pt x="7121" y="864"/>
                  </a:lnTo>
                  <a:lnTo>
                    <a:pt x="7143" y="881"/>
                  </a:lnTo>
                  <a:lnTo>
                    <a:pt x="7165" y="899"/>
                  </a:lnTo>
                  <a:lnTo>
                    <a:pt x="7187" y="918"/>
                  </a:lnTo>
                  <a:lnTo>
                    <a:pt x="7206" y="939"/>
                  </a:lnTo>
                  <a:lnTo>
                    <a:pt x="7216" y="950"/>
                  </a:lnTo>
                  <a:lnTo>
                    <a:pt x="7225" y="961"/>
                  </a:lnTo>
                  <a:lnTo>
                    <a:pt x="7233" y="973"/>
                  </a:lnTo>
                  <a:lnTo>
                    <a:pt x="7240" y="985"/>
                  </a:lnTo>
                  <a:lnTo>
                    <a:pt x="7247" y="998"/>
                  </a:lnTo>
                  <a:lnTo>
                    <a:pt x="7253" y="1011"/>
                  </a:lnTo>
                  <a:lnTo>
                    <a:pt x="7265" y="1041"/>
                  </a:lnTo>
                  <a:lnTo>
                    <a:pt x="7276" y="1073"/>
                  </a:lnTo>
                  <a:lnTo>
                    <a:pt x="7285" y="1104"/>
                  </a:lnTo>
                  <a:lnTo>
                    <a:pt x="7293" y="1137"/>
                  </a:lnTo>
                  <a:lnTo>
                    <a:pt x="7300" y="1168"/>
                  </a:lnTo>
                  <a:lnTo>
                    <a:pt x="7305" y="1201"/>
                  </a:lnTo>
                  <a:lnTo>
                    <a:pt x="7309" y="1234"/>
                  </a:lnTo>
                  <a:lnTo>
                    <a:pt x="7312" y="1267"/>
                  </a:lnTo>
                  <a:lnTo>
                    <a:pt x="7313" y="1300"/>
                  </a:lnTo>
                  <a:lnTo>
                    <a:pt x="7313" y="1333"/>
                  </a:lnTo>
                  <a:lnTo>
                    <a:pt x="7312" y="1366"/>
                  </a:lnTo>
                  <a:lnTo>
                    <a:pt x="7310" y="1399"/>
                  </a:lnTo>
                  <a:lnTo>
                    <a:pt x="7306" y="1431"/>
                  </a:lnTo>
                  <a:lnTo>
                    <a:pt x="7302" y="1465"/>
                  </a:lnTo>
                  <a:lnTo>
                    <a:pt x="7297" y="1498"/>
                  </a:lnTo>
                  <a:lnTo>
                    <a:pt x="7290" y="1529"/>
                  </a:lnTo>
                  <a:lnTo>
                    <a:pt x="7279" y="1572"/>
                  </a:lnTo>
                  <a:lnTo>
                    <a:pt x="7267" y="1614"/>
                  </a:lnTo>
                  <a:lnTo>
                    <a:pt x="7254" y="1655"/>
                  </a:lnTo>
                  <a:lnTo>
                    <a:pt x="7239" y="1696"/>
                  </a:lnTo>
                  <a:lnTo>
                    <a:pt x="7223" y="1736"/>
                  </a:lnTo>
                  <a:lnTo>
                    <a:pt x="7205" y="1776"/>
                  </a:lnTo>
                  <a:lnTo>
                    <a:pt x="7187" y="1815"/>
                  </a:lnTo>
                  <a:lnTo>
                    <a:pt x="7166" y="1853"/>
                  </a:lnTo>
                  <a:lnTo>
                    <a:pt x="7146" y="1891"/>
                  </a:lnTo>
                  <a:lnTo>
                    <a:pt x="7123" y="1929"/>
                  </a:lnTo>
                  <a:lnTo>
                    <a:pt x="7100" y="1966"/>
                  </a:lnTo>
                  <a:lnTo>
                    <a:pt x="7076" y="2002"/>
                  </a:lnTo>
                  <a:lnTo>
                    <a:pt x="7051" y="2038"/>
                  </a:lnTo>
                  <a:lnTo>
                    <a:pt x="7026" y="2073"/>
                  </a:lnTo>
                  <a:lnTo>
                    <a:pt x="7000" y="2108"/>
                  </a:lnTo>
                  <a:lnTo>
                    <a:pt x="6973" y="2142"/>
                  </a:lnTo>
                  <a:lnTo>
                    <a:pt x="6933" y="2190"/>
                  </a:lnTo>
                  <a:lnTo>
                    <a:pt x="6891" y="2237"/>
                  </a:lnTo>
                  <a:lnTo>
                    <a:pt x="6848" y="2284"/>
                  </a:lnTo>
                  <a:lnTo>
                    <a:pt x="6804" y="2329"/>
                  </a:lnTo>
                  <a:lnTo>
                    <a:pt x="6759" y="2373"/>
                  </a:lnTo>
                  <a:lnTo>
                    <a:pt x="6713" y="2416"/>
                  </a:lnTo>
                  <a:lnTo>
                    <a:pt x="6666" y="2458"/>
                  </a:lnTo>
                  <a:lnTo>
                    <a:pt x="6617" y="2499"/>
                  </a:lnTo>
                  <a:lnTo>
                    <a:pt x="6568" y="2538"/>
                  </a:lnTo>
                  <a:lnTo>
                    <a:pt x="6518" y="2576"/>
                  </a:lnTo>
                  <a:lnTo>
                    <a:pt x="6467" y="2613"/>
                  </a:lnTo>
                  <a:lnTo>
                    <a:pt x="6415" y="2649"/>
                  </a:lnTo>
                  <a:lnTo>
                    <a:pt x="6362" y="2683"/>
                  </a:lnTo>
                  <a:lnTo>
                    <a:pt x="6308" y="2715"/>
                  </a:lnTo>
                  <a:lnTo>
                    <a:pt x="6253" y="2746"/>
                  </a:lnTo>
                  <a:lnTo>
                    <a:pt x="6198" y="2775"/>
                  </a:lnTo>
                  <a:lnTo>
                    <a:pt x="6129" y="2805"/>
                  </a:lnTo>
                  <a:lnTo>
                    <a:pt x="6062" y="2837"/>
                  </a:lnTo>
                  <a:lnTo>
                    <a:pt x="5995" y="2869"/>
                  </a:lnTo>
                  <a:lnTo>
                    <a:pt x="5962" y="2887"/>
                  </a:lnTo>
                  <a:lnTo>
                    <a:pt x="5928" y="2905"/>
                  </a:lnTo>
                  <a:lnTo>
                    <a:pt x="5897" y="2924"/>
                  </a:lnTo>
                  <a:lnTo>
                    <a:pt x="5865" y="2943"/>
                  </a:lnTo>
                  <a:lnTo>
                    <a:pt x="5834" y="2964"/>
                  </a:lnTo>
                  <a:lnTo>
                    <a:pt x="5803" y="2986"/>
                  </a:lnTo>
                  <a:lnTo>
                    <a:pt x="5774" y="3008"/>
                  </a:lnTo>
                  <a:lnTo>
                    <a:pt x="5745" y="3031"/>
                  </a:lnTo>
                  <a:lnTo>
                    <a:pt x="5717" y="3056"/>
                  </a:lnTo>
                  <a:lnTo>
                    <a:pt x="5690" y="3083"/>
                  </a:lnTo>
                  <a:lnTo>
                    <a:pt x="5678" y="3096"/>
                  </a:lnTo>
                  <a:lnTo>
                    <a:pt x="5666" y="3109"/>
                  </a:lnTo>
                  <a:lnTo>
                    <a:pt x="5657" y="3123"/>
                  </a:lnTo>
                  <a:lnTo>
                    <a:pt x="5647" y="3138"/>
                  </a:lnTo>
                  <a:lnTo>
                    <a:pt x="5638" y="3153"/>
                  </a:lnTo>
                  <a:lnTo>
                    <a:pt x="5629" y="3169"/>
                  </a:lnTo>
                  <a:lnTo>
                    <a:pt x="5615" y="3201"/>
                  </a:lnTo>
                  <a:lnTo>
                    <a:pt x="5623" y="3210"/>
                  </a:lnTo>
                  <a:lnTo>
                    <a:pt x="5632" y="3217"/>
                  </a:lnTo>
                  <a:lnTo>
                    <a:pt x="5640" y="3224"/>
                  </a:lnTo>
                  <a:lnTo>
                    <a:pt x="5650" y="3229"/>
                  </a:lnTo>
                  <a:lnTo>
                    <a:pt x="5670" y="3240"/>
                  </a:lnTo>
                  <a:lnTo>
                    <a:pt x="5690" y="3250"/>
                  </a:lnTo>
                  <a:lnTo>
                    <a:pt x="5733" y="3266"/>
                  </a:lnTo>
                  <a:lnTo>
                    <a:pt x="5753" y="3275"/>
                  </a:lnTo>
                  <a:lnTo>
                    <a:pt x="5773" y="3286"/>
                  </a:lnTo>
                  <a:lnTo>
                    <a:pt x="5792" y="3297"/>
                  </a:lnTo>
                  <a:lnTo>
                    <a:pt x="5810" y="3309"/>
                  </a:lnTo>
                  <a:lnTo>
                    <a:pt x="5828" y="3321"/>
                  </a:lnTo>
                  <a:lnTo>
                    <a:pt x="5845" y="3335"/>
                  </a:lnTo>
                  <a:lnTo>
                    <a:pt x="5861" y="3350"/>
                  </a:lnTo>
                  <a:lnTo>
                    <a:pt x="5876" y="3365"/>
                  </a:lnTo>
                  <a:lnTo>
                    <a:pt x="5890" y="3381"/>
                  </a:lnTo>
                  <a:lnTo>
                    <a:pt x="5903" y="3399"/>
                  </a:lnTo>
                  <a:lnTo>
                    <a:pt x="5915" y="3417"/>
                  </a:lnTo>
                  <a:lnTo>
                    <a:pt x="5926" y="3437"/>
                  </a:lnTo>
                  <a:lnTo>
                    <a:pt x="5935" y="3456"/>
                  </a:lnTo>
                  <a:lnTo>
                    <a:pt x="5942" y="3476"/>
                  </a:lnTo>
                  <a:lnTo>
                    <a:pt x="5948" y="3497"/>
                  </a:lnTo>
                  <a:lnTo>
                    <a:pt x="5952" y="3518"/>
                  </a:lnTo>
                  <a:lnTo>
                    <a:pt x="5954" y="3540"/>
                  </a:lnTo>
                  <a:lnTo>
                    <a:pt x="5954" y="3563"/>
                  </a:lnTo>
                  <a:lnTo>
                    <a:pt x="5954" y="3581"/>
                  </a:lnTo>
                  <a:lnTo>
                    <a:pt x="5952" y="3601"/>
                  </a:lnTo>
                  <a:lnTo>
                    <a:pt x="5948" y="3619"/>
                  </a:lnTo>
                  <a:lnTo>
                    <a:pt x="5943" y="3637"/>
                  </a:lnTo>
                  <a:lnTo>
                    <a:pt x="5936" y="3654"/>
                  </a:lnTo>
                  <a:lnTo>
                    <a:pt x="5928" y="3672"/>
                  </a:lnTo>
                  <a:lnTo>
                    <a:pt x="5918" y="3687"/>
                  </a:lnTo>
                  <a:lnTo>
                    <a:pt x="5909" y="3703"/>
                  </a:lnTo>
                  <a:lnTo>
                    <a:pt x="5897" y="3717"/>
                  </a:lnTo>
                  <a:lnTo>
                    <a:pt x="5884" y="3733"/>
                  </a:lnTo>
                  <a:lnTo>
                    <a:pt x="5871" y="3746"/>
                  </a:lnTo>
                  <a:lnTo>
                    <a:pt x="5857" y="3758"/>
                  </a:lnTo>
                  <a:lnTo>
                    <a:pt x="5841" y="3769"/>
                  </a:lnTo>
                  <a:lnTo>
                    <a:pt x="5826" y="3780"/>
                  </a:lnTo>
                  <a:lnTo>
                    <a:pt x="5810" y="3791"/>
                  </a:lnTo>
                  <a:lnTo>
                    <a:pt x="5793" y="3800"/>
                  </a:lnTo>
                  <a:lnTo>
                    <a:pt x="5765" y="3814"/>
                  </a:lnTo>
                  <a:lnTo>
                    <a:pt x="5735" y="3827"/>
                  </a:lnTo>
                  <a:lnTo>
                    <a:pt x="5705" y="3838"/>
                  </a:lnTo>
                  <a:lnTo>
                    <a:pt x="5675" y="3848"/>
                  </a:lnTo>
                  <a:lnTo>
                    <a:pt x="5643" y="3856"/>
                  </a:lnTo>
                  <a:lnTo>
                    <a:pt x="5612" y="3863"/>
                  </a:lnTo>
                  <a:lnTo>
                    <a:pt x="5580" y="3868"/>
                  </a:lnTo>
                  <a:lnTo>
                    <a:pt x="5549" y="3873"/>
                  </a:lnTo>
                  <a:lnTo>
                    <a:pt x="5517" y="3875"/>
                  </a:lnTo>
                  <a:lnTo>
                    <a:pt x="5485" y="3877"/>
                  </a:lnTo>
                  <a:lnTo>
                    <a:pt x="5452" y="3876"/>
                  </a:lnTo>
                  <a:lnTo>
                    <a:pt x="5421" y="3875"/>
                  </a:lnTo>
                  <a:lnTo>
                    <a:pt x="5388" y="3872"/>
                  </a:lnTo>
                  <a:lnTo>
                    <a:pt x="5357" y="3867"/>
                  </a:lnTo>
                  <a:lnTo>
                    <a:pt x="5325" y="3862"/>
                  </a:lnTo>
                  <a:lnTo>
                    <a:pt x="5293" y="3855"/>
                  </a:lnTo>
                  <a:lnTo>
                    <a:pt x="5270" y="3888"/>
                  </a:lnTo>
                  <a:lnTo>
                    <a:pt x="5246" y="3919"/>
                  </a:lnTo>
                  <a:lnTo>
                    <a:pt x="5221" y="3951"/>
                  </a:lnTo>
                  <a:lnTo>
                    <a:pt x="5195" y="3981"/>
                  </a:lnTo>
                  <a:lnTo>
                    <a:pt x="5168" y="4012"/>
                  </a:lnTo>
                  <a:lnTo>
                    <a:pt x="5141" y="4042"/>
                  </a:lnTo>
                  <a:lnTo>
                    <a:pt x="5114" y="4071"/>
                  </a:lnTo>
                  <a:lnTo>
                    <a:pt x="5086" y="4100"/>
                  </a:lnTo>
                  <a:lnTo>
                    <a:pt x="5057" y="4127"/>
                  </a:lnTo>
                  <a:lnTo>
                    <a:pt x="5027" y="4155"/>
                  </a:lnTo>
                  <a:lnTo>
                    <a:pt x="4997" y="4181"/>
                  </a:lnTo>
                  <a:lnTo>
                    <a:pt x="4966" y="4208"/>
                  </a:lnTo>
                  <a:lnTo>
                    <a:pt x="4935" y="4233"/>
                  </a:lnTo>
                  <a:lnTo>
                    <a:pt x="4903" y="4258"/>
                  </a:lnTo>
                  <a:lnTo>
                    <a:pt x="4871" y="4281"/>
                  </a:lnTo>
                  <a:lnTo>
                    <a:pt x="4838" y="4305"/>
                  </a:lnTo>
                  <a:lnTo>
                    <a:pt x="4805" y="4327"/>
                  </a:lnTo>
                  <a:lnTo>
                    <a:pt x="4772" y="4350"/>
                  </a:lnTo>
                  <a:lnTo>
                    <a:pt x="4737" y="4371"/>
                  </a:lnTo>
                  <a:lnTo>
                    <a:pt x="4702" y="4391"/>
                  </a:lnTo>
                  <a:lnTo>
                    <a:pt x="4667" y="4411"/>
                  </a:lnTo>
                  <a:lnTo>
                    <a:pt x="4633" y="4429"/>
                  </a:lnTo>
                  <a:lnTo>
                    <a:pt x="4597" y="4448"/>
                  </a:lnTo>
                  <a:lnTo>
                    <a:pt x="4560" y="4465"/>
                  </a:lnTo>
                  <a:lnTo>
                    <a:pt x="4524" y="4483"/>
                  </a:lnTo>
                  <a:lnTo>
                    <a:pt x="4487" y="4498"/>
                  </a:lnTo>
                  <a:lnTo>
                    <a:pt x="4449" y="4513"/>
                  </a:lnTo>
                  <a:lnTo>
                    <a:pt x="4412" y="4527"/>
                  </a:lnTo>
                  <a:lnTo>
                    <a:pt x="4374" y="4540"/>
                  </a:lnTo>
                  <a:lnTo>
                    <a:pt x="4336" y="4553"/>
                  </a:lnTo>
                  <a:lnTo>
                    <a:pt x="4297" y="4565"/>
                  </a:lnTo>
                  <a:lnTo>
                    <a:pt x="4259" y="4576"/>
                  </a:lnTo>
                  <a:lnTo>
                    <a:pt x="4270" y="4665"/>
                  </a:lnTo>
                  <a:lnTo>
                    <a:pt x="4285" y="4683"/>
                  </a:lnTo>
                  <a:lnTo>
                    <a:pt x="4299" y="4700"/>
                  </a:lnTo>
                  <a:lnTo>
                    <a:pt x="4312" y="4718"/>
                  </a:lnTo>
                  <a:lnTo>
                    <a:pt x="4324" y="4737"/>
                  </a:lnTo>
                  <a:lnTo>
                    <a:pt x="4335" y="4758"/>
                  </a:lnTo>
                  <a:lnTo>
                    <a:pt x="4343" y="4778"/>
                  </a:lnTo>
                  <a:lnTo>
                    <a:pt x="4350" y="4800"/>
                  </a:lnTo>
                  <a:lnTo>
                    <a:pt x="4354" y="4823"/>
                  </a:lnTo>
                  <a:lnTo>
                    <a:pt x="4375" y="4836"/>
                  </a:lnTo>
                  <a:lnTo>
                    <a:pt x="4396" y="4851"/>
                  </a:lnTo>
                  <a:lnTo>
                    <a:pt x="4413" y="4867"/>
                  </a:lnTo>
                  <a:lnTo>
                    <a:pt x="4430" y="4887"/>
                  </a:lnTo>
                  <a:lnTo>
                    <a:pt x="4445" y="4906"/>
                  </a:lnTo>
                  <a:lnTo>
                    <a:pt x="4458" y="4928"/>
                  </a:lnTo>
                  <a:lnTo>
                    <a:pt x="4470" y="4951"/>
                  </a:lnTo>
                  <a:lnTo>
                    <a:pt x="4478" y="4974"/>
                  </a:lnTo>
                  <a:lnTo>
                    <a:pt x="4485" y="4998"/>
                  </a:lnTo>
                  <a:lnTo>
                    <a:pt x="4489" y="5023"/>
                  </a:lnTo>
                  <a:lnTo>
                    <a:pt x="4491" y="5047"/>
                  </a:lnTo>
                  <a:lnTo>
                    <a:pt x="4491" y="5072"/>
                  </a:lnTo>
                  <a:lnTo>
                    <a:pt x="4489" y="5084"/>
                  </a:lnTo>
                  <a:lnTo>
                    <a:pt x="4488" y="5097"/>
                  </a:lnTo>
                  <a:lnTo>
                    <a:pt x="4485" y="5109"/>
                  </a:lnTo>
                  <a:lnTo>
                    <a:pt x="4482" y="5121"/>
                  </a:lnTo>
                  <a:lnTo>
                    <a:pt x="4478" y="5133"/>
                  </a:lnTo>
                  <a:lnTo>
                    <a:pt x="4473" y="5144"/>
                  </a:lnTo>
                  <a:lnTo>
                    <a:pt x="4467" y="5155"/>
                  </a:lnTo>
                  <a:lnTo>
                    <a:pt x="4462" y="5167"/>
                  </a:lnTo>
                  <a:lnTo>
                    <a:pt x="4448" y="5187"/>
                  </a:lnTo>
                  <a:lnTo>
                    <a:pt x="4433" y="5204"/>
                  </a:lnTo>
                  <a:lnTo>
                    <a:pt x="4416" y="5221"/>
                  </a:lnTo>
                  <a:lnTo>
                    <a:pt x="4399" y="5237"/>
                  </a:lnTo>
                  <a:lnTo>
                    <a:pt x="4380" y="5250"/>
                  </a:lnTo>
                  <a:lnTo>
                    <a:pt x="4361" y="5263"/>
                  </a:lnTo>
                  <a:lnTo>
                    <a:pt x="4341" y="5275"/>
                  </a:lnTo>
                  <a:lnTo>
                    <a:pt x="4321" y="5286"/>
                  </a:lnTo>
                  <a:lnTo>
                    <a:pt x="4299" y="5297"/>
                  </a:lnTo>
                  <a:lnTo>
                    <a:pt x="4277" y="5305"/>
                  </a:lnTo>
                  <a:lnTo>
                    <a:pt x="4255" y="5314"/>
                  </a:lnTo>
                  <a:lnTo>
                    <a:pt x="4233" y="5323"/>
                  </a:lnTo>
                  <a:lnTo>
                    <a:pt x="4188" y="5337"/>
                  </a:lnTo>
                  <a:lnTo>
                    <a:pt x="4143" y="5351"/>
                  </a:lnTo>
                  <a:lnTo>
                    <a:pt x="4146" y="5384"/>
                  </a:lnTo>
                  <a:lnTo>
                    <a:pt x="4148" y="5416"/>
                  </a:lnTo>
                  <a:lnTo>
                    <a:pt x="4149" y="5483"/>
                  </a:lnTo>
                  <a:lnTo>
                    <a:pt x="4150" y="5549"/>
                  </a:lnTo>
                  <a:lnTo>
                    <a:pt x="4151" y="5614"/>
                  </a:lnTo>
                  <a:lnTo>
                    <a:pt x="4153" y="5648"/>
                  </a:lnTo>
                  <a:lnTo>
                    <a:pt x="4155" y="5680"/>
                  </a:lnTo>
                  <a:lnTo>
                    <a:pt x="4159" y="5713"/>
                  </a:lnTo>
                  <a:lnTo>
                    <a:pt x="4163" y="5744"/>
                  </a:lnTo>
                  <a:lnTo>
                    <a:pt x="4170" y="5777"/>
                  </a:lnTo>
                  <a:lnTo>
                    <a:pt x="4177" y="5809"/>
                  </a:lnTo>
                  <a:lnTo>
                    <a:pt x="4186" y="5840"/>
                  </a:lnTo>
                  <a:lnTo>
                    <a:pt x="4197" y="5872"/>
                  </a:lnTo>
                  <a:lnTo>
                    <a:pt x="4214" y="5915"/>
                  </a:lnTo>
                  <a:lnTo>
                    <a:pt x="4234" y="5959"/>
                  </a:lnTo>
                  <a:lnTo>
                    <a:pt x="4254" y="6000"/>
                  </a:lnTo>
                  <a:lnTo>
                    <a:pt x="4277" y="6040"/>
                  </a:lnTo>
                  <a:lnTo>
                    <a:pt x="4301" y="6080"/>
                  </a:lnTo>
                  <a:lnTo>
                    <a:pt x="4327" y="6119"/>
                  </a:lnTo>
                  <a:lnTo>
                    <a:pt x="4353" y="6158"/>
                  </a:lnTo>
                  <a:lnTo>
                    <a:pt x="4382" y="6194"/>
                  </a:lnTo>
                  <a:lnTo>
                    <a:pt x="4411" y="6231"/>
                  </a:lnTo>
                  <a:lnTo>
                    <a:pt x="4441" y="6266"/>
                  </a:lnTo>
                  <a:lnTo>
                    <a:pt x="4472" y="6302"/>
                  </a:lnTo>
                  <a:lnTo>
                    <a:pt x="4504" y="6336"/>
                  </a:lnTo>
                  <a:lnTo>
                    <a:pt x="4536" y="6369"/>
                  </a:lnTo>
                  <a:lnTo>
                    <a:pt x="4570" y="6402"/>
                  </a:lnTo>
                  <a:lnTo>
                    <a:pt x="4603" y="6435"/>
                  </a:lnTo>
                  <a:lnTo>
                    <a:pt x="4637" y="6466"/>
                  </a:lnTo>
                  <a:lnTo>
                    <a:pt x="4648" y="6477"/>
                  </a:lnTo>
                  <a:lnTo>
                    <a:pt x="4660" y="6486"/>
                  </a:lnTo>
                  <a:lnTo>
                    <a:pt x="4673" y="6494"/>
                  </a:lnTo>
                  <a:lnTo>
                    <a:pt x="4686" y="6503"/>
                  </a:lnTo>
                  <a:lnTo>
                    <a:pt x="4712" y="6517"/>
                  </a:lnTo>
                  <a:lnTo>
                    <a:pt x="4739" y="6531"/>
                  </a:lnTo>
                  <a:lnTo>
                    <a:pt x="4765" y="6547"/>
                  </a:lnTo>
                  <a:lnTo>
                    <a:pt x="4778" y="6555"/>
                  </a:lnTo>
                  <a:lnTo>
                    <a:pt x="4790" y="6564"/>
                  </a:lnTo>
                  <a:lnTo>
                    <a:pt x="4802" y="6573"/>
                  </a:lnTo>
                  <a:lnTo>
                    <a:pt x="4813" y="6584"/>
                  </a:lnTo>
                  <a:lnTo>
                    <a:pt x="4823" y="6596"/>
                  </a:lnTo>
                  <a:lnTo>
                    <a:pt x="4832" y="6608"/>
                  </a:lnTo>
                  <a:lnTo>
                    <a:pt x="4840" y="6622"/>
                  </a:lnTo>
                  <a:lnTo>
                    <a:pt x="4847" y="6637"/>
                  </a:lnTo>
                  <a:lnTo>
                    <a:pt x="4852" y="6651"/>
                  </a:lnTo>
                  <a:lnTo>
                    <a:pt x="4855" y="6666"/>
                  </a:lnTo>
                  <a:lnTo>
                    <a:pt x="4857" y="6681"/>
                  </a:lnTo>
                  <a:lnTo>
                    <a:pt x="4858" y="6698"/>
                  </a:lnTo>
                  <a:lnTo>
                    <a:pt x="4857" y="6713"/>
                  </a:lnTo>
                  <a:lnTo>
                    <a:pt x="4855" y="6728"/>
                  </a:lnTo>
                  <a:lnTo>
                    <a:pt x="4852" y="6744"/>
                  </a:lnTo>
                  <a:lnTo>
                    <a:pt x="4849" y="6760"/>
                  </a:lnTo>
                  <a:lnTo>
                    <a:pt x="4841" y="6791"/>
                  </a:lnTo>
                  <a:lnTo>
                    <a:pt x="4833" y="6823"/>
                  </a:lnTo>
                  <a:lnTo>
                    <a:pt x="4825" y="6852"/>
                  </a:lnTo>
                  <a:lnTo>
                    <a:pt x="4865" y="6886"/>
                  </a:lnTo>
                  <a:lnTo>
                    <a:pt x="4908" y="6918"/>
                  </a:lnTo>
                  <a:lnTo>
                    <a:pt x="4992" y="6983"/>
                  </a:lnTo>
                  <a:lnTo>
                    <a:pt x="5035" y="7015"/>
                  </a:lnTo>
                  <a:lnTo>
                    <a:pt x="5076" y="7049"/>
                  </a:lnTo>
                  <a:lnTo>
                    <a:pt x="5096" y="7066"/>
                  </a:lnTo>
                  <a:lnTo>
                    <a:pt x="5115" y="7084"/>
                  </a:lnTo>
                  <a:lnTo>
                    <a:pt x="5135" y="7103"/>
                  </a:lnTo>
                  <a:lnTo>
                    <a:pt x="5153" y="7122"/>
                  </a:lnTo>
                  <a:lnTo>
                    <a:pt x="5166" y="7138"/>
                  </a:lnTo>
                  <a:lnTo>
                    <a:pt x="5179" y="7155"/>
                  </a:lnTo>
                  <a:lnTo>
                    <a:pt x="5189" y="7174"/>
                  </a:lnTo>
                  <a:lnTo>
                    <a:pt x="5198" y="7193"/>
                  </a:lnTo>
                  <a:lnTo>
                    <a:pt x="5205" y="7213"/>
                  </a:lnTo>
                  <a:lnTo>
                    <a:pt x="5211" y="7233"/>
                  </a:lnTo>
                  <a:lnTo>
                    <a:pt x="5215" y="7253"/>
                  </a:lnTo>
                  <a:lnTo>
                    <a:pt x="5218" y="7274"/>
                  </a:lnTo>
                  <a:lnTo>
                    <a:pt x="5220" y="7294"/>
                  </a:lnTo>
                  <a:lnTo>
                    <a:pt x="5221" y="7316"/>
                  </a:lnTo>
                  <a:lnTo>
                    <a:pt x="5220" y="7337"/>
                  </a:lnTo>
                  <a:lnTo>
                    <a:pt x="5217" y="7359"/>
                  </a:lnTo>
                  <a:lnTo>
                    <a:pt x="5215" y="7379"/>
                  </a:lnTo>
                  <a:lnTo>
                    <a:pt x="5211" y="7401"/>
                  </a:lnTo>
                  <a:lnTo>
                    <a:pt x="5207" y="7422"/>
                  </a:lnTo>
                  <a:lnTo>
                    <a:pt x="5201" y="7441"/>
                  </a:lnTo>
                  <a:lnTo>
                    <a:pt x="5214" y="7453"/>
                  </a:lnTo>
                  <a:lnTo>
                    <a:pt x="5227" y="7465"/>
                  </a:lnTo>
                  <a:lnTo>
                    <a:pt x="5239" y="7478"/>
                  </a:lnTo>
                  <a:lnTo>
                    <a:pt x="5250" y="7492"/>
                  </a:lnTo>
                  <a:lnTo>
                    <a:pt x="5261" y="7506"/>
                  </a:lnTo>
                  <a:lnTo>
                    <a:pt x="5270" y="7522"/>
                  </a:lnTo>
                  <a:lnTo>
                    <a:pt x="5279" y="7537"/>
                  </a:lnTo>
                  <a:lnTo>
                    <a:pt x="5287" y="7552"/>
                  </a:lnTo>
                  <a:lnTo>
                    <a:pt x="5293" y="7568"/>
                  </a:lnTo>
                  <a:lnTo>
                    <a:pt x="5299" y="7585"/>
                  </a:lnTo>
                  <a:lnTo>
                    <a:pt x="5304" y="7602"/>
                  </a:lnTo>
                  <a:lnTo>
                    <a:pt x="5308" y="7619"/>
                  </a:lnTo>
                  <a:lnTo>
                    <a:pt x="5310" y="7637"/>
                  </a:lnTo>
                  <a:lnTo>
                    <a:pt x="5311" y="7654"/>
                  </a:lnTo>
                  <a:lnTo>
                    <a:pt x="5310" y="7672"/>
                  </a:lnTo>
                  <a:lnTo>
                    <a:pt x="5308" y="7689"/>
                  </a:lnTo>
                  <a:lnTo>
                    <a:pt x="5307" y="7708"/>
                  </a:lnTo>
                  <a:lnTo>
                    <a:pt x="5303" y="7725"/>
                  </a:lnTo>
                  <a:lnTo>
                    <a:pt x="5298" y="7741"/>
                  </a:lnTo>
                  <a:lnTo>
                    <a:pt x="5291" y="7756"/>
                  </a:lnTo>
                  <a:lnTo>
                    <a:pt x="5284" y="7771"/>
                  </a:lnTo>
                  <a:lnTo>
                    <a:pt x="5274" y="7785"/>
                  </a:lnTo>
                  <a:lnTo>
                    <a:pt x="5264" y="7798"/>
                  </a:lnTo>
                  <a:lnTo>
                    <a:pt x="5252" y="7811"/>
                  </a:lnTo>
                  <a:lnTo>
                    <a:pt x="5240" y="7823"/>
                  </a:lnTo>
                  <a:lnTo>
                    <a:pt x="5227" y="7834"/>
                  </a:lnTo>
                  <a:lnTo>
                    <a:pt x="5213" y="7844"/>
                  </a:lnTo>
                  <a:lnTo>
                    <a:pt x="5199" y="7854"/>
                  </a:lnTo>
                  <a:lnTo>
                    <a:pt x="5170" y="7873"/>
                  </a:lnTo>
                  <a:lnTo>
                    <a:pt x="5140" y="7888"/>
                  </a:lnTo>
                  <a:lnTo>
                    <a:pt x="5108" y="7904"/>
                  </a:lnTo>
                  <a:lnTo>
                    <a:pt x="5074" y="7918"/>
                  </a:lnTo>
                  <a:lnTo>
                    <a:pt x="5041" y="7931"/>
                  </a:lnTo>
                  <a:lnTo>
                    <a:pt x="5008" y="7944"/>
                  </a:lnTo>
                  <a:lnTo>
                    <a:pt x="4974" y="7956"/>
                  </a:lnTo>
                  <a:lnTo>
                    <a:pt x="4939" y="7968"/>
                  </a:lnTo>
                  <a:lnTo>
                    <a:pt x="4904" y="7978"/>
                  </a:lnTo>
                  <a:lnTo>
                    <a:pt x="4870" y="7988"/>
                  </a:lnTo>
                  <a:lnTo>
                    <a:pt x="4800" y="8006"/>
                  </a:lnTo>
                  <a:lnTo>
                    <a:pt x="4730" y="8023"/>
                  </a:lnTo>
                  <a:lnTo>
                    <a:pt x="4660" y="8038"/>
                  </a:lnTo>
                  <a:lnTo>
                    <a:pt x="4589" y="8052"/>
                  </a:lnTo>
                  <a:lnTo>
                    <a:pt x="4508" y="8066"/>
                  </a:lnTo>
                  <a:lnTo>
                    <a:pt x="4426" y="8079"/>
                  </a:lnTo>
                  <a:lnTo>
                    <a:pt x="4345" y="8091"/>
                  </a:lnTo>
                  <a:lnTo>
                    <a:pt x="4263" y="8102"/>
                  </a:lnTo>
                  <a:lnTo>
                    <a:pt x="4180" y="8112"/>
                  </a:lnTo>
                  <a:lnTo>
                    <a:pt x="4099" y="8119"/>
                  </a:lnTo>
                  <a:lnTo>
                    <a:pt x="4016" y="8127"/>
                  </a:lnTo>
                  <a:lnTo>
                    <a:pt x="3935" y="8133"/>
                  </a:lnTo>
                  <a:lnTo>
                    <a:pt x="3852" y="8137"/>
                  </a:lnTo>
                  <a:lnTo>
                    <a:pt x="3770" y="8140"/>
                  </a:lnTo>
                  <a:lnTo>
                    <a:pt x="3687" y="8141"/>
                  </a:lnTo>
                  <a:lnTo>
                    <a:pt x="3604" y="8141"/>
                  </a:lnTo>
                  <a:lnTo>
                    <a:pt x="3522" y="8139"/>
                  </a:lnTo>
                  <a:lnTo>
                    <a:pt x="3439" y="8136"/>
                  </a:lnTo>
                  <a:lnTo>
                    <a:pt x="3358" y="8131"/>
                  </a:lnTo>
                  <a:lnTo>
                    <a:pt x="3275" y="8125"/>
                  </a:lnTo>
                  <a:lnTo>
                    <a:pt x="3157" y="8113"/>
                  </a:lnTo>
                  <a:lnTo>
                    <a:pt x="3038" y="8100"/>
                  </a:lnTo>
                  <a:lnTo>
                    <a:pt x="2920" y="8085"/>
                  </a:lnTo>
                  <a:lnTo>
                    <a:pt x="2860" y="8076"/>
                  </a:lnTo>
                  <a:lnTo>
                    <a:pt x="2801" y="8066"/>
                  </a:lnTo>
                  <a:lnTo>
                    <a:pt x="2742" y="8055"/>
                  </a:lnTo>
                  <a:lnTo>
                    <a:pt x="2684" y="8044"/>
                  </a:lnTo>
                  <a:lnTo>
                    <a:pt x="2626" y="8033"/>
                  </a:lnTo>
                  <a:lnTo>
                    <a:pt x="2567" y="8019"/>
                  </a:lnTo>
                  <a:lnTo>
                    <a:pt x="2510" y="8005"/>
                  </a:lnTo>
                  <a:lnTo>
                    <a:pt x="2452" y="7990"/>
                  </a:lnTo>
                  <a:lnTo>
                    <a:pt x="2395" y="7974"/>
                  </a:lnTo>
                  <a:lnTo>
                    <a:pt x="2338" y="7955"/>
                  </a:lnTo>
                  <a:lnTo>
                    <a:pt x="2296" y="7940"/>
                  </a:lnTo>
                  <a:lnTo>
                    <a:pt x="2254" y="7925"/>
                  </a:lnTo>
                  <a:lnTo>
                    <a:pt x="2213" y="7908"/>
                  </a:lnTo>
                  <a:lnTo>
                    <a:pt x="2192" y="7898"/>
                  </a:lnTo>
                  <a:lnTo>
                    <a:pt x="2172" y="7888"/>
                  </a:lnTo>
                  <a:lnTo>
                    <a:pt x="2152" y="7877"/>
                  </a:lnTo>
                  <a:lnTo>
                    <a:pt x="2134" y="7866"/>
                  </a:lnTo>
                  <a:lnTo>
                    <a:pt x="2115" y="7853"/>
                  </a:lnTo>
                  <a:lnTo>
                    <a:pt x="2097" y="7840"/>
                  </a:lnTo>
                  <a:lnTo>
                    <a:pt x="2080" y="7826"/>
                  </a:lnTo>
                  <a:lnTo>
                    <a:pt x="2064" y="7811"/>
                  </a:lnTo>
                  <a:lnTo>
                    <a:pt x="2049" y="7796"/>
                  </a:lnTo>
                  <a:lnTo>
                    <a:pt x="2034" y="7778"/>
                  </a:lnTo>
                  <a:lnTo>
                    <a:pt x="2028" y="7767"/>
                  </a:lnTo>
                  <a:lnTo>
                    <a:pt x="2023" y="7756"/>
                  </a:lnTo>
                  <a:lnTo>
                    <a:pt x="2014" y="7735"/>
                  </a:lnTo>
                  <a:lnTo>
                    <a:pt x="2009" y="7712"/>
                  </a:lnTo>
                  <a:lnTo>
                    <a:pt x="2005" y="7689"/>
                  </a:lnTo>
                  <a:lnTo>
                    <a:pt x="2003" y="7666"/>
                  </a:lnTo>
                  <a:lnTo>
                    <a:pt x="2004" y="7642"/>
                  </a:lnTo>
                  <a:lnTo>
                    <a:pt x="2008" y="7619"/>
                  </a:lnTo>
                  <a:lnTo>
                    <a:pt x="2012" y="7597"/>
                  </a:lnTo>
                  <a:lnTo>
                    <a:pt x="2019" y="7575"/>
                  </a:lnTo>
                  <a:lnTo>
                    <a:pt x="2027" y="7553"/>
                  </a:lnTo>
                  <a:lnTo>
                    <a:pt x="2038" y="7533"/>
                  </a:lnTo>
                  <a:lnTo>
                    <a:pt x="2050" y="7512"/>
                  </a:lnTo>
                  <a:lnTo>
                    <a:pt x="2063" y="7492"/>
                  </a:lnTo>
                  <a:lnTo>
                    <a:pt x="2078" y="7475"/>
                  </a:lnTo>
                  <a:lnTo>
                    <a:pt x="2095" y="7459"/>
                  </a:lnTo>
                  <a:lnTo>
                    <a:pt x="2113" y="7443"/>
                  </a:lnTo>
                  <a:lnTo>
                    <a:pt x="2108" y="7424"/>
                  </a:lnTo>
                  <a:lnTo>
                    <a:pt x="2103" y="7404"/>
                  </a:lnTo>
                  <a:lnTo>
                    <a:pt x="2100" y="7385"/>
                  </a:lnTo>
                  <a:lnTo>
                    <a:pt x="2097" y="7365"/>
                  </a:lnTo>
                  <a:lnTo>
                    <a:pt x="2095" y="7346"/>
                  </a:lnTo>
                  <a:lnTo>
                    <a:pt x="2094" y="7326"/>
                  </a:lnTo>
                  <a:lnTo>
                    <a:pt x="2094" y="7306"/>
                  </a:lnTo>
                  <a:lnTo>
                    <a:pt x="2095" y="7286"/>
                  </a:lnTo>
                  <a:lnTo>
                    <a:pt x="2097" y="7266"/>
                  </a:lnTo>
                  <a:lnTo>
                    <a:pt x="2099" y="7247"/>
                  </a:lnTo>
                  <a:lnTo>
                    <a:pt x="2104" y="7228"/>
                  </a:lnTo>
                  <a:lnTo>
                    <a:pt x="2110" y="7210"/>
                  </a:lnTo>
                  <a:lnTo>
                    <a:pt x="2116" y="7191"/>
                  </a:lnTo>
                  <a:lnTo>
                    <a:pt x="2125" y="7174"/>
                  </a:lnTo>
                  <a:lnTo>
                    <a:pt x="2136" y="7156"/>
                  </a:lnTo>
                  <a:lnTo>
                    <a:pt x="2148" y="7140"/>
                  </a:lnTo>
                  <a:lnTo>
                    <a:pt x="2166" y="7119"/>
                  </a:lnTo>
                  <a:lnTo>
                    <a:pt x="2185" y="7099"/>
                  </a:lnTo>
                  <a:lnTo>
                    <a:pt x="2205" y="7079"/>
                  </a:lnTo>
                  <a:lnTo>
                    <a:pt x="2226" y="7061"/>
                  </a:lnTo>
                  <a:lnTo>
                    <a:pt x="2247" y="7042"/>
                  </a:lnTo>
                  <a:lnTo>
                    <a:pt x="2269" y="7025"/>
                  </a:lnTo>
                  <a:lnTo>
                    <a:pt x="2312" y="6990"/>
                  </a:lnTo>
                  <a:lnTo>
                    <a:pt x="2402" y="6923"/>
                  </a:lnTo>
                  <a:lnTo>
                    <a:pt x="2446" y="6889"/>
                  </a:lnTo>
                  <a:lnTo>
                    <a:pt x="2489" y="6853"/>
                  </a:lnTo>
                  <a:lnTo>
                    <a:pt x="2483" y="6824"/>
                  </a:lnTo>
                  <a:lnTo>
                    <a:pt x="2474" y="6794"/>
                  </a:lnTo>
                  <a:lnTo>
                    <a:pt x="2466" y="6764"/>
                  </a:lnTo>
                  <a:lnTo>
                    <a:pt x="2460" y="6734"/>
                  </a:lnTo>
                  <a:lnTo>
                    <a:pt x="2458" y="6718"/>
                  </a:lnTo>
                  <a:lnTo>
                    <a:pt x="2457" y="6703"/>
                  </a:lnTo>
                  <a:lnTo>
                    <a:pt x="2457" y="6688"/>
                  </a:lnTo>
                  <a:lnTo>
                    <a:pt x="2458" y="6674"/>
                  </a:lnTo>
                  <a:lnTo>
                    <a:pt x="2460" y="6659"/>
                  </a:lnTo>
                  <a:lnTo>
                    <a:pt x="2464" y="6644"/>
                  </a:lnTo>
                  <a:lnTo>
                    <a:pt x="2470" y="6630"/>
                  </a:lnTo>
                  <a:lnTo>
                    <a:pt x="2477" y="6616"/>
                  </a:lnTo>
                  <a:lnTo>
                    <a:pt x="2486" y="6602"/>
                  </a:lnTo>
                  <a:lnTo>
                    <a:pt x="2495" y="6590"/>
                  </a:lnTo>
                  <a:lnTo>
                    <a:pt x="2505" y="6579"/>
                  </a:lnTo>
                  <a:lnTo>
                    <a:pt x="2516" y="6569"/>
                  </a:lnTo>
                  <a:lnTo>
                    <a:pt x="2528" y="6561"/>
                  </a:lnTo>
                  <a:lnTo>
                    <a:pt x="2541" y="6552"/>
                  </a:lnTo>
                  <a:lnTo>
                    <a:pt x="2567" y="6537"/>
                  </a:lnTo>
                  <a:lnTo>
                    <a:pt x="2595" y="6522"/>
                  </a:lnTo>
                  <a:lnTo>
                    <a:pt x="2622" y="6508"/>
                  </a:lnTo>
                  <a:lnTo>
                    <a:pt x="2635" y="6499"/>
                  </a:lnTo>
                  <a:lnTo>
                    <a:pt x="2647" y="6491"/>
                  </a:lnTo>
                  <a:lnTo>
                    <a:pt x="2659" y="6481"/>
                  </a:lnTo>
                  <a:lnTo>
                    <a:pt x="2671" y="6472"/>
                  </a:lnTo>
                  <a:lnTo>
                    <a:pt x="2705" y="6440"/>
                  </a:lnTo>
                  <a:lnTo>
                    <a:pt x="2739" y="6406"/>
                  </a:lnTo>
                  <a:lnTo>
                    <a:pt x="2773" y="6374"/>
                  </a:lnTo>
                  <a:lnTo>
                    <a:pt x="2807" y="6339"/>
                  </a:lnTo>
                  <a:lnTo>
                    <a:pt x="2839" y="6305"/>
                  </a:lnTo>
                  <a:lnTo>
                    <a:pt x="2871" y="6269"/>
                  </a:lnTo>
                  <a:lnTo>
                    <a:pt x="2901" y="6234"/>
                  </a:lnTo>
                  <a:lnTo>
                    <a:pt x="2932" y="6197"/>
                  </a:lnTo>
                  <a:lnTo>
                    <a:pt x="2960" y="6159"/>
                  </a:lnTo>
                  <a:lnTo>
                    <a:pt x="2987" y="6119"/>
                  </a:lnTo>
                  <a:lnTo>
                    <a:pt x="3013" y="6080"/>
                  </a:lnTo>
                  <a:lnTo>
                    <a:pt x="3038" y="6040"/>
                  </a:lnTo>
                  <a:lnTo>
                    <a:pt x="3061" y="5999"/>
                  </a:lnTo>
                  <a:lnTo>
                    <a:pt x="3082" y="5956"/>
                  </a:lnTo>
                  <a:lnTo>
                    <a:pt x="3101" y="5913"/>
                  </a:lnTo>
                  <a:lnTo>
                    <a:pt x="3119" y="5868"/>
                  </a:lnTo>
                  <a:lnTo>
                    <a:pt x="3129" y="5837"/>
                  </a:lnTo>
                  <a:lnTo>
                    <a:pt x="3138" y="5805"/>
                  </a:lnTo>
                  <a:lnTo>
                    <a:pt x="3146" y="5774"/>
                  </a:lnTo>
                  <a:lnTo>
                    <a:pt x="3151" y="5742"/>
                  </a:lnTo>
                  <a:lnTo>
                    <a:pt x="3155" y="5710"/>
                  </a:lnTo>
                  <a:lnTo>
                    <a:pt x="3159" y="5678"/>
                  </a:lnTo>
                  <a:lnTo>
                    <a:pt x="3161" y="5646"/>
                  </a:lnTo>
                  <a:lnTo>
                    <a:pt x="3163" y="5613"/>
                  </a:lnTo>
                  <a:lnTo>
                    <a:pt x="3164" y="5548"/>
                  </a:lnTo>
                  <a:lnTo>
                    <a:pt x="3165" y="5481"/>
                  </a:lnTo>
                  <a:lnTo>
                    <a:pt x="3167" y="5416"/>
                  </a:lnTo>
                  <a:lnTo>
                    <a:pt x="3169" y="5384"/>
                  </a:lnTo>
                  <a:lnTo>
                    <a:pt x="3172" y="5352"/>
                  </a:lnTo>
                  <a:lnTo>
                    <a:pt x="3125" y="5337"/>
                  </a:lnTo>
                  <a:lnTo>
                    <a:pt x="3077" y="5321"/>
                  </a:lnTo>
                  <a:lnTo>
                    <a:pt x="3053" y="5312"/>
                  </a:lnTo>
                  <a:lnTo>
                    <a:pt x="3030" y="5303"/>
                  </a:lnTo>
                  <a:lnTo>
                    <a:pt x="3008" y="5292"/>
                  </a:lnTo>
                  <a:lnTo>
                    <a:pt x="2985" y="5281"/>
                  </a:lnTo>
                  <a:lnTo>
                    <a:pt x="2963" y="5269"/>
                  </a:lnTo>
                  <a:lnTo>
                    <a:pt x="2942" y="5256"/>
                  </a:lnTo>
                  <a:lnTo>
                    <a:pt x="2923" y="5242"/>
                  </a:lnTo>
                  <a:lnTo>
                    <a:pt x="2903" y="5226"/>
                  </a:lnTo>
                  <a:lnTo>
                    <a:pt x="2886" y="5210"/>
                  </a:lnTo>
                  <a:lnTo>
                    <a:pt x="2870" y="5191"/>
                  </a:lnTo>
                  <a:lnTo>
                    <a:pt x="2855" y="5171"/>
                  </a:lnTo>
                  <a:lnTo>
                    <a:pt x="2842" y="5149"/>
                  </a:lnTo>
                  <a:lnTo>
                    <a:pt x="2838" y="5137"/>
                  </a:lnTo>
                  <a:lnTo>
                    <a:pt x="2834" y="5126"/>
                  </a:lnTo>
                  <a:lnTo>
                    <a:pt x="2830" y="5114"/>
                  </a:lnTo>
                  <a:lnTo>
                    <a:pt x="2827" y="5102"/>
                  </a:lnTo>
                  <a:lnTo>
                    <a:pt x="2824" y="5079"/>
                  </a:lnTo>
                  <a:lnTo>
                    <a:pt x="2823" y="5055"/>
                  </a:lnTo>
                  <a:lnTo>
                    <a:pt x="2824" y="5031"/>
                  </a:lnTo>
                  <a:lnTo>
                    <a:pt x="2827" y="5009"/>
                  </a:lnTo>
                  <a:lnTo>
                    <a:pt x="2833" y="4986"/>
                  </a:lnTo>
                  <a:lnTo>
                    <a:pt x="2840" y="4963"/>
                  </a:lnTo>
                  <a:lnTo>
                    <a:pt x="2850" y="4942"/>
                  </a:lnTo>
                  <a:lnTo>
                    <a:pt x="2861" y="4921"/>
                  </a:lnTo>
                  <a:lnTo>
                    <a:pt x="2874" y="4901"/>
                  </a:lnTo>
                  <a:lnTo>
                    <a:pt x="2889" y="4881"/>
                  </a:lnTo>
                  <a:lnTo>
                    <a:pt x="2905" y="4864"/>
                  </a:lnTo>
                  <a:lnTo>
                    <a:pt x="2923" y="4848"/>
                  </a:lnTo>
                  <a:lnTo>
                    <a:pt x="2941" y="4833"/>
                  </a:lnTo>
                  <a:lnTo>
                    <a:pt x="2961" y="4819"/>
                  </a:lnTo>
                  <a:lnTo>
                    <a:pt x="2965" y="4798"/>
                  </a:lnTo>
                  <a:lnTo>
                    <a:pt x="2973" y="4776"/>
                  </a:lnTo>
                  <a:lnTo>
                    <a:pt x="2982" y="4755"/>
                  </a:lnTo>
                  <a:lnTo>
                    <a:pt x="2991" y="4736"/>
                  </a:lnTo>
                  <a:lnTo>
                    <a:pt x="3003" y="4717"/>
                  </a:lnTo>
                  <a:lnTo>
                    <a:pt x="3016" y="4700"/>
                  </a:lnTo>
                  <a:lnTo>
                    <a:pt x="3032" y="4683"/>
                  </a:lnTo>
                  <a:lnTo>
                    <a:pt x="3047" y="4666"/>
                  </a:lnTo>
                  <a:lnTo>
                    <a:pt x="3048" y="4643"/>
                  </a:lnTo>
                  <a:lnTo>
                    <a:pt x="3050" y="4622"/>
                  </a:lnTo>
                  <a:lnTo>
                    <a:pt x="3055" y="4576"/>
                  </a:lnTo>
                  <a:lnTo>
                    <a:pt x="3016" y="4565"/>
                  </a:lnTo>
                  <a:lnTo>
                    <a:pt x="2978" y="4553"/>
                  </a:lnTo>
                  <a:lnTo>
                    <a:pt x="2940" y="4541"/>
                  </a:lnTo>
                  <a:lnTo>
                    <a:pt x="2902" y="4527"/>
                  </a:lnTo>
                  <a:lnTo>
                    <a:pt x="2864" y="4513"/>
                  </a:lnTo>
                  <a:lnTo>
                    <a:pt x="2827" y="4498"/>
                  </a:lnTo>
                  <a:lnTo>
                    <a:pt x="2790" y="4481"/>
                  </a:lnTo>
                  <a:lnTo>
                    <a:pt x="2754" y="4465"/>
                  </a:lnTo>
                  <a:lnTo>
                    <a:pt x="2717" y="4448"/>
                  </a:lnTo>
                  <a:lnTo>
                    <a:pt x="2682" y="4429"/>
                  </a:lnTo>
                  <a:lnTo>
                    <a:pt x="2647" y="4410"/>
                  </a:lnTo>
                  <a:lnTo>
                    <a:pt x="2612" y="4390"/>
                  </a:lnTo>
                  <a:lnTo>
                    <a:pt x="2577" y="4369"/>
                  </a:lnTo>
                  <a:lnTo>
                    <a:pt x="2542" y="4349"/>
                  </a:lnTo>
                  <a:lnTo>
                    <a:pt x="2509" y="4327"/>
                  </a:lnTo>
                  <a:lnTo>
                    <a:pt x="2476" y="4304"/>
                  </a:lnTo>
                  <a:lnTo>
                    <a:pt x="2444" y="4280"/>
                  </a:lnTo>
                  <a:lnTo>
                    <a:pt x="2411" y="4256"/>
                  </a:lnTo>
                  <a:lnTo>
                    <a:pt x="2379" y="4231"/>
                  </a:lnTo>
                  <a:lnTo>
                    <a:pt x="2348" y="4206"/>
                  </a:lnTo>
                  <a:lnTo>
                    <a:pt x="2317" y="4180"/>
                  </a:lnTo>
                  <a:lnTo>
                    <a:pt x="2287" y="4153"/>
                  </a:lnTo>
                  <a:lnTo>
                    <a:pt x="2258" y="4126"/>
                  </a:lnTo>
                  <a:lnTo>
                    <a:pt x="2228" y="4099"/>
                  </a:lnTo>
                  <a:lnTo>
                    <a:pt x="2200" y="4069"/>
                  </a:lnTo>
                  <a:lnTo>
                    <a:pt x="2173" y="4041"/>
                  </a:lnTo>
                  <a:lnTo>
                    <a:pt x="2146" y="4011"/>
                  </a:lnTo>
                  <a:lnTo>
                    <a:pt x="2119" y="3980"/>
                  </a:lnTo>
                  <a:lnTo>
                    <a:pt x="2094" y="3950"/>
                  </a:lnTo>
                  <a:lnTo>
                    <a:pt x="2069" y="3918"/>
                  </a:lnTo>
                  <a:lnTo>
                    <a:pt x="2044" y="3887"/>
                  </a:lnTo>
                  <a:lnTo>
                    <a:pt x="2020" y="3854"/>
                  </a:lnTo>
                  <a:lnTo>
                    <a:pt x="1991" y="3861"/>
                  </a:lnTo>
                  <a:lnTo>
                    <a:pt x="1963" y="3866"/>
                  </a:lnTo>
                  <a:lnTo>
                    <a:pt x="1934" y="3871"/>
                  </a:lnTo>
                  <a:lnTo>
                    <a:pt x="1905" y="3874"/>
                  </a:lnTo>
                  <a:lnTo>
                    <a:pt x="1876" y="3876"/>
                  </a:lnTo>
                  <a:lnTo>
                    <a:pt x="1848" y="3877"/>
                  </a:lnTo>
                  <a:lnTo>
                    <a:pt x="1819" y="3876"/>
                  </a:lnTo>
                  <a:lnTo>
                    <a:pt x="1789" y="3875"/>
                  </a:lnTo>
                  <a:lnTo>
                    <a:pt x="1761" y="3873"/>
                  </a:lnTo>
                  <a:lnTo>
                    <a:pt x="1732" y="3868"/>
                  </a:lnTo>
                  <a:lnTo>
                    <a:pt x="1703" y="3863"/>
                  </a:lnTo>
                  <a:lnTo>
                    <a:pt x="1675" y="3858"/>
                  </a:lnTo>
                  <a:lnTo>
                    <a:pt x="1647" y="3850"/>
                  </a:lnTo>
                  <a:lnTo>
                    <a:pt x="1619" y="3841"/>
                  </a:lnTo>
                  <a:lnTo>
                    <a:pt x="1591" y="3831"/>
                  </a:lnTo>
                  <a:lnTo>
                    <a:pt x="1564" y="3822"/>
                  </a:lnTo>
                  <a:lnTo>
                    <a:pt x="1548" y="3814"/>
                  </a:lnTo>
                  <a:lnTo>
                    <a:pt x="1532" y="3805"/>
                  </a:lnTo>
                  <a:lnTo>
                    <a:pt x="1515" y="3797"/>
                  </a:lnTo>
                  <a:lnTo>
                    <a:pt x="1500" y="3787"/>
                  </a:lnTo>
                  <a:lnTo>
                    <a:pt x="1485" y="3777"/>
                  </a:lnTo>
                  <a:lnTo>
                    <a:pt x="1470" y="3766"/>
                  </a:lnTo>
                  <a:lnTo>
                    <a:pt x="1456" y="3754"/>
                  </a:lnTo>
                  <a:lnTo>
                    <a:pt x="1441" y="3742"/>
                  </a:lnTo>
                  <a:lnTo>
                    <a:pt x="1429" y="3729"/>
                  </a:lnTo>
                  <a:lnTo>
                    <a:pt x="1416" y="3716"/>
                  </a:lnTo>
                  <a:lnTo>
                    <a:pt x="1406" y="3702"/>
                  </a:lnTo>
                  <a:lnTo>
                    <a:pt x="1396" y="3687"/>
                  </a:lnTo>
                  <a:lnTo>
                    <a:pt x="1386" y="3672"/>
                  </a:lnTo>
                  <a:lnTo>
                    <a:pt x="1378" y="3655"/>
                  </a:lnTo>
                  <a:lnTo>
                    <a:pt x="1372" y="3638"/>
                  </a:lnTo>
                  <a:lnTo>
                    <a:pt x="1366" y="3619"/>
                  </a:lnTo>
                  <a:lnTo>
                    <a:pt x="1362" y="3599"/>
                  </a:lnTo>
                  <a:lnTo>
                    <a:pt x="1359" y="3577"/>
                  </a:lnTo>
                  <a:lnTo>
                    <a:pt x="1359" y="3556"/>
                  </a:lnTo>
                  <a:lnTo>
                    <a:pt x="1360" y="3536"/>
                  </a:lnTo>
                  <a:lnTo>
                    <a:pt x="1363" y="3514"/>
                  </a:lnTo>
                  <a:lnTo>
                    <a:pt x="1367" y="3493"/>
                  </a:lnTo>
                  <a:lnTo>
                    <a:pt x="1374" y="3474"/>
                  </a:lnTo>
                  <a:lnTo>
                    <a:pt x="1382" y="3454"/>
                  </a:lnTo>
                  <a:lnTo>
                    <a:pt x="1390" y="3435"/>
                  </a:lnTo>
                  <a:lnTo>
                    <a:pt x="1401" y="3416"/>
                  </a:lnTo>
                  <a:lnTo>
                    <a:pt x="1412" y="3398"/>
                  </a:lnTo>
                  <a:lnTo>
                    <a:pt x="1425" y="3380"/>
                  </a:lnTo>
                  <a:lnTo>
                    <a:pt x="1439" y="3364"/>
                  </a:lnTo>
                  <a:lnTo>
                    <a:pt x="1454" y="3349"/>
                  </a:lnTo>
                  <a:lnTo>
                    <a:pt x="1470" y="3335"/>
                  </a:lnTo>
                  <a:lnTo>
                    <a:pt x="1486" y="3322"/>
                  </a:lnTo>
                  <a:lnTo>
                    <a:pt x="1497" y="3313"/>
                  </a:lnTo>
                  <a:lnTo>
                    <a:pt x="1507" y="3305"/>
                  </a:lnTo>
                  <a:lnTo>
                    <a:pt x="1529" y="3292"/>
                  </a:lnTo>
                  <a:lnTo>
                    <a:pt x="1552" y="3279"/>
                  </a:lnTo>
                  <a:lnTo>
                    <a:pt x="1576" y="3268"/>
                  </a:lnTo>
                  <a:lnTo>
                    <a:pt x="1600" y="3259"/>
                  </a:lnTo>
                  <a:lnTo>
                    <a:pt x="1624" y="3249"/>
                  </a:lnTo>
                  <a:lnTo>
                    <a:pt x="1673" y="3230"/>
                  </a:lnTo>
                  <a:lnTo>
                    <a:pt x="1679" y="3224"/>
                  </a:lnTo>
                  <a:lnTo>
                    <a:pt x="1685" y="3218"/>
                  </a:lnTo>
                  <a:lnTo>
                    <a:pt x="1689" y="3211"/>
                  </a:lnTo>
                  <a:lnTo>
                    <a:pt x="1691" y="3204"/>
                  </a:lnTo>
                  <a:lnTo>
                    <a:pt x="1692" y="3197"/>
                  </a:lnTo>
                  <a:lnTo>
                    <a:pt x="1691" y="3189"/>
                  </a:lnTo>
                  <a:lnTo>
                    <a:pt x="1690" y="3181"/>
                  </a:lnTo>
                  <a:lnTo>
                    <a:pt x="1688" y="3174"/>
                  </a:lnTo>
                  <a:lnTo>
                    <a:pt x="1682" y="3159"/>
                  </a:lnTo>
                  <a:lnTo>
                    <a:pt x="1673" y="3143"/>
                  </a:lnTo>
                  <a:lnTo>
                    <a:pt x="1663" y="3129"/>
                  </a:lnTo>
                  <a:lnTo>
                    <a:pt x="1654" y="3117"/>
                  </a:lnTo>
                  <a:lnTo>
                    <a:pt x="1640" y="3101"/>
                  </a:lnTo>
                  <a:lnTo>
                    <a:pt x="1625" y="3085"/>
                  </a:lnTo>
                  <a:lnTo>
                    <a:pt x="1596" y="3055"/>
                  </a:lnTo>
                  <a:lnTo>
                    <a:pt x="1564" y="3026"/>
                  </a:lnTo>
                  <a:lnTo>
                    <a:pt x="1532" y="3000"/>
                  </a:lnTo>
                  <a:lnTo>
                    <a:pt x="1497" y="2975"/>
                  </a:lnTo>
                  <a:lnTo>
                    <a:pt x="1462" y="2951"/>
                  </a:lnTo>
                  <a:lnTo>
                    <a:pt x="1426" y="2928"/>
                  </a:lnTo>
                  <a:lnTo>
                    <a:pt x="1389" y="2908"/>
                  </a:lnTo>
                  <a:lnTo>
                    <a:pt x="1352" y="2887"/>
                  </a:lnTo>
                  <a:lnTo>
                    <a:pt x="1314" y="2867"/>
                  </a:lnTo>
                  <a:lnTo>
                    <a:pt x="1237" y="2829"/>
                  </a:lnTo>
                  <a:lnTo>
                    <a:pt x="1160" y="2793"/>
                  </a:lnTo>
                  <a:lnTo>
                    <a:pt x="1084" y="2756"/>
                  </a:lnTo>
                  <a:lnTo>
                    <a:pt x="1029" y="2727"/>
                  </a:lnTo>
                  <a:lnTo>
                    <a:pt x="977" y="2697"/>
                  </a:lnTo>
                  <a:lnTo>
                    <a:pt x="925" y="2664"/>
                  </a:lnTo>
                  <a:lnTo>
                    <a:pt x="874" y="2630"/>
                  </a:lnTo>
                  <a:lnTo>
                    <a:pt x="823" y="2596"/>
                  </a:lnTo>
                  <a:lnTo>
                    <a:pt x="774" y="2560"/>
                  </a:lnTo>
                  <a:lnTo>
                    <a:pt x="725" y="2522"/>
                  </a:lnTo>
                  <a:lnTo>
                    <a:pt x="678" y="2484"/>
                  </a:lnTo>
                  <a:lnTo>
                    <a:pt x="632" y="2443"/>
                  </a:lnTo>
                  <a:lnTo>
                    <a:pt x="586" y="2402"/>
                  </a:lnTo>
                  <a:lnTo>
                    <a:pt x="541" y="2360"/>
                  </a:lnTo>
                  <a:lnTo>
                    <a:pt x="498" y="2317"/>
                  </a:lnTo>
                  <a:lnTo>
                    <a:pt x="456" y="2273"/>
                  </a:lnTo>
                  <a:lnTo>
                    <a:pt x="414" y="2227"/>
                  </a:lnTo>
                  <a:lnTo>
                    <a:pt x="374" y="2181"/>
                  </a:lnTo>
                  <a:lnTo>
                    <a:pt x="335" y="2135"/>
                  </a:lnTo>
                  <a:lnTo>
                    <a:pt x="301" y="2090"/>
                  </a:lnTo>
                  <a:lnTo>
                    <a:pt x="267" y="2046"/>
                  </a:lnTo>
                  <a:lnTo>
                    <a:pt x="236" y="1999"/>
                  </a:lnTo>
                  <a:lnTo>
                    <a:pt x="206" y="1952"/>
                  </a:lnTo>
                  <a:lnTo>
                    <a:pt x="176" y="1903"/>
                  </a:lnTo>
                  <a:lnTo>
                    <a:pt x="148" y="1854"/>
                  </a:lnTo>
                  <a:lnTo>
                    <a:pt x="123" y="1804"/>
                  </a:lnTo>
                  <a:lnTo>
                    <a:pt x="99" y="1753"/>
                  </a:lnTo>
                  <a:lnTo>
                    <a:pt x="77" y="1701"/>
                  </a:lnTo>
                  <a:lnTo>
                    <a:pt x="58" y="1649"/>
                  </a:lnTo>
                  <a:lnTo>
                    <a:pt x="49" y="1623"/>
                  </a:lnTo>
                  <a:lnTo>
                    <a:pt x="41" y="1596"/>
                  </a:lnTo>
                  <a:lnTo>
                    <a:pt x="34" y="1568"/>
                  </a:lnTo>
                  <a:lnTo>
                    <a:pt x="27" y="1541"/>
                  </a:lnTo>
                  <a:lnTo>
                    <a:pt x="21" y="1514"/>
                  </a:lnTo>
                  <a:lnTo>
                    <a:pt x="16" y="1487"/>
                  </a:lnTo>
                  <a:lnTo>
                    <a:pt x="11" y="1459"/>
                  </a:lnTo>
                  <a:lnTo>
                    <a:pt x="8" y="1431"/>
                  </a:lnTo>
                  <a:lnTo>
                    <a:pt x="4" y="1403"/>
                  </a:lnTo>
                  <a:lnTo>
                    <a:pt x="2" y="1375"/>
                  </a:lnTo>
                  <a:lnTo>
                    <a:pt x="1" y="1347"/>
                  </a:lnTo>
                  <a:lnTo>
                    <a:pt x="0" y="1318"/>
                  </a:lnTo>
                  <a:lnTo>
                    <a:pt x="1" y="1286"/>
                  </a:lnTo>
                  <a:lnTo>
                    <a:pt x="4" y="1252"/>
                  </a:lnTo>
                  <a:lnTo>
                    <a:pt x="8" y="1217"/>
                  </a:lnTo>
                  <a:lnTo>
                    <a:pt x="12" y="1184"/>
                  </a:lnTo>
                  <a:lnTo>
                    <a:pt x="19" y="1150"/>
                  </a:lnTo>
                  <a:lnTo>
                    <a:pt x="26" y="1116"/>
                  </a:lnTo>
                  <a:lnTo>
                    <a:pt x="35" y="1084"/>
                  </a:lnTo>
                  <a:lnTo>
                    <a:pt x="47" y="1051"/>
                  </a:lnTo>
                  <a:lnTo>
                    <a:pt x="60" y="1021"/>
                  </a:lnTo>
                  <a:lnTo>
                    <a:pt x="75" y="990"/>
                  </a:lnTo>
                  <a:lnTo>
                    <a:pt x="83" y="976"/>
                  </a:lnTo>
                  <a:lnTo>
                    <a:pt x="92" y="962"/>
                  </a:lnTo>
                  <a:lnTo>
                    <a:pt x="101" y="948"/>
                  </a:lnTo>
                  <a:lnTo>
                    <a:pt x="112" y="935"/>
                  </a:lnTo>
                  <a:lnTo>
                    <a:pt x="123" y="923"/>
                  </a:lnTo>
                  <a:lnTo>
                    <a:pt x="134" y="910"/>
                  </a:lnTo>
                  <a:lnTo>
                    <a:pt x="146" y="899"/>
                  </a:lnTo>
                  <a:lnTo>
                    <a:pt x="159" y="887"/>
                  </a:lnTo>
                  <a:lnTo>
                    <a:pt x="172" y="877"/>
                  </a:lnTo>
                  <a:lnTo>
                    <a:pt x="186" y="867"/>
                  </a:lnTo>
                  <a:lnTo>
                    <a:pt x="201" y="858"/>
                  </a:lnTo>
                  <a:lnTo>
                    <a:pt x="217" y="849"/>
                  </a:lnTo>
                  <a:lnTo>
                    <a:pt x="215" y="829"/>
                  </a:lnTo>
                  <a:lnTo>
                    <a:pt x="214" y="811"/>
                  </a:lnTo>
                  <a:lnTo>
                    <a:pt x="215" y="791"/>
                  </a:lnTo>
                  <a:lnTo>
                    <a:pt x="217" y="772"/>
                  </a:lnTo>
                  <a:lnTo>
                    <a:pt x="221" y="753"/>
                  </a:lnTo>
                  <a:lnTo>
                    <a:pt x="225" y="735"/>
                  </a:lnTo>
                  <a:lnTo>
                    <a:pt x="231" y="716"/>
                  </a:lnTo>
                  <a:lnTo>
                    <a:pt x="237" y="698"/>
                  </a:lnTo>
                  <a:lnTo>
                    <a:pt x="245" y="680"/>
                  </a:lnTo>
                  <a:lnTo>
                    <a:pt x="253" y="663"/>
                  </a:lnTo>
                  <a:lnTo>
                    <a:pt x="263" y="647"/>
                  </a:lnTo>
                  <a:lnTo>
                    <a:pt x="274" y="631"/>
                  </a:lnTo>
                  <a:lnTo>
                    <a:pt x="286" y="616"/>
                  </a:lnTo>
                  <a:lnTo>
                    <a:pt x="299" y="601"/>
                  </a:lnTo>
                  <a:lnTo>
                    <a:pt x="312" y="588"/>
                  </a:lnTo>
                  <a:lnTo>
                    <a:pt x="327" y="575"/>
                  </a:lnTo>
                  <a:lnTo>
                    <a:pt x="353" y="554"/>
                  </a:lnTo>
                  <a:lnTo>
                    <a:pt x="381" y="536"/>
                  </a:lnTo>
                  <a:lnTo>
                    <a:pt x="409" y="519"/>
                  </a:lnTo>
                  <a:lnTo>
                    <a:pt x="438" y="505"/>
                  </a:lnTo>
                  <a:lnTo>
                    <a:pt x="469" y="493"/>
                  </a:lnTo>
                  <a:lnTo>
                    <a:pt x="500" y="484"/>
                  </a:lnTo>
                  <a:lnTo>
                    <a:pt x="532" y="475"/>
                  </a:lnTo>
                  <a:lnTo>
                    <a:pt x="564" y="468"/>
                  </a:lnTo>
                  <a:lnTo>
                    <a:pt x="597" y="464"/>
                  </a:lnTo>
                  <a:lnTo>
                    <a:pt x="629" y="461"/>
                  </a:lnTo>
                  <a:lnTo>
                    <a:pt x="663" y="460"/>
                  </a:lnTo>
                  <a:lnTo>
                    <a:pt x="696" y="460"/>
                  </a:lnTo>
                  <a:lnTo>
                    <a:pt x="729" y="462"/>
                  </a:lnTo>
                  <a:lnTo>
                    <a:pt x="762" y="466"/>
                  </a:lnTo>
                  <a:lnTo>
                    <a:pt x="795" y="471"/>
                  </a:lnTo>
                  <a:lnTo>
                    <a:pt x="826" y="477"/>
                  </a:lnTo>
                  <a:lnTo>
                    <a:pt x="853" y="485"/>
                  </a:lnTo>
                  <a:lnTo>
                    <a:pt x="879" y="493"/>
                  </a:lnTo>
                  <a:lnTo>
                    <a:pt x="904" y="504"/>
                  </a:lnTo>
                  <a:lnTo>
                    <a:pt x="931" y="516"/>
                  </a:lnTo>
                  <a:lnTo>
                    <a:pt x="954" y="529"/>
                  </a:lnTo>
                  <a:lnTo>
                    <a:pt x="978" y="544"/>
                  </a:lnTo>
                  <a:lnTo>
                    <a:pt x="1000" y="561"/>
                  </a:lnTo>
                  <a:lnTo>
                    <a:pt x="1022" y="578"/>
                  </a:lnTo>
                  <a:lnTo>
                    <a:pt x="1041" y="598"/>
                  </a:lnTo>
                  <a:lnTo>
                    <a:pt x="1060" y="617"/>
                  </a:lnTo>
                  <a:lnTo>
                    <a:pt x="1077" y="639"/>
                  </a:lnTo>
                  <a:lnTo>
                    <a:pt x="1091" y="662"/>
                  </a:lnTo>
                  <a:lnTo>
                    <a:pt x="1104" y="687"/>
                  </a:lnTo>
                  <a:lnTo>
                    <a:pt x="1116" y="712"/>
                  </a:lnTo>
                  <a:lnTo>
                    <a:pt x="1125" y="738"/>
                  </a:lnTo>
                  <a:lnTo>
                    <a:pt x="1128" y="752"/>
                  </a:lnTo>
                  <a:lnTo>
                    <a:pt x="1131" y="766"/>
                  </a:lnTo>
                  <a:lnTo>
                    <a:pt x="1172" y="779"/>
                  </a:lnTo>
                  <a:lnTo>
                    <a:pt x="1211" y="793"/>
                  </a:lnTo>
                  <a:lnTo>
                    <a:pt x="1251" y="809"/>
                  </a:lnTo>
                  <a:lnTo>
                    <a:pt x="1290" y="825"/>
                  </a:lnTo>
                  <a:lnTo>
                    <a:pt x="1369" y="858"/>
                  </a:lnTo>
                  <a:lnTo>
                    <a:pt x="1446" y="892"/>
                  </a:lnTo>
                  <a:lnTo>
                    <a:pt x="1436" y="822"/>
                  </a:lnTo>
                  <a:lnTo>
                    <a:pt x="1427" y="750"/>
                  </a:lnTo>
                  <a:lnTo>
                    <a:pt x="1410" y="606"/>
                  </a:lnTo>
                  <a:lnTo>
                    <a:pt x="1388" y="608"/>
                  </a:lnTo>
                  <a:lnTo>
                    <a:pt x="1366" y="608"/>
                  </a:lnTo>
                  <a:lnTo>
                    <a:pt x="1345" y="605"/>
                  </a:lnTo>
                  <a:lnTo>
                    <a:pt x="1323" y="603"/>
                  </a:lnTo>
                  <a:lnTo>
                    <a:pt x="1301" y="599"/>
                  </a:lnTo>
                  <a:lnTo>
                    <a:pt x="1279" y="593"/>
                  </a:lnTo>
                  <a:lnTo>
                    <a:pt x="1259" y="586"/>
                  </a:lnTo>
                  <a:lnTo>
                    <a:pt x="1239" y="578"/>
                  </a:lnTo>
                  <a:lnTo>
                    <a:pt x="1220" y="568"/>
                  </a:lnTo>
                  <a:lnTo>
                    <a:pt x="1200" y="558"/>
                  </a:lnTo>
                  <a:lnTo>
                    <a:pt x="1183" y="546"/>
                  </a:lnTo>
                  <a:lnTo>
                    <a:pt x="1165" y="531"/>
                  </a:lnTo>
                  <a:lnTo>
                    <a:pt x="1149" y="517"/>
                  </a:lnTo>
                  <a:lnTo>
                    <a:pt x="1135" y="501"/>
                  </a:lnTo>
                  <a:lnTo>
                    <a:pt x="1121" y="484"/>
                  </a:lnTo>
                  <a:lnTo>
                    <a:pt x="1109" y="465"/>
                  </a:lnTo>
                  <a:lnTo>
                    <a:pt x="1102" y="453"/>
                  </a:lnTo>
                  <a:lnTo>
                    <a:pt x="1096" y="442"/>
                  </a:lnTo>
                  <a:lnTo>
                    <a:pt x="1084" y="418"/>
                  </a:lnTo>
                  <a:lnTo>
                    <a:pt x="1075" y="393"/>
                  </a:lnTo>
                  <a:lnTo>
                    <a:pt x="1069" y="367"/>
                  </a:lnTo>
                  <a:lnTo>
                    <a:pt x="1064" y="341"/>
                  </a:lnTo>
                  <a:lnTo>
                    <a:pt x="1062" y="315"/>
                  </a:lnTo>
                  <a:lnTo>
                    <a:pt x="1063" y="289"/>
                  </a:lnTo>
                  <a:lnTo>
                    <a:pt x="1065" y="263"/>
                  </a:lnTo>
                  <a:lnTo>
                    <a:pt x="1070" y="237"/>
                  </a:lnTo>
                  <a:lnTo>
                    <a:pt x="1076" y="211"/>
                  </a:lnTo>
                  <a:lnTo>
                    <a:pt x="1086" y="186"/>
                  </a:lnTo>
                  <a:lnTo>
                    <a:pt x="1097" y="162"/>
                  </a:lnTo>
                  <a:lnTo>
                    <a:pt x="1110" y="139"/>
                  </a:lnTo>
                  <a:lnTo>
                    <a:pt x="1125" y="118"/>
                  </a:lnTo>
                  <a:lnTo>
                    <a:pt x="1134" y="108"/>
                  </a:lnTo>
                  <a:lnTo>
                    <a:pt x="1142" y="98"/>
                  </a:lnTo>
                  <a:lnTo>
                    <a:pt x="1152" y="89"/>
                  </a:lnTo>
                  <a:lnTo>
                    <a:pt x="1162" y="79"/>
                  </a:lnTo>
                  <a:close/>
                  <a:moveTo>
                    <a:pt x="925" y="1586"/>
                  </a:moveTo>
                  <a:lnTo>
                    <a:pt x="925" y="1586"/>
                  </a:lnTo>
                  <a:lnTo>
                    <a:pt x="917" y="1609"/>
                  </a:lnTo>
                  <a:lnTo>
                    <a:pt x="912" y="1631"/>
                  </a:lnTo>
                  <a:lnTo>
                    <a:pt x="910" y="1654"/>
                  </a:lnTo>
                  <a:lnTo>
                    <a:pt x="909" y="1677"/>
                  </a:lnTo>
                  <a:lnTo>
                    <a:pt x="910" y="1700"/>
                  </a:lnTo>
                  <a:lnTo>
                    <a:pt x="913" y="1723"/>
                  </a:lnTo>
                  <a:lnTo>
                    <a:pt x="917" y="1746"/>
                  </a:lnTo>
                  <a:lnTo>
                    <a:pt x="924" y="1768"/>
                  </a:lnTo>
                  <a:lnTo>
                    <a:pt x="932" y="1790"/>
                  </a:lnTo>
                  <a:lnTo>
                    <a:pt x="940" y="1813"/>
                  </a:lnTo>
                  <a:lnTo>
                    <a:pt x="950" y="1834"/>
                  </a:lnTo>
                  <a:lnTo>
                    <a:pt x="961" y="1855"/>
                  </a:lnTo>
                  <a:lnTo>
                    <a:pt x="972" y="1876"/>
                  </a:lnTo>
                  <a:lnTo>
                    <a:pt x="984" y="1897"/>
                  </a:lnTo>
                  <a:lnTo>
                    <a:pt x="1009" y="1935"/>
                  </a:lnTo>
                  <a:lnTo>
                    <a:pt x="1039" y="1976"/>
                  </a:lnTo>
                  <a:lnTo>
                    <a:pt x="1071" y="2015"/>
                  </a:lnTo>
                  <a:lnTo>
                    <a:pt x="1104" y="2053"/>
                  </a:lnTo>
                  <a:lnTo>
                    <a:pt x="1139" y="2090"/>
                  </a:lnTo>
                  <a:lnTo>
                    <a:pt x="1176" y="2125"/>
                  </a:lnTo>
                  <a:lnTo>
                    <a:pt x="1213" y="2160"/>
                  </a:lnTo>
                  <a:lnTo>
                    <a:pt x="1252" y="2192"/>
                  </a:lnTo>
                  <a:lnTo>
                    <a:pt x="1291" y="2224"/>
                  </a:lnTo>
                  <a:lnTo>
                    <a:pt x="1332" y="2254"/>
                  </a:lnTo>
                  <a:lnTo>
                    <a:pt x="1373" y="2285"/>
                  </a:lnTo>
                  <a:lnTo>
                    <a:pt x="1415" y="2313"/>
                  </a:lnTo>
                  <a:lnTo>
                    <a:pt x="1458" y="2341"/>
                  </a:lnTo>
                  <a:lnTo>
                    <a:pt x="1501" y="2367"/>
                  </a:lnTo>
                  <a:lnTo>
                    <a:pt x="1545" y="2393"/>
                  </a:lnTo>
                  <a:lnTo>
                    <a:pt x="1589" y="2419"/>
                  </a:lnTo>
                  <a:lnTo>
                    <a:pt x="1634" y="2443"/>
                  </a:lnTo>
                  <a:lnTo>
                    <a:pt x="1540" y="1683"/>
                  </a:lnTo>
                  <a:lnTo>
                    <a:pt x="1517" y="1669"/>
                  </a:lnTo>
                  <a:lnTo>
                    <a:pt x="1496" y="1656"/>
                  </a:lnTo>
                  <a:lnTo>
                    <a:pt x="1474" y="1642"/>
                  </a:lnTo>
                  <a:lnTo>
                    <a:pt x="1452" y="1628"/>
                  </a:lnTo>
                  <a:lnTo>
                    <a:pt x="1411" y="1598"/>
                  </a:lnTo>
                  <a:lnTo>
                    <a:pt x="1370" y="1566"/>
                  </a:lnTo>
                  <a:lnTo>
                    <a:pt x="1328" y="1536"/>
                  </a:lnTo>
                  <a:lnTo>
                    <a:pt x="1287" y="1505"/>
                  </a:lnTo>
                  <a:lnTo>
                    <a:pt x="1265" y="1491"/>
                  </a:lnTo>
                  <a:lnTo>
                    <a:pt x="1244" y="1477"/>
                  </a:lnTo>
                  <a:lnTo>
                    <a:pt x="1221" y="1465"/>
                  </a:lnTo>
                  <a:lnTo>
                    <a:pt x="1198" y="1453"/>
                  </a:lnTo>
                  <a:lnTo>
                    <a:pt x="1188" y="1448"/>
                  </a:lnTo>
                  <a:lnTo>
                    <a:pt x="1177" y="1444"/>
                  </a:lnTo>
                  <a:lnTo>
                    <a:pt x="1167" y="1441"/>
                  </a:lnTo>
                  <a:lnTo>
                    <a:pt x="1157" y="1439"/>
                  </a:lnTo>
                  <a:lnTo>
                    <a:pt x="1147" y="1437"/>
                  </a:lnTo>
                  <a:lnTo>
                    <a:pt x="1136" y="1436"/>
                  </a:lnTo>
                  <a:lnTo>
                    <a:pt x="1126" y="1436"/>
                  </a:lnTo>
                  <a:lnTo>
                    <a:pt x="1115" y="1436"/>
                  </a:lnTo>
                  <a:lnTo>
                    <a:pt x="1096" y="1439"/>
                  </a:lnTo>
                  <a:lnTo>
                    <a:pt x="1075" y="1444"/>
                  </a:lnTo>
                  <a:lnTo>
                    <a:pt x="1056" y="1452"/>
                  </a:lnTo>
                  <a:lnTo>
                    <a:pt x="1037" y="1462"/>
                  </a:lnTo>
                  <a:lnTo>
                    <a:pt x="1019" y="1473"/>
                  </a:lnTo>
                  <a:lnTo>
                    <a:pt x="1002" y="1486"/>
                  </a:lnTo>
                  <a:lnTo>
                    <a:pt x="986" y="1500"/>
                  </a:lnTo>
                  <a:lnTo>
                    <a:pt x="971" y="1515"/>
                  </a:lnTo>
                  <a:lnTo>
                    <a:pt x="957" y="1533"/>
                  </a:lnTo>
                  <a:lnTo>
                    <a:pt x="945" y="1550"/>
                  </a:lnTo>
                  <a:lnTo>
                    <a:pt x="934" y="1567"/>
                  </a:lnTo>
                  <a:lnTo>
                    <a:pt x="925" y="1586"/>
                  </a:lnTo>
                  <a:close/>
                  <a:moveTo>
                    <a:pt x="6110" y="1456"/>
                  </a:moveTo>
                  <a:lnTo>
                    <a:pt x="6110" y="1456"/>
                  </a:lnTo>
                  <a:lnTo>
                    <a:pt x="6088" y="1468"/>
                  </a:lnTo>
                  <a:lnTo>
                    <a:pt x="6065" y="1481"/>
                  </a:lnTo>
                  <a:lnTo>
                    <a:pt x="6045" y="1494"/>
                  </a:lnTo>
                  <a:lnTo>
                    <a:pt x="6023" y="1509"/>
                  </a:lnTo>
                  <a:lnTo>
                    <a:pt x="5983" y="1538"/>
                  </a:lnTo>
                  <a:lnTo>
                    <a:pt x="5941" y="1568"/>
                  </a:lnTo>
                  <a:lnTo>
                    <a:pt x="5901" y="1599"/>
                  </a:lnTo>
                  <a:lnTo>
                    <a:pt x="5861" y="1629"/>
                  </a:lnTo>
                  <a:lnTo>
                    <a:pt x="5840" y="1643"/>
                  </a:lnTo>
                  <a:lnTo>
                    <a:pt x="5818" y="1658"/>
                  </a:lnTo>
                  <a:lnTo>
                    <a:pt x="5797" y="1671"/>
                  </a:lnTo>
                  <a:lnTo>
                    <a:pt x="5775" y="1683"/>
                  </a:lnTo>
                  <a:lnTo>
                    <a:pt x="5751" y="1873"/>
                  </a:lnTo>
                  <a:lnTo>
                    <a:pt x="5727" y="2063"/>
                  </a:lnTo>
                  <a:lnTo>
                    <a:pt x="5683" y="2443"/>
                  </a:lnTo>
                  <a:lnTo>
                    <a:pt x="5743" y="2410"/>
                  </a:lnTo>
                  <a:lnTo>
                    <a:pt x="5804" y="2374"/>
                  </a:lnTo>
                  <a:lnTo>
                    <a:pt x="5863" y="2337"/>
                  </a:lnTo>
                  <a:lnTo>
                    <a:pt x="5922" y="2298"/>
                  </a:lnTo>
                  <a:lnTo>
                    <a:pt x="5979" y="2258"/>
                  </a:lnTo>
                  <a:lnTo>
                    <a:pt x="6008" y="2236"/>
                  </a:lnTo>
                  <a:lnTo>
                    <a:pt x="6035" y="2214"/>
                  </a:lnTo>
                  <a:lnTo>
                    <a:pt x="6063" y="2192"/>
                  </a:lnTo>
                  <a:lnTo>
                    <a:pt x="6089" y="2169"/>
                  </a:lnTo>
                  <a:lnTo>
                    <a:pt x="6116" y="2147"/>
                  </a:lnTo>
                  <a:lnTo>
                    <a:pt x="6141" y="2123"/>
                  </a:lnTo>
                  <a:lnTo>
                    <a:pt x="6186" y="2078"/>
                  </a:lnTo>
                  <a:lnTo>
                    <a:pt x="6208" y="2055"/>
                  </a:lnTo>
                  <a:lnTo>
                    <a:pt x="6229" y="2033"/>
                  </a:lnTo>
                  <a:lnTo>
                    <a:pt x="6250" y="2009"/>
                  </a:lnTo>
                  <a:lnTo>
                    <a:pt x="6271" y="1984"/>
                  </a:lnTo>
                  <a:lnTo>
                    <a:pt x="6289" y="1959"/>
                  </a:lnTo>
                  <a:lnTo>
                    <a:pt x="6308" y="1933"/>
                  </a:lnTo>
                  <a:lnTo>
                    <a:pt x="6325" y="1906"/>
                  </a:lnTo>
                  <a:lnTo>
                    <a:pt x="6341" y="1879"/>
                  </a:lnTo>
                  <a:lnTo>
                    <a:pt x="6355" y="1851"/>
                  </a:lnTo>
                  <a:lnTo>
                    <a:pt x="6368" y="1823"/>
                  </a:lnTo>
                  <a:lnTo>
                    <a:pt x="6380" y="1793"/>
                  </a:lnTo>
                  <a:lnTo>
                    <a:pt x="6390" y="1764"/>
                  </a:lnTo>
                  <a:lnTo>
                    <a:pt x="6398" y="1734"/>
                  </a:lnTo>
                  <a:lnTo>
                    <a:pt x="6404" y="1702"/>
                  </a:lnTo>
                  <a:lnTo>
                    <a:pt x="6406" y="1688"/>
                  </a:lnTo>
                  <a:lnTo>
                    <a:pt x="6406" y="1674"/>
                  </a:lnTo>
                  <a:lnTo>
                    <a:pt x="6406" y="1659"/>
                  </a:lnTo>
                  <a:lnTo>
                    <a:pt x="6405" y="1644"/>
                  </a:lnTo>
                  <a:lnTo>
                    <a:pt x="6403" y="1630"/>
                  </a:lnTo>
                  <a:lnTo>
                    <a:pt x="6400" y="1616"/>
                  </a:lnTo>
                  <a:lnTo>
                    <a:pt x="6396" y="1602"/>
                  </a:lnTo>
                  <a:lnTo>
                    <a:pt x="6390" y="1589"/>
                  </a:lnTo>
                  <a:lnTo>
                    <a:pt x="6385" y="1575"/>
                  </a:lnTo>
                  <a:lnTo>
                    <a:pt x="6378" y="1562"/>
                  </a:lnTo>
                  <a:lnTo>
                    <a:pt x="6371" y="1550"/>
                  </a:lnTo>
                  <a:lnTo>
                    <a:pt x="6362" y="1537"/>
                  </a:lnTo>
                  <a:lnTo>
                    <a:pt x="6353" y="1525"/>
                  </a:lnTo>
                  <a:lnTo>
                    <a:pt x="6343" y="1514"/>
                  </a:lnTo>
                  <a:lnTo>
                    <a:pt x="6334" y="1503"/>
                  </a:lnTo>
                  <a:lnTo>
                    <a:pt x="6323" y="1493"/>
                  </a:lnTo>
                  <a:lnTo>
                    <a:pt x="6312" y="1484"/>
                  </a:lnTo>
                  <a:lnTo>
                    <a:pt x="6300" y="1475"/>
                  </a:lnTo>
                  <a:lnTo>
                    <a:pt x="6288" y="1467"/>
                  </a:lnTo>
                  <a:lnTo>
                    <a:pt x="6276" y="1460"/>
                  </a:lnTo>
                  <a:lnTo>
                    <a:pt x="6263" y="1453"/>
                  </a:lnTo>
                  <a:lnTo>
                    <a:pt x="6250" y="1449"/>
                  </a:lnTo>
                  <a:lnTo>
                    <a:pt x="6236" y="1444"/>
                  </a:lnTo>
                  <a:lnTo>
                    <a:pt x="6223" y="1440"/>
                  </a:lnTo>
                  <a:lnTo>
                    <a:pt x="6209" y="1438"/>
                  </a:lnTo>
                  <a:lnTo>
                    <a:pt x="6195" y="1437"/>
                  </a:lnTo>
                  <a:lnTo>
                    <a:pt x="6180" y="1437"/>
                  </a:lnTo>
                  <a:lnTo>
                    <a:pt x="6166" y="1438"/>
                  </a:lnTo>
                  <a:lnTo>
                    <a:pt x="6152" y="1441"/>
                  </a:lnTo>
                  <a:lnTo>
                    <a:pt x="6138" y="1444"/>
                  </a:lnTo>
                  <a:lnTo>
                    <a:pt x="6124" y="1450"/>
                  </a:lnTo>
                  <a:lnTo>
                    <a:pt x="6110" y="1456"/>
                  </a:ln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</p:spPr>
          <p:txBody>
            <a:bodyPr bIns="900000" anchor="ctr">
              <a:normAutofit fontScale="25000" lnSpcReduction="20000"/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p>
              <a:pPr algn="ctr">
                <a:defRPr/>
              </a:pPr>
              <a:endParaRPr lang="zh-CN" altLang="en-US" dirty="0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</p:grpSp>
      <p:grpSp>
        <p:nvGrpSpPr>
          <p:cNvPr id="41" name="组合 40"/>
          <p:cNvGrpSpPr/>
          <p:nvPr>
            <p:custDataLst>
              <p:tags r:id="rId9"/>
            </p:custDataLst>
          </p:nvPr>
        </p:nvGrpSpPr>
        <p:grpSpPr>
          <a:xfrm>
            <a:off x="3254771" y="1970870"/>
            <a:ext cx="1409700" cy="421584"/>
            <a:chOff x="3403600" y="1970870"/>
            <a:chExt cx="1257300" cy="421584"/>
          </a:xfrm>
        </p:grpSpPr>
        <p:cxnSp>
          <p:nvCxnSpPr>
            <p:cNvPr id="42" name="直接连接符 41"/>
            <p:cNvCxnSpPr/>
            <p:nvPr>
              <p:custDataLst>
                <p:tags r:id="rId10"/>
              </p:custDataLst>
            </p:nvPr>
          </p:nvCxnSpPr>
          <p:spPr>
            <a:xfrm flipH="1">
              <a:off x="4394201" y="2392454"/>
              <a:ext cx="266699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43" name="直接连接符 42"/>
            <p:cNvCxnSpPr/>
            <p:nvPr>
              <p:custDataLst>
                <p:tags r:id="rId11"/>
              </p:custDataLst>
            </p:nvPr>
          </p:nvCxnSpPr>
          <p:spPr>
            <a:xfrm flipV="1">
              <a:off x="4394200" y="1970870"/>
              <a:ext cx="0" cy="421584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44" name="直接连接符 43"/>
            <p:cNvCxnSpPr/>
            <p:nvPr>
              <p:custDataLst>
                <p:tags r:id="rId12"/>
              </p:custDataLst>
            </p:nvPr>
          </p:nvCxnSpPr>
          <p:spPr>
            <a:xfrm flipH="1">
              <a:off x="3403600" y="1970870"/>
              <a:ext cx="990600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  <a:tailEnd type="oval"/>
            </a:ln>
            <a:effectLst/>
          </p:spPr>
        </p:cxnSp>
      </p:grpSp>
      <p:cxnSp>
        <p:nvCxnSpPr>
          <p:cNvPr id="45" name="直接连接符 44"/>
          <p:cNvCxnSpPr/>
          <p:nvPr>
            <p:custDataLst>
              <p:tags r:id="rId13"/>
            </p:custDataLst>
          </p:nvPr>
        </p:nvCxnSpPr>
        <p:spPr>
          <a:xfrm flipH="1">
            <a:off x="3254772" y="3943154"/>
            <a:ext cx="615949" cy="0"/>
          </a:xfrm>
          <a:prstGeom prst="line">
            <a:avLst/>
          </a:prstGeom>
          <a:noFill/>
          <a:ln w="9525" cap="flat" cmpd="sng" algn="ctr">
            <a:solidFill>
              <a:sysClr val="windowText" lastClr="000000">
                <a:lumMod val="65000"/>
                <a:lumOff val="35000"/>
              </a:sysClr>
            </a:solidFill>
            <a:prstDash val="solid"/>
            <a:miter lim="800000"/>
            <a:tailEnd type="oval"/>
          </a:ln>
          <a:effectLst/>
        </p:spPr>
      </p:cxnSp>
      <p:sp>
        <p:nvSpPr>
          <p:cNvPr id="46" name="文本框 45"/>
          <p:cNvSpPr txBox="1"/>
          <p:nvPr>
            <p:custDataLst>
              <p:tags r:id="rId14"/>
            </p:custDataLst>
          </p:nvPr>
        </p:nvSpPr>
        <p:spPr>
          <a:xfrm>
            <a:off x="1248123" y="2109613"/>
            <a:ext cx="1861200" cy="1149483"/>
          </a:xfrm>
          <a:prstGeom prst="rect">
            <a:avLst/>
          </a:prstGeom>
          <a:noFill/>
        </p:spPr>
        <p:txBody>
          <a:bodyPr wrap="square" rtlCol="0">
            <a:normAutofit/>
          </a:bodyPr>
          <a:p>
            <a:pPr algn="r">
              <a:lnSpc>
                <a:spcPct val="120000"/>
              </a:lnSpc>
            </a:pPr>
            <a:r>
              <a:rPr lang="en-US" altLang="zh-CN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对自己负责</a:t>
            </a:r>
            <a:r>
              <a:rPr lang="zh-CN" altLang="en-US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；</a:t>
            </a:r>
            <a:endParaRPr lang="zh-CN" altLang="en-US" dirty="0" smtClean="0">
              <a:solidFill>
                <a:sysClr val="windowText" lastClr="000000">
                  <a:lumMod val="65000"/>
                  <a:lumOff val="35000"/>
                </a:sysClr>
              </a:solidFill>
              <a:sym typeface="Arial" panose="020B0604020202020204" pitchFamily="34" charset="0"/>
            </a:endParaRPr>
          </a:p>
          <a:p>
            <a:pPr algn="r">
              <a:lnSpc>
                <a:spcPct val="120000"/>
              </a:lnSpc>
            </a:pPr>
            <a:r>
              <a:rPr lang="en-US" altLang="zh-CN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对亲朋负责</a:t>
            </a:r>
            <a:r>
              <a:rPr lang="zh-CN" altLang="en-US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；</a:t>
            </a:r>
            <a:endParaRPr lang="zh-CN" altLang="en-US" dirty="0" smtClean="0">
              <a:solidFill>
                <a:sysClr val="windowText" lastClr="000000">
                  <a:lumMod val="65000"/>
                  <a:lumOff val="35000"/>
                </a:sysClr>
              </a:solidFill>
              <a:sym typeface="Arial" panose="020B0604020202020204" pitchFamily="34" charset="0"/>
            </a:endParaRPr>
          </a:p>
          <a:p>
            <a:pPr algn="r">
              <a:lnSpc>
                <a:spcPct val="120000"/>
              </a:lnSpc>
            </a:pPr>
            <a:r>
              <a:rPr lang="en-US" altLang="zh-CN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对社会负责</a:t>
            </a:r>
            <a:r>
              <a:rPr lang="zh-CN" altLang="en-US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；</a:t>
            </a:r>
            <a:endParaRPr lang="zh-CN" altLang="en-US" dirty="0" smtClean="0">
              <a:solidFill>
                <a:sysClr val="windowText" lastClr="000000">
                  <a:lumMod val="65000"/>
                  <a:lumOff val="35000"/>
                </a:sysClr>
              </a:solidFill>
              <a:sym typeface="Arial" panose="020B0604020202020204" pitchFamily="34" charset="0"/>
            </a:endParaRPr>
          </a:p>
        </p:txBody>
      </p:sp>
      <p:sp>
        <p:nvSpPr>
          <p:cNvPr id="47" name="文本框 46"/>
          <p:cNvSpPr txBox="1"/>
          <p:nvPr>
            <p:custDataLst>
              <p:tags r:id="rId15"/>
            </p:custDataLst>
          </p:nvPr>
        </p:nvSpPr>
        <p:spPr>
          <a:xfrm>
            <a:off x="1248123" y="1752913"/>
            <a:ext cx="1861200" cy="400110"/>
          </a:xfrm>
          <a:prstGeom prst="rect">
            <a:avLst/>
          </a:prstGeom>
          <a:noFill/>
        </p:spPr>
        <p:txBody>
          <a:bodyPr wrap="square" rtlCol="0">
            <a:normAutofit fontScale="90000"/>
          </a:bodyPr>
          <a:p>
            <a:pPr algn="r"/>
            <a:r>
              <a:rPr lang="en-US" altLang="zh-CN" sz="2000" b="1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责任感</a:t>
            </a:r>
            <a:endParaRPr lang="en-US" altLang="zh-CN" sz="20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48" name="文本框 47"/>
          <p:cNvSpPr txBox="1"/>
          <p:nvPr>
            <p:custDataLst>
              <p:tags r:id="rId16"/>
            </p:custDataLst>
          </p:nvPr>
        </p:nvSpPr>
        <p:spPr>
          <a:xfrm>
            <a:off x="1576070" y="3787775"/>
            <a:ext cx="1678940" cy="1149350"/>
          </a:xfrm>
          <a:prstGeom prst="rect">
            <a:avLst/>
          </a:prstGeom>
          <a:noFill/>
        </p:spPr>
        <p:txBody>
          <a:bodyPr wrap="square" rtlCol="0">
            <a:normAutofit/>
          </a:bodyPr>
          <a:p>
            <a:pPr algn="l">
              <a:lnSpc>
                <a:spcPct val="120000"/>
              </a:lnSpc>
            </a:pPr>
            <a:r>
              <a:rPr lang="en-US" altLang="zh-CN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节奏感强，</a:t>
            </a:r>
            <a:endParaRPr lang="en-US" altLang="zh-CN" dirty="0" smtClean="0">
              <a:solidFill>
                <a:sysClr val="windowText" lastClr="000000">
                  <a:lumMod val="65000"/>
                  <a:lumOff val="35000"/>
                </a:sysClr>
              </a:solidFill>
              <a:sym typeface="Arial" panose="020B0604020202020204" pitchFamily="34" charset="0"/>
            </a:endParaRPr>
          </a:p>
          <a:p>
            <a:pPr algn="l">
              <a:lnSpc>
                <a:spcPct val="120000"/>
              </a:lnSpc>
            </a:pPr>
            <a:r>
              <a:rPr lang="en-US" altLang="zh-CN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适应社会变化、与时俱进</a:t>
            </a:r>
            <a:endParaRPr lang="en-US" altLang="zh-CN" dirty="0" smtClean="0">
              <a:solidFill>
                <a:sysClr val="windowText" lastClr="000000">
                  <a:lumMod val="65000"/>
                  <a:lumOff val="35000"/>
                </a:sysClr>
              </a:solidFill>
              <a:sym typeface="Arial" panose="020B0604020202020204" pitchFamily="34" charset="0"/>
            </a:endParaRPr>
          </a:p>
        </p:txBody>
      </p:sp>
      <p:sp>
        <p:nvSpPr>
          <p:cNvPr id="49" name="文本框 48"/>
          <p:cNvSpPr txBox="1"/>
          <p:nvPr>
            <p:custDataLst>
              <p:tags r:id="rId17"/>
            </p:custDataLst>
          </p:nvPr>
        </p:nvSpPr>
        <p:spPr>
          <a:xfrm>
            <a:off x="1248123" y="3435267"/>
            <a:ext cx="1861200" cy="400110"/>
          </a:xfrm>
          <a:prstGeom prst="rect">
            <a:avLst/>
          </a:prstGeom>
          <a:noFill/>
        </p:spPr>
        <p:txBody>
          <a:bodyPr wrap="square" rtlCol="0">
            <a:normAutofit/>
          </a:bodyPr>
          <a:p>
            <a:pPr algn="r"/>
            <a:r>
              <a:rPr lang="en-US" altLang="zh-CN" sz="2000" b="1" dirty="0" smtClean="0">
                <a:solidFill>
                  <a:schemeClr val="tx2"/>
                </a:solidFill>
                <a:latin typeface="Arial Black" panose="020B0A04020102020204" charset="0"/>
                <a:ea typeface="幼圆" charset="0"/>
                <a:cs typeface="+mn-ea"/>
                <a:sym typeface="Arial" panose="020B0604020202020204" pitchFamily="34" charset="0"/>
              </a:rPr>
              <a:t>紧迫感</a:t>
            </a:r>
            <a:endParaRPr lang="en-US" altLang="zh-CN" sz="2000" b="1" dirty="0" smtClean="0">
              <a:solidFill>
                <a:schemeClr val="tx2"/>
              </a:solidFill>
              <a:latin typeface="Arial Black" panose="020B0A04020102020204" charset="0"/>
              <a:ea typeface="幼圆" charset="0"/>
              <a:cs typeface="+mn-ea"/>
              <a:sym typeface="Arial" panose="020B0604020202020204" pitchFamily="34" charset="0"/>
            </a:endParaRPr>
          </a:p>
        </p:txBody>
      </p:sp>
      <p:sp>
        <p:nvSpPr>
          <p:cNvPr id="50" name="文本框 49"/>
          <p:cNvSpPr txBox="1"/>
          <p:nvPr>
            <p:custDataLst>
              <p:tags r:id="rId18"/>
            </p:custDataLst>
          </p:nvPr>
        </p:nvSpPr>
        <p:spPr>
          <a:xfrm>
            <a:off x="9082677" y="3744437"/>
            <a:ext cx="1861200" cy="1149483"/>
          </a:xfrm>
          <a:prstGeom prst="rect">
            <a:avLst/>
          </a:prstGeom>
          <a:noFill/>
        </p:spPr>
        <p:txBody>
          <a:bodyPr wrap="square" rtlCol="0">
            <a:normAutofit/>
          </a:bodyPr>
          <a:p>
            <a:pPr>
              <a:lnSpc>
                <a:spcPct val="120000"/>
              </a:lnSpc>
            </a:pPr>
            <a:r>
              <a:rPr lang="en-US" altLang="zh-CN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适当、合理放权</a:t>
            </a:r>
            <a:endParaRPr lang="en-US" altLang="zh-CN" dirty="0" smtClean="0">
              <a:solidFill>
                <a:sysClr val="windowText" lastClr="000000">
                  <a:lumMod val="65000"/>
                  <a:lumOff val="35000"/>
                </a:sysClr>
              </a:solidFill>
              <a:sym typeface="Arial" panose="020B0604020202020204" pitchFamily="34" charset="0"/>
            </a:endParaRPr>
          </a:p>
        </p:txBody>
      </p:sp>
      <p:sp>
        <p:nvSpPr>
          <p:cNvPr id="51" name="文本框 50"/>
          <p:cNvSpPr txBox="1"/>
          <p:nvPr>
            <p:custDataLst>
              <p:tags r:id="rId19"/>
            </p:custDataLst>
          </p:nvPr>
        </p:nvSpPr>
        <p:spPr>
          <a:xfrm>
            <a:off x="9082677" y="3387737"/>
            <a:ext cx="1861200" cy="400110"/>
          </a:xfrm>
          <a:prstGeom prst="rect">
            <a:avLst/>
          </a:prstGeom>
          <a:noFill/>
        </p:spPr>
        <p:txBody>
          <a:bodyPr wrap="square" rtlCol="0">
            <a:normAutofit/>
          </a:bodyPr>
          <a:p>
            <a:r>
              <a:rPr lang="en-US" altLang="zh-CN" sz="2000" b="1" dirty="0" smtClean="0">
                <a:solidFill>
                  <a:schemeClr val="tx2"/>
                </a:solidFill>
                <a:latin typeface="Arial Black" panose="020B0A04020102020204" charset="0"/>
                <a:ea typeface="幼圆" charset="0"/>
                <a:cs typeface="+mn-ea"/>
                <a:sym typeface="Arial" panose="020B0604020202020204" pitchFamily="34" charset="0"/>
              </a:rPr>
              <a:t>放权</a:t>
            </a:r>
            <a:endParaRPr lang="en-US" altLang="zh-CN" sz="2000" b="1" dirty="0" smtClean="0">
              <a:solidFill>
                <a:schemeClr val="tx2"/>
              </a:solidFill>
              <a:latin typeface="Arial Black" panose="020B0A04020102020204" charset="0"/>
              <a:ea typeface="幼圆" charset="0"/>
              <a:cs typeface="+mn-ea"/>
              <a:sym typeface="Arial" panose="020B0604020202020204" pitchFamily="34" charset="0"/>
            </a:endParaRPr>
          </a:p>
        </p:txBody>
      </p:sp>
      <p:sp>
        <p:nvSpPr>
          <p:cNvPr id="52" name="文本框 51"/>
          <p:cNvSpPr txBox="1"/>
          <p:nvPr>
            <p:custDataLst>
              <p:tags r:id="rId20"/>
            </p:custDataLst>
          </p:nvPr>
        </p:nvSpPr>
        <p:spPr>
          <a:xfrm>
            <a:off x="9082405" y="2020570"/>
            <a:ext cx="2424430" cy="1149350"/>
          </a:xfrm>
          <a:prstGeom prst="rect">
            <a:avLst/>
          </a:prstGeom>
          <a:noFill/>
        </p:spPr>
        <p:txBody>
          <a:bodyPr wrap="square" rtlCol="0">
            <a:normAutofit/>
          </a:bodyPr>
          <a:p>
            <a:pPr>
              <a:lnSpc>
                <a:spcPct val="120000"/>
              </a:lnSpc>
            </a:pPr>
            <a:r>
              <a:rPr lang="en-US" altLang="zh-CN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高瞻远瞩关注环境变化，作出准确预测和决策</a:t>
            </a:r>
            <a:r>
              <a:rPr lang="zh-CN" altLang="en-US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；自信而不自负</a:t>
            </a:r>
            <a:endParaRPr lang="zh-CN" altLang="en-US" dirty="0" smtClean="0">
              <a:solidFill>
                <a:sysClr val="windowText" lastClr="000000">
                  <a:lumMod val="65000"/>
                  <a:lumOff val="35000"/>
                </a:sysClr>
              </a:solidFill>
              <a:sym typeface="Arial" panose="020B0604020202020204" pitchFamily="34" charset="0"/>
            </a:endParaRPr>
          </a:p>
        </p:txBody>
      </p:sp>
      <p:sp>
        <p:nvSpPr>
          <p:cNvPr id="53" name="文本框 52"/>
          <p:cNvSpPr txBox="1"/>
          <p:nvPr>
            <p:custDataLst>
              <p:tags r:id="rId21"/>
            </p:custDataLst>
          </p:nvPr>
        </p:nvSpPr>
        <p:spPr>
          <a:xfrm>
            <a:off x="9082677" y="1663778"/>
            <a:ext cx="1861200" cy="400110"/>
          </a:xfrm>
          <a:prstGeom prst="rect">
            <a:avLst/>
          </a:prstGeom>
          <a:noFill/>
        </p:spPr>
        <p:txBody>
          <a:bodyPr wrap="square" rtlCol="0">
            <a:normAutofit/>
          </a:bodyPr>
          <a:p>
            <a:r>
              <a:rPr lang="en-US" altLang="zh-CN" sz="2000" b="1" dirty="0" smtClean="0">
                <a:solidFill>
                  <a:schemeClr val="tx2"/>
                </a:solidFill>
                <a:latin typeface="Arial Black" panose="020B0A04020102020204" charset="0"/>
                <a:ea typeface="幼圆" charset="0"/>
                <a:cs typeface="+mn-ea"/>
                <a:sym typeface="Arial" panose="020B0604020202020204" pitchFamily="34" charset="0"/>
              </a:rPr>
              <a:t>远见与自信</a:t>
            </a:r>
            <a:endParaRPr lang="en-US" altLang="zh-CN" sz="2000" b="1" dirty="0" smtClean="0">
              <a:solidFill>
                <a:schemeClr val="tx2"/>
              </a:solidFill>
              <a:latin typeface="Arial Black" panose="020B0A04020102020204" charset="0"/>
              <a:ea typeface="幼圆" charset="0"/>
              <a:cs typeface="+mn-ea"/>
              <a:sym typeface="Arial" panose="020B0604020202020204" pitchFamily="34" charset="0"/>
            </a:endParaRPr>
          </a:p>
        </p:txBody>
      </p:sp>
      <p:sp>
        <p:nvSpPr>
          <p:cNvPr id="54" name="上箭头 53"/>
          <p:cNvSpPr/>
          <p:nvPr>
            <p:custDataLst>
              <p:tags r:id="rId22"/>
            </p:custDataLst>
          </p:nvPr>
        </p:nvSpPr>
        <p:spPr>
          <a:xfrm rot="19800000">
            <a:off x="5518430" y="3033582"/>
            <a:ext cx="346746" cy="297426"/>
          </a:xfrm>
          <a:prstGeom prst="upArrow">
            <a:avLst>
              <a:gd name="adj1" fmla="val 57862"/>
              <a:gd name="adj2" fmla="val 61457"/>
            </a:avLst>
          </a:prstGeom>
          <a:solidFill>
            <a:srgbClr val="FE8A5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rmAutofit fontScale="40000" lnSpcReduction="20000"/>
          </a:bodyPr>
          <a:p>
            <a:pPr algn="ctr"/>
            <a:endParaRPr lang="zh-CN" altLang="en-US">
              <a:sym typeface="Arial" panose="020B0604020202020204" pitchFamily="34" charset="0"/>
            </a:endParaRPr>
          </a:p>
        </p:txBody>
      </p:sp>
      <p:sp>
        <p:nvSpPr>
          <p:cNvPr id="55" name="上箭头 54"/>
          <p:cNvSpPr/>
          <p:nvPr>
            <p:custDataLst>
              <p:tags r:id="rId23"/>
            </p:custDataLst>
          </p:nvPr>
        </p:nvSpPr>
        <p:spPr>
          <a:xfrm rot="1800000">
            <a:off x="6331230" y="3033582"/>
            <a:ext cx="346746" cy="297426"/>
          </a:xfrm>
          <a:prstGeom prst="upArrow">
            <a:avLst>
              <a:gd name="adj1" fmla="val 57862"/>
              <a:gd name="adj2" fmla="val 61457"/>
            </a:avLst>
          </a:prstGeom>
          <a:solidFill>
            <a:srgbClr val="EED05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rmAutofit fontScale="40000" lnSpcReduction="20000"/>
          </a:bodyPr>
          <a:p>
            <a:pPr algn="ctr"/>
            <a:endParaRPr lang="zh-CN" altLang="en-US">
              <a:sym typeface="Arial" panose="020B0604020202020204" pitchFamily="34" charset="0"/>
            </a:endParaRPr>
          </a:p>
        </p:txBody>
      </p:sp>
      <p:sp>
        <p:nvSpPr>
          <p:cNvPr id="56" name="上箭头 55"/>
          <p:cNvSpPr/>
          <p:nvPr>
            <p:custDataLst>
              <p:tags r:id="rId24"/>
            </p:custDataLst>
          </p:nvPr>
        </p:nvSpPr>
        <p:spPr>
          <a:xfrm rot="5400000">
            <a:off x="6737631" y="3737487"/>
            <a:ext cx="346746" cy="297426"/>
          </a:xfrm>
          <a:prstGeom prst="upArrow">
            <a:avLst>
              <a:gd name="adj1" fmla="val 57862"/>
              <a:gd name="adj2" fmla="val 61457"/>
            </a:avLst>
          </a:prstGeom>
          <a:solidFill>
            <a:srgbClr val="CDD74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rmAutofit fontScale="40000" lnSpcReduction="20000"/>
          </a:bodyPr>
          <a:p>
            <a:pPr algn="ctr"/>
            <a:endParaRPr lang="zh-CN" altLang="en-US">
              <a:sym typeface="Arial" panose="020B0604020202020204" pitchFamily="34" charset="0"/>
            </a:endParaRPr>
          </a:p>
        </p:txBody>
      </p:sp>
      <p:sp>
        <p:nvSpPr>
          <p:cNvPr id="57" name="上箭头 56"/>
          <p:cNvSpPr/>
          <p:nvPr>
            <p:custDataLst>
              <p:tags r:id="rId25"/>
            </p:custDataLst>
          </p:nvPr>
        </p:nvSpPr>
        <p:spPr>
          <a:xfrm rot="9000000">
            <a:off x="6331230" y="4441392"/>
            <a:ext cx="346746" cy="297426"/>
          </a:xfrm>
          <a:prstGeom prst="upArrow">
            <a:avLst>
              <a:gd name="adj1" fmla="val 57862"/>
              <a:gd name="adj2" fmla="val 61457"/>
            </a:avLst>
          </a:prstGeom>
          <a:solidFill>
            <a:srgbClr val="0EA4C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rmAutofit fontScale="40000" lnSpcReduction="20000"/>
          </a:bodyPr>
          <a:p>
            <a:pPr algn="ctr"/>
            <a:endParaRPr lang="zh-CN" altLang="en-US">
              <a:sym typeface="Arial" panose="020B0604020202020204" pitchFamily="34" charset="0"/>
            </a:endParaRPr>
          </a:p>
        </p:txBody>
      </p:sp>
      <p:sp>
        <p:nvSpPr>
          <p:cNvPr id="58" name="上箭头 57"/>
          <p:cNvSpPr/>
          <p:nvPr>
            <p:custDataLst>
              <p:tags r:id="rId26"/>
            </p:custDataLst>
          </p:nvPr>
        </p:nvSpPr>
        <p:spPr>
          <a:xfrm rot="12600000">
            <a:off x="5518431" y="4441392"/>
            <a:ext cx="346746" cy="297426"/>
          </a:xfrm>
          <a:prstGeom prst="upArrow">
            <a:avLst>
              <a:gd name="adj1" fmla="val 57862"/>
              <a:gd name="adj2" fmla="val 61457"/>
            </a:avLst>
          </a:prstGeom>
          <a:solidFill>
            <a:srgbClr val="FA546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rmAutofit fontScale="40000" lnSpcReduction="20000"/>
          </a:bodyPr>
          <a:p>
            <a:pPr algn="ctr"/>
            <a:endParaRPr lang="zh-CN" altLang="en-US">
              <a:sym typeface="Arial" panose="020B0604020202020204" pitchFamily="34" charset="0"/>
            </a:endParaRPr>
          </a:p>
        </p:txBody>
      </p:sp>
      <p:sp>
        <p:nvSpPr>
          <p:cNvPr id="62" name="椭圆 61"/>
          <p:cNvSpPr/>
          <p:nvPr>
            <p:custDataLst>
              <p:tags r:id="rId27"/>
            </p:custDataLst>
          </p:nvPr>
        </p:nvSpPr>
        <p:spPr>
          <a:xfrm>
            <a:off x="6397625" y="4719955"/>
            <a:ext cx="1007745" cy="1007745"/>
          </a:xfrm>
          <a:prstGeom prst="ellipse">
            <a:avLst/>
          </a:prstGeom>
          <a:solidFill>
            <a:srgbClr val="0EA4C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rmAutofit/>
          </a:bodyPr>
          <a:p>
            <a:pPr algn="ctr"/>
            <a:r>
              <a:rPr lang="en-US" altLang="zh-CN" b="1">
                <a:solidFill>
                  <a:schemeClr val="bg1"/>
                </a:solidFill>
                <a:sym typeface="Arial" panose="020B0604020202020204" pitchFamily="34" charset="0"/>
              </a:rPr>
              <a:t>4</a:t>
            </a:r>
            <a:endParaRPr lang="en-US" altLang="zh-CN" b="1">
              <a:solidFill>
                <a:schemeClr val="bg1"/>
              </a:solidFill>
              <a:sym typeface="Arial" panose="020B0604020202020204" pitchFamily="34" charset="0"/>
            </a:endParaRPr>
          </a:p>
        </p:txBody>
      </p:sp>
      <p:sp>
        <p:nvSpPr>
          <p:cNvPr id="61" name="椭圆 60"/>
          <p:cNvSpPr/>
          <p:nvPr>
            <p:custDataLst>
              <p:tags r:id="rId28"/>
            </p:custDataLst>
          </p:nvPr>
        </p:nvSpPr>
        <p:spPr>
          <a:xfrm>
            <a:off x="4772025" y="4732655"/>
            <a:ext cx="1007745" cy="1007745"/>
          </a:xfrm>
          <a:prstGeom prst="ellipse">
            <a:avLst/>
          </a:prstGeom>
          <a:solidFill>
            <a:srgbClr val="FA546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rmAutofit/>
          </a:bodyPr>
          <a:p>
            <a:pPr algn="ctr"/>
            <a:r>
              <a:rPr lang="en-US" altLang="zh-CN" b="1">
                <a:solidFill>
                  <a:schemeClr val="bg1"/>
                </a:solidFill>
                <a:sym typeface="Arial" panose="020B0604020202020204" pitchFamily="34" charset="0"/>
              </a:rPr>
              <a:t>3</a:t>
            </a:r>
            <a:endParaRPr lang="en-US" altLang="zh-CN" b="1">
              <a:solidFill>
                <a:schemeClr val="bg1"/>
              </a:solidFill>
              <a:sym typeface="Arial" panose="020B0604020202020204" pitchFamily="34" charset="0"/>
            </a:endParaRPr>
          </a:p>
        </p:txBody>
      </p:sp>
      <p:grpSp>
        <p:nvGrpSpPr>
          <p:cNvPr id="77" name="组合 76"/>
          <p:cNvGrpSpPr/>
          <p:nvPr>
            <p:custDataLst>
              <p:tags r:id="rId29"/>
            </p:custDataLst>
          </p:nvPr>
        </p:nvGrpSpPr>
        <p:grpSpPr>
          <a:xfrm flipV="1">
            <a:off x="3254771" y="5201632"/>
            <a:ext cx="1409700" cy="421584"/>
            <a:chOff x="3403600" y="1970870"/>
            <a:chExt cx="1257300" cy="421584"/>
          </a:xfrm>
        </p:grpSpPr>
        <p:cxnSp>
          <p:nvCxnSpPr>
            <p:cNvPr id="78" name="直接连接符 77"/>
            <p:cNvCxnSpPr/>
            <p:nvPr>
              <p:custDataLst>
                <p:tags r:id="rId30"/>
              </p:custDataLst>
            </p:nvPr>
          </p:nvCxnSpPr>
          <p:spPr>
            <a:xfrm flipH="1">
              <a:off x="4394201" y="2392454"/>
              <a:ext cx="266699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79" name="直接连接符 78"/>
            <p:cNvCxnSpPr/>
            <p:nvPr>
              <p:custDataLst>
                <p:tags r:id="rId31"/>
              </p:custDataLst>
            </p:nvPr>
          </p:nvCxnSpPr>
          <p:spPr>
            <a:xfrm flipV="1">
              <a:off x="4394200" y="1970870"/>
              <a:ext cx="0" cy="421584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80" name="直接连接符 79"/>
            <p:cNvCxnSpPr/>
            <p:nvPr>
              <p:custDataLst>
                <p:tags r:id="rId32"/>
              </p:custDataLst>
            </p:nvPr>
          </p:nvCxnSpPr>
          <p:spPr>
            <a:xfrm flipH="1">
              <a:off x="3403600" y="1970870"/>
              <a:ext cx="990600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  <a:tailEnd type="oval"/>
            </a:ln>
            <a:effectLst/>
          </p:spPr>
        </p:cxnSp>
      </p:grpSp>
      <p:sp>
        <p:nvSpPr>
          <p:cNvPr id="81" name="文本框 80"/>
          <p:cNvSpPr txBox="1"/>
          <p:nvPr>
            <p:custDataLst>
              <p:tags r:id="rId33"/>
            </p:custDataLst>
          </p:nvPr>
        </p:nvSpPr>
        <p:spPr>
          <a:xfrm>
            <a:off x="1248123" y="5474320"/>
            <a:ext cx="1861200" cy="1149483"/>
          </a:xfrm>
          <a:prstGeom prst="rect">
            <a:avLst/>
          </a:prstGeom>
          <a:noFill/>
        </p:spPr>
        <p:txBody>
          <a:bodyPr wrap="square" rtlCol="0">
            <a:normAutofit/>
          </a:bodyPr>
          <a:p>
            <a:pPr algn="r">
              <a:lnSpc>
                <a:spcPct val="120000"/>
              </a:lnSpc>
            </a:pPr>
            <a:r>
              <a:rPr lang="en-US" altLang="zh-CN" b="1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幽默乐观</a:t>
            </a:r>
            <a:endParaRPr lang="en-US" altLang="zh-CN" b="1" dirty="0" smtClean="0">
              <a:solidFill>
                <a:sysClr val="windowText" lastClr="000000">
                  <a:lumMod val="65000"/>
                  <a:lumOff val="35000"/>
                </a:sysClr>
              </a:solidFill>
              <a:sym typeface="Arial" panose="020B0604020202020204" pitchFamily="34" charset="0"/>
            </a:endParaRPr>
          </a:p>
          <a:p>
            <a:pPr algn="r">
              <a:lnSpc>
                <a:spcPct val="120000"/>
              </a:lnSpc>
            </a:pPr>
            <a:r>
              <a:rPr lang="en-US" altLang="zh-CN" b="1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积极进取</a:t>
            </a:r>
            <a:endParaRPr lang="en-US" altLang="zh-CN" b="1" dirty="0" smtClean="0">
              <a:solidFill>
                <a:sysClr val="windowText" lastClr="000000">
                  <a:lumMod val="65000"/>
                  <a:lumOff val="35000"/>
                </a:sysClr>
              </a:solidFill>
              <a:sym typeface="Arial" panose="020B0604020202020204" pitchFamily="34" charset="0"/>
            </a:endParaRPr>
          </a:p>
          <a:p>
            <a:pPr algn="r">
              <a:lnSpc>
                <a:spcPct val="120000"/>
              </a:lnSpc>
            </a:pPr>
            <a:r>
              <a:rPr lang="en-US" altLang="zh-CN" b="1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宽宏大度</a:t>
            </a:r>
            <a:endParaRPr lang="en-US" altLang="zh-CN" b="1" dirty="0" smtClean="0">
              <a:solidFill>
                <a:sysClr val="windowText" lastClr="000000">
                  <a:lumMod val="65000"/>
                  <a:lumOff val="35000"/>
                </a:sysClr>
              </a:solidFill>
              <a:sym typeface="Arial" panose="020B0604020202020204" pitchFamily="34" charset="0"/>
            </a:endParaRPr>
          </a:p>
        </p:txBody>
      </p:sp>
      <p:sp>
        <p:nvSpPr>
          <p:cNvPr id="82" name="文本框 81"/>
          <p:cNvSpPr txBox="1"/>
          <p:nvPr>
            <p:custDataLst>
              <p:tags r:id="rId34"/>
            </p:custDataLst>
          </p:nvPr>
        </p:nvSpPr>
        <p:spPr>
          <a:xfrm>
            <a:off x="1248123" y="5117620"/>
            <a:ext cx="1861200" cy="400110"/>
          </a:xfrm>
          <a:prstGeom prst="rect">
            <a:avLst/>
          </a:prstGeom>
          <a:noFill/>
        </p:spPr>
        <p:txBody>
          <a:bodyPr wrap="square" rtlCol="0">
            <a:normAutofit fontScale="90000"/>
          </a:bodyPr>
          <a:p>
            <a:pPr algn="r"/>
            <a:r>
              <a:rPr lang="en-US" altLang="zh-CN" sz="2000" b="1" dirty="0" smtClean="0">
                <a:solidFill>
                  <a:schemeClr val="tx2"/>
                </a:solidFill>
                <a:latin typeface="Arial Black" panose="020B0A04020102020204" charset="0"/>
                <a:ea typeface="幼圆" charset="0"/>
                <a:cs typeface="+mn-ea"/>
                <a:sym typeface="Arial" panose="020B0604020202020204" pitchFamily="34" charset="0"/>
              </a:rPr>
              <a:t>成熟的独立人格</a:t>
            </a:r>
            <a:endParaRPr lang="en-US" altLang="zh-CN" sz="2000" b="1" dirty="0" smtClean="0">
              <a:solidFill>
                <a:schemeClr val="tx2"/>
              </a:solidFill>
              <a:latin typeface="Arial Black" panose="020B0A04020102020204" charset="0"/>
              <a:ea typeface="幼圆" charset="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84" name="组合 83"/>
          <p:cNvGrpSpPr/>
          <p:nvPr>
            <p:custDataLst>
              <p:tags r:id="rId35"/>
            </p:custDataLst>
          </p:nvPr>
        </p:nvGrpSpPr>
        <p:grpSpPr>
          <a:xfrm flipH="1">
            <a:off x="7508106" y="1970870"/>
            <a:ext cx="1409700" cy="421584"/>
            <a:chOff x="3403600" y="1970870"/>
            <a:chExt cx="1257300" cy="421584"/>
          </a:xfrm>
        </p:grpSpPr>
        <p:cxnSp>
          <p:nvCxnSpPr>
            <p:cNvPr id="85" name="直接连接符 84"/>
            <p:cNvCxnSpPr/>
            <p:nvPr>
              <p:custDataLst>
                <p:tags r:id="rId36"/>
              </p:custDataLst>
            </p:nvPr>
          </p:nvCxnSpPr>
          <p:spPr>
            <a:xfrm flipH="1">
              <a:off x="4394201" y="2392454"/>
              <a:ext cx="266699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86" name="直接连接符 85"/>
            <p:cNvCxnSpPr/>
            <p:nvPr>
              <p:custDataLst>
                <p:tags r:id="rId37"/>
              </p:custDataLst>
            </p:nvPr>
          </p:nvCxnSpPr>
          <p:spPr>
            <a:xfrm flipV="1">
              <a:off x="4394200" y="1970870"/>
              <a:ext cx="0" cy="421584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87" name="直接连接符 86"/>
            <p:cNvCxnSpPr/>
            <p:nvPr>
              <p:custDataLst>
                <p:tags r:id="rId38"/>
              </p:custDataLst>
            </p:nvPr>
          </p:nvCxnSpPr>
          <p:spPr>
            <a:xfrm flipH="1">
              <a:off x="3403600" y="1970870"/>
              <a:ext cx="990600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  <a:tailEnd type="oval"/>
            </a:ln>
            <a:effectLst/>
          </p:spPr>
        </p:cxnSp>
      </p:grpSp>
      <p:cxnSp>
        <p:nvCxnSpPr>
          <p:cNvPr id="88" name="直接连接符 87"/>
          <p:cNvCxnSpPr/>
          <p:nvPr>
            <p:custDataLst>
              <p:tags r:id="rId39"/>
            </p:custDataLst>
          </p:nvPr>
        </p:nvCxnSpPr>
        <p:spPr>
          <a:xfrm>
            <a:off x="8291910" y="3943154"/>
            <a:ext cx="615949" cy="0"/>
          </a:xfrm>
          <a:prstGeom prst="line">
            <a:avLst/>
          </a:prstGeom>
          <a:noFill/>
          <a:ln w="9525" cap="flat" cmpd="sng" algn="ctr">
            <a:solidFill>
              <a:sysClr val="windowText" lastClr="000000">
                <a:lumMod val="65000"/>
                <a:lumOff val="35000"/>
              </a:sysClr>
            </a:solidFill>
            <a:prstDash val="solid"/>
            <a:miter lim="800000"/>
            <a:tailEnd type="oval"/>
          </a:ln>
          <a:effectLst/>
        </p:spPr>
      </p:cxnSp>
      <p:grpSp>
        <p:nvGrpSpPr>
          <p:cNvPr id="89" name="组合 88"/>
          <p:cNvGrpSpPr/>
          <p:nvPr>
            <p:custDataLst>
              <p:tags r:id="rId40"/>
            </p:custDataLst>
          </p:nvPr>
        </p:nvGrpSpPr>
        <p:grpSpPr>
          <a:xfrm flipH="1" flipV="1">
            <a:off x="7508106" y="5201632"/>
            <a:ext cx="1409700" cy="421584"/>
            <a:chOff x="3403600" y="1970870"/>
            <a:chExt cx="1257300" cy="421584"/>
          </a:xfrm>
        </p:grpSpPr>
        <p:cxnSp>
          <p:nvCxnSpPr>
            <p:cNvPr id="90" name="直接连接符 89"/>
            <p:cNvCxnSpPr/>
            <p:nvPr>
              <p:custDataLst>
                <p:tags r:id="rId41"/>
              </p:custDataLst>
            </p:nvPr>
          </p:nvCxnSpPr>
          <p:spPr>
            <a:xfrm flipH="1">
              <a:off x="4394201" y="2392454"/>
              <a:ext cx="266699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91" name="直接连接符 90"/>
            <p:cNvCxnSpPr/>
            <p:nvPr>
              <p:custDataLst>
                <p:tags r:id="rId42"/>
              </p:custDataLst>
            </p:nvPr>
          </p:nvCxnSpPr>
          <p:spPr>
            <a:xfrm flipV="1">
              <a:off x="4394200" y="1970870"/>
              <a:ext cx="0" cy="421584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92" name="直接连接符 91"/>
            <p:cNvCxnSpPr/>
            <p:nvPr>
              <p:custDataLst>
                <p:tags r:id="rId43"/>
              </p:custDataLst>
            </p:nvPr>
          </p:nvCxnSpPr>
          <p:spPr>
            <a:xfrm flipH="1">
              <a:off x="3403600" y="1970870"/>
              <a:ext cx="990600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  <a:tailEnd type="oval"/>
            </a:ln>
            <a:effectLst/>
          </p:spPr>
        </p:cxnSp>
      </p:grpSp>
      <p:sp>
        <p:nvSpPr>
          <p:cNvPr id="93" name="文本框 92"/>
          <p:cNvSpPr txBox="1"/>
          <p:nvPr>
            <p:custDataLst>
              <p:tags r:id="rId44"/>
            </p:custDataLst>
          </p:nvPr>
        </p:nvSpPr>
        <p:spPr>
          <a:xfrm>
            <a:off x="9082677" y="5468397"/>
            <a:ext cx="1861200" cy="1149483"/>
          </a:xfrm>
          <a:prstGeom prst="rect">
            <a:avLst/>
          </a:prstGeom>
          <a:noFill/>
        </p:spPr>
        <p:txBody>
          <a:bodyPr wrap="square" rtlCol="0">
            <a:normAutofit/>
          </a:bodyPr>
          <a:p>
            <a:pPr>
              <a:lnSpc>
                <a:spcPct val="120000"/>
              </a:lnSpc>
            </a:pPr>
            <a:r>
              <a:rPr lang="en-US" altLang="zh-CN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对待奉献与索取的基本观点与态度</a:t>
            </a:r>
            <a:endParaRPr lang="en-US" altLang="zh-CN" dirty="0" smtClean="0">
              <a:solidFill>
                <a:sysClr val="windowText" lastClr="000000">
                  <a:lumMod val="65000"/>
                  <a:lumOff val="35000"/>
                </a:sysClr>
              </a:solidFill>
              <a:sym typeface="Arial" panose="020B0604020202020204" pitchFamily="34" charset="0"/>
            </a:endParaRPr>
          </a:p>
        </p:txBody>
      </p:sp>
      <p:sp>
        <p:nvSpPr>
          <p:cNvPr id="94" name="文本框 93"/>
          <p:cNvSpPr txBox="1"/>
          <p:nvPr>
            <p:custDataLst>
              <p:tags r:id="rId45"/>
            </p:custDataLst>
          </p:nvPr>
        </p:nvSpPr>
        <p:spPr>
          <a:xfrm>
            <a:off x="9082677" y="5111697"/>
            <a:ext cx="1861200" cy="400110"/>
          </a:xfrm>
          <a:prstGeom prst="rect">
            <a:avLst/>
          </a:prstGeom>
          <a:noFill/>
        </p:spPr>
        <p:txBody>
          <a:bodyPr wrap="square" rtlCol="0">
            <a:normAutofit/>
          </a:bodyPr>
          <a:p>
            <a:r>
              <a:rPr lang="en-US" altLang="zh-CN" sz="2000" b="1" dirty="0" smtClean="0">
                <a:solidFill>
                  <a:schemeClr val="tx2"/>
                </a:solidFill>
                <a:latin typeface="Arial Black" panose="020B0A04020102020204" charset="0"/>
                <a:ea typeface="幼圆" charset="0"/>
                <a:cs typeface="+mn-ea"/>
                <a:sym typeface="Arial" panose="020B0604020202020204" pitchFamily="34" charset="0"/>
              </a:rPr>
              <a:t>价值观</a:t>
            </a:r>
            <a:endParaRPr lang="en-US" altLang="zh-CN" sz="2000" b="1" dirty="0" smtClean="0">
              <a:solidFill>
                <a:schemeClr val="tx2"/>
              </a:solidFill>
              <a:latin typeface="Arial Black" panose="020B0A04020102020204" charset="0"/>
              <a:ea typeface="幼圆" charset="0"/>
              <a:cs typeface="+mn-ea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管理学基础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545" y="635"/>
            <a:ext cx="12290425" cy="6842125"/>
          </a:xfrm>
          <a:prstGeom prst="rect">
            <a:avLst/>
          </a:prstGeom>
        </p:spPr>
      </p:pic>
      <p:sp>
        <p:nvSpPr>
          <p:cNvPr id="7" name="椭圆 6"/>
          <p:cNvSpPr/>
          <p:nvPr/>
        </p:nvSpPr>
        <p:spPr>
          <a:xfrm>
            <a:off x="8823325" y="603250"/>
            <a:ext cx="1367790" cy="504190"/>
          </a:xfrm>
          <a:prstGeom prst="ellipse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>
    <p:push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cxnSp>
        <p:nvCxnSpPr>
          <p:cNvPr id="7" name="直接连接符 6"/>
          <p:cNvCxnSpPr/>
          <p:nvPr/>
        </p:nvCxnSpPr>
        <p:spPr>
          <a:xfrm flipH="1" flipV="1">
            <a:off x="5173980" y="2561590"/>
            <a:ext cx="1054735" cy="1231900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椭圆 54"/>
          <p:cNvSpPr/>
          <p:nvPr/>
        </p:nvSpPr>
        <p:spPr>
          <a:xfrm>
            <a:off x="3261750" y="2265505"/>
            <a:ext cx="3477652" cy="1802173"/>
          </a:xfrm>
          <a:custGeom>
            <a:avLst/>
            <a:gdLst>
              <a:gd name="connsiteX0" fmla="*/ 0 w 3439659"/>
              <a:gd name="connsiteY0" fmla="*/ 1719830 h 3439659"/>
              <a:gd name="connsiteX1" fmla="*/ 1719830 w 3439659"/>
              <a:gd name="connsiteY1" fmla="*/ 0 h 3439659"/>
              <a:gd name="connsiteX2" fmla="*/ 3439660 w 3439659"/>
              <a:gd name="connsiteY2" fmla="*/ 1719830 h 3439659"/>
              <a:gd name="connsiteX3" fmla="*/ 1719830 w 3439659"/>
              <a:gd name="connsiteY3" fmla="*/ 3439660 h 3439659"/>
              <a:gd name="connsiteX4" fmla="*/ 0 w 3439659"/>
              <a:gd name="connsiteY4" fmla="*/ 1719830 h 3439659"/>
              <a:gd name="connsiteX0-1" fmla="*/ 0 w 3487467"/>
              <a:gd name="connsiteY0-2" fmla="*/ 0 h 1719830"/>
              <a:gd name="connsiteX1-3" fmla="*/ 3439660 w 3487467"/>
              <a:gd name="connsiteY1-4" fmla="*/ 0 h 1719830"/>
              <a:gd name="connsiteX2-5" fmla="*/ 1719830 w 3487467"/>
              <a:gd name="connsiteY2-6" fmla="*/ 1719830 h 1719830"/>
              <a:gd name="connsiteX3-7" fmla="*/ 0 w 3487467"/>
              <a:gd name="connsiteY3-8" fmla="*/ 0 h 1719830"/>
              <a:gd name="connsiteX0-9" fmla="*/ 6132 w 3493599"/>
              <a:gd name="connsiteY0-10" fmla="*/ 130018 h 1849848"/>
              <a:gd name="connsiteX1-11" fmla="*/ 3445792 w 3493599"/>
              <a:gd name="connsiteY1-12" fmla="*/ 130018 h 1849848"/>
              <a:gd name="connsiteX2-13" fmla="*/ 1725962 w 3493599"/>
              <a:gd name="connsiteY2-14" fmla="*/ 1849848 h 1849848"/>
              <a:gd name="connsiteX3-15" fmla="*/ 6132 w 3493599"/>
              <a:gd name="connsiteY3-16" fmla="*/ 130018 h 1849848"/>
              <a:gd name="connsiteX0-17" fmla="*/ 6132 w 3493599"/>
              <a:gd name="connsiteY0-18" fmla="*/ 35412 h 1755242"/>
              <a:gd name="connsiteX1-19" fmla="*/ 3445792 w 3493599"/>
              <a:gd name="connsiteY1-20" fmla="*/ 35412 h 1755242"/>
              <a:gd name="connsiteX2-21" fmla="*/ 1725962 w 3493599"/>
              <a:gd name="connsiteY2-22" fmla="*/ 1755242 h 1755242"/>
              <a:gd name="connsiteX3-23" fmla="*/ 6132 w 3493599"/>
              <a:gd name="connsiteY3-24" fmla="*/ 35412 h 1755242"/>
              <a:gd name="connsiteX0-25" fmla="*/ 4377 w 3488420"/>
              <a:gd name="connsiteY0-26" fmla="*/ 11795 h 1772900"/>
              <a:gd name="connsiteX1-27" fmla="*/ 3450912 w 3488420"/>
              <a:gd name="connsiteY1-28" fmla="*/ 53046 h 1772900"/>
              <a:gd name="connsiteX2-29" fmla="*/ 1731082 w 3488420"/>
              <a:gd name="connsiteY2-30" fmla="*/ 1772876 h 1772900"/>
              <a:gd name="connsiteX3-31" fmla="*/ 4377 w 3488420"/>
              <a:gd name="connsiteY3-32" fmla="*/ 11795 h 1772900"/>
              <a:gd name="connsiteX0-33" fmla="*/ 39013 w 3522446"/>
              <a:gd name="connsiteY0-34" fmla="*/ 134148 h 1909003"/>
              <a:gd name="connsiteX1-35" fmla="*/ 3485548 w 3522446"/>
              <a:gd name="connsiteY1-36" fmla="*/ 175399 h 1909003"/>
              <a:gd name="connsiteX2-37" fmla="*/ 1738217 w 3522446"/>
              <a:gd name="connsiteY2-38" fmla="*/ 1908979 h 1909003"/>
              <a:gd name="connsiteX3-39" fmla="*/ 39013 w 3522446"/>
              <a:gd name="connsiteY3-40" fmla="*/ 134148 h 1909003"/>
              <a:gd name="connsiteX0-41" fmla="*/ 55067 w 3553265"/>
              <a:gd name="connsiteY0-42" fmla="*/ 134148 h 1909002"/>
              <a:gd name="connsiteX1-43" fmla="*/ 3501602 w 3553265"/>
              <a:gd name="connsiteY1-44" fmla="*/ 175399 h 1909002"/>
              <a:gd name="connsiteX2-45" fmla="*/ 1754271 w 3553265"/>
              <a:gd name="connsiteY2-46" fmla="*/ 1908979 h 1909002"/>
              <a:gd name="connsiteX3-47" fmla="*/ 55067 w 3553265"/>
              <a:gd name="connsiteY3-48" fmla="*/ 134148 h 1909002"/>
              <a:gd name="connsiteX0-49" fmla="*/ 39426 w 3502160"/>
              <a:gd name="connsiteY0-50" fmla="*/ 134148 h 1909003"/>
              <a:gd name="connsiteX1-51" fmla="*/ 3465335 w 3502160"/>
              <a:gd name="connsiteY1-52" fmla="*/ 175399 h 1909003"/>
              <a:gd name="connsiteX2-53" fmla="*/ 1718004 w 3502160"/>
              <a:gd name="connsiteY2-54" fmla="*/ 1908979 h 1909003"/>
              <a:gd name="connsiteX3-55" fmla="*/ 39426 w 3502160"/>
              <a:gd name="connsiteY3-56" fmla="*/ 134148 h 1909003"/>
              <a:gd name="connsiteX0-57" fmla="*/ 8999 w 3471733"/>
              <a:gd name="connsiteY0-58" fmla="*/ 21578 h 1796433"/>
              <a:gd name="connsiteX1-59" fmla="*/ 3434908 w 3471733"/>
              <a:gd name="connsiteY1-60" fmla="*/ 62829 h 1796433"/>
              <a:gd name="connsiteX2-61" fmla="*/ 1687577 w 3471733"/>
              <a:gd name="connsiteY2-62" fmla="*/ 1796409 h 1796433"/>
              <a:gd name="connsiteX3-63" fmla="*/ 8999 w 3471733"/>
              <a:gd name="connsiteY3-64" fmla="*/ 21578 h 1796433"/>
              <a:gd name="connsiteX0-65" fmla="*/ 39425 w 3502159"/>
              <a:gd name="connsiteY0-66" fmla="*/ 135675 h 1931154"/>
              <a:gd name="connsiteX1-67" fmla="*/ 3465334 w 3502159"/>
              <a:gd name="connsiteY1-68" fmla="*/ 176926 h 1931154"/>
              <a:gd name="connsiteX2-69" fmla="*/ 1718003 w 3502159"/>
              <a:gd name="connsiteY2-70" fmla="*/ 1931131 h 1931154"/>
              <a:gd name="connsiteX3-71" fmla="*/ 39425 w 3502159"/>
              <a:gd name="connsiteY3-72" fmla="*/ 135675 h 1931154"/>
              <a:gd name="connsiteX0-73" fmla="*/ 7276 w 3470010"/>
              <a:gd name="connsiteY0-74" fmla="*/ 26065 h 1821544"/>
              <a:gd name="connsiteX1-75" fmla="*/ 3433185 w 3470010"/>
              <a:gd name="connsiteY1-76" fmla="*/ 67316 h 1821544"/>
              <a:gd name="connsiteX2-77" fmla="*/ 1685854 w 3470010"/>
              <a:gd name="connsiteY2-78" fmla="*/ 1821521 h 1821544"/>
              <a:gd name="connsiteX3-79" fmla="*/ 7276 w 3470010"/>
              <a:gd name="connsiteY3-80" fmla="*/ 26065 h 1821544"/>
              <a:gd name="connsiteX0-81" fmla="*/ 12669 w 3492943"/>
              <a:gd name="connsiteY0-82" fmla="*/ 26065 h 1822469"/>
              <a:gd name="connsiteX1-83" fmla="*/ 3438578 w 3492943"/>
              <a:gd name="connsiteY1-84" fmla="*/ 67316 h 1822469"/>
              <a:gd name="connsiteX2-85" fmla="*/ 1691247 w 3492943"/>
              <a:gd name="connsiteY2-86" fmla="*/ 1821521 h 1822469"/>
              <a:gd name="connsiteX3-87" fmla="*/ 12669 w 3492943"/>
              <a:gd name="connsiteY3-88" fmla="*/ 26065 h 1822469"/>
              <a:gd name="connsiteX0-89" fmla="*/ 48756 w 3529030"/>
              <a:gd name="connsiteY0-90" fmla="*/ 3139 h 1799516"/>
              <a:gd name="connsiteX1-91" fmla="*/ 3474665 w 3529030"/>
              <a:gd name="connsiteY1-92" fmla="*/ 44390 h 1799516"/>
              <a:gd name="connsiteX2-93" fmla="*/ 1727334 w 3529030"/>
              <a:gd name="connsiteY2-94" fmla="*/ 1798595 h 1799516"/>
              <a:gd name="connsiteX3-95" fmla="*/ 48756 w 3529030"/>
              <a:gd name="connsiteY3-96" fmla="*/ 3139 h 1799516"/>
              <a:gd name="connsiteX0-97" fmla="*/ 48756 w 3529030"/>
              <a:gd name="connsiteY0-98" fmla="*/ 5796 h 1802173"/>
              <a:gd name="connsiteX1-99" fmla="*/ 3474665 w 3529030"/>
              <a:gd name="connsiteY1-100" fmla="*/ 47047 h 1802173"/>
              <a:gd name="connsiteX2-101" fmla="*/ 1727334 w 3529030"/>
              <a:gd name="connsiteY2-102" fmla="*/ 1801252 h 1802173"/>
              <a:gd name="connsiteX3-103" fmla="*/ 48756 w 3529030"/>
              <a:gd name="connsiteY3-104" fmla="*/ 5796 h 1802173"/>
              <a:gd name="connsiteX0-105" fmla="*/ 48756 w 3477652"/>
              <a:gd name="connsiteY0-106" fmla="*/ 5796 h 1802173"/>
              <a:gd name="connsiteX1-107" fmla="*/ 3474665 w 3477652"/>
              <a:gd name="connsiteY1-108" fmla="*/ 47047 h 1802173"/>
              <a:gd name="connsiteX2-109" fmla="*/ 1727334 w 3477652"/>
              <a:gd name="connsiteY2-110" fmla="*/ 1801252 h 1802173"/>
              <a:gd name="connsiteX3-111" fmla="*/ 48756 w 3477652"/>
              <a:gd name="connsiteY3-112" fmla="*/ 5796 h 180217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477652" h="1802173">
                <a:moveTo>
                  <a:pt x="48756" y="5796"/>
                </a:moveTo>
                <a:cubicBezTo>
                  <a:pt x="305602" y="15937"/>
                  <a:pt x="3181151" y="-33335"/>
                  <a:pt x="3474665" y="47047"/>
                </a:cubicBezTo>
                <a:cubicBezTo>
                  <a:pt x="3527547" y="271809"/>
                  <a:pt x="2875835" y="1753126"/>
                  <a:pt x="1727334" y="1801252"/>
                </a:cubicBezTo>
                <a:cubicBezTo>
                  <a:pt x="578833" y="1849378"/>
                  <a:pt x="-208090" y="-4345"/>
                  <a:pt x="48756" y="5796"/>
                </a:cubicBezTo>
                <a:close/>
              </a:path>
            </a:pathLst>
          </a:custGeom>
          <a:noFill/>
          <a:ln w="1270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extBox 3"/>
          <p:cNvSpPr txBox="1"/>
          <p:nvPr/>
        </p:nvSpPr>
        <p:spPr>
          <a:xfrm>
            <a:off x="1905973" y="2085237"/>
            <a:ext cx="944880" cy="11709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30000"/>
              </a:lnSpc>
            </a:pPr>
            <a:r>
              <a:rPr lang="zh-CN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自控   </a:t>
            </a:r>
            <a:endParaRPr lang="zh-CN" altLang="en-US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30000"/>
              </a:lnSpc>
            </a:pPr>
            <a:endParaRPr lang="zh-CN" altLang="en-US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30000"/>
              </a:lnSpc>
            </a:pPr>
            <a:endParaRPr lang="ko-KR" altLang="en-US" sz="1400" b="1" dirty="0">
              <a:solidFill>
                <a:schemeClr val="tx1"/>
              </a:solidFill>
              <a:latin typeface="HY헤드라인M" pitchFamily="2" charset="-127"/>
              <a:ea typeface="楷体_GB2312" pitchFamily="49" charset="-122"/>
              <a:sym typeface="+mn-ea"/>
            </a:endParaRPr>
          </a:p>
        </p:txBody>
      </p:sp>
      <p:cxnSp>
        <p:nvCxnSpPr>
          <p:cNvPr id="11" name="直接连接符 10"/>
          <p:cNvCxnSpPr/>
          <p:nvPr/>
        </p:nvCxnSpPr>
        <p:spPr>
          <a:xfrm flipV="1">
            <a:off x="3064726" y="2261524"/>
            <a:ext cx="1913927" cy="21230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>
            <a:stCxn id="19" idx="4"/>
          </p:cNvCxnSpPr>
          <p:nvPr/>
        </p:nvCxnSpPr>
        <p:spPr>
          <a:xfrm flipV="1">
            <a:off x="4021455" y="2708910"/>
            <a:ext cx="681355" cy="1146175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4978653" y="2261523"/>
            <a:ext cx="1861284" cy="13806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椭圆 18"/>
          <p:cNvSpPr/>
          <p:nvPr/>
        </p:nvSpPr>
        <p:spPr>
          <a:xfrm>
            <a:off x="3691514" y="3194501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endParaRPr lang="en-US" altLang="zh-CN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椭圆 21"/>
          <p:cNvSpPr/>
          <p:nvPr/>
        </p:nvSpPr>
        <p:spPr>
          <a:xfrm>
            <a:off x="6365855" y="1953476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endParaRPr lang="en-US" altLang="zh-CN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2999393" y="1942073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endParaRPr lang="en-US" altLang="zh-CN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TextBox 25"/>
          <p:cNvSpPr txBox="1"/>
          <p:nvPr/>
        </p:nvSpPr>
        <p:spPr>
          <a:xfrm>
            <a:off x="7116033" y="1992336"/>
            <a:ext cx="1198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4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正直</a:t>
            </a:r>
            <a:endParaRPr lang="zh-CN" altLang="en-US" sz="40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5766059" y="3194501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endParaRPr lang="en-US" altLang="zh-CN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Box 3"/>
          <p:cNvSpPr txBox="1"/>
          <p:nvPr/>
        </p:nvSpPr>
        <p:spPr>
          <a:xfrm>
            <a:off x="1905635" y="3669030"/>
            <a:ext cx="165163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30000"/>
              </a:lnSpc>
            </a:pPr>
            <a:r>
              <a:rPr lang="zh-CN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自我超越</a:t>
            </a:r>
            <a:endParaRPr lang="zh-CN" altLang="en-US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2" name="TextBox 3"/>
          <p:cNvSpPr txBox="1"/>
          <p:nvPr/>
        </p:nvSpPr>
        <p:spPr>
          <a:xfrm>
            <a:off x="6365875" y="3669030"/>
            <a:ext cx="249809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自我认识与管理</a:t>
            </a:r>
            <a:endParaRPr lang="zh-CN" altLang="en-US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4300334" y="1792754"/>
            <a:ext cx="1402358" cy="1402358"/>
            <a:chOff x="3851771" y="1163107"/>
            <a:chExt cx="1402358" cy="1402358"/>
          </a:xfrm>
          <a:solidFill>
            <a:srgbClr val="0070C0"/>
          </a:solidFill>
        </p:grpSpPr>
        <p:grpSp>
          <p:nvGrpSpPr>
            <p:cNvPr id="35" name="组合 34"/>
            <p:cNvGrpSpPr/>
            <p:nvPr/>
          </p:nvGrpSpPr>
          <p:grpSpPr>
            <a:xfrm>
              <a:off x="3851771" y="1163107"/>
              <a:ext cx="1402358" cy="1402358"/>
              <a:chOff x="304800" y="673100"/>
              <a:chExt cx="4000500" cy="4000500"/>
            </a:xfrm>
            <a:grpFill/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36" name="同心圆 35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7" name="椭圆 36"/>
              <p:cNvSpPr/>
              <p:nvPr/>
            </p:nvSpPr>
            <p:spPr>
              <a:xfrm>
                <a:off x="392112" y="760412"/>
                <a:ext cx="3825874" cy="382587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38" name="TextBox 29"/>
            <p:cNvSpPr txBox="1"/>
            <p:nvPr/>
          </p:nvSpPr>
          <p:spPr>
            <a:xfrm>
              <a:off x="3928121" y="1533024"/>
              <a:ext cx="1198880" cy="39878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决策角色</a:t>
              </a:r>
              <a:endPara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343535" y="857885"/>
            <a:ext cx="4805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80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（三）管理者必备素质（续）</a:t>
            </a:r>
            <a:endParaRPr lang="zh-CN" altLang="en-US" sz="280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534285" y="5651500"/>
            <a:ext cx="6334125" cy="521970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 anchor="t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正直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是管理人员，乃至做人的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基本品质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8" name="文本框 47"/>
          <p:cNvSpPr txBox="1"/>
          <p:nvPr>
            <p:custDataLst>
              <p:tags r:id="rId1"/>
            </p:custDataLst>
          </p:nvPr>
        </p:nvSpPr>
        <p:spPr>
          <a:xfrm>
            <a:off x="1385570" y="2561590"/>
            <a:ext cx="1678940" cy="1149350"/>
          </a:xfrm>
          <a:prstGeom prst="rect">
            <a:avLst/>
          </a:prstGeom>
          <a:noFill/>
        </p:spPr>
        <p:txBody>
          <a:bodyPr wrap="square" rtlCol="0">
            <a:normAutofit/>
          </a:bodyPr>
          <a:p>
            <a:pPr algn="l">
              <a:lnSpc>
                <a:spcPct val="120000"/>
              </a:lnSpc>
            </a:pPr>
            <a:r>
              <a:rPr lang="en-US" altLang="zh-CN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控制自己的心情</a:t>
            </a:r>
            <a:r>
              <a:rPr lang="zh-CN" altLang="en-US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，学会换位思考</a:t>
            </a:r>
            <a:endParaRPr lang="zh-CN" altLang="en-US" dirty="0" smtClean="0">
              <a:solidFill>
                <a:sysClr val="windowText" lastClr="000000">
                  <a:lumMod val="65000"/>
                  <a:lumOff val="35000"/>
                </a:sysClr>
              </a:solidFill>
              <a:sym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878330" y="4160520"/>
            <a:ext cx="1678940" cy="1149350"/>
          </a:xfrm>
          <a:prstGeom prst="rect">
            <a:avLst/>
          </a:prstGeom>
          <a:noFill/>
        </p:spPr>
        <p:txBody>
          <a:bodyPr wrap="square" rtlCol="0">
            <a:normAutofit/>
          </a:bodyPr>
          <a:p>
            <a:pPr algn="l">
              <a:lnSpc>
                <a:spcPct val="120000"/>
              </a:lnSpc>
            </a:pPr>
            <a:r>
              <a:rPr lang="en-US" altLang="zh-CN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追求上进、</a:t>
            </a:r>
            <a:endParaRPr lang="en-US" altLang="zh-CN" dirty="0" smtClean="0">
              <a:solidFill>
                <a:sysClr val="windowText" lastClr="000000">
                  <a:lumMod val="65000"/>
                  <a:lumOff val="35000"/>
                </a:sysClr>
              </a:solidFill>
              <a:sym typeface="Arial" panose="020B0604020202020204" pitchFamily="34" charset="0"/>
            </a:endParaRPr>
          </a:p>
          <a:p>
            <a:pPr algn="l">
              <a:lnSpc>
                <a:spcPct val="120000"/>
              </a:lnSpc>
            </a:pPr>
            <a:r>
              <a:rPr lang="en-US" altLang="zh-CN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推陈出新</a:t>
            </a:r>
            <a:endParaRPr lang="en-US" altLang="zh-CN" dirty="0" smtClean="0">
              <a:solidFill>
                <a:sysClr val="windowText" lastClr="000000">
                  <a:lumMod val="65000"/>
                  <a:lumOff val="35000"/>
                </a:sysClr>
              </a:solidFill>
              <a:sym typeface="Arial" panose="020B0604020202020204" pitchFamily="34" charset="0"/>
            </a:endParaRP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6875780" y="4284980"/>
            <a:ext cx="2913380" cy="1149350"/>
          </a:xfrm>
          <a:prstGeom prst="rect">
            <a:avLst/>
          </a:prstGeom>
          <a:noFill/>
        </p:spPr>
        <p:txBody>
          <a:bodyPr wrap="square" rtlCol="0">
            <a:normAutofit/>
          </a:bodyPr>
          <a:p>
            <a:pPr algn="l">
              <a:lnSpc>
                <a:spcPct val="120000"/>
              </a:lnSpc>
            </a:pPr>
            <a:r>
              <a:rPr lang="en-US" altLang="zh-CN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认识自己的优点和不足</a:t>
            </a:r>
            <a:r>
              <a:rPr lang="zh-CN" altLang="en-US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；管理自己的工作、时间、生活、同事和上司</a:t>
            </a:r>
            <a:endParaRPr lang="zh-CN" altLang="en-US" dirty="0" smtClean="0">
              <a:solidFill>
                <a:sysClr val="windowText" lastClr="000000">
                  <a:lumMod val="65000"/>
                  <a:lumOff val="35000"/>
                </a:sysClr>
              </a:solidFill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对角圆角矩形 28"/>
          <p:cNvSpPr/>
          <p:nvPr/>
        </p:nvSpPr>
        <p:spPr bwMode="auto">
          <a:xfrm>
            <a:off x="4800600" y="3252153"/>
            <a:ext cx="4175125" cy="649287"/>
          </a:xfrm>
          <a:custGeom>
            <a:avLst/>
            <a:gdLst>
              <a:gd name="T0" fmla="*/ 4175125 w 4175125"/>
              <a:gd name="T1" fmla="*/ 324644 h 649287"/>
              <a:gd name="T2" fmla="*/ 2087565 w 4175125"/>
              <a:gd name="T3" fmla="*/ 649287 h 649287"/>
              <a:gd name="T4" fmla="*/ 0 w 4175125"/>
              <a:gd name="T5" fmla="*/ 324644 h 649287"/>
              <a:gd name="T6" fmla="*/ 2087565 w 4175125"/>
              <a:gd name="T7" fmla="*/ 0 h 649287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39827 w 4175125"/>
              <a:gd name="T13" fmla="*/ 39827 h 649287"/>
              <a:gd name="T14" fmla="*/ 4135299 w 4175125"/>
              <a:gd name="T15" fmla="*/ 609460 h 64928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175125" h="649287">
                <a:moveTo>
                  <a:pt x="135980" y="0"/>
                </a:moveTo>
                <a:lnTo>
                  <a:pt x="4175125" y="0"/>
                </a:lnTo>
                <a:lnTo>
                  <a:pt x="4175125" y="513307"/>
                </a:lnTo>
                <a:cubicBezTo>
                  <a:pt x="4175125" y="588406"/>
                  <a:pt x="4114244" y="649286"/>
                  <a:pt x="4039145" y="649287"/>
                </a:cubicBezTo>
                <a:lnTo>
                  <a:pt x="0" y="649287"/>
                </a:lnTo>
                <a:lnTo>
                  <a:pt x="0" y="135980"/>
                </a:lnTo>
                <a:cubicBezTo>
                  <a:pt x="0" y="60880"/>
                  <a:pt x="60880" y="0"/>
                  <a:pt x="135979" y="0"/>
                </a:cubicBezTo>
                <a:close/>
              </a:path>
            </a:pathLst>
          </a:custGeom>
          <a:solidFill>
            <a:srgbClr val="0848AF"/>
          </a:solidFill>
          <a:ln w="25400" cap="flat" cmpd="sng" algn="ctr">
            <a:noFill/>
            <a:prstDash val="solid"/>
            <a:rou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218" name="Rectangle 6"/>
          <p:cNvSpPr>
            <a:spLocks noChangeArrowheads="1"/>
          </p:cNvSpPr>
          <p:nvPr/>
        </p:nvSpPr>
        <p:spPr bwMode="auto">
          <a:xfrm>
            <a:off x="0" y="0"/>
            <a:ext cx="4008438" cy="6858000"/>
          </a:xfrm>
          <a:prstGeom prst="rect">
            <a:avLst/>
          </a:prstGeom>
          <a:solidFill>
            <a:srgbClr val="0848AF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en-US" altLang="zh-CN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文本框 52"/>
          <p:cNvSpPr txBox="1">
            <a:spLocks noChangeArrowheads="1"/>
          </p:cNvSpPr>
          <p:nvPr/>
        </p:nvSpPr>
        <p:spPr bwMode="auto">
          <a:xfrm>
            <a:off x="1490663" y="1700213"/>
            <a:ext cx="2374900" cy="8604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zh-CN" altLang="en-US" sz="5000" b="1">
                <a:solidFill>
                  <a:schemeClr val="bg1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t>内容</a:t>
            </a:r>
            <a:endParaRPr lang="zh-CN" altLang="en-US" sz="5000" b="1">
              <a:solidFill>
                <a:schemeClr val="bg1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4971733" y="1779270"/>
            <a:ext cx="3832225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>
            <a:spAutoFit/>
          </a:bodyPr>
          <a:lstStyle/>
          <a:p>
            <a:pPr algn="l"/>
            <a:r>
              <a:rPr lang="en-US" altLang="zh-CN" sz="32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    学习目标</a:t>
            </a:r>
            <a:endParaRPr lang="en-US" altLang="zh-CN" sz="32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71" name="TextBox 10"/>
          <p:cNvSpPr txBox="1">
            <a:spLocks noChangeArrowheads="1"/>
          </p:cNvSpPr>
          <p:nvPr/>
        </p:nvSpPr>
        <p:spPr bwMode="auto">
          <a:xfrm>
            <a:off x="4971733" y="2560638"/>
            <a:ext cx="3832225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>
            <a:spAutoFit/>
          </a:bodyPr>
          <a:lstStyle/>
          <a:p>
            <a:r>
              <a:rPr lang="en-US" altLang="zh-CN" sz="32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    </a:t>
            </a:r>
            <a:r>
              <a:rPr lang="zh-CN" altLang="en-US" sz="32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内容讲授</a:t>
            </a:r>
            <a:endParaRPr lang="zh-CN" altLang="en-US" sz="32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4" name="Picture 13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415" y="3140710"/>
            <a:ext cx="3556635" cy="2621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5"/>
          <p:cNvSpPr txBox="1">
            <a:spLocks noChangeArrowheads="1"/>
          </p:cNvSpPr>
          <p:nvPr/>
        </p:nvSpPr>
        <p:spPr bwMode="auto">
          <a:xfrm>
            <a:off x="4971733" y="3331210"/>
            <a:ext cx="3832225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>
            <a:spAutoFit/>
          </a:bodyPr>
          <a:p>
            <a:pPr algn="l"/>
            <a:r>
              <a:rPr lang="en-US" altLang="zh-CN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    总结</a:t>
            </a:r>
            <a:endParaRPr lang="en-US" altLang="zh-CN" sz="32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" grpId="0" bldLvl="0" animBg="1"/>
      <p:bldP spid="9218" grpId="0" bldLvl="0" animBg="1"/>
      <p:bldP spid="11268" grpId="0"/>
      <p:bldP spid="11270" grpId="0"/>
      <p:bldP spid="11271" grpId="0"/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818261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tx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888922" y="1122845"/>
            <a:ext cx="2088232" cy="33718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1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明 年 工 作 计 划</a:t>
            </a:r>
            <a:endParaRPr lang="zh-CN" altLang="en-US" sz="1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sp>
        <p:nvSpPr>
          <p:cNvPr id="52233" name="Freeform 239"/>
          <p:cNvSpPr>
            <a:spLocks noEditPoints="1"/>
          </p:cNvSpPr>
          <p:nvPr/>
        </p:nvSpPr>
        <p:spPr bwMode="auto">
          <a:xfrm>
            <a:off x="4573588" y="2420938"/>
            <a:ext cx="2667000" cy="2667000"/>
          </a:xfrm>
          <a:custGeom>
            <a:avLst/>
            <a:gdLst>
              <a:gd name="T0" fmla="*/ 2147483647 w 2116"/>
              <a:gd name="T1" fmla="*/ 2147483647 h 2116"/>
              <a:gd name="T2" fmla="*/ 2147483647 w 2116"/>
              <a:gd name="T3" fmla="*/ 2147483647 h 2116"/>
              <a:gd name="T4" fmla="*/ 2147483647 w 2116"/>
              <a:gd name="T5" fmla="*/ 2147483647 h 2116"/>
              <a:gd name="T6" fmla="*/ 2147483647 w 2116"/>
              <a:gd name="T7" fmla="*/ 2147483647 h 2116"/>
              <a:gd name="T8" fmla="*/ 2147483647 w 2116"/>
              <a:gd name="T9" fmla="*/ 2147483647 h 2116"/>
              <a:gd name="T10" fmla="*/ 2147483647 w 2116"/>
              <a:gd name="T11" fmla="*/ 2147483647 h 2116"/>
              <a:gd name="T12" fmla="*/ 2147483647 w 2116"/>
              <a:gd name="T13" fmla="*/ 2147483647 h 2116"/>
              <a:gd name="T14" fmla="*/ 2147483647 w 2116"/>
              <a:gd name="T15" fmla="*/ 2147483647 h 2116"/>
              <a:gd name="T16" fmla="*/ 2147483647 w 2116"/>
              <a:gd name="T17" fmla="*/ 0 h 2116"/>
              <a:gd name="T18" fmla="*/ 2147483647 w 2116"/>
              <a:gd name="T19" fmla="*/ 2147483647 h 2116"/>
              <a:gd name="T20" fmla="*/ 2147483647 w 2116"/>
              <a:gd name="T21" fmla="*/ 2147483647 h 2116"/>
              <a:gd name="T22" fmla="*/ 2147483647 w 2116"/>
              <a:gd name="T23" fmla="*/ 2147483647 h 2116"/>
              <a:gd name="T24" fmla="*/ 2147483647 w 2116"/>
              <a:gd name="T25" fmla="*/ 2147483647 h 2116"/>
              <a:gd name="T26" fmla="*/ 2147483647 w 2116"/>
              <a:gd name="T27" fmla="*/ 2147483647 h 2116"/>
              <a:gd name="T28" fmla="*/ 2147483647 w 2116"/>
              <a:gd name="T29" fmla="*/ 2147483647 h 2116"/>
              <a:gd name="T30" fmla="*/ 2147483647 w 2116"/>
              <a:gd name="T31" fmla="*/ 2147483647 h 2116"/>
              <a:gd name="T32" fmla="*/ 0 w 2116"/>
              <a:gd name="T33" fmla="*/ 2147483647 h 2116"/>
              <a:gd name="T34" fmla="*/ 2147483647 w 2116"/>
              <a:gd name="T35" fmla="*/ 2147483647 h 2116"/>
              <a:gd name="T36" fmla="*/ 2147483647 w 2116"/>
              <a:gd name="T37" fmla="*/ 2147483647 h 2116"/>
              <a:gd name="T38" fmla="*/ 2147483647 w 2116"/>
              <a:gd name="T39" fmla="*/ 2147483647 h 2116"/>
              <a:gd name="T40" fmla="*/ 2147483647 w 2116"/>
              <a:gd name="T41" fmla="*/ 2147483647 h 2116"/>
              <a:gd name="T42" fmla="*/ 2147483647 w 2116"/>
              <a:gd name="T43" fmla="*/ 2147483647 h 2116"/>
              <a:gd name="T44" fmla="*/ 2147483647 w 2116"/>
              <a:gd name="T45" fmla="*/ 2147483647 h 2116"/>
              <a:gd name="T46" fmla="*/ 2147483647 w 2116"/>
              <a:gd name="T47" fmla="*/ 2147483647 h 2116"/>
              <a:gd name="T48" fmla="*/ 2147483647 w 2116"/>
              <a:gd name="T49" fmla="*/ 2147483647 h 2116"/>
              <a:gd name="T50" fmla="*/ 2147483647 w 2116"/>
              <a:gd name="T51" fmla="*/ 2147483647 h 2116"/>
              <a:gd name="T52" fmla="*/ 2147483647 w 2116"/>
              <a:gd name="T53" fmla="*/ 2147483647 h 2116"/>
              <a:gd name="T54" fmla="*/ 2147483647 w 2116"/>
              <a:gd name="T55" fmla="*/ 2147483647 h 2116"/>
              <a:gd name="T56" fmla="*/ 2147483647 w 2116"/>
              <a:gd name="T57" fmla="*/ 2147483647 h 2116"/>
              <a:gd name="T58" fmla="*/ 2147483647 w 2116"/>
              <a:gd name="T59" fmla="*/ 2147483647 h 2116"/>
              <a:gd name="T60" fmla="*/ 2147483647 w 2116"/>
              <a:gd name="T61" fmla="*/ 2147483647 h 2116"/>
              <a:gd name="T62" fmla="*/ 2147483647 w 2116"/>
              <a:gd name="T63" fmla="*/ 2147483647 h 2116"/>
              <a:gd name="T64" fmla="*/ 2147483647 w 2116"/>
              <a:gd name="T65" fmla="*/ 2147483647 h 2116"/>
              <a:gd name="T66" fmla="*/ 2147483647 w 2116"/>
              <a:gd name="T67" fmla="*/ 2147483647 h 2116"/>
              <a:gd name="T68" fmla="*/ 2147483647 w 2116"/>
              <a:gd name="T69" fmla="*/ 2147483647 h 211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2116"/>
              <a:gd name="T106" fmla="*/ 0 h 2116"/>
              <a:gd name="T107" fmla="*/ 2116 w 2116"/>
              <a:gd name="T108" fmla="*/ 2116 h 211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2116" h="2116">
                <a:moveTo>
                  <a:pt x="1941" y="1111"/>
                </a:moveTo>
                <a:cubicBezTo>
                  <a:pt x="2116" y="1052"/>
                  <a:pt x="2116" y="1052"/>
                  <a:pt x="2116" y="1052"/>
                </a:cubicBezTo>
                <a:cubicBezTo>
                  <a:pt x="2107" y="917"/>
                  <a:pt x="2107" y="917"/>
                  <a:pt x="2107" y="917"/>
                </a:cubicBezTo>
                <a:cubicBezTo>
                  <a:pt x="1925" y="883"/>
                  <a:pt x="1925" y="883"/>
                  <a:pt x="1925" y="883"/>
                </a:cubicBezTo>
                <a:cubicBezTo>
                  <a:pt x="1918" y="847"/>
                  <a:pt x="1908" y="810"/>
                  <a:pt x="1896" y="774"/>
                </a:cubicBezTo>
                <a:cubicBezTo>
                  <a:pt x="2038" y="652"/>
                  <a:pt x="2038" y="652"/>
                  <a:pt x="2038" y="652"/>
                </a:cubicBezTo>
                <a:cubicBezTo>
                  <a:pt x="1979" y="532"/>
                  <a:pt x="1979" y="532"/>
                  <a:pt x="1979" y="532"/>
                </a:cubicBezTo>
                <a:cubicBezTo>
                  <a:pt x="1795" y="570"/>
                  <a:pt x="1795" y="570"/>
                  <a:pt x="1795" y="570"/>
                </a:cubicBezTo>
                <a:cubicBezTo>
                  <a:pt x="1772" y="535"/>
                  <a:pt x="1747" y="502"/>
                  <a:pt x="1720" y="471"/>
                </a:cubicBezTo>
                <a:cubicBezTo>
                  <a:pt x="1802" y="305"/>
                  <a:pt x="1802" y="305"/>
                  <a:pt x="1802" y="305"/>
                </a:cubicBezTo>
                <a:cubicBezTo>
                  <a:pt x="1700" y="217"/>
                  <a:pt x="1700" y="217"/>
                  <a:pt x="1700" y="217"/>
                </a:cubicBezTo>
                <a:cubicBezTo>
                  <a:pt x="1548" y="321"/>
                  <a:pt x="1548" y="321"/>
                  <a:pt x="1548" y="321"/>
                </a:cubicBezTo>
                <a:cubicBezTo>
                  <a:pt x="1516" y="301"/>
                  <a:pt x="1483" y="282"/>
                  <a:pt x="1450" y="265"/>
                </a:cubicBezTo>
                <a:cubicBezTo>
                  <a:pt x="1464" y="80"/>
                  <a:pt x="1464" y="80"/>
                  <a:pt x="1464" y="80"/>
                </a:cubicBezTo>
                <a:cubicBezTo>
                  <a:pt x="1336" y="37"/>
                  <a:pt x="1336" y="37"/>
                  <a:pt x="1336" y="37"/>
                </a:cubicBezTo>
                <a:cubicBezTo>
                  <a:pt x="1234" y="191"/>
                  <a:pt x="1234" y="191"/>
                  <a:pt x="1234" y="191"/>
                </a:cubicBezTo>
                <a:cubicBezTo>
                  <a:pt x="1194" y="183"/>
                  <a:pt x="1152" y="178"/>
                  <a:pt x="1111" y="175"/>
                </a:cubicBezTo>
                <a:cubicBezTo>
                  <a:pt x="1052" y="0"/>
                  <a:pt x="1052" y="0"/>
                  <a:pt x="1052" y="0"/>
                </a:cubicBezTo>
                <a:cubicBezTo>
                  <a:pt x="918" y="9"/>
                  <a:pt x="918" y="9"/>
                  <a:pt x="918" y="9"/>
                </a:cubicBezTo>
                <a:cubicBezTo>
                  <a:pt x="884" y="191"/>
                  <a:pt x="884" y="191"/>
                  <a:pt x="884" y="191"/>
                </a:cubicBezTo>
                <a:cubicBezTo>
                  <a:pt x="847" y="198"/>
                  <a:pt x="810" y="208"/>
                  <a:pt x="774" y="220"/>
                </a:cubicBezTo>
                <a:cubicBezTo>
                  <a:pt x="653" y="78"/>
                  <a:pt x="653" y="78"/>
                  <a:pt x="653" y="78"/>
                </a:cubicBezTo>
                <a:cubicBezTo>
                  <a:pt x="532" y="137"/>
                  <a:pt x="532" y="137"/>
                  <a:pt x="532" y="137"/>
                </a:cubicBezTo>
                <a:cubicBezTo>
                  <a:pt x="570" y="321"/>
                  <a:pt x="570" y="321"/>
                  <a:pt x="570" y="321"/>
                </a:cubicBezTo>
                <a:cubicBezTo>
                  <a:pt x="535" y="344"/>
                  <a:pt x="502" y="369"/>
                  <a:pt x="471" y="396"/>
                </a:cubicBezTo>
                <a:cubicBezTo>
                  <a:pt x="305" y="314"/>
                  <a:pt x="305" y="314"/>
                  <a:pt x="305" y="314"/>
                </a:cubicBezTo>
                <a:cubicBezTo>
                  <a:pt x="217" y="416"/>
                  <a:pt x="217" y="416"/>
                  <a:pt x="217" y="416"/>
                </a:cubicBezTo>
                <a:cubicBezTo>
                  <a:pt x="322" y="568"/>
                  <a:pt x="322" y="568"/>
                  <a:pt x="322" y="568"/>
                </a:cubicBezTo>
                <a:cubicBezTo>
                  <a:pt x="301" y="600"/>
                  <a:pt x="282" y="633"/>
                  <a:pt x="265" y="666"/>
                </a:cubicBezTo>
                <a:cubicBezTo>
                  <a:pt x="81" y="652"/>
                  <a:pt x="81" y="652"/>
                  <a:pt x="81" y="652"/>
                </a:cubicBezTo>
                <a:cubicBezTo>
                  <a:pt x="37" y="780"/>
                  <a:pt x="37" y="780"/>
                  <a:pt x="37" y="780"/>
                </a:cubicBezTo>
                <a:cubicBezTo>
                  <a:pt x="192" y="882"/>
                  <a:pt x="192" y="882"/>
                  <a:pt x="192" y="882"/>
                </a:cubicBezTo>
                <a:cubicBezTo>
                  <a:pt x="183" y="923"/>
                  <a:pt x="178" y="964"/>
                  <a:pt x="175" y="1005"/>
                </a:cubicBezTo>
                <a:cubicBezTo>
                  <a:pt x="0" y="1064"/>
                  <a:pt x="0" y="1064"/>
                  <a:pt x="0" y="1064"/>
                </a:cubicBezTo>
                <a:cubicBezTo>
                  <a:pt x="9" y="1198"/>
                  <a:pt x="9" y="1198"/>
                  <a:pt x="9" y="1198"/>
                </a:cubicBezTo>
                <a:cubicBezTo>
                  <a:pt x="191" y="1233"/>
                  <a:pt x="191" y="1233"/>
                  <a:pt x="191" y="1233"/>
                </a:cubicBezTo>
                <a:cubicBezTo>
                  <a:pt x="199" y="1269"/>
                  <a:pt x="208" y="1306"/>
                  <a:pt x="221" y="1342"/>
                </a:cubicBezTo>
                <a:cubicBezTo>
                  <a:pt x="78" y="1463"/>
                  <a:pt x="78" y="1463"/>
                  <a:pt x="78" y="1463"/>
                </a:cubicBezTo>
                <a:cubicBezTo>
                  <a:pt x="138" y="1584"/>
                  <a:pt x="138" y="1584"/>
                  <a:pt x="138" y="1584"/>
                </a:cubicBezTo>
                <a:cubicBezTo>
                  <a:pt x="321" y="1546"/>
                  <a:pt x="321" y="1546"/>
                  <a:pt x="321" y="1546"/>
                </a:cubicBezTo>
                <a:cubicBezTo>
                  <a:pt x="344" y="1581"/>
                  <a:pt x="369" y="1614"/>
                  <a:pt x="397" y="1645"/>
                </a:cubicBezTo>
                <a:cubicBezTo>
                  <a:pt x="314" y="1811"/>
                  <a:pt x="314" y="1811"/>
                  <a:pt x="314" y="1811"/>
                </a:cubicBezTo>
                <a:cubicBezTo>
                  <a:pt x="416" y="1899"/>
                  <a:pt x="416" y="1899"/>
                  <a:pt x="416" y="1899"/>
                </a:cubicBezTo>
                <a:cubicBezTo>
                  <a:pt x="569" y="1794"/>
                  <a:pt x="569" y="1794"/>
                  <a:pt x="569" y="1794"/>
                </a:cubicBezTo>
                <a:cubicBezTo>
                  <a:pt x="600" y="1815"/>
                  <a:pt x="633" y="1834"/>
                  <a:pt x="667" y="1851"/>
                </a:cubicBezTo>
                <a:cubicBezTo>
                  <a:pt x="653" y="2035"/>
                  <a:pt x="653" y="2035"/>
                  <a:pt x="653" y="2035"/>
                </a:cubicBezTo>
                <a:cubicBezTo>
                  <a:pt x="780" y="2079"/>
                  <a:pt x="780" y="2079"/>
                  <a:pt x="780" y="2079"/>
                </a:cubicBezTo>
                <a:cubicBezTo>
                  <a:pt x="882" y="1925"/>
                  <a:pt x="882" y="1925"/>
                  <a:pt x="882" y="1925"/>
                </a:cubicBezTo>
                <a:cubicBezTo>
                  <a:pt x="923" y="1933"/>
                  <a:pt x="964" y="1938"/>
                  <a:pt x="1005" y="1941"/>
                </a:cubicBezTo>
                <a:cubicBezTo>
                  <a:pt x="1064" y="2116"/>
                  <a:pt x="1064" y="2116"/>
                  <a:pt x="1064" y="2116"/>
                </a:cubicBezTo>
                <a:cubicBezTo>
                  <a:pt x="1199" y="2107"/>
                  <a:pt x="1199" y="2107"/>
                  <a:pt x="1199" y="2107"/>
                </a:cubicBezTo>
                <a:cubicBezTo>
                  <a:pt x="1233" y="1925"/>
                  <a:pt x="1233" y="1925"/>
                  <a:pt x="1233" y="1925"/>
                </a:cubicBezTo>
                <a:cubicBezTo>
                  <a:pt x="1269" y="1918"/>
                  <a:pt x="1306" y="1908"/>
                  <a:pt x="1342" y="1896"/>
                </a:cubicBezTo>
                <a:cubicBezTo>
                  <a:pt x="1464" y="2038"/>
                  <a:pt x="1464" y="2038"/>
                  <a:pt x="1464" y="2038"/>
                </a:cubicBezTo>
                <a:cubicBezTo>
                  <a:pt x="1584" y="1979"/>
                  <a:pt x="1584" y="1979"/>
                  <a:pt x="1584" y="1979"/>
                </a:cubicBezTo>
                <a:cubicBezTo>
                  <a:pt x="1546" y="1795"/>
                  <a:pt x="1546" y="1795"/>
                  <a:pt x="1546" y="1795"/>
                </a:cubicBezTo>
                <a:cubicBezTo>
                  <a:pt x="1581" y="1772"/>
                  <a:pt x="1614" y="1747"/>
                  <a:pt x="1645" y="1719"/>
                </a:cubicBezTo>
                <a:cubicBezTo>
                  <a:pt x="1811" y="1802"/>
                  <a:pt x="1811" y="1802"/>
                  <a:pt x="1811" y="1802"/>
                </a:cubicBezTo>
                <a:cubicBezTo>
                  <a:pt x="1899" y="1700"/>
                  <a:pt x="1899" y="1700"/>
                  <a:pt x="1899" y="1700"/>
                </a:cubicBezTo>
                <a:cubicBezTo>
                  <a:pt x="1795" y="1547"/>
                  <a:pt x="1795" y="1547"/>
                  <a:pt x="1795" y="1547"/>
                </a:cubicBezTo>
                <a:cubicBezTo>
                  <a:pt x="1816" y="1516"/>
                  <a:pt x="1834" y="1483"/>
                  <a:pt x="1851" y="1450"/>
                </a:cubicBezTo>
                <a:cubicBezTo>
                  <a:pt x="2036" y="1463"/>
                  <a:pt x="2036" y="1463"/>
                  <a:pt x="2036" y="1463"/>
                </a:cubicBezTo>
                <a:cubicBezTo>
                  <a:pt x="2079" y="1336"/>
                  <a:pt x="2079" y="1336"/>
                  <a:pt x="2079" y="1336"/>
                </a:cubicBezTo>
                <a:cubicBezTo>
                  <a:pt x="1925" y="1234"/>
                  <a:pt x="1925" y="1234"/>
                  <a:pt x="1925" y="1234"/>
                </a:cubicBezTo>
                <a:cubicBezTo>
                  <a:pt x="1933" y="1193"/>
                  <a:pt x="1938" y="1152"/>
                  <a:pt x="1941" y="1111"/>
                </a:cubicBezTo>
                <a:close/>
                <a:moveTo>
                  <a:pt x="1358" y="1669"/>
                </a:moveTo>
                <a:cubicBezTo>
                  <a:pt x="1020" y="1834"/>
                  <a:pt x="613" y="1695"/>
                  <a:pt x="447" y="1357"/>
                </a:cubicBezTo>
                <a:cubicBezTo>
                  <a:pt x="282" y="1020"/>
                  <a:pt x="421" y="613"/>
                  <a:pt x="759" y="447"/>
                </a:cubicBezTo>
                <a:cubicBezTo>
                  <a:pt x="1096" y="282"/>
                  <a:pt x="1504" y="421"/>
                  <a:pt x="1669" y="759"/>
                </a:cubicBezTo>
                <a:cubicBezTo>
                  <a:pt x="1834" y="1096"/>
                  <a:pt x="1695" y="1503"/>
                  <a:pt x="1358" y="1669"/>
                </a:cubicBezTo>
                <a:close/>
              </a:path>
            </a:pathLst>
          </a:custGeom>
          <a:solidFill>
            <a:srgbClr val="0848AF"/>
          </a:solidFill>
          <a:ln w="25400">
            <a:solidFill>
              <a:schemeClr val="bg1"/>
            </a:solidFill>
            <a:round/>
          </a:ln>
        </p:spPr>
        <p:txBody>
          <a:bodyPr/>
          <a:p>
            <a:endParaRPr lang="zh-CN" altLang="en-US"/>
          </a:p>
        </p:txBody>
      </p:sp>
      <p:sp>
        <p:nvSpPr>
          <p:cNvPr id="52234" name="Freeform 240"/>
          <p:cNvSpPr>
            <a:spLocks noEditPoints="1"/>
          </p:cNvSpPr>
          <p:nvPr/>
        </p:nvSpPr>
        <p:spPr bwMode="auto">
          <a:xfrm>
            <a:off x="2617788" y="3667125"/>
            <a:ext cx="2319337" cy="2319338"/>
          </a:xfrm>
          <a:custGeom>
            <a:avLst/>
            <a:gdLst>
              <a:gd name="T0" fmla="*/ 2147483647 w 1840"/>
              <a:gd name="T1" fmla="*/ 2147483647 h 1840"/>
              <a:gd name="T2" fmla="*/ 2147483647 w 1840"/>
              <a:gd name="T3" fmla="*/ 2147483647 h 1840"/>
              <a:gd name="T4" fmla="*/ 2147483647 w 1840"/>
              <a:gd name="T5" fmla="*/ 2147483647 h 1840"/>
              <a:gd name="T6" fmla="*/ 2147483647 w 1840"/>
              <a:gd name="T7" fmla="*/ 2147483647 h 1840"/>
              <a:gd name="T8" fmla="*/ 2147483647 w 1840"/>
              <a:gd name="T9" fmla="*/ 2147483647 h 1840"/>
              <a:gd name="T10" fmla="*/ 2147483647 w 1840"/>
              <a:gd name="T11" fmla="*/ 2147483647 h 1840"/>
              <a:gd name="T12" fmla="*/ 2147483647 w 1840"/>
              <a:gd name="T13" fmla="*/ 2147483647 h 1840"/>
              <a:gd name="T14" fmla="*/ 2147483647 w 1840"/>
              <a:gd name="T15" fmla="*/ 2147483647 h 1840"/>
              <a:gd name="T16" fmla="*/ 2147483647 w 1840"/>
              <a:gd name="T17" fmla="*/ 0 h 1840"/>
              <a:gd name="T18" fmla="*/ 2147483647 w 1840"/>
              <a:gd name="T19" fmla="*/ 2147483647 h 1840"/>
              <a:gd name="T20" fmla="*/ 2147483647 w 1840"/>
              <a:gd name="T21" fmla="*/ 2147483647 h 1840"/>
              <a:gd name="T22" fmla="*/ 2147483647 w 1840"/>
              <a:gd name="T23" fmla="*/ 2147483647 h 1840"/>
              <a:gd name="T24" fmla="*/ 2147483647 w 1840"/>
              <a:gd name="T25" fmla="*/ 2147483647 h 1840"/>
              <a:gd name="T26" fmla="*/ 2147483647 w 1840"/>
              <a:gd name="T27" fmla="*/ 2147483647 h 1840"/>
              <a:gd name="T28" fmla="*/ 2147483647 w 1840"/>
              <a:gd name="T29" fmla="*/ 2147483647 h 1840"/>
              <a:gd name="T30" fmla="*/ 2147483647 w 1840"/>
              <a:gd name="T31" fmla="*/ 2147483647 h 1840"/>
              <a:gd name="T32" fmla="*/ 0 w 1840"/>
              <a:gd name="T33" fmla="*/ 2147483647 h 1840"/>
              <a:gd name="T34" fmla="*/ 2147483647 w 1840"/>
              <a:gd name="T35" fmla="*/ 2147483647 h 1840"/>
              <a:gd name="T36" fmla="*/ 2147483647 w 1840"/>
              <a:gd name="T37" fmla="*/ 2147483647 h 1840"/>
              <a:gd name="T38" fmla="*/ 2147483647 w 1840"/>
              <a:gd name="T39" fmla="*/ 2147483647 h 1840"/>
              <a:gd name="T40" fmla="*/ 2147483647 w 1840"/>
              <a:gd name="T41" fmla="*/ 2147483647 h 1840"/>
              <a:gd name="T42" fmla="*/ 2147483647 w 1840"/>
              <a:gd name="T43" fmla="*/ 2147483647 h 1840"/>
              <a:gd name="T44" fmla="*/ 2147483647 w 1840"/>
              <a:gd name="T45" fmla="*/ 2147483647 h 1840"/>
              <a:gd name="T46" fmla="*/ 2147483647 w 1840"/>
              <a:gd name="T47" fmla="*/ 2147483647 h 1840"/>
              <a:gd name="T48" fmla="*/ 2147483647 w 1840"/>
              <a:gd name="T49" fmla="*/ 2147483647 h 1840"/>
              <a:gd name="T50" fmla="*/ 2147483647 w 1840"/>
              <a:gd name="T51" fmla="*/ 2147483647 h 1840"/>
              <a:gd name="T52" fmla="*/ 2147483647 w 1840"/>
              <a:gd name="T53" fmla="*/ 2147483647 h 1840"/>
              <a:gd name="T54" fmla="*/ 2147483647 w 1840"/>
              <a:gd name="T55" fmla="*/ 2147483647 h 1840"/>
              <a:gd name="T56" fmla="*/ 2147483647 w 1840"/>
              <a:gd name="T57" fmla="*/ 2147483647 h 1840"/>
              <a:gd name="T58" fmla="*/ 2147483647 w 1840"/>
              <a:gd name="T59" fmla="*/ 2147483647 h 1840"/>
              <a:gd name="T60" fmla="*/ 2147483647 w 1840"/>
              <a:gd name="T61" fmla="*/ 2147483647 h 1840"/>
              <a:gd name="T62" fmla="*/ 2147483647 w 1840"/>
              <a:gd name="T63" fmla="*/ 2147483647 h 1840"/>
              <a:gd name="T64" fmla="*/ 2147483647 w 1840"/>
              <a:gd name="T65" fmla="*/ 2147483647 h 1840"/>
              <a:gd name="T66" fmla="*/ 2147483647 w 1840"/>
              <a:gd name="T67" fmla="*/ 2147483647 h 1840"/>
              <a:gd name="T68" fmla="*/ 2147483647 w 1840"/>
              <a:gd name="T69" fmla="*/ 2147483647 h 1840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1840"/>
              <a:gd name="T106" fmla="*/ 0 h 1840"/>
              <a:gd name="T107" fmla="*/ 1840 w 1840"/>
              <a:gd name="T108" fmla="*/ 1840 h 1840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1840" h="1840">
                <a:moveTo>
                  <a:pt x="1827" y="1080"/>
                </a:moveTo>
                <a:cubicBezTo>
                  <a:pt x="1840" y="964"/>
                  <a:pt x="1840" y="964"/>
                  <a:pt x="1840" y="964"/>
                </a:cubicBezTo>
                <a:cubicBezTo>
                  <a:pt x="1690" y="906"/>
                  <a:pt x="1690" y="906"/>
                  <a:pt x="1690" y="906"/>
                </a:cubicBezTo>
                <a:cubicBezTo>
                  <a:pt x="1689" y="874"/>
                  <a:pt x="1687" y="841"/>
                  <a:pt x="1682" y="808"/>
                </a:cubicBezTo>
                <a:cubicBezTo>
                  <a:pt x="1823" y="726"/>
                  <a:pt x="1823" y="726"/>
                  <a:pt x="1823" y="726"/>
                </a:cubicBezTo>
                <a:cubicBezTo>
                  <a:pt x="1791" y="614"/>
                  <a:pt x="1791" y="614"/>
                  <a:pt x="1791" y="614"/>
                </a:cubicBezTo>
                <a:cubicBezTo>
                  <a:pt x="1628" y="618"/>
                  <a:pt x="1628" y="618"/>
                  <a:pt x="1628" y="618"/>
                </a:cubicBezTo>
                <a:cubicBezTo>
                  <a:pt x="1614" y="584"/>
                  <a:pt x="1597" y="552"/>
                  <a:pt x="1578" y="521"/>
                </a:cubicBezTo>
                <a:cubicBezTo>
                  <a:pt x="1675" y="392"/>
                  <a:pt x="1675" y="392"/>
                  <a:pt x="1675" y="392"/>
                </a:cubicBezTo>
                <a:cubicBezTo>
                  <a:pt x="1602" y="301"/>
                  <a:pt x="1602" y="301"/>
                  <a:pt x="1602" y="301"/>
                </a:cubicBezTo>
                <a:cubicBezTo>
                  <a:pt x="1455" y="366"/>
                  <a:pt x="1455" y="366"/>
                  <a:pt x="1455" y="366"/>
                </a:cubicBezTo>
                <a:cubicBezTo>
                  <a:pt x="1431" y="344"/>
                  <a:pt x="1406" y="322"/>
                  <a:pt x="1379" y="303"/>
                </a:cubicBezTo>
                <a:cubicBezTo>
                  <a:pt x="1420" y="147"/>
                  <a:pt x="1420" y="147"/>
                  <a:pt x="1420" y="147"/>
                </a:cubicBezTo>
                <a:cubicBezTo>
                  <a:pt x="1318" y="90"/>
                  <a:pt x="1318" y="90"/>
                  <a:pt x="1318" y="90"/>
                </a:cubicBezTo>
                <a:cubicBezTo>
                  <a:pt x="1206" y="206"/>
                  <a:pt x="1206" y="206"/>
                  <a:pt x="1206" y="206"/>
                </a:cubicBezTo>
                <a:cubicBezTo>
                  <a:pt x="1173" y="193"/>
                  <a:pt x="1139" y="181"/>
                  <a:pt x="1103" y="173"/>
                </a:cubicBezTo>
                <a:cubicBezTo>
                  <a:pt x="1080" y="13"/>
                  <a:pt x="1080" y="13"/>
                  <a:pt x="1080" y="13"/>
                </a:cubicBezTo>
                <a:cubicBezTo>
                  <a:pt x="964" y="0"/>
                  <a:pt x="964" y="0"/>
                  <a:pt x="964" y="0"/>
                </a:cubicBezTo>
                <a:cubicBezTo>
                  <a:pt x="906" y="151"/>
                  <a:pt x="906" y="151"/>
                  <a:pt x="906" y="151"/>
                </a:cubicBezTo>
                <a:cubicBezTo>
                  <a:pt x="874" y="151"/>
                  <a:pt x="841" y="154"/>
                  <a:pt x="808" y="159"/>
                </a:cubicBezTo>
                <a:cubicBezTo>
                  <a:pt x="726" y="17"/>
                  <a:pt x="726" y="17"/>
                  <a:pt x="726" y="17"/>
                </a:cubicBezTo>
                <a:cubicBezTo>
                  <a:pt x="613" y="49"/>
                  <a:pt x="613" y="49"/>
                  <a:pt x="613" y="49"/>
                </a:cubicBezTo>
                <a:cubicBezTo>
                  <a:pt x="617" y="213"/>
                  <a:pt x="617" y="213"/>
                  <a:pt x="617" y="213"/>
                </a:cubicBezTo>
                <a:cubicBezTo>
                  <a:pt x="584" y="227"/>
                  <a:pt x="552" y="244"/>
                  <a:pt x="521" y="262"/>
                </a:cubicBezTo>
                <a:cubicBezTo>
                  <a:pt x="392" y="166"/>
                  <a:pt x="392" y="166"/>
                  <a:pt x="392" y="166"/>
                </a:cubicBezTo>
                <a:cubicBezTo>
                  <a:pt x="301" y="239"/>
                  <a:pt x="301" y="239"/>
                  <a:pt x="301" y="239"/>
                </a:cubicBezTo>
                <a:cubicBezTo>
                  <a:pt x="366" y="386"/>
                  <a:pt x="366" y="386"/>
                  <a:pt x="366" y="386"/>
                </a:cubicBezTo>
                <a:cubicBezTo>
                  <a:pt x="343" y="410"/>
                  <a:pt x="322" y="435"/>
                  <a:pt x="303" y="461"/>
                </a:cubicBezTo>
                <a:cubicBezTo>
                  <a:pt x="147" y="420"/>
                  <a:pt x="147" y="420"/>
                  <a:pt x="147" y="420"/>
                </a:cubicBezTo>
                <a:cubicBezTo>
                  <a:pt x="89" y="522"/>
                  <a:pt x="89" y="522"/>
                  <a:pt x="89" y="522"/>
                </a:cubicBezTo>
                <a:cubicBezTo>
                  <a:pt x="206" y="634"/>
                  <a:pt x="206" y="634"/>
                  <a:pt x="206" y="634"/>
                </a:cubicBezTo>
                <a:cubicBezTo>
                  <a:pt x="192" y="668"/>
                  <a:pt x="181" y="702"/>
                  <a:pt x="173" y="737"/>
                </a:cubicBezTo>
                <a:cubicBezTo>
                  <a:pt x="13" y="760"/>
                  <a:pt x="13" y="760"/>
                  <a:pt x="13" y="760"/>
                </a:cubicBezTo>
                <a:cubicBezTo>
                  <a:pt x="0" y="877"/>
                  <a:pt x="0" y="877"/>
                  <a:pt x="0" y="877"/>
                </a:cubicBezTo>
                <a:cubicBezTo>
                  <a:pt x="151" y="934"/>
                  <a:pt x="151" y="934"/>
                  <a:pt x="151" y="934"/>
                </a:cubicBezTo>
                <a:cubicBezTo>
                  <a:pt x="151" y="967"/>
                  <a:pt x="154" y="1000"/>
                  <a:pt x="159" y="1032"/>
                </a:cubicBezTo>
                <a:cubicBezTo>
                  <a:pt x="17" y="1115"/>
                  <a:pt x="17" y="1115"/>
                  <a:pt x="17" y="1115"/>
                </a:cubicBezTo>
                <a:cubicBezTo>
                  <a:pt x="49" y="1227"/>
                  <a:pt x="49" y="1227"/>
                  <a:pt x="49" y="1227"/>
                </a:cubicBezTo>
                <a:cubicBezTo>
                  <a:pt x="212" y="1223"/>
                  <a:pt x="212" y="1223"/>
                  <a:pt x="212" y="1223"/>
                </a:cubicBezTo>
                <a:cubicBezTo>
                  <a:pt x="227" y="1257"/>
                  <a:pt x="243" y="1289"/>
                  <a:pt x="262" y="1320"/>
                </a:cubicBezTo>
                <a:cubicBezTo>
                  <a:pt x="166" y="1449"/>
                  <a:pt x="166" y="1449"/>
                  <a:pt x="166" y="1449"/>
                </a:cubicBezTo>
                <a:cubicBezTo>
                  <a:pt x="239" y="1540"/>
                  <a:pt x="239" y="1540"/>
                  <a:pt x="239" y="1540"/>
                </a:cubicBezTo>
                <a:cubicBezTo>
                  <a:pt x="386" y="1474"/>
                  <a:pt x="386" y="1474"/>
                  <a:pt x="386" y="1474"/>
                </a:cubicBezTo>
                <a:cubicBezTo>
                  <a:pt x="410" y="1497"/>
                  <a:pt x="435" y="1518"/>
                  <a:pt x="461" y="1538"/>
                </a:cubicBezTo>
                <a:cubicBezTo>
                  <a:pt x="420" y="1694"/>
                  <a:pt x="420" y="1694"/>
                  <a:pt x="420" y="1694"/>
                </a:cubicBezTo>
                <a:cubicBezTo>
                  <a:pt x="522" y="1751"/>
                  <a:pt x="522" y="1751"/>
                  <a:pt x="522" y="1751"/>
                </a:cubicBezTo>
                <a:cubicBezTo>
                  <a:pt x="634" y="1635"/>
                  <a:pt x="634" y="1635"/>
                  <a:pt x="634" y="1635"/>
                </a:cubicBezTo>
                <a:cubicBezTo>
                  <a:pt x="667" y="1648"/>
                  <a:pt x="702" y="1659"/>
                  <a:pt x="737" y="1668"/>
                </a:cubicBezTo>
                <a:cubicBezTo>
                  <a:pt x="760" y="1827"/>
                  <a:pt x="760" y="1827"/>
                  <a:pt x="760" y="1827"/>
                </a:cubicBezTo>
                <a:cubicBezTo>
                  <a:pt x="876" y="1840"/>
                  <a:pt x="876" y="1840"/>
                  <a:pt x="876" y="1840"/>
                </a:cubicBezTo>
                <a:cubicBezTo>
                  <a:pt x="934" y="1690"/>
                  <a:pt x="934" y="1690"/>
                  <a:pt x="934" y="1690"/>
                </a:cubicBezTo>
                <a:cubicBezTo>
                  <a:pt x="967" y="1689"/>
                  <a:pt x="1000" y="1687"/>
                  <a:pt x="1032" y="1682"/>
                </a:cubicBezTo>
                <a:cubicBezTo>
                  <a:pt x="1114" y="1823"/>
                  <a:pt x="1114" y="1823"/>
                  <a:pt x="1114" y="1823"/>
                </a:cubicBezTo>
                <a:cubicBezTo>
                  <a:pt x="1227" y="1791"/>
                  <a:pt x="1227" y="1791"/>
                  <a:pt x="1227" y="1791"/>
                </a:cubicBezTo>
                <a:cubicBezTo>
                  <a:pt x="1223" y="1628"/>
                  <a:pt x="1223" y="1628"/>
                  <a:pt x="1223" y="1628"/>
                </a:cubicBezTo>
                <a:cubicBezTo>
                  <a:pt x="1256" y="1614"/>
                  <a:pt x="1289" y="1597"/>
                  <a:pt x="1319" y="1579"/>
                </a:cubicBezTo>
                <a:cubicBezTo>
                  <a:pt x="1448" y="1675"/>
                  <a:pt x="1448" y="1675"/>
                  <a:pt x="1448" y="1675"/>
                </a:cubicBezTo>
                <a:cubicBezTo>
                  <a:pt x="1540" y="1602"/>
                  <a:pt x="1540" y="1602"/>
                  <a:pt x="1540" y="1602"/>
                </a:cubicBezTo>
                <a:cubicBezTo>
                  <a:pt x="1474" y="1455"/>
                  <a:pt x="1474" y="1455"/>
                  <a:pt x="1474" y="1455"/>
                </a:cubicBezTo>
                <a:cubicBezTo>
                  <a:pt x="1497" y="1431"/>
                  <a:pt x="1518" y="1406"/>
                  <a:pt x="1538" y="1380"/>
                </a:cubicBezTo>
                <a:cubicBezTo>
                  <a:pt x="1694" y="1420"/>
                  <a:pt x="1694" y="1420"/>
                  <a:pt x="1694" y="1420"/>
                </a:cubicBezTo>
                <a:cubicBezTo>
                  <a:pt x="1751" y="1318"/>
                  <a:pt x="1751" y="1318"/>
                  <a:pt x="1751" y="1318"/>
                </a:cubicBezTo>
                <a:cubicBezTo>
                  <a:pt x="1635" y="1207"/>
                  <a:pt x="1635" y="1207"/>
                  <a:pt x="1635" y="1207"/>
                </a:cubicBezTo>
                <a:cubicBezTo>
                  <a:pt x="1648" y="1173"/>
                  <a:pt x="1659" y="1139"/>
                  <a:pt x="1668" y="1104"/>
                </a:cubicBezTo>
                <a:lnTo>
                  <a:pt x="1827" y="1080"/>
                </a:lnTo>
                <a:close/>
                <a:moveTo>
                  <a:pt x="1081" y="1490"/>
                </a:moveTo>
                <a:cubicBezTo>
                  <a:pt x="766" y="1579"/>
                  <a:pt x="439" y="1396"/>
                  <a:pt x="350" y="1081"/>
                </a:cubicBezTo>
                <a:cubicBezTo>
                  <a:pt x="262" y="767"/>
                  <a:pt x="445" y="439"/>
                  <a:pt x="759" y="351"/>
                </a:cubicBezTo>
                <a:cubicBezTo>
                  <a:pt x="1074" y="262"/>
                  <a:pt x="1401" y="445"/>
                  <a:pt x="1490" y="760"/>
                </a:cubicBezTo>
                <a:cubicBezTo>
                  <a:pt x="1579" y="1074"/>
                  <a:pt x="1396" y="1401"/>
                  <a:pt x="1081" y="1490"/>
                </a:cubicBezTo>
                <a:close/>
              </a:path>
            </a:pathLst>
          </a:custGeom>
          <a:solidFill>
            <a:srgbClr val="0848AF"/>
          </a:solidFill>
          <a:ln w="25400">
            <a:solidFill>
              <a:schemeClr val="bg1"/>
            </a:solidFill>
            <a:round/>
          </a:ln>
        </p:spPr>
        <p:txBody>
          <a:bodyPr/>
          <a:p>
            <a:endParaRPr lang="zh-CN" altLang="en-US"/>
          </a:p>
        </p:txBody>
      </p:sp>
      <p:sp>
        <p:nvSpPr>
          <p:cNvPr id="154638" name="Freeform 241"/>
          <p:cNvSpPr>
            <a:spLocks noEditPoints="1"/>
          </p:cNvSpPr>
          <p:nvPr/>
        </p:nvSpPr>
        <p:spPr bwMode="auto">
          <a:xfrm>
            <a:off x="1152525" y="3178175"/>
            <a:ext cx="1682750" cy="1682750"/>
          </a:xfrm>
          <a:custGeom>
            <a:avLst/>
            <a:gdLst>
              <a:gd name="T0" fmla="*/ 2147483647 w 1335"/>
              <a:gd name="T1" fmla="*/ 2147483647 h 1335"/>
              <a:gd name="T2" fmla="*/ 2147483647 w 1335"/>
              <a:gd name="T3" fmla="*/ 2147483647 h 1335"/>
              <a:gd name="T4" fmla="*/ 2147483647 w 1335"/>
              <a:gd name="T5" fmla="*/ 2147483647 h 1335"/>
              <a:gd name="T6" fmla="*/ 2147483647 w 1335"/>
              <a:gd name="T7" fmla="*/ 2147483647 h 1335"/>
              <a:gd name="T8" fmla="*/ 2147483647 w 1335"/>
              <a:gd name="T9" fmla="*/ 2147483647 h 1335"/>
              <a:gd name="T10" fmla="*/ 2147483647 w 1335"/>
              <a:gd name="T11" fmla="*/ 2147483647 h 1335"/>
              <a:gd name="T12" fmla="*/ 2147483647 w 1335"/>
              <a:gd name="T13" fmla="*/ 2147483647 h 1335"/>
              <a:gd name="T14" fmla="*/ 2147483647 w 1335"/>
              <a:gd name="T15" fmla="*/ 2147483647 h 1335"/>
              <a:gd name="T16" fmla="*/ 2147483647 w 1335"/>
              <a:gd name="T17" fmla="*/ 0 h 1335"/>
              <a:gd name="T18" fmla="*/ 2147483647 w 1335"/>
              <a:gd name="T19" fmla="*/ 2147483647 h 1335"/>
              <a:gd name="T20" fmla="*/ 2147483647 w 1335"/>
              <a:gd name="T21" fmla="*/ 2147483647 h 1335"/>
              <a:gd name="T22" fmla="*/ 2147483647 w 1335"/>
              <a:gd name="T23" fmla="*/ 2147483647 h 1335"/>
              <a:gd name="T24" fmla="*/ 2147483647 w 1335"/>
              <a:gd name="T25" fmla="*/ 2147483647 h 1335"/>
              <a:gd name="T26" fmla="*/ 2147483647 w 1335"/>
              <a:gd name="T27" fmla="*/ 2147483647 h 1335"/>
              <a:gd name="T28" fmla="*/ 2147483647 w 1335"/>
              <a:gd name="T29" fmla="*/ 2147483647 h 1335"/>
              <a:gd name="T30" fmla="*/ 2147483647 w 1335"/>
              <a:gd name="T31" fmla="*/ 2147483647 h 1335"/>
              <a:gd name="T32" fmla="*/ 0 w 1335"/>
              <a:gd name="T33" fmla="*/ 2147483647 h 1335"/>
              <a:gd name="T34" fmla="*/ 2147483647 w 1335"/>
              <a:gd name="T35" fmla="*/ 2147483647 h 1335"/>
              <a:gd name="T36" fmla="*/ 2147483647 w 1335"/>
              <a:gd name="T37" fmla="*/ 2147483647 h 1335"/>
              <a:gd name="T38" fmla="*/ 2147483647 w 1335"/>
              <a:gd name="T39" fmla="*/ 2147483647 h 1335"/>
              <a:gd name="T40" fmla="*/ 2147483647 w 1335"/>
              <a:gd name="T41" fmla="*/ 2147483647 h 1335"/>
              <a:gd name="T42" fmla="*/ 2147483647 w 1335"/>
              <a:gd name="T43" fmla="*/ 2147483647 h 1335"/>
              <a:gd name="T44" fmla="*/ 2147483647 w 1335"/>
              <a:gd name="T45" fmla="*/ 2147483647 h 1335"/>
              <a:gd name="T46" fmla="*/ 2147483647 w 1335"/>
              <a:gd name="T47" fmla="*/ 2147483647 h 1335"/>
              <a:gd name="T48" fmla="*/ 2147483647 w 1335"/>
              <a:gd name="T49" fmla="*/ 2147483647 h 1335"/>
              <a:gd name="T50" fmla="*/ 2147483647 w 1335"/>
              <a:gd name="T51" fmla="*/ 2147483647 h 1335"/>
              <a:gd name="T52" fmla="*/ 2147483647 w 1335"/>
              <a:gd name="T53" fmla="*/ 2147483647 h 1335"/>
              <a:gd name="T54" fmla="*/ 2147483647 w 1335"/>
              <a:gd name="T55" fmla="*/ 2147483647 h 1335"/>
              <a:gd name="T56" fmla="*/ 2147483647 w 1335"/>
              <a:gd name="T57" fmla="*/ 2147483647 h 1335"/>
              <a:gd name="T58" fmla="*/ 2147483647 w 1335"/>
              <a:gd name="T59" fmla="*/ 2147483647 h 1335"/>
              <a:gd name="T60" fmla="*/ 2147483647 w 1335"/>
              <a:gd name="T61" fmla="*/ 2147483647 h 1335"/>
              <a:gd name="T62" fmla="*/ 2147483647 w 1335"/>
              <a:gd name="T63" fmla="*/ 2147483647 h 1335"/>
              <a:gd name="T64" fmla="*/ 2147483647 w 1335"/>
              <a:gd name="T65" fmla="*/ 2147483647 h 1335"/>
              <a:gd name="T66" fmla="*/ 2147483647 w 1335"/>
              <a:gd name="T67" fmla="*/ 2147483647 h 1335"/>
              <a:gd name="T68" fmla="*/ 2147483647 w 1335"/>
              <a:gd name="T69" fmla="*/ 2147483647 h 1335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1335"/>
              <a:gd name="T106" fmla="*/ 0 h 1335"/>
              <a:gd name="T107" fmla="*/ 1335 w 1335"/>
              <a:gd name="T108" fmla="*/ 1335 h 1335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1335" h="1335">
                <a:moveTo>
                  <a:pt x="1326" y="784"/>
                </a:moveTo>
                <a:cubicBezTo>
                  <a:pt x="1335" y="699"/>
                  <a:pt x="1335" y="699"/>
                  <a:pt x="1335" y="699"/>
                </a:cubicBezTo>
                <a:cubicBezTo>
                  <a:pt x="1226" y="658"/>
                  <a:pt x="1226" y="658"/>
                  <a:pt x="1226" y="658"/>
                </a:cubicBezTo>
                <a:cubicBezTo>
                  <a:pt x="1226" y="634"/>
                  <a:pt x="1224" y="610"/>
                  <a:pt x="1220" y="586"/>
                </a:cubicBezTo>
                <a:cubicBezTo>
                  <a:pt x="1323" y="527"/>
                  <a:pt x="1323" y="527"/>
                  <a:pt x="1323" y="527"/>
                </a:cubicBezTo>
                <a:cubicBezTo>
                  <a:pt x="1300" y="445"/>
                  <a:pt x="1300" y="445"/>
                  <a:pt x="1300" y="445"/>
                </a:cubicBezTo>
                <a:cubicBezTo>
                  <a:pt x="1181" y="448"/>
                  <a:pt x="1181" y="448"/>
                  <a:pt x="1181" y="448"/>
                </a:cubicBezTo>
                <a:cubicBezTo>
                  <a:pt x="1171" y="424"/>
                  <a:pt x="1159" y="400"/>
                  <a:pt x="1145" y="378"/>
                </a:cubicBezTo>
                <a:cubicBezTo>
                  <a:pt x="1215" y="284"/>
                  <a:pt x="1215" y="284"/>
                  <a:pt x="1215" y="284"/>
                </a:cubicBezTo>
                <a:cubicBezTo>
                  <a:pt x="1162" y="218"/>
                  <a:pt x="1162" y="218"/>
                  <a:pt x="1162" y="218"/>
                </a:cubicBezTo>
                <a:cubicBezTo>
                  <a:pt x="1055" y="266"/>
                  <a:pt x="1055" y="266"/>
                  <a:pt x="1055" y="266"/>
                </a:cubicBezTo>
                <a:cubicBezTo>
                  <a:pt x="1038" y="249"/>
                  <a:pt x="1020" y="234"/>
                  <a:pt x="1001" y="219"/>
                </a:cubicBezTo>
                <a:cubicBezTo>
                  <a:pt x="1031" y="106"/>
                  <a:pt x="1031" y="106"/>
                  <a:pt x="1031" y="106"/>
                </a:cubicBezTo>
                <a:cubicBezTo>
                  <a:pt x="956" y="65"/>
                  <a:pt x="956" y="65"/>
                  <a:pt x="956" y="65"/>
                </a:cubicBezTo>
                <a:cubicBezTo>
                  <a:pt x="875" y="149"/>
                  <a:pt x="875" y="149"/>
                  <a:pt x="875" y="149"/>
                </a:cubicBezTo>
                <a:cubicBezTo>
                  <a:pt x="851" y="139"/>
                  <a:pt x="826" y="131"/>
                  <a:pt x="801" y="125"/>
                </a:cubicBezTo>
                <a:cubicBezTo>
                  <a:pt x="784" y="9"/>
                  <a:pt x="784" y="9"/>
                  <a:pt x="784" y="9"/>
                </a:cubicBezTo>
                <a:cubicBezTo>
                  <a:pt x="699" y="0"/>
                  <a:pt x="699" y="0"/>
                  <a:pt x="699" y="0"/>
                </a:cubicBezTo>
                <a:cubicBezTo>
                  <a:pt x="658" y="109"/>
                  <a:pt x="658" y="109"/>
                  <a:pt x="658" y="109"/>
                </a:cubicBezTo>
                <a:cubicBezTo>
                  <a:pt x="634" y="109"/>
                  <a:pt x="610" y="111"/>
                  <a:pt x="586" y="115"/>
                </a:cubicBezTo>
                <a:cubicBezTo>
                  <a:pt x="527" y="12"/>
                  <a:pt x="527" y="12"/>
                  <a:pt x="527" y="12"/>
                </a:cubicBezTo>
                <a:cubicBezTo>
                  <a:pt x="445" y="35"/>
                  <a:pt x="445" y="35"/>
                  <a:pt x="445" y="35"/>
                </a:cubicBezTo>
                <a:cubicBezTo>
                  <a:pt x="448" y="154"/>
                  <a:pt x="448" y="154"/>
                  <a:pt x="448" y="154"/>
                </a:cubicBezTo>
                <a:cubicBezTo>
                  <a:pt x="424" y="164"/>
                  <a:pt x="400" y="176"/>
                  <a:pt x="378" y="190"/>
                </a:cubicBezTo>
                <a:cubicBezTo>
                  <a:pt x="284" y="120"/>
                  <a:pt x="284" y="120"/>
                  <a:pt x="284" y="120"/>
                </a:cubicBezTo>
                <a:cubicBezTo>
                  <a:pt x="218" y="173"/>
                  <a:pt x="218" y="173"/>
                  <a:pt x="218" y="173"/>
                </a:cubicBezTo>
                <a:cubicBezTo>
                  <a:pt x="266" y="280"/>
                  <a:pt x="266" y="280"/>
                  <a:pt x="266" y="280"/>
                </a:cubicBezTo>
                <a:cubicBezTo>
                  <a:pt x="249" y="297"/>
                  <a:pt x="234" y="315"/>
                  <a:pt x="220" y="334"/>
                </a:cubicBezTo>
                <a:cubicBezTo>
                  <a:pt x="106" y="305"/>
                  <a:pt x="106" y="305"/>
                  <a:pt x="106" y="305"/>
                </a:cubicBezTo>
                <a:cubicBezTo>
                  <a:pt x="65" y="379"/>
                  <a:pt x="65" y="379"/>
                  <a:pt x="65" y="379"/>
                </a:cubicBezTo>
                <a:cubicBezTo>
                  <a:pt x="149" y="460"/>
                  <a:pt x="149" y="460"/>
                  <a:pt x="149" y="460"/>
                </a:cubicBezTo>
                <a:cubicBezTo>
                  <a:pt x="139" y="484"/>
                  <a:pt x="131" y="509"/>
                  <a:pt x="125" y="535"/>
                </a:cubicBezTo>
                <a:cubicBezTo>
                  <a:pt x="9" y="551"/>
                  <a:pt x="9" y="551"/>
                  <a:pt x="9" y="551"/>
                </a:cubicBezTo>
                <a:cubicBezTo>
                  <a:pt x="0" y="636"/>
                  <a:pt x="0" y="636"/>
                  <a:pt x="0" y="636"/>
                </a:cubicBezTo>
                <a:cubicBezTo>
                  <a:pt x="109" y="678"/>
                  <a:pt x="109" y="678"/>
                  <a:pt x="109" y="678"/>
                </a:cubicBezTo>
                <a:cubicBezTo>
                  <a:pt x="110" y="701"/>
                  <a:pt x="111" y="725"/>
                  <a:pt x="115" y="749"/>
                </a:cubicBezTo>
                <a:cubicBezTo>
                  <a:pt x="12" y="809"/>
                  <a:pt x="12" y="809"/>
                  <a:pt x="12" y="809"/>
                </a:cubicBezTo>
                <a:cubicBezTo>
                  <a:pt x="35" y="890"/>
                  <a:pt x="35" y="890"/>
                  <a:pt x="35" y="890"/>
                </a:cubicBezTo>
                <a:cubicBezTo>
                  <a:pt x="154" y="887"/>
                  <a:pt x="154" y="887"/>
                  <a:pt x="154" y="887"/>
                </a:cubicBezTo>
                <a:cubicBezTo>
                  <a:pt x="164" y="912"/>
                  <a:pt x="177" y="935"/>
                  <a:pt x="190" y="957"/>
                </a:cubicBezTo>
                <a:cubicBezTo>
                  <a:pt x="120" y="1051"/>
                  <a:pt x="120" y="1051"/>
                  <a:pt x="120" y="1051"/>
                </a:cubicBezTo>
                <a:cubicBezTo>
                  <a:pt x="173" y="1117"/>
                  <a:pt x="173" y="1117"/>
                  <a:pt x="173" y="1117"/>
                </a:cubicBezTo>
                <a:cubicBezTo>
                  <a:pt x="280" y="1070"/>
                  <a:pt x="280" y="1070"/>
                  <a:pt x="280" y="1070"/>
                </a:cubicBezTo>
                <a:cubicBezTo>
                  <a:pt x="297" y="1086"/>
                  <a:pt x="315" y="1102"/>
                  <a:pt x="334" y="1116"/>
                </a:cubicBezTo>
                <a:cubicBezTo>
                  <a:pt x="305" y="1229"/>
                  <a:pt x="305" y="1229"/>
                  <a:pt x="305" y="1229"/>
                </a:cubicBezTo>
                <a:cubicBezTo>
                  <a:pt x="379" y="1270"/>
                  <a:pt x="379" y="1270"/>
                  <a:pt x="379" y="1270"/>
                </a:cubicBezTo>
                <a:cubicBezTo>
                  <a:pt x="460" y="1186"/>
                  <a:pt x="460" y="1186"/>
                  <a:pt x="460" y="1186"/>
                </a:cubicBezTo>
                <a:cubicBezTo>
                  <a:pt x="484" y="1196"/>
                  <a:pt x="509" y="1204"/>
                  <a:pt x="535" y="1210"/>
                </a:cubicBezTo>
                <a:cubicBezTo>
                  <a:pt x="551" y="1326"/>
                  <a:pt x="551" y="1326"/>
                  <a:pt x="551" y="1326"/>
                </a:cubicBezTo>
                <a:cubicBezTo>
                  <a:pt x="636" y="1335"/>
                  <a:pt x="636" y="1335"/>
                  <a:pt x="636" y="1335"/>
                </a:cubicBezTo>
                <a:cubicBezTo>
                  <a:pt x="678" y="1226"/>
                  <a:pt x="678" y="1226"/>
                  <a:pt x="678" y="1226"/>
                </a:cubicBezTo>
                <a:cubicBezTo>
                  <a:pt x="701" y="1226"/>
                  <a:pt x="725" y="1224"/>
                  <a:pt x="749" y="1220"/>
                </a:cubicBezTo>
                <a:cubicBezTo>
                  <a:pt x="808" y="1323"/>
                  <a:pt x="808" y="1323"/>
                  <a:pt x="808" y="1323"/>
                </a:cubicBezTo>
                <a:cubicBezTo>
                  <a:pt x="890" y="1299"/>
                  <a:pt x="890" y="1299"/>
                  <a:pt x="890" y="1299"/>
                </a:cubicBezTo>
                <a:cubicBezTo>
                  <a:pt x="887" y="1181"/>
                  <a:pt x="887" y="1181"/>
                  <a:pt x="887" y="1181"/>
                </a:cubicBezTo>
                <a:cubicBezTo>
                  <a:pt x="912" y="1171"/>
                  <a:pt x="935" y="1159"/>
                  <a:pt x="957" y="1145"/>
                </a:cubicBezTo>
                <a:cubicBezTo>
                  <a:pt x="1051" y="1215"/>
                  <a:pt x="1051" y="1215"/>
                  <a:pt x="1051" y="1215"/>
                </a:cubicBezTo>
                <a:cubicBezTo>
                  <a:pt x="1117" y="1162"/>
                  <a:pt x="1117" y="1162"/>
                  <a:pt x="1117" y="1162"/>
                </a:cubicBezTo>
                <a:cubicBezTo>
                  <a:pt x="1070" y="1055"/>
                  <a:pt x="1070" y="1055"/>
                  <a:pt x="1070" y="1055"/>
                </a:cubicBezTo>
                <a:cubicBezTo>
                  <a:pt x="1086" y="1038"/>
                  <a:pt x="1102" y="1020"/>
                  <a:pt x="1116" y="1001"/>
                </a:cubicBezTo>
                <a:cubicBezTo>
                  <a:pt x="1229" y="1031"/>
                  <a:pt x="1229" y="1031"/>
                  <a:pt x="1229" y="1031"/>
                </a:cubicBezTo>
                <a:cubicBezTo>
                  <a:pt x="1271" y="956"/>
                  <a:pt x="1271" y="956"/>
                  <a:pt x="1271" y="956"/>
                </a:cubicBezTo>
                <a:cubicBezTo>
                  <a:pt x="1186" y="875"/>
                  <a:pt x="1186" y="875"/>
                  <a:pt x="1186" y="875"/>
                </a:cubicBezTo>
                <a:cubicBezTo>
                  <a:pt x="1196" y="851"/>
                  <a:pt x="1204" y="826"/>
                  <a:pt x="1210" y="801"/>
                </a:cubicBezTo>
                <a:lnTo>
                  <a:pt x="1326" y="784"/>
                </a:lnTo>
                <a:close/>
                <a:moveTo>
                  <a:pt x="776" y="1050"/>
                </a:moveTo>
                <a:cubicBezTo>
                  <a:pt x="565" y="1109"/>
                  <a:pt x="345" y="986"/>
                  <a:pt x="286" y="775"/>
                </a:cubicBezTo>
                <a:cubicBezTo>
                  <a:pt x="226" y="564"/>
                  <a:pt x="349" y="345"/>
                  <a:pt x="560" y="286"/>
                </a:cubicBezTo>
                <a:cubicBezTo>
                  <a:pt x="771" y="226"/>
                  <a:pt x="990" y="349"/>
                  <a:pt x="1050" y="560"/>
                </a:cubicBezTo>
                <a:cubicBezTo>
                  <a:pt x="1109" y="771"/>
                  <a:pt x="987" y="990"/>
                  <a:pt x="776" y="1050"/>
                </a:cubicBezTo>
                <a:close/>
              </a:path>
            </a:pathLst>
          </a:custGeom>
          <a:solidFill>
            <a:srgbClr val="808080"/>
          </a:solidFill>
          <a:ln w="25400">
            <a:solidFill>
              <a:schemeClr val="bg1"/>
            </a:solidFill>
            <a:round/>
          </a:ln>
        </p:spPr>
        <p:txBody>
          <a:bodyPr/>
          <a:p>
            <a:endParaRPr lang="zh-CN" altLang="en-US"/>
          </a:p>
        </p:txBody>
      </p:sp>
      <p:sp>
        <p:nvSpPr>
          <p:cNvPr id="52236" name="Freeform 247"/>
          <p:cNvSpPr>
            <a:spLocks noEditPoints="1"/>
          </p:cNvSpPr>
          <p:nvPr/>
        </p:nvSpPr>
        <p:spPr bwMode="auto">
          <a:xfrm>
            <a:off x="3462338" y="4513263"/>
            <a:ext cx="630237" cy="628650"/>
          </a:xfrm>
          <a:custGeom>
            <a:avLst/>
            <a:gdLst>
              <a:gd name="T0" fmla="*/ 2147483647 w 500"/>
              <a:gd name="T1" fmla="*/ 2147483647 h 499"/>
              <a:gd name="T2" fmla="*/ 0 w 500"/>
              <a:gd name="T3" fmla="*/ 2147483647 h 499"/>
              <a:gd name="T4" fmla="*/ 2147483647 w 500"/>
              <a:gd name="T5" fmla="*/ 0 h 499"/>
              <a:gd name="T6" fmla="*/ 2147483647 w 500"/>
              <a:gd name="T7" fmla="*/ 2147483647 h 499"/>
              <a:gd name="T8" fmla="*/ 2147483647 w 500"/>
              <a:gd name="T9" fmla="*/ 2147483647 h 499"/>
              <a:gd name="T10" fmla="*/ 2147483647 w 500"/>
              <a:gd name="T11" fmla="*/ 2147483647 h 499"/>
              <a:gd name="T12" fmla="*/ 2147483647 w 500"/>
              <a:gd name="T13" fmla="*/ 2147483647 h 499"/>
              <a:gd name="T14" fmla="*/ 2147483647 w 500"/>
              <a:gd name="T15" fmla="*/ 2147483647 h 499"/>
              <a:gd name="T16" fmla="*/ 2147483647 w 500"/>
              <a:gd name="T17" fmla="*/ 2147483647 h 499"/>
              <a:gd name="T18" fmla="*/ 2147483647 w 500"/>
              <a:gd name="T19" fmla="*/ 2147483647 h 49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500"/>
              <a:gd name="T31" fmla="*/ 0 h 499"/>
              <a:gd name="T32" fmla="*/ 500 w 500"/>
              <a:gd name="T33" fmla="*/ 499 h 499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500" h="499">
                <a:moveTo>
                  <a:pt x="250" y="499"/>
                </a:moveTo>
                <a:cubicBezTo>
                  <a:pt x="112" y="499"/>
                  <a:pt x="0" y="387"/>
                  <a:pt x="0" y="249"/>
                </a:cubicBezTo>
                <a:cubicBezTo>
                  <a:pt x="0" y="112"/>
                  <a:pt x="112" y="0"/>
                  <a:pt x="250" y="0"/>
                </a:cubicBezTo>
                <a:cubicBezTo>
                  <a:pt x="388" y="0"/>
                  <a:pt x="500" y="112"/>
                  <a:pt x="500" y="249"/>
                </a:cubicBezTo>
                <a:cubicBezTo>
                  <a:pt x="500" y="387"/>
                  <a:pt x="388" y="499"/>
                  <a:pt x="250" y="499"/>
                </a:cubicBezTo>
                <a:close/>
                <a:moveTo>
                  <a:pt x="250" y="140"/>
                </a:moveTo>
                <a:cubicBezTo>
                  <a:pt x="190" y="140"/>
                  <a:pt x="140" y="189"/>
                  <a:pt x="140" y="249"/>
                </a:cubicBezTo>
                <a:cubicBezTo>
                  <a:pt x="140" y="310"/>
                  <a:pt x="190" y="359"/>
                  <a:pt x="250" y="359"/>
                </a:cubicBezTo>
                <a:cubicBezTo>
                  <a:pt x="311" y="359"/>
                  <a:pt x="360" y="310"/>
                  <a:pt x="360" y="249"/>
                </a:cubicBezTo>
                <a:cubicBezTo>
                  <a:pt x="360" y="189"/>
                  <a:pt x="311" y="140"/>
                  <a:pt x="250" y="140"/>
                </a:cubicBezTo>
                <a:close/>
              </a:path>
            </a:pathLst>
          </a:custGeom>
          <a:solidFill>
            <a:srgbClr val="0848AF"/>
          </a:solidFill>
          <a:ln w="25400">
            <a:solidFill>
              <a:schemeClr val="bg1"/>
            </a:solidFill>
            <a:round/>
          </a:ln>
        </p:spPr>
        <p:txBody>
          <a:bodyPr/>
          <a:p>
            <a:endParaRPr lang="zh-CN" altLang="en-US"/>
          </a:p>
        </p:txBody>
      </p:sp>
      <p:sp>
        <p:nvSpPr>
          <p:cNvPr id="52237" name="Freeform 248"/>
          <p:cNvSpPr>
            <a:spLocks noEditPoints="1"/>
          </p:cNvSpPr>
          <p:nvPr/>
        </p:nvSpPr>
        <p:spPr bwMode="auto">
          <a:xfrm>
            <a:off x="5559425" y="3392488"/>
            <a:ext cx="722313" cy="725487"/>
          </a:xfrm>
          <a:custGeom>
            <a:avLst/>
            <a:gdLst>
              <a:gd name="T0" fmla="*/ 2147483647 w 574"/>
              <a:gd name="T1" fmla="*/ 2147483647 h 575"/>
              <a:gd name="T2" fmla="*/ 0 w 574"/>
              <a:gd name="T3" fmla="*/ 2147483647 h 575"/>
              <a:gd name="T4" fmla="*/ 2147483647 w 574"/>
              <a:gd name="T5" fmla="*/ 0 h 575"/>
              <a:gd name="T6" fmla="*/ 2147483647 w 574"/>
              <a:gd name="T7" fmla="*/ 2147483647 h 575"/>
              <a:gd name="T8" fmla="*/ 2147483647 w 574"/>
              <a:gd name="T9" fmla="*/ 2147483647 h 575"/>
              <a:gd name="T10" fmla="*/ 2147483647 w 574"/>
              <a:gd name="T11" fmla="*/ 2147483647 h 575"/>
              <a:gd name="T12" fmla="*/ 2147483647 w 574"/>
              <a:gd name="T13" fmla="*/ 2147483647 h 575"/>
              <a:gd name="T14" fmla="*/ 2147483647 w 574"/>
              <a:gd name="T15" fmla="*/ 2147483647 h 575"/>
              <a:gd name="T16" fmla="*/ 2147483647 w 574"/>
              <a:gd name="T17" fmla="*/ 2147483647 h 575"/>
              <a:gd name="T18" fmla="*/ 2147483647 w 574"/>
              <a:gd name="T19" fmla="*/ 2147483647 h 57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574"/>
              <a:gd name="T31" fmla="*/ 0 h 575"/>
              <a:gd name="T32" fmla="*/ 574 w 574"/>
              <a:gd name="T33" fmla="*/ 575 h 57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574" h="575">
                <a:moveTo>
                  <a:pt x="287" y="575"/>
                </a:moveTo>
                <a:cubicBezTo>
                  <a:pt x="129" y="575"/>
                  <a:pt x="0" y="446"/>
                  <a:pt x="0" y="287"/>
                </a:cubicBezTo>
                <a:cubicBezTo>
                  <a:pt x="0" y="129"/>
                  <a:pt x="129" y="0"/>
                  <a:pt x="287" y="0"/>
                </a:cubicBezTo>
                <a:cubicBezTo>
                  <a:pt x="446" y="0"/>
                  <a:pt x="574" y="129"/>
                  <a:pt x="574" y="287"/>
                </a:cubicBezTo>
                <a:cubicBezTo>
                  <a:pt x="574" y="446"/>
                  <a:pt x="446" y="575"/>
                  <a:pt x="287" y="575"/>
                </a:cubicBezTo>
                <a:close/>
                <a:moveTo>
                  <a:pt x="287" y="160"/>
                </a:moveTo>
                <a:cubicBezTo>
                  <a:pt x="217" y="160"/>
                  <a:pt x="160" y="217"/>
                  <a:pt x="160" y="287"/>
                </a:cubicBezTo>
                <a:cubicBezTo>
                  <a:pt x="160" y="358"/>
                  <a:pt x="217" y="415"/>
                  <a:pt x="287" y="415"/>
                </a:cubicBezTo>
                <a:cubicBezTo>
                  <a:pt x="357" y="415"/>
                  <a:pt x="414" y="358"/>
                  <a:pt x="414" y="287"/>
                </a:cubicBezTo>
                <a:cubicBezTo>
                  <a:pt x="414" y="217"/>
                  <a:pt x="357" y="160"/>
                  <a:pt x="287" y="160"/>
                </a:cubicBezTo>
                <a:close/>
              </a:path>
            </a:pathLst>
          </a:custGeom>
          <a:solidFill>
            <a:srgbClr val="0848AF"/>
          </a:solidFill>
          <a:ln w="25400">
            <a:solidFill>
              <a:schemeClr val="bg1"/>
            </a:solidFill>
            <a:round/>
          </a:ln>
        </p:spPr>
        <p:txBody>
          <a:bodyPr/>
          <a:p>
            <a:endParaRPr lang="zh-CN" altLang="en-US"/>
          </a:p>
        </p:txBody>
      </p:sp>
      <p:sp>
        <p:nvSpPr>
          <p:cNvPr id="154641" name="Freeform 249"/>
          <p:cNvSpPr>
            <a:spLocks noEditPoints="1"/>
          </p:cNvSpPr>
          <p:nvPr/>
        </p:nvSpPr>
        <p:spPr bwMode="auto">
          <a:xfrm>
            <a:off x="1766888" y="3794125"/>
            <a:ext cx="457200" cy="457200"/>
          </a:xfrm>
          <a:custGeom>
            <a:avLst/>
            <a:gdLst>
              <a:gd name="T0" fmla="*/ 2147483647 w 363"/>
              <a:gd name="T1" fmla="*/ 2147483647 h 363"/>
              <a:gd name="T2" fmla="*/ 0 w 363"/>
              <a:gd name="T3" fmla="*/ 2147483647 h 363"/>
              <a:gd name="T4" fmla="*/ 2147483647 w 363"/>
              <a:gd name="T5" fmla="*/ 0 h 363"/>
              <a:gd name="T6" fmla="*/ 2147483647 w 363"/>
              <a:gd name="T7" fmla="*/ 2147483647 h 363"/>
              <a:gd name="T8" fmla="*/ 2147483647 w 363"/>
              <a:gd name="T9" fmla="*/ 2147483647 h 363"/>
              <a:gd name="T10" fmla="*/ 2147483647 w 363"/>
              <a:gd name="T11" fmla="*/ 2147483647 h 363"/>
              <a:gd name="T12" fmla="*/ 2147483647 w 363"/>
              <a:gd name="T13" fmla="*/ 2147483647 h 363"/>
              <a:gd name="T14" fmla="*/ 2147483647 w 363"/>
              <a:gd name="T15" fmla="*/ 2147483647 h 363"/>
              <a:gd name="T16" fmla="*/ 2147483647 w 363"/>
              <a:gd name="T17" fmla="*/ 2147483647 h 363"/>
              <a:gd name="T18" fmla="*/ 2147483647 w 363"/>
              <a:gd name="T19" fmla="*/ 2147483647 h 36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363"/>
              <a:gd name="T31" fmla="*/ 0 h 363"/>
              <a:gd name="T32" fmla="*/ 363 w 363"/>
              <a:gd name="T33" fmla="*/ 363 h 363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363" h="363">
                <a:moveTo>
                  <a:pt x="181" y="363"/>
                </a:moveTo>
                <a:cubicBezTo>
                  <a:pt x="81" y="363"/>
                  <a:pt x="0" y="282"/>
                  <a:pt x="0" y="181"/>
                </a:cubicBezTo>
                <a:cubicBezTo>
                  <a:pt x="0" y="81"/>
                  <a:pt x="81" y="0"/>
                  <a:pt x="181" y="0"/>
                </a:cubicBezTo>
                <a:cubicBezTo>
                  <a:pt x="281" y="0"/>
                  <a:pt x="363" y="81"/>
                  <a:pt x="363" y="181"/>
                </a:cubicBezTo>
                <a:cubicBezTo>
                  <a:pt x="363" y="282"/>
                  <a:pt x="281" y="363"/>
                  <a:pt x="181" y="363"/>
                </a:cubicBezTo>
                <a:close/>
                <a:moveTo>
                  <a:pt x="181" y="120"/>
                </a:moveTo>
                <a:cubicBezTo>
                  <a:pt x="147" y="120"/>
                  <a:pt x="120" y="147"/>
                  <a:pt x="120" y="181"/>
                </a:cubicBezTo>
                <a:cubicBezTo>
                  <a:pt x="120" y="215"/>
                  <a:pt x="147" y="243"/>
                  <a:pt x="181" y="243"/>
                </a:cubicBezTo>
                <a:cubicBezTo>
                  <a:pt x="215" y="243"/>
                  <a:pt x="243" y="215"/>
                  <a:pt x="243" y="181"/>
                </a:cubicBezTo>
                <a:cubicBezTo>
                  <a:pt x="243" y="147"/>
                  <a:pt x="215" y="120"/>
                  <a:pt x="181" y="120"/>
                </a:cubicBezTo>
                <a:close/>
              </a:path>
            </a:pathLst>
          </a:custGeom>
          <a:solidFill>
            <a:srgbClr val="808080"/>
          </a:solidFill>
          <a:ln w="25400">
            <a:solidFill>
              <a:schemeClr val="bg1"/>
            </a:solidFill>
            <a:round/>
          </a:ln>
        </p:spPr>
        <p:txBody>
          <a:bodyPr/>
          <a:p>
            <a:endParaRPr lang="zh-CN" altLang="en-US"/>
          </a:p>
        </p:txBody>
      </p:sp>
      <p:pic>
        <p:nvPicPr>
          <p:cNvPr id="154642" name="Group 67"/>
          <p:cNvPicPr preferRelativeResize="0">
            <a:picLocks noChangeArrowheads="1"/>
          </p:cNvPicPr>
          <p:nvPr/>
        </p:nvPicPr>
        <p:blipFill>
          <a:blip r:embed="rId1">
            <a:lum bright="-34000"/>
          </a:blip>
          <a:srcRect/>
          <a:stretch>
            <a:fillRect/>
          </a:stretch>
        </p:blipFill>
        <p:spPr bwMode="auto">
          <a:xfrm>
            <a:off x="766763" y="2924175"/>
            <a:ext cx="1504950" cy="21701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74" name="TextBox 73"/>
          <p:cNvSpPr txBox="1">
            <a:spLocks noChangeArrowheads="1"/>
          </p:cNvSpPr>
          <p:nvPr/>
        </p:nvSpPr>
        <p:spPr bwMode="auto">
          <a:xfrm>
            <a:off x="1271588" y="1458913"/>
            <a:ext cx="2426335" cy="3987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p>
            <a:r>
              <a:rPr lang="en-US" altLang="zh-CN" sz="2000" b="1">
                <a:solidFill>
                  <a:srgbClr val="08489B"/>
                </a:solidFill>
                <a:ea typeface="微软雅黑" panose="020B0503020204020204" pitchFamily="34" charset="-122"/>
              </a:rPr>
              <a:t>1.</a:t>
            </a:r>
            <a:r>
              <a:rPr lang="zh-CN" altLang="en-US" sz="2000" b="1">
                <a:solidFill>
                  <a:srgbClr val="08489B"/>
                </a:solidFill>
                <a:ea typeface="微软雅黑" panose="020B0503020204020204" pitchFamily="34" charset="-122"/>
              </a:rPr>
              <a:t>管理者的角色分类</a:t>
            </a:r>
            <a:endParaRPr lang="zh-CN" altLang="en-US" sz="2000" b="1">
              <a:solidFill>
                <a:srgbClr val="08489B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54645" name="Straight Connector 82"/>
          <p:cNvCxnSpPr>
            <a:cxnSpLocks noChangeShapeType="1"/>
          </p:cNvCxnSpPr>
          <p:nvPr/>
        </p:nvCxnSpPr>
        <p:spPr bwMode="auto">
          <a:xfrm>
            <a:off x="5016500" y="5589588"/>
            <a:ext cx="2760663" cy="0"/>
          </a:xfrm>
          <a:prstGeom prst="line">
            <a:avLst/>
          </a:prstGeom>
          <a:noFill/>
          <a:ln w="25400" algn="ctr">
            <a:solidFill>
              <a:schemeClr val="tx1"/>
            </a:solidFill>
            <a:prstDash val="sysDot"/>
            <a:miter lim="800000"/>
            <a:tailEnd type="oval" w="med" len="med"/>
          </a:ln>
        </p:spPr>
      </p:cxnSp>
      <p:sp>
        <p:nvSpPr>
          <p:cNvPr id="52248" name="TextBox 84"/>
          <p:cNvSpPr txBox="1">
            <a:spLocks noChangeArrowheads="1"/>
          </p:cNvSpPr>
          <p:nvPr/>
        </p:nvSpPr>
        <p:spPr bwMode="auto">
          <a:xfrm>
            <a:off x="8394700" y="1673225"/>
            <a:ext cx="2952115" cy="3987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p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管理者角色描述与特征</a:t>
            </a: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246" name="TextBox 87"/>
          <p:cNvSpPr txBox="1">
            <a:spLocks noChangeArrowheads="1"/>
          </p:cNvSpPr>
          <p:nvPr/>
        </p:nvSpPr>
        <p:spPr bwMode="auto">
          <a:xfrm>
            <a:off x="8401050" y="4653280"/>
            <a:ext cx="2444115" cy="3987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p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管理者的必备素质</a:t>
            </a: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22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22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2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46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46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4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2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2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2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2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46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46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4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22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22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2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4000" fill="hold"/>
                                        <p:tgtEl>
                                          <p:spTgt spid="522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41" dur="4000" fill="hold"/>
                                        <p:tgtEl>
                                          <p:spTgt spid="1546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43" dur="40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54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54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52233" grpId="0" bldLvl="0" animBg="1"/>
      <p:bldP spid="52233" grpId="1" bldLvl="0" animBg="1"/>
      <p:bldP spid="52234" grpId="0" bldLvl="0" animBg="1"/>
      <p:bldP spid="52234" grpId="1" bldLvl="0" animBg="1"/>
      <p:bldP spid="154638" grpId="0" bldLvl="0" animBg="1"/>
      <p:bldP spid="154638" grpId="1" bldLvl="0" animBg="1"/>
      <p:bldP spid="52236" grpId="0" bldLvl="0" animBg="1"/>
      <p:bldP spid="52237" grpId="0" bldLvl="0" animBg="1"/>
      <p:bldP spid="154641" grpId="0" bldLvl="0" animBg="1"/>
      <p:bldP spid="74" grpId="0"/>
      <p:bldP spid="52248" grpId="0"/>
      <p:bldP spid="5224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54380" y="840740"/>
            <a:ext cx="57670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拓展任务：</a:t>
            </a:r>
            <a:endParaRPr lang="zh-CN" altLang="en-US" sz="2800" b="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1948815" y="2068830"/>
            <a:ext cx="8513445" cy="4159250"/>
          </a:xfrm>
          <a:prstGeom prst="round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183890" y="1546860"/>
            <a:ext cx="4103370" cy="52197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zh-CN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他们各扮演什么管理角色</a:t>
            </a:r>
            <a:endParaRPr lang="zh-CN" altLang="zh-CN" sz="2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75180" y="2446020"/>
            <a:ext cx="8041640" cy="34855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marR="0" defTabSz="914400">
              <a:lnSpc>
                <a:spcPct val="14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sz="1800" b="1" noProof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张玲</a:t>
            </a:r>
            <a:r>
              <a:rPr sz="1800" b="0" noProof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是一家造纸厂的厂长，这家工厂正面临着一项指控：厂里排泄出来的废水污染了邻近的河流，因此张玲必须到当地的环保局去为本厂申辩。</a:t>
            </a:r>
            <a:r>
              <a:rPr sz="1800" b="1" noProof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王军</a:t>
            </a:r>
            <a:r>
              <a:rPr sz="1800" b="0" noProof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是该厂的技术工程部经理，他负责自己那个部门的工作和销售部门的计划相协调。李刚负责厂里的生产管理，他刚接到通知：昨天向本厂提供包装纸板箱的那家供应商遭了火灾，至少在一个月内无法供货，而本厂的包装车间想知道，现在他们该干什么。李刚说，他会解决这个问题的。最后一个是</a:t>
            </a:r>
            <a:r>
              <a:rPr sz="1800" b="1" noProof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罗兰</a:t>
            </a:r>
            <a:r>
              <a:rPr sz="1800" b="0" noProof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，她负责办公室的文字处理工作，办公室里的职工们为争一张办公桌刚刚发生了一场纠纷，因为它离打印机最远，环境最安静。</a:t>
            </a:r>
            <a:endParaRPr sz="1800" b="0" noProof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R="0" defTabSz="914400">
              <a:lnSpc>
                <a:spcPct val="14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sz="1800" b="0" noProof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</a:t>
            </a:r>
            <a:r>
              <a:rPr sz="1800" noProof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问题：在这家造纸厂里。张玲、 王军、 李刚、 罗兰分别扮演了什么管理角色？</a:t>
            </a:r>
            <a:endParaRPr sz="1800" noProof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1" presetClass="entr" presetSubtype="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4" grpId="0"/>
      <p:bldP spid="2" grpId="0" bldLvl="0" animBg="1"/>
      <p:bldP spid="2" grpId="1" animBg="1"/>
      <p:bldP spid="2" grpId="2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31545" y="1059180"/>
            <a:ext cx="1856105" cy="521970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p>
            <a:r>
              <a:rPr lang="zh-CN" altLang="en-US" sz="280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预习任务：</a:t>
            </a:r>
            <a:endParaRPr lang="zh-CN" altLang="en-US" sz="280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 descr="A000220150824A93PPI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6400" y="1015365"/>
            <a:ext cx="10271125" cy="943229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563370" y="2475865"/>
            <a:ext cx="5922010" cy="2245360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p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管理者要扮演好十种角色，履行四大职能，除了具备一定的素质之外，还必须掌握的技能（能即力）。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请思考，要做好计划、组织、领导和控制工作，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管理者需要哪些技能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/>
          <p:cNvSpPr>
            <a:spLocks noChangeArrowheads="1"/>
          </p:cNvSpPr>
          <p:nvPr/>
        </p:nvSpPr>
        <p:spPr bwMode="auto">
          <a:xfrm rot="16200000" flipV="1">
            <a:off x="6270578" y="-267172"/>
            <a:ext cx="69850" cy="6742113"/>
          </a:xfrm>
          <a:prstGeom prst="rect">
            <a:avLst/>
          </a:prstGeom>
          <a:solidFill>
            <a:srgbClr val="808080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en-US" altLang="zh-CN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124" name="文本框 52"/>
          <p:cNvSpPr txBox="1">
            <a:spLocks noChangeArrowheads="1"/>
          </p:cNvSpPr>
          <p:nvPr/>
        </p:nvSpPr>
        <p:spPr bwMode="auto">
          <a:xfrm>
            <a:off x="4039684" y="1974324"/>
            <a:ext cx="4459384" cy="10156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6000" b="1" dirty="0" smtClean="0">
                <a:latin typeface="Britannic Bold" pitchFamily="34" charset="0"/>
                <a:ea typeface="微软雅黑" panose="020B0503020204020204" pitchFamily="34" charset="-122"/>
              </a:rPr>
              <a:t>谢谢观看</a:t>
            </a:r>
            <a:endParaRPr lang="zh-CN" altLang="en-US" sz="6000" b="1" dirty="0">
              <a:latin typeface="Britannic Bold" pitchFamily="34" charset="0"/>
              <a:ea typeface="微软雅黑" panose="020B0503020204020204" pitchFamily="34" charset="-122"/>
            </a:endParaRPr>
          </a:p>
        </p:txBody>
      </p:sp>
      <p:sp>
        <p:nvSpPr>
          <p:cNvPr id="5125" name="Rectangle 7"/>
          <p:cNvSpPr>
            <a:spLocks noChangeArrowheads="1"/>
          </p:cNvSpPr>
          <p:nvPr/>
        </p:nvSpPr>
        <p:spPr bwMode="auto">
          <a:xfrm>
            <a:off x="5529533" y="3229899"/>
            <a:ext cx="1452880" cy="3987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000" b="1" dirty="0">
                <a:ea typeface="微软雅黑" panose="020B0503020204020204" pitchFamily="34" charset="-122"/>
              </a:rPr>
              <a:t>管理学基础</a:t>
            </a:r>
            <a:endParaRPr lang="zh-CN" altLang="en-US" sz="2000" b="1" dirty="0"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11" y="4581158"/>
            <a:ext cx="2623932" cy="239051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924" y="4467487"/>
            <a:ext cx="2692400" cy="239051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496" y="4602975"/>
            <a:ext cx="1332740" cy="2390514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99"/>
                            </p:stCondLst>
                            <p:childTnLst>
                              <p:par>
                                <p:cTn id="1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bldLvl="0" animBg="1"/>
      <p:bldP spid="5124" grpId="0"/>
      <p:bldP spid="51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对角圆角矩形 28"/>
          <p:cNvSpPr/>
          <p:nvPr/>
        </p:nvSpPr>
        <p:spPr bwMode="auto">
          <a:xfrm>
            <a:off x="4800600" y="1700213"/>
            <a:ext cx="4175125" cy="649287"/>
          </a:xfrm>
          <a:custGeom>
            <a:avLst/>
            <a:gdLst>
              <a:gd name="T0" fmla="*/ 4175125 w 4175125"/>
              <a:gd name="T1" fmla="*/ 324644 h 649287"/>
              <a:gd name="T2" fmla="*/ 2087565 w 4175125"/>
              <a:gd name="T3" fmla="*/ 649287 h 649287"/>
              <a:gd name="T4" fmla="*/ 0 w 4175125"/>
              <a:gd name="T5" fmla="*/ 324644 h 649287"/>
              <a:gd name="T6" fmla="*/ 2087565 w 4175125"/>
              <a:gd name="T7" fmla="*/ 0 h 649287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39827 w 4175125"/>
              <a:gd name="T13" fmla="*/ 39827 h 649287"/>
              <a:gd name="T14" fmla="*/ 4135299 w 4175125"/>
              <a:gd name="T15" fmla="*/ 609460 h 64928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175125" h="649287">
                <a:moveTo>
                  <a:pt x="135980" y="0"/>
                </a:moveTo>
                <a:lnTo>
                  <a:pt x="4175125" y="0"/>
                </a:lnTo>
                <a:lnTo>
                  <a:pt x="4175125" y="513307"/>
                </a:lnTo>
                <a:cubicBezTo>
                  <a:pt x="4175125" y="588406"/>
                  <a:pt x="4114244" y="649286"/>
                  <a:pt x="4039145" y="649287"/>
                </a:cubicBezTo>
                <a:lnTo>
                  <a:pt x="0" y="649287"/>
                </a:lnTo>
                <a:lnTo>
                  <a:pt x="0" y="135980"/>
                </a:lnTo>
                <a:cubicBezTo>
                  <a:pt x="0" y="60880"/>
                  <a:pt x="60880" y="0"/>
                  <a:pt x="135979" y="0"/>
                </a:cubicBezTo>
                <a:close/>
              </a:path>
            </a:pathLst>
          </a:custGeom>
          <a:solidFill>
            <a:srgbClr val="0848AF"/>
          </a:solidFill>
          <a:ln w="25400" cap="flat" cmpd="sng" algn="ctr">
            <a:noFill/>
            <a:prstDash val="solid"/>
            <a:rou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218" name="Rectangle 6"/>
          <p:cNvSpPr>
            <a:spLocks noChangeArrowheads="1"/>
          </p:cNvSpPr>
          <p:nvPr/>
        </p:nvSpPr>
        <p:spPr bwMode="auto">
          <a:xfrm>
            <a:off x="0" y="0"/>
            <a:ext cx="4008438" cy="6858000"/>
          </a:xfrm>
          <a:prstGeom prst="rect">
            <a:avLst/>
          </a:prstGeom>
          <a:solidFill>
            <a:srgbClr val="0848AF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en-US" altLang="zh-CN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文本框 52"/>
          <p:cNvSpPr txBox="1">
            <a:spLocks noChangeArrowheads="1"/>
          </p:cNvSpPr>
          <p:nvPr/>
        </p:nvSpPr>
        <p:spPr bwMode="auto">
          <a:xfrm>
            <a:off x="1490663" y="1700213"/>
            <a:ext cx="2374900" cy="8604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zh-CN" altLang="en-US" sz="5000" b="1">
                <a:solidFill>
                  <a:schemeClr val="bg1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t>内容</a:t>
            </a:r>
            <a:endParaRPr lang="zh-CN" altLang="en-US" sz="5000" b="1">
              <a:solidFill>
                <a:schemeClr val="bg1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4971733" y="1779270"/>
            <a:ext cx="3832225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>
            <a:spAutoFit/>
          </a:bodyPr>
          <a:lstStyle/>
          <a:p>
            <a:pPr algn="l"/>
            <a:r>
              <a:rPr lang="en-US" altLang="zh-CN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    学习目标</a:t>
            </a:r>
            <a:endParaRPr lang="en-US" altLang="zh-CN" sz="32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71" name="TextBox 10"/>
          <p:cNvSpPr txBox="1">
            <a:spLocks noChangeArrowheads="1"/>
          </p:cNvSpPr>
          <p:nvPr/>
        </p:nvSpPr>
        <p:spPr bwMode="auto">
          <a:xfrm>
            <a:off x="4971733" y="2560638"/>
            <a:ext cx="3832225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>
            <a:spAutoFit/>
          </a:bodyPr>
          <a:lstStyle/>
          <a:p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</a:rPr>
              <a:t>02    </a:t>
            </a:r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内容讲授</a:t>
            </a:r>
            <a:endParaRPr lang="zh-CN" altLang="en-US" sz="32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Picture 13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5655" y="3053080"/>
            <a:ext cx="3556635" cy="2621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5"/>
          <p:cNvSpPr txBox="1">
            <a:spLocks noChangeArrowheads="1"/>
          </p:cNvSpPr>
          <p:nvPr/>
        </p:nvSpPr>
        <p:spPr bwMode="auto">
          <a:xfrm>
            <a:off x="4971733" y="3331210"/>
            <a:ext cx="3832225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>
            <a:spAutoFit/>
          </a:bodyPr>
          <a:p>
            <a:pPr algn="l"/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</a:rPr>
              <a:t>03    总结</a:t>
            </a:r>
            <a:endParaRPr lang="en-US" altLang="zh-CN" sz="32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" grpId="0" animBg="1"/>
      <p:bldP spid="9218" grpId="0" animBg="1"/>
      <p:bldP spid="11268" grpId="0"/>
      <p:bldP spid="11271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5" name="圆角矩形 19"/>
          <p:cNvSpPr>
            <a:spLocks noChangeArrowheads="1"/>
          </p:cNvSpPr>
          <p:nvPr/>
        </p:nvSpPr>
        <p:spPr bwMode="auto">
          <a:xfrm>
            <a:off x="5951855" y="4869815"/>
            <a:ext cx="5133975" cy="1603375"/>
          </a:xfrm>
          <a:prstGeom prst="roundRect">
            <a:avLst>
              <a:gd name="adj" fmla="val 0"/>
            </a:avLst>
          </a:prstGeom>
          <a:solidFill>
            <a:srgbClr val="808080"/>
          </a:solidFill>
          <a:ln w="25400" algn="ctr">
            <a:solidFill>
              <a:schemeClr val="bg1"/>
            </a:solidFill>
            <a:round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86" name="AutoShape 50"/>
          <p:cNvSpPr>
            <a:spLocks noChangeArrowheads="1"/>
          </p:cNvSpPr>
          <p:nvPr/>
        </p:nvSpPr>
        <p:spPr bwMode="auto">
          <a:xfrm>
            <a:off x="6232525" y="4598670"/>
            <a:ext cx="4676775" cy="679450"/>
          </a:xfrm>
          <a:prstGeom prst="hexagon">
            <a:avLst>
              <a:gd name="adj" fmla="val 0"/>
              <a:gd name="vf" fmla="val 115470"/>
            </a:avLst>
          </a:prstGeom>
          <a:solidFill>
            <a:srgbClr val="0848AF"/>
          </a:solidFill>
          <a:ln w="25400">
            <a:solidFill>
              <a:schemeClr val="bg1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6" name="燕尾形 1"/>
          <p:cNvSpPr>
            <a:spLocks noChangeArrowheads="1"/>
          </p:cNvSpPr>
          <p:nvPr/>
        </p:nvSpPr>
        <p:spPr bwMode="auto">
          <a:xfrm>
            <a:off x="1631950" y="2527300"/>
            <a:ext cx="2447925" cy="2519363"/>
          </a:xfrm>
          <a:prstGeom prst="chevron">
            <a:avLst>
              <a:gd name="adj" fmla="val 32167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3315" name="燕尾形 9"/>
          <p:cNvSpPr>
            <a:spLocks noChangeArrowheads="1"/>
          </p:cNvSpPr>
          <p:nvPr/>
        </p:nvSpPr>
        <p:spPr bwMode="auto">
          <a:xfrm>
            <a:off x="1212850" y="3030538"/>
            <a:ext cx="1006475" cy="1512887"/>
          </a:xfrm>
          <a:prstGeom prst="chevron">
            <a:avLst>
              <a:gd name="adj" fmla="val 50000"/>
            </a:avLst>
          </a:prstGeom>
          <a:solidFill>
            <a:srgbClr val="808080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1080770" y="16891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323" name="圆角矩形 19"/>
          <p:cNvSpPr>
            <a:spLocks noChangeArrowheads="1"/>
          </p:cNvSpPr>
          <p:nvPr/>
        </p:nvSpPr>
        <p:spPr bwMode="auto">
          <a:xfrm>
            <a:off x="5990273" y="1166178"/>
            <a:ext cx="5133975" cy="1296987"/>
          </a:xfrm>
          <a:prstGeom prst="roundRect">
            <a:avLst>
              <a:gd name="adj" fmla="val 0"/>
            </a:avLst>
          </a:prstGeom>
          <a:solidFill>
            <a:srgbClr val="808080"/>
          </a:solidFill>
          <a:ln w="25400" algn="ctr">
            <a:solidFill>
              <a:schemeClr val="bg1"/>
            </a:solidFill>
            <a:round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3324" name="TextBox 6"/>
          <p:cNvSpPr txBox="1">
            <a:spLocks noChangeArrowheads="1"/>
          </p:cNvSpPr>
          <p:nvPr/>
        </p:nvSpPr>
        <p:spPr bwMode="auto">
          <a:xfrm>
            <a:off x="6322695" y="1534795"/>
            <a:ext cx="4389755" cy="8299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R="0" algn="l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掌握管理者角色划分及管理素质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的内容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3326" name="TextBox 6"/>
          <p:cNvSpPr txBox="1">
            <a:spLocks noChangeArrowheads="1"/>
          </p:cNvSpPr>
          <p:nvPr/>
        </p:nvSpPr>
        <p:spPr bwMode="auto">
          <a:xfrm>
            <a:off x="6205855" y="5232400"/>
            <a:ext cx="4677410" cy="10502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培养</a:t>
            </a:r>
            <a:r>
              <a:rPr 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学生</a:t>
            </a:r>
            <a:r>
              <a:rPr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运用已学知识</a:t>
            </a:r>
            <a:r>
              <a:rPr 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分析问题、</a:t>
            </a:r>
            <a:r>
              <a:rPr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推导新知识</a:t>
            </a:r>
            <a:endParaRPr 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1282" name="Line 46"/>
          <p:cNvSpPr>
            <a:spLocks noChangeShapeType="1"/>
          </p:cNvSpPr>
          <p:nvPr/>
        </p:nvSpPr>
        <p:spPr bwMode="auto">
          <a:xfrm flipV="1">
            <a:off x="4008438" y="2060575"/>
            <a:ext cx="1800225" cy="1728788"/>
          </a:xfrm>
          <a:prstGeom prst="line">
            <a:avLst/>
          </a:prstGeom>
          <a:noFill/>
          <a:ln w="31750">
            <a:solidFill>
              <a:srgbClr val="3C78CE"/>
            </a:solidFill>
            <a:prstDash val="sysDot"/>
            <a:round/>
            <a:headEnd type="diamond" w="med" len="med"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284" name="Line 48"/>
          <p:cNvSpPr>
            <a:spLocks noChangeShapeType="1"/>
          </p:cNvSpPr>
          <p:nvPr/>
        </p:nvSpPr>
        <p:spPr bwMode="auto">
          <a:xfrm>
            <a:off x="4082415" y="3714750"/>
            <a:ext cx="1694180" cy="1509395"/>
          </a:xfrm>
          <a:prstGeom prst="line">
            <a:avLst/>
          </a:prstGeom>
          <a:noFill/>
          <a:ln w="31750">
            <a:solidFill>
              <a:srgbClr val="3C78CE"/>
            </a:solidFill>
            <a:prstDash val="sysDot"/>
            <a:round/>
            <a:headEnd type="diamond" w="med" len="med"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335" name="TextBox 6"/>
          <p:cNvSpPr txBox="1">
            <a:spLocks noChangeArrowheads="1"/>
          </p:cNvSpPr>
          <p:nvPr/>
        </p:nvSpPr>
        <p:spPr bwMode="auto">
          <a:xfrm>
            <a:off x="7438390" y="4598353"/>
            <a:ext cx="2160588" cy="5708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素质目标</a:t>
            </a:r>
            <a:endParaRPr lang="zh-CN" altLang="en-US" sz="24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88" name="AutoShape 52"/>
          <p:cNvSpPr>
            <a:spLocks noChangeArrowheads="1"/>
          </p:cNvSpPr>
          <p:nvPr/>
        </p:nvSpPr>
        <p:spPr bwMode="auto">
          <a:xfrm>
            <a:off x="6165533" y="920433"/>
            <a:ext cx="4676775" cy="504825"/>
          </a:xfrm>
          <a:prstGeom prst="hexagon">
            <a:avLst>
              <a:gd name="adj" fmla="val 0"/>
              <a:gd name="vf" fmla="val 115470"/>
            </a:avLst>
          </a:prstGeom>
          <a:solidFill>
            <a:srgbClr val="0848AF"/>
          </a:solidFill>
          <a:ln w="25400">
            <a:solidFill>
              <a:schemeClr val="bg1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337" name="TextBox 6"/>
          <p:cNvSpPr txBox="1">
            <a:spLocks noChangeArrowheads="1"/>
          </p:cNvSpPr>
          <p:nvPr/>
        </p:nvSpPr>
        <p:spPr bwMode="auto">
          <a:xfrm>
            <a:off x="7437120" y="848995"/>
            <a:ext cx="2160588" cy="5708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dirty="0">
                <a:solidFill>
                  <a:schemeClr val="bg1"/>
                </a:solidFill>
                <a:sym typeface="+mn-ea"/>
              </a:rPr>
              <a:t>知识目标</a:t>
            </a:r>
            <a:endParaRPr lang="zh-CN" altLang="en-US" sz="2400" b="1" dirty="0">
              <a:solidFill>
                <a:schemeClr val="bg1"/>
              </a:solidFill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3338" name="TextBox 6"/>
          <p:cNvSpPr txBox="1">
            <a:spLocks noChangeArrowheads="1"/>
          </p:cNvSpPr>
          <p:nvPr/>
        </p:nvSpPr>
        <p:spPr bwMode="auto">
          <a:xfrm>
            <a:off x="2568575" y="3068638"/>
            <a:ext cx="1152525" cy="12915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3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tx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" name="圆角矩形 19"/>
          <p:cNvSpPr>
            <a:spLocks noChangeArrowheads="1"/>
          </p:cNvSpPr>
          <p:nvPr/>
        </p:nvSpPr>
        <p:spPr bwMode="auto">
          <a:xfrm>
            <a:off x="5990590" y="2833370"/>
            <a:ext cx="5133975" cy="1710690"/>
          </a:xfrm>
          <a:prstGeom prst="roundRect">
            <a:avLst>
              <a:gd name="adj" fmla="val 0"/>
            </a:avLst>
          </a:prstGeom>
          <a:solidFill>
            <a:srgbClr val="808080"/>
          </a:solidFill>
          <a:ln w="25400" algn="ctr">
            <a:solidFill>
              <a:schemeClr val="bg1"/>
            </a:solidFill>
            <a:round/>
          </a:ln>
        </p:spPr>
        <p:txBody>
          <a:bodyPr anchor="ctr"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6376035" y="3300095"/>
            <a:ext cx="4389755" cy="11988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pPr marR="0" algn="l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能根据管理者的角色分析管理者的工作职责；让有意识地培养自己的管理素质和技能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5" name="AutoShape 52"/>
          <p:cNvSpPr>
            <a:spLocks noChangeArrowheads="1"/>
          </p:cNvSpPr>
          <p:nvPr/>
        </p:nvSpPr>
        <p:spPr bwMode="auto">
          <a:xfrm>
            <a:off x="6218873" y="2671763"/>
            <a:ext cx="4676775" cy="504825"/>
          </a:xfrm>
          <a:prstGeom prst="hexagon">
            <a:avLst>
              <a:gd name="adj" fmla="val 0"/>
              <a:gd name="vf" fmla="val 115470"/>
            </a:avLst>
          </a:prstGeom>
          <a:solidFill>
            <a:srgbClr val="0848AF"/>
          </a:solidFill>
          <a:ln w="25400">
            <a:solidFill>
              <a:schemeClr val="bg1"/>
            </a:solidFill>
            <a:miter lim="800000"/>
          </a:ln>
        </p:spPr>
        <p:txBody>
          <a:bodyPr wrap="none" anchor="ctr"/>
          <a:p>
            <a:endParaRPr lang="zh-CN" altLang="en-US"/>
          </a:p>
        </p:txBody>
      </p:sp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7490460" y="2600325"/>
            <a:ext cx="2160588" cy="5708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pPr>
              <a:lnSpc>
                <a:spcPct val="130000"/>
              </a:lnSpc>
            </a:pPr>
            <a:r>
              <a:rPr lang="zh-CN" altLang="en-US" sz="2400" b="1" dirty="0">
                <a:solidFill>
                  <a:schemeClr val="bg1"/>
                </a:solidFill>
                <a:sym typeface="+mn-ea"/>
              </a:rPr>
              <a:t>能力</a:t>
            </a:r>
            <a:r>
              <a:rPr lang="zh-CN" altLang="en-US" sz="2400" b="1" dirty="0">
                <a:solidFill>
                  <a:schemeClr val="bg1"/>
                </a:solidFill>
                <a:sym typeface="+mn-ea"/>
              </a:rPr>
              <a:t>目标</a:t>
            </a:r>
            <a:endParaRPr lang="zh-CN" altLang="en-US" sz="2400" b="1" dirty="0">
              <a:solidFill>
                <a:schemeClr val="bg1"/>
              </a:solidFill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7" name="Line 48"/>
          <p:cNvSpPr>
            <a:spLocks noChangeShapeType="1"/>
          </p:cNvSpPr>
          <p:nvPr/>
        </p:nvSpPr>
        <p:spPr bwMode="auto">
          <a:xfrm flipV="1">
            <a:off x="4008755" y="3555365"/>
            <a:ext cx="2367280" cy="159385"/>
          </a:xfrm>
          <a:prstGeom prst="line">
            <a:avLst/>
          </a:prstGeom>
          <a:noFill/>
          <a:ln w="31750">
            <a:solidFill>
              <a:srgbClr val="3C78CE"/>
            </a:solidFill>
            <a:prstDash val="sysDot"/>
            <a:round/>
            <a:headEnd type="diamond" w="med" len="med"/>
            <a:tailEnd type="triangle" w="med" len="med"/>
          </a:ln>
        </p:spPr>
        <p:txBody>
          <a:bodyPr/>
          <a:p>
            <a:endParaRPr lang="zh-CN" altLang="en-US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33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0"/>
                            </p:stCondLst>
                            <p:childTnLst>
                              <p:par>
                                <p:cTn id="6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nimBg="1"/>
      <p:bldP spid="13315" grpId="0" animBg="1"/>
      <p:bldP spid="11268" grpId="0" bldLvl="0" animBg="1"/>
      <p:bldP spid="13323" grpId="0" bldLvl="0" animBg="1"/>
      <p:bldP spid="13324" grpId="0"/>
      <p:bldP spid="13325" grpId="0" bldLvl="0" animBg="1"/>
      <p:bldP spid="13326" grpId="0"/>
      <p:bldP spid="11282" grpId="0" animBg="1"/>
      <p:bldP spid="11284" grpId="0" bldLvl="0" animBg="1"/>
      <p:bldP spid="11286" grpId="0" bldLvl="0" animBg="1"/>
      <p:bldP spid="13335" grpId="0"/>
      <p:bldP spid="11288" grpId="0" bldLvl="0" animBg="1"/>
      <p:bldP spid="13337" grpId="0"/>
      <p:bldP spid="13338" grpId="0"/>
      <p:bldP spid="2" grpId="0" bldLvl="0" animBg="1"/>
      <p:bldP spid="4" grpId="0"/>
      <p:bldP spid="5" grpId="0" bldLvl="0" animBg="1"/>
      <p:bldP spid="6" grpId="0"/>
      <p:bldP spid="7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对角圆角矩形 28"/>
          <p:cNvSpPr/>
          <p:nvPr/>
        </p:nvSpPr>
        <p:spPr bwMode="auto">
          <a:xfrm>
            <a:off x="4800600" y="2491423"/>
            <a:ext cx="4175125" cy="649287"/>
          </a:xfrm>
          <a:custGeom>
            <a:avLst/>
            <a:gdLst>
              <a:gd name="T0" fmla="*/ 4175125 w 4175125"/>
              <a:gd name="T1" fmla="*/ 324644 h 649287"/>
              <a:gd name="T2" fmla="*/ 2087565 w 4175125"/>
              <a:gd name="T3" fmla="*/ 649287 h 649287"/>
              <a:gd name="T4" fmla="*/ 0 w 4175125"/>
              <a:gd name="T5" fmla="*/ 324644 h 649287"/>
              <a:gd name="T6" fmla="*/ 2087565 w 4175125"/>
              <a:gd name="T7" fmla="*/ 0 h 649287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39827 w 4175125"/>
              <a:gd name="T13" fmla="*/ 39827 h 649287"/>
              <a:gd name="T14" fmla="*/ 4135299 w 4175125"/>
              <a:gd name="T15" fmla="*/ 609460 h 64928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175125" h="649287">
                <a:moveTo>
                  <a:pt x="135980" y="0"/>
                </a:moveTo>
                <a:lnTo>
                  <a:pt x="4175125" y="0"/>
                </a:lnTo>
                <a:lnTo>
                  <a:pt x="4175125" y="513307"/>
                </a:lnTo>
                <a:cubicBezTo>
                  <a:pt x="4175125" y="588406"/>
                  <a:pt x="4114244" y="649286"/>
                  <a:pt x="4039145" y="649287"/>
                </a:cubicBezTo>
                <a:lnTo>
                  <a:pt x="0" y="649287"/>
                </a:lnTo>
                <a:lnTo>
                  <a:pt x="0" y="135980"/>
                </a:lnTo>
                <a:cubicBezTo>
                  <a:pt x="0" y="60880"/>
                  <a:pt x="60880" y="0"/>
                  <a:pt x="135979" y="0"/>
                </a:cubicBezTo>
                <a:close/>
              </a:path>
            </a:pathLst>
          </a:custGeom>
          <a:solidFill>
            <a:srgbClr val="0848AF"/>
          </a:solidFill>
          <a:ln w="25400" cap="flat" cmpd="sng" algn="ctr">
            <a:noFill/>
            <a:prstDash val="solid"/>
            <a:rou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218" name="Rectangle 6"/>
          <p:cNvSpPr>
            <a:spLocks noChangeArrowheads="1"/>
          </p:cNvSpPr>
          <p:nvPr/>
        </p:nvSpPr>
        <p:spPr bwMode="auto">
          <a:xfrm>
            <a:off x="0" y="0"/>
            <a:ext cx="4008438" cy="6858000"/>
          </a:xfrm>
          <a:prstGeom prst="rect">
            <a:avLst/>
          </a:prstGeom>
          <a:solidFill>
            <a:srgbClr val="0848AF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en-US" altLang="zh-CN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文本框 52"/>
          <p:cNvSpPr txBox="1">
            <a:spLocks noChangeArrowheads="1"/>
          </p:cNvSpPr>
          <p:nvPr/>
        </p:nvSpPr>
        <p:spPr bwMode="auto">
          <a:xfrm>
            <a:off x="1490663" y="1700213"/>
            <a:ext cx="2374900" cy="8604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zh-CN" altLang="en-US" sz="5000" b="1">
                <a:solidFill>
                  <a:schemeClr val="bg1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t>内容</a:t>
            </a:r>
            <a:endParaRPr lang="zh-CN" altLang="en-US" sz="5000" b="1">
              <a:solidFill>
                <a:schemeClr val="bg1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4971733" y="1779270"/>
            <a:ext cx="3832225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>
            <a:spAutoFit/>
          </a:bodyPr>
          <a:lstStyle/>
          <a:p>
            <a:pPr algn="l"/>
            <a:r>
              <a:rPr lang="en-US" altLang="zh-CN" sz="32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    学习目标</a:t>
            </a:r>
            <a:endParaRPr lang="en-US" altLang="zh-CN" sz="32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71" name="TextBox 10"/>
          <p:cNvSpPr txBox="1">
            <a:spLocks noChangeArrowheads="1"/>
          </p:cNvSpPr>
          <p:nvPr/>
        </p:nvSpPr>
        <p:spPr bwMode="auto">
          <a:xfrm>
            <a:off x="4971733" y="2560638"/>
            <a:ext cx="3832225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>
            <a:spAutoFit/>
          </a:bodyPr>
          <a:lstStyle/>
          <a:p>
            <a:r>
              <a:rPr lang="en-US" altLang="zh-CN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    </a:t>
            </a:r>
            <a:r>
              <a:rPr lang="zh-CN" altLang="en-US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内容讲授</a:t>
            </a:r>
            <a:endParaRPr lang="zh-CN" altLang="en-US" sz="32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4" name="Picture 13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415" y="3140710"/>
            <a:ext cx="3556635" cy="2621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5"/>
          <p:cNvSpPr txBox="1">
            <a:spLocks noChangeArrowheads="1"/>
          </p:cNvSpPr>
          <p:nvPr/>
        </p:nvSpPr>
        <p:spPr bwMode="auto">
          <a:xfrm>
            <a:off x="4971733" y="3331210"/>
            <a:ext cx="3832225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>
            <a:spAutoFit/>
          </a:bodyPr>
          <a:p>
            <a:pPr algn="l"/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</a:rPr>
              <a:t>03    总结</a:t>
            </a:r>
            <a:endParaRPr lang="en-US" altLang="zh-CN" sz="32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" grpId="0" bldLvl="0" animBg="1"/>
      <p:bldP spid="9218" grpId="0" bldLvl="0" animBg="1"/>
      <p:bldP spid="11268" grpId="0"/>
      <p:bldP spid="11270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 descr="A000220150821B78PPI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45360" y="765175"/>
            <a:ext cx="7444105" cy="4578350"/>
          </a:xfrm>
          <a:prstGeom prst="rect">
            <a:avLst/>
          </a:prstGeom>
        </p:spPr>
      </p:pic>
      <p:sp>
        <p:nvSpPr>
          <p:cNvPr id="4" name="圆角矩形 3"/>
          <p:cNvSpPr/>
          <p:nvPr/>
        </p:nvSpPr>
        <p:spPr>
          <a:xfrm>
            <a:off x="845820" y="5027930"/>
            <a:ext cx="10160000" cy="1795145"/>
          </a:xfrm>
          <a:prstGeom prst="roundRect">
            <a:avLst/>
          </a:prstGeom>
          <a:solidFill>
            <a:schemeClr val="accent1">
              <a:alpha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1225550" y="5233670"/>
            <a:ext cx="974153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新入职的LISA以成为一名优秀的管理者为自己奋斗的目标，因此她需要了解一名管理者需要做哪些工作、扮演什么角色，需要何种素质，才能知道自己努力的方向。</a:t>
            </a:r>
            <a:endParaRPr lang="zh-CN" altLang="en-US" sz="28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179070" y="1102995"/>
            <a:ext cx="1733550" cy="720090"/>
          </a:xfrm>
          <a:prstGeom prst="roundRect">
            <a:avLst/>
          </a:prstGeom>
          <a:scene3d>
            <a:camera prst="orthographicFront"/>
            <a:lightRig rig="glow" dir="t">
              <a:rot lat="0" lon="0" rev="0"/>
            </a:lightRig>
          </a:scene3d>
          <a:sp3d prstMaterial="dkEdge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情景导入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635635" y="1520190"/>
            <a:ext cx="10732135" cy="4671695"/>
          </a:xfrm>
          <a:prstGeom prst="round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51560" y="1668780"/>
            <a:ext cx="10191750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李莉是某市有名的女强人，典型的职业女性，担任某宾馆的总经理已经10年了，请看她的日程表。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</a:rPr>
              <a:t>30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出门，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</a:rPr>
              <a:t>46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到公司，开始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读报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6：00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准时召开高层领导班子碰头会。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会议的议题是由运营副总经理汇报全面质量管理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计划的进展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情况；讨论年度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资金预算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情况；解决第二分部春节期间由于供热系统出现问题而引起的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顾客投诉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；如何针对今年的“五一黄金周”做广告来提高宾馆的收入。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7：30，公司雷打不动的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早操、早歌时间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，“一日之计在于晨”， 李莉认为这是企业文化的一项重要内容，早操锻炼身体、早歌凝聚人心。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7：50，李莉登上了前往第三分部的汽车，进行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走动管理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8：40，到达目的地，她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走访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了每一位员工及一些顾客，与他们进行了亲切的交谈。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11：30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13：00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午餐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。结束后回办公室，沏上咖啡后，铺开稿纸，准备写讲稿。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13：30 ，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接见某装饰公司的胡经理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15：00，送走胡经理后，李莉的注意力又回到了十分钟的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讲稿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上，以便在明天的旅游业协会上致辞。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李莉喜欢像今天这样紧张而有序的日子，她觉得这样才过得充实、有意义。每当总结一天的情况，进而看到公司在一天天的发展壮大，李莉浑身的疲惫就会烟消云散，取而代之的是全身的兴奋和喜悦之情。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3723640" y="891540"/>
            <a:ext cx="3379470" cy="644525"/>
            <a:chOff x="814328" y="3219334"/>
            <a:chExt cx="2797200" cy="432536"/>
          </a:xfrm>
        </p:grpSpPr>
        <p:grpSp>
          <p:nvGrpSpPr>
            <p:cNvPr id="20" name="组合 19"/>
            <p:cNvGrpSpPr/>
            <p:nvPr/>
          </p:nvGrpSpPr>
          <p:grpSpPr>
            <a:xfrm>
              <a:off x="814328" y="3219334"/>
              <a:ext cx="2797200" cy="432536"/>
              <a:chOff x="2173927" y="3285519"/>
              <a:chExt cx="3549387" cy="548848"/>
            </a:xfrm>
          </p:grpSpPr>
          <p:grpSp>
            <p:nvGrpSpPr>
              <p:cNvPr id="23" name="组合 22"/>
              <p:cNvGrpSpPr/>
              <p:nvPr/>
            </p:nvGrpSpPr>
            <p:grpSpPr>
              <a:xfrm>
                <a:off x="2173927" y="3285519"/>
                <a:ext cx="3549387" cy="548848"/>
                <a:chOff x="4304043" y="1286668"/>
                <a:chExt cx="7914744" cy="2757793"/>
              </a:xfrm>
              <a:effectLst>
                <a:outerShdw blurRad="381000" dist="2540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9" name="圆角矩形 28"/>
                <p:cNvSpPr/>
                <p:nvPr/>
              </p:nvSpPr>
              <p:spPr>
                <a:xfrm>
                  <a:off x="4304043" y="1286668"/>
                  <a:ext cx="7914744" cy="2757793"/>
                </a:xfrm>
                <a:prstGeom prst="roundRect">
                  <a:avLst/>
                </a:prstGeom>
                <a:gradFill>
                  <a:gsLst>
                    <a:gs pos="62000">
                      <a:schemeClr val="bg1">
                        <a:lumMod val="9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  <a:gs pos="0">
                      <a:schemeClr val="bg1"/>
                    </a:gs>
                  </a:gsLst>
                  <a:lin ang="81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zh-CN" altLang="en-US" sz="11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30" name="圆角矩形 29"/>
                <p:cNvSpPr/>
                <p:nvPr/>
              </p:nvSpPr>
              <p:spPr>
                <a:xfrm>
                  <a:off x="4351924" y="1373342"/>
                  <a:ext cx="7812881" cy="2584452"/>
                </a:xfrm>
                <a:prstGeom prst="roundRect">
                  <a:avLst/>
                </a:prstGeom>
                <a:gradFill>
                  <a:gsLst>
                    <a:gs pos="42000">
                      <a:srgbClr val="F0F0F0"/>
                    </a:gs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  <a:gs pos="0">
                      <a:schemeClr val="bg1"/>
                    </a:gs>
                  </a:gsLst>
                  <a:lin ang="189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zh-CN" altLang="en-US" sz="11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31" name="椭圆 30"/>
              <p:cNvSpPr/>
              <p:nvPr/>
            </p:nvSpPr>
            <p:spPr>
              <a:xfrm>
                <a:off x="2307233" y="3420246"/>
                <a:ext cx="524064" cy="279394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>
                <a:outerShdw blurRad="88900" dist="63500" dir="8100000" algn="tr" rotWithShape="0">
                  <a:prstClr val="black">
                    <a:alpha val="5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zh-CN" altLang="en-US" sz="110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32" name="TextBox 11"/>
            <p:cNvSpPr txBox="1"/>
            <p:nvPr/>
          </p:nvSpPr>
          <p:spPr>
            <a:xfrm>
              <a:off x="1420202" y="3302221"/>
              <a:ext cx="2191136" cy="3302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l"/>
              <a:r>
                <a:rPr lang="zh-CN" altLang="en-US" sz="3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导入案例</a:t>
              </a:r>
              <a:endParaRPr lang="zh-CN" altLang="en-US" sz="3200" b="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21" presetClass="entr" presetSubtype="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500"/>
                            </p:stCondLst>
                            <p:childTnLst>
                              <p:par>
                                <p:cTn id="16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3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9" dur="3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2" grpId="0" bldLvl="0" animBg="1"/>
      <p:bldP spid="2" grpId="1" animBg="1"/>
      <p:bldP spid="2" grpId="2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5" name="图片 4" descr="A000220150321A36PPI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27595" y="1736090"/>
            <a:ext cx="2755900" cy="4286250"/>
          </a:xfrm>
          <a:prstGeom prst="rect">
            <a:avLst/>
          </a:prstGeom>
        </p:spPr>
      </p:pic>
      <p:sp>
        <p:nvSpPr>
          <p:cNvPr id="6" name="AutoShape 14"/>
          <p:cNvSpPr>
            <a:spLocks noChangeArrowheads="1"/>
          </p:cNvSpPr>
          <p:nvPr/>
        </p:nvSpPr>
        <p:spPr bwMode="auto">
          <a:xfrm>
            <a:off x="1877060" y="3136900"/>
            <a:ext cx="5550535" cy="2442210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0070C0"/>
            </a:solidFill>
            <a:prstDash val="sysDot"/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Oval 53"/>
          <p:cNvSpPr>
            <a:spLocks noChangeArrowheads="1"/>
          </p:cNvSpPr>
          <p:nvPr/>
        </p:nvSpPr>
        <p:spPr bwMode="auto">
          <a:xfrm>
            <a:off x="3631565" y="2604770"/>
            <a:ext cx="2040890" cy="1147445"/>
          </a:xfrm>
          <a:prstGeom prst="ellipse">
            <a:avLst/>
          </a:prstGeom>
          <a:solidFill>
            <a:schemeClr val="accent1"/>
          </a:solidFill>
          <a:ln w="28575">
            <a:noFill/>
          </a:ln>
          <a:effectLst>
            <a:outerShdw blurRad="279400" dist="76200" dir="2700000" sx="101000" sy="101000" algn="tl" rotWithShape="0">
              <a:prstClr val="black">
                <a:alpha val="2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p>
            <a:pPr algn="ctr" eaLnBrk="0" hangingPunct="0"/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想一想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889760" y="4164965"/>
            <a:ext cx="5537835" cy="11245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defTabSz="914400" rtl="0" eaLnBrk="1" fontAlgn="base" latinLnBrk="0" hangingPunct="1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4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李莉在一天的活动中通过扮演以下角色来履行管理职能？</a:t>
            </a:r>
            <a:endParaRPr lang="zh-CN" altLang="en-US" sz="2400" b="1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6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7522642" y="1122900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888922" y="1122845"/>
            <a:ext cx="2088232" cy="33718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1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明 年 工 作 计 划</a:t>
            </a:r>
            <a:endParaRPr lang="zh-CN" altLang="en-US" sz="1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sp>
        <p:nvSpPr>
          <p:cNvPr id="6" name="椭圆 7"/>
          <p:cNvSpPr/>
          <p:nvPr/>
        </p:nvSpPr>
        <p:spPr>
          <a:xfrm>
            <a:off x="3637412" y="4033670"/>
            <a:ext cx="3856079" cy="906479"/>
          </a:xfrm>
          <a:custGeom>
            <a:avLst/>
            <a:gdLst>
              <a:gd name="connsiteX0" fmla="*/ 5141438 w 5232878"/>
              <a:gd name="connsiteY0" fmla="*/ 0 h 1208638"/>
              <a:gd name="connsiteX1" fmla="*/ 2570719 w 5232878"/>
              <a:gd name="connsiteY1" fmla="*/ 1208638 h 1208638"/>
              <a:gd name="connsiteX2" fmla="*/ 0 w 5232878"/>
              <a:gd name="connsiteY2" fmla="*/ 0 h 1208638"/>
              <a:gd name="connsiteX3" fmla="*/ 5232878 w 5232878"/>
              <a:gd name="connsiteY3" fmla="*/ 91440 h 1208638"/>
              <a:gd name="connsiteX0-1" fmla="*/ 5141438 w 5141438"/>
              <a:gd name="connsiteY0-2" fmla="*/ 0 h 1208638"/>
              <a:gd name="connsiteX1-3" fmla="*/ 2570719 w 5141438"/>
              <a:gd name="connsiteY1-4" fmla="*/ 1208638 h 1208638"/>
              <a:gd name="connsiteX2-5" fmla="*/ 0 w 5141438"/>
              <a:gd name="connsiteY2-6" fmla="*/ 0 h 120863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5141438" h="1208638">
                <a:moveTo>
                  <a:pt x="5141438" y="0"/>
                </a:moveTo>
                <a:cubicBezTo>
                  <a:pt x="4741027" y="708082"/>
                  <a:pt x="3740838" y="1208638"/>
                  <a:pt x="2570719" y="1208638"/>
                </a:cubicBezTo>
                <a:cubicBezTo>
                  <a:pt x="1400600" y="1208638"/>
                  <a:pt x="400411" y="708082"/>
                  <a:pt x="0" y="0"/>
                </a:cubicBezTo>
              </a:path>
            </a:pathLst>
          </a:custGeom>
          <a:noFill/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" name="直接连接符 6"/>
          <p:cNvCxnSpPr>
            <a:endCxn id="6" idx="1"/>
          </p:cNvCxnSpPr>
          <p:nvPr/>
        </p:nvCxnSpPr>
        <p:spPr>
          <a:xfrm>
            <a:off x="5563319" y="3584470"/>
            <a:ext cx="2768" cy="135568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40"/>
          <p:cNvSpPr txBox="1"/>
          <p:nvPr/>
        </p:nvSpPr>
        <p:spPr>
          <a:xfrm>
            <a:off x="2179068" y="4522990"/>
            <a:ext cx="1458162" cy="126873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代表人</a:t>
            </a:r>
            <a:endParaRPr lang="zh-CN" altLang="en-US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30000"/>
              </a:lnSpc>
            </a:pPr>
            <a:r>
              <a:rPr lang="zh-CN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领导者</a:t>
            </a:r>
            <a:endParaRPr lang="zh-CN" altLang="en-US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30000"/>
              </a:lnSpc>
            </a:pPr>
            <a:r>
              <a:rPr lang="zh-CN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联络者</a:t>
            </a:r>
            <a:endParaRPr lang="zh-CN" altLang="en-US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TextBox 41"/>
          <p:cNvSpPr txBox="1"/>
          <p:nvPr/>
        </p:nvSpPr>
        <p:spPr>
          <a:xfrm>
            <a:off x="4837065" y="5360445"/>
            <a:ext cx="1458162" cy="126873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监督人</a:t>
            </a:r>
            <a:endParaRPr lang="zh-CN" altLang="en-US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30000"/>
              </a:lnSpc>
            </a:pPr>
            <a:r>
              <a:rPr lang="zh-CN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传播者</a:t>
            </a:r>
            <a:endParaRPr lang="zh-CN" altLang="en-US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30000"/>
              </a:lnSpc>
            </a:pPr>
            <a:r>
              <a:rPr lang="zh-CN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发言人</a:t>
            </a:r>
            <a:endParaRPr lang="zh-CN" altLang="en-US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extBox 42"/>
          <p:cNvSpPr txBox="1"/>
          <p:nvPr/>
        </p:nvSpPr>
        <p:spPr>
          <a:xfrm>
            <a:off x="7769235" y="4322855"/>
            <a:ext cx="1458162" cy="166878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企业家   </a:t>
            </a:r>
            <a:endParaRPr lang="zh-CN" altLang="en-US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30000"/>
              </a:lnSpc>
            </a:pPr>
            <a:r>
              <a:rPr lang="zh-CN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冲突管理者</a:t>
            </a:r>
            <a:endParaRPr lang="zh-CN" altLang="en-US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30000"/>
              </a:lnSpc>
            </a:pPr>
            <a:r>
              <a:rPr lang="zh-CN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资源分配者</a:t>
            </a:r>
            <a:endParaRPr lang="zh-CN" altLang="en-US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30000"/>
              </a:lnSpc>
            </a:pPr>
            <a:r>
              <a:rPr lang="zh-CN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谈判者</a:t>
            </a:r>
            <a:endParaRPr lang="zh-CN" altLang="en-US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4777781" y="2294662"/>
            <a:ext cx="1563386" cy="1563386"/>
            <a:chOff x="2848131" y="1860029"/>
            <a:chExt cx="3807502" cy="3807502"/>
          </a:xfrm>
        </p:grpSpPr>
        <p:sp>
          <p:nvSpPr>
            <p:cNvPr id="12" name="椭圆 11"/>
            <p:cNvSpPr/>
            <p:nvPr/>
          </p:nvSpPr>
          <p:spPr>
            <a:xfrm>
              <a:off x="2848131" y="1860029"/>
              <a:ext cx="3807502" cy="380750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279400" dist="2540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" name="文本框 91"/>
            <p:cNvSpPr txBox="1"/>
            <p:nvPr/>
          </p:nvSpPr>
          <p:spPr>
            <a:xfrm>
              <a:off x="3052050" y="3335068"/>
              <a:ext cx="3414654" cy="1121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24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角色分类</a:t>
              </a:r>
              <a:endPara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4" name="椭圆 13"/>
          <p:cNvSpPr/>
          <p:nvPr/>
        </p:nvSpPr>
        <p:spPr>
          <a:xfrm>
            <a:off x="2287905" y="3313430"/>
            <a:ext cx="1888490" cy="1102360"/>
          </a:xfrm>
          <a:prstGeom prst="ellipse">
            <a:avLst/>
          </a:prstGeom>
          <a:solidFill>
            <a:srgbClr val="0070C0"/>
          </a:solidFill>
          <a:ln w="28575">
            <a:noFill/>
          </a:ln>
          <a:effectLst>
            <a:outerShdw blurRad="279400" dist="2540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人际角色</a:t>
            </a: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4777740" y="4415155"/>
            <a:ext cx="1770380" cy="945515"/>
          </a:xfrm>
          <a:prstGeom prst="ellipse">
            <a:avLst/>
          </a:prstGeom>
          <a:solidFill>
            <a:srgbClr val="0070C0"/>
          </a:solidFill>
          <a:ln w="28575">
            <a:noFill/>
          </a:ln>
          <a:effectLst>
            <a:outerShdw blurRad="279400" dist="2540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信息角色</a:t>
            </a: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6988175" y="3314065"/>
            <a:ext cx="1758315" cy="866775"/>
          </a:xfrm>
          <a:prstGeom prst="ellipse">
            <a:avLst/>
          </a:prstGeom>
          <a:solidFill>
            <a:srgbClr val="0070C0"/>
          </a:solidFill>
          <a:ln w="28575">
            <a:noFill/>
          </a:ln>
          <a:effectLst>
            <a:outerShdw blurRad="279400" dist="2540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决策角色</a:t>
            </a:r>
            <a:endParaRPr lang="en-US" altLang="zh-CN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708150" y="1341755"/>
            <a:ext cx="9286875" cy="953135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 anchor="t">
            <a:spAutoFit/>
          </a:bodyPr>
          <a:p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亨利·明茨伯格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研究发现管理者扮演着十种角色，这十种角色可被归入三大类：人际角色、信息角色和决策角色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356235" y="819785"/>
            <a:ext cx="57353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（一）管理者角色分类</a:t>
            </a:r>
            <a:endParaRPr lang="zh-CN" altLang="en-US" sz="2800" b="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6" grpId="0" bldLvl="0" animBg="1"/>
      <p:bldP spid="8" grpId="0"/>
      <p:bldP spid="9" grpId="0"/>
      <p:bldP spid="10" grpId="0"/>
    </p:bldLst>
  </p:timing>
</p:sld>
</file>

<file path=ppt/tags/tag1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1"/>
  <p:tag name="KSO_WM_UNIT_ID" val="257*l_i*1_1"/>
  <p:tag name="KSO_WM_UNIT_CLEAR" val="1"/>
  <p:tag name="KSO_WM_UNIT_LAYERLEVEL" val="1_1"/>
  <p:tag name="KSO_WM_BEAUTIFY_FLAG" val="#wm#"/>
  <p:tag name="KSO_WM_DIAGRAM_GROUP_CODE" val="l1-1"/>
  <p:tag name="KSO_WM_UNIT_FILL_FORE_SCHEMECOLOR_INDEX" val="9"/>
  <p:tag name="KSO_WM_UNIT_FILL_TYPE" val="1"/>
  <p:tag name="KSO_WM_UNIT_TEXT_FILL_FORE_SCHEMECOLOR_INDEX" val="2"/>
  <p:tag name="KSO_WM_UNIT_TEXT_FILL_TYPE" val="1"/>
</p:tagLst>
</file>

<file path=ppt/tags/tag10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12"/>
  <p:tag name="KSO_WM_UNIT_ID" val="257*l_i*1_12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11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13"/>
  <p:tag name="KSO_WM_UNIT_ID" val="257*l_i*1_13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12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14"/>
  <p:tag name="KSO_WM_UNIT_ID" val="257*l_i*1_14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13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15"/>
  <p:tag name="KSO_WM_UNIT_ID" val="257*l_i*1_15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14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h_f"/>
  <p:tag name="KSO_WM_UNIT_INDEX" val="1_1_1"/>
  <p:tag name="KSO_WM_UNIT_ID" val="257*l_h_f*1_1_1"/>
  <p:tag name="KSO_WM_UNIT_CLEAR" val="1"/>
  <p:tag name="KSO_WM_UNIT_LAYERLEVEL" val="1_1_1"/>
  <p:tag name="KSO_WM_UNIT_VALUE" val="21"/>
  <p:tag name="KSO_WM_UNIT_HIGHLIGHT" val="0"/>
  <p:tag name="KSO_WM_UNIT_COMPATIBLE" val="0"/>
  <p:tag name="KSO_WM_BEAUTIFY_FLAG" val="#wm#"/>
  <p:tag name="KSO_WM_UNIT_PRESET_TEXT_INDEX" val="4"/>
  <p:tag name="KSO_WM_UNIT_PRESET_TEXT_LEN" val="26"/>
  <p:tag name="KSO_WM_DIAGRAM_GROUP_CODE" val="l1-1"/>
  <p:tag name="KSO_WM_UNIT_TEXT_FILL_FORE_SCHEMECOLOR_INDEX" val="13"/>
  <p:tag name="KSO_WM_UNIT_TEXT_FILL_TYPE" val="1"/>
</p:tagLst>
</file>

<file path=ppt/tags/tag15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h_a"/>
  <p:tag name="KSO_WM_UNIT_INDEX" val="1_1_1"/>
  <p:tag name="KSO_WM_UNIT_ID" val="257*l_h_a*1_1_1"/>
  <p:tag name="KSO_WM_UNIT_CLEAR" val="1"/>
  <p:tag name="KSO_WM_UNIT_LAYERLEVEL" val="1_1_1"/>
  <p:tag name="KSO_WM_UNIT_VALUE" val="7"/>
  <p:tag name="KSO_WM_UNIT_HIGHLIGHT" val="0"/>
  <p:tag name="KSO_WM_UNIT_COMPATIBLE" val="0"/>
  <p:tag name="KSO_WM_UNIT_PRESET_TEXT" val="LOREM"/>
  <p:tag name="KSO_WM_BEAUTIFY_FLAG" val="#wm#"/>
  <p:tag name="KSO_WM_DIAGRAM_GROUP_CODE" val="l1-1"/>
  <p:tag name="KSO_WM_UNIT_TEXT_FILL_FORE_SCHEMECOLOR_INDEX" val="5"/>
  <p:tag name="KSO_WM_UNIT_TEXT_FILL_TYPE" val="1"/>
</p:tagLst>
</file>

<file path=ppt/tags/tag16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h_f"/>
  <p:tag name="KSO_WM_UNIT_INDEX" val="1_3_1"/>
  <p:tag name="KSO_WM_UNIT_ID" val="257*l_h_f*1_3_1"/>
  <p:tag name="KSO_WM_UNIT_CLEAR" val="1"/>
  <p:tag name="KSO_WM_UNIT_LAYERLEVEL" val="1_1_1"/>
  <p:tag name="KSO_WM_UNIT_VALUE" val="21"/>
  <p:tag name="KSO_WM_UNIT_HIGHLIGHT" val="0"/>
  <p:tag name="KSO_WM_UNIT_COMPATIBLE" val="0"/>
  <p:tag name="KSO_WM_BEAUTIFY_FLAG" val="#wm#"/>
  <p:tag name="KSO_WM_UNIT_PRESET_TEXT_INDEX" val="4"/>
  <p:tag name="KSO_WM_UNIT_PRESET_TEXT_LEN" val="26"/>
  <p:tag name="KSO_WM_DIAGRAM_GROUP_CODE" val="l1-1"/>
  <p:tag name="KSO_WM_UNIT_TEXT_FILL_FORE_SCHEMECOLOR_INDEX" val="13"/>
  <p:tag name="KSO_WM_UNIT_TEXT_FILL_TYPE" val="1"/>
</p:tagLst>
</file>

<file path=ppt/tags/tag17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h_a"/>
  <p:tag name="KSO_WM_UNIT_INDEX" val="1_3_1"/>
  <p:tag name="KSO_WM_UNIT_ID" val="257*l_h_a*1_3_1"/>
  <p:tag name="KSO_WM_UNIT_CLEAR" val="1"/>
  <p:tag name="KSO_WM_UNIT_LAYERLEVEL" val="1_1_1"/>
  <p:tag name="KSO_WM_UNIT_VALUE" val="7"/>
  <p:tag name="KSO_WM_UNIT_HIGHLIGHT" val="0"/>
  <p:tag name="KSO_WM_UNIT_COMPATIBLE" val="0"/>
  <p:tag name="KSO_WM_UNIT_PRESET_TEXT" val="LOREM"/>
  <p:tag name="KSO_WM_BEAUTIFY_FLAG" val="#wm#"/>
  <p:tag name="KSO_WM_DIAGRAM_GROUP_CODE" val="l1-1"/>
  <p:tag name="KSO_WM_UNIT_TEXT_FILL_FORE_SCHEMECOLOR_INDEX" val="6"/>
  <p:tag name="KSO_WM_UNIT_TEXT_FILL_TYPE" val="1"/>
</p:tagLst>
</file>

<file path=ppt/tags/tag18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h_f"/>
  <p:tag name="KSO_WM_UNIT_INDEX" val="1_4_1"/>
  <p:tag name="KSO_WM_UNIT_ID" val="257*l_h_f*1_4_1"/>
  <p:tag name="KSO_WM_UNIT_CLEAR" val="1"/>
  <p:tag name="KSO_WM_UNIT_LAYERLEVEL" val="1_1_1"/>
  <p:tag name="KSO_WM_UNIT_VALUE" val="21"/>
  <p:tag name="KSO_WM_UNIT_HIGHLIGHT" val="0"/>
  <p:tag name="KSO_WM_UNIT_COMPATIBLE" val="0"/>
  <p:tag name="KSO_WM_BEAUTIFY_FLAG" val="#wm#"/>
  <p:tag name="KSO_WM_UNIT_PRESET_TEXT_INDEX" val="4"/>
  <p:tag name="KSO_WM_UNIT_PRESET_TEXT_LEN" val="26"/>
  <p:tag name="KSO_WM_DIAGRAM_GROUP_CODE" val="l1-1"/>
  <p:tag name="KSO_WM_UNIT_TEXT_FILL_FORE_SCHEMECOLOR_INDEX" val="13"/>
  <p:tag name="KSO_WM_UNIT_TEXT_FILL_TYPE" val="1"/>
</p:tagLst>
</file>

<file path=ppt/tags/tag19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h_a"/>
  <p:tag name="KSO_WM_UNIT_INDEX" val="1_4_1"/>
  <p:tag name="KSO_WM_UNIT_ID" val="257*l_h_a*1_4_1"/>
  <p:tag name="KSO_WM_UNIT_CLEAR" val="1"/>
  <p:tag name="KSO_WM_UNIT_LAYERLEVEL" val="1_1_1"/>
  <p:tag name="KSO_WM_UNIT_VALUE" val="7"/>
  <p:tag name="KSO_WM_UNIT_HIGHLIGHT" val="0"/>
  <p:tag name="KSO_WM_UNIT_COMPATIBLE" val="0"/>
  <p:tag name="KSO_WM_UNIT_PRESET_TEXT" val="LOREM"/>
  <p:tag name="KSO_WM_BEAUTIFY_FLAG" val="#wm#"/>
  <p:tag name="KSO_WM_DIAGRAM_GROUP_CODE" val="l1-1"/>
  <p:tag name="KSO_WM_UNIT_TEXT_FILL_FORE_SCHEMECOLOR_INDEX" val="9"/>
  <p:tag name="KSO_WM_UNIT_TEXT_FILL_TYPE" val="1"/>
</p:tagLst>
</file>

<file path=ppt/tags/tag2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3"/>
  <p:tag name="KSO_WM_UNIT_ID" val="257*l_i*1_3"/>
  <p:tag name="KSO_WM_UNIT_CLEAR" val="1"/>
  <p:tag name="KSO_WM_UNIT_LAYERLEVEL" val="1_1"/>
  <p:tag name="KSO_WM_BEAUTIFY_FLAG" val="#wm#"/>
  <p:tag name="KSO_WM_DIAGRAM_GROUP_CODE" val="l1-1"/>
  <p:tag name="KSO_WM_UNIT_FILL_FORE_SCHEMECOLOR_INDEX" val="8"/>
  <p:tag name="KSO_WM_UNIT_FILL_TYPE" val="1"/>
  <p:tag name="KSO_WM_UNIT_TEXT_FILL_FORE_SCHEMECOLOR_INDEX" val="2"/>
  <p:tag name="KSO_WM_UNIT_TEXT_FILL_TYPE" val="1"/>
</p:tagLst>
</file>

<file path=ppt/tags/tag20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h_f"/>
  <p:tag name="KSO_WM_UNIT_INDEX" val="1_2_1"/>
  <p:tag name="KSO_WM_UNIT_ID" val="257*l_h_f*1_2_1"/>
  <p:tag name="KSO_WM_UNIT_CLEAR" val="1"/>
  <p:tag name="KSO_WM_UNIT_LAYERLEVEL" val="1_1_1"/>
  <p:tag name="KSO_WM_UNIT_VALUE" val="21"/>
  <p:tag name="KSO_WM_UNIT_HIGHLIGHT" val="0"/>
  <p:tag name="KSO_WM_UNIT_COMPATIBLE" val="0"/>
  <p:tag name="KSO_WM_BEAUTIFY_FLAG" val="#wm#"/>
  <p:tag name="KSO_WM_UNIT_PRESET_TEXT_INDEX" val="4"/>
  <p:tag name="KSO_WM_UNIT_PRESET_TEXT_LEN" val="26"/>
  <p:tag name="KSO_WM_DIAGRAM_GROUP_CODE" val="l1-1"/>
  <p:tag name="KSO_WM_UNIT_TEXT_FILL_FORE_SCHEMECOLOR_INDEX" val="13"/>
  <p:tag name="KSO_WM_UNIT_TEXT_FILL_TYPE" val="1"/>
</p:tagLst>
</file>

<file path=ppt/tags/tag21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h_a"/>
  <p:tag name="KSO_WM_UNIT_INDEX" val="1_2_1"/>
  <p:tag name="KSO_WM_UNIT_ID" val="257*l_h_a*1_2_1"/>
  <p:tag name="KSO_WM_UNIT_CLEAR" val="1"/>
  <p:tag name="KSO_WM_UNIT_LAYERLEVEL" val="1_1_1"/>
  <p:tag name="KSO_WM_UNIT_VALUE" val="7"/>
  <p:tag name="KSO_WM_UNIT_HIGHLIGHT" val="0"/>
  <p:tag name="KSO_WM_UNIT_COMPATIBLE" val="0"/>
  <p:tag name="KSO_WM_UNIT_PRESET_TEXT" val="LOREM"/>
  <p:tag name="KSO_WM_BEAUTIFY_FLAG" val="#wm#"/>
  <p:tag name="KSO_WM_DIAGRAM_GROUP_CODE" val="l1-1"/>
  <p:tag name="KSO_WM_UNIT_TEXT_FILL_FORE_SCHEMECOLOR_INDEX" val="8"/>
  <p:tag name="KSO_WM_UNIT_TEXT_FILL_TYPE" val="1"/>
</p:tagLst>
</file>

<file path=ppt/tags/tag22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16"/>
  <p:tag name="KSO_WM_UNIT_ID" val="257*l_i*1_16"/>
  <p:tag name="KSO_WM_UNIT_CLEAR" val="1"/>
  <p:tag name="KSO_WM_UNIT_LAYERLEVEL" val="1_1"/>
  <p:tag name="KSO_WM_BEAUTIFY_FLAG" val="#wm#"/>
  <p:tag name="KSO_WM_DIAGRAM_GROUP_CODE" val="l1-1"/>
  <p:tag name="KSO_WM_UNIT_FILL_FORE_SCHEMECOLOR_INDEX" val="5"/>
  <p:tag name="KSO_WM_UNIT_FILL_TYPE" val="1"/>
  <p:tag name="KSO_WM_UNIT_TEXT_FILL_FORE_SCHEMECOLOR_INDEX" val="2"/>
  <p:tag name="KSO_WM_UNIT_TEXT_FILL_TYPE" val="1"/>
</p:tagLst>
</file>

<file path=ppt/tags/tag23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17"/>
  <p:tag name="KSO_WM_UNIT_ID" val="257*l_i*1_17"/>
  <p:tag name="KSO_WM_UNIT_CLEAR" val="1"/>
  <p:tag name="KSO_WM_UNIT_LAYERLEVEL" val="1_1"/>
  <p:tag name="KSO_WM_BEAUTIFY_FLAG" val="#wm#"/>
  <p:tag name="KSO_WM_DIAGRAM_GROUP_CODE" val="l1-1"/>
  <p:tag name="KSO_WM_UNIT_FILL_FORE_SCHEMECOLOR_INDEX" val="8"/>
  <p:tag name="KSO_WM_UNIT_FILL_TYPE" val="1"/>
  <p:tag name="KSO_WM_UNIT_TEXT_FILL_FORE_SCHEMECOLOR_INDEX" val="2"/>
  <p:tag name="KSO_WM_UNIT_TEXT_FILL_TYPE" val="1"/>
</p:tagLst>
</file>

<file path=ppt/tags/tag24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18"/>
  <p:tag name="KSO_WM_UNIT_ID" val="257*l_i*1_18"/>
  <p:tag name="KSO_WM_UNIT_CLEAR" val="1"/>
  <p:tag name="KSO_WM_UNIT_LAYERLEVEL" val="1_1"/>
  <p:tag name="KSO_WM_BEAUTIFY_FLAG" val="#wm#"/>
  <p:tag name="KSO_WM_DIAGRAM_GROUP_CODE" val="l1-1"/>
  <p:tag name="KSO_WM_UNIT_FILL_FORE_SCHEMECOLOR_INDEX" val="9"/>
  <p:tag name="KSO_WM_UNIT_FILL_TYPE" val="1"/>
  <p:tag name="KSO_WM_UNIT_TEXT_FILL_FORE_SCHEMECOLOR_INDEX" val="2"/>
  <p:tag name="KSO_WM_UNIT_TEXT_FILL_TYPE" val="1"/>
</p:tagLst>
</file>

<file path=ppt/tags/tag25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19"/>
  <p:tag name="KSO_WM_UNIT_ID" val="257*l_i*1_19"/>
  <p:tag name="KSO_WM_UNIT_CLEAR" val="1"/>
  <p:tag name="KSO_WM_UNIT_LAYERLEVEL" val="1_1"/>
  <p:tag name="KSO_WM_BEAUTIFY_FLAG" val="#wm#"/>
  <p:tag name="KSO_WM_DIAGRAM_GROUP_CODE" val="l1-1"/>
  <p:tag name="KSO_WM_UNIT_FILL_FORE_SCHEMECOLOR_INDEX" val="10"/>
  <p:tag name="KSO_WM_UNIT_FILL_TYPE" val="1"/>
  <p:tag name="KSO_WM_UNIT_TEXT_FILL_FORE_SCHEMECOLOR_INDEX" val="2"/>
  <p:tag name="KSO_WM_UNIT_TEXT_FILL_TYPE" val="1"/>
</p:tagLst>
</file>

<file path=ppt/tags/tag26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20"/>
  <p:tag name="KSO_WM_UNIT_ID" val="257*l_i*1_20"/>
  <p:tag name="KSO_WM_UNIT_CLEAR" val="1"/>
  <p:tag name="KSO_WM_UNIT_LAYERLEVEL" val="1_1"/>
  <p:tag name="KSO_WM_BEAUTIFY_FLAG" val="#wm#"/>
  <p:tag name="KSO_WM_DIAGRAM_GROUP_CODE" val="l1-1"/>
  <p:tag name="KSO_WM_UNIT_FILL_FORE_SCHEMECOLOR_INDEX" val="7"/>
  <p:tag name="KSO_WM_UNIT_FILL_TYPE" val="1"/>
  <p:tag name="KSO_WM_UNIT_TEXT_FILL_FORE_SCHEMECOLOR_INDEX" val="2"/>
  <p:tag name="KSO_WM_UNIT_TEXT_FILL_TYPE" val="1"/>
</p:tagLst>
</file>

<file path=ppt/tags/tag27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21"/>
  <p:tag name="KSO_WM_UNIT_ID" val="257*l_i*1_21"/>
  <p:tag name="KSO_WM_UNIT_CLEAR" val="1"/>
  <p:tag name="KSO_WM_UNIT_LAYERLEVEL" val="1_1"/>
  <p:tag name="KSO_WM_BEAUTIFY_FLAG" val="#wm#"/>
  <p:tag name="KSO_WM_DIAGRAM_GROUP_CODE" val="l1-1"/>
  <p:tag name="KSO_WM_UNIT_FILL_FORE_SCHEMECOLOR_INDEX" val="10"/>
  <p:tag name="KSO_WM_UNIT_FILL_TYPE" val="1"/>
  <p:tag name="KSO_WM_UNIT_TEXT_FILL_FORE_SCHEMECOLOR_INDEX" val="2"/>
  <p:tag name="KSO_WM_UNIT_TEXT_FILL_TYPE" val="1"/>
</p:tagLst>
</file>

<file path=ppt/tags/tag28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23"/>
  <p:tag name="KSO_WM_UNIT_ID" val="257*l_i*1_23"/>
  <p:tag name="KSO_WM_UNIT_CLEAR" val="1"/>
  <p:tag name="KSO_WM_UNIT_LAYERLEVEL" val="1_1"/>
  <p:tag name="KSO_WM_BEAUTIFY_FLAG" val="#wm#"/>
  <p:tag name="KSO_WM_DIAGRAM_GROUP_CODE" val="l1-1"/>
  <p:tag name="KSO_WM_UNIT_FILL_FORE_SCHEMECOLOR_INDEX" val="7"/>
  <p:tag name="KSO_WM_UNIT_FILL_TYPE" val="1"/>
  <p:tag name="KSO_WM_UNIT_TEXT_FILL_FORE_SCHEMECOLOR_INDEX" val="2"/>
  <p:tag name="KSO_WM_UNIT_TEXT_FILL_TYPE" val="1"/>
</p:tagLst>
</file>

<file path=ppt/tags/tag29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783_1*i*55"/>
  <p:tag name="KSO_WM_TEMPLATE_CATEGORY" val="diagram"/>
  <p:tag name="KSO_WM_TEMPLATE_INDEX" val="783"/>
  <p:tag name="KSO_WM_UNIT_INDEX" val="55"/>
</p:tagLst>
</file>

<file path=ppt/tags/tag3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5"/>
  <p:tag name="KSO_WM_UNIT_ID" val="257*l_i*1_5"/>
  <p:tag name="KSO_WM_UNIT_CLEAR" val="1"/>
  <p:tag name="KSO_WM_UNIT_LAYERLEVEL" val="1_1"/>
  <p:tag name="KSO_WM_BEAUTIFY_FLAG" val="#wm#"/>
  <p:tag name="KSO_WM_DIAGRAM_GROUP_CODE" val="l1-1"/>
  <p:tag name="KSO_WM_UNIT_FILL_FORE_SCHEMECOLOR_INDEX" val="6"/>
  <p:tag name="KSO_WM_UNIT_FILL_TYPE" val="1"/>
  <p:tag name="KSO_WM_UNIT_TEXT_FILL_FORE_SCHEMECOLOR_INDEX" val="2"/>
  <p:tag name="KSO_WM_UNIT_TEXT_FILL_TYPE" val="1"/>
</p:tagLst>
</file>

<file path=ppt/tags/tag30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25"/>
  <p:tag name="KSO_WM_UNIT_ID" val="257*l_i*1_25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31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26"/>
  <p:tag name="KSO_WM_UNIT_ID" val="257*l_i*1_26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32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27"/>
  <p:tag name="KSO_WM_UNIT_ID" val="257*l_i*1_27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33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h_f"/>
  <p:tag name="KSO_WM_UNIT_INDEX" val="1_5_1"/>
  <p:tag name="KSO_WM_UNIT_ID" val="257*l_h_f*1_5_1"/>
  <p:tag name="KSO_WM_UNIT_CLEAR" val="1"/>
  <p:tag name="KSO_WM_UNIT_LAYERLEVEL" val="1_1_1"/>
  <p:tag name="KSO_WM_UNIT_VALUE" val="21"/>
  <p:tag name="KSO_WM_UNIT_HIGHLIGHT" val="0"/>
  <p:tag name="KSO_WM_UNIT_COMPATIBLE" val="0"/>
  <p:tag name="KSO_WM_BEAUTIFY_FLAG" val="#wm#"/>
  <p:tag name="KSO_WM_UNIT_PRESET_TEXT_INDEX" val="4"/>
  <p:tag name="KSO_WM_UNIT_PRESET_TEXT_LEN" val="26"/>
  <p:tag name="KSO_WM_DIAGRAM_GROUP_CODE" val="l1-1"/>
  <p:tag name="KSO_WM_UNIT_TEXT_FILL_FORE_SCHEMECOLOR_INDEX" val="13"/>
  <p:tag name="KSO_WM_UNIT_TEXT_FILL_TYPE" val="1"/>
</p:tagLst>
</file>

<file path=ppt/tags/tag34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h_a"/>
  <p:tag name="KSO_WM_UNIT_INDEX" val="1_5_1"/>
  <p:tag name="KSO_WM_UNIT_ID" val="257*l_h_a*1_5_1"/>
  <p:tag name="KSO_WM_UNIT_CLEAR" val="1"/>
  <p:tag name="KSO_WM_UNIT_LAYERLEVEL" val="1_1_1"/>
  <p:tag name="KSO_WM_UNIT_VALUE" val="7"/>
  <p:tag name="KSO_WM_UNIT_HIGHLIGHT" val="0"/>
  <p:tag name="KSO_WM_UNIT_COMPATIBLE" val="0"/>
  <p:tag name="KSO_WM_UNIT_PRESET_TEXT" val="LOREM"/>
  <p:tag name="KSO_WM_BEAUTIFY_FLAG" val="#wm#"/>
  <p:tag name="KSO_WM_DIAGRAM_GROUP_CODE" val="l1-1"/>
  <p:tag name="KSO_WM_UNIT_TEXT_FILL_FORE_SCHEMECOLOR_INDEX" val="7"/>
  <p:tag name="KSO_WM_UNIT_TEXT_FILL_TYPE" val="1"/>
</p:tagLst>
</file>

<file path=ppt/tags/tag35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783_1*i*64"/>
  <p:tag name="KSO_WM_TEMPLATE_CATEGORY" val="diagram"/>
  <p:tag name="KSO_WM_TEMPLATE_INDEX" val="783"/>
  <p:tag name="KSO_WM_UNIT_INDEX" val="64"/>
</p:tagLst>
</file>

<file path=ppt/tags/tag36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28"/>
  <p:tag name="KSO_WM_UNIT_ID" val="257*l_i*1_28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37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29"/>
  <p:tag name="KSO_WM_UNIT_ID" val="257*l_i*1_29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38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30"/>
  <p:tag name="KSO_WM_UNIT_ID" val="257*l_i*1_30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39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31"/>
  <p:tag name="KSO_WM_UNIT_ID" val="257*l_i*1_31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4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7"/>
  <p:tag name="KSO_WM_UNIT_ID" val="257*l_i*1_7"/>
  <p:tag name="KSO_WM_UNIT_CLEAR" val="1"/>
  <p:tag name="KSO_WM_UNIT_LAYERLEVEL" val="1_1"/>
  <p:tag name="KSO_WM_BEAUTIFY_FLAG" val="#wm#"/>
  <p:tag name="KSO_WM_DIAGRAM_GROUP_CODE" val="l1-1"/>
  <p:tag name="KSO_WM_UNIT_FILL_FORE_SCHEMECOLOR_INDEX" val="5"/>
  <p:tag name="KSO_WM_UNIT_FILL_TYPE" val="1"/>
  <p:tag name="KSO_WM_UNIT_TEXT_FILL_FORE_SCHEMECOLOR_INDEX" val="2"/>
  <p:tag name="KSO_WM_UNIT_TEXT_FILL_TYPE" val="1"/>
</p:tagLst>
</file>

<file path=ppt/tags/tag40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783_1*i*72"/>
  <p:tag name="KSO_WM_TEMPLATE_CATEGORY" val="diagram"/>
  <p:tag name="KSO_WM_TEMPLATE_INDEX" val="783"/>
  <p:tag name="KSO_WM_UNIT_INDEX" val="72"/>
</p:tagLst>
</file>

<file path=ppt/tags/tag41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32"/>
  <p:tag name="KSO_WM_UNIT_ID" val="257*l_i*1_32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42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33"/>
  <p:tag name="KSO_WM_UNIT_ID" val="257*l_i*1_33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43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34"/>
  <p:tag name="KSO_WM_UNIT_ID" val="257*l_i*1_34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44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h_f"/>
  <p:tag name="KSO_WM_UNIT_INDEX" val="1_6_1"/>
  <p:tag name="KSO_WM_UNIT_ID" val="257*l_h_f*1_6_1"/>
  <p:tag name="KSO_WM_UNIT_CLEAR" val="1"/>
  <p:tag name="KSO_WM_UNIT_LAYERLEVEL" val="1_1_1"/>
  <p:tag name="KSO_WM_UNIT_VALUE" val="21"/>
  <p:tag name="KSO_WM_UNIT_HIGHLIGHT" val="0"/>
  <p:tag name="KSO_WM_UNIT_COMPATIBLE" val="0"/>
  <p:tag name="KSO_WM_BEAUTIFY_FLAG" val="#wm#"/>
  <p:tag name="KSO_WM_UNIT_PRESET_TEXT_INDEX" val="4"/>
  <p:tag name="KSO_WM_UNIT_PRESET_TEXT_LEN" val="26"/>
  <p:tag name="KSO_WM_DIAGRAM_GROUP_CODE" val="l1-1"/>
  <p:tag name="KSO_WM_UNIT_TEXT_FILL_FORE_SCHEMECOLOR_INDEX" val="13"/>
  <p:tag name="KSO_WM_UNIT_TEXT_FILL_TYPE" val="1"/>
</p:tagLst>
</file>

<file path=ppt/tags/tag45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h_a"/>
  <p:tag name="KSO_WM_UNIT_INDEX" val="1_6_1"/>
  <p:tag name="KSO_WM_UNIT_ID" val="257*l_h_a*1_6_1"/>
  <p:tag name="KSO_WM_UNIT_CLEAR" val="1"/>
  <p:tag name="KSO_WM_UNIT_LAYERLEVEL" val="1_1_1"/>
  <p:tag name="KSO_WM_UNIT_VALUE" val="7"/>
  <p:tag name="KSO_WM_UNIT_HIGHLIGHT" val="0"/>
  <p:tag name="KSO_WM_UNIT_COMPATIBLE" val="0"/>
  <p:tag name="KSO_WM_UNIT_PRESET_TEXT" val="LOREM"/>
  <p:tag name="KSO_WM_BEAUTIFY_FLAG" val="#wm#"/>
  <p:tag name="KSO_WM_DIAGRAM_GROUP_CODE" val="l1-1"/>
  <p:tag name="KSO_WM_UNIT_TEXT_FILL_FORE_SCHEMECOLOR_INDEX" val="10"/>
  <p:tag name="KSO_WM_UNIT_TEXT_FILL_TYPE" val="1"/>
</p:tagLst>
</file>

<file path=ppt/tags/tag46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h_f"/>
  <p:tag name="KSO_WM_UNIT_INDEX" val="1_3_1"/>
  <p:tag name="KSO_WM_UNIT_ID" val="257*l_h_f*1_3_1"/>
  <p:tag name="KSO_WM_UNIT_CLEAR" val="1"/>
  <p:tag name="KSO_WM_UNIT_LAYERLEVEL" val="1_1_1"/>
  <p:tag name="KSO_WM_UNIT_VALUE" val="21"/>
  <p:tag name="KSO_WM_UNIT_HIGHLIGHT" val="0"/>
  <p:tag name="KSO_WM_UNIT_COMPATIBLE" val="0"/>
  <p:tag name="KSO_WM_BEAUTIFY_FLAG" val="#wm#"/>
  <p:tag name="KSO_WM_UNIT_PRESET_TEXT_INDEX" val="4"/>
  <p:tag name="KSO_WM_UNIT_PRESET_TEXT_LEN" val="26"/>
  <p:tag name="KSO_WM_DIAGRAM_GROUP_CODE" val="l1-1"/>
  <p:tag name="KSO_WM_UNIT_TEXT_FILL_FORE_SCHEMECOLOR_INDEX" val="13"/>
  <p:tag name="KSO_WM_UNIT_TEXT_FILL_TYPE" val="1"/>
</p:tagLst>
</file>

<file path=ppt/tags/tag47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h_f"/>
  <p:tag name="KSO_WM_UNIT_INDEX" val="1_3_1"/>
  <p:tag name="KSO_WM_UNIT_ID" val="257*l_h_f*1_3_1"/>
  <p:tag name="KSO_WM_UNIT_CLEAR" val="1"/>
  <p:tag name="KSO_WM_UNIT_LAYERLEVEL" val="1_1_1"/>
  <p:tag name="KSO_WM_UNIT_VALUE" val="21"/>
  <p:tag name="KSO_WM_UNIT_HIGHLIGHT" val="0"/>
  <p:tag name="KSO_WM_UNIT_COMPATIBLE" val="0"/>
  <p:tag name="KSO_WM_BEAUTIFY_FLAG" val="#wm#"/>
  <p:tag name="KSO_WM_UNIT_PRESET_TEXT_INDEX" val="4"/>
  <p:tag name="KSO_WM_UNIT_PRESET_TEXT_LEN" val="26"/>
  <p:tag name="KSO_WM_DIAGRAM_GROUP_CODE" val="l1-1"/>
  <p:tag name="KSO_WM_UNIT_TEXT_FILL_FORE_SCHEMECOLOR_INDEX" val="13"/>
  <p:tag name="KSO_WM_UNIT_TEXT_FILL_TYPE" val="1"/>
</p:tagLst>
</file>

<file path=ppt/tags/tag48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h_f"/>
  <p:tag name="KSO_WM_UNIT_INDEX" val="1_3_1"/>
  <p:tag name="KSO_WM_UNIT_ID" val="257*l_h_f*1_3_1"/>
  <p:tag name="KSO_WM_UNIT_CLEAR" val="1"/>
  <p:tag name="KSO_WM_UNIT_LAYERLEVEL" val="1_1_1"/>
  <p:tag name="KSO_WM_UNIT_VALUE" val="21"/>
  <p:tag name="KSO_WM_UNIT_HIGHLIGHT" val="0"/>
  <p:tag name="KSO_WM_UNIT_COMPATIBLE" val="0"/>
  <p:tag name="KSO_WM_BEAUTIFY_FLAG" val="#wm#"/>
  <p:tag name="KSO_WM_UNIT_PRESET_TEXT_INDEX" val="4"/>
  <p:tag name="KSO_WM_UNIT_PRESET_TEXT_LEN" val="26"/>
  <p:tag name="KSO_WM_DIAGRAM_GROUP_CODE" val="l1-1"/>
  <p:tag name="KSO_WM_UNIT_TEXT_FILL_FORE_SCHEMECOLOR_INDEX" val="13"/>
  <p:tag name="KSO_WM_UNIT_TEXT_FILL_TYPE" val="1"/>
</p:tagLst>
</file>

<file path=ppt/tags/tag49.xml><?xml version="1.0" encoding="utf-8"?>
<p:tagLst xmlns:p="http://schemas.openxmlformats.org/presentationml/2006/main">
  <p:tag name="TIMING" val="|0.7|1|0.6|0.6"/>
</p:tagLst>
</file>

<file path=ppt/tags/tag5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9"/>
  <p:tag name="KSO_WM_UNIT_ID" val="257*l_i*1_9"/>
  <p:tag name="KSO_WM_UNIT_CLEAR" val="1"/>
  <p:tag name="KSO_WM_UNIT_LAYERLEVEL" val="1_1"/>
  <p:tag name="KSO_WM_BEAUTIFY_FLAG" val="#wm#"/>
  <p:tag name="KSO_WM_DIAGRAM_GROUP_CODE" val="l1-1"/>
  <p:tag name="KSO_WM_UNIT_FILL_FORE_SCHEMECOLOR_INDEX" val="6"/>
  <p:tag name="KSO_WM_UNIT_FILL_TYPE" val="1"/>
  <p:tag name="KSO_WM_UNIT_TEXT_FILL_FORE_SCHEMECOLOR_INDEX" val="2"/>
  <p:tag name="KSO_WM_UNIT_TEXT_FILL_TYPE" val="1"/>
</p:tagLst>
</file>

<file path=ppt/tags/tag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783_1*i*19"/>
  <p:tag name="KSO_WM_TEMPLATE_CATEGORY" val="diagram"/>
  <p:tag name="KSO_WM_TEMPLATE_INDEX" val="783"/>
  <p:tag name="KSO_WM_UNIT_INDEX" val="19"/>
</p:tagLst>
</file>

<file path=ppt/tags/tag7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10"/>
  <p:tag name="KSO_WM_UNIT_ID" val="257*l_i*1_10"/>
  <p:tag name="KSO_WM_UNIT_CLEAR" val="1"/>
  <p:tag name="KSO_WM_UNIT_LAYERLEVEL" val="1_1"/>
  <p:tag name="KSO_WM_BEAUTIFY_FLAG" val="#wm#"/>
  <p:tag name="KSO_WM_DIAGRAM_GROUP_CODE" val="l1-1"/>
  <p:tag name="KSO_WM_UNIT_TEXT_FILL_FORE_SCHEMECOLOR_INDEX" val="2"/>
  <p:tag name="KSO_WM_UNIT_TEXT_FILL_TYPE" val="1"/>
</p:tagLst>
</file>

<file path=ppt/tags/tag8.xml><?xml version="1.0" encoding="utf-8"?>
<p:tagLst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11"/>
  <p:tag name="KSO_WM_UNIT_ID" val="257*l_i*1_11"/>
  <p:tag name="KSO_WM_UNIT_CLEAR" val="1"/>
  <p:tag name="KSO_WM_UNIT_LAYERLEVEL" val="1_1"/>
  <p:tag name="KSO_WM_BEAUTIFY_FLAG" val="#wm#"/>
  <p:tag name="KSO_WM_DIAGRAM_GROUP_CODE" val="l1-1"/>
  <p:tag name="KSO_WM_UNIT_FILL_FORE_SCHEMECOLOR_INDEX" val="14"/>
  <p:tag name="KSO_WM_UNIT_FILL_TYPE" val="1"/>
</p:tagLst>
</file>

<file path=ppt/tags/tag9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783_1*i*24"/>
  <p:tag name="KSO_WM_TEMPLATE_CATEGORY" val="diagram"/>
  <p:tag name="KSO_WM_TEMPLATE_INDEX" val="783"/>
  <p:tag name="KSO_WM_UNIT_INDEX" val="24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主题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3812</Words>
  <Application>WPS 演示</Application>
  <PresentationFormat>自定义</PresentationFormat>
  <Paragraphs>578</Paragraphs>
  <Slides>25</Slides>
  <Notes>40</Notes>
  <HiddenSlides>0</HiddenSlides>
  <MMClips>1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43" baseType="lpstr">
      <vt:lpstr>Arial</vt:lpstr>
      <vt:lpstr>宋体</vt:lpstr>
      <vt:lpstr>Wingdings</vt:lpstr>
      <vt:lpstr>Calibri</vt:lpstr>
      <vt:lpstr>微软雅黑</vt:lpstr>
      <vt:lpstr>Impact</vt:lpstr>
      <vt:lpstr>HY헤드라인M</vt:lpstr>
      <vt:lpstr>楷体_GB2312</vt:lpstr>
      <vt:lpstr>Arial Unicode MS</vt:lpstr>
      <vt:lpstr>黑体</vt:lpstr>
      <vt:lpstr>楷体_GB2312</vt:lpstr>
      <vt:lpstr>Arial Black</vt:lpstr>
      <vt:lpstr>幼圆</vt:lpstr>
      <vt:lpstr>Britannic Bold</vt:lpstr>
      <vt:lpstr>Malgun Gothic</vt:lpstr>
      <vt:lpstr>新宋体</vt:lpstr>
      <vt:lpstr>Segoe Print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hl81829782</Company>
  <LinksUpToDate>false</LinksUpToDate>
  <SharedDoc>false</SharedDoc>
  <HyperlinksChanged>false</HyperlinksChanged>
  <AppVersion>14.0000</AppVersion>
  <Manager>hl81829782</Manager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</dc:title>
  <dc:creator/>
  <cp:lastModifiedBy>plumstory</cp:lastModifiedBy>
  <cp:revision>1862</cp:revision>
  <dcterms:created xsi:type="dcterms:W3CDTF">2016-01-13T14:39:00Z</dcterms:created>
  <dcterms:modified xsi:type="dcterms:W3CDTF">2017-12-14T15:04:31Z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2052-10.1.0.6929</vt:lpwstr>
  </property>
</Properties>
</file>