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sldIdLst>
    <p:sldId id="256" r:id="rId2"/>
    <p:sldId id="398" r:id="rId3"/>
    <p:sldId id="343" r:id="rId4"/>
    <p:sldId id="1077" r:id="rId5"/>
    <p:sldId id="344" r:id="rId6"/>
    <p:sldId id="384" r:id="rId7"/>
    <p:sldId id="1078" r:id="rId8"/>
    <p:sldId id="1079" r:id="rId9"/>
    <p:sldId id="1080" r:id="rId10"/>
    <p:sldId id="1081" r:id="rId11"/>
    <p:sldId id="1082" r:id="rId12"/>
    <p:sldId id="1083" r:id="rId13"/>
    <p:sldId id="1084" r:id="rId14"/>
    <p:sldId id="1085" r:id="rId15"/>
    <p:sldId id="1086" r:id="rId16"/>
    <p:sldId id="1087" r:id="rId17"/>
    <p:sldId id="1088" r:id="rId18"/>
    <p:sldId id="1089" r:id="rId19"/>
    <p:sldId id="1090" r:id="rId20"/>
    <p:sldId id="1091" r:id="rId21"/>
    <p:sldId id="1092" r:id="rId22"/>
    <p:sldId id="1093" r:id="rId23"/>
    <p:sldId id="1094" r:id="rId24"/>
    <p:sldId id="851" r:id="rId25"/>
    <p:sldId id="1095" r:id="rId26"/>
    <p:sldId id="853" r:id="rId27"/>
    <p:sldId id="1096" r:id="rId28"/>
    <p:sldId id="1097" r:id="rId29"/>
    <p:sldId id="1098" r:id="rId30"/>
    <p:sldId id="1099" r:id="rId31"/>
    <p:sldId id="1100" r:id="rId32"/>
    <p:sldId id="1101" r:id="rId33"/>
    <p:sldId id="1102" r:id="rId34"/>
    <p:sldId id="1103" r:id="rId35"/>
    <p:sldId id="1104" r:id="rId36"/>
    <p:sldId id="1105" r:id="rId37"/>
    <p:sldId id="1106" r:id="rId38"/>
    <p:sldId id="854" r:id="rId39"/>
    <p:sldId id="1107" r:id="rId40"/>
    <p:sldId id="855" r:id="rId41"/>
    <p:sldId id="1108" r:id="rId42"/>
    <p:sldId id="1109" r:id="rId43"/>
    <p:sldId id="856" r:id="rId44"/>
    <p:sldId id="1110" r:id="rId45"/>
    <p:sldId id="1111" r:id="rId46"/>
    <p:sldId id="1112" r:id="rId47"/>
    <p:sldId id="909" r:id="rId48"/>
    <p:sldId id="910" r:id="rId49"/>
    <p:sldId id="1113" r:id="rId50"/>
    <p:sldId id="857" r:id="rId51"/>
    <p:sldId id="1114" r:id="rId52"/>
    <p:sldId id="1115" r:id="rId53"/>
    <p:sldId id="1116" r:id="rId54"/>
    <p:sldId id="1117" r:id="rId55"/>
    <p:sldId id="1118" r:id="rId56"/>
    <p:sldId id="1119" r:id="rId57"/>
    <p:sldId id="1120" r:id="rId58"/>
    <p:sldId id="1121" r:id="rId59"/>
    <p:sldId id="1122" r:id="rId60"/>
    <p:sldId id="858" r:id="rId61"/>
    <p:sldId id="1123" r:id="rId62"/>
    <p:sldId id="1124" r:id="rId63"/>
    <p:sldId id="1125" r:id="rId64"/>
    <p:sldId id="1126" r:id="rId65"/>
    <p:sldId id="1127" r:id="rId66"/>
    <p:sldId id="1128" r:id="rId67"/>
    <p:sldId id="1129" r:id="rId68"/>
    <p:sldId id="1130" r:id="rId69"/>
    <p:sldId id="978" r:id="rId70"/>
    <p:sldId id="1132" r:id="rId71"/>
    <p:sldId id="1133" r:id="rId72"/>
    <p:sldId id="1134" r:id="rId73"/>
    <p:sldId id="1135" r:id="rId74"/>
    <p:sldId id="1136" r:id="rId75"/>
    <p:sldId id="1131" r:id="rId76"/>
    <p:sldId id="1137" r:id="rId77"/>
    <p:sldId id="1138" r:id="rId78"/>
    <p:sldId id="979" r:id="rId79"/>
    <p:sldId id="1139" r:id="rId80"/>
    <p:sldId id="981" r:id="rId81"/>
    <p:sldId id="1140" r:id="rId82"/>
    <p:sldId id="1141" r:id="rId83"/>
    <p:sldId id="1142" r:id="rId84"/>
    <p:sldId id="1143" r:id="rId85"/>
    <p:sldId id="1144" r:id="rId86"/>
    <p:sldId id="1145" r:id="rId87"/>
    <p:sldId id="531" r:id="rId88"/>
    <p:sldId id="376" r:id="rId89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itchFamily="34" charset="0"/>
      <a:defRPr sz="2400" kern="1200">
        <a:solidFill>
          <a:schemeClr val="tx1"/>
        </a:solidFill>
        <a:latin typeface="等线" charset="-122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sz="2400" kern="1200">
        <a:solidFill>
          <a:schemeClr val="tx1"/>
        </a:solidFill>
        <a:latin typeface="等线" charset="-122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sz="2400" kern="1200">
        <a:solidFill>
          <a:schemeClr val="tx1"/>
        </a:solidFill>
        <a:latin typeface="等线" charset="-122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sz="2400" kern="1200">
        <a:solidFill>
          <a:schemeClr val="tx1"/>
        </a:solidFill>
        <a:latin typeface="等线" charset="-122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sz="2400" kern="1200">
        <a:solidFill>
          <a:schemeClr val="tx1"/>
        </a:solidFill>
        <a:latin typeface="等线" charset="-122"/>
        <a:ea typeface="宋体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等线" charset="-122"/>
        <a:ea typeface="宋体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等线" charset="-122"/>
        <a:ea typeface="宋体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等线" charset="-122"/>
        <a:ea typeface="宋体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等线" charset="-122"/>
        <a:ea typeface="宋体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J Wang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52A2"/>
    <a:srgbClr val="1353A2"/>
    <a:srgbClr val="1369B2"/>
    <a:srgbClr val="D67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>
        <p:scale>
          <a:sx n="65" d="100"/>
          <a:sy n="65" d="100"/>
        </p:scale>
        <p:origin x="-582" y="-126"/>
      </p:cViewPr>
      <p:guideLst>
        <p:guide orient="horz" pos="229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66" d="100"/>
        <a:sy n="266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Tx/>
              <a:buNone/>
              <a:defRPr kumimoji="1" sz="1200">
                <a:latin typeface="等线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noProof="1">
                <a:latin typeface="等线" charset="0"/>
                <a:cs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4101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Tx/>
              <a:buNone/>
              <a:defRPr kumimoji="1" sz="1200">
                <a:latin typeface="等线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2F0ECA-0407-45A6-8F0B-28D28E32435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631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panose="02010600030101010101" pitchFamily="2" charset="-122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panose="02010600030101010101" pitchFamily="2" charset="-122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panose="02010600030101010101" pitchFamily="2" charset="-122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panose="02010600030101010101" pitchFamily="2" charset="-122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宋体" panose="02010600030101010101" pitchFamily="2" charset="-122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6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147" name="幻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fld id="{72200826-91B0-4969-AD05-8C6B9299FFE6}" type="slidenum">
              <a:rPr lang="zh-CN" altLang="en-US" sz="1200"/>
              <a:pPr/>
              <a:t>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0ECA-0407-45A6-8F0B-28D28E324350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086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0ECA-0407-45A6-8F0B-28D28E324350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086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0ECA-0407-45A6-8F0B-28D28E324350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086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0ECA-0407-45A6-8F0B-28D28E324350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086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0ECA-0407-45A6-8F0B-28D28E324350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086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0ECA-0407-45A6-8F0B-28D28E324350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0863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0ECA-0407-45A6-8F0B-28D28E324350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086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0ECA-0407-45A6-8F0B-28D28E324350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0863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0ECA-0407-45A6-8F0B-28D28E324350}" type="slidenum">
              <a:rPr lang="zh-CN" altLang="en-US" smtClean="0"/>
              <a:pPr/>
              <a:t>60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3290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0ECA-0407-45A6-8F0B-28D28E324350}" type="slidenum">
              <a:rPr lang="zh-CN" altLang="en-US" smtClean="0"/>
              <a:pPr/>
              <a:t>75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095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0ECA-0407-45A6-8F0B-28D28E324350}" type="slidenum">
              <a:rPr lang="zh-CN" altLang="en-US" smtClean="0"/>
              <a:pPr/>
              <a:t>76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0954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0ECA-0407-45A6-8F0B-28D28E324350}" type="slidenum">
              <a:rPr lang="zh-CN" altLang="en-US" smtClean="0"/>
              <a:pPr/>
              <a:t>77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0954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0ECA-0407-45A6-8F0B-28D28E324350}" type="slidenum">
              <a:rPr lang="zh-CN" altLang="en-US" smtClean="0"/>
              <a:pPr/>
              <a:t>78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1048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0ECA-0407-45A6-8F0B-28D28E324350}" type="slidenum">
              <a:rPr lang="zh-CN" altLang="en-US" smtClean="0"/>
              <a:pPr/>
              <a:t>79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1048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0ECA-0407-45A6-8F0B-28D28E324350}" type="slidenum">
              <a:rPr lang="zh-CN" altLang="en-US" smtClean="0"/>
              <a:pPr/>
              <a:t>80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636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0ECA-0407-45A6-8F0B-28D28E324350}" type="slidenum">
              <a:rPr lang="zh-CN" altLang="en-US" smtClean="0"/>
              <a:pPr/>
              <a:t>81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636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0ECA-0407-45A6-8F0B-28D28E324350}" type="slidenum">
              <a:rPr lang="zh-CN" altLang="en-US" smtClean="0"/>
              <a:pPr/>
              <a:t>82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636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0ECA-0407-45A6-8F0B-28D28E324350}" type="slidenum">
              <a:rPr lang="zh-CN" altLang="en-US" smtClean="0"/>
              <a:pPr/>
              <a:t>83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636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0ECA-0407-45A6-8F0B-28D28E324350}" type="slidenum">
              <a:rPr lang="zh-CN" altLang="en-US" smtClean="0"/>
              <a:pPr/>
              <a:t>84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636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0ECA-0407-45A6-8F0B-28D28E324350}" type="slidenum">
              <a:rPr lang="zh-CN" altLang="en-US" smtClean="0"/>
              <a:pPr/>
              <a:t>85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636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0ECA-0407-45A6-8F0B-28D28E32435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0863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0ECA-0407-45A6-8F0B-28D28E324350}" type="slidenum">
              <a:rPr lang="zh-CN" altLang="en-US" smtClean="0"/>
              <a:pPr/>
              <a:t>86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636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0ECA-0407-45A6-8F0B-28D28E324350}" type="slidenum">
              <a:rPr lang="zh-CN" altLang="en-US" smtClean="0"/>
              <a:pPr/>
              <a:t>87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4929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0ECA-0407-45A6-8F0B-28D28E32435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086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0ECA-0407-45A6-8F0B-28D28E32435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086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0ECA-0407-45A6-8F0B-28D28E32435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086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0ECA-0407-45A6-8F0B-28D28E32435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086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0ECA-0407-45A6-8F0B-28D28E32435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086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F0ECA-0407-45A6-8F0B-28D28E324350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086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596979"/>
            <a:ext cx="9144000" cy="1912983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7A65F-7228-47C3-B029-AFC3C1ED386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12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00329" y="313611"/>
            <a:ext cx="6510271" cy="652306"/>
          </a:xfrm>
        </p:spPr>
        <p:txBody>
          <a:bodyPr>
            <a:normAutofit/>
          </a:bodyPr>
          <a:lstStyle>
            <a:lvl1pPr>
              <a:defRPr sz="3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2541D-AA73-464A-8215-3306A511C39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988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BFE1D-6005-4C40-8171-F242D2C5788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80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2100329" y="313611"/>
            <a:ext cx="6510271" cy="652306"/>
          </a:xfrm>
        </p:spPr>
        <p:txBody>
          <a:bodyPr>
            <a:normAutofit/>
          </a:bodyPr>
          <a:lstStyle>
            <a:lvl1pPr>
              <a:defRPr sz="3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C71B0-B5A7-4770-B8CF-20D8FE8F6C8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33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二级</a:t>
            </a:r>
          </a:p>
          <a:p>
            <a:pPr lvl="2"/>
            <a:r>
              <a:rPr lang="zh-CN" altLang="en-US" noProof="1" smtClean="0"/>
              <a:t>三级</a:t>
            </a:r>
          </a:p>
          <a:p>
            <a:pPr lvl="3"/>
            <a:r>
              <a:rPr lang="zh-CN" altLang="en-US" noProof="1" smtClean="0"/>
              <a:t>四级</a:t>
            </a:r>
          </a:p>
          <a:p>
            <a:pPr lvl="4"/>
            <a:r>
              <a:rPr lang="zh-CN" altLang="en-US" noProof="1" smtClean="0"/>
              <a:t>五级</a:t>
            </a:r>
            <a:endParaRPr lang="zh-CN" altLang="en-US" noProof="1"/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2100329" y="313611"/>
            <a:ext cx="6510271" cy="652306"/>
          </a:xfrm>
        </p:spPr>
        <p:txBody>
          <a:bodyPr>
            <a:normAutofit/>
          </a:bodyPr>
          <a:lstStyle>
            <a:lvl1pPr>
              <a:defRPr sz="3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7C51F-230A-46E2-A56A-CD4FB55C659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6822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100329" y="313611"/>
            <a:ext cx="6510271" cy="652306"/>
          </a:xfrm>
        </p:spPr>
        <p:txBody>
          <a:bodyPr>
            <a:normAutofit/>
          </a:bodyPr>
          <a:lstStyle>
            <a:lvl1pPr>
              <a:defRPr sz="3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03940-DFF9-41E7-A775-E517D60EF6C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4935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58C2B-737F-4DC6-967F-BDAFF2DB55C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8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085FF-9571-4974-9A3C-24E0A2F0484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37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noProof="1">
                <a:solidFill>
                  <a:srgbClr val="898989"/>
                </a:solidFill>
                <a:latin typeface="等线" charset="-122"/>
                <a:ea typeface="等线" charset="-122"/>
                <a:cs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等线" charset="-122"/>
              </a:defRPr>
            </a:lvl1pPr>
          </a:lstStyle>
          <a:p>
            <a:fld id="{587C14EB-C75C-4366-ADD5-E329490583AF}" type="slidenum">
              <a:rPr lang="zh-CN" altLang="en-US"/>
              <a:pPr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矩形 1"/>
          <p:cNvSpPr>
            <a:spLocks noChangeArrowheads="1"/>
          </p:cNvSpPr>
          <p:nvPr/>
        </p:nvSpPr>
        <p:spPr bwMode="auto">
          <a:xfrm>
            <a:off x="871538" y="363538"/>
            <a:ext cx="892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✎ </a:t>
            </a:r>
            <a:endParaRPr lang="zh-CN" altLang="en-US" sz="360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64" r:id="rId8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宋体" panose="02010600030101010101" pitchFamily="2" charset="-122"/>
          <a:cs typeface="等线 Light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0"/>
          <a:ea typeface="宋体" panose="02010600030101010101" pitchFamily="2" charset="-122"/>
          <a:cs typeface="等线 Light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0"/>
          <a:ea typeface="宋体" panose="02010600030101010101" pitchFamily="2" charset="-122"/>
          <a:cs typeface="等线 Light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0"/>
          <a:ea typeface="宋体" panose="02010600030101010101" pitchFamily="2" charset="-122"/>
          <a:cs typeface="等线 Light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0"/>
          <a:ea typeface="宋体" panose="02010600030101010101" pitchFamily="2" charset="-122"/>
          <a:cs typeface="等线 Light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等线 Light" charset="0"/>
          <a:ea typeface="等线 Light" charset="0"/>
          <a:cs typeface="等线 Light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等线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等线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等线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标题 1"/>
          <p:cNvSpPr>
            <a:spLocks noGrp="1" noChangeArrowheads="1"/>
          </p:cNvSpPr>
          <p:nvPr>
            <p:ph type="ctrTitle"/>
          </p:nvPr>
        </p:nvSpPr>
        <p:spPr>
          <a:xfrm>
            <a:off x="1670050" y="1709738"/>
            <a:ext cx="9144000" cy="1912937"/>
          </a:xfrm>
        </p:spPr>
        <p:txBody>
          <a:bodyPr/>
          <a:lstStyle/>
          <a:p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第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章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dirty="0" smtClean="0"/>
              <a:t>数</a:t>
            </a:r>
            <a:r>
              <a:rPr lang="zh-CN" altLang="zh-CN" dirty="0"/>
              <a:t>据分析工具</a:t>
            </a:r>
            <a:r>
              <a:rPr lang="en-US" altLang="zh-CN" dirty="0"/>
              <a:t>Pandas</a:t>
            </a:r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122" name="矩形 15"/>
          <p:cNvSpPr>
            <a:spLocks noChangeArrowheads="1"/>
          </p:cNvSpPr>
          <p:nvPr/>
        </p:nvSpPr>
        <p:spPr bwMode="auto">
          <a:xfrm>
            <a:off x="5542729" y="5032892"/>
            <a:ext cx="3832225" cy="1422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zh-CN" altLang="en-US" sz="2000" b="1" dirty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数据结构分析</a:t>
            </a:r>
            <a:endParaRPr lang="en-US" altLang="zh-CN" sz="2000" b="1" dirty="0">
              <a:solidFill>
                <a:srgbClr val="2E75B6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 </a:t>
            </a:r>
            <a:r>
              <a:rPr lang="zh-CN" altLang="en-US" sz="2000" b="1" dirty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索引操作及高级索引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 </a:t>
            </a:r>
            <a:r>
              <a:rPr lang="zh-CN" altLang="zh-CN" sz="2000" b="1" dirty="0" smtClean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</a:rPr>
              <a:t>数</a:t>
            </a:r>
            <a:r>
              <a:rPr lang="zh-CN" altLang="zh-CN" sz="2000" b="1" dirty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</a:rPr>
              <a:t>据排序</a:t>
            </a:r>
            <a:endParaRPr lang="zh-CN" altLang="en-US" sz="2000" b="1" dirty="0">
              <a:solidFill>
                <a:srgbClr val="2E75B6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5123" name="矩形 2"/>
          <p:cNvSpPr>
            <a:spLocks noChangeArrowheads="1"/>
          </p:cNvSpPr>
          <p:nvPr/>
        </p:nvSpPr>
        <p:spPr bwMode="auto">
          <a:xfrm>
            <a:off x="9012238" y="5038725"/>
            <a:ext cx="3155950" cy="141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</a:t>
            </a:r>
            <a:r>
              <a:rPr lang="zh-CN" altLang="en-US" sz="2000" b="1" dirty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zh-CN" altLang="zh-CN" sz="2000" b="1" dirty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</a:rPr>
              <a:t>统计计算与描述</a:t>
            </a:r>
            <a:endParaRPr lang="zh-CN" altLang="en-US" sz="2000" b="1" dirty="0">
              <a:solidFill>
                <a:srgbClr val="2E75B6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 </a:t>
            </a:r>
            <a:r>
              <a:rPr lang="zh-CN" altLang="zh-CN" sz="2000" b="1" dirty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</a:rPr>
              <a:t>层次化索引</a:t>
            </a:r>
            <a:endParaRPr lang="en-US" altLang="zh-CN" sz="2000" b="1" dirty="0">
              <a:solidFill>
                <a:srgbClr val="2E75B6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· </a:t>
            </a:r>
            <a:r>
              <a:rPr lang="zh-CN" altLang="zh-CN" sz="2000" b="1" dirty="0">
                <a:solidFill>
                  <a:srgbClr val="2E75B6"/>
                </a:solidFill>
                <a:latin typeface="微软雅黑" pitchFamily="34" charset="-122"/>
                <a:ea typeface="微软雅黑" pitchFamily="34" charset="-122"/>
              </a:rPr>
              <a:t>读写数据操作</a:t>
            </a:r>
            <a:endParaRPr lang="zh-CN" altLang="en-US" sz="2000" b="1" dirty="0">
              <a:solidFill>
                <a:srgbClr val="2E75B6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pic>
        <p:nvPicPr>
          <p:cNvPr id="5124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5038725"/>
            <a:ext cx="43053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3" y="262937"/>
            <a:ext cx="5557955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Series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266" name="矩形 2"/>
          <p:cNvSpPr>
            <a:spLocks noChangeArrowheads="1"/>
          </p:cNvSpPr>
          <p:nvPr/>
        </p:nvSpPr>
        <p:spPr bwMode="auto">
          <a:xfrm>
            <a:off x="577850" y="1136650"/>
            <a:ext cx="10991850" cy="175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除了使用列表构建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Series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类对象外，还可以使用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dict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进行构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建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593360" y="3540825"/>
            <a:ext cx="737378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year_data = {2001: 17.8, 2002: 20.1, 2003: 16.5}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ser_obj2 = pd.Series(year_data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064775" y="3271887"/>
            <a:ext cx="8377083" cy="147659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6589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3" y="262937"/>
            <a:ext cx="5557955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Series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266" name="矩形 2"/>
          <p:cNvSpPr>
            <a:spLocks noChangeArrowheads="1"/>
          </p:cNvSpPr>
          <p:nvPr/>
        </p:nvSpPr>
        <p:spPr bwMode="auto">
          <a:xfrm>
            <a:off x="577849" y="1136650"/>
            <a:ext cx="11412589" cy="273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为了能方便地操作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Series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对象中的索引和数据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，所以该对象提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供了两个属性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index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values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分别进行获取。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439468" y="4116241"/>
            <a:ext cx="362789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获取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ser_obj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的索引</a:t>
            </a: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ser_obj.index</a:t>
            </a: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获取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ser_obj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的数据</a:t>
            </a: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ser_obj.values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949678" y="3939455"/>
            <a:ext cx="6223819" cy="2168013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6274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3" y="262937"/>
            <a:ext cx="5557955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Series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266" name="矩形 2"/>
          <p:cNvSpPr>
            <a:spLocks noChangeArrowheads="1"/>
          </p:cNvSpPr>
          <p:nvPr/>
        </p:nvSpPr>
        <p:spPr bwMode="auto">
          <a:xfrm>
            <a:off x="577849" y="1136650"/>
            <a:ext cx="11412589" cy="87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当然，我们也可以直接使用索引来获取数据。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471553" y="2956759"/>
            <a:ext cx="562517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zh-CN" altLang="zh-CN" sz="3200" dirty="0">
                <a:latin typeface="Times New Roman" pitchFamily="18" charset="0"/>
                <a:cs typeface="Times New Roman" pitchFamily="18" charset="0"/>
              </a:rPr>
              <a:t>获取位置索引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zh-CN" sz="3200" dirty="0">
                <a:latin typeface="Times New Roman" pitchFamily="18" charset="0"/>
                <a:cs typeface="Times New Roman" pitchFamily="18" charset="0"/>
              </a:rPr>
              <a:t>对应的数据</a:t>
            </a:r>
            <a:endParaRPr lang="en-US" altLang="zh-CN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ser_obj[3]</a:t>
            </a:r>
            <a:endParaRPr lang="zh-CN" altLang="zh-C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27006" y="2580968"/>
            <a:ext cx="7787149" cy="18288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8722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3" y="262937"/>
            <a:ext cx="5557955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Series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266" name="矩形 2"/>
          <p:cNvSpPr>
            <a:spLocks noChangeArrowheads="1"/>
          </p:cNvSpPr>
          <p:nvPr/>
        </p:nvSpPr>
        <p:spPr bwMode="auto">
          <a:xfrm>
            <a:off x="577849" y="1136650"/>
            <a:ext cx="11412589" cy="264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当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某个索引对应的数据进行运算以后，其运算的结果会替换原数据，仍然与这个索引保持着对应的关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系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409890" y="4956684"/>
            <a:ext cx="18702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ser_obj * 2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17639" y="4680966"/>
            <a:ext cx="2654709" cy="104140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6120838" y="4096394"/>
            <a:ext cx="1521761" cy="1760341"/>
            <a:chOff x="1590149" y="4448450"/>
            <a:chExt cx="1206018" cy="1395096"/>
          </a:xfrm>
        </p:grpSpPr>
        <p:sp>
          <p:nvSpPr>
            <p:cNvPr id="9" name="矩形 8"/>
            <p:cNvSpPr/>
            <p:nvPr/>
          </p:nvSpPr>
          <p:spPr>
            <a:xfrm>
              <a:off x="1590149" y="4460807"/>
              <a:ext cx="603009" cy="4650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ea typeface="+mj-ea"/>
                </a:rPr>
                <a:t>a</a:t>
              </a:r>
              <a:endParaRPr lang="zh-CN" altLang="en-US" dirty="0">
                <a:solidFill>
                  <a:schemeClr val="tx1"/>
                </a:solidFill>
                <a:ea typeface="+mj-ea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590149" y="4925839"/>
              <a:ext cx="603009" cy="4650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ea typeface="+mj-ea"/>
                </a:rPr>
                <a:t>b</a:t>
              </a:r>
              <a:endParaRPr lang="zh-CN" altLang="en-US" dirty="0">
                <a:solidFill>
                  <a:schemeClr val="tx1"/>
                </a:solidFill>
                <a:ea typeface="+mj-ea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590149" y="5378514"/>
              <a:ext cx="603009" cy="4650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ea typeface="+mj-ea"/>
                </a:rPr>
                <a:t>c</a:t>
              </a:r>
              <a:endParaRPr lang="zh-CN" altLang="en-US" dirty="0">
                <a:solidFill>
                  <a:schemeClr val="tx1"/>
                </a:solidFill>
                <a:ea typeface="+mj-ea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193158" y="4448450"/>
              <a:ext cx="603009" cy="4650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ea typeface="+mj-ea"/>
                  <a:cs typeface="Times New Roman" pitchFamily="18" charset="0"/>
                </a:rPr>
                <a:t>1</a:t>
              </a:r>
              <a:endParaRPr lang="zh-CN" altLang="en-US" dirty="0">
                <a:solidFill>
                  <a:schemeClr val="tx1"/>
                </a:solidFill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193158" y="4913482"/>
              <a:ext cx="603009" cy="4650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ea typeface="+mj-ea"/>
                  <a:cs typeface="Times New Roman" pitchFamily="18" charset="0"/>
                </a:rPr>
                <a:t>2</a:t>
              </a:r>
              <a:endParaRPr lang="zh-CN" altLang="en-US" dirty="0">
                <a:solidFill>
                  <a:schemeClr val="tx1"/>
                </a:solidFill>
                <a:ea typeface="+mj-ea"/>
                <a:cs typeface="Times New Roman" pitchFamily="18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193158" y="5378514"/>
              <a:ext cx="603009" cy="4650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ea typeface="+mj-ea"/>
                  <a:cs typeface="Times New Roman" pitchFamily="18" charset="0"/>
                </a:rPr>
                <a:t>3</a:t>
              </a:r>
              <a:endParaRPr lang="zh-CN" altLang="en-US" dirty="0">
                <a:solidFill>
                  <a:schemeClr val="tx1"/>
                </a:solidFill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563632" y="4096394"/>
            <a:ext cx="1521761" cy="1760341"/>
            <a:chOff x="1590149" y="4448450"/>
            <a:chExt cx="1206018" cy="1395096"/>
          </a:xfrm>
        </p:grpSpPr>
        <p:sp>
          <p:nvSpPr>
            <p:cNvPr id="17" name="矩形 16"/>
            <p:cNvSpPr/>
            <p:nvPr/>
          </p:nvSpPr>
          <p:spPr>
            <a:xfrm>
              <a:off x="1590149" y="4460807"/>
              <a:ext cx="603009" cy="4650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ea typeface="+mj-ea"/>
                </a:rPr>
                <a:t>a</a:t>
              </a:r>
              <a:endParaRPr lang="zh-CN" altLang="en-US" dirty="0">
                <a:solidFill>
                  <a:schemeClr val="tx1"/>
                </a:solidFill>
                <a:ea typeface="+mj-ea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590149" y="4925839"/>
              <a:ext cx="603009" cy="4650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ea typeface="+mj-ea"/>
                </a:rPr>
                <a:t>b</a:t>
              </a:r>
              <a:endParaRPr lang="zh-CN" altLang="en-US" dirty="0">
                <a:solidFill>
                  <a:schemeClr val="tx1"/>
                </a:solidFill>
                <a:ea typeface="+mj-ea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590149" y="5378514"/>
              <a:ext cx="603009" cy="46503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ea typeface="+mj-ea"/>
                </a:rPr>
                <a:t>c</a:t>
              </a:r>
              <a:endParaRPr lang="zh-CN" altLang="en-US" dirty="0">
                <a:solidFill>
                  <a:schemeClr val="tx1"/>
                </a:solidFill>
                <a:ea typeface="+mj-ea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193158" y="4448450"/>
              <a:ext cx="603009" cy="4650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ea typeface="+mj-ea"/>
                  <a:cs typeface="Times New Roman" pitchFamily="18" charset="0"/>
                </a:rPr>
                <a:t>2</a:t>
              </a:r>
              <a:endParaRPr lang="zh-CN" altLang="en-US" dirty="0">
                <a:solidFill>
                  <a:schemeClr val="tx1"/>
                </a:solidFill>
                <a:ea typeface="+mj-ea"/>
                <a:cs typeface="Times New Roman" pitchFamily="18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193158" y="4913482"/>
              <a:ext cx="603009" cy="4650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ea typeface="+mj-ea"/>
                  <a:cs typeface="Times New Roman" pitchFamily="18" charset="0"/>
                </a:rPr>
                <a:t>4</a:t>
              </a:r>
              <a:endParaRPr lang="zh-CN" altLang="en-US" dirty="0">
                <a:solidFill>
                  <a:schemeClr val="tx1"/>
                </a:solidFill>
                <a:ea typeface="+mj-ea"/>
                <a:cs typeface="Times New Roman" pitchFamily="18" charset="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193158" y="5378514"/>
              <a:ext cx="603009" cy="4650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  <a:ea typeface="+mj-ea"/>
                  <a:cs typeface="Times New Roman" pitchFamily="18" charset="0"/>
                </a:rPr>
                <a:t>6</a:t>
              </a:r>
              <a:endParaRPr lang="zh-CN" altLang="en-US" dirty="0">
                <a:solidFill>
                  <a:schemeClr val="tx1"/>
                </a:solidFill>
                <a:ea typeface="+mj-ea"/>
                <a:cs typeface="Times New Roman" pitchFamily="18" charset="0"/>
              </a:endParaRPr>
            </a:p>
          </p:txBody>
        </p:sp>
      </p:grpSp>
      <p:pic>
        <p:nvPicPr>
          <p:cNvPr id="24" name="Picture 2" descr="https://timgsa.baidu.com/timg?image&amp;quality=80&amp;size=b10000_10000&amp;sec=1542186225&amp;di=ce01ddc7bd744d5d84990fbc862ecb23&amp;src=http://pic.58pic.com/58pic/15/19/69/34T58PICnMR_10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8" t="16592" r="7856" b="18834"/>
          <a:stretch/>
        </p:blipFill>
        <p:spPr bwMode="auto">
          <a:xfrm>
            <a:off x="7393714" y="3509687"/>
            <a:ext cx="1317808" cy="54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59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3" y="262937"/>
            <a:ext cx="5557955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DataFrame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266" name="矩形 2"/>
          <p:cNvSpPr>
            <a:spLocks noChangeArrowheads="1"/>
          </p:cNvSpPr>
          <p:nvPr/>
        </p:nvSpPr>
        <p:spPr bwMode="auto">
          <a:xfrm>
            <a:off x="577849" y="1136650"/>
            <a:ext cx="11412589" cy="263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DataFrame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是一个类似于二维数组或表格（如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excel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）的对象，它每列的数据可以是不同的数据类型。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3" name="图片 2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1405" y="2911525"/>
            <a:ext cx="3002426" cy="355366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文本框 99"/>
          <p:cNvSpPr txBox="1">
            <a:spLocks noChangeArrowheads="1"/>
          </p:cNvSpPr>
          <p:nvPr/>
        </p:nvSpPr>
        <p:spPr bwMode="auto">
          <a:xfrm>
            <a:off x="825859" y="4121000"/>
            <a:ext cx="5633935" cy="237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0" indent="0"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 注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意：</a:t>
            </a:r>
            <a:endParaRPr lang="en-US" altLang="zh-CN" sz="3200" dirty="0">
              <a:latin typeface="楷体" pitchFamily="49" charset="-122"/>
              <a:ea typeface="楷体" pitchFamily="49" charset="-122"/>
            </a:endParaRPr>
          </a:p>
          <a:p>
            <a:pPr marL="0" indent="0">
              <a:lnSpc>
                <a:spcPct val="120000"/>
              </a:lnSpc>
            </a:pP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DataFrame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的索引不仅有行索引，还有列索</a:t>
            </a: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引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，数据可以有多列。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8456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3" y="262937"/>
            <a:ext cx="5557955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DataFrame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77850" y="1136650"/>
            <a:ext cx="10991850" cy="175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Pandas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DataFrame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类对象可以使用以下构造方法创建：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807675" y="4425150"/>
            <a:ext cx="10611056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index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：表示行标签。若不设置该参数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，则默认会自动创建一个从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0~N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的整数索引。</a:t>
            </a:r>
            <a:endParaRPr lang="en-US" altLang="zh-CN" sz="3200" dirty="0">
              <a:latin typeface="楷体" pitchFamily="49" charset="-122"/>
              <a:ea typeface="楷体" pitchFamily="49" charset="-122"/>
            </a:endParaRPr>
          </a:p>
          <a:p>
            <a:pPr marL="457200" indent="-4572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columns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：列标</a:t>
            </a: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签。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117800" y="3217489"/>
            <a:ext cx="99400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pandas.DataFrame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data = None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index = None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columns = None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，</a:t>
            </a: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dtype = None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copy = False 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）</a:t>
            </a:r>
          </a:p>
        </p:txBody>
      </p:sp>
      <p:sp>
        <p:nvSpPr>
          <p:cNvPr id="9" name="矩形 8"/>
          <p:cNvSpPr/>
          <p:nvPr/>
        </p:nvSpPr>
        <p:spPr>
          <a:xfrm>
            <a:off x="807675" y="2948551"/>
            <a:ext cx="10611056" cy="147659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33141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3" y="262937"/>
            <a:ext cx="5557955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DataFrame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77850" y="1136650"/>
            <a:ext cx="10991850" cy="97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传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入数组来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创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建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DataFrame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类对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象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：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515951" y="2572659"/>
            <a:ext cx="532724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创建数组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demo_arr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= np.array([['a', 'b', 'c'], 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                                 [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'd', 'e', 'f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']])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基于数组创建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DataFrame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对象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df_obj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= pd.DataFrame(demo_arr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73045" y="2335972"/>
            <a:ext cx="8613058" cy="27432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0818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3" y="262937"/>
            <a:ext cx="5557955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DataFrame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77850" y="1136650"/>
            <a:ext cx="10991850" cy="246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创建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DataFrame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类对象时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如果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为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其指定了列索引，则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DataFrame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的列会按照指定索引的顺序进行排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列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495422" y="4249977"/>
            <a:ext cx="532724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df_obj = pd.DataFrame(demo_arr, columns=['No1', 'No2', 'No3'])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81665" y="4013290"/>
            <a:ext cx="6341806" cy="13716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7" name="圆角矩形标注 6"/>
          <p:cNvSpPr/>
          <p:nvPr/>
        </p:nvSpPr>
        <p:spPr>
          <a:xfrm>
            <a:off x="7728504" y="4424516"/>
            <a:ext cx="2152916" cy="1320081"/>
          </a:xfrm>
          <a:prstGeom prst="wedgeRoundRectCallout">
            <a:avLst>
              <a:gd name="adj1" fmla="val -96742"/>
              <a:gd name="adj2" fmla="val -3929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  No1 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No2 No3</a:t>
            </a:r>
            <a:endParaRPr lang="zh-CN" altLang="zh-CN" sz="2000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0      a     b      c</a:t>
            </a:r>
            <a:endParaRPr lang="zh-CN" altLang="zh-CN" sz="2000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1 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   d     e      f </a:t>
            </a:r>
            <a:endParaRPr lang="zh-CN" altLang="zh-CN" sz="2000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931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3" y="262937"/>
            <a:ext cx="5557955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DataFrame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77850" y="1136650"/>
            <a:ext cx="10991850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我们可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以使用列索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引的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方式来获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取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一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列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数据，返回的结果是一个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Series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对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象。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232814" y="3472698"/>
            <a:ext cx="562804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通过列索引的方式获取一列数据</a:t>
            </a: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element = df_obj['No2']</a:t>
            </a: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查看返回结果的类型</a:t>
            </a: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type(element)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59742" y="3049000"/>
            <a:ext cx="7197213" cy="266327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7" name="圆角矩形标注 6"/>
          <p:cNvSpPr/>
          <p:nvPr/>
        </p:nvSpPr>
        <p:spPr>
          <a:xfrm>
            <a:off x="7492526" y="5290131"/>
            <a:ext cx="3789989" cy="844294"/>
          </a:xfrm>
          <a:prstGeom prst="wedgeRoundRectCallout">
            <a:avLst>
              <a:gd name="adj1" fmla="val -108124"/>
              <a:gd name="adj2" fmla="val -6819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pandas.core.series.Series</a:t>
            </a:r>
            <a:endParaRPr lang="zh-CN" altLang="zh-CN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83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3" y="262937"/>
            <a:ext cx="5557955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DataFrame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77850" y="1136650"/>
            <a:ext cx="10991850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我们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还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可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以使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用访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问属性的方式来获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取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一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列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数据，返回的结果是一个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Series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对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象。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232814" y="3472698"/>
            <a:ext cx="562804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通过属性获取列数据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element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df_obj.No2</a:t>
            </a: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查看返回结果的类型</a:t>
            </a: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type(element)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59742" y="3049000"/>
            <a:ext cx="5530645" cy="266327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7" name="圆角矩形标注 6"/>
          <p:cNvSpPr/>
          <p:nvPr/>
        </p:nvSpPr>
        <p:spPr>
          <a:xfrm>
            <a:off x="7779711" y="5288580"/>
            <a:ext cx="3789989" cy="844294"/>
          </a:xfrm>
          <a:prstGeom prst="wedgeRoundRectCallout">
            <a:avLst>
              <a:gd name="adj1" fmla="val -114350"/>
              <a:gd name="adj2" fmla="val -6819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pandas.core.series.Series</a:t>
            </a:r>
            <a:endParaRPr lang="zh-CN" altLang="zh-CN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0621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9"/>
          <p:cNvGrpSpPr>
            <a:grpSpLocks/>
          </p:cNvGrpSpPr>
          <p:nvPr/>
        </p:nvGrpSpPr>
        <p:grpSpPr bwMode="auto">
          <a:xfrm>
            <a:off x="3246438" y="1743075"/>
            <a:ext cx="5407025" cy="3732213"/>
            <a:chOff x="1809684" y="1771915"/>
            <a:chExt cx="5633372" cy="3890359"/>
          </a:xfrm>
        </p:grpSpPr>
        <p:sp>
          <p:nvSpPr>
            <p:cNvPr id="7170" name="弧形 80"/>
            <p:cNvSpPr>
              <a:spLocks noChangeArrowheads="1"/>
            </p:cNvSpPr>
            <p:nvPr/>
          </p:nvSpPr>
          <p:spPr bwMode="auto">
            <a:xfrm rot="5400000">
              <a:off x="3976666" y="3085277"/>
              <a:ext cx="1313885" cy="1314895"/>
            </a:xfrm>
            <a:custGeom>
              <a:avLst/>
              <a:gdLst>
                <a:gd name="T0" fmla="*/ 660347 w 1313885"/>
                <a:gd name="T1" fmla="*/ 1314886 h 1314895"/>
                <a:gd name="T2" fmla="*/ 50918 w 1313885"/>
                <a:gd name="T3" fmla="*/ 911233 h 1314895"/>
                <a:gd name="T4" fmla="*/ 191035 w 1313885"/>
                <a:gd name="T5" fmla="*/ 193946 h 1314895"/>
                <a:gd name="T6" fmla="*/ 907723 w 1313885"/>
                <a:gd name="T7" fmla="*/ 49788 h 1314895"/>
                <a:gd name="T8" fmla="*/ 1313886 w 1313885"/>
                <a:gd name="T9" fmla="*/ 657448 h 1314895"/>
                <a:gd name="T10" fmla="*/ 656943 w 1313885"/>
                <a:gd name="T11" fmla="*/ 657448 h 1314895"/>
                <a:gd name="T12" fmla="*/ 660347 w 1313885"/>
                <a:gd name="T13" fmla="*/ 1314886 h 1314895"/>
                <a:gd name="T14" fmla="*/ 660347 w 1313885"/>
                <a:gd name="T15" fmla="*/ 1314886 h 1314895"/>
                <a:gd name="T16" fmla="*/ 50918 w 1313885"/>
                <a:gd name="T17" fmla="*/ 911233 h 1314895"/>
                <a:gd name="T18" fmla="*/ 191035 w 1313885"/>
                <a:gd name="T19" fmla="*/ 193946 h 1314895"/>
                <a:gd name="T20" fmla="*/ 907723 w 1313885"/>
                <a:gd name="T21" fmla="*/ 49788 h 1314895"/>
                <a:gd name="T22" fmla="*/ 1313886 w 1313885"/>
                <a:gd name="T23" fmla="*/ 657448 h 1314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13885" h="1314895" stroke="0">
                  <a:moveTo>
                    <a:pt x="660347" y="1314886"/>
                  </a:moveTo>
                  <a:cubicBezTo>
                    <a:pt x="394266" y="1316266"/>
                    <a:pt x="153631" y="1156882"/>
                    <a:pt x="50918" y="911233"/>
                  </a:cubicBezTo>
                  <a:cubicBezTo>
                    <a:pt x="-51709" y="665790"/>
                    <a:pt x="3602" y="382641"/>
                    <a:pt x="191035" y="193946"/>
                  </a:cubicBezTo>
                  <a:cubicBezTo>
                    <a:pt x="378689" y="5028"/>
                    <a:pt x="661705" y="-51899"/>
                    <a:pt x="907723" y="49788"/>
                  </a:cubicBezTo>
                  <a:cubicBezTo>
                    <a:pt x="1153536" y="151390"/>
                    <a:pt x="1313886" y="391290"/>
                    <a:pt x="1313886" y="657448"/>
                  </a:cubicBezTo>
                  <a:lnTo>
                    <a:pt x="656943" y="657448"/>
                  </a:lnTo>
                  <a:cubicBezTo>
                    <a:pt x="658078" y="876594"/>
                    <a:pt x="659212" y="1095740"/>
                    <a:pt x="660347" y="1314886"/>
                  </a:cubicBezTo>
                  <a:close/>
                </a:path>
                <a:path w="1313885" h="1314895" fill="none">
                  <a:moveTo>
                    <a:pt x="660347" y="1314886"/>
                  </a:moveTo>
                  <a:cubicBezTo>
                    <a:pt x="394266" y="1316266"/>
                    <a:pt x="153631" y="1156882"/>
                    <a:pt x="50918" y="911233"/>
                  </a:cubicBezTo>
                  <a:cubicBezTo>
                    <a:pt x="-51709" y="665790"/>
                    <a:pt x="3602" y="382641"/>
                    <a:pt x="191035" y="193946"/>
                  </a:cubicBezTo>
                  <a:cubicBezTo>
                    <a:pt x="378689" y="5028"/>
                    <a:pt x="661705" y="-51899"/>
                    <a:pt x="907723" y="49788"/>
                  </a:cubicBezTo>
                  <a:cubicBezTo>
                    <a:pt x="1153536" y="151390"/>
                    <a:pt x="1313886" y="391290"/>
                    <a:pt x="1313886" y="657448"/>
                  </a:cubicBezTo>
                </a:path>
              </a:pathLst>
            </a:custGeom>
            <a:noFill/>
            <a:ln w="57150">
              <a:solidFill>
                <a:srgbClr val="D5F4FF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1" name="弧形 81"/>
            <p:cNvSpPr>
              <a:spLocks noChangeArrowheads="1"/>
            </p:cNvSpPr>
            <p:nvPr/>
          </p:nvSpPr>
          <p:spPr bwMode="auto">
            <a:xfrm>
              <a:off x="4091957" y="3203290"/>
              <a:ext cx="1083341" cy="1083872"/>
            </a:xfrm>
            <a:custGeom>
              <a:avLst/>
              <a:gdLst>
                <a:gd name="T0" fmla="*/ 31 w 1083341"/>
                <a:gd name="T1" fmla="*/ 547729 h 1083872"/>
                <a:gd name="T2" fmla="*/ 267398 w 1083341"/>
                <a:gd name="T3" fmla="*/ 74608 h 1083872"/>
                <a:gd name="T4" fmla="*/ 810932 w 1083341"/>
                <a:gd name="T5" fmla="*/ 71700 h 1083872"/>
                <a:gd name="T6" fmla="*/ 1083342 w 1083341"/>
                <a:gd name="T7" fmla="*/ 541937 h 1083872"/>
                <a:gd name="T8" fmla="*/ 541671 w 1083341"/>
                <a:gd name="T9" fmla="*/ 541936 h 1083872"/>
                <a:gd name="T10" fmla="*/ 31 w 1083341"/>
                <a:gd name="T11" fmla="*/ 547729 h 1083872"/>
                <a:gd name="T12" fmla="*/ 31 w 1083341"/>
                <a:gd name="T13" fmla="*/ 547729 h 1083872"/>
                <a:gd name="T14" fmla="*/ 267398 w 1083341"/>
                <a:gd name="T15" fmla="*/ 74608 h 1083872"/>
                <a:gd name="T16" fmla="*/ 810932 w 1083341"/>
                <a:gd name="T17" fmla="*/ 71700 h 1083872"/>
                <a:gd name="T18" fmla="*/ 1083342 w 1083341"/>
                <a:gd name="T19" fmla="*/ 541937 h 1083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3341" h="1083872" stroke="0">
                  <a:moveTo>
                    <a:pt x="31" y="547729"/>
                  </a:moveTo>
                  <a:cubicBezTo>
                    <a:pt x="-2044" y="353477"/>
                    <a:pt x="99961" y="172973"/>
                    <a:pt x="267398" y="74608"/>
                  </a:cubicBezTo>
                  <a:cubicBezTo>
                    <a:pt x="434942" y="-23819"/>
                    <a:pt x="642344" y="-24929"/>
                    <a:pt x="810932" y="71700"/>
                  </a:cubicBezTo>
                  <a:cubicBezTo>
                    <a:pt x="979412" y="168267"/>
                    <a:pt x="1083342" y="347672"/>
                    <a:pt x="1083342" y="541937"/>
                  </a:cubicBezTo>
                  <a:lnTo>
                    <a:pt x="541671" y="541936"/>
                  </a:lnTo>
                  <a:lnTo>
                    <a:pt x="31" y="547729"/>
                  </a:lnTo>
                  <a:close/>
                </a:path>
                <a:path w="1083341" h="1083872" fill="none">
                  <a:moveTo>
                    <a:pt x="31" y="547729"/>
                  </a:moveTo>
                  <a:cubicBezTo>
                    <a:pt x="-2044" y="353477"/>
                    <a:pt x="99961" y="172973"/>
                    <a:pt x="267398" y="74608"/>
                  </a:cubicBezTo>
                  <a:cubicBezTo>
                    <a:pt x="434942" y="-23819"/>
                    <a:pt x="642344" y="-24929"/>
                    <a:pt x="810932" y="71700"/>
                  </a:cubicBezTo>
                  <a:cubicBezTo>
                    <a:pt x="979412" y="168267"/>
                    <a:pt x="1083342" y="347672"/>
                    <a:pt x="1083342" y="541937"/>
                  </a:cubicBezTo>
                </a:path>
              </a:pathLst>
            </a:custGeom>
            <a:noFill/>
            <a:ln w="57150">
              <a:solidFill>
                <a:srgbClr val="D5F4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2" name="弧形 82"/>
            <p:cNvSpPr>
              <a:spLocks noChangeArrowheads="1"/>
            </p:cNvSpPr>
            <p:nvPr/>
          </p:nvSpPr>
          <p:spPr bwMode="auto">
            <a:xfrm rot="-5400000">
              <a:off x="4171955" y="3346629"/>
              <a:ext cx="898538" cy="823670"/>
            </a:xfrm>
            <a:custGeom>
              <a:avLst/>
              <a:gdLst>
                <a:gd name="T0" fmla="*/ 455476 w 898538"/>
                <a:gd name="T1" fmla="*/ 39 h 823670"/>
                <a:gd name="T2" fmla="*/ 898538 w 898538"/>
                <a:gd name="T3" fmla="*/ 411835 h 823670"/>
                <a:gd name="T4" fmla="*/ 449269 w 898538"/>
                <a:gd name="T5" fmla="*/ 411835 h 823670"/>
                <a:gd name="T6" fmla="*/ 455476 w 898538"/>
                <a:gd name="T7" fmla="*/ 39 h 823670"/>
                <a:gd name="T8" fmla="*/ 455476 w 898538"/>
                <a:gd name="T9" fmla="*/ 39 h 823670"/>
                <a:gd name="T10" fmla="*/ 898538 w 898538"/>
                <a:gd name="T11" fmla="*/ 411835 h 823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8538" h="823670" stroke="0">
                  <a:moveTo>
                    <a:pt x="455476" y="39"/>
                  </a:moveTo>
                  <a:cubicBezTo>
                    <a:pt x="701156" y="3151"/>
                    <a:pt x="898538" y="186603"/>
                    <a:pt x="898538" y="411835"/>
                  </a:cubicBezTo>
                  <a:lnTo>
                    <a:pt x="449269" y="411835"/>
                  </a:lnTo>
                  <a:lnTo>
                    <a:pt x="455476" y="39"/>
                  </a:lnTo>
                  <a:close/>
                </a:path>
                <a:path w="898538" h="823670" fill="none">
                  <a:moveTo>
                    <a:pt x="455476" y="39"/>
                  </a:moveTo>
                  <a:cubicBezTo>
                    <a:pt x="701156" y="3151"/>
                    <a:pt x="898538" y="186603"/>
                    <a:pt x="898538" y="411835"/>
                  </a:cubicBezTo>
                </a:path>
              </a:pathLst>
            </a:custGeom>
            <a:noFill/>
            <a:ln w="57150">
              <a:solidFill>
                <a:srgbClr val="D5F4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7173" name="组合 3"/>
            <p:cNvGrpSpPr>
              <a:grpSpLocks/>
            </p:cNvGrpSpPr>
            <p:nvPr/>
          </p:nvGrpSpPr>
          <p:grpSpPr bwMode="auto">
            <a:xfrm>
              <a:off x="1809684" y="1771915"/>
              <a:ext cx="5633372" cy="3890359"/>
              <a:chOff x="1809685" y="1771917"/>
              <a:chExt cx="5633374" cy="3890364"/>
            </a:xfrm>
          </p:grpSpPr>
          <p:graphicFrame>
            <p:nvGraphicFramePr>
              <p:cNvPr id="7174" name="图表 2"/>
              <p:cNvGraphicFramePr>
                <a:graphicFrameLocks/>
              </p:cNvGraphicFramePr>
              <p:nvPr/>
            </p:nvGraphicFramePr>
            <p:xfrm>
              <a:off x="1809685" y="1771917"/>
              <a:ext cx="5633374" cy="389036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834" r:id="rId4" imgW="5394240" imgH="3720960" progId="Excel.Sheet.8">
                      <p:embed/>
                    </p:oleObj>
                  </mc:Choice>
                  <mc:Fallback>
                    <p:oleObj r:id="rId4" imgW="5394240" imgH="3720960" progId="Excel.Sheet.8">
                      <p:embed/>
                      <p:pic>
                        <p:nvPicPr>
                          <p:cNvPr id="0" name="图表 2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09685" y="1771917"/>
                            <a:ext cx="5633374" cy="389036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" name="TextBox 88"/>
              <p:cNvSpPr txBox="1"/>
              <p:nvPr/>
            </p:nvSpPr>
            <p:spPr>
              <a:xfrm rot="18892830">
                <a:off x="3398053" y="2555554"/>
                <a:ext cx="1040850" cy="41679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zh-CN" altLang="en-US" sz="2000" b="1" spc="300" dirty="0" smtClean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掌握</a:t>
                </a:r>
                <a:endParaRPr lang="zh-CN" altLang="en-US" sz="2000" b="1" spc="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" name="TextBox 43"/>
              <p:cNvSpPr txBox="1"/>
              <p:nvPr/>
            </p:nvSpPr>
            <p:spPr>
              <a:xfrm rot="3026289">
                <a:off x="3312874" y="4518907"/>
                <a:ext cx="1042505" cy="41685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zh-CN" altLang="en-US" sz="2000" b="1" spc="3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掌握</a:t>
                </a:r>
              </a:p>
            </p:txBody>
          </p:sp>
        </p:grpSp>
        <p:sp>
          <p:nvSpPr>
            <p:cNvPr id="7" name="TextBox 84"/>
            <p:cNvSpPr txBox="1"/>
            <p:nvPr/>
          </p:nvSpPr>
          <p:spPr>
            <a:xfrm rot="3181581" flipH="1">
              <a:off x="5144630" y="2810380"/>
              <a:ext cx="1040849" cy="4002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掌握</a:t>
              </a:r>
            </a:p>
          </p:txBody>
        </p:sp>
        <p:sp>
          <p:nvSpPr>
            <p:cNvPr id="8" name="TextBox 86"/>
            <p:cNvSpPr txBox="1"/>
            <p:nvPr/>
          </p:nvSpPr>
          <p:spPr>
            <a:xfrm rot="8102442" flipH="1" flipV="1">
              <a:off x="5094439" y="4225936"/>
              <a:ext cx="1040337" cy="40045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掌握</a:t>
              </a:r>
            </a:p>
          </p:txBody>
        </p:sp>
      </p:grpSp>
      <p:sp>
        <p:nvSpPr>
          <p:cNvPr id="12" name="标题 1"/>
          <p:cNvSpPr>
            <a:spLocks noChangeArrowheads="1"/>
          </p:cNvSpPr>
          <p:nvPr/>
        </p:nvSpPr>
        <p:spPr bwMode="auto">
          <a:xfrm>
            <a:off x="2330725" y="265724"/>
            <a:ext cx="5148262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  <a:sym typeface="Wingdings" panose="05000000000000000000" charset="0"/>
              </a:rPr>
              <a:t></a:t>
            </a:r>
            <a:r>
              <a:rPr lang="zh-CN" altLang="en-US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学习目标</a:t>
            </a:r>
          </a:p>
        </p:txBody>
      </p:sp>
      <p:grpSp>
        <p:nvGrpSpPr>
          <p:cNvPr id="13" name="组合 9"/>
          <p:cNvGrpSpPr>
            <a:grpSpLocks/>
          </p:cNvGrpSpPr>
          <p:nvPr/>
        </p:nvGrpSpPr>
        <p:grpSpPr bwMode="auto">
          <a:xfrm>
            <a:off x="1882775" y="1219691"/>
            <a:ext cx="3119438" cy="1383805"/>
            <a:chOff x="153988" y="1372885"/>
            <a:chExt cx="3118034" cy="1382885"/>
          </a:xfrm>
        </p:grpSpPr>
        <p:sp>
          <p:nvSpPr>
            <p:cNvPr id="7181" name="矩形 5"/>
            <p:cNvSpPr>
              <a:spLocks noChangeArrowheads="1"/>
            </p:cNvSpPr>
            <p:nvPr/>
          </p:nvSpPr>
          <p:spPr bwMode="auto">
            <a:xfrm>
              <a:off x="751249" y="1372885"/>
              <a:ext cx="2520773" cy="1014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indent="-457200">
                <a:lnSpc>
                  <a:spcPts val="3600"/>
                </a:lnSpc>
              </a:pPr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</a:rPr>
                <a:t>掌握 </a:t>
              </a:r>
              <a:r>
                <a:rPr lang="zh-CN" altLang="zh-CN" sz="2000" b="1" dirty="0" smtClean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数</a:t>
              </a:r>
              <a:r>
                <a:rPr lang="zh-CN" altLang="zh-CN" sz="2000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据结构分析</a:t>
              </a:r>
              <a:r>
                <a:rPr lang="zh-CN" altLang="en-US" sz="2000" b="1" dirty="0" smtClean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，</a:t>
              </a:r>
              <a:r>
                <a:rPr lang="zh-CN" altLang="en-US" sz="2000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索</a:t>
              </a:r>
              <a:r>
                <a:rPr lang="zh-CN" altLang="en-US" sz="2000" b="1" dirty="0" smtClean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引操作及高级索引</a:t>
              </a:r>
              <a:endParaRPr lang="zh-CN" altLang="en-US" sz="20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7182" name="组合 16"/>
            <p:cNvGrpSpPr>
              <a:grpSpLocks/>
            </p:cNvGrpSpPr>
            <p:nvPr/>
          </p:nvGrpSpPr>
          <p:grpSpPr bwMode="auto">
            <a:xfrm>
              <a:off x="466536" y="2103548"/>
              <a:ext cx="2179369" cy="652222"/>
              <a:chOff x="860198" y="2352244"/>
              <a:chExt cx="2178276" cy="652213"/>
            </a:xfrm>
          </p:grpSpPr>
          <p:cxnSp>
            <p:nvCxnSpPr>
              <p:cNvPr id="7183" name="直接连接符 7"/>
              <p:cNvCxnSpPr>
                <a:cxnSpLocks noChangeShapeType="1"/>
              </p:cNvCxnSpPr>
              <p:nvPr/>
            </p:nvCxnSpPr>
            <p:spPr bwMode="auto">
              <a:xfrm>
                <a:off x="860311" y="2351794"/>
                <a:ext cx="372783" cy="652663"/>
              </a:xfrm>
              <a:prstGeom prst="line">
                <a:avLst/>
              </a:prstGeom>
              <a:noFill/>
              <a:ln w="28575">
                <a:solidFill>
                  <a:srgbClr val="1369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84" name="直接连接符 10"/>
              <p:cNvCxnSpPr>
                <a:cxnSpLocks noChangeShapeType="1"/>
              </p:cNvCxnSpPr>
              <p:nvPr/>
            </p:nvCxnSpPr>
            <p:spPr bwMode="auto">
              <a:xfrm>
                <a:off x="1223576" y="3004457"/>
                <a:ext cx="1814742" cy="0"/>
              </a:xfrm>
              <a:prstGeom prst="line">
                <a:avLst/>
              </a:prstGeom>
              <a:noFill/>
              <a:ln w="28575">
                <a:solidFill>
                  <a:srgbClr val="1369B2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185" name="组合 15"/>
            <p:cNvGrpSpPr>
              <a:grpSpLocks/>
            </p:cNvGrpSpPr>
            <p:nvPr/>
          </p:nvGrpSpPr>
          <p:grpSpPr bwMode="auto">
            <a:xfrm>
              <a:off x="153988" y="1614313"/>
              <a:ext cx="474819" cy="522307"/>
              <a:chOff x="1232465" y="3529898"/>
              <a:chExt cx="474581" cy="522300"/>
            </a:xfrm>
          </p:grpSpPr>
          <p:sp>
            <p:nvSpPr>
              <p:cNvPr id="7186" name="椭圆 16"/>
              <p:cNvSpPr>
                <a:spLocks noChangeArrowheads="1"/>
              </p:cNvSpPr>
              <p:nvPr/>
            </p:nvSpPr>
            <p:spPr bwMode="auto">
              <a:xfrm>
                <a:off x="1232465" y="3558160"/>
                <a:ext cx="474308" cy="474808"/>
              </a:xfrm>
              <a:prstGeom prst="ellipse">
                <a:avLst/>
              </a:prstGeom>
              <a:solidFill>
                <a:srgbClr val="1369B2"/>
              </a:solidFill>
              <a:ln>
                <a:noFill/>
              </a:ln>
              <a:effectLst>
                <a:outerShdw dist="12700" dir="2700000" algn="tl" rotWithShape="0">
                  <a:srgbClr val="808080">
                    <a:alpha val="39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itchFamily="34" charset="0"/>
                </a:endParaRPr>
              </a:p>
            </p:txBody>
          </p:sp>
          <p:sp>
            <p:nvSpPr>
              <p:cNvPr id="7187" name="TextBox 52"/>
              <p:cNvSpPr txBox="1">
                <a:spLocks noChangeArrowheads="1"/>
              </p:cNvSpPr>
              <p:nvPr/>
            </p:nvSpPr>
            <p:spPr bwMode="auto">
              <a:xfrm>
                <a:off x="1287986" y="3529576"/>
                <a:ext cx="334712" cy="522448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2700" dir="2700000" algn="tl" rotWithShape="0">
                  <a:srgbClr val="80808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9pPr>
              </a:lstStyle>
              <a:p>
                <a:pPr eaLnBrk="0" hangingPunct="0"/>
                <a:r>
                  <a:rPr lang="en-US" altLang="zh-CN" sz="2800" b="1">
                    <a:solidFill>
                      <a:schemeClr val="bg1"/>
                    </a:solidFill>
                    <a:latin typeface="Times New Roman" pitchFamily="18" charset="0"/>
                  </a:rPr>
                  <a:t>1</a:t>
                </a:r>
                <a:endParaRPr lang="zh-CN" altLang="en-US" sz="28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1" name="组合 63"/>
          <p:cNvGrpSpPr>
            <a:grpSpLocks/>
          </p:cNvGrpSpPr>
          <p:nvPr/>
        </p:nvGrpSpPr>
        <p:grpSpPr bwMode="auto">
          <a:xfrm>
            <a:off x="6711950" y="1241714"/>
            <a:ext cx="3281363" cy="1369723"/>
            <a:chOff x="5414469" y="1843254"/>
            <a:chExt cx="3281856" cy="1366671"/>
          </a:xfrm>
        </p:grpSpPr>
        <p:grpSp>
          <p:nvGrpSpPr>
            <p:cNvPr id="7189" name="组合 32"/>
            <p:cNvGrpSpPr>
              <a:grpSpLocks/>
            </p:cNvGrpSpPr>
            <p:nvPr/>
          </p:nvGrpSpPr>
          <p:grpSpPr bwMode="auto">
            <a:xfrm flipH="1">
              <a:off x="6253163" y="2557463"/>
              <a:ext cx="2178050" cy="652462"/>
              <a:chOff x="860198" y="2352244"/>
              <a:chExt cx="2178276" cy="652213"/>
            </a:xfrm>
          </p:grpSpPr>
          <p:cxnSp>
            <p:nvCxnSpPr>
              <p:cNvPr id="7190" name="直接连接符 33"/>
              <p:cNvCxnSpPr>
                <a:cxnSpLocks noChangeShapeType="1"/>
              </p:cNvCxnSpPr>
              <p:nvPr/>
            </p:nvCxnSpPr>
            <p:spPr bwMode="auto">
              <a:xfrm>
                <a:off x="860264" y="2352817"/>
                <a:ext cx="371605" cy="651640"/>
              </a:xfrm>
              <a:prstGeom prst="line">
                <a:avLst/>
              </a:prstGeom>
              <a:noFill/>
              <a:ln w="28575">
                <a:solidFill>
                  <a:srgbClr val="1369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191" name="直接连接符 34"/>
              <p:cNvCxnSpPr>
                <a:cxnSpLocks noChangeShapeType="1"/>
              </p:cNvCxnSpPr>
              <p:nvPr/>
            </p:nvCxnSpPr>
            <p:spPr bwMode="auto">
              <a:xfrm>
                <a:off x="1222341" y="3004457"/>
                <a:ext cx="1816736" cy="0"/>
              </a:xfrm>
              <a:prstGeom prst="line">
                <a:avLst/>
              </a:prstGeom>
              <a:noFill/>
              <a:ln w="28575">
                <a:solidFill>
                  <a:srgbClr val="1369B2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192" name="组合 35"/>
            <p:cNvGrpSpPr>
              <a:grpSpLocks/>
            </p:cNvGrpSpPr>
            <p:nvPr/>
          </p:nvGrpSpPr>
          <p:grpSpPr bwMode="auto">
            <a:xfrm>
              <a:off x="8223250" y="2109791"/>
              <a:ext cx="473075" cy="522287"/>
              <a:chOff x="1232465" y="3530023"/>
              <a:chExt cx="474415" cy="522742"/>
            </a:xfrm>
          </p:grpSpPr>
          <p:sp>
            <p:nvSpPr>
              <p:cNvPr id="7193" name="椭圆 24"/>
              <p:cNvSpPr>
                <a:spLocks noChangeArrowheads="1"/>
              </p:cNvSpPr>
              <p:nvPr/>
            </p:nvSpPr>
            <p:spPr bwMode="auto">
              <a:xfrm>
                <a:off x="1232348" y="3558995"/>
                <a:ext cx="474532" cy="475089"/>
              </a:xfrm>
              <a:prstGeom prst="ellipse">
                <a:avLst/>
              </a:prstGeom>
              <a:solidFill>
                <a:srgbClr val="1369B2"/>
              </a:solidFill>
              <a:ln>
                <a:noFill/>
              </a:ln>
              <a:effectLst>
                <a:outerShdw dist="12700" dir="2700000" algn="tl" rotWithShape="0">
                  <a:srgbClr val="808080">
                    <a:alpha val="39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itchFamily="34" charset="0"/>
                </a:endParaRPr>
              </a:p>
            </p:txBody>
          </p:sp>
          <p:sp>
            <p:nvSpPr>
              <p:cNvPr id="7194" name="TextBox 68"/>
              <p:cNvSpPr txBox="1">
                <a:spLocks noChangeArrowheads="1"/>
              </p:cNvSpPr>
              <p:nvPr/>
            </p:nvSpPr>
            <p:spPr bwMode="auto">
              <a:xfrm>
                <a:off x="1300820" y="3530490"/>
                <a:ext cx="335995" cy="522598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2700" dir="2700000" algn="tl" rotWithShape="0">
                  <a:srgbClr val="80808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9pPr>
              </a:lstStyle>
              <a:p>
                <a:pPr eaLnBrk="0" hangingPunct="0"/>
                <a:r>
                  <a:rPr lang="en-US" altLang="zh-CN" sz="2800" b="1">
                    <a:solidFill>
                      <a:schemeClr val="bg1"/>
                    </a:solidFill>
                    <a:latin typeface="Times New Roman" pitchFamily="18" charset="0"/>
                  </a:rPr>
                  <a:t>2</a:t>
                </a:r>
                <a:endParaRPr lang="zh-CN" altLang="en-US" sz="28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195" name="矩形 46"/>
            <p:cNvSpPr>
              <a:spLocks noChangeArrowheads="1"/>
            </p:cNvSpPr>
            <p:nvPr/>
          </p:nvSpPr>
          <p:spPr bwMode="auto">
            <a:xfrm>
              <a:off x="5414469" y="1843254"/>
              <a:ext cx="2774364" cy="959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marL="457200" indent="-457200" algn="r">
                <a:lnSpc>
                  <a:spcPts val="3600"/>
                </a:lnSpc>
              </a:pPr>
              <a:r>
                <a:rPr lang="zh-CN" altLang="en-US" sz="2000" b="1" dirty="0">
                  <a:latin typeface="微软雅黑" pitchFamily="34" charset="-122"/>
                  <a:ea typeface="微软雅黑" pitchFamily="34" charset="-122"/>
                </a:rPr>
                <a:t>掌握 </a:t>
              </a:r>
              <a:r>
                <a:rPr lang="zh-CN" altLang="zh-CN" sz="2000" b="1" dirty="0" smtClean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算</a:t>
              </a:r>
              <a:r>
                <a:rPr lang="zh-CN" altLang="zh-CN" sz="2000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术运算与数据对</a:t>
              </a:r>
              <a:r>
                <a:rPr lang="zh-CN" altLang="zh-CN" sz="2000" b="1" dirty="0" smtClean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齐</a:t>
              </a:r>
              <a:r>
                <a:rPr lang="zh-CN" altLang="en-US" sz="2000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，数据排</a:t>
              </a:r>
              <a:r>
                <a:rPr lang="zh-CN" altLang="en-US" sz="2000" b="1" dirty="0" smtClean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序</a:t>
              </a:r>
              <a:endParaRPr lang="zh-CN" altLang="en-US" sz="20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9" name="组合 71"/>
          <p:cNvGrpSpPr>
            <a:grpSpLocks/>
          </p:cNvGrpSpPr>
          <p:nvPr/>
        </p:nvGrpSpPr>
        <p:grpSpPr bwMode="auto">
          <a:xfrm>
            <a:off x="6711950" y="4905376"/>
            <a:ext cx="3651249" cy="1350791"/>
            <a:chOff x="5046290" y="4225925"/>
            <a:chExt cx="3650035" cy="1352431"/>
          </a:xfrm>
        </p:grpSpPr>
        <p:sp>
          <p:nvSpPr>
            <p:cNvPr id="7197" name="矩形 51"/>
            <p:cNvSpPr>
              <a:spLocks noChangeArrowheads="1"/>
            </p:cNvSpPr>
            <p:nvPr/>
          </p:nvSpPr>
          <p:spPr bwMode="auto">
            <a:xfrm>
              <a:off x="5046290" y="4561460"/>
              <a:ext cx="3015220" cy="1016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marL="457200" indent="-457200" algn="r">
                <a:lnSpc>
                  <a:spcPts val="3600"/>
                </a:lnSpc>
              </a:pPr>
              <a:r>
                <a:rPr lang="zh-CN" altLang="en-US" sz="2000" b="1" dirty="0">
                  <a:latin typeface="微软雅黑" pitchFamily="34" charset="-122"/>
                  <a:ea typeface="微软雅黑" pitchFamily="34" charset="-122"/>
                  <a:sym typeface="宋体" pitchFamily="2" charset="-122"/>
                </a:rPr>
                <a:t>掌</a:t>
              </a:r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  <a:sym typeface="宋体" pitchFamily="2" charset="-122"/>
                </a:rPr>
                <a:t>握 </a:t>
              </a:r>
              <a:r>
                <a:rPr lang="zh-CN" altLang="zh-CN" sz="2000" b="1" dirty="0" smtClean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统</a:t>
              </a:r>
              <a:r>
                <a:rPr lang="zh-CN" altLang="zh-CN" sz="2000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计计算与描</a:t>
              </a:r>
              <a:r>
                <a:rPr lang="zh-CN" altLang="zh-CN" sz="2000" b="1" dirty="0" smtClean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述</a:t>
              </a:r>
              <a:r>
                <a:rPr lang="zh-CN" altLang="en-US" sz="2000" b="1" dirty="0" smtClean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zh-CN" altLang="en-US" sz="2000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，层次化索引</a:t>
              </a:r>
              <a:endParaRPr lang="zh-CN" altLang="en-US" sz="20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等线" charset="-122"/>
              </a:endParaRPr>
            </a:p>
          </p:txBody>
        </p:sp>
        <p:grpSp>
          <p:nvGrpSpPr>
            <p:cNvPr id="7198" name="组合 38"/>
            <p:cNvGrpSpPr>
              <a:grpSpLocks/>
            </p:cNvGrpSpPr>
            <p:nvPr/>
          </p:nvGrpSpPr>
          <p:grpSpPr bwMode="auto">
            <a:xfrm rot="10800000">
              <a:off x="5685823" y="4225925"/>
              <a:ext cx="2745390" cy="652463"/>
              <a:chOff x="860198" y="2352244"/>
              <a:chExt cx="2745675" cy="652213"/>
            </a:xfrm>
          </p:grpSpPr>
          <p:cxnSp>
            <p:nvCxnSpPr>
              <p:cNvPr id="7199" name="直接连接符 39"/>
              <p:cNvCxnSpPr>
                <a:cxnSpLocks noChangeShapeType="1"/>
              </p:cNvCxnSpPr>
              <p:nvPr/>
            </p:nvCxnSpPr>
            <p:spPr bwMode="auto">
              <a:xfrm>
                <a:off x="882356" y="2364019"/>
                <a:ext cx="373012" cy="651561"/>
              </a:xfrm>
              <a:prstGeom prst="line">
                <a:avLst/>
              </a:prstGeom>
              <a:noFill/>
              <a:ln w="28575">
                <a:solidFill>
                  <a:srgbClr val="1369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00" name="直接连接符 40"/>
              <p:cNvCxnSpPr>
                <a:cxnSpLocks noChangeShapeType="1"/>
              </p:cNvCxnSpPr>
              <p:nvPr/>
            </p:nvCxnSpPr>
            <p:spPr bwMode="auto">
              <a:xfrm rot="10800000" flipH="1">
                <a:off x="1245844" y="3015581"/>
                <a:ext cx="2382512" cy="0"/>
              </a:xfrm>
              <a:prstGeom prst="line">
                <a:avLst/>
              </a:prstGeom>
              <a:noFill/>
              <a:ln w="28575">
                <a:solidFill>
                  <a:srgbClr val="1369B2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201" name="组合 41"/>
            <p:cNvGrpSpPr>
              <a:grpSpLocks/>
            </p:cNvGrpSpPr>
            <p:nvPr/>
          </p:nvGrpSpPr>
          <p:grpSpPr bwMode="auto">
            <a:xfrm flipH="1">
              <a:off x="8223250" y="4806950"/>
              <a:ext cx="473075" cy="523875"/>
              <a:chOff x="1232465" y="3533629"/>
              <a:chExt cx="474415" cy="523220"/>
            </a:xfrm>
          </p:grpSpPr>
          <p:sp>
            <p:nvSpPr>
              <p:cNvPr id="7202" name="椭圆 32"/>
              <p:cNvSpPr>
                <a:spLocks noChangeArrowheads="1"/>
              </p:cNvSpPr>
              <p:nvPr/>
            </p:nvSpPr>
            <p:spPr bwMode="auto">
              <a:xfrm>
                <a:off x="1232465" y="3558282"/>
                <a:ext cx="474301" cy="474750"/>
              </a:xfrm>
              <a:prstGeom prst="ellipse">
                <a:avLst/>
              </a:prstGeom>
              <a:solidFill>
                <a:srgbClr val="1369B2"/>
              </a:solidFill>
              <a:ln>
                <a:noFill/>
              </a:ln>
              <a:effectLst>
                <a:outerShdw dist="12700" dir="2700000" algn="tl" rotWithShape="0">
                  <a:srgbClr val="808080">
                    <a:alpha val="39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itchFamily="34" charset="0"/>
                </a:endParaRPr>
              </a:p>
            </p:txBody>
          </p:sp>
          <p:sp>
            <p:nvSpPr>
              <p:cNvPr id="7203" name="TextBox 76"/>
              <p:cNvSpPr txBox="1">
                <a:spLocks noChangeArrowheads="1"/>
              </p:cNvSpPr>
              <p:nvPr/>
            </p:nvSpPr>
            <p:spPr bwMode="auto">
              <a:xfrm>
                <a:off x="1305679" y="3532877"/>
                <a:ext cx="335830" cy="523972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2700" dir="2700000" algn="tl" rotWithShape="0">
                  <a:srgbClr val="80808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9pPr>
              </a:lstStyle>
              <a:p>
                <a:pPr eaLnBrk="0" hangingPunct="0"/>
                <a:r>
                  <a:rPr lang="en-US" altLang="zh-CN" sz="2800" b="1">
                    <a:solidFill>
                      <a:schemeClr val="bg1"/>
                    </a:solidFill>
                    <a:latin typeface="Times New Roman" pitchFamily="18" charset="0"/>
                  </a:rPr>
                  <a:t>3</a:t>
                </a:r>
                <a:endParaRPr lang="zh-CN" altLang="en-US" sz="28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37" name="组合 10"/>
          <p:cNvGrpSpPr>
            <a:grpSpLocks/>
          </p:cNvGrpSpPr>
          <p:nvPr/>
        </p:nvGrpSpPr>
        <p:grpSpPr bwMode="auto">
          <a:xfrm>
            <a:off x="1630363" y="4857749"/>
            <a:ext cx="3371850" cy="1312863"/>
            <a:chOff x="218911" y="4857376"/>
            <a:chExt cx="3372941" cy="1311805"/>
          </a:xfrm>
        </p:grpSpPr>
        <p:grpSp>
          <p:nvGrpSpPr>
            <p:cNvPr id="7205" name="组合 16"/>
            <p:cNvGrpSpPr>
              <a:grpSpLocks/>
            </p:cNvGrpSpPr>
            <p:nvPr/>
          </p:nvGrpSpPr>
          <p:grpSpPr bwMode="auto">
            <a:xfrm flipV="1">
              <a:off x="445925" y="4857376"/>
              <a:ext cx="2538576" cy="868892"/>
              <a:chOff x="860198" y="2352244"/>
              <a:chExt cx="2178276" cy="652213"/>
            </a:xfrm>
          </p:grpSpPr>
          <p:cxnSp>
            <p:nvCxnSpPr>
              <p:cNvPr id="7206" name="直接连接符 7"/>
              <p:cNvCxnSpPr>
                <a:cxnSpLocks noChangeShapeType="1"/>
              </p:cNvCxnSpPr>
              <p:nvPr/>
            </p:nvCxnSpPr>
            <p:spPr bwMode="auto">
              <a:xfrm>
                <a:off x="860243" y="2351976"/>
                <a:ext cx="371966" cy="652481"/>
              </a:xfrm>
              <a:prstGeom prst="line">
                <a:avLst/>
              </a:prstGeom>
              <a:noFill/>
              <a:ln w="28575">
                <a:solidFill>
                  <a:srgbClr val="1369B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207" name="直接连接符 10"/>
              <p:cNvCxnSpPr>
                <a:cxnSpLocks noChangeShapeType="1"/>
              </p:cNvCxnSpPr>
              <p:nvPr/>
            </p:nvCxnSpPr>
            <p:spPr bwMode="auto">
              <a:xfrm>
                <a:off x="1222671" y="3004457"/>
                <a:ext cx="1816230" cy="0"/>
              </a:xfrm>
              <a:prstGeom prst="line">
                <a:avLst/>
              </a:prstGeom>
              <a:noFill/>
              <a:ln w="28575">
                <a:solidFill>
                  <a:srgbClr val="1369B2"/>
                </a:solidFill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208" name="组合 41"/>
            <p:cNvGrpSpPr>
              <a:grpSpLocks/>
            </p:cNvGrpSpPr>
            <p:nvPr/>
          </p:nvGrpSpPr>
          <p:grpSpPr bwMode="auto">
            <a:xfrm flipH="1">
              <a:off x="218911" y="5645306"/>
              <a:ext cx="473075" cy="523875"/>
              <a:chOff x="4095245" y="3533376"/>
              <a:chExt cx="474273" cy="523117"/>
            </a:xfrm>
          </p:grpSpPr>
          <p:sp>
            <p:nvSpPr>
              <p:cNvPr id="7209" name="椭圆 40"/>
              <p:cNvSpPr>
                <a:spLocks noChangeArrowheads="1"/>
              </p:cNvSpPr>
              <p:nvPr/>
            </p:nvSpPr>
            <p:spPr bwMode="auto">
              <a:xfrm>
                <a:off x="4095132" y="3559141"/>
                <a:ext cx="474386" cy="473593"/>
              </a:xfrm>
              <a:prstGeom prst="ellipse">
                <a:avLst/>
              </a:prstGeom>
              <a:solidFill>
                <a:srgbClr val="1369B2"/>
              </a:solidFill>
              <a:ln>
                <a:noFill/>
              </a:ln>
              <a:effectLst>
                <a:outerShdw dist="12700" dir="2700000" algn="tl" rotWithShape="0">
                  <a:srgbClr val="808080">
                    <a:alpha val="39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Arial" pitchFamily="34" charset="0"/>
                </a:endParaRPr>
              </a:p>
            </p:txBody>
          </p:sp>
          <p:sp>
            <p:nvSpPr>
              <p:cNvPr id="7210" name="TextBox 50"/>
              <p:cNvSpPr txBox="1">
                <a:spLocks noChangeArrowheads="1"/>
              </p:cNvSpPr>
              <p:nvPr/>
            </p:nvSpPr>
            <p:spPr bwMode="auto">
              <a:xfrm>
                <a:off x="4184278" y="3533798"/>
                <a:ext cx="335891" cy="522695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2700" dir="2700000" algn="tl" rotWithShape="0">
                  <a:srgbClr val="808080">
                    <a:alpha val="39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 sz="2400">
                    <a:solidFill>
                      <a:schemeClr val="tx1"/>
                    </a:solidFill>
                    <a:latin typeface="等线" charset="-122"/>
                    <a:ea typeface="宋体" pitchFamily="2" charset="-122"/>
                  </a:defRPr>
                </a:lvl9pPr>
              </a:lstStyle>
              <a:p>
                <a:pPr eaLnBrk="0" hangingPunct="0"/>
                <a:r>
                  <a:rPr lang="en-US" altLang="zh-CN" sz="2800" b="1">
                    <a:solidFill>
                      <a:schemeClr val="bg1"/>
                    </a:solidFill>
                    <a:latin typeface="Times New Roman" pitchFamily="18" charset="0"/>
                  </a:rPr>
                  <a:t>4</a:t>
                </a:r>
                <a:endParaRPr lang="zh-CN" altLang="en-US" sz="28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211" name="矩形 7"/>
            <p:cNvSpPr>
              <a:spLocks noChangeArrowheads="1"/>
            </p:cNvSpPr>
            <p:nvPr/>
          </p:nvSpPr>
          <p:spPr bwMode="auto">
            <a:xfrm>
              <a:off x="958487" y="5239823"/>
              <a:ext cx="2633365" cy="553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sz="2000" b="1" dirty="0">
                  <a:latin typeface="微软雅黑" pitchFamily="34" charset="-122"/>
                  <a:ea typeface="微软雅黑" pitchFamily="34" charset="-122"/>
                  <a:sym typeface="宋体" pitchFamily="2" charset="-122"/>
                </a:rPr>
                <a:t>掌</a:t>
              </a:r>
              <a:r>
                <a:rPr lang="zh-CN" altLang="en-US" sz="2000" b="1" dirty="0" smtClean="0">
                  <a:latin typeface="微软雅黑" pitchFamily="34" charset="-122"/>
                  <a:ea typeface="微软雅黑" pitchFamily="34" charset="-122"/>
                  <a:sym typeface="宋体" pitchFamily="2" charset="-122"/>
                </a:rPr>
                <a:t>握 </a:t>
              </a:r>
              <a:r>
                <a:rPr lang="zh-CN" altLang="en-US" sz="2000" b="1" dirty="0" smtClean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  <a:sym typeface="宋体" pitchFamily="2" charset="-122"/>
                </a:rPr>
                <a:t>读</a:t>
              </a:r>
              <a:r>
                <a:rPr lang="zh-CN" altLang="en-US" sz="2000" b="1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  <a:sym typeface="宋体" pitchFamily="2" charset="-122"/>
                </a:rPr>
                <a:t>写数据操</a:t>
              </a:r>
              <a:r>
                <a:rPr lang="zh-CN" altLang="en-US" sz="2000" b="1" dirty="0" smtClean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  <a:sym typeface="宋体" pitchFamily="2" charset="-122"/>
                </a:rPr>
                <a:t>作</a:t>
              </a:r>
              <a:endParaRPr lang="zh-CN" altLang="en-US" sz="2000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3" y="262937"/>
            <a:ext cx="5557955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DataFrame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文本框 99"/>
          <p:cNvSpPr txBox="1">
            <a:spLocks noChangeArrowheads="1"/>
          </p:cNvSpPr>
          <p:nvPr/>
        </p:nvSpPr>
        <p:spPr bwMode="auto">
          <a:xfrm>
            <a:off x="3295650" y="2568762"/>
            <a:ext cx="7813675" cy="260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zh-CN" sz="2800" dirty="0">
                <a:latin typeface="黑体" pitchFamily="49" charset="-122"/>
                <a:ea typeface="黑体" pitchFamily="49" charset="-122"/>
              </a:rPr>
              <a:t>在获取</a:t>
            </a:r>
            <a:r>
              <a:rPr lang="en-US" altLang="zh-CN" sz="2800" dirty="0">
                <a:latin typeface="黑体" pitchFamily="49" charset="-122"/>
                <a:ea typeface="黑体" pitchFamily="49" charset="-122"/>
              </a:rPr>
              <a:t>DataFrame</a:t>
            </a:r>
            <a:r>
              <a:rPr lang="zh-CN" altLang="zh-CN" sz="2800" dirty="0">
                <a:latin typeface="黑体" pitchFamily="49" charset="-122"/>
                <a:ea typeface="黑体" pitchFamily="49" charset="-122"/>
              </a:rPr>
              <a:t>的一列数据时，推荐使用列索引的方式完成，主要是因为在实际使用中，列索引的名称中很有可能带有一些特殊字符（如空格），这时使用“点字符”进行访问就显得不太合适了。</a:t>
            </a:r>
          </a:p>
        </p:txBody>
      </p:sp>
      <p:sp>
        <p:nvSpPr>
          <p:cNvPr id="11" name="矩形 10"/>
          <p:cNvSpPr/>
          <p:nvPr/>
        </p:nvSpPr>
        <p:spPr>
          <a:xfrm>
            <a:off x="2782888" y="2321112"/>
            <a:ext cx="8466137" cy="3162215"/>
          </a:xfrm>
          <a:prstGeom prst="rect">
            <a:avLst/>
          </a:prstGeom>
          <a:noFill/>
          <a:ln w="19050">
            <a:solidFill>
              <a:srgbClr val="1353A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</a:endParaRPr>
          </a:p>
        </p:txBody>
      </p:sp>
      <p:pic>
        <p:nvPicPr>
          <p:cNvPr id="12" name="图片 5" descr="tim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2139">
            <a:off x="693738" y="3259699"/>
            <a:ext cx="23558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46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3" y="262937"/>
            <a:ext cx="5557955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DataFrame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77850" y="1136650"/>
            <a:ext cx="10991850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要想为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DataFrame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增加一列数据，则可以通过给列索引或者列名称赋值的方式实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现。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144652" y="3398701"/>
            <a:ext cx="465757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增加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No4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一列数</a:t>
            </a:r>
            <a:r>
              <a:rPr lang="zh-CN" altLang="zh-CN" sz="2800" dirty="0" smtClean="0">
                <a:latin typeface="Times New Roman" pitchFamily="18" charset="0"/>
                <a:cs typeface="Times New Roman" pitchFamily="18" charset="0"/>
              </a:rPr>
              <a:t>据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df_obj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['No4'] = ['g', 'h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']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73374" y="3082157"/>
            <a:ext cx="6459793" cy="159308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0016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3" y="262937"/>
            <a:ext cx="5557955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DataFrame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77850" y="1136650"/>
            <a:ext cx="10991850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800" dirty="0">
                <a:latin typeface="微软雅黑" pitchFamily="34" charset="-122"/>
                <a:ea typeface="微软雅黑" pitchFamily="34" charset="-122"/>
              </a:rPr>
              <a:t>要想删除某一列数据，则可以使用</a:t>
            </a:r>
            <a:r>
              <a:rPr lang="en-US" altLang="zh-CN" sz="4800" dirty="0">
                <a:latin typeface="微软雅黑" pitchFamily="34" charset="-122"/>
                <a:ea typeface="微软雅黑" pitchFamily="34" charset="-122"/>
              </a:rPr>
              <a:t>del</a:t>
            </a:r>
            <a:r>
              <a:rPr lang="zh-CN" altLang="zh-CN" sz="4800" dirty="0">
                <a:latin typeface="微软雅黑" pitchFamily="34" charset="-122"/>
                <a:ea typeface="微软雅黑" pitchFamily="34" charset="-122"/>
              </a:rPr>
              <a:t>语句实</a:t>
            </a:r>
            <a:r>
              <a:rPr lang="zh-CN" altLang="zh-CN" sz="4800" dirty="0" smtClean="0">
                <a:latin typeface="微软雅黑" pitchFamily="34" charset="-122"/>
                <a:ea typeface="微软雅黑" pitchFamily="34" charset="-122"/>
              </a:rPr>
              <a:t>现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4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630069" y="3531436"/>
            <a:ext cx="336227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删除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No3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一列数据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del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df_obj['No3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']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58792" y="3214892"/>
            <a:ext cx="5813426" cy="159308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5883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/>
          <p:cNvSpPr txBox="1"/>
          <p:nvPr/>
        </p:nvSpPr>
        <p:spPr>
          <a:xfrm>
            <a:off x="2494666" y="325656"/>
            <a:ext cx="2983896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过渡页</a:t>
            </a:r>
          </a:p>
        </p:txBody>
      </p:sp>
      <p:pic>
        <p:nvPicPr>
          <p:cNvPr id="10242" name="图片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658938"/>
            <a:ext cx="315753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对角圆角矩形 7"/>
          <p:cNvSpPr/>
          <p:nvPr/>
        </p:nvSpPr>
        <p:spPr>
          <a:xfrm>
            <a:off x="4870450" y="2304256"/>
            <a:ext cx="5621338" cy="647700"/>
          </a:xfrm>
          <a:prstGeom prst="round2DiagRect">
            <a:avLst>
              <a:gd name="adj1" fmla="val 20943"/>
              <a:gd name="adj2" fmla="val 0"/>
            </a:avLst>
          </a:prstGeom>
          <a:solidFill>
            <a:srgbClr val="13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800"/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5181600" y="1658601"/>
            <a:ext cx="433111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0" lvl="1"/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01    Pandas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的数据结构分析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5181600" y="2412663"/>
            <a:ext cx="50242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0" lvl="1"/>
            <a:r>
              <a:rPr lang="en-US" altLang="zh-CN" sz="28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02    Pandas</a:t>
            </a:r>
            <a:r>
              <a:rPr lang="en-US" altLang="zh-CN" sz="28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索引操作及高级索引</a:t>
            </a:r>
            <a:endParaRPr lang="zh-CN" altLang="zh-CN" sz="2800" dirty="0">
              <a:solidFill>
                <a:schemeClr val="bg1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5181600" y="3167520"/>
            <a:ext cx="49164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03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算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术运算与数据对齐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5181600" y="3922713"/>
            <a:ext cx="53101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04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数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据排序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5181600" y="4676775"/>
            <a:ext cx="49164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05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统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计计算与描述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5181600" y="5430838"/>
            <a:ext cx="49164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06    </a:t>
            </a:r>
            <a:r>
              <a:rPr lang="zh-CN" altLang="en-US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层次</a:t>
            </a:r>
            <a:r>
              <a:rPr lang="zh-CN" altLang="en-US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化索引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7209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675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索引对象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290" name="矩形 2"/>
          <p:cNvSpPr>
            <a:spLocks noChangeArrowheads="1"/>
          </p:cNvSpPr>
          <p:nvPr/>
        </p:nvSpPr>
        <p:spPr bwMode="auto">
          <a:xfrm>
            <a:off x="577850" y="1320800"/>
            <a:ext cx="1123560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Pandas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中的索引都是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Index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类对象，又称为索引对象，该对象是不可以进行修改的，以保障数据的安全。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264" y="3138640"/>
            <a:ext cx="7416252" cy="32940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675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索引对象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30400" y="2082799"/>
            <a:ext cx="9580563" cy="3800638"/>
          </a:xfrm>
          <a:prstGeom prst="rect">
            <a:avLst/>
          </a:prstGeom>
          <a:noFill/>
          <a:ln w="12700">
            <a:solidFill>
              <a:srgbClr val="1353A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6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316037"/>
            <a:ext cx="2595563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2561482" y="2196024"/>
            <a:ext cx="8318397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 smtClean="0">
                <a:latin typeface="楷体" pitchFamily="49" charset="-122"/>
                <a:ea typeface="楷体" pitchFamily="49" charset="-122"/>
              </a:rPr>
              <a:t>Pandas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还提供了很多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Index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的子类，常见的有如下几种：</a:t>
            </a:r>
          </a:p>
          <a:p>
            <a:pPr>
              <a:lnSpc>
                <a:spcPct val="120000"/>
              </a:lnSpc>
            </a:pP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）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Int64Index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：针对整数的特殊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Index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对象。</a:t>
            </a:r>
          </a:p>
          <a:p>
            <a:pPr>
              <a:lnSpc>
                <a:spcPct val="120000"/>
              </a:lnSpc>
            </a:pP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）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MultiIndex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：层次化索引，表示单个轴上的多层索引。</a:t>
            </a:r>
          </a:p>
          <a:p>
            <a:pPr>
              <a:lnSpc>
                <a:spcPct val="120000"/>
              </a:lnSpc>
            </a:pP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）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DatetimeIndex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：存储纳秒寄时间戳。</a:t>
            </a:r>
          </a:p>
        </p:txBody>
      </p:sp>
    </p:spTree>
    <p:extLst>
      <p:ext uri="{BB962C8B-B14F-4D97-AF65-F5344CB8AC3E}">
        <p14:creationId xmlns:p14="http://schemas.microsoft.com/office/powerpoint/2010/main" val="70803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675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重置索引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338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297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Pandas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中提供了一个重要的方法是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reindex()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，该方法的作用是对原索引和新索引进行匹配，也就是说，新索引含有原索引的数据，而原索引数据按照新索引排序。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文本框 99"/>
          <p:cNvSpPr txBox="1">
            <a:spLocks noChangeArrowheads="1"/>
          </p:cNvSpPr>
          <p:nvPr/>
        </p:nvSpPr>
        <p:spPr bwMode="auto">
          <a:xfrm>
            <a:off x="1474788" y="4438138"/>
            <a:ext cx="9542257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0" indent="0">
              <a:lnSpc>
                <a:spcPct val="120000"/>
              </a:lnSpc>
            </a:pP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如果新索引中没有原索引数据，那么程序不仅不会报错，而且会添加新的索引，并将值填充为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NaN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或者使用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fill_vlues()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填充其他值。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675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重置索引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338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8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reindex()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方法的语法格式如下：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文本框 99"/>
          <p:cNvSpPr txBox="1">
            <a:spLocks noChangeArrowheads="1"/>
          </p:cNvSpPr>
          <p:nvPr/>
        </p:nvSpPr>
        <p:spPr bwMode="auto">
          <a:xfrm>
            <a:off x="1253558" y="4438138"/>
            <a:ext cx="9910967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index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：用作索引的新序列。</a:t>
            </a:r>
            <a:endParaRPr lang="en-US" altLang="zh-CN" sz="2800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method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：插值填充方式。</a:t>
            </a:r>
            <a:endParaRPr lang="en-US" altLang="zh-CN" sz="2800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fill_value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：引入缺失值时使用的替代值。</a:t>
            </a:r>
            <a:endParaRPr lang="en-US" altLang="zh-CN" sz="2800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limit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：前向或者后向填充时的最大填充量。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747654" y="2504269"/>
            <a:ext cx="9202994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DataFrame.reindex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labels = None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index = None</a:t>
            </a:r>
            <a:r>
              <a:rPr lang="zh-CN" altLang="zh-CN" sz="2800" dirty="0" smtClean="0">
                <a:latin typeface="Times New Roman" pitchFamily="18" charset="0"/>
                <a:cs typeface="Times New Roman" pitchFamily="18" charset="0"/>
              </a:rPr>
              <a:t>，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columns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= None</a:t>
            </a:r>
            <a:r>
              <a:rPr lang="zh-CN" altLang="zh-CN" sz="2800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axis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= None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method = None</a:t>
            </a:r>
            <a:r>
              <a:rPr lang="zh-CN" altLang="zh-CN" sz="2800" dirty="0" smtClean="0">
                <a:latin typeface="Times New Roman" pitchFamily="18" charset="0"/>
                <a:cs typeface="Times New Roman" pitchFamily="18" charset="0"/>
              </a:rPr>
              <a:t>，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copy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= True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level = None</a:t>
            </a:r>
            <a:r>
              <a:rPr lang="zh-CN" altLang="zh-CN" sz="2800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fill_value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= nan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limit = None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tolerance = None 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）</a:t>
            </a:r>
          </a:p>
        </p:txBody>
      </p:sp>
      <p:sp>
        <p:nvSpPr>
          <p:cNvPr id="7" name="矩形 6"/>
          <p:cNvSpPr/>
          <p:nvPr/>
        </p:nvSpPr>
        <p:spPr>
          <a:xfrm>
            <a:off x="1253558" y="2314857"/>
            <a:ext cx="9910967" cy="212328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314145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675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重置索引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338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164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如果不想填充为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NaN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，则可以使用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fill_value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参数来指定缺失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值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136033" y="3565909"/>
            <a:ext cx="700921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ser_obj.reindex(['a', 'b', 'c', 'd', 'e', 'f'],</a:t>
            </a:r>
            <a:endParaRPr lang="zh-CN" altLang="zh-CN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                                  fill_value = 6)</a:t>
            </a:r>
            <a:endParaRPr lang="zh-CN" altLang="zh-C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87795" y="3244645"/>
            <a:ext cx="8613058" cy="168131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100356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675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重置索引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338" name="矩形 2"/>
          <p:cNvSpPr>
            <a:spLocks noChangeArrowheads="1"/>
          </p:cNvSpPr>
          <p:nvPr/>
        </p:nvSpPr>
        <p:spPr bwMode="auto">
          <a:xfrm>
            <a:off x="577850" y="1320800"/>
            <a:ext cx="11338847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如果期望使用相邻的元素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值进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行填充，则可以使用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method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参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数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，该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参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数对应的值有多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个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421" y="3301335"/>
            <a:ext cx="6801703" cy="19454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085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/>
          <p:cNvSpPr txBox="1"/>
          <p:nvPr/>
        </p:nvSpPr>
        <p:spPr>
          <a:xfrm>
            <a:off x="2494666" y="325656"/>
            <a:ext cx="2983896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目录页</a:t>
            </a:r>
          </a:p>
        </p:txBody>
      </p:sp>
      <p:pic>
        <p:nvPicPr>
          <p:cNvPr id="9218" name="图片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658938"/>
            <a:ext cx="315753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6"/>
          <p:cNvSpPr txBox="1">
            <a:spLocks noChangeArrowheads="1"/>
          </p:cNvSpPr>
          <p:nvPr/>
        </p:nvSpPr>
        <p:spPr bwMode="auto">
          <a:xfrm>
            <a:off x="5181600" y="1658601"/>
            <a:ext cx="433111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01    </a:t>
            </a:r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Pandas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的数据结构分析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9220" name="TextBox 10"/>
          <p:cNvSpPr txBox="1">
            <a:spLocks noChangeArrowheads="1"/>
          </p:cNvSpPr>
          <p:nvPr/>
        </p:nvSpPr>
        <p:spPr bwMode="auto">
          <a:xfrm>
            <a:off x="5181600" y="2412663"/>
            <a:ext cx="50242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0" lvl="1"/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02    Pandas</a:t>
            </a:r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索引操作及高级索引</a:t>
            </a:r>
            <a:endParaRPr lang="zh-CN" altLang="zh-CN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9221" name="TextBox 11"/>
          <p:cNvSpPr txBox="1">
            <a:spLocks noChangeArrowheads="1"/>
          </p:cNvSpPr>
          <p:nvPr/>
        </p:nvSpPr>
        <p:spPr bwMode="auto">
          <a:xfrm>
            <a:off x="5181600" y="3167520"/>
            <a:ext cx="49164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03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算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术运算与数据对齐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9222" name="TextBox 11"/>
          <p:cNvSpPr txBox="1">
            <a:spLocks noChangeArrowheads="1"/>
          </p:cNvSpPr>
          <p:nvPr/>
        </p:nvSpPr>
        <p:spPr bwMode="auto">
          <a:xfrm>
            <a:off x="5181600" y="3922713"/>
            <a:ext cx="53101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04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数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据排序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9223" name="TextBox 11"/>
          <p:cNvSpPr txBox="1">
            <a:spLocks noChangeArrowheads="1"/>
          </p:cNvSpPr>
          <p:nvPr/>
        </p:nvSpPr>
        <p:spPr bwMode="auto">
          <a:xfrm>
            <a:off x="5181600" y="4676775"/>
            <a:ext cx="49164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05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统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计计算与描述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9224" name="TextBox 11"/>
          <p:cNvSpPr txBox="1">
            <a:spLocks noChangeArrowheads="1"/>
          </p:cNvSpPr>
          <p:nvPr/>
        </p:nvSpPr>
        <p:spPr bwMode="auto">
          <a:xfrm>
            <a:off x="5181600" y="5430838"/>
            <a:ext cx="49164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06    </a:t>
            </a:r>
            <a:r>
              <a:rPr lang="zh-CN" altLang="en-US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层次</a:t>
            </a:r>
            <a:r>
              <a:rPr lang="zh-CN" altLang="en-US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化索引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索引操作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338" name="矩形 2"/>
          <p:cNvSpPr>
            <a:spLocks noChangeArrowheads="1"/>
          </p:cNvSpPr>
          <p:nvPr/>
        </p:nvSpPr>
        <p:spPr bwMode="auto">
          <a:xfrm>
            <a:off x="577850" y="1320800"/>
            <a:ext cx="1133884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Series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有关索引的用法类似于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NumPy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数组的索引，只不过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Series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的索引值不只是整数。如果我们希望获取某个数据，既可以通过索引的位置来获取，也可以使用索引名称来获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取</a:t>
            </a:r>
            <a:r>
              <a:rPr lang="zh-CN" altLang="en-US" sz="40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887795" y="4685695"/>
            <a:ext cx="861305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ser_obj = pd.Series([1, 2, 3, 4, 5], index=['a', 'b', 'c', 'd', 'e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'])</a:t>
            </a: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ser_obj[2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]    #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zh-CN" sz="2800" dirty="0" smtClean="0">
                <a:latin typeface="Times New Roman" pitchFamily="18" charset="0"/>
                <a:cs typeface="Times New Roman" pitchFamily="18" charset="0"/>
              </a:rPr>
              <a:t>使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用索引位置获取数据</a:t>
            </a: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ser_obj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['c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']   # 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使用索引名称获取数据</a:t>
            </a:r>
          </a:p>
        </p:txBody>
      </p:sp>
      <p:sp>
        <p:nvSpPr>
          <p:cNvPr id="6" name="矩形 5"/>
          <p:cNvSpPr/>
          <p:nvPr/>
        </p:nvSpPr>
        <p:spPr>
          <a:xfrm>
            <a:off x="1342102" y="4527874"/>
            <a:ext cx="9542207" cy="168131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717066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索引操作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338" name="矩形 2"/>
          <p:cNvSpPr>
            <a:spLocks noChangeArrowheads="1"/>
          </p:cNvSpPr>
          <p:nvPr/>
        </p:nvSpPr>
        <p:spPr bwMode="auto">
          <a:xfrm>
            <a:off x="577850" y="1320800"/>
            <a:ext cx="11338847" cy="246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如果使用的是位置索引进行切片，则切片结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果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是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不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包含结束位置；如果使用索引名称进行切片，则切片结果是包含结束位置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759280" y="4419528"/>
            <a:ext cx="697598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ser_obj[2: 4]           # 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使用位置索引进行切片</a:t>
            </a: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ser_obj['c': 'e']     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# 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使用索引名称进行切片</a:t>
            </a:r>
          </a:p>
        </p:txBody>
      </p:sp>
      <p:sp>
        <p:nvSpPr>
          <p:cNvPr id="6" name="矩形 5"/>
          <p:cNvSpPr/>
          <p:nvPr/>
        </p:nvSpPr>
        <p:spPr>
          <a:xfrm>
            <a:off x="1828799" y="4173794"/>
            <a:ext cx="8613059" cy="141584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012076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索引操作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338" name="矩形 2"/>
          <p:cNvSpPr>
            <a:spLocks noChangeArrowheads="1"/>
          </p:cNvSpPr>
          <p:nvPr/>
        </p:nvSpPr>
        <p:spPr bwMode="auto">
          <a:xfrm>
            <a:off x="577850" y="1320800"/>
            <a:ext cx="11338847" cy="164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如果希望获取的是不连续的数据，则可以通过不连续索引来实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现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408874" y="3501970"/>
            <a:ext cx="567679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通过不连续位置索引获取数据集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ser_obj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[[0, 2, 4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]]</a:t>
            </a: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通过不连续索引名称获取数据集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ser_obj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[['a', 'c', 'd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']]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28799" y="3315230"/>
            <a:ext cx="8613059" cy="2138516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515360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索引操作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338" name="矩形 2"/>
          <p:cNvSpPr>
            <a:spLocks noChangeArrowheads="1"/>
          </p:cNvSpPr>
          <p:nvPr/>
        </p:nvSpPr>
        <p:spPr bwMode="auto">
          <a:xfrm>
            <a:off x="577850" y="1320800"/>
            <a:ext cx="1133884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布尔型索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引同样适用于</a:t>
            </a:r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Pandas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，具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体的用法跟数组的用法一样，将布尔型的数组索引作为模板筛选数据，返回与模板中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True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位置对应的元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素</a:t>
            </a:r>
            <a:r>
              <a:rPr lang="zh-CN" altLang="en-US" sz="40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108423" y="4055035"/>
            <a:ext cx="405381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创建布尔型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Series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对</a:t>
            </a:r>
            <a:r>
              <a:rPr lang="zh-CN" altLang="zh-CN" sz="2800" dirty="0" smtClean="0">
                <a:latin typeface="Times New Roman" pitchFamily="18" charset="0"/>
                <a:cs typeface="Times New Roman" pitchFamily="18" charset="0"/>
              </a:rPr>
              <a:t>象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ser_bool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= ser_obj &gt;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获取结果为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True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的数据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ser_obj[ser_bool]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28799" y="3868295"/>
            <a:ext cx="8613059" cy="2138516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95758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索引操作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338" name="矩形 2"/>
          <p:cNvSpPr>
            <a:spLocks noChangeArrowheads="1"/>
          </p:cNvSpPr>
          <p:nvPr/>
        </p:nvSpPr>
        <p:spPr bwMode="auto">
          <a:xfrm>
            <a:off x="577851" y="1320800"/>
            <a:ext cx="5906308" cy="468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200" dirty="0">
                <a:latin typeface="微软雅黑" pitchFamily="34" charset="-122"/>
                <a:ea typeface="微软雅黑" pitchFamily="34" charset="-122"/>
              </a:rPr>
              <a:t>DataFrame</a:t>
            </a:r>
            <a:r>
              <a:rPr lang="zh-CN" altLang="zh-CN" sz="4200" dirty="0">
                <a:latin typeface="微软雅黑" pitchFamily="34" charset="-122"/>
                <a:ea typeface="微软雅黑" pitchFamily="34" charset="-122"/>
              </a:rPr>
              <a:t>结构既包含行索引，也包含列索引。其中，行索引是通过</a:t>
            </a:r>
            <a:r>
              <a:rPr lang="en-US" altLang="zh-CN" sz="4200" dirty="0">
                <a:latin typeface="微软雅黑" pitchFamily="34" charset="-122"/>
                <a:ea typeface="微软雅黑" pitchFamily="34" charset="-122"/>
              </a:rPr>
              <a:t>index</a:t>
            </a:r>
            <a:r>
              <a:rPr lang="zh-CN" altLang="zh-CN" sz="4200" dirty="0">
                <a:latin typeface="微软雅黑" pitchFamily="34" charset="-122"/>
                <a:ea typeface="微软雅黑" pitchFamily="34" charset="-122"/>
              </a:rPr>
              <a:t>属性进行获取的，列索引是通过</a:t>
            </a:r>
            <a:r>
              <a:rPr lang="en-US" altLang="zh-CN" sz="4200" dirty="0">
                <a:latin typeface="微软雅黑" pitchFamily="34" charset="-122"/>
                <a:ea typeface="微软雅黑" pitchFamily="34" charset="-122"/>
              </a:rPr>
              <a:t>columns</a:t>
            </a:r>
            <a:r>
              <a:rPr lang="zh-CN" altLang="zh-CN" sz="4200" dirty="0">
                <a:latin typeface="微软雅黑" pitchFamily="34" charset="-122"/>
                <a:ea typeface="微软雅黑" pitchFamily="34" charset="-122"/>
              </a:rPr>
              <a:t>属性进行获取</a:t>
            </a:r>
            <a:r>
              <a:rPr lang="zh-CN" altLang="zh-CN" sz="4200" dirty="0" smtClean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42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4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6838119" y="1785602"/>
            <a:ext cx="4857351" cy="399251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574181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索引操作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338" name="矩形 2"/>
          <p:cNvSpPr>
            <a:spLocks noChangeArrowheads="1"/>
          </p:cNvSpPr>
          <p:nvPr/>
        </p:nvSpPr>
        <p:spPr bwMode="auto">
          <a:xfrm>
            <a:off x="577850" y="1141672"/>
            <a:ext cx="1133884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虽然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DataFrame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操作索引能够满足基本数据查看请求，但是仍然不够灵活。为此，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Pandas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库中提供了操作索引的方法来访问数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据</a:t>
            </a: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，具体包括：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文本框 99"/>
          <p:cNvSpPr txBox="1">
            <a:spLocks noChangeArrowheads="1"/>
          </p:cNvSpPr>
          <p:nvPr/>
        </p:nvSpPr>
        <p:spPr bwMode="auto">
          <a:xfrm>
            <a:off x="1637070" y="3449996"/>
            <a:ext cx="9129253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lvl="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loc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：基于标签索引（索引名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称），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用于按标签选取数据。当执行切片操作时，既包含起始索引，也包含结束索引。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iloc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：基于位置索引（整数索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引），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用于按位置选取数据。当执行切片操作时，只包含起始索引，不包含结束索引。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38294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/>
          <p:cNvSpPr txBox="1"/>
          <p:nvPr/>
        </p:nvSpPr>
        <p:spPr>
          <a:xfrm>
            <a:off x="2494666" y="325656"/>
            <a:ext cx="2983896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过渡页</a:t>
            </a:r>
          </a:p>
        </p:txBody>
      </p:sp>
      <p:pic>
        <p:nvPicPr>
          <p:cNvPr id="10242" name="图片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658938"/>
            <a:ext cx="315753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对角圆角矩形 7"/>
          <p:cNvSpPr/>
          <p:nvPr/>
        </p:nvSpPr>
        <p:spPr>
          <a:xfrm>
            <a:off x="4870450" y="3059113"/>
            <a:ext cx="5621338" cy="647700"/>
          </a:xfrm>
          <a:prstGeom prst="round2DiagRect">
            <a:avLst>
              <a:gd name="adj1" fmla="val 20943"/>
              <a:gd name="adj2" fmla="val 0"/>
            </a:avLst>
          </a:prstGeom>
          <a:solidFill>
            <a:srgbClr val="13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800"/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5181600" y="1658601"/>
            <a:ext cx="433111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0" lvl="1"/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01    Pandas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的数据结构分析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5181600" y="2412663"/>
            <a:ext cx="50242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0" lvl="1"/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02    Pandas索引操作及高级索引</a:t>
            </a:r>
            <a:endParaRPr lang="zh-CN" altLang="zh-CN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5181600" y="3167520"/>
            <a:ext cx="49164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03    </a:t>
            </a:r>
            <a:r>
              <a:rPr lang="zh-CN" altLang="zh-CN" sz="28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算</a:t>
            </a:r>
            <a:r>
              <a:rPr lang="zh-CN" altLang="zh-CN" sz="28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术运算与数据对齐</a:t>
            </a:r>
            <a:endParaRPr lang="zh-CN" altLang="en-US" sz="2800" dirty="0">
              <a:solidFill>
                <a:schemeClr val="bg1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5181600" y="3922713"/>
            <a:ext cx="53101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04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数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据排序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5181600" y="4676775"/>
            <a:ext cx="49164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05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统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计计算与描述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5181600" y="5430838"/>
            <a:ext cx="49164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06    </a:t>
            </a:r>
            <a:r>
              <a:rPr lang="zh-CN" altLang="en-US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层次</a:t>
            </a:r>
            <a:r>
              <a:rPr lang="zh-CN" altLang="en-US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化索引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4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算术运算与数据对齐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362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223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Pandas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执行算术运算时，会先按照索引进行对齐，对齐以后再进行相应的运算，没有对齐的位置会用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NaN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进行补齐。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169" y="3949034"/>
            <a:ext cx="1831412" cy="2063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902" y="3630370"/>
            <a:ext cx="1306155" cy="270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646" y="3559874"/>
            <a:ext cx="1827264" cy="262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8988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算术运算与数据对齐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5362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223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如果希望不使用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NAN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填充缺失数据，则可以在调用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add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方法时提供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fill_value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参数的值，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fill_value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将会使用对象中存在的数据进行补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充</a:t>
            </a: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415249" y="4283519"/>
            <a:ext cx="592048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执行加法运算，补充缺失值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obj_one.add(obj_two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, fill_value = 0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28799" y="3868295"/>
            <a:ext cx="8613059" cy="2138516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/>
          <p:cNvSpPr txBox="1"/>
          <p:nvPr/>
        </p:nvSpPr>
        <p:spPr>
          <a:xfrm>
            <a:off x="2494666" y="325656"/>
            <a:ext cx="2983896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过渡页</a:t>
            </a:r>
          </a:p>
        </p:txBody>
      </p:sp>
      <p:pic>
        <p:nvPicPr>
          <p:cNvPr id="10242" name="图片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658938"/>
            <a:ext cx="315753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对角圆角矩形 7"/>
          <p:cNvSpPr/>
          <p:nvPr/>
        </p:nvSpPr>
        <p:spPr>
          <a:xfrm>
            <a:off x="4870450" y="3813969"/>
            <a:ext cx="5621338" cy="647700"/>
          </a:xfrm>
          <a:prstGeom prst="round2DiagRect">
            <a:avLst>
              <a:gd name="adj1" fmla="val 20943"/>
              <a:gd name="adj2" fmla="val 0"/>
            </a:avLst>
          </a:prstGeom>
          <a:solidFill>
            <a:srgbClr val="13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800"/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5181600" y="1658601"/>
            <a:ext cx="433111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0" lvl="1"/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01    Pandas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的数据结构分析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5181600" y="2412663"/>
            <a:ext cx="50242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0" lvl="1"/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02    Pandas索引操作及高级索引</a:t>
            </a:r>
            <a:endParaRPr lang="zh-CN" altLang="zh-CN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5181600" y="3167520"/>
            <a:ext cx="49164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03    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算术运算与数据对齐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5181600" y="3922713"/>
            <a:ext cx="53101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04    </a:t>
            </a:r>
            <a:r>
              <a:rPr lang="zh-CN" altLang="zh-CN" sz="28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数</a:t>
            </a:r>
            <a:r>
              <a:rPr lang="zh-CN" altLang="zh-CN" sz="28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据排序</a:t>
            </a:r>
            <a:endParaRPr lang="zh-CN" altLang="en-US" sz="2800" dirty="0">
              <a:solidFill>
                <a:schemeClr val="bg1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5181600" y="4676775"/>
            <a:ext cx="49164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05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统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计计算与描述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5181600" y="5430838"/>
            <a:ext cx="49164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06    </a:t>
            </a:r>
            <a:r>
              <a:rPr lang="zh-CN" altLang="en-US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层次</a:t>
            </a:r>
            <a:r>
              <a:rPr lang="zh-CN" altLang="en-US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化索引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380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/>
          <p:cNvSpPr txBox="1"/>
          <p:nvPr/>
        </p:nvSpPr>
        <p:spPr>
          <a:xfrm>
            <a:off x="2494666" y="325656"/>
            <a:ext cx="2983896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目录页</a:t>
            </a:r>
          </a:p>
        </p:txBody>
      </p:sp>
      <p:pic>
        <p:nvPicPr>
          <p:cNvPr id="9218" name="图片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658938"/>
            <a:ext cx="315753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6"/>
          <p:cNvSpPr txBox="1">
            <a:spLocks noChangeArrowheads="1"/>
          </p:cNvSpPr>
          <p:nvPr/>
        </p:nvSpPr>
        <p:spPr bwMode="auto">
          <a:xfrm>
            <a:off x="5181600" y="1658601"/>
            <a:ext cx="433111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07    </a:t>
            </a:r>
            <a:r>
              <a:rPr lang="zh-CN" altLang="en-US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读</a:t>
            </a:r>
            <a:r>
              <a:rPr lang="zh-CN" altLang="en-US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写数据操作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7032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按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索引排序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77849" y="1320800"/>
            <a:ext cx="11501079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Pandas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中按索引排序使用的是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sort_index()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方法，该方法可以用行索引或者列索引进行排序。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文本框 99"/>
          <p:cNvSpPr txBox="1">
            <a:spLocks noChangeArrowheads="1"/>
          </p:cNvSpPr>
          <p:nvPr/>
        </p:nvSpPr>
        <p:spPr bwMode="auto">
          <a:xfrm>
            <a:off x="1253558" y="4851142"/>
            <a:ext cx="10825370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axis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：轴索引，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0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表示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index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（按行），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表示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columns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（按列）。</a:t>
            </a:r>
            <a:endParaRPr lang="en-US" altLang="zh-CN" sz="2800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level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：若不为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None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，则对指定索引级别的值进行排序。</a:t>
            </a:r>
            <a:endParaRPr lang="en-US" altLang="zh-CN" sz="2800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2800" dirty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ascending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：是否升序排列，默认为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True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表示升序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en-US" altLang="zh-CN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760060" y="3302405"/>
            <a:ext cx="913665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sort_index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axis = 0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level = None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ascending =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True</a:t>
            </a:r>
            <a:r>
              <a:rPr lang="zh-CN" altLang="zh-CN" sz="2800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inplace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= False</a:t>
            </a:r>
            <a:r>
              <a:rPr lang="zh-CN" altLang="zh-CN" sz="2800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kind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=' quicksort '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na_position ='last'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sort_remaining = True 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）</a:t>
            </a:r>
          </a:p>
        </p:txBody>
      </p:sp>
      <p:sp>
        <p:nvSpPr>
          <p:cNvPr id="8" name="矩形 7"/>
          <p:cNvSpPr/>
          <p:nvPr/>
        </p:nvSpPr>
        <p:spPr>
          <a:xfrm>
            <a:off x="1253558" y="3169851"/>
            <a:ext cx="9910967" cy="165181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按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索引排序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77849" y="1320800"/>
            <a:ext cx="11501079" cy="83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按索引对</a:t>
            </a:r>
            <a:r>
              <a:rPr lang="en-US" altLang="zh-CN" sz="4400" dirty="0" smtClean="0">
                <a:latin typeface="微软雅黑" pitchFamily="34" charset="-122"/>
                <a:ea typeface="微软雅黑" pitchFamily="34" charset="-122"/>
              </a:rPr>
              <a:t>Series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进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行分别排序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示例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如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下。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937040" y="2741969"/>
            <a:ext cx="913665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ser_obj = pd.Series(range(10, 15), index=[5, 3, 1, 3, 2])</a:t>
            </a: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按索引进行升序排列</a:t>
            </a: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ser_obj.sort_index()</a:t>
            </a: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按索引进行降序排列</a:t>
            </a: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ser_obj.sort_index(ascending = False)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30538" y="2433487"/>
            <a:ext cx="9291539" cy="281694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83831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按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索引排序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77849" y="1320800"/>
            <a:ext cx="11501079" cy="80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200" dirty="0">
                <a:latin typeface="微软雅黑" pitchFamily="34" charset="-122"/>
                <a:ea typeface="微软雅黑" pitchFamily="34" charset="-122"/>
              </a:rPr>
              <a:t>按索引对</a:t>
            </a:r>
            <a:r>
              <a:rPr lang="en-US" altLang="zh-CN" sz="4200" dirty="0">
                <a:latin typeface="微软雅黑" pitchFamily="34" charset="-122"/>
                <a:ea typeface="微软雅黑" pitchFamily="34" charset="-122"/>
              </a:rPr>
              <a:t>DataFrame</a:t>
            </a:r>
            <a:r>
              <a:rPr lang="zh-CN" altLang="zh-CN" sz="4200" dirty="0">
                <a:latin typeface="微软雅黑" pitchFamily="34" charset="-122"/>
                <a:ea typeface="微软雅黑" pitchFamily="34" charset="-122"/>
              </a:rPr>
              <a:t>进行分别排序，</a:t>
            </a:r>
            <a:r>
              <a:rPr lang="zh-CN" altLang="en-US" sz="4200" dirty="0">
                <a:latin typeface="微软雅黑" pitchFamily="34" charset="-122"/>
                <a:ea typeface="微软雅黑" pitchFamily="34" charset="-122"/>
              </a:rPr>
              <a:t>示例</a:t>
            </a:r>
            <a:r>
              <a:rPr lang="zh-CN" altLang="zh-CN" sz="4200" dirty="0">
                <a:latin typeface="微软雅黑" pitchFamily="34" charset="-122"/>
                <a:ea typeface="微软雅黑" pitchFamily="34" charset="-122"/>
              </a:rPr>
              <a:t>如下。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369589" y="2805469"/>
            <a:ext cx="782639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df_obj = pd.DataFrame(np.arange(9).reshape(3, 3), 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            index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=[4, 3, 5]) </a:t>
            </a: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按行索引升序排列</a:t>
            </a: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df_obj.sort_index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()</a:t>
            </a: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按行索引降序排列</a:t>
            </a: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df_obj.sort_index(ascending=False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37017" y="2536723"/>
            <a:ext cx="9099810" cy="321514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431399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按值排序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410" name="矩形 2"/>
          <p:cNvSpPr>
            <a:spLocks noChangeArrowheads="1"/>
          </p:cNvSpPr>
          <p:nvPr/>
        </p:nvSpPr>
        <p:spPr bwMode="auto">
          <a:xfrm>
            <a:off x="577850" y="1320800"/>
            <a:ext cx="11131550" cy="164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Pandas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中用来按值排序的方法为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sort_values()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，该方法的语法格式如下。</a:t>
            </a:r>
          </a:p>
        </p:txBody>
      </p:sp>
      <p:sp>
        <p:nvSpPr>
          <p:cNvPr id="5" name="文本框 99"/>
          <p:cNvSpPr txBox="1">
            <a:spLocks noChangeArrowheads="1"/>
          </p:cNvSpPr>
          <p:nvPr/>
        </p:nvSpPr>
        <p:spPr bwMode="auto">
          <a:xfrm>
            <a:off x="1253558" y="4542503"/>
            <a:ext cx="9910967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0" indent="0">
              <a:lnSpc>
                <a:spcPct val="120000"/>
              </a:lnSpc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by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参数表示排序的列，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na_position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参数只有两个值：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first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和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last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，若设为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first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，则会将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NaN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值放在开头；若设为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False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，则会将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NaN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值放在最后。</a:t>
            </a:r>
            <a:endParaRPr lang="en-US" altLang="zh-CN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640713" y="3357000"/>
            <a:ext cx="913665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sort_values(by,axis=0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, ascending=True, inplace=False, kind='quicksort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',na_position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='last')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53558" y="3082413"/>
            <a:ext cx="9910967" cy="146009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按值排序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410" name="矩形 2"/>
          <p:cNvSpPr>
            <a:spLocks noChangeArrowheads="1"/>
          </p:cNvSpPr>
          <p:nvPr/>
        </p:nvSpPr>
        <p:spPr bwMode="auto">
          <a:xfrm>
            <a:off x="577850" y="1320800"/>
            <a:ext cx="11131550" cy="8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按值的大小对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Series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进行排序的示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例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如下：</a:t>
            </a:r>
            <a:endParaRPr lang="zh-CN" altLang="zh-CN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553262" y="2767063"/>
            <a:ext cx="731155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ser_obj = pd.Series([4, np.nan, 6, np.nan, -3, 2])</a:t>
            </a: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按值升序排列</a:t>
            </a: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ser_obj.sort_values()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53558" y="2492477"/>
            <a:ext cx="9910967" cy="199103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722656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按值排序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410" name="矩形 2"/>
          <p:cNvSpPr>
            <a:spLocks noChangeArrowheads="1"/>
          </p:cNvSpPr>
          <p:nvPr/>
        </p:nvSpPr>
        <p:spPr bwMode="auto">
          <a:xfrm>
            <a:off x="577850" y="1320800"/>
            <a:ext cx="111315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DataFrame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中，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sort_values()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方法可以根据一个或多个列中的值进行排序，但是需要在排序时，将一个或多个列的索引传递给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by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参数才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行</a:t>
            </a: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zh-CN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886589" y="3899871"/>
            <a:ext cx="731155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df_obj = pd.DataFrame([[0.4, -0.1, -0.3, 0.0], 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                                     [0.2, 0.6, -0.1, -0.7],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                                      [0.8, 0.6, -0.5, 0.1]])</a:t>
            </a: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对列索引值为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的数据进行排序</a:t>
            </a: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df_obj.sort_values(by=2)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02738" y="3762579"/>
            <a:ext cx="8095409" cy="2521354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239830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/>
          <p:cNvSpPr txBox="1"/>
          <p:nvPr/>
        </p:nvSpPr>
        <p:spPr>
          <a:xfrm>
            <a:off x="2494666" y="325656"/>
            <a:ext cx="2983896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过渡页</a:t>
            </a:r>
          </a:p>
        </p:txBody>
      </p:sp>
      <p:pic>
        <p:nvPicPr>
          <p:cNvPr id="10242" name="图片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658938"/>
            <a:ext cx="315753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对角圆角矩形 7"/>
          <p:cNvSpPr/>
          <p:nvPr/>
        </p:nvSpPr>
        <p:spPr>
          <a:xfrm>
            <a:off x="4870450" y="4568031"/>
            <a:ext cx="5621338" cy="647700"/>
          </a:xfrm>
          <a:prstGeom prst="round2DiagRect">
            <a:avLst>
              <a:gd name="adj1" fmla="val 20943"/>
              <a:gd name="adj2" fmla="val 0"/>
            </a:avLst>
          </a:prstGeom>
          <a:solidFill>
            <a:srgbClr val="13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800"/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5181600" y="1658601"/>
            <a:ext cx="433111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0" lvl="1"/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01    Pandas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的数据结构分析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5181600" y="2412663"/>
            <a:ext cx="50242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0" lvl="1"/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02    Pandas索引操作及高级索引</a:t>
            </a:r>
            <a:endParaRPr lang="zh-CN" altLang="zh-CN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5181600" y="3167520"/>
            <a:ext cx="49164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03    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算术运算与数据对齐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5181600" y="3922713"/>
            <a:ext cx="53101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04    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数据排序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5181600" y="4676775"/>
            <a:ext cx="49164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05    </a:t>
            </a:r>
            <a:r>
              <a:rPr lang="zh-CN" altLang="zh-CN" sz="28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统</a:t>
            </a:r>
            <a:r>
              <a:rPr lang="zh-CN" altLang="zh-CN" sz="28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计计算与描述</a:t>
            </a:r>
            <a:endParaRPr lang="zh-CN" altLang="en-US" sz="2800" dirty="0">
              <a:solidFill>
                <a:schemeClr val="bg1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5181600" y="5430838"/>
            <a:ext cx="49164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06    </a:t>
            </a:r>
            <a:r>
              <a:rPr lang="zh-CN" altLang="en-US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层次</a:t>
            </a:r>
            <a:r>
              <a:rPr lang="zh-CN" altLang="en-US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化索引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9609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常用的统计计算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8434" name="矩形 2"/>
          <p:cNvSpPr>
            <a:spLocks noChangeArrowheads="1"/>
          </p:cNvSpPr>
          <p:nvPr/>
        </p:nvSpPr>
        <p:spPr bwMode="auto">
          <a:xfrm>
            <a:off x="577850" y="1320800"/>
            <a:ext cx="556577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Pandas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为我们提供了非常多的描述性统计分析的指标方法，比如总和、均值、最小值、最大值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等。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497" y="1320800"/>
            <a:ext cx="4681077" cy="5016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统计描述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9458" name="矩形 2"/>
          <p:cNvSpPr>
            <a:spLocks noChangeArrowheads="1"/>
          </p:cNvSpPr>
          <p:nvPr/>
        </p:nvSpPr>
        <p:spPr bwMode="auto">
          <a:xfrm>
            <a:off x="585787" y="1162614"/>
            <a:ext cx="11212923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如果希望一次性输出多个统计指标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，则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我们可以调用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describe()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方法实现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语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法格式如下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文本框 99"/>
          <p:cNvSpPr txBox="1">
            <a:spLocks noChangeArrowheads="1"/>
          </p:cNvSpPr>
          <p:nvPr/>
        </p:nvSpPr>
        <p:spPr bwMode="auto">
          <a:xfrm>
            <a:off x="1253558" y="4218039"/>
            <a:ext cx="9641743" cy="157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lvl="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percentiles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：输出中包含的百分数，位于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[0,1]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之间。如果不设置该参数，则默认为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[0.25,0.5,0.75]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，返回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25%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，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50%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，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75%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分位数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zh-CN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758645" y="3357000"/>
            <a:ext cx="91366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describe(percentiles=None, include=None, exclude=None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53558" y="3082413"/>
            <a:ext cx="9641743" cy="110612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/>
          <p:cNvSpPr txBox="1"/>
          <p:nvPr/>
        </p:nvSpPr>
        <p:spPr>
          <a:xfrm>
            <a:off x="2494666" y="325656"/>
            <a:ext cx="2983896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过渡页</a:t>
            </a:r>
          </a:p>
        </p:txBody>
      </p:sp>
      <p:pic>
        <p:nvPicPr>
          <p:cNvPr id="10242" name="图片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658938"/>
            <a:ext cx="315753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对角圆角矩形 7"/>
          <p:cNvSpPr/>
          <p:nvPr/>
        </p:nvSpPr>
        <p:spPr>
          <a:xfrm>
            <a:off x="4870450" y="5322094"/>
            <a:ext cx="5621338" cy="647700"/>
          </a:xfrm>
          <a:prstGeom prst="round2DiagRect">
            <a:avLst>
              <a:gd name="adj1" fmla="val 20943"/>
              <a:gd name="adj2" fmla="val 0"/>
            </a:avLst>
          </a:prstGeom>
          <a:solidFill>
            <a:srgbClr val="13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800"/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5181600" y="1658601"/>
            <a:ext cx="433111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0" lvl="1"/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01    Pandas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的数据结构分析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5181600" y="2412663"/>
            <a:ext cx="50242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0" lvl="1"/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02    Pandas索引操作及高级索引</a:t>
            </a:r>
            <a:endParaRPr lang="zh-CN" altLang="zh-CN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5181600" y="3167520"/>
            <a:ext cx="49164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03    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算术运算与数据对齐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5181600" y="3922713"/>
            <a:ext cx="53101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04    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数据排序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5181600" y="4676775"/>
            <a:ext cx="49164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05    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统计计算与描述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5181600" y="5430838"/>
            <a:ext cx="49164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06    </a:t>
            </a:r>
            <a:r>
              <a:rPr lang="zh-CN" altLang="en-US" sz="28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层次</a:t>
            </a:r>
            <a:r>
              <a:rPr lang="zh-CN" altLang="en-US" sz="28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化索引</a:t>
            </a:r>
            <a:endParaRPr lang="zh-CN" altLang="en-US" sz="2800" dirty="0">
              <a:solidFill>
                <a:schemeClr val="bg1"/>
              </a:solidFill>
              <a:latin typeface="Impact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710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/>
          <p:cNvSpPr txBox="1"/>
          <p:nvPr/>
        </p:nvSpPr>
        <p:spPr>
          <a:xfrm>
            <a:off x="2494666" y="325656"/>
            <a:ext cx="2983896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过渡页</a:t>
            </a:r>
          </a:p>
        </p:txBody>
      </p:sp>
      <p:pic>
        <p:nvPicPr>
          <p:cNvPr id="10242" name="图片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658938"/>
            <a:ext cx="315753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对角圆角矩形 7"/>
          <p:cNvSpPr/>
          <p:nvPr/>
        </p:nvSpPr>
        <p:spPr>
          <a:xfrm>
            <a:off x="4870450" y="1550988"/>
            <a:ext cx="5621338" cy="647700"/>
          </a:xfrm>
          <a:prstGeom prst="round2DiagRect">
            <a:avLst>
              <a:gd name="adj1" fmla="val 20943"/>
              <a:gd name="adj2" fmla="val 0"/>
            </a:avLst>
          </a:prstGeom>
          <a:solidFill>
            <a:srgbClr val="13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800"/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5181600" y="1658601"/>
            <a:ext cx="433111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01    </a:t>
            </a:r>
            <a:r>
              <a:rPr lang="en-US" altLang="zh-CN" sz="28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Pandas</a:t>
            </a:r>
            <a:r>
              <a:rPr lang="zh-CN" altLang="zh-CN" sz="28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的数据结构分析</a:t>
            </a:r>
            <a:endParaRPr lang="zh-CN" altLang="en-US" sz="2800" dirty="0">
              <a:solidFill>
                <a:schemeClr val="bg1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5181600" y="2412663"/>
            <a:ext cx="50242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0" lvl="1"/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02    Pandas</a:t>
            </a:r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索引操作及高级索引</a:t>
            </a:r>
            <a:endParaRPr lang="zh-CN" altLang="zh-CN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5181600" y="3167520"/>
            <a:ext cx="49164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03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算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术运算与数据对齐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5181600" y="3922713"/>
            <a:ext cx="53101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04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数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据排序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5181600" y="4676775"/>
            <a:ext cx="49164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05    </a:t>
            </a:r>
            <a:r>
              <a:rPr lang="zh-CN" altLang="zh-CN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统</a:t>
            </a:r>
            <a:r>
              <a:rPr lang="zh-CN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计计算与描述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5181600" y="5430838"/>
            <a:ext cx="49164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06    </a:t>
            </a:r>
            <a:r>
              <a:rPr lang="zh-CN" altLang="en-US" sz="2800" dirty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层次</a:t>
            </a:r>
            <a:r>
              <a:rPr lang="zh-CN" altLang="en-US" sz="2800" dirty="0" smtClean="0">
                <a:solidFill>
                  <a:srgbClr val="595959"/>
                </a:solidFill>
                <a:latin typeface="Impact" pitchFamily="34" charset="0"/>
                <a:ea typeface="微软雅黑" pitchFamily="34" charset="-122"/>
              </a:rPr>
              <a:t>化索引</a:t>
            </a:r>
            <a:endParaRPr lang="zh-CN" altLang="en-US" sz="2800" dirty="0">
              <a:solidFill>
                <a:srgbClr val="595959"/>
              </a:solidFill>
              <a:latin typeface="Impact" pitchFamily="34" charset="0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认识层次化索引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2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04" y="3417756"/>
            <a:ext cx="2884578" cy="30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7"/>
          <p:cNvSpPr>
            <a:spLocks noChangeArrowheads="1"/>
          </p:cNvSpPr>
          <p:nvPr/>
        </p:nvSpPr>
        <p:spPr bwMode="auto">
          <a:xfrm>
            <a:off x="3963103" y="2298821"/>
            <a:ext cx="7597775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思</a:t>
            </a:r>
            <a:r>
              <a:rPr lang="zh-CN" altLang="en-US" sz="4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考</a:t>
            </a:r>
            <a:r>
              <a:rPr lang="zh-CN" altLang="en-US" sz="4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</a:p>
          <a:p>
            <a:pPr>
              <a:lnSpc>
                <a:spcPts val="6000"/>
              </a:lnSpc>
              <a:spcBef>
                <a:spcPts val="0"/>
              </a:spcBef>
            </a:pPr>
            <a:r>
              <a:rPr lang="zh-CN" altLang="en-US" sz="4400" dirty="0" smtClean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什么是层次化索引</a:t>
            </a:r>
            <a:r>
              <a:rPr lang="zh-CN" altLang="zh-CN" sz="4400" dirty="0" smtClean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？</a:t>
            </a:r>
            <a:endParaRPr lang="zh-CN" altLang="zh-CN" sz="4400" dirty="0">
              <a:solidFill>
                <a:srgbClr val="1353A2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认识层次化索引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1111250" y="2998286"/>
            <a:ext cx="9969500" cy="215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3600" dirty="0">
                <a:latin typeface="黑体" pitchFamily="49" charset="-122"/>
                <a:ea typeface="黑体" pitchFamily="49" charset="-122"/>
              </a:rPr>
              <a:t>前面所涉及的</a:t>
            </a:r>
            <a:r>
              <a:rPr lang="en-US" altLang="zh-CN" sz="3600" dirty="0">
                <a:latin typeface="黑体" pitchFamily="49" charset="-122"/>
                <a:ea typeface="黑体" pitchFamily="49" charset="-122"/>
              </a:rPr>
              <a:t>Pandas</a:t>
            </a:r>
            <a:r>
              <a:rPr lang="zh-CN" altLang="zh-CN" sz="3600" dirty="0">
                <a:latin typeface="黑体" pitchFamily="49" charset="-122"/>
                <a:ea typeface="黑体" pitchFamily="49" charset="-122"/>
              </a:rPr>
              <a:t>对象都只有一层索引结</a:t>
            </a:r>
            <a:r>
              <a:rPr lang="zh-CN" altLang="zh-CN" sz="3600" dirty="0" smtClean="0">
                <a:latin typeface="黑体" pitchFamily="49" charset="-122"/>
                <a:ea typeface="黑体" pitchFamily="49" charset="-122"/>
              </a:rPr>
              <a:t>构，</a:t>
            </a:r>
            <a:r>
              <a:rPr lang="zh-CN" altLang="zh-CN" sz="3600" dirty="0">
                <a:latin typeface="黑体" pitchFamily="49" charset="-122"/>
                <a:ea typeface="黑体" pitchFamily="49" charset="-122"/>
              </a:rPr>
              <a:t>又称为单层索引，层次化索引可以理解为单层索引的延伸，即</a:t>
            </a:r>
            <a:r>
              <a:rPr lang="zh-CN" altLang="zh-CN" sz="36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在一个轴方向上具有多层索引</a:t>
            </a:r>
            <a:r>
              <a:rPr lang="zh-CN" altLang="zh-CN" sz="3600" dirty="0"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sp>
        <p:nvSpPr>
          <p:cNvPr id="6" name="矩形 5"/>
          <p:cNvSpPr/>
          <p:nvPr/>
        </p:nvSpPr>
        <p:spPr>
          <a:xfrm>
            <a:off x="682625" y="2372812"/>
            <a:ext cx="10817225" cy="3179476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5095875" y="1990223"/>
            <a:ext cx="2000250" cy="768350"/>
          </a:xfrm>
          <a:prstGeom prst="rect">
            <a:avLst/>
          </a:prstGeom>
          <a:solidFill>
            <a:srgbClr val="1369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zh-CN" sz="44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结 论 </a:t>
            </a:r>
          </a:p>
        </p:txBody>
      </p:sp>
    </p:spTree>
    <p:extLst>
      <p:ext uri="{BB962C8B-B14F-4D97-AF65-F5344CB8AC3E}">
        <p14:creationId xmlns:p14="http://schemas.microsoft.com/office/powerpoint/2010/main" val="2745887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认识层次化索引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585787" y="1162614"/>
            <a:ext cx="11212923" cy="164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对于两层索引结构来说，它可以分为内层索引和外层索引。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图片 8" descr="C:\Users\admin\Documents\Tencent Files\247993199\Image\C2C\L_4JNG8GDE}TBGZ2M}8[8BO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194" y="2970817"/>
            <a:ext cx="5155329" cy="3090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73822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认识层次化索引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585787" y="1162614"/>
            <a:ext cx="11212923" cy="224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Series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DataFrame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均可以实现层次化索引，最常见的方式是在构造方法的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index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参数中传入一个嵌套列表。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61272" y="3730587"/>
            <a:ext cx="946195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mulitindex_series = pd.Series([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15848,13472,12073.8,7813,</a:t>
            </a:r>
          </a:p>
          <a:p>
            <a:r>
              <a:rPr lang="zh-CN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7446,6444,15230,8269],</a:t>
            </a:r>
            <a:endParaRPr lang="zh-CN" altLang="zh-C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	           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index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=[['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河北省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河北省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河北省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河北省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 	                    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河南省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河南省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河南省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河南省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'],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 	                   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['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石家庄市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唐山市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邯郸市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秦皇岛市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 	                    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郑州市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开封市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洛阳市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新乡市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']])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59790" y="3589113"/>
            <a:ext cx="9763433" cy="264945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262989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认识层次化索引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30400" y="2726966"/>
            <a:ext cx="9580563" cy="2724688"/>
          </a:xfrm>
          <a:prstGeom prst="rect">
            <a:avLst/>
          </a:prstGeom>
          <a:noFill/>
          <a:ln w="12700">
            <a:solidFill>
              <a:srgbClr val="1353A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0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797485"/>
            <a:ext cx="2595563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2"/>
          <p:cNvSpPr>
            <a:spLocks noChangeArrowheads="1"/>
          </p:cNvSpPr>
          <p:nvPr/>
        </p:nvSpPr>
        <p:spPr bwMode="auto">
          <a:xfrm>
            <a:off x="2723714" y="3208414"/>
            <a:ext cx="8318397" cy="178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在创建层次化索引对象时，嵌套函数中两个列表的长度必须是保持一致的，否则将会出现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ValueError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错误。</a:t>
            </a:r>
          </a:p>
        </p:txBody>
      </p:sp>
    </p:spTree>
    <p:extLst>
      <p:ext uri="{BB962C8B-B14F-4D97-AF65-F5344CB8AC3E}">
        <p14:creationId xmlns:p14="http://schemas.microsoft.com/office/powerpoint/2010/main" val="36394662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认识层次化索引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585787" y="1162614"/>
            <a:ext cx="11212923" cy="246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还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可以通过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MultiIndex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类的方法构建一个层次化索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引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，该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类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提供了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种创建层次化索引的方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法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：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文本框 99"/>
          <p:cNvSpPr txBox="1">
            <a:spLocks noChangeArrowheads="1"/>
          </p:cNvSpPr>
          <p:nvPr/>
        </p:nvSpPr>
        <p:spPr bwMode="auto">
          <a:xfrm>
            <a:off x="1199891" y="3821051"/>
            <a:ext cx="9984713" cy="216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MultiIndex.from_tuples()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：将元组列表转换为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MultiIndex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。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MultiIndex.from_arrays()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：将数组列表转换为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MultiIndex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。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MultiIndex.from_product()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：从多个集合的笛卡尔乘积中创建一个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MultiIndex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9399449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认识层次化索引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585787" y="1162614"/>
            <a:ext cx="1121292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from_tuples()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方法可以将包含若干个元组的列表转换为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MultiIndex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对象，其中元组的第一个元素作为外层索引，元组的第二个元素作为内层索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引</a:t>
            </a: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582516" y="3892820"/>
            <a:ext cx="946195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list_tuples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= [('A','A1'), ('A','A2'), ('B','B1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'),(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'B','B2'), ('B','B3')]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根据元组列表创建一个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MultiIndex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对象</a:t>
            </a: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multi_index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= MultiIndex.from_tuples(tuples=list_tuples, 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                  names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=[ 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外层索引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 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内层索引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'])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81034" y="3589114"/>
            <a:ext cx="9763433" cy="216275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374348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认识层次化索引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585787" y="1162614"/>
            <a:ext cx="11212923" cy="223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from_arrays()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方法是将数组列表转换为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MultiIndex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对象，其中嵌套的第一个列表将作为外层索引，嵌套的第二个列表将作为内层索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引</a:t>
            </a:r>
            <a:r>
              <a:rPr lang="zh-CN" altLang="en-US" sz="40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431774" y="4055052"/>
            <a:ext cx="946195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multi_array = MultiIndex.from_arrays(arrays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=[[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'A', 'B', 'A', 'B', 'B'], 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[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'A1', 'A2', 'B1', 'B2', 'B3']],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names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=['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外层索引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内层索引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'])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81034" y="3751346"/>
            <a:ext cx="9763433" cy="174980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9314381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认识层次化索引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585787" y="1162614"/>
            <a:ext cx="11212923" cy="185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from_product()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方法表示从多个集合的笛卡尔乘积中创建一个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MultiIndex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对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象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578219" y="3402206"/>
            <a:ext cx="946195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numbers = [0, 1, 2]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colors = ['green', 'purple']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multi_product =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pd.MultiIndex.from_product(iterables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=[numbers, colors], 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names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=['number', 'color'])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82071" y="3098500"/>
            <a:ext cx="9908841" cy="2103764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439540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认识层次化索引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" name="文本框 2"/>
          <p:cNvSpPr txBox="1">
            <a:spLocks noChangeArrowheads="1"/>
          </p:cNvSpPr>
          <p:nvPr/>
        </p:nvSpPr>
        <p:spPr bwMode="auto">
          <a:xfrm>
            <a:off x="3085214" y="2404085"/>
            <a:ext cx="7071918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algn="just"/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在数学中，两个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集合X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和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Y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的笛卡尓积，又称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直积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，表示为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X 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×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 Y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，第一个对象是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X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的成员，而第二个对象是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Y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的所有可能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有序对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的其中一个成员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 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。</a:t>
            </a:r>
          </a:p>
          <a:p>
            <a:pPr algn="just"/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假设集合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A={a, b}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，集合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B={0, 1, 2}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，则两个集合的笛卡尔积为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{(a, 0), (a, 1), (a, 2), (b, 0), (b, 1), (b, 2)}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2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494664" y="2064774"/>
            <a:ext cx="8374897" cy="3790336"/>
          </a:xfrm>
          <a:prstGeom prst="rect">
            <a:avLst/>
          </a:prstGeom>
          <a:noFill/>
          <a:ln w="28575">
            <a:solidFill>
              <a:srgbClr val="1353A2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  <a:buFontTx/>
              <a:buNone/>
              <a:defRPr/>
            </a:pPr>
            <a:endParaRPr kumimoji="1" lang="zh-CN" altLang="en-US" dirty="0"/>
          </a:p>
        </p:txBody>
      </p:sp>
      <p:pic>
        <p:nvPicPr>
          <p:cNvPr id="8194" name="Picture 2" descr="https://ss1.bdstatic.com/70cFuXSh_Q1YnxGkpoWK1HF6hhy/it/u=931818643,1474885108&amp;fm=26&amp;gp=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09" y="1775434"/>
            <a:ext cx="2581238" cy="193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7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3" y="262937"/>
            <a:ext cx="5557955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Series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266" name="矩形 2"/>
          <p:cNvSpPr>
            <a:spLocks noChangeArrowheads="1"/>
          </p:cNvSpPr>
          <p:nvPr/>
        </p:nvSpPr>
        <p:spPr bwMode="auto">
          <a:xfrm>
            <a:off x="577850" y="1136650"/>
            <a:ext cx="10991850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800" dirty="0">
                <a:latin typeface="微软雅黑" pitchFamily="34" charset="-122"/>
                <a:ea typeface="微软雅黑" pitchFamily="34" charset="-122"/>
              </a:rPr>
              <a:t>Pandas</a:t>
            </a:r>
            <a:r>
              <a:rPr lang="zh-CN" altLang="zh-CN" sz="4800" dirty="0">
                <a:latin typeface="微软雅黑" pitchFamily="34" charset="-122"/>
                <a:ea typeface="微软雅黑" pitchFamily="34" charset="-122"/>
              </a:rPr>
              <a:t>中有两个主要的数据结构：</a:t>
            </a:r>
            <a:r>
              <a:rPr lang="en-US" altLang="zh-CN" sz="4800" dirty="0">
                <a:latin typeface="微软雅黑" pitchFamily="34" charset="-122"/>
                <a:ea typeface="微软雅黑" pitchFamily="34" charset="-122"/>
              </a:rPr>
              <a:t>Series</a:t>
            </a:r>
            <a:r>
              <a:rPr lang="zh-CN" altLang="zh-CN" sz="4800" dirty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4800" dirty="0" smtClean="0">
                <a:latin typeface="微软雅黑" pitchFamily="34" charset="-122"/>
                <a:ea typeface="微软雅黑" pitchFamily="34" charset="-122"/>
              </a:rPr>
              <a:t>DataFrame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4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06602" y="3495368"/>
            <a:ext cx="3511515" cy="171798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936840" y="4908550"/>
            <a:ext cx="2336800" cy="685800"/>
          </a:xfrm>
          <a:prstGeom prst="rect">
            <a:avLst/>
          </a:prstGeom>
          <a:solidFill>
            <a:srgbClr val="1353A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5pPr>
          </a:lstStyle>
          <a:p>
            <a:pPr algn="ctr"/>
            <a:r>
              <a:rPr lang="en-US" altLang="zh-CN" sz="2800" b="1" dirty="0">
                <a:solidFill>
                  <a:srgbClr val="FFFFFF"/>
                </a:solidFill>
                <a:ea typeface="等线" charset="-122"/>
              </a:rPr>
              <a:t>Series</a:t>
            </a:r>
            <a:endParaRPr lang="zh-CN" altLang="en-US" sz="2800" b="1" noProof="1">
              <a:solidFill>
                <a:srgbClr val="FFFFFF"/>
              </a:solidFill>
              <a:ea typeface="等线" charset="-122"/>
            </a:endParaRPr>
          </a:p>
        </p:txBody>
      </p:sp>
      <p:sp>
        <p:nvSpPr>
          <p:cNvPr id="11269" name="矩形 2"/>
          <p:cNvSpPr>
            <a:spLocks noChangeArrowheads="1"/>
          </p:cNvSpPr>
          <p:nvPr/>
        </p:nvSpPr>
        <p:spPr bwMode="auto">
          <a:xfrm>
            <a:off x="2702248" y="3970079"/>
            <a:ext cx="2805983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800" dirty="0"/>
              <a:t>一维的数据结</a:t>
            </a:r>
            <a:r>
              <a:rPr lang="zh-CN" altLang="zh-CN" sz="2800" dirty="0" smtClean="0"/>
              <a:t>构</a:t>
            </a:r>
            <a:r>
              <a:rPr lang="zh-CN" altLang="en-US" sz="2800" dirty="0" smtClean="0"/>
              <a:t>。</a:t>
            </a:r>
            <a:endParaRPr lang="en-US" altLang="zh-CN" sz="2800" dirty="0"/>
          </a:p>
        </p:txBody>
      </p:sp>
      <p:sp>
        <p:nvSpPr>
          <p:cNvPr id="3" name="矩形 2"/>
          <p:cNvSpPr/>
          <p:nvPr/>
        </p:nvSpPr>
        <p:spPr>
          <a:xfrm>
            <a:off x="6371304" y="3495368"/>
            <a:ext cx="3731342" cy="1717981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100682" y="4908550"/>
            <a:ext cx="2336800" cy="685800"/>
          </a:xfrm>
          <a:prstGeom prst="rect">
            <a:avLst/>
          </a:prstGeom>
          <a:solidFill>
            <a:srgbClr val="1353A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0" i="0" u="none" kern="1200" baseline="0">
                <a:solidFill>
                  <a:schemeClr val="tx1"/>
                </a:solidFill>
                <a:latin typeface="等线" charset="-122"/>
                <a:ea typeface="宋体" panose="02010600030101010101" pitchFamily="2" charset="-122"/>
                <a:cs typeface="+mn-cs"/>
              </a:defRPr>
            </a:lvl5pPr>
          </a:lstStyle>
          <a:p>
            <a:pPr algn="ctr"/>
            <a:r>
              <a:rPr lang="en-US" altLang="zh-CN" sz="2800" b="1" dirty="0">
                <a:solidFill>
                  <a:srgbClr val="FFFFFF"/>
                </a:solidFill>
                <a:ea typeface="等线" charset="-122"/>
              </a:rPr>
              <a:t>DataFrame</a:t>
            </a:r>
            <a:endParaRPr lang="zh-CN" altLang="en-US" sz="2800" b="1" noProof="1">
              <a:solidFill>
                <a:srgbClr val="FFFFFF"/>
              </a:solidFill>
              <a:ea typeface="等线" charset="-122"/>
            </a:endParaRPr>
          </a:p>
        </p:txBody>
      </p:sp>
      <p:sp>
        <p:nvSpPr>
          <p:cNvPr id="11272" name="矩形 2"/>
          <p:cNvSpPr>
            <a:spLocks noChangeArrowheads="1"/>
          </p:cNvSpPr>
          <p:nvPr/>
        </p:nvSpPr>
        <p:spPr bwMode="auto">
          <a:xfrm>
            <a:off x="6731984" y="3711547"/>
            <a:ext cx="3074196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800" dirty="0" smtClean="0"/>
              <a:t>二</a:t>
            </a:r>
            <a:r>
              <a:rPr lang="zh-CN" altLang="zh-CN" sz="2800" dirty="0"/>
              <a:t>维的、表格型的数据结</a:t>
            </a:r>
            <a:r>
              <a:rPr lang="zh-CN" altLang="zh-CN" sz="2800" dirty="0" smtClean="0"/>
              <a:t>构</a:t>
            </a:r>
            <a:r>
              <a:rPr lang="zh-CN" altLang="en-US" sz="2800" dirty="0" smtClean="0"/>
              <a:t>。</a:t>
            </a:r>
            <a:endParaRPr lang="en-US" altLang="zh-C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层次化索引的操作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85787" y="1162614"/>
            <a:ext cx="11212923" cy="175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假设某商城在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月份统计了书籍的销售情况，并记录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下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表中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585787" y="3069528"/>
            <a:ext cx="5368412" cy="3410328"/>
          </a:xfrm>
          <a:prstGeom prst="rect">
            <a:avLst/>
          </a:prstGeom>
        </p:spPr>
      </p:pic>
      <p:sp>
        <p:nvSpPr>
          <p:cNvPr id="7" name="文本框 99"/>
          <p:cNvSpPr txBox="1">
            <a:spLocks noChangeArrowheads="1"/>
          </p:cNvSpPr>
          <p:nvPr/>
        </p:nvSpPr>
        <p:spPr bwMode="auto">
          <a:xfrm>
            <a:off x="6241356" y="3177331"/>
            <a:ext cx="5306632" cy="319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0" indent="0">
              <a:lnSpc>
                <a:spcPct val="120000"/>
              </a:lnSpc>
            </a:pP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从左边数第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列的数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据表示书籍的类别，第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列的数据表示书籍的名称，第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列的数据表示书籍的销售数量。其中，</a:t>
            </a:r>
            <a:r>
              <a:rPr lang="zh-CN" altLang="zh-CN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第</a:t>
            </a:r>
            <a:r>
              <a:rPr lang="en-US" altLang="zh-CN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列作</a:t>
            </a:r>
            <a:r>
              <a:rPr lang="zh-CN" altLang="zh-CN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为外层索引使用，第</a:t>
            </a:r>
            <a:r>
              <a:rPr lang="en-US" altLang="zh-CN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列作</a:t>
            </a:r>
            <a:r>
              <a:rPr lang="zh-CN" altLang="zh-CN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为内层索引使用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层次化索引的操作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85787" y="1162614"/>
            <a:ext cx="11404652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根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据书籍统计表，创建一个具有多层索引的</a:t>
            </a:r>
            <a:r>
              <a:rPr lang="en-US" altLang="zh-CN" sz="4400" dirty="0" smtClean="0">
                <a:latin typeface="微软雅黑" pitchFamily="34" charset="-122"/>
                <a:ea typeface="微软雅黑" pitchFamily="34" charset="-122"/>
              </a:rPr>
              <a:t>Series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对象，示例如下：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655221" y="3235496"/>
            <a:ext cx="946195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ser_obj = Series([50, 60, 40, 94, 63, 101, 200, 56, 45],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                      index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=[['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小说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 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小说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 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小说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                                    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散文随笔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 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散文随笔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 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散文随笔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	                     	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传记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 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传记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 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传记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'],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	                    	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['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高山上的小邮局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 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失踪的总统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 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绿毛水怪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	                     	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皮囊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 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浮生六记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 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自在独行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	                     	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     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梅西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 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老舍自传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', '</a:t>
            </a:r>
            <a:r>
              <a:rPr lang="zh-CN" altLang="zh-CN" dirty="0">
                <a:latin typeface="Times New Roman" pitchFamily="18" charset="0"/>
                <a:cs typeface="Times New Roman" pitchFamily="18" charset="0"/>
              </a:rPr>
              <a:t>库里传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']])</a:t>
            </a:r>
            <a:endParaRPr lang="zh-CN" altLang="zh-C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08331" y="2965958"/>
            <a:ext cx="9908841" cy="314006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771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层次化索引的操作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85787" y="1162614"/>
            <a:ext cx="11404652" cy="164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如果商城管理员需要统计小说销售的情况，则可以从表中筛选出外层索引标签为小说的数据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057213" y="3623431"/>
            <a:ext cx="6461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获取所有外层索引为“小说”的数据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ser_obj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['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小说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']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87794" y="3377381"/>
            <a:ext cx="8554064" cy="146009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6" name="圆角矩形标注 5"/>
          <p:cNvSpPr/>
          <p:nvPr/>
        </p:nvSpPr>
        <p:spPr>
          <a:xfrm>
            <a:off x="4764078" y="4990493"/>
            <a:ext cx="2610116" cy="1320081"/>
          </a:xfrm>
          <a:prstGeom prst="wedgeRoundRectCallout">
            <a:avLst>
              <a:gd name="adj1" fmla="val -47583"/>
              <a:gd name="adj2" fmla="val -8062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高山上的小邮局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    50</a:t>
            </a:r>
            <a:endParaRPr lang="zh-CN" altLang="zh-CN" sz="2000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>
              <a:defRPr/>
            </a:pP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失踪的总统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      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    60</a:t>
            </a:r>
            <a:endParaRPr lang="zh-CN" altLang="zh-CN" sz="2000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  <a:p>
            <a:pPr>
              <a:defRPr/>
            </a:pP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绿毛水怪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        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      40</a:t>
            </a:r>
            <a:endParaRPr lang="zh-CN" altLang="zh-CN" sz="2000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030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层次化索引的操作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85787" y="1162614"/>
            <a:ext cx="11404652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假设当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前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只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知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道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书名为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“自在独行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”，但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所属的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类别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和销售数量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并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不清楚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则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需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要操作内层索引获取该书籍的类别与销售数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量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057213" y="4102783"/>
            <a:ext cx="6461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获取内层索引对应的数据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ser_obj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[:,'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自在独行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']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87794" y="3856733"/>
            <a:ext cx="8554064" cy="146009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6" name="圆角矩形标注 5"/>
          <p:cNvSpPr/>
          <p:nvPr/>
        </p:nvSpPr>
        <p:spPr>
          <a:xfrm>
            <a:off x="5971197" y="5538048"/>
            <a:ext cx="2610116" cy="870155"/>
          </a:xfrm>
          <a:prstGeom prst="wedgeRoundRectCallout">
            <a:avLst>
              <a:gd name="adj1" fmla="val -46453"/>
              <a:gd name="adj2" fmla="val -10435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散文随笔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   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   101</a:t>
            </a:r>
            <a:endParaRPr lang="zh-CN" altLang="zh-CN" sz="2000" b="1" dirty="0">
              <a:solidFill>
                <a:srgbClr val="FF0000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716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层次化索引的操作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85787" y="1162614"/>
            <a:ext cx="11404652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800" dirty="0">
                <a:latin typeface="微软雅黑" pitchFamily="34" charset="-122"/>
                <a:ea typeface="微软雅黑" pitchFamily="34" charset="-122"/>
              </a:rPr>
              <a:t>交换分层顺序是指交换外层索引和内层索引的位置。</a:t>
            </a:r>
            <a:endParaRPr lang="zh-CN" altLang="en-US" sz="48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1726839" y="3027740"/>
            <a:ext cx="9122548" cy="329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30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层次化索引的操作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85787" y="1162614"/>
            <a:ext cx="11404652" cy="178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800" dirty="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en-US" altLang="zh-CN" sz="4800" dirty="0">
                <a:latin typeface="微软雅黑" pitchFamily="34" charset="-122"/>
                <a:ea typeface="微软雅黑" pitchFamily="34" charset="-122"/>
              </a:rPr>
              <a:t>Pandas</a:t>
            </a:r>
            <a:r>
              <a:rPr lang="zh-CN" altLang="zh-CN" sz="4800" dirty="0">
                <a:latin typeface="微软雅黑" pitchFamily="34" charset="-122"/>
                <a:ea typeface="微软雅黑" pitchFamily="34" charset="-122"/>
              </a:rPr>
              <a:t>中，交换分层顺序的操作可以使用</a:t>
            </a:r>
            <a:r>
              <a:rPr lang="en-US" altLang="zh-CN" sz="4800" dirty="0">
                <a:latin typeface="微软雅黑" pitchFamily="34" charset="-122"/>
                <a:ea typeface="微软雅黑" pitchFamily="34" charset="-122"/>
              </a:rPr>
              <a:t>swaplevel()</a:t>
            </a:r>
            <a:r>
              <a:rPr lang="zh-CN" altLang="zh-CN" sz="4800" dirty="0">
                <a:latin typeface="微软雅黑" pitchFamily="34" charset="-122"/>
                <a:ea typeface="微软雅黑" pitchFamily="34" charset="-122"/>
              </a:rPr>
              <a:t>方法来完成。</a:t>
            </a:r>
            <a:endParaRPr lang="zh-CN" altLang="en-US" sz="4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641922" y="3626192"/>
            <a:ext cx="6461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3000" dirty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zh-CN" altLang="zh-CN" sz="3000" dirty="0">
                <a:latin typeface="Times New Roman" pitchFamily="18" charset="0"/>
                <a:cs typeface="Times New Roman" pitchFamily="18" charset="0"/>
              </a:rPr>
              <a:t>交换外层索引与内层索引位置</a:t>
            </a:r>
            <a:endParaRPr lang="en-US" altLang="zh-CN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ser_obj.swaplevel()</a:t>
            </a:r>
            <a:endParaRPr lang="zh-CN" altLang="zh-CN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72503" y="3254751"/>
            <a:ext cx="7631219" cy="1696064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8089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层次化索引的操作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85787" y="1162614"/>
            <a:ext cx="11404652" cy="178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800" dirty="0">
                <a:latin typeface="微软雅黑" pitchFamily="34" charset="-122"/>
                <a:ea typeface="微软雅黑" pitchFamily="34" charset="-122"/>
              </a:rPr>
              <a:t>要想按照分层索引对数据排序，则可以通过</a:t>
            </a:r>
            <a:r>
              <a:rPr lang="en-US" altLang="zh-CN" sz="4800" dirty="0">
                <a:latin typeface="微软雅黑" pitchFamily="34" charset="-122"/>
                <a:ea typeface="微软雅黑" pitchFamily="34" charset="-122"/>
              </a:rPr>
              <a:t>sort_index()</a:t>
            </a:r>
            <a:r>
              <a:rPr lang="zh-CN" altLang="zh-CN" sz="4800" dirty="0">
                <a:latin typeface="微软雅黑" pitchFamily="34" charset="-122"/>
                <a:ea typeface="微软雅黑" pitchFamily="34" charset="-122"/>
              </a:rPr>
              <a:t>方法实</a:t>
            </a:r>
            <a:r>
              <a:rPr lang="zh-CN" altLang="zh-CN" sz="4800" dirty="0" smtClean="0">
                <a:latin typeface="微软雅黑" pitchFamily="34" charset="-122"/>
                <a:ea typeface="微软雅黑" pitchFamily="34" charset="-122"/>
              </a:rPr>
              <a:t>现</a:t>
            </a:r>
            <a:r>
              <a:rPr lang="zh-CN" altLang="en-US" sz="48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48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944713" y="3508471"/>
            <a:ext cx="8686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sort_index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axis = 0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level = None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ascending = True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inplace = False</a:t>
            </a:r>
            <a:r>
              <a:rPr lang="zh-CN" altLang="zh-CN" sz="2800" dirty="0" smtClean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kind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=' quicksort '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na_position ='last'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，</a:t>
            </a: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sort_remaining = True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by = None 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）</a:t>
            </a:r>
          </a:p>
        </p:txBody>
      </p:sp>
      <p:sp>
        <p:nvSpPr>
          <p:cNvPr id="7" name="矩形 6"/>
          <p:cNvSpPr/>
          <p:nvPr/>
        </p:nvSpPr>
        <p:spPr>
          <a:xfrm>
            <a:off x="1253613" y="3254751"/>
            <a:ext cx="9704439" cy="1892436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8" name="文本框 99"/>
          <p:cNvSpPr txBox="1">
            <a:spLocks noChangeArrowheads="1"/>
          </p:cNvSpPr>
          <p:nvPr/>
        </p:nvSpPr>
        <p:spPr bwMode="auto">
          <a:xfrm>
            <a:off x="1253558" y="5159613"/>
            <a:ext cx="9641743" cy="105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by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：表示按指定的值排序。</a:t>
            </a:r>
            <a:endParaRPr lang="en-US" altLang="zh-CN" sz="2800" dirty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ascending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：布尔值，表示是否升序排列，默认为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True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40210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4" y="262937"/>
            <a:ext cx="5379334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层次化索引的操作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585787" y="1162614"/>
            <a:ext cx="11404652" cy="246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在使用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sort_index()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方法排序时，会优先选择按外层索引进行排序，然后再按照内层索引进行排序。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" name="图片 8" descr="C:\Users\admin\Documents\Tencent Files\247993199\Image\C2C\}`~QR%D}`~PCP}1N]X8VXIX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2"/>
          <a:stretch/>
        </p:blipFill>
        <p:spPr bwMode="auto">
          <a:xfrm>
            <a:off x="2855579" y="3284460"/>
            <a:ext cx="6865067" cy="31752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102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"/>
          <p:cNvSpPr txBox="1"/>
          <p:nvPr/>
        </p:nvSpPr>
        <p:spPr>
          <a:xfrm>
            <a:off x="2494666" y="325656"/>
            <a:ext cx="2983896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过渡页</a:t>
            </a:r>
          </a:p>
        </p:txBody>
      </p:sp>
      <p:pic>
        <p:nvPicPr>
          <p:cNvPr id="10242" name="图片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658938"/>
            <a:ext cx="3157538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对角圆角矩形 7"/>
          <p:cNvSpPr/>
          <p:nvPr/>
        </p:nvSpPr>
        <p:spPr>
          <a:xfrm>
            <a:off x="4870450" y="1550194"/>
            <a:ext cx="5621338" cy="647700"/>
          </a:xfrm>
          <a:prstGeom prst="round2DiagRect">
            <a:avLst>
              <a:gd name="adj1" fmla="val 20943"/>
              <a:gd name="adj2" fmla="val 0"/>
            </a:avLst>
          </a:prstGeom>
          <a:solidFill>
            <a:srgbClr val="135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sz="1800"/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5181600" y="1658601"/>
            <a:ext cx="433111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r>
              <a:rPr lang="en-US" altLang="zh-CN" sz="28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07    </a:t>
            </a:r>
            <a:r>
              <a:rPr lang="zh-CN" altLang="en-US" sz="2800" dirty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读</a:t>
            </a:r>
            <a:r>
              <a:rPr lang="zh-CN" altLang="en-US" sz="2800" dirty="0" smtClean="0">
                <a:solidFill>
                  <a:schemeClr val="bg1"/>
                </a:solidFill>
                <a:latin typeface="Impact" pitchFamily="34" charset="0"/>
                <a:ea typeface="微软雅黑" pitchFamily="34" charset="-122"/>
              </a:rPr>
              <a:t>写数据操作</a:t>
            </a:r>
            <a:endParaRPr lang="zh-CN" altLang="en-US" sz="2800" dirty="0">
              <a:solidFill>
                <a:schemeClr val="bg1"/>
              </a:solidFill>
              <a:latin typeface="Impact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875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2494915" y="262889"/>
            <a:ext cx="64058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读写文本文件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3970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进行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数据分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析时，通常不会将需要分析的数据直接写入到程序中，这样不仅造成程序代码臃肿，而且可用率很低。常用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解决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方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法是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将</a:t>
            </a: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待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分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析的数据存储到本地中，之后再对存储文件进行读取。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55153" y="4822722"/>
            <a:ext cx="2079523" cy="1268361"/>
          </a:xfrm>
          <a:prstGeom prst="rect">
            <a:avLst/>
          </a:prstGeom>
          <a:noFill/>
          <a:ln w="25400">
            <a:solidFill>
              <a:srgbClr val="1352A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文</a:t>
            </a:r>
            <a:r>
              <a:rPr lang="zh-CN" altLang="en-US" sz="32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本文件</a:t>
            </a:r>
            <a:endParaRPr lang="zh-CN" altLang="en-US" sz="3200" b="1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85366" y="4822723"/>
            <a:ext cx="2079523" cy="1268361"/>
          </a:xfrm>
          <a:prstGeom prst="rect">
            <a:avLst/>
          </a:prstGeom>
          <a:noFill/>
          <a:ln w="25400">
            <a:solidFill>
              <a:srgbClr val="1352A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Excel</a:t>
            </a:r>
            <a:r>
              <a:rPr lang="zh-CN" altLang="en-US" sz="32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文件</a:t>
            </a:r>
            <a:endParaRPr lang="zh-CN" altLang="en-US" sz="3200" b="1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315579" y="4822723"/>
            <a:ext cx="2079523" cy="1268361"/>
          </a:xfrm>
          <a:prstGeom prst="rect">
            <a:avLst/>
          </a:prstGeom>
          <a:noFill/>
          <a:ln w="25400">
            <a:solidFill>
              <a:srgbClr val="1352A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HTML</a:t>
            </a:r>
            <a:r>
              <a:rPr lang="zh-CN" altLang="en-US" sz="32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文件</a:t>
            </a:r>
            <a:endParaRPr lang="zh-CN" altLang="en-US" sz="3200" b="1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745793" y="4822723"/>
            <a:ext cx="2079523" cy="1268361"/>
          </a:xfrm>
          <a:prstGeom prst="rect">
            <a:avLst/>
          </a:prstGeom>
          <a:noFill/>
          <a:ln w="25400">
            <a:solidFill>
              <a:srgbClr val="1352A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数据库</a:t>
            </a:r>
            <a:endParaRPr lang="zh-CN" altLang="en-US" sz="3200" b="1" dirty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3" y="262937"/>
            <a:ext cx="5557955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Series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266" name="矩形 2"/>
          <p:cNvSpPr>
            <a:spLocks noChangeArrowheads="1"/>
          </p:cNvSpPr>
          <p:nvPr/>
        </p:nvSpPr>
        <p:spPr bwMode="auto">
          <a:xfrm>
            <a:off x="577850" y="1136650"/>
            <a:ext cx="10991850" cy="246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Series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是一个类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似一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维数组的对象，它能够保存任何类型的数据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，主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要由一组数据和与之相关的索引两部分构成。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图片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25999" y="2746217"/>
            <a:ext cx="2769918" cy="366933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文本框 99"/>
          <p:cNvSpPr txBox="1">
            <a:spLocks noChangeArrowheads="1"/>
          </p:cNvSpPr>
          <p:nvPr/>
        </p:nvSpPr>
        <p:spPr bwMode="auto">
          <a:xfrm>
            <a:off x="825859" y="4413653"/>
            <a:ext cx="5633935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注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意：</a:t>
            </a:r>
            <a:endParaRPr lang="en-US" altLang="zh-CN" sz="3200" dirty="0" smtClean="0">
              <a:latin typeface="楷体" pitchFamily="49" charset="-122"/>
              <a:ea typeface="楷体" pitchFamily="49" charset="-122"/>
            </a:endParaRPr>
          </a:p>
          <a:p>
            <a:pPr marL="0" indent="0">
              <a:lnSpc>
                <a:spcPct val="120000"/>
              </a:lnSpc>
            </a:pPr>
            <a:r>
              <a:rPr lang="en-US" altLang="zh-CN" sz="3200" dirty="0" smtClean="0">
                <a:latin typeface="楷体" pitchFamily="49" charset="-122"/>
                <a:ea typeface="楷体" pitchFamily="49" charset="-122"/>
              </a:rPr>
              <a:t>Series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的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索引位于左边，数据位于右边。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535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2494915" y="262889"/>
            <a:ext cx="64058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读写文本文件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3970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2529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CSV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文件是一种纯文本文件，可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以使用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任何文本编辑器进行编辑，它支持追加模式，节省内存开销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194" name="Picture 2" descr="https://timgsa.baidu.com/timg?image&amp;quality=80&amp;size=b9999_10000&amp;sec=1542345812379&amp;di=f6959d4065c881fd6efdd7c13bdc437a&amp;imgtype=0&amp;src=http%3A%2F%2Fimgsrc.baidu.com%2Fimgad%2Fpic%2Fitem%2F8435e5dde71190ef873429e5c51b9d16fdfa603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64" b="21700"/>
          <a:stretch/>
        </p:blipFill>
        <p:spPr bwMode="auto">
          <a:xfrm>
            <a:off x="4656850" y="3531584"/>
            <a:ext cx="2833847" cy="279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85755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2494915" y="262889"/>
            <a:ext cx="64058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读写文本文件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3970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164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to_csv()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方法的功能是将数据写入到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CSV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文件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中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文本框 22"/>
          <p:cNvSpPr txBox="1">
            <a:spLocks noChangeArrowheads="1"/>
          </p:cNvSpPr>
          <p:nvPr/>
        </p:nvSpPr>
        <p:spPr bwMode="auto">
          <a:xfrm>
            <a:off x="1710154" y="3395208"/>
            <a:ext cx="8732362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itchFamily="18" charset="0"/>
              </a:rPr>
              <a:t>to_csv(path_or_buf=None,sep=',',na_rep='',</a:t>
            </a:r>
            <a:r>
              <a:rPr lang="en-US" altLang="zh-CN" dirty="0" smtClean="0">
                <a:latin typeface="Times New Roman" pitchFamily="18" charset="0"/>
              </a:rPr>
              <a:t>float_format=None,columns=None,header=True</a:t>
            </a:r>
            <a:r>
              <a:rPr lang="en-US" altLang="zh-CN" dirty="0">
                <a:latin typeface="Times New Roman" pitchFamily="18" charset="0"/>
              </a:rPr>
              <a:t>, index=True, index_label=None, mode=</a:t>
            </a:r>
            <a:r>
              <a:rPr lang="en-US" altLang="zh-CN" dirty="0" smtClean="0">
                <a:latin typeface="Times New Roman" pitchFamily="18" charset="0"/>
              </a:rPr>
              <a:t>'w‘,</a:t>
            </a:r>
            <a:r>
              <a:rPr lang="en-US" altLang="zh-CN" dirty="0">
                <a:latin typeface="Times New Roman" pitchFamily="18" charset="0"/>
              </a:rPr>
              <a:t> ...</a:t>
            </a:r>
            <a:r>
              <a:rPr lang="en-US" altLang="zh-CN" dirty="0" smtClean="0">
                <a:latin typeface="Times New Roman" pitchFamily="18" charset="0"/>
              </a:rPr>
              <a:t>)</a:t>
            </a:r>
            <a:endParaRPr lang="zh-CN" altLang="en-US" dirty="0">
              <a:latin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7355" y="3094653"/>
            <a:ext cx="9497961" cy="156583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1327354" y="4734232"/>
            <a:ext cx="949796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457200" lvl="0" indent="-457200"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path_or_buf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：文件路径。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index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：默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认为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True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若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设为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False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，则将不会显示索引。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sep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：分隔符，默认用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2800" dirty="0" smtClean="0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隔开。</a:t>
            </a:r>
          </a:p>
        </p:txBody>
      </p:sp>
    </p:spTree>
    <p:extLst>
      <p:ext uri="{BB962C8B-B14F-4D97-AF65-F5344CB8AC3E}">
        <p14:creationId xmlns:p14="http://schemas.microsoft.com/office/powerpoint/2010/main" val="339240917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2494915" y="262889"/>
            <a:ext cx="64058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读写文本文件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3970" name="矩形 2"/>
          <p:cNvSpPr>
            <a:spLocks noChangeArrowheads="1"/>
          </p:cNvSpPr>
          <p:nvPr/>
        </p:nvSpPr>
        <p:spPr bwMode="auto">
          <a:xfrm>
            <a:off x="577850" y="1129071"/>
            <a:ext cx="10991850" cy="164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read_csv()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函数的作用是将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CSV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文件的数据读取出来，转换成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DataFrame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对象展示。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文本框 22"/>
          <p:cNvSpPr txBox="1">
            <a:spLocks noChangeArrowheads="1"/>
          </p:cNvSpPr>
          <p:nvPr/>
        </p:nvSpPr>
        <p:spPr bwMode="auto">
          <a:xfrm>
            <a:off x="1842232" y="3203479"/>
            <a:ext cx="8761858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itchFamily="18" charset="0"/>
              </a:rPr>
              <a:t>read_csv(filepath_or_buffer,sep=',', delimiter=None, </a:t>
            </a:r>
            <a:r>
              <a:rPr lang="en-US" altLang="zh-CN" dirty="0" smtClean="0">
                <a:latin typeface="Times New Roman" pitchFamily="18" charset="0"/>
              </a:rPr>
              <a:t>header</a:t>
            </a:r>
            <a:r>
              <a:rPr lang="en-US" altLang="zh-CN" dirty="0">
                <a:latin typeface="Times New Roman" pitchFamily="18" charset="0"/>
              </a:rPr>
              <a:t>='infer', names=None, index_col=None, usecols=None, </a:t>
            </a:r>
            <a:r>
              <a:rPr lang="en-US" altLang="zh-CN" dirty="0" smtClean="0">
                <a:latin typeface="Times New Roman" pitchFamily="18" charset="0"/>
              </a:rPr>
              <a:t>prefix=None, ...)</a:t>
            </a:r>
            <a:endParaRPr lang="zh-CN" altLang="en-US" dirty="0">
              <a:latin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27355" y="2902924"/>
            <a:ext cx="9497961" cy="156583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1327354" y="4542503"/>
            <a:ext cx="949796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sep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：指定使用的分隔符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，默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认用“，”分隔。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header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：指定行数用来作为列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名。</a:t>
            </a:r>
            <a:endParaRPr lang="zh-CN" altLang="zh-CN" sz="2800" dirty="0">
              <a:latin typeface="楷体" pitchFamily="49" charset="-122"/>
              <a:ea typeface="楷体" pitchFamily="49" charset="-122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names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：用于结果的列名列表。如果文件不包含标题行，则应该将该参数设置为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None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zh-CN" sz="28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2132036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2494915" y="262889"/>
            <a:ext cx="64058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读写文本文件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3970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245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Text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格式的文件也是比较常见的存储数据的方式，后缀名为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".txt"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，它与上面提到的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CSV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文件都属于文本文件。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1327354" y="4159045"/>
            <a:ext cx="949796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如果希望读取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Text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文件，既可以用前面提到的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read_csv()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函数，也可以使用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read_table()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函数。</a:t>
            </a:r>
          </a:p>
        </p:txBody>
      </p:sp>
    </p:spTree>
    <p:extLst>
      <p:ext uri="{BB962C8B-B14F-4D97-AF65-F5344CB8AC3E}">
        <p14:creationId xmlns:p14="http://schemas.microsoft.com/office/powerpoint/2010/main" val="48278290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2494915" y="262889"/>
            <a:ext cx="64058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读写文本文件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30400" y="2726966"/>
            <a:ext cx="9580563" cy="2724688"/>
          </a:xfrm>
          <a:prstGeom prst="rect">
            <a:avLst/>
          </a:prstGeom>
          <a:noFill/>
          <a:ln w="12700">
            <a:solidFill>
              <a:srgbClr val="1353A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6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797485"/>
            <a:ext cx="2595563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2723714" y="3208414"/>
            <a:ext cx="8318397" cy="178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read_csv()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与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read_table()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函数的区别在于使用的分隔符不同，前者使用“，”作为分隔符，而后者使用“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\t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”作为分隔符。</a:t>
            </a:r>
          </a:p>
        </p:txBody>
      </p:sp>
    </p:spTree>
    <p:extLst>
      <p:ext uri="{BB962C8B-B14F-4D97-AF65-F5344CB8AC3E}">
        <p14:creationId xmlns:p14="http://schemas.microsoft.com/office/powerpoint/2010/main" val="59553599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2494915" y="262889"/>
            <a:ext cx="64058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读写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Excel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文件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3970" name="矩形 2"/>
          <p:cNvSpPr>
            <a:spLocks noChangeArrowheads="1"/>
          </p:cNvSpPr>
          <p:nvPr/>
        </p:nvSpPr>
        <p:spPr bwMode="auto">
          <a:xfrm>
            <a:off x="577850" y="1129071"/>
            <a:ext cx="10991850" cy="298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Excel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文件也是比较常见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的存储数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据的文件，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它里面均是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以二维表格的形式显示的，可以对数据进行统计、分析等操作。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Excel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的文件扩展名有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.xls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.xlsx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两种。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剪去单角的矩形 1"/>
          <p:cNvSpPr/>
          <p:nvPr/>
        </p:nvSpPr>
        <p:spPr>
          <a:xfrm>
            <a:off x="2875937" y="4336024"/>
            <a:ext cx="1651818" cy="2013153"/>
          </a:xfrm>
          <a:prstGeom prst="snip1Rect">
            <a:avLst/>
          </a:prstGeom>
          <a:noFill/>
          <a:ln w="25400">
            <a:solidFill>
              <a:srgbClr val="1352A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.xls</a:t>
            </a:r>
            <a:endParaRPr lang="zh-CN" altLang="en-US" sz="4000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剪去单角的矩形 7"/>
          <p:cNvSpPr/>
          <p:nvPr/>
        </p:nvSpPr>
        <p:spPr>
          <a:xfrm>
            <a:off x="7595419" y="4336024"/>
            <a:ext cx="1651818" cy="2013153"/>
          </a:xfrm>
          <a:prstGeom prst="snip1Rect">
            <a:avLst/>
          </a:prstGeom>
          <a:noFill/>
          <a:ln w="25400">
            <a:solidFill>
              <a:srgbClr val="1352A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.xlsx</a:t>
            </a:r>
            <a:endParaRPr lang="zh-CN" altLang="en-US" sz="4000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07752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2494915" y="262889"/>
            <a:ext cx="64058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读写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Excel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文件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77850" y="1129071"/>
            <a:ext cx="10991850" cy="164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to_excel()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方法的功能是将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DataFrame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对象写入到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Excel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工作表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中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文本框 22"/>
          <p:cNvSpPr txBox="1">
            <a:spLocks noChangeArrowheads="1"/>
          </p:cNvSpPr>
          <p:nvPr/>
        </p:nvSpPr>
        <p:spPr bwMode="auto">
          <a:xfrm>
            <a:off x="1842232" y="3203479"/>
            <a:ext cx="8761858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itchFamily="18" charset="0"/>
              </a:rPr>
              <a:t>to_excel(excel_writer,sheet_name='Sheet1',na_rep='',</a:t>
            </a:r>
            <a:endParaRPr lang="zh-CN" altLang="zh-CN" dirty="0">
              <a:latin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itchFamily="18" charset="0"/>
              </a:rPr>
              <a:t>float_format=None, columns=None, header=True, </a:t>
            </a:r>
            <a:r>
              <a:rPr lang="en-US" altLang="zh-CN" dirty="0" smtClean="0">
                <a:latin typeface="Times New Roman" pitchFamily="18" charset="0"/>
              </a:rPr>
              <a:t>index=True, ...)</a:t>
            </a:r>
            <a:endParaRPr lang="zh-CN" altLang="en-US" dirty="0">
              <a:latin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27355" y="2902924"/>
            <a:ext cx="9497961" cy="156583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1327354" y="4542503"/>
            <a:ext cx="949796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457200" lvl="0" indent="-457200"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excel_writer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：表示读取的文件路径。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sheet_name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：表示工作表的名称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，默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认为“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Sheet1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”。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na_rep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：表示缺失数据。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index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：表示是否写行索引，默认为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True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74287306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2494915" y="262889"/>
            <a:ext cx="64058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读写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Excel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文件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577850" y="1129071"/>
            <a:ext cx="10991850" cy="164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read_excel()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函数的作用是将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Excel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中的数据读取出来，转换成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DataFrame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展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示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文本框 22"/>
          <p:cNvSpPr txBox="1">
            <a:spLocks noChangeArrowheads="1"/>
          </p:cNvSpPr>
          <p:nvPr/>
        </p:nvSpPr>
        <p:spPr bwMode="auto">
          <a:xfrm>
            <a:off x="1695406" y="3145181"/>
            <a:ext cx="8761858" cy="108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dirty="0" smtClean="0">
                <a:latin typeface="Times New Roman" pitchFamily="18" charset="0"/>
              </a:rPr>
              <a:t>pandas.read_excel(io,sheet_name=0,header=0,names=None,index_col=None,</a:t>
            </a:r>
            <a:r>
              <a:rPr lang="en-US" altLang="zh-CN" sz="2800" dirty="0">
                <a:latin typeface="Times New Roman" pitchFamily="18" charset="0"/>
              </a:rPr>
              <a:t> </a:t>
            </a:r>
            <a:r>
              <a:rPr lang="en-US" altLang="zh-CN" sz="2800" dirty="0" smtClean="0">
                <a:latin typeface="Times New Roman" pitchFamily="18" charset="0"/>
              </a:rPr>
              <a:t>**</a:t>
            </a:r>
            <a:r>
              <a:rPr lang="en-US" altLang="zh-CN" sz="2800" dirty="0">
                <a:latin typeface="Times New Roman" pitchFamily="18" charset="0"/>
              </a:rPr>
              <a:t>kwds)</a:t>
            </a:r>
            <a:endParaRPr lang="zh-CN" altLang="en-US" sz="2800" dirty="0">
              <a:latin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27355" y="2902924"/>
            <a:ext cx="9497961" cy="156583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0" name="文本框 1"/>
          <p:cNvSpPr txBox="1">
            <a:spLocks noChangeArrowheads="1"/>
          </p:cNvSpPr>
          <p:nvPr/>
        </p:nvSpPr>
        <p:spPr bwMode="auto">
          <a:xfrm>
            <a:off x="1327354" y="4542503"/>
            <a:ext cx="949796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io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：表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示路径对象。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sheet_name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：指定要读取的工作表，默认为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0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。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header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：用于解析</a:t>
            </a: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DataFrame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的列标签。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names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：要使用的列名称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zh-CN" sz="28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184312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2494915" y="262889"/>
            <a:ext cx="64058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读取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HTML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表格数据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7042" name="矩形 2"/>
          <p:cNvSpPr>
            <a:spLocks noChangeArrowheads="1"/>
          </p:cNvSpPr>
          <p:nvPr/>
        </p:nvSpPr>
        <p:spPr bwMode="auto">
          <a:xfrm>
            <a:off x="577850" y="1320800"/>
            <a:ext cx="10991850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在浏览网页时，有些数据会在</a:t>
            </a:r>
            <a:r>
              <a:rPr lang="en-US" altLang="zh-CN" sz="4400" dirty="0" smtClean="0">
                <a:latin typeface="微软雅黑" pitchFamily="34" charset="-122"/>
                <a:ea typeface="微软雅黑" pitchFamily="34" charset="-122"/>
              </a:rPr>
              <a:t>HTML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网页中以表格的形式进行展示。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2494914" y="3038193"/>
            <a:ext cx="6737575" cy="330396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2494915" y="262889"/>
            <a:ext cx="64058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读取</a:t>
            </a:r>
            <a:r>
              <a:rPr lang="en-US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HTML</a:t>
            </a: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表格数据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7042" name="矩形 2"/>
          <p:cNvSpPr>
            <a:spLocks noChangeArrowheads="1"/>
          </p:cNvSpPr>
          <p:nvPr/>
        </p:nvSpPr>
        <p:spPr bwMode="auto">
          <a:xfrm>
            <a:off x="577850" y="1320800"/>
            <a:ext cx="116141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对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于</a:t>
            </a:r>
            <a:r>
              <a:rPr lang="zh-CN" altLang="en-US" sz="4000" dirty="0">
                <a:latin typeface="微软雅黑" pitchFamily="34" charset="-122"/>
                <a:ea typeface="微软雅黑" pitchFamily="34" charset="-122"/>
              </a:rPr>
              <a:t>网</a:t>
            </a:r>
            <a:r>
              <a:rPr lang="zh-CN" altLang="en-US" sz="4000" dirty="0" smtClean="0">
                <a:latin typeface="微软雅黑" pitchFamily="34" charset="-122"/>
                <a:ea typeface="微软雅黑" pitchFamily="34" charset="-122"/>
              </a:rPr>
              <a:t>页中的表格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，可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以使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用</a:t>
            </a:r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read_html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()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函数进行读取，并返回一个包含多个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DataFrame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对象的列表。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文本框 22"/>
          <p:cNvSpPr txBox="1">
            <a:spLocks noChangeArrowheads="1"/>
          </p:cNvSpPr>
          <p:nvPr/>
        </p:nvSpPr>
        <p:spPr bwMode="auto">
          <a:xfrm>
            <a:off x="1695406" y="3263169"/>
            <a:ext cx="8761858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dirty="0">
                <a:latin typeface="Times New Roman" pitchFamily="18" charset="0"/>
              </a:rPr>
              <a:t>pandas.read_html(io, match='.+', </a:t>
            </a:r>
            <a:r>
              <a:rPr lang="en-US" altLang="zh-CN" sz="2800" dirty="0" smtClean="0">
                <a:latin typeface="Times New Roman" pitchFamily="18" charset="0"/>
              </a:rPr>
              <a:t>flavor=None,header=None</a:t>
            </a:r>
            <a:r>
              <a:rPr lang="en-US" altLang="zh-CN" sz="2800" dirty="0">
                <a:latin typeface="Times New Roman" pitchFamily="18" charset="0"/>
              </a:rPr>
              <a:t>, </a:t>
            </a:r>
            <a:r>
              <a:rPr lang="en-US" altLang="zh-CN" sz="2800" dirty="0" smtClean="0">
                <a:latin typeface="Times New Roman" pitchFamily="18" charset="0"/>
              </a:rPr>
              <a:t>index_col=None,skiprows=None</a:t>
            </a:r>
            <a:r>
              <a:rPr lang="en-US" altLang="zh-CN" sz="2800" dirty="0">
                <a:latin typeface="Times New Roman" pitchFamily="18" charset="0"/>
              </a:rPr>
              <a:t>, </a:t>
            </a:r>
            <a:r>
              <a:rPr lang="en-US" altLang="zh-CN" sz="2800" dirty="0" smtClean="0">
                <a:latin typeface="Times New Roman" pitchFamily="18" charset="0"/>
              </a:rPr>
              <a:t>attrs=None)</a:t>
            </a:r>
            <a:endParaRPr lang="zh-CN" altLang="en-US" sz="2800" dirty="0">
              <a:latin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327355" y="3020912"/>
            <a:ext cx="9497961" cy="156583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1327354" y="4660491"/>
            <a:ext cx="949796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457200" lvl="0" indent="-457200"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io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：表示路径对象。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header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：表示指定列标题所在的行。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index_col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：表示指定行标题对应的列。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attrs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：默认为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None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，用于表示表格的属性值。</a:t>
            </a:r>
          </a:p>
        </p:txBody>
      </p:sp>
    </p:spTree>
    <p:extLst>
      <p:ext uri="{BB962C8B-B14F-4D97-AF65-F5344CB8AC3E}">
        <p14:creationId xmlns:p14="http://schemas.microsoft.com/office/powerpoint/2010/main" val="1173001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3" y="262937"/>
            <a:ext cx="5557955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Series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266" name="矩形 2"/>
          <p:cNvSpPr>
            <a:spLocks noChangeArrowheads="1"/>
          </p:cNvSpPr>
          <p:nvPr/>
        </p:nvSpPr>
        <p:spPr bwMode="auto">
          <a:xfrm>
            <a:off x="577850" y="1136650"/>
            <a:ext cx="10991850" cy="176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Pandas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Series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类对象可以使用以下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构</a:t>
            </a:r>
            <a:endParaRPr lang="en-US" altLang="zh-CN" sz="44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造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方法创建：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958643" y="4425150"/>
            <a:ext cx="10250129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 data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：表示传入的数据。</a:t>
            </a:r>
            <a:endParaRPr lang="en-US" altLang="zh-CN" sz="3200" dirty="0">
              <a:latin typeface="楷体" pitchFamily="49" charset="-122"/>
              <a:ea typeface="楷体" pitchFamily="49" charset="-122"/>
            </a:endParaRPr>
          </a:p>
          <a:p>
            <a:pPr marL="457200" indent="-457200">
              <a:lnSpc>
                <a:spcPct val="120000"/>
              </a:lnSpc>
              <a:buFont typeface="Wingdings" pitchFamily="2" charset="2"/>
              <a:buChar char="Ø"/>
            </a:pP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 index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：表示索引，唯一且与数据长度相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等，</a:t>
            </a: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默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认会自动创建一个从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0~N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的整数索引。</a:t>
            </a:r>
            <a:endParaRPr lang="zh-CN" altLang="en-US" sz="32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268769" y="3217489"/>
            <a:ext cx="99400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class pandas.Series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data = None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index = None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dtype = None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，</a:t>
            </a: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name = None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copy = False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，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fastpath = False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）</a:t>
            </a:r>
          </a:p>
        </p:txBody>
      </p:sp>
      <p:sp>
        <p:nvSpPr>
          <p:cNvPr id="7" name="矩形 6"/>
          <p:cNvSpPr/>
          <p:nvPr/>
        </p:nvSpPr>
        <p:spPr>
          <a:xfrm>
            <a:off x="958644" y="2948551"/>
            <a:ext cx="10250129" cy="147659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7619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2494915" y="262889"/>
            <a:ext cx="64058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读写数据库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577850" y="1320800"/>
            <a:ext cx="11058627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大多数情况下，海量的数据是使用数据库进行存储的，这主要是依赖于数据库的数据结构化、数据共享性、独立性等特点</a:t>
            </a:r>
            <a:r>
              <a:rPr lang="zh-CN" altLang="zh-CN" sz="4000" dirty="0" smtClean="0"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altLang="zh-CN" sz="4000" dirty="0" smtClean="0">
                <a:latin typeface="微软雅黑" pitchFamily="34" charset="-122"/>
                <a:ea typeface="微软雅黑" pitchFamily="34" charset="-122"/>
              </a:rPr>
              <a:t>Pandas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 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支持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Mysql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Oracle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4000" dirty="0">
                <a:latin typeface="微软雅黑" pitchFamily="34" charset="-122"/>
                <a:ea typeface="微软雅黑" pitchFamily="34" charset="-122"/>
              </a:rPr>
              <a:t>SQLite</a:t>
            </a:r>
            <a:r>
              <a:rPr lang="zh-CN" altLang="zh-CN" sz="4000" dirty="0">
                <a:latin typeface="微软雅黑" pitchFamily="34" charset="-122"/>
                <a:ea typeface="微软雅黑" pitchFamily="34" charset="-122"/>
              </a:rPr>
              <a:t>等主流数据库的读写操作。</a:t>
            </a:r>
            <a:endParaRPr lang="zh-CN" altLang="en-US" sz="4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56598" y="4704735"/>
            <a:ext cx="2079523" cy="1268361"/>
          </a:xfrm>
          <a:prstGeom prst="rect">
            <a:avLst/>
          </a:prstGeom>
          <a:noFill/>
          <a:ln w="25400">
            <a:solidFill>
              <a:srgbClr val="1352A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t>Mysql</a:t>
            </a:r>
            <a:endParaRPr lang="zh-CN" altLang="en-US" sz="3600" b="1" dirty="0">
              <a:solidFill>
                <a:schemeClr val="tx1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102108" y="4704736"/>
            <a:ext cx="2079523" cy="1268361"/>
          </a:xfrm>
          <a:prstGeom prst="rect">
            <a:avLst/>
          </a:prstGeom>
          <a:noFill/>
          <a:ln w="25400">
            <a:solidFill>
              <a:srgbClr val="1352A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t>Oracle</a:t>
            </a:r>
            <a:endParaRPr lang="zh-CN" altLang="en-US" sz="3600" b="1" dirty="0">
              <a:solidFill>
                <a:schemeClr val="tx1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247617" y="4704736"/>
            <a:ext cx="2079523" cy="1268361"/>
          </a:xfrm>
          <a:prstGeom prst="rect">
            <a:avLst/>
          </a:prstGeom>
          <a:noFill/>
          <a:ln w="25400">
            <a:solidFill>
              <a:srgbClr val="1352A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t>SQLite</a:t>
            </a:r>
            <a:endParaRPr lang="zh-CN" altLang="en-US" sz="3600" b="1" dirty="0">
              <a:solidFill>
                <a:schemeClr val="tx1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2494915" y="262889"/>
            <a:ext cx="64058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读写数据库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577850" y="1320800"/>
            <a:ext cx="11058627" cy="164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为了高效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地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读取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数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据库中的数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据，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这里需要引入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SQLAlchemy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文本框 1"/>
          <p:cNvSpPr txBox="1">
            <a:spLocks noChangeArrowheads="1"/>
          </p:cNvSpPr>
          <p:nvPr/>
        </p:nvSpPr>
        <p:spPr bwMode="auto">
          <a:xfrm>
            <a:off x="1513040" y="3303640"/>
            <a:ext cx="918824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457200" indent="-457200">
              <a:buFont typeface="Arial" pitchFamily="34" charset="0"/>
              <a:buChar char="•"/>
            </a:pP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SQLAlchemy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是使用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Python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编写的一款开源软件，它提供的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SQL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工具包和对象映射工具能够高效地访问数据库。在使用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SQLAlchemy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时需要使用相应的连接工具包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。</a:t>
            </a:r>
            <a:endParaRPr lang="zh-CN" altLang="zh-CN" sz="32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807271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2494915" y="262889"/>
            <a:ext cx="64058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读写数据库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577850" y="1320800"/>
            <a:ext cx="11058627" cy="164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Pandas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io.sql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模块中提供了常用的读写数据库函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数</a:t>
            </a:r>
            <a:r>
              <a:rPr lang="zh-CN" altLang="en-US" sz="4400" dirty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180" y="3094754"/>
            <a:ext cx="6915966" cy="323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83184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2494915" y="262889"/>
            <a:ext cx="64058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读写数据库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30400" y="2549985"/>
            <a:ext cx="9580563" cy="3260879"/>
          </a:xfrm>
          <a:prstGeom prst="rect">
            <a:avLst/>
          </a:prstGeom>
          <a:noFill/>
          <a:ln w="12700">
            <a:solidFill>
              <a:srgbClr val="1353A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6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620505"/>
            <a:ext cx="2595563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2561482" y="2991637"/>
            <a:ext cx="8318397" cy="237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在连接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mysql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数据库时，这里使用的是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mysqlconnector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驱动，如果当前的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Python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环境中没有改模块，则需要使用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pip install mysqlconnector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命令安装该模块。</a:t>
            </a:r>
          </a:p>
        </p:txBody>
      </p:sp>
    </p:spTree>
    <p:extLst>
      <p:ext uri="{BB962C8B-B14F-4D97-AF65-F5344CB8AC3E}">
        <p14:creationId xmlns:p14="http://schemas.microsoft.com/office/powerpoint/2010/main" val="148841679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2494915" y="262889"/>
            <a:ext cx="64058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读写数据库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577850" y="1320800"/>
            <a:ext cx="11614150" cy="164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read_sql()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函数既可以读取整张数据表，又可以执行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SQL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语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句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文本框 22"/>
          <p:cNvSpPr txBox="1">
            <a:spLocks noChangeArrowheads="1"/>
          </p:cNvSpPr>
          <p:nvPr/>
        </p:nvSpPr>
        <p:spPr bwMode="auto">
          <a:xfrm>
            <a:off x="1695406" y="3462595"/>
            <a:ext cx="8761858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dirty="0" smtClean="0">
                <a:latin typeface="Times New Roman" pitchFamily="18" charset="0"/>
              </a:rPr>
              <a:t>pandas.read_sql(sql,con,index_col=None,coerce_float=True,params=None,parse_dates=None</a:t>
            </a:r>
            <a:r>
              <a:rPr lang="en-US" altLang="zh-CN" dirty="0">
                <a:latin typeface="Times New Roman" pitchFamily="18" charset="0"/>
              </a:rPr>
              <a:t>, columns=None, chunksize=None)</a:t>
            </a:r>
            <a:endParaRPr lang="zh-CN" altLang="en-US" dirty="0">
              <a:latin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27355" y="3220338"/>
            <a:ext cx="9497961" cy="144784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1" name="文本框 1"/>
          <p:cNvSpPr txBox="1">
            <a:spLocks noChangeArrowheads="1"/>
          </p:cNvSpPr>
          <p:nvPr/>
        </p:nvSpPr>
        <p:spPr bwMode="auto">
          <a:xfrm>
            <a:off x="1327354" y="4741929"/>
            <a:ext cx="949796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sql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：表示被执行的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SQL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语句。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con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：接收数据库连接，表示数据库的连接信息。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dirty="0" smtClean="0">
                <a:latin typeface="楷体" pitchFamily="49" charset="-122"/>
                <a:ea typeface="楷体" pitchFamily="49" charset="-122"/>
              </a:rPr>
              <a:t>columns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：从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SQL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表中选择列名列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表。</a:t>
            </a:r>
            <a:endParaRPr lang="zh-CN" altLang="zh-CN" sz="2800" dirty="0">
              <a:latin typeface="楷体" pitchFamily="49" charset="-122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277401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2494915" y="262889"/>
            <a:ext cx="64058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读写数据库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30400" y="2229574"/>
            <a:ext cx="9580563" cy="3260879"/>
          </a:xfrm>
          <a:prstGeom prst="rect">
            <a:avLst/>
          </a:prstGeom>
          <a:noFill/>
          <a:ln w="12700">
            <a:solidFill>
              <a:srgbClr val="1353A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2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39" y="1620505"/>
            <a:ext cx="2595563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2"/>
          <p:cNvSpPr>
            <a:spLocks noChangeArrowheads="1"/>
          </p:cNvSpPr>
          <p:nvPr/>
        </p:nvSpPr>
        <p:spPr bwMode="auto">
          <a:xfrm>
            <a:off x="2561482" y="2671226"/>
            <a:ext cx="8318397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通过</a:t>
            </a:r>
            <a:r>
              <a:rPr lang="en-US" altLang="zh-CN" sz="3200" dirty="0" smtClean="0">
                <a:latin typeface="楷体" pitchFamily="49" charset="-122"/>
                <a:ea typeface="楷体" pitchFamily="49" charset="-122"/>
              </a:rPr>
              <a:t>create_engine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()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函数创建连接时</a:t>
            </a: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en-US" sz="3200" dirty="0">
                <a:latin typeface="楷体" pitchFamily="49" charset="-122"/>
                <a:ea typeface="楷体" pitchFamily="49" charset="-122"/>
              </a:rPr>
              <a:t>需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要指定</a:t>
            </a:r>
            <a:r>
              <a:rPr lang="zh-CN" altLang="zh-CN" sz="3200" dirty="0" smtClean="0">
                <a:latin typeface="楷体" pitchFamily="49" charset="-122"/>
                <a:ea typeface="楷体" pitchFamily="49" charset="-122"/>
              </a:rPr>
              <a:t>格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式如下：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'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数据库类型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+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数据库驱动名称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://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用户名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: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密码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@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机器地址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: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端口号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数据库名</a:t>
            </a:r>
            <a:r>
              <a:rPr lang="en-US" altLang="zh-CN" sz="3200" dirty="0">
                <a:latin typeface="楷体" pitchFamily="49" charset="-122"/>
                <a:ea typeface="楷体" pitchFamily="49" charset="-122"/>
              </a:rPr>
              <a:t>'</a:t>
            </a:r>
            <a:r>
              <a:rPr lang="zh-CN" altLang="zh-CN" sz="3200" dirty="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55662814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2494915" y="262889"/>
            <a:ext cx="6405880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读写数据库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577850" y="1320800"/>
            <a:ext cx="11614150" cy="164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to_sql()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方法的功能是将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Series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或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DataFrame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对象以数据表的形式写入到数据库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中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文本框 22"/>
          <p:cNvSpPr txBox="1">
            <a:spLocks noChangeArrowheads="1"/>
          </p:cNvSpPr>
          <p:nvPr/>
        </p:nvSpPr>
        <p:spPr bwMode="auto">
          <a:xfrm>
            <a:off x="1887463" y="3454897"/>
            <a:ext cx="8377743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itchFamily="18" charset="0"/>
              </a:rPr>
              <a:t>to_sql</a:t>
            </a:r>
            <a:r>
              <a:rPr lang="zh-CN" altLang="zh-CN" dirty="0">
                <a:latin typeface="Times New Roman" pitchFamily="18" charset="0"/>
              </a:rPr>
              <a:t>（</a:t>
            </a:r>
            <a:r>
              <a:rPr lang="en-US" altLang="zh-CN" dirty="0">
                <a:latin typeface="Times New Roman" pitchFamily="18" charset="0"/>
              </a:rPr>
              <a:t>name</a:t>
            </a:r>
            <a:r>
              <a:rPr lang="zh-CN" altLang="zh-CN" dirty="0">
                <a:latin typeface="Times New Roman" pitchFamily="18" charset="0"/>
              </a:rPr>
              <a:t>，</a:t>
            </a:r>
            <a:r>
              <a:rPr lang="en-US" altLang="zh-CN" dirty="0">
                <a:latin typeface="Times New Roman" pitchFamily="18" charset="0"/>
              </a:rPr>
              <a:t>con</a:t>
            </a:r>
            <a:r>
              <a:rPr lang="zh-CN" altLang="zh-CN" dirty="0">
                <a:latin typeface="Times New Roman" pitchFamily="18" charset="0"/>
              </a:rPr>
              <a:t>，</a:t>
            </a:r>
            <a:r>
              <a:rPr lang="en-US" altLang="zh-CN" dirty="0">
                <a:latin typeface="Times New Roman" pitchFamily="18" charset="0"/>
              </a:rPr>
              <a:t>schema = None</a:t>
            </a:r>
            <a:r>
              <a:rPr lang="zh-CN" altLang="zh-CN" dirty="0">
                <a:latin typeface="Times New Roman" pitchFamily="18" charset="0"/>
              </a:rPr>
              <a:t>，</a:t>
            </a:r>
            <a:r>
              <a:rPr lang="en-US" altLang="zh-CN" dirty="0">
                <a:latin typeface="Times New Roman" pitchFamily="18" charset="0"/>
              </a:rPr>
              <a:t>if_exists ='fail'</a:t>
            </a:r>
            <a:r>
              <a:rPr lang="zh-CN" altLang="zh-CN" dirty="0">
                <a:latin typeface="Times New Roman" pitchFamily="18" charset="0"/>
              </a:rPr>
              <a:t>，</a:t>
            </a:r>
            <a:r>
              <a:rPr lang="en-US" altLang="zh-CN" dirty="0">
                <a:latin typeface="Times New Roman" pitchFamily="18" charset="0"/>
              </a:rPr>
              <a:t>index = True</a:t>
            </a:r>
            <a:r>
              <a:rPr lang="zh-CN" altLang="zh-CN" dirty="0" smtClean="0">
                <a:latin typeface="Times New Roman" pitchFamily="18" charset="0"/>
              </a:rPr>
              <a:t>，</a:t>
            </a:r>
            <a:r>
              <a:rPr lang="en-US" altLang="zh-CN" dirty="0" smtClean="0">
                <a:latin typeface="Times New Roman" pitchFamily="18" charset="0"/>
              </a:rPr>
              <a:t>index_label </a:t>
            </a:r>
            <a:r>
              <a:rPr lang="en-US" altLang="zh-CN" dirty="0">
                <a:latin typeface="Times New Roman" pitchFamily="18" charset="0"/>
              </a:rPr>
              <a:t>= None</a:t>
            </a:r>
            <a:r>
              <a:rPr lang="zh-CN" altLang="zh-CN" dirty="0">
                <a:latin typeface="Times New Roman" pitchFamily="18" charset="0"/>
              </a:rPr>
              <a:t>，</a:t>
            </a:r>
            <a:r>
              <a:rPr lang="en-US" altLang="zh-CN" dirty="0">
                <a:latin typeface="Times New Roman" pitchFamily="18" charset="0"/>
              </a:rPr>
              <a:t>chunksize = None</a:t>
            </a:r>
            <a:r>
              <a:rPr lang="zh-CN" altLang="zh-CN" dirty="0">
                <a:latin typeface="Times New Roman" pitchFamily="18" charset="0"/>
              </a:rPr>
              <a:t>，</a:t>
            </a:r>
            <a:r>
              <a:rPr lang="en-US" altLang="zh-CN" dirty="0">
                <a:latin typeface="Times New Roman" pitchFamily="18" charset="0"/>
              </a:rPr>
              <a:t>dtype = None </a:t>
            </a:r>
            <a:r>
              <a:rPr lang="zh-CN" altLang="zh-CN" dirty="0">
                <a:latin typeface="Times New Roman" pitchFamily="18" charset="0"/>
              </a:rPr>
              <a:t>）</a:t>
            </a:r>
            <a:endParaRPr lang="zh-CN" altLang="en-US" dirty="0">
              <a:latin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27355" y="3220338"/>
            <a:ext cx="9497961" cy="144784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11" name="文本框 1"/>
          <p:cNvSpPr txBox="1">
            <a:spLocks noChangeArrowheads="1"/>
          </p:cNvSpPr>
          <p:nvPr/>
        </p:nvSpPr>
        <p:spPr bwMode="auto">
          <a:xfrm>
            <a:off x="1327354" y="4741929"/>
            <a:ext cx="949796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1pPr>
            <a:lvl2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3pPr>
            <a:lvl4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4pPr>
            <a:lvl5pPr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等线" charset="-122"/>
                <a:ea typeface="宋体" pitchFamily="2" charset="-122"/>
              </a:defRPr>
            </a:lvl9pPr>
          </a:lstStyle>
          <a:p>
            <a:pPr marL="457200" lvl="0" indent="-457200"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name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：表示数据库表的名称。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con: </a:t>
            </a:r>
            <a:r>
              <a:rPr lang="zh-CN" altLang="zh-CN" sz="2800" dirty="0" smtClean="0">
                <a:latin typeface="楷体" pitchFamily="49" charset="-122"/>
                <a:ea typeface="楷体" pitchFamily="49" charset="-122"/>
              </a:rPr>
              <a:t>表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示数据库的连接信息。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if_exists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：可以取值为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fail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、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replace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或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append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，默认为</a:t>
            </a:r>
            <a:r>
              <a:rPr lang="en-US" altLang="zh-CN" sz="2800" dirty="0">
                <a:latin typeface="楷体" pitchFamily="49" charset="-122"/>
                <a:ea typeface="楷体" pitchFamily="49" charset="-122"/>
              </a:rPr>
              <a:t>’fail’</a:t>
            </a:r>
            <a:r>
              <a:rPr lang="zh-CN" altLang="zh-CN" sz="2800" dirty="0">
                <a:latin typeface="楷体" pitchFamily="49" charset="-122"/>
                <a:ea typeface="楷体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87272049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矩形 2"/>
          <p:cNvSpPr>
            <a:spLocks noChangeArrowheads="1"/>
          </p:cNvSpPr>
          <p:nvPr/>
        </p:nvSpPr>
        <p:spPr bwMode="auto">
          <a:xfrm>
            <a:off x="590550" y="1487488"/>
            <a:ext cx="11010900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本章主要针</a:t>
            </a:r>
            <a:r>
              <a:rPr lang="zh-CN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对</a:t>
            </a:r>
            <a:r>
              <a:rPr lang="en-US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Pandas</a:t>
            </a:r>
            <a:r>
              <a:rPr lang="zh-CN" altLang="en-US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库的基础内容</a:t>
            </a:r>
            <a:r>
              <a:rPr lang="zh-CN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进</a:t>
            </a:r>
            <a:r>
              <a:rPr lang="zh-CN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行了介绍，包</a:t>
            </a:r>
            <a:r>
              <a:rPr lang="zh-CN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括</a:t>
            </a:r>
            <a:r>
              <a:rPr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常用的</a:t>
            </a:r>
            <a:r>
              <a:rPr lang="zh-CN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数</a:t>
            </a:r>
            <a:r>
              <a:rPr lang="zh-CN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据结构</a:t>
            </a:r>
            <a:r>
              <a:rPr lang="zh-CN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索</a:t>
            </a:r>
            <a:r>
              <a:rPr lang="zh-CN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引操</a:t>
            </a:r>
            <a:r>
              <a:rPr lang="zh-CN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作</a:t>
            </a:r>
            <a:r>
              <a:rPr lang="zh-CN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算术运算</a:t>
            </a:r>
            <a:r>
              <a:rPr lang="zh-CN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数据排序</a:t>
            </a:r>
            <a:r>
              <a:rPr lang="zh-CN" altLang="en-US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统计计算与描述</a:t>
            </a:r>
            <a:r>
              <a:rPr lang="zh-CN" altLang="en-US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层次化索引</a:t>
            </a:r>
            <a:r>
              <a:rPr lang="zh-CN" altLang="en-US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读写数据</a:t>
            </a:r>
            <a:r>
              <a:rPr lang="zh-CN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操</a:t>
            </a:r>
            <a:r>
              <a:rPr lang="zh-CN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作</a:t>
            </a:r>
            <a:r>
              <a:rPr lang="zh-CN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等</a:t>
            </a:r>
            <a:r>
              <a:rPr lang="zh-CN" altLang="en-US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，并结合北京高考分数线的分析案例，讲解如何使用</a:t>
            </a:r>
            <a:r>
              <a:rPr lang="en-US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Pandas</a:t>
            </a:r>
            <a:r>
              <a:rPr lang="zh-CN" altLang="en-US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操作数据</a:t>
            </a:r>
            <a:r>
              <a:rPr lang="zh-CN" altLang="en-US" sz="2800" dirty="0" smtClean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800" dirty="0" smtClean="0">
              <a:solidFill>
                <a:srgbClr val="1353A2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endParaRPr lang="en-US" altLang="zh-CN" sz="2800" dirty="0">
              <a:solidFill>
                <a:srgbClr val="1353A2"/>
              </a:solidFill>
              <a:latin typeface="微软雅黑" pitchFamily="34" charset="-122"/>
              <a:ea typeface="微软雅黑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zh-CN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通</a:t>
            </a:r>
            <a:r>
              <a:rPr lang="zh-CN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过</a:t>
            </a:r>
            <a:r>
              <a:rPr lang="zh-CN" altLang="en-US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对</a:t>
            </a:r>
            <a:r>
              <a:rPr lang="zh-CN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本</a:t>
            </a:r>
            <a:r>
              <a:rPr lang="zh-CN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章的学习</a:t>
            </a:r>
            <a:r>
              <a:rPr lang="zh-CN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希望大家可以用</a:t>
            </a:r>
            <a:r>
              <a:rPr lang="en-US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Pandas</a:t>
            </a:r>
            <a:r>
              <a:rPr lang="zh-CN" altLang="zh-CN" sz="2800" dirty="0">
                <a:solidFill>
                  <a:srgbClr val="1353A2"/>
                </a:solidFill>
                <a:latin typeface="微软雅黑" pitchFamily="34" charset="-122"/>
                <a:ea typeface="微软雅黑" pitchFamily="34" charset="-122"/>
              </a:rPr>
              <a:t>实现简单地操作，为后续深入地学习打好扎实的基础。</a:t>
            </a:r>
            <a:endParaRPr lang="en-US" altLang="zh-CN" sz="2800" dirty="0">
              <a:solidFill>
                <a:srgbClr val="1353A2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2494914" y="262889"/>
            <a:ext cx="6059170" cy="706755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zh-CN" sz="4000" dirty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本章小结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4663" y="262937"/>
            <a:ext cx="5557955" cy="707886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4000" dirty="0" smtClean="0">
                <a:solidFill>
                  <a:srgbClr val="1353A2"/>
                </a:solidFill>
                <a:latin typeface="微软雅黑" panose="020B0503020204020204" charset="-122"/>
                <a:ea typeface="微软雅黑" panose="020B0503020204020204" charset="-122"/>
              </a:rPr>
              <a:t>Series</a:t>
            </a:r>
            <a:endParaRPr lang="zh-CN" altLang="en-US" sz="4000" dirty="0">
              <a:solidFill>
                <a:srgbClr val="1353A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266" name="矩形 2"/>
          <p:cNvSpPr>
            <a:spLocks noChangeArrowheads="1"/>
          </p:cNvSpPr>
          <p:nvPr/>
        </p:nvSpPr>
        <p:spPr bwMode="auto">
          <a:xfrm>
            <a:off x="577850" y="1136650"/>
            <a:ext cx="10991850" cy="87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通过传入一个列表来创建一个</a:t>
            </a:r>
            <a:r>
              <a:rPr lang="en-US" altLang="zh-CN" sz="4400" dirty="0">
                <a:latin typeface="微软雅黑" pitchFamily="34" charset="-122"/>
                <a:ea typeface="微软雅黑" pitchFamily="34" charset="-122"/>
              </a:rPr>
              <a:t>Series</a:t>
            </a:r>
            <a:r>
              <a:rPr lang="zh-CN" altLang="zh-CN" sz="4400" dirty="0">
                <a:latin typeface="微软雅黑" pitchFamily="34" charset="-122"/>
                <a:ea typeface="微软雅黑" pitchFamily="34" charset="-122"/>
              </a:rPr>
              <a:t>类对</a:t>
            </a:r>
            <a:r>
              <a:rPr lang="zh-CN" altLang="zh-CN" sz="4400" dirty="0" smtClean="0">
                <a:latin typeface="微软雅黑" pitchFamily="34" charset="-122"/>
                <a:ea typeface="微软雅黑" pitchFamily="34" charset="-122"/>
              </a:rPr>
              <a:t>象</a:t>
            </a:r>
            <a:r>
              <a:rPr lang="zh-CN" altLang="en-US" sz="4400" dirty="0" smtClean="0">
                <a:latin typeface="微软雅黑" pitchFamily="34" charset="-122"/>
                <a:ea typeface="微软雅黑" pitchFamily="34" charset="-122"/>
              </a:rPr>
              <a:t>：</a:t>
            </a:r>
            <a:endParaRPr lang="zh-CN" altLang="en-US" sz="4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731750" y="2612804"/>
            <a:ext cx="569247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zh-CN" altLang="zh-CN" sz="2800" dirty="0" smtClean="0">
                <a:latin typeface="Times New Roman" pitchFamily="18" charset="0"/>
                <a:cs typeface="Times New Roman" pitchFamily="18" charset="0"/>
              </a:rPr>
              <a:t>创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建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Series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类对象</a:t>
            </a:r>
            <a:endParaRPr lang="en-US" altLang="zh-C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ser_obj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= pd.Series([1, 2, 3, 4, 5</a:t>
            </a:r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])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15148" y="2343866"/>
            <a:ext cx="6209071" cy="1476599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3731750" y="4338365"/>
            <a:ext cx="569247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# 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创建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Series</a:t>
            </a:r>
            <a:r>
              <a:rPr lang="zh-CN" altLang="zh-CN" sz="2800" dirty="0">
                <a:latin typeface="Times New Roman" pitchFamily="18" charset="0"/>
                <a:cs typeface="Times New Roman" pitchFamily="18" charset="0"/>
              </a:rPr>
              <a:t>类对象，并指定索引</a:t>
            </a:r>
          </a:p>
          <a:p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ser_obj = pd.Series([1, 2, 3, 4, 5], 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800" dirty="0" smtClean="0">
                <a:latin typeface="Times New Roman" pitchFamily="18" charset="0"/>
                <a:cs typeface="Times New Roman" pitchFamily="18" charset="0"/>
              </a:rPr>
              <a:t>                 index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=['a', 'b', 'c', 'd', 'e'])</a:t>
            </a:r>
            <a:endParaRPr lang="zh-CN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15148" y="4069427"/>
            <a:ext cx="6209071" cy="1859425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Tx/>
              <a:buNone/>
              <a:defRPr/>
            </a:pPr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082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6045</Words>
  <Application>Microsoft Office PowerPoint</Application>
  <PresentationFormat>自定义</PresentationFormat>
  <Paragraphs>467</Paragraphs>
  <Slides>88</Slides>
  <Notes>31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88</vt:i4>
      </vt:variant>
    </vt:vector>
  </HeadingPairs>
  <TitlesOfParts>
    <vt:vector size="90" baseType="lpstr">
      <vt:lpstr>Office 主题​​</vt:lpstr>
      <vt:lpstr>Microsoft Excel 97-2003 工作表</vt:lpstr>
      <vt:lpstr>第3章 数据分析工具Pandas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lucius</dc:creator>
  <cp:lastModifiedBy>王晓娟</cp:lastModifiedBy>
  <cp:revision>2645</cp:revision>
  <dcterms:created xsi:type="dcterms:W3CDTF">2016-08-25T05:35:00Z</dcterms:created>
  <dcterms:modified xsi:type="dcterms:W3CDTF">2018-11-16T05:35:59Z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