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7"/>
  </p:notesMasterIdLst>
  <p:sldIdLst>
    <p:sldId id="256" r:id="rId4"/>
    <p:sldId id="626" r:id="rId5"/>
    <p:sldId id="311" r:id="rId6"/>
    <p:sldId id="369" r:id="rId7"/>
    <p:sldId id="690" r:id="rId8"/>
    <p:sldId id="691" r:id="rId9"/>
    <p:sldId id="692" r:id="rId10"/>
    <p:sldId id="336" r:id="rId11"/>
    <p:sldId id="541" r:id="rId12"/>
    <p:sldId id="542" r:id="rId13"/>
    <p:sldId id="543" r:id="rId14"/>
    <p:sldId id="492" r:id="rId15"/>
    <p:sldId id="493" r:id="rId16"/>
    <p:sldId id="341" r:id="rId17"/>
    <p:sldId id="374" r:id="rId18"/>
    <p:sldId id="375" r:id="rId19"/>
    <p:sldId id="377" r:id="rId20"/>
    <p:sldId id="378" r:id="rId21"/>
    <p:sldId id="544" r:id="rId22"/>
    <p:sldId id="545" r:id="rId23"/>
    <p:sldId id="553" r:id="rId24"/>
    <p:sldId id="550" r:id="rId25"/>
    <p:sldId id="551" r:id="rId26"/>
    <p:sldId id="552" r:id="rId27"/>
    <p:sldId id="554" r:id="rId28"/>
    <p:sldId id="555" r:id="rId29"/>
    <p:sldId id="556" r:id="rId30"/>
    <p:sldId id="557" r:id="rId31"/>
    <p:sldId id="558" r:id="rId32"/>
    <p:sldId id="559" r:id="rId33"/>
    <p:sldId id="560" r:id="rId34"/>
    <p:sldId id="401" r:id="rId35"/>
    <p:sldId id="403" r:id="rId36"/>
    <p:sldId id="404" r:id="rId37"/>
    <p:sldId id="405" r:id="rId38"/>
    <p:sldId id="406" r:id="rId39"/>
    <p:sldId id="599" r:id="rId40"/>
    <p:sldId id="379" r:id="rId41"/>
    <p:sldId id="380" r:id="rId42"/>
    <p:sldId id="381" r:id="rId43"/>
    <p:sldId id="382" r:id="rId44"/>
    <p:sldId id="383" r:id="rId45"/>
    <p:sldId id="384" r:id="rId46"/>
    <p:sldId id="385" r:id="rId47"/>
    <p:sldId id="386" r:id="rId48"/>
    <p:sldId id="392" r:id="rId49"/>
    <p:sldId id="388" r:id="rId50"/>
    <p:sldId id="387" r:id="rId51"/>
    <p:sldId id="389" r:id="rId52"/>
    <p:sldId id="390" r:id="rId53"/>
    <p:sldId id="391" r:id="rId54"/>
    <p:sldId id="393" r:id="rId55"/>
    <p:sldId id="394" r:id="rId56"/>
    <p:sldId id="395" r:id="rId57"/>
    <p:sldId id="396" r:id="rId58"/>
    <p:sldId id="397" r:id="rId59"/>
    <p:sldId id="398" r:id="rId60"/>
    <p:sldId id="399" r:id="rId61"/>
    <p:sldId id="400" r:id="rId62"/>
    <p:sldId id="600" r:id="rId63"/>
    <p:sldId id="409" r:id="rId64"/>
    <p:sldId id="410" r:id="rId65"/>
    <p:sldId id="276" r:id="rId66"/>
  </p:sldIdLst>
  <p:sldSz cx="9144000" cy="6858000"/>
  <p:notesSz cx="6809105" cy="993013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FFFF00"/>
    <a:srgbClr val="928F05"/>
    <a:srgbClr val="C0C0C0"/>
    <a:srgbClr val="447EC4"/>
    <a:srgbClr val="2A68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224"/>
        <p:guide pos="290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notesMaster" Target="notesMasters/notesMaster1.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3073"/>
          <p:cNvSpPr>
            <a:spLocks noGrp="1"/>
          </p:cNvSpPr>
          <p:nvPr>
            <p:ph type="hdr" sz="quarter"/>
          </p:nvPr>
        </p:nvSpPr>
        <p:spPr>
          <a:xfrm>
            <a:off x="0" y="0"/>
            <a:ext cx="2949575" cy="495300"/>
          </a:xfrm>
          <a:prstGeom prst="rect">
            <a:avLst/>
          </a:prstGeom>
          <a:noFill/>
          <a:ln w="9525">
            <a:noFill/>
          </a:ln>
        </p:spPr>
        <p:txBody>
          <a:bodyPr/>
          <a:p>
            <a:pPr lvl="0"/>
            <a:endParaRPr lang="zh-CN" altLang="en-US" sz="1200" b="0" dirty="0">
              <a:ea typeface="宋体" panose="02010600030101010101" pitchFamily="2" charset="-122"/>
            </a:endParaRPr>
          </a:p>
        </p:txBody>
      </p:sp>
      <p:sp>
        <p:nvSpPr>
          <p:cNvPr id="3075" name="日期占位符 3074"/>
          <p:cNvSpPr>
            <a:spLocks noGrp="1"/>
          </p:cNvSpPr>
          <p:nvPr>
            <p:ph type="dt" idx="1"/>
          </p:nvPr>
        </p:nvSpPr>
        <p:spPr>
          <a:xfrm>
            <a:off x="3854450" y="0"/>
            <a:ext cx="2952750" cy="495300"/>
          </a:xfrm>
          <a:prstGeom prst="rect">
            <a:avLst/>
          </a:prstGeom>
          <a:noFill/>
          <a:ln w="9525">
            <a:noFill/>
          </a:ln>
        </p:spPr>
        <p:txBody>
          <a:bodyPr/>
          <a:p>
            <a:pPr lvl="0" algn="r"/>
            <a:endParaRPr lang="zh-CN" altLang="en-US" sz="1200" b="0" dirty="0">
              <a:ea typeface="宋体" panose="02010600030101010101" pitchFamily="2" charset="-122"/>
            </a:endParaRPr>
          </a:p>
        </p:txBody>
      </p:sp>
      <p:sp>
        <p:nvSpPr>
          <p:cNvPr id="3076" name="幻灯片图像占位符 3075"/>
          <p:cNvSpPr>
            <a:spLocks noGrp="1" noRot="1"/>
          </p:cNvSpPr>
          <p:nvPr>
            <p:ph type="sldImg" idx="2"/>
          </p:nvPr>
        </p:nvSpPr>
        <p:spPr>
          <a:xfrm>
            <a:off x="1133475" y="744538"/>
            <a:ext cx="4540250" cy="3724275"/>
          </a:xfrm>
          <a:prstGeom prst="rect">
            <a:avLst/>
          </a:prstGeom>
          <a:noFill/>
          <a:ln w="9525">
            <a:noFill/>
          </a:ln>
        </p:spPr>
      </p:sp>
      <p:sp>
        <p:nvSpPr>
          <p:cNvPr id="3077" name="文本占位符 3076"/>
          <p:cNvSpPr>
            <a:spLocks noGrp="1" noRot="1"/>
          </p:cNvSpPr>
          <p:nvPr>
            <p:ph type="body" sz="quarter" idx="3"/>
          </p:nvPr>
        </p:nvSpPr>
        <p:spPr>
          <a:xfrm>
            <a:off x="679450" y="4716463"/>
            <a:ext cx="5448300" cy="4468812"/>
          </a:xfrm>
          <a:prstGeom prst="rect">
            <a:avLst/>
          </a:prstGeom>
          <a:noFill/>
          <a:ln w="9525">
            <a:noFill/>
          </a:ln>
        </p:spPr>
        <p:txBody>
          <a:bodyPr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8" name="页脚占位符 3077"/>
          <p:cNvSpPr>
            <a:spLocks noGrp="1"/>
          </p:cNvSpPr>
          <p:nvPr>
            <p:ph type="ftr" sz="quarter" idx="4"/>
          </p:nvPr>
        </p:nvSpPr>
        <p:spPr>
          <a:xfrm>
            <a:off x="0" y="9431338"/>
            <a:ext cx="2949575" cy="496887"/>
          </a:xfrm>
          <a:prstGeom prst="rect">
            <a:avLst/>
          </a:prstGeom>
          <a:noFill/>
          <a:ln w="9525">
            <a:noFill/>
          </a:ln>
        </p:spPr>
        <p:txBody>
          <a:bodyPr anchor="b"/>
          <a:p>
            <a:pPr lvl="0"/>
            <a:endParaRPr lang="zh-CN" altLang="en-US" sz="1200" b="0" dirty="0">
              <a:ea typeface="宋体" panose="02010600030101010101" pitchFamily="2" charset="-122"/>
            </a:endParaRPr>
          </a:p>
        </p:txBody>
      </p:sp>
      <p:sp>
        <p:nvSpPr>
          <p:cNvPr id="3079" name="灯片编号占位符 3078"/>
          <p:cNvSpPr>
            <a:spLocks noGrp="1"/>
          </p:cNvSpPr>
          <p:nvPr>
            <p:ph type="sldNum" sz="quarter" idx="5"/>
          </p:nvPr>
        </p:nvSpPr>
        <p:spPr>
          <a:xfrm>
            <a:off x="3854450" y="9431338"/>
            <a:ext cx="2952750" cy="496887"/>
          </a:xfrm>
          <a:prstGeom prst="rect">
            <a:avLst/>
          </a:prstGeom>
          <a:noFill/>
          <a:ln w="9525">
            <a:noFill/>
          </a:ln>
        </p:spPr>
        <p:txBody>
          <a:bodyPr anchor="b"/>
          <a:p>
            <a:pPr lvl="0" algn="r"/>
            <a:fld id="{9A0DB2DC-4C9A-4742-B13C-FB6460FD3503}" type="slidenum">
              <a:rPr lang="zh-CN" altLang="en-US" sz="1200" b="0" dirty="0">
                <a:ea typeface="宋体" panose="02010600030101010101" pitchFamily="2" charset="-122"/>
              </a:rPr>
            </a:fld>
            <a:endParaRPr lang="zh-CN" altLang="en-US"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1pPr>
    <a:lvl2pPr marL="457200" lvl="1"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2pPr>
    <a:lvl3pPr marL="914400" lvl="2"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3pPr>
    <a:lvl4pPr marL="1371600" lvl="3"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4pPr>
    <a:lvl5pPr marL="1828800" lvl="4"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sp>
        <p:nvSpPr>
          <p:cNvPr id="2050" name="矩形 2049" descr="a1"/>
          <p:cNvSpPr/>
          <p:nvPr/>
        </p:nvSpPr>
        <p:spPr>
          <a:xfrm>
            <a:off x="2286000" y="0"/>
            <a:ext cx="2286000" cy="1773238"/>
          </a:xfrm>
          <a:prstGeom prst="rect">
            <a:avLst/>
          </a:prstGeom>
          <a:blipFill rotWithShape="1">
            <a:blip r:embed="rId2"/>
            <a:stretch>
              <a:fillRect/>
            </a:stretch>
          </a:blipFill>
          <a:ln w="9525">
            <a:noFill/>
          </a:ln>
        </p:spPr>
        <p:txBody>
          <a:bodyPr/>
          <a:p>
            <a:endParaRPr lang="zh-CN" altLang="en-US"/>
          </a:p>
        </p:txBody>
      </p:sp>
      <p:sp>
        <p:nvSpPr>
          <p:cNvPr id="2051" name="矩形 2050"/>
          <p:cNvSpPr/>
          <p:nvPr/>
        </p:nvSpPr>
        <p:spPr>
          <a:xfrm>
            <a:off x="4648200" y="0"/>
            <a:ext cx="2209800" cy="1773238"/>
          </a:xfrm>
          <a:prstGeom prst="rect">
            <a:avLst/>
          </a:prstGeom>
          <a:solidFill>
            <a:schemeClr val="tx2"/>
          </a:solidFill>
          <a:ln w="9525">
            <a:noFill/>
          </a:ln>
        </p:spPr>
        <p:txBody>
          <a:bodyPr/>
          <a:p>
            <a:endParaRPr lang="zh-CN" altLang="en-US"/>
          </a:p>
        </p:txBody>
      </p:sp>
      <p:sp>
        <p:nvSpPr>
          <p:cNvPr id="2052" name="矩形 2051" descr="a2"/>
          <p:cNvSpPr/>
          <p:nvPr/>
        </p:nvSpPr>
        <p:spPr>
          <a:xfrm>
            <a:off x="6934200" y="0"/>
            <a:ext cx="2209800" cy="1773238"/>
          </a:xfrm>
          <a:prstGeom prst="rect">
            <a:avLst/>
          </a:prstGeom>
          <a:blipFill rotWithShape="1">
            <a:blip r:embed="rId3"/>
            <a:stretch>
              <a:fillRect/>
            </a:stretch>
          </a:blipFill>
          <a:ln w="9525">
            <a:noFill/>
          </a:ln>
        </p:spPr>
        <p:txBody>
          <a:bodyPr/>
          <a:p>
            <a:endParaRPr lang="zh-CN" altLang="en-US"/>
          </a:p>
        </p:txBody>
      </p:sp>
      <p:sp>
        <p:nvSpPr>
          <p:cNvPr id="2053" name="矩形 2052"/>
          <p:cNvSpPr/>
          <p:nvPr/>
        </p:nvSpPr>
        <p:spPr>
          <a:xfrm flipV="1">
            <a:off x="0" y="4141788"/>
            <a:ext cx="9144000" cy="150812"/>
          </a:xfrm>
          <a:prstGeom prst="rect">
            <a:avLst/>
          </a:prstGeom>
          <a:gradFill rotWithShape="1">
            <a:gsLst>
              <a:gs pos="0">
                <a:schemeClr val="tx1"/>
              </a:gs>
              <a:gs pos="100000">
                <a:srgbClr val="FFFFFF"/>
              </a:gs>
            </a:gsLst>
            <a:lin ang="0" scaled="1"/>
            <a:tileRect/>
          </a:gradFill>
          <a:ln w="9525">
            <a:noFill/>
          </a:ln>
        </p:spPr>
        <p:txBody>
          <a:bodyPr/>
          <a:p>
            <a:endParaRPr lang="zh-CN" altLang="en-US"/>
          </a:p>
        </p:txBody>
      </p:sp>
      <p:sp>
        <p:nvSpPr>
          <p:cNvPr id="2054" name="标题 2053"/>
          <p:cNvSpPr>
            <a:spLocks noGrp="1"/>
          </p:cNvSpPr>
          <p:nvPr>
            <p:ph type="ctrTitle"/>
          </p:nvPr>
        </p:nvSpPr>
        <p:spPr>
          <a:xfrm>
            <a:off x="1116013" y="2276475"/>
            <a:ext cx="6705600" cy="1079500"/>
          </a:xfrm>
          <a:prstGeom prst="rect">
            <a:avLst/>
          </a:prstGeom>
          <a:noFill/>
          <a:ln w="9525">
            <a:noFill/>
          </a:ln>
        </p:spPr>
        <p:txBody>
          <a:bodyPr anchor="ctr"/>
          <a:lstStyle>
            <a:lvl1pPr lvl="0" algn="ctr">
              <a:defRPr sz="3600"/>
            </a:lvl1pPr>
          </a:lstStyle>
          <a:p>
            <a:pPr lvl="0"/>
            <a:r>
              <a:rPr lang="zh-CN" altLang="en-US"/>
              <a:t>单击此处编辑母版标题样式</a:t>
            </a:r>
            <a:endParaRPr lang="zh-CN" altLang="en-US"/>
          </a:p>
        </p:txBody>
      </p:sp>
      <p:sp>
        <p:nvSpPr>
          <p:cNvPr id="2055" name="副标题 2054"/>
          <p:cNvSpPr>
            <a:spLocks noGrp="1"/>
          </p:cNvSpPr>
          <p:nvPr>
            <p:ph type="subTitle" idx="1"/>
          </p:nvPr>
        </p:nvSpPr>
        <p:spPr>
          <a:xfrm>
            <a:off x="2286000" y="3886200"/>
            <a:ext cx="6719888" cy="381000"/>
          </a:xfrm>
          <a:prstGeom prst="rect">
            <a:avLst/>
          </a:prstGeom>
          <a:noFill/>
          <a:ln w="9525">
            <a:noFill/>
          </a:ln>
        </p:spPr>
        <p:txBody>
          <a:bodyPr anchor="t"/>
          <a:lstStyle>
            <a:lvl1pPr marL="0" lvl="0" indent="0">
              <a:buNone/>
              <a:defRPr sz="2000">
                <a:latin typeface="Verdana" panose="020B0604030504040204" pitchFamily="2" charset="0"/>
              </a:defRPr>
            </a:lvl1pPr>
            <a:lvl2pPr marL="457200" lvl="1" indent="0" algn="ctr">
              <a:buNone/>
              <a:defRPr sz="2000">
                <a:latin typeface="Verdana" panose="020B0604030504040204" pitchFamily="2" charset="0"/>
              </a:defRPr>
            </a:lvl2pPr>
            <a:lvl3pPr marL="914400" lvl="2" indent="0" algn="ctr">
              <a:buNone/>
              <a:defRPr sz="2000">
                <a:latin typeface="Verdana" panose="020B0604030504040204" pitchFamily="2" charset="0"/>
              </a:defRPr>
            </a:lvl3pPr>
            <a:lvl4pPr marL="1371600" lvl="3" indent="0" algn="ctr">
              <a:buNone/>
              <a:defRPr sz="2000">
                <a:latin typeface="Verdana" panose="020B0604030504040204" pitchFamily="2" charset="0"/>
              </a:defRPr>
            </a:lvl4pPr>
            <a:lvl5pPr marL="1828800" lvl="4" indent="0" algn="ctr">
              <a:buNone/>
              <a:defRPr sz="2000">
                <a:latin typeface="Verdana" panose="020B0604030504040204" pitchFamily="2" charset="0"/>
              </a:defRPr>
            </a:lvl5pPr>
          </a:lstStyle>
          <a:p>
            <a:pPr lvl="0"/>
            <a:r>
              <a:rPr lang="zh-CN" altLang="en-US"/>
              <a:t>单击此处编辑母版副标题样式</a:t>
            </a:r>
            <a:endParaRPr lang="zh-CN" altLang="en-US"/>
          </a:p>
        </p:txBody>
      </p:sp>
      <p:sp>
        <p:nvSpPr>
          <p:cNvPr id="2056" name="日期占位符 2055"/>
          <p:cNvSpPr>
            <a:spLocks noGrp="1"/>
          </p:cNvSpPr>
          <p:nvPr>
            <p:ph type="dt" sz="half" idx="2"/>
          </p:nvPr>
        </p:nvSpPr>
        <p:spPr>
          <a:xfrm>
            <a:off x="457200" y="6551613"/>
            <a:ext cx="2133600" cy="169862"/>
          </a:xfrm>
          <a:prstGeom prst="rect">
            <a:avLst/>
          </a:prstGeom>
          <a:noFill/>
          <a:ln w="9525">
            <a:noFill/>
          </a:ln>
        </p:spPr>
        <p:txBody>
          <a:bodyPr anchor="t"/>
          <a:lstStyle>
            <a:lvl1pPr>
              <a:defRPr sz="1200" b="0">
                <a:ea typeface="宋体" panose="02010600030101010101" pitchFamily="2" charset="-122"/>
              </a:defRPr>
            </a:lvl1pPr>
          </a:lstStyle>
          <a:p>
            <a:pPr lvl="0"/>
            <a:endParaRPr lang="zh-CN" altLang="en-US" dirty="0">
              <a:latin typeface="Arial" panose="020B0604020202020204" pitchFamily="34" charset="0"/>
              <a:ea typeface="楷体_GB2312" pitchFamily="1" charset="-122"/>
            </a:endParaRPr>
          </a:p>
        </p:txBody>
      </p:sp>
      <p:sp>
        <p:nvSpPr>
          <p:cNvPr id="2057" name="页脚占位符 2056"/>
          <p:cNvSpPr>
            <a:spLocks noGrp="1"/>
          </p:cNvSpPr>
          <p:nvPr>
            <p:ph type="ftr" sz="quarter" idx="3"/>
          </p:nvPr>
        </p:nvSpPr>
        <p:spPr>
          <a:xfrm>
            <a:off x="3124200" y="6553200"/>
            <a:ext cx="2895600" cy="168275"/>
          </a:xfrm>
          <a:prstGeom prst="rect">
            <a:avLst/>
          </a:prstGeom>
          <a:noFill/>
          <a:ln w="9525">
            <a:noFill/>
          </a:ln>
        </p:spPr>
        <p:txBody>
          <a:bodyPr anchor="t"/>
          <a:lstStyle>
            <a:lvl1pPr algn="ctr">
              <a:defRPr sz="1200" b="0">
                <a:ea typeface="宋体" panose="02010600030101010101" pitchFamily="2" charset="-122"/>
              </a:defRPr>
            </a:lvl1pPr>
          </a:lstStyle>
          <a:p>
            <a:endParaRPr lang="zh-CN" altLang="en-US" dirty="0">
              <a:latin typeface="Arial" panose="020B0604020202020204" pitchFamily="34" charset="0"/>
            </a:endParaRPr>
          </a:p>
        </p:txBody>
      </p:sp>
      <p:sp>
        <p:nvSpPr>
          <p:cNvPr id="2058" name="灯片编号占位符 2057"/>
          <p:cNvSpPr>
            <a:spLocks noGrp="1"/>
          </p:cNvSpPr>
          <p:nvPr>
            <p:ph type="sldNum" sz="quarter" idx="4"/>
          </p:nvPr>
        </p:nvSpPr>
        <p:spPr>
          <a:xfrm>
            <a:off x="6553200" y="6553200"/>
            <a:ext cx="2133600" cy="168275"/>
          </a:xfrm>
          <a:prstGeom prst="rect">
            <a:avLst/>
          </a:prstGeom>
          <a:noFill/>
          <a:ln w="9525">
            <a:noFill/>
          </a:ln>
        </p:spPr>
        <p:txBody>
          <a:bodyPr anchor="t"/>
          <a:lstStyle>
            <a:lvl1pPr algn="r">
              <a:defRPr sz="1200" b="0">
                <a:ea typeface="宋体" panose="02010600030101010101" pitchFamily="2" charset="-122"/>
              </a:defRPr>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楷体_GB2312" pitchFamily="1" charset="-122"/>
            </a:endParaRPr>
          </a:p>
        </p:txBody>
      </p:sp>
      <p:pic>
        <p:nvPicPr>
          <p:cNvPr id="2059" name="图片 2058" descr="banner"/>
          <p:cNvPicPr>
            <a:picLocks noChangeAspect="1"/>
          </p:cNvPicPr>
          <p:nvPr userDrawn="1"/>
        </p:nvPicPr>
        <p:blipFill>
          <a:blip r:embed="rId4"/>
          <a:srcRect t="12202" r="60718" b="3351"/>
          <a:stretch>
            <a:fillRect/>
          </a:stretch>
        </p:blipFill>
        <p:spPr>
          <a:xfrm>
            <a:off x="0" y="-15875"/>
            <a:ext cx="2268538" cy="1789113"/>
          </a:xfrm>
          <a:prstGeom prst="rect">
            <a:avLst/>
          </a:prstGeom>
          <a:noFill/>
          <a:ln w="9525">
            <a:noFill/>
          </a:ln>
        </p:spPr>
      </p:pic>
      <p:pic>
        <p:nvPicPr>
          <p:cNvPr id="2060" name="图片 2059" descr="logo"/>
          <p:cNvPicPr>
            <a:picLocks noChangeAspect="1"/>
          </p:cNvPicPr>
          <p:nvPr userDrawn="1"/>
        </p:nvPicPr>
        <p:blipFill>
          <a:blip r:embed="rId5"/>
          <a:stretch>
            <a:fillRect/>
          </a:stretch>
        </p:blipFill>
        <p:spPr>
          <a:xfrm>
            <a:off x="7019925" y="6359525"/>
            <a:ext cx="2051050" cy="498475"/>
          </a:xfrm>
          <a:prstGeom prst="rect">
            <a:avLst/>
          </a:prstGeom>
          <a:solidFill>
            <a:schemeClr val="accent1">
              <a:alpha val="62999"/>
            </a:schemeClr>
          </a:solidFill>
          <a:ln w="9525">
            <a:noFill/>
          </a:ln>
        </p:spPr>
      </p:pic>
      <p:sp>
        <p:nvSpPr>
          <p:cNvPr id="2061" name="矩形 2060"/>
          <p:cNvSpPr/>
          <p:nvPr userDrawn="1"/>
        </p:nvSpPr>
        <p:spPr>
          <a:xfrm>
            <a:off x="4716463" y="692150"/>
            <a:ext cx="2087562" cy="431800"/>
          </a:xfrm>
          <a:prstGeom prst="rect">
            <a:avLst/>
          </a:prstGeom>
        </p:spPr>
        <p:txBody>
          <a:bodyPr wrap="none" fromWordArt="1">
            <a:prstTxWarp prst="textPlain">
              <a:avLst>
                <a:gd name="adj" fmla="val 50000"/>
              </a:avLst>
            </a:prstTxWarp>
            <a:normAutofit fontScale="70000"/>
          </a:bodyPr>
          <a:p>
            <a:pPr algn="ctr"/>
            <a:r>
              <a:rPr lang="zh-CN" altLang="en-US" sz="3200" i="1">
                <a:solidFill>
                  <a:schemeClr val="tx1"/>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rPr>
              <a:t>工程造价控制</a:t>
            </a:r>
            <a:endParaRPr lang="zh-CN" altLang="en-US" sz="3200" i="1">
              <a:solidFill>
                <a:schemeClr val="tx1"/>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529" y="1773238"/>
            <a:ext cx="2129235" cy="4895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825" y="1773238"/>
            <a:ext cx="6264270" cy="4895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0825" y="1773238"/>
            <a:ext cx="8516938" cy="489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sp>
        <p:nvSpPr>
          <p:cNvPr id="2050" name="矩形 2049" descr="a1"/>
          <p:cNvSpPr/>
          <p:nvPr/>
        </p:nvSpPr>
        <p:spPr>
          <a:xfrm>
            <a:off x="2286000" y="0"/>
            <a:ext cx="2286000" cy="1773238"/>
          </a:xfrm>
          <a:prstGeom prst="rect">
            <a:avLst/>
          </a:prstGeom>
          <a:blipFill rotWithShape="1">
            <a:blip r:embed="rId2"/>
            <a:stretch>
              <a:fillRect/>
            </a:stretch>
          </a:blipFill>
          <a:ln w="9525">
            <a:noFill/>
          </a:ln>
        </p:spPr>
        <p:txBody>
          <a:bodyPr/>
          <a:p>
            <a:endParaRPr lang="zh-CN" altLang="en-US"/>
          </a:p>
        </p:txBody>
      </p:sp>
      <p:sp>
        <p:nvSpPr>
          <p:cNvPr id="2051" name="矩形 2050"/>
          <p:cNvSpPr/>
          <p:nvPr/>
        </p:nvSpPr>
        <p:spPr>
          <a:xfrm>
            <a:off x="4648200" y="0"/>
            <a:ext cx="2209800" cy="1773238"/>
          </a:xfrm>
          <a:prstGeom prst="rect">
            <a:avLst/>
          </a:prstGeom>
          <a:solidFill>
            <a:schemeClr val="tx2"/>
          </a:solidFill>
          <a:ln w="9525">
            <a:noFill/>
          </a:ln>
        </p:spPr>
        <p:txBody>
          <a:bodyPr/>
          <a:p>
            <a:endParaRPr lang="zh-CN" altLang="en-US"/>
          </a:p>
        </p:txBody>
      </p:sp>
      <p:sp>
        <p:nvSpPr>
          <p:cNvPr id="2052" name="矩形 2051" descr="a2"/>
          <p:cNvSpPr/>
          <p:nvPr/>
        </p:nvSpPr>
        <p:spPr>
          <a:xfrm>
            <a:off x="6934200" y="0"/>
            <a:ext cx="2209800" cy="1773238"/>
          </a:xfrm>
          <a:prstGeom prst="rect">
            <a:avLst/>
          </a:prstGeom>
          <a:blipFill rotWithShape="1">
            <a:blip r:embed="rId3"/>
            <a:stretch>
              <a:fillRect/>
            </a:stretch>
          </a:blipFill>
          <a:ln w="9525">
            <a:noFill/>
          </a:ln>
        </p:spPr>
        <p:txBody>
          <a:bodyPr/>
          <a:p>
            <a:endParaRPr lang="zh-CN" altLang="en-US"/>
          </a:p>
        </p:txBody>
      </p:sp>
      <p:sp>
        <p:nvSpPr>
          <p:cNvPr id="2053" name="矩形 2052"/>
          <p:cNvSpPr/>
          <p:nvPr/>
        </p:nvSpPr>
        <p:spPr>
          <a:xfrm flipV="1">
            <a:off x="0" y="4141788"/>
            <a:ext cx="9144000" cy="150812"/>
          </a:xfrm>
          <a:prstGeom prst="rect">
            <a:avLst/>
          </a:prstGeom>
          <a:gradFill rotWithShape="1">
            <a:gsLst>
              <a:gs pos="0">
                <a:schemeClr val="tx1"/>
              </a:gs>
              <a:gs pos="100000">
                <a:srgbClr val="FFFFFF"/>
              </a:gs>
            </a:gsLst>
            <a:lin ang="0" scaled="1"/>
            <a:tileRect/>
          </a:gradFill>
          <a:ln w="9525">
            <a:noFill/>
          </a:ln>
        </p:spPr>
        <p:txBody>
          <a:bodyPr/>
          <a:p>
            <a:endParaRPr lang="zh-CN" altLang="en-US"/>
          </a:p>
        </p:txBody>
      </p:sp>
      <p:sp>
        <p:nvSpPr>
          <p:cNvPr id="2054" name="标题 2053"/>
          <p:cNvSpPr>
            <a:spLocks noGrp="1"/>
          </p:cNvSpPr>
          <p:nvPr>
            <p:ph type="ctrTitle"/>
          </p:nvPr>
        </p:nvSpPr>
        <p:spPr>
          <a:xfrm>
            <a:off x="1116013" y="2276475"/>
            <a:ext cx="6705600" cy="1079500"/>
          </a:xfrm>
          <a:prstGeom prst="rect">
            <a:avLst/>
          </a:prstGeom>
          <a:noFill/>
          <a:ln w="9525">
            <a:noFill/>
          </a:ln>
        </p:spPr>
        <p:txBody>
          <a:bodyPr anchor="ctr"/>
          <a:lstStyle>
            <a:lvl1pPr lvl="0" algn="ctr">
              <a:defRPr sz="3600"/>
            </a:lvl1pPr>
          </a:lstStyle>
          <a:p>
            <a:pPr lvl="0"/>
            <a:r>
              <a:rPr lang="zh-CN" altLang="en-US"/>
              <a:t>单击此处编辑母版标题样式</a:t>
            </a:r>
            <a:endParaRPr lang="zh-CN" altLang="en-US"/>
          </a:p>
        </p:txBody>
      </p:sp>
      <p:sp>
        <p:nvSpPr>
          <p:cNvPr id="2055" name="副标题 2054"/>
          <p:cNvSpPr>
            <a:spLocks noGrp="1"/>
          </p:cNvSpPr>
          <p:nvPr>
            <p:ph type="subTitle" idx="1"/>
          </p:nvPr>
        </p:nvSpPr>
        <p:spPr>
          <a:xfrm>
            <a:off x="2286000" y="3886200"/>
            <a:ext cx="6719888" cy="381000"/>
          </a:xfrm>
          <a:prstGeom prst="rect">
            <a:avLst/>
          </a:prstGeom>
          <a:noFill/>
          <a:ln w="9525">
            <a:noFill/>
          </a:ln>
        </p:spPr>
        <p:txBody>
          <a:bodyPr anchor="t"/>
          <a:lstStyle>
            <a:lvl1pPr marL="0" lvl="0" indent="0">
              <a:buNone/>
              <a:defRPr sz="2000">
                <a:latin typeface="Verdana" panose="020B0604030504040204" pitchFamily="2" charset="0"/>
              </a:defRPr>
            </a:lvl1pPr>
            <a:lvl2pPr marL="457200" lvl="1" indent="0" algn="ctr">
              <a:buNone/>
              <a:defRPr sz="2000">
                <a:latin typeface="Verdana" panose="020B0604030504040204" pitchFamily="2" charset="0"/>
              </a:defRPr>
            </a:lvl2pPr>
            <a:lvl3pPr marL="914400" lvl="2" indent="0" algn="ctr">
              <a:buNone/>
              <a:defRPr sz="2000">
                <a:latin typeface="Verdana" panose="020B0604030504040204" pitchFamily="2" charset="0"/>
              </a:defRPr>
            </a:lvl3pPr>
            <a:lvl4pPr marL="1371600" lvl="3" indent="0" algn="ctr">
              <a:buNone/>
              <a:defRPr sz="2000">
                <a:latin typeface="Verdana" panose="020B0604030504040204" pitchFamily="2" charset="0"/>
              </a:defRPr>
            </a:lvl4pPr>
            <a:lvl5pPr marL="1828800" lvl="4" indent="0" algn="ctr">
              <a:buNone/>
              <a:defRPr sz="2000">
                <a:latin typeface="Verdana" panose="020B0604030504040204" pitchFamily="2" charset="0"/>
              </a:defRPr>
            </a:lvl5pPr>
          </a:lstStyle>
          <a:p>
            <a:pPr lvl="0"/>
            <a:r>
              <a:rPr lang="zh-CN" altLang="en-US"/>
              <a:t>单击此处编辑母版副标题样式</a:t>
            </a:r>
            <a:endParaRPr lang="zh-CN" altLang="en-US"/>
          </a:p>
        </p:txBody>
      </p:sp>
      <p:sp>
        <p:nvSpPr>
          <p:cNvPr id="2056" name="日期占位符 2055"/>
          <p:cNvSpPr>
            <a:spLocks noGrp="1"/>
          </p:cNvSpPr>
          <p:nvPr>
            <p:ph type="dt" sz="half" idx="2"/>
          </p:nvPr>
        </p:nvSpPr>
        <p:spPr>
          <a:xfrm>
            <a:off x="457200" y="6551613"/>
            <a:ext cx="2133600" cy="169862"/>
          </a:xfrm>
          <a:prstGeom prst="rect">
            <a:avLst/>
          </a:prstGeom>
          <a:noFill/>
          <a:ln w="9525">
            <a:noFill/>
          </a:ln>
        </p:spPr>
        <p:txBody>
          <a:bodyPr anchor="t"/>
          <a:lstStyle>
            <a:lvl1pPr>
              <a:defRPr sz="1200" b="0">
                <a:ea typeface="宋体" panose="02010600030101010101" pitchFamily="2" charset="-122"/>
              </a:defRPr>
            </a:lvl1pPr>
          </a:lstStyle>
          <a:p>
            <a:pPr lvl="0"/>
            <a:endParaRPr lang="zh-CN" altLang="en-US" dirty="0">
              <a:latin typeface="Arial" panose="020B0604020202020204" pitchFamily="34" charset="0"/>
              <a:ea typeface="楷体_GB2312" pitchFamily="1" charset="-122"/>
            </a:endParaRPr>
          </a:p>
        </p:txBody>
      </p:sp>
      <p:sp>
        <p:nvSpPr>
          <p:cNvPr id="2057" name="页脚占位符 2056"/>
          <p:cNvSpPr>
            <a:spLocks noGrp="1"/>
          </p:cNvSpPr>
          <p:nvPr>
            <p:ph type="ftr" sz="quarter" idx="3"/>
          </p:nvPr>
        </p:nvSpPr>
        <p:spPr>
          <a:xfrm>
            <a:off x="3124200" y="6553200"/>
            <a:ext cx="2895600" cy="168275"/>
          </a:xfrm>
          <a:prstGeom prst="rect">
            <a:avLst/>
          </a:prstGeom>
          <a:noFill/>
          <a:ln w="9525">
            <a:noFill/>
          </a:ln>
        </p:spPr>
        <p:txBody>
          <a:bodyPr anchor="t"/>
          <a:lstStyle>
            <a:lvl1pPr algn="ctr">
              <a:defRPr sz="1200" b="0">
                <a:ea typeface="宋体" panose="02010600030101010101" pitchFamily="2" charset="-122"/>
              </a:defRPr>
            </a:lvl1pPr>
          </a:lstStyle>
          <a:p>
            <a:endParaRPr lang="zh-CN" altLang="en-US" dirty="0">
              <a:latin typeface="Arial" panose="020B0604020202020204" pitchFamily="34" charset="0"/>
            </a:endParaRPr>
          </a:p>
        </p:txBody>
      </p:sp>
      <p:sp>
        <p:nvSpPr>
          <p:cNvPr id="2058" name="灯片编号占位符 2057"/>
          <p:cNvSpPr>
            <a:spLocks noGrp="1"/>
          </p:cNvSpPr>
          <p:nvPr>
            <p:ph type="sldNum" sz="quarter" idx="4"/>
          </p:nvPr>
        </p:nvSpPr>
        <p:spPr>
          <a:xfrm>
            <a:off x="6553200" y="6553200"/>
            <a:ext cx="2133600" cy="168275"/>
          </a:xfrm>
          <a:prstGeom prst="rect">
            <a:avLst/>
          </a:prstGeom>
          <a:noFill/>
          <a:ln w="9525">
            <a:noFill/>
          </a:ln>
        </p:spPr>
        <p:txBody>
          <a:bodyPr anchor="t"/>
          <a:lstStyle>
            <a:lvl1pPr algn="r">
              <a:defRPr sz="1200" b="0">
                <a:ea typeface="宋体" panose="02010600030101010101" pitchFamily="2" charset="-122"/>
              </a:defRPr>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楷体_GB2312" pitchFamily="1" charset="-122"/>
            </a:endParaRPr>
          </a:p>
        </p:txBody>
      </p:sp>
      <p:pic>
        <p:nvPicPr>
          <p:cNvPr id="2059" name="图片 2058" descr="banner"/>
          <p:cNvPicPr>
            <a:picLocks noChangeAspect="1"/>
          </p:cNvPicPr>
          <p:nvPr userDrawn="1"/>
        </p:nvPicPr>
        <p:blipFill>
          <a:blip r:embed="rId4"/>
          <a:srcRect t="12202" r="60718" b="3351"/>
          <a:stretch>
            <a:fillRect/>
          </a:stretch>
        </p:blipFill>
        <p:spPr>
          <a:xfrm>
            <a:off x="0" y="-15875"/>
            <a:ext cx="2268538" cy="1789113"/>
          </a:xfrm>
          <a:prstGeom prst="rect">
            <a:avLst/>
          </a:prstGeom>
          <a:noFill/>
          <a:ln w="9525">
            <a:noFill/>
          </a:ln>
        </p:spPr>
      </p:pic>
      <p:pic>
        <p:nvPicPr>
          <p:cNvPr id="2060" name="图片 2059" descr="logo"/>
          <p:cNvPicPr>
            <a:picLocks noChangeAspect="1"/>
          </p:cNvPicPr>
          <p:nvPr userDrawn="1"/>
        </p:nvPicPr>
        <p:blipFill>
          <a:blip r:embed="rId5"/>
          <a:stretch>
            <a:fillRect/>
          </a:stretch>
        </p:blipFill>
        <p:spPr>
          <a:xfrm>
            <a:off x="7019925" y="6359525"/>
            <a:ext cx="2051050" cy="498475"/>
          </a:xfrm>
          <a:prstGeom prst="rect">
            <a:avLst/>
          </a:prstGeom>
          <a:solidFill>
            <a:schemeClr val="accent1">
              <a:alpha val="62999"/>
            </a:schemeClr>
          </a:solidFill>
          <a:ln w="9525">
            <a:noFill/>
          </a:ln>
        </p:spPr>
      </p:pic>
      <p:sp>
        <p:nvSpPr>
          <p:cNvPr id="2061" name="矩形 2060"/>
          <p:cNvSpPr/>
          <p:nvPr userDrawn="1"/>
        </p:nvSpPr>
        <p:spPr>
          <a:xfrm>
            <a:off x="4716463" y="692150"/>
            <a:ext cx="2087562" cy="431800"/>
          </a:xfrm>
          <a:prstGeom prst="rect">
            <a:avLst/>
          </a:prstGeom>
        </p:spPr>
        <p:txBody>
          <a:bodyPr wrap="none" fromWordArt="1">
            <a:prstTxWarp prst="textPlain">
              <a:avLst>
                <a:gd name="adj" fmla="val 50000"/>
              </a:avLst>
            </a:prstTxWarp>
            <a:normAutofit/>
          </a:bodyPr>
          <a:p>
            <a:pPr algn="ctr"/>
            <a:r>
              <a:rPr lang="zh-CN" altLang="en-US" sz="3200" i="1">
                <a:solidFill>
                  <a:schemeClr val="tx1"/>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rPr>
              <a:t>工程造价管理</a:t>
            </a:r>
            <a:endParaRPr lang="zh-CN" altLang="en-US" sz="3200" i="1">
              <a:solidFill>
                <a:schemeClr val="tx1"/>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1"/>
          </p:nvPr>
        </p:nvSpPr>
        <p:spPr>
          <a:xfrm>
            <a:off x="5775008" y="5618480"/>
            <a:ext cx="3168650" cy="371475"/>
          </a:xfrm>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a:xfrm>
            <a:off x="3318510" y="5989955"/>
            <a:ext cx="2133600" cy="320675"/>
          </a:xfrm>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0825" y="1773238"/>
            <a:ext cx="4173300" cy="489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94463" y="1773238"/>
            <a:ext cx="4173300" cy="489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页脚占位符 7"/>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40665" y="1783398"/>
            <a:ext cx="8516938" cy="489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529" y="1773238"/>
            <a:ext cx="2129235" cy="4895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825" y="1773238"/>
            <a:ext cx="6264270" cy="4895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0825" y="1773238"/>
            <a:ext cx="8516938" cy="489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0825" y="1773238"/>
            <a:ext cx="4173300" cy="489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94463" y="1773238"/>
            <a:ext cx="4173300" cy="489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页脚占位符 7"/>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页脚占位符 3"/>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6" name="页脚占位符 5"/>
          <p:cNvSpPr>
            <a:spLocks noGrp="1"/>
          </p:cNvSpPr>
          <p:nvPr>
            <p:ph type="ftr" sz="quarter" idx="11"/>
          </p:nvPr>
        </p:nvSpPr>
        <p:spPr/>
        <p:txBody>
          <a:body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jpeg"/><Relationship Id="rId15" Type="http://schemas.openxmlformats.org/officeDocument/2006/relationships/image" Target="../media/image4.png"/><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image" Target="../media/image3.jpeg"/><Relationship Id="rId15" Type="http://schemas.openxmlformats.org/officeDocument/2006/relationships/image" Target="../media/image4.png"/><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矩形 1025" descr="a1"/>
          <p:cNvSpPr/>
          <p:nvPr/>
        </p:nvSpPr>
        <p:spPr>
          <a:xfrm>
            <a:off x="2455863" y="6381750"/>
            <a:ext cx="2066925" cy="476250"/>
          </a:xfrm>
          <a:prstGeom prst="rect">
            <a:avLst/>
          </a:prstGeom>
          <a:blipFill rotWithShape="1">
            <a:blip r:embed="rId13"/>
            <a:stretch>
              <a:fillRect/>
            </a:stretch>
          </a:blipFill>
          <a:ln w="9525">
            <a:noFill/>
          </a:ln>
        </p:spPr>
        <p:txBody>
          <a:bodyPr/>
          <a:p>
            <a:endParaRPr lang="zh-CN" altLang="en-US"/>
          </a:p>
        </p:txBody>
      </p:sp>
      <p:sp>
        <p:nvSpPr>
          <p:cNvPr id="1027" name="矩形 1026"/>
          <p:cNvSpPr/>
          <p:nvPr/>
        </p:nvSpPr>
        <p:spPr>
          <a:xfrm>
            <a:off x="4738688" y="6381750"/>
            <a:ext cx="2138362" cy="476250"/>
          </a:xfrm>
          <a:prstGeom prst="rect">
            <a:avLst/>
          </a:prstGeom>
          <a:solidFill>
            <a:schemeClr val="tx2"/>
          </a:solidFill>
          <a:ln w="9525">
            <a:noFill/>
          </a:ln>
        </p:spPr>
        <p:txBody>
          <a:bodyPr/>
          <a:p>
            <a:endParaRPr lang="zh-CN" altLang="en-US"/>
          </a:p>
        </p:txBody>
      </p:sp>
      <p:sp>
        <p:nvSpPr>
          <p:cNvPr id="1028" name="矩形 1027" descr="a2"/>
          <p:cNvSpPr/>
          <p:nvPr/>
        </p:nvSpPr>
        <p:spPr>
          <a:xfrm>
            <a:off x="7077075" y="6381750"/>
            <a:ext cx="2066925" cy="476250"/>
          </a:xfrm>
          <a:prstGeom prst="rect">
            <a:avLst/>
          </a:prstGeom>
          <a:blipFill rotWithShape="1">
            <a:blip r:embed="rId14"/>
            <a:stretch>
              <a:fillRect/>
            </a:stretch>
          </a:blipFill>
          <a:ln w="9525">
            <a:noFill/>
          </a:ln>
        </p:spPr>
        <p:txBody>
          <a:bodyPr/>
          <a:p>
            <a:endParaRPr lang="zh-CN" altLang="en-US"/>
          </a:p>
        </p:txBody>
      </p:sp>
      <p:sp>
        <p:nvSpPr>
          <p:cNvPr id="1029" name="文本占位符 1028"/>
          <p:cNvSpPr>
            <a:spLocks noGrp="1"/>
          </p:cNvSpPr>
          <p:nvPr>
            <p:ph type="body" idx="1"/>
          </p:nvPr>
        </p:nvSpPr>
        <p:spPr>
          <a:xfrm>
            <a:off x="250825" y="1773238"/>
            <a:ext cx="8516938" cy="48958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0" name="页脚占位符 1029"/>
          <p:cNvSpPr>
            <a:spLocks noGrp="1"/>
          </p:cNvSpPr>
          <p:nvPr>
            <p:ph type="ftr" sz="quarter" idx="3"/>
          </p:nvPr>
        </p:nvSpPr>
        <p:spPr>
          <a:xfrm>
            <a:off x="5795963" y="6486525"/>
            <a:ext cx="3168650" cy="371475"/>
          </a:xfrm>
          <a:prstGeom prst="rect">
            <a:avLst/>
          </a:prstGeom>
          <a:noFill/>
          <a:ln w="9525">
            <a:noFill/>
          </a:ln>
        </p:spPr>
        <p:txBody>
          <a:bodyPr/>
          <a:lstStyle>
            <a:lvl1pPr algn="r">
              <a:defRPr sz="2000" b="0">
                <a:latin typeface="Verdana" panose="020B0604030504040204" pitchFamily="2" charset="0"/>
                <a:ea typeface="宋体" panose="02010600030101010101" pitchFamily="2" charset="-122"/>
              </a:defRPr>
            </a:lvl1p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1031" name="灯片编号占位符 1030"/>
          <p:cNvSpPr>
            <a:spLocks noGrp="1"/>
          </p:cNvSpPr>
          <p:nvPr>
            <p:ph type="sldNum" sz="quarter" idx="4"/>
          </p:nvPr>
        </p:nvSpPr>
        <p:spPr>
          <a:xfrm>
            <a:off x="3276600" y="6537325"/>
            <a:ext cx="2133600" cy="320675"/>
          </a:xfrm>
          <a:prstGeom prst="rect">
            <a:avLst/>
          </a:prstGeom>
          <a:noFill/>
          <a:ln w="9525">
            <a:noFill/>
          </a:ln>
        </p:spPr>
        <p:txBody>
          <a:bodyPr/>
          <a:lstStyle>
            <a:lvl1pPr algn="ctr">
              <a:defRPr sz="1200" b="0">
                <a:latin typeface="Verdana" panose="020B0604030504040204" pitchFamily="2" charset="0"/>
                <a:ea typeface="宋体" panose="02010600030101010101" pitchFamily="2" charset="-122"/>
              </a:defRPr>
            </a:lvl1p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
        <p:nvSpPr>
          <p:cNvPr id="1032" name="标题 1031"/>
          <p:cNvSpPr>
            <a:spLocks noGrp="1"/>
          </p:cNvSpPr>
          <p:nvPr>
            <p:ph type="title"/>
          </p:nvPr>
        </p:nvSpPr>
        <p:spPr>
          <a:xfrm>
            <a:off x="827088" y="2349500"/>
            <a:ext cx="7800975" cy="563563"/>
          </a:xfrm>
          <a:prstGeom prst="rect">
            <a:avLst/>
          </a:prstGeom>
          <a:noFill/>
          <a:ln w="9525">
            <a:noFill/>
          </a:ln>
        </p:spPr>
        <p:txBody>
          <a:bodyPr anchor="ctr"/>
          <a:p>
            <a:pPr lvl="0"/>
            <a:r>
              <a:rPr lang="zh-CN" altLang="en-US"/>
              <a:t>单击此处编辑母版标题样式</a:t>
            </a:r>
            <a:endParaRPr lang="zh-CN" altLang="en-US"/>
          </a:p>
        </p:txBody>
      </p:sp>
      <p:pic>
        <p:nvPicPr>
          <p:cNvPr id="1033" name="图片 1032" descr="logo"/>
          <p:cNvPicPr>
            <a:picLocks noChangeAspect="1"/>
          </p:cNvPicPr>
          <p:nvPr userDrawn="1"/>
        </p:nvPicPr>
        <p:blipFill>
          <a:blip r:embed="rId15"/>
          <a:stretch>
            <a:fillRect/>
          </a:stretch>
        </p:blipFill>
        <p:spPr>
          <a:xfrm>
            <a:off x="7113588" y="0"/>
            <a:ext cx="1908175" cy="463550"/>
          </a:xfrm>
          <a:prstGeom prst="rect">
            <a:avLst/>
          </a:prstGeom>
          <a:solidFill>
            <a:schemeClr val="accent1">
              <a:alpha val="62999"/>
            </a:schemeClr>
          </a:solidFill>
          <a:ln w="9525">
            <a:noFill/>
          </a:ln>
        </p:spPr>
      </p:pic>
      <p:sp>
        <p:nvSpPr>
          <p:cNvPr id="1034" name="矩形 1033"/>
          <p:cNvSpPr/>
          <p:nvPr userDrawn="1"/>
        </p:nvSpPr>
        <p:spPr>
          <a:xfrm>
            <a:off x="5076825" y="6489700"/>
            <a:ext cx="1543050" cy="257175"/>
          </a:xfrm>
          <a:prstGeom prst="rect">
            <a:avLst/>
          </a:prstGeom>
        </p:spPr>
        <p:txBody>
          <a:bodyPr wrap="none" fromWordArt="1">
            <a:prstTxWarp prst="textPlain">
              <a:avLst>
                <a:gd name="adj" fmla="val 50000"/>
              </a:avLst>
            </a:prstTxWarp>
            <a:normAutofit fontScale="50000"/>
          </a:bodyPr>
          <a:p>
            <a:pPr algn="ctr"/>
            <a:r>
              <a:rPr lang="zh-CN" altLang="en-US" sz="2000" i="1">
                <a:solidFill>
                  <a:srgbClr val="333399"/>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rPr>
              <a:t>工程造价控制</a:t>
            </a:r>
            <a:endParaRPr lang="zh-CN" altLang="en-US" sz="2000" i="1">
              <a:solidFill>
                <a:srgbClr val="333399"/>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endParaRPr>
          </a:p>
        </p:txBody>
      </p:sp>
      <p:sp>
        <p:nvSpPr>
          <p:cNvPr id="1035" name="文本框 1034"/>
          <p:cNvSpPr txBox="1"/>
          <p:nvPr userDrawn="1"/>
        </p:nvSpPr>
        <p:spPr>
          <a:xfrm>
            <a:off x="0" y="1628775"/>
            <a:ext cx="9144000" cy="396875"/>
          </a:xfrm>
          <a:prstGeom prst="rect">
            <a:avLst/>
          </a:prstGeom>
          <a:noFill/>
          <a:ln w="9525">
            <a:noFill/>
          </a:ln>
          <a:effectLst>
            <a:outerShdw dist="107763" dir="2699999" algn="ctr" rotWithShape="0">
              <a:schemeClr val="bg2"/>
            </a:outerShdw>
          </a:effectLst>
        </p:spPr>
        <p:txBody>
          <a:bodyPr>
            <a:spAutoFit/>
          </a:bodyPr>
          <a:p>
            <a:pPr lvl="0">
              <a:spcBef>
                <a:spcPct val="50000"/>
              </a:spcBef>
            </a:pPr>
            <a:endParaRPr lang="zh-CN" altLang="en-US" sz="2000" b="1" dirty="0">
              <a:solidFill>
                <a:schemeClr val="bg1"/>
              </a:solidFill>
              <a:latin typeface="Verdana" panose="020B0604030504040204" pitchFamily="2" charset="0"/>
              <a:ea typeface="楷体_GB2312" pitchFamily="1" charset="-122"/>
            </a:endParaRPr>
          </a:p>
        </p:txBody>
      </p:sp>
      <p:sp>
        <p:nvSpPr>
          <p:cNvPr id="1036" name="矩形 1035"/>
          <p:cNvSpPr/>
          <p:nvPr userDrawn="1"/>
        </p:nvSpPr>
        <p:spPr>
          <a:xfrm>
            <a:off x="0" y="1341438"/>
            <a:ext cx="7092950" cy="69850"/>
          </a:xfrm>
          <a:prstGeom prst="rect">
            <a:avLst/>
          </a:prstGeom>
          <a:gradFill rotWithShape="1">
            <a:gsLst>
              <a:gs pos="0">
                <a:srgbClr val="447EC4"/>
              </a:gs>
              <a:gs pos="100000">
                <a:srgbClr val="447EC4">
                  <a:gamma/>
                  <a:shade val="46275"/>
                  <a:invGamma/>
                </a:srgbClr>
              </a:gs>
            </a:gsLst>
            <a:lin ang="5400000" scaled="1"/>
            <a:tileRect/>
          </a:gradFill>
          <a:ln w="9525">
            <a:noFill/>
          </a:ln>
          <a:effectLst>
            <a:outerShdw dist="107763" dir="2699999" algn="ctr" rotWithShape="0">
              <a:schemeClr val="bg2"/>
            </a:outerShdw>
          </a:effectLst>
        </p:spPr>
        <p:txBody>
          <a:bodyPr/>
          <a:p>
            <a:endParaRPr lang="zh-CN" altLang="en-US"/>
          </a:p>
        </p:txBody>
      </p:sp>
      <p:pic>
        <p:nvPicPr>
          <p:cNvPr id="1037" name="图片 1036" descr="banner"/>
          <p:cNvPicPr>
            <a:picLocks noChangeAspect="1"/>
          </p:cNvPicPr>
          <p:nvPr userDrawn="1"/>
        </p:nvPicPr>
        <p:blipFill>
          <a:blip r:embed="rId16"/>
          <a:srcRect t="12202" r="60718" b="6776"/>
          <a:stretch>
            <a:fillRect/>
          </a:stretch>
        </p:blipFill>
        <p:spPr>
          <a:xfrm>
            <a:off x="0" y="6381750"/>
            <a:ext cx="2257425" cy="476250"/>
          </a:xfrm>
          <a:prstGeom prst="rect">
            <a:avLst/>
          </a:prstGeom>
          <a:noFill/>
          <a:ln w="9525">
            <a:noFill/>
          </a:ln>
        </p:spPr>
      </p:pic>
      <p:sp>
        <p:nvSpPr>
          <p:cNvPr id="1038" name="直接连接符 1037"/>
          <p:cNvSpPr/>
          <p:nvPr userDrawn="1"/>
        </p:nvSpPr>
        <p:spPr>
          <a:xfrm>
            <a:off x="0" y="6308725"/>
            <a:ext cx="9144000" cy="0"/>
          </a:xfrm>
          <a:prstGeom prst="line">
            <a:avLst/>
          </a:prstGeom>
          <a:ln w="19050" cap="flat" cmpd="sng">
            <a:solidFill>
              <a:schemeClr val="tx1"/>
            </a:solidFill>
            <a:prstDash val="solid"/>
            <a:headEnd type="none" w="med" len="med"/>
            <a:tailEnd type="none" w="med" len="med"/>
          </a:ln>
          <a:effectLst>
            <a:outerShdw dist="107763" dir="2699999" algn="ctr" rotWithShape="0">
              <a:schemeClr val="bg2"/>
            </a:outerShdw>
          </a:effectLst>
        </p:spPr>
      </p:sp>
      <p:sp>
        <p:nvSpPr>
          <p:cNvPr id="1039" name="矩形 1038"/>
          <p:cNvSpPr/>
          <p:nvPr userDrawn="1"/>
        </p:nvSpPr>
        <p:spPr>
          <a:xfrm>
            <a:off x="0" y="493713"/>
            <a:ext cx="6289675" cy="719137"/>
          </a:xfrm>
          <a:prstGeom prst="rect">
            <a:avLst/>
          </a:prstGeom>
          <a:gradFill rotWithShape="1">
            <a:gsLst>
              <a:gs pos="0">
                <a:srgbClr val="447EC4"/>
              </a:gs>
              <a:gs pos="100000">
                <a:srgbClr val="FFFFFF"/>
              </a:gs>
            </a:gsLst>
            <a:lin ang="0" scaled="1"/>
            <a:tileRect/>
          </a:gradFill>
          <a:ln w="9525">
            <a:noFill/>
          </a:ln>
        </p:spPr>
        <p:txBody>
          <a:bodyPr/>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矩形 1025" descr="a1"/>
          <p:cNvSpPr/>
          <p:nvPr/>
        </p:nvSpPr>
        <p:spPr>
          <a:xfrm>
            <a:off x="2455863" y="6381750"/>
            <a:ext cx="2066925" cy="476250"/>
          </a:xfrm>
          <a:prstGeom prst="rect">
            <a:avLst/>
          </a:prstGeom>
          <a:blipFill rotWithShape="1">
            <a:blip r:embed="rId13"/>
            <a:stretch>
              <a:fillRect/>
            </a:stretch>
          </a:blipFill>
          <a:ln w="9525">
            <a:noFill/>
          </a:ln>
        </p:spPr>
        <p:txBody>
          <a:bodyPr/>
          <a:p>
            <a:endParaRPr lang="zh-CN" altLang="en-US"/>
          </a:p>
        </p:txBody>
      </p:sp>
      <p:sp>
        <p:nvSpPr>
          <p:cNvPr id="1027" name="矩形 1026"/>
          <p:cNvSpPr/>
          <p:nvPr/>
        </p:nvSpPr>
        <p:spPr>
          <a:xfrm>
            <a:off x="4738688" y="6381750"/>
            <a:ext cx="2138362" cy="476250"/>
          </a:xfrm>
          <a:prstGeom prst="rect">
            <a:avLst/>
          </a:prstGeom>
          <a:solidFill>
            <a:schemeClr val="tx2"/>
          </a:solidFill>
          <a:ln w="9525">
            <a:noFill/>
          </a:ln>
        </p:spPr>
        <p:txBody>
          <a:bodyPr/>
          <a:p>
            <a:endParaRPr lang="zh-CN" altLang="en-US"/>
          </a:p>
        </p:txBody>
      </p:sp>
      <p:sp>
        <p:nvSpPr>
          <p:cNvPr id="1028" name="矩形 1027" descr="a2"/>
          <p:cNvSpPr/>
          <p:nvPr/>
        </p:nvSpPr>
        <p:spPr>
          <a:xfrm>
            <a:off x="7077075" y="6381750"/>
            <a:ext cx="2066925" cy="476250"/>
          </a:xfrm>
          <a:prstGeom prst="rect">
            <a:avLst/>
          </a:prstGeom>
          <a:blipFill rotWithShape="1">
            <a:blip r:embed="rId14"/>
            <a:stretch>
              <a:fillRect/>
            </a:stretch>
          </a:blipFill>
          <a:ln w="9525">
            <a:noFill/>
          </a:ln>
        </p:spPr>
        <p:txBody>
          <a:bodyPr/>
          <a:p>
            <a:endParaRPr lang="zh-CN" altLang="en-US"/>
          </a:p>
        </p:txBody>
      </p:sp>
      <p:sp>
        <p:nvSpPr>
          <p:cNvPr id="1029" name="文本占位符 1028"/>
          <p:cNvSpPr>
            <a:spLocks noGrp="1"/>
          </p:cNvSpPr>
          <p:nvPr>
            <p:ph type="body" idx="1"/>
          </p:nvPr>
        </p:nvSpPr>
        <p:spPr>
          <a:xfrm>
            <a:off x="250825" y="1773238"/>
            <a:ext cx="8516938" cy="48958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0" name="页脚占位符 1029"/>
          <p:cNvSpPr>
            <a:spLocks noGrp="1"/>
          </p:cNvSpPr>
          <p:nvPr>
            <p:ph type="ftr" sz="quarter" idx="3"/>
          </p:nvPr>
        </p:nvSpPr>
        <p:spPr>
          <a:xfrm>
            <a:off x="5795963" y="6486525"/>
            <a:ext cx="3168650" cy="371475"/>
          </a:xfrm>
          <a:prstGeom prst="rect">
            <a:avLst/>
          </a:prstGeom>
          <a:noFill/>
          <a:ln w="9525">
            <a:noFill/>
          </a:ln>
        </p:spPr>
        <p:txBody>
          <a:bodyPr/>
          <a:lstStyle>
            <a:lvl1pPr algn="r">
              <a:defRPr sz="2000" b="0">
                <a:latin typeface="Verdana" panose="020B0604030504040204" pitchFamily="2" charset="0"/>
                <a:ea typeface="宋体" panose="02010600030101010101" pitchFamily="2" charset="-122"/>
              </a:defRPr>
            </a:lvl1pPr>
          </a:lstStyle>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1031" name="灯片编号占位符 1030"/>
          <p:cNvSpPr>
            <a:spLocks noGrp="1"/>
          </p:cNvSpPr>
          <p:nvPr>
            <p:ph type="sldNum" sz="quarter" idx="4"/>
          </p:nvPr>
        </p:nvSpPr>
        <p:spPr>
          <a:xfrm>
            <a:off x="3276600" y="6537325"/>
            <a:ext cx="2133600" cy="320675"/>
          </a:xfrm>
          <a:prstGeom prst="rect">
            <a:avLst/>
          </a:prstGeom>
          <a:noFill/>
          <a:ln w="9525">
            <a:noFill/>
          </a:ln>
        </p:spPr>
        <p:txBody>
          <a:bodyPr/>
          <a:lstStyle>
            <a:lvl1pPr algn="ctr">
              <a:defRPr sz="1200" b="0">
                <a:latin typeface="Verdana" panose="020B0604030504040204" pitchFamily="2" charset="0"/>
                <a:ea typeface="宋体" panose="02010600030101010101" pitchFamily="2" charset="-122"/>
              </a:defRPr>
            </a:lvl1p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endParaRPr>
          </a:p>
        </p:txBody>
      </p:sp>
      <p:sp>
        <p:nvSpPr>
          <p:cNvPr id="1032" name="标题 1031"/>
          <p:cNvSpPr>
            <a:spLocks noGrp="1"/>
          </p:cNvSpPr>
          <p:nvPr>
            <p:ph type="title"/>
          </p:nvPr>
        </p:nvSpPr>
        <p:spPr>
          <a:xfrm>
            <a:off x="827088" y="2349500"/>
            <a:ext cx="7800975" cy="563563"/>
          </a:xfrm>
          <a:prstGeom prst="rect">
            <a:avLst/>
          </a:prstGeom>
          <a:noFill/>
          <a:ln w="9525">
            <a:noFill/>
          </a:ln>
        </p:spPr>
        <p:txBody>
          <a:bodyPr anchor="ctr"/>
          <a:p>
            <a:pPr lvl="0"/>
            <a:r>
              <a:rPr lang="zh-CN" altLang="en-US"/>
              <a:t>单击此处编辑母版标题样式</a:t>
            </a:r>
            <a:endParaRPr lang="zh-CN" altLang="en-US"/>
          </a:p>
        </p:txBody>
      </p:sp>
      <p:pic>
        <p:nvPicPr>
          <p:cNvPr id="1033" name="图片 1032" descr="logo"/>
          <p:cNvPicPr>
            <a:picLocks noChangeAspect="1"/>
          </p:cNvPicPr>
          <p:nvPr userDrawn="1"/>
        </p:nvPicPr>
        <p:blipFill>
          <a:blip r:embed="rId15"/>
          <a:stretch>
            <a:fillRect/>
          </a:stretch>
        </p:blipFill>
        <p:spPr>
          <a:xfrm>
            <a:off x="7113588" y="0"/>
            <a:ext cx="1908175" cy="463550"/>
          </a:xfrm>
          <a:prstGeom prst="rect">
            <a:avLst/>
          </a:prstGeom>
          <a:solidFill>
            <a:schemeClr val="accent1">
              <a:alpha val="62999"/>
            </a:schemeClr>
          </a:solidFill>
          <a:ln w="9525">
            <a:noFill/>
          </a:ln>
        </p:spPr>
      </p:pic>
      <p:sp>
        <p:nvSpPr>
          <p:cNvPr id="1034" name="矩形 1033"/>
          <p:cNvSpPr/>
          <p:nvPr userDrawn="1"/>
        </p:nvSpPr>
        <p:spPr>
          <a:xfrm>
            <a:off x="5076825" y="6489700"/>
            <a:ext cx="1543050" cy="257175"/>
          </a:xfrm>
          <a:prstGeom prst="rect">
            <a:avLst/>
          </a:prstGeom>
        </p:spPr>
        <p:txBody>
          <a:bodyPr wrap="none" fromWordArt="1">
            <a:prstTxWarp prst="textPlain">
              <a:avLst>
                <a:gd name="adj" fmla="val 50000"/>
              </a:avLst>
            </a:prstTxWarp>
            <a:normAutofit/>
          </a:bodyPr>
          <a:p>
            <a:pPr algn="ctr"/>
            <a:r>
              <a:rPr lang="zh-CN" altLang="en-US" sz="2000" i="1">
                <a:solidFill>
                  <a:srgbClr val="333399"/>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rPr>
              <a:t>工程造价管理</a:t>
            </a:r>
            <a:endParaRPr lang="zh-CN" altLang="en-US" sz="2000" i="1">
              <a:solidFill>
                <a:srgbClr val="333399"/>
              </a:solidFill>
              <a:effectLst>
                <a:outerShdw dist="35921" dir="2699999" algn="ctr" rotWithShape="0">
                  <a:srgbClr val="C0C0C0">
                    <a:alpha val="75000"/>
                  </a:srgbClr>
                </a:outerShdw>
              </a:effectLst>
              <a:latin typeface="宋体" panose="02010600030101010101" pitchFamily="2" charset="-122"/>
              <a:ea typeface="宋体" panose="02010600030101010101" pitchFamily="2" charset="-122"/>
            </a:endParaRPr>
          </a:p>
        </p:txBody>
      </p:sp>
      <p:sp>
        <p:nvSpPr>
          <p:cNvPr id="1035" name="文本框 1034"/>
          <p:cNvSpPr txBox="1"/>
          <p:nvPr userDrawn="1"/>
        </p:nvSpPr>
        <p:spPr>
          <a:xfrm>
            <a:off x="0" y="1628775"/>
            <a:ext cx="9144000" cy="396875"/>
          </a:xfrm>
          <a:prstGeom prst="rect">
            <a:avLst/>
          </a:prstGeom>
          <a:noFill/>
          <a:ln w="9525">
            <a:noFill/>
          </a:ln>
          <a:effectLst>
            <a:outerShdw dist="107763" dir="2699999" algn="ctr" rotWithShape="0">
              <a:schemeClr val="bg2"/>
            </a:outerShdw>
          </a:effectLst>
        </p:spPr>
        <p:txBody>
          <a:bodyPr>
            <a:spAutoFit/>
          </a:bodyPr>
          <a:p>
            <a:pPr lvl="0">
              <a:spcBef>
                <a:spcPct val="50000"/>
              </a:spcBef>
            </a:pPr>
            <a:endParaRPr lang="zh-CN" altLang="en-US" sz="2000" b="1" dirty="0">
              <a:solidFill>
                <a:schemeClr val="bg1"/>
              </a:solidFill>
              <a:latin typeface="Verdana" panose="020B0604030504040204" pitchFamily="2" charset="0"/>
              <a:ea typeface="楷体_GB2312" pitchFamily="1" charset="-122"/>
            </a:endParaRPr>
          </a:p>
        </p:txBody>
      </p:sp>
      <p:sp>
        <p:nvSpPr>
          <p:cNvPr id="1036" name="矩形 1035"/>
          <p:cNvSpPr/>
          <p:nvPr userDrawn="1"/>
        </p:nvSpPr>
        <p:spPr>
          <a:xfrm>
            <a:off x="0" y="1341438"/>
            <a:ext cx="7092950" cy="69850"/>
          </a:xfrm>
          <a:prstGeom prst="rect">
            <a:avLst/>
          </a:prstGeom>
          <a:gradFill rotWithShape="1">
            <a:gsLst>
              <a:gs pos="0">
                <a:srgbClr val="447EC4"/>
              </a:gs>
              <a:gs pos="100000">
                <a:srgbClr val="447EC4">
                  <a:gamma/>
                  <a:shade val="46275"/>
                  <a:invGamma/>
                </a:srgbClr>
              </a:gs>
            </a:gsLst>
            <a:lin ang="5400000" scaled="1"/>
            <a:tileRect/>
          </a:gradFill>
          <a:ln w="9525">
            <a:noFill/>
          </a:ln>
          <a:effectLst>
            <a:outerShdw dist="107763" dir="2699999" algn="ctr" rotWithShape="0">
              <a:schemeClr val="bg2"/>
            </a:outerShdw>
          </a:effectLst>
        </p:spPr>
        <p:txBody>
          <a:bodyPr/>
          <a:p>
            <a:endParaRPr lang="zh-CN" altLang="en-US"/>
          </a:p>
        </p:txBody>
      </p:sp>
      <p:pic>
        <p:nvPicPr>
          <p:cNvPr id="1037" name="图片 1036" descr="banner"/>
          <p:cNvPicPr>
            <a:picLocks noChangeAspect="1"/>
          </p:cNvPicPr>
          <p:nvPr userDrawn="1"/>
        </p:nvPicPr>
        <p:blipFill>
          <a:blip r:embed="rId16"/>
          <a:srcRect t="12202" r="60718" b="6776"/>
          <a:stretch>
            <a:fillRect/>
          </a:stretch>
        </p:blipFill>
        <p:spPr>
          <a:xfrm>
            <a:off x="0" y="6381750"/>
            <a:ext cx="2257425" cy="476250"/>
          </a:xfrm>
          <a:prstGeom prst="rect">
            <a:avLst/>
          </a:prstGeom>
          <a:noFill/>
          <a:ln w="9525">
            <a:noFill/>
          </a:ln>
        </p:spPr>
      </p:pic>
      <p:sp>
        <p:nvSpPr>
          <p:cNvPr id="1038" name="直接连接符 1037"/>
          <p:cNvSpPr/>
          <p:nvPr userDrawn="1"/>
        </p:nvSpPr>
        <p:spPr>
          <a:xfrm>
            <a:off x="0" y="6308725"/>
            <a:ext cx="9144000" cy="0"/>
          </a:xfrm>
          <a:prstGeom prst="line">
            <a:avLst/>
          </a:prstGeom>
          <a:ln w="19050" cap="flat" cmpd="sng">
            <a:solidFill>
              <a:schemeClr val="tx1"/>
            </a:solidFill>
            <a:prstDash val="solid"/>
            <a:headEnd type="none" w="med" len="med"/>
            <a:tailEnd type="none" w="med" len="med"/>
          </a:ln>
          <a:effectLst>
            <a:outerShdw dist="107763" dir="2699999" algn="ctr" rotWithShape="0">
              <a:schemeClr val="bg2"/>
            </a:outerShdw>
          </a:effectLst>
        </p:spPr>
      </p:sp>
      <p:sp>
        <p:nvSpPr>
          <p:cNvPr id="1039" name="矩形 1038"/>
          <p:cNvSpPr/>
          <p:nvPr userDrawn="1"/>
        </p:nvSpPr>
        <p:spPr>
          <a:xfrm>
            <a:off x="0" y="493713"/>
            <a:ext cx="6289675" cy="719137"/>
          </a:xfrm>
          <a:prstGeom prst="rect">
            <a:avLst/>
          </a:prstGeom>
          <a:gradFill rotWithShape="1">
            <a:gsLst>
              <a:gs pos="0">
                <a:srgbClr val="447EC4"/>
              </a:gs>
              <a:gs pos="100000">
                <a:srgbClr val="FFFFFF"/>
              </a:gs>
            </a:gsLst>
            <a:lin ang="0" scaled="1"/>
            <a:tileRect/>
          </a:gradFill>
          <a:ln w="9525">
            <a:noFill/>
          </a:ln>
        </p:spPr>
        <p:txBody>
          <a:bodyPr/>
          <a:p>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p:txStyles>
    <p:title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2000" b="1" u="none" kern="1200" baseline="0">
          <a:solidFill>
            <a:schemeClr val="bg1"/>
          </a:solidFill>
          <a:latin typeface="Verdana" panose="020B0604030504040204" pitchFamily="2" charset="0"/>
          <a:ea typeface="楷体_GB2312" pitchFamily="1"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ceca.org.cn/show.aspx?id=1395&amp;cid=4" TargetMode="External"/><Relationship Id="rId1" Type="http://schemas.openxmlformats.org/officeDocument/2006/relationships/hyperlink" Target="http://www.ceca.org.cn/show.aspx?id=1397&amp;cid=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9" Type="http://schemas.openxmlformats.org/officeDocument/2006/relationships/slideLayout" Target="../slideLayouts/slideLayout14.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8.emf"/><Relationship Id="rId1"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9.emf"/><Relationship Id="rId1"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5.wmf"/><Relationship Id="rId1"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6.wmf"/><Relationship Id="rId1"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6" Type="http://schemas.openxmlformats.org/officeDocument/2006/relationships/slideLayout" Target="../slideLayouts/slideLayout2.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1" Type="http://schemas.openxmlformats.org/officeDocument/2006/relationships/slideLayout" Target="../slideLayouts/slideLayout2.xml"/><Relationship Id="rId20" Type="http://schemas.openxmlformats.org/officeDocument/2006/relationships/image" Target="../media/image5.png"/><Relationship Id="rId2" Type="http://schemas.openxmlformats.org/officeDocument/2006/relationships/tags" Target="../tags/tag51.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ctrTitle"/>
          </p:nvPr>
        </p:nvSpPr>
        <p:spPr>
          <a:xfrm>
            <a:off x="1042988" y="2493963"/>
            <a:ext cx="6705600" cy="1079500"/>
          </a:xfrm>
        </p:spPr>
        <p:txBody>
          <a:bodyPr anchor="ctr"/>
          <a:p>
            <a:pPr defTabSz="914400"/>
            <a:r>
              <a:rPr lang="zh-CN" altLang="en-US" sz="4800" kern="1200" baseline="0">
                <a:solidFill>
                  <a:srgbClr val="000000"/>
                </a:solidFill>
                <a:latin typeface="Verdana" panose="020B0604030504040204" pitchFamily="2" charset="0"/>
                <a:ea typeface="宋体" panose="02010600030101010101" pitchFamily="2" charset="-122"/>
              </a:rPr>
              <a:t>工程造价控制</a:t>
            </a:r>
            <a:r>
              <a:rPr lang="zh-CN" altLang="en-US" kern="1200" baseline="0">
                <a:latin typeface="Verdana" panose="020B0604030504040204" pitchFamily="2" charset="0"/>
                <a:ea typeface="宋体" panose="02010600030101010101" pitchFamily="2" charset="-122"/>
              </a:rPr>
              <a:t> </a:t>
            </a:r>
            <a:endParaRPr lang="zh-CN" altLang="en-US" kern="1200" baseline="0">
              <a:latin typeface="Verdana" panose="020B0604030504040204" pitchFamily="2" charset="0"/>
              <a:ea typeface="宋体" panose="02010600030101010101" pitchFamily="2" charset="-122"/>
            </a:endParaRPr>
          </a:p>
        </p:txBody>
      </p:sp>
      <p:sp>
        <p:nvSpPr>
          <p:cNvPr id="4099" name="文本框 4098"/>
          <p:cNvSpPr txBox="1"/>
          <p:nvPr/>
        </p:nvSpPr>
        <p:spPr>
          <a:xfrm>
            <a:off x="6605588" y="4887913"/>
            <a:ext cx="2071687" cy="396875"/>
          </a:xfrm>
          <a:prstGeom prst="rect">
            <a:avLst/>
          </a:prstGeom>
          <a:noFill/>
          <a:ln w="9525">
            <a:noFill/>
          </a:ln>
        </p:spPr>
        <p:txBody>
          <a:bodyPr>
            <a:spAutoFit/>
          </a:bodyPr>
          <a:p>
            <a:r>
              <a:rPr lang="zh-CN" altLang="en-US" dirty="0">
                <a:solidFill>
                  <a:srgbClr val="000000"/>
                </a:solidFill>
                <a:latin typeface="Verdana" panose="020B0604030504040204" pitchFamily="2" charset="0"/>
                <a:ea typeface="楷体_GB2312" pitchFamily="1" charset="-122"/>
              </a:rPr>
              <a:t>厉彦菊</a:t>
            </a:r>
            <a:endParaRPr lang="zh-CN" altLang="en-US" dirty="0">
              <a:solidFill>
                <a:srgbClr val="000000"/>
              </a:solidFill>
              <a:latin typeface="Verdana" panose="020B0604030504040204" pitchFamily="2" charset="0"/>
              <a:ea typeface="楷体_GB2312" pitchFamily="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文本框 13313"/>
          <p:cNvSpPr txBox="1"/>
          <p:nvPr/>
        </p:nvSpPr>
        <p:spPr>
          <a:xfrm>
            <a:off x="250825" y="1700213"/>
            <a:ext cx="8893175" cy="396875"/>
          </a:xfrm>
          <a:prstGeom prst="rect">
            <a:avLst/>
          </a:prstGeom>
          <a:noFill/>
          <a:ln w="9525">
            <a:noFill/>
          </a:ln>
          <a:effectLst>
            <a:outerShdw dist="107763" dir="2699999" algn="ctr" rotWithShape="0">
              <a:schemeClr val="bg2"/>
            </a:outerShdw>
          </a:effectLst>
        </p:spPr>
        <p:txBody>
          <a:bodyPr>
            <a:spAutoFit/>
          </a:bodyPr>
          <a:p>
            <a:pPr>
              <a:spcBef>
                <a:spcPct val="50000"/>
              </a:spcBef>
            </a:pPr>
            <a:endParaRPr lang="zh-CN" altLang="en-US" dirty="0">
              <a:latin typeface="Verdana" panose="020B0604030504040204" pitchFamily="2" charset="0"/>
              <a:ea typeface="楷体_GB2312" pitchFamily="1" charset="-122"/>
            </a:endParaRPr>
          </a:p>
        </p:txBody>
      </p:sp>
      <p:sp>
        <p:nvSpPr>
          <p:cNvPr id="13315" name="文本框 13314"/>
          <p:cNvSpPr txBox="1"/>
          <p:nvPr/>
        </p:nvSpPr>
        <p:spPr>
          <a:xfrm>
            <a:off x="0" y="1484313"/>
            <a:ext cx="9144000" cy="5195887"/>
          </a:xfrm>
          <a:prstGeom prst="rect">
            <a:avLst/>
          </a:prstGeom>
          <a:noFill/>
          <a:ln w="9525">
            <a:noFill/>
          </a:ln>
        </p:spPr>
        <p:txBody>
          <a:bodyPr>
            <a:spAutoFit/>
          </a:bodyPr>
          <a:p>
            <a:pPr>
              <a:lnSpc>
                <a:spcPct val="125000"/>
              </a:lnSpc>
              <a:spcBef>
                <a:spcPct val="20000"/>
              </a:spcBef>
              <a:spcAft>
                <a:spcPct val="20000"/>
              </a:spcAft>
              <a:buClr>
                <a:srgbClr val="FF0000"/>
              </a:buClr>
              <a:buFont typeface="Wingdings" panose="05000000000000000000" pitchFamily="2" charset="2"/>
              <a:buChar char="Ø"/>
            </a:pPr>
            <a:r>
              <a:rPr lang="zh-CN" altLang="en-US" sz="2400" dirty="0">
                <a:solidFill>
                  <a:srgbClr val="000000"/>
                </a:solidFill>
                <a:latin typeface="Verdana" panose="020B0604030504040204" pitchFamily="2" charset="0"/>
                <a:ea typeface="楷体_GB2312" pitchFamily="1" charset="-122"/>
              </a:rPr>
              <a:t>课程设计理念：</a:t>
            </a:r>
            <a:endParaRPr lang="zh-CN" altLang="en-US" sz="2400" dirty="0">
              <a:solidFill>
                <a:srgbClr val="000000"/>
              </a:solidFill>
              <a:latin typeface="Verdana" panose="020B0604030504040204" pitchFamily="2" charset="0"/>
              <a:ea typeface="楷体_GB2312" pitchFamily="1" charset="-122"/>
            </a:endParaRPr>
          </a:p>
          <a:p>
            <a:pPr>
              <a:spcBef>
                <a:spcPct val="50000"/>
              </a:spcBef>
            </a:pPr>
            <a:r>
              <a:rPr lang="zh-CN" altLang="en-US" dirty="0">
                <a:solidFill>
                  <a:schemeClr val="tx1"/>
                </a:solidFill>
                <a:latin typeface="Verdana" panose="020B0604030504040204" pitchFamily="2" charset="0"/>
                <a:ea typeface="楷体_GB2312" pitchFamily="1" charset="-122"/>
              </a:rPr>
              <a:t>      </a:t>
            </a:r>
            <a:r>
              <a:rPr lang="zh-CN" altLang="en-US" dirty="0">
                <a:solidFill>
                  <a:srgbClr val="000000"/>
                </a:solidFill>
                <a:latin typeface="Verdana" panose="020B0604030504040204" pitchFamily="2" charset="0"/>
                <a:ea typeface="楷体_GB2312" pitchFamily="1" charset="-122"/>
              </a:rPr>
              <a:t> </a:t>
            </a:r>
            <a:r>
              <a:rPr lang="zh-CN" altLang="en-US" sz="2400" dirty="0">
                <a:solidFill>
                  <a:srgbClr val="000000"/>
                </a:solidFill>
                <a:latin typeface="楷体" panose="02010609060101010101" charset="-122"/>
                <a:ea typeface="楷体" panose="02010609060101010101" charset="-122"/>
              </a:rPr>
              <a:t>课程内容的设计考虑“工作”和“学习”高度融合，形成一个有机整体，即工学结合。使学生不仅为了学习而学习，而是为了工作、为了培养素质和能力而学习。按照职业岗位和职业能力培养的要求，将学生职业能力培养的基本规律与课程系统化，将学生专业能力、方法能力和社会能力相结合，形成以工作过程为导向，以工作任务为载体的课程内容体系。</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zh-CN" altLang="en-US" sz="2400" dirty="0">
                <a:solidFill>
                  <a:srgbClr val="000000"/>
                </a:solidFill>
                <a:latin typeface="楷体" panose="02010609060101010101" charset="-122"/>
                <a:ea typeface="楷体" panose="02010609060101010101" charset="-122"/>
              </a:rPr>
              <a:t>    课程教学采用“知识</a:t>
            </a:r>
            <a:r>
              <a:rPr lang="en-US" altLang="x-none" sz="2400" dirty="0">
                <a:solidFill>
                  <a:srgbClr val="000000"/>
                </a:solidFill>
                <a:latin typeface="楷体" panose="02010609060101010101" charset="-122"/>
                <a:ea typeface="楷体" panose="02010609060101010101" charset="-122"/>
              </a:rPr>
              <a:t>+</a:t>
            </a:r>
            <a:r>
              <a:rPr lang="zh-CN" altLang="en-US" sz="2400" dirty="0">
                <a:solidFill>
                  <a:srgbClr val="000000"/>
                </a:solidFill>
                <a:latin typeface="楷体" panose="02010609060101010101" charset="-122"/>
                <a:ea typeface="楷体" panose="02010609060101010101" charset="-122"/>
              </a:rPr>
              <a:t>案例</a:t>
            </a:r>
            <a:r>
              <a:rPr lang="en-US" altLang="x-none" sz="2400" dirty="0">
                <a:solidFill>
                  <a:srgbClr val="000000"/>
                </a:solidFill>
                <a:latin typeface="楷体" panose="02010609060101010101" charset="-122"/>
                <a:ea typeface="楷体" panose="02010609060101010101" charset="-122"/>
              </a:rPr>
              <a:t>+</a:t>
            </a:r>
            <a:r>
              <a:rPr lang="zh-CN" altLang="en-US" sz="2400" dirty="0">
                <a:solidFill>
                  <a:srgbClr val="000000"/>
                </a:solidFill>
                <a:latin typeface="楷体" panose="02010609060101010101" charset="-122"/>
                <a:ea typeface="楷体" panose="02010609060101010101" charset="-122"/>
              </a:rPr>
              <a:t>实践”的方法，打破传统的单一的知识传授教学模式。在能力本位的课程体系构架下，课程教学方法由传统的归纳、分析、综合等方法向项目教学法、案例教学法、现场教学法等模式转换，实现“教、学、做合一”教学模式。</a:t>
            </a:r>
            <a:endParaRPr lang="zh-CN" altLang="en-US" sz="2400" dirty="0">
              <a:solidFill>
                <a:srgbClr val="000000"/>
              </a:solidFill>
              <a:latin typeface="楷体" panose="02010609060101010101" charset="-122"/>
              <a:ea typeface="楷体" panose="02010609060101010101" charset="-122"/>
            </a:endParaRPr>
          </a:p>
          <a:p>
            <a:pPr>
              <a:spcBef>
                <a:spcPct val="50000"/>
              </a:spcBef>
            </a:pPr>
            <a:endParaRPr lang="zh-CN" altLang="en-US" sz="2400" dirty="0">
              <a:solidFill>
                <a:srgbClr val="000000"/>
              </a:solidFill>
              <a:latin typeface="楷体" panose="02010609060101010101" charset="-122"/>
              <a:ea typeface="楷体" panose="02010609060101010101" charset="-122"/>
            </a:endParaRPr>
          </a:p>
        </p:txBody>
      </p:sp>
      <p:sp>
        <p:nvSpPr>
          <p:cNvPr id="13316" name="文本框 13315"/>
          <p:cNvSpPr txBox="1"/>
          <p:nvPr/>
        </p:nvSpPr>
        <p:spPr>
          <a:xfrm>
            <a:off x="71438" y="620713"/>
            <a:ext cx="7524750"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1. 课程设计理念</a:t>
            </a:r>
            <a:endParaRPr lang="zh-CN" altLang="en-US" sz="2800" dirty="0">
              <a:solidFill>
                <a:srgbClr val="000000"/>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文本框 14337"/>
          <p:cNvSpPr txBox="1"/>
          <p:nvPr/>
        </p:nvSpPr>
        <p:spPr>
          <a:xfrm>
            <a:off x="250825" y="1700213"/>
            <a:ext cx="8893175" cy="396875"/>
          </a:xfrm>
          <a:prstGeom prst="rect">
            <a:avLst/>
          </a:prstGeom>
          <a:noFill/>
          <a:ln w="9525">
            <a:noFill/>
          </a:ln>
          <a:effectLst>
            <a:outerShdw dist="107763" dir="2699999" algn="ctr" rotWithShape="0">
              <a:schemeClr val="bg2"/>
            </a:outerShdw>
          </a:effectLst>
        </p:spPr>
        <p:txBody>
          <a:bodyPr>
            <a:spAutoFit/>
          </a:bodyPr>
          <a:p>
            <a:pPr>
              <a:spcBef>
                <a:spcPct val="50000"/>
              </a:spcBef>
            </a:pPr>
            <a:endParaRPr lang="zh-CN" altLang="en-US" dirty="0">
              <a:latin typeface="Verdana" panose="020B0604030504040204" pitchFamily="2" charset="0"/>
              <a:ea typeface="楷体_GB2312" pitchFamily="1" charset="-122"/>
            </a:endParaRPr>
          </a:p>
        </p:txBody>
      </p:sp>
      <p:sp>
        <p:nvSpPr>
          <p:cNvPr id="14339" name="文本框 14338"/>
          <p:cNvSpPr txBox="1"/>
          <p:nvPr/>
        </p:nvSpPr>
        <p:spPr>
          <a:xfrm>
            <a:off x="0" y="1484313"/>
            <a:ext cx="9144000" cy="3953510"/>
          </a:xfrm>
          <a:prstGeom prst="rect">
            <a:avLst/>
          </a:prstGeom>
          <a:noFill/>
          <a:ln w="9525">
            <a:noFill/>
          </a:ln>
        </p:spPr>
        <p:txBody>
          <a:bodyPr>
            <a:spAutoFit/>
          </a:bodyPr>
          <a:p>
            <a:pPr>
              <a:lnSpc>
                <a:spcPct val="125000"/>
              </a:lnSpc>
              <a:spcBef>
                <a:spcPct val="20000"/>
              </a:spcBef>
              <a:spcAft>
                <a:spcPct val="20000"/>
              </a:spcAft>
              <a:buClr>
                <a:srgbClr val="FF0000"/>
              </a:buClr>
              <a:buFont typeface="Wingdings" panose="05000000000000000000" pitchFamily="2" charset="2"/>
              <a:buChar char="Ø"/>
            </a:pPr>
            <a:r>
              <a:rPr lang="zh-CN" altLang="en-US" sz="2400" dirty="0">
                <a:solidFill>
                  <a:srgbClr val="000000"/>
                </a:solidFill>
                <a:latin typeface="楷体" panose="02010609060101010101" charset="-122"/>
                <a:ea typeface="楷体" panose="02010609060101010101" charset="-122"/>
              </a:rPr>
              <a:t>课程设计理念：</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zh-CN" altLang="en-US" dirty="0">
                <a:solidFill>
                  <a:srgbClr val="000000"/>
                </a:solidFill>
                <a:latin typeface="楷体" panose="02010609060101010101" charset="-122"/>
                <a:ea typeface="楷体" panose="02010609060101010101" charset="-122"/>
              </a:rPr>
              <a:t>     </a:t>
            </a:r>
            <a:r>
              <a:rPr lang="zh-CN" altLang="en-US" sz="2400" dirty="0">
                <a:solidFill>
                  <a:srgbClr val="000000"/>
                </a:solidFill>
                <a:latin typeface="楷体" panose="02010609060101010101" charset="-122"/>
                <a:ea typeface="楷体" panose="02010609060101010101" charset="-122"/>
              </a:rPr>
              <a:t>（</a:t>
            </a:r>
            <a:r>
              <a:rPr lang="en-US" altLang="x-none" sz="2400" dirty="0">
                <a:solidFill>
                  <a:srgbClr val="000000"/>
                </a:solidFill>
                <a:latin typeface="楷体" panose="02010609060101010101" charset="-122"/>
                <a:ea typeface="楷体" panose="02010609060101010101" charset="-122"/>
              </a:rPr>
              <a:t>2</a:t>
            </a:r>
            <a:r>
              <a:rPr lang="zh-CN" altLang="en-US" sz="2400" dirty="0">
                <a:solidFill>
                  <a:srgbClr val="000000"/>
                </a:solidFill>
                <a:latin typeface="楷体" panose="02010609060101010101" charset="-122"/>
                <a:ea typeface="楷体" panose="02010609060101010101" charset="-122"/>
              </a:rPr>
              <a:t>）课程设计中按照企业调研→岗位分析→项目设置→典型工作任务的提炼→学习领域的确定→教学活动的组织和实施的过程进行课程设计。</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en-US" altLang="x-none" sz="2400" dirty="0">
                <a:solidFill>
                  <a:srgbClr val="000000"/>
                </a:solidFill>
                <a:latin typeface="楷体" panose="02010609060101010101" charset="-122"/>
                <a:ea typeface="楷体" panose="02010609060101010101" charset="-122"/>
              </a:rPr>
              <a:t>     (3)</a:t>
            </a:r>
            <a:r>
              <a:rPr lang="zh-CN" altLang="en-US" sz="2400" dirty="0">
                <a:solidFill>
                  <a:srgbClr val="000000"/>
                </a:solidFill>
                <a:latin typeface="楷体" panose="02010609060101010101" charset="-122"/>
                <a:ea typeface="楷体" panose="02010609060101010101" charset="-122"/>
              </a:rPr>
              <a:t>课程设计与造价师等执业资格考试及职业岗位证书考试内容相结合，实现“课、岗、证”合一。</a:t>
            </a:r>
            <a:endParaRPr lang="zh-CN" altLang="en-US" sz="2400" dirty="0">
              <a:solidFill>
                <a:srgbClr val="000000"/>
              </a:solidFill>
              <a:latin typeface="楷体" panose="02010609060101010101" charset="-122"/>
              <a:ea typeface="楷体" panose="02010609060101010101" charset="-122"/>
            </a:endParaRPr>
          </a:p>
          <a:p>
            <a:pPr>
              <a:spcBef>
                <a:spcPct val="50000"/>
              </a:spcBef>
            </a:pPr>
            <a:endParaRPr lang="zh-CN" altLang="en-US" sz="2400" dirty="0">
              <a:solidFill>
                <a:srgbClr val="000000"/>
              </a:solidFill>
              <a:latin typeface="楷体" panose="02010609060101010101" charset="-122"/>
              <a:ea typeface="楷体" panose="02010609060101010101" charset="-122"/>
            </a:endParaRPr>
          </a:p>
          <a:p>
            <a:pPr>
              <a:spcBef>
                <a:spcPct val="50000"/>
              </a:spcBef>
            </a:pPr>
            <a:endParaRPr lang="zh-CN" altLang="en-US" sz="2400" dirty="0">
              <a:solidFill>
                <a:srgbClr val="000000"/>
              </a:solidFill>
              <a:latin typeface="楷体" panose="02010609060101010101" charset="-122"/>
              <a:ea typeface="楷体" panose="02010609060101010101" charset="-122"/>
            </a:endParaRPr>
          </a:p>
        </p:txBody>
      </p:sp>
      <p:sp>
        <p:nvSpPr>
          <p:cNvPr id="14340" name="文本框 14339"/>
          <p:cNvSpPr txBox="1"/>
          <p:nvPr/>
        </p:nvSpPr>
        <p:spPr>
          <a:xfrm>
            <a:off x="71438" y="620713"/>
            <a:ext cx="7524750"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1. 课程设计理念</a:t>
            </a:r>
            <a:endParaRPr lang="zh-CN" altLang="en-US" sz="2800" dirty="0">
              <a:solidFill>
                <a:srgbClr val="000000"/>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文本框 15361"/>
          <p:cNvSpPr txBox="1"/>
          <p:nvPr/>
        </p:nvSpPr>
        <p:spPr>
          <a:xfrm>
            <a:off x="0" y="620713"/>
            <a:ext cx="6911975" cy="457200"/>
          </a:xfrm>
          <a:prstGeom prst="rect">
            <a:avLst/>
          </a:prstGeom>
          <a:noFill/>
          <a:ln w="9525">
            <a:noFill/>
          </a:ln>
        </p:spPr>
        <p:txBody>
          <a:bodyPr>
            <a:spAutoFit/>
          </a:bodyPr>
          <a:p>
            <a:pPr>
              <a:spcBef>
                <a:spcPct val="50000"/>
              </a:spcBef>
            </a:pPr>
            <a:r>
              <a:rPr lang="en-US" altLang="x-none" sz="2400" dirty="0">
                <a:solidFill>
                  <a:srgbClr val="800000"/>
                </a:solidFill>
                <a:latin typeface="楷体_GB2312" pitchFamily="1" charset="-122"/>
                <a:ea typeface="楷体_GB2312" pitchFamily="1" charset="-122"/>
              </a:rPr>
              <a:t>2</a:t>
            </a:r>
            <a:r>
              <a:rPr lang="zh-CN" altLang="en-US" sz="2400" dirty="0">
                <a:solidFill>
                  <a:srgbClr val="800000"/>
                </a:solidFill>
                <a:latin typeface="楷体_GB2312" pitchFamily="1" charset="-122"/>
                <a:ea typeface="楷体_GB2312" pitchFamily="1" charset="-122"/>
              </a:rPr>
              <a:t>、课程内容设计</a:t>
            </a:r>
            <a:endParaRPr lang="en-US" altLang="x-none" sz="2400" dirty="0">
              <a:solidFill>
                <a:srgbClr val="800000"/>
              </a:solidFill>
              <a:latin typeface="楷体_GB2312" pitchFamily="1" charset="-122"/>
              <a:ea typeface="楷体_GB2312" pitchFamily="1" charset="-122"/>
            </a:endParaRPr>
          </a:p>
        </p:txBody>
      </p:sp>
      <p:sp>
        <p:nvSpPr>
          <p:cNvPr id="15363" name="文本框 15362"/>
          <p:cNvSpPr txBox="1"/>
          <p:nvPr/>
        </p:nvSpPr>
        <p:spPr>
          <a:xfrm>
            <a:off x="0" y="1462088"/>
            <a:ext cx="9144000" cy="4832985"/>
          </a:xfrm>
          <a:prstGeom prst="rect">
            <a:avLst/>
          </a:prstGeom>
          <a:noFill/>
          <a:ln w="9525">
            <a:noFill/>
          </a:ln>
        </p:spPr>
        <p:txBody>
          <a:bodyPr>
            <a:spAutoFit/>
          </a:bodyPr>
          <a:p>
            <a:pPr marL="457200" indent="-457200">
              <a:lnSpc>
                <a:spcPct val="75000"/>
              </a:lnSpc>
              <a:spcBef>
                <a:spcPct val="100000"/>
              </a:spcBef>
            </a:pPr>
            <a:r>
              <a:rPr lang="zh-CN" altLang="en-US" dirty="0">
                <a:solidFill>
                  <a:schemeClr val="tx1"/>
                </a:solidFill>
                <a:latin typeface="楷体_GB2312" pitchFamily="1" charset="-122"/>
                <a:ea typeface="楷体_GB2312" pitchFamily="1" charset="-122"/>
              </a:rPr>
              <a:t>   </a:t>
            </a:r>
            <a:r>
              <a:rPr lang="en-US" altLang="x-none" dirty="0">
                <a:solidFill>
                  <a:schemeClr val="tx1"/>
                </a:solidFill>
                <a:latin typeface="楷体" panose="02010609060101010101" charset="-122"/>
                <a:ea typeface="楷体" panose="02010609060101010101" charset="-122"/>
              </a:rPr>
              <a:t> </a:t>
            </a:r>
            <a:r>
              <a:rPr lang="en-US" altLang="x-none" sz="2400" dirty="0">
                <a:solidFill>
                  <a:srgbClr val="000000"/>
                </a:solidFill>
                <a:latin typeface="楷体" panose="02010609060101010101" charset="-122"/>
                <a:ea typeface="楷体" panose="02010609060101010101" charset="-122"/>
              </a:rPr>
              <a:t>1.</a:t>
            </a:r>
            <a:r>
              <a:rPr lang="zh-CN" altLang="en-US" sz="2400" dirty="0">
                <a:solidFill>
                  <a:srgbClr val="000000"/>
                </a:solidFill>
                <a:latin typeface="楷体" panose="02010609060101010101" charset="-122"/>
                <a:ea typeface="楷体" panose="02010609060101010101" charset="-122"/>
              </a:rPr>
              <a:t>课程内容的设置理念</a:t>
            </a:r>
            <a:endParaRPr lang="zh-CN" altLang="en-US" sz="2400" dirty="0">
              <a:solidFill>
                <a:srgbClr val="000000"/>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dirty="0">
                <a:solidFill>
                  <a:schemeClr val="tx1"/>
                </a:solidFill>
                <a:latin typeface="楷体" panose="02010609060101010101" charset="-122"/>
                <a:ea typeface="楷体" panose="02010609060101010101" charset="-122"/>
              </a:rPr>
              <a:t>    课程内容根据国家最新颁发的有关工程造价管理方面的政策、</a:t>
            </a:r>
            <a:endParaRPr lang="zh-CN" altLang="en-US" sz="2400"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dirty="0">
                <a:solidFill>
                  <a:schemeClr val="tx1"/>
                </a:solidFill>
                <a:latin typeface="楷体" panose="02010609060101010101" charset="-122"/>
                <a:ea typeface="楷体" panose="02010609060101010101" charset="-122"/>
              </a:rPr>
              <a:t>法规，按照中国建设工程造价管理协会组织制订的</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建设项目全过</a:t>
            </a:r>
            <a:endParaRPr lang="zh-CN" altLang="en-US" sz="2400" u="sng"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u="sng" dirty="0">
                <a:solidFill>
                  <a:schemeClr val="tx1"/>
                </a:solidFill>
                <a:latin typeface="楷体" panose="02010609060101010101" charset="-122"/>
                <a:ea typeface="楷体" panose="02010609060101010101" charset="-122"/>
              </a:rPr>
              <a:t>程造价咨询规程</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a:t>
            </a:r>
            <a:r>
              <a:rPr lang="en-US" altLang="x-none" sz="2400" u="sng" dirty="0">
                <a:solidFill>
                  <a:schemeClr val="tx1"/>
                </a:solidFill>
                <a:latin typeface="楷体" panose="02010609060101010101" charset="-122"/>
                <a:ea typeface="楷体" panose="02010609060101010101" charset="-122"/>
              </a:rPr>
              <a:t>CECA / GC4-2009</a:t>
            </a:r>
            <a:r>
              <a:rPr lang="zh-CN" altLang="en-US" sz="2400" u="sng" dirty="0">
                <a:solidFill>
                  <a:schemeClr val="tx1"/>
                </a:solidFill>
                <a:latin typeface="楷体" panose="02010609060101010101" charset="-122"/>
                <a:ea typeface="楷体" panose="02010609060101010101" charset="-122"/>
              </a:rPr>
              <a:t>）的要求，结合</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建设</a:t>
            </a:r>
            <a:endParaRPr lang="zh-CN" altLang="en-US" sz="2400" u="sng"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u="sng" dirty="0">
                <a:solidFill>
                  <a:schemeClr val="tx1"/>
                </a:solidFill>
                <a:latin typeface="楷体" panose="02010609060101010101" charset="-122"/>
                <a:ea typeface="楷体" panose="02010609060101010101" charset="-122"/>
              </a:rPr>
              <a:t>工程工程量清单计价规范</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a:t>
            </a:r>
            <a:r>
              <a:rPr lang="en-US" altLang="x-none" sz="2400" u="sng" dirty="0">
                <a:solidFill>
                  <a:schemeClr val="tx1"/>
                </a:solidFill>
                <a:latin typeface="楷体" panose="02010609060101010101" charset="-122"/>
                <a:ea typeface="楷体" panose="02010609060101010101" charset="-122"/>
              </a:rPr>
              <a:t>GB50500-2013</a:t>
            </a:r>
            <a:r>
              <a:rPr lang="zh-CN" altLang="en-US" sz="2400" u="sng" dirty="0">
                <a:solidFill>
                  <a:schemeClr val="tx1"/>
                </a:solidFill>
                <a:latin typeface="楷体" panose="02010609060101010101" charset="-122"/>
                <a:ea typeface="楷体" panose="02010609060101010101" charset="-122"/>
              </a:rPr>
              <a:t>）、</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建设项目</a:t>
            </a:r>
            <a:endParaRPr lang="zh-CN" altLang="en-US" sz="2400" u="sng"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u="sng" dirty="0">
                <a:solidFill>
                  <a:schemeClr val="tx1"/>
                </a:solidFill>
                <a:latin typeface="楷体" panose="02010609060101010101" charset="-122"/>
                <a:ea typeface="楷体" panose="02010609060101010101" charset="-122"/>
              </a:rPr>
              <a:t>投资估算编审规程</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a:t>
            </a:r>
            <a:r>
              <a:rPr lang="en-US" altLang="x-none" sz="2400" u="sng" dirty="0">
                <a:solidFill>
                  <a:schemeClr val="tx1"/>
                </a:solidFill>
                <a:latin typeface="楷体" panose="02010609060101010101" charset="-122"/>
                <a:ea typeface="楷体" panose="02010609060101010101" charset="-122"/>
              </a:rPr>
              <a:t>CECA/GC1-2007</a:t>
            </a:r>
            <a:r>
              <a:rPr lang="zh-CN" altLang="en-US" sz="2400" u="sng" dirty="0">
                <a:solidFill>
                  <a:schemeClr val="tx1"/>
                </a:solidFill>
                <a:latin typeface="楷体" panose="02010609060101010101" charset="-122"/>
                <a:ea typeface="楷体" panose="02010609060101010101" charset="-122"/>
              </a:rPr>
              <a:t>）、</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建设项目设计概</a:t>
            </a:r>
            <a:endParaRPr lang="zh-CN" altLang="en-US" sz="2400" u="sng"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u="sng" dirty="0">
                <a:solidFill>
                  <a:schemeClr val="tx1"/>
                </a:solidFill>
                <a:latin typeface="楷体" panose="02010609060101010101" charset="-122"/>
                <a:ea typeface="楷体" panose="02010609060101010101" charset="-122"/>
              </a:rPr>
              <a:t>算编审规程</a:t>
            </a:r>
            <a:r>
              <a:rPr lang="en-US" altLang="x-none" sz="2400" u="sng" dirty="0">
                <a:solidFill>
                  <a:schemeClr val="tx1"/>
                </a:solidFill>
                <a:latin typeface="楷体" panose="02010609060101010101" charset="-122"/>
                <a:ea typeface="楷体" panose="02010609060101010101" charset="-122"/>
              </a:rPr>
              <a:t>》</a:t>
            </a:r>
            <a:r>
              <a:rPr lang="zh-CN" altLang="en-US" sz="2400" u="sng" dirty="0">
                <a:solidFill>
                  <a:schemeClr val="tx1"/>
                </a:solidFill>
                <a:latin typeface="楷体" panose="02010609060101010101" charset="-122"/>
                <a:ea typeface="楷体" panose="02010609060101010101" charset="-122"/>
              </a:rPr>
              <a:t>（</a:t>
            </a:r>
            <a:r>
              <a:rPr lang="en-US" altLang="x-none" sz="2400" u="sng" dirty="0">
                <a:solidFill>
                  <a:schemeClr val="tx1"/>
                </a:solidFill>
                <a:latin typeface="楷体" panose="02010609060101010101" charset="-122"/>
                <a:ea typeface="楷体" panose="02010609060101010101" charset="-122"/>
              </a:rPr>
              <a:t>CECA/GC2-2007</a:t>
            </a:r>
            <a:r>
              <a:rPr lang="zh-CN" altLang="en-US" sz="2400" u="sng" dirty="0">
                <a:solidFill>
                  <a:schemeClr val="tx1"/>
                </a:solidFill>
                <a:latin typeface="楷体" panose="02010609060101010101" charset="-122"/>
                <a:ea typeface="楷体" panose="02010609060101010101" charset="-122"/>
              </a:rPr>
              <a:t>）、</a:t>
            </a:r>
            <a:r>
              <a:rPr lang="en-US" altLang="x-none" sz="2400" dirty="0">
                <a:solidFill>
                  <a:schemeClr val="tx1"/>
                </a:solidFill>
                <a:latin typeface="楷体" panose="02010609060101010101" charset="-122"/>
                <a:ea typeface="楷体" panose="02010609060101010101" charset="-122"/>
              </a:rPr>
              <a:t>《</a:t>
            </a:r>
            <a:r>
              <a:rPr lang="zh-CN" altLang="en-US" sz="2400" dirty="0">
                <a:solidFill>
                  <a:srgbClr val="000000"/>
                </a:solidFill>
                <a:latin typeface="楷体" panose="02010609060101010101" charset="-122"/>
                <a:ea typeface="楷体" panose="02010609060101010101" charset="-122"/>
                <a:hlinkClick r:id="rId1"/>
              </a:rPr>
              <a:t>建设项目工程结算编审</a:t>
            </a:r>
            <a:endParaRPr lang="zh-CN" altLang="en-US" sz="2400" dirty="0">
              <a:solidFill>
                <a:srgbClr val="000000"/>
              </a:solidFill>
              <a:latin typeface="楷体" panose="02010609060101010101" charset="-122"/>
              <a:ea typeface="楷体" panose="02010609060101010101" charset="-122"/>
              <a:hlinkClick r:id="rId1"/>
            </a:endParaRPr>
          </a:p>
          <a:p>
            <a:pPr marL="457200" indent="-457200">
              <a:lnSpc>
                <a:spcPct val="60000"/>
              </a:lnSpc>
              <a:spcBef>
                <a:spcPct val="50000"/>
              </a:spcBef>
            </a:pPr>
            <a:r>
              <a:rPr lang="zh-CN" altLang="en-US" sz="2400" dirty="0">
                <a:solidFill>
                  <a:srgbClr val="000000"/>
                </a:solidFill>
                <a:latin typeface="楷体" panose="02010609060101010101" charset="-122"/>
                <a:ea typeface="楷体" panose="02010609060101010101" charset="-122"/>
                <a:hlinkClick r:id="rId1"/>
              </a:rPr>
              <a:t>规程</a:t>
            </a:r>
            <a:r>
              <a:rPr lang="en-US" altLang="x-none" sz="2400" dirty="0">
                <a:solidFill>
                  <a:srgbClr val="000000"/>
                </a:solidFill>
                <a:latin typeface="楷体" panose="02010609060101010101" charset="-122"/>
                <a:ea typeface="楷体" panose="02010609060101010101" charset="-122"/>
                <a:hlinkClick r:id="rId1"/>
              </a:rPr>
              <a:t>》(CECA/GC 3-2010)</a:t>
            </a:r>
            <a:r>
              <a:rPr lang="zh-CN" altLang="en-US" sz="2400" dirty="0">
                <a:solidFill>
                  <a:srgbClr val="000000"/>
                </a:solidFill>
                <a:latin typeface="楷体" panose="02010609060101010101" charset="-122"/>
                <a:ea typeface="楷体" panose="02010609060101010101" charset="-122"/>
              </a:rPr>
              <a:t>、</a:t>
            </a:r>
            <a:r>
              <a:rPr lang="en-US" altLang="x-none" sz="2400" dirty="0">
                <a:solidFill>
                  <a:srgbClr val="000000"/>
                </a:solidFill>
                <a:latin typeface="楷体" panose="02010609060101010101" charset="-122"/>
                <a:ea typeface="楷体" panose="02010609060101010101" charset="-122"/>
              </a:rPr>
              <a:t>《</a:t>
            </a:r>
            <a:r>
              <a:rPr lang="zh-CN" altLang="en-US" sz="2400" dirty="0">
                <a:solidFill>
                  <a:srgbClr val="000000"/>
                </a:solidFill>
                <a:latin typeface="楷体" panose="02010609060101010101" charset="-122"/>
                <a:ea typeface="楷体" panose="02010609060101010101" charset="-122"/>
                <a:hlinkClick r:id="rId2"/>
              </a:rPr>
              <a:t>建设项目施工图预算编审规</a:t>
            </a:r>
            <a:endParaRPr lang="zh-CN" altLang="en-US" sz="2400" dirty="0">
              <a:solidFill>
                <a:srgbClr val="000000"/>
              </a:solidFill>
              <a:latin typeface="楷体" panose="02010609060101010101" charset="-122"/>
              <a:ea typeface="楷体" panose="02010609060101010101" charset="-122"/>
              <a:hlinkClick r:id="rId2"/>
            </a:endParaRPr>
          </a:p>
          <a:p>
            <a:pPr marL="457200" indent="-457200">
              <a:lnSpc>
                <a:spcPct val="60000"/>
              </a:lnSpc>
              <a:spcBef>
                <a:spcPct val="50000"/>
              </a:spcBef>
            </a:pPr>
            <a:r>
              <a:rPr lang="zh-CN" altLang="en-US" sz="2400" dirty="0">
                <a:solidFill>
                  <a:srgbClr val="000000"/>
                </a:solidFill>
                <a:latin typeface="楷体" panose="02010609060101010101" charset="-122"/>
                <a:ea typeface="楷体" panose="02010609060101010101" charset="-122"/>
                <a:hlinkClick r:id="rId2"/>
              </a:rPr>
              <a:t>程</a:t>
            </a:r>
            <a:r>
              <a:rPr lang="en-US" altLang="x-none" sz="2400" dirty="0">
                <a:solidFill>
                  <a:srgbClr val="000000"/>
                </a:solidFill>
                <a:latin typeface="楷体" panose="02010609060101010101" charset="-122"/>
                <a:ea typeface="楷体" panose="02010609060101010101" charset="-122"/>
                <a:hlinkClick r:id="rId2"/>
              </a:rPr>
              <a:t>》(CECA/GC 5-2010)</a:t>
            </a:r>
            <a:r>
              <a:rPr lang="en-US" altLang="x-none" sz="2400" dirty="0">
                <a:solidFill>
                  <a:srgbClr val="000000"/>
                </a:solidFill>
                <a:latin typeface="楷体" panose="02010609060101010101" charset="-122"/>
                <a:ea typeface="楷体" panose="02010609060101010101" charset="-122"/>
              </a:rPr>
              <a:t> </a:t>
            </a:r>
            <a:r>
              <a:rPr lang="zh-CN" altLang="en-US" sz="2400" dirty="0">
                <a:solidFill>
                  <a:srgbClr val="000000"/>
                </a:solidFill>
                <a:latin typeface="楷体" panose="02010609060101010101" charset="-122"/>
                <a:ea typeface="楷体" panose="02010609060101010101" charset="-122"/>
              </a:rPr>
              <a:t>、</a:t>
            </a:r>
            <a:r>
              <a:rPr lang="en-US" altLang="x-none" sz="2400" dirty="0">
                <a:solidFill>
                  <a:schemeClr val="tx1"/>
                </a:solidFill>
                <a:latin typeface="楷体" panose="02010609060101010101" charset="-122"/>
                <a:ea typeface="楷体" panose="02010609060101010101" charset="-122"/>
              </a:rPr>
              <a:t>《</a:t>
            </a:r>
            <a:r>
              <a:rPr lang="zh-CN" altLang="en-US" sz="2400" dirty="0">
                <a:solidFill>
                  <a:schemeClr val="tx1"/>
                </a:solidFill>
                <a:latin typeface="楷体" panose="02010609060101010101" charset="-122"/>
                <a:ea typeface="楷体" panose="02010609060101010101" charset="-122"/>
              </a:rPr>
              <a:t>建设项目经济评价方法与参数</a:t>
            </a:r>
            <a:r>
              <a:rPr lang="en-US" altLang="x-none" sz="2400" dirty="0">
                <a:solidFill>
                  <a:schemeClr val="tx1"/>
                </a:solidFill>
                <a:latin typeface="楷体" panose="02010609060101010101" charset="-122"/>
                <a:ea typeface="楷体" panose="02010609060101010101" charset="-122"/>
              </a:rPr>
              <a:t>》</a:t>
            </a:r>
            <a:endParaRPr lang="en-US" altLang="x-none" sz="2400"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dirty="0">
                <a:solidFill>
                  <a:schemeClr val="tx1"/>
                </a:solidFill>
                <a:latin typeface="楷体" panose="02010609060101010101" charset="-122"/>
                <a:ea typeface="楷体" panose="02010609060101010101" charset="-122"/>
              </a:rPr>
              <a:t>（第三版）、</a:t>
            </a:r>
            <a:r>
              <a:rPr lang="en-US" altLang="x-none" sz="2400" dirty="0">
                <a:solidFill>
                  <a:schemeClr val="tx1"/>
                </a:solidFill>
                <a:latin typeface="楷体" panose="02010609060101010101" charset="-122"/>
                <a:ea typeface="楷体" panose="02010609060101010101" charset="-122"/>
              </a:rPr>
              <a:t>《</a:t>
            </a:r>
            <a:r>
              <a:rPr lang="zh-CN" altLang="en-US" sz="2400" dirty="0">
                <a:solidFill>
                  <a:schemeClr val="tx1"/>
                </a:solidFill>
                <a:latin typeface="楷体" panose="02010609060101010101" charset="-122"/>
                <a:ea typeface="楷体" panose="02010609060101010101" charset="-122"/>
              </a:rPr>
              <a:t>中华人民共和国标准施工招标文件</a:t>
            </a:r>
            <a:r>
              <a:rPr lang="en-US" altLang="x-none" sz="2400" dirty="0">
                <a:solidFill>
                  <a:schemeClr val="tx1"/>
                </a:solidFill>
                <a:latin typeface="楷体" panose="02010609060101010101" charset="-122"/>
                <a:ea typeface="楷体" panose="02010609060101010101" charset="-122"/>
              </a:rPr>
              <a:t>》</a:t>
            </a:r>
            <a:r>
              <a:rPr lang="zh-CN" altLang="en-US" sz="2400" dirty="0">
                <a:solidFill>
                  <a:schemeClr val="tx1"/>
                </a:solidFill>
                <a:latin typeface="楷体" panose="02010609060101010101" charset="-122"/>
                <a:ea typeface="楷体" panose="02010609060101010101" charset="-122"/>
              </a:rPr>
              <a:t>（</a:t>
            </a:r>
            <a:r>
              <a:rPr lang="en-US" altLang="x-none" sz="2400" dirty="0">
                <a:solidFill>
                  <a:schemeClr val="tx1"/>
                </a:solidFill>
                <a:latin typeface="楷体" panose="02010609060101010101" charset="-122"/>
                <a:ea typeface="楷体" panose="02010609060101010101" charset="-122"/>
              </a:rPr>
              <a:t>2007</a:t>
            </a:r>
            <a:r>
              <a:rPr lang="zh-CN" altLang="en-US" sz="2400" dirty="0">
                <a:solidFill>
                  <a:schemeClr val="tx1"/>
                </a:solidFill>
                <a:latin typeface="楷体" panose="02010609060101010101" charset="-122"/>
                <a:ea typeface="楷体" panose="02010609060101010101" charset="-122"/>
              </a:rPr>
              <a:t>版）</a:t>
            </a:r>
            <a:endParaRPr lang="zh-CN" altLang="en-US" sz="2400"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dirty="0">
                <a:solidFill>
                  <a:schemeClr val="tx1"/>
                </a:solidFill>
                <a:latin typeface="楷体" panose="02010609060101010101" charset="-122"/>
                <a:ea typeface="楷体" panose="02010609060101010101" charset="-122"/>
              </a:rPr>
              <a:t>等新规范、规程要求进行选取，突出建设项目全过程造价管理的</a:t>
            </a:r>
            <a:endParaRPr lang="zh-CN" altLang="en-US" sz="2400" dirty="0">
              <a:solidFill>
                <a:schemeClr val="tx1"/>
              </a:solidFill>
              <a:latin typeface="楷体" panose="02010609060101010101" charset="-122"/>
              <a:ea typeface="楷体" panose="02010609060101010101" charset="-122"/>
            </a:endParaRPr>
          </a:p>
          <a:p>
            <a:pPr marL="457200" indent="-457200">
              <a:lnSpc>
                <a:spcPct val="60000"/>
              </a:lnSpc>
              <a:spcBef>
                <a:spcPct val="50000"/>
              </a:spcBef>
            </a:pPr>
            <a:r>
              <a:rPr lang="zh-CN" altLang="en-US" sz="2400" dirty="0">
                <a:solidFill>
                  <a:schemeClr val="tx1"/>
                </a:solidFill>
                <a:latin typeface="楷体" panose="02010609060101010101" charset="-122"/>
                <a:ea typeface="楷体" panose="02010609060101010101" charset="-122"/>
              </a:rPr>
              <a:t>内容与方法。 </a:t>
            </a:r>
            <a:endParaRPr lang="zh-CN" altLang="en-US" sz="2400" dirty="0">
              <a:solidFill>
                <a:schemeClr val="tx1"/>
              </a:solidFill>
              <a:latin typeface="楷体" panose="02010609060101010101" charset="-122"/>
              <a:ea typeface="楷体" panose="0201060906010101010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框 16385"/>
          <p:cNvSpPr txBox="1"/>
          <p:nvPr/>
        </p:nvSpPr>
        <p:spPr>
          <a:xfrm>
            <a:off x="0" y="620713"/>
            <a:ext cx="6911975" cy="457200"/>
          </a:xfrm>
          <a:prstGeom prst="rect">
            <a:avLst/>
          </a:prstGeom>
          <a:noFill/>
          <a:ln w="9525">
            <a:noFill/>
          </a:ln>
        </p:spPr>
        <p:txBody>
          <a:bodyPr>
            <a:spAutoFit/>
          </a:bodyPr>
          <a:p>
            <a:pPr>
              <a:spcBef>
                <a:spcPct val="50000"/>
              </a:spcBef>
            </a:pPr>
            <a:r>
              <a:rPr lang="en-US" altLang="x-none" sz="2400" dirty="0">
                <a:solidFill>
                  <a:srgbClr val="800000"/>
                </a:solidFill>
                <a:latin typeface="楷体_GB2312" pitchFamily="1" charset="-122"/>
                <a:ea typeface="楷体_GB2312" pitchFamily="1" charset="-122"/>
              </a:rPr>
              <a:t>2</a:t>
            </a:r>
            <a:r>
              <a:rPr lang="zh-CN" altLang="en-US" sz="2400" dirty="0">
                <a:solidFill>
                  <a:srgbClr val="800000"/>
                </a:solidFill>
                <a:latin typeface="楷体_GB2312" pitchFamily="1" charset="-122"/>
                <a:ea typeface="楷体_GB2312" pitchFamily="1" charset="-122"/>
              </a:rPr>
              <a:t>、课程内容设计</a:t>
            </a:r>
            <a:endParaRPr lang="en-US" altLang="x-none" sz="2400" dirty="0">
              <a:solidFill>
                <a:srgbClr val="800000"/>
              </a:solidFill>
              <a:latin typeface="楷体_GB2312" pitchFamily="1" charset="-122"/>
              <a:ea typeface="楷体_GB2312" pitchFamily="1" charset="-122"/>
            </a:endParaRPr>
          </a:p>
        </p:txBody>
      </p:sp>
      <p:sp>
        <p:nvSpPr>
          <p:cNvPr id="16387" name="文本框 16386"/>
          <p:cNvSpPr txBox="1"/>
          <p:nvPr/>
        </p:nvSpPr>
        <p:spPr>
          <a:xfrm>
            <a:off x="0" y="1628775"/>
            <a:ext cx="9144000" cy="3705225"/>
          </a:xfrm>
          <a:prstGeom prst="rect">
            <a:avLst/>
          </a:prstGeom>
          <a:noFill/>
          <a:ln w="9525">
            <a:noFill/>
          </a:ln>
        </p:spPr>
        <p:txBody>
          <a:bodyPr>
            <a:spAutoFit/>
          </a:bodyPr>
          <a:p>
            <a:pPr marL="457200" indent="-457200">
              <a:spcBef>
                <a:spcPct val="100000"/>
              </a:spcBef>
            </a:pPr>
            <a:r>
              <a:rPr lang="zh-CN" altLang="en-US" dirty="0">
                <a:solidFill>
                  <a:schemeClr val="tx1"/>
                </a:solidFill>
                <a:latin typeface="楷体_GB2312" pitchFamily="1" charset="-122"/>
                <a:ea typeface="楷体_GB2312" pitchFamily="1" charset="-122"/>
              </a:rPr>
              <a:t>   </a:t>
            </a:r>
            <a:r>
              <a:rPr lang="en-US" altLang="x-none" dirty="0">
                <a:solidFill>
                  <a:schemeClr val="tx1"/>
                </a:solidFill>
                <a:latin typeface="楷体_GB2312" pitchFamily="1" charset="-122"/>
                <a:ea typeface="楷体_GB2312" pitchFamily="1" charset="-122"/>
              </a:rPr>
              <a:t> </a:t>
            </a:r>
            <a:r>
              <a:rPr lang="en-US" altLang="x-none" sz="2400" dirty="0">
                <a:solidFill>
                  <a:srgbClr val="000000"/>
                </a:solidFill>
                <a:latin typeface="楷体" panose="02010609060101010101" charset="-122"/>
                <a:ea typeface="楷体" panose="02010609060101010101" charset="-122"/>
              </a:rPr>
              <a:t>1.</a:t>
            </a:r>
            <a:r>
              <a:rPr lang="zh-CN" altLang="en-US" sz="2400" dirty="0">
                <a:solidFill>
                  <a:srgbClr val="000000"/>
                </a:solidFill>
                <a:latin typeface="楷体" panose="02010609060101010101" charset="-122"/>
                <a:ea typeface="楷体" panose="02010609060101010101" charset="-122"/>
              </a:rPr>
              <a:t>课程内容的设置理念</a:t>
            </a:r>
            <a:endParaRPr lang="zh-CN" altLang="en-US" sz="2400" dirty="0">
              <a:solidFill>
                <a:srgbClr val="000000"/>
              </a:solidFill>
              <a:latin typeface="楷体" panose="02010609060101010101" charset="-122"/>
              <a:ea typeface="楷体" panose="02010609060101010101" charset="-122"/>
            </a:endParaRPr>
          </a:p>
          <a:p>
            <a:pPr marL="457200" indent="-457200">
              <a:lnSpc>
                <a:spcPct val="80000"/>
              </a:lnSpc>
              <a:spcBef>
                <a:spcPct val="50000"/>
              </a:spcBef>
            </a:pPr>
            <a:r>
              <a:rPr lang="zh-CN" altLang="en-US" sz="2400" dirty="0">
                <a:solidFill>
                  <a:schemeClr val="tx1"/>
                </a:solidFill>
                <a:latin typeface="楷体" panose="02010609060101010101" charset="-122"/>
                <a:ea typeface="楷体" panose="02010609060101010101" charset="-122"/>
              </a:rPr>
              <a:t>   </a:t>
            </a:r>
            <a:r>
              <a:rPr lang="zh-CN" altLang="en-US" dirty="0">
                <a:solidFill>
                  <a:schemeClr val="tx1"/>
                </a:solidFill>
                <a:latin typeface="楷体" panose="02010609060101010101" charset="-122"/>
                <a:ea typeface="楷体" panose="02010609060101010101" charset="-122"/>
              </a:rPr>
              <a:t>具体内容包括：工程造价管理基础知识，工程造价构成，工程造价计价模</a:t>
            </a:r>
            <a:endParaRPr lang="zh-CN" altLang="en-US" dirty="0">
              <a:solidFill>
                <a:schemeClr val="tx1"/>
              </a:solidFill>
              <a:latin typeface="楷体" panose="02010609060101010101" charset="-122"/>
              <a:ea typeface="楷体" panose="02010609060101010101" charset="-122"/>
            </a:endParaRPr>
          </a:p>
          <a:p>
            <a:pPr marL="457200" indent="-457200">
              <a:lnSpc>
                <a:spcPct val="80000"/>
              </a:lnSpc>
              <a:spcBef>
                <a:spcPct val="50000"/>
              </a:spcBef>
            </a:pPr>
            <a:r>
              <a:rPr lang="zh-CN" altLang="en-US" dirty="0">
                <a:solidFill>
                  <a:schemeClr val="tx1"/>
                </a:solidFill>
                <a:latin typeface="楷体" panose="02010609060101010101" charset="-122"/>
                <a:ea typeface="楷体" panose="02010609060101010101" charset="-122"/>
              </a:rPr>
              <a:t>式，全过程工程造价管理（建设项目决策阶段、设计阶段、交易阶段、施工阶</a:t>
            </a:r>
            <a:endParaRPr lang="zh-CN" altLang="en-US" dirty="0">
              <a:solidFill>
                <a:schemeClr val="tx1"/>
              </a:solidFill>
              <a:latin typeface="楷体" panose="02010609060101010101" charset="-122"/>
              <a:ea typeface="楷体" panose="02010609060101010101" charset="-122"/>
            </a:endParaRPr>
          </a:p>
          <a:p>
            <a:pPr marL="457200" indent="-457200">
              <a:lnSpc>
                <a:spcPct val="80000"/>
              </a:lnSpc>
              <a:spcBef>
                <a:spcPct val="50000"/>
              </a:spcBef>
            </a:pPr>
            <a:r>
              <a:rPr lang="zh-CN" altLang="en-US" dirty="0">
                <a:solidFill>
                  <a:schemeClr val="tx1"/>
                </a:solidFill>
                <a:latin typeface="楷体" panose="02010609060101010101" charset="-122"/>
                <a:ea typeface="楷体" panose="02010609060101010101" charset="-122"/>
              </a:rPr>
              <a:t>段、竣工阶段工程造价管理的内容与方法）以及工程造价信息管理，共分</a:t>
            </a:r>
            <a:r>
              <a:rPr lang="en-US" altLang="x-none" dirty="0">
                <a:solidFill>
                  <a:schemeClr val="tx1"/>
                </a:solidFill>
                <a:latin typeface="楷体" panose="02010609060101010101" charset="-122"/>
                <a:ea typeface="楷体" panose="02010609060101010101" charset="-122"/>
              </a:rPr>
              <a:t>5</a:t>
            </a:r>
            <a:r>
              <a:rPr lang="zh-CN" altLang="en-US" dirty="0">
                <a:solidFill>
                  <a:schemeClr val="tx1"/>
                </a:solidFill>
                <a:latin typeface="楷体" panose="02010609060101010101" charset="-122"/>
                <a:ea typeface="楷体" panose="02010609060101010101" charset="-122"/>
              </a:rPr>
              <a:t>个学</a:t>
            </a:r>
            <a:endParaRPr lang="zh-CN" altLang="en-US" dirty="0">
              <a:solidFill>
                <a:schemeClr val="tx1"/>
              </a:solidFill>
              <a:latin typeface="楷体" panose="02010609060101010101" charset="-122"/>
              <a:ea typeface="楷体" panose="02010609060101010101" charset="-122"/>
            </a:endParaRPr>
          </a:p>
          <a:p>
            <a:pPr marL="457200" indent="-457200">
              <a:lnSpc>
                <a:spcPct val="80000"/>
              </a:lnSpc>
              <a:spcBef>
                <a:spcPct val="50000"/>
              </a:spcBef>
            </a:pPr>
            <a:r>
              <a:rPr lang="zh-CN" altLang="en-US" dirty="0">
                <a:solidFill>
                  <a:schemeClr val="tx1"/>
                </a:solidFill>
                <a:latin typeface="楷体" panose="02010609060101010101" charset="-122"/>
                <a:ea typeface="楷体" panose="02010609060101010101" charset="-122"/>
              </a:rPr>
              <a:t>习情境。学习任务中注重</a:t>
            </a:r>
            <a:r>
              <a:rPr lang="zh-CN" altLang="en-US" dirty="0">
                <a:solidFill>
                  <a:srgbClr val="FF0000"/>
                </a:solidFill>
                <a:latin typeface="楷体" panose="02010609060101010101" charset="-122"/>
                <a:ea typeface="楷体" panose="02010609060101010101" charset="-122"/>
              </a:rPr>
              <a:t>案例教学</a:t>
            </a:r>
            <a:r>
              <a:rPr lang="en-US" altLang="x-none" dirty="0">
                <a:solidFill>
                  <a:schemeClr val="tx1"/>
                </a:solidFill>
                <a:latin typeface="楷体" panose="02010609060101010101" charset="-122"/>
                <a:ea typeface="楷体" panose="02010609060101010101" charset="-122"/>
              </a:rPr>
              <a:t>,</a:t>
            </a:r>
            <a:r>
              <a:rPr lang="zh-CN" altLang="en-US" dirty="0">
                <a:solidFill>
                  <a:schemeClr val="tx1"/>
                </a:solidFill>
                <a:latin typeface="楷体" panose="02010609060101010101" charset="-122"/>
                <a:ea typeface="楷体" panose="02010609060101010101" charset="-122"/>
              </a:rPr>
              <a:t>用应用案例突出重点知识点，用综合应用案</a:t>
            </a:r>
            <a:endParaRPr lang="zh-CN" altLang="en-US" dirty="0">
              <a:solidFill>
                <a:schemeClr val="tx1"/>
              </a:solidFill>
              <a:latin typeface="楷体" panose="02010609060101010101" charset="-122"/>
              <a:ea typeface="楷体" panose="02010609060101010101" charset="-122"/>
            </a:endParaRPr>
          </a:p>
          <a:p>
            <a:pPr marL="457200" indent="-457200">
              <a:lnSpc>
                <a:spcPct val="80000"/>
              </a:lnSpc>
              <a:spcBef>
                <a:spcPct val="50000"/>
              </a:spcBef>
            </a:pPr>
            <a:r>
              <a:rPr lang="zh-CN" altLang="en-US" dirty="0">
                <a:solidFill>
                  <a:schemeClr val="tx1"/>
                </a:solidFill>
                <a:latin typeface="楷体" panose="02010609060101010101" charset="-122"/>
                <a:ea typeface="楷体" panose="02010609060101010101" charset="-122"/>
              </a:rPr>
              <a:t>例串联单元知识点，注重培养学生的造价管理能力。教学内容依据“理论以实践</a:t>
            </a:r>
            <a:endParaRPr lang="zh-CN" altLang="en-US" dirty="0">
              <a:solidFill>
                <a:schemeClr val="tx1"/>
              </a:solidFill>
              <a:latin typeface="楷体" panose="02010609060101010101" charset="-122"/>
              <a:ea typeface="楷体" panose="02010609060101010101" charset="-122"/>
            </a:endParaRPr>
          </a:p>
          <a:p>
            <a:pPr marL="457200" indent="-457200">
              <a:lnSpc>
                <a:spcPct val="80000"/>
              </a:lnSpc>
              <a:spcBef>
                <a:spcPct val="50000"/>
              </a:spcBef>
            </a:pPr>
            <a:r>
              <a:rPr lang="zh-CN" altLang="en-US" dirty="0">
                <a:solidFill>
                  <a:schemeClr val="tx1"/>
                </a:solidFill>
                <a:latin typeface="楷体" panose="02010609060101010101" charset="-122"/>
                <a:ea typeface="楷体" panose="02010609060101010101" charset="-122"/>
              </a:rPr>
              <a:t>为基础，实践以理论为指导，理论与实践紧密衔接”的教学宗旨，安排了六个综</a:t>
            </a:r>
            <a:endParaRPr lang="zh-CN" altLang="en-US" dirty="0">
              <a:solidFill>
                <a:schemeClr val="tx1"/>
              </a:solidFill>
              <a:latin typeface="楷体" panose="02010609060101010101" charset="-122"/>
              <a:ea typeface="楷体" panose="02010609060101010101" charset="-122"/>
            </a:endParaRPr>
          </a:p>
          <a:p>
            <a:pPr marL="457200" indent="-457200">
              <a:lnSpc>
                <a:spcPct val="80000"/>
              </a:lnSpc>
              <a:spcBef>
                <a:spcPct val="50000"/>
              </a:spcBef>
            </a:pPr>
            <a:r>
              <a:rPr lang="zh-CN" altLang="en-US" dirty="0">
                <a:solidFill>
                  <a:schemeClr val="tx1"/>
                </a:solidFill>
                <a:latin typeface="楷体" panose="02010609060101010101" charset="-122"/>
                <a:ea typeface="楷体" panose="02010609060101010101" charset="-122"/>
              </a:rPr>
              <a:t>合实训内容。 教学内容的选取和整合具有很强的针对性和适用性，为学生未职</a:t>
            </a:r>
            <a:endParaRPr lang="zh-CN" altLang="en-US" dirty="0">
              <a:solidFill>
                <a:schemeClr val="tx1"/>
              </a:solidFill>
              <a:latin typeface="楷体" panose="02010609060101010101" charset="-122"/>
              <a:ea typeface="楷体" panose="02010609060101010101" charset="-122"/>
            </a:endParaRPr>
          </a:p>
          <a:p>
            <a:pPr marL="457200" indent="-457200">
              <a:lnSpc>
                <a:spcPct val="80000"/>
              </a:lnSpc>
              <a:spcBef>
                <a:spcPct val="50000"/>
              </a:spcBef>
            </a:pPr>
            <a:r>
              <a:rPr lang="zh-CN" altLang="en-US" dirty="0">
                <a:solidFill>
                  <a:schemeClr val="tx1"/>
                </a:solidFill>
                <a:latin typeface="楷体" panose="02010609060101010101" charset="-122"/>
                <a:ea typeface="楷体" panose="02010609060101010101" charset="-122"/>
              </a:rPr>
              <a:t>业生涯规划和可持续发展奠定基础。</a:t>
            </a:r>
            <a:r>
              <a:rPr lang="zh-CN" altLang="en-US" dirty="0">
                <a:latin typeface="楷体" panose="02010609060101010101" charset="-122"/>
                <a:ea typeface="楷体" panose="02010609060101010101" charset="-122"/>
              </a:rPr>
              <a:t> </a:t>
            </a:r>
            <a:endParaRPr lang="zh-CN" altLang="en-US" dirty="0">
              <a:latin typeface="楷体" panose="02010609060101010101" charset="-122"/>
              <a:ea typeface="楷体" panose="0201060906010101010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17409"/>
          <p:cNvSpPr txBox="1"/>
          <p:nvPr/>
        </p:nvSpPr>
        <p:spPr>
          <a:xfrm>
            <a:off x="0" y="620713"/>
            <a:ext cx="6911975" cy="457200"/>
          </a:xfrm>
          <a:prstGeom prst="rect">
            <a:avLst/>
          </a:prstGeom>
          <a:noFill/>
          <a:ln w="9525">
            <a:noFill/>
          </a:ln>
        </p:spPr>
        <p:txBody>
          <a:bodyPr>
            <a:spAutoFit/>
          </a:bodyPr>
          <a:p>
            <a:pPr>
              <a:spcBef>
                <a:spcPct val="50000"/>
              </a:spcBef>
            </a:pPr>
            <a:r>
              <a:rPr lang="en-US" altLang="x-none" sz="2400" dirty="0">
                <a:solidFill>
                  <a:srgbClr val="800000"/>
                </a:solidFill>
                <a:latin typeface="楷体_GB2312" pitchFamily="1" charset="-122"/>
                <a:ea typeface="楷体_GB2312" pitchFamily="1" charset="-122"/>
              </a:rPr>
              <a:t>2</a:t>
            </a:r>
            <a:r>
              <a:rPr lang="zh-CN" altLang="en-US" sz="2400" dirty="0">
                <a:solidFill>
                  <a:srgbClr val="800000"/>
                </a:solidFill>
                <a:latin typeface="楷体_GB2312" pitchFamily="1" charset="-122"/>
                <a:ea typeface="楷体_GB2312" pitchFamily="1" charset="-122"/>
              </a:rPr>
              <a:t>、课程内容设计</a:t>
            </a:r>
            <a:endParaRPr lang="en-US" altLang="x-none" sz="2400" dirty="0">
              <a:solidFill>
                <a:srgbClr val="800000"/>
              </a:solidFill>
              <a:latin typeface="楷体_GB2312" pitchFamily="1" charset="-122"/>
              <a:ea typeface="楷体_GB2312" pitchFamily="1" charset="-122"/>
            </a:endParaRPr>
          </a:p>
        </p:txBody>
      </p:sp>
      <p:sp>
        <p:nvSpPr>
          <p:cNvPr id="17411" name="矩形 17410"/>
          <p:cNvSpPr/>
          <p:nvPr/>
        </p:nvSpPr>
        <p:spPr>
          <a:xfrm>
            <a:off x="0" y="5129213"/>
            <a:ext cx="9144000" cy="0"/>
          </a:xfrm>
          <a:prstGeom prst="rect">
            <a:avLst/>
          </a:prstGeom>
          <a:noFill/>
          <a:ln w="9525">
            <a:noFill/>
          </a:ln>
          <a:effectLst>
            <a:outerShdw dist="107763" dir="2699999" algn="ctr" rotWithShape="0">
              <a:schemeClr val="bg2"/>
            </a:outerShdw>
          </a:effectLst>
        </p:spPr>
        <p:txBody>
          <a:bodyPr wrap="non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graphicFrame>
        <p:nvGraphicFramePr>
          <p:cNvPr id="17412" name="内容占位符 17411"/>
          <p:cNvGraphicFramePr/>
          <p:nvPr>
            <p:ph/>
          </p:nvPr>
        </p:nvGraphicFramePr>
        <p:xfrm>
          <a:off x="303213" y="1628775"/>
          <a:ext cx="8516938" cy="4216400"/>
        </p:xfrm>
        <a:graphic>
          <a:graphicData uri="http://schemas.openxmlformats.org/drawingml/2006/table">
            <a:tbl>
              <a:tblPr/>
              <a:tblGrid>
                <a:gridCol w="1784350"/>
                <a:gridCol w="2844800"/>
                <a:gridCol w="3384550"/>
                <a:gridCol w="503238"/>
              </a:tblGrid>
              <a:tr h="43973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学习情境</a:t>
                      </a:r>
                      <a:endParaRPr lang="zh-CN" altLang="en-US" sz="1200" b="1">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学习任务</a:t>
                      </a:r>
                      <a:endParaRPr lang="zh-CN" altLang="en-US" sz="1200" b="1">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学习内容</a:t>
                      </a:r>
                      <a:endParaRPr lang="zh-CN" altLang="en-US" sz="1200" b="1">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课时</a:t>
                      </a:r>
                      <a:endParaRPr lang="zh-CN" altLang="en-US" sz="1200" b="1">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rowSpan="2">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情景一 工程造价控制                        基础知识</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1</a:t>
                      </a:r>
                      <a:r>
                        <a:rPr lang="zh-CN" altLang="en-US" sz="1200" b="1" dirty="0">
                          <a:solidFill>
                            <a:srgbClr val="000000"/>
                          </a:solidFill>
                          <a:latin typeface="楷体_GB2312" pitchFamily="1" charset="-122"/>
                          <a:ea typeface="楷体_GB2312" pitchFamily="1" charset="-122"/>
                        </a:rPr>
                        <a:t>工程造价的基本概念</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defTabSz="0">
                        <a:spcBef>
                          <a:spcPct val="0"/>
                        </a:spcBef>
                        <a:buClrTx/>
                        <a:buNone/>
                        <a:tabLst>
                          <a:tab pos="228600" algn="l"/>
                        </a:tabLst>
                      </a:pPr>
                      <a:r>
                        <a:rPr lang="en-US" altLang="zh-CN" sz="1200" b="1">
                          <a:solidFill>
                            <a:srgbClr val="000000"/>
                          </a:solidFill>
                          <a:latin typeface="楷体_GB2312" pitchFamily="1" charset="-122"/>
                          <a:ea typeface="楷体_GB2312" pitchFamily="1" charset="-122"/>
                        </a:rPr>
                        <a:t>1.</a:t>
                      </a:r>
                      <a:r>
                        <a:rPr lang="zh-CN" altLang="en-US" sz="1200" b="1">
                          <a:solidFill>
                            <a:srgbClr val="000000"/>
                          </a:solidFill>
                          <a:latin typeface="楷体_GB2312" pitchFamily="1" charset="-122"/>
                          <a:ea typeface="楷体_GB2312" pitchFamily="1" charset="-122"/>
                        </a:rPr>
                        <a:t>工程造价、工程造价管理</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None/>
                        <a:tabLst>
                          <a:tab pos="228600" algn="l"/>
                        </a:tabLst>
                      </a:pPr>
                      <a:r>
                        <a:rPr lang="en-US" altLang="zh-CN" sz="1200" b="1">
                          <a:solidFill>
                            <a:srgbClr val="000000"/>
                          </a:solidFill>
                          <a:latin typeface="楷体_GB2312" pitchFamily="1" charset="-122"/>
                          <a:ea typeface="楷体_GB2312" pitchFamily="1" charset="-122"/>
                        </a:rPr>
                        <a:t>2.</a:t>
                      </a:r>
                      <a:r>
                        <a:rPr lang="zh-CN" altLang="en-US" sz="1200" b="1">
                          <a:solidFill>
                            <a:srgbClr val="000000"/>
                          </a:solidFill>
                          <a:latin typeface="楷体_GB2312" pitchFamily="1" charset="-122"/>
                          <a:ea typeface="楷体_GB2312" pitchFamily="1" charset="-122"/>
                        </a:rPr>
                        <a:t>对工程造价计价与控制</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2</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638">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2</a:t>
                      </a:r>
                      <a:r>
                        <a:rPr lang="zh-CN" altLang="en-US" sz="1200" b="1" dirty="0">
                          <a:solidFill>
                            <a:srgbClr val="000000"/>
                          </a:solidFill>
                          <a:latin typeface="楷体_GB2312" pitchFamily="1" charset="-122"/>
                          <a:ea typeface="楷体_GB2312" pitchFamily="1" charset="-122"/>
                        </a:rPr>
                        <a:t>工程造价管理与控制</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274637">
                <a:tc rowSpan="6">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224155">
                        <a:spcBef>
                          <a:spcPct val="0"/>
                        </a:spcBef>
                        <a:buClrTx/>
                        <a:buNone/>
                      </a:pPr>
                      <a:r>
                        <a:rPr lang="zh-CN" altLang="en-US" sz="1200" b="1">
                          <a:solidFill>
                            <a:srgbClr val="000000"/>
                          </a:solidFill>
                          <a:latin typeface="楷体_GB2312" pitchFamily="1" charset="-122"/>
                          <a:ea typeface="楷体_GB2312" pitchFamily="1" charset="-122"/>
                        </a:rPr>
                        <a:t>情景二 工程造价构成</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1</a:t>
                      </a:r>
                      <a:r>
                        <a:rPr lang="zh-CN" altLang="en-US" sz="1200" b="1" dirty="0">
                          <a:solidFill>
                            <a:srgbClr val="000000"/>
                          </a:solidFill>
                          <a:latin typeface="楷体_GB2312" pitchFamily="1" charset="-122"/>
                          <a:ea typeface="楷体_GB2312" pitchFamily="1" charset="-122"/>
                        </a:rPr>
                        <a:t>工程造价构成</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6">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1.</a:t>
                      </a:r>
                      <a:r>
                        <a:rPr lang="zh-CN" altLang="en-US" sz="1200" b="1" dirty="0">
                          <a:solidFill>
                            <a:srgbClr val="000000"/>
                          </a:solidFill>
                          <a:latin typeface="楷体_GB2312" pitchFamily="1" charset="-122"/>
                          <a:ea typeface="楷体_GB2312" pitchFamily="1" charset="-122"/>
                        </a:rPr>
                        <a:t>建设项目投资构成和工程造价的构成</a:t>
                      </a:r>
                      <a:endParaRPr lang="zh-CN" altLang="en-US" sz="1200" b="1" dirty="0">
                        <a:solidFill>
                          <a:srgbClr val="000000"/>
                        </a:solidFill>
                        <a:latin typeface="楷体_GB2312" pitchFamily="1" charset="-122"/>
                        <a:ea typeface="楷体_GB2312" pitchFamily="1" charset="-122"/>
                      </a:endParaRPr>
                    </a:p>
                    <a:p>
                      <a:pPr marL="0" lvl="0" indent="0" eaLnBrk="0" hangingPunct="0">
                        <a:spcBef>
                          <a:spcPct val="0"/>
                        </a:spcBef>
                        <a:buClrTx/>
                        <a:buNone/>
                      </a:pPr>
                      <a:r>
                        <a:rPr lang="en-US" altLang="x-none" sz="1200" b="1" dirty="0">
                          <a:solidFill>
                            <a:srgbClr val="000000"/>
                          </a:solidFill>
                          <a:latin typeface="楷体_GB2312" pitchFamily="1" charset="-122"/>
                          <a:ea typeface="楷体_GB2312" pitchFamily="1" charset="-122"/>
                        </a:rPr>
                        <a:t>2.</a:t>
                      </a:r>
                      <a:r>
                        <a:rPr lang="zh-CN" altLang="en-US" sz="1200" b="1" dirty="0">
                          <a:solidFill>
                            <a:srgbClr val="000000"/>
                          </a:solidFill>
                          <a:latin typeface="楷体_GB2312" pitchFamily="1" charset="-122"/>
                          <a:ea typeface="楷体_GB2312" pitchFamily="1" charset="-122"/>
                        </a:rPr>
                        <a:t>建筑安装工程费</a:t>
                      </a:r>
                      <a:endParaRPr lang="zh-CN" altLang="en-US" sz="1200" b="1" dirty="0">
                        <a:solidFill>
                          <a:srgbClr val="000000"/>
                        </a:solidFill>
                        <a:latin typeface="楷体_GB2312" pitchFamily="1" charset="-122"/>
                        <a:ea typeface="楷体_GB2312" pitchFamily="1" charset="-122"/>
                      </a:endParaRPr>
                    </a:p>
                    <a:p>
                      <a:pPr marL="0" lvl="0" indent="0" eaLnBrk="0" hangingPunct="0">
                        <a:spcBef>
                          <a:spcPct val="0"/>
                        </a:spcBef>
                        <a:buClrTx/>
                        <a:buNone/>
                      </a:pPr>
                      <a:r>
                        <a:rPr lang="en-US" altLang="x-none" sz="1200" b="1" dirty="0">
                          <a:solidFill>
                            <a:srgbClr val="000000"/>
                          </a:solidFill>
                          <a:latin typeface="楷体_GB2312" pitchFamily="1" charset="-122"/>
                          <a:ea typeface="楷体_GB2312" pitchFamily="1" charset="-122"/>
                        </a:rPr>
                        <a:t>3.</a:t>
                      </a:r>
                      <a:r>
                        <a:rPr lang="zh-CN" altLang="en-US" sz="1200" b="1" dirty="0">
                          <a:solidFill>
                            <a:srgbClr val="000000"/>
                          </a:solidFill>
                          <a:latin typeface="楷体_GB2312" pitchFamily="1" charset="-122"/>
                          <a:ea typeface="楷体_GB2312" pitchFamily="1" charset="-122"/>
                        </a:rPr>
                        <a:t>设备及工器具购置费</a:t>
                      </a:r>
                      <a:endParaRPr lang="zh-CN" altLang="en-US" sz="1200" b="1" dirty="0">
                        <a:solidFill>
                          <a:srgbClr val="000000"/>
                        </a:solidFill>
                        <a:latin typeface="楷体_GB2312" pitchFamily="1" charset="-122"/>
                        <a:ea typeface="楷体_GB2312" pitchFamily="1" charset="-122"/>
                      </a:endParaRPr>
                    </a:p>
                    <a:p>
                      <a:pPr marL="0" lvl="0" indent="0" eaLnBrk="0" hangingPunct="0">
                        <a:spcBef>
                          <a:spcPct val="0"/>
                        </a:spcBef>
                        <a:buClrTx/>
                        <a:buNone/>
                      </a:pPr>
                      <a:r>
                        <a:rPr lang="en-US" altLang="x-none" sz="1200" b="1" dirty="0">
                          <a:solidFill>
                            <a:srgbClr val="000000"/>
                          </a:solidFill>
                          <a:latin typeface="楷体_GB2312" pitchFamily="1" charset="-122"/>
                          <a:ea typeface="楷体_GB2312" pitchFamily="1" charset="-122"/>
                        </a:rPr>
                        <a:t>4.</a:t>
                      </a:r>
                      <a:r>
                        <a:rPr lang="zh-CN" altLang="en-US" sz="1200" b="1" dirty="0">
                          <a:solidFill>
                            <a:srgbClr val="000000"/>
                          </a:solidFill>
                          <a:latin typeface="楷体_GB2312" pitchFamily="1" charset="-122"/>
                          <a:ea typeface="楷体_GB2312" pitchFamily="1" charset="-122"/>
                        </a:rPr>
                        <a:t>工程建设其他费用</a:t>
                      </a:r>
                      <a:endParaRPr lang="zh-CN" altLang="en-US" sz="1200" b="1" dirty="0">
                        <a:solidFill>
                          <a:srgbClr val="000000"/>
                        </a:solidFill>
                        <a:latin typeface="楷体_GB2312" pitchFamily="1" charset="-122"/>
                        <a:ea typeface="楷体_GB2312" pitchFamily="1" charset="-122"/>
                      </a:endParaRPr>
                    </a:p>
                    <a:p>
                      <a:pPr marL="0" lvl="0" indent="0" eaLnBrk="0" hangingPunct="0">
                        <a:spcBef>
                          <a:spcPct val="0"/>
                        </a:spcBef>
                        <a:buClrTx/>
                        <a:buNone/>
                      </a:pPr>
                      <a:r>
                        <a:rPr lang="en-US" altLang="x-none" sz="1200" b="1" dirty="0">
                          <a:solidFill>
                            <a:srgbClr val="000000"/>
                          </a:solidFill>
                          <a:latin typeface="楷体_GB2312" pitchFamily="1" charset="-122"/>
                          <a:ea typeface="楷体_GB2312" pitchFamily="1" charset="-122"/>
                        </a:rPr>
                        <a:t>5.</a:t>
                      </a:r>
                      <a:r>
                        <a:rPr lang="zh-CN" altLang="en-US" sz="1200" b="1" dirty="0">
                          <a:solidFill>
                            <a:srgbClr val="000000"/>
                          </a:solidFill>
                          <a:latin typeface="楷体_GB2312" pitchFamily="1" charset="-122"/>
                          <a:ea typeface="楷体_GB2312" pitchFamily="1" charset="-122"/>
                        </a:rPr>
                        <a:t>预备费</a:t>
                      </a:r>
                      <a:endParaRPr lang="zh-CN" altLang="en-US" sz="1200" b="1" dirty="0">
                        <a:solidFill>
                          <a:srgbClr val="000000"/>
                        </a:solidFill>
                        <a:latin typeface="楷体_GB2312" pitchFamily="1" charset="-122"/>
                        <a:ea typeface="楷体_GB2312" pitchFamily="1" charset="-122"/>
                      </a:endParaRPr>
                    </a:p>
                    <a:p>
                      <a:pPr marL="0" lvl="0" indent="0" eaLnBrk="0" hangingPunct="0">
                        <a:spcBef>
                          <a:spcPct val="0"/>
                        </a:spcBef>
                        <a:buClrTx/>
                        <a:buNone/>
                      </a:pPr>
                      <a:r>
                        <a:rPr lang="en-US" altLang="x-none" sz="1200" b="1" dirty="0">
                          <a:solidFill>
                            <a:srgbClr val="000000"/>
                          </a:solidFill>
                          <a:latin typeface="楷体_GB2312" pitchFamily="1" charset="-122"/>
                          <a:ea typeface="楷体_GB2312" pitchFamily="1" charset="-122"/>
                        </a:rPr>
                        <a:t>6.</a:t>
                      </a:r>
                      <a:r>
                        <a:rPr lang="zh-CN" altLang="en-US" sz="1200" b="1" dirty="0">
                          <a:solidFill>
                            <a:srgbClr val="000000"/>
                          </a:solidFill>
                          <a:latin typeface="楷体_GB2312" pitchFamily="1" charset="-122"/>
                          <a:ea typeface="楷体_GB2312" pitchFamily="1" charset="-122"/>
                        </a:rPr>
                        <a:t>建设期利息</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6">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8</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257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2 </a:t>
                      </a:r>
                      <a:r>
                        <a:rPr lang="zh-CN" altLang="en-US" sz="1200" b="1" dirty="0">
                          <a:solidFill>
                            <a:srgbClr val="000000"/>
                          </a:solidFill>
                          <a:latin typeface="楷体_GB2312" pitchFamily="1" charset="-122"/>
                          <a:ea typeface="楷体_GB2312" pitchFamily="1" charset="-122"/>
                        </a:rPr>
                        <a:t>建筑安装工程造价的构成</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095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3 </a:t>
                      </a:r>
                      <a:r>
                        <a:rPr lang="zh-CN" altLang="en-US" sz="1200" b="1" dirty="0">
                          <a:solidFill>
                            <a:srgbClr val="000000"/>
                          </a:solidFill>
                          <a:latin typeface="楷体_GB2312" pitchFamily="1" charset="-122"/>
                          <a:ea typeface="楷体_GB2312" pitchFamily="1" charset="-122"/>
                        </a:rPr>
                        <a:t>设备及工、器具购置费用的构成</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2226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4 </a:t>
                      </a:r>
                      <a:r>
                        <a:rPr lang="zh-CN" altLang="en-US" sz="1200" b="1" dirty="0">
                          <a:solidFill>
                            <a:srgbClr val="000000"/>
                          </a:solidFill>
                          <a:latin typeface="楷体_GB2312" pitchFamily="1" charset="-122"/>
                          <a:ea typeface="楷体_GB2312" pitchFamily="1" charset="-122"/>
                        </a:rPr>
                        <a:t>工程建设其他费用的构成</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492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5 </a:t>
                      </a:r>
                      <a:r>
                        <a:rPr lang="zh-CN" altLang="en-US" sz="1200" b="1" dirty="0">
                          <a:solidFill>
                            <a:srgbClr val="000000"/>
                          </a:solidFill>
                          <a:latin typeface="楷体_GB2312" pitchFamily="1" charset="-122"/>
                          <a:ea typeface="楷体_GB2312" pitchFamily="1" charset="-122"/>
                        </a:rPr>
                        <a:t>预备费、建设期贷款利息</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159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6 </a:t>
                      </a:r>
                      <a:r>
                        <a:rPr lang="zh-CN" altLang="en-US" sz="1200" b="1" dirty="0">
                          <a:solidFill>
                            <a:srgbClr val="000000"/>
                          </a:solidFill>
                          <a:latin typeface="楷体_GB2312" pitchFamily="1" charset="-122"/>
                          <a:ea typeface="楷体_GB2312" pitchFamily="1" charset="-122"/>
                        </a:rPr>
                        <a:t>世界银行建设项目费用构成</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434" name="内容占位符 18433"/>
          <p:cNvGraphicFramePr/>
          <p:nvPr>
            <p:ph/>
          </p:nvPr>
        </p:nvGraphicFramePr>
        <p:xfrm>
          <a:off x="250825" y="1557338"/>
          <a:ext cx="8516938" cy="4535488"/>
        </p:xfrm>
        <a:graphic>
          <a:graphicData uri="http://schemas.openxmlformats.org/drawingml/2006/table">
            <a:tbl>
              <a:tblPr/>
              <a:tblGrid>
                <a:gridCol w="433388"/>
                <a:gridCol w="1352550"/>
                <a:gridCol w="2679700"/>
                <a:gridCol w="3436937"/>
                <a:gridCol w="614363"/>
              </a:tblGrid>
              <a:tr h="415925">
                <a:tc rowSpan="11">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400" b="1">
                          <a:solidFill>
                            <a:srgbClr val="000000"/>
                          </a:solidFill>
                          <a:latin typeface="楷体_GB2312" pitchFamily="1" charset="-122"/>
                          <a:ea typeface="楷体_GB2312" pitchFamily="1" charset="-122"/>
                        </a:rPr>
                        <a:t>情</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景</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三</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工</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程</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造</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价</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控</a:t>
                      </a:r>
                      <a:endParaRPr lang="zh-CN" altLang="en-US" sz="1400" b="1">
                        <a:solidFill>
                          <a:srgbClr val="000000"/>
                        </a:solidFill>
                        <a:latin typeface="楷体_GB2312" pitchFamily="1" charset="-122"/>
                        <a:ea typeface="楷体_GB2312" pitchFamily="1" charset="-122"/>
                      </a:endParaRPr>
                    </a:p>
                    <a:p>
                      <a:pPr marL="0" lvl="0" indent="0">
                        <a:spcBef>
                          <a:spcPct val="0"/>
                        </a:spcBef>
                        <a:buClrTx/>
                        <a:buNone/>
                      </a:pPr>
                      <a:r>
                        <a:rPr lang="zh-CN" altLang="en-US" sz="1400" b="1">
                          <a:solidFill>
                            <a:srgbClr val="000000"/>
                          </a:solidFill>
                          <a:latin typeface="楷体_GB2312" pitchFamily="1" charset="-122"/>
                          <a:ea typeface="楷体_GB2312" pitchFamily="1" charset="-122"/>
                        </a:rPr>
                        <a:t>制</a:t>
                      </a:r>
                      <a:endParaRPr lang="zh-CN" altLang="en-US" sz="14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子情景</a:t>
                      </a:r>
                      <a:r>
                        <a:rPr lang="en-US" altLang="x-none" sz="1200" b="1" dirty="0">
                          <a:solidFill>
                            <a:srgbClr val="000000"/>
                          </a:solidFill>
                          <a:latin typeface="楷体_GB2312" pitchFamily="1" charset="-122"/>
                          <a:ea typeface="楷体_GB2312" pitchFamily="1" charset="-122"/>
                        </a:rPr>
                        <a:t>1 </a:t>
                      </a:r>
                      <a:r>
                        <a:rPr lang="zh-CN" altLang="en-US" sz="1200" b="1" dirty="0">
                          <a:solidFill>
                            <a:srgbClr val="000000"/>
                          </a:solidFill>
                          <a:latin typeface="楷体_GB2312" pitchFamily="1" charset="-122"/>
                          <a:ea typeface="楷体_GB2312" pitchFamily="1" charset="-122"/>
                        </a:rPr>
                        <a:t>建设项目决策阶段工程造价控制</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1</a:t>
                      </a:r>
                      <a:r>
                        <a:rPr lang="zh-CN" altLang="en-US" sz="1200" b="1" dirty="0">
                          <a:solidFill>
                            <a:srgbClr val="000000"/>
                          </a:solidFill>
                          <a:latin typeface="楷体_GB2312" pitchFamily="1" charset="-122"/>
                          <a:ea typeface="楷体_GB2312" pitchFamily="1" charset="-122"/>
                        </a:rPr>
                        <a:t>投资决策基本知识</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defTabSz="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建设项目投资决策基本知识</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 建设项目投资估算</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建设项目的财务评价</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14</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8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2 </a:t>
                      </a:r>
                      <a:r>
                        <a:rPr lang="zh-CN" altLang="en-US" sz="1200" b="1" dirty="0">
                          <a:solidFill>
                            <a:srgbClr val="000000"/>
                          </a:solidFill>
                          <a:latin typeface="楷体_GB2312" pitchFamily="1" charset="-122"/>
                          <a:ea typeface="楷体_GB2312" pitchFamily="1" charset="-122"/>
                        </a:rPr>
                        <a:t>投资估算的编制与审查</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159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3 </a:t>
                      </a:r>
                      <a:r>
                        <a:rPr lang="zh-CN" altLang="en-US" sz="1200" b="1" dirty="0">
                          <a:solidFill>
                            <a:srgbClr val="000000"/>
                          </a:solidFill>
                          <a:latin typeface="楷体_GB2312" pitchFamily="1" charset="-122"/>
                          <a:ea typeface="楷体_GB2312" pitchFamily="1" charset="-122"/>
                        </a:rPr>
                        <a:t>建设项目的经济评价</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175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224155">
                        <a:spcBef>
                          <a:spcPct val="0"/>
                        </a:spcBef>
                        <a:buClrTx/>
                        <a:buNone/>
                      </a:pPr>
                      <a:r>
                        <a:rPr lang="zh-CN" altLang="en-US" sz="1200" b="1" dirty="0">
                          <a:solidFill>
                            <a:srgbClr val="000000"/>
                          </a:solidFill>
                          <a:latin typeface="楷体_GB2312" pitchFamily="1" charset="-122"/>
                          <a:ea typeface="楷体_GB2312" pitchFamily="1" charset="-122"/>
                        </a:rPr>
                        <a:t>子情景</a:t>
                      </a:r>
                      <a:r>
                        <a:rPr lang="en-US" altLang="x-none" sz="1200" b="1" dirty="0">
                          <a:solidFill>
                            <a:srgbClr val="000000"/>
                          </a:solidFill>
                          <a:latin typeface="楷体_GB2312" pitchFamily="1" charset="-122"/>
                          <a:ea typeface="楷体_GB2312" pitchFamily="1" charset="-122"/>
                        </a:rPr>
                        <a:t>2  </a:t>
                      </a:r>
                      <a:r>
                        <a:rPr lang="zh-CN" altLang="en-US" sz="1200" b="1" dirty="0">
                          <a:solidFill>
                            <a:srgbClr val="000000"/>
                          </a:solidFill>
                          <a:latin typeface="楷体_GB2312" pitchFamily="1" charset="-122"/>
                          <a:ea typeface="楷体_GB2312" pitchFamily="1" charset="-122"/>
                        </a:rPr>
                        <a:t>建设项目设计阶段工程造价控制</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 任务</a:t>
                      </a:r>
                      <a:r>
                        <a:rPr lang="en-US" altLang="x-none" sz="1200" b="1" dirty="0">
                          <a:solidFill>
                            <a:srgbClr val="000000"/>
                          </a:solidFill>
                          <a:latin typeface="楷体_GB2312" pitchFamily="1" charset="-122"/>
                          <a:ea typeface="楷体_GB2312" pitchFamily="1" charset="-122"/>
                        </a:rPr>
                        <a:t>1 </a:t>
                      </a:r>
                      <a:r>
                        <a:rPr lang="zh-CN" altLang="en-US" sz="1200" b="1" dirty="0">
                          <a:solidFill>
                            <a:srgbClr val="000000"/>
                          </a:solidFill>
                          <a:latin typeface="楷体_GB2312" pitchFamily="1" charset="-122"/>
                          <a:ea typeface="楷体_GB2312" pitchFamily="1" charset="-122"/>
                        </a:rPr>
                        <a:t>工程设计基本知识</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defTabSz="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工程设计阶段工程造价管理的内容与方法</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价值工程在设计阶段对工程造价控制</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设计概算的编制的具体要求和方法</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施工图预算的编制与审查</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14</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64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2 </a:t>
                      </a:r>
                      <a:r>
                        <a:rPr lang="zh-CN" altLang="en-US" sz="1200" b="1" dirty="0">
                          <a:solidFill>
                            <a:srgbClr val="000000"/>
                          </a:solidFill>
                          <a:latin typeface="楷体_GB2312" pitchFamily="1" charset="-122"/>
                          <a:ea typeface="楷体_GB2312" pitchFamily="1" charset="-122"/>
                        </a:rPr>
                        <a:t>设计方案的优选与限额设计</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5064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3 </a:t>
                      </a:r>
                      <a:r>
                        <a:rPr lang="zh-CN" altLang="en-US" sz="1200" b="1" dirty="0">
                          <a:solidFill>
                            <a:srgbClr val="000000"/>
                          </a:solidFill>
                          <a:latin typeface="楷体_GB2312" pitchFamily="1" charset="-122"/>
                          <a:ea typeface="楷体_GB2312" pitchFamily="1" charset="-122"/>
                        </a:rPr>
                        <a:t>设计概算的编制与审核</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508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4 </a:t>
                      </a:r>
                      <a:r>
                        <a:rPr lang="zh-CN" altLang="en-US" sz="1200" b="1" dirty="0">
                          <a:solidFill>
                            <a:srgbClr val="000000"/>
                          </a:solidFill>
                          <a:latin typeface="楷体_GB2312" pitchFamily="1" charset="-122"/>
                          <a:ea typeface="楷体_GB2312" pitchFamily="1" charset="-122"/>
                        </a:rPr>
                        <a:t>施工图预算的编制与审核</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508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子情景</a:t>
                      </a:r>
                      <a:r>
                        <a:rPr lang="en-US" altLang="x-none" sz="1200" b="1" dirty="0">
                          <a:solidFill>
                            <a:srgbClr val="000000"/>
                          </a:solidFill>
                          <a:latin typeface="楷体_GB2312" pitchFamily="1" charset="-122"/>
                          <a:ea typeface="楷体_GB2312" pitchFamily="1" charset="-122"/>
                        </a:rPr>
                        <a:t>3 </a:t>
                      </a:r>
                      <a:r>
                        <a:rPr lang="zh-CN" altLang="en-US" sz="1200" b="1" dirty="0">
                          <a:solidFill>
                            <a:srgbClr val="000000"/>
                          </a:solidFill>
                          <a:latin typeface="楷体_GB2312" pitchFamily="1" charset="-122"/>
                          <a:ea typeface="楷体_GB2312" pitchFamily="1" charset="-122"/>
                        </a:rPr>
                        <a:t>建设项目交易阶段工程造价控制</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1 </a:t>
                      </a:r>
                      <a:r>
                        <a:rPr lang="zh-CN" altLang="en-US" sz="1200" b="1" dirty="0">
                          <a:solidFill>
                            <a:srgbClr val="000000"/>
                          </a:solidFill>
                          <a:latin typeface="楷体_GB2312" pitchFamily="1" charset="-122"/>
                          <a:ea typeface="楷体_GB2312" pitchFamily="1" charset="-122"/>
                        </a:rPr>
                        <a:t>招投标与工程造价管理</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defTabSz="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建设工程交易阶段造价控制的相关知识</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招标控制价</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投标报价</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合同价款</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12</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59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2 </a:t>
                      </a:r>
                      <a:r>
                        <a:rPr lang="zh-CN" altLang="en-US" sz="1200" b="1" dirty="0">
                          <a:solidFill>
                            <a:srgbClr val="000000"/>
                          </a:solidFill>
                          <a:latin typeface="楷体_GB2312" pitchFamily="1" charset="-122"/>
                          <a:ea typeface="楷体_GB2312" pitchFamily="1" charset="-122"/>
                        </a:rPr>
                        <a:t>招标控制价编制</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175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3  </a:t>
                      </a:r>
                      <a:r>
                        <a:rPr lang="zh-CN" altLang="en-US" sz="1200" b="1" dirty="0">
                          <a:solidFill>
                            <a:srgbClr val="000000"/>
                          </a:solidFill>
                          <a:latin typeface="楷体_GB2312" pitchFamily="1" charset="-122"/>
                          <a:ea typeface="楷体_GB2312" pitchFamily="1" charset="-122"/>
                        </a:rPr>
                        <a:t>投标报价分析</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3159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4  </a:t>
                      </a:r>
                      <a:r>
                        <a:rPr lang="zh-CN" altLang="en-US" sz="1200" b="1" dirty="0">
                          <a:solidFill>
                            <a:srgbClr val="000000"/>
                          </a:solidFill>
                          <a:latin typeface="楷体_GB2312" pitchFamily="1" charset="-122"/>
                          <a:ea typeface="楷体_GB2312" pitchFamily="1" charset="-122"/>
                        </a:rPr>
                        <a:t>工程合同价款的确定</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18474" name="文本框 18473"/>
          <p:cNvSpPr txBox="1"/>
          <p:nvPr/>
        </p:nvSpPr>
        <p:spPr>
          <a:xfrm>
            <a:off x="0" y="620713"/>
            <a:ext cx="6911975" cy="457200"/>
          </a:xfrm>
          <a:prstGeom prst="rect">
            <a:avLst/>
          </a:prstGeom>
          <a:noFill/>
          <a:ln w="9525">
            <a:noFill/>
          </a:ln>
        </p:spPr>
        <p:txBody>
          <a:bodyPr>
            <a:spAutoFit/>
          </a:bodyPr>
          <a:p>
            <a:pPr>
              <a:spcBef>
                <a:spcPct val="50000"/>
              </a:spcBef>
            </a:pPr>
            <a:r>
              <a:rPr lang="en-US" altLang="x-none" sz="2400" dirty="0">
                <a:solidFill>
                  <a:srgbClr val="800000"/>
                </a:solidFill>
                <a:latin typeface="楷体_GB2312" pitchFamily="1" charset="-122"/>
                <a:ea typeface="楷体_GB2312" pitchFamily="1" charset="-122"/>
              </a:rPr>
              <a:t>2</a:t>
            </a:r>
            <a:r>
              <a:rPr lang="zh-CN" altLang="en-US" sz="2400" dirty="0">
                <a:solidFill>
                  <a:srgbClr val="800000"/>
                </a:solidFill>
                <a:latin typeface="楷体_GB2312" pitchFamily="1" charset="-122"/>
                <a:ea typeface="楷体_GB2312" pitchFamily="1" charset="-122"/>
              </a:rPr>
              <a:t>、课程内容设计</a:t>
            </a:r>
            <a:endParaRPr lang="en-US" altLang="x-none" sz="2400" dirty="0">
              <a:solidFill>
                <a:srgbClr val="8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8" name="内容占位符 19457"/>
          <p:cNvGraphicFramePr/>
          <p:nvPr>
            <p:ph/>
          </p:nvPr>
        </p:nvGraphicFramePr>
        <p:xfrm>
          <a:off x="250825" y="1557338"/>
          <a:ext cx="8516938" cy="4608513"/>
        </p:xfrm>
        <a:graphic>
          <a:graphicData uri="http://schemas.openxmlformats.org/drawingml/2006/table">
            <a:tbl>
              <a:tblPr/>
              <a:tblGrid>
                <a:gridCol w="1409700"/>
                <a:gridCol w="2581275"/>
                <a:gridCol w="3878263"/>
                <a:gridCol w="647700"/>
              </a:tblGrid>
              <a:tr h="479425">
                <a:tc rowSpan="5">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224155">
                        <a:spcBef>
                          <a:spcPct val="0"/>
                        </a:spcBef>
                        <a:buClrTx/>
                        <a:buNone/>
                      </a:pPr>
                      <a:r>
                        <a:rPr lang="zh-CN" altLang="en-US" sz="1200" b="1" dirty="0">
                          <a:solidFill>
                            <a:srgbClr val="000000"/>
                          </a:solidFill>
                          <a:latin typeface="楷体_GB2312" pitchFamily="1" charset="-122"/>
                          <a:ea typeface="楷体_GB2312" pitchFamily="1" charset="-122"/>
                        </a:rPr>
                        <a:t>子情景</a:t>
                      </a:r>
                      <a:r>
                        <a:rPr lang="en-US" altLang="x-none" sz="1200" b="1" dirty="0">
                          <a:solidFill>
                            <a:srgbClr val="000000"/>
                          </a:solidFill>
                          <a:latin typeface="楷体_GB2312" pitchFamily="1" charset="-122"/>
                          <a:ea typeface="楷体_GB2312" pitchFamily="1" charset="-122"/>
                        </a:rPr>
                        <a:t>4 </a:t>
                      </a:r>
                      <a:r>
                        <a:rPr lang="zh-CN" altLang="en-US" sz="1200" b="1" dirty="0">
                          <a:solidFill>
                            <a:srgbClr val="000000"/>
                          </a:solidFill>
                          <a:latin typeface="楷体_GB2312" pitchFamily="1" charset="-122"/>
                          <a:ea typeface="楷体_GB2312" pitchFamily="1" charset="-122"/>
                        </a:rPr>
                        <a:t>建设项目施工阶段工程造价控制</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1  </a:t>
                      </a:r>
                      <a:r>
                        <a:rPr lang="zh-CN" altLang="en-US" sz="1200" b="1" dirty="0">
                          <a:solidFill>
                            <a:srgbClr val="000000"/>
                          </a:solidFill>
                          <a:latin typeface="楷体_GB2312" pitchFamily="1" charset="-122"/>
                          <a:ea typeface="楷体_GB2312" pitchFamily="1" charset="-122"/>
                        </a:rPr>
                        <a:t>工程预付款</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defTabSz="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编制资金使用计划</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Char char="•"/>
                        <a:tabLst>
                          <a:tab pos="228600" algn="l"/>
                        </a:tabLst>
                      </a:pPr>
                      <a:r>
                        <a:rPr lang="zh-CN" altLang="en-US" sz="1200" b="1">
                          <a:solidFill>
                            <a:srgbClr val="000000"/>
                          </a:solidFill>
                          <a:latin typeface="楷体_GB2312" pitchFamily="1" charset="-122"/>
                          <a:ea typeface="楷体_GB2312" pitchFamily="1" charset="-122"/>
                        </a:rPr>
                        <a:t>工程预付款</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Char char="•"/>
                        <a:tabLst>
                          <a:tab pos="228600" algn="l"/>
                        </a:tabLst>
                      </a:pPr>
                      <a:r>
                        <a:rPr lang="zh-CN" altLang="en-US" sz="1200" b="1">
                          <a:solidFill>
                            <a:srgbClr val="000000"/>
                          </a:solidFill>
                          <a:latin typeface="楷体_GB2312" pitchFamily="1" charset="-122"/>
                          <a:ea typeface="楷体_GB2312" pitchFamily="1" charset="-122"/>
                        </a:rPr>
                        <a:t>工程计量支付</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工程变更</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Char char="•"/>
                        <a:tabLst>
                          <a:tab pos="228600" algn="l"/>
                        </a:tabLst>
                      </a:pPr>
                      <a:r>
                        <a:rPr lang="zh-CN" altLang="en-US" sz="1200" b="1">
                          <a:solidFill>
                            <a:srgbClr val="000000"/>
                          </a:solidFill>
                          <a:latin typeface="楷体_GB2312" pitchFamily="1" charset="-122"/>
                          <a:ea typeface="楷体_GB2312" pitchFamily="1" charset="-122"/>
                        </a:rPr>
                        <a:t>工程索赔</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Char char="•"/>
                        <a:tabLst>
                          <a:tab pos="228600" algn="l"/>
                        </a:tabLst>
                      </a:pPr>
                      <a:r>
                        <a:rPr lang="zh-CN" altLang="en-US" sz="1200" b="1">
                          <a:solidFill>
                            <a:srgbClr val="000000"/>
                          </a:solidFill>
                          <a:latin typeface="楷体_GB2312" pitchFamily="1" charset="-122"/>
                          <a:ea typeface="楷体_GB2312" pitchFamily="1" charset="-122"/>
                        </a:rPr>
                        <a:t>偏差调整</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18</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2  </a:t>
                      </a:r>
                      <a:r>
                        <a:rPr lang="zh-CN" altLang="en-US" sz="1200" b="1" dirty="0">
                          <a:solidFill>
                            <a:srgbClr val="000000"/>
                          </a:solidFill>
                          <a:latin typeface="楷体_GB2312" pitchFamily="1" charset="-122"/>
                          <a:ea typeface="楷体_GB2312" pitchFamily="1" charset="-122"/>
                        </a:rPr>
                        <a:t>工程计量支付</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479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3  </a:t>
                      </a:r>
                      <a:r>
                        <a:rPr lang="zh-CN" altLang="en-US" sz="1200" b="1" dirty="0">
                          <a:solidFill>
                            <a:srgbClr val="000000"/>
                          </a:solidFill>
                          <a:latin typeface="楷体_GB2312" pitchFamily="1" charset="-122"/>
                          <a:ea typeface="楷体_GB2312" pitchFamily="1" charset="-122"/>
                        </a:rPr>
                        <a:t>工程变更</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479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4  </a:t>
                      </a:r>
                      <a:r>
                        <a:rPr lang="zh-CN" altLang="en-US" sz="1200" b="1" dirty="0">
                          <a:solidFill>
                            <a:srgbClr val="000000"/>
                          </a:solidFill>
                          <a:latin typeface="楷体_GB2312" pitchFamily="1" charset="-122"/>
                          <a:ea typeface="楷体_GB2312" pitchFamily="1" charset="-122"/>
                        </a:rPr>
                        <a:t>工程索赔</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479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5  </a:t>
                      </a:r>
                      <a:r>
                        <a:rPr lang="zh-CN" altLang="en-US" sz="1200" b="1" dirty="0">
                          <a:solidFill>
                            <a:srgbClr val="000000"/>
                          </a:solidFill>
                          <a:latin typeface="楷体_GB2312" pitchFamily="1" charset="-122"/>
                          <a:ea typeface="楷体_GB2312" pitchFamily="1" charset="-122"/>
                        </a:rPr>
                        <a:t>偏差调整</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481013">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224155">
                        <a:spcBef>
                          <a:spcPct val="0"/>
                        </a:spcBef>
                        <a:buClrTx/>
                        <a:buNone/>
                      </a:pPr>
                      <a:r>
                        <a:rPr lang="zh-CN" altLang="en-US" sz="1200" b="1" dirty="0">
                          <a:solidFill>
                            <a:srgbClr val="000000"/>
                          </a:solidFill>
                          <a:latin typeface="楷体_GB2312" pitchFamily="1" charset="-122"/>
                          <a:ea typeface="楷体_GB2312" pitchFamily="1" charset="-122"/>
                        </a:rPr>
                        <a:t>子情景</a:t>
                      </a:r>
                      <a:r>
                        <a:rPr lang="en-US" altLang="x-none" sz="1200" b="1" dirty="0">
                          <a:solidFill>
                            <a:srgbClr val="000000"/>
                          </a:solidFill>
                          <a:latin typeface="楷体_GB2312" pitchFamily="1" charset="-122"/>
                          <a:ea typeface="楷体_GB2312" pitchFamily="1" charset="-122"/>
                        </a:rPr>
                        <a:t>5 </a:t>
                      </a:r>
                      <a:r>
                        <a:rPr lang="zh-CN" altLang="en-US" sz="1200" b="1" dirty="0">
                          <a:solidFill>
                            <a:srgbClr val="000000"/>
                          </a:solidFill>
                          <a:latin typeface="楷体_GB2312" pitchFamily="1" charset="-122"/>
                          <a:ea typeface="楷体_GB2312" pitchFamily="1" charset="-122"/>
                        </a:rPr>
                        <a:t>建设项目竣工阶段工程造价控制</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1 </a:t>
                      </a:r>
                      <a:r>
                        <a:rPr lang="zh-CN" altLang="en-US" sz="1200" b="1" dirty="0">
                          <a:solidFill>
                            <a:srgbClr val="000000"/>
                          </a:solidFill>
                          <a:latin typeface="楷体_GB2312" pitchFamily="1" charset="-122"/>
                          <a:ea typeface="楷体_GB2312" pitchFamily="1" charset="-122"/>
                        </a:rPr>
                        <a:t>工程竣工结算</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defTabSz="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竣工结算的概念、结算文件的组成、竣工结算的编制及审核</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竣工决算的概念、编制和审核</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固定资产、无形资产、流动资产、其他资产等四种资产的确定方法</a:t>
                      </a:r>
                      <a:endParaRPr lang="zh-CN" altLang="en-US" sz="1200" b="1">
                        <a:solidFill>
                          <a:srgbClr val="000000"/>
                        </a:solidFill>
                        <a:latin typeface="楷体_GB2312" pitchFamily="1" charset="-122"/>
                        <a:ea typeface="楷体_GB2312" pitchFamily="1" charset="-122"/>
                      </a:endParaRPr>
                    </a:p>
                    <a:p>
                      <a:pPr marL="0" lvl="0" indent="0" defTabSz="0" eaLnBrk="0" hangingPunct="0">
                        <a:spcBef>
                          <a:spcPct val="0"/>
                        </a:spcBef>
                        <a:buClrTx/>
                        <a:buAutoNum type="arabicPeriod"/>
                        <a:tabLst>
                          <a:tab pos="228600" algn="l"/>
                        </a:tabLst>
                      </a:pPr>
                      <a:r>
                        <a:rPr lang="zh-CN" altLang="en-US" sz="1200" b="1">
                          <a:solidFill>
                            <a:srgbClr val="000000"/>
                          </a:solidFill>
                          <a:latin typeface="楷体_GB2312" pitchFamily="1" charset="-122"/>
                          <a:ea typeface="楷体_GB2312" pitchFamily="1" charset="-122"/>
                        </a:rPr>
                        <a:t>工程质量保证金的使用及保修费用的处理问题</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6</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2 </a:t>
                      </a:r>
                      <a:r>
                        <a:rPr lang="zh-CN" altLang="en-US" sz="1200" b="1" dirty="0">
                          <a:solidFill>
                            <a:srgbClr val="000000"/>
                          </a:solidFill>
                          <a:latin typeface="楷体_GB2312" pitchFamily="1" charset="-122"/>
                          <a:ea typeface="楷体_GB2312" pitchFamily="1" charset="-122"/>
                        </a:rPr>
                        <a:t>工程竣工决算</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4794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3 </a:t>
                      </a:r>
                      <a:r>
                        <a:rPr lang="zh-CN" altLang="en-US" sz="1200" b="1" dirty="0">
                          <a:solidFill>
                            <a:srgbClr val="000000"/>
                          </a:solidFill>
                          <a:latin typeface="楷体_GB2312" pitchFamily="1" charset="-122"/>
                          <a:ea typeface="楷体_GB2312" pitchFamily="1" charset="-122"/>
                        </a:rPr>
                        <a:t>新增资产价值的确定</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7715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任务</a:t>
                      </a:r>
                      <a:r>
                        <a:rPr lang="en-US" altLang="x-none" sz="1200" b="1" dirty="0">
                          <a:solidFill>
                            <a:srgbClr val="000000"/>
                          </a:solidFill>
                          <a:latin typeface="楷体_GB2312" pitchFamily="1" charset="-122"/>
                          <a:ea typeface="楷体_GB2312" pitchFamily="1" charset="-122"/>
                        </a:rPr>
                        <a:t>4 </a:t>
                      </a:r>
                      <a:r>
                        <a:rPr lang="zh-CN" altLang="en-US" sz="1200" b="1" dirty="0">
                          <a:solidFill>
                            <a:srgbClr val="000000"/>
                          </a:solidFill>
                          <a:latin typeface="楷体_GB2312" pitchFamily="1" charset="-122"/>
                          <a:ea typeface="楷体_GB2312" pitchFamily="1" charset="-122"/>
                        </a:rPr>
                        <a:t>竣工项目的保修回访</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19489" name="文本框 19488"/>
          <p:cNvSpPr txBox="1"/>
          <p:nvPr/>
        </p:nvSpPr>
        <p:spPr>
          <a:xfrm>
            <a:off x="0" y="620713"/>
            <a:ext cx="6911975" cy="457200"/>
          </a:xfrm>
          <a:prstGeom prst="rect">
            <a:avLst/>
          </a:prstGeom>
          <a:noFill/>
          <a:ln w="9525">
            <a:noFill/>
          </a:ln>
        </p:spPr>
        <p:txBody>
          <a:bodyPr>
            <a:spAutoFit/>
          </a:bodyPr>
          <a:p>
            <a:pPr>
              <a:spcBef>
                <a:spcPct val="50000"/>
              </a:spcBef>
            </a:pPr>
            <a:r>
              <a:rPr lang="en-US" altLang="x-none" sz="2400" dirty="0">
                <a:solidFill>
                  <a:srgbClr val="800000"/>
                </a:solidFill>
                <a:latin typeface="楷体_GB2312" pitchFamily="1" charset="-122"/>
                <a:ea typeface="楷体_GB2312" pitchFamily="1" charset="-122"/>
              </a:rPr>
              <a:t>2</a:t>
            </a:r>
            <a:r>
              <a:rPr lang="zh-CN" altLang="en-US" sz="2400" dirty="0">
                <a:solidFill>
                  <a:srgbClr val="800000"/>
                </a:solidFill>
                <a:latin typeface="楷体_GB2312" pitchFamily="1" charset="-122"/>
                <a:ea typeface="楷体_GB2312" pitchFamily="1" charset="-122"/>
              </a:rPr>
              <a:t>、课程内容设计</a:t>
            </a:r>
            <a:endParaRPr lang="en-US" altLang="x-none" sz="2400" dirty="0">
              <a:solidFill>
                <a:srgbClr val="8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占位符 21505"/>
          <p:cNvSpPr>
            <a:spLocks noGrp="1"/>
          </p:cNvSpPr>
          <p:nvPr>
            <p:ph type="body" idx="1"/>
          </p:nvPr>
        </p:nvSpPr>
        <p:spPr>
          <a:xfrm>
            <a:off x="179388" y="2133600"/>
            <a:ext cx="8516937" cy="2592388"/>
          </a:xfrm>
        </p:spPr>
        <p:txBody>
          <a:bodyPr/>
          <a:p>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2</a:t>
            </a:r>
            <a:r>
              <a:rPr lang="zh-CN" altLang="en-US" sz="2000" b="1" dirty="0">
                <a:solidFill>
                  <a:srgbClr val="000000"/>
                </a:solidFill>
                <a:latin typeface="楷体" panose="02010609060101010101" charset="-122"/>
                <a:ea typeface="楷体" panose="02010609060101010101" charset="-122"/>
              </a:rPr>
              <a:t>）实践教学内容：</a:t>
            </a:r>
            <a:endParaRPr lang="zh-CN" altLang="en-US" sz="2000" b="1" dirty="0">
              <a:solidFill>
                <a:srgbClr val="000000"/>
              </a:solidFill>
              <a:latin typeface="楷体" panose="02010609060101010101" charset="-122"/>
              <a:ea typeface="楷体" panose="02010609060101010101" charset="-122"/>
            </a:endParaRPr>
          </a:p>
          <a:p>
            <a:r>
              <a:rPr lang="zh-CN" altLang="en-US" sz="2000" b="1" dirty="0">
                <a:solidFill>
                  <a:srgbClr val="000000"/>
                </a:solidFill>
                <a:latin typeface="楷体" panose="02010609060101010101" charset="-122"/>
                <a:ea typeface="楷体" panose="02010609060101010101" charset="-122"/>
              </a:rPr>
              <a:t>在教学设计中，为了提高学生的实际分析能力，根据工程造价控制的内容，设计了六次综合实训，具体内容与要求见下表：</a:t>
            </a:r>
            <a:r>
              <a:rPr lang="zh-CN" altLang="en-US" dirty="0">
                <a:solidFill>
                  <a:srgbClr val="000000"/>
                </a:solidFill>
                <a:latin typeface="楷体" panose="02010609060101010101" charset="-122"/>
                <a:ea typeface="楷体" panose="02010609060101010101" charset="-122"/>
              </a:rPr>
              <a:t> </a:t>
            </a:r>
            <a:endParaRPr lang="zh-CN" altLang="en-US" dirty="0">
              <a:solidFill>
                <a:srgbClr val="000000"/>
              </a:solidFill>
              <a:latin typeface="楷体" panose="02010609060101010101" charset="-122"/>
              <a:ea typeface="楷体" panose="02010609060101010101" charset="-122"/>
            </a:endParaRPr>
          </a:p>
        </p:txBody>
      </p:sp>
      <p:sp>
        <p:nvSpPr>
          <p:cNvPr id="21507" name="文本框 21506"/>
          <p:cNvSpPr txBox="1"/>
          <p:nvPr/>
        </p:nvSpPr>
        <p:spPr>
          <a:xfrm>
            <a:off x="0" y="620713"/>
            <a:ext cx="6911975" cy="457200"/>
          </a:xfrm>
          <a:prstGeom prst="rect">
            <a:avLst/>
          </a:prstGeom>
          <a:noFill/>
          <a:ln w="9525">
            <a:noFill/>
          </a:ln>
        </p:spPr>
        <p:txBody>
          <a:bodyPr>
            <a:spAutoFit/>
          </a:bodyPr>
          <a:p>
            <a:pPr>
              <a:spcBef>
                <a:spcPct val="50000"/>
              </a:spcBef>
            </a:pPr>
            <a:r>
              <a:rPr lang="en-US" altLang="x-none" sz="2400" dirty="0">
                <a:solidFill>
                  <a:srgbClr val="800000"/>
                </a:solidFill>
                <a:latin typeface="楷体_GB2312" pitchFamily="1" charset="-122"/>
                <a:ea typeface="楷体_GB2312" pitchFamily="1" charset="-122"/>
              </a:rPr>
              <a:t>2</a:t>
            </a:r>
            <a:r>
              <a:rPr lang="zh-CN" altLang="en-US" sz="2400" dirty="0">
                <a:solidFill>
                  <a:srgbClr val="800000"/>
                </a:solidFill>
                <a:latin typeface="楷体_GB2312" pitchFamily="1" charset="-122"/>
                <a:ea typeface="楷体_GB2312" pitchFamily="1" charset="-122"/>
              </a:rPr>
              <a:t>、课程内容设计</a:t>
            </a:r>
            <a:endParaRPr lang="en-US" altLang="x-none" sz="2400" dirty="0">
              <a:solidFill>
                <a:srgbClr val="8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30" name="表格 22529"/>
          <p:cNvGraphicFramePr/>
          <p:nvPr/>
        </p:nvGraphicFramePr>
        <p:xfrm>
          <a:off x="395288" y="2236788"/>
          <a:ext cx="8208963" cy="3465513"/>
        </p:xfrm>
        <a:graphic>
          <a:graphicData uri="http://schemas.openxmlformats.org/drawingml/2006/table">
            <a:tbl>
              <a:tblPr/>
              <a:tblGrid>
                <a:gridCol w="1350963"/>
                <a:gridCol w="2555875"/>
                <a:gridCol w="3163887"/>
                <a:gridCol w="1138238"/>
              </a:tblGrid>
              <a:tr h="35083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序号</a:t>
                      </a:r>
                      <a:endParaRPr lang="zh-CN" altLang="en-US" sz="1200" b="1">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能力训练内容</a:t>
                      </a:r>
                      <a:endParaRPr lang="zh-CN" altLang="en-US" sz="1200" b="1">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训练要求</a:t>
                      </a:r>
                      <a:endParaRPr lang="zh-CN" altLang="en-US" sz="1200" b="1">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200" b="1">
                          <a:solidFill>
                            <a:srgbClr val="FF0000"/>
                          </a:solidFill>
                          <a:latin typeface="楷体_GB2312" pitchFamily="1" charset="-122"/>
                          <a:ea typeface="楷体_GB2312" pitchFamily="1" charset="-122"/>
                        </a:rPr>
                        <a:t>训练学时</a:t>
                      </a:r>
                      <a:endParaRPr lang="zh-CN" altLang="en-US" sz="1200" b="1">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8612">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综合实训一</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编制建设项目投资估算</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能根据投资估算的内容编制投资估算书</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4</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8613">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综合实训二</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编制单项工程概算书</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能根据概算书的要求编制概算书</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2</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7">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综合实训三</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设计阶段工程造价控制</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能运用价值工程进行设计阶段工程造价控制</a:t>
                      </a:r>
                      <a:endParaRPr lang="zh-CN" altLang="en-US" sz="1200" b="1">
                        <a:solidFill>
                          <a:srgbClr val="000000"/>
                        </a:solidFill>
                        <a:latin typeface="楷体_GB2312" pitchFamily="1" charset="-122"/>
                        <a:ea typeface="楷体_GB2312" pitchFamily="1"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2</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07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综合实训四</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编制招投标文件</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能按照标准施工招投标文件编制招标书和投标书</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4</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228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综合实训五</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工程索赔与价款结算</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能正确进行工程索赔处理</a:t>
                      </a:r>
                      <a:r>
                        <a:rPr lang="en-US" altLang="x-none" sz="1200" b="1" dirty="0">
                          <a:solidFill>
                            <a:srgbClr val="000000"/>
                          </a:solidFill>
                          <a:latin typeface="楷体_GB2312" pitchFamily="1" charset="-122"/>
                          <a:ea typeface="楷体_GB2312" pitchFamily="1" charset="-122"/>
                        </a:rPr>
                        <a:t>,</a:t>
                      </a:r>
                      <a:r>
                        <a:rPr lang="zh-CN" altLang="en-US" sz="1200" b="1" dirty="0">
                          <a:solidFill>
                            <a:srgbClr val="000000"/>
                          </a:solidFill>
                          <a:latin typeface="楷体_GB2312" pitchFamily="1" charset="-122"/>
                          <a:ea typeface="楷体_GB2312" pitchFamily="1" charset="-122"/>
                        </a:rPr>
                        <a:t>编写索赔报告</a:t>
                      </a:r>
                      <a:r>
                        <a:rPr lang="en-US" altLang="x-none" sz="1200" b="1" dirty="0">
                          <a:solidFill>
                            <a:srgbClr val="000000"/>
                          </a:solidFill>
                          <a:latin typeface="楷体_GB2312" pitchFamily="1" charset="-122"/>
                          <a:ea typeface="楷体_GB2312" pitchFamily="1" charset="-122"/>
                        </a:rPr>
                        <a:t>,</a:t>
                      </a:r>
                      <a:r>
                        <a:rPr lang="zh-CN" altLang="en-US" sz="1200" b="1" dirty="0">
                          <a:solidFill>
                            <a:srgbClr val="000000"/>
                          </a:solidFill>
                          <a:latin typeface="楷体_GB2312" pitchFamily="1" charset="-122"/>
                          <a:ea typeface="楷体_GB2312" pitchFamily="1" charset="-122"/>
                        </a:rPr>
                        <a:t>进行工程价款结算和投资偏差分析</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4</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3562">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综合实训六</a:t>
                      </a:r>
                      <a:endParaRPr lang="zh-CN" altLang="en-US" sz="1200" b="1">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编制竣工决算</a:t>
                      </a:r>
                      <a:r>
                        <a:rPr lang="en-US" altLang="x-none" sz="1200" b="1" dirty="0">
                          <a:solidFill>
                            <a:srgbClr val="000000"/>
                          </a:solidFill>
                          <a:latin typeface="楷体_GB2312" pitchFamily="1" charset="-122"/>
                          <a:ea typeface="楷体_GB2312" pitchFamily="1" charset="-122"/>
                        </a:rPr>
                        <a:t>,</a:t>
                      </a:r>
                      <a:r>
                        <a:rPr lang="zh-CN" altLang="en-US" sz="1200" b="1" dirty="0">
                          <a:solidFill>
                            <a:srgbClr val="000000"/>
                          </a:solidFill>
                          <a:latin typeface="楷体_GB2312" pitchFamily="1" charset="-122"/>
                          <a:ea typeface="楷体_GB2312" pitchFamily="1" charset="-122"/>
                        </a:rPr>
                        <a:t>确定新增资产</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dirty="0">
                          <a:solidFill>
                            <a:srgbClr val="000000"/>
                          </a:solidFill>
                          <a:latin typeface="楷体_GB2312" pitchFamily="1" charset="-122"/>
                          <a:ea typeface="楷体_GB2312" pitchFamily="1" charset="-122"/>
                        </a:rPr>
                        <a:t>能编制竣工决算</a:t>
                      </a:r>
                      <a:r>
                        <a:rPr lang="en-US" altLang="x-none" sz="1200" b="1" dirty="0">
                          <a:solidFill>
                            <a:srgbClr val="000000"/>
                          </a:solidFill>
                          <a:latin typeface="楷体_GB2312" pitchFamily="1" charset="-122"/>
                          <a:ea typeface="楷体_GB2312" pitchFamily="1" charset="-122"/>
                        </a:rPr>
                        <a:t>,</a:t>
                      </a:r>
                      <a:r>
                        <a:rPr lang="zh-CN" altLang="en-US" sz="1200" b="1" dirty="0">
                          <a:solidFill>
                            <a:srgbClr val="000000"/>
                          </a:solidFill>
                          <a:latin typeface="楷体_GB2312" pitchFamily="1" charset="-122"/>
                          <a:ea typeface="楷体_GB2312" pitchFamily="1" charset="-122"/>
                        </a:rPr>
                        <a:t>并正确进行新增资产的计算</a:t>
                      </a:r>
                      <a:endParaRPr lang="zh-CN" altLang="en-US"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4</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8613">
                <a:tc gridSpan="3">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b="1">
                          <a:solidFill>
                            <a:srgbClr val="000000"/>
                          </a:solidFill>
                          <a:latin typeface="楷体_GB2312" pitchFamily="1" charset="-122"/>
                          <a:ea typeface="楷体_GB2312" pitchFamily="1" charset="-122"/>
                        </a:rPr>
                        <a:t>合计</a:t>
                      </a:r>
                      <a:endParaRPr lang="zh-CN" altLang="en-US" sz="1200" b="1">
                        <a:solidFill>
                          <a:srgbClr val="000000"/>
                        </a:solidFill>
                        <a:latin typeface="楷体_GB2312" pitchFamily="1" charset="-122"/>
                        <a:ea typeface="楷体_GB2312" pitchFamily="1"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b="1" dirty="0">
                          <a:solidFill>
                            <a:srgbClr val="000000"/>
                          </a:solidFill>
                          <a:latin typeface="楷体_GB2312" pitchFamily="1" charset="-122"/>
                          <a:ea typeface="楷体_GB2312" pitchFamily="1" charset="-122"/>
                        </a:rPr>
                        <a:t>20</a:t>
                      </a:r>
                      <a:endParaRPr lang="en-US" altLang="x-none" sz="1200" b="1" dirty="0">
                        <a:solidFill>
                          <a:srgbClr val="000000"/>
                        </a:solidFill>
                        <a:latin typeface="楷体_GB2312" pitchFamily="1" charset="-122"/>
                        <a:ea typeface="楷体_GB2312" pitchFamily="1" charset="-122"/>
                      </a:endParaRPr>
                    </a:p>
                  </a:txBody>
                  <a:tcPr vert="horz"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2575" name="矩形 22574"/>
          <p:cNvSpPr/>
          <p:nvPr/>
        </p:nvSpPr>
        <p:spPr>
          <a:xfrm>
            <a:off x="0" y="4621213"/>
            <a:ext cx="9144000" cy="0"/>
          </a:xfrm>
          <a:prstGeom prst="rect">
            <a:avLst/>
          </a:prstGeom>
          <a:noFill/>
          <a:ln w="9525">
            <a:noFill/>
          </a:ln>
          <a:effectLst>
            <a:outerShdw dist="107763" dir="2699999" algn="ctr" rotWithShape="0">
              <a:schemeClr val="bg2"/>
            </a:outerShdw>
          </a:effectLst>
        </p:spPr>
        <p:txBody>
          <a:bodyPr wrap="none" anchor="ctr">
            <a:spAutoFit/>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76" name="文本框 22575"/>
          <p:cNvSpPr txBox="1"/>
          <p:nvPr/>
        </p:nvSpPr>
        <p:spPr>
          <a:xfrm>
            <a:off x="0" y="620713"/>
            <a:ext cx="6911975" cy="457200"/>
          </a:xfrm>
          <a:prstGeom prst="rect">
            <a:avLst/>
          </a:prstGeom>
          <a:noFill/>
          <a:ln w="9525">
            <a:noFill/>
          </a:ln>
        </p:spPr>
        <p:txBody>
          <a:bodyPr>
            <a:spAutoFit/>
          </a:bodyPr>
          <a:p>
            <a:pPr>
              <a:spcBef>
                <a:spcPct val="50000"/>
              </a:spcBef>
            </a:pPr>
            <a:r>
              <a:rPr lang="en-US" altLang="x-none" sz="2400" dirty="0">
                <a:solidFill>
                  <a:srgbClr val="800000"/>
                </a:solidFill>
                <a:latin typeface="楷体_GB2312" pitchFamily="1" charset="-122"/>
                <a:ea typeface="楷体_GB2312" pitchFamily="1" charset="-122"/>
              </a:rPr>
              <a:t>2</a:t>
            </a:r>
            <a:r>
              <a:rPr lang="zh-CN" altLang="en-US" sz="2400" dirty="0">
                <a:solidFill>
                  <a:srgbClr val="800000"/>
                </a:solidFill>
                <a:latin typeface="楷体_GB2312" pitchFamily="1" charset="-122"/>
                <a:ea typeface="楷体_GB2312" pitchFamily="1" charset="-122"/>
              </a:rPr>
              <a:t>、课程内容设计</a:t>
            </a:r>
            <a:endParaRPr lang="en-US" altLang="x-none" sz="2400" dirty="0">
              <a:solidFill>
                <a:srgbClr val="8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23553"/>
          <p:cNvSpPr txBox="1"/>
          <p:nvPr/>
        </p:nvSpPr>
        <p:spPr>
          <a:xfrm>
            <a:off x="0" y="620713"/>
            <a:ext cx="6911975"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三、教学实施</a:t>
            </a:r>
            <a:endParaRPr lang="en-US" altLang="x-none" sz="2800" dirty="0">
              <a:solidFill>
                <a:srgbClr val="000000"/>
              </a:solidFill>
              <a:latin typeface="Arial" panose="020B0604020202020204" pitchFamily="34" charset="0"/>
              <a:ea typeface="楷体_GB2312" pitchFamily="1" charset="-122"/>
            </a:endParaRPr>
          </a:p>
        </p:txBody>
      </p:sp>
      <p:grpSp>
        <p:nvGrpSpPr>
          <p:cNvPr id="23555" name="组合 23554"/>
          <p:cNvGrpSpPr/>
          <p:nvPr/>
        </p:nvGrpSpPr>
        <p:grpSpPr>
          <a:xfrm>
            <a:off x="3654425" y="2735263"/>
            <a:ext cx="2212975" cy="2214562"/>
            <a:chOff x="0" y="0"/>
            <a:chExt cx="1074" cy="1075"/>
          </a:xfrm>
        </p:grpSpPr>
        <p:sp>
          <p:nvSpPr>
            <p:cNvPr id="23556" name="椭圆 23555"/>
            <p:cNvSpPr/>
            <p:nvPr/>
          </p:nvSpPr>
          <p:spPr>
            <a:xfrm>
              <a:off x="0" y="0"/>
              <a:ext cx="1074" cy="1075"/>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p>
              <a:endParaRPr lang="zh-CN" altLang="en-US"/>
            </a:p>
          </p:txBody>
        </p:sp>
        <p:sp>
          <p:nvSpPr>
            <p:cNvPr id="23557" name="椭圆 23556"/>
            <p:cNvSpPr/>
            <p:nvPr/>
          </p:nvSpPr>
          <p:spPr>
            <a:xfrm>
              <a:off x="13" y="6"/>
              <a:ext cx="1049" cy="1048"/>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p>
              <a:endParaRPr lang="zh-CN" altLang="en-US"/>
            </a:p>
          </p:txBody>
        </p:sp>
        <p:sp>
          <p:nvSpPr>
            <p:cNvPr id="23558" name="椭圆 23557"/>
            <p:cNvSpPr/>
            <p:nvPr/>
          </p:nvSpPr>
          <p:spPr>
            <a:xfrm>
              <a:off x="24" y="16"/>
              <a:ext cx="998" cy="980"/>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p>
              <a:endParaRPr lang="zh-CN" altLang="en-US"/>
            </a:p>
          </p:txBody>
        </p:sp>
        <p:sp>
          <p:nvSpPr>
            <p:cNvPr id="23559" name="椭圆 23558"/>
            <p:cNvSpPr/>
            <p:nvPr/>
          </p:nvSpPr>
          <p:spPr>
            <a:xfrm>
              <a:off x="82" y="44"/>
              <a:ext cx="888" cy="795"/>
            </a:xfrm>
            <a:prstGeom prst="ellipse">
              <a:avLst/>
            </a:prstGeom>
            <a:gradFill rotWithShape="1">
              <a:gsLst>
                <a:gs pos="0">
                  <a:srgbClr val="D6E1E2">
                    <a:gamma/>
                    <a:tint val="0"/>
                    <a:invGamma/>
                  </a:srgbClr>
                </a:gs>
                <a:gs pos="100000">
                  <a:srgbClr val="D6E1E2">
                    <a:alpha val="37999"/>
                  </a:srgbClr>
                </a:gs>
              </a:gsLst>
              <a:lin ang="5400000" scaled="1"/>
              <a:tileRect/>
            </a:gradFill>
            <a:ln w="9525">
              <a:noFill/>
            </a:ln>
          </p:spPr>
          <p:txBody>
            <a:bodyPr/>
            <a:p>
              <a:endParaRPr lang="zh-CN" altLang="en-US"/>
            </a:p>
          </p:txBody>
        </p:sp>
      </p:grpSp>
      <p:sp>
        <p:nvSpPr>
          <p:cNvPr id="23560" name="圆角矩形 23559"/>
          <p:cNvSpPr/>
          <p:nvPr/>
        </p:nvSpPr>
        <p:spPr>
          <a:xfrm>
            <a:off x="6462713" y="4005263"/>
            <a:ext cx="2286000" cy="720725"/>
          </a:xfrm>
          <a:prstGeom prst="roundRect">
            <a:avLst>
              <a:gd name="adj" fmla="val 8333"/>
            </a:avLst>
          </a:prstGeom>
          <a:solidFill>
            <a:srgbClr val="769FD0">
              <a:alpha val="93999"/>
            </a:srgbClr>
          </a:solidFill>
          <a:ln w="9525" cap="flat" cmpd="sng">
            <a:solidFill>
              <a:schemeClr val="bg1"/>
            </a:solidFill>
            <a:prstDash val="solid"/>
            <a:headEnd type="none" w="med" len="med"/>
            <a:tailEnd type="none" w="med" len="med"/>
          </a:ln>
          <a:effectLst>
            <a:outerShdw dist="74053" dir="1857825" algn="ctr" rotWithShape="0">
              <a:schemeClr val="bg2">
                <a:alpha val="50000"/>
              </a:schemeClr>
            </a:outerShdw>
          </a:effectLst>
        </p:spPr>
        <p:txBody>
          <a:bodyPr lIns="90000" tIns="46800" rIns="90000" bIns="46800" anchor="ctr"/>
          <a:p>
            <a:pPr algn="ctr"/>
            <a:r>
              <a:rPr lang="zh-CN" altLang="en-US" sz="2400" b="0" dirty="0">
                <a:latin typeface="Arial" panose="020B0604020202020204" pitchFamily="34" charset="0"/>
                <a:ea typeface="黑体" panose="02010609060101010101" charset="-122"/>
              </a:rPr>
              <a:t>情境教学法</a:t>
            </a:r>
            <a:r>
              <a:rPr lang="zh-CN" altLang="en-US" sz="2800" b="0" dirty="0">
                <a:solidFill>
                  <a:schemeClr val="tx2"/>
                </a:solidFill>
                <a:latin typeface="Arial" panose="020B0604020202020204" pitchFamily="34" charset="0"/>
                <a:ea typeface="黑体" panose="02010609060101010101" charset="-122"/>
              </a:rPr>
              <a:t> </a:t>
            </a:r>
            <a:endParaRPr lang="zh-CN" altLang="en-US" sz="2800" b="0" dirty="0">
              <a:solidFill>
                <a:schemeClr val="tx2"/>
              </a:solidFill>
              <a:latin typeface="Arial" panose="020B0604020202020204" pitchFamily="34" charset="0"/>
              <a:ea typeface="黑体" panose="02010609060101010101" charset="-122"/>
            </a:endParaRPr>
          </a:p>
        </p:txBody>
      </p:sp>
      <p:sp>
        <p:nvSpPr>
          <p:cNvPr id="23561" name="圆角矩形 23560"/>
          <p:cNvSpPr/>
          <p:nvPr/>
        </p:nvSpPr>
        <p:spPr>
          <a:xfrm>
            <a:off x="5886450" y="1771650"/>
            <a:ext cx="2286000" cy="720725"/>
          </a:xfrm>
          <a:prstGeom prst="roundRect">
            <a:avLst>
              <a:gd name="adj" fmla="val 8333"/>
            </a:avLst>
          </a:prstGeom>
          <a:solidFill>
            <a:srgbClr val="769FD0">
              <a:alpha val="93999"/>
            </a:srgbClr>
          </a:solidFill>
          <a:ln w="9525" cap="flat" cmpd="sng">
            <a:solidFill>
              <a:schemeClr val="bg1"/>
            </a:solidFill>
            <a:prstDash val="solid"/>
            <a:headEnd type="none" w="med" len="med"/>
            <a:tailEnd type="none" w="med" len="med"/>
          </a:ln>
          <a:effectLst>
            <a:outerShdw dist="74053" dir="1857825" algn="ctr" rotWithShape="0">
              <a:schemeClr val="bg2">
                <a:alpha val="50000"/>
              </a:schemeClr>
            </a:outerShdw>
          </a:effectLst>
        </p:spPr>
        <p:txBody>
          <a:bodyPr lIns="90000" tIns="46800" rIns="90000" bIns="46800" anchor="ctr"/>
          <a:p>
            <a:pPr algn="ctr"/>
            <a:r>
              <a:rPr lang="zh-CN" altLang="en-US" sz="2400" b="0" dirty="0">
                <a:latin typeface="Arial" panose="020B0604020202020204" pitchFamily="34" charset="0"/>
                <a:ea typeface="黑体" panose="02010609060101010101" charset="-122"/>
              </a:rPr>
              <a:t>自学辅导法</a:t>
            </a:r>
            <a:r>
              <a:rPr lang="zh-CN" altLang="en-US" sz="2800" b="0" dirty="0">
                <a:solidFill>
                  <a:schemeClr val="tx2"/>
                </a:solidFill>
                <a:latin typeface="Arial" panose="020B0604020202020204" pitchFamily="34" charset="0"/>
                <a:ea typeface="黑体" panose="02010609060101010101" charset="-122"/>
              </a:rPr>
              <a:t> </a:t>
            </a:r>
            <a:endParaRPr lang="zh-CN" altLang="en-US" sz="2800" b="0" dirty="0">
              <a:solidFill>
                <a:schemeClr val="tx2"/>
              </a:solidFill>
              <a:latin typeface="Arial" panose="020B0604020202020204" pitchFamily="34" charset="0"/>
              <a:ea typeface="黑体" panose="02010609060101010101" charset="-122"/>
            </a:endParaRPr>
          </a:p>
        </p:txBody>
      </p:sp>
      <p:sp>
        <p:nvSpPr>
          <p:cNvPr id="23562" name="圆角矩形 23561"/>
          <p:cNvSpPr/>
          <p:nvPr/>
        </p:nvSpPr>
        <p:spPr>
          <a:xfrm>
            <a:off x="827088" y="4005263"/>
            <a:ext cx="2286000" cy="720725"/>
          </a:xfrm>
          <a:prstGeom prst="roundRect">
            <a:avLst>
              <a:gd name="adj" fmla="val 8333"/>
            </a:avLst>
          </a:prstGeom>
          <a:solidFill>
            <a:srgbClr val="6699FF">
              <a:alpha val="93999"/>
            </a:srgbClr>
          </a:solidFill>
          <a:ln w="9525" cap="flat" cmpd="sng">
            <a:solidFill>
              <a:schemeClr val="bg1"/>
            </a:solidFill>
            <a:prstDash val="solid"/>
            <a:headEnd type="none" w="med" len="med"/>
            <a:tailEnd type="none" w="med" len="med"/>
          </a:ln>
          <a:effectLst>
            <a:outerShdw dist="74053" dir="1857825" algn="ctr" rotWithShape="0">
              <a:schemeClr val="bg2">
                <a:alpha val="50000"/>
              </a:schemeClr>
            </a:outerShdw>
          </a:effectLst>
        </p:spPr>
        <p:txBody>
          <a:bodyPr lIns="90000" tIns="46800" rIns="90000" bIns="46800" anchor="ctr"/>
          <a:p>
            <a:pPr algn="ctr"/>
            <a:r>
              <a:rPr lang="zh-CN" altLang="en-US" sz="2400" b="0" dirty="0">
                <a:latin typeface="Arial" panose="020B0604020202020204" pitchFamily="34" charset="0"/>
                <a:ea typeface="黑体" panose="02010609060101010101" charset="-122"/>
              </a:rPr>
              <a:t>案例教学法</a:t>
            </a:r>
            <a:r>
              <a:rPr lang="zh-CN" altLang="en-US" sz="2800" b="0" dirty="0">
                <a:solidFill>
                  <a:schemeClr val="tx2"/>
                </a:solidFill>
                <a:latin typeface="Arial" panose="020B0604020202020204" pitchFamily="34" charset="0"/>
                <a:ea typeface="黑体" panose="02010609060101010101" charset="-122"/>
              </a:rPr>
              <a:t> </a:t>
            </a:r>
            <a:endParaRPr lang="zh-CN" altLang="en-US" sz="2800" b="0" dirty="0">
              <a:solidFill>
                <a:schemeClr val="tx2"/>
              </a:solidFill>
              <a:latin typeface="Arial" panose="020B0604020202020204" pitchFamily="34" charset="0"/>
              <a:ea typeface="黑体" panose="02010609060101010101" charset="-122"/>
            </a:endParaRPr>
          </a:p>
        </p:txBody>
      </p:sp>
      <p:grpSp>
        <p:nvGrpSpPr>
          <p:cNvPr id="23563" name="组合 23562"/>
          <p:cNvGrpSpPr>
            <a:grpSpLocks noChangeAspect="1"/>
          </p:cNvGrpSpPr>
          <p:nvPr/>
        </p:nvGrpSpPr>
        <p:grpSpPr>
          <a:xfrm>
            <a:off x="2916238" y="2016125"/>
            <a:ext cx="3521075" cy="3644900"/>
            <a:chOff x="0" y="0"/>
            <a:chExt cx="2218" cy="2296"/>
          </a:xfrm>
        </p:grpSpPr>
        <p:pic>
          <p:nvPicPr>
            <p:cNvPr id="23564" name="图片 23563" descr="Blue Curved Arrow Small"/>
            <p:cNvPicPr>
              <a:picLocks noChangeAspect="1"/>
            </p:cNvPicPr>
            <p:nvPr/>
          </p:nvPicPr>
          <p:blipFill>
            <a:blip r:embed="rId1"/>
            <a:stretch>
              <a:fillRect/>
            </a:stretch>
          </p:blipFill>
          <p:spPr>
            <a:xfrm rot="9236861" flipH="1" flipV="1">
              <a:off x="268" y="0"/>
              <a:ext cx="1298" cy="676"/>
            </a:xfrm>
            <a:prstGeom prst="rect">
              <a:avLst/>
            </a:prstGeom>
            <a:noFill/>
            <a:ln w="9525">
              <a:noFill/>
            </a:ln>
          </p:spPr>
        </p:pic>
        <p:pic>
          <p:nvPicPr>
            <p:cNvPr id="23565" name="图片 23564" descr="Blue Curved Arrow Small"/>
            <p:cNvPicPr>
              <a:picLocks noChangeAspect="1"/>
            </p:cNvPicPr>
            <p:nvPr/>
          </p:nvPicPr>
          <p:blipFill>
            <a:blip r:embed="rId1"/>
            <a:stretch>
              <a:fillRect/>
            </a:stretch>
          </p:blipFill>
          <p:spPr>
            <a:xfrm rot="13845448" flipH="1" flipV="1">
              <a:off x="1231" y="311"/>
              <a:ext cx="1298" cy="676"/>
            </a:xfrm>
            <a:prstGeom prst="rect">
              <a:avLst/>
            </a:prstGeom>
            <a:noFill/>
            <a:ln w="9525">
              <a:noFill/>
            </a:ln>
          </p:spPr>
        </p:pic>
        <p:pic>
          <p:nvPicPr>
            <p:cNvPr id="23566" name="图片 23565" descr="Blue Curved Arrow Small"/>
            <p:cNvPicPr>
              <a:picLocks noChangeAspect="1"/>
            </p:cNvPicPr>
            <p:nvPr/>
          </p:nvPicPr>
          <p:blipFill>
            <a:blip r:embed="rId1"/>
            <a:stretch>
              <a:fillRect/>
            </a:stretch>
          </p:blipFill>
          <p:spPr>
            <a:xfrm rot="18072991" flipH="1" flipV="1">
              <a:off x="1186" y="1309"/>
              <a:ext cx="1298" cy="676"/>
            </a:xfrm>
            <a:prstGeom prst="rect">
              <a:avLst/>
            </a:prstGeom>
            <a:noFill/>
            <a:ln w="9525">
              <a:noFill/>
            </a:ln>
          </p:spPr>
        </p:pic>
        <p:pic>
          <p:nvPicPr>
            <p:cNvPr id="23567" name="图片 23566" descr="Blue Curved Arrow Small"/>
            <p:cNvPicPr>
              <a:picLocks noChangeAspect="1"/>
            </p:cNvPicPr>
            <p:nvPr/>
          </p:nvPicPr>
          <p:blipFill>
            <a:blip r:embed="rId1"/>
            <a:stretch>
              <a:fillRect/>
            </a:stretch>
          </p:blipFill>
          <p:spPr>
            <a:xfrm rot="596931" flipH="1" flipV="1">
              <a:off x="331" y="1592"/>
              <a:ext cx="1298" cy="676"/>
            </a:xfrm>
            <a:prstGeom prst="rect">
              <a:avLst/>
            </a:prstGeom>
            <a:noFill/>
            <a:ln w="9525">
              <a:noFill/>
            </a:ln>
          </p:spPr>
        </p:pic>
        <p:pic>
          <p:nvPicPr>
            <p:cNvPr id="23568" name="图片 23567" descr="Blue Curved Arrow Small"/>
            <p:cNvPicPr>
              <a:picLocks noChangeAspect="1"/>
            </p:cNvPicPr>
            <p:nvPr/>
          </p:nvPicPr>
          <p:blipFill>
            <a:blip r:embed="rId1"/>
            <a:stretch>
              <a:fillRect/>
            </a:stretch>
          </p:blipFill>
          <p:spPr>
            <a:xfrm rot="4881077" flipH="1" flipV="1">
              <a:off x="-311" y="873"/>
              <a:ext cx="1298" cy="676"/>
            </a:xfrm>
            <a:prstGeom prst="rect">
              <a:avLst/>
            </a:prstGeom>
            <a:noFill/>
            <a:ln w="9525">
              <a:noFill/>
            </a:ln>
          </p:spPr>
        </p:pic>
      </p:grpSp>
      <p:sp>
        <p:nvSpPr>
          <p:cNvPr id="23569" name="圆角矩形 23568"/>
          <p:cNvSpPr/>
          <p:nvPr/>
        </p:nvSpPr>
        <p:spPr>
          <a:xfrm>
            <a:off x="1368425" y="1773238"/>
            <a:ext cx="2286000" cy="720725"/>
          </a:xfrm>
          <a:prstGeom prst="roundRect">
            <a:avLst>
              <a:gd name="adj" fmla="val 8333"/>
            </a:avLst>
          </a:prstGeom>
          <a:solidFill>
            <a:srgbClr val="769FD0">
              <a:alpha val="93999"/>
            </a:srgbClr>
          </a:solidFill>
          <a:ln w="9525" cap="flat" cmpd="sng">
            <a:solidFill>
              <a:schemeClr val="bg1"/>
            </a:solidFill>
            <a:prstDash val="solid"/>
            <a:headEnd type="none" w="med" len="med"/>
            <a:tailEnd type="none" w="med" len="med"/>
          </a:ln>
          <a:effectLst>
            <a:outerShdw dist="74053" dir="1857825" algn="ctr" rotWithShape="0">
              <a:schemeClr val="bg2">
                <a:alpha val="50000"/>
              </a:schemeClr>
            </a:outerShdw>
          </a:effectLst>
        </p:spPr>
        <p:txBody>
          <a:bodyPr lIns="90000" tIns="46800" rIns="90000" bIns="46800" anchor="ctr"/>
          <a:p>
            <a:pPr algn="ctr"/>
            <a:r>
              <a:rPr lang="zh-CN" altLang="en-US" sz="2400" b="0" dirty="0">
                <a:latin typeface="Arial" panose="020B0604020202020204" pitchFamily="34" charset="0"/>
                <a:ea typeface="黑体" panose="02010609060101010101" charset="-122"/>
              </a:rPr>
              <a:t>引导发现法</a:t>
            </a:r>
            <a:endParaRPr lang="zh-CN" altLang="en-US" sz="2400" b="0" dirty="0">
              <a:latin typeface="Arial" panose="020B0604020202020204" pitchFamily="34" charset="0"/>
              <a:ea typeface="黑体" panose="02010609060101010101" charset="-122"/>
            </a:endParaRPr>
          </a:p>
        </p:txBody>
      </p:sp>
      <p:sp>
        <p:nvSpPr>
          <p:cNvPr id="23570" name="圆角矩形 23569"/>
          <p:cNvSpPr/>
          <p:nvPr/>
        </p:nvSpPr>
        <p:spPr>
          <a:xfrm>
            <a:off x="3341688" y="5516563"/>
            <a:ext cx="2736850" cy="720725"/>
          </a:xfrm>
          <a:prstGeom prst="roundRect">
            <a:avLst>
              <a:gd name="adj" fmla="val 8333"/>
            </a:avLst>
          </a:prstGeom>
          <a:solidFill>
            <a:srgbClr val="769FD0">
              <a:alpha val="93999"/>
            </a:srgbClr>
          </a:solidFill>
          <a:ln w="9525" cap="flat" cmpd="sng">
            <a:solidFill>
              <a:schemeClr val="bg1"/>
            </a:solidFill>
            <a:prstDash val="solid"/>
            <a:headEnd type="none" w="med" len="med"/>
            <a:tailEnd type="none" w="med" len="med"/>
          </a:ln>
          <a:effectLst>
            <a:outerShdw dist="74053" dir="1857825" algn="ctr" rotWithShape="0">
              <a:schemeClr val="bg2">
                <a:alpha val="50000"/>
              </a:schemeClr>
            </a:outerShdw>
          </a:effectLst>
        </p:spPr>
        <p:txBody>
          <a:bodyPr lIns="90000" tIns="46800" rIns="90000" bIns="46800" anchor="ctr"/>
          <a:p>
            <a:pPr algn="ctr"/>
            <a:r>
              <a:rPr lang="zh-CN" altLang="en-US" sz="2400" b="0" dirty="0">
                <a:latin typeface="Arial" panose="020B0604020202020204" pitchFamily="34" charset="0"/>
                <a:ea typeface="黑体" panose="02010609060101010101" charset="-122"/>
              </a:rPr>
              <a:t>实训作业法</a:t>
            </a:r>
            <a:r>
              <a:rPr lang="zh-CN" altLang="en-US" sz="2800" b="0" dirty="0">
                <a:solidFill>
                  <a:schemeClr val="tx2"/>
                </a:solidFill>
                <a:latin typeface="Arial" panose="020B0604020202020204" pitchFamily="34" charset="0"/>
                <a:ea typeface="黑体" panose="02010609060101010101" charset="-122"/>
              </a:rPr>
              <a:t> </a:t>
            </a:r>
            <a:endParaRPr lang="zh-CN" altLang="en-US" sz="2800" b="0" dirty="0">
              <a:solidFill>
                <a:schemeClr val="tx2"/>
              </a:solidFill>
              <a:latin typeface="Arial" panose="020B0604020202020204" pitchFamily="34" charset="0"/>
              <a:ea typeface="黑体" panose="02010609060101010101" charset="-122"/>
            </a:endParaRPr>
          </a:p>
        </p:txBody>
      </p:sp>
      <p:sp>
        <p:nvSpPr>
          <p:cNvPr id="23571" name="矩形 23570"/>
          <p:cNvSpPr/>
          <p:nvPr/>
        </p:nvSpPr>
        <p:spPr>
          <a:xfrm>
            <a:off x="3995738" y="3213100"/>
            <a:ext cx="1512887" cy="304800"/>
          </a:xfrm>
          <a:prstGeom prst="rect">
            <a:avLst/>
          </a:prstGeom>
          <a:noFill/>
          <a:ln w="9525">
            <a:noFill/>
          </a:ln>
        </p:spPr>
        <p:txBody>
          <a:bodyPr lIns="90000" tIns="46800" rIns="90000" bIns="46800">
            <a:spAutoFit/>
          </a:bodyPr>
          <a:p>
            <a:endParaRPr lang="zh-CN" altLang="en-US" sz="1400" dirty="0">
              <a:solidFill>
                <a:schemeClr val="tx1"/>
              </a:solidFill>
              <a:effectLst>
                <a:outerShdw blurRad="38100" dist="38100" dir="2700000">
                  <a:srgbClr val="C0C0C0"/>
                </a:outerShdw>
              </a:effectLst>
              <a:latin typeface="Arial" panose="020B0604020202020204" pitchFamily="34" charset="0"/>
              <a:ea typeface="黑体" panose="02010609060101010101" charset="-122"/>
            </a:endParaRPr>
          </a:p>
        </p:txBody>
      </p:sp>
      <p:sp>
        <p:nvSpPr>
          <p:cNvPr id="23572" name="文本框 23571"/>
          <p:cNvSpPr txBox="1"/>
          <p:nvPr/>
        </p:nvSpPr>
        <p:spPr>
          <a:xfrm>
            <a:off x="3565525" y="3557588"/>
            <a:ext cx="2314575" cy="519112"/>
          </a:xfrm>
          <a:prstGeom prst="rect">
            <a:avLst/>
          </a:prstGeom>
          <a:noFill/>
          <a:ln w="9525">
            <a:noFill/>
          </a:ln>
        </p:spPr>
        <p:txBody>
          <a:bodyPr lIns="90000" tIns="46800" rIns="90000" bIns="46800" anchor="t"/>
          <a:p>
            <a:pPr algn="ctr"/>
            <a:r>
              <a:rPr lang="zh-CN" altLang="en-US" sz="2400" dirty="0">
                <a:solidFill>
                  <a:srgbClr val="FF0000"/>
                </a:solidFill>
                <a:latin typeface="Arial" panose="020B0604020202020204" pitchFamily="34" charset="0"/>
                <a:ea typeface="黑体" panose="02010609060101010101" charset="-122"/>
              </a:rPr>
              <a:t>启发式教学</a:t>
            </a:r>
            <a:endParaRPr lang="zh-CN" altLang="en-US" sz="2400" dirty="0">
              <a:solidFill>
                <a:srgbClr val="FF0000"/>
              </a:solidFill>
              <a:latin typeface="Arial" panose="020B0604020202020204" pitchFamily="34" charset="0"/>
              <a:ea typeface="黑体" panose="02010609060101010101" charset="-122"/>
            </a:endParaRPr>
          </a:p>
        </p:txBody>
      </p:sp>
      <p:sp>
        <p:nvSpPr>
          <p:cNvPr id="23573" name="文本框 23572"/>
          <p:cNvSpPr txBox="1"/>
          <p:nvPr/>
        </p:nvSpPr>
        <p:spPr>
          <a:xfrm>
            <a:off x="179388" y="1628775"/>
            <a:ext cx="936625" cy="1554163"/>
          </a:xfrm>
          <a:prstGeom prst="rect">
            <a:avLst/>
          </a:prstGeom>
          <a:noFill/>
          <a:ln w="9525">
            <a:noFill/>
          </a:ln>
          <a:effectLst>
            <a:outerShdw dist="35921" dir="2699999" algn="ctr" rotWithShape="0">
              <a:schemeClr val="bg2"/>
            </a:outerShdw>
          </a:effectLst>
        </p:spPr>
        <p:txBody>
          <a:bodyPr>
            <a:spAutoFit/>
          </a:bodyPr>
          <a:p>
            <a:pPr>
              <a:spcBef>
                <a:spcPct val="50000"/>
              </a:spcBef>
            </a:pPr>
            <a:r>
              <a:rPr lang="zh-CN" altLang="en-US" sz="2400" dirty="0">
                <a:solidFill>
                  <a:srgbClr val="000000"/>
                </a:solidFill>
                <a:latin typeface="Verdana" panose="020B0604030504040204" pitchFamily="2" charset="0"/>
                <a:ea typeface="楷体_GB2312" pitchFamily="1" charset="-122"/>
              </a:rPr>
              <a:t>1.</a:t>
            </a:r>
            <a:endParaRPr lang="zh-CN" altLang="en-US" sz="2400" dirty="0">
              <a:solidFill>
                <a:srgbClr val="000000"/>
              </a:solidFill>
              <a:latin typeface="Verdana" panose="020B0604030504040204" pitchFamily="2" charset="0"/>
              <a:ea typeface="楷体_GB2312" pitchFamily="1" charset="-122"/>
            </a:endParaRPr>
          </a:p>
          <a:p>
            <a:pPr>
              <a:spcBef>
                <a:spcPct val="50000"/>
              </a:spcBef>
            </a:pPr>
            <a:r>
              <a:rPr lang="zh-CN" altLang="en-US" sz="2400" dirty="0">
                <a:solidFill>
                  <a:srgbClr val="000000"/>
                </a:solidFill>
                <a:latin typeface="Verdana" panose="020B0604030504040204" pitchFamily="2" charset="0"/>
                <a:ea typeface="楷体_GB2312" pitchFamily="1" charset="-122"/>
              </a:rPr>
              <a:t>教学</a:t>
            </a:r>
            <a:endParaRPr lang="zh-CN" altLang="en-US" sz="2400" dirty="0">
              <a:solidFill>
                <a:srgbClr val="000000"/>
              </a:solidFill>
              <a:latin typeface="Verdana" panose="020B0604030504040204" pitchFamily="2" charset="0"/>
              <a:ea typeface="楷体_GB2312" pitchFamily="1" charset="-122"/>
            </a:endParaRPr>
          </a:p>
          <a:p>
            <a:pPr>
              <a:spcBef>
                <a:spcPct val="50000"/>
              </a:spcBef>
            </a:pPr>
            <a:r>
              <a:rPr lang="zh-CN" altLang="en-US" sz="2400" dirty="0">
                <a:solidFill>
                  <a:srgbClr val="000000"/>
                </a:solidFill>
                <a:latin typeface="Verdana" panose="020B0604030504040204" pitchFamily="2" charset="0"/>
                <a:ea typeface="楷体_GB2312" pitchFamily="1" charset="-122"/>
              </a:rPr>
              <a:t>方法</a:t>
            </a:r>
            <a:r>
              <a:rPr lang="zh-CN" altLang="en-US" dirty="0">
                <a:latin typeface="Verdana" panose="020B0604030504040204" pitchFamily="2" charset="0"/>
                <a:ea typeface="楷体_GB2312" pitchFamily="1" charset="-122"/>
              </a:rPr>
              <a:t> </a:t>
            </a:r>
            <a:endParaRPr lang="zh-CN" altLang="en-US" dirty="0">
              <a:latin typeface="Verdana" panose="020B0604030504040204" pitchFamily="2"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p:cTn id="7" dur="2000" fill="hold"/>
                                        <p:tgtEl>
                                          <p:spTgt spid="23563"/>
                                        </p:tgtEl>
                                        <p:attrNameLst>
                                          <p:attrName>ppt_w</p:attrName>
                                        </p:attrNameLst>
                                      </p:cBhvr>
                                      <p:tavLst>
                                        <p:tav tm="0">
                                          <p:val>
                                            <p:fltVal val="0.000000"/>
                                          </p:val>
                                        </p:tav>
                                        <p:tav tm="100000">
                                          <p:val>
                                            <p:strVal val="#ppt_w"/>
                                          </p:val>
                                        </p:tav>
                                      </p:tavLst>
                                    </p:anim>
                                    <p:anim calcmode="lin" valueType="num">
                                      <p:cBhvr>
                                        <p:cTn id="8" dur="2000" fill="hold"/>
                                        <p:tgtEl>
                                          <p:spTgt spid="23563"/>
                                        </p:tgtEl>
                                        <p:attrNameLst>
                                          <p:attrName>ppt_h</p:attrName>
                                        </p:attrNameLst>
                                      </p:cBhvr>
                                      <p:tavLst>
                                        <p:tav tm="0">
                                          <p:val>
                                            <p:fltVal val="0.000000"/>
                                          </p:val>
                                        </p:tav>
                                        <p:tav tm="100000">
                                          <p:val>
                                            <p:strVal val="#ppt_h"/>
                                          </p:val>
                                        </p:tav>
                                      </p:tavLst>
                                    </p:anim>
                                    <p:anim calcmode="lin" valueType="num">
                                      <p:cBhvr>
                                        <p:cTn id="9" dur="2000" fill="hold"/>
                                        <p:tgtEl>
                                          <p:spTgt spid="23563"/>
                                        </p:tgtEl>
                                        <p:attrNameLst>
                                          <p:attrName>style.rotation</p:attrName>
                                        </p:attrNameLst>
                                      </p:cBhvr>
                                      <p:tavLst>
                                        <p:tav tm="0">
                                          <p:val>
                                            <p:fltVal val="360.000000"/>
                                          </p:val>
                                        </p:tav>
                                        <p:tav tm="100000">
                                          <p:val>
                                            <p:fltVal val="0.000000"/>
                                          </p:val>
                                        </p:tav>
                                      </p:tavLst>
                                    </p:anim>
                                    <p:animEffect transition="in" filter="fade">
                                      <p:cBhvr>
                                        <p:cTn id="10" dur="2000"/>
                                        <p:tgtEl>
                                          <p:spTgt spid="23563"/>
                                        </p:tgtEl>
                                      </p:cBhvr>
                                    </p:animEffect>
                                  </p:childTnLst>
                                </p:cTn>
                              </p:par>
                            </p:childTnLst>
                          </p:cTn>
                        </p:par>
                        <p:par>
                          <p:cTn id="11" fill="hold">
                            <p:stCondLst>
                              <p:cond delay="2000"/>
                            </p:stCondLst>
                            <p:childTnLst>
                              <p:par>
                                <p:cTn id="12" presetID="1" presetClass="entr" presetSubtype="0" fill="hold" grpId="0" nodeType="afterEffect">
                                  <p:stCondLst>
                                    <p:cond delay="1000"/>
                                  </p:stCondLst>
                                  <p:childTnLst>
                                    <p:set>
                                      <p:cBhvr>
                                        <p:cTn id="13" dur="1" fill="hold">
                                          <p:stCondLst>
                                            <p:cond delay="0"/>
                                          </p:stCondLst>
                                        </p:cTn>
                                        <p:tgtEl>
                                          <p:spTgt spid="23569"/>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1000"/>
                                  </p:stCondLst>
                                  <p:childTnLst>
                                    <p:set>
                                      <p:cBhvr>
                                        <p:cTn id="16" dur="1" fill="hold">
                                          <p:stCondLst>
                                            <p:cond delay="0"/>
                                          </p:stCondLst>
                                        </p:cTn>
                                        <p:tgtEl>
                                          <p:spTgt spid="23562"/>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grpId="0" nodeType="afterEffect">
                                  <p:stCondLst>
                                    <p:cond delay="1000"/>
                                  </p:stCondLst>
                                  <p:childTnLst>
                                    <p:set>
                                      <p:cBhvr>
                                        <p:cTn id="19" dur="1" fill="hold">
                                          <p:stCondLst>
                                            <p:cond delay="0"/>
                                          </p:stCondLst>
                                        </p:cTn>
                                        <p:tgtEl>
                                          <p:spTgt spid="23570"/>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grpId="0" nodeType="afterEffect">
                                  <p:stCondLst>
                                    <p:cond delay="1000"/>
                                  </p:stCondLst>
                                  <p:childTnLst>
                                    <p:set>
                                      <p:cBhvr>
                                        <p:cTn id="22" dur="1" fill="hold">
                                          <p:stCondLst>
                                            <p:cond delay="0"/>
                                          </p:stCondLst>
                                        </p:cTn>
                                        <p:tgtEl>
                                          <p:spTgt spid="23560"/>
                                        </p:tgtEl>
                                        <p:attrNameLst>
                                          <p:attrName>style.visibility</p:attrName>
                                        </p:attrNameLst>
                                      </p:cBhvr>
                                      <p:to>
                                        <p:strVal val="visible"/>
                                      </p:to>
                                    </p:set>
                                  </p:childTnLst>
                                </p:cTn>
                              </p:par>
                            </p:childTnLst>
                          </p:cTn>
                        </p:par>
                        <p:par>
                          <p:cTn id="23" fill="hold">
                            <p:stCondLst>
                              <p:cond delay="6000"/>
                            </p:stCondLst>
                            <p:childTnLst>
                              <p:par>
                                <p:cTn id="24" presetID="1" presetClass="entr" presetSubtype="0" fill="hold" grpId="0" nodeType="afterEffect">
                                  <p:stCondLst>
                                    <p:cond delay="1000"/>
                                  </p:stCondLst>
                                  <p:childTnLst>
                                    <p:set>
                                      <p:cBhvr>
                                        <p:cTn id="25"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9" grpId="0" animBg="1"/>
      <p:bldP spid="235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35" name="文本框 5134"/>
          <p:cNvSpPr txBox="1"/>
          <p:nvPr/>
        </p:nvSpPr>
        <p:spPr>
          <a:xfrm>
            <a:off x="0" y="555625"/>
            <a:ext cx="7524750" cy="579438"/>
          </a:xfrm>
          <a:prstGeom prst="rect">
            <a:avLst/>
          </a:prstGeom>
          <a:noFill/>
          <a:ln w="9525">
            <a:noFill/>
          </a:ln>
        </p:spPr>
        <p:txBody>
          <a:bodyPr>
            <a:spAutoFit/>
          </a:bodyPr>
          <a:p>
            <a:pPr>
              <a:spcBef>
                <a:spcPct val="50000"/>
              </a:spcBef>
            </a:pPr>
            <a:r>
              <a:rPr lang="zh-CN" altLang="en-US" sz="3200" dirty="0">
                <a:solidFill>
                  <a:srgbClr val="FF0000"/>
                </a:solidFill>
                <a:latin typeface="Arial" panose="020B0604020202020204" pitchFamily="34" charset="0"/>
                <a:ea typeface="宋体" panose="02010600030101010101" pitchFamily="2" charset="-122"/>
              </a:rPr>
              <a:t> 第一部分 课程整体设计</a:t>
            </a:r>
            <a:endParaRPr lang="zh-CN" altLang="en-US" sz="3200" dirty="0">
              <a:solidFill>
                <a:srgbClr val="FF0000"/>
              </a:solidFill>
              <a:latin typeface="Arial" panose="020B0604020202020204" pitchFamily="34" charset="0"/>
              <a:ea typeface="宋体" panose="02010600030101010101" pitchFamily="2" charset="-122"/>
            </a:endParaRPr>
          </a:p>
        </p:txBody>
      </p:sp>
      <p:sp>
        <p:nvSpPr>
          <p:cNvPr id="5151" name="云形标注 5150"/>
          <p:cNvSpPr/>
          <p:nvPr/>
        </p:nvSpPr>
        <p:spPr>
          <a:xfrm>
            <a:off x="7092950" y="1989138"/>
            <a:ext cx="1908175" cy="2160587"/>
          </a:xfrm>
          <a:prstGeom prst="cloudCallout">
            <a:avLst>
              <a:gd name="adj1" fmla="val -43750"/>
              <a:gd name="adj2" fmla="val 70000"/>
            </a:avLst>
          </a:prstGeom>
          <a:noFill/>
          <a:ln w="9525">
            <a:noFill/>
          </a:ln>
        </p:spPr>
        <p:txBody>
          <a:bodyPr anchor="ctr"/>
          <a:p>
            <a:pPr algn="ctr" eaLnBrk="0" hangingPunct="0">
              <a:spcBef>
                <a:spcPct val="50000"/>
              </a:spcBef>
            </a:pPr>
            <a:endParaRPr lang="zh-CN" altLang="en-US" sz="2800" b="0" dirty="0">
              <a:latin typeface="Arial" panose="020B0604020202020204" pitchFamily="34" charset="0"/>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grpSp>
        <p:nvGrpSpPr>
          <p:cNvPr id="19" name="组合 18"/>
          <p:cNvGrpSpPr/>
          <p:nvPr>
            <p:custDataLst>
              <p:tags r:id="rId1"/>
            </p:custDataLst>
          </p:nvPr>
        </p:nvGrpSpPr>
        <p:grpSpPr>
          <a:xfrm>
            <a:off x="1142728" y="1643380"/>
            <a:ext cx="6249307" cy="449944"/>
            <a:chOff x="1726293" y="1713818"/>
            <a:chExt cx="6249307" cy="449944"/>
          </a:xfrm>
        </p:grpSpPr>
        <p:sp>
          <p:nvSpPr>
            <p:cNvPr id="50" name="任意多边形 49"/>
            <p:cNvSpPr/>
            <p:nvPr>
              <p:custDataLst>
                <p:tags r:id="rId2"/>
              </p:custDataLst>
            </p:nvPr>
          </p:nvSpPr>
          <p:spPr>
            <a:xfrm>
              <a:off x="1726293" y="1713818"/>
              <a:ext cx="2286028" cy="449944"/>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797B7E"/>
            </a:solidFill>
            <a:ln>
              <a:noFill/>
            </a:ln>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zh-CN" smtClean="0">
                  <a:solidFill>
                    <a:srgbClr val="FFFFFF"/>
                  </a:solidFill>
                  <a:latin typeface="Calibri Light" panose="020F0302020204030204" charset="0"/>
                  <a:ea typeface="宋体" panose="02010600030101010101" pitchFamily="2" charset="-122"/>
                  <a:cs typeface="+mn-ea"/>
                </a:rPr>
                <a:t>一</a:t>
              </a:r>
              <a:endParaRPr lang="zh-CN" altLang="zh-CN" smtClean="0">
                <a:solidFill>
                  <a:srgbClr val="FFFFFF"/>
                </a:solidFill>
                <a:latin typeface="Calibri Light" panose="020F0302020204030204" charset="0"/>
                <a:ea typeface="宋体" panose="02010600030101010101" pitchFamily="2" charset="-122"/>
                <a:cs typeface="+mn-ea"/>
              </a:endParaRPr>
            </a:p>
          </p:txBody>
        </p:sp>
        <p:sp>
          <p:nvSpPr>
            <p:cNvPr id="52" name="任意多边形 51"/>
            <p:cNvSpPr/>
            <p:nvPr>
              <p:custDataLst>
                <p:tags r:id="rId3"/>
              </p:custDataLst>
            </p:nvPr>
          </p:nvSpPr>
          <p:spPr>
            <a:xfrm>
              <a:off x="3588292" y="1748858"/>
              <a:ext cx="379914" cy="379866"/>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Autofit/>
            </a:bodyPr>
            <a:p>
              <a:pPr algn="ctr"/>
              <a:endParaRPr lang="zh-CN" altLang="en-US" sz="3200">
                <a:solidFill>
                  <a:srgbClr val="797B7E"/>
                </a:solidFill>
              </a:endParaRPr>
            </a:p>
          </p:txBody>
        </p:sp>
        <p:sp>
          <p:nvSpPr>
            <p:cNvPr id="53" name="矩形 52"/>
            <p:cNvSpPr/>
            <p:nvPr>
              <p:custDataLst>
                <p:tags r:id="rId4"/>
              </p:custDataLst>
            </p:nvPr>
          </p:nvSpPr>
          <p:spPr>
            <a:xfrm>
              <a:off x="4248678" y="1713818"/>
              <a:ext cx="3726922" cy="449944"/>
            </a:xfrm>
            <a:prstGeom prst="rect">
              <a:avLst/>
            </a:prstGeom>
          </p:spPr>
          <p:txBody>
            <a:bodyPr wrap="square" anchor="ctr" anchorCtr="0">
              <a:normAutofit/>
            </a:bodyPr>
            <a:p>
              <a:pPr algn="ctr"/>
              <a:r>
                <a:rPr lang="zh-CN" altLang="en-US" dirty="0">
                  <a:solidFill>
                    <a:srgbClr val="000000">
                      <a:lumMod val="75000"/>
                      <a:lumOff val="25000"/>
                    </a:srgbClr>
                  </a:solidFill>
                  <a:latin typeface="微软雅黑" panose="020B0503020204020204" pitchFamily="2" charset="-122"/>
                  <a:ea typeface="微软雅黑" panose="020B0503020204020204" pitchFamily="2" charset="-122"/>
                </a:rPr>
                <a:t>课程设置</a:t>
              </a:r>
              <a:endParaRPr lang="zh-CN" altLang="en-US" dirty="0">
                <a:solidFill>
                  <a:srgbClr val="000000">
                    <a:lumMod val="75000"/>
                    <a:lumOff val="25000"/>
                  </a:srgbClr>
                </a:solidFill>
                <a:latin typeface="微软雅黑" panose="020B0503020204020204" pitchFamily="2" charset="-122"/>
                <a:ea typeface="微软雅黑" panose="020B0503020204020204" pitchFamily="2" charset="-122"/>
              </a:endParaRPr>
            </a:p>
          </p:txBody>
        </p:sp>
      </p:grpSp>
      <p:grpSp>
        <p:nvGrpSpPr>
          <p:cNvPr id="36" name="组合 35"/>
          <p:cNvGrpSpPr/>
          <p:nvPr>
            <p:custDataLst>
              <p:tags r:id="rId5"/>
            </p:custDataLst>
          </p:nvPr>
        </p:nvGrpSpPr>
        <p:grpSpPr>
          <a:xfrm>
            <a:off x="1142728" y="2369820"/>
            <a:ext cx="6249307" cy="449944"/>
            <a:chOff x="1726293" y="1713818"/>
            <a:chExt cx="6249307" cy="449944"/>
          </a:xfrm>
        </p:grpSpPr>
        <p:sp>
          <p:nvSpPr>
            <p:cNvPr id="37" name="任意多边形 36"/>
            <p:cNvSpPr/>
            <p:nvPr>
              <p:custDataLst>
                <p:tags r:id="rId6"/>
              </p:custDataLst>
            </p:nvPr>
          </p:nvSpPr>
          <p:spPr>
            <a:xfrm>
              <a:off x="1726293" y="1713818"/>
              <a:ext cx="2286028" cy="449944"/>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F96A1B"/>
            </a:solidFill>
            <a:ln>
              <a:noFill/>
            </a:ln>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rgbClr val="FFFFFF"/>
                  </a:solidFill>
                  <a:latin typeface="Calibri Light" panose="020F0302020204030204" charset="0"/>
                  <a:ea typeface="宋体" panose="02010600030101010101" pitchFamily="2" charset="-122"/>
                  <a:cs typeface="+mn-ea"/>
                </a:rPr>
                <a:t>二</a:t>
              </a:r>
              <a:endParaRPr lang="zh-CN" altLang="en-US" smtClean="0">
                <a:solidFill>
                  <a:srgbClr val="FFFFFF"/>
                </a:solidFill>
                <a:latin typeface="Calibri Light" panose="020F0302020204030204" charset="0"/>
                <a:ea typeface="宋体" panose="02010600030101010101" pitchFamily="2" charset="-122"/>
                <a:cs typeface="+mn-ea"/>
              </a:endParaRPr>
            </a:p>
          </p:txBody>
        </p:sp>
        <p:sp>
          <p:nvSpPr>
            <p:cNvPr id="38" name="任意多边形 37"/>
            <p:cNvSpPr/>
            <p:nvPr>
              <p:custDataLst>
                <p:tags r:id="rId7"/>
              </p:custDataLst>
            </p:nvPr>
          </p:nvSpPr>
          <p:spPr>
            <a:xfrm>
              <a:off x="3588292" y="1748858"/>
              <a:ext cx="379914" cy="379866"/>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Autofit/>
            </a:bodyPr>
            <a:p>
              <a:pPr algn="ctr"/>
              <a:endParaRPr lang="zh-CN" altLang="en-US" sz="3200">
                <a:solidFill>
                  <a:srgbClr val="797B7E"/>
                </a:solidFill>
              </a:endParaRPr>
            </a:p>
          </p:txBody>
        </p:sp>
        <p:sp>
          <p:nvSpPr>
            <p:cNvPr id="39" name="矩形 38"/>
            <p:cNvSpPr/>
            <p:nvPr>
              <p:custDataLst>
                <p:tags r:id="rId8"/>
              </p:custDataLst>
            </p:nvPr>
          </p:nvSpPr>
          <p:spPr>
            <a:xfrm>
              <a:off x="4248678" y="1713818"/>
              <a:ext cx="3726922" cy="449944"/>
            </a:xfrm>
            <a:prstGeom prst="rect">
              <a:avLst/>
            </a:prstGeom>
          </p:spPr>
          <p:txBody>
            <a:bodyPr wrap="square" anchor="ctr" anchorCtr="0">
              <a:normAutofit/>
            </a:bodyPr>
            <a:p>
              <a:pPr algn="ctr"/>
              <a:r>
                <a:rPr lang="zh-CN" altLang="en-US" dirty="0">
                  <a:solidFill>
                    <a:srgbClr val="000000">
                      <a:lumMod val="75000"/>
                      <a:lumOff val="25000"/>
                    </a:srgbClr>
                  </a:solidFill>
                  <a:latin typeface="微软雅黑" panose="020B0503020204020204" pitchFamily="2" charset="-122"/>
                  <a:ea typeface="微软雅黑" panose="020B0503020204020204" pitchFamily="2" charset="-122"/>
                </a:rPr>
                <a:t>课程设计</a:t>
              </a:r>
              <a:endParaRPr lang="zh-CN" altLang="en-US" dirty="0">
                <a:solidFill>
                  <a:srgbClr val="000000">
                    <a:lumMod val="75000"/>
                    <a:lumOff val="25000"/>
                  </a:srgbClr>
                </a:solidFill>
                <a:latin typeface="微软雅黑" panose="020B0503020204020204" pitchFamily="2" charset="-122"/>
                <a:ea typeface="微软雅黑" panose="020B0503020204020204" pitchFamily="2" charset="-122"/>
              </a:endParaRPr>
            </a:p>
          </p:txBody>
        </p:sp>
      </p:grpSp>
      <p:grpSp>
        <p:nvGrpSpPr>
          <p:cNvPr id="40" name="组合 39"/>
          <p:cNvGrpSpPr/>
          <p:nvPr>
            <p:custDataLst>
              <p:tags r:id="rId9"/>
            </p:custDataLst>
          </p:nvPr>
        </p:nvGrpSpPr>
        <p:grpSpPr>
          <a:xfrm>
            <a:off x="1142728" y="3096260"/>
            <a:ext cx="6249307" cy="449944"/>
            <a:chOff x="1726293" y="1713818"/>
            <a:chExt cx="6249307" cy="449944"/>
          </a:xfrm>
        </p:grpSpPr>
        <p:sp>
          <p:nvSpPr>
            <p:cNvPr id="41" name="任意多边形 40"/>
            <p:cNvSpPr/>
            <p:nvPr>
              <p:custDataLst>
                <p:tags r:id="rId10"/>
              </p:custDataLst>
            </p:nvPr>
          </p:nvSpPr>
          <p:spPr>
            <a:xfrm>
              <a:off x="1726293" y="1713818"/>
              <a:ext cx="2286028" cy="449944"/>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8A1D9"/>
            </a:solidFill>
            <a:ln>
              <a:noFill/>
            </a:ln>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rgbClr val="FFFFFF"/>
                  </a:solidFill>
                  <a:latin typeface="Calibri Light" panose="020F0302020204030204" charset="0"/>
                  <a:ea typeface="宋体" panose="02010600030101010101" pitchFamily="2" charset="-122"/>
                  <a:cs typeface="+mn-ea"/>
                </a:rPr>
                <a:t>三</a:t>
              </a:r>
              <a:endParaRPr lang="zh-CN" altLang="en-US" smtClean="0">
                <a:solidFill>
                  <a:srgbClr val="FFFFFF"/>
                </a:solidFill>
                <a:latin typeface="Calibri Light" panose="020F0302020204030204" charset="0"/>
                <a:ea typeface="宋体" panose="02010600030101010101" pitchFamily="2" charset="-122"/>
                <a:cs typeface="+mn-ea"/>
              </a:endParaRPr>
            </a:p>
          </p:txBody>
        </p:sp>
        <p:sp>
          <p:nvSpPr>
            <p:cNvPr id="42" name="任意多边形 41"/>
            <p:cNvSpPr/>
            <p:nvPr>
              <p:custDataLst>
                <p:tags r:id="rId11"/>
              </p:custDataLst>
            </p:nvPr>
          </p:nvSpPr>
          <p:spPr>
            <a:xfrm>
              <a:off x="3588292" y="1748858"/>
              <a:ext cx="379914" cy="379866"/>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Autofit/>
            </a:bodyPr>
            <a:p>
              <a:pPr algn="ctr"/>
              <a:endParaRPr lang="zh-CN" altLang="en-US" sz="3200">
                <a:solidFill>
                  <a:srgbClr val="797B7E"/>
                </a:solidFill>
              </a:endParaRPr>
            </a:p>
          </p:txBody>
        </p:sp>
        <p:sp>
          <p:nvSpPr>
            <p:cNvPr id="43" name="矩形 42"/>
            <p:cNvSpPr/>
            <p:nvPr>
              <p:custDataLst>
                <p:tags r:id="rId12"/>
              </p:custDataLst>
            </p:nvPr>
          </p:nvSpPr>
          <p:spPr>
            <a:xfrm>
              <a:off x="4248678" y="1713818"/>
              <a:ext cx="3726922" cy="449944"/>
            </a:xfrm>
            <a:prstGeom prst="rect">
              <a:avLst/>
            </a:prstGeom>
          </p:spPr>
          <p:txBody>
            <a:bodyPr wrap="square" anchor="ctr" anchorCtr="0">
              <a:normAutofit/>
            </a:bodyPr>
            <a:p>
              <a:pPr algn="ctr"/>
              <a:r>
                <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rPr>
                <a:t>教学实施</a:t>
              </a:r>
              <a:endPar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endParaRPr>
            </a:p>
          </p:txBody>
        </p:sp>
      </p:grpSp>
      <p:grpSp>
        <p:nvGrpSpPr>
          <p:cNvPr id="44" name="组合 43"/>
          <p:cNvGrpSpPr/>
          <p:nvPr>
            <p:custDataLst>
              <p:tags r:id="rId13"/>
            </p:custDataLst>
          </p:nvPr>
        </p:nvGrpSpPr>
        <p:grpSpPr>
          <a:xfrm>
            <a:off x="1142728" y="3822700"/>
            <a:ext cx="6249307" cy="449944"/>
            <a:chOff x="1726293" y="1713818"/>
            <a:chExt cx="6249307" cy="449944"/>
          </a:xfrm>
        </p:grpSpPr>
        <p:sp>
          <p:nvSpPr>
            <p:cNvPr id="45" name="任意多边形 44"/>
            <p:cNvSpPr/>
            <p:nvPr>
              <p:custDataLst>
                <p:tags r:id="rId14"/>
              </p:custDataLst>
            </p:nvPr>
          </p:nvSpPr>
          <p:spPr>
            <a:xfrm>
              <a:off x="1726293" y="1713818"/>
              <a:ext cx="2286028" cy="449944"/>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797B7E"/>
            </a:solidFill>
            <a:ln>
              <a:noFill/>
            </a:ln>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rgbClr val="FFFFFF"/>
                  </a:solidFill>
                  <a:latin typeface="Calibri Light" panose="020F0302020204030204" charset="0"/>
                  <a:ea typeface="宋体" panose="02010600030101010101" pitchFamily="2" charset="-122"/>
                  <a:cs typeface="+mn-ea"/>
                </a:rPr>
                <a:t>四</a:t>
              </a:r>
              <a:endParaRPr lang="zh-CN" altLang="en-US" smtClean="0">
                <a:solidFill>
                  <a:srgbClr val="FFFFFF"/>
                </a:solidFill>
                <a:latin typeface="Calibri Light" panose="020F0302020204030204" charset="0"/>
                <a:ea typeface="宋体" panose="02010600030101010101" pitchFamily="2" charset="-122"/>
                <a:cs typeface="+mn-ea"/>
              </a:endParaRPr>
            </a:p>
          </p:txBody>
        </p:sp>
        <p:sp>
          <p:nvSpPr>
            <p:cNvPr id="46" name="任意多边形 45"/>
            <p:cNvSpPr/>
            <p:nvPr>
              <p:custDataLst>
                <p:tags r:id="rId15"/>
              </p:custDataLst>
            </p:nvPr>
          </p:nvSpPr>
          <p:spPr>
            <a:xfrm>
              <a:off x="3588292" y="1748858"/>
              <a:ext cx="379914" cy="379866"/>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Autofit/>
            </a:bodyPr>
            <a:p>
              <a:pPr algn="ctr"/>
              <a:endParaRPr lang="zh-CN" altLang="en-US" sz="3200">
                <a:solidFill>
                  <a:srgbClr val="797B7E"/>
                </a:solidFill>
              </a:endParaRPr>
            </a:p>
          </p:txBody>
        </p:sp>
        <p:sp>
          <p:nvSpPr>
            <p:cNvPr id="47" name="矩形 46"/>
            <p:cNvSpPr/>
            <p:nvPr>
              <p:custDataLst>
                <p:tags r:id="rId16"/>
              </p:custDataLst>
            </p:nvPr>
          </p:nvSpPr>
          <p:spPr>
            <a:xfrm>
              <a:off x="4248678" y="1713818"/>
              <a:ext cx="3726922" cy="449944"/>
            </a:xfrm>
            <a:prstGeom prst="rect">
              <a:avLst/>
            </a:prstGeom>
          </p:spPr>
          <p:txBody>
            <a:bodyPr wrap="square" anchor="ctr" anchorCtr="0">
              <a:normAutofit/>
            </a:bodyPr>
            <a:p>
              <a:pPr algn="ctr"/>
              <a:r>
                <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rPr>
                <a:t>教学资源</a:t>
              </a:r>
              <a:endPar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endParaRPr>
            </a:p>
          </p:txBody>
        </p:sp>
      </p:grpSp>
      <p:grpSp>
        <p:nvGrpSpPr>
          <p:cNvPr id="48" name="组合 47"/>
          <p:cNvGrpSpPr/>
          <p:nvPr>
            <p:custDataLst>
              <p:tags r:id="rId17"/>
            </p:custDataLst>
          </p:nvPr>
        </p:nvGrpSpPr>
        <p:grpSpPr>
          <a:xfrm>
            <a:off x="1142728" y="4549140"/>
            <a:ext cx="6249307" cy="449944"/>
            <a:chOff x="1726293" y="1713818"/>
            <a:chExt cx="6249307" cy="449944"/>
          </a:xfrm>
        </p:grpSpPr>
        <p:sp>
          <p:nvSpPr>
            <p:cNvPr id="49" name="任意多边形 48"/>
            <p:cNvSpPr/>
            <p:nvPr>
              <p:custDataLst>
                <p:tags r:id="rId18"/>
              </p:custDataLst>
            </p:nvPr>
          </p:nvSpPr>
          <p:spPr>
            <a:xfrm>
              <a:off x="1726293" y="1713818"/>
              <a:ext cx="2286028" cy="449944"/>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F96A1B"/>
            </a:solidFill>
            <a:ln>
              <a:noFill/>
            </a:ln>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rgbClr val="FFFFFF"/>
                  </a:solidFill>
                  <a:latin typeface="Calibri Light" panose="020F0302020204030204" charset="0"/>
                  <a:ea typeface="宋体" panose="02010600030101010101" pitchFamily="2" charset="-122"/>
                  <a:cs typeface="+mn-ea"/>
                </a:rPr>
                <a:t>五</a:t>
              </a:r>
              <a:endParaRPr lang="zh-CN" altLang="en-US" smtClean="0">
                <a:solidFill>
                  <a:srgbClr val="FFFFFF"/>
                </a:solidFill>
                <a:latin typeface="Calibri Light" panose="020F0302020204030204" charset="0"/>
                <a:ea typeface="宋体" panose="02010600030101010101" pitchFamily="2" charset="-122"/>
                <a:cs typeface="+mn-ea"/>
              </a:endParaRPr>
            </a:p>
          </p:txBody>
        </p:sp>
        <p:sp>
          <p:nvSpPr>
            <p:cNvPr id="51" name="任意多边形 50"/>
            <p:cNvSpPr/>
            <p:nvPr>
              <p:custDataLst>
                <p:tags r:id="rId19"/>
              </p:custDataLst>
            </p:nvPr>
          </p:nvSpPr>
          <p:spPr>
            <a:xfrm>
              <a:off x="3588292" y="1748858"/>
              <a:ext cx="379914" cy="379866"/>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Autofit/>
            </a:bodyPr>
            <a:p>
              <a:pPr algn="ctr"/>
              <a:endParaRPr lang="zh-CN" altLang="en-US" sz="3200">
                <a:solidFill>
                  <a:srgbClr val="797B7E"/>
                </a:solidFill>
              </a:endParaRPr>
            </a:p>
          </p:txBody>
        </p:sp>
        <p:sp>
          <p:nvSpPr>
            <p:cNvPr id="54" name="矩形 53"/>
            <p:cNvSpPr/>
            <p:nvPr>
              <p:custDataLst>
                <p:tags r:id="rId20"/>
              </p:custDataLst>
            </p:nvPr>
          </p:nvSpPr>
          <p:spPr>
            <a:xfrm>
              <a:off x="4248678" y="1713818"/>
              <a:ext cx="3726922" cy="449944"/>
            </a:xfrm>
            <a:prstGeom prst="rect">
              <a:avLst/>
            </a:prstGeom>
          </p:spPr>
          <p:txBody>
            <a:bodyPr wrap="square" anchor="ctr" anchorCtr="0">
              <a:normAutofit/>
            </a:bodyPr>
            <a:p>
              <a:pPr algn="ctr"/>
              <a:r>
                <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rPr>
                <a:t>教学效果</a:t>
              </a:r>
              <a:endPar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endParaRPr>
            </a:p>
          </p:txBody>
        </p:sp>
      </p:grpSp>
      <p:grpSp>
        <p:nvGrpSpPr>
          <p:cNvPr id="55" name="组合 54"/>
          <p:cNvGrpSpPr/>
          <p:nvPr>
            <p:custDataLst>
              <p:tags r:id="rId21"/>
            </p:custDataLst>
          </p:nvPr>
        </p:nvGrpSpPr>
        <p:grpSpPr>
          <a:xfrm>
            <a:off x="1142728" y="5275580"/>
            <a:ext cx="6249307" cy="449944"/>
            <a:chOff x="1726293" y="1713818"/>
            <a:chExt cx="6249307" cy="449944"/>
          </a:xfrm>
        </p:grpSpPr>
        <p:sp>
          <p:nvSpPr>
            <p:cNvPr id="56" name="任意多边形 55"/>
            <p:cNvSpPr/>
            <p:nvPr>
              <p:custDataLst>
                <p:tags r:id="rId22"/>
              </p:custDataLst>
            </p:nvPr>
          </p:nvSpPr>
          <p:spPr>
            <a:xfrm>
              <a:off x="1726293" y="1713818"/>
              <a:ext cx="2286028" cy="449944"/>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08A1D9"/>
            </a:solidFill>
            <a:ln>
              <a:noFill/>
            </a:ln>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rgbClr val="FFFFFF"/>
                  </a:solidFill>
                  <a:latin typeface="Calibri Light" panose="020F0302020204030204" charset="0"/>
                  <a:ea typeface="宋体" panose="02010600030101010101" pitchFamily="2" charset="-122"/>
                  <a:cs typeface="+mn-ea"/>
                </a:rPr>
                <a:t>六</a:t>
              </a:r>
              <a:endParaRPr lang="zh-CN" altLang="en-US" smtClean="0">
                <a:solidFill>
                  <a:srgbClr val="FFFFFF"/>
                </a:solidFill>
                <a:latin typeface="Calibri Light" panose="020F0302020204030204" charset="0"/>
                <a:ea typeface="宋体" panose="02010600030101010101" pitchFamily="2" charset="-122"/>
                <a:cs typeface="+mn-ea"/>
              </a:endParaRPr>
            </a:p>
          </p:txBody>
        </p:sp>
        <p:sp>
          <p:nvSpPr>
            <p:cNvPr id="57" name="任意多边形 56"/>
            <p:cNvSpPr/>
            <p:nvPr>
              <p:custDataLst>
                <p:tags r:id="rId23"/>
              </p:custDataLst>
            </p:nvPr>
          </p:nvSpPr>
          <p:spPr>
            <a:xfrm>
              <a:off x="3588292" y="1748858"/>
              <a:ext cx="379914" cy="379866"/>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Autofit/>
            </a:bodyPr>
            <a:p>
              <a:pPr algn="ctr"/>
              <a:endParaRPr lang="zh-CN" altLang="en-US" sz="3200">
                <a:solidFill>
                  <a:srgbClr val="797B7E"/>
                </a:solidFill>
              </a:endParaRPr>
            </a:p>
          </p:txBody>
        </p:sp>
        <p:sp>
          <p:nvSpPr>
            <p:cNvPr id="58" name="矩形 57"/>
            <p:cNvSpPr/>
            <p:nvPr>
              <p:custDataLst>
                <p:tags r:id="rId24"/>
              </p:custDataLst>
            </p:nvPr>
          </p:nvSpPr>
          <p:spPr>
            <a:xfrm>
              <a:off x="4248678" y="1713818"/>
              <a:ext cx="3726922" cy="449944"/>
            </a:xfrm>
            <a:prstGeom prst="rect">
              <a:avLst/>
            </a:prstGeom>
          </p:spPr>
          <p:txBody>
            <a:bodyPr wrap="square" anchor="ctr" anchorCtr="0">
              <a:normAutofit/>
            </a:bodyPr>
            <a:p>
              <a:pPr algn="ctr"/>
              <a:r>
                <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rPr>
                <a:t>课程特色</a:t>
              </a:r>
              <a:endParaRPr lang="zh-CN" altLang="pt-BR" dirty="0" smtClean="0">
                <a:solidFill>
                  <a:srgbClr val="000000">
                    <a:lumMod val="75000"/>
                    <a:lumOff val="25000"/>
                  </a:srgbClr>
                </a:solidFill>
                <a:latin typeface="微软雅黑" panose="020B0503020204020204" pitchFamily="2" charset="-122"/>
                <a:ea typeface="微软雅黑" panose="020B0503020204020204" pitchFamily="2" charset="-122"/>
              </a:endParaRPr>
            </a:p>
          </p:txBody>
        </p:sp>
      </p:grpSp>
      <p:grpSp>
        <p:nvGrpSpPr>
          <p:cNvPr id="3" name="组合 2"/>
          <p:cNvGrpSpPr/>
          <p:nvPr>
            <p:custDataLst>
              <p:tags r:id="rId25"/>
            </p:custDataLst>
          </p:nvPr>
        </p:nvGrpSpPr>
        <p:grpSpPr>
          <a:xfrm>
            <a:off x="1143000" y="5906135"/>
            <a:ext cx="6249035" cy="400050"/>
            <a:chOff x="1726293" y="1713818"/>
            <a:chExt cx="6249307" cy="449944"/>
          </a:xfrm>
        </p:grpSpPr>
        <p:sp>
          <p:nvSpPr>
            <p:cNvPr id="4" name="任意多边形 3"/>
            <p:cNvSpPr/>
            <p:nvPr>
              <p:custDataLst>
                <p:tags r:id="rId26"/>
              </p:custDataLst>
            </p:nvPr>
          </p:nvSpPr>
          <p:spPr>
            <a:xfrm>
              <a:off x="1726293" y="1713818"/>
              <a:ext cx="2286028" cy="449944"/>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797B7E"/>
            </a:solidFill>
            <a:ln>
              <a:noFill/>
            </a:ln>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rgbClr val="FFFFFF"/>
                  </a:solidFill>
                  <a:latin typeface="Calibri Light" panose="020F0302020204030204" charset="0"/>
                  <a:ea typeface="宋体" panose="02010600030101010101" pitchFamily="2" charset="-122"/>
                  <a:cs typeface="+mn-ea"/>
                </a:rPr>
                <a:t>七</a:t>
              </a:r>
              <a:endParaRPr lang="zh-CN" altLang="en-US" smtClean="0">
                <a:solidFill>
                  <a:srgbClr val="FFFFFF"/>
                </a:solidFill>
                <a:latin typeface="Calibri Light" panose="020F0302020204030204" charset="0"/>
                <a:ea typeface="宋体" panose="02010600030101010101" pitchFamily="2" charset="-122"/>
                <a:cs typeface="+mn-ea"/>
              </a:endParaRPr>
            </a:p>
          </p:txBody>
        </p:sp>
        <p:sp>
          <p:nvSpPr>
            <p:cNvPr id="5" name="任意多边形 4"/>
            <p:cNvSpPr/>
            <p:nvPr>
              <p:custDataLst>
                <p:tags r:id="rId27"/>
              </p:custDataLst>
            </p:nvPr>
          </p:nvSpPr>
          <p:spPr>
            <a:xfrm>
              <a:off x="3588292" y="1748858"/>
              <a:ext cx="379914" cy="379866"/>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rgbClr val="27BDBA">
                <a:shade val="50000"/>
              </a:srgbClr>
            </a:lnRef>
            <a:fillRef idx="1">
              <a:srgbClr val="27BDBA"/>
            </a:fillRef>
            <a:effectRef idx="0">
              <a:srgbClr val="27BDBA"/>
            </a:effectRef>
            <a:fontRef idx="minor">
              <a:sysClr val="window" lastClr="FFFFFF"/>
            </a:fontRef>
          </p:style>
          <p:txBody>
            <a:bodyPr rot="0" spcFirstLastPara="0" vertOverflow="overflow" horzOverflow="overflow" vert="horz" wrap="square" lIns="0" tIns="0" rIns="0" bIns="0" numCol="1" spcCol="0" rtlCol="0" fromWordArt="0" anchor="ctr" anchorCtr="0" forceAA="0" compatLnSpc="1">
              <a:noAutofit/>
            </a:bodyPr>
            <a:p>
              <a:pPr algn="ctr"/>
              <a:endParaRPr lang="zh-CN" altLang="en-US" sz="3200">
                <a:solidFill>
                  <a:srgbClr val="797B7E"/>
                </a:solidFill>
              </a:endParaRPr>
            </a:p>
          </p:txBody>
        </p:sp>
        <p:sp>
          <p:nvSpPr>
            <p:cNvPr id="6" name="矩形 5"/>
            <p:cNvSpPr/>
            <p:nvPr>
              <p:custDataLst>
                <p:tags r:id="rId28"/>
              </p:custDataLst>
            </p:nvPr>
          </p:nvSpPr>
          <p:spPr>
            <a:xfrm>
              <a:off x="4248678" y="1713818"/>
              <a:ext cx="3726922" cy="449944"/>
            </a:xfrm>
            <a:prstGeom prst="rect">
              <a:avLst/>
            </a:prstGeom>
          </p:spPr>
          <p:txBody>
            <a:bodyPr wrap="square" anchor="ctr" anchorCtr="0">
              <a:normAutofit fontScale="90000"/>
            </a:bodyPr>
            <a:p>
              <a:pPr algn="ctr"/>
              <a:r>
                <a:rPr lang="zh-CN" altLang="en-US" dirty="0">
                  <a:solidFill>
                    <a:srgbClr val="000000">
                      <a:lumMod val="75000"/>
                      <a:lumOff val="25000"/>
                    </a:srgbClr>
                  </a:solidFill>
                  <a:latin typeface="微软雅黑" panose="020B0503020204020204" pitchFamily="2" charset="-122"/>
                  <a:ea typeface="微软雅黑" panose="020B0503020204020204" pitchFamily="2" charset="-122"/>
                </a:rPr>
                <a:t>改革思路</a:t>
              </a:r>
              <a:endParaRPr lang="zh-CN" altLang="en-US" dirty="0">
                <a:solidFill>
                  <a:srgbClr val="000000">
                    <a:lumMod val="75000"/>
                    <a:lumOff val="25000"/>
                  </a:srgbClr>
                </a:solidFill>
                <a:latin typeface="微软雅黑" panose="020B0503020204020204" pitchFamily="2" charset="-122"/>
                <a:ea typeface="微软雅黑" panose="020B0503020204020204" pitchFamily="2"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p:txBody>
          <a:bodyPr anchor="ctr"/>
          <a:p>
            <a:r>
              <a:rPr lang="en-US" altLang="x-none" dirty="0">
                <a:ea typeface="宋体" panose="02010600030101010101" pitchFamily="2" charset="-122"/>
              </a:rPr>
              <a:t>Hot Tip</a:t>
            </a:r>
            <a:endParaRPr lang="en-US" altLang="x-none" dirty="0">
              <a:ea typeface="宋体" panose="02010600030101010101" pitchFamily="2" charset="-122"/>
            </a:endParaRPr>
          </a:p>
        </p:txBody>
      </p:sp>
      <p:sp>
        <p:nvSpPr>
          <p:cNvPr id="24579" name="文本框 24578"/>
          <p:cNvSpPr txBox="1"/>
          <p:nvPr/>
        </p:nvSpPr>
        <p:spPr>
          <a:xfrm>
            <a:off x="107950" y="1557338"/>
            <a:ext cx="8208963" cy="2925762"/>
          </a:xfrm>
          <a:prstGeom prst="rect">
            <a:avLst/>
          </a:prstGeom>
          <a:noFill/>
          <a:ln w="9525">
            <a:noFill/>
          </a:ln>
        </p:spPr>
        <p:txBody>
          <a:bodyPr>
            <a:spAutoFit/>
          </a:bodyPr>
          <a:p>
            <a:r>
              <a:rPr lang="zh-CN" altLang="en-US" sz="1800" dirty="0">
                <a:solidFill>
                  <a:srgbClr val="000000"/>
                </a:solidFill>
                <a:latin typeface="Verdana" panose="020B0604030504040204" pitchFamily="2" charset="0"/>
                <a:ea typeface="楷体_GB2312" pitchFamily="1" charset="-122"/>
              </a:rPr>
              <a:t>     </a:t>
            </a:r>
            <a:endParaRPr lang="zh-CN" altLang="en-US" sz="1800" dirty="0">
              <a:solidFill>
                <a:srgbClr val="000000"/>
              </a:solidFill>
              <a:latin typeface="Verdana" panose="020B0604030504040204" pitchFamily="2" charset="0"/>
              <a:ea typeface="楷体_GB2312" pitchFamily="1" charset="-122"/>
            </a:endParaRPr>
          </a:p>
          <a:p>
            <a:endParaRPr lang="zh-CN" altLang="en-US" sz="2400" dirty="0">
              <a:solidFill>
                <a:srgbClr val="000000"/>
              </a:solidFill>
              <a:latin typeface="Verdana" panose="020B0604030504040204" pitchFamily="2" charset="0"/>
              <a:ea typeface="楷体_GB2312" pitchFamily="1" charset="-122"/>
            </a:endParaRPr>
          </a:p>
          <a:p>
            <a:endParaRPr lang="zh-CN" altLang="en-US" sz="2400" dirty="0">
              <a:solidFill>
                <a:schemeClr val="tx1"/>
              </a:solidFill>
              <a:latin typeface="Verdana" panose="020B0604030504040204" pitchFamily="2" charset="0"/>
              <a:ea typeface="楷体_GB2312" pitchFamily="1" charset="-122"/>
            </a:endParaRPr>
          </a:p>
          <a:p>
            <a:r>
              <a:rPr lang="zh-CN" altLang="en-US" sz="2400" dirty="0">
                <a:solidFill>
                  <a:srgbClr val="000000"/>
                </a:solidFill>
                <a:latin typeface="Verdana" panose="020B0604030504040204" pitchFamily="2" charset="0"/>
                <a:ea typeface="楷体_GB2312" pitchFamily="1" charset="-122"/>
              </a:rPr>
              <a:t>     </a:t>
            </a:r>
            <a:r>
              <a:rPr lang="zh-CN" altLang="en-US" sz="2400" dirty="0">
                <a:solidFill>
                  <a:srgbClr val="000000"/>
                </a:solidFill>
                <a:latin typeface="Verdana" panose="020B0604030504040204" pitchFamily="2" charset="0"/>
                <a:ea typeface="楷体" panose="02010609060101010101" charset="-122"/>
              </a:rPr>
              <a:t>本课程在理论教学过程中，采用多媒体教学设备和相关教学课件进行。同时为进一步满足学生业余学习需求，课程的多媒体课件、视频学习资料等课程资料均上传至课程网站，学生可根据学习情况利用网络进行有针对性的学习，学习过程中遇到的问题则可以通过在线答疑的方式来进行解答。</a:t>
            </a:r>
            <a:endParaRPr lang="zh-CN" altLang="en-US" sz="2400" dirty="0">
              <a:solidFill>
                <a:srgbClr val="000000"/>
              </a:solidFill>
              <a:latin typeface="Verdana" panose="020B0604030504040204" pitchFamily="2" charset="0"/>
              <a:ea typeface="楷体" panose="02010609060101010101" charset="-122"/>
            </a:endParaRPr>
          </a:p>
        </p:txBody>
      </p:sp>
      <p:sp>
        <p:nvSpPr>
          <p:cNvPr id="24580" name="文本框 24579"/>
          <p:cNvSpPr txBox="1"/>
          <p:nvPr/>
        </p:nvSpPr>
        <p:spPr>
          <a:xfrm>
            <a:off x="0" y="620713"/>
            <a:ext cx="6911975"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2、教学手段</a:t>
            </a:r>
            <a:endParaRPr lang="en-US" altLang="x-none" sz="2800" dirty="0">
              <a:solidFill>
                <a:srgbClr val="000000"/>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p:txBody>
          <a:bodyPr anchor="ctr"/>
          <a:p>
            <a:r>
              <a:rPr lang="en-US" altLang="x-none" dirty="0">
                <a:ea typeface="宋体" panose="02010600030101010101" pitchFamily="2" charset="-122"/>
              </a:rPr>
              <a:t>Hot Tip</a:t>
            </a:r>
            <a:endParaRPr lang="en-US" altLang="x-none" dirty="0">
              <a:ea typeface="宋体" panose="02010600030101010101" pitchFamily="2" charset="-122"/>
            </a:endParaRPr>
          </a:p>
        </p:txBody>
      </p:sp>
      <p:sp>
        <p:nvSpPr>
          <p:cNvPr id="25603" name="文本框 25602"/>
          <p:cNvSpPr txBox="1"/>
          <p:nvPr/>
        </p:nvSpPr>
        <p:spPr>
          <a:xfrm>
            <a:off x="107950" y="1557338"/>
            <a:ext cx="8208963" cy="4481512"/>
          </a:xfrm>
          <a:prstGeom prst="rect">
            <a:avLst/>
          </a:prstGeom>
          <a:noFill/>
          <a:ln w="9525">
            <a:noFill/>
          </a:ln>
        </p:spPr>
        <p:txBody>
          <a:bodyPr>
            <a:spAutoFit/>
          </a:bodyPr>
          <a:p>
            <a:r>
              <a:rPr lang="zh-CN" altLang="en-US" sz="1800" dirty="0">
                <a:solidFill>
                  <a:srgbClr val="000000"/>
                </a:solidFill>
                <a:latin typeface="Verdana" panose="020B0604030504040204" pitchFamily="2" charset="0"/>
                <a:ea typeface="楷体_GB2312" pitchFamily="1" charset="-122"/>
              </a:rPr>
              <a:t> </a:t>
            </a:r>
            <a:r>
              <a:rPr lang="zh-CN" altLang="en-US" sz="2400" dirty="0">
                <a:solidFill>
                  <a:srgbClr val="000000"/>
                </a:solidFill>
                <a:latin typeface="Verdana" panose="020B0604030504040204" pitchFamily="2" charset="0"/>
                <a:ea typeface="楷体_GB2312" pitchFamily="1" charset="-122"/>
              </a:rPr>
              <a:t>考核方案</a:t>
            </a:r>
            <a:endParaRPr lang="zh-CN" altLang="en-US" sz="2400" dirty="0">
              <a:solidFill>
                <a:srgbClr val="000000"/>
              </a:solidFill>
              <a:latin typeface="Verdana" panose="020B0604030504040204" pitchFamily="2" charset="0"/>
              <a:ea typeface="楷体_GB2312" pitchFamily="1" charset="-122"/>
            </a:endParaRPr>
          </a:p>
          <a:p>
            <a:endParaRPr lang="zh-CN" altLang="en-US" sz="2400" dirty="0">
              <a:solidFill>
                <a:srgbClr val="000000"/>
              </a:solidFill>
              <a:latin typeface="Verdana" panose="020B0604030504040204" pitchFamily="2" charset="0"/>
              <a:ea typeface="楷体_GB2312" pitchFamily="1" charset="-122"/>
            </a:endParaRPr>
          </a:p>
          <a:p>
            <a:r>
              <a:rPr lang="zh-CN" altLang="en-US" sz="2400" dirty="0">
                <a:solidFill>
                  <a:schemeClr val="tx1"/>
                </a:solidFill>
                <a:latin typeface="Verdana" panose="020B0604030504040204" pitchFamily="2" charset="0"/>
                <a:ea typeface="楷体_GB2312" pitchFamily="1" charset="-122"/>
              </a:rPr>
              <a:t>      </a:t>
            </a:r>
            <a:r>
              <a:rPr lang="zh-CN" altLang="en-US" sz="2400" dirty="0">
                <a:solidFill>
                  <a:srgbClr val="000000"/>
                </a:solidFill>
                <a:latin typeface="楷体" panose="02010609060101010101" charset="-122"/>
                <a:ea typeface="楷体" panose="02010609060101010101" charset="-122"/>
              </a:rPr>
              <a:t>课程考核标准的设置对于学生“如何主动学习、灵活运用所学知识和学习激励”有很重要的作用，因此，我们把该课程考核评价分为课程理论考核和实训考核两部分。</a:t>
            </a:r>
            <a:endParaRPr lang="zh-CN" altLang="en-US" sz="2400" dirty="0">
              <a:solidFill>
                <a:srgbClr val="000000"/>
              </a:solidFill>
              <a:latin typeface="楷体" panose="02010609060101010101" charset="-122"/>
              <a:ea typeface="楷体" panose="02010609060101010101" charset="-122"/>
            </a:endParaRPr>
          </a:p>
          <a:p>
            <a:r>
              <a:rPr lang="zh-CN" altLang="en-US" sz="2400" dirty="0">
                <a:solidFill>
                  <a:srgbClr val="000000"/>
                </a:solidFill>
                <a:latin typeface="楷体" panose="02010609060101010101" charset="-122"/>
                <a:ea typeface="楷体" panose="02010609060101010101" charset="-122"/>
              </a:rPr>
              <a:t>      课程理论考核主要包括：</a:t>
            </a:r>
            <a:endParaRPr lang="zh-CN" altLang="en-US" sz="2400" dirty="0">
              <a:solidFill>
                <a:srgbClr val="000000"/>
              </a:solidFill>
              <a:latin typeface="楷体" panose="02010609060101010101" charset="-122"/>
              <a:ea typeface="楷体" panose="02010609060101010101" charset="-122"/>
            </a:endParaRPr>
          </a:p>
          <a:p>
            <a:r>
              <a:rPr lang="zh-CN" altLang="en-US" sz="2400" dirty="0">
                <a:solidFill>
                  <a:srgbClr val="000000"/>
                </a:solidFill>
                <a:latin typeface="楷体" panose="02010609060101010101" charset="-122"/>
                <a:ea typeface="楷体" panose="02010609060101010101" charset="-122"/>
              </a:rPr>
              <a:t>      平时考勤（占</a:t>
            </a:r>
            <a:r>
              <a:rPr lang="en-US" altLang="x-none" sz="2400" dirty="0">
                <a:solidFill>
                  <a:srgbClr val="000000"/>
                </a:solidFill>
                <a:latin typeface="楷体" panose="02010609060101010101" charset="-122"/>
                <a:ea typeface="楷体" panose="02010609060101010101" charset="-122"/>
              </a:rPr>
              <a:t>20%</a:t>
            </a:r>
            <a:r>
              <a:rPr lang="zh-CN" altLang="en-US" sz="2400" dirty="0">
                <a:solidFill>
                  <a:srgbClr val="000000"/>
                </a:solidFill>
                <a:latin typeface="楷体" panose="02010609060101010101" charset="-122"/>
                <a:ea typeface="楷体" panose="02010609060101010101" charset="-122"/>
              </a:rPr>
              <a:t>）、学习态度（占</a:t>
            </a:r>
            <a:r>
              <a:rPr lang="en-US" altLang="x-none" sz="2400" dirty="0">
                <a:solidFill>
                  <a:srgbClr val="000000"/>
                </a:solidFill>
                <a:latin typeface="楷体" panose="02010609060101010101" charset="-122"/>
                <a:ea typeface="楷体" panose="02010609060101010101" charset="-122"/>
              </a:rPr>
              <a:t>10%</a:t>
            </a:r>
            <a:r>
              <a:rPr lang="zh-CN" altLang="en-US" sz="2400" dirty="0">
                <a:solidFill>
                  <a:srgbClr val="000000"/>
                </a:solidFill>
                <a:latin typeface="楷体" panose="02010609060101010101" charset="-122"/>
                <a:ea typeface="楷体" panose="02010609060101010101" charset="-122"/>
              </a:rPr>
              <a:t>），作业完成（占</a:t>
            </a:r>
            <a:r>
              <a:rPr lang="en-US" altLang="x-none" sz="2400" dirty="0">
                <a:solidFill>
                  <a:srgbClr val="000000"/>
                </a:solidFill>
                <a:latin typeface="楷体" panose="02010609060101010101" charset="-122"/>
                <a:ea typeface="楷体" panose="02010609060101010101" charset="-122"/>
              </a:rPr>
              <a:t>10%</a:t>
            </a:r>
            <a:r>
              <a:rPr lang="zh-CN" altLang="en-US" sz="2400" dirty="0">
                <a:solidFill>
                  <a:srgbClr val="000000"/>
                </a:solidFill>
                <a:latin typeface="楷体" panose="02010609060101010101" charset="-122"/>
                <a:ea typeface="楷体" panose="02010609060101010101" charset="-122"/>
              </a:rPr>
              <a:t>）、试卷成绩（占</a:t>
            </a:r>
            <a:r>
              <a:rPr lang="en-US" altLang="x-none" sz="2400" dirty="0">
                <a:solidFill>
                  <a:srgbClr val="000000"/>
                </a:solidFill>
                <a:latin typeface="楷体" panose="02010609060101010101" charset="-122"/>
                <a:ea typeface="楷体" panose="02010609060101010101" charset="-122"/>
              </a:rPr>
              <a:t>60%</a:t>
            </a:r>
            <a:r>
              <a:rPr lang="zh-CN" altLang="en-US" sz="2400" dirty="0">
                <a:solidFill>
                  <a:srgbClr val="000000"/>
                </a:solidFill>
                <a:latin typeface="楷体" panose="02010609060101010101" charset="-122"/>
                <a:ea typeface="楷体" panose="02010609060101010101" charset="-122"/>
              </a:rPr>
              <a:t>）。</a:t>
            </a:r>
            <a:endParaRPr lang="zh-CN" altLang="en-US" sz="2400" dirty="0">
              <a:solidFill>
                <a:srgbClr val="000000"/>
              </a:solidFill>
              <a:latin typeface="楷体" panose="02010609060101010101" charset="-122"/>
              <a:ea typeface="楷体" panose="02010609060101010101" charset="-122"/>
            </a:endParaRPr>
          </a:p>
          <a:p>
            <a:r>
              <a:rPr lang="zh-CN" altLang="en-US" sz="2400" dirty="0">
                <a:solidFill>
                  <a:srgbClr val="000000"/>
                </a:solidFill>
                <a:latin typeface="楷体" panose="02010609060101010101" charset="-122"/>
                <a:ea typeface="楷体" panose="02010609060101010101" charset="-122"/>
              </a:rPr>
              <a:t>      实训考核主要包括：</a:t>
            </a:r>
            <a:endParaRPr lang="zh-CN" altLang="en-US" sz="2400" dirty="0">
              <a:solidFill>
                <a:srgbClr val="000000"/>
              </a:solidFill>
              <a:latin typeface="楷体" panose="02010609060101010101" charset="-122"/>
              <a:ea typeface="楷体" panose="02010609060101010101" charset="-122"/>
            </a:endParaRPr>
          </a:p>
          <a:p>
            <a:r>
              <a:rPr lang="zh-CN" altLang="en-US" sz="2400" dirty="0">
                <a:solidFill>
                  <a:srgbClr val="000000"/>
                </a:solidFill>
                <a:latin typeface="楷体" panose="02010609060101010101" charset="-122"/>
                <a:ea typeface="楷体" panose="02010609060101010101" charset="-122"/>
              </a:rPr>
              <a:t>      任务成果（占</a:t>
            </a:r>
            <a:r>
              <a:rPr lang="en-US" altLang="x-none" sz="2400" dirty="0">
                <a:solidFill>
                  <a:srgbClr val="000000"/>
                </a:solidFill>
                <a:latin typeface="楷体" panose="02010609060101010101" charset="-122"/>
                <a:ea typeface="楷体" panose="02010609060101010101" charset="-122"/>
              </a:rPr>
              <a:t>50%</a:t>
            </a:r>
            <a:r>
              <a:rPr lang="zh-CN" altLang="en-US" sz="2400" dirty="0">
                <a:solidFill>
                  <a:srgbClr val="000000"/>
                </a:solidFill>
                <a:latin typeface="楷体" panose="02010609060101010101" charset="-122"/>
                <a:ea typeface="楷体" panose="02010609060101010101" charset="-122"/>
              </a:rPr>
              <a:t>），学习态度（占</a:t>
            </a:r>
            <a:r>
              <a:rPr lang="en-US" altLang="x-none" sz="2400" dirty="0">
                <a:solidFill>
                  <a:srgbClr val="000000"/>
                </a:solidFill>
                <a:latin typeface="楷体" panose="02010609060101010101" charset="-122"/>
                <a:ea typeface="楷体" panose="02010609060101010101" charset="-122"/>
              </a:rPr>
              <a:t>10%</a:t>
            </a:r>
            <a:r>
              <a:rPr lang="zh-CN" altLang="en-US" sz="2400" dirty="0">
                <a:solidFill>
                  <a:srgbClr val="000000"/>
                </a:solidFill>
                <a:latin typeface="楷体" panose="02010609060101010101" charset="-122"/>
                <a:ea typeface="楷体" panose="02010609060101010101" charset="-122"/>
              </a:rPr>
              <a:t>），平时考勤（占</a:t>
            </a:r>
            <a:r>
              <a:rPr lang="en-US" altLang="x-none" sz="2400" dirty="0">
                <a:solidFill>
                  <a:srgbClr val="000000"/>
                </a:solidFill>
                <a:latin typeface="楷体" panose="02010609060101010101" charset="-122"/>
                <a:ea typeface="楷体" panose="02010609060101010101" charset="-122"/>
              </a:rPr>
              <a:t>10%</a:t>
            </a:r>
            <a:r>
              <a:rPr lang="zh-CN" altLang="en-US" sz="2400" dirty="0">
                <a:solidFill>
                  <a:srgbClr val="000000"/>
                </a:solidFill>
                <a:latin typeface="楷体" panose="02010609060101010101" charset="-122"/>
                <a:ea typeface="楷体" panose="02010609060101010101" charset="-122"/>
              </a:rPr>
              <a:t>），动手能力（占</a:t>
            </a:r>
            <a:r>
              <a:rPr lang="en-US" altLang="x-none" sz="2400" dirty="0">
                <a:solidFill>
                  <a:srgbClr val="000000"/>
                </a:solidFill>
                <a:latin typeface="楷体" panose="02010609060101010101" charset="-122"/>
                <a:ea typeface="楷体" panose="02010609060101010101" charset="-122"/>
              </a:rPr>
              <a:t>10%</a:t>
            </a:r>
            <a:r>
              <a:rPr lang="zh-CN" altLang="en-US" sz="2400" dirty="0">
                <a:solidFill>
                  <a:srgbClr val="000000"/>
                </a:solidFill>
                <a:latin typeface="楷体" panose="02010609060101010101" charset="-122"/>
                <a:ea typeface="楷体" panose="02010609060101010101" charset="-122"/>
              </a:rPr>
              <a:t>），工作责任心（占</a:t>
            </a:r>
            <a:r>
              <a:rPr lang="en-US" altLang="x-none" sz="2400" dirty="0">
                <a:solidFill>
                  <a:srgbClr val="000000"/>
                </a:solidFill>
                <a:latin typeface="楷体" panose="02010609060101010101" charset="-122"/>
                <a:ea typeface="楷体" panose="02010609060101010101" charset="-122"/>
              </a:rPr>
              <a:t>10%</a:t>
            </a:r>
            <a:r>
              <a:rPr lang="zh-CN" altLang="en-US" sz="2400" dirty="0">
                <a:solidFill>
                  <a:srgbClr val="000000"/>
                </a:solidFill>
                <a:latin typeface="楷体" panose="02010609060101010101" charset="-122"/>
                <a:ea typeface="楷体" panose="02010609060101010101" charset="-122"/>
              </a:rPr>
              <a:t>），团队精神（占</a:t>
            </a:r>
            <a:r>
              <a:rPr lang="en-US" altLang="x-none" sz="2400" dirty="0">
                <a:solidFill>
                  <a:srgbClr val="000000"/>
                </a:solidFill>
                <a:latin typeface="楷体" panose="02010609060101010101" charset="-122"/>
                <a:ea typeface="楷体" panose="02010609060101010101" charset="-122"/>
              </a:rPr>
              <a:t>10%</a:t>
            </a:r>
            <a:r>
              <a:rPr lang="zh-CN" altLang="en-US" sz="2400" dirty="0">
                <a:solidFill>
                  <a:srgbClr val="000000"/>
                </a:solidFill>
                <a:latin typeface="楷体" panose="02010609060101010101" charset="-122"/>
                <a:ea typeface="楷体" panose="02010609060101010101" charset="-122"/>
              </a:rPr>
              <a:t>）。</a:t>
            </a:r>
            <a:endParaRPr lang="zh-CN" altLang="en-US" sz="2400" dirty="0">
              <a:solidFill>
                <a:srgbClr val="000000"/>
              </a:solidFill>
              <a:latin typeface="楷体" panose="02010609060101010101" charset="-122"/>
              <a:ea typeface="楷体" panose="02010609060101010101" charset="-122"/>
            </a:endParaRPr>
          </a:p>
        </p:txBody>
      </p:sp>
      <p:sp>
        <p:nvSpPr>
          <p:cNvPr id="25604" name="文本框 25603"/>
          <p:cNvSpPr txBox="1"/>
          <p:nvPr/>
        </p:nvSpPr>
        <p:spPr>
          <a:xfrm>
            <a:off x="0" y="620713"/>
            <a:ext cx="6911975" cy="519112"/>
          </a:xfrm>
          <a:prstGeom prst="rect">
            <a:avLst/>
          </a:prstGeom>
          <a:noFill/>
          <a:ln w="9525">
            <a:noFill/>
          </a:ln>
        </p:spPr>
        <p:txBody>
          <a:bodyPr vert="horz" wrap="square" anchor="t">
            <a:spAutoFit/>
          </a:bodyPr>
          <a:p>
            <a:pPr>
              <a:spcBef>
                <a:spcPct val="50000"/>
              </a:spcBef>
            </a:pPr>
            <a:r>
              <a:rPr lang="zh-CN" altLang="en-US" sz="2800" dirty="0">
                <a:solidFill>
                  <a:srgbClr val="000000"/>
                </a:solidFill>
                <a:latin typeface="Arial" panose="020B0604020202020204" pitchFamily="34" charset="0"/>
                <a:ea typeface="楷体_GB2312" pitchFamily="1" charset="-122"/>
              </a:rPr>
              <a:t>3、考核方案设计</a:t>
            </a:r>
            <a:endParaRPr lang="en-US" altLang="x-none" sz="2800" dirty="0">
              <a:solidFill>
                <a:srgbClr val="000000"/>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内容占位符 26625"/>
          <p:cNvGraphicFramePr>
            <a:graphicFrameLocks noChangeAspect="1"/>
          </p:cNvGraphicFramePr>
          <p:nvPr>
            <p:ph/>
          </p:nvPr>
        </p:nvGraphicFramePr>
        <p:xfrm>
          <a:off x="2195513" y="1844675"/>
          <a:ext cx="6410325" cy="4276725"/>
        </p:xfrm>
        <a:graphic>
          <a:graphicData uri="http://schemas.openxmlformats.org/presentationml/2006/ole">
            <mc:AlternateContent xmlns:mc="http://schemas.openxmlformats.org/markup-compatibility/2006">
              <mc:Choice xmlns:v="urn:schemas-microsoft-com:vml" Requires="v">
                <p:oleObj spid="_x0000_s3076" name="" r:id="rId1" imgW="5478145" imgH="3657600" progId="MSGraph.Chart.8">
                  <p:embed/>
                </p:oleObj>
              </mc:Choice>
              <mc:Fallback>
                <p:oleObj name="" r:id="rId1" imgW="5478145" imgH="3657600" progId="MSGraph.Chart.8">
                  <p:embed/>
                  <p:pic>
                    <p:nvPicPr>
                      <p:cNvPr id="0" name="图片 3075"/>
                      <p:cNvPicPr/>
                      <p:nvPr/>
                    </p:nvPicPr>
                    <p:blipFill>
                      <a:blip r:embed="rId2"/>
                      <a:stretch>
                        <a:fillRect/>
                      </a:stretch>
                    </p:blipFill>
                    <p:spPr>
                      <a:xfrm>
                        <a:off x="2195513" y="1844675"/>
                        <a:ext cx="6410325" cy="4276725"/>
                      </a:xfrm>
                      <a:prstGeom prst="rect">
                        <a:avLst/>
                      </a:prstGeom>
                      <a:noFill/>
                      <a:ln w="38100">
                        <a:miter/>
                      </a:ln>
                      <a:effectLst>
                        <a:outerShdw dist="107763" dir="18900000" algn="ctr" rotWithShape="0">
                          <a:srgbClr val="808080"/>
                        </a:outerShdw>
                      </a:effectLst>
                    </p:spPr>
                  </p:pic>
                </p:oleObj>
              </mc:Fallback>
            </mc:AlternateContent>
          </a:graphicData>
        </a:graphic>
      </p:graphicFrame>
      <p:sp>
        <p:nvSpPr>
          <p:cNvPr id="26627" name="文本框 26626"/>
          <p:cNvSpPr txBox="1"/>
          <p:nvPr/>
        </p:nvSpPr>
        <p:spPr>
          <a:xfrm>
            <a:off x="0" y="620713"/>
            <a:ext cx="6911975"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3、考核方案设计</a:t>
            </a:r>
            <a:endParaRPr lang="en-US" altLang="x-none" sz="2800" dirty="0">
              <a:solidFill>
                <a:srgbClr val="000000"/>
              </a:solidFill>
              <a:latin typeface="Arial" panose="020B0604020202020204" pitchFamily="34" charset="0"/>
              <a:ea typeface="楷体_GB2312" pitchFamily="1" charset="-122"/>
            </a:endParaRPr>
          </a:p>
        </p:txBody>
      </p:sp>
      <p:sp>
        <p:nvSpPr>
          <p:cNvPr id="26628" name="圆角矩形 26627"/>
          <p:cNvSpPr/>
          <p:nvPr/>
        </p:nvSpPr>
        <p:spPr>
          <a:xfrm>
            <a:off x="250825" y="1700213"/>
            <a:ext cx="1873250" cy="360362"/>
          </a:xfrm>
          <a:prstGeom prst="roundRect">
            <a:avLst>
              <a:gd name="adj" fmla="val 31759"/>
            </a:avLst>
          </a:prstGeom>
          <a:gradFill rotWithShape="1">
            <a:gsLst>
              <a:gs pos="0">
                <a:srgbClr val="447EC4">
                  <a:alpha val="79999"/>
                </a:srgbClr>
              </a:gs>
              <a:gs pos="100000">
                <a:srgbClr val="447EC4">
                  <a:gamma/>
                  <a:shade val="46275"/>
                  <a:invGamma/>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algn="ctr"/>
            <a:r>
              <a:rPr lang="zh-CN" altLang="en-US" sz="2400" dirty="0">
                <a:effectLst>
                  <a:outerShdw blurRad="38100" dist="38100" dir="2700000">
                    <a:srgbClr val="C0C0C0"/>
                  </a:outerShdw>
                </a:effectLst>
                <a:latin typeface="楷体_GB2312" pitchFamily="1" charset="-122"/>
                <a:ea typeface="楷体_GB2312" pitchFamily="1" charset="-122"/>
              </a:rPr>
              <a:t>期终考核</a:t>
            </a:r>
            <a:r>
              <a:rPr lang="zh-CN" altLang="en-US" sz="2400" b="0" dirty="0">
                <a:solidFill>
                  <a:schemeClr val="tx2"/>
                </a:solidFill>
                <a:latin typeface="楷体_GB2312" pitchFamily="1" charset="-122"/>
                <a:ea typeface="楷体_GB2312" pitchFamily="1" charset="-122"/>
              </a:rPr>
              <a:t> </a:t>
            </a:r>
            <a:endParaRPr lang="zh-CN" altLang="en-US" sz="2400" b="0" dirty="0">
              <a:solidFill>
                <a:schemeClr val="tx2"/>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7649"/>
          <p:cNvSpPr txBox="1"/>
          <p:nvPr/>
        </p:nvSpPr>
        <p:spPr>
          <a:xfrm>
            <a:off x="0" y="620713"/>
            <a:ext cx="6911975"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3、考核方案设计</a:t>
            </a:r>
            <a:endParaRPr lang="en-US" altLang="x-none" sz="2800" dirty="0">
              <a:solidFill>
                <a:srgbClr val="000000"/>
              </a:solidFill>
              <a:latin typeface="Arial" panose="020B0604020202020204" pitchFamily="34" charset="0"/>
              <a:ea typeface="楷体_GB2312" pitchFamily="1" charset="-122"/>
            </a:endParaRPr>
          </a:p>
        </p:txBody>
      </p:sp>
      <p:sp>
        <p:nvSpPr>
          <p:cNvPr id="27651" name="圆角矩形 27650"/>
          <p:cNvSpPr/>
          <p:nvPr/>
        </p:nvSpPr>
        <p:spPr>
          <a:xfrm>
            <a:off x="250825" y="1700213"/>
            <a:ext cx="4103688" cy="360362"/>
          </a:xfrm>
          <a:prstGeom prst="roundRect">
            <a:avLst>
              <a:gd name="adj" fmla="val 31759"/>
            </a:avLst>
          </a:prstGeom>
          <a:gradFill rotWithShape="1">
            <a:gsLst>
              <a:gs pos="0">
                <a:srgbClr val="447EC4">
                  <a:alpha val="79999"/>
                </a:srgbClr>
              </a:gs>
              <a:gs pos="100000">
                <a:srgbClr val="447EC4">
                  <a:gamma/>
                  <a:shade val="46275"/>
                  <a:invGamma/>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algn="ctr"/>
            <a:r>
              <a:rPr lang="zh-CN" altLang="en-US" sz="2400" dirty="0">
                <a:effectLst>
                  <a:outerShdw blurRad="38100" dist="38100" dir="2700000">
                    <a:srgbClr val="C0C0C0"/>
                  </a:outerShdw>
                </a:effectLst>
                <a:latin typeface="楷体_GB2312" pitchFamily="1" charset="-122"/>
                <a:ea typeface="楷体_GB2312" pitchFamily="1" charset="-122"/>
              </a:rPr>
              <a:t>平时成绩评定项目及标准</a:t>
            </a:r>
            <a:r>
              <a:rPr lang="zh-CN" altLang="en-US" sz="2400" b="0" dirty="0">
                <a:solidFill>
                  <a:schemeClr val="tx2"/>
                </a:solidFill>
                <a:latin typeface="楷体_GB2312" pitchFamily="1" charset="-122"/>
                <a:ea typeface="楷体_GB2312" pitchFamily="1" charset="-122"/>
              </a:rPr>
              <a:t> </a:t>
            </a:r>
            <a:endParaRPr lang="zh-CN" altLang="en-US" sz="2400" b="0" dirty="0">
              <a:solidFill>
                <a:schemeClr val="tx2"/>
              </a:solidFill>
              <a:latin typeface="楷体_GB2312" pitchFamily="1" charset="-122"/>
              <a:ea typeface="楷体_GB2312" pitchFamily="1" charset="-122"/>
            </a:endParaRPr>
          </a:p>
        </p:txBody>
      </p:sp>
      <p:graphicFrame>
        <p:nvGraphicFramePr>
          <p:cNvPr id="27652" name="内容占位符 27651"/>
          <p:cNvGraphicFramePr>
            <a:graphicFrameLocks noChangeAspect="1"/>
          </p:cNvGraphicFramePr>
          <p:nvPr>
            <p:ph/>
          </p:nvPr>
        </p:nvGraphicFramePr>
        <p:xfrm>
          <a:off x="1460500" y="2187575"/>
          <a:ext cx="6096000" cy="4067175"/>
        </p:xfrm>
        <a:graphic>
          <a:graphicData uri="http://schemas.openxmlformats.org/presentationml/2006/ole">
            <mc:AlternateContent xmlns:mc="http://schemas.openxmlformats.org/markup-compatibility/2006">
              <mc:Choice xmlns:v="urn:schemas-microsoft-com:vml" Requires="v">
                <p:oleObj spid="_x0000_s3077" name="" r:id="rId1" imgW="5478145" imgH="3657600" progId="MSGraph.Chart.8">
                  <p:embed/>
                </p:oleObj>
              </mc:Choice>
              <mc:Fallback>
                <p:oleObj name="" r:id="rId1" imgW="5478145" imgH="3657600" progId="MSGraph.Chart.8">
                  <p:embed/>
                  <p:pic>
                    <p:nvPicPr>
                      <p:cNvPr id="0" name="图片 3076"/>
                      <p:cNvPicPr/>
                      <p:nvPr/>
                    </p:nvPicPr>
                    <p:blipFill>
                      <a:blip r:embed="rId2"/>
                      <a:stretch>
                        <a:fillRect/>
                      </a:stretch>
                    </p:blipFill>
                    <p:spPr>
                      <a:xfrm>
                        <a:off x="1460500" y="2187575"/>
                        <a:ext cx="6096000" cy="4067175"/>
                      </a:xfrm>
                      <a:prstGeom prst="rect">
                        <a:avLst/>
                      </a:prstGeom>
                      <a:noFill/>
                      <a:ln w="38100">
                        <a:miter/>
                      </a:ln>
                      <a:effectLst>
                        <a:outerShdw dist="107763" dir="18900000" algn="ctr" rotWithShape="0">
                          <a:srgbClr val="808080"/>
                        </a:outerShdw>
                      </a:effectLst>
                    </p:spPr>
                  </p:pic>
                </p:oleObj>
              </mc:Fallback>
            </mc:AlternateContent>
          </a:graphicData>
        </a:graphic>
      </p:graphicFrame>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圆角矩形 28673"/>
          <p:cNvSpPr/>
          <p:nvPr/>
        </p:nvSpPr>
        <p:spPr>
          <a:xfrm>
            <a:off x="250825" y="1700213"/>
            <a:ext cx="1873250" cy="360362"/>
          </a:xfrm>
          <a:prstGeom prst="roundRect">
            <a:avLst>
              <a:gd name="adj" fmla="val 31759"/>
            </a:avLst>
          </a:prstGeom>
          <a:gradFill rotWithShape="1">
            <a:gsLst>
              <a:gs pos="0">
                <a:srgbClr val="447EC4">
                  <a:alpha val="79999"/>
                </a:srgbClr>
              </a:gs>
              <a:gs pos="100000">
                <a:srgbClr val="447EC4">
                  <a:gamma/>
                  <a:shade val="46275"/>
                  <a:invGamma/>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algn="ctr"/>
            <a:r>
              <a:rPr lang="zh-CN" altLang="en-US" sz="2400" dirty="0">
                <a:effectLst>
                  <a:outerShdw blurRad="38100" dist="38100" dir="2700000">
                    <a:srgbClr val="C0C0C0"/>
                  </a:outerShdw>
                </a:effectLst>
                <a:latin typeface="楷体_GB2312" pitchFamily="1" charset="-122"/>
                <a:ea typeface="楷体_GB2312" pitchFamily="1" charset="-122"/>
              </a:rPr>
              <a:t>实训考核</a:t>
            </a:r>
            <a:r>
              <a:rPr lang="zh-CN" altLang="en-US" sz="2400" b="0" dirty="0">
                <a:solidFill>
                  <a:schemeClr val="tx2"/>
                </a:solidFill>
                <a:latin typeface="楷体_GB2312" pitchFamily="1" charset="-122"/>
                <a:ea typeface="楷体_GB2312" pitchFamily="1" charset="-122"/>
              </a:rPr>
              <a:t> </a:t>
            </a:r>
            <a:endParaRPr lang="zh-CN" altLang="en-US" sz="2400" b="0" dirty="0">
              <a:solidFill>
                <a:schemeClr val="tx2"/>
              </a:solidFill>
              <a:latin typeface="楷体_GB2312" pitchFamily="1" charset="-122"/>
              <a:ea typeface="楷体_GB2312" pitchFamily="1" charset="-122"/>
            </a:endParaRPr>
          </a:p>
        </p:txBody>
      </p:sp>
      <p:graphicFrame>
        <p:nvGraphicFramePr>
          <p:cNvPr id="28675" name="内容占位符 28674"/>
          <p:cNvGraphicFramePr>
            <a:graphicFrameLocks noChangeAspect="1"/>
          </p:cNvGraphicFramePr>
          <p:nvPr>
            <p:ph/>
          </p:nvPr>
        </p:nvGraphicFramePr>
        <p:xfrm>
          <a:off x="1460500" y="2187575"/>
          <a:ext cx="6096000" cy="4067175"/>
        </p:xfrm>
        <a:graphic>
          <a:graphicData uri="http://schemas.openxmlformats.org/presentationml/2006/ole">
            <mc:AlternateContent xmlns:mc="http://schemas.openxmlformats.org/markup-compatibility/2006">
              <mc:Choice xmlns:v="urn:schemas-microsoft-com:vml" Requires="v">
                <p:oleObj spid="_x0000_s3078" name="" r:id="rId1" imgW="5478145" imgH="3657600" progId="MSGraph.Chart.8">
                  <p:embed/>
                </p:oleObj>
              </mc:Choice>
              <mc:Fallback>
                <p:oleObj name="" r:id="rId1" imgW="5478145" imgH="3657600" progId="MSGraph.Chart.8">
                  <p:embed/>
                  <p:pic>
                    <p:nvPicPr>
                      <p:cNvPr id="0" name="图片 3077"/>
                      <p:cNvPicPr/>
                      <p:nvPr/>
                    </p:nvPicPr>
                    <p:blipFill>
                      <a:blip r:embed="rId2"/>
                      <a:stretch>
                        <a:fillRect/>
                      </a:stretch>
                    </p:blipFill>
                    <p:spPr>
                      <a:xfrm>
                        <a:off x="1460500" y="2187575"/>
                        <a:ext cx="6096000" cy="4067175"/>
                      </a:xfrm>
                      <a:prstGeom prst="rect">
                        <a:avLst/>
                      </a:prstGeom>
                      <a:noFill/>
                      <a:ln w="38100">
                        <a:miter/>
                      </a:ln>
                      <a:effectLst>
                        <a:outerShdw dist="107763" dir="18900000" algn="ctr" rotWithShape="0">
                          <a:srgbClr val="808080"/>
                        </a:outerShdw>
                      </a:effectLst>
                    </p:spPr>
                  </p:pic>
                </p:oleObj>
              </mc:Fallback>
            </mc:AlternateContent>
          </a:graphicData>
        </a:graphic>
      </p:graphicFrame>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30721"/>
          <p:cNvSpPr txBox="1"/>
          <p:nvPr/>
        </p:nvSpPr>
        <p:spPr>
          <a:xfrm>
            <a:off x="0" y="620713"/>
            <a:ext cx="6911975" cy="1158875"/>
          </a:xfrm>
          <a:prstGeom prst="rect">
            <a:avLst/>
          </a:prstGeom>
          <a:noFill/>
          <a:ln w="9525">
            <a:noFill/>
          </a:ln>
        </p:spPr>
        <p:txBody>
          <a:bodyPr>
            <a:spAutoFit/>
          </a:bodyPr>
          <a:p>
            <a:pPr>
              <a:spcBef>
                <a:spcPct val="50000"/>
              </a:spcBef>
            </a:pPr>
            <a:r>
              <a:rPr lang="zh-CN" altLang="en-US" sz="2800" dirty="0">
                <a:solidFill>
                  <a:srgbClr val="000000"/>
                </a:solidFill>
                <a:latin typeface="Verdana" panose="020B0604030504040204" pitchFamily="2" charset="0"/>
                <a:ea typeface="楷体_GB2312" pitchFamily="1" charset="-122"/>
              </a:rPr>
              <a:t>四、教学资源</a:t>
            </a:r>
            <a:r>
              <a:rPr lang="zh-CN" altLang="en-US" dirty="0">
                <a:solidFill>
                  <a:srgbClr val="000000"/>
                </a:solidFill>
                <a:latin typeface="Verdana" panose="020B0604030504040204" pitchFamily="2" charset="0"/>
                <a:ea typeface="楷体_GB2312" pitchFamily="1" charset="-122"/>
              </a:rPr>
              <a:t> </a:t>
            </a:r>
            <a:endParaRPr lang="en-US" altLang="x-none" dirty="0">
              <a:solidFill>
                <a:srgbClr val="000000"/>
              </a:solidFill>
              <a:latin typeface="Verdana" panose="020B0604030504040204" pitchFamily="2" charset="0"/>
              <a:ea typeface="楷体_GB2312" pitchFamily="1" charset="-122"/>
            </a:endParaRPr>
          </a:p>
          <a:p>
            <a:pPr>
              <a:spcBef>
                <a:spcPct val="50000"/>
              </a:spcBef>
            </a:pPr>
            <a:endParaRPr lang="en-US" altLang="x-none" sz="2800" dirty="0">
              <a:solidFill>
                <a:srgbClr val="000000"/>
              </a:solidFill>
              <a:latin typeface="Arial" panose="020B0604020202020204" pitchFamily="34" charset="0"/>
              <a:ea typeface="楷体_GB2312" pitchFamily="1" charset="-122"/>
            </a:endParaRPr>
          </a:p>
        </p:txBody>
      </p:sp>
      <p:sp>
        <p:nvSpPr>
          <p:cNvPr id="30723" name="文本框 30722"/>
          <p:cNvSpPr txBox="1"/>
          <p:nvPr/>
        </p:nvSpPr>
        <p:spPr>
          <a:xfrm>
            <a:off x="1547813" y="2276475"/>
            <a:ext cx="6769100" cy="2491740"/>
          </a:xfrm>
          <a:prstGeom prst="rect">
            <a:avLst/>
          </a:prstGeom>
          <a:noFill/>
          <a:ln w="9525">
            <a:noFill/>
          </a:ln>
        </p:spPr>
        <p:txBody>
          <a:bodyPr>
            <a:spAutoFit/>
          </a:bodyPr>
          <a:p>
            <a:pPr>
              <a:spcBef>
                <a:spcPct val="50000"/>
              </a:spcBef>
            </a:pPr>
            <a:r>
              <a:rPr lang="en-US" altLang="x-none" sz="2400" dirty="0">
                <a:solidFill>
                  <a:schemeClr val="tx1"/>
                </a:solidFill>
                <a:latin typeface="Verdana" panose="020B0604030504040204" pitchFamily="2" charset="0"/>
                <a:ea typeface="楷体_GB2312" pitchFamily="1" charset="-122"/>
              </a:rPr>
              <a:t>      </a:t>
            </a:r>
            <a:r>
              <a:rPr lang="en-US" altLang="zh-CN" sz="2400" dirty="0">
                <a:solidFill>
                  <a:srgbClr val="000000"/>
                </a:solidFill>
                <a:latin typeface="Verdana" panose="020B0604030504040204" pitchFamily="2" charset="0"/>
                <a:ea typeface="楷体_GB2312" pitchFamily="1" charset="-122"/>
              </a:rPr>
              <a:t>1</a:t>
            </a:r>
            <a:r>
              <a:rPr lang="en-US" altLang="x-none" sz="2400" dirty="0">
                <a:solidFill>
                  <a:srgbClr val="000000"/>
                </a:solidFill>
                <a:latin typeface="Verdana" panose="020B0604030504040204" pitchFamily="2" charset="0"/>
                <a:ea typeface="楷体_GB2312" pitchFamily="1" charset="-122"/>
              </a:rPr>
              <a:t>.《</a:t>
            </a:r>
            <a:r>
              <a:rPr lang="zh-CN" altLang="en-US" sz="2400" dirty="0">
                <a:solidFill>
                  <a:srgbClr val="000000"/>
                </a:solidFill>
                <a:latin typeface="Verdana" panose="020B0604030504040204" pitchFamily="2" charset="0"/>
                <a:ea typeface="楷体_GB2312" pitchFamily="1" charset="-122"/>
              </a:rPr>
              <a:t>工程造价控制</a:t>
            </a:r>
            <a:r>
              <a:rPr lang="en-US" altLang="x-none" sz="2400" dirty="0">
                <a:solidFill>
                  <a:srgbClr val="000000"/>
                </a:solidFill>
                <a:latin typeface="Verdana" panose="020B0604030504040204" pitchFamily="2" charset="0"/>
                <a:ea typeface="楷体_GB2312" pitchFamily="1" charset="-122"/>
              </a:rPr>
              <a:t>》</a:t>
            </a:r>
            <a:r>
              <a:rPr lang="zh-CN" altLang="en-US" sz="2400" dirty="0">
                <a:solidFill>
                  <a:srgbClr val="000000"/>
                </a:solidFill>
                <a:latin typeface="Verdana" panose="020B0604030504040204" pitchFamily="2" charset="0"/>
                <a:ea typeface="楷体_GB2312" pitchFamily="1" charset="-122"/>
              </a:rPr>
              <a:t>课程的教学资源</a:t>
            </a:r>
            <a:endParaRPr lang="zh-CN" altLang="en-US" sz="2400" dirty="0">
              <a:solidFill>
                <a:srgbClr val="000000"/>
              </a:solidFill>
              <a:latin typeface="Verdana" panose="020B0604030504040204" pitchFamily="2" charset="0"/>
              <a:ea typeface="楷体_GB2312" pitchFamily="1" charset="-122"/>
            </a:endParaRPr>
          </a:p>
          <a:p>
            <a:pPr>
              <a:spcBef>
                <a:spcPct val="50000"/>
              </a:spcBef>
            </a:pPr>
            <a:r>
              <a:rPr lang="zh-CN" altLang="en-US" sz="2400" dirty="0">
                <a:solidFill>
                  <a:schemeClr val="tx1"/>
                </a:solidFill>
                <a:latin typeface="Verdana" panose="020B0604030504040204" pitchFamily="2" charset="0"/>
                <a:ea typeface="楷体_GB2312" pitchFamily="1" charset="-122"/>
              </a:rPr>
              <a:t>     </a:t>
            </a:r>
            <a:r>
              <a:rPr lang="zh-CN" altLang="en-US" sz="2400" dirty="0">
                <a:solidFill>
                  <a:srgbClr val="000000"/>
                </a:solidFill>
                <a:latin typeface="Verdana" panose="020B0604030504040204" pitchFamily="2" charset="0"/>
                <a:ea typeface="楷体" panose="02010609060101010101" charset="-122"/>
              </a:rPr>
              <a:t>课程资源分为传统类型资源和电子资源，传统资源主要是课程的书本教材和纸质材料；电子资源是多媒体化的学习内容的展示和学习指导资源，包括丰富的工程造价控制方面的资料，有效的保证了教学工作的开展。</a:t>
            </a:r>
            <a:endParaRPr lang="zh-CN" altLang="en-US" sz="2400" dirty="0">
              <a:solidFill>
                <a:srgbClr val="000000"/>
              </a:solidFill>
              <a:latin typeface="Verdana" panose="020B0604030504040204" pitchFamily="2" charset="0"/>
              <a:ea typeface="楷体" panose="02010609060101010101" charset="-122"/>
            </a:endParaRPr>
          </a:p>
        </p:txBody>
      </p:sp>
      <p:sp>
        <p:nvSpPr>
          <p:cNvPr id="30724" name="圆角矩形 30723"/>
          <p:cNvSpPr/>
          <p:nvPr/>
        </p:nvSpPr>
        <p:spPr>
          <a:xfrm>
            <a:off x="250825" y="1700213"/>
            <a:ext cx="792163" cy="3960812"/>
          </a:xfrm>
          <a:prstGeom prst="roundRect">
            <a:avLst>
              <a:gd name="adj" fmla="val 31759"/>
            </a:avLst>
          </a:prstGeom>
          <a:gradFill rotWithShape="1">
            <a:gsLst>
              <a:gs pos="0">
                <a:srgbClr val="447EC4">
                  <a:alpha val="79999"/>
                </a:srgbClr>
              </a:gs>
              <a:gs pos="100000">
                <a:srgbClr val="447EC4">
                  <a:gamma/>
                  <a:shade val="46275"/>
                  <a:invGamma/>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algn="ctr"/>
            <a:r>
              <a:rPr lang="zh-CN" altLang="en-US" sz="2400" dirty="0">
                <a:solidFill>
                  <a:srgbClr val="FFFF00"/>
                </a:solidFill>
                <a:latin typeface="楷体_GB2312" pitchFamily="1" charset="-122"/>
                <a:ea typeface="楷体_GB2312" pitchFamily="1" charset="-122"/>
              </a:rPr>
              <a:t>课程教学资源</a:t>
            </a:r>
            <a:r>
              <a:rPr lang="en-US" altLang="x-none" sz="2400" dirty="0">
                <a:solidFill>
                  <a:srgbClr val="FFFF00"/>
                </a:solidFill>
                <a:latin typeface="楷体_GB2312" pitchFamily="1" charset="-122"/>
                <a:ea typeface="楷体_GB2312" pitchFamily="1" charset="-122"/>
              </a:rPr>
              <a:t> </a:t>
            </a:r>
            <a:endParaRPr lang="en-US" altLang="x-none" sz="2400" dirty="0">
              <a:solidFill>
                <a:srgbClr val="FFFF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31745"/>
          <p:cNvSpPr txBox="1"/>
          <p:nvPr/>
        </p:nvSpPr>
        <p:spPr>
          <a:xfrm>
            <a:off x="0" y="620713"/>
            <a:ext cx="6911975" cy="1158875"/>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四、</a:t>
            </a:r>
            <a:r>
              <a:rPr lang="zh-CN" altLang="en-US" sz="2800" dirty="0">
                <a:solidFill>
                  <a:srgbClr val="000000"/>
                </a:solidFill>
                <a:latin typeface="Verdana" panose="020B0604030504040204" pitchFamily="2" charset="0"/>
                <a:ea typeface="楷体_GB2312" pitchFamily="1" charset="-122"/>
              </a:rPr>
              <a:t>教学资源 </a:t>
            </a:r>
            <a:endParaRPr lang="en-US" altLang="x-none" sz="2800" dirty="0">
              <a:solidFill>
                <a:srgbClr val="000000"/>
              </a:solidFill>
              <a:latin typeface="Verdana" panose="020B0604030504040204" pitchFamily="2" charset="0"/>
              <a:ea typeface="楷体_GB2312" pitchFamily="1" charset="-122"/>
            </a:endParaRPr>
          </a:p>
          <a:p>
            <a:pPr>
              <a:spcBef>
                <a:spcPct val="50000"/>
              </a:spcBef>
            </a:pPr>
            <a:endParaRPr lang="en-US" altLang="x-none" sz="2800" dirty="0">
              <a:solidFill>
                <a:srgbClr val="000000"/>
              </a:solidFill>
              <a:latin typeface="Arial" panose="020B0604020202020204" pitchFamily="34" charset="0"/>
              <a:ea typeface="楷体_GB2312" pitchFamily="1" charset="-122"/>
            </a:endParaRPr>
          </a:p>
        </p:txBody>
      </p:sp>
      <p:sp>
        <p:nvSpPr>
          <p:cNvPr id="31747" name="文本框 31746"/>
          <p:cNvSpPr txBox="1"/>
          <p:nvPr/>
        </p:nvSpPr>
        <p:spPr>
          <a:xfrm>
            <a:off x="1150938" y="1989138"/>
            <a:ext cx="7885112" cy="3352800"/>
          </a:xfrm>
          <a:prstGeom prst="rect">
            <a:avLst/>
          </a:prstGeom>
          <a:noFill/>
          <a:ln w="9525">
            <a:noFill/>
          </a:ln>
        </p:spPr>
        <p:txBody>
          <a:bodyPr>
            <a:spAutoFit/>
          </a:bodyPr>
          <a:p>
            <a:pPr>
              <a:spcBef>
                <a:spcPct val="50000"/>
              </a:spcBef>
            </a:pPr>
            <a:r>
              <a:rPr lang="zh-CN" altLang="en-US" sz="2400" dirty="0">
                <a:solidFill>
                  <a:schemeClr val="tx1"/>
                </a:solidFill>
                <a:latin typeface="Verdana" panose="020B0604030504040204" pitchFamily="2" charset="0"/>
                <a:ea typeface="楷体_GB2312" pitchFamily="1" charset="-122"/>
              </a:rPr>
              <a:t>    </a:t>
            </a:r>
            <a:r>
              <a:rPr lang="zh-CN" altLang="en-US" dirty="0">
                <a:solidFill>
                  <a:srgbClr val="000000"/>
                </a:solidFill>
                <a:latin typeface="楷体" panose="02010609060101010101" charset="-122"/>
                <a:ea typeface="楷体" panose="02010609060101010101" charset="-122"/>
              </a:rPr>
              <a:t>其中作为本课程教学及实训的工程造价综合实训室、招投标综合实训室、项目管理实训室拥有大型操作台</a:t>
            </a:r>
            <a:r>
              <a:rPr lang="en-US" altLang="x-none" dirty="0">
                <a:solidFill>
                  <a:srgbClr val="000000"/>
                </a:solidFill>
                <a:latin typeface="楷体" panose="02010609060101010101" charset="-122"/>
                <a:ea typeface="楷体" panose="02010609060101010101" charset="-122"/>
              </a:rPr>
              <a:t>20</a:t>
            </a:r>
            <a:r>
              <a:rPr lang="zh-CN" altLang="en-US" dirty="0">
                <a:solidFill>
                  <a:srgbClr val="000000"/>
                </a:solidFill>
                <a:latin typeface="楷体" panose="02010609060101010101" charset="-122"/>
                <a:ea typeface="楷体" panose="02010609060101010101" charset="-122"/>
              </a:rPr>
              <a:t>余张，配有计算机</a:t>
            </a:r>
            <a:r>
              <a:rPr lang="en-US" altLang="x-none" dirty="0">
                <a:solidFill>
                  <a:srgbClr val="000000"/>
                </a:solidFill>
                <a:latin typeface="楷体" panose="02010609060101010101" charset="-122"/>
                <a:ea typeface="楷体" panose="02010609060101010101" charset="-122"/>
              </a:rPr>
              <a:t>46</a:t>
            </a:r>
            <a:r>
              <a:rPr lang="zh-CN" altLang="en-US" dirty="0">
                <a:solidFill>
                  <a:srgbClr val="000000"/>
                </a:solidFill>
                <a:latin typeface="楷体" panose="02010609060101010101" charset="-122"/>
                <a:ea typeface="楷体" panose="02010609060101010101" charset="-122"/>
              </a:rPr>
              <a:t>台，并装有广联达招投标整体解决方案、</a:t>
            </a:r>
            <a:r>
              <a:rPr lang="en-US" altLang="x-none" dirty="0">
                <a:solidFill>
                  <a:srgbClr val="000000"/>
                </a:solidFill>
                <a:latin typeface="楷体" panose="02010609060101010101" charset="-122"/>
                <a:ea typeface="楷体" panose="02010609060101010101" charset="-122"/>
              </a:rPr>
              <a:t>PKPM</a:t>
            </a:r>
            <a:r>
              <a:rPr lang="zh-CN" altLang="en-US" dirty="0">
                <a:solidFill>
                  <a:srgbClr val="000000"/>
                </a:solidFill>
                <a:latin typeface="楷体" panose="02010609060101010101" charset="-122"/>
                <a:ea typeface="楷体" panose="02010609060101010101" charset="-122"/>
              </a:rPr>
              <a:t>计价软件、斯维尔图形算量软件、英特算量、英特套价、英特钢筋等造价行业应用较多的软件，学生可在该实训室中完成一体化课程的学习及校内实训。实训室软硬件环境均达到了国内同类高职院校中的一流水平，为学生的学习创造了良好的条件。</a:t>
            </a:r>
            <a:endParaRPr lang="zh-CN" altLang="en-US" dirty="0">
              <a:solidFill>
                <a:srgbClr val="000000"/>
              </a:solidFill>
              <a:latin typeface="楷体" panose="02010609060101010101" charset="-122"/>
              <a:ea typeface="楷体" panose="02010609060101010101" charset="-122"/>
            </a:endParaRPr>
          </a:p>
          <a:p>
            <a:pPr>
              <a:spcBef>
                <a:spcPct val="50000"/>
              </a:spcBef>
            </a:pPr>
            <a:r>
              <a:rPr lang="zh-CN" altLang="en-US" dirty="0">
                <a:solidFill>
                  <a:srgbClr val="000000"/>
                </a:solidFill>
                <a:latin typeface="楷体" panose="02010609060101010101" charset="-122"/>
                <a:ea typeface="楷体" panose="02010609060101010101" charset="-122"/>
              </a:rPr>
              <a:t>    我院在对广联达招投标整体解决方案的基础上完成了造价软件的采购工作，采购了广联达</a:t>
            </a:r>
            <a:r>
              <a:rPr lang="en-US" altLang="x-none" dirty="0">
                <a:solidFill>
                  <a:srgbClr val="000000"/>
                </a:solidFill>
                <a:latin typeface="楷体" panose="02010609060101010101" charset="-122"/>
                <a:ea typeface="楷体" panose="02010609060101010101" charset="-122"/>
              </a:rPr>
              <a:t>GCL2008</a:t>
            </a:r>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GGJ2009</a:t>
            </a:r>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GBQ4.0</a:t>
            </a:r>
            <a:r>
              <a:rPr lang="zh-CN" altLang="en-US" dirty="0">
                <a:solidFill>
                  <a:srgbClr val="000000"/>
                </a:solidFill>
                <a:latin typeface="楷体" panose="02010609060101010101" charset="-122"/>
                <a:ea typeface="楷体" panose="02010609060101010101" charset="-122"/>
              </a:rPr>
              <a:t>等软件</a:t>
            </a:r>
            <a:r>
              <a:rPr lang="en-US" altLang="x-none" dirty="0">
                <a:solidFill>
                  <a:srgbClr val="000000"/>
                </a:solidFill>
                <a:latin typeface="楷体" panose="02010609060101010101" charset="-122"/>
                <a:ea typeface="楷体" panose="02010609060101010101" charset="-122"/>
              </a:rPr>
              <a:t>40</a:t>
            </a:r>
            <a:r>
              <a:rPr lang="zh-CN" altLang="en-US" dirty="0">
                <a:solidFill>
                  <a:srgbClr val="000000"/>
                </a:solidFill>
                <a:latin typeface="楷体" panose="02010609060101010101" charset="-122"/>
                <a:ea typeface="楷体" panose="02010609060101010101" charset="-122"/>
              </a:rPr>
              <a:t>节点的网络版。为该课程的实践教学提供了坚实基础。</a:t>
            </a:r>
            <a:endParaRPr lang="zh-CN" altLang="en-US" dirty="0">
              <a:solidFill>
                <a:srgbClr val="000000"/>
              </a:solidFill>
              <a:latin typeface="楷体" panose="02010609060101010101" charset="-122"/>
              <a:ea typeface="楷体" panose="02010609060101010101" charset="-122"/>
            </a:endParaRPr>
          </a:p>
        </p:txBody>
      </p:sp>
      <p:sp>
        <p:nvSpPr>
          <p:cNvPr id="31748" name="圆角矩形 31747"/>
          <p:cNvSpPr/>
          <p:nvPr/>
        </p:nvSpPr>
        <p:spPr>
          <a:xfrm>
            <a:off x="250825" y="1700213"/>
            <a:ext cx="792163" cy="3960812"/>
          </a:xfrm>
          <a:prstGeom prst="roundRect">
            <a:avLst>
              <a:gd name="adj" fmla="val 31759"/>
            </a:avLst>
          </a:prstGeom>
          <a:gradFill rotWithShape="1">
            <a:gsLst>
              <a:gs pos="0">
                <a:srgbClr val="447EC4">
                  <a:alpha val="79999"/>
                </a:srgbClr>
              </a:gs>
              <a:gs pos="100000">
                <a:srgbClr val="447EC4">
                  <a:gamma/>
                  <a:shade val="46275"/>
                  <a:invGamma/>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algn="ctr"/>
            <a:r>
              <a:rPr lang="zh-CN" altLang="en-US" sz="2400" dirty="0">
                <a:solidFill>
                  <a:srgbClr val="FFFF00"/>
                </a:solidFill>
                <a:latin typeface="楷体_GB2312" pitchFamily="1" charset="-122"/>
                <a:ea typeface="楷体_GB2312" pitchFamily="1" charset="-122"/>
              </a:rPr>
              <a:t>课程教学条件 </a:t>
            </a:r>
            <a:endParaRPr lang="zh-CN" altLang="en-US" sz="2400" dirty="0">
              <a:solidFill>
                <a:srgbClr val="FFFF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2769"/>
          <p:cNvSpPr txBox="1"/>
          <p:nvPr/>
        </p:nvSpPr>
        <p:spPr>
          <a:xfrm>
            <a:off x="0" y="620713"/>
            <a:ext cx="6911975" cy="1158875"/>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四、</a:t>
            </a:r>
            <a:r>
              <a:rPr lang="zh-CN" altLang="en-US" sz="2800" dirty="0">
                <a:solidFill>
                  <a:srgbClr val="000000"/>
                </a:solidFill>
                <a:latin typeface="Verdana" panose="020B0604030504040204" pitchFamily="2" charset="0"/>
                <a:ea typeface="楷体_GB2312" pitchFamily="1" charset="-122"/>
              </a:rPr>
              <a:t>教学资源</a:t>
            </a:r>
            <a:r>
              <a:rPr lang="zh-CN" altLang="en-US" dirty="0">
                <a:solidFill>
                  <a:srgbClr val="000000"/>
                </a:solidFill>
                <a:latin typeface="Verdana" panose="020B0604030504040204" pitchFamily="2" charset="0"/>
                <a:ea typeface="楷体_GB2312" pitchFamily="1" charset="-122"/>
              </a:rPr>
              <a:t> </a:t>
            </a:r>
            <a:endParaRPr lang="en-US" altLang="x-none" dirty="0">
              <a:solidFill>
                <a:srgbClr val="000000"/>
              </a:solidFill>
              <a:latin typeface="Verdana" panose="020B0604030504040204" pitchFamily="2" charset="0"/>
              <a:ea typeface="楷体_GB2312" pitchFamily="1" charset="-122"/>
            </a:endParaRPr>
          </a:p>
          <a:p>
            <a:pPr>
              <a:spcBef>
                <a:spcPct val="50000"/>
              </a:spcBef>
            </a:pPr>
            <a:endParaRPr lang="en-US" altLang="x-none" sz="2800" dirty="0">
              <a:solidFill>
                <a:srgbClr val="000000"/>
              </a:solidFill>
              <a:latin typeface="Arial" panose="020B0604020202020204" pitchFamily="34" charset="0"/>
              <a:ea typeface="楷体_GB2312" pitchFamily="1" charset="-122"/>
            </a:endParaRPr>
          </a:p>
        </p:txBody>
      </p:sp>
      <p:sp>
        <p:nvSpPr>
          <p:cNvPr id="32771" name="文本框 32770"/>
          <p:cNvSpPr txBox="1"/>
          <p:nvPr/>
        </p:nvSpPr>
        <p:spPr>
          <a:xfrm>
            <a:off x="5148263" y="2060575"/>
            <a:ext cx="3995737" cy="2306955"/>
          </a:xfrm>
          <a:prstGeom prst="rect">
            <a:avLst/>
          </a:prstGeom>
          <a:noFill/>
          <a:ln w="9525">
            <a:noFill/>
          </a:ln>
        </p:spPr>
        <p:txBody>
          <a:bodyPr>
            <a:spAutoFit/>
          </a:bodyPr>
          <a:p>
            <a:pPr>
              <a:spcBef>
                <a:spcPct val="50000"/>
              </a:spcBef>
            </a:pPr>
            <a:r>
              <a:rPr lang="zh-CN" altLang="en-US" sz="2400" dirty="0">
                <a:solidFill>
                  <a:schemeClr val="tx1"/>
                </a:solidFill>
                <a:latin typeface="Verdana" panose="020B0604030504040204" pitchFamily="2" charset="0"/>
                <a:ea typeface="楷体_GB2312" pitchFamily="1" charset="-122"/>
              </a:rPr>
              <a:t>   </a:t>
            </a:r>
            <a:r>
              <a:rPr lang="zh-CN" altLang="en-US" sz="2400" dirty="0">
                <a:solidFill>
                  <a:srgbClr val="000000"/>
                </a:solidFill>
                <a:latin typeface="楷体" panose="02010609060101010101" charset="-122"/>
                <a:ea typeface="楷体" panose="02010609060101010101" charset="-122"/>
              </a:rPr>
              <a:t>3</a:t>
            </a:r>
            <a:r>
              <a:rPr lang="en-US" altLang="x-none" sz="2400" dirty="0">
                <a:solidFill>
                  <a:srgbClr val="000000"/>
                </a:solidFill>
                <a:latin typeface="楷体" panose="02010609060101010101" charset="-122"/>
                <a:ea typeface="楷体" panose="02010609060101010101" charset="-122"/>
              </a:rPr>
              <a:t>. </a:t>
            </a:r>
            <a:r>
              <a:rPr lang="zh-CN" altLang="en-US" sz="2400" dirty="0">
                <a:solidFill>
                  <a:srgbClr val="000000"/>
                </a:solidFill>
                <a:latin typeface="楷体" panose="02010609060101010101" charset="-122"/>
                <a:ea typeface="楷体" panose="02010609060101010101" charset="-122"/>
              </a:rPr>
              <a:t>使用主教材：</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zh-CN" altLang="en-US" sz="2400" dirty="0">
                <a:solidFill>
                  <a:srgbClr val="000000"/>
                </a:solidFill>
                <a:latin typeface="楷体" panose="02010609060101010101" charset="-122"/>
                <a:ea typeface="楷体" panose="02010609060101010101" charset="-122"/>
              </a:rPr>
              <a:t>（</a:t>
            </a:r>
            <a:r>
              <a:rPr lang="en-US" altLang="x-none" sz="2400" dirty="0">
                <a:solidFill>
                  <a:srgbClr val="000000"/>
                </a:solidFill>
                <a:latin typeface="楷体" panose="02010609060101010101" charset="-122"/>
                <a:ea typeface="楷体" panose="02010609060101010101" charset="-122"/>
              </a:rPr>
              <a:t>1</a:t>
            </a:r>
            <a:r>
              <a:rPr lang="zh-CN" altLang="en-US" sz="2400" dirty="0">
                <a:solidFill>
                  <a:srgbClr val="000000"/>
                </a:solidFill>
                <a:latin typeface="楷体" panose="02010609060101010101" charset="-122"/>
                <a:ea typeface="楷体" panose="02010609060101010101" charset="-122"/>
              </a:rPr>
              <a:t>）</a:t>
            </a:r>
            <a:r>
              <a:rPr lang="en-US" altLang="x-none" sz="2400" dirty="0">
                <a:solidFill>
                  <a:srgbClr val="000000"/>
                </a:solidFill>
                <a:latin typeface="楷体" panose="02010609060101010101" charset="-122"/>
                <a:ea typeface="楷体" panose="02010609060101010101" charset="-122"/>
              </a:rPr>
              <a:t>《</a:t>
            </a:r>
            <a:r>
              <a:rPr lang="zh-CN" altLang="en-US" sz="2400" dirty="0">
                <a:solidFill>
                  <a:srgbClr val="000000"/>
                </a:solidFill>
                <a:latin typeface="楷体" panose="02010609060101010101" charset="-122"/>
                <a:ea typeface="楷体" panose="02010609060101010101" charset="-122"/>
              </a:rPr>
              <a:t>工程造价控制</a:t>
            </a:r>
            <a:r>
              <a:rPr lang="en-US" altLang="x-none" sz="2400" dirty="0">
                <a:solidFill>
                  <a:srgbClr val="000000"/>
                </a:solidFill>
                <a:latin typeface="楷体" panose="02010609060101010101" charset="-122"/>
                <a:ea typeface="楷体" panose="02010609060101010101" charset="-122"/>
              </a:rPr>
              <a:t>》</a:t>
            </a:r>
            <a:r>
              <a:rPr lang="zh-CN" altLang="en-US" sz="2400" dirty="0">
                <a:solidFill>
                  <a:srgbClr val="000000"/>
                </a:solidFill>
                <a:latin typeface="楷体" panose="02010609060101010101" charset="-122"/>
                <a:ea typeface="楷体" panose="02010609060101010101" charset="-122"/>
              </a:rPr>
              <a:t>， 徐锡权等编著，科学出版社。</a:t>
            </a:r>
            <a:endParaRPr lang="en-US" altLang="x-none" sz="2400" dirty="0">
              <a:solidFill>
                <a:srgbClr val="000000"/>
              </a:solidFill>
              <a:latin typeface="楷体" panose="02010609060101010101" charset="-122"/>
              <a:ea typeface="楷体" panose="02010609060101010101" charset="-122"/>
            </a:endParaRPr>
          </a:p>
          <a:p>
            <a:pPr>
              <a:spcBef>
                <a:spcPct val="50000"/>
              </a:spcBef>
            </a:pPr>
            <a:r>
              <a:rPr lang="en-US" altLang="x-none" dirty="0">
                <a:solidFill>
                  <a:srgbClr val="000000"/>
                </a:solidFill>
                <a:latin typeface="楷体" panose="02010609060101010101" charset="-122"/>
                <a:ea typeface="楷体" panose="02010609060101010101" charset="-122"/>
              </a:rPr>
              <a:t> </a:t>
            </a:r>
            <a:endParaRPr lang="zh-CN" altLang="en-US" dirty="0">
              <a:solidFill>
                <a:srgbClr val="000000"/>
              </a:solidFill>
              <a:latin typeface="楷体" panose="02010609060101010101" charset="-122"/>
              <a:ea typeface="楷体" panose="02010609060101010101" charset="-122"/>
            </a:endParaRPr>
          </a:p>
          <a:p>
            <a:pPr algn="just">
              <a:spcBef>
                <a:spcPct val="50000"/>
              </a:spcBef>
            </a:pPr>
            <a:r>
              <a:rPr lang="zh-CN" altLang="en-US" dirty="0">
                <a:solidFill>
                  <a:srgbClr val="000000"/>
                </a:solidFill>
                <a:latin typeface="楷体" panose="02010609060101010101" charset="-122"/>
                <a:ea typeface="楷体" panose="02010609060101010101" charset="-122"/>
              </a:rPr>
              <a:t> </a:t>
            </a:r>
            <a:endParaRPr lang="zh-CN" altLang="en-US" dirty="0">
              <a:solidFill>
                <a:srgbClr val="000000"/>
              </a:solidFill>
              <a:latin typeface="楷体" panose="02010609060101010101" charset="-122"/>
              <a:ea typeface="楷体" panose="02010609060101010101" charset="-122"/>
            </a:endParaRPr>
          </a:p>
        </p:txBody>
      </p:sp>
      <p:sp>
        <p:nvSpPr>
          <p:cNvPr id="32772" name="圆角矩形 32771"/>
          <p:cNvSpPr/>
          <p:nvPr/>
        </p:nvSpPr>
        <p:spPr>
          <a:xfrm>
            <a:off x="250825" y="1700213"/>
            <a:ext cx="792163" cy="3960812"/>
          </a:xfrm>
          <a:prstGeom prst="roundRect">
            <a:avLst>
              <a:gd name="adj" fmla="val 31759"/>
            </a:avLst>
          </a:prstGeom>
          <a:gradFill rotWithShape="1">
            <a:gsLst>
              <a:gs pos="0">
                <a:srgbClr val="447EC4">
                  <a:alpha val="79999"/>
                </a:srgbClr>
              </a:gs>
              <a:gs pos="100000">
                <a:srgbClr val="447EC4">
                  <a:gamma/>
                  <a:shade val="46275"/>
                  <a:invGamma/>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algn="ctr"/>
            <a:r>
              <a:rPr lang="zh-CN" altLang="en-US" sz="2400" dirty="0">
                <a:solidFill>
                  <a:srgbClr val="FFFF00"/>
                </a:solidFill>
                <a:latin typeface="楷体_GB2312" pitchFamily="1" charset="-122"/>
                <a:ea typeface="楷体_GB2312" pitchFamily="1" charset="-122"/>
              </a:rPr>
              <a:t>课程教学资源 </a:t>
            </a:r>
            <a:endParaRPr lang="zh-CN" altLang="en-US" sz="2400" dirty="0">
              <a:solidFill>
                <a:srgbClr val="FFFF00"/>
              </a:solidFill>
              <a:latin typeface="楷体_GB2312" pitchFamily="1" charset="-122"/>
              <a:ea typeface="楷体_GB2312" pitchFamily="1" charset="-122"/>
            </a:endParaRPr>
          </a:p>
        </p:txBody>
      </p:sp>
      <p:sp>
        <p:nvSpPr>
          <p:cNvPr id="32774" name="圆角矩形 32773"/>
          <p:cNvSpPr/>
          <p:nvPr/>
        </p:nvSpPr>
        <p:spPr>
          <a:xfrm>
            <a:off x="5580063" y="1412875"/>
            <a:ext cx="2376487" cy="433388"/>
          </a:xfrm>
          <a:prstGeom prst="roundRect">
            <a:avLst>
              <a:gd name="adj" fmla="val 31759"/>
            </a:avLst>
          </a:prstGeom>
          <a:gradFill rotWithShape="1">
            <a:gsLst>
              <a:gs pos="0">
                <a:srgbClr val="447EC4">
                  <a:alpha val="79999"/>
                </a:srgbClr>
              </a:gs>
              <a:gs pos="100000">
                <a:srgbClr val="447EC4">
                  <a:gamma/>
                  <a:shade val="46275"/>
                  <a:invGamma/>
                  <a:alpha val="100000"/>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vert="horz" wrap="square" anchor="ctr"/>
          <a:p>
            <a:pPr algn="ctr"/>
            <a:r>
              <a:rPr lang="zh-CN" altLang="en-US" sz="2400" dirty="0">
                <a:effectLst>
                  <a:outerShdw blurRad="38100" dist="38100" dir="2700000">
                    <a:srgbClr val="C0C0C0"/>
                  </a:outerShdw>
                </a:effectLst>
                <a:latin typeface="楷体_GB2312" pitchFamily="1" charset="-122"/>
                <a:ea typeface="楷体_GB2312" pitchFamily="1" charset="-122"/>
              </a:rPr>
              <a:t>教材选用</a:t>
            </a:r>
            <a:r>
              <a:rPr lang="zh-CN" altLang="en-US" sz="2400" b="0" dirty="0">
                <a:solidFill>
                  <a:schemeClr val="tx2"/>
                </a:solidFill>
                <a:latin typeface="楷体_GB2312" pitchFamily="1" charset="-122"/>
                <a:ea typeface="楷体_GB2312" pitchFamily="1" charset="-122"/>
              </a:rPr>
              <a:t> </a:t>
            </a:r>
            <a:endParaRPr lang="zh-CN" altLang="en-US" sz="2400" b="0" dirty="0">
              <a:solidFill>
                <a:schemeClr val="tx2"/>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pic>
        <p:nvPicPr>
          <p:cNvPr id="5" name="图片 4" descr="工程造价控制"/>
          <p:cNvPicPr>
            <a:picLocks noChangeAspect="1"/>
          </p:cNvPicPr>
          <p:nvPr/>
        </p:nvPicPr>
        <p:blipFill>
          <a:blip r:embed="rId1"/>
          <a:srcRect l="22408" t="-814" r="8298" b="814"/>
          <a:stretch>
            <a:fillRect/>
          </a:stretch>
        </p:blipFill>
        <p:spPr>
          <a:xfrm>
            <a:off x="1915795" y="1457325"/>
            <a:ext cx="3081020" cy="44462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文本框 33793"/>
          <p:cNvSpPr txBox="1"/>
          <p:nvPr/>
        </p:nvSpPr>
        <p:spPr>
          <a:xfrm>
            <a:off x="0" y="620713"/>
            <a:ext cx="6911975" cy="1158875"/>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四、</a:t>
            </a:r>
            <a:r>
              <a:rPr lang="zh-CN" altLang="en-US" sz="2800" dirty="0">
                <a:solidFill>
                  <a:srgbClr val="000000"/>
                </a:solidFill>
                <a:latin typeface="Verdana" panose="020B0604030504040204" pitchFamily="2" charset="0"/>
                <a:ea typeface="楷体_GB2312" pitchFamily="1" charset="-122"/>
              </a:rPr>
              <a:t>教学资源</a:t>
            </a:r>
            <a:r>
              <a:rPr lang="zh-CN" altLang="en-US" dirty="0">
                <a:solidFill>
                  <a:srgbClr val="000000"/>
                </a:solidFill>
                <a:latin typeface="Verdana" panose="020B0604030504040204" pitchFamily="2" charset="0"/>
                <a:ea typeface="楷体_GB2312" pitchFamily="1" charset="-122"/>
              </a:rPr>
              <a:t> </a:t>
            </a:r>
            <a:endParaRPr lang="en-US" altLang="x-none" dirty="0">
              <a:solidFill>
                <a:srgbClr val="000000"/>
              </a:solidFill>
              <a:latin typeface="Verdana" panose="020B0604030504040204" pitchFamily="2" charset="0"/>
              <a:ea typeface="楷体_GB2312" pitchFamily="1" charset="-122"/>
            </a:endParaRPr>
          </a:p>
          <a:p>
            <a:pPr>
              <a:spcBef>
                <a:spcPct val="50000"/>
              </a:spcBef>
            </a:pPr>
            <a:endParaRPr lang="en-US" altLang="x-none" sz="2800" dirty="0">
              <a:solidFill>
                <a:srgbClr val="000000"/>
              </a:solidFill>
              <a:latin typeface="Arial" panose="020B0604020202020204" pitchFamily="34" charset="0"/>
              <a:ea typeface="楷体_GB2312" pitchFamily="1" charset="-122"/>
            </a:endParaRPr>
          </a:p>
        </p:txBody>
      </p:sp>
      <p:sp>
        <p:nvSpPr>
          <p:cNvPr id="33795" name="文本框 33794"/>
          <p:cNvSpPr txBox="1"/>
          <p:nvPr/>
        </p:nvSpPr>
        <p:spPr>
          <a:xfrm>
            <a:off x="0" y="1412875"/>
            <a:ext cx="9144000" cy="2368550"/>
          </a:xfrm>
          <a:prstGeom prst="rect">
            <a:avLst/>
          </a:prstGeom>
          <a:noFill/>
          <a:ln w="9525">
            <a:noFill/>
          </a:ln>
        </p:spPr>
        <p:txBody>
          <a:bodyPr>
            <a:spAutoFit/>
          </a:bodyPr>
          <a:p>
            <a:pPr>
              <a:spcBef>
                <a:spcPct val="50000"/>
              </a:spcBef>
            </a:pPr>
            <a:r>
              <a:rPr lang="en-US" altLang="x-none" sz="2400" dirty="0">
                <a:solidFill>
                  <a:schemeClr val="tx1"/>
                </a:solidFill>
                <a:latin typeface="Verdana" panose="020B0604030504040204" pitchFamily="2" charset="0"/>
                <a:ea typeface="楷体_GB2312" pitchFamily="1" charset="-122"/>
              </a:rPr>
              <a:t>     </a:t>
            </a:r>
            <a:r>
              <a:rPr lang="zh-CN" altLang="en-US" sz="2400" dirty="0">
                <a:solidFill>
                  <a:srgbClr val="000000"/>
                </a:solidFill>
                <a:latin typeface="楷体" panose="02010609060101010101" charset="-122"/>
                <a:ea typeface="楷体" panose="02010609060101010101" charset="-122"/>
              </a:rPr>
              <a:t>4</a:t>
            </a:r>
            <a:r>
              <a:rPr lang="en-US" altLang="x-none" sz="2400" dirty="0">
                <a:solidFill>
                  <a:srgbClr val="000000"/>
                </a:solidFill>
                <a:latin typeface="楷体" panose="02010609060101010101" charset="-122"/>
                <a:ea typeface="楷体" panose="02010609060101010101" charset="-122"/>
              </a:rPr>
              <a:t>. </a:t>
            </a:r>
            <a:r>
              <a:rPr lang="zh-CN" altLang="en-US" sz="2400" dirty="0">
                <a:solidFill>
                  <a:srgbClr val="000000"/>
                </a:solidFill>
                <a:latin typeface="楷体" panose="02010609060101010101" charset="-122"/>
                <a:ea typeface="楷体" panose="02010609060101010101" charset="-122"/>
              </a:rPr>
              <a:t>参考教材：</a:t>
            </a:r>
            <a:endParaRPr lang="zh-CN" altLang="en-US" sz="2400" dirty="0">
              <a:solidFill>
                <a:srgbClr val="000000"/>
              </a:solidFill>
              <a:latin typeface="楷体" panose="02010609060101010101" charset="-122"/>
              <a:ea typeface="楷体" panose="02010609060101010101" charset="-122"/>
            </a:endParaRPr>
          </a:p>
          <a:p>
            <a:r>
              <a:rPr lang="en-US" altLang="x-none" sz="2400" dirty="0">
                <a:solidFill>
                  <a:srgbClr val="000000"/>
                </a:solidFill>
                <a:latin typeface="楷体" panose="02010609060101010101" charset="-122"/>
                <a:ea typeface="楷体" panose="02010609060101010101" charset="-122"/>
              </a:rPr>
              <a:t>   《</a:t>
            </a:r>
            <a:r>
              <a:rPr lang="zh-CN" altLang="en-US" dirty="0">
                <a:solidFill>
                  <a:srgbClr val="000000"/>
                </a:solidFill>
                <a:latin typeface="楷体" panose="02010609060101010101" charset="-122"/>
                <a:ea typeface="楷体" panose="02010609060101010101" charset="-122"/>
              </a:rPr>
              <a:t>工程造价计价与控制</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，全国造价工程师执业资格考试培训教材 ，中国计划出版社</a:t>
            </a:r>
            <a:endParaRPr lang="zh-CN" altLang="en-US" dirty="0">
              <a:solidFill>
                <a:srgbClr val="000000"/>
              </a:solidFill>
              <a:latin typeface="楷体" panose="02010609060101010101" charset="-122"/>
              <a:ea typeface="楷体" panose="02010609060101010101" charset="-122"/>
            </a:endParaRPr>
          </a:p>
          <a:p>
            <a:r>
              <a:rPr lang="zh-CN" altLang="en-US" dirty="0">
                <a:solidFill>
                  <a:srgbClr val="000000"/>
                </a:solidFill>
                <a:latin typeface="楷体" panose="02010609060101010101" charset="-122"/>
                <a:ea typeface="楷体" panose="02010609060101010101" charset="-122"/>
              </a:rPr>
              <a:t>   </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工程造价案例分析</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，全国造价工程师执业资格考试培训教材 ，中国计划出版社</a:t>
            </a:r>
            <a:endParaRPr lang="zh-CN" altLang="en-US" dirty="0">
              <a:solidFill>
                <a:srgbClr val="000000"/>
              </a:solidFill>
              <a:latin typeface="楷体" panose="02010609060101010101" charset="-122"/>
              <a:ea typeface="楷体" panose="02010609060101010101" charset="-122"/>
            </a:endParaRPr>
          </a:p>
          <a:p>
            <a:r>
              <a:rPr lang="zh-CN" altLang="en-US" dirty="0">
                <a:solidFill>
                  <a:srgbClr val="000000"/>
                </a:solidFill>
                <a:latin typeface="楷体" panose="02010609060101010101" charset="-122"/>
                <a:ea typeface="楷体" panose="02010609060101010101" charset="-122"/>
              </a:rPr>
              <a:t>   </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建设工程项目管理</a:t>
            </a:r>
            <a:r>
              <a:rPr lang="en-US" altLang="x-none" dirty="0">
                <a:solidFill>
                  <a:srgbClr val="000000"/>
                </a:solidFill>
                <a:latin typeface="楷体" panose="02010609060101010101" charset="-122"/>
                <a:ea typeface="楷体" panose="02010609060101010101" charset="-122"/>
              </a:rPr>
              <a:t>》  </a:t>
            </a:r>
            <a:r>
              <a:rPr lang="zh-CN" altLang="en-US" dirty="0">
                <a:solidFill>
                  <a:srgbClr val="000000"/>
                </a:solidFill>
                <a:latin typeface="楷体" panose="02010609060101010101" charset="-122"/>
                <a:ea typeface="楷体" panose="02010609060101010101" charset="-122"/>
              </a:rPr>
              <a:t>全国一级建造师执业资格考试用书。中国建筑工业出版社                    </a:t>
            </a:r>
            <a:r>
              <a:rPr lang="zh-CN" altLang="en-US" dirty="0">
                <a:solidFill>
                  <a:schemeClr val="tx1"/>
                </a:solidFill>
                <a:latin typeface="Verdana" panose="020B0604030504040204" pitchFamily="2" charset="0"/>
                <a:ea typeface="楷体_GB2312" pitchFamily="1" charset="-122"/>
              </a:rPr>
              <a:t>                                     </a:t>
            </a:r>
            <a:endParaRPr lang="zh-CN" altLang="en-US" dirty="0">
              <a:latin typeface="Verdana" panose="020B0604030504040204" pitchFamily="2" charset="0"/>
              <a:ea typeface="楷体_GB2312" pitchFamily="1" charset="-122"/>
            </a:endParaRPr>
          </a:p>
        </p:txBody>
      </p:sp>
      <p:pic>
        <p:nvPicPr>
          <p:cNvPr id="33796" name="图片 33795" descr="SAM_0386"/>
          <p:cNvPicPr>
            <a:picLocks noChangeAspect="1"/>
          </p:cNvPicPr>
          <p:nvPr/>
        </p:nvPicPr>
        <p:blipFill>
          <a:blip r:embed="rId1"/>
          <a:stretch>
            <a:fillRect/>
          </a:stretch>
        </p:blipFill>
        <p:spPr>
          <a:xfrm>
            <a:off x="3611563" y="3716338"/>
            <a:ext cx="2400300" cy="2520950"/>
          </a:xfrm>
          <a:prstGeom prst="rect">
            <a:avLst/>
          </a:prstGeom>
          <a:noFill/>
          <a:ln w="9525">
            <a:noFill/>
          </a:ln>
        </p:spPr>
      </p:pic>
      <p:pic>
        <p:nvPicPr>
          <p:cNvPr id="33797" name="图片 33796" descr="SAM_0332"/>
          <p:cNvPicPr>
            <a:picLocks noChangeAspect="1"/>
          </p:cNvPicPr>
          <p:nvPr/>
        </p:nvPicPr>
        <p:blipFill>
          <a:blip r:embed="rId2"/>
          <a:stretch>
            <a:fillRect/>
          </a:stretch>
        </p:blipFill>
        <p:spPr>
          <a:xfrm>
            <a:off x="6156325" y="3694113"/>
            <a:ext cx="2736850" cy="2543175"/>
          </a:xfrm>
          <a:prstGeom prst="rect">
            <a:avLst/>
          </a:prstGeom>
          <a:noFill/>
          <a:ln w="9525">
            <a:noFill/>
          </a:ln>
        </p:spPr>
      </p:pic>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0" y="620713"/>
            <a:ext cx="6911975" cy="1158875"/>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五、</a:t>
            </a:r>
            <a:r>
              <a:rPr lang="zh-CN" altLang="en-US" sz="2800" dirty="0">
                <a:solidFill>
                  <a:srgbClr val="000000"/>
                </a:solidFill>
                <a:latin typeface="Verdana" panose="020B0604030504040204" pitchFamily="2" charset="0"/>
                <a:ea typeface="楷体_GB2312" pitchFamily="1" charset="-122"/>
              </a:rPr>
              <a:t>教学效果</a:t>
            </a:r>
            <a:r>
              <a:rPr lang="zh-CN" altLang="en-US" dirty="0">
                <a:solidFill>
                  <a:srgbClr val="000000"/>
                </a:solidFill>
                <a:latin typeface="Verdana" panose="020B0604030504040204" pitchFamily="2" charset="0"/>
                <a:ea typeface="楷体_GB2312" pitchFamily="1" charset="-122"/>
              </a:rPr>
              <a:t> </a:t>
            </a:r>
            <a:endParaRPr lang="en-US" altLang="x-none" dirty="0">
              <a:solidFill>
                <a:srgbClr val="000000"/>
              </a:solidFill>
              <a:latin typeface="Verdana" panose="020B0604030504040204" pitchFamily="2" charset="0"/>
              <a:ea typeface="楷体_GB2312" pitchFamily="1" charset="-122"/>
            </a:endParaRPr>
          </a:p>
          <a:p>
            <a:pPr>
              <a:spcBef>
                <a:spcPct val="50000"/>
              </a:spcBef>
            </a:pPr>
            <a:endParaRPr lang="en-US" altLang="x-none" sz="2800" dirty="0">
              <a:solidFill>
                <a:srgbClr val="000000"/>
              </a:solidFill>
              <a:latin typeface="Arial" panose="020B0604020202020204" pitchFamily="34" charset="0"/>
              <a:ea typeface="楷体_GB2312" pitchFamily="1" charset="-122"/>
            </a:endParaRPr>
          </a:p>
        </p:txBody>
      </p:sp>
      <p:sp>
        <p:nvSpPr>
          <p:cNvPr id="34819" name="文本框 34818"/>
          <p:cNvSpPr txBox="1"/>
          <p:nvPr/>
        </p:nvSpPr>
        <p:spPr>
          <a:xfrm>
            <a:off x="0" y="2565400"/>
            <a:ext cx="9144000" cy="2651125"/>
          </a:xfrm>
          <a:prstGeom prst="rect">
            <a:avLst/>
          </a:prstGeom>
          <a:noFill/>
          <a:ln w="9525">
            <a:noFill/>
          </a:ln>
        </p:spPr>
        <p:txBody>
          <a:bodyPr>
            <a:spAutoFit/>
          </a:bodyPr>
          <a:p>
            <a:pPr>
              <a:spcBef>
                <a:spcPct val="50000"/>
              </a:spcBef>
            </a:pPr>
            <a:r>
              <a:rPr lang="zh-CN" altLang="en-US" sz="2400" dirty="0">
                <a:solidFill>
                  <a:schemeClr val="tx1"/>
                </a:solidFill>
                <a:latin typeface="Verdana" panose="020B0604030504040204" pitchFamily="2" charset="0"/>
                <a:ea typeface="楷体_GB2312" pitchFamily="1" charset="-122"/>
              </a:rPr>
              <a:t>     </a:t>
            </a:r>
            <a:r>
              <a:rPr lang="zh-CN" altLang="en-US" sz="2400" dirty="0">
                <a:solidFill>
                  <a:srgbClr val="000000"/>
                </a:solidFill>
                <a:latin typeface="楷体" panose="02010609060101010101" charset="-122"/>
                <a:ea typeface="楷体" panose="02010609060101010101" charset="-122"/>
              </a:rPr>
              <a:t>本课程是全国造价员考试课程，通过以上整体教学设计，在考试中，工程造价专业的学生，对本课程通过率为</a:t>
            </a:r>
            <a:r>
              <a:rPr lang="en-US" altLang="x-none" sz="2400" dirty="0">
                <a:solidFill>
                  <a:srgbClr val="000000"/>
                </a:solidFill>
                <a:latin typeface="楷体" panose="02010609060101010101" charset="-122"/>
                <a:ea typeface="楷体" panose="02010609060101010101" charset="-122"/>
              </a:rPr>
              <a:t>100%</a:t>
            </a:r>
            <a:r>
              <a:rPr lang="zh-CN" altLang="en-US" sz="2400" dirty="0">
                <a:solidFill>
                  <a:srgbClr val="000000"/>
                </a:solidFill>
                <a:latin typeface="楷体" panose="02010609060101010101" charset="-122"/>
                <a:ea typeface="楷体" panose="02010609060101010101" charset="-122"/>
              </a:rPr>
              <a:t>，造价员通过率超过</a:t>
            </a:r>
            <a:r>
              <a:rPr lang="en-US" altLang="x-none" sz="2400" dirty="0">
                <a:solidFill>
                  <a:srgbClr val="000000"/>
                </a:solidFill>
                <a:latin typeface="楷体" panose="02010609060101010101" charset="-122"/>
                <a:ea typeface="楷体" panose="02010609060101010101" charset="-122"/>
              </a:rPr>
              <a:t>50%</a:t>
            </a:r>
            <a:r>
              <a:rPr lang="zh-CN" altLang="en-US" sz="2400" dirty="0">
                <a:solidFill>
                  <a:srgbClr val="000000"/>
                </a:solidFill>
                <a:latin typeface="楷体" panose="02010609060101010101" charset="-122"/>
                <a:ea typeface="楷体" panose="02010609060101010101" charset="-122"/>
              </a:rPr>
              <a:t>，甚至很多对口高职的学生，考取了二级建造师；毕业生，在业务素质和职业道德职业素养方面都能很快适应自己的工作岗位，校外专家、行业企业专家、校内督导及学生对该课程教学评价结果均为优良。在教学团队全体成员的努力下，正在将本课程建设成为在全省起示范作用的精品课程！</a:t>
            </a:r>
            <a:endParaRPr lang="en-US" altLang="x-none" sz="2400" dirty="0">
              <a:solidFill>
                <a:srgbClr val="000000"/>
              </a:solidFill>
              <a:latin typeface="楷体" panose="02010609060101010101" charset="-122"/>
              <a:ea typeface="楷体" panose="0201060906010101010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框 6145"/>
          <p:cNvSpPr txBox="1"/>
          <p:nvPr/>
        </p:nvSpPr>
        <p:spPr>
          <a:xfrm>
            <a:off x="323850" y="1700213"/>
            <a:ext cx="8351838" cy="4304030"/>
          </a:xfrm>
          <a:prstGeom prst="rect">
            <a:avLst/>
          </a:prstGeom>
          <a:noFill/>
          <a:ln w="9525">
            <a:noFill/>
          </a:ln>
        </p:spPr>
        <p:txBody>
          <a:bodyPr>
            <a:spAutoFit/>
          </a:bodyPr>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_GB2312" pitchFamily="1" charset="-122"/>
                <a:ea typeface="楷体" panose="02010609060101010101" charset="-122"/>
              </a:rPr>
              <a:t>课程性质：专业方向课</a:t>
            </a:r>
            <a:endParaRPr lang="zh-CN" altLang="en-US" dirty="0">
              <a:solidFill>
                <a:srgbClr val="000000"/>
              </a:solidFill>
              <a:latin typeface="楷体_GB2312" pitchFamily="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_GB2312" pitchFamily="1" charset="-122"/>
                <a:ea typeface="楷体" panose="02010609060101010101" charset="-122"/>
              </a:rPr>
              <a:t>课程的目的和任务：</a:t>
            </a:r>
            <a:endParaRPr lang="zh-CN" altLang="en-US" dirty="0">
              <a:solidFill>
                <a:srgbClr val="000000"/>
              </a:solidFill>
              <a:latin typeface="楷体_GB2312" pitchFamily="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1</a:t>
            </a:r>
            <a:r>
              <a:rPr lang="zh-CN" altLang="en-US" dirty="0">
                <a:solidFill>
                  <a:srgbClr val="000000"/>
                </a:solidFill>
                <a:latin typeface="楷体" panose="02010609060101010101" charset="-122"/>
                <a:ea typeface="楷体" panose="02010609060101010101" charset="-122"/>
              </a:rPr>
              <a:t>）本课程是工程造价专业的专业主干核心课程。</a:t>
            </a:r>
            <a:endParaRPr lang="zh-CN" altLang="en-US" dirty="0">
              <a:solidFill>
                <a:srgbClr val="000000"/>
              </a:solidFill>
              <a:latin typeface="楷体" panose="0201060906010101010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2</a:t>
            </a:r>
            <a:r>
              <a:rPr lang="zh-CN" altLang="en-US" dirty="0">
                <a:solidFill>
                  <a:srgbClr val="000000"/>
                </a:solidFill>
                <a:latin typeface="楷体" panose="02010609060101010101" charset="-122"/>
                <a:ea typeface="楷体" panose="02010609060101010101" charset="-122"/>
              </a:rPr>
              <a:t>）本课程是工程造价专业 “造价师”持证上岗的对应考核课程。</a:t>
            </a:r>
            <a:endParaRPr lang="zh-CN" altLang="en-US" dirty="0">
              <a:solidFill>
                <a:srgbClr val="000000"/>
              </a:solidFill>
              <a:latin typeface="楷体" panose="0201060906010101010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3</a:t>
            </a:r>
            <a:r>
              <a:rPr lang="zh-CN" altLang="en-US" dirty="0">
                <a:solidFill>
                  <a:srgbClr val="000000"/>
                </a:solidFill>
                <a:latin typeface="楷体" panose="02010609060101010101" charset="-122"/>
                <a:ea typeface="楷体" panose="02010609060101010101" charset="-122"/>
              </a:rPr>
              <a:t>）本课程是培养学生职业素质的重要支撑课程。</a:t>
            </a:r>
            <a:endParaRPr lang="zh-CN" altLang="en-US" dirty="0">
              <a:solidFill>
                <a:srgbClr val="000000"/>
              </a:solidFill>
              <a:latin typeface="楷体" panose="0201060906010101010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通过本课程的学习使学生掌握建设项目全过程工程造价的控制理论和控制方法，为将来在工程造价工作岗位上顺利地完成工程造价管理工作打好基础。</a:t>
            </a:r>
            <a:endParaRPr lang="zh-CN" altLang="en-US" dirty="0">
              <a:solidFill>
                <a:srgbClr val="000000"/>
              </a:solidFill>
              <a:latin typeface="楷体" panose="0201060906010101010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endParaRPr lang="zh-CN" altLang="en-US" dirty="0">
              <a:solidFill>
                <a:srgbClr val="000000"/>
              </a:solidFill>
              <a:latin typeface="楷体" panose="02010609060101010101" charset="-122"/>
              <a:ea typeface="楷体" panose="02010609060101010101" charset="-122"/>
            </a:endParaRPr>
          </a:p>
        </p:txBody>
      </p:sp>
      <p:sp>
        <p:nvSpPr>
          <p:cNvPr id="6147" name="文本框 6146"/>
          <p:cNvSpPr txBox="1"/>
          <p:nvPr/>
        </p:nvSpPr>
        <p:spPr>
          <a:xfrm>
            <a:off x="71438" y="620713"/>
            <a:ext cx="7524750"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一、课程设置</a:t>
            </a:r>
            <a:endParaRPr lang="zh-CN" altLang="en-US" sz="2800" dirty="0">
              <a:solidFill>
                <a:srgbClr val="000000"/>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35841"/>
          <p:cNvSpPr txBox="1"/>
          <p:nvPr/>
        </p:nvSpPr>
        <p:spPr>
          <a:xfrm>
            <a:off x="0" y="620713"/>
            <a:ext cx="6911975" cy="1158875"/>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六、</a:t>
            </a:r>
            <a:r>
              <a:rPr lang="zh-CN" altLang="en-US" sz="2800" dirty="0">
                <a:solidFill>
                  <a:srgbClr val="000000"/>
                </a:solidFill>
                <a:latin typeface="Verdana" panose="020B0604030504040204" pitchFamily="2" charset="0"/>
                <a:ea typeface="楷体_GB2312" pitchFamily="1" charset="-122"/>
              </a:rPr>
              <a:t>课程特色与创新</a:t>
            </a:r>
            <a:r>
              <a:rPr lang="zh-CN" altLang="en-US" dirty="0">
                <a:solidFill>
                  <a:srgbClr val="000000"/>
                </a:solidFill>
                <a:latin typeface="Verdana" panose="020B0604030504040204" pitchFamily="2" charset="0"/>
                <a:ea typeface="楷体_GB2312" pitchFamily="1" charset="-122"/>
              </a:rPr>
              <a:t> </a:t>
            </a:r>
            <a:endParaRPr lang="en-US" altLang="x-none" dirty="0">
              <a:solidFill>
                <a:srgbClr val="000000"/>
              </a:solidFill>
              <a:latin typeface="Verdana" panose="020B0604030504040204" pitchFamily="2" charset="0"/>
              <a:ea typeface="楷体_GB2312" pitchFamily="1" charset="-122"/>
            </a:endParaRPr>
          </a:p>
          <a:p>
            <a:pPr>
              <a:spcBef>
                <a:spcPct val="50000"/>
              </a:spcBef>
            </a:pPr>
            <a:endParaRPr lang="en-US" altLang="x-none" sz="2800" dirty="0">
              <a:solidFill>
                <a:srgbClr val="000000"/>
              </a:solidFill>
              <a:latin typeface="Arial" panose="020B0604020202020204" pitchFamily="34" charset="0"/>
              <a:ea typeface="楷体_GB2312" pitchFamily="1" charset="-122"/>
            </a:endParaRPr>
          </a:p>
        </p:txBody>
      </p:sp>
      <p:sp>
        <p:nvSpPr>
          <p:cNvPr id="35843" name="文本框 35842"/>
          <p:cNvSpPr txBox="1"/>
          <p:nvPr/>
        </p:nvSpPr>
        <p:spPr>
          <a:xfrm>
            <a:off x="0" y="1341438"/>
            <a:ext cx="9144000" cy="4707890"/>
          </a:xfrm>
          <a:prstGeom prst="rect">
            <a:avLst/>
          </a:prstGeom>
          <a:noFill/>
          <a:ln w="9525">
            <a:noFill/>
          </a:ln>
        </p:spPr>
        <p:txBody>
          <a:bodyPr>
            <a:spAutoFit/>
          </a:bodyPr>
          <a:p>
            <a:pPr>
              <a:spcBef>
                <a:spcPct val="50000"/>
              </a:spcBef>
            </a:pPr>
            <a:r>
              <a:rPr lang="zh-CN" altLang="en-US" sz="2400" dirty="0">
                <a:solidFill>
                  <a:schemeClr val="tx1"/>
                </a:solidFill>
                <a:latin typeface="Verdana" panose="020B0604030504040204" pitchFamily="2" charset="0"/>
                <a:ea typeface="楷体_GB2312" pitchFamily="1" charset="-122"/>
              </a:rPr>
              <a:t>     </a:t>
            </a:r>
            <a:endParaRPr lang="zh-CN" altLang="en-US" sz="2400" dirty="0">
              <a:solidFill>
                <a:schemeClr val="tx1"/>
              </a:solidFill>
              <a:latin typeface="Verdana" panose="020B0604030504040204" pitchFamily="2" charset="0"/>
              <a:ea typeface="楷体_GB2312" pitchFamily="1" charset="-122"/>
            </a:endParaRPr>
          </a:p>
          <a:p>
            <a:pPr>
              <a:spcBef>
                <a:spcPct val="50000"/>
              </a:spcBef>
            </a:pPr>
            <a:r>
              <a:rPr lang="en-US" altLang="x-none" sz="2400" dirty="0">
                <a:solidFill>
                  <a:schemeClr val="tx1"/>
                </a:solidFill>
                <a:latin typeface="Verdana" panose="020B0604030504040204" pitchFamily="2" charset="0"/>
                <a:ea typeface="楷体_GB2312" pitchFamily="1" charset="-122"/>
              </a:rPr>
              <a:t>     </a:t>
            </a:r>
            <a:r>
              <a:rPr lang="zh-CN" altLang="en-US" sz="2400" dirty="0">
                <a:solidFill>
                  <a:srgbClr val="000000"/>
                </a:solidFill>
                <a:latin typeface="Verdana" panose="020B0604030504040204" pitchFamily="2" charset="0"/>
                <a:ea typeface="楷体_GB2312" pitchFamily="1" charset="-122"/>
              </a:rPr>
              <a:t> </a:t>
            </a:r>
            <a:r>
              <a:rPr lang="en-US" altLang="x-none" sz="2400" dirty="0">
                <a:solidFill>
                  <a:srgbClr val="000000"/>
                </a:solidFill>
                <a:latin typeface="楷体" panose="02010609060101010101" charset="-122"/>
                <a:ea typeface="楷体" panose="02010609060101010101" charset="-122"/>
              </a:rPr>
              <a:t>1.</a:t>
            </a:r>
            <a:r>
              <a:rPr lang="zh-CN" altLang="en-US" sz="2400" dirty="0">
                <a:solidFill>
                  <a:srgbClr val="000000"/>
                </a:solidFill>
                <a:latin typeface="楷体" panose="02010609060101010101" charset="-122"/>
                <a:ea typeface="楷体" panose="02010609060101010101" charset="-122"/>
              </a:rPr>
              <a:t>课程知识结构合理，内容设定符合培养高素质技能型人才的目标，知识结构前沿、完善，既涵盖基本理论，又增加建设项目全过程的造价分析方法。</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en-US" altLang="x-none" sz="2400" dirty="0">
                <a:solidFill>
                  <a:srgbClr val="000000"/>
                </a:solidFill>
                <a:latin typeface="楷体" panose="02010609060101010101" charset="-122"/>
                <a:ea typeface="楷体" panose="02010609060101010101" charset="-122"/>
              </a:rPr>
              <a:t>     2.</a:t>
            </a:r>
            <a:r>
              <a:rPr lang="zh-CN" altLang="en-US" sz="2400" dirty="0">
                <a:solidFill>
                  <a:srgbClr val="000000"/>
                </a:solidFill>
                <a:latin typeface="楷体" panose="02010609060101010101" charset="-122"/>
                <a:ea typeface="楷体" panose="02010609060101010101" charset="-122"/>
              </a:rPr>
              <a:t>授课内容与职业资格认证相结合</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zh-CN" altLang="en-US" sz="2400" dirty="0">
                <a:solidFill>
                  <a:srgbClr val="000000"/>
                </a:solidFill>
                <a:latin typeface="楷体" panose="02010609060101010101" charset="-122"/>
                <a:ea typeface="楷体" panose="02010609060101010101" charset="-122"/>
              </a:rPr>
              <a:t>     课程内容、训练题型，与学生将要面对的全国造价员考试内容接口，激发学生学习的积极性和主动性。</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en-US" altLang="x-none" sz="2400" dirty="0">
                <a:solidFill>
                  <a:srgbClr val="000000"/>
                </a:solidFill>
                <a:latin typeface="楷体" panose="02010609060101010101" charset="-122"/>
                <a:ea typeface="楷体" panose="02010609060101010101" charset="-122"/>
              </a:rPr>
              <a:t>     3.</a:t>
            </a:r>
            <a:r>
              <a:rPr lang="zh-CN" altLang="en-US" sz="2400" dirty="0">
                <a:solidFill>
                  <a:srgbClr val="000000"/>
                </a:solidFill>
                <a:latin typeface="楷体" panose="02010609060101010101" charset="-122"/>
                <a:ea typeface="楷体" panose="02010609060101010101" charset="-122"/>
              </a:rPr>
              <a:t>课程力图为学生展现一个完整的工程造价管理知识体系</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zh-CN" altLang="en-US" sz="2400" dirty="0">
                <a:solidFill>
                  <a:srgbClr val="000000"/>
                </a:solidFill>
                <a:latin typeface="楷体" panose="02010609060101010101" charset="-122"/>
                <a:ea typeface="楷体" panose="02010609060101010101" charset="-122"/>
              </a:rPr>
              <a:t>     课程内容与其他课程内容紧密相连，课程任务与实训将各门课程的知识融会贯通。</a:t>
            </a:r>
            <a:endParaRPr lang="zh-CN" altLang="en-US" sz="2400" dirty="0">
              <a:solidFill>
                <a:srgbClr val="000000"/>
              </a:solidFill>
              <a:latin typeface="楷体" panose="02010609060101010101" charset="-122"/>
              <a:ea typeface="楷体" panose="0201060906010101010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6865"/>
          <p:cNvSpPr>
            <a:spLocks noGrp="1"/>
          </p:cNvSpPr>
          <p:nvPr>
            <p:ph type="title"/>
          </p:nvPr>
        </p:nvSpPr>
        <p:spPr/>
        <p:txBody>
          <a:bodyPr anchor="ctr"/>
          <a:p/>
        </p:txBody>
      </p:sp>
      <p:sp>
        <p:nvSpPr>
          <p:cNvPr id="36867" name="文本框 36866"/>
          <p:cNvSpPr txBox="1"/>
          <p:nvPr/>
        </p:nvSpPr>
        <p:spPr>
          <a:xfrm>
            <a:off x="0" y="1557338"/>
            <a:ext cx="9144000" cy="1198880"/>
          </a:xfrm>
          <a:prstGeom prst="rect">
            <a:avLst/>
          </a:prstGeom>
          <a:noFill/>
          <a:ln w="9525">
            <a:noFill/>
          </a:ln>
        </p:spPr>
        <p:txBody>
          <a:bodyPr vert="horz" wrap="square" anchor="t">
            <a:spAutoFit/>
          </a:bodyPr>
          <a:p>
            <a:pPr>
              <a:spcBef>
                <a:spcPct val="50000"/>
              </a:spcBef>
            </a:pPr>
            <a:r>
              <a:rPr lang="en-US" altLang="x-none" sz="2400" dirty="0">
                <a:solidFill>
                  <a:schemeClr val="tx1"/>
                </a:solidFill>
                <a:latin typeface="Verdana" panose="020B0604030504040204" pitchFamily="2" charset="0"/>
                <a:ea typeface="楷体_GB2312" pitchFamily="1" charset="-122"/>
              </a:rPr>
              <a:t>     </a:t>
            </a:r>
            <a:r>
              <a:rPr lang="zh-CN" altLang="en-US" sz="2400" dirty="0">
                <a:solidFill>
                  <a:srgbClr val="000000"/>
                </a:solidFill>
                <a:latin typeface="楷体" panose="02010609060101010101" charset="-122"/>
                <a:ea typeface="楷体" panose="02010609060101010101" charset="-122"/>
              </a:rPr>
              <a:t>    课堂上逐步实现以教师讲授理论为主，过渡到以案例和实训的方式进行组织，以及学习过程中“学生为主，教师为辅”，以任务驱动的方式来完成教学。</a:t>
            </a:r>
            <a:endParaRPr lang="zh-CN" altLang="en-US" sz="2400" dirty="0">
              <a:solidFill>
                <a:srgbClr val="000000"/>
              </a:solidFill>
              <a:latin typeface="楷体" panose="02010609060101010101" charset="-122"/>
              <a:ea typeface="楷体" panose="02010609060101010101" charset="-122"/>
            </a:endParaRPr>
          </a:p>
        </p:txBody>
      </p:sp>
      <p:sp>
        <p:nvSpPr>
          <p:cNvPr id="36868" name="文本框 36867"/>
          <p:cNvSpPr txBox="1"/>
          <p:nvPr/>
        </p:nvSpPr>
        <p:spPr>
          <a:xfrm>
            <a:off x="0" y="620713"/>
            <a:ext cx="6911975" cy="1158875"/>
          </a:xfrm>
          <a:prstGeom prst="rect">
            <a:avLst/>
          </a:prstGeom>
          <a:noFill/>
          <a:ln w="9525">
            <a:noFill/>
          </a:ln>
        </p:spPr>
        <p:txBody>
          <a:bodyPr vert="horz" wrap="square" anchor="t">
            <a:spAutoFit/>
          </a:bodyPr>
          <a:p>
            <a:pPr>
              <a:spcBef>
                <a:spcPct val="50000"/>
              </a:spcBef>
            </a:pPr>
            <a:r>
              <a:rPr lang="zh-CN" altLang="en-US" sz="2800" dirty="0">
                <a:solidFill>
                  <a:srgbClr val="000000"/>
                </a:solidFill>
                <a:latin typeface="Arial" panose="020B0604020202020204" pitchFamily="34" charset="0"/>
                <a:ea typeface="楷体_GB2312" pitchFamily="1" charset="-122"/>
              </a:rPr>
              <a:t>七、</a:t>
            </a:r>
            <a:r>
              <a:rPr lang="zh-CN" altLang="en-US" sz="2800" dirty="0">
                <a:solidFill>
                  <a:srgbClr val="000000"/>
                </a:solidFill>
                <a:latin typeface="Verdana" panose="020B0604030504040204" pitchFamily="2" charset="0"/>
                <a:ea typeface="楷体_GB2312" pitchFamily="1" charset="-122"/>
              </a:rPr>
              <a:t>改革思路</a:t>
            </a:r>
            <a:r>
              <a:rPr lang="zh-CN" altLang="en-US" dirty="0">
                <a:solidFill>
                  <a:srgbClr val="000000"/>
                </a:solidFill>
                <a:latin typeface="Verdana" panose="020B0604030504040204" pitchFamily="2" charset="0"/>
                <a:ea typeface="楷体_GB2312" pitchFamily="1" charset="-122"/>
              </a:rPr>
              <a:t> </a:t>
            </a:r>
            <a:endParaRPr lang="en-US" altLang="x-none" dirty="0">
              <a:solidFill>
                <a:srgbClr val="000000"/>
              </a:solidFill>
              <a:latin typeface="Verdana" panose="020B0604030504040204" pitchFamily="2" charset="0"/>
              <a:ea typeface="楷体_GB2312" pitchFamily="1" charset="-122"/>
            </a:endParaRPr>
          </a:p>
          <a:p>
            <a:pPr>
              <a:spcBef>
                <a:spcPct val="50000"/>
              </a:spcBef>
            </a:pPr>
            <a:endParaRPr lang="en-US" altLang="x-none" sz="2800" dirty="0">
              <a:solidFill>
                <a:srgbClr val="000000"/>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占位符 37889"/>
          <p:cNvSpPr>
            <a:spLocks noGrp="1"/>
          </p:cNvSpPr>
          <p:nvPr>
            <p:ph type="body" idx="1"/>
          </p:nvPr>
        </p:nvSpPr>
        <p:spPr>
          <a:xfrm>
            <a:off x="323850" y="1773238"/>
            <a:ext cx="8516938" cy="4319587"/>
          </a:xfrm>
        </p:spPr>
        <p:txBody>
          <a:bodyPr/>
          <a:p>
            <a:r>
              <a:rPr lang="zh-CN" altLang="en-US" sz="2800" b="1">
                <a:solidFill>
                  <a:srgbClr val="000000"/>
                </a:solidFill>
                <a:latin typeface="楷体_GB2312" pitchFamily="1" charset="-122"/>
                <a:ea typeface="楷体_GB2312" pitchFamily="1" charset="-122"/>
              </a:rPr>
              <a:t>设备及工器具的购置费用</a:t>
            </a:r>
            <a:endParaRPr lang="zh-CN" altLang="en-US" sz="2800" b="1">
              <a:solidFill>
                <a:srgbClr val="000000"/>
              </a:solidFill>
              <a:latin typeface="楷体_GB2312" pitchFamily="1" charset="-122"/>
              <a:ea typeface="楷体_GB2312" pitchFamily="1" charset="-122"/>
            </a:endParaRPr>
          </a:p>
        </p:txBody>
      </p:sp>
      <p:sp>
        <p:nvSpPr>
          <p:cNvPr id="37891" name="文本框 37890"/>
          <p:cNvSpPr txBox="1"/>
          <p:nvPr/>
        </p:nvSpPr>
        <p:spPr>
          <a:xfrm>
            <a:off x="0" y="260350"/>
            <a:ext cx="8001000" cy="900113"/>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a:solidFill>
                  <a:srgbClr val="FF0000"/>
                </a:solidFill>
                <a:latin typeface="宋体" panose="02010600030101010101" pitchFamily="2" charset="-122"/>
                <a:ea typeface="宋体" panose="02010600030101010101" pitchFamily="2" charset="-122"/>
              </a:rPr>
              <a:t>第二部分 单元教学设计</a:t>
            </a:r>
            <a:endParaRPr lang="zh-CN" altLang="en-US">
              <a:solidFill>
                <a:srgbClr val="FF0000"/>
              </a:solidFill>
              <a:latin typeface="宋体" panose="02010600030101010101" pitchFamily="2" charset="-122"/>
              <a:ea typeface="宋体" panose="02010600030101010101" pitchFamily="2" charset="-122"/>
            </a:endParaRPr>
          </a:p>
        </p:txBody>
      </p:sp>
      <p:pic>
        <p:nvPicPr>
          <p:cNvPr id="37892" name="图片 37891" descr="j_5[1]"/>
          <p:cNvPicPr>
            <a:picLocks noChangeAspect="1"/>
          </p:cNvPicPr>
          <p:nvPr/>
        </p:nvPicPr>
        <p:blipFill>
          <a:blip r:embed="rId1"/>
          <a:stretch>
            <a:fillRect/>
          </a:stretch>
        </p:blipFill>
        <p:spPr>
          <a:xfrm>
            <a:off x="611188" y="3284538"/>
            <a:ext cx="2971800" cy="2881312"/>
          </a:xfrm>
          <a:prstGeom prst="rect">
            <a:avLst/>
          </a:prstGeom>
          <a:noFill/>
          <a:ln w="9525">
            <a:noFill/>
          </a:ln>
        </p:spPr>
      </p:pic>
      <p:pic>
        <p:nvPicPr>
          <p:cNvPr id="37893" name="图片 37892" descr="2005101116274974338[1]"/>
          <p:cNvPicPr>
            <a:picLocks noChangeAspect="1"/>
          </p:cNvPicPr>
          <p:nvPr/>
        </p:nvPicPr>
        <p:blipFill>
          <a:blip r:embed="rId2"/>
          <a:stretch>
            <a:fillRect/>
          </a:stretch>
        </p:blipFill>
        <p:spPr>
          <a:xfrm>
            <a:off x="5219700" y="2781300"/>
            <a:ext cx="2339975" cy="3429000"/>
          </a:xfrm>
          <a:prstGeom prst="rect">
            <a:avLst/>
          </a:prstGeom>
          <a:noFill/>
          <a:ln w="9525">
            <a:noFill/>
          </a:ln>
        </p:spPr>
      </p:pic>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000000"/>
                                          </p:val>
                                        </p:tav>
                                        <p:tav tm="100000">
                                          <p:val>
                                            <p:strVal val="#ppt_w"/>
                                          </p:val>
                                        </p:tav>
                                      </p:tavLst>
                                    </p:anim>
                                    <p:anim calcmode="lin" valueType="num">
                                      <p:cBhvr>
                                        <p:cTn id="8" dur="500" fill="hold"/>
                                        <p:tgtEl>
                                          <p:spTgt spid="37892"/>
                                        </p:tgtEl>
                                        <p:attrNameLst>
                                          <p:attrName>ppt_h</p:attrName>
                                        </p:attrNameLst>
                                      </p:cBhvr>
                                      <p:tavLst>
                                        <p:tav tm="0">
                                          <p:val>
                                            <p:fltVal val="0.000000"/>
                                          </p:val>
                                        </p:tav>
                                        <p:tav tm="100000">
                                          <p:val>
                                            <p:strVal val="#ppt_h"/>
                                          </p:val>
                                        </p:tav>
                                      </p:tavLst>
                                    </p:anim>
                                    <p:animEffect transition="in" filter="fade">
                                      <p:cBhvr>
                                        <p:cTn id="9" dur="500"/>
                                        <p:tgtEl>
                                          <p:spTgt spid="37892"/>
                                        </p:tgtEl>
                                      </p:cBhvr>
                                    </p:animEffect>
                                  </p:childTnLst>
                                </p:cTn>
                              </p:par>
                              <p:par>
                                <p:cTn id="10" presetID="53" presetClass="entr" presetSubtype="16" fill="hold" nodeType="with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p:cTn id="12" dur="500" fill="hold"/>
                                        <p:tgtEl>
                                          <p:spTgt spid="37893"/>
                                        </p:tgtEl>
                                        <p:attrNameLst>
                                          <p:attrName>ppt_w</p:attrName>
                                        </p:attrNameLst>
                                      </p:cBhvr>
                                      <p:tavLst>
                                        <p:tav tm="0">
                                          <p:val>
                                            <p:fltVal val="0.000000"/>
                                          </p:val>
                                        </p:tav>
                                        <p:tav tm="100000">
                                          <p:val>
                                            <p:strVal val="#ppt_w"/>
                                          </p:val>
                                        </p:tav>
                                      </p:tavLst>
                                    </p:anim>
                                    <p:anim calcmode="lin" valueType="num">
                                      <p:cBhvr>
                                        <p:cTn id="13" dur="500" fill="hold"/>
                                        <p:tgtEl>
                                          <p:spTgt spid="37893"/>
                                        </p:tgtEl>
                                        <p:attrNameLst>
                                          <p:attrName>ppt_h</p:attrName>
                                        </p:attrNameLst>
                                      </p:cBhvr>
                                      <p:tavLst>
                                        <p:tav tm="0">
                                          <p:val>
                                            <p:fltVal val="0.000000"/>
                                          </p:val>
                                        </p:tav>
                                        <p:tav tm="100000">
                                          <p:val>
                                            <p:strVal val="#ppt_h"/>
                                          </p:val>
                                        </p:tav>
                                      </p:tavLst>
                                    </p:anim>
                                    <p:animEffect transition="in" filter="fade">
                                      <p:cBhvr>
                                        <p:cTn id="14"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8913"/>
          <p:cNvSpPr>
            <a:spLocks noGrp="1"/>
          </p:cNvSpPr>
          <p:nvPr>
            <p:ph type="title"/>
          </p:nvPr>
        </p:nvSpPr>
        <p:spPr/>
        <p:txBody>
          <a:bodyPr anchor="ctr"/>
          <a:p>
            <a:r>
              <a:rPr lang="zh-CN" altLang="en-US">
                <a:ea typeface="楷体_GB2312" pitchFamily="1" charset="-122"/>
              </a:rPr>
              <a:t>一、教案头</a:t>
            </a:r>
            <a:endParaRPr lang="zh-CN" altLang="en-US">
              <a:ea typeface="楷体_GB2312" pitchFamily="1" charset="-122"/>
            </a:endParaRPr>
          </a:p>
        </p:txBody>
      </p:sp>
      <p:graphicFrame>
        <p:nvGraphicFramePr>
          <p:cNvPr id="38915" name="表格 38914"/>
          <p:cNvGraphicFramePr/>
          <p:nvPr/>
        </p:nvGraphicFramePr>
        <p:xfrm>
          <a:off x="0" y="1412875"/>
          <a:ext cx="9144000" cy="4402138"/>
        </p:xfrm>
        <a:graphic>
          <a:graphicData uri="http://schemas.openxmlformats.org/drawingml/2006/table">
            <a:tbl>
              <a:tblPr/>
              <a:tblGrid>
                <a:gridCol w="1016000"/>
                <a:gridCol w="1524000"/>
                <a:gridCol w="1185863"/>
                <a:gridCol w="2513012"/>
                <a:gridCol w="1381125"/>
                <a:gridCol w="1524000"/>
              </a:tblGrid>
              <a:tr h="647700">
                <a:tc gridSpan="6">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800" b="1">
                          <a:solidFill>
                            <a:srgbClr val="000000"/>
                          </a:solidFill>
                          <a:latin typeface="楷体_GB2312" pitchFamily="1" charset="-122"/>
                          <a:ea typeface="楷体" panose="02010609060101010101" charset="-122"/>
                        </a:rPr>
                        <a:t>本次课标题：</a:t>
                      </a:r>
                      <a:r>
                        <a:rPr lang="zh-CN" altLang="en-US" sz="2000" b="1">
                          <a:solidFill>
                            <a:srgbClr val="000000"/>
                          </a:solidFill>
                          <a:latin typeface="楷体_GB2312" pitchFamily="1" charset="-122"/>
                          <a:ea typeface="楷体" panose="02010609060101010101" charset="-122"/>
                        </a:rPr>
                        <a:t>设备及工器具的购置费用</a:t>
                      </a:r>
                      <a:endParaRPr lang="zh-CN" altLang="en-US" sz="20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26365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800" b="1">
                          <a:solidFill>
                            <a:srgbClr val="000000"/>
                          </a:solidFill>
                          <a:latin typeface="楷体_GB2312" pitchFamily="1" charset="-122"/>
                          <a:ea typeface="楷体" panose="02010609060101010101" charset="-122"/>
                        </a:rPr>
                        <a:t>授课班级</a:t>
                      </a:r>
                      <a:endParaRPr lang="zh-CN" altLang="en-US" sz="18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800" b="1">
                          <a:solidFill>
                            <a:srgbClr val="000000"/>
                          </a:solidFill>
                          <a:latin typeface="楷体_GB2312" pitchFamily="1" charset="-122"/>
                          <a:ea typeface="楷体" panose="02010609060101010101" charset="-122"/>
                        </a:rPr>
                        <a:t>工程造价专业</a:t>
                      </a:r>
                      <a:endParaRPr lang="zh-CN" altLang="en-US" sz="18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800" b="1">
                          <a:solidFill>
                            <a:srgbClr val="000000"/>
                          </a:solidFill>
                          <a:latin typeface="楷体_GB2312" pitchFamily="1" charset="-122"/>
                          <a:ea typeface="楷体" panose="02010609060101010101" charset="-122"/>
                        </a:rPr>
                        <a:t>上课时间</a:t>
                      </a:r>
                      <a:endParaRPr lang="zh-CN" altLang="en-US" sz="18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en-US" altLang="x-none" sz="1800" b="1" dirty="0">
                          <a:solidFill>
                            <a:srgbClr val="000000"/>
                          </a:solidFill>
                          <a:latin typeface="楷体" panose="02010609060101010101" charset="-122"/>
                          <a:ea typeface="楷体" panose="02010609060101010101" charset="-122"/>
                        </a:rPr>
                        <a:t>4</a:t>
                      </a:r>
                      <a:r>
                        <a:rPr lang="zh-CN" altLang="en-US" sz="1800" b="1" dirty="0">
                          <a:solidFill>
                            <a:srgbClr val="000000"/>
                          </a:solidFill>
                          <a:latin typeface="楷体" panose="02010609060101010101" charset="-122"/>
                          <a:ea typeface="楷体" panose="02010609060101010101" charset="-122"/>
                        </a:rPr>
                        <a:t>学时</a:t>
                      </a:r>
                      <a:endParaRPr lang="zh-CN" altLang="en-US" sz="1800" b="1" dirty="0">
                        <a:solidFill>
                          <a:srgbClr val="000000"/>
                        </a:solidFill>
                        <a:latin typeface="楷体" panose="0201060906010101010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800" b="1">
                          <a:solidFill>
                            <a:srgbClr val="000000"/>
                          </a:solidFill>
                          <a:latin typeface="楷体_GB2312" pitchFamily="1" charset="-122"/>
                          <a:ea typeface="楷体" panose="02010609060101010101" charset="-122"/>
                        </a:rPr>
                        <a:t>上课地点</a:t>
                      </a:r>
                      <a:endParaRPr lang="zh-CN" altLang="en-US" sz="18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800" b="1">
                          <a:solidFill>
                            <a:srgbClr val="000000"/>
                          </a:solidFill>
                          <a:latin typeface="楷体_GB2312" pitchFamily="1" charset="-122"/>
                          <a:ea typeface="楷体" panose="02010609060101010101" charset="-122"/>
                        </a:rPr>
                        <a:t>多媒体教室</a:t>
                      </a:r>
                      <a:endParaRPr lang="zh-CN" altLang="en-US" sz="18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44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800" b="1">
                          <a:solidFill>
                            <a:srgbClr val="000000"/>
                          </a:solidFill>
                          <a:latin typeface="楷体_GB2312" pitchFamily="1" charset="-122"/>
                          <a:ea typeface="楷体" panose="02010609060101010101" charset="-122"/>
                        </a:rPr>
                        <a:t>教学对象分析</a:t>
                      </a:r>
                      <a:endParaRPr lang="zh-CN" altLang="en-US" sz="18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5">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469900" lvl="0" indent="-469900" defTabSz="0">
                        <a:spcBef>
                          <a:spcPct val="0"/>
                        </a:spcBef>
                        <a:buClrTx/>
                        <a:buNone/>
                        <a:tabLst>
                          <a:tab pos="228600" algn="l"/>
                        </a:tabLst>
                      </a:pPr>
                      <a:r>
                        <a:rPr lang="zh-CN" altLang="en-US" sz="1800" b="1" dirty="0">
                          <a:solidFill>
                            <a:srgbClr val="000000"/>
                          </a:solidFill>
                          <a:latin typeface="楷体" panose="02010609060101010101" charset="-122"/>
                          <a:ea typeface="楷体" panose="02010609060101010101" charset="-122"/>
                        </a:rPr>
                        <a:t>1. 多数同学都能积极主动的学习</a:t>
                      </a:r>
                      <a:endParaRPr lang="zh-CN" altLang="en-US" sz="1800" b="1" dirty="0">
                        <a:solidFill>
                          <a:srgbClr val="000000"/>
                        </a:solidFill>
                        <a:latin typeface="楷体" panose="02010609060101010101" charset="-122"/>
                        <a:ea typeface="楷体" panose="02010609060101010101" charset="-122"/>
                      </a:endParaRPr>
                    </a:p>
                    <a:p>
                      <a:pPr marL="469900" lvl="0" indent="-469900" defTabSz="0" eaLnBrk="0" hangingPunct="0">
                        <a:spcBef>
                          <a:spcPct val="0"/>
                        </a:spcBef>
                        <a:buClrTx/>
                        <a:buNone/>
                        <a:tabLst>
                          <a:tab pos="228600" algn="l"/>
                        </a:tabLst>
                      </a:pPr>
                      <a:r>
                        <a:rPr lang="en-US" altLang="x-none" sz="1800" b="1" dirty="0">
                          <a:solidFill>
                            <a:srgbClr val="000000"/>
                          </a:solidFill>
                          <a:latin typeface="楷体" panose="02010609060101010101" charset="-122"/>
                          <a:ea typeface="楷体" panose="02010609060101010101" charset="-122"/>
                        </a:rPr>
                        <a:t>2. </a:t>
                      </a:r>
                      <a:r>
                        <a:rPr lang="zh-CN" altLang="en-US" sz="1800" b="1" dirty="0">
                          <a:solidFill>
                            <a:srgbClr val="000000"/>
                          </a:solidFill>
                          <a:latin typeface="楷体" panose="02010609060101010101" charset="-122"/>
                          <a:ea typeface="楷体" panose="02010609060101010101" charset="-122"/>
                        </a:rPr>
                        <a:t>由于同学的接受能力各异，学习基础也各不相同，要求课程内容设置和能力目标具有一定的弹性。</a:t>
                      </a:r>
                      <a:endParaRPr lang="zh-CN" altLang="en-US" sz="1800" b="1" dirty="0">
                        <a:solidFill>
                          <a:srgbClr val="000000"/>
                        </a:solidFill>
                        <a:latin typeface="楷体" panose="0201060906010101010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57638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lgn="ctr">
                        <a:spcBef>
                          <a:spcPct val="0"/>
                        </a:spcBef>
                        <a:buClrTx/>
                        <a:buNone/>
                      </a:pPr>
                      <a:r>
                        <a:rPr lang="zh-CN" altLang="en-US" sz="1800" b="1">
                          <a:solidFill>
                            <a:srgbClr val="000000"/>
                          </a:solidFill>
                          <a:latin typeface="楷体_GB2312" pitchFamily="1" charset="-122"/>
                          <a:ea typeface="楷体" panose="02010609060101010101" charset="-122"/>
                        </a:rPr>
                        <a:t>教</a:t>
                      </a:r>
                      <a:endParaRPr lang="zh-CN" altLang="en-US" sz="1800" b="1">
                        <a:solidFill>
                          <a:srgbClr val="000000"/>
                        </a:solidFill>
                        <a:latin typeface="楷体_GB2312" pitchFamily="1" charset="-122"/>
                        <a:ea typeface="楷体" panose="02010609060101010101" charset="-122"/>
                      </a:endParaRPr>
                    </a:p>
                    <a:p>
                      <a:pPr marL="0" lvl="0" indent="0" algn="ctr" eaLnBrk="0" hangingPunct="0">
                        <a:spcBef>
                          <a:spcPct val="0"/>
                        </a:spcBef>
                        <a:buClrTx/>
                        <a:buNone/>
                      </a:pPr>
                      <a:r>
                        <a:rPr lang="zh-CN" altLang="en-US" sz="1800" b="1">
                          <a:solidFill>
                            <a:srgbClr val="000000"/>
                          </a:solidFill>
                          <a:latin typeface="楷体_GB2312" pitchFamily="1" charset="-122"/>
                          <a:ea typeface="楷体" panose="02010609060101010101" charset="-122"/>
                        </a:rPr>
                        <a:t>学</a:t>
                      </a:r>
                      <a:endParaRPr lang="zh-CN" altLang="en-US" sz="1800" b="1">
                        <a:solidFill>
                          <a:srgbClr val="000000"/>
                        </a:solidFill>
                        <a:latin typeface="楷体_GB2312" pitchFamily="1" charset="-122"/>
                        <a:ea typeface="楷体" panose="02010609060101010101" charset="-122"/>
                      </a:endParaRPr>
                    </a:p>
                    <a:p>
                      <a:pPr marL="0" lvl="0" indent="0" algn="ctr" eaLnBrk="0" hangingPunct="0">
                        <a:spcBef>
                          <a:spcPct val="0"/>
                        </a:spcBef>
                        <a:buClrTx/>
                        <a:buNone/>
                      </a:pPr>
                      <a:r>
                        <a:rPr lang="zh-CN" altLang="en-US" sz="1800" b="1">
                          <a:solidFill>
                            <a:srgbClr val="000000"/>
                          </a:solidFill>
                          <a:latin typeface="楷体_GB2312" pitchFamily="1" charset="-122"/>
                          <a:ea typeface="楷体" panose="02010609060101010101" charset="-122"/>
                        </a:rPr>
                        <a:t>目</a:t>
                      </a:r>
                      <a:endParaRPr lang="zh-CN" altLang="en-US" sz="1800" b="1">
                        <a:solidFill>
                          <a:srgbClr val="000000"/>
                        </a:solidFill>
                        <a:latin typeface="楷体_GB2312" pitchFamily="1" charset="-122"/>
                        <a:ea typeface="楷体" panose="02010609060101010101" charset="-122"/>
                      </a:endParaRPr>
                    </a:p>
                    <a:p>
                      <a:pPr marL="0" lvl="0" indent="0" algn="ctr" eaLnBrk="0" hangingPunct="0">
                        <a:spcBef>
                          <a:spcPct val="0"/>
                        </a:spcBef>
                        <a:buClrTx/>
                        <a:buNone/>
                      </a:pPr>
                      <a:r>
                        <a:rPr lang="zh-CN" altLang="en-US" sz="1800" b="1">
                          <a:solidFill>
                            <a:srgbClr val="000000"/>
                          </a:solidFill>
                          <a:latin typeface="楷体_GB2312" pitchFamily="1" charset="-122"/>
                          <a:ea typeface="楷体" panose="02010609060101010101" charset="-122"/>
                        </a:rPr>
                        <a:t>的</a:t>
                      </a:r>
                      <a:endParaRPr lang="zh-CN" altLang="en-US" sz="1800" b="1">
                        <a:solidFill>
                          <a:srgbClr val="000000"/>
                        </a:solidFill>
                        <a:latin typeface="楷体_GB2312" pitchFamily="1" charset="-122"/>
                        <a:ea typeface="楷体" panose="02010609060101010101" charset="-122"/>
                      </a:endParaRPr>
                    </a:p>
                  </a:txBody>
                  <a:tcPr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5">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800" b="1" dirty="0">
                          <a:solidFill>
                            <a:srgbClr val="000000"/>
                          </a:solidFill>
                          <a:latin typeface="楷体" panose="02010609060101010101" charset="-122"/>
                          <a:ea typeface="楷体" panose="02010609060101010101" charset="-122"/>
                        </a:rPr>
                        <a:t>1</a:t>
                      </a:r>
                      <a:r>
                        <a:rPr lang="zh-CN" altLang="en-US" sz="1800" b="1" dirty="0">
                          <a:solidFill>
                            <a:srgbClr val="000000"/>
                          </a:solidFill>
                          <a:latin typeface="楷体" panose="02010609060101010101" charset="-122"/>
                          <a:ea typeface="楷体" panose="02010609060101010101" charset="-122"/>
                        </a:rPr>
                        <a:t>．掌握国产设备原价的计算；</a:t>
                      </a:r>
                      <a:endParaRPr lang="zh-CN" altLang="en-US" sz="1800" b="1" dirty="0">
                        <a:solidFill>
                          <a:srgbClr val="000000"/>
                        </a:solidFill>
                        <a:latin typeface="楷体" panose="02010609060101010101" charset="-122"/>
                        <a:ea typeface="楷体" panose="02010609060101010101" charset="-122"/>
                      </a:endParaRPr>
                    </a:p>
                    <a:p>
                      <a:pPr marL="0" lvl="0" indent="0">
                        <a:spcBef>
                          <a:spcPct val="0"/>
                        </a:spcBef>
                        <a:buClrTx/>
                        <a:buNone/>
                      </a:pPr>
                      <a:r>
                        <a:rPr lang="en-US" altLang="x-none" sz="1800" b="1" dirty="0">
                          <a:solidFill>
                            <a:srgbClr val="000000"/>
                          </a:solidFill>
                          <a:latin typeface="楷体" panose="02010609060101010101" charset="-122"/>
                          <a:ea typeface="楷体" panose="02010609060101010101" charset="-122"/>
                        </a:rPr>
                        <a:t>2</a:t>
                      </a:r>
                      <a:r>
                        <a:rPr lang="zh-CN" altLang="en-US" sz="1800" b="1" dirty="0">
                          <a:solidFill>
                            <a:srgbClr val="000000"/>
                          </a:solidFill>
                          <a:latin typeface="楷体" panose="02010609060101010101" charset="-122"/>
                          <a:ea typeface="楷体" panose="02010609060101010101" charset="-122"/>
                        </a:rPr>
                        <a:t>．掌握进口设备抵岸价的计算；</a:t>
                      </a:r>
                      <a:endParaRPr lang="zh-CN" altLang="en-US" sz="1800" b="1" dirty="0">
                        <a:solidFill>
                          <a:srgbClr val="000000"/>
                        </a:solidFill>
                        <a:latin typeface="楷体" panose="02010609060101010101" charset="-122"/>
                        <a:ea typeface="楷体" panose="02010609060101010101" charset="-122"/>
                      </a:endParaRPr>
                    </a:p>
                    <a:p>
                      <a:pPr marL="0" lvl="0" indent="0" eaLnBrk="0" hangingPunct="0">
                        <a:spcBef>
                          <a:spcPct val="0"/>
                        </a:spcBef>
                        <a:buClrTx/>
                        <a:buNone/>
                      </a:pPr>
                      <a:r>
                        <a:rPr lang="en-US" altLang="x-none" sz="1800" b="1" dirty="0">
                          <a:solidFill>
                            <a:srgbClr val="000000"/>
                          </a:solidFill>
                          <a:latin typeface="楷体" panose="02010609060101010101" charset="-122"/>
                          <a:ea typeface="楷体" panose="02010609060101010101" charset="-122"/>
                        </a:rPr>
                        <a:t>3</a:t>
                      </a:r>
                      <a:r>
                        <a:rPr lang="zh-CN" altLang="en-US" sz="1800" b="1" dirty="0">
                          <a:solidFill>
                            <a:srgbClr val="000000"/>
                          </a:solidFill>
                          <a:latin typeface="楷体" panose="02010609060101010101" charset="-122"/>
                          <a:ea typeface="楷体" panose="02010609060101010101" charset="-122"/>
                        </a:rPr>
                        <a:t>．掌握设备运杂费的计算。</a:t>
                      </a:r>
                      <a:endParaRPr lang="zh-CN" altLang="en-US" sz="1800" b="1"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graphicFrame>
        <p:nvGraphicFramePr>
          <p:cNvPr id="38939" name="内容占位符 38938"/>
          <p:cNvGraphicFramePr>
            <a:graphicFrameLocks noChangeAspect="1"/>
          </p:cNvGraphicFramePr>
          <p:nvPr>
            <p:ph idx="1"/>
          </p:nvPr>
        </p:nvGraphicFramePr>
        <p:xfrm>
          <a:off x="7524750" y="0"/>
          <a:ext cx="1289050" cy="1214438"/>
        </p:xfrm>
        <a:graphic>
          <a:graphicData uri="http://schemas.openxmlformats.org/presentationml/2006/ole">
            <mc:AlternateContent xmlns:mc="http://schemas.openxmlformats.org/markup-compatibility/2006">
              <mc:Choice xmlns:v="urn:schemas-microsoft-com:vml" Requires="v">
                <p:oleObj spid="_x0000_s3079" name="" r:id="rId1" imgW="856615" imgH="807720" progId="MS_ClipArt_Gallery.2">
                  <p:embed/>
                </p:oleObj>
              </mc:Choice>
              <mc:Fallback>
                <p:oleObj name="" r:id="rId1" imgW="856615" imgH="807720" progId="MS_ClipArt_Gallery.2">
                  <p:embed/>
                  <p:pic>
                    <p:nvPicPr>
                      <p:cNvPr id="0" name="图片 3078"/>
                      <p:cNvPicPr/>
                      <p:nvPr/>
                    </p:nvPicPr>
                    <p:blipFill>
                      <a:blip r:embed="rId2"/>
                      <a:stretch>
                        <a:fillRect/>
                      </a:stretch>
                    </p:blipFill>
                    <p:spPr>
                      <a:xfrm>
                        <a:off x="7524750" y="0"/>
                        <a:ext cx="1289050" cy="1214438"/>
                      </a:xfrm>
                      <a:prstGeom prst="rect">
                        <a:avLst/>
                      </a:prstGeom>
                      <a:noFill/>
                      <a:ln w="38100">
                        <a:miter/>
                      </a:ln>
                    </p:spPr>
                  </p:pic>
                </p:oleObj>
              </mc:Fallback>
            </mc:AlternateContent>
          </a:graphicData>
        </a:graphic>
      </p:graphicFrame>
      <p:sp>
        <p:nvSpPr>
          <p:cNvPr id="38940" name="矩形 38939"/>
          <p:cNvSpPr/>
          <p:nvPr/>
        </p:nvSpPr>
        <p:spPr>
          <a:xfrm>
            <a:off x="179388" y="260350"/>
            <a:ext cx="8001000" cy="900113"/>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一、本单元定位</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39937"/>
          <p:cNvSpPr>
            <a:spLocks noGrp="1"/>
          </p:cNvSpPr>
          <p:nvPr>
            <p:ph type="title"/>
          </p:nvPr>
        </p:nvSpPr>
        <p:spPr/>
        <p:txBody>
          <a:bodyPr anchor="ctr"/>
          <a:p>
            <a:r>
              <a:rPr lang="zh-CN" altLang="en-US">
                <a:ea typeface="楷体_GB2312" pitchFamily="1" charset="-122"/>
              </a:rPr>
              <a:t>一、教案头</a:t>
            </a:r>
            <a:endParaRPr lang="zh-CN" altLang="en-US">
              <a:ea typeface="楷体_GB2312" pitchFamily="1" charset="-122"/>
            </a:endParaRPr>
          </a:p>
        </p:txBody>
      </p:sp>
      <p:sp>
        <p:nvSpPr>
          <p:cNvPr id="39939" name="文本占位符 39938"/>
          <p:cNvSpPr>
            <a:spLocks noGrp="1"/>
          </p:cNvSpPr>
          <p:nvPr>
            <p:ph type="body" idx="1"/>
          </p:nvPr>
        </p:nvSpPr>
        <p:spPr/>
        <p:txBody>
          <a:bodyPr/>
          <a:p>
            <a:pPr>
              <a:lnSpc>
                <a:spcPct val="90000"/>
              </a:lnSpc>
            </a:pPr>
            <a:r>
              <a:rPr lang="en-US" altLang="x-none" sz="2000" b="1" dirty="0">
                <a:solidFill>
                  <a:srgbClr val="800000"/>
                </a:solidFill>
                <a:latin typeface="楷体_GB2312" pitchFamily="1" charset="-122"/>
                <a:ea typeface="楷体_GB2312" pitchFamily="1" charset="-122"/>
              </a:rPr>
              <a:t>2</a:t>
            </a:r>
            <a:r>
              <a:rPr lang="zh-CN" altLang="en-US" sz="2000" b="1" dirty="0">
                <a:solidFill>
                  <a:srgbClr val="800000"/>
                </a:solidFill>
                <a:latin typeface="楷体" panose="02010609060101010101" charset="-122"/>
                <a:ea typeface="楷体" panose="02010609060101010101" charset="-122"/>
              </a:rPr>
              <a:t>、教学目标分析</a:t>
            </a:r>
            <a:endParaRPr lang="zh-CN" altLang="en-US" sz="2000" b="1" dirty="0">
              <a:solidFill>
                <a:srgbClr val="8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认知目标</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掌握进口设备购置费的计算；熟悉国产非标准设备购置费的计算，了解工、器具的购置费的计算，运杂费计算。</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技能目标</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能够计算设备及工、器具的购置费。</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情感目标</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①培养学生勤奋向上、严谨细致的良好学习习惯和科学的</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工作态度；</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②培养学生具有爱岗敬业与团队合作精神；</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③培养学生具有自主学习的能力；</a:t>
            </a:r>
            <a:endParaRPr lang="zh-CN" altLang="en-US" sz="1800" b="1" dirty="0">
              <a:solidFill>
                <a:srgbClr val="000000"/>
              </a:solidFill>
              <a:latin typeface="楷体" panose="02010609060101010101" charset="-122"/>
              <a:ea typeface="楷体" panose="02010609060101010101" charset="-122"/>
            </a:endParaRPr>
          </a:p>
          <a:p>
            <a:pPr>
              <a:lnSpc>
                <a:spcPct val="90000"/>
              </a:lnSpc>
            </a:pPr>
            <a:r>
              <a:rPr lang="zh-CN" altLang="en-US" sz="1800" b="1" dirty="0">
                <a:solidFill>
                  <a:srgbClr val="000000"/>
                </a:solidFill>
                <a:latin typeface="楷体" panose="02010609060101010101" charset="-122"/>
                <a:ea typeface="楷体" panose="02010609060101010101" charset="-122"/>
              </a:rPr>
              <a:t>④培养学生具有拓展知识、接受终生教育的基本能力。</a:t>
            </a:r>
            <a:endParaRPr lang="zh-CN" altLang="en-US" sz="1800" b="1" dirty="0">
              <a:solidFill>
                <a:srgbClr val="000000"/>
              </a:solidFill>
              <a:latin typeface="楷体" panose="02010609060101010101" charset="-122"/>
              <a:ea typeface="楷体" panose="02010609060101010101" charset="-122"/>
            </a:endParaRPr>
          </a:p>
        </p:txBody>
      </p:sp>
      <p:sp>
        <p:nvSpPr>
          <p:cNvPr id="39940" name="矩形 39939"/>
          <p:cNvSpPr/>
          <p:nvPr/>
        </p:nvSpPr>
        <p:spPr>
          <a:xfrm>
            <a:off x="179388" y="260350"/>
            <a:ext cx="8001000" cy="900113"/>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二、本单元教学目标</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文本框 40961"/>
          <p:cNvSpPr txBox="1"/>
          <p:nvPr/>
        </p:nvSpPr>
        <p:spPr>
          <a:xfrm>
            <a:off x="539750" y="530225"/>
            <a:ext cx="4824413" cy="579438"/>
          </a:xfrm>
          <a:prstGeom prst="rect">
            <a:avLst/>
          </a:prstGeom>
          <a:noFill/>
          <a:ln w="9525">
            <a:noFill/>
          </a:ln>
        </p:spPr>
        <p:txBody>
          <a:bodyPr>
            <a:spAutoFit/>
          </a:bodyPr>
          <a:p>
            <a:r>
              <a:rPr lang="zh-CN" altLang="en-US" sz="3200" dirty="0">
                <a:solidFill>
                  <a:srgbClr val="000000"/>
                </a:solidFill>
                <a:latin typeface="楷体_GB2312" pitchFamily="1" charset="-122"/>
                <a:ea typeface="楷体_GB2312" pitchFamily="1" charset="-122"/>
              </a:rPr>
              <a:t>三、教学内容</a:t>
            </a:r>
            <a:endParaRPr lang="zh-CN" altLang="en-US" sz="3200" dirty="0">
              <a:solidFill>
                <a:srgbClr val="000000"/>
              </a:solidFill>
              <a:latin typeface="楷体_GB2312" pitchFamily="1" charset="-122"/>
              <a:ea typeface="楷体_GB2312" pitchFamily="1" charset="-122"/>
            </a:endParaRPr>
          </a:p>
        </p:txBody>
      </p:sp>
      <p:sp>
        <p:nvSpPr>
          <p:cNvPr id="40963" name="文本框 40962"/>
          <p:cNvSpPr txBox="1"/>
          <p:nvPr/>
        </p:nvSpPr>
        <p:spPr>
          <a:xfrm>
            <a:off x="644525" y="1685925"/>
            <a:ext cx="3567113" cy="519113"/>
          </a:xfrm>
          <a:prstGeom prst="rect">
            <a:avLst/>
          </a:prstGeom>
          <a:noFill/>
          <a:ln w="9525">
            <a:noFill/>
          </a:ln>
        </p:spPr>
        <p:txBody>
          <a:bodyPr>
            <a:spAutoFit/>
          </a:bodyPr>
          <a:p>
            <a:endParaRPr lang="zh-CN" altLang="en-US" sz="2800" dirty="0">
              <a:solidFill>
                <a:schemeClr val="tx1"/>
              </a:solidFill>
              <a:latin typeface="楷体_GB2312" pitchFamily="1" charset="-122"/>
              <a:ea typeface="楷体_GB2312" pitchFamily="1" charset="-122"/>
            </a:endParaRPr>
          </a:p>
        </p:txBody>
      </p:sp>
      <p:sp>
        <p:nvSpPr>
          <p:cNvPr id="40964" name="文本框 40963"/>
          <p:cNvSpPr txBox="1"/>
          <p:nvPr/>
        </p:nvSpPr>
        <p:spPr>
          <a:xfrm>
            <a:off x="1908175" y="4076700"/>
            <a:ext cx="5399088" cy="822325"/>
          </a:xfrm>
          <a:prstGeom prst="rect">
            <a:avLst/>
          </a:prstGeom>
          <a:noFill/>
          <a:ln w="9525">
            <a:noFill/>
          </a:ln>
        </p:spPr>
        <p:txBody>
          <a:bodyPr>
            <a:spAutoFit/>
          </a:bodyPr>
          <a:p>
            <a:endParaRPr lang="zh-CN" altLang="en-US" sz="2400" dirty="0">
              <a:solidFill>
                <a:schemeClr val="tx1"/>
              </a:solidFill>
              <a:latin typeface="楷体_GB2312" pitchFamily="1" charset="-122"/>
              <a:ea typeface="楷体_GB2312" pitchFamily="1" charset="-122"/>
            </a:endParaRPr>
          </a:p>
          <a:p>
            <a:pPr>
              <a:buFont typeface="Wingdings" panose="05000000000000000000" pitchFamily="2" charset="2"/>
              <a:buNone/>
            </a:pPr>
            <a:endParaRPr lang="zh-CN" altLang="en-US" sz="2400" dirty="0">
              <a:solidFill>
                <a:schemeClr val="tx1"/>
              </a:solidFill>
              <a:latin typeface="楷体_GB2312" pitchFamily="1" charset="-122"/>
              <a:ea typeface="楷体_GB2312" pitchFamily="1" charset="-122"/>
            </a:endParaRPr>
          </a:p>
        </p:txBody>
      </p:sp>
      <p:sp>
        <p:nvSpPr>
          <p:cNvPr id="40965" name="文本框 40964"/>
          <p:cNvSpPr txBox="1"/>
          <p:nvPr/>
        </p:nvSpPr>
        <p:spPr>
          <a:xfrm>
            <a:off x="1835150" y="3141663"/>
            <a:ext cx="5832475" cy="1371600"/>
          </a:xfrm>
          <a:prstGeom prst="rect">
            <a:avLst/>
          </a:prstGeom>
          <a:noFill/>
          <a:ln w="9525">
            <a:noFill/>
          </a:ln>
        </p:spPr>
        <p:txBody>
          <a:bodyPr>
            <a:spAutoFit/>
          </a:bodyPr>
          <a:p>
            <a:pPr>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难点：国产非标准设备原价的计算</a:t>
            </a:r>
            <a:endParaRPr lang="zh-CN" altLang="en-US" dirty="0">
              <a:solidFill>
                <a:srgbClr val="000000"/>
              </a:solidFill>
              <a:latin typeface="楷体" panose="02010609060101010101" charset="-122"/>
              <a:ea typeface="楷体" panose="02010609060101010101" charset="-122"/>
            </a:endParaRPr>
          </a:p>
          <a:p>
            <a:r>
              <a:rPr lang="zh-CN" altLang="en-US" dirty="0">
                <a:solidFill>
                  <a:srgbClr val="000000"/>
                </a:solidFill>
                <a:latin typeface="楷体" panose="02010609060101010101" charset="-122"/>
                <a:ea typeface="楷体" panose="02010609060101010101" charset="-122"/>
              </a:rPr>
              <a:t>解决方法：</a:t>
            </a:r>
            <a:endParaRPr lang="zh-CN" altLang="en-US" dirty="0">
              <a:solidFill>
                <a:srgbClr val="000000"/>
              </a:solidFill>
              <a:latin typeface="楷体" panose="02010609060101010101" charset="-122"/>
              <a:ea typeface="楷体" panose="02010609060101010101" charset="-122"/>
            </a:endParaRPr>
          </a:p>
          <a:p>
            <a:r>
              <a:rPr lang="en-US" altLang="x-none" dirty="0">
                <a:solidFill>
                  <a:srgbClr val="000000"/>
                </a:solidFill>
                <a:latin typeface="楷体" panose="02010609060101010101" charset="-122"/>
                <a:ea typeface="楷体" panose="02010609060101010101" charset="-122"/>
              </a:rPr>
              <a:t>1.</a:t>
            </a:r>
            <a:r>
              <a:rPr lang="zh-CN" altLang="en-US" dirty="0">
                <a:solidFill>
                  <a:srgbClr val="000000"/>
                </a:solidFill>
                <a:latin typeface="楷体" panose="02010609060101010101" charset="-122"/>
                <a:ea typeface="楷体" panose="02010609060101010101" charset="-122"/>
              </a:rPr>
              <a:t>通过案例引入</a:t>
            </a:r>
            <a:endParaRPr lang="zh-CN" altLang="en-US" dirty="0">
              <a:solidFill>
                <a:srgbClr val="000000"/>
              </a:solidFill>
              <a:latin typeface="楷体" panose="02010609060101010101" charset="-122"/>
              <a:ea typeface="楷体" panose="02010609060101010101" charset="-122"/>
            </a:endParaRPr>
          </a:p>
          <a:p>
            <a:r>
              <a:rPr lang="en-US" altLang="x-none" dirty="0">
                <a:solidFill>
                  <a:srgbClr val="000000"/>
                </a:solidFill>
                <a:latin typeface="楷体" panose="02010609060101010101" charset="-122"/>
                <a:ea typeface="楷体" panose="02010609060101010101" charset="-122"/>
              </a:rPr>
              <a:t>2.</a:t>
            </a:r>
            <a:r>
              <a:rPr lang="zh-CN" altLang="en-US" dirty="0">
                <a:solidFill>
                  <a:srgbClr val="000000"/>
                </a:solidFill>
                <a:latin typeface="楷体" panose="02010609060101010101" charset="-122"/>
                <a:ea typeface="楷体" panose="02010609060101010101" charset="-122"/>
              </a:rPr>
              <a:t>讲解举例分析设备购置费的计算</a:t>
            </a:r>
            <a:r>
              <a:rPr lang="zh-CN" altLang="en-US" sz="2400" dirty="0">
                <a:solidFill>
                  <a:schemeClr val="tx1"/>
                </a:solidFill>
                <a:latin typeface="楷体" panose="02010609060101010101" charset="-122"/>
                <a:ea typeface="楷体" panose="02010609060101010101" charset="-122"/>
              </a:rPr>
              <a:t> </a:t>
            </a:r>
            <a:endParaRPr lang="zh-CN" altLang="en-US" sz="2400" dirty="0">
              <a:solidFill>
                <a:schemeClr val="tx1"/>
              </a:solidFill>
              <a:latin typeface="楷体" panose="02010609060101010101" charset="-122"/>
              <a:ea typeface="楷体" panose="02010609060101010101" charset="-122"/>
            </a:endParaRPr>
          </a:p>
        </p:txBody>
      </p:sp>
      <p:sp>
        <p:nvSpPr>
          <p:cNvPr id="40966" name="文本框 40965"/>
          <p:cNvSpPr txBox="1"/>
          <p:nvPr/>
        </p:nvSpPr>
        <p:spPr>
          <a:xfrm>
            <a:off x="1835150" y="2565400"/>
            <a:ext cx="6551613" cy="396875"/>
          </a:xfrm>
          <a:prstGeom prst="rect">
            <a:avLst/>
          </a:prstGeom>
          <a:noFill/>
          <a:ln w="9525">
            <a:noFill/>
          </a:ln>
        </p:spPr>
        <p:txBody>
          <a:bodyPr>
            <a:spAutoFit/>
          </a:bodyPr>
          <a:p>
            <a:pPr>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重点：进口设备抵岸价的计算 </a:t>
            </a:r>
            <a:endParaRPr lang="zh-CN" altLang="en-US" dirty="0">
              <a:solidFill>
                <a:srgbClr val="000000"/>
              </a:solidFill>
              <a:latin typeface="楷体" panose="02010609060101010101" charset="-122"/>
              <a:ea typeface="楷体" panose="02010609060101010101" charset="-122"/>
            </a:endParaRPr>
          </a:p>
        </p:txBody>
      </p:sp>
      <p:sp>
        <p:nvSpPr>
          <p:cNvPr id="40967" name="文本框 40966"/>
          <p:cNvSpPr txBox="1"/>
          <p:nvPr/>
        </p:nvSpPr>
        <p:spPr>
          <a:xfrm>
            <a:off x="1187450" y="1844675"/>
            <a:ext cx="4608513" cy="457200"/>
          </a:xfrm>
          <a:prstGeom prst="rect">
            <a:avLst/>
          </a:prstGeom>
          <a:noFill/>
          <a:ln w="9525">
            <a:noFill/>
          </a:ln>
          <a:effectLst>
            <a:outerShdw dist="107763" dir="2699999" algn="ctr" rotWithShape="0">
              <a:schemeClr val="bg2"/>
            </a:outerShdw>
          </a:effectLst>
        </p:spPr>
        <p:txBody>
          <a:bodyPr>
            <a:spAutoFit/>
          </a:bodyPr>
          <a:p>
            <a:pPr>
              <a:spcBef>
                <a:spcPct val="50000"/>
              </a:spcBef>
            </a:pPr>
            <a:r>
              <a:rPr lang="en-US" altLang="x-none" sz="2400" dirty="0">
                <a:solidFill>
                  <a:srgbClr val="000000"/>
                </a:solidFill>
                <a:latin typeface="楷体" panose="02010609060101010101" charset="-122"/>
                <a:ea typeface="楷体" panose="02010609060101010101" charset="-122"/>
              </a:rPr>
              <a:t>3</a:t>
            </a:r>
            <a:r>
              <a:rPr lang="zh-CN" altLang="en-US" sz="2400" dirty="0">
                <a:solidFill>
                  <a:srgbClr val="000000"/>
                </a:solidFill>
                <a:latin typeface="楷体" panose="02010609060101010101" charset="-122"/>
                <a:ea typeface="楷体" panose="02010609060101010101" charset="-122"/>
              </a:rPr>
              <a:t>、重难点及解决方法</a:t>
            </a:r>
            <a:endParaRPr lang="zh-CN" altLang="en-US" sz="2400" dirty="0">
              <a:solidFill>
                <a:srgbClr val="000000"/>
              </a:solidFill>
              <a:latin typeface="楷体" panose="02010609060101010101" charset="-122"/>
              <a:ea typeface="楷体" panose="0201060906010101010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nodePh="1">
                                  <p:stCondLst>
                                    <p:cond delay="0"/>
                                  </p:stCondLst>
                                  <p:endCondLst>
                                    <p:cond evt="begin" delay="0">
                                      <p:tn val="5"/>
                                    </p:cond>
                                  </p:endCondLst>
                                  <p:childTnLst>
                                    <p:set>
                                      <p:cBhvr>
                                        <p:cTn id="6" dur="1" fill="hold">
                                          <p:stCondLst>
                                            <p:cond delay="0"/>
                                          </p:stCondLst>
                                        </p:cTn>
                                        <p:tgtEl>
                                          <p:spTgt spid="40964"/>
                                        </p:tgtEl>
                                        <p:attrNameLst>
                                          <p:attrName>style.visibility</p:attrName>
                                        </p:attrNameLst>
                                      </p:cBhvr>
                                      <p:to>
                                        <p:strVal val="visible"/>
                                      </p:to>
                                    </p:set>
                                    <p:animEffect transition="in" filter="slide(fromLeft)">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slide(fromLeft)">
                                      <p:cBhvr>
                                        <p:cTn id="12" dur="500"/>
                                        <p:tgtEl>
                                          <p:spTgt spid="4096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slide(fromLeft)">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P spid="409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框 41985"/>
          <p:cNvSpPr txBox="1"/>
          <p:nvPr/>
        </p:nvSpPr>
        <p:spPr>
          <a:xfrm>
            <a:off x="395288" y="1773238"/>
            <a:ext cx="3952875" cy="457200"/>
          </a:xfrm>
          <a:prstGeom prst="rect">
            <a:avLst/>
          </a:prstGeom>
          <a:noFill/>
          <a:ln w="9525">
            <a:noFill/>
          </a:ln>
        </p:spPr>
        <p:txBody>
          <a:bodyPr>
            <a:spAutoFit/>
          </a:bodyPr>
          <a:p>
            <a:r>
              <a:rPr lang="en-US" altLang="x-none" sz="2400" dirty="0">
                <a:solidFill>
                  <a:srgbClr val="800000"/>
                </a:solidFill>
                <a:latin typeface="楷体" panose="02010609060101010101" charset="-122"/>
                <a:ea typeface="楷体" panose="02010609060101010101" charset="-122"/>
              </a:rPr>
              <a:t>4</a:t>
            </a:r>
            <a:r>
              <a:rPr lang="zh-CN" altLang="en-US" sz="2400" dirty="0">
                <a:solidFill>
                  <a:srgbClr val="800000"/>
                </a:solidFill>
                <a:latin typeface="楷体" panose="02010609060101010101" charset="-122"/>
                <a:ea typeface="楷体" panose="02010609060101010101" charset="-122"/>
              </a:rPr>
              <a:t>、教学方法及手段</a:t>
            </a:r>
            <a:endParaRPr lang="zh-CN" altLang="en-US" sz="2400" dirty="0">
              <a:solidFill>
                <a:srgbClr val="800000"/>
              </a:solidFill>
              <a:latin typeface="楷体" panose="02010609060101010101" charset="-122"/>
              <a:ea typeface="楷体" panose="02010609060101010101" charset="-122"/>
            </a:endParaRPr>
          </a:p>
        </p:txBody>
      </p:sp>
      <p:sp>
        <p:nvSpPr>
          <p:cNvPr id="41987" name="文本框 41986"/>
          <p:cNvSpPr txBox="1"/>
          <p:nvPr/>
        </p:nvSpPr>
        <p:spPr>
          <a:xfrm>
            <a:off x="1979613" y="2565400"/>
            <a:ext cx="3005137" cy="1127125"/>
          </a:xfrm>
          <a:prstGeom prst="rect">
            <a:avLst/>
          </a:prstGeom>
          <a:noFill/>
          <a:ln w="9525">
            <a:noFill/>
          </a:ln>
        </p:spPr>
        <p:txBody>
          <a:bodyPr>
            <a:spAutoFit/>
          </a:bodyPr>
          <a:p>
            <a:pPr>
              <a:buClr>
                <a:srgbClr val="FF0000"/>
              </a:buClr>
              <a:buFont typeface="Wingdings" panose="05000000000000000000" pitchFamily="2" charset="2"/>
              <a:buChar char="Ø"/>
            </a:pPr>
            <a:r>
              <a:rPr lang="zh-CN" altLang="en-US" sz="2800" dirty="0">
                <a:solidFill>
                  <a:schemeClr val="tx1"/>
                </a:solidFill>
                <a:latin typeface="楷体_GB2312" pitchFamily="1" charset="-122"/>
                <a:ea typeface="楷体_GB2312" pitchFamily="1" charset="-122"/>
              </a:rPr>
              <a:t> </a:t>
            </a:r>
            <a:r>
              <a:rPr lang="zh-CN" altLang="en-US" dirty="0">
                <a:solidFill>
                  <a:srgbClr val="000000"/>
                </a:solidFill>
                <a:latin typeface="楷体" panose="02010609060101010101" charset="-122"/>
                <a:ea typeface="楷体" panose="02010609060101010101" charset="-122"/>
              </a:rPr>
              <a:t>教学方法</a:t>
            </a:r>
            <a:endParaRPr lang="zh-CN" altLang="en-US" dirty="0">
              <a:solidFill>
                <a:srgbClr val="000000"/>
              </a:solidFill>
              <a:latin typeface="楷体" panose="02010609060101010101" charset="-122"/>
              <a:ea typeface="楷体" panose="02010609060101010101" charset="-122"/>
            </a:endParaRPr>
          </a:p>
          <a:p>
            <a:pPr>
              <a:buClr>
                <a:srgbClr val="FF0000"/>
              </a:buClr>
              <a:buFont typeface="Wingdings" panose="05000000000000000000" pitchFamily="2" charset="2"/>
              <a:buNone/>
            </a:pPr>
            <a:r>
              <a:rPr lang="zh-CN" altLang="en-US" dirty="0">
                <a:solidFill>
                  <a:srgbClr val="000000"/>
                </a:solidFill>
                <a:latin typeface="楷体" panose="02010609060101010101" charset="-122"/>
                <a:ea typeface="楷体" panose="02010609060101010101" charset="-122"/>
              </a:rPr>
              <a:t>   诱导</a:t>
            </a:r>
            <a:endParaRPr lang="zh-CN" altLang="en-US" dirty="0">
              <a:solidFill>
                <a:srgbClr val="000000"/>
              </a:solidFill>
              <a:latin typeface="楷体" panose="02010609060101010101" charset="-122"/>
              <a:ea typeface="楷体" panose="02010609060101010101" charset="-122"/>
            </a:endParaRPr>
          </a:p>
          <a:p>
            <a:pPr>
              <a:buClr>
                <a:srgbClr val="FF0000"/>
              </a:buClr>
              <a:buFont typeface="Wingdings" panose="05000000000000000000" pitchFamily="2" charset="2"/>
              <a:buNone/>
            </a:pPr>
            <a:r>
              <a:rPr lang="zh-CN" altLang="en-US" dirty="0">
                <a:solidFill>
                  <a:srgbClr val="000000"/>
                </a:solidFill>
                <a:latin typeface="楷体" panose="02010609060101010101" charset="-122"/>
                <a:ea typeface="楷体" panose="02010609060101010101" charset="-122"/>
              </a:rPr>
              <a:t>   案例教学</a:t>
            </a:r>
            <a:endParaRPr lang="zh-CN" altLang="en-US" dirty="0">
              <a:solidFill>
                <a:srgbClr val="000000"/>
              </a:solidFill>
              <a:latin typeface="楷体" panose="02010609060101010101" charset="-122"/>
              <a:ea typeface="楷体" panose="02010609060101010101" charset="-122"/>
            </a:endParaRPr>
          </a:p>
        </p:txBody>
      </p:sp>
      <p:sp>
        <p:nvSpPr>
          <p:cNvPr id="41988" name="文本框 41987"/>
          <p:cNvSpPr txBox="1"/>
          <p:nvPr/>
        </p:nvSpPr>
        <p:spPr>
          <a:xfrm>
            <a:off x="2051050" y="4076700"/>
            <a:ext cx="3009900" cy="822325"/>
          </a:xfrm>
          <a:prstGeom prst="rect">
            <a:avLst/>
          </a:prstGeom>
          <a:noFill/>
          <a:ln w="9525">
            <a:noFill/>
          </a:ln>
        </p:spPr>
        <p:txBody>
          <a:bodyPr>
            <a:spAutoFit/>
          </a:bodyPr>
          <a:p>
            <a:pPr>
              <a:buClr>
                <a:srgbClr val="FF0000"/>
              </a:buClr>
              <a:buFont typeface="Wingdings" panose="05000000000000000000" pitchFamily="2" charset="2"/>
              <a:buChar char="Ø"/>
            </a:pPr>
            <a:r>
              <a:rPr lang="zh-CN" altLang="en-US" dirty="0">
                <a:solidFill>
                  <a:srgbClr val="000000"/>
                </a:solidFill>
                <a:latin typeface="楷体_GB2312" pitchFamily="1" charset="-122"/>
                <a:ea typeface="楷体_GB2312" pitchFamily="1" charset="-122"/>
              </a:rPr>
              <a:t> </a:t>
            </a:r>
            <a:r>
              <a:rPr lang="zh-CN" altLang="en-US" dirty="0">
                <a:solidFill>
                  <a:srgbClr val="000000"/>
                </a:solidFill>
                <a:latin typeface="楷体" panose="02010609060101010101" charset="-122"/>
                <a:ea typeface="楷体" panose="02010609060101010101" charset="-122"/>
              </a:rPr>
              <a:t>教学手段</a:t>
            </a:r>
            <a:endParaRPr lang="zh-CN" altLang="en-US" dirty="0">
              <a:solidFill>
                <a:srgbClr val="000000"/>
              </a:solidFill>
              <a:latin typeface="楷体" panose="02010609060101010101" charset="-122"/>
              <a:ea typeface="楷体" panose="02010609060101010101" charset="-122"/>
            </a:endParaRPr>
          </a:p>
          <a:p>
            <a:pPr>
              <a:buClr>
                <a:srgbClr val="FF0000"/>
              </a:buClr>
              <a:buFont typeface="Wingdings" panose="05000000000000000000" pitchFamily="2" charset="2"/>
              <a:buNone/>
            </a:pPr>
            <a:r>
              <a:rPr lang="zh-CN" altLang="en-US" dirty="0">
                <a:solidFill>
                  <a:srgbClr val="000000"/>
                </a:solidFill>
                <a:latin typeface="楷体" panose="02010609060101010101" charset="-122"/>
                <a:ea typeface="楷体" panose="02010609060101010101" charset="-122"/>
              </a:rPr>
              <a:t>  讲授、多媒体</a:t>
            </a:r>
            <a:r>
              <a:rPr lang="zh-CN" altLang="en-US" sz="2800" dirty="0">
                <a:solidFill>
                  <a:schemeClr val="tx1"/>
                </a:solidFill>
                <a:latin typeface="楷体" panose="02010609060101010101" charset="-122"/>
                <a:ea typeface="楷体" panose="02010609060101010101" charset="-122"/>
              </a:rPr>
              <a:t> </a:t>
            </a:r>
            <a:endParaRPr lang="zh-CN" altLang="en-US" sz="2800" dirty="0">
              <a:solidFill>
                <a:schemeClr val="tx1"/>
              </a:solidFill>
              <a:latin typeface="楷体" panose="02010609060101010101" charset="-122"/>
              <a:ea typeface="楷体" panose="0201060906010101010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vertical)">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blinds(vertical)">
                                      <p:cBhvr>
                                        <p:cTn id="12"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圆角矩形 43009"/>
          <p:cNvSpPr/>
          <p:nvPr/>
        </p:nvSpPr>
        <p:spPr>
          <a:xfrm>
            <a:off x="4781550" y="3357563"/>
            <a:ext cx="1450975" cy="2590800"/>
          </a:xfrm>
          <a:prstGeom prst="roundRect">
            <a:avLst>
              <a:gd name="adj" fmla="val 13745"/>
            </a:avLst>
          </a:prstGeom>
          <a:noFill/>
          <a:ln w="38100" cap="flat" cmpd="sng">
            <a:solidFill>
              <a:schemeClr val="bg2"/>
            </a:solidFill>
            <a:prstDash val="solid"/>
            <a:headEnd type="none" w="med" len="med"/>
            <a:tailEnd type="none" w="med" len="med"/>
          </a:ln>
        </p:spPr>
        <p:txBody>
          <a:bodyPr/>
          <a:p>
            <a:endParaRPr lang="zh-CN" altLang="en-US"/>
          </a:p>
        </p:txBody>
      </p:sp>
      <p:sp>
        <p:nvSpPr>
          <p:cNvPr id="43011" name="圆角矩形 43010"/>
          <p:cNvSpPr/>
          <p:nvPr/>
        </p:nvSpPr>
        <p:spPr>
          <a:xfrm>
            <a:off x="3267075" y="3357563"/>
            <a:ext cx="1439863" cy="2590800"/>
          </a:xfrm>
          <a:prstGeom prst="roundRect">
            <a:avLst>
              <a:gd name="adj" fmla="val 13745"/>
            </a:avLst>
          </a:prstGeom>
          <a:noFill/>
          <a:ln w="38100" cap="flat" cmpd="sng">
            <a:solidFill>
              <a:schemeClr val="bg2"/>
            </a:solidFill>
            <a:prstDash val="solid"/>
            <a:headEnd type="none" w="med" len="med"/>
            <a:tailEnd type="none" w="med" len="med"/>
          </a:ln>
        </p:spPr>
        <p:txBody>
          <a:bodyPr/>
          <a:p>
            <a:endParaRPr lang="zh-CN" altLang="en-US"/>
          </a:p>
        </p:txBody>
      </p:sp>
      <p:sp>
        <p:nvSpPr>
          <p:cNvPr id="43012" name="圆角矩形 43011"/>
          <p:cNvSpPr/>
          <p:nvPr/>
        </p:nvSpPr>
        <p:spPr>
          <a:xfrm>
            <a:off x="1762125" y="3357563"/>
            <a:ext cx="1397000" cy="2590800"/>
          </a:xfrm>
          <a:prstGeom prst="roundRect">
            <a:avLst>
              <a:gd name="adj" fmla="val 13745"/>
            </a:avLst>
          </a:prstGeom>
          <a:noFill/>
          <a:ln w="38100" cap="flat" cmpd="sng">
            <a:solidFill>
              <a:schemeClr val="bg2"/>
            </a:solidFill>
            <a:prstDash val="solid"/>
            <a:headEnd type="none" w="med" len="med"/>
            <a:tailEnd type="none" w="med" len="med"/>
          </a:ln>
        </p:spPr>
        <p:txBody>
          <a:bodyPr/>
          <a:p>
            <a:endParaRPr lang="zh-CN" altLang="en-US"/>
          </a:p>
        </p:txBody>
      </p:sp>
      <p:sp>
        <p:nvSpPr>
          <p:cNvPr id="43013" name="圆角矩形 43012"/>
          <p:cNvSpPr/>
          <p:nvPr/>
        </p:nvSpPr>
        <p:spPr>
          <a:xfrm>
            <a:off x="234950" y="3357563"/>
            <a:ext cx="1450975" cy="2590800"/>
          </a:xfrm>
          <a:prstGeom prst="roundRect">
            <a:avLst>
              <a:gd name="adj" fmla="val 13745"/>
            </a:avLst>
          </a:prstGeom>
          <a:noFill/>
          <a:ln w="38100" cap="flat" cmpd="sng">
            <a:solidFill>
              <a:schemeClr val="bg2"/>
            </a:solidFill>
            <a:prstDash val="solid"/>
            <a:headEnd type="none" w="med" len="med"/>
            <a:tailEnd type="none" w="med" len="med"/>
          </a:ln>
        </p:spPr>
        <p:txBody>
          <a:bodyPr/>
          <a:p>
            <a:endParaRPr lang="zh-CN" altLang="en-US"/>
          </a:p>
        </p:txBody>
      </p:sp>
      <p:sp>
        <p:nvSpPr>
          <p:cNvPr id="43014" name="矩形 43013"/>
          <p:cNvSpPr/>
          <p:nvPr/>
        </p:nvSpPr>
        <p:spPr>
          <a:xfrm rot="3419336">
            <a:off x="280988" y="1976438"/>
            <a:ext cx="857250" cy="936625"/>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p>
            <a:endParaRPr lang="zh-CN" altLang="en-US"/>
          </a:p>
        </p:txBody>
      </p:sp>
      <p:grpSp>
        <p:nvGrpSpPr>
          <p:cNvPr id="43015" name="组合 43014"/>
          <p:cNvGrpSpPr/>
          <p:nvPr/>
        </p:nvGrpSpPr>
        <p:grpSpPr>
          <a:xfrm>
            <a:off x="1143000" y="2114550"/>
            <a:ext cx="808038" cy="131763"/>
            <a:chOff x="0" y="0"/>
            <a:chExt cx="468" cy="244"/>
          </a:xfrm>
        </p:grpSpPr>
        <p:sp>
          <p:nvSpPr>
            <p:cNvPr id="43016" name="椭圆 43015"/>
            <p:cNvSpPr/>
            <p:nvPr/>
          </p:nvSpPr>
          <p:spPr>
            <a:xfrm>
              <a:off x="0" y="0"/>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17" name="矩形 43016"/>
            <p:cNvSpPr/>
            <p:nvPr/>
          </p:nvSpPr>
          <p:spPr>
            <a:xfrm>
              <a:off x="45" y="2"/>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18" name="椭圆 43017"/>
            <p:cNvSpPr/>
            <p:nvPr/>
          </p:nvSpPr>
          <p:spPr>
            <a:xfrm>
              <a:off x="397" y="4"/>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p>
              <a:endParaRPr lang="zh-CN" altLang="en-US"/>
            </a:p>
          </p:txBody>
        </p:sp>
        <p:sp>
          <p:nvSpPr>
            <p:cNvPr id="43019" name="椭圆 43018"/>
            <p:cNvSpPr/>
            <p:nvPr/>
          </p:nvSpPr>
          <p:spPr>
            <a:xfrm>
              <a:off x="435" y="8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p>
              <a:endParaRPr lang="zh-CN" altLang="en-US"/>
            </a:p>
          </p:txBody>
        </p:sp>
      </p:grpSp>
      <p:sp>
        <p:nvSpPr>
          <p:cNvPr id="43020" name="矩形 43019"/>
          <p:cNvSpPr/>
          <p:nvPr/>
        </p:nvSpPr>
        <p:spPr>
          <a:xfrm rot="3419336">
            <a:off x="1770063" y="1909763"/>
            <a:ext cx="857250" cy="936625"/>
          </a:xfrm>
          <a:prstGeom prst="rect">
            <a:avLst/>
          </a:prstGeom>
          <a:gradFill rotWithShape="1">
            <a:gsLst>
              <a:gs pos="0">
                <a:schemeClr val="accent2"/>
              </a:gs>
              <a:gs pos="100000">
                <a:schemeClr val="accent2">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p>
            <a:endParaRPr lang="zh-CN" altLang="en-US"/>
          </a:p>
        </p:txBody>
      </p:sp>
      <p:grpSp>
        <p:nvGrpSpPr>
          <p:cNvPr id="43021" name="组合 43020"/>
          <p:cNvGrpSpPr/>
          <p:nvPr/>
        </p:nvGrpSpPr>
        <p:grpSpPr>
          <a:xfrm>
            <a:off x="2633663" y="2114550"/>
            <a:ext cx="804862" cy="131763"/>
            <a:chOff x="0" y="0"/>
            <a:chExt cx="468" cy="244"/>
          </a:xfrm>
        </p:grpSpPr>
        <p:sp>
          <p:nvSpPr>
            <p:cNvPr id="43022" name="椭圆 43021"/>
            <p:cNvSpPr/>
            <p:nvPr/>
          </p:nvSpPr>
          <p:spPr>
            <a:xfrm>
              <a:off x="0" y="0"/>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23" name="矩形 43022"/>
            <p:cNvSpPr/>
            <p:nvPr/>
          </p:nvSpPr>
          <p:spPr>
            <a:xfrm>
              <a:off x="45" y="2"/>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24" name="椭圆 43023"/>
            <p:cNvSpPr/>
            <p:nvPr/>
          </p:nvSpPr>
          <p:spPr>
            <a:xfrm>
              <a:off x="397" y="4"/>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p>
              <a:endParaRPr lang="zh-CN" altLang="en-US"/>
            </a:p>
          </p:txBody>
        </p:sp>
        <p:sp>
          <p:nvSpPr>
            <p:cNvPr id="43025" name="椭圆 43024"/>
            <p:cNvSpPr/>
            <p:nvPr/>
          </p:nvSpPr>
          <p:spPr>
            <a:xfrm>
              <a:off x="435" y="8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p>
              <a:endParaRPr lang="zh-CN" altLang="en-US"/>
            </a:p>
          </p:txBody>
        </p:sp>
      </p:grpSp>
      <p:sp>
        <p:nvSpPr>
          <p:cNvPr id="43026" name="矩形 43025"/>
          <p:cNvSpPr/>
          <p:nvPr/>
        </p:nvSpPr>
        <p:spPr>
          <a:xfrm rot="3419336">
            <a:off x="3197225" y="1909763"/>
            <a:ext cx="857250" cy="936625"/>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p>
            <a:endParaRPr lang="zh-CN" altLang="en-US"/>
          </a:p>
        </p:txBody>
      </p:sp>
      <p:grpSp>
        <p:nvGrpSpPr>
          <p:cNvPr id="43027" name="组合 43026"/>
          <p:cNvGrpSpPr/>
          <p:nvPr/>
        </p:nvGrpSpPr>
        <p:grpSpPr>
          <a:xfrm>
            <a:off x="4121150" y="2114550"/>
            <a:ext cx="1055688" cy="131763"/>
            <a:chOff x="0" y="0"/>
            <a:chExt cx="468" cy="244"/>
          </a:xfrm>
        </p:grpSpPr>
        <p:sp>
          <p:nvSpPr>
            <p:cNvPr id="43028" name="椭圆 43027"/>
            <p:cNvSpPr/>
            <p:nvPr/>
          </p:nvSpPr>
          <p:spPr>
            <a:xfrm>
              <a:off x="0" y="0"/>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29" name="矩形 43028"/>
            <p:cNvSpPr/>
            <p:nvPr/>
          </p:nvSpPr>
          <p:spPr>
            <a:xfrm>
              <a:off x="45" y="2"/>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30" name="椭圆 43029"/>
            <p:cNvSpPr/>
            <p:nvPr/>
          </p:nvSpPr>
          <p:spPr>
            <a:xfrm>
              <a:off x="397" y="4"/>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p>
              <a:endParaRPr lang="zh-CN" altLang="en-US"/>
            </a:p>
          </p:txBody>
        </p:sp>
        <p:sp>
          <p:nvSpPr>
            <p:cNvPr id="43031" name="椭圆 43030"/>
            <p:cNvSpPr/>
            <p:nvPr/>
          </p:nvSpPr>
          <p:spPr>
            <a:xfrm>
              <a:off x="435" y="8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p>
              <a:endParaRPr lang="zh-CN" altLang="en-US"/>
            </a:p>
          </p:txBody>
        </p:sp>
      </p:grpSp>
      <p:sp>
        <p:nvSpPr>
          <p:cNvPr id="43032" name="矩形 43031"/>
          <p:cNvSpPr/>
          <p:nvPr/>
        </p:nvSpPr>
        <p:spPr>
          <a:xfrm rot="3419336">
            <a:off x="4686300" y="1909763"/>
            <a:ext cx="857250" cy="936625"/>
          </a:xfrm>
          <a:prstGeom prst="rect">
            <a:avLst/>
          </a:prstGeom>
          <a:gradFill rotWithShape="1">
            <a:gsLst>
              <a:gs pos="0">
                <a:schemeClr val="accent2"/>
              </a:gs>
              <a:gs pos="100000">
                <a:schemeClr val="accent2">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p>
            <a:endParaRPr lang="zh-CN" altLang="en-US"/>
          </a:p>
        </p:txBody>
      </p:sp>
      <p:sp>
        <p:nvSpPr>
          <p:cNvPr id="43033" name="矩形 43032"/>
          <p:cNvSpPr/>
          <p:nvPr/>
        </p:nvSpPr>
        <p:spPr>
          <a:xfrm>
            <a:off x="412750" y="2195513"/>
            <a:ext cx="644525" cy="396875"/>
          </a:xfrm>
          <a:prstGeom prst="rect">
            <a:avLst/>
          </a:prstGeom>
          <a:noFill/>
          <a:ln w="9525">
            <a:noFill/>
          </a:ln>
        </p:spPr>
        <p:txBody>
          <a:bodyPr wrap="none" anchor="t">
            <a:spAutoFit/>
          </a:bodyPr>
          <a:p>
            <a:r>
              <a:rPr lang="zh-CN" altLang="en-US" b="0" dirty="0">
                <a:solidFill>
                  <a:srgbClr val="FF6699"/>
                </a:solidFill>
                <a:latin typeface="Arial" panose="020B0604020202020204" pitchFamily="34" charset="0"/>
                <a:ea typeface="仿宋_GB2312" pitchFamily="1" charset="-122"/>
              </a:rPr>
              <a:t>布置</a:t>
            </a:r>
            <a:endParaRPr lang="en-US" altLang="x-none" b="0" dirty="0">
              <a:solidFill>
                <a:srgbClr val="FF6699"/>
              </a:solidFill>
              <a:latin typeface="Arial" panose="020B0604020202020204" pitchFamily="34" charset="0"/>
              <a:ea typeface="仿宋_GB2312" pitchFamily="1" charset="-122"/>
            </a:endParaRPr>
          </a:p>
        </p:txBody>
      </p:sp>
      <p:sp>
        <p:nvSpPr>
          <p:cNvPr id="43034" name="矩形 43033"/>
          <p:cNvSpPr/>
          <p:nvPr/>
        </p:nvSpPr>
        <p:spPr>
          <a:xfrm>
            <a:off x="1930400" y="2195513"/>
            <a:ext cx="642938" cy="396875"/>
          </a:xfrm>
          <a:prstGeom prst="rect">
            <a:avLst/>
          </a:prstGeom>
          <a:noFill/>
          <a:ln w="9525">
            <a:noFill/>
          </a:ln>
        </p:spPr>
        <p:txBody>
          <a:bodyPr wrap="none" anchor="t">
            <a:spAutoFit/>
          </a:bodyPr>
          <a:p>
            <a:r>
              <a:rPr lang="zh-CN" altLang="en-US" b="0" dirty="0">
                <a:solidFill>
                  <a:srgbClr val="FF6699"/>
                </a:solidFill>
                <a:latin typeface="Arial" panose="020B0604020202020204" pitchFamily="34" charset="0"/>
                <a:ea typeface="仿宋_GB2312" pitchFamily="1" charset="-122"/>
              </a:rPr>
              <a:t>分析</a:t>
            </a:r>
            <a:endParaRPr lang="en-US" altLang="x-none" b="0" dirty="0">
              <a:solidFill>
                <a:srgbClr val="FF6699"/>
              </a:solidFill>
              <a:latin typeface="Arial" panose="020B0604020202020204" pitchFamily="34" charset="0"/>
              <a:ea typeface="仿宋_GB2312" pitchFamily="1" charset="-122"/>
            </a:endParaRPr>
          </a:p>
        </p:txBody>
      </p:sp>
      <p:sp>
        <p:nvSpPr>
          <p:cNvPr id="43035" name="矩形 43034"/>
          <p:cNvSpPr/>
          <p:nvPr/>
        </p:nvSpPr>
        <p:spPr>
          <a:xfrm>
            <a:off x="3314700" y="2195513"/>
            <a:ext cx="642938" cy="396875"/>
          </a:xfrm>
          <a:prstGeom prst="rect">
            <a:avLst/>
          </a:prstGeom>
          <a:noFill/>
          <a:ln w="9525">
            <a:noFill/>
          </a:ln>
        </p:spPr>
        <p:txBody>
          <a:bodyPr wrap="none" anchor="t">
            <a:spAutoFit/>
          </a:bodyPr>
          <a:p>
            <a:r>
              <a:rPr lang="zh-CN" altLang="en-US" b="0" dirty="0">
                <a:solidFill>
                  <a:srgbClr val="FF6699"/>
                </a:solidFill>
                <a:latin typeface="Arial" panose="020B0604020202020204" pitchFamily="34" charset="0"/>
                <a:ea typeface="仿宋_GB2312" pitchFamily="1" charset="-122"/>
              </a:rPr>
              <a:t>讲授</a:t>
            </a:r>
            <a:endParaRPr lang="en-US" altLang="x-none" b="0" dirty="0">
              <a:solidFill>
                <a:srgbClr val="FF6699"/>
              </a:solidFill>
              <a:latin typeface="Arial" panose="020B0604020202020204" pitchFamily="34" charset="0"/>
              <a:ea typeface="仿宋_GB2312" pitchFamily="1" charset="-122"/>
            </a:endParaRPr>
          </a:p>
        </p:txBody>
      </p:sp>
      <p:sp>
        <p:nvSpPr>
          <p:cNvPr id="43036" name="矩形 43035"/>
          <p:cNvSpPr/>
          <p:nvPr/>
        </p:nvSpPr>
        <p:spPr>
          <a:xfrm>
            <a:off x="4829175" y="2220913"/>
            <a:ext cx="598488" cy="366712"/>
          </a:xfrm>
          <a:prstGeom prst="rect">
            <a:avLst/>
          </a:prstGeom>
          <a:noFill/>
          <a:ln w="9525">
            <a:noFill/>
          </a:ln>
        </p:spPr>
        <p:txBody>
          <a:bodyPr wrap="none" anchor="t">
            <a:spAutoFit/>
          </a:bodyPr>
          <a:p>
            <a:r>
              <a:rPr lang="zh-CN" altLang="en-US" sz="1800" b="0" dirty="0">
                <a:solidFill>
                  <a:srgbClr val="FF6699"/>
                </a:solidFill>
                <a:latin typeface="Arial" panose="020B0604020202020204" pitchFamily="34" charset="0"/>
                <a:ea typeface="仿宋_GB2312" pitchFamily="1" charset="-122"/>
              </a:rPr>
              <a:t>答疑</a:t>
            </a:r>
            <a:endParaRPr lang="en-US" altLang="x-none" sz="1800" b="0" dirty="0">
              <a:solidFill>
                <a:srgbClr val="FF6699"/>
              </a:solidFill>
              <a:latin typeface="Arial" panose="020B0604020202020204" pitchFamily="34" charset="0"/>
              <a:ea typeface="仿宋_GB2312" pitchFamily="1" charset="-122"/>
            </a:endParaRPr>
          </a:p>
        </p:txBody>
      </p:sp>
      <p:sp>
        <p:nvSpPr>
          <p:cNvPr id="43037" name="矩形 43036"/>
          <p:cNvSpPr/>
          <p:nvPr/>
        </p:nvSpPr>
        <p:spPr>
          <a:xfrm>
            <a:off x="400050" y="3357563"/>
            <a:ext cx="1214438" cy="3968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任务驱动</a:t>
            </a:r>
            <a:endParaRPr lang="zh-CN" altLang="en-US" b="0" dirty="0">
              <a:solidFill>
                <a:schemeClr val="tx1"/>
              </a:solidFill>
              <a:latin typeface="Arial" panose="020B0604020202020204" pitchFamily="34" charset="0"/>
              <a:ea typeface="仿宋_GB2312" pitchFamily="1" charset="-122"/>
            </a:endParaRPr>
          </a:p>
        </p:txBody>
      </p:sp>
      <p:sp>
        <p:nvSpPr>
          <p:cNvPr id="43038" name="矩形 43037"/>
          <p:cNvSpPr/>
          <p:nvPr/>
        </p:nvSpPr>
        <p:spPr>
          <a:xfrm>
            <a:off x="1831975" y="3357563"/>
            <a:ext cx="1425575" cy="396875"/>
          </a:xfrm>
          <a:prstGeom prst="rect">
            <a:avLst/>
          </a:prstGeom>
          <a:noFill/>
          <a:ln w="9525">
            <a:noFill/>
          </a:ln>
        </p:spPr>
        <p:txBody>
          <a:bodyPr>
            <a:spAutoFit/>
          </a:bodyPr>
          <a:p>
            <a:r>
              <a:rPr lang="zh-CN" altLang="en-US" b="0" dirty="0">
                <a:solidFill>
                  <a:schemeClr val="tx1"/>
                </a:solidFill>
                <a:latin typeface="仿宋_GB2312" pitchFamily="1" charset="-122"/>
                <a:ea typeface="仿宋_GB2312" pitchFamily="1" charset="-122"/>
              </a:rPr>
              <a:t>资讯收集</a:t>
            </a:r>
            <a:endParaRPr lang="zh-CN" altLang="en-US" b="0" dirty="0">
              <a:solidFill>
                <a:schemeClr val="tx1"/>
              </a:solidFill>
              <a:latin typeface="仿宋_GB2312" pitchFamily="1" charset="-122"/>
              <a:ea typeface="仿宋_GB2312" pitchFamily="1" charset="-122"/>
            </a:endParaRPr>
          </a:p>
        </p:txBody>
      </p:sp>
      <p:sp>
        <p:nvSpPr>
          <p:cNvPr id="43039" name="矩形 43038"/>
          <p:cNvSpPr/>
          <p:nvPr/>
        </p:nvSpPr>
        <p:spPr>
          <a:xfrm>
            <a:off x="3390900" y="3357563"/>
            <a:ext cx="1244600" cy="3968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明确工作</a:t>
            </a:r>
            <a:endParaRPr lang="zh-CN" altLang="en-US" b="0" dirty="0">
              <a:solidFill>
                <a:schemeClr val="tx1"/>
              </a:solidFill>
              <a:latin typeface="Arial" panose="020B0604020202020204" pitchFamily="34" charset="0"/>
              <a:ea typeface="仿宋_GB2312" pitchFamily="1" charset="-122"/>
            </a:endParaRPr>
          </a:p>
        </p:txBody>
      </p:sp>
      <p:grpSp>
        <p:nvGrpSpPr>
          <p:cNvPr id="43040" name="组合 43039"/>
          <p:cNvGrpSpPr/>
          <p:nvPr/>
        </p:nvGrpSpPr>
        <p:grpSpPr>
          <a:xfrm>
            <a:off x="5632450" y="2133600"/>
            <a:ext cx="806450" cy="131763"/>
            <a:chOff x="0" y="0"/>
            <a:chExt cx="468" cy="244"/>
          </a:xfrm>
        </p:grpSpPr>
        <p:sp>
          <p:nvSpPr>
            <p:cNvPr id="43041" name="椭圆 43040"/>
            <p:cNvSpPr/>
            <p:nvPr/>
          </p:nvSpPr>
          <p:spPr>
            <a:xfrm>
              <a:off x="0" y="0"/>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42" name="矩形 43041"/>
            <p:cNvSpPr/>
            <p:nvPr/>
          </p:nvSpPr>
          <p:spPr>
            <a:xfrm>
              <a:off x="45" y="2"/>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43" name="椭圆 43042"/>
            <p:cNvSpPr/>
            <p:nvPr/>
          </p:nvSpPr>
          <p:spPr>
            <a:xfrm>
              <a:off x="397" y="4"/>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p>
              <a:endParaRPr lang="zh-CN" altLang="en-US"/>
            </a:p>
          </p:txBody>
        </p:sp>
        <p:sp>
          <p:nvSpPr>
            <p:cNvPr id="43044" name="椭圆 43043"/>
            <p:cNvSpPr/>
            <p:nvPr/>
          </p:nvSpPr>
          <p:spPr>
            <a:xfrm>
              <a:off x="435" y="8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p>
              <a:endParaRPr lang="zh-CN" altLang="en-US"/>
            </a:p>
          </p:txBody>
        </p:sp>
      </p:grpSp>
      <p:sp>
        <p:nvSpPr>
          <p:cNvPr id="43045" name="矩形 43044"/>
          <p:cNvSpPr/>
          <p:nvPr/>
        </p:nvSpPr>
        <p:spPr>
          <a:xfrm rot="3419336">
            <a:off x="6261100" y="1908175"/>
            <a:ext cx="857250" cy="938213"/>
          </a:xfrm>
          <a:prstGeom prst="rect">
            <a:avLst/>
          </a:prstGeom>
          <a:gradFill rotWithShape="1">
            <a:gsLst>
              <a:gs pos="0">
                <a:schemeClr val="hlink"/>
              </a:gs>
              <a:gs pos="100000">
                <a:schemeClr val="hlink">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a:p>
            <a:endParaRPr lang="zh-CN" altLang="en-US"/>
          </a:p>
        </p:txBody>
      </p:sp>
      <p:sp>
        <p:nvSpPr>
          <p:cNvPr id="43046" name="矩形 43045"/>
          <p:cNvSpPr/>
          <p:nvPr/>
        </p:nvSpPr>
        <p:spPr>
          <a:xfrm>
            <a:off x="6451600" y="2190750"/>
            <a:ext cx="596900" cy="366713"/>
          </a:xfrm>
          <a:prstGeom prst="rect">
            <a:avLst/>
          </a:prstGeom>
          <a:noFill/>
          <a:ln w="9525">
            <a:noFill/>
          </a:ln>
        </p:spPr>
        <p:txBody>
          <a:bodyPr wrap="none" anchor="t">
            <a:spAutoFit/>
          </a:bodyPr>
          <a:p>
            <a:r>
              <a:rPr lang="zh-CN" altLang="en-US" sz="1800" b="0" dirty="0">
                <a:solidFill>
                  <a:srgbClr val="FF6699"/>
                </a:solidFill>
                <a:latin typeface="Arial" panose="020B0604020202020204" pitchFamily="34" charset="0"/>
                <a:ea typeface="仿宋_GB2312" pitchFamily="1" charset="-122"/>
              </a:rPr>
              <a:t>实施</a:t>
            </a:r>
            <a:endParaRPr lang="en-US" altLang="x-none" sz="1800" b="0" dirty="0">
              <a:solidFill>
                <a:srgbClr val="FF6699"/>
              </a:solidFill>
              <a:latin typeface="Arial" panose="020B0604020202020204" pitchFamily="34" charset="0"/>
              <a:ea typeface="仿宋_GB2312" pitchFamily="1" charset="-122"/>
            </a:endParaRPr>
          </a:p>
        </p:txBody>
      </p:sp>
      <p:sp>
        <p:nvSpPr>
          <p:cNvPr id="43047" name="圆角矩形 43046"/>
          <p:cNvSpPr/>
          <p:nvPr/>
        </p:nvSpPr>
        <p:spPr>
          <a:xfrm>
            <a:off x="6307138" y="3357563"/>
            <a:ext cx="1450975" cy="2590800"/>
          </a:xfrm>
          <a:prstGeom prst="roundRect">
            <a:avLst>
              <a:gd name="adj" fmla="val 13745"/>
            </a:avLst>
          </a:prstGeom>
          <a:noFill/>
          <a:ln w="38100" cap="flat" cmpd="sng">
            <a:solidFill>
              <a:schemeClr val="bg2"/>
            </a:solidFill>
            <a:prstDash val="solid"/>
            <a:headEnd type="none" w="med" len="med"/>
            <a:tailEnd type="none" w="med" len="med"/>
          </a:ln>
        </p:spPr>
        <p:txBody>
          <a:bodyPr/>
          <a:p>
            <a:endParaRPr lang="zh-CN" altLang="en-US"/>
          </a:p>
        </p:txBody>
      </p:sp>
      <p:sp>
        <p:nvSpPr>
          <p:cNvPr id="43048" name="矩形 43047"/>
          <p:cNvSpPr/>
          <p:nvPr/>
        </p:nvSpPr>
        <p:spPr>
          <a:xfrm>
            <a:off x="6381750" y="3357563"/>
            <a:ext cx="1184275" cy="396875"/>
          </a:xfrm>
          <a:prstGeom prst="rect">
            <a:avLst/>
          </a:prstGeom>
          <a:noFill/>
          <a:ln w="9525">
            <a:noFill/>
          </a:ln>
        </p:spPr>
        <p:txBody>
          <a:bodyPr>
            <a:spAutoFit/>
          </a:bodyPr>
          <a:p>
            <a:pPr algn="ctr"/>
            <a:r>
              <a:rPr lang="zh-CN" altLang="en-US" b="0" dirty="0">
                <a:solidFill>
                  <a:schemeClr val="tx1"/>
                </a:solidFill>
                <a:latin typeface="Arial" panose="020B0604020202020204" pitchFamily="34" charset="0"/>
                <a:ea typeface="仿宋_GB2312" pitchFamily="1" charset="-122"/>
              </a:rPr>
              <a:t>任务书</a:t>
            </a:r>
            <a:endParaRPr lang="zh-CN" altLang="en-US" b="0" dirty="0">
              <a:solidFill>
                <a:schemeClr val="tx1"/>
              </a:solidFill>
              <a:latin typeface="Arial" panose="020B0604020202020204" pitchFamily="34" charset="0"/>
              <a:ea typeface="仿宋_GB2312" pitchFamily="1" charset="-122"/>
            </a:endParaRPr>
          </a:p>
        </p:txBody>
      </p:sp>
      <p:sp>
        <p:nvSpPr>
          <p:cNvPr id="43049" name="矩形 43048"/>
          <p:cNvSpPr/>
          <p:nvPr/>
        </p:nvSpPr>
        <p:spPr>
          <a:xfrm>
            <a:off x="400050" y="4005263"/>
            <a:ext cx="1214438" cy="16160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下达任务书，确定本次教学任务</a:t>
            </a:r>
            <a:br>
              <a:rPr lang="zh-CN" altLang="en-US" b="0" dirty="0">
                <a:solidFill>
                  <a:schemeClr val="tx1"/>
                </a:solidFill>
                <a:latin typeface="Arial" panose="020B0604020202020204" pitchFamily="34" charset="0"/>
                <a:ea typeface="仿宋_GB2312" pitchFamily="1" charset="-122"/>
              </a:rPr>
            </a:br>
            <a:endParaRPr lang="en-US" altLang="x-none" b="0" dirty="0">
              <a:solidFill>
                <a:schemeClr val="tx1"/>
              </a:solidFill>
              <a:latin typeface="Arial" panose="020B0604020202020204" pitchFamily="34" charset="0"/>
              <a:ea typeface="仿宋_GB2312" pitchFamily="1" charset="-122"/>
            </a:endParaRPr>
          </a:p>
        </p:txBody>
      </p:sp>
      <p:sp>
        <p:nvSpPr>
          <p:cNvPr id="43050" name="矩形 43049"/>
          <p:cNvSpPr/>
          <p:nvPr/>
        </p:nvSpPr>
        <p:spPr>
          <a:xfrm>
            <a:off x="1831975" y="4005263"/>
            <a:ext cx="1425575" cy="3968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分析案例</a:t>
            </a:r>
            <a:endParaRPr lang="zh-CN" altLang="en-US" b="0" dirty="0">
              <a:solidFill>
                <a:schemeClr val="tx1"/>
              </a:solidFill>
              <a:latin typeface="Arial" panose="020B0604020202020204" pitchFamily="34" charset="0"/>
              <a:ea typeface="仿宋_GB2312" pitchFamily="1" charset="-122"/>
            </a:endParaRPr>
          </a:p>
        </p:txBody>
      </p:sp>
      <p:sp>
        <p:nvSpPr>
          <p:cNvPr id="43051" name="矩形 43050"/>
          <p:cNvSpPr/>
          <p:nvPr/>
        </p:nvSpPr>
        <p:spPr>
          <a:xfrm>
            <a:off x="3390900" y="4005263"/>
            <a:ext cx="1244600" cy="10064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国产设备原价的计算</a:t>
            </a:r>
            <a:endParaRPr lang="en-US" altLang="x-none" b="0" dirty="0">
              <a:solidFill>
                <a:schemeClr val="tx1"/>
              </a:solidFill>
              <a:latin typeface="Arial" panose="020B0604020202020204" pitchFamily="34" charset="0"/>
              <a:ea typeface="仿宋_GB2312" pitchFamily="1" charset="-122"/>
            </a:endParaRPr>
          </a:p>
        </p:txBody>
      </p:sp>
      <p:sp>
        <p:nvSpPr>
          <p:cNvPr id="43052" name="矩形 43051"/>
          <p:cNvSpPr/>
          <p:nvPr/>
        </p:nvSpPr>
        <p:spPr>
          <a:xfrm>
            <a:off x="4884738" y="4005263"/>
            <a:ext cx="1185862" cy="13112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进口设备抵岸价的计算</a:t>
            </a:r>
            <a:endParaRPr lang="zh-CN" altLang="en-US" b="0" dirty="0">
              <a:solidFill>
                <a:schemeClr val="tx1"/>
              </a:solidFill>
              <a:latin typeface="Arial" panose="020B0604020202020204" pitchFamily="34" charset="0"/>
              <a:ea typeface="仿宋_GB2312" pitchFamily="1" charset="-122"/>
            </a:endParaRPr>
          </a:p>
        </p:txBody>
      </p:sp>
      <p:sp>
        <p:nvSpPr>
          <p:cNvPr id="43053" name="矩形 43052"/>
          <p:cNvSpPr/>
          <p:nvPr/>
        </p:nvSpPr>
        <p:spPr>
          <a:xfrm>
            <a:off x="6381750" y="4005263"/>
            <a:ext cx="1312863" cy="7016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设备购置费的计算</a:t>
            </a:r>
            <a:endParaRPr lang="zh-CN" altLang="en-US" b="0" dirty="0">
              <a:solidFill>
                <a:schemeClr val="tx1"/>
              </a:solidFill>
              <a:latin typeface="Arial" panose="020B0604020202020204" pitchFamily="34" charset="0"/>
              <a:ea typeface="仿宋_GB2312" pitchFamily="1" charset="-122"/>
            </a:endParaRPr>
          </a:p>
        </p:txBody>
      </p:sp>
      <p:sp>
        <p:nvSpPr>
          <p:cNvPr id="43054" name="矩形 43053"/>
          <p:cNvSpPr/>
          <p:nvPr/>
        </p:nvSpPr>
        <p:spPr>
          <a:xfrm>
            <a:off x="4954588" y="3357563"/>
            <a:ext cx="1246187" cy="3968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明确工作</a:t>
            </a:r>
            <a:endParaRPr lang="zh-CN" altLang="en-US" b="0" dirty="0">
              <a:solidFill>
                <a:schemeClr val="tx1"/>
              </a:solidFill>
              <a:latin typeface="Arial" panose="020B0604020202020204" pitchFamily="34" charset="0"/>
              <a:ea typeface="仿宋_GB2312" pitchFamily="1" charset="-122"/>
            </a:endParaRPr>
          </a:p>
        </p:txBody>
      </p:sp>
      <p:grpSp>
        <p:nvGrpSpPr>
          <p:cNvPr id="43055" name="组合 43054"/>
          <p:cNvGrpSpPr/>
          <p:nvPr/>
        </p:nvGrpSpPr>
        <p:grpSpPr>
          <a:xfrm>
            <a:off x="7215188" y="2133600"/>
            <a:ext cx="806450" cy="131763"/>
            <a:chOff x="0" y="0"/>
            <a:chExt cx="468" cy="244"/>
          </a:xfrm>
        </p:grpSpPr>
        <p:sp>
          <p:nvSpPr>
            <p:cNvPr id="43056" name="椭圆 43055"/>
            <p:cNvSpPr/>
            <p:nvPr/>
          </p:nvSpPr>
          <p:spPr>
            <a:xfrm>
              <a:off x="0" y="0"/>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57" name="矩形 43056"/>
            <p:cNvSpPr/>
            <p:nvPr/>
          </p:nvSpPr>
          <p:spPr>
            <a:xfrm>
              <a:off x="45" y="2"/>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tileRect/>
            </a:gradFill>
            <a:ln w="9525">
              <a:noFill/>
            </a:ln>
          </p:spPr>
          <p:txBody>
            <a:bodyPr/>
            <a:p>
              <a:endParaRPr lang="zh-CN" altLang="en-US"/>
            </a:p>
          </p:txBody>
        </p:sp>
        <p:sp>
          <p:nvSpPr>
            <p:cNvPr id="43058" name="椭圆 43057"/>
            <p:cNvSpPr/>
            <p:nvPr/>
          </p:nvSpPr>
          <p:spPr>
            <a:xfrm>
              <a:off x="397" y="4"/>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12700" cap="flat" cmpd="sng">
              <a:solidFill>
                <a:schemeClr val="bg1"/>
              </a:solidFill>
              <a:prstDash val="solid"/>
              <a:headEnd type="none" w="med" len="med"/>
              <a:tailEnd type="none" w="med" len="med"/>
            </a:ln>
          </p:spPr>
          <p:txBody>
            <a:bodyPr/>
            <a:p>
              <a:endParaRPr lang="zh-CN" altLang="en-US"/>
            </a:p>
          </p:txBody>
        </p:sp>
        <p:sp>
          <p:nvSpPr>
            <p:cNvPr id="43059" name="椭圆 43058"/>
            <p:cNvSpPr/>
            <p:nvPr/>
          </p:nvSpPr>
          <p:spPr>
            <a:xfrm>
              <a:off x="435" y="8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tileRect/>
            </a:gradFill>
            <a:ln w="9525">
              <a:noFill/>
            </a:ln>
          </p:spPr>
          <p:txBody>
            <a:bodyPr/>
            <a:p>
              <a:endParaRPr lang="zh-CN" altLang="en-US"/>
            </a:p>
          </p:txBody>
        </p:sp>
      </p:grpSp>
      <p:sp>
        <p:nvSpPr>
          <p:cNvPr id="43060" name="矩形 43059"/>
          <p:cNvSpPr/>
          <p:nvPr/>
        </p:nvSpPr>
        <p:spPr>
          <a:xfrm rot="3419336">
            <a:off x="7780338" y="1849438"/>
            <a:ext cx="855662" cy="936625"/>
          </a:xfrm>
          <a:prstGeom prst="rect">
            <a:avLst/>
          </a:prstGeom>
          <a:gradFill rotWithShape="1">
            <a:gsLst>
              <a:gs pos="0">
                <a:schemeClr val="accent2"/>
              </a:gs>
              <a:gs pos="100000">
                <a:schemeClr val="accent2">
                  <a:gamma/>
                  <a:shade val="46275"/>
                  <a:invGamma/>
                </a:schemeClr>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a:p>
            <a:endParaRPr lang="zh-CN" altLang="en-US"/>
          </a:p>
        </p:txBody>
      </p:sp>
      <p:sp>
        <p:nvSpPr>
          <p:cNvPr id="43061" name="矩形 43060"/>
          <p:cNvSpPr/>
          <p:nvPr/>
        </p:nvSpPr>
        <p:spPr>
          <a:xfrm>
            <a:off x="7924800" y="2162175"/>
            <a:ext cx="596900" cy="366713"/>
          </a:xfrm>
          <a:prstGeom prst="rect">
            <a:avLst/>
          </a:prstGeom>
          <a:noFill/>
          <a:ln w="9525">
            <a:noFill/>
          </a:ln>
        </p:spPr>
        <p:txBody>
          <a:bodyPr wrap="none" anchor="t">
            <a:spAutoFit/>
          </a:bodyPr>
          <a:p>
            <a:r>
              <a:rPr lang="zh-CN" altLang="en-US" sz="1800" b="0" dirty="0">
                <a:solidFill>
                  <a:srgbClr val="FF6699"/>
                </a:solidFill>
                <a:latin typeface="Arial" panose="020B0604020202020204" pitchFamily="34" charset="0"/>
                <a:ea typeface="仿宋_GB2312" pitchFamily="1" charset="-122"/>
              </a:rPr>
              <a:t>评估</a:t>
            </a:r>
            <a:endParaRPr lang="zh-CN" altLang="en-US" sz="1800" b="0" dirty="0">
              <a:solidFill>
                <a:srgbClr val="FF6699"/>
              </a:solidFill>
              <a:latin typeface="Arial" panose="020B0604020202020204" pitchFamily="34" charset="0"/>
              <a:ea typeface="仿宋_GB2312" pitchFamily="1" charset="-122"/>
            </a:endParaRPr>
          </a:p>
        </p:txBody>
      </p:sp>
      <p:sp>
        <p:nvSpPr>
          <p:cNvPr id="43062" name="圆角矩形 43061"/>
          <p:cNvSpPr/>
          <p:nvPr/>
        </p:nvSpPr>
        <p:spPr>
          <a:xfrm>
            <a:off x="7842250" y="3357563"/>
            <a:ext cx="1050925" cy="2590800"/>
          </a:xfrm>
          <a:prstGeom prst="roundRect">
            <a:avLst>
              <a:gd name="adj" fmla="val 13745"/>
            </a:avLst>
          </a:prstGeom>
          <a:noFill/>
          <a:ln w="38100" cap="flat" cmpd="sng">
            <a:solidFill>
              <a:schemeClr val="bg2"/>
            </a:solidFill>
            <a:prstDash val="solid"/>
            <a:headEnd type="none" w="med" len="med"/>
            <a:tailEnd type="none" w="med" len="med"/>
          </a:ln>
        </p:spPr>
        <p:txBody>
          <a:bodyPr/>
          <a:p>
            <a:endParaRPr lang="zh-CN" altLang="en-US"/>
          </a:p>
        </p:txBody>
      </p:sp>
      <p:sp>
        <p:nvSpPr>
          <p:cNvPr id="43063" name="矩形 43062"/>
          <p:cNvSpPr/>
          <p:nvPr/>
        </p:nvSpPr>
        <p:spPr>
          <a:xfrm>
            <a:off x="7794625" y="3357563"/>
            <a:ext cx="1184275" cy="396875"/>
          </a:xfrm>
          <a:prstGeom prst="rect">
            <a:avLst/>
          </a:prstGeom>
          <a:noFill/>
          <a:ln w="9525">
            <a:noFill/>
          </a:ln>
        </p:spPr>
        <p:txBody>
          <a:bodyPr>
            <a:spAutoFit/>
          </a:bodyPr>
          <a:p>
            <a:pPr algn="ctr"/>
            <a:r>
              <a:rPr lang="zh-CN" altLang="en-US" b="0" dirty="0">
                <a:solidFill>
                  <a:schemeClr val="tx1"/>
                </a:solidFill>
                <a:latin typeface="Arial" panose="020B0604020202020204" pitchFamily="34" charset="0"/>
                <a:ea typeface="仿宋_GB2312" pitchFamily="1" charset="-122"/>
              </a:rPr>
              <a:t>评分标准</a:t>
            </a:r>
            <a:endParaRPr lang="zh-CN" altLang="en-US" b="0" dirty="0">
              <a:solidFill>
                <a:schemeClr val="tx1"/>
              </a:solidFill>
              <a:latin typeface="Arial" panose="020B0604020202020204" pitchFamily="34" charset="0"/>
              <a:ea typeface="仿宋_GB2312" pitchFamily="1" charset="-122"/>
            </a:endParaRPr>
          </a:p>
        </p:txBody>
      </p:sp>
      <p:sp>
        <p:nvSpPr>
          <p:cNvPr id="43064" name="矩形 43063"/>
          <p:cNvSpPr/>
          <p:nvPr/>
        </p:nvSpPr>
        <p:spPr>
          <a:xfrm>
            <a:off x="7797800" y="4076700"/>
            <a:ext cx="1046163" cy="701675"/>
          </a:xfrm>
          <a:prstGeom prst="rect">
            <a:avLst/>
          </a:prstGeom>
          <a:noFill/>
          <a:ln w="9525">
            <a:noFill/>
          </a:ln>
        </p:spPr>
        <p:txBody>
          <a:bodyPr>
            <a:spAutoFit/>
          </a:bodyPr>
          <a:p>
            <a:r>
              <a:rPr lang="zh-CN" altLang="en-US" b="0" dirty="0">
                <a:solidFill>
                  <a:schemeClr val="tx1"/>
                </a:solidFill>
                <a:latin typeface="Arial" panose="020B0604020202020204" pitchFamily="34" charset="0"/>
                <a:ea typeface="仿宋_GB2312" pitchFamily="1" charset="-122"/>
              </a:rPr>
              <a:t>自评</a:t>
            </a:r>
            <a:endParaRPr lang="zh-CN" altLang="en-US" b="0" dirty="0">
              <a:solidFill>
                <a:schemeClr val="tx1"/>
              </a:solidFill>
              <a:latin typeface="Arial" panose="020B0604020202020204" pitchFamily="34" charset="0"/>
              <a:ea typeface="仿宋_GB2312" pitchFamily="1" charset="-122"/>
            </a:endParaRPr>
          </a:p>
          <a:p>
            <a:r>
              <a:rPr lang="zh-CN" altLang="en-US" b="0" dirty="0">
                <a:solidFill>
                  <a:schemeClr val="tx1"/>
                </a:solidFill>
                <a:latin typeface="Arial" panose="020B0604020202020204" pitchFamily="34" charset="0"/>
                <a:ea typeface="仿宋_GB2312" pitchFamily="1" charset="-122"/>
              </a:rPr>
              <a:t>互评</a:t>
            </a:r>
            <a:endParaRPr lang="zh-CN" altLang="en-US" b="0" dirty="0">
              <a:solidFill>
                <a:schemeClr val="tx1"/>
              </a:solidFill>
              <a:latin typeface="Arial" panose="020B0604020202020204" pitchFamily="34" charset="0"/>
              <a:ea typeface="仿宋_GB2312" pitchFamily="1" charset="-122"/>
            </a:endParaRPr>
          </a:p>
        </p:txBody>
      </p:sp>
      <p:sp>
        <p:nvSpPr>
          <p:cNvPr id="43065" name="文本框 43064"/>
          <p:cNvSpPr txBox="1"/>
          <p:nvPr/>
        </p:nvSpPr>
        <p:spPr>
          <a:xfrm>
            <a:off x="323850" y="333375"/>
            <a:ext cx="8001000" cy="828675"/>
          </a:xfrm>
          <a:prstGeom prst="rect">
            <a:avLst/>
          </a:prstGeom>
          <a:noFill/>
          <a:ln w="9525">
            <a:noFill/>
          </a:ln>
        </p:spPr>
        <p:txBody>
          <a:bodyPr vert="horz" wrap="square"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四、教学实施</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advClick="0" advTm="2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文本占位符 44033"/>
          <p:cNvSpPr>
            <a:spLocks noGrp="1"/>
          </p:cNvSpPr>
          <p:nvPr>
            <p:ph type="body" idx="1"/>
          </p:nvPr>
        </p:nvSpPr>
        <p:spPr>
          <a:xfrm>
            <a:off x="566738" y="1752600"/>
            <a:ext cx="8001000" cy="4268788"/>
          </a:xfrm>
        </p:spPr>
        <p:txBody>
          <a:bodyPr/>
          <a:p>
            <a:pPr>
              <a:buNone/>
            </a:pPr>
            <a:r>
              <a:rPr lang="en-US" altLang="x-none" sz="2800" b="1" dirty="0">
                <a:solidFill>
                  <a:srgbClr val="800000"/>
                </a:solidFill>
                <a:latin typeface="楷体" panose="02010609060101010101" charset="-122"/>
                <a:ea typeface="楷体" panose="02010609060101010101" charset="-122"/>
              </a:rPr>
              <a:t>1</a:t>
            </a:r>
            <a:r>
              <a:rPr lang="zh-CN" altLang="en-US" sz="2800" b="1" dirty="0">
                <a:solidFill>
                  <a:srgbClr val="800000"/>
                </a:solidFill>
                <a:latin typeface="楷体" panose="02010609060101010101" charset="-122"/>
                <a:ea typeface="楷体" panose="02010609060101010101" charset="-122"/>
              </a:rPr>
              <a:t>、告知（布置）</a:t>
            </a:r>
            <a:endParaRPr lang="zh-CN" altLang="en-US" sz="2800" b="1" dirty="0">
              <a:solidFill>
                <a:srgbClr val="800000"/>
              </a:solidFill>
              <a:latin typeface="楷体" panose="02010609060101010101" charset="-122"/>
              <a:ea typeface="楷体" panose="02010609060101010101" charset="-122"/>
            </a:endParaRPr>
          </a:p>
          <a:p>
            <a:pPr>
              <a:buFont typeface="Wingdings" panose="05000000000000000000" pitchFamily="2" charset="2"/>
              <a:buNone/>
            </a:pPr>
            <a:endParaRPr lang="zh-CN" altLang="en-US" sz="2000" b="1" dirty="0">
              <a:solidFill>
                <a:srgbClr val="000000"/>
              </a:solidFill>
              <a:latin typeface="楷体" panose="02010609060101010101" charset="-122"/>
              <a:ea typeface="楷体" panose="02010609060101010101" charset="-122"/>
            </a:endParaRPr>
          </a:p>
          <a:p>
            <a:pPr>
              <a:buFont typeface="Wingdings" panose="05000000000000000000" pitchFamily="2" charset="2"/>
              <a:buChar char="Ø"/>
            </a:pPr>
            <a:endParaRPr lang="zh-CN" altLang="en-US" sz="2000" b="1" dirty="0">
              <a:solidFill>
                <a:srgbClr val="000000"/>
              </a:solidFill>
              <a:latin typeface="楷体" panose="02010609060101010101" charset="-122"/>
              <a:ea typeface="楷体" panose="02010609060101010101" charset="-122"/>
            </a:endParaRPr>
          </a:p>
          <a:p>
            <a:pPr>
              <a:buNone/>
            </a:pPr>
            <a:endParaRPr lang="zh-CN" altLang="en-US" sz="2000" dirty="0">
              <a:solidFill>
                <a:srgbClr val="000000"/>
              </a:solidFill>
              <a:latin typeface="楷体_GB2312" pitchFamily="1" charset="-122"/>
              <a:ea typeface="楷体_GB2312" pitchFamily="1" charset="-122"/>
            </a:endParaRPr>
          </a:p>
        </p:txBody>
      </p:sp>
      <p:sp>
        <p:nvSpPr>
          <p:cNvPr id="44035" name="标题 44034"/>
          <p:cNvSpPr txBox="1"/>
          <p:nvPr>
            <p:ph type="title"/>
          </p:nvPr>
        </p:nvSpPr>
        <p:spPr>
          <a:xfrm>
            <a:off x="323850" y="333375"/>
            <a:ext cx="8001000" cy="828675"/>
          </a:xfrm>
        </p:spPr>
        <p:txBody>
          <a:bodyPr vert="horz" wrap="square" anchor="b"/>
          <a:p>
            <a:r>
              <a:rPr lang="zh-CN" altLang="en-US" dirty="0">
                <a:solidFill>
                  <a:srgbClr val="000000"/>
                </a:solidFill>
                <a:ea typeface="楷体_GB2312" pitchFamily="1" charset="-122"/>
              </a:rPr>
              <a:t>四、教学实施</a:t>
            </a:r>
            <a:endParaRPr lang="zh-CN" altLang="en-US" dirty="0">
              <a:solidFill>
                <a:srgbClr val="000000"/>
              </a:solidFill>
              <a:ea typeface="楷体_GB2312" pitchFamily="1" charset="-122"/>
            </a:endParaRPr>
          </a:p>
        </p:txBody>
      </p:sp>
      <p:grpSp>
        <p:nvGrpSpPr>
          <p:cNvPr id="44036" name="组合 44035"/>
          <p:cNvGrpSpPr/>
          <p:nvPr/>
        </p:nvGrpSpPr>
        <p:grpSpPr>
          <a:xfrm>
            <a:off x="4859338" y="3284538"/>
            <a:ext cx="3384550" cy="2916237"/>
            <a:chOff x="0" y="0"/>
            <a:chExt cx="1247" cy="930"/>
          </a:xfrm>
        </p:grpSpPr>
        <p:sp>
          <p:nvSpPr>
            <p:cNvPr id="44037" name="矩形 44036"/>
            <p:cNvSpPr/>
            <p:nvPr/>
          </p:nvSpPr>
          <p:spPr>
            <a:xfrm>
              <a:off x="0" y="0"/>
              <a:ext cx="1247" cy="930"/>
            </a:xfrm>
            <a:prstGeom prst="rect">
              <a:avLst/>
            </a:prstGeom>
            <a:solidFill>
              <a:srgbClr val="FFFFCC"/>
            </a:solidFill>
            <a:ln w="9525" cap="flat" cmpd="sng">
              <a:solidFill>
                <a:srgbClr val="009900"/>
              </a:solidFill>
              <a:prstDash val="solid"/>
              <a:miter/>
              <a:headEnd type="none" w="med" len="med"/>
              <a:tailEnd type="none" w="med" len="med"/>
            </a:ln>
          </p:spPr>
          <p:txBody>
            <a:bodyPr/>
            <a:p>
              <a:endParaRPr lang="zh-CN" altLang="en-US"/>
            </a:p>
          </p:txBody>
        </p:sp>
        <p:graphicFrame>
          <p:nvGraphicFramePr>
            <p:cNvPr id="44038" name="对象 44037"/>
            <p:cNvGraphicFramePr/>
            <p:nvPr/>
          </p:nvGraphicFramePr>
          <p:xfrm>
            <a:off x="204" y="317"/>
            <a:ext cx="855" cy="613"/>
          </p:xfrm>
          <a:graphic>
            <a:graphicData uri="http://schemas.openxmlformats.org/presentationml/2006/ole">
              <mc:AlternateContent xmlns:mc="http://schemas.openxmlformats.org/markup-compatibility/2006">
                <mc:Choice xmlns:v="urn:schemas-microsoft-com:vml" Requires="v">
                  <p:oleObj spid="_x0000_s3080" name="" r:id="rId1" imgW="3660775" imgH="3204845" progId="MS_ClipArt_Gallery.2">
                    <p:embed/>
                  </p:oleObj>
                </mc:Choice>
                <mc:Fallback>
                  <p:oleObj name="" r:id="rId1" imgW="3660775" imgH="3204845" progId="MS_ClipArt_Gallery.2">
                    <p:embed/>
                    <p:pic>
                      <p:nvPicPr>
                        <p:cNvPr id="0" name="图片 3079"/>
                        <p:cNvPicPr/>
                        <p:nvPr/>
                      </p:nvPicPr>
                      <p:blipFill>
                        <a:blip r:embed="rId2"/>
                        <a:stretch>
                          <a:fillRect/>
                        </a:stretch>
                      </p:blipFill>
                      <p:spPr>
                        <a:xfrm>
                          <a:off x="204" y="317"/>
                          <a:ext cx="855" cy="613"/>
                        </a:xfrm>
                        <a:prstGeom prst="rect">
                          <a:avLst/>
                        </a:prstGeom>
                        <a:noFill/>
                        <a:ln w="38100">
                          <a:noFill/>
                          <a:miter/>
                        </a:ln>
                      </p:spPr>
                    </p:pic>
                  </p:oleObj>
                </mc:Fallback>
              </mc:AlternateContent>
            </a:graphicData>
          </a:graphic>
        </p:graphicFrame>
      </p:gr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left)">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文本框 45057"/>
          <p:cNvSpPr txBox="1"/>
          <p:nvPr/>
        </p:nvSpPr>
        <p:spPr>
          <a:xfrm>
            <a:off x="395288" y="2012950"/>
            <a:ext cx="8497887" cy="3505200"/>
          </a:xfrm>
          <a:prstGeom prst="rect">
            <a:avLst/>
          </a:prstGeom>
          <a:noFill/>
          <a:ln w="9525">
            <a:noFill/>
          </a:ln>
        </p:spPr>
        <p:txBody>
          <a:bodyPr>
            <a:spAutoFit/>
          </a:bodyPr>
          <a:p>
            <a:r>
              <a:rPr lang="en-US" altLang="x-none" sz="2800" dirty="0">
                <a:solidFill>
                  <a:srgbClr val="800000"/>
                </a:solidFill>
                <a:latin typeface="楷体" panose="02010609060101010101" charset="-122"/>
                <a:ea typeface="楷体" panose="02010609060101010101" charset="-122"/>
              </a:rPr>
              <a:t>2</a:t>
            </a:r>
            <a:r>
              <a:rPr lang="zh-CN" altLang="en-US" sz="2800" dirty="0">
                <a:solidFill>
                  <a:srgbClr val="800000"/>
                </a:solidFill>
                <a:latin typeface="楷体" panose="02010609060101010101" charset="-122"/>
                <a:ea typeface="楷体" panose="02010609060101010101" charset="-122"/>
              </a:rPr>
              <a:t>、 引入案例</a:t>
            </a:r>
            <a:endParaRPr lang="zh-CN" altLang="en-US" sz="2800" dirty="0">
              <a:solidFill>
                <a:srgbClr val="800000"/>
              </a:solidFill>
              <a:latin typeface="楷体" panose="02010609060101010101" charset="-122"/>
              <a:ea typeface="楷体" panose="02010609060101010101" charset="-122"/>
            </a:endParaRPr>
          </a:p>
          <a:p>
            <a:endParaRPr lang="zh-CN" altLang="en-US" sz="2800" dirty="0">
              <a:solidFill>
                <a:srgbClr val="800000"/>
              </a:solidFill>
              <a:latin typeface="楷体" panose="02010609060101010101" charset="-122"/>
              <a:ea typeface="楷体" panose="02010609060101010101" charset="-122"/>
            </a:endParaRPr>
          </a:p>
          <a:p>
            <a:pPr>
              <a:lnSpc>
                <a:spcPct val="120000"/>
              </a:lnSpc>
            </a:pPr>
            <a:r>
              <a:rPr lang="zh-CN" altLang="en-US" dirty="0">
                <a:solidFill>
                  <a:srgbClr val="000000"/>
                </a:solidFill>
                <a:latin typeface="楷体" panose="02010609060101010101" charset="-122"/>
                <a:ea typeface="楷体" panose="02010609060101010101" charset="-122"/>
              </a:rPr>
              <a:t>    由某美国公司引进年产</a:t>
            </a:r>
            <a:r>
              <a:rPr lang="en-US" altLang="x-none" dirty="0">
                <a:solidFill>
                  <a:srgbClr val="000000"/>
                </a:solidFill>
                <a:latin typeface="楷体" panose="02010609060101010101" charset="-122"/>
                <a:ea typeface="楷体" panose="02010609060101010101" charset="-122"/>
              </a:rPr>
              <a:t>6</a:t>
            </a:r>
            <a:r>
              <a:rPr lang="zh-CN" altLang="en-US" dirty="0">
                <a:solidFill>
                  <a:srgbClr val="000000"/>
                </a:solidFill>
                <a:latin typeface="楷体" panose="02010609060101010101" charset="-122"/>
                <a:ea typeface="楷体" panose="02010609060101010101" charset="-122"/>
              </a:rPr>
              <a:t>万吨全套工艺设备和技术的某精细化工项目，在我国某港口城市建设。改项目占地</a:t>
            </a:r>
            <a:r>
              <a:rPr lang="en-US" altLang="x-none" dirty="0">
                <a:solidFill>
                  <a:srgbClr val="000000"/>
                </a:solidFill>
                <a:latin typeface="楷体" panose="02010609060101010101" charset="-122"/>
                <a:ea typeface="楷体" panose="02010609060101010101" charset="-122"/>
              </a:rPr>
              <a:t>10</a:t>
            </a:r>
            <a:r>
              <a:rPr lang="zh-CN" altLang="en-US" dirty="0">
                <a:solidFill>
                  <a:srgbClr val="000000"/>
                </a:solidFill>
                <a:latin typeface="楷体" panose="02010609060101010101" charset="-122"/>
                <a:ea typeface="楷体" panose="02010609060101010101" charset="-122"/>
              </a:rPr>
              <a:t>公顷，绿化覆盖率为</a:t>
            </a:r>
            <a:r>
              <a:rPr lang="en-US" altLang="x-none" dirty="0">
                <a:solidFill>
                  <a:srgbClr val="000000"/>
                </a:solidFill>
                <a:latin typeface="楷体" panose="02010609060101010101" charset="-122"/>
                <a:ea typeface="楷体" panose="02010609060101010101" charset="-122"/>
              </a:rPr>
              <a:t>36%</a:t>
            </a:r>
            <a:r>
              <a:rPr lang="zh-CN" altLang="en-US" dirty="0">
                <a:solidFill>
                  <a:srgbClr val="000000"/>
                </a:solidFill>
                <a:latin typeface="楷体" panose="02010609060101010101" charset="-122"/>
                <a:ea typeface="楷体" panose="02010609060101010101" charset="-122"/>
              </a:rPr>
              <a:t>。建设期</a:t>
            </a:r>
            <a:r>
              <a:rPr lang="en-US" altLang="x-none" dirty="0">
                <a:solidFill>
                  <a:srgbClr val="000000"/>
                </a:solidFill>
                <a:latin typeface="楷体" panose="02010609060101010101" charset="-122"/>
                <a:ea typeface="楷体" panose="02010609060101010101" charset="-122"/>
              </a:rPr>
              <a:t>2</a:t>
            </a:r>
            <a:r>
              <a:rPr lang="zh-CN" altLang="en-US" dirty="0">
                <a:solidFill>
                  <a:srgbClr val="000000"/>
                </a:solidFill>
                <a:latin typeface="楷体" panose="02010609060101010101" charset="-122"/>
                <a:ea typeface="楷体" panose="02010609060101010101" charset="-122"/>
              </a:rPr>
              <a:t>年，固定资产投资</a:t>
            </a:r>
            <a:r>
              <a:rPr lang="en-US" altLang="x-none" dirty="0">
                <a:solidFill>
                  <a:srgbClr val="000000"/>
                </a:solidFill>
                <a:latin typeface="楷体" panose="02010609060101010101" charset="-122"/>
                <a:ea typeface="楷体" panose="02010609060101010101" charset="-122"/>
              </a:rPr>
              <a:t>11800</a:t>
            </a:r>
            <a:r>
              <a:rPr lang="zh-CN" altLang="en-US" dirty="0">
                <a:solidFill>
                  <a:srgbClr val="000000"/>
                </a:solidFill>
                <a:latin typeface="楷体" panose="02010609060101010101" charset="-122"/>
                <a:ea typeface="楷体" panose="02010609060101010101" charset="-122"/>
              </a:rPr>
              <a:t>万元，流动资产投资</a:t>
            </a:r>
            <a:r>
              <a:rPr lang="en-US" altLang="x-none" dirty="0">
                <a:solidFill>
                  <a:srgbClr val="000000"/>
                </a:solidFill>
                <a:latin typeface="楷体" panose="02010609060101010101" charset="-122"/>
                <a:ea typeface="楷体" panose="02010609060101010101" charset="-122"/>
              </a:rPr>
              <a:t>3600</a:t>
            </a:r>
            <a:r>
              <a:rPr lang="zh-CN" altLang="en-US" dirty="0">
                <a:solidFill>
                  <a:srgbClr val="000000"/>
                </a:solidFill>
                <a:latin typeface="楷体" panose="02010609060101010101" charset="-122"/>
                <a:ea typeface="楷体" panose="02010609060101010101" charset="-122"/>
              </a:rPr>
              <a:t>万元。引进部分的合同总价</a:t>
            </a:r>
            <a:r>
              <a:rPr lang="en-US" altLang="x-none" dirty="0">
                <a:solidFill>
                  <a:srgbClr val="000000"/>
                </a:solidFill>
                <a:latin typeface="楷体" panose="02010609060101010101" charset="-122"/>
                <a:ea typeface="楷体" panose="02010609060101010101" charset="-122"/>
              </a:rPr>
              <a:t>682</a:t>
            </a:r>
            <a:r>
              <a:rPr lang="zh-CN" altLang="en-US" dirty="0">
                <a:solidFill>
                  <a:srgbClr val="000000"/>
                </a:solidFill>
                <a:latin typeface="楷体" panose="02010609060101010101" charset="-122"/>
                <a:ea typeface="楷体" panose="02010609060101010101" charset="-122"/>
              </a:rPr>
              <a:t>万美元，用于主要生产工艺装置的外购费用。厂房、辅助生产装置、公用工程、服务项目、生活福利及厂外配套工程等均由国内设计配套。引进合同价款的细项如下：</a:t>
            </a:r>
            <a:endParaRPr lang="zh-CN" altLang="en-US" dirty="0">
              <a:solidFill>
                <a:srgbClr val="000000"/>
              </a:solidFill>
              <a:latin typeface="楷体" panose="02010609060101010101" charset="-122"/>
              <a:ea typeface="楷体" panose="02010609060101010101" charset="-122"/>
            </a:endParaRPr>
          </a:p>
          <a:p>
            <a:pPr>
              <a:lnSpc>
                <a:spcPct val="120000"/>
              </a:lnSpc>
            </a:pPr>
            <a:endParaRPr lang="zh-CN" altLang="en-US" dirty="0">
              <a:solidFill>
                <a:srgbClr val="000000"/>
              </a:solidFill>
              <a:latin typeface="楷体" panose="02010609060101010101" charset="-122"/>
              <a:ea typeface="楷体" panose="02010609060101010101" charset="-122"/>
            </a:endParaRPr>
          </a:p>
        </p:txBody>
      </p:sp>
      <p:sp>
        <p:nvSpPr>
          <p:cNvPr id="45059" name="标题 45058"/>
          <p:cNvSpPr txBox="1"/>
          <p:nvPr>
            <p:ph type="title"/>
          </p:nvPr>
        </p:nvSpPr>
        <p:spPr>
          <a:xfrm>
            <a:off x="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7169"/>
          <p:cNvSpPr txBox="1"/>
          <p:nvPr/>
        </p:nvSpPr>
        <p:spPr>
          <a:xfrm>
            <a:off x="250825" y="1700213"/>
            <a:ext cx="8893175" cy="396875"/>
          </a:xfrm>
          <a:prstGeom prst="rect">
            <a:avLst/>
          </a:prstGeom>
          <a:noFill/>
          <a:ln w="9525">
            <a:noFill/>
          </a:ln>
          <a:effectLst>
            <a:outerShdw dist="107763" dir="2699999" algn="ctr" rotWithShape="0">
              <a:schemeClr val="bg2"/>
            </a:outerShdw>
          </a:effectLst>
        </p:spPr>
        <p:txBody>
          <a:bodyPr>
            <a:spAutoFit/>
          </a:bodyPr>
          <a:p>
            <a:pPr>
              <a:spcBef>
                <a:spcPct val="50000"/>
              </a:spcBef>
            </a:pPr>
            <a:endParaRPr lang="zh-CN" altLang="en-US" dirty="0">
              <a:latin typeface="Verdana" panose="020B0604030504040204" pitchFamily="2" charset="0"/>
              <a:ea typeface="楷体_GB2312" pitchFamily="1" charset="-122"/>
            </a:endParaRPr>
          </a:p>
        </p:txBody>
      </p:sp>
      <p:sp>
        <p:nvSpPr>
          <p:cNvPr id="7171" name="文本框 7170"/>
          <p:cNvSpPr txBox="1"/>
          <p:nvPr/>
        </p:nvSpPr>
        <p:spPr>
          <a:xfrm>
            <a:off x="323850" y="1916113"/>
            <a:ext cx="8351838" cy="2774950"/>
          </a:xfrm>
          <a:prstGeom prst="rect">
            <a:avLst/>
          </a:prstGeom>
          <a:noFill/>
          <a:ln w="9525">
            <a:noFill/>
          </a:ln>
        </p:spPr>
        <p:txBody>
          <a:bodyPr>
            <a:spAutoFit/>
          </a:bodyPr>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先修课程：建筑工程项目管理、招投标与合同管理、建筑工程经济、建筑工程计量与计价、安装工程计量与计价、钢筋平法识读与工程量计算、计算机辅助算量等 </a:t>
            </a:r>
            <a:endParaRPr lang="en-US" altLang="x-none" dirty="0">
              <a:solidFill>
                <a:srgbClr val="000000"/>
              </a:solidFill>
              <a:latin typeface="楷体" panose="0201060906010101010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后续课程：综合顶岗实习</a:t>
            </a:r>
            <a:endParaRPr lang="zh-CN" altLang="en-US" dirty="0">
              <a:solidFill>
                <a:srgbClr val="000000"/>
              </a:solidFill>
              <a:latin typeface="楷体" panose="0201060906010101010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学时：</a:t>
            </a:r>
            <a:r>
              <a:rPr lang="en-US" dirty="0">
                <a:solidFill>
                  <a:srgbClr val="000000"/>
                </a:solidFill>
                <a:latin typeface="楷体" panose="02010609060101010101" charset="-122"/>
                <a:ea typeface="楷体" panose="02010609060101010101" charset="-122"/>
              </a:rPr>
              <a:t>64</a:t>
            </a:r>
            <a:endParaRPr lang="en-US" dirty="0">
              <a:solidFill>
                <a:srgbClr val="000000"/>
              </a:solidFill>
              <a:latin typeface="楷体" panose="02010609060101010101" charset="-122"/>
              <a:ea typeface="楷体" panose="02010609060101010101" charset="-122"/>
            </a:endParaRPr>
          </a:p>
          <a:p>
            <a:pPr>
              <a:lnSpc>
                <a:spcPct val="125000"/>
              </a:lnSpc>
              <a:spcBef>
                <a:spcPct val="20000"/>
              </a:spcBef>
              <a:spcAft>
                <a:spcPct val="20000"/>
              </a:spcAft>
              <a:buClr>
                <a:srgbClr val="FF0000"/>
              </a:buClr>
              <a:buFont typeface="Wingdings" panose="05000000000000000000" pitchFamily="2" charset="2"/>
              <a:buChar char="Ø"/>
            </a:pPr>
            <a:r>
              <a:rPr lang="zh-CN" altLang="en-US" dirty="0">
                <a:solidFill>
                  <a:srgbClr val="000000"/>
                </a:solidFill>
                <a:latin typeface="楷体" panose="02010609060101010101" charset="-122"/>
                <a:ea typeface="楷体" panose="02010609060101010101" charset="-122"/>
              </a:rPr>
              <a:t>教学对象：</a:t>
            </a:r>
            <a:r>
              <a:rPr lang="en-US" altLang="zh-CN" dirty="0">
                <a:solidFill>
                  <a:srgbClr val="000000"/>
                </a:solidFill>
                <a:latin typeface="楷体" panose="02010609060101010101" charset="-122"/>
                <a:ea typeface="楷体" panose="02010609060101010101" charset="-122"/>
              </a:rPr>
              <a:t>2016</a:t>
            </a:r>
            <a:r>
              <a:rPr lang="zh-CN" altLang="en-US" dirty="0">
                <a:solidFill>
                  <a:srgbClr val="000000"/>
                </a:solidFill>
                <a:latin typeface="楷体" panose="02010609060101010101" charset="-122"/>
                <a:ea typeface="楷体" panose="02010609060101010101" charset="-122"/>
              </a:rPr>
              <a:t>工程造价学生（</a:t>
            </a:r>
            <a:r>
              <a:rPr lang="en-US" altLang="zh-CN" dirty="0">
                <a:solidFill>
                  <a:srgbClr val="000000"/>
                </a:solidFill>
                <a:latin typeface="楷体" panose="02010609060101010101" charset="-122"/>
                <a:ea typeface="楷体" panose="02010609060101010101" charset="-122"/>
              </a:rPr>
              <a:t>1</a:t>
            </a:r>
            <a:r>
              <a:rPr lang="zh-CN" altLang="en-US" dirty="0">
                <a:solidFill>
                  <a:srgbClr val="000000"/>
                </a:solidFill>
                <a:latin typeface="楷体" panose="02010609060101010101" charset="-122"/>
                <a:ea typeface="楷体" panose="02010609060101010101" charset="-122"/>
              </a:rPr>
              <a:t>、</a:t>
            </a:r>
            <a:r>
              <a:rPr lang="en-US" altLang="zh-CN" dirty="0">
                <a:solidFill>
                  <a:srgbClr val="000000"/>
                </a:solidFill>
                <a:latin typeface="楷体" panose="02010609060101010101" charset="-122"/>
                <a:ea typeface="楷体" panose="02010609060101010101" charset="-122"/>
              </a:rPr>
              <a:t>2</a:t>
            </a:r>
            <a:r>
              <a:rPr lang="zh-CN" altLang="en-US" dirty="0">
                <a:solidFill>
                  <a:srgbClr val="000000"/>
                </a:solidFill>
                <a:latin typeface="楷体" panose="02010609060101010101" charset="-122"/>
                <a:ea typeface="楷体" panose="02010609060101010101" charset="-122"/>
              </a:rPr>
              <a:t>、</a:t>
            </a:r>
            <a:r>
              <a:rPr lang="en-US" altLang="zh-CN" dirty="0">
                <a:solidFill>
                  <a:srgbClr val="000000"/>
                </a:solidFill>
                <a:latin typeface="楷体" panose="02010609060101010101" charset="-122"/>
                <a:ea typeface="楷体" panose="02010609060101010101" charset="-122"/>
              </a:rPr>
              <a:t>3</a:t>
            </a:r>
            <a:r>
              <a:rPr lang="zh-CN" altLang="en-US" dirty="0">
                <a:solidFill>
                  <a:srgbClr val="000000"/>
                </a:solidFill>
                <a:latin typeface="楷体" panose="02010609060101010101" charset="-122"/>
                <a:ea typeface="楷体" panose="02010609060101010101" charset="-122"/>
              </a:rPr>
              <a:t>班</a:t>
            </a:r>
            <a:r>
              <a:rPr lang="zh-CN" altLang="en-US" dirty="0">
                <a:solidFill>
                  <a:srgbClr val="000000"/>
                </a:solidFill>
                <a:latin typeface="楷体" panose="02010609060101010101" charset="-122"/>
                <a:ea typeface="楷体" panose="02010609060101010101" charset="-122"/>
              </a:rPr>
              <a:t>）</a:t>
            </a:r>
            <a:endParaRPr lang="en-US" altLang="x-none" dirty="0">
              <a:solidFill>
                <a:srgbClr val="000000"/>
              </a:solidFill>
              <a:latin typeface="楷体" panose="02010609060101010101" charset="-122"/>
              <a:ea typeface="楷体" panose="0201060906010101010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文本占位符 46081"/>
          <p:cNvSpPr>
            <a:spLocks noGrp="1"/>
          </p:cNvSpPr>
          <p:nvPr>
            <p:ph type="body" idx="1"/>
          </p:nvPr>
        </p:nvSpPr>
        <p:spPr>
          <a:xfrm>
            <a:off x="250825" y="1557338"/>
            <a:ext cx="8516938" cy="4608512"/>
          </a:xfrm>
        </p:spPr>
        <p:txBody>
          <a:bodyPr/>
          <a:p>
            <a:pPr marL="609600" indent="-609600">
              <a:lnSpc>
                <a:spcPct val="120000"/>
              </a:lnSpc>
              <a:buFont typeface="Wingdings" panose="05000000000000000000" pitchFamily="2" charset="2"/>
              <a:buChar char="Ø"/>
            </a:pPr>
            <a:r>
              <a:rPr lang="zh-CN" altLang="en-US" sz="2000" b="1" dirty="0">
                <a:solidFill>
                  <a:srgbClr val="000000"/>
                </a:solidFill>
                <a:latin typeface="楷体" panose="02010609060101010101" charset="-122"/>
                <a:ea typeface="楷体" panose="02010609060101010101" charset="-122"/>
              </a:rPr>
              <a:t>硬件费</a:t>
            </a:r>
            <a:r>
              <a:rPr lang="en-US" altLang="x-none" sz="2000" b="1" dirty="0">
                <a:solidFill>
                  <a:srgbClr val="000000"/>
                </a:solidFill>
                <a:latin typeface="楷体" panose="02010609060101010101" charset="-122"/>
                <a:ea typeface="楷体" panose="02010609060101010101" charset="-122"/>
              </a:rPr>
              <a:t>620</a:t>
            </a:r>
            <a:r>
              <a:rPr lang="zh-CN" altLang="en-US" sz="2000" b="1" dirty="0">
                <a:solidFill>
                  <a:srgbClr val="000000"/>
                </a:solidFill>
                <a:latin typeface="楷体" panose="02010609060101010101" charset="-122"/>
                <a:ea typeface="楷体" panose="02010609060101010101" charset="-122"/>
              </a:rPr>
              <a:t>万美元，其中工艺设备配置费</a:t>
            </a:r>
            <a:r>
              <a:rPr lang="en-US" altLang="x-none" sz="2000" b="1" dirty="0">
                <a:solidFill>
                  <a:srgbClr val="000000"/>
                </a:solidFill>
                <a:latin typeface="楷体" panose="02010609060101010101" charset="-122"/>
                <a:ea typeface="楷体" panose="02010609060101010101" charset="-122"/>
              </a:rPr>
              <a:t>460</a:t>
            </a:r>
            <a:r>
              <a:rPr lang="zh-CN" altLang="en-US" sz="2000" b="1" dirty="0">
                <a:solidFill>
                  <a:srgbClr val="000000"/>
                </a:solidFill>
                <a:latin typeface="楷体" panose="02010609060101010101" charset="-122"/>
                <a:ea typeface="楷体" panose="02010609060101010101" charset="-122"/>
              </a:rPr>
              <a:t>万美元、仪表</a:t>
            </a:r>
            <a:r>
              <a:rPr lang="en-US" altLang="x-none" sz="2000" b="1" dirty="0">
                <a:solidFill>
                  <a:srgbClr val="000000"/>
                </a:solidFill>
                <a:latin typeface="楷体" panose="02010609060101010101" charset="-122"/>
                <a:ea typeface="楷体" panose="02010609060101010101" charset="-122"/>
              </a:rPr>
              <a:t>60</a:t>
            </a:r>
            <a:r>
              <a:rPr lang="zh-CN" altLang="en-US" sz="2000" b="1" dirty="0">
                <a:solidFill>
                  <a:srgbClr val="000000"/>
                </a:solidFill>
                <a:latin typeface="楷体" panose="02010609060101010101" charset="-122"/>
                <a:ea typeface="楷体" panose="02010609060101010101" charset="-122"/>
              </a:rPr>
              <a:t>万美元，电气设备</a:t>
            </a:r>
            <a:r>
              <a:rPr lang="en-US" altLang="x-none" sz="2000" b="1" dirty="0">
                <a:solidFill>
                  <a:srgbClr val="000000"/>
                </a:solidFill>
                <a:latin typeface="楷体" panose="02010609060101010101" charset="-122"/>
                <a:ea typeface="楷体" panose="02010609060101010101" charset="-122"/>
              </a:rPr>
              <a:t>56</a:t>
            </a:r>
            <a:r>
              <a:rPr lang="zh-CN" altLang="en-US" sz="2000" b="1" dirty="0">
                <a:solidFill>
                  <a:srgbClr val="000000"/>
                </a:solidFill>
                <a:latin typeface="楷体" panose="02010609060101010101" charset="-122"/>
                <a:ea typeface="楷体" panose="02010609060101010101" charset="-122"/>
              </a:rPr>
              <a:t>万美元，工艺管道</a:t>
            </a:r>
            <a:r>
              <a:rPr lang="en-US" altLang="x-none" sz="2000" b="1" dirty="0">
                <a:solidFill>
                  <a:srgbClr val="000000"/>
                </a:solidFill>
                <a:latin typeface="楷体" panose="02010609060101010101" charset="-122"/>
                <a:ea typeface="楷体" panose="02010609060101010101" charset="-122"/>
              </a:rPr>
              <a:t>36</a:t>
            </a:r>
            <a:r>
              <a:rPr lang="zh-CN" altLang="en-US" sz="2000" b="1" dirty="0">
                <a:solidFill>
                  <a:srgbClr val="000000"/>
                </a:solidFill>
                <a:latin typeface="楷体" panose="02010609060101010101" charset="-122"/>
                <a:ea typeface="楷体" panose="02010609060101010101" charset="-122"/>
              </a:rPr>
              <a:t>万美元，特种材料</a:t>
            </a:r>
            <a:r>
              <a:rPr lang="en-US" altLang="x-none" sz="2000" b="1" dirty="0">
                <a:solidFill>
                  <a:srgbClr val="000000"/>
                </a:solidFill>
                <a:latin typeface="楷体" panose="02010609060101010101" charset="-122"/>
                <a:ea typeface="楷体" panose="02010609060101010101" charset="-122"/>
              </a:rPr>
              <a:t>8</a:t>
            </a:r>
            <a:r>
              <a:rPr lang="zh-CN" altLang="en-US" sz="2000" b="1" dirty="0">
                <a:solidFill>
                  <a:srgbClr val="000000"/>
                </a:solidFill>
                <a:latin typeface="楷体" panose="02010609060101010101" charset="-122"/>
                <a:ea typeface="楷体" panose="02010609060101010101" charset="-122"/>
              </a:rPr>
              <a:t>万美元。</a:t>
            </a:r>
            <a:endParaRPr lang="zh-CN" altLang="en-US" sz="2000" b="1" dirty="0">
              <a:solidFill>
                <a:srgbClr val="000000"/>
              </a:solidFill>
              <a:latin typeface="楷体" panose="02010609060101010101" charset="-122"/>
              <a:ea typeface="楷体" panose="02010609060101010101" charset="-122"/>
            </a:endParaRPr>
          </a:p>
          <a:p>
            <a:pPr marL="609600" indent="-609600">
              <a:lnSpc>
                <a:spcPct val="120000"/>
              </a:lnSpc>
              <a:buFont typeface="Wingdings" panose="05000000000000000000" pitchFamily="2" charset="2"/>
              <a:buChar char="Ø"/>
            </a:pPr>
            <a:r>
              <a:rPr lang="zh-CN" altLang="en-US" sz="2000" b="1" dirty="0">
                <a:solidFill>
                  <a:srgbClr val="000000"/>
                </a:solidFill>
                <a:latin typeface="楷体" panose="02010609060101010101" charset="-122"/>
                <a:ea typeface="楷体" panose="02010609060101010101" charset="-122"/>
              </a:rPr>
              <a:t>软件费</a:t>
            </a:r>
            <a:r>
              <a:rPr lang="en-US" altLang="x-none" sz="2000" b="1" dirty="0">
                <a:solidFill>
                  <a:srgbClr val="000000"/>
                </a:solidFill>
                <a:latin typeface="楷体" panose="02010609060101010101" charset="-122"/>
                <a:ea typeface="楷体" panose="02010609060101010101" charset="-122"/>
              </a:rPr>
              <a:t>62</a:t>
            </a:r>
            <a:r>
              <a:rPr lang="zh-CN" altLang="en-US" sz="2000" b="1" dirty="0">
                <a:solidFill>
                  <a:srgbClr val="000000"/>
                </a:solidFill>
                <a:latin typeface="楷体" panose="02010609060101010101" charset="-122"/>
                <a:ea typeface="楷体" panose="02010609060101010101" charset="-122"/>
              </a:rPr>
              <a:t>万美元，其中计算关税的项目有：设计费、非专利技术及技术秘密费用</a:t>
            </a:r>
            <a:r>
              <a:rPr lang="en-US" altLang="x-none" sz="2000" b="1" dirty="0">
                <a:solidFill>
                  <a:srgbClr val="000000"/>
                </a:solidFill>
                <a:latin typeface="楷体" panose="02010609060101010101" charset="-122"/>
                <a:ea typeface="楷体" panose="02010609060101010101" charset="-122"/>
              </a:rPr>
              <a:t>48</a:t>
            </a:r>
            <a:r>
              <a:rPr lang="zh-CN" altLang="en-US" sz="2000" b="1" dirty="0">
                <a:solidFill>
                  <a:srgbClr val="000000"/>
                </a:solidFill>
                <a:latin typeface="楷体" panose="02010609060101010101" charset="-122"/>
                <a:ea typeface="楷体" panose="02010609060101010101" charset="-122"/>
              </a:rPr>
              <a:t>万美元；不计算关税的有：技术服务及资料费</a:t>
            </a:r>
            <a:r>
              <a:rPr lang="en-US" altLang="x-none" sz="2000" b="1" dirty="0">
                <a:solidFill>
                  <a:srgbClr val="000000"/>
                </a:solidFill>
                <a:latin typeface="楷体" panose="02010609060101010101" charset="-122"/>
                <a:ea typeface="楷体" panose="02010609060101010101" charset="-122"/>
              </a:rPr>
              <a:t>14</a:t>
            </a:r>
            <a:r>
              <a:rPr lang="zh-CN" altLang="en-US" sz="2000" b="1" dirty="0">
                <a:solidFill>
                  <a:srgbClr val="000000"/>
                </a:solidFill>
                <a:latin typeface="楷体" panose="02010609060101010101" charset="-122"/>
                <a:ea typeface="楷体" panose="02010609060101010101" charset="-122"/>
              </a:rPr>
              <a:t>万美元（不计海关监管手续费）。</a:t>
            </a:r>
            <a:endParaRPr lang="zh-CN" altLang="en-US" sz="2000" b="1" dirty="0">
              <a:solidFill>
                <a:srgbClr val="000000"/>
              </a:solidFill>
              <a:latin typeface="楷体" panose="02010609060101010101" charset="-122"/>
              <a:ea typeface="楷体" panose="02010609060101010101" charset="-122"/>
            </a:endParaRPr>
          </a:p>
          <a:p>
            <a:pPr marL="609600" indent="-609600">
              <a:lnSpc>
                <a:spcPct val="120000"/>
              </a:lnSpc>
              <a:buFont typeface="Wingdings" panose="05000000000000000000" pitchFamily="2" charset="2"/>
              <a:buChar char="Ø"/>
            </a:pPr>
            <a:r>
              <a:rPr lang="zh-CN" altLang="en-US" sz="2000" b="1" dirty="0">
                <a:solidFill>
                  <a:srgbClr val="000000"/>
                </a:solidFill>
                <a:latin typeface="楷体" panose="02010609060101010101" charset="-122"/>
                <a:ea typeface="楷体" panose="02010609060101010101" charset="-122"/>
              </a:rPr>
              <a:t>人民币兑换美元的外汇牌价均按</a:t>
            </a:r>
            <a:r>
              <a:rPr lang="en-US" altLang="x-none" sz="2000" b="1" dirty="0">
                <a:solidFill>
                  <a:srgbClr val="000000"/>
                </a:solidFill>
                <a:latin typeface="楷体" panose="02010609060101010101" charset="-122"/>
                <a:ea typeface="楷体" panose="02010609060101010101" charset="-122"/>
              </a:rPr>
              <a:t>1</a:t>
            </a:r>
            <a:r>
              <a:rPr lang="zh-CN" altLang="en-US" sz="2000" b="1" dirty="0">
                <a:solidFill>
                  <a:srgbClr val="000000"/>
                </a:solidFill>
                <a:latin typeface="楷体" panose="02010609060101010101" charset="-122"/>
                <a:ea typeface="楷体" panose="02010609060101010101" charset="-122"/>
              </a:rPr>
              <a:t>美元</a:t>
            </a:r>
            <a:r>
              <a:rPr lang="en-US" altLang="x-none" sz="2000" b="1" dirty="0">
                <a:solidFill>
                  <a:srgbClr val="000000"/>
                </a:solidFill>
                <a:latin typeface="楷体" panose="02010609060101010101" charset="-122"/>
                <a:ea typeface="楷体" panose="02010609060101010101" charset="-122"/>
              </a:rPr>
              <a:t>=8.3</a:t>
            </a:r>
            <a:r>
              <a:rPr lang="zh-CN" altLang="en-US" sz="2000" b="1" dirty="0">
                <a:solidFill>
                  <a:srgbClr val="000000"/>
                </a:solidFill>
                <a:latin typeface="楷体" panose="02010609060101010101" charset="-122"/>
                <a:ea typeface="楷体" panose="02010609060101010101" charset="-122"/>
              </a:rPr>
              <a:t>元计算。</a:t>
            </a:r>
            <a:endParaRPr lang="zh-CN" altLang="en-US" sz="2000" b="1" dirty="0">
              <a:solidFill>
                <a:srgbClr val="000000"/>
              </a:solidFill>
              <a:latin typeface="楷体" panose="02010609060101010101" charset="-122"/>
              <a:ea typeface="楷体" panose="02010609060101010101" charset="-122"/>
            </a:endParaRPr>
          </a:p>
          <a:p>
            <a:pPr marL="609600" indent="-609600">
              <a:lnSpc>
                <a:spcPct val="120000"/>
              </a:lnSpc>
              <a:buFont typeface="Wingdings" panose="05000000000000000000" pitchFamily="2" charset="2"/>
              <a:buChar char="Ø"/>
            </a:pPr>
            <a:r>
              <a:rPr lang="zh-CN" altLang="en-US" sz="2000" b="1" dirty="0">
                <a:solidFill>
                  <a:srgbClr val="000000"/>
                </a:solidFill>
                <a:latin typeface="楷体" panose="02010609060101010101" charset="-122"/>
                <a:ea typeface="楷体" panose="02010609060101010101" charset="-122"/>
              </a:rPr>
              <a:t>中国远洋公司的现行海运费率</a:t>
            </a:r>
            <a:r>
              <a:rPr lang="en-US" altLang="x-none" sz="2000" b="1" dirty="0">
                <a:solidFill>
                  <a:srgbClr val="000000"/>
                </a:solidFill>
                <a:latin typeface="楷体" panose="02010609060101010101" charset="-122"/>
                <a:ea typeface="楷体" panose="02010609060101010101" charset="-122"/>
              </a:rPr>
              <a:t>6%</a:t>
            </a:r>
            <a:r>
              <a:rPr lang="zh-CN" altLang="en-US" sz="2000" b="1" dirty="0">
                <a:solidFill>
                  <a:srgbClr val="000000"/>
                </a:solidFill>
                <a:latin typeface="楷体" panose="02010609060101010101" charset="-122"/>
                <a:ea typeface="楷体" panose="02010609060101010101" charset="-122"/>
              </a:rPr>
              <a:t>，海洋保险费率</a:t>
            </a:r>
            <a:r>
              <a:rPr lang="en-US" altLang="x-none" sz="2000" b="1" dirty="0">
                <a:solidFill>
                  <a:srgbClr val="000000"/>
                </a:solidFill>
                <a:latin typeface="楷体" panose="02010609060101010101" charset="-122"/>
                <a:ea typeface="楷体" panose="02010609060101010101" charset="-122"/>
              </a:rPr>
              <a:t>3.5%</a:t>
            </a:r>
            <a:r>
              <a:rPr lang="zh-CN" altLang="en-US" sz="2000" b="1" dirty="0">
                <a:solidFill>
                  <a:srgbClr val="000000"/>
                </a:solidFill>
                <a:latin typeface="楷体" panose="02010609060101010101" charset="-122"/>
                <a:ea typeface="楷体" panose="02010609060101010101" charset="-122"/>
              </a:rPr>
              <a:t>，现行外贸手续费率、中国银行财务手续费率、增值税率和关税税率分别按</a:t>
            </a:r>
            <a:r>
              <a:rPr lang="en-US" altLang="x-none" sz="2000" b="1" dirty="0">
                <a:solidFill>
                  <a:srgbClr val="000000"/>
                </a:solidFill>
                <a:latin typeface="楷体" panose="02010609060101010101" charset="-122"/>
                <a:ea typeface="楷体" panose="02010609060101010101" charset="-122"/>
              </a:rPr>
              <a:t>1.5%</a:t>
            </a: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5‰</a:t>
            </a: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17%</a:t>
            </a: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17%</a:t>
            </a:r>
            <a:r>
              <a:rPr lang="zh-CN" altLang="en-US" sz="2000" b="1" dirty="0">
                <a:solidFill>
                  <a:srgbClr val="000000"/>
                </a:solidFill>
                <a:latin typeface="楷体" panose="02010609060101010101" charset="-122"/>
                <a:ea typeface="楷体" panose="02010609060101010101" charset="-122"/>
              </a:rPr>
              <a:t>记取。</a:t>
            </a:r>
            <a:endParaRPr lang="zh-CN" altLang="en-US" sz="2000" b="1" dirty="0">
              <a:solidFill>
                <a:srgbClr val="000000"/>
              </a:solidFill>
              <a:latin typeface="楷体" panose="02010609060101010101" charset="-122"/>
              <a:ea typeface="楷体" panose="02010609060101010101" charset="-122"/>
            </a:endParaRPr>
          </a:p>
          <a:p>
            <a:pPr marL="609600" indent="-609600">
              <a:lnSpc>
                <a:spcPct val="120000"/>
              </a:lnSpc>
              <a:buFont typeface="Wingdings" panose="05000000000000000000" pitchFamily="2" charset="2"/>
              <a:buChar char="Ø"/>
            </a:pPr>
            <a:r>
              <a:rPr lang="zh-CN" altLang="en-US" sz="2000" b="1" dirty="0">
                <a:solidFill>
                  <a:srgbClr val="000000"/>
                </a:solidFill>
                <a:latin typeface="楷体" panose="02010609060101010101" charset="-122"/>
                <a:ea typeface="楷体" panose="02010609060101010101" charset="-122"/>
              </a:rPr>
              <a:t>国内供销手续费率</a:t>
            </a:r>
            <a:r>
              <a:rPr lang="en-US" altLang="x-none" sz="2000" b="1" dirty="0">
                <a:solidFill>
                  <a:srgbClr val="000000"/>
                </a:solidFill>
                <a:latin typeface="楷体" panose="02010609060101010101" charset="-122"/>
                <a:ea typeface="楷体" panose="02010609060101010101" charset="-122"/>
              </a:rPr>
              <a:t>0.4%</a:t>
            </a:r>
            <a:r>
              <a:rPr lang="zh-CN" altLang="en-US" sz="2000" b="1" dirty="0">
                <a:solidFill>
                  <a:srgbClr val="000000"/>
                </a:solidFill>
                <a:latin typeface="楷体" panose="02010609060101010101" charset="-122"/>
                <a:ea typeface="楷体" panose="02010609060101010101" charset="-122"/>
              </a:rPr>
              <a:t>，运输、装卸和包装费率</a:t>
            </a:r>
            <a:r>
              <a:rPr lang="en-US" altLang="x-none" sz="2000" b="1" dirty="0">
                <a:solidFill>
                  <a:srgbClr val="000000"/>
                </a:solidFill>
                <a:latin typeface="楷体" panose="02010609060101010101" charset="-122"/>
                <a:ea typeface="楷体" panose="02010609060101010101" charset="-122"/>
              </a:rPr>
              <a:t>0.1%</a:t>
            </a:r>
            <a:r>
              <a:rPr lang="zh-CN" altLang="en-US" sz="2000" b="1" dirty="0">
                <a:solidFill>
                  <a:srgbClr val="000000"/>
                </a:solidFill>
                <a:latin typeface="楷体" panose="02010609060101010101" charset="-122"/>
                <a:ea typeface="楷体" panose="02010609060101010101" charset="-122"/>
              </a:rPr>
              <a:t>，采购保管费率</a:t>
            </a:r>
            <a:r>
              <a:rPr lang="en-US" altLang="x-none" sz="2000" b="1" dirty="0">
                <a:solidFill>
                  <a:srgbClr val="000000"/>
                </a:solidFill>
                <a:latin typeface="楷体" panose="02010609060101010101" charset="-122"/>
                <a:ea typeface="楷体" panose="02010609060101010101" charset="-122"/>
              </a:rPr>
              <a:t>1%</a:t>
            </a:r>
            <a:r>
              <a:rPr lang="zh-CN" altLang="en-US" sz="2000" b="1" dirty="0">
                <a:solidFill>
                  <a:srgbClr val="000000"/>
                </a:solidFill>
                <a:latin typeface="楷体" panose="02010609060101010101" charset="-122"/>
                <a:ea typeface="楷体" panose="02010609060101010101" charset="-122"/>
              </a:rPr>
              <a:t>。</a:t>
            </a:r>
            <a:endParaRPr lang="zh-CN" altLang="en-US" sz="2000" b="1" dirty="0">
              <a:solidFill>
                <a:srgbClr val="000000"/>
              </a:solidFill>
              <a:latin typeface="楷体" panose="02010609060101010101" charset="-122"/>
              <a:ea typeface="楷体" panose="02010609060101010101" charset="-122"/>
            </a:endParaRPr>
          </a:p>
        </p:txBody>
      </p:sp>
      <p:sp>
        <p:nvSpPr>
          <p:cNvPr id="46083" name="标题 46082"/>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文本占位符 47105"/>
          <p:cNvSpPr>
            <a:spLocks noGrp="1"/>
          </p:cNvSpPr>
          <p:nvPr>
            <p:ph type="body" idx="1"/>
          </p:nvPr>
        </p:nvSpPr>
        <p:spPr>
          <a:xfrm>
            <a:off x="250825" y="1700213"/>
            <a:ext cx="8516938" cy="3097212"/>
          </a:xfrm>
        </p:spPr>
        <p:txBody>
          <a:bodyPr/>
          <a:p>
            <a:pPr>
              <a:lnSpc>
                <a:spcPct val="120000"/>
              </a:lnSpc>
              <a:buNone/>
            </a:pPr>
            <a:r>
              <a:rPr lang="zh-CN" altLang="en-US" sz="2400" b="1" dirty="0">
                <a:solidFill>
                  <a:srgbClr val="FF0000"/>
                </a:solidFill>
                <a:latin typeface="楷体" panose="02010609060101010101" charset="-122"/>
                <a:ea typeface="楷体" panose="02010609060101010101" charset="-122"/>
              </a:rPr>
              <a:t>问题：</a:t>
            </a:r>
            <a:endParaRPr lang="zh-CN" altLang="en-US" sz="2400" b="1" dirty="0">
              <a:solidFill>
                <a:srgbClr val="FF0000"/>
              </a:solidFill>
              <a:latin typeface="楷体" panose="02010609060101010101" charset="-122"/>
              <a:ea typeface="楷体" panose="02010609060101010101" charset="-122"/>
            </a:endParaRPr>
          </a:p>
          <a:p>
            <a:pPr>
              <a:lnSpc>
                <a:spcPct val="120000"/>
              </a:lnSpc>
              <a:buNone/>
            </a:pPr>
            <a:r>
              <a:rPr lang="en-US" altLang="x-none" sz="2000" b="1" dirty="0">
                <a:solidFill>
                  <a:srgbClr val="000000"/>
                </a:solidFill>
                <a:latin typeface="楷体" panose="02010609060101010101" charset="-122"/>
                <a:ea typeface="楷体" panose="02010609060101010101" charset="-122"/>
              </a:rPr>
              <a:t>1.</a:t>
            </a:r>
            <a:r>
              <a:rPr lang="zh-CN" altLang="en-US" sz="2000" b="1" dirty="0">
                <a:solidFill>
                  <a:srgbClr val="000000"/>
                </a:solidFill>
                <a:latin typeface="楷体" panose="02010609060101010101" charset="-122"/>
                <a:ea typeface="楷体" panose="02010609060101010101" charset="-122"/>
              </a:rPr>
              <a:t>改工程项目工程造价应包括哪些投资内容？</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en-US" altLang="x-none" sz="2000" b="1" dirty="0">
                <a:solidFill>
                  <a:srgbClr val="000000"/>
                </a:solidFill>
                <a:latin typeface="楷体" panose="02010609060101010101" charset="-122"/>
                <a:ea typeface="楷体" panose="02010609060101010101" charset="-122"/>
              </a:rPr>
              <a:t>2.</a:t>
            </a:r>
            <a:r>
              <a:rPr lang="zh-CN" altLang="en-US" sz="2000" b="1" dirty="0">
                <a:solidFill>
                  <a:srgbClr val="000000"/>
                </a:solidFill>
                <a:latin typeface="楷体" panose="02010609060101010101" charset="-122"/>
                <a:ea typeface="楷体" panose="02010609060101010101" charset="-122"/>
              </a:rPr>
              <a:t>对于引进工程项目中的引进部分硬、软件从属费用有哪些？应如何计算？</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en-US" altLang="x-none" sz="2000" b="1" dirty="0">
                <a:solidFill>
                  <a:srgbClr val="000000"/>
                </a:solidFill>
                <a:latin typeface="楷体" panose="02010609060101010101" charset="-122"/>
                <a:ea typeface="楷体" panose="02010609060101010101" charset="-122"/>
              </a:rPr>
              <a:t>3.</a:t>
            </a:r>
            <a:r>
              <a:rPr lang="zh-CN" altLang="en-US" sz="2000" b="1" dirty="0">
                <a:solidFill>
                  <a:srgbClr val="000000"/>
                </a:solidFill>
                <a:latin typeface="楷体" panose="02010609060101010101" charset="-122"/>
                <a:ea typeface="楷体" panose="02010609060101010101" charset="-122"/>
              </a:rPr>
              <a:t>本项目引进部分购置投资的估算价格是多少？</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en-US" altLang="x-none" sz="2000" b="1" dirty="0">
                <a:solidFill>
                  <a:srgbClr val="000000"/>
                </a:solidFill>
                <a:latin typeface="楷体" panose="02010609060101010101" charset="-122"/>
                <a:ea typeface="楷体" panose="02010609060101010101" charset="-122"/>
              </a:rPr>
              <a:t>4.</a:t>
            </a:r>
            <a:r>
              <a:rPr lang="zh-CN" altLang="en-US" sz="2000" b="1" dirty="0">
                <a:solidFill>
                  <a:srgbClr val="000000"/>
                </a:solidFill>
                <a:latin typeface="楷体" panose="02010609060101010101" charset="-122"/>
                <a:ea typeface="楷体" panose="02010609060101010101" charset="-122"/>
              </a:rPr>
              <a:t>该引进工程项目中，有关引进技术和进口设备的其他费用应包括哪些内容？</a:t>
            </a:r>
            <a:endParaRPr lang="zh-CN" altLang="en-US" sz="2000" b="1" dirty="0">
              <a:solidFill>
                <a:srgbClr val="000000"/>
              </a:solidFill>
              <a:latin typeface="楷体" panose="02010609060101010101" charset="-122"/>
              <a:ea typeface="楷体" panose="02010609060101010101" charset="-122"/>
            </a:endParaRPr>
          </a:p>
        </p:txBody>
      </p:sp>
      <p:sp>
        <p:nvSpPr>
          <p:cNvPr id="47107" name="标题 47106"/>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文本占位符 48129"/>
          <p:cNvSpPr>
            <a:spLocks noGrp="1"/>
          </p:cNvSpPr>
          <p:nvPr>
            <p:ph type="body" idx="1"/>
          </p:nvPr>
        </p:nvSpPr>
        <p:spPr>
          <a:xfrm>
            <a:off x="323850" y="1557338"/>
            <a:ext cx="8516938" cy="4535487"/>
          </a:xfrm>
        </p:spPr>
        <p:txBody>
          <a:bodyPr/>
          <a:p>
            <a:pPr>
              <a:buNone/>
            </a:pPr>
            <a:r>
              <a:rPr lang="zh-CN" altLang="en-US" sz="2400" b="1" dirty="0">
                <a:solidFill>
                  <a:srgbClr val="800000"/>
                </a:solidFill>
                <a:latin typeface="楷体" panose="02010609060101010101" charset="-122"/>
                <a:ea typeface="楷体" panose="02010609060101010101" charset="-122"/>
              </a:rPr>
              <a:t>分析要点</a:t>
            </a:r>
            <a:endParaRPr lang="zh-CN" altLang="en-US" sz="2400" b="1" dirty="0">
              <a:solidFill>
                <a:srgbClr val="8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  本案例主要考核引进工程项目工程造价构成、其中从属费的计算内容和计算方法、引进设备国内运杂费的设备购置费的计算方法、有关引进技术和进口设备的其他费用内容等。要解决本案例必须要明白以下几个主要概念性问题：</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en-US" altLang="x-none" sz="2000" b="1" dirty="0">
                <a:solidFill>
                  <a:srgbClr val="000000"/>
                </a:solidFill>
                <a:latin typeface="楷体" panose="02010609060101010101" charset="-122"/>
                <a:ea typeface="楷体" panose="02010609060101010101" charset="-122"/>
              </a:rPr>
              <a:t>  1.</a:t>
            </a:r>
            <a:r>
              <a:rPr lang="zh-CN" altLang="en-US" sz="2000" b="1" dirty="0">
                <a:solidFill>
                  <a:srgbClr val="000000"/>
                </a:solidFill>
                <a:latin typeface="楷体" panose="02010609060101010101" charset="-122"/>
                <a:ea typeface="楷体" panose="02010609060101010101" charset="-122"/>
              </a:rPr>
              <a:t>编制一个引进工程项目的工程造价与编制一个国内工程项目的工程造价在编制内容上是一样的。所不同的只是增加了一些由于引进而引起的费用和特定的计算规则。所以编制时应考虑这方面的投资费用。先将引进部分和国内配套部分的投资内容分别编制再进行汇总。</a:t>
            </a:r>
            <a:endParaRPr lang="zh-CN" altLang="en-US" sz="2000" b="1" dirty="0">
              <a:solidFill>
                <a:srgbClr val="000000"/>
              </a:solidFill>
              <a:latin typeface="楷体" panose="02010609060101010101" charset="-122"/>
              <a:ea typeface="楷体" panose="02010609060101010101" charset="-122"/>
            </a:endParaRPr>
          </a:p>
        </p:txBody>
      </p:sp>
      <p:sp>
        <p:nvSpPr>
          <p:cNvPr id="48131" name="标题 48130"/>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文本占位符 49153"/>
          <p:cNvSpPr>
            <a:spLocks noGrp="1"/>
          </p:cNvSpPr>
          <p:nvPr>
            <p:ph type="body" idx="1"/>
          </p:nvPr>
        </p:nvSpPr>
        <p:spPr>
          <a:xfrm>
            <a:off x="250825" y="1844675"/>
            <a:ext cx="8516938" cy="3744913"/>
          </a:xfrm>
        </p:spPr>
        <p:txBody>
          <a:bodyPr/>
          <a:p>
            <a:pPr>
              <a:lnSpc>
                <a:spcPct val="120000"/>
              </a:lnSpc>
              <a:spcBef>
                <a:spcPct val="0"/>
              </a:spcBef>
              <a:buNone/>
            </a:pPr>
            <a:r>
              <a:rPr lang="en-US" altLang="x-none" sz="2000" b="1" dirty="0">
                <a:solidFill>
                  <a:srgbClr val="000000"/>
                </a:solidFill>
                <a:latin typeface="楷体_GB2312" pitchFamily="1" charset="-122"/>
                <a:ea typeface="楷体_GB2312" pitchFamily="1" charset="-122"/>
              </a:rPr>
              <a:t>  </a:t>
            </a:r>
            <a:r>
              <a:rPr lang="en-US" altLang="x-none" sz="2000" b="1" dirty="0">
                <a:solidFill>
                  <a:srgbClr val="000000"/>
                </a:solidFill>
                <a:latin typeface="楷体" panose="02010609060101010101" charset="-122"/>
                <a:ea typeface="楷体" panose="02010609060101010101" charset="-122"/>
              </a:rPr>
              <a:t>2.</a:t>
            </a:r>
            <a:r>
              <a:rPr lang="zh-CN" altLang="en-US" sz="2000" b="1" dirty="0">
                <a:solidFill>
                  <a:srgbClr val="000000"/>
                </a:solidFill>
                <a:latin typeface="楷体" panose="02010609060101010101" charset="-122"/>
                <a:ea typeface="楷体" panose="02010609060101010101" charset="-122"/>
              </a:rPr>
              <a:t>引进项目减免关税的技术资料、技术服务等软件不计国外运输费、国外运输保险费、外贸手续费和增值税。</a:t>
            </a:r>
            <a:endParaRPr lang="zh-CN" altLang="en-US" sz="2000" b="1" dirty="0">
              <a:solidFill>
                <a:srgbClr val="000000"/>
              </a:solidFill>
              <a:latin typeface="楷体" panose="02010609060101010101" charset="-122"/>
              <a:ea typeface="楷体" panose="02010609060101010101" charset="-122"/>
            </a:endParaRPr>
          </a:p>
          <a:p>
            <a:pPr>
              <a:lnSpc>
                <a:spcPct val="120000"/>
              </a:lnSpc>
              <a:spcBef>
                <a:spcPct val="0"/>
              </a:spcBef>
              <a:buNone/>
            </a:pPr>
            <a:r>
              <a:rPr lang="zh-CN" altLang="en-US" sz="2000" b="1" dirty="0">
                <a:solidFill>
                  <a:srgbClr val="000000"/>
                </a:solidFill>
                <a:latin typeface="楷体" panose="02010609060101010101" charset="-122"/>
                <a:ea typeface="楷体" panose="02010609060101010101" charset="-122"/>
              </a:rPr>
              <a:t>    外贸手续费、关税计算依据是硬件到岸价和应计关税软件的货价之和；银行财务费计算依据是全部硬、软件的货价；本案例是引进工艺设备，故增值税的计算依据是关税完税价与关税之和。不考虑消费税。</a:t>
            </a:r>
            <a:endParaRPr lang="zh-CN" altLang="en-US" sz="2000" b="1" dirty="0">
              <a:solidFill>
                <a:srgbClr val="000000"/>
              </a:solidFill>
              <a:latin typeface="楷体" panose="02010609060101010101" charset="-122"/>
              <a:ea typeface="楷体" panose="02010609060101010101" charset="-122"/>
            </a:endParaRPr>
          </a:p>
          <a:p>
            <a:pPr algn="ctr">
              <a:lnSpc>
                <a:spcPct val="120000"/>
              </a:lnSpc>
              <a:spcBef>
                <a:spcPct val="0"/>
              </a:spcBef>
              <a:buNone/>
            </a:pPr>
            <a:r>
              <a:rPr lang="zh-CN" altLang="en-US" sz="2000" b="1" dirty="0">
                <a:solidFill>
                  <a:srgbClr val="800000"/>
                </a:solidFill>
                <a:latin typeface="楷体" panose="02010609060101010101" charset="-122"/>
                <a:ea typeface="楷体" panose="02010609060101010101" charset="-122"/>
              </a:rPr>
              <a:t>硬件到岸价</a:t>
            </a:r>
            <a:r>
              <a:rPr lang="en-US" altLang="x-none" sz="2000" b="1" dirty="0">
                <a:solidFill>
                  <a:srgbClr val="800000"/>
                </a:solidFill>
                <a:latin typeface="楷体" panose="02010609060101010101" charset="-122"/>
                <a:ea typeface="楷体" panose="02010609060101010101" charset="-122"/>
              </a:rPr>
              <a:t>=</a:t>
            </a:r>
            <a:r>
              <a:rPr lang="zh-CN" altLang="en-US" sz="2000" b="1" dirty="0">
                <a:solidFill>
                  <a:srgbClr val="800000"/>
                </a:solidFill>
                <a:latin typeface="楷体" panose="02010609060101010101" charset="-122"/>
                <a:ea typeface="楷体" panose="02010609060101010101" charset="-122"/>
              </a:rPr>
              <a:t>硬件货价</a:t>
            </a:r>
            <a:r>
              <a:rPr lang="en-US" altLang="x-none" sz="2000" b="1" dirty="0">
                <a:solidFill>
                  <a:srgbClr val="800000"/>
                </a:solidFill>
                <a:latin typeface="楷体" panose="02010609060101010101" charset="-122"/>
                <a:ea typeface="楷体" panose="02010609060101010101" charset="-122"/>
              </a:rPr>
              <a:t>+</a:t>
            </a:r>
            <a:r>
              <a:rPr lang="zh-CN" altLang="en-US" sz="2000" b="1" dirty="0">
                <a:solidFill>
                  <a:srgbClr val="800000"/>
                </a:solidFill>
                <a:latin typeface="楷体" panose="02010609060101010101" charset="-122"/>
                <a:ea typeface="楷体" panose="02010609060101010101" charset="-122"/>
              </a:rPr>
              <a:t>国外运输费</a:t>
            </a:r>
            <a:r>
              <a:rPr lang="en-US" altLang="x-none" sz="2000" b="1" dirty="0">
                <a:solidFill>
                  <a:srgbClr val="800000"/>
                </a:solidFill>
                <a:latin typeface="楷体" panose="02010609060101010101" charset="-122"/>
                <a:ea typeface="楷体" panose="02010609060101010101" charset="-122"/>
              </a:rPr>
              <a:t>+</a:t>
            </a:r>
            <a:r>
              <a:rPr lang="zh-CN" altLang="en-US" sz="2000" b="1" dirty="0">
                <a:solidFill>
                  <a:srgbClr val="800000"/>
                </a:solidFill>
                <a:latin typeface="楷体" panose="02010609060101010101" charset="-122"/>
                <a:ea typeface="楷体" panose="02010609060101010101" charset="-122"/>
              </a:rPr>
              <a:t>国外运输保险费</a:t>
            </a:r>
            <a:endParaRPr lang="zh-CN" altLang="en-US" sz="2000" b="1" dirty="0">
              <a:solidFill>
                <a:srgbClr val="800000"/>
              </a:solidFill>
              <a:latin typeface="楷体" panose="02010609060101010101" charset="-122"/>
              <a:ea typeface="楷体" panose="02010609060101010101" charset="-122"/>
            </a:endParaRPr>
          </a:p>
          <a:p>
            <a:pPr algn="ctr">
              <a:lnSpc>
                <a:spcPct val="120000"/>
              </a:lnSpc>
              <a:spcBef>
                <a:spcPct val="0"/>
              </a:spcBef>
              <a:buNone/>
            </a:pPr>
            <a:r>
              <a:rPr lang="zh-CN" altLang="en-US" sz="2000" b="1" dirty="0">
                <a:solidFill>
                  <a:srgbClr val="800000"/>
                </a:solidFill>
                <a:latin typeface="楷体" panose="02010609060101010101" charset="-122"/>
                <a:ea typeface="楷体" panose="02010609060101010101" charset="-122"/>
              </a:rPr>
              <a:t>关税完税价</a:t>
            </a:r>
            <a:r>
              <a:rPr lang="en-US" altLang="x-none" sz="2000" b="1" dirty="0">
                <a:solidFill>
                  <a:srgbClr val="800000"/>
                </a:solidFill>
                <a:latin typeface="楷体" panose="02010609060101010101" charset="-122"/>
                <a:ea typeface="楷体" panose="02010609060101010101" charset="-122"/>
              </a:rPr>
              <a:t>=</a:t>
            </a:r>
            <a:r>
              <a:rPr lang="zh-CN" altLang="en-US" sz="2000" b="1" dirty="0">
                <a:solidFill>
                  <a:srgbClr val="800000"/>
                </a:solidFill>
                <a:latin typeface="楷体" panose="02010609060101010101" charset="-122"/>
                <a:ea typeface="楷体" panose="02010609060101010101" charset="-122"/>
              </a:rPr>
              <a:t>硬件到岸价</a:t>
            </a:r>
            <a:r>
              <a:rPr lang="en-US" altLang="x-none" sz="2000" b="1" dirty="0">
                <a:solidFill>
                  <a:srgbClr val="800000"/>
                </a:solidFill>
                <a:latin typeface="楷体" panose="02010609060101010101" charset="-122"/>
                <a:ea typeface="楷体" panose="02010609060101010101" charset="-122"/>
              </a:rPr>
              <a:t>+</a:t>
            </a:r>
            <a:r>
              <a:rPr lang="zh-CN" altLang="en-US" sz="2000" b="1" dirty="0">
                <a:solidFill>
                  <a:srgbClr val="800000"/>
                </a:solidFill>
                <a:latin typeface="楷体" panose="02010609060101010101" charset="-122"/>
                <a:ea typeface="楷体" panose="02010609060101010101" charset="-122"/>
              </a:rPr>
              <a:t>应计关税软件的货价</a:t>
            </a:r>
            <a:endParaRPr lang="zh-CN" altLang="en-US" sz="2000" b="1" dirty="0">
              <a:solidFill>
                <a:srgbClr val="800000"/>
              </a:solidFill>
              <a:latin typeface="楷体" panose="02010609060101010101" charset="-122"/>
              <a:ea typeface="楷体" panose="02010609060101010101" charset="-122"/>
            </a:endParaRPr>
          </a:p>
        </p:txBody>
      </p:sp>
      <p:sp>
        <p:nvSpPr>
          <p:cNvPr id="49155" name="标题 49154"/>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文本占位符 50177"/>
          <p:cNvSpPr>
            <a:spLocks noGrp="1"/>
          </p:cNvSpPr>
          <p:nvPr>
            <p:ph type="body" idx="1"/>
          </p:nvPr>
        </p:nvSpPr>
        <p:spPr>
          <a:xfrm>
            <a:off x="179388" y="1557338"/>
            <a:ext cx="8516937" cy="4392612"/>
          </a:xfrm>
        </p:spPr>
        <p:txBody>
          <a:bodyPr/>
          <a:p>
            <a:pPr fontAlgn="t">
              <a:lnSpc>
                <a:spcPct val="120000"/>
              </a:lnSpc>
              <a:buNone/>
            </a:pPr>
            <a:r>
              <a:rPr lang="en-US" altLang="x-none" sz="2000" b="1" dirty="0">
                <a:solidFill>
                  <a:srgbClr val="000000"/>
                </a:solidFill>
                <a:latin typeface="楷体" panose="02010609060101010101" charset="-122"/>
                <a:ea typeface="楷体" panose="02010609060101010101" charset="-122"/>
              </a:rPr>
              <a:t>3.</a:t>
            </a:r>
            <a:r>
              <a:rPr lang="zh-CN" altLang="en-US" sz="2000" b="1" dirty="0">
                <a:solidFill>
                  <a:srgbClr val="000000"/>
                </a:solidFill>
                <a:latin typeface="楷体" panose="02010609060101010101" charset="-122"/>
                <a:ea typeface="楷体" panose="02010609060101010101" charset="-122"/>
              </a:rPr>
              <a:t>引进部分的购置投资</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引进部分的原价</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国内运杂费</a:t>
            </a:r>
            <a:endParaRPr lang="zh-CN" altLang="en-US" sz="2000" b="1" dirty="0">
              <a:solidFill>
                <a:srgbClr val="000000"/>
              </a:solidFill>
              <a:latin typeface="楷体" panose="02010609060101010101" charset="-122"/>
              <a:ea typeface="楷体" panose="02010609060101010101" charset="-122"/>
            </a:endParaRPr>
          </a:p>
          <a:p>
            <a:pPr fontAlgn="t">
              <a:lnSpc>
                <a:spcPct val="120000"/>
              </a:lnSpc>
              <a:buNone/>
            </a:pPr>
            <a:r>
              <a:rPr lang="zh-CN" altLang="en-US" sz="2000" b="1" dirty="0">
                <a:solidFill>
                  <a:srgbClr val="000000"/>
                </a:solidFill>
                <a:latin typeface="楷体" panose="02010609060101010101" charset="-122"/>
                <a:ea typeface="楷体" panose="02010609060101010101" charset="-122"/>
              </a:rPr>
              <a:t>式中：引进部分的原价</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货价</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国外运输费</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运输保险费</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外贸手续费</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银行财务费</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关税</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增值税（不考虑进口车辆的消费税和附加费）</a:t>
            </a:r>
            <a:endParaRPr lang="zh-CN" altLang="en-US" sz="2000" b="1" dirty="0">
              <a:solidFill>
                <a:srgbClr val="000000"/>
              </a:solidFill>
              <a:latin typeface="楷体" panose="02010609060101010101" charset="-122"/>
              <a:ea typeface="楷体" panose="02010609060101010101" charset="-122"/>
            </a:endParaRPr>
          </a:p>
          <a:p>
            <a:pPr fontAlgn="t">
              <a:lnSpc>
                <a:spcPct val="120000"/>
              </a:lnSpc>
              <a:buNone/>
            </a:pPr>
            <a:r>
              <a:rPr lang="zh-CN" altLang="en-US" sz="2000" b="1" dirty="0">
                <a:solidFill>
                  <a:srgbClr val="000000"/>
                </a:solidFill>
                <a:latin typeface="楷体" panose="02010609060101010101" charset="-122"/>
                <a:ea typeface="楷体" panose="02010609060101010101" charset="-122"/>
              </a:rPr>
              <a:t>   引进部分的国内运杂费包括：供销手续费、运输装卸费和包装费（设备原价中未包括的，而运输过程中需要的包装费）以及采购保管费等内容。并按以下公式计算。</a:t>
            </a:r>
            <a:endParaRPr lang="zh-CN" altLang="en-US" sz="2000" b="1" dirty="0">
              <a:solidFill>
                <a:srgbClr val="000000"/>
              </a:solidFill>
              <a:latin typeface="楷体" panose="02010609060101010101" charset="-122"/>
              <a:ea typeface="楷体" panose="02010609060101010101" charset="-122"/>
            </a:endParaRPr>
          </a:p>
          <a:p>
            <a:pPr algn="ctr">
              <a:lnSpc>
                <a:spcPct val="120000"/>
              </a:lnSpc>
              <a:buNone/>
            </a:pPr>
            <a:r>
              <a:rPr lang="zh-CN" altLang="en-US" sz="2000" b="1" dirty="0">
                <a:solidFill>
                  <a:srgbClr val="800000"/>
                </a:solidFill>
                <a:latin typeface="楷体" panose="02010609060101010101" charset="-122"/>
                <a:ea typeface="楷体" panose="02010609060101010101" charset="-122"/>
              </a:rPr>
              <a:t>引进设备国内运杂费</a:t>
            </a:r>
            <a:r>
              <a:rPr lang="en-US" altLang="x-none" sz="2000" b="1" dirty="0">
                <a:solidFill>
                  <a:srgbClr val="800000"/>
                </a:solidFill>
                <a:latin typeface="楷体" panose="02010609060101010101" charset="-122"/>
                <a:ea typeface="楷体" panose="02010609060101010101" charset="-122"/>
              </a:rPr>
              <a:t>=</a:t>
            </a:r>
            <a:r>
              <a:rPr lang="zh-CN" altLang="en-US" sz="2000" b="1" dirty="0">
                <a:solidFill>
                  <a:srgbClr val="800000"/>
                </a:solidFill>
                <a:latin typeface="楷体" panose="02010609060101010101" charset="-122"/>
                <a:ea typeface="楷体" panose="02010609060101010101" charset="-122"/>
              </a:rPr>
              <a:t>引进设备原价</a:t>
            </a:r>
            <a:r>
              <a:rPr lang="en-US" altLang="x-none" sz="2000" b="1" dirty="0">
                <a:solidFill>
                  <a:srgbClr val="800000"/>
                </a:solidFill>
                <a:latin typeface="楷体" panose="02010609060101010101" charset="-122"/>
                <a:ea typeface="楷体" panose="02010609060101010101" charset="-122"/>
              </a:rPr>
              <a:t>×</a:t>
            </a:r>
            <a:r>
              <a:rPr lang="zh-CN" altLang="en-US" sz="2000" b="1" dirty="0">
                <a:solidFill>
                  <a:srgbClr val="800000"/>
                </a:solidFill>
                <a:latin typeface="楷体" panose="02010609060101010101" charset="-122"/>
                <a:ea typeface="楷体" panose="02010609060101010101" charset="-122"/>
              </a:rPr>
              <a:t>国内运杂费率</a:t>
            </a:r>
            <a:endParaRPr lang="zh-CN" altLang="en-US" sz="2000" b="1" dirty="0">
              <a:solidFill>
                <a:srgbClr val="800000"/>
              </a:solidFill>
              <a:latin typeface="楷体" panose="02010609060101010101" charset="-122"/>
              <a:ea typeface="楷体" panose="02010609060101010101" charset="-122"/>
            </a:endParaRPr>
          </a:p>
        </p:txBody>
      </p:sp>
      <p:sp>
        <p:nvSpPr>
          <p:cNvPr id="50179" name="标题 50178"/>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文本占位符 51201"/>
          <p:cNvSpPr>
            <a:spLocks noGrp="1"/>
          </p:cNvSpPr>
          <p:nvPr>
            <p:ph type="body" idx="1"/>
          </p:nvPr>
        </p:nvSpPr>
        <p:spPr>
          <a:xfrm>
            <a:off x="179388" y="1557338"/>
            <a:ext cx="8516937" cy="1223962"/>
          </a:xfrm>
        </p:spPr>
        <p:txBody>
          <a:bodyPr/>
          <a:p>
            <a:pPr>
              <a:buNone/>
            </a:pPr>
            <a:r>
              <a:rPr lang="en-US" altLang="x-none" sz="2800" b="1" dirty="0">
                <a:solidFill>
                  <a:srgbClr val="800000"/>
                </a:solidFill>
                <a:latin typeface="楷体" panose="02010609060101010101" charset="-122"/>
                <a:ea typeface="楷体" panose="02010609060101010101" charset="-122"/>
              </a:rPr>
              <a:t>3.</a:t>
            </a:r>
            <a:r>
              <a:rPr lang="zh-CN" altLang="en-US" sz="2800" b="1" dirty="0">
                <a:solidFill>
                  <a:srgbClr val="800000"/>
                </a:solidFill>
                <a:latin typeface="楷体" panose="02010609060101010101" charset="-122"/>
                <a:ea typeface="楷体" panose="02010609060101010101" charset="-122"/>
              </a:rPr>
              <a:t>引入本节课内容：</a:t>
            </a:r>
            <a:endParaRPr lang="zh-CN" altLang="en-US" sz="2800" b="1" dirty="0">
              <a:solidFill>
                <a:srgbClr val="800000"/>
              </a:solidFill>
              <a:latin typeface="楷体" panose="02010609060101010101" charset="-122"/>
              <a:ea typeface="楷体" panose="02010609060101010101" charset="-122"/>
            </a:endParaRPr>
          </a:p>
          <a:p>
            <a:pPr algn="ctr">
              <a:buNone/>
            </a:pPr>
            <a:r>
              <a:rPr lang="zh-CN" altLang="en-US" sz="2000" b="1" dirty="0">
                <a:solidFill>
                  <a:srgbClr val="000000"/>
                </a:solidFill>
                <a:latin typeface="楷体" panose="02010609060101010101" charset="-122"/>
                <a:ea typeface="楷体" panose="02010609060101010101" charset="-122"/>
              </a:rPr>
              <a:t>设备购置费</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设备原价</a:t>
            </a:r>
            <a:r>
              <a:rPr lang="en-US" altLang="x-none" sz="2000" b="1"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设备运杂费</a:t>
            </a:r>
            <a:endParaRPr lang="zh-CN" altLang="en-US" sz="2000" b="1" dirty="0">
              <a:solidFill>
                <a:srgbClr val="000000"/>
              </a:solidFill>
              <a:latin typeface="楷体" panose="02010609060101010101" charset="-122"/>
              <a:ea typeface="楷体" panose="02010609060101010101" charset="-122"/>
            </a:endParaRPr>
          </a:p>
        </p:txBody>
      </p:sp>
      <p:pic>
        <p:nvPicPr>
          <p:cNvPr id="51203" name="图片 51202" descr="j_5[1]"/>
          <p:cNvPicPr>
            <a:picLocks noChangeAspect="1"/>
          </p:cNvPicPr>
          <p:nvPr/>
        </p:nvPicPr>
        <p:blipFill>
          <a:blip r:embed="rId1"/>
          <a:stretch>
            <a:fillRect/>
          </a:stretch>
        </p:blipFill>
        <p:spPr>
          <a:xfrm>
            <a:off x="971550" y="3213100"/>
            <a:ext cx="2971800" cy="2881313"/>
          </a:xfrm>
          <a:prstGeom prst="rect">
            <a:avLst/>
          </a:prstGeom>
          <a:noFill/>
          <a:ln w="9525">
            <a:noFill/>
          </a:ln>
        </p:spPr>
      </p:pic>
      <p:pic>
        <p:nvPicPr>
          <p:cNvPr id="51204" name="图片 51203" descr="2005101116274974338[1]"/>
          <p:cNvPicPr>
            <a:picLocks noChangeAspect="1"/>
          </p:cNvPicPr>
          <p:nvPr/>
        </p:nvPicPr>
        <p:blipFill>
          <a:blip r:embed="rId2"/>
          <a:stretch>
            <a:fillRect/>
          </a:stretch>
        </p:blipFill>
        <p:spPr>
          <a:xfrm>
            <a:off x="5148263" y="2852738"/>
            <a:ext cx="2339975" cy="3429000"/>
          </a:xfrm>
          <a:prstGeom prst="rect">
            <a:avLst/>
          </a:prstGeom>
          <a:noFill/>
          <a:ln w="9525">
            <a:noFill/>
          </a:ln>
        </p:spPr>
      </p:pic>
      <p:sp>
        <p:nvSpPr>
          <p:cNvPr id="51205" name="标题 51204"/>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000000"/>
                                          </p:val>
                                        </p:tav>
                                        <p:tav tm="100000">
                                          <p:val>
                                            <p:strVal val="#ppt_w"/>
                                          </p:val>
                                        </p:tav>
                                      </p:tavLst>
                                    </p:anim>
                                    <p:anim calcmode="lin" valueType="num">
                                      <p:cBhvr>
                                        <p:cTn id="8" dur="500" fill="hold"/>
                                        <p:tgtEl>
                                          <p:spTgt spid="51203"/>
                                        </p:tgtEl>
                                        <p:attrNameLst>
                                          <p:attrName>ppt_h</p:attrName>
                                        </p:attrNameLst>
                                      </p:cBhvr>
                                      <p:tavLst>
                                        <p:tav tm="0">
                                          <p:val>
                                            <p:fltVal val="0.000000"/>
                                          </p:val>
                                        </p:tav>
                                        <p:tav tm="100000">
                                          <p:val>
                                            <p:strVal val="#ppt_h"/>
                                          </p:val>
                                        </p:tav>
                                      </p:tavLst>
                                    </p:anim>
                                    <p:animEffect transition="in" filter="fade">
                                      <p:cBhvr>
                                        <p:cTn id="9" dur="500"/>
                                        <p:tgtEl>
                                          <p:spTgt spid="51203"/>
                                        </p:tgtEl>
                                      </p:cBhvr>
                                    </p:animEffect>
                                  </p:childTnLst>
                                </p:cTn>
                              </p:par>
                              <p:par>
                                <p:cTn id="10" presetID="53" presetClass="entr" presetSubtype="16" fill="hold" nodeType="with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p:cTn id="12" dur="500" fill="hold"/>
                                        <p:tgtEl>
                                          <p:spTgt spid="51204"/>
                                        </p:tgtEl>
                                        <p:attrNameLst>
                                          <p:attrName>ppt_w</p:attrName>
                                        </p:attrNameLst>
                                      </p:cBhvr>
                                      <p:tavLst>
                                        <p:tav tm="0">
                                          <p:val>
                                            <p:fltVal val="0.000000"/>
                                          </p:val>
                                        </p:tav>
                                        <p:tav tm="100000">
                                          <p:val>
                                            <p:strVal val="#ppt_w"/>
                                          </p:val>
                                        </p:tav>
                                      </p:tavLst>
                                    </p:anim>
                                    <p:anim calcmode="lin" valueType="num">
                                      <p:cBhvr>
                                        <p:cTn id="13" dur="500" fill="hold"/>
                                        <p:tgtEl>
                                          <p:spTgt spid="51204"/>
                                        </p:tgtEl>
                                        <p:attrNameLst>
                                          <p:attrName>ppt_h</p:attrName>
                                        </p:attrNameLst>
                                      </p:cBhvr>
                                      <p:tavLst>
                                        <p:tav tm="0">
                                          <p:val>
                                            <p:fltVal val="0.000000"/>
                                          </p:val>
                                        </p:tav>
                                        <p:tav tm="100000">
                                          <p:val>
                                            <p:strVal val="#ppt_h"/>
                                          </p:val>
                                        </p:tav>
                                      </p:tavLst>
                                    </p:anim>
                                    <p:animEffect transition="in" filter="fade">
                                      <p:cBhvr>
                                        <p:cTn id="14"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文本占位符 52225"/>
          <p:cNvSpPr>
            <a:spLocks noGrp="1"/>
          </p:cNvSpPr>
          <p:nvPr>
            <p:ph type="body" idx="1"/>
          </p:nvPr>
        </p:nvSpPr>
        <p:spPr>
          <a:xfrm>
            <a:off x="250825" y="1628775"/>
            <a:ext cx="8516938" cy="4176713"/>
          </a:xfrm>
        </p:spPr>
        <p:txBody>
          <a:bodyPr/>
          <a:p>
            <a:pPr>
              <a:buNone/>
            </a:pPr>
            <a:r>
              <a:rPr lang="zh-CN" altLang="en-US" sz="2800" b="1" dirty="0">
                <a:solidFill>
                  <a:srgbClr val="000000"/>
                </a:solidFill>
                <a:latin typeface="楷体" panose="02010609060101010101" charset="-122"/>
                <a:ea typeface="楷体" panose="02010609060101010101" charset="-122"/>
              </a:rPr>
              <a:t>（</a:t>
            </a:r>
            <a:r>
              <a:rPr lang="en-US" altLang="x-none" sz="2800" b="1" dirty="0">
                <a:solidFill>
                  <a:srgbClr val="000000"/>
                </a:solidFill>
                <a:latin typeface="楷体" panose="02010609060101010101" charset="-122"/>
                <a:ea typeface="楷体" panose="02010609060101010101" charset="-122"/>
              </a:rPr>
              <a:t>1</a:t>
            </a:r>
            <a:r>
              <a:rPr lang="zh-CN" altLang="en-US" sz="2800" b="1" dirty="0">
                <a:solidFill>
                  <a:srgbClr val="000000"/>
                </a:solidFill>
                <a:latin typeface="楷体" panose="02010609060101010101" charset="-122"/>
                <a:ea typeface="楷体" panose="02010609060101010101" charset="-122"/>
              </a:rPr>
              <a:t>）设备原价的计算</a:t>
            </a:r>
            <a:endParaRPr lang="zh-CN" altLang="en-US" sz="2800" b="1" dirty="0">
              <a:solidFill>
                <a:srgbClr val="000000"/>
              </a:solidFill>
              <a:latin typeface="楷体" panose="02010609060101010101" charset="-122"/>
              <a:ea typeface="楷体" panose="02010609060101010101" charset="-122"/>
            </a:endParaRPr>
          </a:p>
        </p:txBody>
      </p:sp>
      <p:sp>
        <p:nvSpPr>
          <p:cNvPr id="52227" name="标题 52226"/>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矩形 53249"/>
          <p:cNvSpPr/>
          <p:nvPr/>
        </p:nvSpPr>
        <p:spPr>
          <a:xfrm>
            <a:off x="250825" y="2897188"/>
            <a:ext cx="2254250" cy="244475"/>
          </a:xfrm>
          <a:prstGeom prst="rect">
            <a:avLst/>
          </a:prstGeom>
          <a:noFill/>
          <a:ln w="9525">
            <a:noFill/>
          </a:ln>
        </p:spPr>
        <p:txBody>
          <a:bodyPr wrap="none" lIns="0" tIns="0" rIns="0" bIns="0">
            <a:spAutoFit/>
          </a:bodyPr>
          <a:p>
            <a:r>
              <a:rPr lang="en-US" altLang="x-none" sz="1600" dirty="0">
                <a:solidFill>
                  <a:srgbClr val="000000"/>
                </a:solidFill>
                <a:latin typeface="楷体_GB2312" pitchFamily="1" charset="-122"/>
                <a:ea typeface="楷体_GB2312" pitchFamily="1" charset="-122"/>
              </a:rPr>
              <a:t>1</a:t>
            </a:r>
            <a:r>
              <a:rPr lang="zh-CN" altLang="en-US" sz="1600" dirty="0">
                <a:solidFill>
                  <a:srgbClr val="000000"/>
                </a:solidFill>
                <a:latin typeface="楷体_GB2312" pitchFamily="1" charset="-122"/>
                <a:ea typeface="楷体_GB2312" pitchFamily="1" charset="-122"/>
              </a:rPr>
              <a:t>）</a:t>
            </a:r>
            <a:r>
              <a:rPr lang="en-US" altLang="x-none" sz="1600" dirty="0">
                <a:solidFill>
                  <a:srgbClr val="000000"/>
                </a:solidFill>
                <a:latin typeface="楷体_GB2312" pitchFamily="1" charset="-122"/>
                <a:ea typeface="楷体_GB2312" pitchFamily="1" charset="-122"/>
              </a:rPr>
              <a:t>.</a:t>
            </a:r>
            <a:r>
              <a:rPr lang="zh-CN" altLang="en-US" sz="1600" dirty="0">
                <a:solidFill>
                  <a:srgbClr val="000000"/>
                </a:solidFill>
                <a:latin typeface="楷体_GB2312" pitchFamily="1" charset="-122"/>
                <a:ea typeface="楷体_GB2312" pitchFamily="1" charset="-122"/>
              </a:rPr>
              <a:t>国产设备原价的构成</a:t>
            </a:r>
            <a:endParaRPr lang="zh-CN" altLang="en-US" sz="1600" dirty="0">
              <a:solidFill>
                <a:schemeClr val="tx1"/>
              </a:solidFill>
              <a:latin typeface="楷体_GB2312" pitchFamily="1" charset="-122"/>
              <a:ea typeface="楷体_GB2312" pitchFamily="1" charset="-122"/>
            </a:endParaRPr>
          </a:p>
        </p:txBody>
      </p:sp>
      <p:sp>
        <p:nvSpPr>
          <p:cNvPr id="53251" name="矩形 53250"/>
          <p:cNvSpPr/>
          <p:nvPr/>
        </p:nvSpPr>
        <p:spPr>
          <a:xfrm>
            <a:off x="2771775" y="1671638"/>
            <a:ext cx="1638300" cy="244475"/>
          </a:xfrm>
          <a:prstGeom prst="rect">
            <a:avLst/>
          </a:prstGeom>
          <a:noFill/>
          <a:ln w="9525">
            <a:noFill/>
          </a:ln>
        </p:spPr>
        <p:txBody>
          <a:bodyPr wrap="none" lIns="0" tIns="0" rIns="0" bIns="0">
            <a:spAutoFit/>
          </a:bodyPr>
          <a:p>
            <a:r>
              <a:rPr lang="zh-CN" altLang="en-US" sz="1600" dirty="0">
                <a:solidFill>
                  <a:srgbClr val="000000"/>
                </a:solidFill>
                <a:latin typeface="楷体_GB2312" pitchFamily="1" charset="-122"/>
                <a:ea typeface="楷体_GB2312" pitchFamily="1" charset="-122"/>
              </a:rPr>
              <a:t>国产标准设备原价</a:t>
            </a:r>
            <a:endParaRPr lang="zh-CN" altLang="en-US" sz="1600" dirty="0">
              <a:solidFill>
                <a:schemeClr val="tx1"/>
              </a:solidFill>
              <a:latin typeface="楷体_GB2312" pitchFamily="1" charset="-122"/>
              <a:ea typeface="楷体_GB2312" pitchFamily="1" charset="-122"/>
            </a:endParaRPr>
          </a:p>
        </p:txBody>
      </p:sp>
      <p:sp>
        <p:nvSpPr>
          <p:cNvPr id="53252" name="矩形 53251"/>
          <p:cNvSpPr/>
          <p:nvPr/>
        </p:nvSpPr>
        <p:spPr>
          <a:xfrm>
            <a:off x="2933700" y="3246438"/>
            <a:ext cx="1781175" cy="539750"/>
          </a:xfrm>
          <a:prstGeom prst="rect">
            <a:avLst/>
          </a:prstGeom>
          <a:noFill/>
          <a:ln w="4763" cap="rnd" cmpd="sng">
            <a:solidFill>
              <a:srgbClr val="FFFFFF"/>
            </a:solidFill>
            <a:prstDash val="solid"/>
            <a:miter/>
            <a:headEnd type="none" w="med" len="med"/>
            <a:tailEnd type="none" w="med" len="med"/>
          </a:ln>
        </p:spPr>
        <p:txBody>
          <a:bodyPr/>
          <a:p>
            <a:endParaRPr lang="zh-CN" altLang="en-US"/>
          </a:p>
        </p:txBody>
      </p:sp>
      <p:sp>
        <p:nvSpPr>
          <p:cNvPr id="53253" name="矩形 53252"/>
          <p:cNvSpPr/>
          <p:nvPr/>
        </p:nvSpPr>
        <p:spPr>
          <a:xfrm>
            <a:off x="2627313" y="4192588"/>
            <a:ext cx="1843087" cy="244475"/>
          </a:xfrm>
          <a:prstGeom prst="rect">
            <a:avLst/>
          </a:prstGeom>
          <a:noFill/>
          <a:ln w="9525">
            <a:noFill/>
          </a:ln>
        </p:spPr>
        <p:txBody>
          <a:bodyPr wrap="none" lIns="0" tIns="0" rIns="0" bIns="0">
            <a:spAutoFit/>
          </a:bodyPr>
          <a:p>
            <a:r>
              <a:rPr lang="zh-CN" altLang="en-US" sz="1600" dirty="0">
                <a:solidFill>
                  <a:srgbClr val="000000"/>
                </a:solidFill>
                <a:latin typeface="宋体" panose="02010600030101010101" pitchFamily="2" charset="-122"/>
                <a:ea typeface="楷体_GB2312" pitchFamily="1" charset="-122"/>
              </a:rPr>
              <a:t>国产非标准设备原价</a:t>
            </a:r>
            <a:endParaRPr lang="zh-CN" altLang="en-US" sz="1600" dirty="0">
              <a:solidFill>
                <a:schemeClr val="tx1"/>
              </a:solidFill>
              <a:latin typeface="Arial" panose="020B0604020202020204" pitchFamily="34" charset="0"/>
              <a:ea typeface="楷体_GB2312" pitchFamily="1" charset="-122"/>
            </a:endParaRPr>
          </a:p>
        </p:txBody>
      </p:sp>
      <p:sp>
        <p:nvSpPr>
          <p:cNvPr id="53254" name="矩形 53253"/>
          <p:cNvSpPr/>
          <p:nvPr/>
        </p:nvSpPr>
        <p:spPr>
          <a:xfrm>
            <a:off x="4932363" y="3040063"/>
            <a:ext cx="1433512" cy="244475"/>
          </a:xfrm>
          <a:prstGeom prst="rect">
            <a:avLst/>
          </a:prstGeom>
          <a:noFill/>
          <a:ln w="9525">
            <a:noFill/>
          </a:ln>
        </p:spPr>
        <p:txBody>
          <a:bodyPr wrap="none" lIns="0" tIns="0" rIns="0" bIns="0">
            <a:spAutoFit/>
          </a:bodyPr>
          <a:p>
            <a:r>
              <a:rPr lang="zh-CN" altLang="en-US" sz="1600" dirty="0">
                <a:solidFill>
                  <a:srgbClr val="000000"/>
                </a:solidFill>
                <a:latin typeface="楷体_GB2312" pitchFamily="1" charset="-122"/>
                <a:ea typeface="楷体_GB2312" pitchFamily="1" charset="-122"/>
              </a:rPr>
              <a:t>成本计算估价法</a:t>
            </a:r>
            <a:endParaRPr lang="zh-CN" altLang="en-US" sz="1600" dirty="0">
              <a:solidFill>
                <a:srgbClr val="000000"/>
              </a:solidFill>
              <a:latin typeface="楷体_GB2312" pitchFamily="1" charset="-122"/>
              <a:ea typeface="楷体_GB2312" pitchFamily="1" charset="-122"/>
            </a:endParaRPr>
          </a:p>
        </p:txBody>
      </p:sp>
      <p:sp>
        <p:nvSpPr>
          <p:cNvPr id="53255" name="矩形 53254"/>
          <p:cNvSpPr/>
          <p:nvPr/>
        </p:nvSpPr>
        <p:spPr>
          <a:xfrm>
            <a:off x="4932363" y="3689350"/>
            <a:ext cx="1843087" cy="244475"/>
          </a:xfrm>
          <a:prstGeom prst="rect">
            <a:avLst/>
          </a:prstGeom>
          <a:noFill/>
          <a:ln w="9525">
            <a:noFill/>
          </a:ln>
        </p:spPr>
        <p:txBody>
          <a:bodyPr wrap="none" lIns="0" tIns="0" rIns="0" bIns="0">
            <a:spAutoFit/>
          </a:bodyPr>
          <a:p>
            <a:r>
              <a:rPr lang="zh-CN" altLang="en-US" sz="1600" dirty="0">
                <a:solidFill>
                  <a:srgbClr val="000000"/>
                </a:solidFill>
                <a:latin typeface="楷体_GB2312" pitchFamily="1" charset="-122"/>
                <a:ea typeface="楷体_GB2312" pitchFamily="1" charset="-122"/>
              </a:rPr>
              <a:t>系列设备插入估价法</a:t>
            </a:r>
            <a:endParaRPr lang="zh-CN" altLang="en-US" sz="1600" dirty="0">
              <a:solidFill>
                <a:srgbClr val="000000"/>
              </a:solidFill>
              <a:latin typeface="楷体_GB2312" pitchFamily="1" charset="-122"/>
              <a:ea typeface="楷体_GB2312" pitchFamily="1" charset="-122"/>
            </a:endParaRPr>
          </a:p>
        </p:txBody>
      </p:sp>
      <p:sp>
        <p:nvSpPr>
          <p:cNvPr id="53256" name="矩形 53255"/>
          <p:cNvSpPr/>
          <p:nvPr/>
        </p:nvSpPr>
        <p:spPr>
          <a:xfrm>
            <a:off x="4878388" y="4408488"/>
            <a:ext cx="1433512" cy="244475"/>
          </a:xfrm>
          <a:prstGeom prst="rect">
            <a:avLst/>
          </a:prstGeom>
          <a:noFill/>
          <a:ln w="9525">
            <a:noFill/>
          </a:ln>
        </p:spPr>
        <p:txBody>
          <a:bodyPr wrap="none" lIns="0" tIns="0" rIns="0" bIns="0">
            <a:spAutoFit/>
          </a:bodyPr>
          <a:p>
            <a:r>
              <a:rPr lang="zh-CN" altLang="en-US" sz="1600" dirty="0">
                <a:solidFill>
                  <a:srgbClr val="000000"/>
                </a:solidFill>
                <a:latin typeface="楷体_GB2312" pitchFamily="1" charset="-122"/>
                <a:ea typeface="楷体_GB2312" pitchFamily="1" charset="-122"/>
              </a:rPr>
              <a:t>分布组合估价法</a:t>
            </a:r>
            <a:endParaRPr lang="zh-CN" altLang="en-US" sz="1600" dirty="0">
              <a:solidFill>
                <a:schemeClr val="tx1"/>
              </a:solidFill>
              <a:latin typeface="楷体_GB2312" pitchFamily="1" charset="-122"/>
              <a:ea typeface="楷体_GB2312" pitchFamily="1" charset="-122"/>
            </a:endParaRPr>
          </a:p>
        </p:txBody>
      </p:sp>
      <p:sp>
        <p:nvSpPr>
          <p:cNvPr id="53257" name="矩形 53256"/>
          <p:cNvSpPr/>
          <p:nvPr/>
        </p:nvSpPr>
        <p:spPr>
          <a:xfrm>
            <a:off x="4932363" y="5272088"/>
            <a:ext cx="1023937" cy="244475"/>
          </a:xfrm>
          <a:prstGeom prst="rect">
            <a:avLst/>
          </a:prstGeom>
          <a:noFill/>
          <a:ln w="9525">
            <a:noFill/>
          </a:ln>
        </p:spPr>
        <p:txBody>
          <a:bodyPr wrap="none" lIns="0" tIns="0" rIns="0" bIns="0">
            <a:spAutoFit/>
          </a:bodyPr>
          <a:p>
            <a:r>
              <a:rPr lang="zh-CN" altLang="en-US" sz="1600" dirty="0">
                <a:solidFill>
                  <a:srgbClr val="000000"/>
                </a:solidFill>
                <a:latin typeface="楷体_GB2312" pitchFamily="1" charset="-122"/>
                <a:ea typeface="楷体_GB2312" pitchFamily="1" charset="-122"/>
              </a:rPr>
              <a:t>定额估价法</a:t>
            </a:r>
            <a:endParaRPr lang="zh-CN" altLang="en-US" sz="1600" dirty="0">
              <a:solidFill>
                <a:schemeClr val="tx1"/>
              </a:solidFill>
              <a:latin typeface="楷体_GB2312" pitchFamily="1" charset="-122"/>
              <a:ea typeface="楷体_GB2312" pitchFamily="1" charset="-122"/>
            </a:endParaRPr>
          </a:p>
        </p:txBody>
      </p:sp>
      <p:sp>
        <p:nvSpPr>
          <p:cNvPr id="53258" name="矩形 53257"/>
          <p:cNvSpPr/>
          <p:nvPr/>
        </p:nvSpPr>
        <p:spPr>
          <a:xfrm>
            <a:off x="7667625" y="3617913"/>
            <a:ext cx="1150938" cy="1466850"/>
          </a:xfrm>
          <a:prstGeom prst="rect">
            <a:avLst/>
          </a:prstGeom>
          <a:noFill/>
          <a:ln w="9525">
            <a:noFill/>
          </a:ln>
        </p:spPr>
        <p:txBody>
          <a:bodyPr lIns="0" tIns="0" rIns="0" bIns="0">
            <a:spAutoFit/>
          </a:bodyPr>
          <a:p>
            <a:r>
              <a:rPr lang="zh-CN" altLang="en-US" sz="1600" dirty="0">
                <a:solidFill>
                  <a:srgbClr val="000000"/>
                </a:solidFill>
                <a:latin typeface="宋体" panose="02010600030101010101" pitchFamily="2" charset="-122"/>
                <a:ea typeface="楷体_GB2312" pitchFamily="1" charset="-122"/>
              </a:rPr>
              <a:t>无论采用哪种方</a:t>
            </a:r>
            <a:r>
              <a:rPr lang="zh-CN" altLang="en-US" sz="1600" dirty="0">
                <a:solidFill>
                  <a:srgbClr val="000000"/>
                </a:solidFill>
                <a:latin typeface="Arial" panose="020B0604020202020204" pitchFamily="34" charset="0"/>
                <a:ea typeface="楷体_GB2312" pitchFamily="1" charset="-122"/>
              </a:rPr>
              <a:t>法，都应使非标准设备计价接近实际出厂价</a:t>
            </a:r>
            <a:endParaRPr lang="zh-CN" altLang="en-US" sz="1600" dirty="0">
              <a:solidFill>
                <a:srgbClr val="000000"/>
              </a:solidFill>
              <a:latin typeface="Arial" panose="020B0604020202020204" pitchFamily="34" charset="0"/>
              <a:ea typeface="楷体_GB2312" pitchFamily="1" charset="-122"/>
            </a:endParaRPr>
          </a:p>
        </p:txBody>
      </p:sp>
      <p:sp>
        <p:nvSpPr>
          <p:cNvPr id="53259" name="矩形 53258"/>
          <p:cNvSpPr/>
          <p:nvPr/>
        </p:nvSpPr>
        <p:spPr>
          <a:xfrm>
            <a:off x="4830763" y="892175"/>
            <a:ext cx="2146300" cy="757238"/>
          </a:xfrm>
          <a:prstGeom prst="rect">
            <a:avLst/>
          </a:prstGeom>
          <a:noFill/>
          <a:ln w="4763" cap="rnd" cmpd="sng">
            <a:solidFill>
              <a:srgbClr val="FFFFFF"/>
            </a:solidFill>
            <a:prstDash val="solid"/>
            <a:miter/>
            <a:headEnd type="none" w="med" len="med"/>
            <a:tailEnd type="none" w="med" len="med"/>
          </a:ln>
        </p:spPr>
        <p:txBody>
          <a:bodyPr/>
          <a:p>
            <a:endParaRPr lang="zh-CN" altLang="en-US"/>
          </a:p>
        </p:txBody>
      </p:sp>
      <p:sp>
        <p:nvSpPr>
          <p:cNvPr id="53260" name="矩形 53259"/>
          <p:cNvSpPr/>
          <p:nvPr/>
        </p:nvSpPr>
        <p:spPr>
          <a:xfrm>
            <a:off x="4856163" y="1706563"/>
            <a:ext cx="2252662" cy="244475"/>
          </a:xfrm>
          <a:prstGeom prst="rect">
            <a:avLst/>
          </a:prstGeom>
          <a:noFill/>
          <a:ln w="9525">
            <a:noFill/>
          </a:ln>
        </p:spPr>
        <p:txBody>
          <a:bodyPr wrap="none" lIns="0" tIns="0" rIns="0" bIns="0">
            <a:spAutoFit/>
          </a:bodyPr>
          <a:p>
            <a:r>
              <a:rPr lang="zh-CN" altLang="en-US" sz="1600" dirty="0">
                <a:solidFill>
                  <a:srgbClr val="000000"/>
                </a:solidFill>
                <a:latin typeface="宋体" panose="02010600030101010101" pitchFamily="2" charset="-122"/>
                <a:ea typeface="楷体_GB2312" pitchFamily="1" charset="-122"/>
              </a:rPr>
              <a:t>一般采用带有备件的原价</a:t>
            </a:r>
            <a:endParaRPr lang="zh-CN" altLang="en-US" sz="1600" dirty="0">
              <a:solidFill>
                <a:schemeClr val="tx1"/>
              </a:solidFill>
              <a:latin typeface="Arial" panose="020B0604020202020204" pitchFamily="34" charset="0"/>
              <a:ea typeface="楷体_GB2312" pitchFamily="1" charset="-122"/>
            </a:endParaRPr>
          </a:p>
        </p:txBody>
      </p:sp>
      <p:sp>
        <p:nvSpPr>
          <p:cNvPr id="53261" name="直接连接符 53260"/>
          <p:cNvSpPr/>
          <p:nvPr/>
        </p:nvSpPr>
        <p:spPr>
          <a:xfrm>
            <a:off x="4500563" y="1843088"/>
            <a:ext cx="279400" cy="1587"/>
          </a:xfrm>
          <a:prstGeom prst="line">
            <a:avLst/>
          </a:prstGeom>
          <a:ln w="4763" cap="rnd" cmpd="sng">
            <a:solidFill>
              <a:srgbClr val="1A1A1A"/>
            </a:solidFill>
            <a:prstDash val="solid"/>
            <a:headEnd type="none" w="med" len="med"/>
            <a:tailEnd type="none" w="med" len="med"/>
          </a:ln>
        </p:spPr>
      </p:sp>
      <p:grpSp>
        <p:nvGrpSpPr>
          <p:cNvPr id="53262" name="组合 53261"/>
          <p:cNvGrpSpPr/>
          <p:nvPr/>
        </p:nvGrpSpPr>
        <p:grpSpPr>
          <a:xfrm>
            <a:off x="2124075" y="1771650"/>
            <a:ext cx="503238" cy="2520950"/>
            <a:chOff x="0" y="0"/>
            <a:chExt cx="317" cy="1588"/>
          </a:xfrm>
        </p:grpSpPr>
        <p:sp>
          <p:nvSpPr>
            <p:cNvPr id="53263" name="直接连接符 53262"/>
            <p:cNvSpPr/>
            <p:nvPr/>
          </p:nvSpPr>
          <p:spPr>
            <a:xfrm>
              <a:off x="136" y="0"/>
              <a:ext cx="181" cy="0"/>
            </a:xfrm>
            <a:prstGeom prst="line">
              <a:avLst/>
            </a:prstGeom>
            <a:ln w="9525" cap="flat" cmpd="sng">
              <a:solidFill>
                <a:schemeClr val="tx1"/>
              </a:solidFill>
              <a:prstDash val="solid"/>
              <a:headEnd type="none" w="med" len="med"/>
              <a:tailEnd type="none" w="med" len="med"/>
            </a:ln>
          </p:spPr>
        </p:sp>
        <p:grpSp>
          <p:nvGrpSpPr>
            <p:cNvPr id="53264" name="组合 53263"/>
            <p:cNvGrpSpPr/>
            <p:nvPr/>
          </p:nvGrpSpPr>
          <p:grpSpPr>
            <a:xfrm>
              <a:off x="0" y="0"/>
              <a:ext cx="317" cy="1588"/>
              <a:chOff x="0" y="0"/>
              <a:chExt cx="317" cy="1588"/>
            </a:xfrm>
          </p:grpSpPr>
          <p:sp>
            <p:nvSpPr>
              <p:cNvPr id="53265" name="直接连接符 53264"/>
              <p:cNvSpPr/>
              <p:nvPr/>
            </p:nvSpPr>
            <p:spPr>
              <a:xfrm>
                <a:off x="0" y="817"/>
                <a:ext cx="137" cy="0"/>
              </a:xfrm>
              <a:prstGeom prst="line">
                <a:avLst/>
              </a:prstGeom>
              <a:ln w="9525" cap="flat" cmpd="sng">
                <a:solidFill>
                  <a:schemeClr val="tx1"/>
                </a:solidFill>
                <a:prstDash val="solid"/>
                <a:headEnd type="none" w="med" len="med"/>
                <a:tailEnd type="none" w="med" len="med"/>
              </a:ln>
            </p:spPr>
          </p:sp>
          <p:sp>
            <p:nvSpPr>
              <p:cNvPr id="53266" name="直接连接符 53265"/>
              <p:cNvSpPr/>
              <p:nvPr/>
            </p:nvSpPr>
            <p:spPr>
              <a:xfrm>
                <a:off x="136" y="0"/>
                <a:ext cx="0" cy="1588"/>
              </a:xfrm>
              <a:prstGeom prst="line">
                <a:avLst/>
              </a:prstGeom>
              <a:ln w="9525" cap="flat" cmpd="sng">
                <a:solidFill>
                  <a:schemeClr val="tx1"/>
                </a:solidFill>
                <a:prstDash val="solid"/>
                <a:headEnd type="none" w="med" len="med"/>
                <a:tailEnd type="none" w="med" len="med"/>
              </a:ln>
            </p:spPr>
          </p:sp>
          <p:sp>
            <p:nvSpPr>
              <p:cNvPr id="53267" name="直接连接符 53266"/>
              <p:cNvSpPr/>
              <p:nvPr/>
            </p:nvSpPr>
            <p:spPr>
              <a:xfrm>
                <a:off x="136" y="1588"/>
                <a:ext cx="181" cy="0"/>
              </a:xfrm>
              <a:prstGeom prst="line">
                <a:avLst/>
              </a:prstGeom>
              <a:ln w="9525" cap="flat" cmpd="sng">
                <a:solidFill>
                  <a:schemeClr val="tx1"/>
                </a:solidFill>
                <a:prstDash val="solid"/>
                <a:headEnd type="none" w="med" len="med"/>
                <a:tailEnd type="none" w="med" len="med"/>
              </a:ln>
            </p:spPr>
          </p:sp>
        </p:grpSp>
      </p:grpSp>
      <p:grpSp>
        <p:nvGrpSpPr>
          <p:cNvPr id="53268" name="组合 53267"/>
          <p:cNvGrpSpPr/>
          <p:nvPr/>
        </p:nvGrpSpPr>
        <p:grpSpPr>
          <a:xfrm>
            <a:off x="4500563" y="3141663"/>
            <a:ext cx="358775" cy="2232025"/>
            <a:chOff x="0" y="0"/>
            <a:chExt cx="226" cy="1406"/>
          </a:xfrm>
        </p:grpSpPr>
        <p:sp>
          <p:nvSpPr>
            <p:cNvPr id="53269" name="直接连接符 53268"/>
            <p:cNvSpPr/>
            <p:nvPr/>
          </p:nvSpPr>
          <p:spPr>
            <a:xfrm>
              <a:off x="90" y="0"/>
              <a:ext cx="136" cy="0"/>
            </a:xfrm>
            <a:prstGeom prst="line">
              <a:avLst/>
            </a:prstGeom>
            <a:ln w="9525" cap="flat" cmpd="sng">
              <a:solidFill>
                <a:schemeClr val="tx1"/>
              </a:solidFill>
              <a:prstDash val="solid"/>
              <a:headEnd type="none" w="med" len="med"/>
              <a:tailEnd type="none" w="med" len="med"/>
            </a:ln>
          </p:spPr>
        </p:sp>
        <p:grpSp>
          <p:nvGrpSpPr>
            <p:cNvPr id="53270" name="组合 53269"/>
            <p:cNvGrpSpPr/>
            <p:nvPr/>
          </p:nvGrpSpPr>
          <p:grpSpPr>
            <a:xfrm>
              <a:off x="0" y="0"/>
              <a:ext cx="226" cy="1406"/>
              <a:chOff x="0" y="0"/>
              <a:chExt cx="226" cy="1406"/>
            </a:xfrm>
          </p:grpSpPr>
          <p:sp>
            <p:nvSpPr>
              <p:cNvPr id="53271" name="直接连接符 53270"/>
              <p:cNvSpPr/>
              <p:nvPr/>
            </p:nvSpPr>
            <p:spPr>
              <a:xfrm>
                <a:off x="0" y="771"/>
                <a:ext cx="90" cy="0"/>
              </a:xfrm>
              <a:prstGeom prst="line">
                <a:avLst/>
              </a:prstGeom>
              <a:ln w="9525" cap="flat" cmpd="sng">
                <a:solidFill>
                  <a:schemeClr val="tx1"/>
                </a:solidFill>
                <a:prstDash val="solid"/>
                <a:headEnd type="none" w="med" len="med"/>
                <a:tailEnd type="none" w="med" len="med"/>
              </a:ln>
            </p:spPr>
          </p:sp>
          <p:sp>
            <p:nvSpPr>
              <p:cNvPr id="53272" name="直接连接符 53271"/>
              <p:cNvSpPr/>
              <p:nvPr/>
            </p:nvSpPr>
            <p:spPr>
              <a:xfrm>
                <a:off x="90" y="0"/>
                <a:ext cx="0" cy="1406"/>
              </a:xfrm>
              <a:prstGeom prst="line">
                <a:avLst/>
              </a:prstGeom>
              <a:ln w="9525" cap="flat" cmpd="sng">
                <a:solidFill>
                  <a:schemeClr val="tx1"/>
                </a:solidFill>
                <a:prstDash val="solid"/>
                <a:headEnd type="none" w="med" len="med"/>
                <a:tailEnd type="none" w="med" len="med"/>
              </a:ln>
            </p:spPr>
          </p:sp>
          <p:sp>
            <p:nvSpPr>
              <p:cNvPr id="53273" name="直接连接符 53272"/>
              <p:cNvSpPr/>
              <p:nvPr/>
            </p:nvSpPr>
            <p:spPr>
              <a:xfrm>
                <a:off x="90" y="408"/>
                <a:ext cx="136" cy="0"/>
              </a:xfrm>
              <a:prstGeom prst="line">
                <a:avLst/>
              </a:prstGeom>
              <a:ln w="9525" cap="flat" cmpd="sng">
                <a:solidFill>
                  <a:schemeClr val="tx1"/>
                </a:solidFill>
                <a:prstDash val="solid"/>
                <a:headEnd type="none" w="med" len="med"/>
                <a:tailEnd type="none" w="med" len="med"/>
              </a:ln>
            </p:spPr>
          </p:sp>
          <p:sp>
            <p:nvSpPr>
              <p:cNvPr id="53274" name="直接连接符 53273"/>
              <p:cNvSpPr/>
              <p:nvPr/>
            </p:nvSpPr>
            <p:spPr>
              <a:xfrm>
                <a:off x="90" y="862"/>
                <a:ext cx="136" cy="0"/>
              </a:xfrm>
              <a:prstGeom prst="line">
                <a:avLst/>
              </a:prstGeom>
              <a:ln w="9525" cap="flat" cmpd="sng">
                <a:solidFill>
                  <a:schemeClr val="tx1"/>
                </a:solidFill>
                <a:prstDash val="solid"/>
                <a:headEnd type="none" w="med" len="med"/>
                <a:tailEnd type="none" w="med" len="med"/>
              </a:ln>
            </p:spPr>
          </p:sp>
        </p:grpSp>
        <p:sp>
          <p:nvSpPr>
            <p:cNvPr id="53275" name="直接连接符 53274"/>
            <p:cNvSpPr/>
            <p:nvPr/>
          </p:nvSpPr>
          <p:spPr>
            <a:xfrm>
              <a:off x="90" y="1406"/>
              <a:ext cx="136" cy="0"/>
            </a:xfrm>
            <a:prstGeom prst="line">
              <a:avLst/>
            </a:prstGeom>
            <a:ln w="9525" cap="flat" cmpd="sng">
              <a:solidFill>
                <a:schemeClr val="tx1"/>
              </a:solidFill>
              <a:prstDash val="solid"/>
              <a:headEnd type="none" w="med" len="med"/>
              <a:tailEnd type="none" w="med" len="med"/>
            </a:ln>
          </p:spPr>
        </p:sp>
      </p:grpSp>
      <p:grpSp>
        <p:nvGrpSpPr>
          <p:cNvPr id="53276" name="组合 53275"/>
          <p:cNvGrpSpPr/>
          <p:nvPr/>
        </p:nvGrpSpPr>
        <p:grpSpPr>
          <a:xfrm>
            <a:off x="6877050" y="3140075"/>
            <a:ext cx="647700" cy="2305050"/>
            <a:chOff x="0" y="0"/>
            <a:chExt cx="408" cy="1452"/>
          </a:xfrm>
        </p:grpSpPr>
        <p:sp>
          <p:nvSpPr>
            <p:cNvPr id="53277" name="直接连接符 53276"/>
            <p:cNvSpPr/>
            <p:nvPr/>
          </p:nvSpPr>
          <p:spPr>
            <a:xfrm>
              <a:off x="0" y="0"/>
              <a:ext cx="136" cy="0"/>
            </a:xfrm>
            <a:prstGeom prst="line">
              <a:avLst/>
            </a:prstGeom>
            <a:ln w="9525" cap="flat" cmpd="sng">
              <a:solidFill>
                <a:schemeClr val="tx1"/>
              </a:solidFill>
              <a:prstDash val="solid"/>
              <a:headEnd type="none" w="med" len="med"/>
              <a:tailEnd type="none" w="med" len="med"/>
            </a:ln>
          </p:spPr>
        </p:sp>
        <p:grpSp>
          <p:nvGrpSpPr>
            <p:cNvPr id="53278" name="组合 53277"/>
            <p:cNvGrpSpPr/>
            <p:nvPr/>
          </p:nvGrpSpPr>
          <p:grpSpPr>
            <a:xfrm>
              <a:off x="0" y="0"/>
              <a:ext cx="408" cy="1452"/>
              <a:chOff x="0" y="0"/>
              <a:chExt cx="408" cy="1452"/>
            </a:xfrm>
          </p:grpSpPr>
          <p:sp>
            <p:nvSpPr>
              <p:cNvPr id="53279" name="直接连接符 53278"/>
              <p:cNvSpPr/>
              <p:nvPr/>
            </p:nvSpPr>
            <p:spPr>
              <a:xfrm>
                <a:off x="136" y="0"/>
                <a:ext cx="0" cy="1452"/>
              </a:xfrm>
              <a:prstGeom prst="line">
                <a:avLst/>
              </a:prstGeom>
              <a:ln w="9525" cap="flat" cmpd="sng">
                <a:solidFill>
                  <a:schemeClr val="tx1"/>
                </a:solidFill>
                <a:prstDash val="solid"/>
                <a:headEnd type="none" w="med" len="med"/>
                <a:tailEnd type="none" w="med" len="med"/>
              </a:ln>
            </p:spPr>
          </p:sp>
          <p:sp>
            <p:nvSpPr>
              <p:cNvPr id="53280" name="直接连接符 53279"/>
              <p:cNvSpPr/>
              <p:nvPr/>
            </p:nvSpPr>
            <p:spPr>
              <a:xfrm>
                <a:off x="136" y="771"/>
                <a:ext cx="272" cy="0"/>
              </a:xfrm>
              <a:prstGeom prst="line">
                <a:avLst/>
              </a:prstGeom>
              <a:ln w="9525" cap="flat" cmpd="sng">
                <a:solidFill>
                  <a:schemeClr val="tx1"/>
                </a:solidFill>
                <a:prstDash val="solid"/>
                <a:headEnd type="none" w="med" len="med"/>
                <a:tailEnd type="none" w="med" len="med"/>
              </a:ln>
            </p:spPr>
          </p:sp>
          <p:sp>
            <p:nvSpPr>
              <p:cNvPr id="53281" name="直接连接符 53280"/>
              <p:cNvSpPr/>
              <p:nvPr/>
            </p:nvSpPr>
            <p:spPr>
              <a:xfrm>
                <a:off x="0" y="454"/>
                <a:ext cx="136" cy="0"/>
              </a:xfrm>
              <a:prstGeom prst="line">
                <a:avLst/>
              </a:prstGeom>
              <a:ln w="9525" cap="flat" cmpd="sng">
                <a:solidFill>
                  <a:schemeClr val="tx1"/>
                </a:solidFill>
                <a:prstDash val="solid"/>
                <a:headEnd type="none" w="med" len="med"/>
                <a:tailEnd type="none" w="med" len="med"/>
              </a:ln>
            </p:spPr>
          </p:sp>
          <p:sp>
            <p:nvSpPr>
              <p:cNvPr id="53282" name="直接连接符 53281"/>
              <p:cNvSpPr/>
              <p:nvPr/>
            </p:nvSpPr>
            <p:spPr>
              <a:xfrm>
                <a:off x="0" y="953"/>
                <a:ext cx="136" cy="0"/>
              </a:xfrm>
              <a:prstGeom prst="line">
                <a:avLst/>
              </a:prstGeom>
              <a:ln w="9525" cap="flat" cmpd="sng">
                <a:solidFill>
                  <a:schemeClr val="tx1"/>
                </a:solidFill>
                <a:prstDash val="solid"/>
                <a:headEnd type="none" w="med" len="med"/>
                <a:tailEnd type="none" w="med" len="med"/>
              </a:ln>
            </p:spPr>
          </p:sp>
          <p:sp>
            <p:nvSpPr>
              <p:cNvPr id="53283" name="直接连接符 53282"/>
              <p:cNvSpPr/>
              <p:nvPr/>
            </p:nvSpPr>
            <p:spPr>
              <a:xfrm>
                <a:off x="0" y="1452"/>
                <a:ext cx="136" cy="0"/>
              </a:xfrm>
              <a:prstGeom prst="line">
                <a:avLst/>
              </a:prstGeom>
              <a:ln w="9525" cap="flat" cmpd="sng">
                <a:solidFill>
                  <a:schemeClr val="tx1"/>
                </a:solidFill>
                <a:prstDash val="solid"/>
                <a:headEnd type="none" w="med" len="med"/>
                <a:tailEnd type="none" w="med" len="med"/>
              </a:ln>
            </p:spPr>
          </p:sp>
        </p:grpSp>
      </p:grpSp>
      <p:sp>
        <p:nvSpPr>
          <p:cNvPr id="53284" name="文本框 53283"/>
          <p:cNvSpPr txBox="1"/>
          <p:nvPr/>
        </p:nvSpPr>
        <p:spPr>
          <a:xfrm>
            <a:off x="323850" y="333375"/>
            <a:ext cx="8001000" cy="828675"/>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四、教学实施</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3250">
                                            <p:txEl>
                                              <p:charRg st="0" end="13"/>
                                            </p:txEl>
                                          </p:spTgt>
                                        </p:tgtEl>
                                        <p:attrNameLst>
                                          <p:attrName>style.visibility</p:attrName>
                                        </p:attrNameLst>
                                      </p:cBhvr>
                                      <p:to>
                                        <p:strVal val="visible"/>
                                      </p:to>
                                    </p:set>
                                    <p:anim calcmode="lin" valueType="num">
                                      <p:cBhvr>
                                        <p:cTn id="7" dur="500" fill="hold"/>
                                        <p:tgtEl>
                                          <p:spTgt spid="53250">
                                            <p:txEl>
                                              <p:charRg st="0" end="13"/>
                                            </p:txEl>
                                          </p:spTgt>
                                        </p:tgtEl>
                                        <p:attrNameLst>
                                          <p:attrName>ppt_w</p:attrName>
                                        </p:attrNameLst>
                                      </p:cBhvr>
                                      <p:tavLst>
                                        <p:tav tm="0">
                                          <p:val>
                                            <p:fltVal val="0.000000"/>
                                          </p:val>
                                        </p:tav>
                                        <p:tav tm="100000">
                                          <p:val>
                                            <p:strVal val="#ppt_w"/>
                                          </p:val>
                                        </p:tav>
                                      </p:tavLst>
                                    </p:anim>
                                    <p:anim calcmode="lin" valueType="num">
                                      <p:cBhvr>
                                        <p:cTn id="8" dur="500" fill="hold"/>
                                        <p:tgtEl>
                                          <p:spTgt spid="53250">
                                            <p:txEl>
                                              <p:charRg st="0" end="13"/>
                                            </p:txEl>
                                          </p:spTgt>
                                        </p:tgtEl>
                                        <p:attrNameLst>
                                          <p:attrName>ppt_h</p:attrName>
                                        </p:attrNameLst>
                                      </p:cBhvr>
                                      <p:tavLst>
                                        <p:tav tm="0">
                                          <p:val>
                                            <p:fltVal val="0.000000"/>
                                          </p:val>
                                        </p:tav>
                                        <p:tav tm="100000">
                                          <p:val>
                                            <p:strVal val="#ppt_h"/>
                                          </p:val>
                                        </p:tav>
                                      </p:tavLst>
                                    </p:anim>
                                    <p:animEffect transition="in" filter="fade">
                                      <p:cBhvr>
                                        <p:cTn id="9" dur="500"/>
                                        <p:tgtEl>
                                          <p:spTgt spid="53250">
                                            <p:txEl>
                                              <p:charRg st="0" end="1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3262"/>
                                        </p:tgtEl>
                                        <p:attrNameLst>
                                          <p:attrName>style.visibility</p:attrName>
                                        </p:attrNameLst>
                                      </p:cBhvr>
                                      <p:to>
                                        <p:strVal val="visible"/>
                                      </p:to>
                                    </p:set>
                                    <p:anim calcmode="lin" valueType="num">
                                      <p:cBhvr additive="base">
                                        <p:cTn id="14" dur="500" fill="hold"/>
                                        <p:tgtEl>
                                          <p:spTgt spid="53262"/>
                                        </p:tgtEl>
                                        <p:attrNameLst>
                                          <p:attrName>ppt_x</p:attrName>
                                        </p:attrNameLst>
                                      </p:cBhvr>
                                      <p:tavLst>
                                        <p:tav tm="0">
                                          <p:val>
                                            <p:strVal val="0-#ppt_w/2"/>
                                          </p:val>
                                        </p:tav>
                                        <p:tav tm="100000">
                                          <p:val>
                                            <p:strVal val="#ppt_x"/>
                                          </p:val>
                                        </p:tav>
                                      </p:tavLst>
                                    </p:anim>
                                    <p:anim calcmode="lin" valueType="num">
                                      <p:cBhvr additive="base">
                                        <p:cTn id="15" dur="500" fill="hold"/>
                                        <p:tgtEl>
                                          <p:spTgt spid="53262"/>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53251"/>
                                        </p:tgtEl>
                                        <p:attrNameLst>
                                          <p:attrName>style.visibility</p:attrName>
                                        </p:attrNameLst>
                                      </p:cBhvr>
                                      <p:to>
                                        <p:strVal val="visible"/>
                                      </p:to>
                                    </p:set>
                                    <p:anim calcmode="lin" valueType="num">
                                      <p:cBhvr>
                                        <p:cTn id="19" dur="500" fill="hold"/>
                                        <p:tgtEl>
                                          <p:spTgt spid="53251"/>
                                        </p:tgtEl>
                                        <p:attrNameLst>
                                          <p:attrName>ppt_w</p:attrName>
                                        </p:attrNameLst>
                                      </p:cBhvr>
                                      <p:tavLst>
                                        <p:tav tm="0">
                                          <p:val>
                                            <p:fltVal val="0.000000"/>
                                          </p:val>
                                        </p:tav>
                                        <p:tav tm="100000">
                                          <p:val>
                                            <p:strVal val="#ppt_w"/>
                                          </p:val>
                                        </p:tav>
                                      </p:tavLst>
                                    </p:anim>
                                    <p:anim calcmode="lin" valueType="num">
                                      <p:cBhvr>
                                        <p:cTn id="20" dur="500" fill="hold"/>
                                        <p:tgtEl>
                                          <p:spTgt spid="53251"/>
                                        </p:tgtEl>
                                        <p:attrNameLst>
                                          <p:attrName>ppt_h</p:attrName>
                                        </p:attrNameLst>
                                      </p:cBhvr>
                                      <p:tavLst>
                                        <p:tav tm="0">
                                          <p:val>
                                            <p:fltVal val="0.000000"/>
                                          </p:val>
                                        </p:tav>
                                        <p:tav tm="100000">
                                          <p:val>
                                            <p:strVal val="#ppt_h"/>
                                          </p:val>
                                        </p:tav>
                                      </p:tavLst>
                                    </p:anim>
                                    <p:animEffect transition="in" filter="fade">
                                      <p:cBhvr>
                                        <p:cTn id="21" dur="500"/>
                                        <p:tgtEl>
                                          <p:spTgt spid="53251"/>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53253"/>
                                        </p:tgtEl>
                                        <p:attrNameLst>
                                          <p:attrName>style.visibility</p:attrName>
                                        </p:attrNameLst>
                                      </p:cBhvr>
                                      <p:to>
                                        <p:strVal val="visible"/>
                                      </p:to>
                                    </p:set>
                                    <p:anim calcmode="lin" valueType="num">
                                      <p:cBhvr>
                                        <p:cTn id="25" dur="500" fill="hold"/>
                                        <p:tgtEl>
                                          <p:spTgt spid="53253"/>
                                        </p:tgtEl>
                                        <p:attrNameLst>
                                          <p:attrName>ppt_w</p:attrName>
                                        </p:attrNameLst>
                                      </p:cBhvr>
                                      <p:tavLst>
                                        <p:tav tm="0">
                                          <p:val>
                                            <p:fltVal val="0.000000"/>
                                          </p:val>
                                        </p:tav>
                                        <p:tav tm="100000">
                                          <p:val>
                                            <p:strVal val="#ppt_w"/>
                                          </p:val>
                                        </p:tav>
                                      </p:tavLst>
                                    </p:anim>
                                    <p:anim calcmode="lin" valueType="num">
                                      <p:cBhvr>
                                        <p:cTn id="26" dur="500" fill="hold"/>
                                        <p:tgtEl>
                                          <p:spTgt spid="53253"/>
                                        </p:tgtEl>
                                        <p:attrNameLst>
                                          <p:attrName>ppt_h</p:attrName>
                                        </p:attrNameLst>
                                      </p:cBhvr>
                                      <p:tavLst>
                                        <p:tav tm="0">
                                          <p:val>
                                            <p:fltVal val="0.000000"/>
                                          </p:val>
                                        </p:tav>
                                        <p:tav tm="100000">
                                          <p:val>
                                            <p:strVal val="#ppt_h"/>
                                          </p:val>
                                        </p:tav>
                                      </p:tavLst>
                                    </p:anim>
                                    <p:animEffect transition="in" filter="fade">
                                      <p:cBhvr>
                                        <p:cTn id="27" dur="500"/>
                                        <p:tgtEl>
                                          <p:spTgt spid="5325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3260"/>
                                        </p:tgtEl>
                                        <p:attrNameLst>
                                          <p:attrName>style.visibility</p:attrName>
                                        </p:attrNameLst>
                                      </p:cBhvr>
                                      <p:to>
                                        <p:strVal val="visible"/>
                                      </p:to>
                                    </p:set>
                                    <p:anim calcmode="lin" valueType="num">
                                      <p:cBhvr>
                                        <p:cTn id="32" dur="500" fill="hold"/>
                                        <p:tgtEl>
                                          <p:spTgt spid="53260"/>
                                        </p:tgtEl>
                                        <p:attrNameLst>
                                          <p:attrName>ppt_w</p:attrName>
                                        </p:attrNameLst>
                                      </p:cBhvr>
                                      <p:tavLst>
                                        <p:tav tm="0">
                                          <p:val>
                                            <p:fltVal val="0.000000"/>
                                          </p:val>
                                        </p:tav>
                                        <p:tav tm="100000">
                                          <p:val>
                                            <p:strVal val="#ppt_w"/>
                                          </p:val>
                                        </p:tav>
                                      </p:tavLst>
                                    </p:anim>
                                    <p:anim calcmode="lin" valueType="num">
                                      <p:cBhvr>
                                        <p:cTn id="33" dur="500" fill="hold"/>
                                        <p:tgtEl>
                                          <p:spTgt spid="53260"/>
                                        </p:tgtEl>
                                        <p:attrNameLst>
                                          <p:attrName>ppt_h</p:attrName>
                                        </p:attrNameLst>
                                      </p:cBhvr>
                                      <p:tavLst>
                                        <p:tav tm="0">
                                          <p:val>
                                            <p:fltVal val="0.000000"/>
                                          </p:val>
                                        </p:tav>
                                        <p:tav tm="100000">
                                          <p:val>
                                            <p:strVal val="#ppt_h"/>
                                          </p:val>
                                        </p:tav>
                                      </p:tavLst>
                                    </p:anim>
                                    <p:animEffect transition="in" filter="fade">
                                      <p:cBhvr>
                                        <p:cTn id="34" dur="500"/>
                                        <p:tgtEl>
                                          <p:spTgt spid="53260"/>
                                        </p:tgtEl>
                                      </p:cBhvr>
                                    </p:animEffect>
                                  </p:childTnLst>
                                </p:cTn>
                              </p:par>
                              <p:par>
                                <p:cTn id="35" presetID="1" presetClass="entr" presetSubtype="0" fill="hold" nodeType="withEffect">
                                  <p:stCondLst>
                                    <p:cond delay="0"/>
                                  </p:stCondLst>
                                  <p:childTnLst>
                                    <p:set>
                                      <p:cBhvr>
                                        <p:cTn id="36" dur="1" fill="hold">
                                          <p:stCondLst>
                                            <p:cond delay="0"/>
                                          </p:stCondLst>
                                        </p:cTn>
                                        <p:tgtEl>
                                          <p:spTgt spid="532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3268"/>
                                        </p:tgtEl>
                                        <p:attrNameLst>
                                          <p:attrName>style.visibility</p:attrName>
                                        </p:attrNameLst>
                                      </p:cBhvr>
                                      <p:to>
                                        <p:strVal val="visible"/>
                                      </p:to>
                                    </p:set>
                                    <p:anim calcmode="lin" valueType="num">
                                      <p:cBhvr additive="base">
                                        <p:cTn id="41" dur="500" fill="hold"/>
                                        <p:tgtEl>
                                          <p:spTgt spid="53268"/>
                                        </p:tgtEl>
                                        <p:attrNameLst>
                                          <p:attrName>ppt_x</p:attrName>
                                        </p:attrNameLst>
                                      </p:cBhvr>
                                      <p:tavLst>
                                        <p:tav tm="0">
                                          <p:val>
                                            <p:strVal val="0-#ppt_w/2"/>
                                          </p:val>
                                        </p:tav>
                                        <p:tav tm="100000">
                                          <p:val>
                                            <p:strVal val="#ppt_x"/>
                                          </p:val>
                                        </p:tav>
                                      </p:tavLst>
                                    </p:anim>
                                    <p:anim calcmode="lin" valueType="num">
                                      <p:cBhvr additive="base">
                                        <p:cTn id="42" dur="500" fill="hold"/>
                                        <p:tgtEl>
                                          <p:spTgt spid="53268"/>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53254"/>
                                        </p:tgtEl>
                                        <p:attrNameLst>
                                          <p:attrName>style.visibility</p:attrName>
                                        </p:attrNameLst>
                                      </p:cBhvr>
                                      <p:to>
                                        <p:strVal val="visible"/>
                                      </p:to>
                                    </p:set>
                                    <p:anim calcmode="lin" valueType="num">
                                      <p:cBhvr>
                                        <p:cTn id="46" dur="500" fill="hold"/>
                                        <p:tgtEl>
                                          <p:spTgt spid="53254"/>
                                        </p:tgtEl>
                                        <p:attrNameLst>
                                          <p:attrName>ppt_w</p:attrName>
                                        </p:attrNameLst>
                                      </p:cBhvr>
                                      <p:tavLst>
                                        <p:tav tm="0">
                                          <p:val>
                                            <p:fltVal val="0.000000"/>
                                          </p:val>
                                        </p:tav>
                                        <p:tav tm="100000">
                                          <p:val>
                                            <p:strVal val="#ppt_w"/>
                                          </p:val>
                                        </p:tav>
                                      </p:tavLst>
                                    </p:anim>
                                    <p:anim calcmode="lin" valueType="num">
                                      <p:cBhvr>
                                        <p:cTn id="47" dur="500" fill="hold"/>
                                        <p:tgtEl>
                                          <p:spTgt spid="53254"/>
                                        </p:tgtEl>
                                        <p:attrNameLst>
                                          <p:attrName>ppt_h</p:attrName>
                                        </p:attrNameLst>
                                      </p:cBhvr>
                                      <p:tavLst>
                                        <p:tav tm="0">
                                          <p:val>
                                            <p:fltVal val="0.000000"/>
                                          </p:val>
                                        </p:tav>
                                        <p:tav tm="100000">
                                          <p:val>
                                            <p:strVal val="#ppt_h"/>
                                          </p:val>
                                        </p:tav>
                                      </p:tavLst>
                                    </p:anim>
                                    <p:animEffect transition="in" filter="fade">
                                      <p:cBhvr>
                                        <p:cTn id="48" dur="500"/>
                                        <p:tgtEl>
                                          <p:spTgt spid="5325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3255"/>
                                        </p:tgtEl>
                                        <p:attrNameLst>
                                          <p:attrName>style.visibility</p:attrName>
                                        </p:attrNameLst>
                                      </p:cBhvr>
                                      <p:to>
                                        <p:strVal val="visible"/>
                                      </p:to>
                                    </p:set>
                                    <p:anim calcmode="lin" valueType="num">
                                      <p:cBhvr>
                                        <p:cTn id="51" dur="500" fill="hold"/>
                                        <p:tgtEl>
                                          <p:spTgt spid="53255"/>
                                        </p:tgtEl>
                                        <p:attrNameLst>
                                          <p:attrName>ppt_w</p:attrName>
                                        </p:attrNameLst>
                                      </p:cBhvr>
                                      <p:tavLst>
                                        <p:tav tm="0">
                                          <p:val>
                                            <p:fltVal val="0.000000"/>
                                          </p:val>
                                        </p:tav>
                                        <p:tav tm="100000">
                                          <p:val>
                                            <p:strVal val="#ppt_w"/>
                                          </p:val>
                                        </p:tav>
                                      </p:tavLst>
                                    </p:anim>
                                    <p:anim calcmode="lin" valueType="num">
                                      <p:cBhvr>
                                        <p:cTn id="52" dur="500" fill="hold"/>
                                        <p:tgtEl>
                                          <p:spTgt spid="53255"/>
                                        </p:tgtEl>
                                        <p:attrNameLst>
                                          <p:attrName>ppt_h</p:attrName>
                                        </p:attrNameLst>
                                      </p:cBhvr>
                                      <p:tavLst>
                                        <p:tav tm="0">
                                          <p:val>
                                            <p:fltVal val="0.000000"/>
                                          </p:val>
                                        </p:tav>
                                        <p:tav tm="100000">
                                          <p:val>
                                            <p:strVal val="#ppt_h"/>
                                          </p:val>
                                        </p:tav>
                                      </p:tavLst>
                                    </p:anim>
                                    <p:animEffect transition="in" filter="fade">
                                      <p:cBhvr>
                                        <p:cTn id="53" dur="500"/>
                                        <p:tgtEl>
                                          <p:spTgt spid="5325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3256"/>
                                        </p:tgtEl>
                                        <p:attrNameLst>
                                          <p:attrName>style.visibility</p:attrName>
                                        </p:attrNameLst>
                                      </p:cBhvr>
                                      <p:to>
                                        <p:strVal val="visible"/>
                                      </p:to>
                                    </p:set>
                                    <p:anim calcmode="lin" valueType="num">
                                      <p:cBhvr>
                                        <p:cTn id="56" dur="500" fill="hold"/>
                                        <p:tgtEl>
                                          <p:spTgt spid="53256"/>
                                        </p:tgtEl>
                                        <p:attrNameLst>
                                          <p:attrName>ppt_w</p:attrName>
                                        </p:attrNameLst>
                                      </p:cBhvr>
                                      <p:tavLst>
                                        <p:tav tm="0">
                                          <p:val>
                                            <p:fltVal val="0.000000"/>
                                          </p:val>
                                        </p:tav>
                                        <p:tav tm="100000">
                                          <p:val>
                                            <p:strVal val="#ppt_w"/>
                                          </p:val>
                                        </p:tav>
                                      </p:tavLst>
                                    </p:anim>
                                    <p:anim calcmode="lin" valueType="num">
                                      <p:cBhvr>
                                        <p:cTn id="57" dur="500" fill="hold"/>
                                        <p:tgtEl>
                                          <p:spTgt spid="53256"/>
                                        </p:tgtEl>
                                        <p:attrNameLst>
                                          <p:attrName>ppt_h</p:attrName>
                                        </p:attrNameLst>
                                      </p:cBhvr>
                                      <p:tavLst>
                                        <p:tav tm="0">
                                          <p:val>
                                            <p:fltVal val="0.000000"/>
                                          </p:val>
                                        </p:tav>
                                        <p:tav tm="100000">
                                          <p:val>
                                            <p:strVal val="#ppt_h"/>
                                          </p:val>
                                        </p:tav>
                                      </p:tavLst>
                                    </p:anim>
                                    <p:animEffect transition="in" filter="fade">
                                      <p:cBhvr>
                                        <p:cTn id="58" dur="500"/>
                                        <p:tgtEl>
                                          <p:spTgt spid="5325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53257"/>
                                        </p:tgtEl>
                                        <p:attrNameLst>
                                          <p:attrName>style.visibility</p:attrName>
                                        </p:attrNameLst>
                                      </p:cBhvr>
                                      <p:to>
                                        <p:strVal val="visible"/>
                                      </p:to>
                                    </p:set>
                                    <p:anim calcmode="lin" valueType="num">
                                      <p:cBhvr>
                                        <p:cTn id="61" dur="500" fill="hold"/>
                                        <p:tgtEl>
                                          <p:spTgt spid="53257"/>
                                        </p:tgtEl>
                                        <p:attrNameLst>
                                          <p:attrName>ppt_w</p:attrName>
                                        </p:attrNameLst>
                                      </p:cBhvr>
                                      <p:tavLst>
                                        <p:tav tm="0">
                                          <p:val>
                                            <p:fltVal val="0.000000"/>
                                          </p:val>
                                        </p:tav>
                                        <p:tav tm="100000">
                                          <p:val>
                                            <p:strVal val="#ppt_w"/>
                                          </p:val>
                                        </p:tav>
                                      </p:tavLst>
                                    </p:anim>
                                    <p:anim calcmode="lin" valueType="num">
                                      <p:cBhvr>
                                        <p:cTn id="62" dur="500" fill="hold"/>
                                        <p:tgtEl>
                                          <p:spTgt spid="53257"/>
                                        </p:tgtEl>
                                        <p:attrNameLst>
                                          <p:attrName>ppt_h</p:attrName>
                                        </p:attrNameLst>
                                      </p:cBhvr>
                                      <p:tavLst>
                                        <p:tav tm="0">
                                          <p:val>
                                            <p:fltVal val="0.000000"/>
                                          </p:val>
                                        </p:tav>
                                        <p:tav tm="100000">
                                          <p:val>
                                            <p:strVal val="#ppt_h"/>
                                          </p:val>
                                        </p:tav>
                                      </p:tavLst>
                                    </p:anim>
                                    <p:animEffect transition="in" filter="fade">
                                      <p:cBhvr>
                                        <p:cTn id="63" dur="500"/>
                                        <p:tgtEl>
                                          <p:spTgt spid="53257"/>
                                        </p:tgtEl>
                                      </p:cBhvr>
                                    </p:animEffect>
                                  </p:childTnLst>
                                </p:cTn>
                              </p:par>
                            </p:childTnLst>
                          </p:cTn>
                        </p:par>
                        <p:par>
                          <p:cTn id="64" fill="hold">
                            <p:stCondLst>
                              <p:cond delay="1000"/>
                            </p:stCondLst>
                            <p:childTnLst>
                              <p:par>
                                <p:cTn id="65" presetID="2" presetClass="entr" presetSubtype="2" fill="hold" nodeType="afterEffect">
                                  <p:stCondLst>
                                    <p:cond delay="0"/>
                                  </p:stCondLst>
                                  <p:childTnLst>
                                    <p:set>
                                      <p:cBhvr>
                                        <p:cTn id="66" dur="1" fill="hold">
                                          <p:stCondLst>
                                            <p:cond delay="0"/>
                                          </p:stCondLst>
                                        </p:cTn>
                                        <p:tgtEl>
                                          <p:spTgt spid="53276"/>
                                        </p:tgtEl>
                                        <p:attrNameLst>
                                          <p:attrName>style.visibility</p:attrName>
                                        </p:attrNameLst>
                                      </p:cBhvr>
                                      <p:to>
                                        <p:strVal val="visible"/>
                                      </p:to>
                                    </p:set>
                                    <p:anim calcmode="lin" valueType="num">
                                      <p:cBhvr additive="base">
                                        <p:cTn id="67" dur="500" fill="hold"/>
                                        <p:tgtEl>
                                          <p:spTgt spid="53276"/>
                                        </p:tgtEl>
                                        <p:attrNameLst>
                                          <p:attrName>ppt_x</p:attrName>
                                        </p:attrNameLst>
                                      </p:cBhvr>
                                      <p:tavLst>
                                        <p:tav tm="0">
                                          <p:val>
                                            <p:strVal val="1+#ppt_w/2"/>
                                          </p:val>
                                        </p:tav>
                                        <p:tav tm="100000">
                                          <p:val>
                                            <p:strVal val="#ppt_x"/>
                                          </p:val>
                                        </p:tav>
                                      </p:tavLst>
                                    </p:anim>
                                    <p:anim calcmode="lin" valueType="num">
                                      <p:cBhvr additive="base">
                                        <p:cTn id="68" dur="500" fill="hold"/>
                                        <p:tgtEl>
                                          <p:spTgt spid="53276"/>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53258"/>
                                        </p:tgtEl>
                                        <p:attrNameLst>
                                          <p:attrName>style.visibility</p:attrName>
                                        </p:attrNameLst>
                                      </p:cBhvr>
                                      <p:to>
                                        <p:strVal val="visible"/>
                                      </p:to>
                                    </p:set>
                                    <p:anim calcmode="lin" valueType="num">
                                      <p:cBhvr>
                                        <p:cTn id="72" dur="500" fill="hold"/>
                                        <p:tgtEl>
                                          <p:spTgt spid="53258"/>
                                        </p:tgtEl>
                                        <p:attrNameLst>
                                          <p:attrName>ppt_w</p:attrName>
                                        </p:attrNameLst>
                                      </p:cBhvr>
                                      <p:tavLst>
                                        <p:tav tm="0">
                                          <p:val>
                                            <p:fltVal val="0.000000"/>
                                          </p:val>
                                        </p:tav>
                                        <p:tav tm="100000">
                                          <p:val>
                                            <p:strVal val="#ppt_w"/>
                                          </p:val>
                                        </p:tav>
                                      </p:tavLst>
                                    </p:anim>
                                    <p:anim calcmode="lin" valueType="num">
                                      <p:cBhvr>
                                        <p:cTn id="73" dur="500" fill="hold"/>
                                        <p:tgtEl>
                                          <p:spTgt spid="53258"/>
                                        </p:tgtEl>
                                        <p:attrNameLst>
                                          <p:attrName>ppt_h</p:attrName>
                                        </p:attrNameLst>
                                      </p:cBhvr>
                                      <p:tavLst>
                                        <p:tav tm="0">
                                          <p:val>
                                            <p:fltVal val="0.000000"/>
                                          </p:val>
                                        </p:tav>
                                        <p:tav tm="100000">
                                          <p:val>
                                            <p:strVal val="#ppt_h"/>
                                          </p:val>
                                        </p:tav>
                                      </p:tavLst>
                                    </p:anim>
                                    <p:animEffect transition="in" filter="fade">
                                      <p:cBhvr>
                                        <p:cTn id="74" dur="5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3" grpId="0"/>
      <p:bldP spid="53254" grpId="0"/>
      <p:bldP spid="53255" grpId="0"/>
      <p:bldP spid="53256" grpId="0"/>
      <p:bldP spid="53257" grpId="0"/>
      <p:bldP spid="53258" grpId="0"/>
      <p:bldP spid="5326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占位符 54273"/>
          <p:cNvSpPr>
            <a:spLocks noGrp="1"/>
          </p:cNvSpPr>
          <p:nvPr>
            <p:ph type="body" idx="1"/>
          </p:nvPr>
        </p:nvSpPr>
        <p:spPr>
          <a:xfrm>
            <a:off x="250825" y="1557338"/>
            <a:ext cx="8516938" cy="1079500"/>
          </a:xfrm>
        </p:spPr>
        <p:txBody>
          <a:bodyPr/>
          <a:p>
            <a:pPr>
              <a:spcBef>
                <a:spcPct val="0"/>
              </a:spcBef>
              <a:buClrTx/>
              <a:buNone/>
            </a:pPr>
            <a:r>
              <a:rPr lang="zh-CN" altLang="en-US" dirty="0">
                <a:solidFill>
                  <a:srgbClr val="000000"/>
                </a:solidFill>
                <a:ea typeface="宋体" panose="02010600030101010101" pitchFamily="2" charset="-122"/>
              </a:rPr>
              <a:t>  </a:t>
            </a:r>
            <a:r>
              <a:rPr lang="zh-CN" altLang="en-US" dirty="0">
                <a:solidFill>
                  <a:srgbClr val="000000"/>
                </a:solidFill>
                <a:latin typeface="楷体" panose="02010609060101010101" charset="-122"/>
                <a:ea typeface="楷体" panose="02010609060101010101" charset="-122"/>
              </a:rPr>
              <a:t> </a:t>
            </a:r>
            <a:r>
              <a:rPr lang="en-US" altLang="x-none" sz="2000" dirty="0">
                <a:solidFill>
                  <a:srgbClr val="000000"/>
                </a:solidFill>
                <a:latin typeface="楷体" panose="02010609060101010101" charset="-122"/>
                <a:ea typeface="楷体" panose="02010609060101010101" charset="-122"/>
              </a:rPr>
              <a:t>2</a:t>
            </a:r>
            <a:r>
              <a:rPr lang="zh-CN" altLang="en-US" sz="2000" dirty="0">
                <a:solidFill>
                  <a:srgbClr val="000000"/>
                </a:solidFill>
                <a:latin typeface="楷体" panose="02010609060101010101" charset="-122"/>
                <a:ea typeface="楷体" panose="02010609060101010101" charset="-122"/>
              </a:rPr>
              <a:t>）</a:t>
            </a:r>
            <a:r>
              <a:rPr lang="en-US" altLang="x-none" sz="2000" dirty="0">
                <a:solidFill>
                  <a:srgbClr val="000000"/>
                </a:solidFill>
                <a:latin typeface="楷体" panose="02010609060101010101" charset="-122"/>
                <a:ea typeface="楷体" panose="02010609060101010101" charset="-122"/>
              </a:rPr>
              <a:t>.</a:t>
            </a:r>
            <a:r>
              <a:rPr lang="zh-CN" altLang="en-US" sz="2000" b="1" dirty="0">
                <a:solidFill>
                  <a:srgbClr val="000000"/>
                </a:solidFill>
                <a:latin typeface="楷体" panose="02010609060101010101" charset="-122"/>
                <a:ea typeface="楷体" panose="02010609060101010101" charset="-122"/>
              </a:rPr>
              <a:t>进口设备原价：指进口设备的抵岸价，即抵达买方边境港口或边境车站，</a:t>
            </a:r>
            <a:r>
              <a:rPr lang="zh-CN" altLang="en-US" sz="2000" b="1" dirty="0">
                <a:solidFill>
                  <a:srgbClr val="000000"/>
                </a:solidFill>
                <a:latin typeface="楷体" panose="02010609060101010101" charset="-122"/>
                <a:ea typeface="楷体" panose="02010609060101010101" charset="-122"/>
                <a:sym typeface="Wingdings" panose="05000000000000000000" pitchFamily="2" charset="2"/>
              </a:rPr>
              <a:t>且交完关税为止形成的总价格。</a:t>
            </a:r>
            <a:endParaRPr lang="zh-CN" altLang="en-US" sz="2000" b="1" dirty="0">
              <a:solidFill>
                <a:srgbClr val="000000"/>
              </a:solidFill>
              <a:latin typeface="楷体" panose="02010609060101010101" charset="-122"/>
              <a:ea typeface="楷体" panose="02010609060101010101" charset="-122"/>
              <a:sym typeface="Wingdings" panose="05000000000000000000" pitchFamily="2" charset="2"/>
            </a:endParaRPr>
          </a:p>
        </p:txBody>
      </p:sp>
      <p:sp>
        <p:nvSpPr>
          <p:cNvPr id="54275" name="矩形 54274"/>
          <p:cNvSpPr/>
          <p:nvPr/>
        </p:nvSpPr>
        <p:spPr>
          <a:xfrm>
            <a:off x="539750" y="2565400"/>
            <a:ext cx="7467600" cy="1006475"/>
          </a:xfrm>
          <a:prstGeom prst="rect">
            <a:avLst/>
          </a:prstGeom>
          <a:noFill/>
          <a:ln w="9525">
            <a:noFill/>
          </a:ln>
        </p:spPr>
        <p:txBody>
          <a:bodyPr anchor="ctr">
            <a:spAutoFit/>
          </a:bodyPr>
          <a:p>
            <a:r>
              <a:rPr lang="zh-CN" altLang="en-US" dirty="0">
                <a:solidFill>
                  <a:srgbClr val="000000"/>
                </a:solidFill>
                <a:latin typeface="楷体" panose="02010609060101010101" charset="-122"/>
                <a:ea typeface="楷体" panose="02010609060101010101" charset="-122"/>
              </a:rPr>
              <a:t>进口设备抵岸价</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货价</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国际运费</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运输保险费</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银行财务费</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外贸手续费</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关税</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增值税</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消费税</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海关监管手续费</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车辆购置附加费</a:t>
            </a:r>
            <a:endParaRPr lang="zh-CN" altLang="en-US" dirty="0">
              <a:solidFill>
                <a:srgbClr val="000000"/>
              </a:solidFill>
              <a:latin typeface="楷体" panose="02010609060101010101" charset="-122"/>
              <a:ea typeface="楷体" panose="02010609060101010101" charset="-122"/>
            </a:endParaRPr>
          </a:p>
          <a:p>
            <a:endParaRPr lang="zh-CN" altLang="en-US" dirty="0">
              <a:solidFill>
                <a:srgbClr val="000000"/>
              </a:solidFill>
              <a:latin typeface="楷体" panose="02010609060101010101" charset="-122"/>
              <a:ea typeface="楷体" panose="02010609060101010101" charset="-122"/>
            </a:endParaRPr>
          </a:p>
        </p:txBody>
      </p:sp>
      <p:sp>
        <p:nvSpPr>
          <p:cNvPr id="54276" name="矩形 54275"/>
          <p:cNvSpPr/>
          <p:nvPr/>
        </p:nvSpPr>
        <p:spPr>
          <a:xfrm>
            <a:off x="1692275" y="3644900"/>
            <a:ext cx="5110163" cy="396875"/>
          </a:xfrm>
          <a:prstGeom prst="rect">
            <a:avLst/>
          </a:prstGeom>
          <a:noFill/>
          <a:ln w="9525">
            <a:noFill/>
          </a:ln>
        </p:spPr>
        <p:txBody>
          <a:bodyPr wrap="none" anchor="t">
            <a:spAutoFit/>
          </a:bodyPr>
          <a:p>
            <a:r>
              <a:rPr lang="zh-CN" altLang="en-US" dirty="0">
                <a:solidFill>
                  <a:srgbClr val="000000"/>
                </a:solidFill>
                <a:latin typeface="楷体" panose="02010609060101010101" charset="-122"/>
                <a:ea typeface="楷体" panose="02010609060101010101" charset="-122"/>
              </a:rPr>
              <a:t>到岸价（</a:t>
            </a:r>
            <a:r>
              <a:rPr lang="en-US" altLang="x-none" dirty="0">
                <a:solidFill>
                  <a:srgbClr val="000000"/>
                </a:solidFill>
                <a:latin typeface="楷体" panose="02010609060101010101" charset="-122"/>
                <a:ea typeface="楷体" panose="02010609060101010101" charset="-122"/>
              </a:rPr>
              <a:t>CIF</a:t>
            </a:r>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货价</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国际运费</a:t>
            </a:r>
            <a:r>
              <a:rPr lang="en-US" altLang="x-none" dirty="0">
                <a:solidFill>
                  <a:srgbClr val="000000"/>
                </a:solidFill>
                <a:latin typeface="楷体" panose="02010609060101010101" charset="-122"/>
                <a:ea typeface="楷体" panose="02010609060101010101" charset="-122"/>
              </a:rPr>
              <a:t>+</a:t>
            </a:r>
            <a:r>
              <a:rPr lang="zh-CN" altLang="en-US" dirty="0">
                <a:solidFill>
                  <a:srgbClr val="000000"/>
                </a:solidFill>
                <a:latin typeface="楷体" panose="02010609060101010101" charset="-122"/>
                <a:ea typeface="楷体" panose="02010609060101010101" charset="-122"/>
              </a:rPr>
              <a:t>运输保险费</a:t>
            </a:r>
            <a:r>
              <a:rPr lang="zh-CN" altLang="en-US" sz="1600" dirty="0">
                <a:solidFill>
                  <a:srgbClr val="000000"/>
                </a:solidFill>
                <a:latin typeface="楷体" panose="02010609060101010101" charset="-122"/>
                <a:ea typeface="楷体" panose="02010609060101010101" charset="-122"/>
              </a:rPr>
              <a:t> </a:t>
            </a:r>
            <a:endParaRPr lang="zh-CN" altLang="en-US" sz="1600" dirty="0">
              <a:solidFill>
                <a:srgbClr val="000000"/>
              </a:solidFill>
              <a:latin typeface="楷体" panose="02010609060101010101" charset="-122"/>
              <a:ea typeface="楷体" panose="02010609060101010101" charset="-122"/>
            </a:endParaRPr>
          </a:p>
        </p:txBody>
      </p:sp>
      <p:sp>
        <p:nvSpPr>
          <p:cNvPr id="54277" name="标题 54276"/>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4275"/>
                                        </p:tgtEl>
                                        <p:attrNameLst>
                                          <p:attrName>style.visibility</p:attrName>
                                        </p:attrNameLst>
                                      </p:cBhvr>
                                      <p:to>
                                        <p:strVal val="visible"/>
                                      </p:to>
                                    </p:set>
                                    <p:anim calcmode="discrete" valueType="clr">
                                      <p:cBhvr override="childStyle">
                                        <p:cTn id="7" dur="80"/>
                                        <p:tgtEl>
                                          <p:spTgt spid="542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5"/>
                                        </p:tgtEl>
                                        <p:attrNameLst>
                                          <p:attrName>fillcolor</p:attrName>
                                        </p:attrNameLst>
                                      </p:cBhvr>
                                      <p:tavLst>
                                        <p:tav tm="0">
                                          <p:val>
                                            <p:clrVal>
                                              <a:schemeClr val="accent2"/>
                                            </p:clrVal>
                                          </p:val>
                                        </p:tav>
                                        <p:tav tm="50000">
                                          <p:val>
                                            <p:clrVal>
                                              <a:schemeClr val="hlink"/>
                                            </p:clrVal>
                                          </p:val>
                                        </p:tav>
                                      </p:tavLst>
                                    </p:anim>
                                    <p:set>
                                      <p:cBhvr>
                                        <p:cTn id="9" dur="80"/>
                                        <p:tgtEl>
                                          <p:spTgt spid="54275"/>
                                        </p:tgtEl>
                                        <p:attrNameLst>
                                          <p:attrName>fill.type</p:attrName>
                                        </p:attrNameLst>
                                      </p:cBhvr>
                                      <p:to>
                                        <p:strVal val="solid"/>
                                      </p:to>
                                    </p:set>
                                  </p:childTnLst>
                                </p:cTn>
                              </p:par>
                            </p:childTnLst>
                          </p:cTn>
                        </p:par>
                        <p:par>
                          <p:cTn id="10" fill="hold">
                            <p:stCondLst>
                              <p:cond delay="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4276"/>
                                        </p:tgtEl>
                                        <p:attrNameLst>
                                          <p:attrName>style.visibility</p:attrName>
                                        </p:attrNameLst>
                                      </p:cBhvr>
                                      <p:to>
                                        <p:strVal val="visible"/>
                                      </p:to>
                                    </p:set>
                                    <p:anim calcmode="discrete" valueType="clr">
                                      <p:cBhvr override="childStyle">
                                        <p:cTn id="13" dur="80"/>
                                        <p:tgtEl>
                                          <p:spTgt spid="5427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4276"/>
                                        </p:tgtEl>
                                        <p:attrNameLst>
                                          <p:attrName>fillcolor</p:attrName>
                                        </p:attrNameLst>
                                      </p:cBhvr>
                                      <p:tavLst>
                                        <p:tav tm="0">
                                          <p:val>
                                            <p:clrVal>
                                              <a:schemeClr val="accent2"/>
                                            </p:clrVal>
                                          </p:val>
                                        </p:tav>
                                        <p:tav tm="50000">
                                          <p:val>
                                            <p:clrVal>
                                              <a:schemeClr val="hlink"/>
                                            </p:clrVal>
                                          </p:val>
                                        </p:tav>
                                      </p:tavLst>
                                    </p:anim>
                                    <p:set>
                                      <p:cBhvr>
                                        <p:cTn id="15" dur="80"/>
                                        <p:tgtEl>
                                          <p:spTgt spid="542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8" name="内容占位符 55297"/>
          <p:cNvGraphicFramePr/>
          <p:nvPr>
            <p:ph/>
          </p:nvPr>
        </p:nvGraphicFramePr>
        <p:xfrm>
          <a:off x="447675" y="1412875"/>
          <a:ext cx="8516938" cy="5029200"/>
        </p:xfrm>
        <a:graphic>
          <a:graphicData uri="http://schemas.openxmlformats.org/drawingml/2006/table">
            <a:tbl>
              <a:tblPr/>
              <a:tblGrid>
                <a:gridCol w="1354138"/>
                <a:gridCol w="3463925"/>
                <a:gridCol w="3698875"/>
              </a:tblGrid>
              <a:tr h="27463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项目</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内容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计算公式</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637">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货价</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指装运港船上交货价（</a:t>
                      </a:r>
                      <a:r>
                        <a:rPr lang="en-US" altLang="x-none" sz="1200" dirty="0">
                          <a:solidFill>
                            <a:srgbClr val="000000"/>
                          </a:solidFill>
                          <a:latin typeface="楷体" panose="02010609060101010101" charset="-122"/>
                          <a:ea typeface="楷体" panose="02010609060101010101" charset="-122"/>
                        </a:rPr>
                        <a:t>FOB</a:t>
                      </a:r>
                      <a:r>
                        <a:rPr lang="zh-CN" altLang="en-US" sz="1200" dirty="0">
                          <a:solidFill>
                            <a:srgbClr val="000000"/>
                          </a:solidFill>
                          <a:latin typeface="楷体" panose="02010609060101010101" charset="-122"/>
                          <a:ea typeface="楷体" panose="02010609060101010101" charset="-122"/>
                        </a:rPr>
                        <a:t>），也叫离岸价</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货价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离岸价（</a:t>
                      </a:r>
                      <a:r>
                        <a:rPr lang="en-US" altLang="x-none" sz="1200" dirty="0">
                          <a:solidFill>
                            <a:srgbClr val="000000"/>
                          </a:solidFill>
                          <a:latin typeface="楷体" panose="02010609060101010101" charset="-122"/>
                          <a:ea typeface="楷体" panose="02010609060101010101" charset="-122"/>
                        </a:rPr>
                        <a:t>FOB</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国际运费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即从装运港（站）到达我国抵达港（站）的运费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国际运费（海、陆、空）</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原价货币（</a:t>
                      </a:r>
                      <a:r>
                        <a:rPr lang="en-US" altLang="x-none" sz="1200" dirty="0">
                          <a:solidFill>
                            <a:srgbClr val="000000"/>
                          </a:solidFill>
                          <a:latin typeface="楷体" panose="02010609060101010101" charset="-122"/>
                          <a:ea typeface="楷体" panose="02010609060101010101" charset="-122"/>
                        </a:rPr>
                        <a:t>FOB</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运费率</a:t>
                      </a:r>
                      <a:endParaRPr lang="zh-CN" altLang="en-US" sz="1200" dirty="0">
                        <a:solidFill>
                          <a:srgbClr val="000000"/>
                        </a:solidFill>
                        <a:latin typeface="楷体" panose="02010609060101010101" charset="-122"/>
                        <a:ea typeface="楷体" panose="02010609060101010101" charset="-122"/>
                      </a:endParaRPr>
                    </a:p>
                    <a:p>
                      <a:pPr marL="0" lvl="0" indent="0" eaLnBrk="0" hangingPunct="0">
                        <a:spcBef>
                          <a:spcPct val="0"/>
                        </a:spcBef>
                        <a:buNone/>
                      </a:pPr>
                      <a:r>
                        <a:rPr lang="zh-CN" altLang="en-US" sz="1200" dirty="0">
                          <a:solidFill>
                            <a:srgbClr val="000000"/>
                          </a:solidFill>
                          <a:latin typeface="楷体" panose="02010609060101010101" charset="-122"/>
                          <a:ea typeface="楷体" panose="02010609060101010101" charset="-122"/>
                        </a:rPr>
                        <a:t>国际运费（海、陆、空）</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运量</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单位运价</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国外运输保险费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保险人根据保险契约的规定对货物在运输过程中发生的承保责任范围内的损失给予经济上的补偿</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国外运输保险费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（离岸价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国外运费）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国外保险费率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银行财务费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一般指中国银行手续费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银行财务费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离岸价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银行财务费率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外贸手续费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按对外经济贸易部规定的外贸手续费率及取得费用</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外贸手续费费率</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外贸手续费率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关税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由海关对进出国境或关境的货物和物品征收的一种税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到岸价格（</a:t>
                      </a:r>
                      <a:r>
                        <a:rPr lang="en-US" altLang="x-none" sz="1200" dirty="0">
                          <a:solidFill>
                            <a:srgbClr val="000000"/>
                          </a:solidFill>
                          <a:latin typeface="楷体" panose="02010609060101010101" charset="-122"/>
                          <a:ea typeface="楷体" panose="02010609060101010101" charset="-122"/>
                        </a:rPr>
                        <a:t>CIF</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进口关税税率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增值税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对从事进口贸易的单位和个人，在进口商品报关进口后征收的税种。</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进口产品增值税额</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组成计税价格</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增值税税率</a:t>
                      </a:r>
                      <a:endParaRPr lang="zh-CN" altLang="en-US" sz="1200" dirty="0">
                        <a:solidFill>
                          <a:srgbClr val="000000"/>
                        </a:solidFill>
                        <a:latin typeface="楷体" panose="02010609060101010101" charset="-122"/>
                        <a:ea typeface="楷体" panose="02010609060101010101" charset="-122"/>
                      </a:endParaRPr>
                    </a:p>
                    <a:p>
                      <a:pPr marL="0" lvl="0" indent="0" eaLnBrk="0" hangingPunct="0">
                        <a:spcBef>
                          <a:spcPct val="0"/>
                        </a:spcBef>
                        <a:buNone/>
                      </a:pPr>
                      <a:r>
                        <a:rPr lang="zh-CN" altLang="en-US" sz="1200" dirty="0">
                          <a:solidFill>
                            <a:srgbClr val="000000"/>
                          </a:solidFill>
                          <a:latin typeface="楷体" panose="02010609060101010101" charset="-122"/>
                          <a:ea typeface="楷体" panose="02010609060101010101" charset="-122"/>
                        </a:rPr>
                        <a:t>组成计税价格</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消费税</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消费税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对部分产品（如汽车等）征收</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消费税</a:t>
                      </a:r>
                      <a:r>
                        <a:rPr lang="en-US" altLang="x-none" sz="1200" dirty="0">
                          <a:solidFill>
                            <a:srgbClr val="000000"/>
                          </a:solidFill>
                          <a:latin typeface="楷体" panose="02010609060101010101" charset="-122"/>
                          <a:ea typeface="楷体" panose="02010609060101010101" charset="-122"/>
                        </a:rPr>
                        <a:t>= [(</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a:t>
                      </a:r>
                      <a:r>
                        <a:rPr lang="zh-CN" altLang="en-US" sz="1200" dirty="0">
                          <a:solidFill>
                            <a:srgbClr val="000000"/>
                          </a:solidFill>
                          <a:latin typeface="楷体" panose="02010609060101010101" charset="-122"/>
                          <a:ea typeface="楷体" panose="02010609060101010101" charset="-122"/>
                        </a:rPr>
                        <a:t>－消费税率）</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消费税率</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海关监管手续费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指海关对进口减税、免税、保税货物实施监督、管理、提供服务的手续费。对于全额征收进口关税的货物不计本项费用。</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海关监管手续费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海关监管手续费率（一般为</a:t>
                      </a:r>
                      <a:r>
                        <a:rPr lang="en-US" altLang="x-none" sz="1200" dirty="0">
                          <a:solidFill>
                            <a:srgbClr val="000000"/>
                          </a:solidFill>
                          <a:latin typeface="楷体" panose="02010609060101010101" charset="-122"/>
                          <a:ea typeface="楷体" panose="02010609060101010101" charset="-122"/>
                        </a:rPr>
                        <a:t>0.3%</a:t>
                      </a:r>
                      <a:r>
                        <a:rPr lang="zh-CN" altLang="en-US" sz="1200" dirty="0">
                          <a:solidFill>
                            <a:srgbClr val="000000"/>
                          </a:solidFill>
                          <a:latin typeface="楷体" panose="02010609060101010101" charset="-122"/>
                          <a:ea typeface="楷体" panose="02010609060101010101" charset="-122"/>
                        </a:rPr>
                        <a:t>）</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车辆购置附加费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a:solidFill>
                            <a:srgbClr val="000000"/>
                          </a:solidFill>
                          <a:latin typeface="楷体_GB2312" pitchFamily="1" charset="-122"/>
                          <a:ea typeface="楷体" panose="02010609060101010101" charset="-122"/>
                        </a:rPr>
                        <a:t>进口车辆须缴纳进口车辆购置附加费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None/>
                      </a:pPr>
                      <a:r>
                        <a:rPr lang="zh-CN" altLang="en-US" sz="1200" dirty="0">
                          <a:solidFill>
                            <a:srgbClr val="000000"/>
                          </a:solidFill>
                          <a:latin typeface="楷体" panose="02010609060101010101" charset="-122"/>
                          <a:ea typeface="楷体" panose="02010609060101010101" charset="-122"/>
                        </a:rPr>
                        <a:t>进口车辆购置附加费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消费税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增值税）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进口车辆购置附加费费率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5348" name="文本框 55347"/>
          <p:cNvSpPr txBox="1"/>
          <p:nvPr/>
        </p:nvSpPr>
        <p:spPr>
          <a:xfrm>
            <a:off x="323850" y="333375"/>
            <a:ext cx="8001000" cy="828675"/>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四、教学实施</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up)">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p:txBody>
          <a:bodyPr anchor="ctr"/>
          <a:p>
            <a:r>
              <a:rPr lang="en-US" altLang="x-none" dirty="0">
                <a:ea typeface="宋体" panose="02010600030101010101" pitchFamily="2" charset="-122"/>
              </a:rPr>
              <a:t>Hot Tip</a:t>
            </a:r>
            <a:endParaRPr lang="en-US" altLang="x-none" dirty="0">
              <a:ea typeface="宋体" panose="02010600030101010101" pitchFamily="2" charset="-122"/>
            </a:endParaRPr>
          </a:p>
        </p:txBody>
      </p:sp>
      <p:sp>
        <p:nvSpPr>
          <p:cNvPr id="8195" name="文本框 8194"/>
          <p:cNvSpPr txBox="1"/>
          <p:nvPr/>
        </p:nvSpPr>
        <p:spPr>
          <a:xfrm>
            <a:off x="250825" y="1916113"/>
            <a:ext cx="8604250" cy="1014730"/>
          </a:xfrm>
          <a:prstGeom prst="rect">
            <a:avLst/>
          </a:prstGeom>
          <a:noFill/>
          <a:ln w="9525">
            <a:noFill/>
          </a:ln>
        </p:spPr>
        <p:txBody>
          <a:bodyPr>
            <a:spAutoFit/>
          </a:bodyPr>
          <a:p>
            <a:pPr marL="457200" indent="-457200" eaLnBrk="0" hangingPunct="0">
              <a:lnSpc>
                <a:spcPct val="125000"/>
              </a:lnSpc>
            </a:pPr>
            <a:r>
              <a:rPr lang="zh-CN" altLang="en-US" sz="2400" dirty="0">
                <a:solidFill>
                  <a:srgbClr val="FF0000"/>
                </a:solidFill>
                <a:latin typeface="楷体" panose="02010609060101010101" charset="-122"/>
                <a:ea typeface="楷体" panose="02010609060101010101" charset="-122"/>
              </a:rPr>
              <a:t>（</a:t>
            </a:r>
            <a:r>
              <a:rPr lang="en-US" altLang="x-none" sz="2400" dirty="0">
                <a:solidFill>
                  <a:srgbClr val="FF0000"/>
                </a:solidFill>
                <a:latin typeface="楷体" panose="02010609060101010101" charset="-122"/>
                <a:ea typeface="楷体" panose="02010609060101010101" charset="-122"/>
              </a:rPr>
              <a:t>1</a:t>
            </a:r>
            <a:r>
              <a:rPr lang="zh-CN" altLang="en-US" sz="2400" dirty="0">
                <a:solidFill>
                  <a:srgbClr val="FF0000"/>
                </a:solidFill>
                <a:latin typeface="楷体" panose="02010609060101010101" charset="-122"/>
                <a:ea typeface="楷体" panose="02010609060101010101" charset="-122"/>
              </a:rPr>
              <a:t>）能力目标</a:t>
            </a:r>
            <a:endParaRPr lang="zh-CN" altLang="en-US" sz="2400" dirty="0">
              <a:solidFill>
                <a:srgbClr val="FF0000"/>
              </a:solidFill>
              <a:latin typeface="楷体" panose="02010609060101010101" charset="-122"/>
              <a:ea typeface="楷体" panose="02010609060101010101" charset="-122"/>
            </a:endParaRPr>
          </a:p>
          <a:p>
            <a:pPr marL="457200" indent="-457200" eaLnBrk="0" hangingPunct="0">
              <a:lnSpc>
                <a:spcPct val="125000"/>
              </a:lnSpc>
            </a:pPr>
            <a:endParaRPr lang="zh-CN" altLang="en-US" sz="2400" dirty="0">
              <a:solidFill>
                <a:srgbClr val="000000"/>
              </a:solidFill>
              <a:latin typeface="楷体" panose="02010609060101010101" charset="-122"/>
              <a:ea typeface="楷体" panose="02010609060101010101" charset="-122"/>
            </a:endParaRPr>
          </a:p>
        </p:txBody>
      </p:sp>
      <p:sp>
        <p:nvSpPr>
          <p:cNvPr id="8196" name="文本框 8195"/>
          <p:cNvSpPr txBox="1"/>
          <p:nvPr/>
        </p:nvSpPr>
        <p:spPr>
          <a:xfrm>
            <a:off x="0" y="620713"/>
            <a:ext cx="6911975" cy="457200"/>
          </a:xfrm>
          <a:prstGeom prst="rect">
            <a:avLst/>
          </a:prstGeom>
          <a:noFill/>
          <a:ln w="9525">
            <a:noFill/>
          </a:ln>
        </p:spPr>
        <p:txBody>
          <a:bodyPr>
            <a:spAutoFit/>
          </a:bodyPr>
          <a:p>
            <a:pPr>
              <a:spcBef>
                <a:spcPct val="50000"/>
              </a:spcBef>
            </a:pPr>
            <a:r>
              <a:rPr lang="zh-CN" altLang="en-US" sz="2400" dirty="0">
                <a:solidFill>
                  <a:srgbClr val="800000"/>
                </a:solidFill>
                <a:latin typeface="楷体_GB2312" pitchFamily="1" charset="-122"/>
                <a:ea typeface="楷体_GB2312" pitchFamily="1" charset="-122"/>
              </a:rPr>
              <a:t>  课程目标设计</a:t>
            </a:r>
            <a:endParaRPr lang="en-US" altLang="x-none" sz="2400" dirty="0">
              <a:solidFill>
                <a:srgbClr val="8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3" name="矩形 2"/>
          <p:cNvSpPr/>
          <p:nvPr>
            <p:custDataLst>
              <p:tags r:id="rId1"/>
            </p:custDataLst>
          </p:nvPr>
        </p:nvSpPr>
        <p:spPr>
          <a:xfrm>
            <a:off x="333375" y="3098800"/>
            <a:ext cx="1972945" cy="2324735"/>
          </a:xfrm>
          <a:prstGeom prst="rect">
            <a:avLst/>
          </a:prstGeom>
          <a:noFill/>
          <a:ln w="28575">
            <a:solidFill>
              <a:srgbClr val="B2BD29"/>
            </a:solidFill>
          </a:ln>
        </p:spPr>
        <p:txBody>
          <a:bodyPr rot="0" spcFirstLastPara="0" vertOverflow="overflow" horzOverflow="overflow" vert="horz" wrap="square" lIns="91440" tIns="288000" rIns="91440" bIns="45720" numCol="1" spcCol="0" rtlCol="0" fromWordArt="0" anchor="ctr" anchorCtr="0" forceAA="0" compatLnSpc="1">
            <a:normAutofit fontScale="90000"/>
          </a:bodyPr>
          <a:p>
            <a:pPr marL="457200" indent="-457200" algn="l" eaLnBrk="0" hangingPunct="0">
              <a:lnSpc>
                <a:spcPct val="125000"/>
              </a:lnSpc>
            </a:pPr>
            <a:r>
              <a:rPr lang="en-US" altLang="zh-CN" dirty="0">
                <a:solidFill>
                  <a:srgbClr val="000000"/>
                </a:solidFill>
                <a:latin typeface="微软雅黑" panose="020B0503020204020204" pitchFamily="2" charset="-122"/>
                <a:ea typeface="微软雅黑" panose="020B0503020204020204" pitchFamily="2" charset="-122"/>
                <a:sym typeface="+mn-ea"/>
              </a:rPr>
              <a:t>      </a:t>
            </a:r>
            <a:r>
              <a:rPr lang="en-US" altLang="zh-CN" dirty="0">
                <a:solidFill>
                  <a:srgbClr val="000000"/>
                </a:solidFill>
                <a:latin typeface="楷体" panose="02010609060101010101" charset="-122"/>
                <a:ea typeface="楷体" panose="02010609060101010101" charset="-122"/>
                <a:sym typeface="+mn-ea"/>
              </a:rPr>
              <a:t> </a:t>
            </a:r>
            <a:r>
              <a:rPr lang="zh-CN" altLang="en-US" sz="1600" dirty="0">
                <a:solidFill>
                  <a:srgbClr val="000000"/>
                </a:solidFill>
                <a:latin typeface="楷体" panose="02010609060101010101" charset="-122"/>
                <a:ea typeface="楷体" panose="02010609060101010101" charset="-122"/>
                <a:sym typeface="+mn-ea"/>
              </a:rPr>
              <a:t>能够编制项目建设各阶段工程造价计价文件，在项目建设各阶段进行工程造价的控制；</a:t>
            </a:r>
            <a:endParaRPr lang="zh-CN" altLang="en-US" sz="1600" dirty="0" smtClean="0">
              <a:solidFill>
                <a:srgbClr val="000000"/>
              </a:solidFill>
              <a:latin typeface="楷体" panose="02010609060101010101" charset="-122"/>
              <a:ea typeface="楷体" panose="02010609060101010101" charset="-122"/>
              <a:sym typeface="+mn-ea"/>
            </a:endParaRPr>
          </a:p>
        </p:txBody>
      </p:sp>
      <p:sp>
        <p:nvSpPr>
          <p:cNvPr id="5" name="椭圆 4"/>
          <p:cNvSpPr/>
          <p:nvPr>
            <p:custDataLst>
              <p:tags r:id="rId2"/>
            </p:custDataLst>
          </p:nvPr>
        </p:nvSpPr>
        <p:spPr>
          <a:xfrm>
            <a:off x="952137" y="2704189"/>
            <a:ext cx="811417" cy="811417"/>
          </a:xfrm>
          <a:prstGeom prst="ellipse">
            <a:avLst/>
          </a:prstGeom>
          <a:solidFill>
            <a:srgbClr val="B2BD29"/>
          </a:solidFill>
        </p:spPr>
        <p:txBody>
          <a:bodyPr rot="0" spcFirstLastPara="0" vertOverflow="overflow" horzOverflow="overflow" vert="horz" wrap="square" lIns="0" tIns="0" rIns="0" bIns="0" numCol="1" spcCol="0" rtlCol="0" fromWordArt="0" anchor="ctr" anchorCtr="0" forceAA="0" compatLnSpc="1">
            <a:normAutofit/>
          </a:bodyPr>
          <a:p>
            <a:pPr algn="ctr">
              <a:lnSpc>
                <a:spcPct val="120000"/>
              </a:lnSpc>
            </a:pPr>
            <a:r>
              <a:rPr lang="en-US" altLang="zh-CN" sz="2800" b="1" kern="0" dirty="0" smtClean="0">
                <a:solidFill>
                  <a:srgbClr val="FFFFFF"/>
                </a:solidFill>
              </a:rPr>
              <a:t>1</a:t>
            </a:r>
            <a:endParaRPr lang="zh-CN" altLang="en-US" sz="2800" b="1" dirty="0">
              <a:solidFill>
                <a:srgbClr val="FFFFFF"/>
              </a:solidFill>
            </a:endParaRPr>
          </a:p>
        </p:txBody>
      </p:sp>
      <p:sp>
        <p:nvSpPr>
          <p:cNvPr id="9" name="矩形 8"/>
          <p:cNvSpPr/>
          <p:nvPr>
            <p:custDataLst>
              <p:tags r:id="rId3"/>
            </p:custDataLst>
          </p:nvPr>
        </p:nvSpPr>
        <p:spPr>
          <a:xfrm>
            <a:off x="3330467" y="3098934"/>
            <a:ext cx="1896962" cy="2324601"/>
          </a:xfrm>
          <a:prstGeom prst="rect">
            <a:avLst/>
          </a:prstGeom>
          <a:noFill/>
          <a:ln w="28575">
            <a:solidFill>
              <a:srgbClr val="E7ABB1"/>
            </a:solidFill>
          </a:ln>
        </p:spPr>
        <p:txBody>
          <a:bodyPr rot="0" spcFirstLastPara="0" vertOverflow="overflow" horzOverflow="overflow" vert="horz" wrap="square" lIns="91440" tIns="288000" rIns="91440" bIns="45720" numCol="1" spcCol="0" rtlCol="0" fromWordArt="0" anchor="ctr" anchorCtr="0" forceAA="0" compatLnSpc="1">
            <a:normAutofit/>
          </a:bodyPr>
          <a:p>
            <a:pPr algn="just"/>
            <a:r>
              <a:rPr lang="zh-CN" altLang="en-US" sz="1400" dirty="0">
                <a:solidFill>
                  <a:srgbClr val="000000"/>
                </a:solidFill>
                <a:latin typeface="楷体" panose="02010609060101010101" charset="-122"/>
                <a:ea typeface="楷体" panose="02010609060101010101" charset="-122"/>
                <a:sym typeface="+mn-ea"/>
              </a:rPr>
              <a:t>注重培养学生综合运用工程技术、经济、管理和法律知识，解决工程建设中造价管理实践问题的能力； </a:t>
            </a:r>
            <a:endParaRPr lang="zh-CN" altLang="en-US" sz="1400" dirty="0" smtClean="0">
              <a:solidFill>
                <a:srgbClr val="000000"/>
              </a:solidFill>
              <a:latin typeface="楷体" panose="02010609060101010101" charset="-122"/>
              <a:ea typeface="楷体" panose="02010609060101010101" charset="-122"/>
              <a:sym typeface="+mn-ea"/>
            </a:endParaRPr>
          </a:p>
        </p:txBody>
      </p:sp>
      <p:sp>
        <p:nvSpPr>
          <p:cNvPr id="10" name="椭圆 9"/>
          <p:cNvSpPr/>
          <p:nvPr>
            <p:custDataLst>
              <p:tags r:id="rId4"/>
            </p:custDataLst>
          </p:nvPr>
        </p:nvSpPr>
        <p:spPr>
          <a:xfrm>
            <a:off x="3873239" y="2704189"/>
            <a:ext cx="811417" cy="811417"/>
          </a:xfrm>
          <a:prstGeom prst="ellipse">
            <a:avLst/>
          </a:prstGeom>
          <a:solidFill>
            <a:srgbClr val="E7ABB1"/>
          </a:solidFill>
        </p:spPr>
        <p:txBody>
          <a:bodyPr rot="0" spcFirstLastPara="0" vertOverflow="overflow" horzOverflow="overflow" vert="horz" wrap="square" lIns="0" tIns="0" rIns="0" bIns="0" numCol="1" spcCol="0" rtlCol="0" fromWordArt="0" anchor="ctr" anchorCtr="0" forceAA="0" compatLnSpc="1">
            <a:normAutofit/>
          </a:bodyPr>
          <a:p>
            <a:pPr algn="ctr">
              <a:lnSpc>
                <a:spcPct val="120000"/>
              </a:lnSpc>
            </a:pPr>
            <a:r>
              <a:rPr lang="en-US" altLang="zh-CN" sz="2800" b="1" kern="0" dirty="0" smtClean="0">
                <a:solidFill>
                  <a:srgbClr val="FFFFFF"/>
                </a:solidFill>
              </a:rPr>
              <a:t>2</a:t>
            </a:r>
            <a:endParaRPr lang="zh-CN" altLang="en-US" sz="2800" b="1" dirty="0">
              <a:solidFill>
                <a:srgbClr val="FFFFFF"/>
              </a:solidFill>
            </a:endParaRPr>
          </a:p>
        </p:txBody>
      </p:sp>
      <p:sp>
        <p:nvSpPr>
          <p:cNvPr id="12" name="矩形 11"/>
          <p:cNvSpPr/>
          <p:nvPr>
            <p:custDataLst>
              <p:tags r:id="rId5"/>
            </p:custDataLst>
          </p:nvPr>
        </p:nvSpPr>
        <p:spPr>
          <a:xfrm>
            <a:off x="6251570" y="3098934"/>
            <a:ext cx="1896962" cy="2324601"/>
          </a:xfrm>
          <a:prstGeom prst="rect">
            <a:avLst/>
          </a:prstGeom>
          <a:noFill/>
          <a:ln w="28575">
            <a:solidFill>
              <a:srgbClr val="E6B07A"/>
            </a:solidFill>
          </a:ln>
        </p:spPr>
        <p:txBody>
          <a:bodyPr rot="0" spcFirstLastPara="0" vertOverflow="overflow" horzOverflow="overflow" vert="horz" wrap="square" lIns="91440" tIns="288000" rIns="91440" bIns="45720" numCol="1" spcCol="0" rtlCol="0" fromWordArt="0" anchor="ctr" anchorCtr="0" forceAA="0" compatLnSpc="1">
            <a:normAutofit fontScale="70000"/>
          </a:bodyPr>
          <a:p>
            <a:pPr marL="457200" indent="-457200" eaLnBrk="0" hangingPunct="0">
              <a:lnSpc>
                <a:spcPct val="125000"/>
              </a:lnSpc>
            </a:pPr>
            <a:r>
              <a:rPr lang="zh-CN" altLang="en-US" dirty="0">
                <a:solidFill>
                  <a:srgbClr val="000000"/>
                </a:solidFill>
                <a:latin typeface="楷体" panose="02010609060101010101" charset="-122"/>
                <a:ea typeface="楷体" panose="02010609060101010101" charset="-122"/>
                <a:sym typeface="+mn-ea"/>
              </a:rPr>
              <a:t>培养学生从事工程造价管理的技术能力和职业能力，为学生毕业后取得造价工程师、建造师等职业资格打下基础。 </a:t>
            </a:r>
            <a:endParaRPr lang="zh-CN" altLang="en-US" dirty="0" err="1" smtClean="0">
              <a:solidFill>
                <a:srgbClr val="FFFFFF"/>
              </a:solidFill>
            </a:endParaRPr>
          </a:p>
        </p:txBody>
      </p:sp>
      <p:sp>
        <p:nvSpPr>
          <p:cNvPr id="13" name="椭圆 12"/>
          <p:cNvSpPr/>
          <p:nvPr>
            <p:custDataLst>
              <p:tags r:id="rId6"/>
            </p:custDataLst>
          </p:nvPr>
        </p:nvSpPr>
        <p:spPr>
          <a:xfrm>
            <a:off x="6794342" y="2704189"/>
            <a:ext cx="811417" cy="811417"/>
          </a:xfrm>
          <a:prstGeom prst="ellipse">
            <a:avLst/>
          </a:prstGeom>
          <a:solidFill>
            <a:srgbClr val="E6B07A"/>
          </a:solidFill>
        </p:spPr>
        <p:txBody>
          <a:bodyPr rot="0" spcFirstLastPara="0" vertOverflow="overflow" horzOverflow="overflow" vert="horz" wrap="square" lIns="0" tIns="0" rIns="0" bIns="0" numCol="1" spcCol="0" rtlCol="0" fromWordArt="0" anchor="ctr" anchorCtr="0" forceAA="0" compatLnSpc="1">
            <a:normAutofit/>
          </a:bodyPr>
          <a:p>
            <a:pPr algn="ctr">
              <a:lnSpc>
                <a:spcPct val="120000"/>
              </a:lnSpc>
            </a:pPr>
            <a:r>
              <a:rPr lang="en-US" altLang="zh-CN" sz="2800" b="1" kern="0" dirty="0" smtClean="0">
                <a:solidFill>
                  <a:srgbClr val="FFFFFF"/>
                </a:solidFill>
              </a:rPr>
              <a:t>3</a:t>
            </a:r>
            <a:endParaRPr lang="zh-CN" altLang="en-US" sz="2800" b="1" dirty="0">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矩形 56321"/>
          <p:cNvSpPr/>
          <p:nvPr/>
        </p:nvSpPr>
        <p:spPr>
          <a:xfrm>
            <a:off x="755650" y="1844675"/>
            <a:ext cx="4464050" cy="519113"/>
          </a:xfrm>
          <a:prstGeom prst="rect">
            <a:avLst/>
          </a:prstGeom>
          <a:noFill/>
          <a:ln w="9525">
            <a:noFill/>
          </a:ln>
        </p:spPr>
        <p:txBody>
          <a:bodyPr anchor="ctr">
            <a:spAutoFit/>
          </a:bodyPr>
          <a:p>
            <a:r>
              <a:rPr lang="zh-CN" altLang="en-US" sz="2800" dirty="0">
                <a:solidFill>
                  <a:srgbClr val="000000"/>
                </a:solidFill>
                <a:latin typeface="楷体" panose="02010609060101010101" charset="-122"/>
                <a:ea typeface="楷体" panose="02010609060101010101" charset="-122"/>
              </a:rPr>
              <a:t>（</a:t>
            </a:r>
            <a:r>
              <a:rPr lang="en-US" altLang="x-none" sz="2800" dirty="0">
                <a:solidFill>
                  <a:srgbClr val="000000"/>
                </a:solidFill>
                <a:latin typeface="楷体" panose="02010609060101010101" charset="-122"/>
                <a:ea typeface="楷体" panose="02010609060101010101" charset="-122"/>
              </a:rPr>
              <a:t>2</a:t>
            </a:r>
            <a:r>
              <a:rPr lang="zh-CN" altLang="en-US" sz="2800" dirty="0">
                <a:solidFill>
                  <a:srgbClr val="000000"/>
                </a:solidFill>
                <a:latin typeface="楷体" panose="02010609060101010101" charset="-122"/>
                <a:ea typeface="楷体" panose="02010609060101010101" charset="-122"/>
              </a:rPr>
              <a:t>）设备运杂费组成</a:t>
            </a:r>
            <a:r>
              <a:rPr lang="zh-CN" altLang="en-US" sz="2800" b="0" dirty="0">
                <a:solidFill>
                  <a:schemeClr val="tx1"/>
                </a:solidFill>
                <a:latin typeface="楷体" panose="02010609060101010101" charset="-122"/>
                <a:ea typeface="楷体" panose="02010609060101010101" charset="-122"/>
              </a:rPr>
              <a:t> </a:t>
            </a:r>
            <a:endParaRPr lang="zh-CN" altLang="en-US" sz="2800" b="0" dirty="0">
              <a:solidFill>
                <a:schemeClr val="tx1"/>
              </a:solidFill>
              <a:latin typeface="楷体" panose="02010609060101010101" charset="-122"/>
              <a:ea typeface="楷体" panose="02010609060101010101" charset="-122"/>
            </a:endParaRPr>
          </a:p>
        </p:txBody>
      </p:sp>
      <p:sp>
        <p:nvSpPr>
          <p:cNvPr id="56323" name="标题 56322"/>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矩形 57345"/>
          <p:cNvSpPr/>
          <p:nvPr/>
        </p:nvSpPr>
        <p:spPr>
          <a:xfrm>
            <a:off x="0" y="2852738"/>
            <a:ext cx="9144000" cy="0"/>
          </a:xfrm>
          <a:prstGeom prst="rect">
            <a:avLst/>
          </a:prstGeom>
          <a:noFill/>
          <a:ln w="9525">
            <a:noFill/>
          </a:ln>
        </p:spPr>
        <p:txBody>
          <a:bodyPr/>
          <a:p>
            <a:endParaRPr lang="zh-CN" altLang="en-US"/>
          </a:p>
        </p:txBody>
      </p:sp>
      <p:sp>
        <p:nvSpPr>
          <p:cNvPr id="57347" name="矩形 57346"/>
          <p:cNvSpPr/>
          <p:nvPr/>
        </p:nvSpPr>
        <p:spPr>
          <a:xfrm>
            <a:off x="1863725" y="5229225"/>
            <a:ext cx="4579938" cy="519113"/>
          </a:xfrm>
          <a:prstGeom prst="rect">
            <a:avLst/>
          </a:prstGeom>
          <a:noFill/>
          <a:ln w="9525">
            <a:noFill/>
          </a:ln>
        </p:spPr>
        <p:txBody>
          <a:bodyPr wrap="none" anchor="ctr">
            <a:spAutoFit/>
          </a:bodyPr>
          <a:p>
            <a:r>
              <a:rPr lang="zh-CN" altLang="en-US" dirty="0">
                <a:solidFill>
                  <a:srgbClr val="000000"/>
                </a:solidFill>
                <a:latin typeface="楷体_GB2312" pitchFamily="1" charset="-122"/>
                <a:ea typeface="楷体_GB2312" pitchFamily="1" charset="-122"/>
              </a:rPr>
              <a:t>设备运杂费</a:t>
            </a:r>
            <a:r>
              <a:rPr lang="en-US" altLang="x-none" dirty="0">
                <a:solidFill>
                  <a:srgbClr val="000000"/>
                </a:solidFill>
                <a:latin typeface="楷体_GB2312" pitchFamily="1" charset="-122"/>
                <a:ea typeface="楷体_GB2312" pitchFamily="1" charset="-122"/>
              </a:rPr>
              <a:t>=</a:t>
            </a:r>
            <a:r>
              <a:rPr lang="zh-CN" altLang="en-US" dirty="0">
                <a:solidFill>
                  <a:srgbClr val="000000"/>
                </a:solidFill>
                <a:latin typeface="楷体_GB2312" pitchFamily="1" charset="-122"/>
                <a:ea typeface="楷体_GB2312" pitchFamily="1" charset="-122"/>
              </a:rPr>
              <a:t>设备原价</a:t>
            </a:r>
            <a:r>
              <a:rPr lang="en-US" altLang="x-none" dirty="0">
                <a:solidFill>
                  <a:srgbClr val="000000"/>
                </a:solidFill>
                <a:latin typeface="楷体_GB2312" pitchFamily="1" charset="-122"/>
                <a:ea typeface="楷体_GB2312" pitchFamily="1" charset="-122"/>
              </a:rPr>
              <a:t>×</a:t>
            </a:r>
            <a:r>
              <a:rPr lang="zh-CN" altLang="en-US" dirty="0">
                <a:solidFill>
                  <a:srgbClr val="000000"/>
                </a:solidFill>
                <a:latin typeface="楷体_GB2312" pitchFamily="1" charset="-122"/>
                <a:ea typeface="楷体_GB2312" pitchFamily="1" charset="-122"/>
              </a:rPr>
              <a:t>设备运杂费率</a:t>
            </a:r>
            <a:r>
              <a:rPr lang="zh-CN" altLang="en-US" sz="2800" b="0" dirty="0">
                <a:solidFill>
                  <a:schemeClr val="tx1"/>
                </a:solidFill>
                <a:latin typeface="华文楷体" pitchFamily="2" charset="-122"/>
                <a:ea typeface="华文楷体" pitchFamily="2" charset="-122"/>
              </a:rPr>
              <a:t> </a:t>
            </a:r>
            <a:endParaRPr lang="zh-CN" altLang="en-US" sz="2800" b="0" dirty="0">
              <a:solidFill>
                <a:schemeClr val="tx1"/>
              </a:solidFill>
              <a:latin typeface="华文楷体" pitchFamily="2" charset="-122"/>
              <a:ea typeface="华文楷体" pitchFamily="2" charset="-122"/>
            </a:endParaRPr>
          </a:p>
        </p:txBody>
      </p:sp>
      <p:sp>
        <p:nvSpPr>
          <p:cNvPr id="57348" name="矩形 57347"/>
          <p:cNvSpPr/>
          <p:nvPr/>
        </p:nvSpPr>
        <p:spPr>
          <a:xfrm>
            <a:off x="1873250" y="2795588"/>
            <a:ext cx="1174750" cy="722312"/>
          </a:xfrm>
          <a:prstGeom prst="rect">
            <a:avLst/>
          </a:prstGeom>
          <a:solidFill>
            <a:srgbClr val="FFFFFF"/>
          </a:solidFill>
          <a:ln w="9525">
            <a:noFill/>
          </a:ln>
        </p:spPr>
        <p:txBody>
          <a:bodyPr/>
          <a:p>
            <a:endParaRPr lang="zh-CN" altLang="en-US"/>
          </a:p>
        </p:txBody>
      </p:sp>
      <p:sp>
        <p:nvSpPr>
          <p:cNvPr id="57349" name="矩形 57348"/>
          <p:cNvSpPr/>
          <p:nvPr/>
        </p:nvSpPr>
        <p:spPr>
          <a:xfrm>
            <a:off x="1873250" y="2795588"/>
            <a:ext cx="1174750" cy="722312"/>
          </a:xfrm>
          <a:prstGeom prst="rect">
            <a:avLst/>
          </a:prstGeom>
          <a:noFill/>
          <a:ln w="7938" cap="rnd" cmpd="sng">
            <a:solidFill>
              <a:srgbClr val="FFFFFF"/>
            </a:solidFill>
            <a:prstDash val="solid"/>
            <a:miter/>
            <a:headEnd type="none" w="med" len="med"/>
            <a:tailEnd type="none" w="med" len="med"/>
          </a:ln>
        </p:spPr>
        <p:txBody>
          <a:bodyPr/>
          <a:p>
            <a:endParaRPr lang="zh-CN" altLang="en-US"/>
          </a:p>
        </p:txBody>
      </p:sp>
      <p:sp>
        <p:nvSpPr>
          <p:cNvPr id="57350" name="矩形 57349"/>
          <p:cNvSpPr/>
          <p:nvPr/>
        </p:nvSpPr>
        <p:spPr>
          <a:xfrm>
            <a:off x="1835150" y="3163888"/>
            <a:ext cx="1152525" cy="609600"/>
          </a:xfrm>
          <a:prstGeom prst="rect">
            <a:avLst/>
          </a:prstGeom>
          <a:noFill/>
          <a:ln w="9525">
            <a:noFill/>
          </a:ln>
        </p:spPr>
        <p:txBody>
          <a:bodyPr lIns="0" tIns="0" rIns="0" bIns="0">
            <a:spAutoFit/>
          </a:bodyPr>
          <a:p>
            <a:r>
              <a:rPr lang="zh-CN" altLang="en-US" dirty="0">
                <a:solidFill>
                  <a:srgbClr val="000000"/>
                </a:solidFill>
                <a:latin typeface="宋体" panose="02010600030101010101" pitchFamily="2" charset="-122"/>
                <a:ea typeface="楷体_GB2312" pitchFamily="1" charset="-122"/>
              </a:rPr>
              <a:t>设备运杂</a:t>
            </a:r>
            <a:r>
              <a:rPr lang="zh-CN" altLang="en-US" dirty="0">
                <a:solidFill>
                  <a:srgbClr val="000000"/>
                </a:solidFill>
                <a:latin typeface="Arial" panose="020B0604020202020204" pitchFamily="34" charset="0"/>
                <a:ea typeface="楷体_GB2312" pitchFamily="1" charset="-122"/>
              </a:rPr>
              <a:t>费的构成</a:t>
            </a:r>
            <a:endParaRPr lang="zh-CN" altLang="en-US" dirty="0">
              <a:solidFill>
                <a:srgbClr val="000000"/>
              </a:solidFill>
              <a:latin typeface="Arial" panose="020B0604020202020204" pitchFamily="34" charset="0"/>
              <a:ea typeface="楷体_GB2312" pitchFamily="1" charset="-122"/>
            </a:endParaRPr>
          </a:p>
        </p:txBody>
      </p:sp>
      <p:sp>
        <p:nvSpPr>
          <p:cNvPr id="57351" name="矩形 57350"/>
          <p:cNvSpPr/>
          <p:nvPr/>
        </p:nvSpPr>
        <p:spPr>
          <a:xfrm>
            <a:off x="3905250" y="1720850"/>
            <a:ext cx="2260600" cy="452438"/>
          </a:xfrm>
          <a:prstGeom prst="rect">
            <a:avLst/>
          </a:prstGeom>
          <a:noFill/>
          <a:ln w="7938" cap="rnd" cmpd="sng">
            <a:solidFill>
              <a:srgbClr val="FFFFFF"/>
            </a:solidFill>
            <a:prstDash val="solid"/>
            <a:miter/>
            <a:headEnd type="none" w="med" len="med"/>
            <a:tailEnd type="none" w="med" len="med"/>
          </a:ln>
        </p:spPr>
        <p:txBody>
          <a:bodyPr/>
          <a:p>
            <a:endParaRPr lang="zh-CN" altLang="en-US"/>
          </a:p>
        </p:txBody>
      </p:sp>
      <p:sp>
        <p:nvSpPr>
          <p:cNvPr id="57352" name="矩形 57351"/>
          <p:cNvSpPr/>
          <p:nvPr/>
        </p:nvSpPr>
        <p:spPr>
          <a:xfrm>
            <a:off x="3851275" y="2244725"/>
            <a:ext cx="1533525" cy="304800"/>
          </a:xfrm>
          <a:prstGeom prst="rect">
            <a:avLst/>
          </a:prstGeom>
          <a:noFill/>
          <a:ln w="9525">
            <a:noFill/>
          </a:ln>
        </p:spPr>
        <p:txBody>
          <a:bodyPr wrap="none" lIns="0" tIns="0" rIns="0" bIns="0">
            <a:spAutoFit/>
          </a:bodyPr>
          <a:p>
            <a:r>
              <a:rPr lang="zh-CN" altLang="en-US" dirty="0">
                <a:solidFill>
                  <a:srgbClr val="000000"/>
                </a:solidFill>
                <a:latin typeface="楷体_GB2312" pitchFamily="1" charset="-122"/>
                <a:ea typeface="楷体_GB2312" pitchFamily="1" charset="-122"/>
              </a:rPr>
              <a:t>运费和装卸费</a:t>
            </a:r>
            <a:endParaRPr lang="zh-CN" altLang="en-US" dirty="0">
              <a:solidFill>
                <a:schemeClr val="tx1"/>
              </a:solidFill>
              <a:latin typeface="楷体_GB2312" pitchFamily="1" charset="-122"/>
              <a:ea typeface="楷体_GB2312" pitchFamily="1" charset="-122"/>
            </a:endParaRPr>
          </a:p>
        </p:txBody>
      </p:sp>
      <p:sp>
        <p:nvSpPr>
          <p:cNvPr id="57353" name="矩形 57352"/>
          <p:cNvSpPr/>
          <p:nvPr/>
        </p:nvSpPr>
        <p:spPr>
          <a:xfrm>
            <a:off x="3851275" y="2963863"/>
            <a:ext cx="863600" cy="304800"/>
          </a:xfrm>
          <a:prstGeom prst="rect">
            <a:avLst/>
          </a:prstGeom>
          <a:noFill/>
          <a:ln w="9525">
            <a:noFill/>
          </a:ln>
        </p:spPr>
        <p:txBody>
          <a:bodyPr lIns="0" tIns="0" rIns="0" bIns="0">
            <a:spAutoFit/>
          </a:bodyPr>
          <a:p>
            <a:r>
              <a:rPr lang="zh-CN" altLang="en-US" dirty="0">
                <a:solidFill>
                  <a:srgbClr val="000000"/>
                </a:solidFill>
                <a:latin typeface="楷体_GB2312" pitchFamily="1" charset="-122"/>
                <a:ea typeface="楷体_GB2312" pitchFamily="1" charset="-122"/>
              </a:rPr>
              <a:t>包装费</a:t>
            </a:r>
            <a:endParaRPr lang="zh-CN" altLang="en-US" dirty="0">
              <a:solidFill>
                <a:srgbClr val="000000"/>
              </a:solidFill>
              <a:latin typeface="楷体_GB2312" pitchFamily="1" charset="-122"/>
              <a:ea typeface="楷体_GB2312" pitchFamily="1" charset="-122"/>
            </a:endParaRPr>
          </a:p>
        </p:txBody>
      </p:sp>
      <p:sp>
        <p:nvSpPr>
          <p:cNvPr id="57354" name="矩形 57353"/>
          <p:cNvSpPr/>
          <p:nvPr/>
        </p:nvSpPr>
        <p:spPr>
          <a:xfrm>
            <a:off x="3905250" y="3236913"/>
            <a:ext cx="2757488" cy="565150"/>
          </a:xfrm>
          <a:prstGeom prst="rect">
            <a:avLst/>
          </a:prstGeom>
          <a:solidFill>
            <a:srgbClr val="FFFFFF"/>
          </a:solidFill>
          <a:ln w="9525">
            <a:noFill/>
          </a:ln>
        </p:spPr>
        <p:txBody>
          <a:bodyPr/>
          <a:p>
            <a:endParaRPr lang="zh-CN" altLang="en-US"/>
          </a:p>
        </p:txBody>
      </p:sp>
      <p:sp>
        <p:nvSpPr>
          <p:cNvPr id="57355" name="矩形 57354"/>
          <p:cNvSpPr/>
          <p:nvPr/>
        </p:nvSpPr>
        <p:spPr>
          <a:xfrm>
            <a:off x="3779838" y="3789363"/>
            <a:ext cx="2555875" cy="304800"/>
          </a:xfrm>
          <a:prstGeom prst="rect">
            <a:avLst/>
          </a:prstGeom>
          <a:noFill/>
          <a:ln w="9525">
            <a:noFill/>
          </a:ln>
        </p:spPr>
        <p:txBody>
          <a:bodyPr wrap="none" lIns="0" tIns="0" rIns="0" bIns="0">
            <a:spAutoFit/>
          </a:bodyPr>
          <a:p>
            <a:r>
              <a:rPr lang="zh-CN" altLang="en-US" dirty="0">
                <a:solidFill>
                  <a:srgbClr val="000000"/>
                </a:solidFill>
                <a:latin typeface="楷体_GB2312" pitchFamily="1" charset="-122"/>
                <a:ea typeface="楷体_GB2312" pitchFamily="1" charset="-122"/>
              </a:rPr>
              <a:t>设备供销部门的手续费</a:t>
            </a:r>
            <a:endParaRPr lang="zh-CN" altLang="en-US" dirty="0">
              <a:solidFill>
                <a:srgbClr val="000000"/>
              </a:solidFill>
              <a:latin typeface="楷体_GB2312" pitchFamily="1" charset="-122"/>
              <a:ea typeface="楷体_GB2312" pitchFamily="1" charset="-122"/>
            </a:endParaRPr>
          </a:p>
        </p:txBody>
      </p:sp>
      <p:sp>
        <p:nvSpPr>
          <p:cNvPr id="57356" name="矩形 57355"/>
          <p:cNvSpPr/>
          <p:nvPr/>
        </p:nvSpPr>
        <p:spPr>
          <a:xfrm>
            <a:off x="3851275" y="4621213"/>
            <a:ext cx="2044700" cy="304800"/>
          </a:xfrm>
          <a:prstGeom prst="rect">
            <a:avLst/>
          </a:prstGeom>
          <a:noFill/>
          <a:ln w="9525">
            <a:noFill/>
          </a:ln>
        </p:spPr>
        <p:txBody>
          <a:bodyPr wrap="none" lIns="0" tIns="0" rIns="0" bIns="0">
            <a:spAutoFit/>
          </a:bodyPr>
          <a:p>
            <a:r>
              <a:rPr lang="zh-CN" altLang="en-US" dirty="0">
                <a:solidFill>
                  <a:srgbClr val="000000"/>
                </a:solidFill>
                <a:latin typeface="楷体_GB2312" pitchFamily="1" charset="-122"/>
                <a:ea typeface="楷体_GB2312" pitchFamily="1" charset="-122"/>
              </a:rPr>
              <a:t>采购及仓库保管费</a:t>
            </a:r>
            <a:endParaRPr lang="zh-CN" altLang="en-US" dirty="0">
              <a:solidFill>
                <a:srgbClr val="000000"/>
              </a:solidFill>
              <a:latin typeface="楷体_GB2312" pitchFamily="1" charset="-122"/>
              <a:ea typeface="楷体_GB2312" pitchFamily="1" charset="-122"/>
            </a:endParaRPr>
          </a:p>
        </p:txBody>
      </p:sp>
      <p:grpSp>
        <p:nvGrpSpPr>
          <p:cNvPr id="57357" name="组合 57356"/>
          <p:cNvGrpSpPr/>
          <p:nvPr/>
        </p:nvGrpSpPr>
        <p:grpSpPr>
          <a:xfrm>
            <a:off x="2916238" y="2420938"/>
            <a:ext cx="719137" cy="2376487"/>
            <a:chOff x="0" y="0"/>
            <a:chExt cx="453" cy="1497"/>
          </a:xfrm>
        </p:grpSpPr>
        <p:sp>
          <p:nvSpPr>
            <p:cNvPr id="57358" name="直接连接符 57357"/>
            <p:cNvSpPr/>
            <p:nvPr/>
          </p:nvSpPr>
          <p:spPr>
            <a:xfrm>
              <a:off x="0" y="771"/>
              <a:ext cx="227" cy="0"/>
            </a:xfrm>
            <a:prstGeom prst="line">
              <a:avLst/>
            </a:prstGeom>
            <a:ln w="9525" cap="flat" cmpd="sng">
              <a:solidFill>
                <a:schemeClr val="tx1"/>
              </a:solidFill>
              <a:prstDash val="solid"/>
              <a:headEnd type="none" w="med" len="med"/>
              <a:tailEnd type="none" w="med" len="med"/>
            </a:ln>
          </p:spPr>
        </p:sp>
        <p:sp>
          <p:nvSpPr>
            <p:cNvPr id="57359" name="直接连接符 57358"/>
            <p:cNvSpPr/>
            <p:nvPr/>
          </p:nvSpPr>
          <p:spPr>
            <a:xfrm>
              <a:off x="227" y="0"/>
              <a:ext cx="0" cy="1497"/>
            </a:xfrm>
            <a:prstGeom prst="line">
              <a:avLst/>
            </a:prstGeom>
            <a:ln w="9525" cap="flat" cmpd="sng">
              <a:solidFill>
                <a:schemeClr val="tx1"/>
              </a:solidFill>
              <a:prstDash val="solid"/>
              <a:headEnd type="none" w="med" len="med"/>
              <a:tailEnd type="none" w="med" len="med"/>
            </a:ln>
          </p:spPr>
        </p:sp>
        <p:sp>
          <p:nvSpPr>
            <p:cNvPr id="57360" name="直接连接符 57359"/>
            <p:cNvSpPr/>
            <p:nvPr/>
          </p:nvSpPr>
          <p:spPr>
            <a:xfrm>
              <a:off x="227" y="0"/>
              <a:ext cx="226" cy="0"/>
            </a:xfrm>
            <a:prstGeom prst="line">
              <a:avLst/>
            </a:prstGeom>
            <a:ln w="9525" cap="flat" cmpd="sng">
              <a:solidFill>
                <a:schemeClr val="tx1"/>
              </a:solidFill>
              <a:prstDash val="solid"/>
              <a:headEnd type="none" w="med" len="med"/>
              <a:tailEnd type="none" w="med" len="med"/>
            </a:ln>
          </p:spPr>
        </p:sp>
        <p:sp>
          <p:nvSpPr>
            <p:cNvPr id="57361" name="直接连接符 57360"/>
            <p:cNvSpPr/>
            <p:nvPr/>
          </p:nvSpPr>
          <p:spPr>
            <a:xfrm>
              <a:off x="227" y="453"/>
              <a:ext cx="226" cy="0"/>
            </a:xfrm>
            <a:prstGeom prst="line">
              <a:avLst/>
            </a:prstGeom>
            <a:ln w="9525" cap="flat" cmpd="sng">
              <a:solidFill>
                <a:schemeClr val="tx1"/>
              </a:solidFill>
              <a:prstDash val="solid"/>
              <a:headEnd type="none" w="med" len="med"/>
              <a:tailEnd type="none" w="med" len="med"/>
            </a:ln>
          </p:spPr>
        </p:sp>
        <p:sp>
          <p:nvSpPr>
            <p:cNvPr id="57362" name="直接连接符 57361"/>
            <p:cNvSpPr/>
            <p:nvPr/>
          </p:nvSpPr>
          <p:spPr>
            <a:xfrm>
              <a:off x="227" y="952"/>
              <a:ext cx="226" cy="0"/>
            </a:xfrm>
            <a:prstGeom prst="line">
              <a:avLst/>
            </a:prstGeom>
            <a:ln w="9525" cap="flat" cmpd="sng">
              <a:solidFill>
                <a:schemeClr val="tx1"/>
              </a:solidFill>
              <a:prstDash val="solid"/>
              <a:headEnd type="none" w="med" len="med"/>
              <a:tailEnd type="none" w="med" len="med"/>
            </a:ln>
          </p:spPr>
        </p:sp>
        <p:sp>
          <p:nvSpPr>
            <p:cNvPr id="57363" name="直接连接符 57362"/>
            <p:cNvSpPr/>
            <p:nvPr/>
          </p:nvSpPr>
          <p:spPr>
            <a:xfrm>
              <a:off x="227" y="1497"/>
              <a:ext cx="226" cy="0"/>
            </a:xfrm>
            <a:prstGeom prst="line">
              <a:avLst/>
            </a:prstGeom>
            <a:ln w="9525" cap="flat" cmpd="sng">
              <a:solidFill>
                <a:schemeClr val="tx1"/>
              </a:solidFill>
              <a:prstDash val="solid"/>
              <a:headEnd type="none" w="med" len="med"/>
              <a:tailEnd type="none" w="med" len="med"/>
            </a:ln>
          </p:spPr>
        </p:sp>
      </p:grpSp>
      <p:sp>
        <p:nvSpPr>
          <p:cNvPr id="57364" name="文本框 57363"/>
          <p:cNvSpPr txBox="1"/>
          <p:nvPr/>
        </p:nvSpPr>
        <p:spPr>
          <a:xfrm>
            <a:off x="323850" y="333375"/>
            <a:ext cx="8001000" cy="828675"/>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四、教学实施</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350">
                                            <p:txEl>
                                              <p:charRg st="0" end="9"/>
                                            </p:txEl>
                                          </p:spTgt>
                                        </p:tgtEl>
                                        <p:attrNameLst>
                                          <p:attrName>style.visibility</p:attrName>
                                        </p:attrNameLst>
                                      </p:cBhvr>
                                      <p:to>
                                        <p:strVal val="visible"/>
                                      </p:to>
                                    </p:set>
                                    <p:anim calcmode="lin" valueType="num">
                                      <p:cBhvr>
                                        <p:cTn id="7" dur="500" fill="hold"/>
                                        <p:tgtEl>
                                          <p:spTgt spid="57350">
                                            <p:txEl>
                                              <p:charRg st="0" end="9"/>
                                            </p:txEl>
                                          </p:spTgt>
                                        </p:tgtEl>
                                        <p:attrNameLst>
                                          <p:attrName>ppt_w</p:attrName>
                                        </p:attrNameLst>
                                      </p:cBhvr>
                                      <p:tavLst>
                                        <p:tav tm="0">
                                          <p:val>
                                            <p:fltVal val="0.000000"/>
                                          </p:val>
                                        </p:tav>
                                        <p:tav tm="100000">
                                          <p:val>
                                            <p:strVal val="#ppt_w"/>
                                          </p:val>
                                        </p:tav>
                                      </p:tavLst>
                                    </p:anim>
                                    <p:anim calcmode="lin" valueType="num">
                                      <p:cBhvr>
                                        <p:cTn id="8" dur="500" fill="hold"/>
                                        <p:tgtEl>
                                          <p:spTgt spid="57350">
                                            <p:txEl>
                                              <p:charRg st="0" end="9"/>
                                            </p:txEl>
                                          </p:spTgt>
                                        </p:tgtEl>
                                        <p:attrNameLst>
                                          <p:attrName>ppt_h</p:attrName>
                                        </p:attrNameLst>
                                      </p:cBhvr>
                                      <p:tavLst>
                                        <p:tav tm="0">
                                          <p:val>
                                            <p:fltVal val="0.000000"/>
                                          </p:val>
                                        </p:tav>
                                        <p:tav tm="100000">
                                          <p:val>
                                            <p:strVal val="#ppt_h"/>
                                          </p:val>
                                        </p:tav>
                                      </p:tavLst>
                                    </p:anim>
                                    <p:animEffect transition="in" filter="fade">
                                      <p:cBhvr>
                                        <p:cTn id="9" dur="500"/>
                                        <p:tgtEl>
                                          <p:spTgt spid="57350">
                                            <p:txEl>
                                              <p:charRg st="0" end="9"/>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7357"/>
                                        </p:tgtEl>
                                        <p:attrNameLst>
                                          <p:attrName>style.visibility</p:attrName>
                                        </p:attrNameLst>
                                      </p:cBhvr>
                                      <p:to>
                                        <p:strVal val="visible"/>
                                      </p:to>
                                    </p:set>
                                    <p:anim calcmode="lin" valueType="num">
                                      <p:cBhvr additive="base">
                                        <p:cTn id="14" dur="500" fill="hold"/>
                                        <p:tgtEl>
                                          <p:spTgt spid="57357"/>
                                        </p:tgtEl>
                                        <p:attrNameLst>
                                          <p:attrName>ppt_x</p:attrName>
                                        </p:attrNameLst>
                                      </p:cBhvr>
                                      <p:tavLst>
                                        <p:tav tm="0">
                                          <p:val>
                                            <p:strVal val="0-#ppt_w/2"/>
                                          </p:val>
                                        </p:tav>
                                        <p:tav tm="100000">
                                          <p:val>
                                            <p:strVal val="#ppt_x"/>
                                          </p:val>
                                        </p:tav>
                                      </p:tavLst>
                                    </p:anim>
                                    <p:anim calcmode="lin" valueType="num">
                                      <p:cBhvr additive="base">
                                        <p:cTn id="15" dur="500" fill="hold"/>
                                        <p:tgtEl>
                                          <p:spTgt spid="5735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7352">
                                            <p:txEl>
                                              <p:charRg st="0" end="7"/>
                                            </p:txEl>
                                          </p:spTgt>
                                        </p:tgtEl>
                                        <p:attrNameLst>
                                          <p:attrName>style.visibility</p:attrName>
                                        </p:attrNameLst>
                                      </p:cBhvr>
                                      <p:to>
                                        <p:strVal val="visible"/>
                                      </p:to>
                                    </p:set>
                                    <p:anim calcmode="lin" valueType="num">
                                      <p:cBhvr>
                                        <p:cTn id="19" dur="500" fill="hold"/>
                                        <p:tgtEl>
                                          <p:spTgt spid="57352">
                                            <p:txEl>
                                              <p:charRg st="0" end="7"/>
                                            </p:txEl>
                                          </p:spTgt>
                                        </p:tgtEl>
                                        <p:attrNameLst>
                                          <p:attrName>ppt_w</p:attrName>
                                        </p:attrNameLst>
                                      </p:cBhvr>
                                      <p:tavLst>
                                        <p:tav tm="0">
                                          <p:val>
                                            <p:fltVal val="0.000000"/>
                                          </p:val>
                                        </p:tav>
                                        <p:tav tm="100000">
                                          <p:val>
                                            <p:strVal val="#ppt_w"/>
                                          </p:val>
                                        </p:tav>
                                      </p:tavLst>
                                    </p:anim>
                                    <p:anim calcmode="lin" valueType="num">
                                      <p:cBhvr>
                                        <p:cTn id="20" dur="500" fill="hold"/>
                                        <p:tgtEl>
                                          <p:spTgt spid="57352">
                                            <p:txEl>
                                              <p:charRg st="0" end="7"/>
                                            </p:txEl>
                                          </p:spTgt>
                                        </p:tgtEl>
                                        <p:attrNameLst>
                                          <p:attrName>ppt_h</p:attrName>
                                        </p:attrNameLst>
                                      </p:cBhvr>
                                      <p:tavLst>
                                        <p:tav tm="0">
                                          <p:val>
                                            <p:fltVal val="0.000000"/>
                                          </p:val>
                                        </p:tav>
                                        <p:tav tm="100000">
                                          <p:val>
                                            <p:strVal val="#ppt_h"/>
                                          </p:val>
                                        </p:tav>
                                      </p:tavLst>
                                    </p:anim>
                                    <p:animEffect transition="in" filter="fade">
                                      <p:cBhvr>
                                        <p:cTn id="21" dur="500"/>
                                        <p:tgtEl>
                                          <p:spTgt spid="57352">
                                            <p:txEl>
                                              <p:charRg st="0" end="7"/>
                                            </p:txEl>
                                          </p:spTgt>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57353"/>
                                        </p:tgtEl>
                                        <p:attrNameLst>
                                          <p:attrName>style.visibility</p:attrName>
                                        </p:attrNameLst>
                                      </p:cBhvr>
                                      <p:to>
                                        <p:strVal val="visible"/>
                                      </p:to>
                                    </p:set>
                                    <p:anim calcmode="lin" valueType="num">
                                      <p:cBhvr>
                                        <p:cTn id="25" dur="500" fill="hold"/>
                                        <p:tgtEl>
                                          <p:spTgt spid="57353"/>
                                        </p:tgtEl>
                                        <p:attrNameLst>
                                          <p:attrName>ppt_w</p:attrName>
                                        </p:attrNameLst>
                                      </p:cBhvr>
                                      <p:tavLst>
                                        <p:tav tm="0">
                                          <p:val>
                                            <p:fltVal val="0.000000"/>
                                          </p:val>
                                        </p:tav>
                                        <p:tav tm="100000">
                                          <p:val>
                                            <p:strVal val="#ppt_w"/>
                                          </p:val>
                                        </p:tav>
                                      </p:tavLst>
                                    </p:anim>
                                    <p:anim calcmode="lin" valueType="num">
                                      <p:cBhvr>
                                        <p:cTn id="26" dur="500" fill="hold"/>
                                        <p:tgtEl>
                                          <p:spTgt spid="57353"/>
                                        </p:tgtEl>
                                        <p:attrNameLst>
                                          <p:attrName>ppt_h</p:attrName>
                                        </p:attrNameLst>
                                      </p:cBhvr>
                                      <p:tavLst>
                                        <p:tav tm="0">
                                          <p:val>
                                            <p:fltVal val="0.000000"/>
                                          </p:val>
                                        </p:tav>
                                        <p:tav tm="100000">
                                          <p:val>
                                            <p:strVal val="#ppt_h"/>
                                          </p:val>
                                        </p:tav>
                                      </p:tavLst>
                                    </p:anim>
                                    <p:animEffect transition="in" filter="fade">
                                      <p:cBhvr>
                                        <p:cTn id="27" dur="500"/>
                                        <p:tgtEl>
                                          <p:spTgt spid="5735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57355"/>
                                        </p:tgtEl>
                                        <p:attrNameLst>
                                          <p:attrName>style.visibility</p:attrName>
                                        </p:attrNameLst>
                                      </p:cBhvr>
                                      <p:to>
                                        <p:strVal val="visible"/>
                                      </p:to>
                                    </p:set>
                                    <p:anim calcmode="lin" valueType="num">
                                      <p:cBhvr>
                                        <p:cTn id="31" dur="500" fill="hold"/>
                                        <p:tgtEl>
                                          <p:spTgt spid="57355"/>
                                        </p:tgtEl>
                                        <p:attrNameLst>
                                          <p:attrName>ppt_w</p:attrName>
                                        </p:attrNameLst>
                                      </p:cBhvr>
                                      <p:tavLst>
                                        <p:tav tm="0">
                                          <p:val>
                                            <p:fltVal val="0.000000"/>
                                          </p:val>
                                        </p:tav>
                                        <p:tav tm="100000">
                                          <p:val>
                                            <p:strVal val="#ppt_w"/>
                                          </p:val>
                                        </p:tav>
                                      </p:tavLst>
                                    </p:anim>
                                    <p:anim calcmode="lin" valueType="num">
                                      <p:cBhvr>
                                        <p:cTn id="32" dur="500" fill="hold"/>
                                        <p:tgtEl>
                                          <p:spTgt spid="57355"/>
                                        </p:tgtEl>
                                        <p:attrNameLst>
                                          <p:attrName>ppt_h</p:attrName>
                                        </p:attrNameLst>
                                      </p:cBhvr>
                                      <p:tavLst>
                                        <p:tav tm="0">
                                          <p:val>
                                            <p:fltVal val="0.000000"/>
                                          </p:val>
                                        </p:tav>
                                        <p:tav tm="100000">
                                          <p:val>
                                            <p:strVal val="#ppt_h"/>
                                          </p:val>
                                        </p:tav>
                                      </p:tavLst>
                                    </p:anim>
                                    <p:animEffect transition="in" filter="fade">
                                      <p:cBhvr>
                                        <p:cTn id="33" dur="500"/>
                                        <p:tgtEl>
                                          <p:spTgt spid="57355"/>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7356"/>
                                        </p:tgtEl>
                                        <p:attrNameLst>
                                          <p:attrName>style.visibility</p:attrName>
                                        </p:attrNameLst>
                                      </p:cBhvr>
                                      <p:to>
                                        <p:strVal val="visible"/>
                                      </p:to>
                                    </p:set>
                                    <p:anim calcmode="lin" valueType="num">
                                      <p:cBhvr>
                                        <p:cTn id="37" dur="500" fill="hold"/>
                                        <p:tgtEl>
                                          <p:spTgt spid="57356"/>
                                        </p:tgtEl>
                                        <p:attrNameLst>
                                          <p:attrName>ppt_w</p:attrName>
                                        </p:attrNameLst>
                                      </p:cBhvr>
                                      <p:tavLst>
                                        <p:tav tm="0">
                                          <p:val>
                                            <p:fltVal val="0.000000"/>
                                          </p:val>
                                        </p:tav>
                                        <p:tav tm="100000">
                                          <p:val>
                                            <p:strVal val="#ppt_w"/>
                                          </p:val>
                                        </p:tav>
                                      </p:tavLst>
                                    </p:anim>
                                    <p:anim calcmode="lin" valueType="num">
                                      <p:cBhvr>
                                        <p:cTn id="38" dur="500" fill="hold"/>
                                        <p:tgtEl>
                                          <p:spTgt spid="57356"/>
                                        </p:tgtEl>
                                        <p:attrNameLst>
                                          <p:attrName>ppt_h</p:attrName>
                                        </p:attrNameLst>
                                      </p:cBhvr>
                                      <p:tavLst>
                                        <p:tav tm="0">
                                          <p:val>
                                            <p:fltVal val="0.000000"/>
                                          </p:val>
                                        </p:tav>
                                        <p:tav tm="100000">
                                          <p:val>
                                            <p:strVal val="#ppt_h"/>
                                          </p:val>
                                        </p:tav>
                                      </p:tavLst>
                                    </p:anim>
                                    <p:animEffect transition="in" filter="fade">
                                      <p:cBhvr>
                                        <p:cTn id="39" dur="500"/>
                                        <p:tgtEl>
                                          <p:spTgt spid="57356"/>
                                        </p:tgtEl>
                                      </p:cBhvr>
                                    </p:animEffect>
                                  </p:childTnLst>
                                </p:cTn>
                              </p:par>
                            </p:childTnLst>
                          </p:cTn>
                        </p:par>
                        <p:par>
                          <p:cTn id="40" fill="hold">
                            <p:stCondLst>
                              <p:cond delay="25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57347"/>
                                        </p:tgtEl>
                                        <p:attrNameLst>
                                          <p:attrName>style.visibility</p:attrName>
                                        </p:attrNameLst>
                                      </p:cBhvr>
                                      <p:to>
                                        <p:strVal val="visible"/>
                                      </p:to>
                                    </p:set>
                                    <p:anim calcmode="discrete" valueType="clr">
                                      <p:cBhvr override="childStyle">
                                        <p:cTn id="43" dur="80"/>
                                        <p:tgtEl>
                                          <p:spTgt spid="5734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7347"/>
                                        </p:tgtEl>
                                        <p:attrNameLst>
                                          <p:attrName>fillcolor</p:attrName>
                                        </p:attrNameLst>
                                      </p:cBhvr>
                                      <p:tavLst>
                                        <p:tav tm="0">
                                          <p:val>
                                            <p:clrVal>
                                              <a:schemeClr val="accent2"/>
                                            </p:clrVal>
                                          </p:val>
                                        </p:tav>
                                        <p:tav tm="50000">
                                          <p:val>
                                            <p:clrVal>
                                              <a:schemeClr val="hlink"/>
                                            </p:clrVal>
                                          </p:val>
                                        </p:tav>
                                      </p:tavLst>
                                    </p:anim>
                                    <p:set>
                                      <p:cBhvr>
                                        <p:cTn id="45" dur="80"/>
                                        <p:tgtEl>
                                          <p:spTgt spid="573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P spid="57353" grpId="0"/>
      <p:bldP spid="57355" grpId="0"/>
      <p:bldP spid="573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占位符 58369"/>
          <p:cNvSpPr>
            <a:spLocks noGrp="1"/>
          </p:cNvSpPr>
          <p:nvPr>
            <p:ph type="body" idx="1"/>
          </p:nvPr>
        </p:nvSpPr>
        <p:spPr>
          <a:xfrm>
            <a:off x="395288" y="1557338"/>
            <a:ext cx="8516937" cy="503237"/>
          </a:xfrm>
        </p:spPr>
        <p:txBody>
          <a:bodyPr/>
          <a:p>
            <a:r>
              <a:rPr lang="en-US" altLang="x-none" sz="2800" b="1" dirty="0">
                <a:solidFill>
                  <a:srgbClr val="800000"/>
                </a:solidFill>
                <a:latin typeface="楷体" panose="02010609060101010101" charset="-122"/>
                <a:ea typeface="楷体" panose="02010609060101010101" charset="-122"/>
              </a:rPr>
              <a:t>4.</a:t>
            </a:r>
            <a:r>
              <a:rPr lang="zh-CN" altLang="en-US" sz="2800" b="1" dirty="0">
                <a:solidFill>
                  <a:srgbClr val="800000"/>
                </a:solidFill>
                <a:latin typeface="楷体" panose="02010609060101010101" charset="-122"/>
                <a:ea typeface="楷体" panose="02010609060101010101" charset="-122"/>
              </a:rPr>
              <a:t>通过前面内容的学习，再来解答前面的引入案例</a:t>
            </a:r>
            <a:endParaRPr lang="zh-CN" altLang="en-US" sz="2800" b="1" dirty="0">
              <a:solidFill>
                <a:srgbClr val="800000"/>
              </a:solidFill>
              <a:latin typeface="楷体" panose="02010609060101010101" charset="-122"/>
              <a:ea typeface="楷体" panose="02010609060101010101" charset="-122"/>
            </a:endParaRPr>
          </a:p>
        </p:txBody>
      </p:sp>
      <p:sp>
        <p:nvSpPr>
          <p:cNvPr id="58371" name="标题 58370"/>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文本占位符 59393"/>
          <p:cNvSpPr>
            <a:spLocks noGrp="1"/>
          </p:cNvSpPr>
          <p:nvPr>
            <p:ph type="body" idx="1"/>
          </p:nvPr>
        </p:nvSpPr>
        <p:spPr>
          <a:xfrm>
            <a:off x="179388" y="1628775"/>
            <a:ext cx="8516937" cy="4248150"/>
          </a:xfrm>
        </p:spPr>
        <p:txBody>
          <a:bodyPr/>
          <a:p>
            <a:pPr>
              <a:buNone/>
            </a:pPr>
            <a:r>
              <a:rPr lang="zh-CN" altLang="en-US" sz="2000" b="1" dirty="0">
                <a:solidFill>
                  <a:srgbClr val="FF0000"/>
                </a:solidFill>
                <a:latin typeface="楷体" panose="02010609060101010101" charset="-122"/>
                <a:ea typeface="楷体" panose="02010609060101010101" charset="-122"/>
              </a:rPr>
              <a:t>问题</a:t>
            </a:r>
            <a:r>
              <a:rPr lang="en-US" altLang="x-none" sz="2000" b="1" dirty="0">
                <a:solidFill>
                  <a:srgbClr val="FF0000"/>
                </a:solidFill>
                <a:latin typeface="楷体" panose="02010609060101010101" charset="-122"/>
                <a:ea typeface="楷体" panose="02010609060101010101" charset="-122"/>
              </a:rPr>
              <a:t>1</a:t>
            </a:r>
            <a:r>
              <a:rPr lang="zh-CN" altLang="en-US" sz="2000" b="1" dirty="0">
                <a:solidFill>
                  <a:srgbClr val="FF0000"/>
                </a:solidFill>
                <a:latin typeface="楷体" panose="02010609060101010101" charset="-122"/>
                <a:ea typeface="楷体" panose="02010609060101010101" charset="-122"/>
              </a:rPr>
              <a:t>：</a:t>
            </a:r>
            <a:endParaRPr lang="zh-CN" altLang="en-US" sz="2000" b="1" dirty="0">
              <a:solidFill>
                <a:srgbClr val="FF0000"/>
              </a:solidFill>
              <a:latin typeface="楷体" panose="02010609060101010101" charset="-122"/>
              <a:ea typeface="楷体" panose="02010609060101010101" charset="-122"/>
            </a:endParaRPr>
          </a:p>
          <a:p>
            <a:pPr>
              <a:buNone/>
            </a:pPr>
            <a:r>
              <a:rPr lang="zh-CN" altLang="en-US" sz="2000" b="1" dirty="0">
                <a:solidFill>
                  <a:srgbClr val="000000"/>
                </a:solidFill>
                <a:latin typeface="楷体" panose="02010609060101010101" charset="-122"/>
                <a:ea typeface="楷体" panose="02010609060101010101" charset="-122"/>
              </a:rPr>
              <a:t>该引进工程项目的工程造价应包括以下投资内容：</a:t>
            </a:r>
            <a:endParaRPr lang="zh-CN" altLang="en-US" sz="2000" b="1" dirty="0">
              <a:solidFill>
                <a:srgbClr val="000000"/>
              </a:solidFill>
              <a:latin typeface="楷体" panose="02010609060101010101" charset="-122"/>
              <a:ea typeface="楷体" panose="02010609060101010101" charset="-122"/>
            </a:endParaRPr>
          </a:p>
          <a:p>
            <a:pPr>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1</a:t>
            </a:r>
            <a:r>
              <a:rPr lang="zh-CN" altLang="en-US" sz="2000" b="1" dirty="0">
                <a:solidFill>
                  <a:srgbClr val="000000"/>
                </a:solidFill>
                <a:latin typeface="楷体" panose="02010609060101010101" charset="-122"/>
                <a:ea typeface="楷体" panose="02010609060101010101" charset="-122"/>
              </a:rPr>
              <a:t>）引进国外技术、设备和材料的投资费用；</a:t>
            </a:r>
            <a:endParaRPr lang="zh-CN" altLang="en-US" sz="2000" b="1" dirty="0">
              <a:solidFill>
                <a:srgbClr val="000000"/>
              </a:solidFill>
              <a:latin typeface="楷体" panose="02010609060101010101" charset="-122"/>
              <a:ea typeface="楷体" panose="02010609060101010101" charset="-122"/>
            </a:endParaRPr>
          </a:p>
          <a:p>
            <a:pPr>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2</a:t>
            </a:r>
            <a:r>
              <a:rPr lang="zh-CN" altLang="en-US" sz="2000" b="1" dirty="0">
                <a:solidFill>
                  <a:srgbClr val="000000"/>
                </a:solidFill>
                <a:latin typeface="楷体" panose="02010609060101010101" charset="-122"/>
                <a:ea typeface="楷体" panose="02010609060101010101" charset="-122"/>
              </a:rPr>
              <a:t>）引进国外设备和材料在国内的安装费用；</a:t>
            </a:r>
            <a:endParaRPr lang="zh-CN" altLang="en-US" sz="2000" b="1" dirty="0">
              <a:solidFill>
                <a:srgbClr val="000000"/>
              </a:solidFill>
              <a:latin typeface="楷体" panose="02010609060101010101" charset="-122"/>
              <a:ea typeface="楷体" panose="02010609060101010101" charset="-122"/>
            </a:endParaRPr>
          </a:p>
          <a:p>
            <a:pPr>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3</a:t>
            </a:r>
            <a:r>
              <a:rPr lang="zh-CN" altLang="en-US" sz="2000" b="1" dirty="0">
                <a:solidFill>
                  <a:srgbClr val="000000"/>
                </a:solidFill>
                <a:latin typeface="楷体" panose="02010609060101010101" charset="-122"/>
                <a:ea typeface="楷体" panose="02010609060101010101" charset="-122"/>
              </a:rPr>
              <a:t>）国内进行配套的设备的制造及安装费用；</a:t>
            </a:r>
            <a:endParaRPr lang="zh-CN" altLang="en-US" sz="2000" b="1" dirty="0">
              <a:solidFill>
                <a:srgbClr val="000000"/>
              </a:solidFill>
              <a:latin typeface="楷体" panose="02010609060101010101" charset="-122"/>
              <a:ea typeface="楷体" panose="02010609060101010101" charset="-122"/>
            </a:endParaRPr>
          </a:p>
          <a:p>
            <a:pPr>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4</a:t>
            </a:r>
            <a:r>
              <a:rPr lang="zh-CN" altLang="en-US" sz="2000" b="1" dirty="0">
                <a:solidFill>
                  <a:srgbClr val="000000"/>
                </a:solidFill>
                <a:latin typeface="楷体" panose="02010609060101010101" charset="-122"/>
                <a:ea typeface="楷体" panose="02010609060101010101" charset="-122"/>
              </a:rPr>
              <a:t>）厂房等国内所有配套工程的建造费用；</a:t>
            </a:r>
            <a:endParaRPr lang="zh-CN" altLang="en-US" sz="2000" b="1" dirty="0">
              <a:solidFill>
                <a:srgbClr val="000000"/>
              </a:solidFill>
              <a:latin typeface="楷体" panose="02010609060101010101" charset="-122"/>
              <a:ea typeface="楷体" panose="02010609060101010101" charset="-122"/>
            </a:endParaRPr>
          </a:p>
          <a:p>
            <a:pPr>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5</a:t>
            </a:r>
            <a:r>
              <a:rPr lang="zh-CN" altLang="en-US" sz="2000" b="1" dirty="0">
                <a:solidFill>
                  <a:srgbClr val="000000"/>
                </a:solidFill>
                <a:latin typeface="楷体" panose="02010609060101010101" charset="-122"/>
                <a:ea typeface="楷体" panose="02010609060101010101" charset="-122"/>
              </a:rPr>
              <a:t>）与工程项目建设有关的其他费用；</a:t>
            </a:r>
            <a:endParaRPr lang="zh-CN" altLang="en-US" sz="2000" b="1" dirty="0">
              <a:solidFill>
                <a:srgbClr val="000000"/>
              </a:solidFill>
              <a:latin typeface="楷体" panose="02010609060101010101" charset="-122"/>
              <a:ea typeface="楷体" panose="02010609060101010101" charset="-122"/>
            </a:endParaRPr>
          </a:p>
          <a:p>
            <a:pPr>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6</a:t>
            </a:r>
            <a:r>
              <a:rPr lang="zh-CN" altLang="en-US" sz="2000" b="1" dirty="0">
                <a:solidFill>
                  <a:srgbClr val="000000"/>
                </a:solidFill>
                <a:latin typeface="楷体" panose="02010609060101010101" charset="-122"/>
                <a:ea typeface="楷体" panose="02010609060101010101" charset="-122"/>
              </a:rPr>
              <a:t>）工程项目的预备费、建设期贷款利息和投资方向调节税等。</a:t>
            </a:r>
            <a:endParaRPr lang="zh-CN" altLang="en-US" sz="2000" b="1" dirty="0">
              <a:solidFill>
                <a:srgbClr val="000000"/>
              </a:solidFill>
              <a:latin typeface="楷体" panose="02010609060101010101" charset="-122"/>
              <a:ea typeface="楷体" panose="02010609060101010101" charset="-122"/>
            </a:endParaRPr>
          </a:p>
        </p:txBody>
      </p:sp>
      <p:sp>
        <p:nvSpPr>
          <p:cNvPr id="59395" name="标题 59394"/>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文本占位符 60417"/>
          <p:cNvSpPr>
            <a:spLocks noGrp="1"/>
          </p:cNvSpPr>
          <p:nvPr>
            <p:ph type="body" idx="1"/>
          </p:nvPr>
        </p:nvSpPr>
        <p:spPr>
          <a:xfrm>
            <a:off x="250825" y="1989138"/>
            <a:ext cx="8516938" cy="1584325"/>
          </a:xfrm>
        </p:spPr>
        <p:txBody>
          <a:bodyPr/>
          <a:p>
            <a:pPr>
              <a:lnSpc>
                <a:spcPct val="120000"/>
              </a:lnSpc>
              <a:buNone/>
            </a:pPr>
            <a:r>
              <a:rPr lang="zh-CN" altLang="en-US" sz="1800" b="1" dirty="0">
                <a:solidFill>
                  <a:srgbClr val="FF0000"/>
                </a:solidFill>
                <a:latin typeface="楷体" panose="02010609060101010101" charset="-122"/>
                <a:ea typeface="楷体" panose="02010609060101010101" charset="-122"/>
              </a:rPr>
              <a:t>问题</a:t>
            </a:r>
            <a:r>
              <a:rPr lang="en-US" altLang="x-none" sz="1800" b="1" dirty="0">
                <a:solidFill>
                  <a:srgbClr val="FF0000"/>
                </a:solidFill>
                <a:latin typeface="楷体" panose="02010609060101010101" charset="-122"/>
                <a:ea typeface="楷体" panose="02010609060101010101" charset="-122"/>
              </a:rPr>
              <a:t>2</a:t>
            </a:r>
            <a:r>
              <a:rPr lang="zh-CN" altLang="en-US" sz="1800" b="1" dirty="0">
                <a:solidFill>
                  <a:srgbClr val="FF0000"/>
                </a:solidFill>
                <a:latin typeface="楷体" panose="02010609060101010101" charset="-122"/>
                <a:ea typeface="楷体" panose="02010609060101010101" charset="-122"/>
              </a:rPr>
              <a:t>：</a:t>
            </a:r>
            <a:endParaRPr lang="zh-CN" altLang="en-US" sz="1800" b="1" dirty="0">
              <a:solidFill>
                <a:srgbClr val="FF0000"/>
              </a:solidFill>
              <a:latin typeface="楷体" panose="02010609060101010101" charset="-122"/>
              <a:ea typeface="楷体" panose="02010609060101010101" charset="-122"/>
            </a:endParaRPr>
          </a:p>
          <a:p>
            <a:pPr>
              <a:lnSpc>
                <a:spcPct val="120000"/>
              </a:lnSpc>
              <a:buNone/>
            </a:pPr>
            <a:r>
              <a:rPr lang="zh-CN" altLang="en-US" sz="1800" b="1" dirty="0">
                <a:solidFill>
                  <a:srgbClr val="000000"/>
                </a:solidFill>
                <a:latin typeface="楷体" panose="02010609060101010101" charset="-122"/>
                <a:ea typeface="楷体" panose="02010609060101010101" charset="-122"/>
              </a:rPr>
              <a:t>   本案例引进部分为工艺设备的硬、软件，其价格组成除货价外的从属费用包括：国外运输费、国外运输保险费、外贸手续费、银行财务费、关税和增值税等费用。各项费用的计算如下表所示</a:t>
            </a:r>
            <a:endParaRPr lang="zh-CN" altLang="en-US" sz="1800" b="1" dirty="0">
              <a:solidFill>
                <a:srgbClr val="000000"/>
              </a:solidFill>
              <a:latin typeface="楷体" panose="02010609060101010101" charset="-122"/>
              <a:ea typeface="楷体" panose="02010609060101010101" charset="-122"/>
            </a:endParaRPr>
          </a:p>
        </p:txBody>
      </p:sp>
      <p:sp>
        <p:nvSpPr>
          <p:cNvPr id="60419" name="标题 60418"/>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2" name="内容占位符 61441"/>
          <p:cNvGraphicFramePr/>
          <p:nvPr>
            <p:ph/>
          </p:nvPr>
        </p:nvGraphicFramePr>
        <p:xfrm>
          <a:off x="179388" y="1465263"/>
          <a:ext cx="8964613" cy="4867275"/>
        </p:xfrm>
        <a:graphic>
          <a:graphicData uri="http://schemas.openxmlformats.org/drawingml/2006/table">
            <a:tbl>
              <a:tblPr/>
              <a:tblGrid>
                <a:gridCol w="1433513"/>
                <a:gridCol w="4111625"/>
                <a:gridCol w="3419475"/>
              </a:tblGrid>
              <a:tr h="27463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费用名称</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计算公式</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备注</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3375">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货价</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货价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合同中硬、软件的离岸价外币金额</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合同生效，第一次付款日期的兑汇牌价</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2">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国际运费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国际运费（海、陆、空）</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合同中硬件货价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运费率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海运费率通常取</a:t>
                      </a:r>
                      <a:r>
                        <a:rPr lang="en-US" altLang="x-none" sz="1200" dirty="0">
                          <a:solidFill>
                            <a:srgbClr val="000000"/>
                          </a:solidFill>
                          <a:latin typeface="楷体" panose="02010609060101010101" charset="-122"/>
                          <a:ea typeface="楷体" panose="02010609060101010101" charset="-122"/>
                        </a:rPr>
                        <a:t>6%</a:t>
                      </a:r>
                      <a:endParaRPr lang="en-US" altLang="x-none" sz="1200" dirty="0">
                        <a:solidFill>
                          <a:srgbClr val="000000"/>
                        </a:solidFill>
                        <a:latin typeface="楷体" panose="02010609060101010101" charset="-122"/>
                        <a:ea typeface="楷体" panose="02010609060101010101" charset="-122"/>
                      </a:endParaRPr>
                    </a:p>
                    <a:p>
                      <a:pPr marL="0" lvl="0" indent="0" eaLnBrk="0" hangingPunct="0">
                        <a:spcBef>
                          <a:spcPct val="0"/>
                        </a:spcBef>
                        <a:buClrTx/>
                        <a:buNone/>
                      </a:pPr>
                      <a:r>
                        <a:rPr lang="zh-CN" altLang="en-US" sz="1200" dirty="0">
                          <a:solidFill>
                            <a:srgbClr val="000000"/>
                          </a:solidFill>
                          <a:latin typeface="楷体" panose="02010609060101010101" charset="-122"/>
                          <a:ea typeface="楷体" panose="02010609060101010101" charset="-122"/>
                        </a:rPr>
                        <a:t>空运费率通常取</a:t>
                      </a:r>
                      <a:r>
                        <a:rPr lang="en-US" altLang="x-none" sz="1200" dirty="0">
                          <a:solidFill>
                            <a:srgbClr val="000000"/>
                          </a:solidFill>
                          <a:latin typeface="楷体" panose="02010609060101010101" charset="-122"/>
                          <a:ea typeface="楷体" panose="02010609060101010101" charset="-122"/>
                        </a:rPr>
                        <a:t>8.5%</a:t>
                      </a:r>
                      <a:endParaRPr lang="en-US" altLang="x-none" sz="1200" dirty="0">
                        <a:solidFill>
                          <a:srgbClr val="000000"/>
                        </a:solidFill>
                        <a:latin typeface="楷体" panose="02010609060101010101" charset="-122"/>
                        <a:ea typeface="楷体" panose="02010609060101010101" charset="-122"/>
                      </a:endParaRPr>
                    </a:p>
                    <a:p>
                      <a:pPr marL="0" lvl="0" indent="0" eaLnBrk="0" hangingPunct="0">
                        <a:spcBef>
                          <a:spcPct val="0"/>
                        </a:spcBef>
                        <a:buClrTx/>
                        <a:buNone/>
                      </a:pPr>
                      <a:r>
                        <a:rPr lang="zh-CN" altLang="en-US" sz="1200" dirty="0">
                          <a:solidFill>
                            <a:srgbClr val="000000"/>
                          </a:solidFill>
                          <a:latin typeface="楷体" panose="02010609060101010101" charset="-122"/>
                          <a:ea typeface="楷体" panose="02010609060101010101" charset="-122"/>
                        </a:rPr>
                        <a:t>铁路运输费率通常取</a:t>
                      </a:r>
                      <a:r>
                        <a:rPr lang="en-US" altLang="x-none" sz="1200" dirty="0">
                          <a:solidFill>
                            <a:srgbClr val="000000"/>
                          </a:solidFill>
                          <a:latin typeface="楷体" panose="02010609060101010101" charset="-122"/>
                          <a:ea typeface="楷体" panose="02010609060101010101" charset="-122"/>
                        </a:rPr>
                        <a:t>1%</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9925">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国外运输保险费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国外运输保险费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（合同中硬件货价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运输费）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运输保险费率</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a:t>
                      </a:r>
                      <a:r>
                        <a:rPr lang="zh-CN" altLang="en-US" sz="1200" dirty="0">
                          <a:solidFill>
                            <a:srgbClr val="000000"/>
                          </a:solidFill>
                          <a:latin typeface="楷体" panose="02010609060101010101" charset="-122"/>
                          <a:ea typeface="楷体" panose="02010609060101010101" charset="-122"/>
                        </a:rPr>
                        <a:t>－运输保险费率）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海运保险费率通常取</a:t>
                      </a:r>
                      <a:r>
                        <a:rPr lang="en-US" altLang="x-none" sz="1200" dirty="0">
                          <a:solidFill>
                            <a:srgbClr val="000000"/>
                          </a:solidFill>
                          <a:latin typeface="楷体" panose="02010609060101010101" charset="-122"/>
                          <a:ea typeface="楷体" panose="02010609060101010101" charset="-122"/>
                        </a:rPr>
                        <a:t>3.5</a:t>
                      </a:r>
                      <a:r>
                        <a:rPr lang="en-US" altLang="x-none" sz="1000" dirty="0">
                          <a:solidFill>
                            <a:srgbClr val="000000"/>
                          </a:solidFill>
                          <a:latin typeface="楷体" panose="02010609060101010101" charset="-122"/>
                          <a:ea typeface="楷体" panose="02010609060101010101" charset="-122"/>
                        </a:rPr>
                        <a:t>‰</a:t>
                      </a:r>
                      <a:endParaRPr lang="en-US" altLang="x-none" sz="1000" dirty="0">
                        <a:solidFill>
                          <a:srgbClr val="000000"/>
                        </a:solidFill>
                        <a:latin typeface="楷体" panose="02010609060101010101" charset="-122"/>
                        <a:ea typeface="楷体" panose="02010609060101010101" charset="-122"/>
                      </a:endParaRPr>
                    </a:p>
                    <a:p>
                      <a:pPr marL="0" lvl="0" indent="0" eaLnBrk="0" hangingPunct="0">
                        <a:spcBef>
                          <a:spcPct val="0"/>
                        </a:spcBef>
                        <a:buClrTx/>
                        <a:buNone/>
                      </a:pPr>
                      <a:r>
                        <a:rPr lang="zh-CN" altLang="en-US" sz="1200" dirty="0">
                          <a:solidFill>
                            <a:srgbClr val="000000"/>
                          </a:solidFill>
                          <a:latin typeface="楷体" panose="02010609060101010101" charset="-122"/>
                          <a:ea typeface="楷体" panose="02010609060101010101" charset="-122"/>
                        </a:rPr>
                        <a:t>空运费保险费率通常取</a:t>
                      </a:r>
                      <a:r>
                        <a:rPr lang="en-US" altLang="x-none" sz="1200" dirty="0">
                          <a:solidFill>
                            <a:srgbClr val="000000"/>
                          </a:solidFill>
                          <a:latin typeface="楷体" panose="02010609060101010101" charset="-122"/>
                          <a:ea typeface="楷体" panose="02010609060101010101" charset="-122"/>
                        </a:rPr>
                        <a:t>4.55</a:t>
                      </a:r>
                      <a:r>
                        <a:rPr lang="en-US" altLang="x-none" sz="1000" dirty="0">
                          <a:solidFill>
                            <a:srgbClr val="000000"/>
                          </a:solidFill>
                          <a:latin typeface="楷体" panose="02010609060101010101" charset="-122"/>
                          <a:ea typeface="楷体" panose="02010609060101010101" charset="-122"/>
                        </a:rPr>
                        <a:t>‰</a:t>
                      </a:r>
                      <a:endParaRPr lang="en-US" altLang="x-none" sz="1000" dirty="0">
                        <a:solidFill>
                          <a:srgbClr val="000000"/>
                        </a:solidFill>
                        <a:latin typeface="楷体" panose="02010609060101010101" charset="-122"/>
                        <a:ea typeface="楷体" panose="02010609060101010101" charset="-122"/>
                      </a:endParaRPr>
                    </a:p>
                    <a:p>
                      <a:pPr marL="0" lvl="0" indent="0" eaLnBrk="0" hangingPunct="0">
                        <a:spcBef>
                          <a:spcPct val="0"/>
                        </a:spcBef>
                        <a:buClrTx/>
                        <a:buNone/>
                      </a:pPr>
                      <a:r>
                        <a:rPr lang="zh-CN" altLang="en-US" sz="1200" dirty="0">
                          <a:solidFill>
                            <a:srgbClr val="000000"/>
                          </a:solidFill>
                          <a:latin typeface="楷体" panose="02010609060101010101" charset="-122"/>
                          <a:ea typeface="楷体" panose="02010609060101010101" charset="-122"/>
                        </a:rPr>
                        <a:t>铁路运输费率通常取</a:t>
                      </a:r>
                      <a:r>
                        <a:rPr lang="en-US" altLang="x-none" sz="1200" dirty="0">
                          <a:solidFill>
                            <a:srgbClr val="000000"/>
                          </a:solidFill>
                          <a:latin typeface="楷体" panose="02010609060101010101" charset="-122"/>
                          <a:ea typeface="楷体" panose="02010609060101010101" charset="-122"/>
                        </a:rPr>
                        <a:t>2.66</a:t>
                      </a:r>
                      <a:r>
                        <a:rPr lang="en-US" altLang="x-none" sz="1000" dirty="0">
                          <a:solidFill>
                            <a:srgbClr val="000000"/>
                          </a:solidFill>
                          <a:latin typeface="楷体" panose="02010609060101010101" charset="-122"/>
                          <a:ea typeface="楷体" panose="02010609060101010101" charset="-122"/>
                        </a:rPr>
                        <a:t>‰</a:t>
                      </a:r>
                      <a:endParaRPr lang="en-US" altLang="x-none" sz="10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银行财务费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银行财务费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硬、软件的离岸价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人民币外汇牌价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银行财务费率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银行财务费率取</a:t>
                      </a:r>
                      <a:r>
                        <a:rPr lang="en-US" altLang="x-none" sz="1200" dirty="0">
                          <a:solidFill>
                            <a:srgbClr val="000000"/>
                          </a:solidFill>
                          <a:latin typeface="楷体" panose="02010609060101010101" charset="-122"/>
                          <a:ea typeface="楷体" panose="02010609060101010101" charset="-122"/>
                        </a:rPr>
                        <a:t>0.4%</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0.5%</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外贸手续费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外贸手续费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（硬件到岸价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完关税软件货价）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外贸手续费率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外贸手续费费率取</a:t>
                      </a:r>
                      <a:r>
                        <a:rPr lang="en-US" altLang="x-none" sz="1200" dirty="0">
                          <a:solidFill>
                            <a:srgbClr val="000000"/>
                          </a:solidFill>
                          <a:latin typeface="楷体" panose="02010609060101010101" charset="-122"/>
                          <a:ea typeface="楷体" panose="02010609060101010101" charset="-122"/>
                        </a:rPr>
                        <a:t>1.5%</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895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关税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硬件关税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硬件到岸价格</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进口关税税率</a:t>
                      </a:r>
                      <a:endParaRPr lang="zh-CN" altLang="en-US" sz="1200" dirty="0">
                        <a:solidFill>
                          <a:srgbClr val="000000"/>
                        </a:solidFill>
                        <a:latin typeface="楷体" panose="02010609060101010101" charset="-122"/>
                        <a:ea typeface="楷体" panose="02010609060101010101" charset="-122"/>
                      </a:endParaRPr>
                    </a:p>
                    <a:p>
                      <a:pPr marL="0" lvl="0" indent="0" eaLnBrk="0" hangingPunct="0">
                        <a:spcBef>
                          <a:spcPct val="0"/>
                        </a:spcBef>
                        <a:buClrTx/>
                        <a:buNone/>
                      </a:pPr>
                      <a:r>
                        <a:rPr lang="zh-CN" altLang="en-US" sz="1200" dirty="0">
                          <a:solidFill>
                            <a:srgbClr val="000000"/>
                          </a:solidFill>
                          <a:latin typeface="楷体" panose="02010609060101010101" charset="-122"/>
                          <a:ea typeface="楷体" panose="02010609060101010101" charset="-122"/>
                        </a:rPr>
                        <a:t>软件关税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合同中应计关税软件的货价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进口关税税率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计关税的软件指设计费、技术秘密、专利许可证、专利技术等。</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6513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增值税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增值税额</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（硬件到岸价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完关税软件货价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消费税）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增值税税率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增值税税率取</a:t>
                      </a:r>
                      <a:r>
                        <a:rPr lang="en-US" altLang="x-none" sz="1200" dirty="0">
                          <a:solidFill>
                            <a:srgbClr val="000000"/>
                          </a:solidFill>
                          <a:latin typeface="楷体" panose="02010609060101010101" charset="-122"/>
                          <a:ea typeface="楷体" panose="02010609060101010101" charset="-122"/>
                        </a:rPr>
                        <a:t>17%</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925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消费税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消费税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a:t>
                      </a:r>
                      <a:r>
                        <a:rPr lang="zh-CN" altLang="en-US" sz="1200" dirty="0">
                          <a:solidFill>
                            <a:srgbClr val="000000"/>
                          </a:solidFill>
                          <a:latin typeface="楷体" panose="02010609060101010101" charset="-122"/>
                          <a:ea typeface="楷体" panose="02010609060101010101" charset="-122"/>
                        </a:rPr>
                        <a:t>－消费税率）</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消费税率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进口车辆才有此税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637">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海关监管手续费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海关监管手续费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海关监管手续费率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海关监管手续费率一般为</a:t>
                      </a:r>
                      <a:r>
                        <a:rPr lang="en-US" altLang="x-none" sz="1200" dirty="0">
                          <a:solidFill>
                            <a:srgbClr val="000000"/>
                          </a:solidFill>
                          <a:latin typeface="楷体" panose="02010609060101010101" charset="-122"/>
                          <a:ea typeface="楷体" panose="02010609060101010101" charset="-122"/>
                        </a:rPr>
                        <a:t>0.3%</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车辆购置附加费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进口车辆购置附加费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（到岸价</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消费税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增值税）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进口车辆购置附加费费率</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进口车辆须缴纳进口车辆购置附加费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1492" name="文本框 61491"/>
          <p:cNvSpPr txBox="1"/>
          <p:nvPr/>
        </p:nvSpPr>
        <p:spPr>
          <a:xfrm>
            <a:off x="323850" y="333375"/>
            <a:ext cx="8001000" cy="828675"/>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四、教学实施</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文本占位符 62465"/>
          <p:cNvSpPr>
            <a:spLocks noGrp="1"/>
          </p:cNvSpPr>
          <p:nvPr>
            <p:ph type="body" idx="1"/>
          </p:nvPr>
        </p:nvSpPr>
        <p:spPr>
          <a:xfrm>
            <a:off x="250825" y="2205038"/>
            <a:ext cx="8516938" cy="863600"/>
          </a:xfrm>
        </p:spPr>
        <p:txBody>
          <a:bodyPr/>
          <a:p>
            <a:pPr>
              <a:lnSpc>
                <a:spcPct val="120000"/>
              </a:lnSpc>
              <a:buNone/>
            </a:pPr>
            <a:r>
              <a:rPr lang="zh-CN" altLang="en-US" sz="2000" b="1" dirty="0">
                <a:solidFill>
                  <a:srgbClr val="FF0000"/>
                </a:solidFill>
                <a:latin typeface="楷体" panose="02010609060101010101" charset="-122"/>
                <a:ea typeface="楷体" panose="02010609060101010101" charset="-122"/>
              </a:rPr>
              <a:t>问题</a:t>
            </a:r>
            <a:r>
              <a:rPr lang="en-US" altLang="x-none" sz="2000" b="1" dirty="0">
                <a:solidFill>
                  <a:srgbClr val="FF0000"/>
                </a:solidFill>
                <a:latin typeface="楷体" panose="02010609060101010101" charset="-122"/>
                <a:ea typeface="楷体" panose="02010609060101010101" charset="-122"/>
              </a:rPr>
              <a:t>3</a:t>
            </a:r>
            <a:endParaRPr lang="en-US" altLang="x-none" sz="2000" b="1" dirty="0">
              <a:solidFill>
                <a:srgbClr val="FF0000"/>
              </a:solidFill>
              <a:latin typeface="楷体" panose="02010609060101010101" charset="-122"/>
              <a:ea typeface="楷体" panose="02010609060101010101" charset="-122"/>
            </a:endParaRPr>
          </a:p>
          <a:p>
            <a:pPr>
              <a:lnSpc>
                <a:spcPct val="120000"/>
              </a:lnSpc>
              <a:buNone/>
            </a:pPr>
            <a:r>
              <a:rPr lang="zh-CN" altLang="en-US" sz="1800" b="1" dirty="0">
                <a:solidFill>
                  <a:srgbClr val="000000"/>
                </a:solidFill>
                <a:latin typeface="楷体" panose="02010609060101010101" charset="-122"/>
                <a:ea typeface="楷体" panose="02010609060101010101" charset="-122"/>
              </a:rPr>
              <a:t>本项目引进部分购置投资</a:t>
            </a:r>
            <a:r>
              <a:rPr lang="en-US" altLang="x-none" sz="1800" b="1" dirty="0">
                <a:solidFill>
                  <a:srgbClr val="000000"/>
                </a:solidFill>
                <a:latin typeface="楷体" panose="02010609060101010101" charset="-122"/>
                <a:ea typeface="楷体" panose="02010609060101010101" charset="-122"/>
              </a:rPr>
              <a:t>=</a:t>
            </a:r>
            <a:r>
              <a:rPr lang="zh-CN" altLang="en-US" sz="1800" b="1" dirty="0">
                <a:solidFill>
                  <a:srgbClr val="000000"/>
                </a:solidFill>
                <a:latin typeface="楷体" panose="02010609060101010101" charset="-122"/>
                <a:ea typeface="楷体" panose="02010609060101010101" charset="-122"/>
              </a:rPr>
              <a:t>引进部分的原价</a:t>
            </a:r>
            <a:r>
              <a:rPr lang="en-US" altLang="x-none" sz="1800" b="1" dirty="0">
                <a:solidFill>
                  <a:srgbClr val="000000"/>
                </a:solidFill>
                <a:latin typeface="楷体" panose="02010609060101010101" charset="-122"/>
                <a:ea typeface="楷体" panose="02010609060101010101" charset="-122"/>
              </a:rPr>
              <a:t>+</a:t>
            </a:r>
            <a:r>
              <a:rPr lang="zh-CN" altLang="en-US" sz="1800" b="1" dirty="0">
                <a:solidFill>
                  <a:srgbClr val="000000"/>
                </a:solidFill>
                <a:latin typeface="楷体" panose="02010609060101010101" charset="-122"/>
                <a:ea typeface="楷体" panose="02010609060101010101" charset="-122"/>
              </a:rPr>
              <a:t>国内运杂费，计算如下表所示</a:t>
            </a:r>
            <a:endParaRPr lang="zh-CN" altLang="en-US" sz="1800" b="1" dirty="0">
              <a:solidFill>
                <a:srgbClr val="000000"/>
              </a:solidFill>
              <a:latin typeface="楷体" panose="02010609060101010101" charset="-122"/>
              <a:ea typeface="楷体" panose="02010609060101010101" charset="-122"/>
            </a:endParaRPr>
          </a:p>
        </p:txBody>
      </p:sp>
      <p:sp>
        <p:nvSpPr>
          <p:cNvPr id="62467" name="标题 62466"/>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3490" name="内容占位符 63489"/>
          <p:cNvGraphicFramePr/>
          <p:nvPr>
            <p:ph/>
          </p:nvPr>
        </p:nvGraphicFramePr>
        <p:xfrm>
          <a:off x="250825" y="1773238"/>
          <a:ext cx="8516938" cy="4319588"/>
        </p:xfrm>
        <a:graphic>
          <a:graphicData uri="http://schemas.openxmlformats.org/drawingml/2006/table">
            <a:tbl>
              <a:tblPr/>
              <a:tblGrid>
                <a:gridCol w="2154238"/>
                <a:gridCol w="5073650"/>
                <a:gridCol w="1289050"/>
              </a:tblGrid>
              <a:tr h="4191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费用名称</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计算公式</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费用（万元）</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068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货价</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货价</a:t>
                      </a:r>
                      <a:r>
                        <a:rPr lang="en-US" altLang="x-none" sz="1200" dirty="0">
                          <a:solidFill>
                            <a:srgbClr val="000000"/>
                          </a:solidFill>
                          <a:latin typeface="楷体" panose="02010609060101010101" charset="-122"/>
                          <a:ea typeface="楷体" panose="02010609060101010101" charset="-122"/>
                        </a:rPr>
                        <a:t>=620×8.3+62×8.3=5146+514.6=5660.60</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5660.60</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0687">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国际运费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国际运费</a:t>
                      </a:r>
                      <a:r>
                        <a:rPr lang="en-US" altLang="x-none" sz="1200" dirty="0">
                          <a:solidFill>
                            <a:srgbClr val="000000"/>
                          </a:solidFill>
                          <a:latin typeface="楷体" panose="02010609060101010101" charset="-122"/>
                          <a:ea typeface="楷体" panose="02010609060101010101" charset="-122"/>
                        </a:rPr>
                        <a:t>=5146×6%=308.76</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308.76</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91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国外运输保险费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国外运输保险费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5146+308.76</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×3.5‰÷</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3.5‰</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=19.16</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19.16</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068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银行财务费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银行财务费</a:t>
                      </a:r>
                      <a:r>
                        <a:rPr lang="en-US" altLang="x-none" sz="1200" dirty="0">
                          <a:solidFill>
                            <a:srgbClr val="000000"/>
                          </a:solidFill>
                          <a:latin typeface="楷体" panose="02010609060101010101" charset="-122"/>
                          <a:ea typeface="楷体" panose="02010609060101010101" charset="-122"/>
                        </a:rPr>
                        <a:t>=5660.6×5‰=28.30</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28.30</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91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外贸手续费</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外贸手续费</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5146+308.76+19.16+48×8.3</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×1.5%=88.08</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88.08</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81037">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关税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硬件关税</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5146+308.76+19.16</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×17%=930.57</a:t>
                      </a:r>
                      <a:endParaRPr lang="en-US" altLang="x-none" sz="1200" dirty="0">
                        <a:solidFill>
                          <a:srgbClr val="000000"/>
                        </a:solidFill>
                        <a:latin typeface="楷体" panose="02010609060101010101" charset="-122"/>
                        <a:ea typeface="楷体" panose="02010609060101010101" charset="-122"/>
                      </a:endParaRPr>
                    </a:p>
                    <a:p>
                      <a:pPr marL="0" lvl="0" indent="0" eaLnBrk="0" hangingPunct="0">
                        <a:spcBef>
                          <a:spcPct val="0"/>
                        </a:spcBef>
                        <a:buClrTx/>
                        <a:buNone/>
                      </a:pPr>
                      <a:r>
                        <a:rPr lang="zh-CN" altLang="en-US" sz="1200" dirty="0">
                          <a:solidFill>
                            <a:srgbClr val="000000"/>
                          </a:solidFill>
                          <a:latin typeface="楷体" panose="02010609060101010101" charset="-122"/>
                          <a:ea typeface="楷体" panose="02010609060101010101" charset="-122"/>
                        </a:rPr>
                        <a:t>软件关税</a:t>
                      </a:r>
                      <a:r>
                        <a:rPr lang="en-US" altLang="x-none" sz="1200" dirty="0">
                          <a:solidFill>
                            <a:srgbClr val="000000"/>
                          </a:solidFill>
                          <a:latin typeface="楷体" panose="02010609060101010101" charset="-122"/>
                          <a:ea typeface="楷体" panose="02010609060101010101" charset="-122"/>
                        </a:rPr>
                        <a:t>=48×8.3×17%=67.63</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998.30</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0688">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增值税</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增值税额</a:t>
                      </a:r>
                      <a:r>
                        <a:rPr lang="en-US" altLang="x-none" sz="1200" dirty="0">
                          <a:solidFill>
                            <a:srgbClr val="000000"/>
                          </a:solidFill>
                          <a:latin typeface="楷体" panose="02010609060101010101" charset="-122"/>
                          <a:ea typeface="楷体" panose="02010609060101010101" charset="-122"/>
                        </a:rPr>
                        <a:t>=</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5473.92+398.4+998.30</a:t>
                      </a:r>
                      <a:r>
                        <a:rPr lang="zh-CN" altLang="en-US" sz="1200" dirty="0">
                          <a:solidFill>
                            <a:srgbClr val="000000"/>
                          </a:solidFill>
                          <a:latin typeface="楷体" panose="02010609060101010101" charset="-122"/>
                          <a:ea typeface="楷体" panose="02010609060101010101" charset="-122"/>
                        </a:rPr>
                        <a:t>）</a:t>
                      </a:r>
                      <a:r>
                        <a:rPr lang="en-US" altLang="x-none" sz="1200" dirty="0">
                          <a:solidFill>
                            <a:srgbClr val="000000"/>
                          </a:solidFill>
                          <a:latin typeface="楷体" panose="02010609060101010101" charset="-122"/>
                          <a:ea typeface="楷体" panose="02010609060101010101" charset="-122"/>
                        </a:rPr>
                        <a:t>×17%=1168.01</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1168.01</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98500">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a:solidFill>
                            <a:srgbClr val="000000"/>
                          </a:solidFill>
                          <a:latin typeface="楷体_GB2312" pitchFamily="1" charset="-122"/>
                          <a:ea typeface="楷体" panose="02010609060101010101" charset="-122"/>
                        </a:rPr>
                        <a:t>引进设备价格（抵岸价）</a:t>
                      </a:r>
                      <a:endParaRPr lang="zh-CN" altLang="en-US" sz="1200">
                        <a:solidFill>
                          <a:srgbClr val="000000"/>
                        </a:solidFill>
                        <a:latin typeface="楷体_GB2312" pitchFamily="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zh-CN" altLang="en-US" sz="1200" dirty="0">
                          <a:solidFill>
                            <a:srgbClr val="000000"/>
                          </a:solidFill>
                          <a:latin typeface="楷体" panose="02010609060101010101" charset="-122"/>
                          <a:ea typeface="楷体" panose="02010609060101010101" charset="-122"/>
                        </a:rPr>
                        <a:t>以上</a:t>
                      </a:r>
                      <a:r>
                        <a:rPr lang="en-US" altLang="x-none" sz="1200" dirty="0">
                          <a:solidFill>
                            <a:srgbClr val="000000"/>
                          </a:solidFill>
                          <a:latin typeface="楷体" panose="02010609060101010101" charset="-122"/>
                          <a:ea typeface="楷体" panose="02010609060101010101" charset="-122"/>
                        </a:rPr>
                        <a:t>7</a:t>
                      </a:r>
                      <a:r>
                        <a:rPr lang="zh-CN" altLang="en-US" sz="1200" dirty="0">
                          <a:solidFill>
                            <a:srgbClr val="000000"/>
                          </a:solidFill>
                          <a:latin typeface="楷体" panose="02010609060101010101" charset="-122"/>
                          <a:ea typeface="楷体" panose="02010609060101010101" charset="-122"/>
                        </a:rPr>
                        <a:t>项的和</a:t>
                      </a:r>
                      <a:endParaRPr lang="zh-CN" altLang="en-US"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u="none" kern="1200" baseline="0">
                          <a:solidFill>
                            <a:schemeClr val="tx1"/>
                          </a:solidFill>
                          <a:latin typeface="Arial" panose="020B0604020202020204" pitchFamily="34" charset="0"/>
                        </a:defRPr>
                      </a:lvl1pPr>
                      <a:lvl2pPr marL="742950" lvl="1" indent="-28575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400" u="none" kern="1200" baseline="0">
                          <a:solidFill>
                            <a:schemeClr val="tx1"/>
                          </a:solidFill>
                          <a:latin typeface="Arial" panose="020B0604020202020204" pitchFamily="34" charset="0"/>
                        </a:defRPr>
                      </a:lvl2pPr>
                      <a:lvl3pPr marL="1143000" lvl="2" indent="-2286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u="none" kern="1200" baseline="0">
                          <a:solidFill>
                            <a:schemeClr val="tx1"/>
                          </a:solidFill>
                          <a:latin typeface="Arial" panose="020B0604020202020204" pitchFamily="34" charset="0"/>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4pPr>
                      <a:lvl5pPr marL="2057400" lvl="4" indent="-228600" algn="l" defTabSz="914400" eaLnBrk="1" fontAlgn="base" latinLnBrk="0" hangingPunct="1">
                        <a:lnSpc>
                          <a:spcPct val="100000"/>
                        </a:lnSpc>
                        <a:spcBef>
                          <a:spcPct val="20000"/>
                        </a:spcBef>
                        <a:spcAft>
                          <a:spcPct val="0"/>
                        </a:spcAft>
                        <a:buFont typeface="Wingdings" panose="05000000000000000000" pitchFamily="2" charset="2"/>
                        <a:buChar char="»"/>
                        <a:defRPr sz="1800" u="none" kern="1200" baseline="0">
                          <a:solidFill>
                            <a:schemeClr val="tx1"/>
                          </a:solidFill>
                          <a:latin typeface="Arial" panose="020B0604020202020204" pitchFamily="34" charset="0"/>
                        </a:defRPr>
                      </a:lvl5pPr>
                    </a:lstStyle>
                    <a:p>
                      <a:pPr marL="0" lvl="0" indent="0">
                        <a:spcBef>
                          <a:spcPct val="0"/>
                        </a:spcBef>
                        <a:buClrTx/>
                        <a:buNone/>
                      </a:pPr>
                      <a:r>
                        <a:rPr lang="en-US" altLang="x-none" sz="1200" dirty="0">
                          <a:solidFill>
                            <a:srgbClr val="000000"/>
                          </a:solidFill>
                          <a:latin typeface="楷体" panose="02010609060101010101" charset="-122"/>
                          <a:ea typeface="楷体" panose="02010609060101010101" charset="-122"/>
                        </a:rPr>
                        <a:t>8271.21</a:t>
                      </a:r>
                      <a:endParaRPr lang="en-US" altLang="x-none" sz="1200" dirty="0">
                        <a:solidFill>
                          <a:srgbClr val="000000"/>
                        </a:solidFill>
                        <a:latin typeface="楷体" panose="02010609060101010101" charset="-122"/>
                        <a:ea typeface="楷体" panose="02010609060101010101" charset="-122"/>
                      </a:endParaRPr>
                    </a:p>
                  </a:txBody>
                  <a:tcPr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3532" name="文本框 63531"/>
          <p:cNvSpPr txBox="1"/>
          <p:nvPr/>
        </p:nvSpPr>
        <p:spPr>
          <a:xfrm>
            <a:off x="323850" y="333375"/>
            <a:ext cx="8001000" cy="828675"/>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3200" b="1" u="none" kern="1200" baseline="0">
                <a:solidFill>
                  <a:schemeClr val="bg1"/>
                </a:solidFill>
                <a:latin typeface="Verdana" panose="020B0604030504040204" pitchFamily="2" charset="0"/>
              </a:defRPr>
            </a:lvl1pPr>
          </a:lstStyle>
          <a:p>
            <a:pPr lvl="0"/>
            <a:r>
              <a:rPr lang="zh-CN" altLang="en-US" dirty="0">
                <a:solidFill>
                  <a:srgbClr val="000000"/>
                </a:solidFill>
                <a:ea typeface="楷体_GB2312" pitchFamily="1" charset="-122"/>
              </a:rPr>
              <a:t>四、教学实施</a:t>
            </a:r>
            <a:endParaRPr lang="zh-CN" altLang="en-US" dirty="0">
              <a:solidFill>
                <a:srgbClr val="000000"/>
              </a:solidFill>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占位符 64513"/>
          <p:cNvSpPr>
            <a:spLocks noGrp="1"/>
          </p:cNvSpPr>
          <p:nvPr>
            <p:ph type="body" idx="1"/>
          </p:nvPr>
        </p:nvSpPr>
        <p:spPr>
          <a:xfrm>
            <a:off x="323850" y="1557338"/>
            <a:ext cx="8516938" cy="4895850"/>
          </a:xfrm>
        </p:spPr>
        <p:txBody>
          <a:bodyPr/>
          <a:p>
            <a:pPr>
              <a:lnSpc>
                <a:spcPct val="120000"/>
              </a:lnSpc>
              <a:buNone/>
            </a:pPr>
            <a:r>
              <a:rPr lang="zh-CN" altLang="en-US" sz="2000" b="1" dirty="0">
                <a:solidFill>
                  <a:srgbClr val="000000"/>
                </a:solidFill>
                <a:latin typeface="楷体" panose="02010609060101010101" charset="-122"/>
                <a:ea typeface="楷体" panose="02010609060101010101" charset="-122"/>
              </a:rPr>
              <a:t>由上表得知，引进部分原价为</a:t>
            </a:r>
            <a:r>
              <a:rPr lang="en-US" altLang="x-none" sz="2000" b="1" dirty="0">
                <a:solidFill>
                  <a:srgbClr val="000000"/>
                </a:solidFill>
                <a:latin typeface="楷体" panose="02010609060101010101" charset="-122"/>
                <a:ea typeface="楷体" panose="02010609060101010101" charset="-122"/>
              </a:rPr>
              <a:t>8271.21</a:t>
            </a:r>
            <a:r>
              <a:rPr lang="zh-CN" altLang="en-US" sz="2000" b="1" dirty="0">
                <a:solidFill>
                  <a:srgbClr val="000000"/>
                </a:solidFill>
                <a:latin typeface="楷体" panose="02010609060101010101" charset="-122"/>
                <a:ea typeface="楷体" panose="02010609060101010101" charset="-122"/>
              </a:rPr>
              <a:t>万元</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国内运杂费</a:t>
            </a:r>
            <a:r>
              <a:rPr lang="en-US" altLang="x-none" sz="2000" b="1" dirty="0">
                <a:solidFill>
                  <a:srgbClr val="000000"/>
                </a:solidFill>
                <a:latin typeface="楷体" panose="02010609060101010101" charset="-122"/>
                <a:ea typeface="楷体" panose="02010609060101010101" charset="-122"/>
              </a:rPr>
              <a:t>=8271.21×(0.4%+0.1%+1%</a:t>
            </a: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=124.07</a:t>
            </a:r>
            <a:r>
              <a:rPr lang="zh-CN" altLang="en-US" sz="2000" b="1" dirty="0">
                <a:solidFill>
                  <a:srgbClr val="000000"/>
                </a:solidFill>
                <a:latin typeface="楷体" panose="02010609060101010101" charset="-122"/>
                <a:ea typeface="楷体" panose="02010609060101010101" charset="-122"/>
              </a:rPr>
              <a:t>万元</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引进设备购置投资</a:t>
            </a:r>
            <a:r>
              <a:rPr lang="en-US" altLang="x-none" sz="2000" b="1" dirty="0">
                <a:solidFill>
                  <a:srgbClr val="000000"/>
                </a:solidFill>
                <a:latin typeface="楷体" panose="02010609060101010101" charset="-122"/>
                <a:ea typeface="楷体" panose="02010609060101010101" charset="-122"/>
              </a:rPr>
              <a:t>= 8271.21+ 24.07=8395.28</a:t>
            </a:r>
            <a:r>
              <a:rPr lang="zh-CN" altLang="en-US" sz="2000" b="1" dirty="0">
                <a:solidFill>
                  <a:srgbClr val="000000"/>
                </a:solidFill>
                <a:latin typeface="楷体" panose="02010609060101010101" charset="-122"/>
                <a:ea typeface="楷体" panose="02010609060101010101" charset="-122"/>
              </a:rPr>
              <a:t>万元</a:t>
            </a:r>
            <a:endParaRPr lang="zh-CN" altLang="en-US" sz="2000" b="1" dirty="0">
              <a:solidFill>
                <a:srgbClr val="000000"/>
              </a:solidFill>
              <a:latin typeface="楷体" panose="02010609060101010101" charset="-122"/>
              <a:ea typeface="楷体" panose="02010609060101010101" charset="-122"/>
            </a:endParaRPr>
          </a:p>
        </p:txBody>
      </p:sp>
      <p:sp>
        <p:nvSpPr>
          <p:cNvPr id="64515" name="标题 64514"/>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文本占位符 65537"/>
          <p:cNvSpPr>
            <a:spLocks noGrp="1"/>
          </p:cNvSpPr>
          <p:nvPr>
            <p:ph type="body" idx="1"/>
          </p:nvPr>
        </p:nvSpPr>
        <p:spPr>
          <a:xfrm>
            <a:off x="250825" y="1484313"/>
            <a:ext cx="8516938" cy="4537075"/>
          </a:xfrm>
        </p:spPr>
        <p:txBody>
          <a:bodyPr/>
          <a:p>
            <a:pPr>
              <a:lnSpc>
                <a:spcPct val="120000"/>
              </a:lnSpc>
              <a:buNone/>
            </a:pPr>
            <a:r>
              <a:rPr lang="zh-CN" altLang="en-US" sz="2400" b="1" dirty="0">
                <a:solidFill>
                  <a:srgbClr val="FF0000"/>
                </a:solidFill>
                <a:latin typeface="楷体" panose="02010609060101010101" charset="-122"/>
                <a:ea typeface="楷体" panose="02010609060101010101" charset="-122"/>
              </a:rPr>
              <a:t>问题</a:t>
            </a:r>
            <a:r>
              <a:rPr lang="en-US" altLang="x-none" sz="2400" b="1" dirty="0">
                <a:solidFill>
                  <a:srgbClr val="FF0000"/>
                </a:solidFill>
                <a:latin typeface="楷体" panose="02010609060101010101" charset="-122"/>
                <a:ea typeface="楷体" panose="02010609060101010101" charset="-122"/>
              </a:rPr>
              <a:t>4</a:t>
            </a:r>
            <a:r>
              <a:rPr lang="zh-CN" altLang="en-US" sz="2400" b="1" dirty="0">
                <a:solidFill>
                  <a:srgbClr val="FF0000"/>
                </a:solidFill>
                <a:latin typeface="楷体" panose="02010609060101010101" charset="-122"/>
                <a:ea typeface="楷体" panose="02010609060101010101" charset="-122"/>
              </a:rPr>
              <a:t>：</a:t>
            </a:r>
            <a:endParaRPr lang="zh-CN" altLang="en-US" sz="2400" b="1" dirty="0">
              <a:solidFill>
                <a:srgbClr val="FF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该引进工程项目中，有关引进技术和进口设备的其他费用应包括以下内容：</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1</a:t>
            </a:r>
            <a:r>
              <a:rPr lang="zh-CN" altLang="en-US" sz="2000" b="1" dirty="0">
                <a:solidFill>
                  <a:srgbClr val="000000"/>
                </a:solidFill>
                <a:latin typeface="楷体" panose="02010609060101010101" charset="-122"/>
                <a:ea typeface="楷体" panose="02010609060101010101" charset="-122"/>
              </a:rPr>
              <a:t>）国外工程技术人员来华费用（差旅费、生活费、接待费和办公费等）；</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2</a:t>
            </a:r>
            <a:r>
              <a:rPr lang="zh-CN" altLang="en-US" sz="2000" b="1" dirty="0">
                <a:solidFill>
                  <a:srgbClr val="000000"/>
                </a:solidFill>
                <a:latin typeface="楷体" panose="02010609060101010101" charset="-122"/>
                <a:ea typeface="楷体" panose="02010609060101010101" charset="-122"/>
              </a:rPr>
              <a:t>）出国人员费用；</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3</a:t>
            </a:r>
            <a:r>
              <a:rPr lang="zh-CN" altLang="en-US" sz="2000" b="1" dirty="0">
                <a:solidFill>
                  <a:srgbClr val="000000"/>
                </a:solidFill>
                <a:latin typeface="楷体" panose="02010609060101010101" charset="-122"/>
                <a:ea typeface="楷体" panose="02010609060101010101" charset="-122"/>
              </a:rPr>
              <a:t>）技术引进费以及引进设备、材料的检验鉴定费</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4</a:t>
            </a:r>
            <a:r>
              <a:rPr lang="zh-CN" altLang="en-US" sz="2000" b="1" dirty="0">
                <a:solidFill>
                  <a:srgbClr val="000000"/>
                </a:solidFill>
                <a:latin typeface="楷体" panose="02010609060101010101" charset="-122"/>
                <a:ea typeface="楷体" panose="02010609060101010101" charset="-122"/>
              </a:rPr>
              <a:t>）引进项目担保费</a:t>
            </a:r>
            <a:endParaRPr lang="zh-CN" altLang="en-US" sz="2000" b="1" dirty="0">
              <a:solidFill>
                <a:srgbClr val="000000"/>
              </a:solidFill>
              <a:latin typeface="楷体" panose="02010609060101010101" charset="-122"/>
              <a:ea typeface="楷体" panose="02010609060101010101" charset="-122"/>
            </a:endParaRPr>
          </a:p>
          <a:p>
            <a:pPr>
              <a:lnSpc>
                <a:spcPct val="120000"/>
              </a:lnSpc>
              <a:buNone/>
            </a:pPr>
            <a:r>
              <a:rPr lang="zh-CN" altLang="en-US" sz="2000" b="1" dirty="0">
                <a:solidFill>
                  <a:srgbClr val="000000"/>
                </a:solidFill>
                <a:latin typeface="楷体" panose="02010609060101010101" charset="-122"/>
                <a:ea typeface="楷体" panose="02010609060101010101" charset="-122"/>
              </a:rPr>
              <a:t>（</a:t>
            </a:r>
            <a:r>
              <a:rPr lang="en-US" altLang="x-none" sz="2000" b="1" dirty="0">
                <a:solidFill>
                  <a:srgbClr val="000000"/>
                </a:solidFill>
                <a:latin typeface="楷体" panose="02010609060101010101" charset="-122"/>
                <a:ea typeface="楷体" panose="02010609060101010101" charset="-122"/>
              </a:rPr>
              <a:t>5</a:t>
            </a:r>
            <a:r>
              <a:rPr lang="zh-CN" altLang="en-US" sz="2000" b="1" dirty="0">
                <a:solidFill>
                  <a:srgbClr val="000000"/>
                </a:solidFill>
                <a:latin typeface="楷体" panose="02010609060101010101" charset="-122"/>
                <a:ea typeface="楷体" panose="02010609060101010101" charset="-122"/>
              </a:rPr>
              <a:t>）延期或分期付款利息等。</a:t>
            </a:r>
            <a:endParaRPr lang="zh-CN" altLang="en-US" sz="2000" b="1" dirty="0">
              <a:solidFill>
                <a:srgbClr val="000000"/>
              </a:solidFill>
              <a:latin typeface="楷体" panose="02010609060101010101" charset="-122"/>
              <a:ea typeface="楷体" panose="02010609060101010101" charset="-122"/>
            </a:endParaRPr>
          </a:p>
        </p:txBody>
      </p:sp>
      <p:sp>
        <p:nvSpPr>
          <p:cNvPr id="65539" name="标题 65538"/>
          <p:cNvSpPr txBox="1"/>
          <p:nvPr>
            <p:ph type="title"/>
          </p:nvPr>
        </p:nvSpPr>
        <p:spPr>
          <a:xfrm>
            <a:off x="323850" y="333375"/>
            <a:ext cx="8001000" cy="828675"/>
          </a:xfrm>
        </p:spPr>
        <p:txBody>
          <a:bodyPr vert="horz" wrap="square" anchor="b"/>
          <a:p>
            <a:r>
              <a:rPr lang="zh-CN" altLang="en-US" dirty="0">
                <a:solidFill>
                  <a:srgbClr val="000000"/>
                </a:solidFill>
                <a:ea typeface="宋体" panose="02010600030101010101" pitchFamily="2" charset="-122"/>
              </a:rPr>
              <a:t>四、教学实施</a:t>
            </a:r>
            <a:endParaRPr lang="zh-CN" altLang="en-US" dirty="0">
              <a:solidFill>
                <a:srgbClr val="000000"/>
              </a:solidFill>
              <a:ea typeface="宋体" panose="02010600030101010101" pitchFamily="2"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p:txBody>
          <a:bodyPr anchor="ctr"/>
          <a:p>
            <a:r>
              <a:rPr lang="en-US" altLang="x-none" dirty="0">
                <a:ea typeface="宋体" panose="02010600030101010101" pitchFamily="2" charset="-122"/>
              </a:rPr>
              <a:t>Hot Tip</a:t>
            </a:r>
            <a:endParaRPr lang="en-US" altLang="x-none" dirty="0">
              <a:ea typeface="宋体" panose="02010600030101010101" pitchFamily="2" charset="-122"/>
            </a:endParaRPr>
          </a:p>
        </p:txBody>
      </p:sp>
      <p:sp>
        <p:nvSpPr>
          <p:cNvPr id="9219" name="文本框 9218"/>
          <p:cNvSpPr txBox="1"/>
          <p:nvPr/>
        </p:nvSpPr>
        <p:spPr>
          <a:xfrm>
            <a:off x="216218" y="1310005"/>
            <a:ext cx="8748712" cy="553085"/>
          </a:xfrm>
          <a:prstGeom prst="rect">
            <a:avLst/>
          </a:prstGeom>
          <a:noFill/>
          <a:ln w="9525">
            <a:noFill/>
          </a:ln>
        </p:spPr>
        <p:txBody>
          <a:bodyPr>
            <a:spAutoFit/>
          </a:bodyPr>
          <a:p>
            <a:pPr marL="457200" indent="-457200" eaLnBrk="0" hangingPunct="0">
              <a:lnSpc>
                <a:spcPct val="125000"/>
              </a:lnSpc>
            </a:pPr>
            <a:r>
              <a:rPr lang="zh-CN" altLang="en-US" sz="2400" dirty="0">
                <a:solidFill>
                  <a:srgbClr val="FF0000"/>
                </a:solidFill>
                <a:latin typeface="楷体" panose="02010609060101010101" charset="-122"/>
                <a:ea typeface="楷体" panose="02010609060101010101" charset="-122"/>
              </a:rPr>
              <a:t>（</a:t>
            </a:r>
            <a:r>
              <a:rPr lang="en-US" altLang="x-none" sz="2400" dirty="0">
                <a:solidFill>
                  <a:srgbClr val="FF0000"/>
                </a:solidFill>
                <a:latin typeface="楷体" panose="02010609060101010101" charset="-122"/>
                <a:ea typeface="楷体" panose="02010609060101010101" charset="-122"/>
              </a:rPr>
              <a:t>2</a:t>
            </a:r>
            <a:r>
              <a:rPr lang="zh-CN" altLang="en-US" sz="2400" dirty="0">
                <a:solidFill>
                  <a:srgbClr val="FF0000"/>
                </a:solidFill>
                <a:latin typeface="楷体" panose="02010609060101010101" charset="-122"/>
                <a:ea typeface="楷体" panose="02010609060101010101" charset="-122"/>
              </a:rPr>
              <a:t>）知识目标</a:t>
            </a:r>
            <a:endParaRPr lang="zh-CN" altLang="en-US" sz="2400" dirty="0">
              <a:solidFill>
                <a:srgbClr val="FF0000"/>
              </a:solidFill>
              <a:latin typeface="楷体" panose="02010609060101010101" charset="-122"/>
              <a:ea typeface="楷体" panose="02010609060101010101" charset="-122"/>
            </a:endParaRPr>
          </a:p>
        </p:txBody>
      </p:sp>
      <p:sp>
        <p:nvSpPr>
          <p:cNvPr id="9220" name="文本框 9219"/>
          <p:cNvSpPr txBox="1"/>
          <p:nvPr/>
        </p:nvSpPr>
        <p:spPr>
          <a:xfrm>
            <a:off x="0" y="620713"/>
            <a:ext cx="6911975" cy="457200"/>
          </a:xfrm>
          <a:prstGeom prst="rect">
            <a:avLst/>
          </a:prstGeom>
          <a:noFill/>
          <a:ln w="9525">
            <a:noFill/>
          </a:ln>
        </p:spPr>
        <p:txBody>
          <a:bodyPr>
            <a:spAutoFit/>
          </a:bodyPr>
          <a:p>
            <a:pPr>
              <a:spcBef>
                <a:spcPct val="50000"/>
              </a:spcBef>
            </a:pPr>
            <a:r>
              <a:rPr lang="zh-CN" altLang="en-US" sz="2400" dirty="0">
                <a:solidFill>
                  <a:srgbClr val="800000"/>
                </a:solidFill>
                <a:latin typeface="楷体_GB2312" pitchFamily="1" charset="-122"/>
                <a:ea typeface="楷体_GB2312" pitchFamily="1" charset="-122"/>
              </a:rPr>
              <a:t>  课程目标设计</a:t>
            </a:r>
            <a:endParaRPr lang="en-US" altLang="x-none" sz="2400" dirty="0">
              <a:solidFill>
                <a:srgbClr val="8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grpSp>
        <p:nvGrpSpPr>
          <p:cNvPr id="3" name="组合 2"/>
          <p:cNvGrpSpPr/>
          <p:nvPr>
            <p:custDataLst>
              <p:tags r:id="rId1"/>
            </p:custDataLst>
          </p:nvPr>
        </p:nvGrpSpPr>
        <p:grpSpPr>
          <a:xfrm>
            <a:off x="227543" y="1839917"/>
            <a:ext cx="8159116" cy="573993"/>
            <a:chOff x="1507068" y="2308754"/>
            <a:chExt cx="8063476" cy="567265"/>
          </a:xfrm>
        </p:grpSpPr>
        <p:sp>
          <p:nvSpPr>
            <p:cNvPr id="4" name="任意多边形 3"/>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rgbClr val="F07F09"/>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smtClean="0">
                  <a:solidFill>
                    <a:srgbClr val="000000"/>
                  </a:solidFill>
                  <a:sym typeface="Arial" panose="020B0604020202020204" pitchFamily="34" charset="0"/>
                </a:rPr>
                <a:t>01</a:t>
              </a:r>
              <a:endParaRPr lang="en-US" altLang="zh-CN" b="1" dirty="0" smtClean="0">
                <a:solidFill>
                  <a:srgbClr val="000000"/>
                </a:solidFill>
                <a:sym typeface="Arial" panose="020B0604020202020204" pitchFamily="34" charset="0"/>
              </a:endParaRPr>
            </a:p>
          </p:txBody>
        </p:sp>
        <p:sp>
          <p:nvSpPr>
            <p:cNvPr id="5" name="任意多边形 4"/>
            <p:cNvSpPr/>
            <p:nvPr>
              <p:custDataLst>
                <p:tags r:id="rId3"/>
              </p:custDataLst>
            </p:nvPr>
          </p:nvSpPr>
          <p:spPr>
            <a:xfrm>
              <a:off x="1862893" y="2330091"/>
              <a:ext cx="7707651" cy="524637"/>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rgbClr val="F07F09"/>
            </a:solidFill>
          </p:spPr>
          <p:txBody>
            <a:bodyPr rot="0" spcFirstLastPara="0" vertOverflow="overflow" horzOverflow="overflow" vert="horz" wrap="square" lIns="360000" tIns="45720" rIns="91440" bIns="45720" numCol="1" spcCol="0" rtlCol="0" fromWordArt="0" anchor="ctr" anchorCtr="0" forceAA="0" compatLnSpc="1">
              <a:normAutofit fontScale="80000"/>
            </a:bodyPr>
            <a:p>
              <a:pPr marL="457200" indent="-457200" eaLnBrk="0" hangingPunct="0">
                <a:lnSpc>
                  <a:spcPct val="125000"/>
                </a:lnSpc>
              </a:pPr>
              <a:r>
                <a:rPr lang="zh-CN" altLang="en-US" dirty="0">
                  <a:solidFill>
                    <a:srgbClr val="000000"/>
                  </a:solidFill>
                  <a:latin typeface="楷体" panose="02010609060101010101" charset="-122"/>
                  <a:ea typeface="楷体" panose="02010609060101010101" charset="-122"/>
                  <a:sym typeface="+mn-ea"/>
                </a:rPr>
                <a:t>熟悉工程造价管理的基本工作内容，熟悉工程项目投资控制的基本理论和方法；</a:t>
              </a:r>
              <a:endParaRPr lang="zh-CN" altLang="en-US" dirty="0" err="1" smtClean="0">
                <a:solidFill>
                  <a:srgbClr val="FFFFFF"/>
                </a:solidFill>
                <a:sym typeface="Arial" panose="020B0604020202020204" pitchFamily="34" charset="0"/>
              </a:endParaRPr>
            </a:p>
          </p:txBody>
        </p:sp>
      </p:grpSp>
      <p:grpSp>
        <p:nvGrpSpPr>
          <p:cNvPr id="20" name="组合 19"/>
          <p:cNvGrpSpPr/>
          <p:nvPr>
            <p:custDataLst>
              <p:tags r:id="rId4"/>
            </p:custDataLst>
          </p:nvPr>
        </p:nvGrpSpPr>
        <p:grpSpPr>
          <a:xfrm>
            <a:off x="692150" y="2757170"/>
            <a:ext cx="7694295" cy="574040"/>
            <a:chOff x="1507068" y="2308754"/>
            <a:chExt cx="6561105" cy="567265"/>
          </a:xfrm>
          <a:solidFill>
            <a:srgbClr val="869ACD"/>
          </a:solidFill>
        </p:grpSpPr>
        <p:sp>
          <p:nvSpPr>
            <p:cNvPr id="6" name="任意多边形 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rgbClr val="9F2936"/>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smtClean="0">
                  <a:solidFill>
                    <a:srgbClr val="000000"/>
                  </a:solidFill>
                  <a:sym typeface="Arial" panose="020B0604020202020204" pitchFamily="34" charset="0"/>
                </a:rPr>
                <a:t>02</a:t>
              </a:r>
              <a:endParaRPr lang="en-US" altLang="zh-CN" b="1" dirty="0" smtClean="0">
                <a:solidFill>
                  <a:srgbClr val="000000"/>
                </a:solidFill>
                <a:sym typeface="Arial" panose="020B0604020202020204" pitchFamily="34" charset="0"/>
              </a:endParaRPr>
            </a:p>
          </p:txBody>
        </p:sp>
        <p:sp>
          <p:nvSpPr>
            <p:cNvPr id="7" name="任意多边形 6"/>
            <p:cNvSpPr/>
            <p:nvPr>
              <p:custDataLst>
                <p:tags r:id="rId6"/>
              </p:custDataLst>
            </p:nvPr>
          </p:nvSpPr>
          <p:spPr>
            <a:xfrm>
              <a:off x="1862893" y="2330091"/>
              <a:ext cx="6205280" cy="524637"/>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rgbClr val="9F2936"/>
            </a:solidFill>
          </p:spPr>
          <p:txBody>
            <a:bodyPr rot="0" spcFirstLastPara="0" vertOverflow="overflow" horzOverflow="overflow" vert="horz" wrap="square" lIns="360000" tIns="45720" rIns="91440" bIns="45720" numCol="1" spcCol="0" rtlCol="0" fromWordArt="0" anchor="ctr" anchorCtr="0" forceAA="0" compatLnSpc="1">
              <a:normAutofit/>
            </a:bodyPr>
            <a:p>
              <a:pPr marL="457200" indent="-457200" eaLnBrk="0" hangingPunct="0">
                <a:lnSpc>
                  <a:spcPct val="125000"/>
                </a:lnSpc>
              </a:pPr>
              <a:r>
                <a:rPr lang="zh-CN" altLang="en-US" sz="1600" dirty="0">
                  <a:solidFill>
                    <a:srgbClr val="000000"/>
                  </a:solidFill>
                  <a:latin typeface="楷体" panose="02010609060101010101" charset="-122"/>
                  <a:ea typeface="楷体" panose="02010609060101010101" charset="-122"/>
                  <a:sym typeface="+mn-ea"/>
                </a:rPr>
                <a:t>掌握工程项目投资费用的组成和性质，重点掌握建筑安装工程费用的构成；</a:t>
              </a:r>
              <a:endParaRPr lang="en-US" altLang="zh-CN" sz="1600" dirty="0" smtClean="0">
                <a:solidFill>
                  <a:srgbClr val="FFFFFF"/>
                </a:solidFill>
                <a:sym typeface="Arial" panose="020B0604020202020204" pitchFamily="34" charset="0"/>
              </a:endParaRPr>
            </a:p>
          </p:txBody>
        </p:sp>
      </p:grpSp>
      <p:grpSp>
        <p:nvGrpSpPr>
          <p:cNvPr id="23" name="组合 22"/>
          <p:cNvGrpSpPr/>
          <p:nvPr>
            <p:custDataLst>
              <p:tags r:id="rId7"/>
            </p:custDataLst>
          </p:nvPr>
        </p:nvGrpSpPr>
        <p:grpSpPr>
          <a:xfrm>
            <a:off x="1156215" y="3674499"/>
            <a:ext cx="7230745" cy="573993"/>
            <a:chOff x="1507068" y="2308754"/>
            <a:chExt cx="7145988" cy="567265"/>
          </a:xfrm>
          <a:solidFill>
            <a:srgbClr val="D26078"/>
          </a:solidFill>
        </p:grpSpPr>
        <p:sp>
          <p:nvSpPr>
            <p:cNvPr id="8" name="任意多边形 7"/>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rgbClr val="1B587C"/>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smtClean="0">
                  <a:solidFill>
                    <a:srgbClr val="000000"/>
                  </a:solidFill>
                  <a:sym typeface="Arial" panose="020B0604020202020204" pitchFamily="34" charset="0"/>
                </a:rPr>
                <a:t>03</a:t>
              </a:r>
              <a:endParaRPr lang="en-US" altLang="zh-CN" b="1" dirty="0" smtClean="0">
                <a:solidFill>
                  <a:srgbClr val="000000"/>
                </a:solidFill>
                <a:sym typeface="Arial" panose="020B0604020202020204" pitchFamily="34" charset="0"/>
              </a:endParaRPr>
            </a:p>
          </p:txBody>
        </p:sp>
        <p:sp>
          <p:nvSpPr>
            <p:cNvPr id="14" name="任意多边形 13"/>
            <p:cNvSpPr/>
            <p:nvPr>
              <p:custDataLst>
                <p:tags r:id="rId9"/>
              </p:custDataLst>
            </p:nvPr>
          </p:nvSpPr>
          <p:spPr>
            <a:xfrm>
              <a:off x="1862893" y="2330091"/>
              <a:ext cx="6790163" cy="524637"/>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rgbClr val="1B587C"/>
            </a:solidFill>
          </p:spPr>
          <p:txBody>
            <a:bodyPr rot="0" spcFirstLastPara="0" vertOverflow="overflow" horzOverflow="overflow" vert="horz" wrap="square" lIns="360000" tIns="45720" rIns="91440" bIns="45720" numCol="1" spcCol="0" rtlCol="0" fromWordArt="0" anchor="ctr" anchorCtr="0" forceAA="0" compatLnSpc="1">
              <a:normAutofit lnSpcReduction="20000"/>
            </a:bodyPr>
            <a:p>
              <a:pPr algn="just"/>
              <a:r>
                <a:rPr lang="zh-CN" altLang="en-US" sz="1600" dirty="0">
                  <a:solidFill>
                    <a:srgbClr val="000000"/>
                  </a:solidFill>
                  <a:latin typeface="楷体" panose="02010609060101010101" charset="-122"/>
                  <a:ea typeface="楷体" panose="02010609060101010101" charset="-122"/>
                  <a:sym typeface="+mn-ea"/>
                </a:rPr>
                <a:t>掌握工程定额的分类和作用，掌握定额制定的基本原理，正确应用各类定额；</a:t>
              </a:r>
              <a:endParaRPr lang="en-US" altLang="zh-CN" sz="1600" dirty="0" smtClean="0">
                <a:solidFill>
                  <a:srgbClr val="FFFFFF"/>
                </a:solidFill>
                <a:sym typeface="Arial" panose="020B0604020202020204" pitchFamily="34" charset="0"/>
              </a:endParaRPr>
            </a:p>
          </p:txBody>
        </p:sp>
      </p:grpSp>
      <p:grpSp>
        <p:nvGrpSpPr>
          <p:cNvPr id="17" name="组合 16"/>
          <p:cNvGrpSpPr/>
          <p:nvPr>
            <p:custDataLst>
              <p:tags r:id="rId10"/>
            </p:custDataLst>
          </p:nvPr>
        </p:nvGrpSpPr>
        <p:grpSpPr>
          <a:xfrm>
            <a:off x="1621155" y="4580890"/>
            <a:ext cx="6766560" cy="574040"/>
            <a:chOff x="1507068" y="2308754"/>
            <a:chExt cx="4588932" cy="567265"/>
          </a:xfrm>
        </p:grpSpPr>
        <p:sp>
          <p:nvSpPr>
            <p:cNvPr id="31" name="任意多边形 30"/>
            <p:cNvSpPr/>
            <p:nvPr>
              <p:custDataLst>
                <p:tags r:id="rId11"/>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rgbClr val="F07F09"/>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smtClean="0">
                  <a:solidFill>
                    <a:srgbClr val="000000"/>
                  </a:solidFill>
                  <a:sym typeface="Arial" panose="020B0604020202020204" pitchFamily="34" charset="0"/>
                </a:rPr>
                <a:t>04</a:t>
              </a:r>
              <a:endParaRPr lang="en-US" altLang="zh-CN" b="1" dirty="0" smtClean="0">
                <a:solidFill>
                  <a:srgbClr val="000000"/>
                </a:solidFill>
                <a:sym typeface="Arial" panose="020B0604020202020204" pitchFamily="34" charset="0"/>
              </a:endParaRPr>
            </a:p>
          </p:txBody>
        </p:sp>
        <p:sp>
          <p:nvSpPr>
            <p:cNvPr id="32" name="任意多边形 31"/>
            <p:cNvSpPr/>
            <p:nvPr>
              <p:custDataLst>
                <p:tags r:id="rId12"/>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rgbClr val="F07F09"/>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zh-CN" altLang="en-US" sz="1600" dirty="0">
                  <a:solidFill>
                    <a:srgbClr val="000000"/>
                  </a:solidFill>
                  <a:latin typeface="楷体" panose="02010609060101010101" charset="-122"/>
                  <a:ea typeface="楷体" panose="02010609060101010101" charset="-122"/>
                  <a:sym typeface="+mn-ea"/>
                </a:rPr>
                <a:t>掌握工程概预算的基本原理；</a:t>
              </a:r>
              <a:endParaRPr lang="zh-CN" altLang="en-US" sz="1600" dirty="0" smtClean="0">
                <a:solidFill>
                  <a:srgbClr val="000000"/>
                </a:solidFill>
                <a:latin typeface="楷体" panose="02010609060101010101" charset="-122"/>
                <a:ea typeface="楷体" panose="02010609060101010101" charset="-122"/>
                <a:sym typeface="+mn-ea"/>
              </a:endParaRPr>
            </a:p>
          </p:txBody>
        </p:sp>
      </p:grpSp>
      <p:grpSp>
        <p:nvGrpSpPr>
          <p:cNvPr id="33" name="组合 32"/>
          <p:cNvGrpSpPr/>
          <p:nvPr>
            <p:custDataLst>
              <p:tags r:id="rId13"/>
            </p:custDataLst>
          </p:nvPr>
        </p:nvGrpSpPr>
        <p:grpSpPr>
          <a:xfrm>
            <a:off x="2084705" y="5509260"/>
            <a:ext cx="6303010" cy="574040"/>
            <a:chOff x="1507068" y="2308754"/>
            <a:chExt cx="4588932" cy="567265"/>
          </a:xfrm>
          <a:solidFill>
            <a:srgbClr val="869ACD"/>
          </a:solidFill>
        </p:grpSpPr>
        <p:sp>
          <p:nvSpPr>
            <p:cNvPr id="34" name="任意多边形 33"/>
            <p:cNvSpPr/>
            <p:nvPr>
              <p:custDataLst>
                <p:tags r:id="rId14"/>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rgbClr val="9F2936"/>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smtClean="0">
                  <a:solidFill>
                    <a:srgbClr val="000000"/>
                  </a:solidFill>
                  <a:sym typeface="Arial" panose="020B0604020202020204" pitchFamily="34" charset="0"/>
                </a:rPr>
                <a:t>05</a:t>
              </a:r>
              <a:endParaRPr lang="en-US" altLang="zh-CN" b="1" dirty="0" smtClean="0">
                <a:solidFill>
                  <a:srgbClr val="000000"/>
                </a:solidFill>
                <a:sym typeface="Arial" panose="020B0604020202020204" pitchFamily="34" charset="0"/>
              </a:endParaRPr>
            </a:p>
          </p:txBody>
        </p:sp>
        <p:sp>
          <p:nvSpPr>
            <p:cNvPr id="35" name="任意多边形 34"/>
            <p:cNvSpPr/>
            <p:nvPr>
              <p:custDataLst>
                <p:tags r:id="rId15"/>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rgbClr val="9F2936"/>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zh-CN" altLang="en-US" sz="1600" dirty="0">
                  <a:solidFill>
                    <a:srgbClr val="000000"/>
                  </a:solidFill>
                  <a:latin typeface="楷体" panose="02010609060101010101" charset="-122"/>
                  <a:ea typeface="楷体" panose="02010609060101010101" charset="-122"/>
                  <a:sym typeface="+mn-ea"/>
                </a:rPr>
                <a:t>掌握工程概算和施工图预算的编制步骤和方法。</a:t>
              </a:r>
              <a:endParaRPr lang="zh-CN" altLang="en-US" sz="1600" dirty="0" smtClean="0">
                <a:solidFill>
                  <a:srgbClr val="000000"/>
                </a:solidFill>
                <a:latin typeface="楷体" panose="02010609060101010101" charset="-122"/>
                <a:ea typeface="楷体" panose="02010609060101010101" charset="-122"/>
                <a:sym typeface="+mn-ea"/>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文本框 66561"/>
          <p:cNvSpPr txBox="1"/>
          <p:nvPr/>
        </p:nvSpPr>
        <p:spPr>
          <a:xfrm>
            <a:off x="7404100" y="1905000"/>
            <a:ext cx="601663" cy="366713"/>
          </a:xfrm>
          <a:prstGeom prst="rect">
            <a:avLst/>
          </a:prstGeom>
          <a:noFill/>
          <a:ln w="9525">
            <a:noFill/>
          </a:ln>
        </p:spPr>
        <p:txBody>
          <a:bodyPr wrap="none" anchor="t">
            <a:spAutoFit/>
          </a:bodyPr>
          <a:p>
            <a:pPr algn="ctr"/>
            <a:r>
              <a:rPr lang="en-US" altLang="x-none" sz="1800" b="0" dirty="0">
                <a:solidFill>
                  <a:srgbClr val="FFFFFF"/>
                </a:solidFill>
                <a:latin typeface="仿宋_GB2312" pitchFamily="1" charset="-122"/>
                <a:ea typeface="仿宋_GB2312" pitchFamily="1" charset="-122"/>
              </a:rPr>
              <a:t>2003</a:t>
            </a:r>
            <a:endParaRPr lang="en-US" altLang="x-none" sz="1800" b="0" dirty="0">
              <a:solidFill>
                <a:srgbClr val="FFFFFF"/>
              </a:solidFill>
              <a:latin typeface="仿宋_GB2312" pitchFamily="1" charset="-122"/>
              <a:ea typeface="仿宋_GB2312" pitchFamily="1" charset="-122"/>
            </a:endParaRPr>
          </a:p>
        </p:txBody>
      </p:sp>
      <p:grpSp>
        <p:nvGrpSpPr>
          <p:cNvPr id="66563" name="组合 66562"/>
          <p:cNvGrpSpPr/>
          <p:nvPr/>
        </p:nvGrpSpPr>
        <p:grpSpPr>
          <a:xfrm>
            <a:off x="1968500" y="2924175"/>
            <a:ext cx="2289175" cy="3030538"/>
            <a:chOff x="0" y="0"/>
            <a:chExt cx="1555" cy="1909"/>
          </a:xfrm>
        </p:grpSpPr>
        <p:sp>
          <p:nvSpPr>
            <p:cNvPr id="66564" name="矩形 66563"/>
            <p:cNvSpPr/>
            <p:nvPr/>
          </p:nvSpPr>
          <p:spPr>
            <a:xfrm rot="3419336">
              <a:off x="619" y="762"/>
              <a:ext cx="582" cy="682"/>
            </a:xfrm>
            <a:prstGeom prst="rect">
              <a:avLst/>
            </a:prstGeom>
            <a:gradFill rotWithShape="1">
              <a:gsLst>
                <a:gs pos="0">
                  <a:schemeClr val="accent2"/>
                </a:gs>
                <a:gs pos="100000">
                  <a:schemeClr val="accent2">
                    <a:gamma/>
                    <a:shade val="46275"/>
                    <a:invGamma/>
                  </a:schemeClr>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p>
              <a:endParaRPr lang="zh-CN" altLang="en-US"/>
            </a:p>
          </p:txBody>
        </p:sp>
        <p:sp>
          <p:nvSpPr>
            <p:cNvPr id="66565" name="文本框 66564"/>
            <p:cNvSpPr txBox="1"/>
            <p:nvPr/>
          </p:nvSpPr>
          <p:spPr>
            <a:xfrm>
              <a:off x="708" y="983"/>
              <a:ext cx="404" cy="231"/>
            </a:xfrm>
            <a:prstGeom prst="rect">
              <a:avLst/>
            </a:prstGeom>
            <a:noFill/>
            <a:ln w="9525">
              <a:noFill/>
            </a:ln>
          </p:spPr>
          <p:txBody>
            <a:bodyPr wrap="none" anchor="t">
              <a:spAutoFit/>
            </a:bodyPr>
            <a:p>
              <a:pPr algn="ctr"/>
              <a:r>
                <a:rPr lang="zh-CN" altLang="en-US" sz="1800" b="0" dirty="0">
                  <a:latin typeface="仿宋_GB2312" pitchFamily="1" charset="-122"/>
                  <a:ea typeface="仿宋_GB2312" pitchFamily="1" charset="-122"/>
                </a:rPr>
                <a:t>答疑</a:t>
              </a:r>
              <a:endParaRPr lang="zh-CN" altLang="en-US" sz="1800" b="0" dirty="0">
                <a:latin typeface="仿宋_GB2312" pitchFamily="1" charset="-122"/>
                <a:ea typeface="仿宋_GB2312" pitchFamily="1" charset="-122"/>
              </a:endParaRPr>
            </a:p>
          </p:txBody>
        </p:sp>
        <p:sp>
          <p:nvSpPr>
            <p:cNvPr id="66566" name="直接连接符 66565"/>
            <p:cNvSpPr/>
            <p:nvPr/>
          </p:nvSpPr>
          <p:spPr>
            <a:xfrm>
              <a:off x="0" y="0"/>
              <a:ext cx="682" cy="860"/>
            </a:xfrm>
            <a:prstGeom prst="line">
              <a:avLst/>
            </a:prstGeom>
            <a:ln w="57150" cap="rnd" cmpd="sng">
              <a:solidFill>
                <a:srgbClr val="808080"/>
              </a:solidFill>
              <a:prstDash val="sysDot"/>
              <a:headEnd type="none" w="med" len="med"/>
              <a:tailEnd type="none" w="med" len="med"/>
            </a:ln>
          </p:spPr>
        </p:sp>
        <p:sp>
          <p:nvSpPr>
            <p:cNvPr id="66567" name="文本框 66566"/>
            <p:cNvSpPr txBox="1"/>
            <p:nvPr/>
          </p:nvSpPr>
          <p:spPr>
            <a:xfrm>
              <a:off x="301" y="1543"/>
              <a:ext cx="1254" cy="366"/>
            </a:xfrm>
            <a:prstGeom prst="rect">
              <a:avLst/>
            </a:prstGeom>
            <a:noFill/>
            <a:ln w="9525">
              <a:noFill/>
            </a:ln>
          </p:spPr>
          <p:txBody>
            <a:bodyPr>
              <a:spAutoFit/>
            </a:bodyPr>
            <a:p>
              <a:r>
                <a:rPr lang="zh-CN" altLang="en-US" sz="1600" b="0" dirty="0">
                  <a:solidFill>
                    <a:srgbClr val="FF5A14"/>
                  </a:solidFill>
                  <a:latin typeface="仿宋_GB2312" pitchFamily="1" charset="-122"/>
                  <a:ea typeface="仿宋_GB2312" pitchFamily="1" charset="-122"/>
                </a:rPr>
                <a:t>通过网络、电话解答学生的问题</a:t>
              </a:r>
              <a:endParaRPr lang="zh-CN" altLang="en-US" sz="1600" b="0" dirty="0">
                <a:solidFill>
                  <a:srgbClr val="FF5A14"/>
                </a:solidFill>
                <a:latin typeface="仿宋_GB2312" pitchFamily="1" charset="-122"/>
                <a:ea typeface="仿宋_GB2312" pitchFamily="1" charset="-122"/>
              </a:endParaRPr>
            </a:p>
          </p:txBody>
        </p:sp>
      </p:grpSp>
      <p:grpSp>
        <p:nvGrpSpPr>
          <p:cNvPr id="66568" name="组合 66567"/>
          <p:cNvGrpSpPr/>
          <p:nvPr/>
        </p:nvGrpSpPr>
        <p:grpSpPr>
          <a:xfrm>
            <a:off x="3810000" y="3060700"/>
            <a:ext cx="2849563" cy="1747838"/>
            <a:chOff x="0" y="0"/>
            <a:chExt cx="1937" cy="1101"/>
          </a:xfrm>
        </p:grpSpPr>
        <p:sp>
          <p:nvSpPr>
            <p:cNvPr id="66569" name="矩形 66568"/>
            <p:cNvSpPr/>
            <p:nvPr/>
          </p:nvSpPr>
          <p:spPr>
            <a:xfrm rot="3419336">
              <a:off x="775" y="-50"/>
              <a:ext cx="582" cy="682"/>
            </a:xfrm>
            <a:prstGeom prst="rect">
              <a:avLst/>
            </a:prstGeom>
            <a:gradFill rotWithShape="1">
              <a:gsLst>
                <a:gs pos="0">
                  <a:schemeClr val="hlink"/>
                </a:gs>
                <a:gs pos="100000">
                  <a:schemeClr val="hlink">
                    <a:gamma/>
                    <a:shade val="46275"/>
                    <a:invGamma/>
                  </a:schemeClr>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p>
              <a:endParaRPr lang="zh-CN" altLang="en-US"/>
            </a:p>
          </p:txBody>
        </p:sp>
        <p:sp>
          <p:nvSpPr>
            <p:cNvPr id="66570" name="文本框 66569"/>
            <p:cNvSpPr txBox="1"/>
            <p:nvPr/>
          </p:nvSpPr>
          <p:spPr>
            <a:xfrm>
              <a:off x="729" y="155"/>
              <a:ext cx="692" cy="231"/>
            </a:xfrm>
            <a:prstGeom prst="rect">
              <a:avLst/>
            </a:prstGeom>
            <a:noFill/>
            <a:ln w="9525">
              <a:noFill/>
            </a:ln>
          </p:spPr>
          <p:txBody>
            <a:bodyPr wrap="none" anchor="t">
              <a:spAutoFit/>
            </a:bodyPr>
            <a:p>
              <a:pPr algn="ctr"/>
              <a:r>
                <a:rPr lang="zh-CN" altLang="en-US" sz="1800" b="0" dirty="0">
                  <a:latin typeface="仿宋_GB2312" pitchFamily="1" charset="-122"/>
                  <a:ea typeface="仿宋_GB2312" pitchFamily="1" charset="-122"/>
                </a:rPr>
                <a:t>作业讲评</a:t>
              </a:r>
              <a:endParaRPr lang="zh-CN" altLang="en-US" sz="1800" b="0" dirty="0">
                <a:latin typeface="仿宋_GB2312" pitchFamily="1" charset="-122"/>
                <a:ea typeface="仿宋_GB2312" pitchFamily="1" charset="-122"/>
              </a:endParaRPr>
            </a:p>
          </p:txBody>
        </p:sp>
        <p:sp>
          <p:nvSpPr>
            <p:cNvPr id="66571" name="直接连接符 66570"/>
            <p:cNvSpPr/>
            <p:nvPr/>
          </p:nvSpPr>
          <p:spPr>
            <a:xfrm flipV="1">
              <a:off x="0" y="438"/>
              <a:ext cx="725" cy="384"/>
            </a:xfrm>
            <a:prstGeom prst="line">
              <a:avLst/>
            </a:prstGeom>
            <a:ln w="57150" cap="rnd" cmpd="sng">
              <a:solidFill>
                <a:srgbClr val="808080"/>
              </a:solidFill>
              <a:prstDash val="sysDot"/>
              <a:headEnd type="none" w="med" len="med"/>
              <a:tailEnd type="none" w="med" len="med"/>
            </a:ln>
          </p:spPr>
        </p:sp>
        <p:sp>
          <p:nvSpPr>
            <p:cNvPr id="66572" name="文本框 66571"/>
            <p:cNvSpPr txBox="1"/>
            <p:nvPr/>
          </p:nvSpPr>
          <p:spPr>
            <a:xfrm>
              <a:off x="654" y="735"/>
              <a:ext cx="1283" cy="366"/>
            </a:xfrm>
            <a:prstGeom prst="rect">
              <a:avLst/>
            </a:prstGeom>
            <a:noFill/>
            <a:ln w="9525">
              <a:noFill/>
            </a:ln>
          </p:spPr>
          <p:txBody>
            <a:bodyPr>
              <a:spAutoFit/>
            </a:bodyPr>
            <a:p>
              <a:r>
                <a:rPr lang="zh-CN" altLang="en-US" sz="1600" b="0" dirty="0">
                  <a:solidFill>
                    <a:srgbClr val="FF5A14"/>
                  </a:solidFill>
                  <a:latin typeface="仿宋_GB2312" pitchFamily="1" charset="-122"/>
                  <a:ea typeface="仿宋_GB2312" pitchFamily="1" charset="-122"/>
                </a:rPr>
                <a:t>指明学生错误，对共性问题进行集中讲解</a:t>
              </a:r>
              <a:endParaRPr lang="zh-CN" altLang="en-US" sz="1600" b="0" dirty="0">
                <a:solidFill>
                  <a:srgbClr val="FF5A14"/>
                </a:solidFill>
                <a:latin typeface="仿宋_GB2312" pitchFamily="1" charset="-122"/>
                <a:ea typeface="仿宋_GB2312" pitchFamily="1" charset="-122"/>
              </a:endParaRPr>
            </a:p>
          </p:txBody>
        </p:sp>
      </p:grpSp>
      <p:grpSp>
        <p:nvGrpSpPr>
          <p:cNvPr id="66573" name="组合 66572"/>
          <p:cNvGrpSpPr/>
          <p:nvPr/>
        </p:nvGrpSpPr>
        <p:grpSpPr>
          <a:xfrm>
            <a:off x="107950" y="1773238"/>
            <a:ext cx="2376488" cy="2530475"/>
            <a:chOff x="0" y="0"/>
            <a:chExt cx="1615" cy="1594"/>
          </a:xfrm>
        </p:grpSpPr>
        <p:sp>
          <p:nvSpPr>
            <p:cNvPr id="66574" name="矩形 66573"/>
            <p:cNvSpPr/>
            <p:nvPr/>
          </p:nvSpPr>
          <p:spPr>
            <a:xfrm rot="3419336">
              <a:off x="730" y="-50"/>
              <a:ext cx="582" cy="682"/>
            </a:xfrm>
            <a:prstGeom prst="rect">
              <a:avLst/>
            </a:prstGeom>
            <a:gradFill rotWithShape="1">
              <a:gsLst>
                <a:gs pos="0">
                  <a:schemeClr val="accent1"/>
                </a:gs>
                <a:gs pos="100000">
                  <a:schemeClr val="accent1">
                    <a:gamma/>
                    <a:shade val="46275"/>
                    <a:invGamma/>
                  </a:schemeClr>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p>
              <a:endParaRPr lang="zh-CN" altLang="en-US"/>
            </a:p>
          </p:txBody>
        </p:sp>
        <p:sp>
          <p:nvSpPr>
            <p:cNvPr id="66575" name="文本框 66574"/>
            <p:cNvSpPr txBox="1"/>
            <p:nvPr/>
          </p:nvSpPr>
          <p:spPr>
            <a:xfrm>
              <a:off x="675" y="157"/>
              <a:ext cx="692" cy="231"/>
            </a:xfrm>
            <a:prstGeom prst="rect">
              <a:avLst/>
            </a:prstGeom>
            <a:noFill/>
            <a:ln w="9525">
              <a:noFill/>
            </a:ln>
          </p:spPr>
          <p:txBody>
            <a:bodyPr wrap="none" anchor="t">
              <a:spAutoFit/>
            </a:bodyPr>
            <a:p>
              <a:pPr algn="ctr"/>
              <a:r>
                <a:rPr lang="zh-CN" altLang="en-US" sz="1800" b="0" dirty="0">
                  <a:latin typeface="仿宋_GB2312" pitchFamily="1" charset="-122"/>
                  <a:ea typeface="仿宋_GB2312" pitchFamily="1" charset="-122"/>
                </a:rPr>
                <a:t>课堂反馈</a:t>
              </a:r>
              <a:endParaRPr lang="zh-CN" altLang="en-US" sz="1800" b="0" dirty="0">
                <a:latin typeface="仿宋_GB2312" pitchFamily="1" charset="-122"/>
                <a:ea typeface="仿宋_GB2312" pitchFamily="1" charset="-122"/>
              </a:endParaRPr>
            </a:p>
          </p:txBody>
        </p:sp>
        <p:sp>
          <p:nvSpPr>
            <p:cNvPr id="66576" name="文本框 66575"/>
            <p:cNvSpPr txBox="1"/>
            <p:nvPr/>
          </p:nvSpPr>
          <p:spPr>
            <a:xfrm>
              <a:off x="0" y="1043"/>
              <a:ext cx="1615" cy="551"/>
            </a:xfrm>
            <a:prstGeom prst="rect">
              <a:avLst/>
            </a:prstGeom>
            <a:noFill/>
            <a:ln w="9525">
              <a:noFill/>
            </a:ln>
          </p:spPr>
          <p:txBody>
            <a:bodyPr>
              <a:spAutoFit/>
            </a:bodyPr>
            <a:p>
              <a:r>
                <a:rPr lang="zh-CN" altLang="en-US" sz="1600" b="0" dirty="0">
                  <a:solidFill>
                    <a:srgbClr val="FF5A14"/>
                  </a:solidFill>
                  <a:latin typeface="仿宋_GB2312" pitchFamily="1" charset="-122"/>
                  <a:ea typeface="仿宋_GB2312" pitchFamily="1" charset="-122"/>
                </a:rPr>
                <a:t>及时解答学生在项目操作、知识理解中的问题</a:t>
              </a:r>
              <a:endParaRPr lang="zh-CN" altLang="en-US" sz="1600" b="0" dirty="0">
                <a:solidFill>
                  <a:srgbClr val="FF5A14"/>
                </a:solidFill>
                <a:latin typeface="仿宋_GB2312" pitchFamily="1" charset="-122"/>
                <a:ea typeface="仿宋_GB2312" pitchFamily="1" charset="-122"/>
              </a:endParaRPr>
            </a:p>
            <a:p>
              <a:pPr>
                <a:spcBef>
                  <a:spcPct val="20000"/>
                </a:spcBef>
                <a:buClr>
                  <a:schemeClr val="bg2"/>
                </a:buClr>
                <a:buSzPct val="75000"/>
                <a:buFont typeface="Wingdings" panose="05000000000000000000" pitchFamily="2" charset="2"/>
                <a:buNone/>
              </a:pPr>
              <a:endParaRPr lang="zh-CN" altLang="en-US" sz="1600" b="0" dirty="0">
                <a:solidFill>
                  <a:srgbClr val="FF5A14"/>
                </a:solidFill>
                <a:latin typeface="仿宋_GB2312" pitchFamily="1" charset="-122"/>
                <a:ea typeface="仿宋_GB2312" pitchFamily="1" charset="-122"/>
              </a:endParaRPr>
            </a:p>
          </p:txBody>
        </p:sp>
      </p:grpSp>
      <p:grpSp>
        <p:nvGrpSpPr>
          <p:cNvPr id="66577" name="组合 66576"/>
          <p:cNvGrpSpPr/>
          <p:nvPr/>
        </p:nvGrpSpPr>
        <p:grpSpPr>
          <a:xfrm>
            <a:off x="5943600" y="1628775"/>
            <a:ext cx="3092450" cy="2222500"/>
            <a:chOff x="0" y="0"/>
            <a:chExt cx="2102" cy="1400"/>
          </a:xfrm>
        </p:grpSpPr>
        <p:sp>
          <p:nvSpPr>
            <p:cNvPr id="66578" name="文本框 66577"/>
            <p:cNvSpPr txBox="1"/>
            <p:nvPr/>
          </p:nvSpPr>
          <p:spPr>
            <a:xfrm>
              <a:off x="667" y="726"/>
              <a:ext cx="1435" cy="674"/>
            </a:xfrm>
            <a:prstGeom prst="rect">
              <a:avLst/>
            </a:prstGeom>
            <a:noFill/>
            <a:ln w="9525">
              <a:noFill/>
            </a:ln>
          </p:spPr>
          <p:txBody>
            <a:bodyPr>
              <a:spAutoFit/>
            </a:bodyPr>
            <a:p>
              <a:r>
                <a:rPr lang="zh-CN" altLang="en-US" sz="1600" b="0" dirty="0">
                  <a:solidFill>
                    <a:srgbClr val="FF5A14"/>
                  </a:solidFill>
                  <a:latin typeface="仿宋_GB2312" pitchFamily="1" charset="-122"/>
                  <a:ea typeface="仿宋_GB2312" pitchFamily="1" charset="-122"/>
                </a:rPr>
                <a:t>坚持每周一次课后辅导，现场集中解答学生的问题，共性问题集中讲解</a:t>
              </a:r>
              <a:endParaRPr lang="zh-CN" altLang="en-US" sz="1600" b="0" dirty="0">
                <a:solidFill>
                  <a:srgbClr val="FF5A14"/>
                </a:solidFill>
                <a:latin typeface="仿宋_GB2312" pitchFamily="1" charset="-122"/>
                <a:ea typeface="仿宋_GB2312" pitchFamily="1" charset="-122"/>
              </a:endParaRPr>
            </a:p>
          </p:txBody>
        </p:sp>
        <p:sp>
          <p:nvSpPr>
            <p:cNvPr id="66579" name="直接连接符 66578"/>
            <p:cNvSpPr/>
            <p:nvPr/>
          </p:nvSpPr>
          <p:spPr>
            <a:xfrm flipV="1">
              <a:off x="0" y="468"/>
              <a:ext cx="880" cy="488"/>
            </a:xfrm>
            <a:prstGeom prst="line">
              <a:avLst/>
            </a:prstGeom>
            <a:ln w="57150" cap="rnd" cmpd="sng">
              <a:solidFill>
                <a:srgbClr val="808080"/>
              </a:solidFill>
              <a:prstDash val="sysDot"/>
              <a:headEnd type="none" w="med" len="med"/>
              <a:tailEnd type="none" w="med" len="med"/>
            </a:ln>
          </p:spPr>
        </p:sp>
        <p:sp>
          <p:nvSpPr>
            <p:cNvPr id="66580" name="矩形 66579"/>
            <p:cNvSpPr/>
            <p:nvPr/>
          </p:nvSpPr>
          <p:spPr>
            <a:xfrm rot="3419336">
              <a:off x="880" y="-50"/>
              <a:ext cx="582" cy="682"/>
            </a:xfrm>
            <a:prstGeom prst="rect">
              <a:avLst/>
            </a:prstGeom>
            <a:gradFill rotWithShape="1">
              <a:gsLst>
                <a:gs pos="0">
                  <a:schemeClr val="folHlink"/>
                </a:gs>
                <a:gs pos="100000">
                  <a:schemeClr val="folHlink">
                    <a:gamma/>
                    <a:shade val="46275"/>
                    <a:invGamma/>
                  </a:schemeClr>
                </a:gs>
              </a:gsLst>
              <a:lin ang="5400000" scaled="1"/>
              <a:tileRect/>
            </a:gradFill>
            <a:ln w="38100" cap="flat" cmpd="sng">
              <a:solidFill>
                <a:srgbClr val="FFFFFF"/>
              </a:solidFill>
              <a:prstDash val="solid"/>
              <a:miter/>
              <a:headEnd type="none" w="med" len="med"/>
              <a:tailEnd type="none" w="med" len="med"/>
            </a:ln>
            <a:effectLst>
              <a:outerShdw dist="179605" dir="487806" algn="ctr" rotWithShape="0">
                <a:srgbClr val="000000">
                  <a:alpha val="50000"/>
                </a:srgbClr>
              </a:outerShdw>
            </a:effectLst>
          </p:spPr>
          <p:txBody>
            <a:bodyPr/>
            <a:p>
              <a:endParaRPr lang="zh-CN" altLang="en-US"/>
            </a:p>
          </p:txBody>
        </p:sp>
        <p:sp>
          <p:nvSpPr>
            <p:cNvPr id="66581" name="文本框 66580"/>
            <p:cNvSpPr txBox="1"/>
            <p:nvPr/>
          </p:nvSpPr>
          <p:spPr>
            <a:xfrm>
              <a:off x="824" y="157"/>
              <a:ext cx="692" cy="231"/>
            </a:xfrm>
            <a:prstGeom prst="rect">
              <a:avLst/>
            </a:prstGeom>
            <a:noFill/>
            <a:ln w="9525">
              <a:noFill/>
            </a:ln>
          </p:spPr>
          <p:txBody>
            <a:bodyPr wrap="none" anchor="t">
              <a:spAutoFit/>
            </a:bodyPr>
            <a:p>
              <a:pPr algn="ctr"/>
              <a:r>
                <a:rPr lang="zh-CN" altLang="en-US" sz="1800" b="0" dirty="0">
                  <a:latin typeface="仿宋_GB2312" pitchFamily="1" charset="-122"/>
                  <a:ea typeface="仿宋_GB2312" pitchFamily="1" charset="-122"/>
                </a:rPr>
                <a:t>课后辅导</a:t>
              </a:r>
              <a:endParaRPr lang="zh-CN" altLang="en-US" sz="1800" b="0" dirty="0">
                <a:latin typeface="仿宋_GB2312" pitchFamily="1" charset="-122"/>
                <a:ea typeface="仿宋_GB2312" pitchFamily="1" charset="-122"/>
              </a:endParaRPr>
            </a:p>
          </p:txBody>
        </p:sp>
      </p:grpSp>
      <p:sp>
        <p:nvSpPr>
          <p:cNvPr id="66582" name="直接连接符 66581"/>
          <p:cNvSpPr/>
          <p:nvPr/>
        </p:nvSpPr>
        <p:spPr>
          <a:xfrm>
            <a:off x="2368550" y="2060575"/>
            <a:ext cx="4473575" cy="17463"/>
          </a:xfrm>
          <a:prstGeom prst="line">
            <a:avLst/>
          </a:prstGeom>
          <a:ln w="57150" cap="rnd" cmpd="sng">
            <a:solidFill>
              <a:srgbClr val="808080"/>
            </a:solidFill>
            <a:prstDash val="sysDot"/>
            <a:headEnd type="none" w="med" len="med"/>
            <a:tailEnd type="none" w="med" len="med"/>
          </a:ln>
        </p:spPr>
      </p:sp>
      <p:grpSp>
        <p:nvGrpSpPr>
          <p:cNvPr id="66583" name="组合 66582"/>
          <p:cNvGrpSpPr/>
          <p:nvPr/>
        </p:nvGrpSpPr>
        <p:grpSpPr>
          <a:xfrm>
            <a:off x="-31750" y="1341438"/>
            <a:ext cx="2263775" cy="503237"/>
            <a:chOff x="0" y="0"/>
            <a:chExt cx="1542" cy="317"/>
          </a:xfrm>
        </p:grpSpPr>
        <p:sp>
          <p:nvSpPr>
            <p:cNvPr id="66584" name="圆角矩形 66583"/>
            <p:cNvSpPr/>
            <p:nvPr/>
          </p:nvSpPr>
          <p:spPr>
            <a:xfrm>
              <a:off x="275" y="81"/>
              <a:ext cx="1267" cy="191"/>
            </a:xfrm>
            <a:prstGeom prst="roundRect">
              <a:avLst>
                <a:gd name="adj" fmla="val 50000"/>
              </a:avLst>
            </a:prstGeom>
            <a:noFill/>
            <a:ln w="38100" cap="flat" cmpd="sng">
              <a:solidFill>
                <a:schemeClr val="tx2"/>
              </a:solidFill>
              <a:prstDash val="solid"/>
              <a:headEnd type="none" w="med" len="med"/>
              <a:tailEnd type="none" w="med" len="med"/>
            </a:ln>
          </p:spPr>
          <p:txBody>
            <a:bodyPr/>
            <a:p>
              <a:endParaRPr lang="zh-CN" altLang="en-US"/>
            </a:p>
          </p:txBody>
        </p:sp>
        <p:grpSp>
          <p:nvGrpSpPr>
            <p:cNvPr id="66585" name="组合 66584"/>
            <p:cNvGrpSpPr/>
            <p:nvPr/>
          </p:nvGrpSpPr>
          <p:grpSpPr>
            <a:xfrm>
              <a:off x="0" y="0"/>
              <a:ext cx="408" cy="317"/>
              <a:chOff x="0" y="0"/>
              <a:chExt cx="987" cy="795"/>
            </a:xfrm>
          </p:grpSpPr>
          <p:sp>
            <p:nvSpPr>
              <p:cNvPr id="66586" name="椭圆 66585"/>
              <p:cNvSpPr/>
              <p:nvPr/>
            </p:nvSpPr>
            <p:spPr>
              <a:xfrm rot="1758052">
                <a:off x="27" y="27"/>
                <a:ext cx="960" cy="768"/>
              </a:xfrm>
              <a:prstGeom prst="ellipse">
                <a:avLst/>
              </a:prstGeom>
              <a:solidFill>
                <a:srgbClr val="333333"/>
              </a:solidFill>
              <a:ln w="9525">
                <a:noFill/>
              </a:ln>
            </p:spPr>
            <p:txBody>
              <a:bodyPr/>
              <a:p>
                <a:endParaRPr lang="zh-CN" altLang="en-US"/>
              </a:p>
            </p:txBody>
          </p:sp>
          <p:sp>
            <p:nvSpPr>
              <p:cNvPr id="66587" name="椭圆 66586"/>
              <p:cNvSpPr/>
              <p:nvPr/>
            </p:nvSpPr>
            <p:spPr>
              <a:xfrm rot="1758052">
                <a:off x="0" y="0"/>
                <a:ext cx="960" cy="768"/>
              </a:xfrm>
              <a:prstGeom prst="ellipse">
                <a:avLst/>
              </a:prstGeom>
              <a:gradFill rotWithShape="1">
                <a:gsLst>
                  <a:gs pos="0">
                    <a:schemeClr val="accent1"/>
                  </a:gs>
                  <a:gs pos="100000">
                    <a:schemeClr val="accent1">
                      <a:gamma/>
                      <a:shade val="46275"/>
                      <a:invGamma/>
                    </a:schemeClr>
                  </a:gs>
                </a:gsLst>
                <a:lin ang="5400000" scaled="1"/>
                <a:tileRect/>
              </a:gradFill>
              <a:ln w="9525">
                <a:noFill/>
              </a:ln>
            </p:spPr>
            <p:txBody>
              <a:bodyPr/>
              <a:p>
                <a:endParaRPr lang="zh-CN" altLang="en-US"/>
              </a:p>
            </p:txBody>
          </p:sp>
          <p:sp>
            <p:nvSpPr>
              <p:cNvPr id="66588" name="椭圆 66587"/>
              <p:cNvSpPr/>
              <p:nvPr/>
            </p:nvSpPr>
            <p:spPr>
              <a:xfrm>
                <a:off x="96" y="48"/>
                <a:ext cx="432" cy="432"/>
              </a:xfrm>
              <a:prstGeom prst="ellipse">
                <a:avLst/>
              </a:prstGeom>
              <a:gradFill rotWithShape="1">
                <a:gsLst>
                  <a:gs pos="0">
                    <a:srgbClr val="FFFFFF">
                      <a:alpha val="50000"/>
                    </a:srgbClr>
                  </a:gs>
                  <a:gs pos="100000">
                    <a:srgbClr val="FFFFFF">
                      <a:gamma/>
                      <a:shade val="46275"/>
                      <a:invGamma/>
                      <a:alpha val="0"/>
                    </a:srgbClr>
                  </a:gs>
                </a:gsLst>
                <a:lin ang="5400000" scaled="1"/>
                <a:tileRect/>
              </a:gradFill>
              <a:ln w="9525">
                <a:noFill/>
              </a:ln>
            </p:spPr>
            <p:txBody>
              <a:bodyPr/>
              <a:p>
                <a:endParaRPr lang="zh-CN" altLang="en-US"/>
              </a:p>
            </p:txBody>
          </p:sp>
        </p:grpSp>
        <p:sp>
          <p:nvSpPr>
            <p:cNvPr id="66589" name="文本框 66588"/>
            <p:cNvSpPr txBox="1"/>
            <p:nvPr/>
          </p:nvSpPr>
          <p:spPr>
            <a:xfrm>
              <a:off x="590" y="60"/>
              <a:ext cx="883" cy="212"/>
            </a:xfrm>
            <a:prstGeom prst="rect">
              <a:avLst/>
            </a:prstGeom>
            <a:noFill/>
            <a:ln w="9525">
              <a:noFill/>
            </a:ln>
          </p:spPr>
          <p:txBody>
            <a:bodyPr>
              <a:spAutoFit/>
            </a:bodyPr>
            <a:p>
              <a:pPr latinLnBrk="1">
                <a:spcBef>
                  <a:spcPct val="20000"/>
                </a:spcBef>
                <a:buClr>
                  <a:schemeClr val="accent1"/>
                </a:buClr>
                <a:buFont typeface="Wingdings" panose="05000000000000000000" pitchFamily="2" charset="2"/>
                <a:buNone/>
              </a:pPr>
              <a:r>
                <a:rPr lang="zh-CN" altLang="en-US" sz="1600" b="0" dirty="0">
                  <a:solidFill>
                    <a:schemeClr val="tx1"/>
                  </a:solidFill>
                  <a:latin typeface="仿宋_GB2312" pitchFamily="1" charset="-122"/>
                  <a:ea typeface="仿宋_GB2312" pitchFamily="1" charset="-122"/>
                </a:rPr>
                <a:t>考核与反馈</a:t>
              </a:r>
              <a:endParaRPr lang="en-US" altLang="x-none" sz="1600" b="0" dirty="0">
                <a:solidFill>
                  <a:schemeClr val="tx1"/>
                </a:solidFill>
                <a:latin typeface="仿宋_GB2312" pitchFamily="1" charset="-122"/>
                <a:ea typeface="仿宋_GB2312" pitchFamily="1" charset="-122"/>
              </a:endParaRPr>
            </a:p>
          </p:txBody>
        </p:sp>
        <p:sp>
          <p:nvSpPr>
            <p:cNvPr id="66590" name="文本框 66589"/>
            <p:cNvSpPr txBox="1"/>
            <p:nvPr/>
          </p:nvSpPr>
          <p:spPr>
            <a:xfrm>
              <a:off x="27" y="45"/>
              <a:ext cx="311" cy="212"/>
            </a:xfrm>
            <a:prstGeom prst="rect">
              <a:avLst/>
            </a:prstGeom>
            <a:noFill/>
            <a:ln w="9525">
              <a:noFill/>
            </a:ln>
          </p:spPr>
          <p:txBody>
            <a:bodyPr wrap="none" anchor="t">
              <a:spAutoFit/>
            </a:bodyPr>
            <a:p>
              <a:pPr algn="ctr"/>
              <a:r>
                <a:rPr lang="en-US" altLang="x-none" sz="1600" b="0" dirty="0">
                  <a:solidFill>
                    <a:schemeClr val="tx1"/>
                  </a:solidFill>
                  <a:latin typeface="仿宋_GB2312" pitchFamily="1" charset="-122"/>
                  <a:ea typeface="仿宋_GB2312" pitchFamily="1" charset="-122"/>
                </a:rPr>
                <a:t>5</a:t>
              </a:r>
              <a:endParaRPr lang="en-US" altLang="x-none" sz="1600" b="0" dirty="0">
                <a:solidFill>
                  <a:schemeClr val="tx1"/>
                </a:solidFill>
                <a:latin typeface="仿宋_GB2312" pitchFamily="1" charset="-122"/>
                <a:ea typeface="仿宋_GB2312" pitchFamily="1" charset="-122"/>
              </a:endParaRPr>
            </a:p>
          </p:txBody>
        </p:sp>
      </p:grpSp>
      <p:sp>
        <p:nvSpPr>
          <p:cNvPr id="66591" name="文本框 66590"/>
          <p:cNvSpPr txBox="1"/>
          <p:nvPr/>
        </p:nvSpPr>
        <p:spPr>
          <a:xfrm>
            <a:off x="539750" y="549275"/>
            <a:ext cx="3887788" cy="579438"/>
          </a:xfrm>
          <a:prstGeom prst="rect">
            <a:avLst/>
          </a:prstGeom>
          <a:noFill/>
          <a:ln w="9525">
            <a:noFill/>
          </a:ln>
        </p:spPr>
        <p:txBody>
          <a:bodyPr vert="horz" wrap="square" anchor="t">
            <a:spAutoFit/>
          </a:bodyPr>
          <a:p>
            <a:r>
              <a:rPr lang="zh-CN" altLang="en-US" sz="3200" dirty="0">
                <a:solidFill>
                  <a:srgbClr val="000000"/>
                </a:solidFill>
                <a:latin typeface="楷体_GB2312" pitchFamily="1" charset="-122"/>
                <a:ea typeface="楷体_GB2312" pitchFamily="1" charset="-122"/>
              </a:rPr>
              <a:t>四、教学实施</a:t>
            </a:r>
            <a:endParaRPr lang="zh-CN" altLang="en-US" sz="1800" b="0" dirty="0">
              <a:solidFill>
                <a:schemeClr val="tx1"/>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6573"/>
                                        </p:tgtEl>
                                        <p:attrNameLst>
                                          <p:attrName>style.visibility</p:attrName>
                                        </p:attrNameLst>
                                      </p:cBhvr>
                                      <p:to>
                                        <p:strVal val="visible"/>
                                      </p:to>
                                    </p:set>
                                    <p:anim calcmode="lin" valueType="num">
                                      <p:cBhvr>
                                        <p:cTn id="7" dur="1000" fill="hold"/>
                                        <p:tgtEl>
                                          <p:spTgt spid="66573"/>
                                        </p:tgtEl>
                                        <p:attrNameLst>
                                          <p:attrName>ppt_x</p:attrName>
                                        </p:attrNameLst>
                                      </p:cBhvr>
                                      <p:tavLst>
                                        <p:tav tm="0">
                                          <p:val>
                                            <p:strVal val="#ppt_x-.2"/>
                                          </p:val>
                                        </p:tav>
                                        <p:tav tm="100000">
                                          <p:val>
                                            <p:strVal val="#ppt_x"/>
                                          </p:val>
                                        </p:tav>
                                      </p:tavLst>
                                    </p:anim>
                                    <p:anim calcmode="lin" valueType="num">
                                      <p:cBhvr>
                                        <p:cTn id="8" dur="1000" fill="hold"/>
                                        <p:tgtEl>
                                          <p:spTgt spid="665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657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6563"/>
                                        </p:tgtEl>
                                        <p:attrNameLst>
                                          <p:attrName>style.visibility</p:attrName>
                                        </p:attrNameLst>
                                      </p:cBhvr>
                                      <p:to>
                                        <p:strVal val="visible"/>
                                      </p:to>
                                    </p:set>
                                    <p:animEffect transition="in" filter="fade">
                                      <p:cBhvr>
                                        <p:cTn id="14" dur="1000"/>
                                        <p:tgtEl>
                                          <p:spTgt spid="66563"/>
                                        </p:tgtEl>
                                      </p:cBhvr>
                                    </p:animEffect>
                                    <p:anim calcmode="lin" valueType="num">
                                      <p:cBhvr>
                                        <p:cTn id="15" dur="1000" fill="hold"/>
                                        <p:tgtEl>
                                          <p:spTgt spid="66563"/>
                                        </p:tgtEl>
                                        <p:attrNameLst>
                                          <p:attrName>ppt_x</p:attrName>
                                        </p:attrNameLst>
                                      </p:cBhvr>
                                      <p:tavLst>
                                        <p:tav tm="0">
                                          <p:val>
                                            <p:strVal val="#ppt_x"/>
                                          </p:val>
                                        </p:tav>
                                        <p:tav tm="100000">
                                          <p:val>
                                            <p:strVal val="#ppt_x"/>
                                          </p:val>
                                        </p:tav>
                                      </p:tavLst>
                                    </p:anim>
                                    <p:anim calcmode="lin" valueType="num">
                                      <p:cBhvr>
                                        <p:cTn id="16" dur="1000" fill="hold"/>
                                        <p:tgtEl>
                                          <p:spTgt spid="665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6568"/>
                                        </p:tgtEl>
                                        <p:attrNameLst>
                                          <p:attrName>style.visibility</p:attrName>
                                        </p:attrNameLst>
                                      </p:cBhvr>
                                      <p:to>
                                        <p:strVal val="visible"/>
                                      </p:to>
                                    </p:set>
                                    <p:animEffect transition="in" filter="fade">
                                      <p:cBhvr>
                                        <p:cTn id="21" dur="1000"/>
                                        <p:tgtEl>
                                          <p:spTgt spid="66568"/>
                                        </p:tgtEl>
                                      </p:cBhvr>
                                    </p:animEffect>
                                    <p:anim calcmode="lin" valueType="num">
                                      <p:cBhvr>
                                        <p:cTn id="22" dur="1000" fill="hold"/>
                                        <p:tgtEl>
                                          <p:spTgt spid="66568"/>
                                        </p:tgtEl>
                                        <p:attrNameLst>
                                          <p:attrName>ppt_x</p:attrName>
                                        </p:attrNameLst>
                                      </p:cBhvr>
                                      <p:tavLst>
                                        <p:tav tm="0">
                                          <p:val>
                                            <p:strVal val="#ppt_x"/>
                                          </p:val>
                                        </p:tav>
                                        <p:tav tm="100000">
                                          <p:val>
                                            <p:strVal val="#ppt_x"/>
                                          </p:val>
                                        </p:tav>
                                      </p:tavLst>
                                    </p:anim>
                                    <p:anim calcmode="lin" valueType="num">
                                      <p:cBhvr>
                                        <p:cTn id="23" dur="900" decel="100000" fill="hold"/>
                                        <p:tgtEl>
                                          <p:spTgt spid="6656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6568"/>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66577"/>
                                        </p:tgtEl>
                                        <p:attrNameLst>
                                          <p:attrName>style.visibility</p:attrName>
                                        </p:attrNameLst>
                                      </p:cBhvr>
                                      <p:to>
                                        <p:strVal val="visible"/>
                                      </p:to>
                                    </p:set>
                                    <p:animEffect transition="in" filter="fade">
                                      <p:cBhvr>
                                        <p:cTn id="29" dur="1000"/>
                                        <p:tgtEl>
                                          <p:spTgt spid="66577"/>
                                        </p:tgtEl>
                                      </p:cBhvr>
                                    </p:animEffect>
                                    <p:anim calcmode="lin" valueType="num">
                                      <p:cBhvr>
                                        <p:cTn id="30" dur="1000" fill="hold"/>
                                        <p:tgtEl>
                                          <p:spTgt spid="66577"/>
                                        </p:tgtEl>
                                        <p:attrNameLst>
                                          <p:attrName>ppt_x</p:attrName>
                                        </p:attrNameLst>
                                      </p:cBhvr>
                                      <p:tavLst>
                                        <p:tav tm="0">
                                          <p:val>
                                            <p:strVal val="#ppt_x"/>
                                          </p:val>
                                        </p:tav>
                                        <p:tav tm="100000">
                                          <p:val>
                                            <p:strVal val="#ppt_x"/>
                                          </p:val>
                                        </p:tav>
                                      </p:tavLst>
                                    </p:anim>
                                    <p:anim calcmode="lin" valueType="num">
                                      <p:cBhvr>
                                        <p:cTn id="31" dur="900" decel="100000" fill="hold"/>
                                        <p:tgtEl>
                                          <p:spTgt spid="6657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577"/>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6582"/>
                                        </p:tgtEl>
                                        <p:attrNameLst>
                                          <p:attrName>style.visibility</p:attrName>
                                        </p:attrNameLst>
                                      </p:cBhvr>
                                      <p:to>
                                        <p:strVal val="visible"/>
                                      </p:to>
                                    </p:set>
                                    <p:animEffect transition="in" filter="diamond(in)">
                                      <p:cBhvr>
                                        <p:cTn id="37" dur="2000"/>
                                        <p:tgtEl>
                                          <p:spTgt spid="66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占位符 67585"/>
          <p:cNvSpPr>
            <a:spLocks noGrp="1"/>
          </p:cNvSpPr>
          <p:nvPr>
            <p:ph type="body" idx="1"/>
          </p:nvPr>
        </p:nvSpPr>
        <p:spPr/>
        <p:txBody>
          <a:bodyPr/>
          <a:p>
            <a:r>
              <a:rPr lang="en-US" altLang="x-none" sz="2800" b="1" dirty="0">
                <a:solidFill>
                  <a:srgbClr val="000000"/>
                </a:solidFill>
                <a:latin typeface="楷体" panose="02010609060101010101" charset="-122"/>
                <a:ea typeface="楷体" panose="02010609060101010101" charset="-122"/>
              </a:rPr>
              <a:t>6</a:t>
            </a:r>
            <a:r>
              <a:rPr lang="zh-CN" altLang="en-US" sz="2800" b="1" dirty="0">
                <a:solidFill>
                  <a:srgbClr val="000000"/>
                </a:solidFill>
                <a:latin typeface="楷体" panose="02010609060101010101" charset="-122"/>
                <a:ea typeface="楷体" panose="02010609060101010101" charset="-122"/>
              </a:rPr>
              <a:t>、学生与教师一起归纳设备购置费的计算，以及分析思路</a:t>
            </a:r>
            <a:endParaRPr lang="zh-CN" altLang="en-US" sz="2800" b="1" dirty="0">
              <a:solidFill>
                <a:srgbClr val="000000"/>
              </a:solidFill>
              <a:latin typeface="楷体" panose="02010609060101010101" charset="-122"/>
              <a:ea typeface="楷体" panose="02010609060101010101" charset="-122"/>
            </a:endParaRPr>
          </a:p>
        </p:txBody>
      </p:sp>
      <p:sp>
        <p:nvSpPr>
          <p:cNvPr id="67587" name="文本框 67586"/>
          <p:cNvSpPr txBox="1"/>
          <p:nvPr/>
        </p:nvSpPr>
        <p:spPr>
          <a:xfrm>
            <a:off x="539750" y="549275"/>
            <a:ext cx="3887788" cy="579438"/>
          </a:xfrm>
          <a:prstGeom prst="rect">
            <a:avLst/>
          </a:prstGeom>
          <a:noFill/>
          <a:ln w="9525">
            <a:noFill/>
          </a:ln>
        </p:spPr>
        <p:txBody>
          <a:bodyPr>
            <a:spAutoFit/>
          </a:bodyPr>
          <a:p>
            <a:r>
              <a:rPr lang="zh-CN" altLang="en-US" sz="3200" dirty="0">
                <a:solidFill>
                  <a:srgbClr val="000000"/>
                </a:solidFill>
                <a:latin typeface="楷体_GB2312" pitchFamily="1" charset="-122"/>
                <a:ea typeface="楷体_GB2312" pitchFamily="1" charset="-122"/>
              </a:rPr>
              <a:t>四、教学实施</a:t>
            </a:r>
            <a:endParaRPr lang="zh-CN" altLang="en-US" sz="3200" dirty="0">
              <a:solidFill>
                <a:srgbClr val="0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p:txBody>
          <a:bodyPr anchor="ctr"/>
          <a:p>
            <a:r>
              <a:rPr lang="zh-CN" altLang="en-US" sz="2700">
                <a:ea typeface="楷体_GB2312" pitchFamily="1" charset="-122"/>
              </a:rPr>
              <a:t>二、教学设计</a:t>
            </a:r>
            <a:endParaRPr lang="zh-CN" altLang="en-US" sz="2700">
              <a:ea typeface="楷体_GB2312" pitchFamily="1" charset="-122"/>
            </a:endParaRPr>
          </a:p>
        </p:txBody>
      </p:sp>
      <p:sp>
        <p:nvSpPr>
          <p:cNvPr id="68611" name="文本占位符 68610"/>
          <p:cNvSpPr>
            <a:spLocks noGrp="1"/>
          </p:cNvSpPr>
          <p:nvPr>
            <p:ph type="body" idx="1"/>
          </p:nvPr>
        </p:nvSpPr>
        <p:spPr/>
        <p:txBody>
          <a:bodyPr/>
          <a:p>
            <a:r>
              <a:rPr lang="en-US" altLang="x-none" sz="2800" b="1" dirty="0">
                <a:solidFill>
                  <a:srgbClr val="800000"/>
                </a:solidFill>
                <a:latin typeface="楷体" panose="02010609060101010101" charset="-122"/>
                <a:ea typeface="楷体" panose="02010609060101010101" charset="-122"/>
              </a:rPr>
              <a:t>7</a:t>
            </a:r>
            <a:r>
              <a:rPr lang="zh-CN" altLang="en-US" sz="2800" b="1" dirty="0">
                <a:solidFill>
                  <a:srgbClr val="800000"/>
                </a:solidFill>
                <a:latin typeface="楷体" panose="02010609060101010101" charset="-122"/>
                <a:ea typeface="楷体" panose="02010609060101010101" charset="-122"/>
              </a:rPr>
              <a:t>、进行评价反思</a:t>
            </a:r>
            <a:endParaRPr lang="zh-CN" altLang="en-US" sz="2800" b="1" dirty="0">
              <a:solidFill>
                <a:srgbClr val="800000"/>
              </a:solidFill>
              <a:latin typeface="楷体" panose="02010609060101010101" charset="-122"/>
              <a:ea typeface="楷体" panose="02010609060101010101" charset="-122"/>
            </a:endParaRPr>
          </a:p>
        </p:txBody>
      </p:sp>
      <p:sp>
        <p:nvSpPr>
          <p:cNvPr id="68612" name="文本框 68611"/>
          <p:cNvSpPr txBox="1"/>
          <p:nvPr/>
        </p:nvSpPr>
        <p:spPr>
          <a:xfrm>
            <a:off x="539750" y="549275"/>
            <a:ext cx="3887788" cy="579438"/>
          </a:xfrm>
          <a:prstGeom prst="rect">
            <a:avLst/>
          </a:prstGeom>
          <a:noFill/>
          <a:ln w="9525">
            <a:noFill/>
          </a:ln>
        </p:spPr>
        <p:txBody>
          <a:bodyPr>
            <a:spAutoFit/>
          </a:bodyPr>
          <a:p>
            <a:r>
              <a:rPr lang="zh-CN" altLang="en-US" sz="3200" dirty="0">
                <a:solidFill>
                  <a:srgbClr val="000000"/>
                </a:solidFill>
                <a:latin typeface="楷体_GB2312" pitchFamily="1" charset="-122"/>
                <a:ea typeface="楷体_GB2312" pitchFamily="1" charset="-122"/>
              </a:rPr>
              <a:t>四、教学实施</a:t>
            </a:r>
            <a:endParaRPr lang="zh-CN" altLang="en-US" sz="3200" dirty="0">
              <a:solidFill>
                <a:srgbClr val="000000"/>
              </a:solidFill>
              <a:latin typeface="楷体_GB2312" pitchFamily="1" charset="-122"/>
              <a:ea typeface="楷体_GB2312" pitchFamily="1" charset="-122"/>
            </a:endParaRPr>
          </a:p>
        </p:txBody>
      </p:sp>
      <p:sp>
        <p:nvSpPr>
          <p:cNvPr id="68613" name="文本框 68612"/>
          <p:cNvSpPr txBox="1"/>
          <p:nvPr/>
        </p:nvSpPr>
        <p:spPr>
          <a:xfrm>
            <a:off x="396875" y="2773363"/>
            <a:ext cx="7920038" cy="2225675"/>
          </a:xfrm>
          <a:prstGeom prst="rect">
            <a:avLst/>
          </a:prstGeom>
          <a:noFill/>
          <a:ln w="9525">
            <a:noFill/>
          </a:ln>
        </p:spPr>
        <p:txBody>
          <a:bodyPr wrap="square" anchor="t">
            <a:spAutoFit/>
          </a:bodyPr>
          <a:p>
            <a:r>
              <a:rPr lang="zh-CN" altLang="en-US" dirty="0">
                <a:solidFill>
                  <a:schemeClr val="tx1"/>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1</a:t>
            </a:r>
            <a:r>
              <a:rPr lang="zh-CN" altLang="en-US" dirty="0">
                <a:solidFill>
                  <a:srgbClr val="000000"/>
                </a:solidFill>
                <a:latin typeface="楷体" panose="02010609060101010101" charset="-122"/>
                <a:ea typeface="楷体" panose="02010609060101010101" charset="-122"/>
              </a:rPr>
              <a:t>）突出过程评价与阶段评价，结合课堂提问、训练活动等进行综合评价。</a:t>
            </a:r>
            <a:endParaRPr lang="zh-CN" altLang="en-US" dirty="0">
              <a:solidFill>
                <a:srgbClr val="000000"/>
              </a:solidFill>
              <a:latin typeface="楷体" panose="02010609060101010101" charset="-122"/>
              <a:ea typeface="楷体" panose="02010609060101010101" charset="-122"/>
            </a:endParaRPr>
          </a:p>
          <a:p>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2</a:t>
            </a:r>
            <a:r>
              <a:rPr lang="zh-CN" altLang="en-US" dirty="0">
                <a:solidFill>
                  <a:srgbClr val="000000"/>
                </a:solidFill>
                <a:latin typeface="楷体" panose="02010609060101010101" charset="-122"/>
                <a:ea typeface="楷体" panose="02010609060101010101" charset="-122"/>
              </a:rPr>
              <a:t>）强调目标评价和理论与实践一体化评价，引导学生改变死记硬背的学习方式。</a:t>
            </a:r>
            <a:endParaRPr lang="zh-CN" altLang="en-US" dirty="0">
              <a:solidFill>
                <a:srgbClr val="000000"/>
              </a:solidFill>
              <a:latin typeface="楷体" panose="02010609060101010101" charset="-122"/>
              <a:ea typeface="楷体" panose="02010609060101010101" charset="-122"/>
            </a:endParaRPr>
          </a:p>
          <a:p>
            <a:r>
              <a:rPr lang="zh-CN" altLang="en-US" dirty="0">
                <a:solidFill>
                  <a:srgbClr val="000000"/>
                </a:solidFill>
                <a:latin typeface="楷体" panose="02010609060101010101" charset="-122"/>
                <a:ea typeface="楷体" panose="02010609060101010101" charset="-122"/>
              </a:rPr>
              <a:t>（</a:t>
            </a:r>
            <a:r>
              <a:rPr lang="en-US" altLang="x-none" dirty="0">
                <a:solidFill>
                  <a:srgbClr val="000000"/>
                </a:solidFill>
                <a:latin typeface="楷体" panose="02010609060101010101" charset="-122"/>
                <a:ea typeface="楷体" panose="02010609060101010101" charset="-122"/>
              </a:rPr>
              <a:t>3</a:t>
            </a:r>
            <a:r>
              <a:rPr lang="zh-CN" altLang="en-US" dirty="0">
                <a:solidFill>
                  <a:srgbClr val="000000"/>
                </a:solidFill>
                <a:latin typeface="楷体" panose="02010609060101010101" charset="-122"/>
                <a:ea typeface="楷体" panose="02010609060101010101" charset="-122"/>
              </a:rPr>
              <a:t>）评价时注重学生动手能力和分析、解决问题的能力，对在学习和应用上有创新的学生应在评定时给予鼓励。</a:t>
            </a:r>
            <a:endParaRPr lang="zh-CN" altLang="en-US" dirty="0">
              <a:solidFill>
                <a:srgbClr val="000000"/>
              </a:solidFill>
              <a:latin typeface="楷体" panose="02010609060101010101" charset="-122"/>
              <a:ea typeface="楷体" panose="02010609060101010101" charset="-122"/>
            </a:endParaRPr>
          </a:p>
          <a:p>
            <a:endParaRPr lang="zh-CN" altLang="en-US" dirty="0">
              <a:solidFill>
                <a:srgbClr val="000000"/>
              </a:solidFill>
              <a:latin typeface="Verdana" panose="020B0604030504040204" pitchFamily="2"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副标题 69633"/>
          <p:cNvSpPr>
            <a:spLocks noGrp="1"/>
          </p:cNvSpPr>
          <p:nvPr>
            <p:ph type="subTitle" idx="1"/>
          </p:nvPr>
        </p:nvSpPr>
        <p:spPr>
          <a:xfrm>
            <a:off x="2819400" y="4953000"/>
            <a:ext cx="5167313" cy="414338"/>
          </a:xfrm>
        </p:spPr>
        <p:txBody>
          <a:bodyPr anchor="t"/>
          <a:p>
            <a:pPr algn="dist" defTabSz="914400">
              <a:lnSpc>
                <a:spcPct val="80000"/>
              </a:lnSpc>
            </a:pPr>
            <a:r>
              <a:rPr lang="en-US" altLang="x-none" sz="1800" b="1" kern="1200" baseline="0" dirty="0">
                <a:solidFill>
                  <a:schemeClr val="bg1"/>
                </a:solidFill>
                <a:latin typeface="Arial" panose="020B0604020202020204" pitchFamily="34" charset="0"/>
                <a:ea typeface="宋体" panose="02010600030101010101" pitchFamily="2" charset="-122"/>
              </a:rPr>
              <a:t>Click to edit company slogan .</a:t>
            </a:r>
            <a:endParaRPr lang="en-US" altLang="x-none" sz="1800" b="1" kern="1200" baseline="0" dirty="0">
              <a:solidFill>
                <a:schemeClr val="bg1"/>
              </a:solidFill>
              <a:latin typeface="Arial" panose="020B0604020202020204" pitchFamily="34" charset="0"/>
              <a:ea typeface="宋体" panose="02010600030101010101" pitchFamily="2" charset="-122"/>
            </a:endParaRPr>
          </a:p>
        </p:txBody>
      </p:sp>
      <p:sp>
        <p:nvSpPr>
          <p:cNvPr id="69635" name="文本框 69634"/>
          <p:cNvSpPr txBox="1"/>
          <p:nvPr/>
        </p:nvSpPr>
        <p:spPr>
          <a:xfrm>
            <a:off x="2987675" y="2420938"/>
            <a:ext cx="4148138" cy="1189037"/>
          </a:xfrm>
          <a:prstGeom prst="rect">
            <a:avLst/>
          </a:prstGeom>
          <a:noFill/>
          <a:ln w="9525">
            <a:noFill/>
          </a:ln>
        </p:spPr>
        <p:txBody>
          <a:bodyPr>
            <a:spAutoFit/>
          </a:bodyPr>
          <a:p>
            <a:r>
              <a:rPr lang="zh-CN" altLang="en-US" sz="7200" b="0" dirty="0">
                <a:latin typeface="Arial" panose="020B0604020202020204" pitchFamily="34" charset="0"/>
                <a:ea typeface="宋体" panose="02010600030101010101" pitchFamily="2" charset="-122"/>
              </a:rPr>
              <a:t>谢 谢！</a:t>
            </a:r>
            <a:endParaRPr lang="zh-CN" altLang="en-US" sz="7200" b="0" dirty="0">
              <a:latin typeface="Arial" panose="020B0604020202020204" pitchFamily="34" charset="0"/>
              <a:ea typeface="宋体" panose="02010600030101010101" pitchFamily="2" charset="-122"/>
            </a:endParaRPr>
          </a:p>
        </p:txBody>
      </p:sp>
      <p:sp>
        <p:nvSpPr>
          <p:cNvPr id="69636" name="矩形 69635"/>
          <p:cNvSpPr/>
          <p:nvPr/>
        </p:nvSpPr>
        <p:spPr>
          <a:xfrm>
            <a:off x="2286000" y="2595563"/>
            <a:ext cx="5029200" cy="762000"/>
          </a:xfrm>
          <a:prstGeom prst="rect">
            <a:avLst/>
          </a:prstGeom>
        </p:spPr>
        <p:txBody>
          <a:bodyPr wrap="none" fromWordArt="1">
            <a:prstTxWarp prst="textDeflate">
              <a:avLst>
                <a:gd name="adj" fmla="val 0"/>
              </a:avLst>
            </a:prstTxWarp>
            <a:normAutofit/>
          </a:bodyPr>
          <a:p>
            <a:pPr algn="ctr"/>
            <a:r>
              <a:rPr lang="zh-CN" altLang="en-US" sz="3600" b="1">
                <a:ln w="19050" cap="flat" cmpd="sng">
                  <a:solidFill>
                    <a:schemeClr val="bg1"/>
                  </a:solidFill>
                  <a:prstDash val="solid"/>
                  <a:headEnd type="none" w="med" len="med"/>
                  <a:tailEnd type="none" w="med" len="med"/>
                </a:ln>
                <a:gradFill rotWithShape="1">
                  <a:gsLst>
                    <a:gs pos="0">
                      <a:schemeClr val="tx1"/>
                    </a:gs>
                    <a:gs pos="100000">
                      <a:schemeClr val="hlink"/>
                    </a:gs>
                  </a:gsLst>
                  <a:lin ang="0" scaled="1"/>
                  <a:tileRect/>
                </a:gradFill>
                <a:effectLst>
                  <a:outerShdw dist="63500" dir="2212193" algn="ctr" rotWithShape="0">
                    <a:srgbClr val="868686">
                      <a:alpha val="50000"/>
                    </a:srgbClr>
                  </a:outerShdw>
                </a:effectLst>
                <a:latin typeface="Arial" panose="020B0604020202020204" pitchFamily="34" charset="0"/>
                <a:ea typeface="Arial" panose="020B0604020202020204" pitchFamily="34" charset="0"/>
              </a:rPr>
              <a:t>Thank You !</a:t>
            </a:r>
            <a:endParaRPr lang="zh-CN" altLang="en-US" sz="3600" b="1">
              <a:ln w="19050" cap="flat" cmpd="sng">
                <a:solidFill>
                  <a:schemeClr val="bg1"/>
                </a:solidFill>
                <a:prstDash val="solid"/>
                <a:headEnd type="none" w="med" len="med"/>
                <a:tailEnd type="none" w="med" len="med"/>
              </a:ln>
              <a:gradFill rotWithShape="1">
                <a:gsLst>
                  <a:gs pos="0">
                    <a:schemeClr val="tx1"/>
                  </a:gs>
                  <a:gs pos="100000">
                    <a:schemeClr val="hlink"/>
                  </a:gs>
                </a:gsLst>
                <a:lin ang="0" scaled="1"/>
                <a:tileRect/>
              </a:gradFill>
              <a:effectLst>
                <a:outerShdw dist="63500" dir="2212193" algn="ctr" rotWithShape="0">
                  <a:srgbClr val="868686">
                    <a:alpha val="50000"/>
                  </a:srgbClr>
                </a:outerShdw>
              </a:effectLst>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ppt_w</p:attrName>
                                        </p:attrNameLst>
                                      </p:cBhvr>
                                      <p:tavLst>
                                        <p:tav tm="0">
                                          <p:val>
                                            <p:fltVal val="0.000000"/>
                                          </p:val>
                                        </p:tav>
                                        <p:tav tm="100000">
                                          <p:val>
                                            <p:strVal val="#ppt_w"/>
                                          </p:val>
                                        </p:tav>
                                      </p:tavLst>
                                    </p:anim>
                                    <p:anim calcmode="lin" valueType="num">
                                      <p:cBhvr>
                                        <p:cTn id="8" dur="500" fill="hold"/>
                                        <p:tgtEl>
                                          <p:spTgt spid="69636"/>
                                        </p:tgtEl>
                                        <p:attrNameLst>
                                          <p:attrName>ppt_h</p:attrName>
                                        </p:attrNameLst>
                                      </p:cBhvr>
                                      <p:tavLst>
                                        <p:tav tm="0">
                                          <p:val>
                                            <p:fltVal val="0.000000"/>
                                          </p:val>
                                        </p:tav>
                                        <p:tav tm="100000">
                                          <p:val>
                                            <p:strVal val="#ppt_h"/>
                                          </p:val>
                                        </p:tav>
                                      </p:tavLst>
                                    </p:anim>
                                    <p:animEffect transition="in" filter="fade">
                                      <p:cBhvr>
                                        <p:cTn id="9"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p:txBody>
          <a:bodyPr anchor="ctr"/>
          <a:p>
            <a:r>
              <a:rPr lang="en-US" altLang="x-none" dirty="0">
                <a:ea typeface="宋体" panose="02010600030101010101" pitchFamily="2" charset="-122"/>
              </a:rPr>
              <a:t>Hot Tip</a:t>
            </a:r>
            <a:endParaRPr lang="en-US" altLang="x-none" dirty="0">
              <a:ea typeface="宋体" panose="02010600030101010101" pitchFamily="2" charset="-122"/>
            </a:endParaRPr>
          </a:p>
        </p:txBody>
      </p:sp>
      <p:sp>
        <p:nvSpPr>
          <p:cNvPr id="10243" name="文本框 10242"/>
          <p:cNvSpPr txBox="1"/>
          <p:nvPr/>
        </p:nvSpPr>
        <p:spPr>
          <a:xfrm>
            <a:off x="1189990" y="1650048"/>
            <a:ext cx="8713788" cy="553085"/>
          </a:xfrm>
          <a:prstGeom prst="rect">
            <a:avLst/>
          </a:prstGeom>
          <a:noFill/>
          <a:ln w="9525">
            <a:noFill/>
          </a:ln>
        </p:spPr>
        <p:txBody>
          <a:bodyPr>
            <a:spAutoFit/>
          </a:bodyPr>
          <a:p>
            <a:pPr marL="457200" indent="-457200" eaLnBrk="0" hangingPunct="0">
              <a:lnSpc>
                <a:spcPct val="125000"/>
              </a:lnSpc>
            </a:pPr>
            <a:r>
              <a:rPr lang="en-US" altLang="x-none" sz="2400" dirty="0">
                <a:solidFill>
                  <a:srgbClr val="FF0000"/>
                </a:solidFill>
                <a:latin typeface="楷体" panose="02010609060101010101" charset="-122"/>
                <a:ea typeface="楷体" panose="02010609060101010101" charset="-122"/>
              </a:rPr>
              <a:t>( 3 ) </a:t>
            </a:r>
            <a:r>
              <a:rPr lang="zh-CN" altLang="en-US" sz="2400" dirty="0">
                <a:solidFill>
                  <a:srgbClr val="FF0000"/>
                </a:solidFill>
                <a:latin typeface="楷体" panose="02010609060101010101" charset="-122"/>
                <a:ea typeface="楷体" panose="02010609060101010101" charset="-122"/>
              </a:rPr>
              <a:t>德育目标</a:t>
            </a:r>
            <a:r>
              <a:rPr lang="zh-CN" altLang="en-US" dirty="0">
                <a:solidFill>
                  <a:srgbClr val="000000"/>
                </a:solidFill>
                <a:latin typeface="楷体" panose="02010609060101010101" charset="-122"/>
                <a:ea typeface="楷体" panose="02010609060101010101" charset="-122"/>
              </a:rPr>
              <a:t> </a:t>
            </a:r>
            <a:endParaRPr lang="zh-CN" altLang="en-US" dirty="0">
              <a:solidFill>
                <a:srgbClr val="000000"/>
              </a:solidFill>
              <a:latin typeface="楷体" panose="02010609060101010101" charset="-122"/>
              <a:ea typeface="楷体" panose="02010609060101010101" charset="-122"/>
            </a:endParaRPr>
          </a:p>
        </p:txBody>
      </p:sp>
      <p:sp>
        <p:nvSpPr>
          <p:cNvPr id="10244" name="文本框 10243"/>
          <p:cNvSpPr txBox="1"/>
          <p:nvPr/>
        </p:nvSpPr>
        <p:spPr>
          <a:xfrm>
            <a:off x="0" y="620713"/>
            <a:ext cx="6911975" cy="457200"/>
          </a:xfrm>
          <a:prstGeom prst="rect">
            <a:avLst/>
          </a:prstGeom>
          <a:noFill/>
          <a:ln w="9525">
            <a:noFill/>
          </a:ln>
        </p:spPr>
        <p:txBody>
          <a:bodyPr>
            <a:spAutoFit/>
          </a:bodyPr>
          <a:p>
            <a:pPr>
              <a:spcBef>
                <a:spcPct val="50000"/>
              </a:spcBef>
            </a:pPr>
            <a:r>
              <a:rPr lang="zh-CN" altLang="en-US" sz="2400" dirty="0">
                <a:solidFill>
                  <a:srgbClr val="800000"/>
                </a:solidFill>
                <a:latin typeface="楷体_GB2312" pitchFamily="1" charset="-122"/>
                <a:ea typeface="楷体_GB2312" pitchFamily="1" charset="-122"/>
              </a:rPr>
              <a:t>  课程目标设计</a:t>
            </a:r>
            <a:endParaRPr lang="en-US" altLang="x-none" sz="2400" dirty="0">
              <a:solidFill>
                <a:srgbClr val="800000"/>
              </a:solidFill>
              <a:latin typeface="楷体_GB2312" pitchFamily="1" charset="-122"/>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
        <p:nvSpPr>
          <p:cNvPr id="15" name="任意多边形 14"/>
          <p:cNvSpPr/>
          <p:nvPr>
            <p:custDataLst>
              <p:tags r:id="rId1"/>
            </p:custDataLst>
          </p:nvPr>
        </p:nvSpPr>
        <p:spPr>
          <a:xfrm rot="1389710">
            <a:off x="812929" y="2199019"/>
            <a:ext cx="2126688" cy="531531"/>
          </a:xfrm>
          <a:custGeom>
            <a:avLst/>
            <a:gdLst>
              <a:gd name="connsiteX0" fmla="*/ 0 w 2126688"/>
              <a:gd name="connsiteY0" fmla="*/ 0 h 531531"/>
              <a:gd name="connsiteX1" fmla="*/ 2126688 w 2126688"/>
              <a:gd name="connsiteY1" fmla="*/ 0 h 531531"/>
              <a:gd name="connsiteX2" fmla="*/ 2126688 w 2126688"/>
              <a:gd name="connsiteY2" fmla="*/ 531531 h 531531"/>
              <a:gd name="connsiteX3" fmla="*/ 227396 w 2126688"/>
              <a:gd name="connsiteY3" fmla="*/ 531531 h 531531"/>
            </a:gdLst>
            <a:ahLst/>
            <a:cxnLst>
              <a:cxn ang="0">
                <a:pos x="connsiteX0" y="connsiteY0"/>
              </a:cxn>
              <a:cxn ang="0">
                <a:pos x="connsiteX1" y="connsiteY1"/>
              </a:cxn>
              <a:cxn ang="0">
                <a:pos x="connsiteX2" y="connsiteY2"/>
              </a:cxn>
              <a:cxn ang="0">
                <a:pos x="connsiteX3" y="connsiteY3"/>
              </a:cxn>
            </a:cxnLst>
            <a:rect l="l" t="t" r="r" b="b"/>
            <a:pathLst>
              <a:path w="2126688" h="531531">
                <a:moveTo>
                  <a:pt x="0" y="0"/>
                </a:moveTo>
                <a:lnTo>
                  <a:pt x="2126688" y="0"/>
                </a:lnTo>
                <a:lnTo>
                  <a:pt x="2126688" y="531531"/>
                </a:lnTo>
                <a:lnTo>
                  <a:pt x="227396" y="531531"/>
                </a:lnTo>
                <a:close/>
              </a:path>
            </a:pathLst>
          </a:custGeom>
          <a:solidFill>
            <a:srgbClr val="92D050">
              <a:lumMod val="40000"/>
              <a:lumOff val="60000"/>
            </a:srgbClr>
          </a:solidFill>
        </p:spPr>
        <p:txBody>
          <a:bodyPr rot="0" spcFirstLastPara="0" vertOverflow="overflow" horzOverflow="overflow" vert="horz" wrap="square" lIns="252000" tIns="45720" rIns="91440" bIns="45720" numCol="1" spcCol="0" rtlCol="0" fromWordArt="0" anchor="ctr" anchorCtr="0" forceAA="0" compatLnSpc="1">
            <a:normAutofit/>
          </a:bodyPr>
          <a:p>
            <a:pPr algn="r"/>
            <a:r>
              <a:rPr lang="en-US" altLang="zh-CN" dirty="0" err="1" smtClean="0">
                <a:solidFill>
                  <a:schemeClr val="tx1"/>
                </a:solidFill>
                <a:latin typeface="Arial" panose="020B0604020202020204" pitchFamily="34" charset="0"/>
                <a:ea typeface="黑体" panose="02010609060101010101" charset="-122"/>
                <a:cs typeface="+mn-ea"/>
                <a:sym typeface="Arial" panose="020B0604020202020204" pitchFamily="34" charset="0"/>
              </a:rPr>
              <a:t>1</a:t>
            </a:r>
            <a:endParaRPr lang="en-US" altLang="zh-CN" dirty="0" err="1" smtClean="0">
              <a:solidFill>
                <a:schemeClr val="tx1"/>
              </a:solidFill>
              <a:latin typeface="Arial" panose="020B0604020202020204" pitchFamily="34" charset="0"/>
              <a:ea typeface="黑体" panose="02010609060101010101" charset="-122"/>
              <a:cs typeface="+mn-ea"/>
              <a:sym typeface="Arial" panose="020B0604020202020204" pitchFamily="34" charset="0"/>
            </a:endParaRPr>
          </a:p>
        </p:txBody>
      </p:sp>
      <p:sp>
        <p:nvSpPr>
          <p:cNvPr id="16" name="任意多边形 15"/>
          <p:cNvSpPr/>
          <p:nvPr>
            <p:custDataLst>
              <p:tags r:id="rId2"/>
            </p:custDataLst>
          </p:nvPr>
        </p:nvSpPr>
        <p:spPr>
          <a:xfrm rot="1389710">
            <a:off x="812929" y="2776703"/>
            <a:ext cx="2126688" cy="531531"/>
          </a:xfrm>
          <a:custGeom>
            <a:avLst/>
            <a:gdLst>
              <a:gd name="connsiteX0" fmla="*/ 0 w 2126688"/>
              <a:gd name="connsiteY0" fmla="*/ 0 h 531531"/>
              <a:gd name="connsiteX1" fmla="*/ 2126688 w 2126688"/>
              <a:gd name="connsiteY1" fmla="*/ 0 h 531531"/>
              <a:gd name="connsiteX2" fmla="*/ 2126688 w 2126688"/>
              <a:gd name="connsiteY2" fmla="*/ 531531 h 531531"/>
              <a:gd name="connsiteX3" fmla="*/ 227395 w 2126688"/>
              <a:gd name="connsiteY3" fmla="*/ 531531 h 531531"/>
            </a:gdLst>
            <a:ahLst/>
            <a:cxnLst>
              <a:cxn ang="0">
                <a:pos x="connsiteX0" y="connsiteY0"/>
              </a:cxn>
              <a:cxn ang="0">
                <a:pos x="connsiteX1" y="connsiteY1"/>
              </a:cxn>
              <a:cxn ang="0">
                <a:pos x="connsiteX2" y="connsiteY2"/>
              </a:cxn>
              <a:cxn ang="0">
                <a:pos x="connsiteX3" y="connsiteY3"/>
              </a:cxn>
            </a:cxnLst>
            <a:rect l="l" t="t" r="r" b="b"/>
            <a:pathLst>
              <a:path w="2126688" h="531531">
                <a:moveTo>
                  <a:pt x="0" y="0"/>
                </a:moveTo>
                <a:lnTo>
                  <a:pt x="2126688" y="0"/>
                </a:lnTo>
                <a:lnTo>
                  <a:pt x="2126688" y="531531"/>
                </a:lnTo>
                <a:lnTo>
                  <a:pt x="227395" y="531531"/>
                </a:lnTo>
                <a:close/>
              </a:path>
            </a:pathLst>
          </a:custGeom>
          <a:solidFill>
            <a:srgbClr val="92D050">
              <a:lumMod val="60000"/>
              <a:lumOff val="40000"/>
            </a:srgbClr>
          </a:solidFill>
        </p:spPr>
        <p:txBody>
          <a:bodyPr rot="0" spcFirstLastPara="0" vertOverflow="overflow" horzOverflow="overflow" vert="horz" wrap="square" lIns="252000" tIns="45720" rIns="91440" bIns="45720" numCol="1" spcCol="0" rtlCol="0" fromWordArt="0" anchor="ctr" anchorCtr="0" forceAA="0" compatLnSpc="1">
            <a:normAutofit/>
          </a:bodyPr>
          <a:p>
            <a:pPr algn="r"/>
            <a:r>
              <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rPr>
              <a:t>2</a:t>
            </a:r>
            <a:endPar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endParaRPr>
          </a:p>
        </p:txBody>
      </p:sp>
      <p:sp>
        <p:nvSpPr>
          <p:cNvPr id="17" name="任意多边形 16"/>
          <p:cNvSpPr/>
          <p:nvPr>
            <p:custDataLst>
              <p:tags r:id="rId3"/>
            </p:custDataLst>
          </p:nvPr>
        </p:nvSpPr>
        <p:spPr>
          <a:xfrm rot="1389710">
            <a:off x="812929" y="3354387"/>
            <a:ext cx="2126688" cy="531531"/>
          </a:xfrm>
          <a:custGeom>
            <a:avLst/>
            <a:gdLst>
              <a:gd name="connsiteX0" fmla="*/ 0 w 2126688"/>
              <a:gd name="connsiteY0" fmla="*/ 0 h 531531"/>
              <a:gd name="connsiteX1" fmla="*/ 2126688 w 2126688"/>
              <a:gd name="connsiteY1" fmla="*/ 0 h 531531"/>
              <a:gd name="connsiteX2" fmla="*/ 2126688 w 2126688"/>
              <a:gd name="connsiteY2" fmla="*/ 531531 h 531531"/>
              <a:gd name="connsiteX3" fmla="*/ 227395 w 2126688"/>
              <a:gd name="connsiteY3" fmla="*/ 531531 h 531531"/>
            </a:gdLst>
            <a:ahLst/>
            <a:cxnLst>
              <a:cxn ang="0">
                <a:pos x="connsiteX0" y="connsiteY0"/>
              </a:cxn>
              <a:cxn ang="0">
                <a:pos x="connsiteX1" y="connsiteY1"/>
              </a:cxn>
              <a:cxn ang="0">
                <a:pos x="connsiteX2" y="connsiteY2"/>
              </a:cxn>
              <a:cxn ang="0">
                <a:pos x="connsiteX3" y="connsiteY3"/>
              </a:cxn>
            </a:cxnLst>
            <a:rect l="l" t="t" r="r" b="b"/>
            <a:pathLst>
              <a:path w="2126688" h="531531">
                <a:moveTo>
                  <a:pt x="0" y="0"/>
                </a:moveTo>
                <a:lnTo>
                  <a:pt x="2126688" y="0"/>
                </a:lnTo>
                <a:lnTo>
                  <a:pt x="2126688" y="531531"/>
                </a:lnTo>
                <a:lnTo>
                  <a:pt x="227395" y="531531"/>
                </a:lnTo>
                <a:close/>
              </a:path>
            </a:pathLst>
          </a:custGeom>
          <a:solidFill>
            <a:srgbClr val="92D050"/>
          </a:solidFill>
        </p:spPr>
        <p:txBody>
          <a:bodyPr rot="0" spcFirstLastPara="0" vertOverflow="overflow" horzOverflow="overflow" vert="horz" wrap="square" lIns="252000" tIns="45720" rIns="91440" bIns="45720" numCol="1" spcCol="0" rtlCol="0" fromWordArt="0" anchor="ctr" anchorCtr="0" forceAA="0" compatLnSpc="1">
            <a:normAutofit/>
          </a:bodyPr>
          <a:p>
            <a:pPr algn="r"/>
            <a:r>
              <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rPr>
              <a:t>3</a:t>
            </a:r>
            <a:endPar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endParaRPr>
          </a:p>
        </p:txBody>
      </p:sp>
      <p:sp>
        <p:nvSpPr>
          <p:cNvPr id="18" name="任意多边形 17"/>
          <p:cNvSpPr/>
          <p:nvPr>
            <p:custDataLst>
              <p:tags r:id="rId4"/>
            </p:custDataLst>
          </p:nvPr>
        </p:nvSpPr>
        <p:spPr>
          <a:xfrm rot="1389710">
            <a:off x="812929" y="3932071"/>
            <a:ext cx="2126688" cy="531531"/>
          </a:xfrm>
          <a:custGeom>
            <a:avLst/>
            <a:gdLst>
              <a:gd name="connsiteX0" fmla="*/ 0 w 2126688"/>
              <a:gd name="connsiteY0" fmla="*/ 0 h 531531"/>
              <a:gd name="connsiteX1" fmla="*/ 2126688 w 2126688"/>
              <a:gd name="connsiteY1" fmla="*/ 0 h 531531"/>
              <a:gd name="connsiteX2" fmla="*/ 2126688 w 2126688"/>
              <a:gd name="connsiteY2" fmla="*/ 531531 h 531531"/>
              <a:gd name="connsiteX3" fmla="*/ 227395 w 2126688"/>
              <a:gd name="connsiteY3" fmla="*/ 531531 h 531531"/>
            </a:gdLst>
            <a:ahLst/>
            <a:cxnLst>
              <a:cxn ang="0">
                <a:pos x="connsiteX0" y="connsiteY0"/>
              </a:cxn>
              <a:cxn ang="0">
                <a:pos x="connsiteX1" y="connsiteY1"/>
              </a:cxn>
              <a:cxn ang="0">
                <a:pos x="connsiteX2" y="connsiteY2"/>
              </a:cxn>
              <a:cxn ang="0">
                <a:pos x="connsiteX3" y="connsiteY3"/>
              </a:cxn>
            </a:cxnLst>
            <a:rect l="l" t="t" r="r" b="b"/>
            <a:pathLst>
              <a:path w="2126688" h="531531">
                <a:moveTo>
                  <a:pt x="0" y="0"/>
                </a:moveTo>
                <a:lnTo>
                  <a:pt x="2126688" y="0"/>
                </a:lnTo>
                <a:lnTo>
                  <a:pt x="2126688" y="531531"/>
                </a:lnTo>
                <a:lnTo>
                  <a:pt x="227395" y="531531"/>
                </a:lnTo>
                <a:close/>
              </a:path>
            </a:pathLst>
          </a:custGeom>
          <a:solidFill>
            <a:srgbClr val="92D050">
              <a:lumMod val="40000"/>
              <a:lumOff val="60000"/>
            </a:srgbClr>
          </a:solidFill>
        </p:spPr>
        <p:txBody>
          <a:bodyPr rot="0" spcFirstLastPara="0" vertOverflow="overflow" horzOverflow="overflow" vert="horz" wrap="square" lIns="252000" tIns="45720" rIns="91440" bIns="45720" numCol="1" spcCol="0" rtlCol="0" fromWordArt="0" anchor="ctr" anchorCtr="0" forceAA="0" compatLnSpc="1">
            <a:normAutofit/>
          </a:bodyPr>
          <a:p>
            <a:pPr algn="r"/>
            <a:r>
              <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rPr>
              <a:t>4</a:t>
            </a:r>
            <a:endPar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endParaRPr>
          </a:p>
        </p:txBody>
      </p:sp>
      <p:sp>
        <p:nvSpPr>
          <p:cNvPr id="19" name="任意多边形 18"/>
          <p:cNvSpPr/>
          <p:nvPr>
            <p:custDataLst>
              <p:tags r:id="rId5"/>
            </p:custDataLst>
          </p:nvPr>
        </p:nvSpPr>
        <p:spPr>
          <a:xfrm rot="1389710">
            <a:off x="812929" y="4509755"/>
            <a:ext cx="2126688" cy="531531"/>
          </a:xfrm>
          <a:custGeom>
            <a:avLst/>
            <a:gdLst>
              <a:gd name="connsiteX0" fmla="*/ 0 w 2126688"/>
              <a:gd name="connsiteY0" fmla="*/ 0 h 531531"/>
              <a:gd name="connsiteX1" fmla="*/ 2126688 w 2126688"/>
              <a:gd name="connsiteY1" fmla="*/ 0 h 531531"/>
              <a:gd name="connsiteX2" fmla="*/ 2126688 w 2126688"/>
              <a:gd name="connsiteY2" fmla="*/ 531531 h 531531"/>
              <a:gd name="connsiteX3" fmla="*/ 227395 w 2126688"/>
              <a:gd name="connsiteY3" fmla="*/ 531531 h 531531"/>
            </a:gdLst>
            <a:ahLst/>
            <a:cxnLst>
              <a:cxn ang="0">
                <a:pos x="connsiteX0" y="connsiteY0"/>
              </a:cxn>
              <a:cxn ang="0">
                <a:pos x="connsiteX1" y="connsiteY1"/>
              </a:cxn>
              <a:cxn ang="0">
                <a:pos x="connsiteX2" y="connsiteY2"/>
              </a:cxn>
              <a:cxn ang="0">
                <a:pos x="connsiteX3" y="connsiteY3"/>
              </a:cxn>
            </a:cxnLst>
            <a:rect l="l" t="t" r="r" b="b"/>
            <a:pathLst>
              <a:path w="2126688" h="531531">
                <a:moveTo>
                  <a:pt x="0" y="0"/>
                </a:moveTo>
                <a:lnTo>
                  <a:pt x="2126688" y="0"/>
                </a:lnTo>
                <a:lnTo>
                  <a:pt x="2126688" y="531531"/>
                </a:lnTo>
                <a:lnTo>
                  <a:pt x="227395" y="531531"/>
                </a:lnTo>
                <a:close/>
              </a:path>
            </a:pathLst>
          </a:custGeom>
          <a:solidFill>
            <a:srgbClr val="92D050">
              <a:lumMod val="60000"/>
              <a:lumOff val="40000"/>
            </a:srgbClr>
          </a:solidFill>
        </p:spPr>
        <p:txBody>
          <a:bodyPr rot="0" spcFirstLastPara="0" vertOverflow="overflow" horzOverflow="overflow" vert="horz" wrap="square" lIns="252000" tIns="45720" rIns="91440" bIns="45720" numCol="1" spcCol="0" rtlCol="0" fromWordArt="0" anchor="ctr" anchorCtr="0" forceAA="0" compatLnSpc="1">
            <a:normAutofit/>
          </a:bodyPr>
          <a:p>
            <a:pPr algn="r"/>
            <a:r>
              <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rPr>
              <a:t>5</a:t>
            </a:r>
            <a:endPar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endParaRPr>
          </a:p>
        </p:txBody>
      </p:sp>
      <p:sp>
        <p:nvSpPr>
          <p:cNvPr id="20" name="任意多边形 19"/>
          <p:cNvSpPr/>
          <p:nvPr>
            <p:custDataLst>
              <p:tags r:id="rId6"/>
            </p:custDataLst>
          </p:nvPr>
        </p:nvSpPr>
        <p:spPr>
          <a:xfrm rot="1389710">
            <a:off x="812929" y="5087437"/>
            <a:ext cx="2126688" cy="531531"/>
          </a:xfrm>
          <a:custGeom>
            <a:avLst/>
            <a:gdLst>
              <a:gd name="connsiteX0" fmla="*/ 0 w 2126688"/>
              <a:gd name="connsiteY0" fmla="*/ 0 h 531531"/>
              <a:gd name="connsiteX1" fmla="*/ 2126688 w 2126688"/>
              <a:gd name="connsiteY1" fmla="*/ 0 h 531531"/>
              <a:gd name="connsiteX2" fmla="*/ 2126688 w 2126688"/>
              <a:gd name="connsiteY2" fmla="*/ 531531 h 531531"/>
              <a:gd name="connsiteX3" fmla="*/ 227395 w 2126688"/>
              <a:gd name="connsiteY3" fmla="*/ 531531 h 531531"/>
            </a:gdLst>
            <a:ahLst/>
            <a:cxnLst>
              <a:cxn ang="0">
                <a:pos x="connsiteX0" y="connsiteY0"/>
              </a:cxn>
              <a:cxn ang="0">
                <a:pos x="connsiteX1" y="connsiteY1"/>
              </a:cxn>
              <a:cxn ang="0">
                <a:pos x="connsiteX2" y="connsiteY2"/>
              </a:cxn>
              <a:cxn ang="0">
                <a:pos x="connsiteX3" y="connsiteY3"/>
              </a:cxn>
            </a:cxnLst>
            <a:rect l="l" t="t" r="r" b="b"/>
            <a:pathLst>
              <a:path w="2126688" h="531531">
                <a:moveTo>
                  <a:pt x="0" y="0"/>
                </a:moveTo>
                <a:lnTo>
                  <a:pt x="2126688" y="0"/>
                </a:lnTo>
                <a:lnTo>
                  <a:pt x="2126688" y="531531"/>
                </a:lnTo>
                <a:lnTo>
                  <a:pt x="227395" y="531531"/>
                </a:lnTo>
                <a:close/>
              </a:path>
            </a:pathLst>
          </a:custGeom>
          <a:solidFill>
            <a:srgbClr val="92D050"/>
          </a:solidFill>
        </p:spPr>
        <p:txBody>
          <a:bodyPr rot="0" spcFirstLastPara="0" vertOverflow="overflow" horzOverflow="overflow" vert="horz" wrap="square" lIns="252000" tIns="45720" rIns="91440" bIns="45720" numCol="1" spcCol="0" rtlCol="0" fromWordArt="0" anchor="ctr" anchorCtr="0" forceAA="0" compatLnSpc="1">
            <a:normAutofit/>
          </a:bodyPr>
          <a:p>
            <a:pPr algn="r"/>
            <a:r>
              <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rPr>
              <a:t>6</a:t>
            </a:r>
            <a:endParaRPr lang="en-US" altLang="zh-CN" dirty="0" err="1">
              <a:solidFill>
                <a:schemeClr val="tx1"/>
              </a:solidFill>
              <a:latin typeface="Arial" panose="020B0604020202020204" pitchFamily="34" charset="0"/>
              <a:ea typeface="黑体" panose="02010609060101010101" charset="-122"/>
              <a:cs typeface="+mn-ea"/>
              <a:sym typeface="Arial" panose="020B0604020202020204" pitchFamily="34" charset="0"/>
            </a:endParaRPr>
          </a:p>
        </p:txBody>
      </p:sp>
      <p:sp>
        <p:nvSpPr>
          <p:cNvPr id="22" name="矩形 21"/>
          <p:cNvSpPr/>
          <p:nvPr>
            <p:custDataLst>
              <p:tags r:id="rId7"/>
            </p:custDataLst>
          </p:nvPr>
        </p:nvSpPr>
        <p:spPr>
          <a:xfrm>
            <a:off x="3067685" y="2379345"/>
            <a:ext cx="4958715" cy="748030"/>
          </a:xfrm>
          <a:prstGeom prst="rect">
            <a:avLst/>
          </a:prstGeom>
        </p:spPr>
        <p:txBody>
          <a:bodyPr wrap="square" anchor="ctr" anchorCtr="0">
            <a:noAutofit/>
          </a:bodyPr>
          <a:p>
            <a:pPr>
              <a:lnSpc>
                <a:spcPct val="130000"/>
              </a:lnSpc>
            </a:pPr>
            <a:r>
              <a:rPr lang="zh-CN" altLang="en-US" sz="2000" dirty="0">
                <a:solidFill>
                  <a:srgbClr val="000000"/>
                </a:solidFill>
                <a:latin typeface="楷体" panose="02010609060101010101" charset="-122"/>
                <a:ea typeface="楷体" panose="02010609060101010101" charset="-122"/>
                <a:sym typeface="Arial" panose="020B0604020202020204" pitchFamily="34" charset="0"/>
              </a:rPr>
              <a:t>培养学生</a:t>
            </a:r>
            <a:r>
              <a:rPr lang="zh-CN" altLang="en-US" sz="2000" dirty="0">
                <a:solidFill>
                  <a:srgbClr val="000000"/>
                </a:solidFill>
                <a:latin typeface="楷体" panose="02010609060101010101" charset="-122"/>
                <a:ea typeface="楷体" panose="02010609060101010101" charset="-122"/>
                <a:sym typeface="+mn-ea"/>
              </a:rPr>
              <a:t>勤奋向上、严谨细致的良好学习习惯和科学的工作态度；</a:t>
            </a:r>
            <a:endParaRPr lang="zh-CN" altLang="en-US" sz="1700" dirty="0">
              <a:solidFill>
                <a:schemeClr val="tx1"/>
              </a:solidFill>
              <a:latin typeface="楷体" panose="02010609060101010101" charset="-122"/>
              <a:ea typeface="楷体" panose="02010609060101010101" charset="-122"/>
              <a:sym typeface="+mn-ea"/>
            </a:endParaRPr>
          </a:p>
        </p:txBody>
      </p:sp>
      <p:cxnSp>
        <p:nvCxnSpPr>
          <p:cNvPr id="24" name="直接连接符 23"/>
          <p:cNvCxnSpPr/>
          <p:nvPr>
            <p:custDataLst>
              <p:tags r:id="rId8"/>
            </p:custDataLst>
          </p:nvPr>
        </p:nvCxnSpPr>
        <p:spPr>
          <a:xfrm>
            <a:off x="3067807" y="3127374"/>
            <a:ext cx="4932000" cy="0"/>
          </a:xfrm>
          <a:prstGeom prst="line">
            <a:avLst/>
          </a:prstGeom>
          <a:ln>
            <a:solidFill>
              <a:srgbClr val="979A9C"/>
            </a:solidFill>
            <a:prstDash val="dash"/>
          </a:ln>
        </p:spPr>
        <p:style>
          <a:lnRef idx="1">
            <a:srgbClr val="92D050"/>
          </a:lnRef>
          <a:fillRef idx="0">
            <a:srgbClr val="92D050"/>
          </a:fillRef>
          <a:effectRef idx="0">
            <a:srgbClr val="92D050"/>
          </a:effectRef>
          <a:fontRef idx="minor">
            <a:srgbClr val="5F5F5F"/>
          </a:fontRef>
        </p:style>
      </p:cxnSp>
      <p:sp>
        <p:nvSpPr>
          <p:cNvPr id="27" name="矩形 26"/>
          <p:cNvSpPr/>
          <p:nvPr>
            <p:custDataLst>
              <p:tags r:id="rId9"/>
            </p:custDataLst>
          </p:nvPr>
        </p:nvSpPr>
        <p:spPr>
          <a:xfrm>
            <a:off x="3067807" y="3252626"/>
            <a:ext cx="4958464" cy="452432"/>
          </a:xfrm>
          <a:prstGeom prst="rect">
            <a:avLst/>
          </a:prstGeom>
        </p:spPr>
        <p:txBody>
          <a:bodyPr wrap="square" anchor="ctr" anchorCtr="0">
            <a:normAutofit lnSpcReduction="20000"/>
          </a:bodyPr>
          <a:p>
            <a:pPr>
              <a:lnSpc>
                <a:spcPct val="130000"/>
              </a:lnSpc>
            </a:pPr>
            <a:r>
              <a:rPr lang="zh-CN" altLang="en-US" dirty="0">
                <a:solidFill>
                  <a:srgbClr val="000000"/>
                </a:solidFill>
                <a:latin typeface="楷体" panose="02010609060101010101" charset="-122"/>
                <a:ea typeface="楷体" panose="02010609060101010101" charset="-122"/>
                <a:sym typeface="+mn-ea"/>
              </a:rPr>
              <a:t>具有创新与创业的基本能力；</a:t>
            </a:r>
            <a:endParaRPr lang="zh-CN" altLang="en-US" dirty="0">
              <a:sym typeface="Arial" panose="020B0604020202020204" pitchFamily="34" charset="0"/>
            </a:endParaRPr>
          </a:p>
        </p:txBody>
      </p:sp>
      <p:cxnSp>
        <p:nvCxnSpPr>
          <p:cNvPr id="28" name="直接连接符 27"/>
          <p:cNvCxnSpPr/>
          <p:nvPr>
            <p:custDataLst>
              <p:tags r:id="rId10"/>
            </p:custDataLst>
          </p:nvPr>
        </p:nvCxnSpPr>
        <p:spPr>
          <a:xfrm>
            <a:off x="3067807" y="3705058"/>
            <a:ext cx="4932000" cy="0"/>
          </a:xfrm>
          <a:prstGeom prst="line">
            <a:avLst/>
          </a:prstGeom>
          <a:ln>
            <a:solidFill>
              <a:srgbClr val="979A9C"/>
            </a:solidFill>
            <a:prstDash val="dash"/>
          </a:ln>
        </p:spPr>
        <p:style>
          <a:lnRef idx="1">
            <a:srgbClr val="92D050"/>
          </a:lnRef>
          <a:fillRef idx="0">
            <a:srgbClr val="92D050"/>
          </a:fillRef>
          <a:effectRef idx="0">
            <a:srgbClr val="92D050"/>
          </a:effectRef>
          <a:fontRef idx="minor">
            <a:srgbClr val="5F5F5F"/>
          </a:fontRef>
        </p:style>
      </p:cxnSp>
      <p:sp>
        <p:nvSpPr>
          <p:cNvPr id="30" name="矩形 29"/>
          <p:cNvSpPr/>
          <p:nvPr>
            <p:custDataLst>
              <p:tags r:id="rId11"/>
            </p:custDataLst>
          </p:nvPr>
        </p:nvSpPr>
        <p:spPr>
          <a:xfrm>
            <a:off x="3067807" y="3830310"/>
            <a:ext cx="4958464" cy="452432"/>
          </a:xfrm>
          <a:prstGeom prst="rect">
            <a:avLst/>
          </a:prstGeom>
        </p:spPr>
        <p:txBody>
          <a:bodyPr wrap="square" anchor="ctr" anchorCtr="0">
            <a:normAutofit lnSpcReduction="20000"/>
          </a:bodyPr>
          <a:p>
            <a:pPr>
              <a:lnSpc>
                <a:spcPct val="130000"/>
              </a:lnSpc>
            </a:pPr>
            <a:r>
              <a:rPr lang="zh-CN" altLang="en-US" dirty="0">
                <a:solidFill>
                  <a:srgbClr val="000000"/>
                </a:solidFill>
                <a:latin typeface="楷体" panose="02010609060101010101" charset="-122"/>
                <a:ea typeface="楷体" panose="02010609060101010101" charset="-122"/>
                <a:sym typeface="+mn-ea"/>
              </a:rPr>
              <a:t>具有爱岗敬业与团队合作精神；</a:t>
            </a:r>
            <a:endParaRPr lang="zh-CN" altLang="en-US" dirty="0">
              <a:sym typeface="Arial" panose="020B0604020202020204" pitchFamily="34" charset="0"/>
            </a:endParaRPr>
          </a:p>
        </p:txBody>
      </p:sp>
      <p:cxnSp>
        <p:nvCxnSpPr>
          <p:cNvPr id="31" name="直接连接符 30"/>
          <p:cNvCxnSpPr/>
          <p:nvPr>
            <p:custDataLst>
              <p:tags r:id="rId12"/>
            </p:custDataLst>
          </p:nvPr>
        </p:nvCxnSpPr>
        <p:spPr>
          <a:xfrm>
            <a:off x="3067807" y="4282742"/>
            <a:ext cx="4932000" cy="0"/>
          </a:xfrm>
          <a:prstGeom prst="line">
            <a:avLst/>
          </a:prstGeom>
          <a:ln>
            <a:solidFill>
              <a:srgbClr val="979A9C"/>
            </a:solidFill>
            <a:prstDash val="dash"/>
          </a:ln>
        </p:spPr>
        <p:style>
          <a:lnRef idx="1">
            <a:srgbClr val="92D050"/>
          </a:lnRef>
          <a:fillRef idx="0">
            <a:srgbClr val="92D050"/>
          </a:fillRef>
          <a:effectRef idx="0">
            <a:srgbClr val="92D050"/>
          </a:effectRef>
          <a:fontRef idx="minor">
            <a:srgbClr val="5F5F5F"/>
          </a:fontRef>
        </p:style>
      </p:cxnSp>
      <p:sp>
        <p:nvSpPr>
          <p:cNvPr id="33" name="矩形 32"/>
          <p:cNvSpPr/>
          <p:nvPr>
            <p:custDataLst>
              <p:tags r:id="rId13"/>
            </p:custDataLst>
          </p:nvPr>
        </p:nvSpPr>
        <p:spPr>
          <a:xfrm>
            <a:off x="3067807" y="4407994"/>
            <a:ext cx="4958464" cy="452432"/>
          </a:xfrm>
          <a:prstGeom prst="rect">
            <a:avLst/>
          </a:prstGeom>
        </p:spPr>
        <p:txBody>
          <a:bodyPr wrap="square" anchor="ctr" anchorCtr="0">
            <a:normAutofit lnSpcReduction="10000"/>
          </a:bodyPr>
          <a:p>
            <a:pPr marL="457200" indent="-457200" eaLnBrk="0" hangingPunct="0">
              <a:lnSpc>
                <a:spcPct val="125000"/>
              </a:lnSpc>
            </a:pPr>
            <a:r>
              <a:rPr lang="zh-CN" altLang="en-US" dirty="0">
                <a:solidFill>
                  <a:srgbClr val="000000"/>
                </a:solidFill>
                <a:latin typeface="楷体" panose="02010609060101010101" charset="-122"/>
                <a:ea typeface="楷体" panose="02010609060101010101" charset="-122"/>
                <a:sym typeface="+mn-ea"/>
              </a:rPr>
              <a:t>具有公平竞争的意识；</a:t>
            </a:r>
            <a:endParaRPr lang="zh-CN" altLang="en-US" dirty="0">
              <a:sym typeface="Arial" panose="020B0604020202020204" pitchFamily="34" charset="0"/>
            </a:endParaRPr>
          </a:p>
        </p:txBody>
      </p:sp>
      <p:cxnSp>
        <p:nvCxnSpPr>
          <p:cNvPr id="34" name="直接连接符 33"/>
          <p:cNvCxnSpPr/>
          <p:nvPr>
            <p:custDataLst>
              <p:tags r:id="rId14"/>
            </p:custDataLst>
          </p:nvPr>
        </p:nvCxnSpPr>
        <p:spPr>
          <a:xfrm>
            <a:off x="3067807" y="4860426"/>
            <a:ext cx="4932000" cy="0"/>
          </a:xfrm>
          <a:prstGeom prst="line">
            <a:avLst/>
          </a:prstGeom>
          <a:ln>
            <a:solidFill>
              <a:srgbClr val="979A9C"/>
            </a:solidFill>
            <a:prstDash val="dash"/>
          </a:ln>
        </p:spPr>
        <p:style>
          <a:lnRef idx="1">
            <a:srgbClr val="92D050"/>
          </a:lnRef>
          <a:fillRef idx="0">
            <a:srgbClr val="92D050"/>
          </a:fillRef>
          <a:effectRef idx="0">
            <a:srgbClr val="92D050"/>
          </a:effectRef>
          <a:fontRef idx="minor">
            <a:srgbClr val="5F5F5F"/>
          </a:fontRef>
        </p:style>
      </p:cxnSp>
      <p:sp>
        <p:nvSpPr>
          <p:cNvPr id="36" name="矩形 35"/>
          <p:cNvSpPr/>
          <p:nvPr>
            <p:custDataLst>
              <p:tags r:id="rId15"/>
            </p:custDataLst>
          </p:nvPr>
        </p:nvSpPr>
        <p:spPr>
          <a:xfrm>
            <a:off x="3067807" y="4985678"/>
            <a:ext cx="4958464" cy="452432"/>
          </a:xfrm>
          <a:prstGeom prst="rect">
            <a:avLst/>
          </a:prstGeom>
        </p:spPr>
        <p:txBody>
          <a:bodyPr wrap="square" anchor="ctr" anchorCtr="0">
            <a:normAutofit lnSpcReduction="20000"/>
          </a:bodyPr>
          <a:p>
            <a:pPr>
              <a:lnSpc>
                <a:spcPct val="130000"/>
              </a:lnSpc>
            </a:pPr>
            <a:r>
              <a:rPr lang="zh-CN" altLang="en-US" dirty="0">
                <a:solidFill>
                  <a:srgbClr val="000000"/>
                </a:solidFill>
                <a:latin typeface="楷体" panose="02010609060101010101" charset="-122"/>
                <a:ea typeface="楷体" panose="02010609060101010101" charset="-122"/>
                <a:sym typeface="+mn-ea"/>
              </a:rPr>
              <a:t>具有自学的能力；</a:t>
            </a:r>
            <a:endParaRPr lang="zh-CN" altLang="en-US" dirty="0">
              <a:sym typeface="Arial" panose="020B0604020202020204" pitchFamily="34" charset="0"/>
            </a:endParaRPr>
          </a:p>
        </p:txBody>
      </p:sp>
      <p:cxnSp>
        <p:nvCxnSpPr>
          <p:cNvPr id="37" name="直接连接符 36"/>
          <p:cNvCxnSpPr/>
          <p:nvPr>
            <p:custDataLst>
              <p:tags r:id="rId16"/>
            </p:custDataLst>
          </p:nvPr>
        </p:nvCxnSpPr>
        <p:spPr>
          <a:xfrm>
            <a:off x="3067807" y="5438110"/>
            <a:ext cx="4932000" cy="0"/>
          </a:xfrm>
          <a:prstGeom prst="line">
            <a:avLst/>
          </a:prstGeom>
          <a:ln>
            <a:solidFill>
              <a:srgbClr val="979A9C"/>
            </a:solidFill>
            <a:prstDash val="dash"/>
          </a:ln>
        </p:spPr>
        <p:style>
          <a:lnRef idx="1">
            <a:srgbClr val="92D050"/>
          </a:lnRef>
          <a:fillRef idx="0">
            <a:srgbClr val="92D050"/>
          </a:fillRef>
          <a:effectRef idx="0">
            <a:srgbClr val="92D050"/>
          </a:effectRef>
          <a:fontRef idx="minor">
            <a:srgbClr val="5F5F5F"/>
          </a:fontRef>
        </p:style>
      </p:cxnSp>
      <p:sp>
        <p:nvSpPr>
          <p:cNvPr id="39" name="矩形 38"/>
          <p:cNvSpPr/>
          <p:nvPr>
            <p:custDataLst>
              <p:tags r:id="rId17"/>
            </p:custDataLst>
          </p:nvPr>
        </p:nvSpPr>
        <p:spPr>
          <a:xfrm>
            <a:off x="3067807" y="5563360"/>
            <a:ext cx="4958464" cy="452432"/>
          </a:xfrm>
          <a:prstGeom prst="rect">
            <a:avLst/>
          </a:prstGeom>
        </p:spPr>
        <p:txBody>
          <a:bodyPr wrap="square" anchor="ctr" anchorCtr="0">
            <a:normAutofit fontScale="90000"/>
          </a:bodyPr>
          <a:p>
            <a:pPr marL="457200" indent="-457200" eaLnBrk="0" hangingPunct="0">
              <a:lnSpc>
                <a:spcPct val="125000"/>
              </a:lnSpc>
            </a:pPr>
            <a:r>
              <a:rPr lang="zh-CN" altLang="en-US" dirty="0">
                <a:solidFill>
                  <a:srgbClr val="000000"/>
                </a:solidFill>
                <a:latin typeface="楷体" panose="02010609060101010101" charset="-122"/>
                <a:ea typeface="楷体" panose="02010609060101010101" charset="-122"/>
                <a:sym typeface="+mn-ea"/>
              </a:rPr>
              <a:t>具有拓展知识、接受终生教育的基本能力。</a:t>
            </a:r>
            <a:endParaRPr lang="zh-CN" altLang="en-US" dirty="0">
              <a:sym typeface="Arial" panose="020B0604020202020204" pitchFamily="34" charset="0"/>
            </a:endParaRPr>
          </a:p>
        </p:txBody>
      </p:sp>
      <p:cxnSp>
        <p:nvCxnSpPr>
          <p:cNvPr id="40" name="直接连接符 39"/>
          <p:cNvCxnSpPr/>
          <p:nvPr>
            <p:custDataLst>
              <p:tags r:id="rId18"/>
            </p:custDataLst>
          </p:nvPr>
        </p:nvCxnSpPr>
        <p:spPr>
          <a:xfrm>
            <a:off x="3067807" y="6015792"/>
            <a:ext cx="4932000" cy="0"/>
          </a:xfrm>
          <a:prstGeom prst="line">
            <a:avLst/>
          </a:prstGeom>
          <a:ln>
            <a:solidFill>
              <a:srgbClr val="979A9C"/>
            </a:solidFill>
            <a:prstDash val="dash"/>
          </a:ln>
        </p:spPr>
        <p:style>
          <a:lnRef idx="1">
            <a:srgbClr val="92D050"/>
          </a:lnRef>
          <a:fillRef idx="0">
            <a:srgbClr val="92D050"/>
          </a:fillRef>
          <a:effectRef idx="0">
            <a:srgbClr val="92D050"/>
          </a:effectRef>
          <a:fontRef idx="minor">
            <a:srgbClr val="5F5F5F"/>
          </a:fontRef>
        </p:style>
      </p:cxnSp>
      <p:pic>
        <p:nvPicPr>
          <p:cNvPr id="41" name="图片 40"/>
          <p:cNvPicPr>
            <a:picLocks noChangeAspect="1"/>
          </p:cNvPicPr>
          <p:nvPr>
            <p:custDataLst>
              <p:tags r:id="rId19"/>
            </p:custDataLst>
          </p:nvPr>
        </p:nvPicPr>
        <p:blipFill>
          <a:blip r:embed="rId20"/>
          <a:srcRect l="50449"/>
          <a:stretch>
            <a:fillRect/>
          </a:stretch>
        </p:blipFill>
        <p:spPr>
          <a:xfrm>
            <a:off x="1005512" y="1372182"/>
            <a:ext cx="91020" cy="4320000"/>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11265"/>
          <p:cNvSpPr txBox="1"/>
          <p:nvPr/>
        </p:nvSpPr>
        <p:spPr>
          <a:xfrm>
            <a:off x="0" y="549275"/>
            <a:ext cx="6911975" cy="519113"/>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二、课程设计</a:t>
            </a:r>
            <a:endParaRPr lang="en-US" altLang="x-none" sz="2800" dirty="0">
              <a:solidFill>
                <a:srgbClr val="000000"/>
              </a:solidFill>
              <a:latin typeface="Arial" panose="020B0604020202020204" pitchFamily="34" charset="0"/>
              <a:ea typeface="楷体_GB2312" pitchFamily="1" charset="-122"/>
            </a:endParaRPr>
          </a:p>
        </p:txBody>
      </p:sp>
      <p:grpSp>
        <p:nvGrpSpPr>
          <p:cNvPr id="11267" name="组合 11266"/>
          <p:cNvGrpSpPr/>
          <p:nvPr/>
        </p:nvGrpSpPr>
        <p:grpSpPr>
          <a:xfrm>
            <a:off x="1619250" y="2159000"/>
            <a:ext cx="5064125" cy="838200"/>
            <a:chOff x="0" y="0"/>
            <a:chExt cx="3190" cy="528"/>
          </a:xfrm>
        </p:grpSpPr>
        <p:sp>
          <p:nvSpPr>
            <p:cNvPr id="11268" name="圆角矩形 11267"/>
            <p:cNvSpPr/>
            <p:nvPr/>
          </p:nvSpPr>
          <p:spPr>
            <a:xfrm>
              <a:off x="454" y="29"/>
              <a:ext cx="2736" cy="454"/>
            </a:xfrm>
            <a:prstGeom prst="roundRect">
              <a:avLst>
                <a:gd name="adj" fmla="val 16667"/>
              </a:avLst>
            </a:prstGeom>
            <a:noFill/>
            <a:ln w="28575" cap="flat" cmpd="sng">
              <a:solidFill>
                <a:schemeClr val="accent2"/>
              </a:solidFill>
              <a:prstDash val="solid"/>
              <a:headEnd type="none" w="med" len="med"/>
              <a:tailEnd type="none" w="med" len="med"/>
            </a:ln>
            <a:effectLst>
              <a:outerShdw dist="99190" dir="2388334" algn="ctr" rotWithShape="0">
                <a:schemeClr val="bg2">
                  <a:alpha val="50000"/>
                </a:schemeClr>
              </a:outerShdw>
            </a:effectLst>
          </p:spPr>
          <p:txBody>
            <a:bodyPr/>
            <a:p>
              <a:endParaRPr lang="zh-CN" altLang="en-US"/>
            </a:p>
          </p:txBody>
        </p:sp>
        <p:sp>
          <p:nvSpPr>
            <p:cNvPr id="11269" name="菱形 11268"/>
            <p:cNvSpPr/>
            <p:nvPr/>
          </p:nvSpPr>
          <p:spPr>
            <a:xfrm>
              <a:off x="0" y="0"/>
              <a:ext cx="646" cy="528"/>
            </a:xfrm>
            <a:prstGeom prst="diamond">
              <a:avLst/>
            </a:prstGeom>
            <a:solidFill>
              <a:schemeClr val="accent2"/>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a:p>
              <a:endParaRPr lang="zh-CN" altLang="en-US"/>
            </a:p>
          </p:txBody>
        </p:sp>
        <p:sp>
          <p:nvSpPr>
            <p:cNvPr id="11270" name="文本框 11269"/>
            <p:cNvSpPr txBox="1"/>
            <p:nvPr/>
          </p:nvSpPr>
          <p:spPr>
            <a:xfrm>
              <a:off x="726" y="75"/>
              <a:ext cx="2160" cy="327"/>
            </a:xfrm>
            <a:prstGeom prst="rect">
              <a:avLst/>
            </a:prstGeom>
            <a:noFill/>
            <a:ln w="9525">
              <a:noFill/>
            </a:ln>
          </p:spPr>
          <p:txBody>
            <a:bodyPr>
              <a:spAutoFit/>
            </a:bodyPr>
            <a:p>
              <a:pPr algn="ctr" eaLnBrk="0" hangingPunct="0"/>
              <a:r>
                <a:rPr lang="zh-CN" altLang="en-US" sz="2800" dirty="0">
                  <a:solidFill>
                    <a:schemeClr val="tx1"/>
                  </a:solidFill>
                  <a:latin typeface="Arial" panose="020B0604020202020204" pitchFamily="34" charset="0"/>
                  <a:ea typeface="楷体" panose="02010609060101010101" charset="-122"/>
                </a:rPr>
                <a:t>课程设计理念</a:t>
              </a:r>
              <a:endParaRPr lang="en-US" altLang="x-none" sz="2800" dirty="0">
                <a:solidFill>
                  <a:schemeClr val="tx1"/>
                </a:solidFill>
                <a:latin typeface="Arial" panose="020B0604020202020204" pitchFamily="34" charset="0"/>
                <a:ea typeface="楷体" panose="02010609060101010101" charset="-122"/>
              </a:endParaRPr>
            </a:p>
          </p:txBody>
        </p:sp>
        <p:sp>
          <p:nvSpPr>
            <p:cNvPr id="11271" name="文本框 11270"/>
            <p:cNvSpPr txBox="1"/>
            <p:nvPr/>
          </p:nvSpPr>
          <p:spPr>
            <a:xfrm>
              <a:off x="91" y="62"/>
              <a:ext cx="443" cy="327"/>
            </a:xfrm>
            <a:prstGeom prst="rect">
              <a:avLst/>
            </a:prstGeom>
            <a:noFill/>
            <a:ln w="9525">
              <a:noFill/>
            </a:ln>
          </p:spPr>
          <p:txBody>
            <a:bodyPr>
              <a:spAutoFit/>
            </a:bodyPr>
            <a:p>
              <a:pPr algn="ctr" eaLnBrk="0" hangingPunct="0"/>
              <a:r>
                <a:rPr lang="en-US" altLang="x-none" sz="2800" b="0" dirty="0">
                  <a:latin typeface="楷体_GB2312" pitchFamily="1" charset="-122"/>
                  <a:ea typeface="楷体_GB2312" pitchFamily="1" charset="-122"/>
                </a:rPr>
                <a:t>1</a:t>
              </a:r>
              <a:endParaRPr lang="en-US" altLang="x-none" sz="2800" b="0" dirty="0">
                <a:latin typeface="楷体_GB2312" pitchFamily="1" charset="-122"/>
                <a:ea typeface="楷体_GB2312" pitchFamily="1" charset="-122"/>
              </a:endParaRPr>
            </a:p>
          </p:txBody>
        </p:sp>
      </p:grpSp>
      <p:grpSp>
        <p:nvGrpSpPr>
          <p:cNvPr id="11272" name="组合 11271"/>
          <p:cNvGrpSpPr/>
          <p:nvPr/>
        </p:nvGrpSpPr>
        <p:grpSpPr>
          <a:xfrm>
            <a:off x="1619250" y="3759200"/>
            <a:ext cx="5051425" cy="822325"/>
            <a:chOff x="0" y="0"/>
            <a:chExt cx="3182" cy="518"/>
          </a:xfrm>
        </p:grpSpPr>
        <p:sp>
          <p:nvSpPr>
            <p:cNvPr id="11273" name="文本框 11272"/>
            <p:cNvSpPr txBox="1"/>
            <p:nvPr/>
          </p:nvSpPr>
          <p:spPr>
            <a:xfrm>
              <a:off x="590" y="91"/>
              <a:ext cx="2540" cy="327"/>
            </a:xfrm>
            <a:prstGeom prst="rect">
              <a:avLst/>
            </a:prstGeom>
            <a:noFill/>
            <a:ln w="9525">
              <a:noFill/>
            </a:ln>
          </p:spPr>
          <p:txBody>
            <a:bodyPr>
              <a:spAutoFit/>
            </a:bodyPr>
            <a:p>
              <a:pPr algn="ctr" eaLnBrk="0" hangingPunct="0"/>
              <a:r>
                <a:rPr lang="zh-CN" altLang="en-US" sz="2800" dirty="0">
                  <a:solidFill>
                    <a:schemeClr val="tx1"/>
                  </a:solidFill>
                  <a:latin typeface="Arial" panose="020B0604020202020204" pitchFamily="34" charset="0"/>
                  <a:ea typeface="楷体" panose="02010609060101010101" charset="-122"/>
                </a:rPr>
                <a:t>课程内容设计</a:t>
              </a:r>
              <a:endParaRPr lang="zh-CN" altLang="en-US" sz="2800" dirty="0">
                <a:solidFill>
                  <a:schemeClr val="tx1"/>
                </a:solidFill>
                <a:latin typeface="Arial" panose="020B0604020202020204" pitchFamily="34" charset="0"/>
                <a:ea typeface="楷体" panose="02010609060101010101" charset="-122"/>
              </a:endParaRPr>
            </a:p>
          </p:txBody>
        </p:sp>
        <p:grpSp>
          <p:nvGrpSpPr>
            <p:cNvPr id="11274" name="组合 11273"/>
            <p:cNvGrpSpPr/>
            <p:nvPr/>
          </p:nvGrpSpPr>
          <p:grpSpPr>
            <a:xfrm>
              <a:off x="0" y="0"/>
              <a:ext cx="3182" cy="518"/>
              <a:chOff x="0" y="0"/>
              <a:chExt cx="3182" cy="518"/>
            </a:xfrm>
          </p:grpSpPr>
          <p:sp>
            <p:nvSpPr>
              <p:cNvPr id="11275" name="圆角矩形 11274"/>
              <p:cNvSpPr/>
              <p:nvPr/>
            </p:nvSpPr>
            <p:spPr>
              <a:xfrm>
                <a:off x="454" y="45"/>
                <a:ext cx="2728" cy="443"/>
              </a:xfrm>
              <a:prstGeom prst="roundRect">
                <a:avLst>
                  <a:gd name="adj" fmla="val 16667"/>
                </a:avLst>
              </a:prstGeom>
              <a:noFill/>
              <a:ln w="28575" cap="flat" cmpd="sng">
                <a:solidFill>
                  <a:schemeClr val="accent1"/>
                </a:solidFill>
                <a:prstDash val="solid"/>
                <a:headEnd type="none" w="med" len="med"/>
                <a:tailEnd type="none" w="med" len="med"/>
              </a:ln>
              <a:effectLst>
                <a:outerShdw dist="99190" dir="2388334" algn="ctr" rotWithShape="0">
                  <a:schemeClr val="bg2">
                    <a:alpha val="50000"/>
                  </a:schemeClr>
                </a:outerShdw>
              </a:effectLst>
            </p:spPr>
            <p:txBody>
              <a:bodyPr/>
              <a:p>
                <a:endParaRPr lang="zh-CN" altLang="en-US"/>
              </a:p>
            </p:txBody>
          </p:sp>
          <p:grpSp>
            <p:nvGrpSpPr>
              <p:cNvPr id="11276" name="组合 11275"/>
              <p:cNvGrpSpPr/>
              <p:nvPr/>
            </p:nvGrpSpPr>
            <p:grpSpPr>
              <a:xfrm>
                <a:off x="0" y="0"/>
                <a:ext cx="638" cy="518"/>
                <a:chOff x="0" y="0"/>
                <a:chExt cx="638" cy="518"/>
              </a:xfrm>
            </p:grpSpPr>
            <p:sp>
              <p:nvSpPr>
                <p:cNvPr id="11277" name="菱形 11276"/>
                <p:cNvSpPr/>
                <p:nvPr/>
              </p:nvSpPr>
              <p:spPr>
                <a:xfrm>
                  <a:off x="0" y="0"/>
                  <a:ext cx="638" cy="518"/>
                </a:xfrm>
                <a:prstGeom prst="diamond">
                  <a:avLst/>
                </a:prstGeom>
                <a:solidFill>
                  <a:schemeClr val="accent1"/>
                </a:solidFill>
                <a:ln w="25400" cap="flat" cmpd="sng">
                  <a:solidFill>
                    <a:schemeClr val="bg1"/>
                  </a:solidFill>
                  <a:prstDash val="solid"/>
                  <a:miter/>
                  <a:headEnd type="none" w="med" len="med"/>
                  <a:tailEnd type="none" w="med" len="med"/>
                </a:ln>
                <a:effectLst>
                  <a:outerShdw dist="63500" dir="2212193" algn="ctr" rotWithShape="0">
                    <a:srgbClr val="333333">
                      <a:alpha val="50000"/>
                    </a:srgbClr>
                  </a:outerShdw>
                </a:effectLst>
              </p:spPr>
              <p:txBody>
                <a:bodyPr/>
                <a:p>
                  <a:endParaRPr lang="zh-CN" altLang="en-US"/>
                </a:p>
              </p:txBody>
            </p:sp>
            <p:sp>
              <p:nvSpPr>
                <p:cNvPr id="11278" name="文本框 11277"/>
                <p:cNvSpPr txBox="1"/>
                <p:nvPr/>
              </p:nvSpPr>
              <p:spPr>
                <a:xfrm>
                  <a:off x="182" y="110"/>
                  <a:ext cx="241" cy="327"/>
                </a:xfrm>
                <a:prstGeom prst="rect">
                  <a:avLst/>
                </a:prstGeom>
                <a:noFill/>
                <a:ln w="9525">
                  <a:noFill/>
                </a:ln>
              </p:spPr>
              <p:txBody>
                <a:bodyPr wrap="none" anchor="t">
                  <a:spAutoFit/>
                </a:bodyPr>
                <a:p>
                  <a:pPr algn="ctr" eaLnBrk="0" hangingPunct="0"/>
                  <a:r>
                    <a:rPr lang="en-US" altLang="x-none" sz="2800" b="0" dirty="0">
                      <a:latin typeface="Arial" panose="020B0604020202020204" pitchFamily="34" charset="0"/>
                      <a:ea typeface="宋体" panose="02010600030101010101" pitchFamily="2" charset="-122"/>
                    </a:rPr>
                    <a:t>2</a:t>
                  </a:r>
                  <a:endParaRPr lang="en-US" altLang="x-none" sz="2800" b="0" dirty="0">
                    <a:latin typeface="Arial" panose="020B0604020202020204" pitchFamily="34" charset="0"/>
                    <a:ea typeface="宋体" panose="02010600030101010101" pitchFamily="2" charset="-122"/>
                  </a:endParaRPr>
                </a:p>
              </p:txBody>
            </p:sp>
          </p:grpSp>
        </p:grpSp>
      </p:gr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文本框 12289"/>
          <p:cNvSpPr txBox="1"/>
          <p:nvPr/>
        </p:nvSpPr>
        <p:spPr>
          <a:xfrm>
            <a:off x="250825" y="1700213"/>
            <a:ext cx="8893175" cy="396875"/>
          </a:xfrm>
          <a:prstGeom prst="rect">
            <a:avLst/>
          </a:prstGeom>
          <a:noFill/>
          <a:ln w="9525">
            <a:noFill/>
          </a:ln>
          <a:effectLst>
            <a:outerShdw dist="107763" dir="2699999" algn="ctr" rotWithShape="0">
              <a:schemeClr val="bg2"/>
            </a:outerShdw>
          </a:effectLst>
        </p:spPr>
        <p:txBody>
          <a:bodyPr>
            <a:spAutoFit/>
          </a:bodyPr>
          <a:p>
            <a:pPr>
              <a:spcBef>
                <a:spcPct val="50000"/>
              </a:spcBef>
            </a:pPr>
            <a:endParaRPr lang="zh-CN" altLang="en-US" dirty="0">
              <a:latin typeface="Verdana" panose="020B0604030504040204" pitchFamily="2" charset="0"/>
              <a:ea typeface="楷体_GB2312" pitchFamily="1" charset="-122"/>
            </a:endParaRPr>
          </a:p>
        </p:txBody>
      </p:sp>
      <p:sp>
        <p:nvSpPr>
          <p:cNvPr id="12291" name="文本框 12290"/>
          <p:cNvSpPr txBox="1"/>
          <p:nvPr/>
        </p:nvSpPr>
        <p:spPr>
          <a:xfrm>
            <a:off x="323850" y="1916113"/>
            <a:ext cx="8351838" cy="3916362"/>
          </a:xfrm>
          <a:prstGeom prst="rect">
            <a:avLst/>
          </a:prstGeom>
          <a:noFill/>
          <a:ln w="9525">
            <a:noFill/>
          </a:ln>
        </p:spPr>
        <p:txBody>
          <a:bodyPr>
            <a:spAutoFit/>
          </a:bodyPr>
          <a:p>
            <a:pPr>
              <a:lnSpc>
                <a:spcPct val="125000"/>
              </a:lnSpc>
              <a:spcBef>
                <a:spcPct val="20000"/>
              </a:spcBef>
              <a:spcAft>
                <a:spcPct val="20000"/>
              </a:spcAft>
              <a:buClr>
                <a:srgbClr val="FF0000"/>
              </a:buClr>
              <a:buFont typeface="Wingdings" panose="05000000000000000000" pitchFamily="2" charset="2"/>
              <a:buChar char="Ø"/>
            </a:pPr>
            <a:r>
              <a:rPr lang="zh-CN" altLang="en-US" sz="2400" dirty="0">
                <a:solidFill>
                  <a:srgbClr val="000000"/>
                </a:solidFill>
                <a:latin typeface="楷体" panose="02010609060101010101" charset="-122"/>
                <a:ea typeface="楷体" panose="02010609060101010101" charset="-122"/>
              </a:rPr>
              <a:t>课程设计理念：</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zh-CN" altLang="en-US" sz="2400" dirty="0">
                <a:solidFill>
                  <a:schemeClr val="tx1"/>
                </a:solidFill>
                <a:latin typeface="楷体" panose="02010609060101010101" charset="-122"/>
                <a:ea typeface="楷体" panose="02010609060101010101" charset="-122"/>
              </a:rPr>
              <a:t>    </a:t>
            </a:r>
            <a:r>
              <a:rPr lang="zh-CN" altLang="en-US" sz="2400" dirty="0">
                <a:solidFill>
                  <a:srgbClr val="000000"/>
                </a:solidFill>
                <a:latin typeface="楷体" panose="02010609060101010101" charset="-122"/>
                <a:ea typeface="楷体" panose="02010609060101010101" charset="-122"/>
              </a:rPr>
              <a:t>根据工程造价专业“双合成、双证融通、三阶段”工学结合人才培养模式，进行该课程的设计：</a:t>
            </a:r>
            <a:endParaRPr lang="zh-CN" altLang="en-US" sz="2400" dirty="0">
              <a:solidFill>
                <a:srgbClr val="000000"/>
              </a:solidFill>
              <a:latin typeface="楷体" panose="02010609060101010101" charset="-122"/>
              <a:ea typeface="楷体" panose="02010609060101010101" charset="-122"/>
            </a:endParaRPr>
          </a:p>
          <a:p>
            <a:pPr>
              <a:spcBef>
                <a:spcPct val="50000"/>
              </a:spcBef>
            </a:pPr>
            <a:r>
              <a:rPr lang="zh-CN" altLang="en-US" sz="2400" dirty="0">
                <a:solidFill>
                  <a:srgbClr val="000000"/>
                </a:solidFill>
                <a:latin typeface="楷体" panose="02010609060101010101" charset="-122"/>
                <a:ea typeface="楷体" panose="02010609060101010101" charset="-122"/>
              </a:rPr>
              <a:t>    （</a:t>
            </a:r>
            <a:r>
              <a:rPr lang="en-US" altLang="x-none" sz="2400" dirty="0">
                <a:solidFill>
                  <a:srgbClr val="000000"/>
                </a:solidFill>
                <a:latin typeface="楷体" panose="02010609060101010101" charset="-122"/>
                <a:ea typeface="楷体" panose="02010609060101010101" charset="-122"/>
              </a:rPr>
              <a:t>1</a:t>
            </a:r>
            <a:r>
              <a:rPr lang="zh-CN" altLang="en-US" sz="2400" dirty="0">
                <a:solidFill>
                  <a:srgbClr val="000000"/>
                </a:solidFill>
                <a:latin typeface="楷体" panose="02010609060101010101" charset="-122"/>
                <a:ea typeface="楷体" panose="02010609060101010101" charset="-122"/>
              </a:rPr>
              <a:t>）坚持校企合作开发课程，专兼教师共同参与建设，行业企业共建教学环境的原则，以社会及建筑市场的需求为基点，以目前施工企业和工程咨询企业的需要为目标，以学生职业能力培养和职业素质养成为主线，以工作过程为导向，以典型工作任务分析为依据，以实习实训为载体，进行课程内容的设计和课程的教学组织。</a:t>
            </a:r>
            <a:endParaRPr lang="zh-CN" altLang="en-US" sz="2400" dirty="0">
              <a:solidFill>
                <a:srgbClr val="000000"/>
              </a:solidFill>
              <a:latin typeface="楷体" panose="02010609060101010101" charset="-122"/>
              <a:ea typeface="楷体" panose="02010609060101010101" charset="-122"/>
            </a:endParaRPr>
          </a:p>
        </p:txBody>
      </p:sp>
      <p:sp>
        <p:nvSpPr>
          <p:cNvPr id="12292" name="文本框 12291"/>
          <p:cNvSpPr txBox="1"/>
          <p:nvPr/>
        </p:nvSpPr>
        <p:spPr>
          <a:xfrm>
            <a:off x="71438" y="620713"/>
            <a:ext cx="7524750" cy="519112"/>
          </a:xfrm>
          <a:prstGeom prst="rect">
            <a:avLst/>
          </a:prstGeom>
          <a:noFill/>
          <a:ln w="9525">
            <a:noFill/>
          </a:ln>
        </p:spPr>
        <p:txBody>
          <a:bodyPr>
            <a:spAutoFit/>
          </a:bodyPr>
          <a:p>
            <a:pPr>
              <a:spcBef>
                <a:spcPct val="50000"/>
              </a:spcBef>
            </a:pPr>
            <a:r>
              <a:rPr lang="zh-CN" altLang="en-US" sz="2800" dirty="0">
                <a:solidFill>
                  <a:srgbClr val="000000"/>
                </a:solidFill>
                <a:latin typeface="Arial" panose="020B0604020202020204" pitchFamily="34" charset="0"/>
                <a:ea typeface="楷体_GB2312" pitchFamily="1" charset="-122"/>
              </a:rPr>
              <a:t>1、课程设计理念</a:t>
            </a:r>
            <a:endParaRPr lang="zh-CN" altLang="en-US" sz="2800" dirty="0">
              <a:solidFill>
                <a:srgbClr val="000000"/>
              </a:solidFill>
              <a:latin typeface="Arial" panose="020B0604020202020204" pitchFamily="34" charset="0"/>
              <a:ea typeface="楷体_GB2312" pitchFamily="1" charset="-122"/>
            </a:endParaRPr>
          </a:p>
        </p:txBody>
      </p:sp>
      <p:sp>
        <p:nvSpPr>
          <p:cNvPr id="2" name="页脚占位符 1"/>
          <p:cNvSpPr/>
          <p:nvPr>
            <p:ph type="ftr" sz="quarter" idx="11"/>
          </p:nvPr>
        </p:nvSpPr>
        <p:spPr/>
        <p:txBody>
          <a:bodyPr/>
          <a:p>
            <a:pPr lvl="0"/>
            <a:r>
              <a:rPr lang="zh-CN" altLang="en-US" dirty="0">
                <a:effectLst>
                  <a:outerShdw blurRad="38100" dist="38100" dir="2700000">
                    <a:srgbClr val="C0C0C0"/>
                  </a:outerShdw>
                </a:effectLst>
              </a:rPr>
              <a:t>第</a:t>
            </a:r>
            <a:fld id="{9A0DB2DC-4C9A-4742-B13C-FB6460FD3503}" type="slidenum">
              <a:rPr lang="en-US" altLang="x-none" sz="2000" b="0" dirty="0">
                <a:effectLst>
                  <a:outerShdw blurRad="38100" dist="38100" dir="2700000">
                    <a:srgbClr val="C0C0C0"/>
                  </a:outerShdw>
                </a:effectLst>
                <a:latin typeface="Verdana" panose="020B0604030504040204" pitchFamily="2" charset="0"/>
                <a:ea typeface="宋体" panose="02010600030101010101" pitchFamily="2" charset="-122"/>
              </a:rPr>
            </a:fld>
            <a:r>
              <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rPr>
              <a:t>页</a:t>
            </a:r>
            <a:endParaRPr lang="zh-CN" altLang="en-US" sz="2000" b="0" dirty="0">
              <a:effectLst>
                <a:outerShdw blurRad="38100" dist="38100" dir="2700000">
                  <a:srgbClr val="C0C0C0"/>
                </a:outerShdw>
              </a:effectLst>
              <a:latin typeface="Verdana" panose="020B0604030504040204" pitchFamily="2"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diagram251_6*i*0"/>
  <p:tag name="KSO_WM_TEMPLATE_CATEGORY" val="diagram"/>
  <p:tag name="KSO_WM_TEMPLATE_INDEX" val="251"/>
  <p:tag name="KSO_WM_UNIT_INDEX"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a"/>
  <p:tag name="KSO_WM_UNIT_INDEX" val="1_3_1"/>
  <p:tag name="KSO_WM_UNIT_ID" val="diagram251_6*l_h_a*1_3_1"/>
  <p:tag name="KSO_WM_UNIT_CLEAR" val="1"/>
  <p:tag name="KSO_WM_UNIT_LAYERLEVEL" val="1_1_1"/>
  <p:tag name="KSO_WM_UNIT_VALUE" val="10"/>
  <p:tag name="KSO_WM_UNIT_HIGHLIGHT" val="0"/>
  <p:tag name="KSO_WM_UNIT_COMPATIBLE" val="0"/>
  <p:tag name="KSO_WM_DIAGRAM_GROUP_CODE" val="l1-1"/>
  <p:tag name="KSO_WM_UNIT_PRESET_TEXT" val="LOREM"/>
  <p:tag name="KSO_WM_UNIT_FILL_FORE_SCHEMECOLOR_INDEX" val="7"/>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51"/>
  <p:tag name="KSO_WM_UNIT_TYPE" val="l_i"/>
  <p:tag name="KSO_WM_UNIT_INDEX" val="1_3"/>
  <p:tag name="KSO_WM_UNIT_ID" val="diagram251_6*l_i*1_3"/>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f"/>
  <p:tag name="KSO_WM_UNIT_INDEX" val="1_3_1"/>
  <p:tag name="KSO_WM_UNIT_ID" val="diagram251_6*l_h_f*1_3_1"/>
  <p:tag name="KSO_WM_UNIT_CLEAR" val="1"/>
  <p:tag name="KSO_WM_UNIT_LAYERLEVEL" val="1_1_1"/>
  <p:tag name="KSO_WM_UNIT_VALUE" val="15"/>
  <p:tag name="KSO_WM_UNIT_HIGHLIGHT" val="0"/>
  <p:tag name="KSO_WM_UNIT_COMPATIBLE" val="0"/>
  <p:tag name="KSO_WM_UNIT_PRESET_TEXT_INDEX" val="4"/>
  <p:tag name="KSO_WM_UNIT_PRESET_TEXT_LEN" val="23"/>
  <p:tag name="KSO_WM_DIAGRAM_GROUP_CODE" val="l1-1"/>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UNIT_TYPE" val="i"/>
  <p:tag name="KSO_WM_UNIT_ID" val="diagram251_6*i*21"/>
  <p:tag name="KSO_WM_TEMPLATE_CATEGORY" val="diagram"/>
  <p:tag name="KSO_WM_TEMPLATE_INDEX" val="251"/>
  <p:tag name="KSO_WM_UNIT_INDEX" val="2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a"/>
  <p:tag name="KSO_WM_UNIT_INDEX" val="1_4_1"/>
  <p:tag name="KSO_WM_UNIT_ID" val="diagram251_6*l_h_a*1_4_1"/>
  <p:tag name="KSO_WM_UNIT_CLEAR" val="1"/>
  <p:tag name="KSO_WM_UNIT_LAYERLEVEL" val="1_1_1"/>
  <p:tag name="KSO_WM_UNIT_VALUE" val="1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51"/>
  <p:tag name="KSO_WM_UNIT_TYPE" val="l_i"/>
  <p:tag name="KSO_WM_UNIT_INDEX" val="1_4"/>
  <p:tag name="KSO_WM_UNIT_ID" val="diagram251_6*l_i*1_4"/>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f"/>
  <p:tag name="KSO_WM_UNIT_INDEX" val="1_4_1"/>
  <p:tag name="KSO_WM_UNIT_ID" val="diagram251_6*l_h_f*1_4_1"/>
  <p:tag name="KSO_WM_UNIT_CLEAR" val="1"/>
  <p:tag name="KSO_WM_UNIT_LAYERLEVEL" val="1_1_1"/>
  <p:tag name="KSO_WM_UNIT_VALUE" val="15"/>
  <p:tag name="KSO_WM_UNIT_HIGHLIGHT" val="0"/>
  <p:tag name="KSO_WM_UNIT_COMPATIBLE" val="0"/>
  <p:tag name="KSO_WM_UNIT_PRESET_TEXT_INDEX" val="4"/>
  <p:tag name="KSO_WM_UNIT_PRESET_TEXT_LEN" val="23"/>
  <p:tag name="KSO_WM_DIAGRAM_GROUP_CODE" val="l1-1"/>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wm#"/>
  <p:tag name="KSO_WM_UNIT_TYPE" val="i"/>
  <p:tag name="KSO_WM_UNIT_ID" val="diagram251_6*i*28"/>
  <p:tag name="KSO_WM_TEMPLATE_CATEGORY" val="diagram"/>
  <p:tag name="KSO_WM_TEMPLATE_INDEX" val="251"/>
  <p:tag name="KSO_WM_UNIT_INDEX" val="28"/>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a"/>
  <p:tag name="KSO_WM_UNIT_INDEX" val="1_5_1"/>
  <p:tag name="KSO_WM_UNIT_ID" val="diagram251_6*l_h_a*1_5_1"/>
  <p:tag name="KSO_WM_UNIT_CLEAR" val="1"/>
  <p:tag name="KSO_WM_UNIT_LAYERLEVEL" val="1_1_1"/>
  <p:tag name="KSO_WM_UNIT_VALUE" val="10"/>
  <p:tag name="KSO_WM_UNIT_HIGHLIGHT" val="0"/>
  <p:tag name="KSO_WM_UNIT_COMPATIBLE" val="0"/>
  <p:tag name="KSO_WM_DIAGRAM_GROUP_CODE" val="l1-1"/>
  <p:tag name="KSO_WM_UNIT_PRESET_TEXT" val="LOREM"/>
  <p:tag name="KSO_WM_UNIT_FILL_FORE_SCHEMECOLOR_INDEX" val="6"/>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51"/>
  <p:tag name="KSO_WM_UNIT_TYPE" val="l_i"/>
  <p:tag name="KSO_WM_UNIT_INDEX" val="1_5"/>
  <p:tag name="KSO_WM_UNIT_ID" val="diagram251_6*l_i*1_5"/>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a"/>
  <p:tag name="KSO_WM_UNIT_INDEX" val="1_1_1"/>
  <p:tag name="KSO_WM_UNIT_ID" val="diagram251_6*l_h_a*1_1_1"/>
  <p:tag name="KSO_WM_UNIT_CLEAR" val="1"/>
  <p:tag name="KSO_WM_UNIT_LAYERLEVEL" val="1_1_1"/>
  <p:tag name="KSO_WM_UNIT_VALUE" val="1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f"/>
  <p:tag name="KSO_WM_UNIT_INDEX" val="1_5_1"/>
  <p:tag name="KSO_WM_UNIT_ID" val="diagram251_6*l_h_f*1_5_1"/>
  <p:tag name="KSO_WM_UNIT_CLEAR" val="1"/>
  <p:tag name="KSO_WM_UNIT_LAYERLEVEL" val="1_1_1"/>
  <p:tag name="KSO_WM_UNIT_VALUE" val="15"/>
  <p:tag name="KSO_WM_UNIT_HIGHLIGHT" val="0"/>
  <p:tag name="KSO_WM_UNIT_COMPATIBLE" val="0"/>
  <p:tag name="KSO_WM_UNIT_PRESET_TEXT_INDEX" val="4"/>
  <p:tag name="KSO_WM_UNIT_PRESET_TEXT_LEN" val="23"/>
  <p:tag name="KSO_WM_DIAGRAM_GROUP_CODE" val="l1-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UNIT_TYPE" val="i"/>
  <p:tag name="KSO_WM_UNIT_ID" val="diagram251_6*i*35"/>
  <p:tag name="KSO_WM_TEMPLATE_CATEGORY" val="diagram"/>
  <p:tag name="KSO_WM_TEMPLATE_INDEX" val="251"/>
  <p:tag name="KSO_WM_UNIT_INDEX" val="35"/>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a"/>
  <p:tag name="KSO_WM_UNIT_INDEX" val="1_6_1"/>
  <p:tag name="KSO_WM_UNIT_ID" val="diagram251_6*l_h_a*1_6_1"/>
  <p:tag name="KSO_WM_UNIT_CLEAR" val="1"/>
  <p:tag name="KSO_WM_UNIT_LAYERLEVEL" val="1_1_1"/>
  <p:tag name="KSO_WM_UNIT_VALUE" val="10"/>
  <p:tag name="KSO_WM_UNIT_HIGHLIGHT" val="0"/>
  <p:tag name="KSO_WM_UNIT_COMPATIBLE" val="0"/>
  <p:tag name="KSO_WM_DIAGRAM_GROUP_CODE" val="l1-1"/>
  <p:tag name="KSO_WM_UNIT_PRESET_TEXT" val="LOREM"/>
  <p:tag name="KSO_WM_UNIT_FILL_FORE_SCHEMECOLOR_INDEX" val="7"/>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51"/>
  <p:tag name="KSO_WM_UNIT_TYPE" val="l_i"/>
  <p:tag name="KSO_WM_UNIT_INDEX" val="1_6"/>
  <p:tag name="KSO_WM_UNIT_ID" val="diagram251_6*l_i*1_6"/>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f"/>
  <p:tag name="KSO_WM_UNIT_INDEX" val="1_6_1"/>
  <p:tag name="KSO_WM_UNIT_ID" val="diagram251_6*l_h_f*1_6_1"/>
  <p:tag name="KSO_WM_UNIT_CLEAR" val="1"/>
  <p:tag name="KSO_WM_UNIT_LAYERLEVEL" val="1_1_1"/>
  <p:tag name="KSO_WM_UNIT_VALUE" val="15"/>
  <p:tag name="KSO_WM_UNIT_HIGHLIGHT" val="0"/>
  <p:tag name="KSO_WM_UNIT_COMPATIBLE" val="0"/>
  <p:tag name="KSO_WM_UNIT_PRESET_TEXT_INDEX" val="4"/>
  <p:tag name="KSO_WM_UNIT_PRESET_TEXT_LEN" val="23"/>
  <p:tag name="KSO_WM_DIAGRAM_GROUP_CODE" val="l1-1"/>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BEAUTIFY_FLAG" val="#wm#"/>
  <p:tag name="KSO_WM_UNIT_TYPE" val="i"/>
  <p:tag name="KSO_WM_UNIT_ID" val="diagram251_6*i*0"/>
  <p:tag name="KSO_WM_TEMPLATE_CATEGORY" val="diagram"/>
  <p:tag name="KSO_WM_TEMPLATE_INDEX" val="251"/>
  <p:tag name="KSO_WM_UNIT_INDEX"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a"/>
  <p:tag name="KSO_WM_UNIT_INDEX" val="1_1_1"/>
  <p:tag name="KSO_WM_UNIT_ID" val="diagram251_6*l_h_a*1_1_1"/>
  <p:tag name="KSO_WM_UNIT_CLEAR" val="1"/>
  <p:tag name="KSO_WM_UNIT_LAYERLEVEL" val="1_1_1"/>
  <p:tag name="KSO_WM_UNIT_VALUE" val="1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51"/>
  <p:tag name="KSO_WM_UNIT_TYPE" val="l_i"/>
  <p:tag name="KSO_WM_UNIT_INDEX" val="1_1"/>
  <p:tag name="KSO_WM_UNIT_ID" val="diagram251_6*l_i*1_1"/>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f"/>
  <p:tag name="KSO_WM_UNIT_INDEX" val="1_1_1"/>
  <p:tag name="KSO_WM_UNIT_ID" val="diagram251_6*l_h_f*1_1_1"/>
  <p:tag name="KSO_WM_UNIT_CLEAR" val="1"/>
  <p:tag name="KSO_WM_UNIT_LAYERLEVEL" val="1_1_1"/>
  <p:tag name="KSO_WM_UNIT_VALUE" val="15"/>
  <p:tag name="KSO_WM_UNIT_HIGHLIGHT" val="0"/>
  <p:tag name="KSO_WM_UNIT_COMPATIBLE" val="0"/>
  <p:tag name="KSO_WM_UNIT_PRESET_TEXT_INDEX" val="4"/>
  <p:tag name="KSO_WM_UNIT_PRESET_TEXT_LEN" val="23"/>
  <p:tag name="KSO_WM_DIAGRAM_GROUP_CODE" val="l1-1"/>
  <p:tag name="KSO_WM_UNIT_TEXT_FILL_FORE_SCHEMECOLOR_INDEX" val="13"/>
  <p:tag name="KSO_WM_UNIT_TEXT_FILL_TYPE" val="1"/>
</p:tagLst>
</file>

<file path=ppt/tags/tag29.xml><?xml version="1.0" encoding="utf-8"?>
<p:tagLst xmlns:p="http://schemas.openxmlformats.org/presentationml/2006/main">
  <p:tag name="KSO_WM_TAG_VERSION" val="1.0"/>
  <p:tag name="KSO_WM_TEMPLATE_CATEGORY" val="diagram"/>
  <p:tag name="KSO_WM_TEMPLATE_INDEX" val="342"/>
  <p:tag name="KSO_WM_UNIT_TYPE" val="l_h_f"/>
  <p:tag name="KSO_WM_UNIT_INDEX" val="1_1_1"/>
  <p:tag name="KSO_WM_UNIT_ID" val="259*l_h_f*1_1_1"/>
  <p:tag name="KSO_WM_UNIT_CLEAR" val="1"/>
  <p:tag name="KSO_WM_UNIT_LAYERLEVEL" val="1_1_1"/>
  <p:tag name="KSO_WM_UNIT_VALUE" val="25"/>
  <p:tag name="KSO_WM_UNIT_HIGHLIGHT" val="0"/>
  <p:tag name="KSO_WM_UNIT_COMPATIBLE" val="0"/>
  <p:tag name="KSO_WM_BEAUTIFY_FLAG" val="#wm#"/>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251"/>
  <p:tag name="KSO_WM_UNIT_TYPE" val="l_i"/>
  <p:tag name="KSO_WM_UNIT_INDEX" val="1_1"/>
  <p:tag name="KSO_WM_UNIT_ID" val="diagram251_6*l_i*1_1"/>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Lst>
</file>

<file path=ppt/tags/tag30.xml><?xml version="1.0" encoding="utf-8"?>
<p:tagLst xmlns:p="http://schemas.openxmlformats.org/presentationml/2006/main">
  <p:tag name="KSO_WM_TAG_VERSION" val="1.0"/>
  <p:tag name="KSO_WM_TEMPLATE_CATEGORY" val="diagram"/>
  <p:tag name="KSO_WM_TEMPLATE_INDEX" val="342"/>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31.xml><?xml version="1.0" encoding="utf-8"?>
<p:tagLst xmlns:p="http://schemas.openxmlformats.org/presentationml/2006/main">
  <p:tag name="KSO_WM_TAG_VERSION" val="1.0"/>
  <p:tag name="KSO_WM_TEMPLATE_CATEGORY" val="diagram"/>
  <p:tag name="KSO_WM_TEMPLATE_INDEX" val="342"/>
  <p:tag name="KSO_WM_UNIT_TYPE" val="l_h_f"/>
  <p:tag name="KSO_WM_UNIT_INDEX" val="1_2_1"/>
  <p:tag name="KSO_WM_UNIT_ID" val="259*l_h_f*1_2_1"/>
  <p:tag name="KSO_WM_UNIT_CLEAR" val="1"/>
  <p:tag name="KSO_WM_UNIT_LAYERLEVEL" val="1_1_1"/>
  <p:tag name="KSO_WM_UNIT_VALUE" val="25"/>
  <p:tag name="KSO_WM_UNIT_HIGHLIGHT" val="0"/>
  <p:tag name="KSO_WM_UNIT_COMPATIBLE" val="0"/>
  <p:tag name="KSO_WM_BEAUTIFY_FLAG" val="#wm#"/>
  <p:tag name="KSO_WM_UNIT_PRESET_TEXT_INDEX" val="4"/>
  <p:tag name="KSO_WM_UNIT_PRESET_TEXT_LEN" val="26"/>
  <p:tag name="KSO_WM_DIAGRAM_GROUP_CODE" val="l1-1"/>
  <p:tag name="KSO_WM_UNIT_LINE_FORE_SCHEMECOLOR_INDEX" val="6"/>
  <p:tag name="KSO_WM_UNIT_LINE_FILL_TYPE" val="2"/>
  <p:tag name="KSO_WM_UNIT_TEXT_FILL_FORE_SCHEMECOLOR_INDEX" val="13"/>
  <p:tag name="KSO_WM_UNIT_TEXT_FILL_TYPE" val="1"/>
</p:tagLst>
</file>

<file path=ppt/tags/tag32.xml><?xml version="1.0" encoding="utf-8"?>
<p:tagLst xmlns:p="http://schemas.openxmlformats.org/presentationml/2006/main">
  <p:tag name="KSO_WM_TAG_VERSION" val="1.0"/>
  <p:tag name="KSO_WM_TEMPLATE_CATEGORY" val="diagram"/>
  <p:tag name="KSO_WM_TEMPLATE_INDEX" val="342"/>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33.xml><?xml version="1.0" encoding="utf-8"?>
<p:tagLst xmlns:p="http://schemas.openxmlformats.org/presentationml/2006/main">
  <p:tag name="KSO_WM_TAG_VERSION" val="1.0"/>
  <p:tag name="KSO_WM_TEMPLATE_CATEGORY" val="diagram"/>
  <p:tag name="KSO_WM_TEMPLATE_INDEX" val="342"/>
  <p:tag name="KSO_WM_UNIT_TYPE" val="l_h_f"/>
  <p:tag name="KSO_WM_UNIT_INDEX" val="1_3_1"/>
  <p:tag name="KSO_WM_UNIT_ID" val="259*l_h_f*1_3_1"/>
  <p:tag name="KSO_WM_UNIT_CLEAR" val="1"/>
  <p:tag name="KSO_WM_UNIT_LAYERLEVEL" val="1_1_1"/>
  <p:tag name="KSO_WM_UNIT_VALUE" val="25"/>
  <p:tag name="KSO_WM_UNIT_HIGHLIGHT" val="0"/>
  <p:tag name="KSO_WM_UNIT_COMPATIBLE" val="0"/>
  <p:tag name="KSO_WM_BEAUTIFY_FLAG" val="#wm#"/>
  <p:tag name="KSO_WM_UNIT_PRESET_TEXT_INDEX" val="4"/>
  <p:tag name="KSO_WM_UNIT_PRESET_TEXT_LEN" val="26"/>
  <p:tag name="KSO_WM_DIAGRAM_GROUP_CODE" val="l1-1"/>
  <p:tag name="KSO_WM_UNIT_LINE_FORE_SCHEMECOLOR_INDEX" val="7"/>
  <p:tag name="KSO_WM_UNIT_LINE_FILL_TYPE" val="2"/>
  <p:tag name="KSO_WM_UNIT_TEXT_FILL_FORE_SCHEMECOLOR_INDEX" val="13"/>
  <p:tag name="KSO_WM_UNIT_TEXT_FILL_TYPE" val="1"/>
</p:tagLst>
</file>

<file path=ppt/tags/tag34.xml><?xml version="1.0" encoding="utf-8"?>
<p:tagLst xmlns:p="http://schemas.openxmlformats.org/presentationml/2006/main">
  <p:tag name="KSO_WM_TAG_VERSION" val="1.0"/>
  <p:tag name="KSO_WM_TEMPLATE_CATEGORY" val="diagram"/>
  <p:tag name="KSO_WM_TEMPLATE_INDEX" val="342"/>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35.xml><?xml version="1.0" encoding="utf-8"?>
<p:tagLst xmlns:p="http://schemas.openxmlformats.org/presentationml/2006/main">
  <p:tag name="KSO_WM_TAG_VERSION" val="1.0"/>
  <p:tag name="KSO_WM_BEAUTIFY_FLAG" val="#wm#"/>
  <p:tag name="KSO_WM_UNIT_TYPE" val="i"/>
  <p:tag name="KSO_WM_UNIT_ID" val="150995201*i*1"/>
  <p:tag name="KSO_WM_TEMPLATE_CATEGORY" val="diagram"/>
  <p:tag name="KSO_WM_TEMPLATE_INDEX" val="537"/>
</p:tagLst>
</file>

<file path=ppt/tags/tag36.xml><?xml version="1.0" encoding="utf-8"?>
<p:tagLst xmlns:p="http://schemas.openxmlformats.org/presentationml/2006/main">
  <p:tag name="KSO_WM_TAG_VERSION" val="1.0"/>
  <p:tag name="KSO_WM_TEMPLATE_CATEGORY" val="diagram"/>
  <p:tag name="KSO_WM_TEMPLATE_INDEX" val="537"/>
  <p:tag name="KSO_WM_UNIT_TYPE" val="m_i"/>
  <p:tag name="KSO_WM_UNIT_INDEX" val="1_1"/>
  <p:tag name="KSO_WM_UNIT_ID" val="257*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3"/>
  <p:tag name="KSO_WM_UNIT_TEXT_FILL_TYPE" val="1"/>
</p:tagLst>
</file>

<file path=ppt/tags/tag37.xml><?xml version="1.0" encoding="utf-8"?>
<p:tagLst xmlns:p="http://schemas.openxmlformats.org/presentationml/2006/main">
  <p:tag name="KSO_WM_TAG_VERSION" val="1.0"/>
  <p:tag name="KSO_WM_TEMPLATE_CATEGORY" val="diagram"/>
  <p:tag name="KSO_WM_TEMPLATE_INDEX" val="537"/>
  <p:tag name="KSO_WM_UNIT_TYPE" val="m_h_f"/>
  <p:tag name="KSO_WM_UNIT_INDEX" val="1_1_1"/>
  <p:tag name="KSO_WM_UNIT_ID" val="257*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38.xml><?xml version="1.0" encoding="utf-8"?>
<p:tagLst xmlns:p="http://schemas.openxmlformats.org/presentationml/2006/main">
  <p:tag name="KSO_WM_TAG_VERSION" val="1.0"/>
  <p:tag name="KSO_WM_BEAUTIFY_FLAG" val="#wm#"/>
  <p:tag name="KSO_WM_UNIT_TYPE" val="i"/>
  <p:tag name="KSO_WM_UNIT_ID" val="150995201*i*6"/>
  <p:tag name="KSO_WM_TEMPLATE_CATEGORY" val="diagram"/>
  <p:tag name="KSO_WM_TEMPLATE_INDEX" val="537"/>
</p:tagLst>
</file>

<file path=ppt/tags/tag39.xml><?xml version="1.0" encoding="utf-8"?>
<p:tagLst xmlns:p="http://schemas.openxmlformats.org/presentationml/2006/main">
  <p:tag name="KSO_WM_TAG_VERSION" val="1.0"/>
  <p:tag name="KSO_WM_TEMPLATE_CATEGORY" val="diagram"/>
  <p:tag name="KSO_WM_TEMPLATE_INDEX" val="537"/>
  <p:tag name="KSO_WM_UNIT_TYPE" val="m_i"/>
  <p:tag name="KSO_WM_UNIT_INDEX" val="1_2"/>
  <p:tag name="KSO_WM_UNIT_ID" val="257*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f"/>
  <p:tag name="KSO_WM_UNIT_INDEX" val="1_1_1"/>
  <p:tag name="KSO_WM_UNIT_ID" val="diagram251_6*l_h_f*1_1_1"/>
  <p:tag name="KSO_WM_UNIT_CLEAR" val="1"/>
  <p:tag name="KSO_WM_UNIT_LAYERLEVEL" val="1_1_1"/>
  <p:tag name="KSO_WM_UNIT_VALUE" val="15"/>
  <p:tag name="KSO_WM_UNIT_HIGHLIGHT" val="0"/>
  <p:tag name="KSO_WM_UNIT_COMPATIBLE" val="0"/>
  <p:tag name="KSO_WM_UNIT_PRESET_TEXT_INDEX" val="4"/>
  <p:tag name="KSO_WM_UNIT_PRESET_TEXT_LEN" val="23"/>
  <p:tag name="KSO_WM_DIAGRAM_GROUP_CODE" val="l1-1"/>
  <p:tag name="KSO_WM_UNIT_TEXT_FILL_FORE_SCHEMECOLOR_INDEX" val="13"/>
  <p:tag name="KSO_WM_UNIT_TEXT_FILL_TYPE" val="1"/>
</p:tagLst>
</file>

<file path=ppt/tags/tag40.xml><?xml version="1.0" encoding="utf-8"?>
<p:tagLst xmlns:p="http://schemas.openxmlformats.org/presentationml/2006/main">
  <p:tag name="KSO_WM_TAG_VERSION" val="1.0"/>
  <p:tag name="KSO_WM_TEMPLATE_CATEGORY" val="diagram"/>
  <p:tag name="KSO_WM_TEMPLATE_INDEX" val="537"/>
  <p:tag name="KSO_WM_UNIT_TYPE" val="m_h_f"/>
  <p:tag name="KSO_WM_UNIT_INDEX" val="1_2_1"/>
  <p:tag name="KSO_WM_UNIT_ID" val="257*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41.xml><?xml version="1.0" encoding="utf-8"?>
<p:tagLst xmlns:p="http://schemas.openxmlformats.org/presentationml/2006/main">
  <p:tag name="KSO_WM_TAG_VERSION" val="1.0"/>
  <p:tag name="KSO_WM_BEAUTIFY_FLAG" val="#wm#"/>
  <p:tag name="KSO_WM_UNIT_TYPE" val="i"/>
  <p:tag name="KSO_WM_UNIT_ID" val="150995201*i*11"/>
  <p:tag name="KSO_WM_TEMPLATE_CATEGORY" val="diagram"/>
  <p:tag name="KSO_WM_TEMPLATE_INDEX" val="537"/>
</p:tagLst>
</file>

<file path=ppt/tags/tag42.xml><?xml version="1.0" encoding="utf-8"?>
<p:tagLst xmlns:p="http://schemas.openxmlformats.org/presentationml/2006/main">
  <p:tag name="KSO_WM_TAG_VERSION" val="1.0"/>
  <p:tag name="KSO_WM_TEMPLATE_CATEGORY" val="diagram"/>
  <p:tag name="KSO_WM_TEMPLATE_INDEX" val="537"/>
  <p:tag name="KSO_WM_UNIT_TYPE" val="m_i"/>
  <p:tag name="KSO_WM_UNIT_INDEX" val="1_3"/>
  <p:tag name="KSO_WM_UNIT_ID" val="257*m_i*1_3"/>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3"/>
  <p:tag name="KSO_WM_UNIT_TEXT_FILL_TYPE" val="1"/>
</p:tagLst>
</file>

<file path=ppt/tags/tag43.xml><?xml version="1.0" encoding="utf-8"?>
<p:tagLst xmlns:p="http://schemas.openxmlformats.org/presentationml/2006/main">
  <p:tag name="KSO_WM_TAG_VERSION" val="1.0"/>
  <p:tag name="KSO_WM_TEMPLATE_CATEGORY" val="diagram"/>
  <p:tag name="KSO_WM_TEMPLATE_INDEX" val="537"/>
  <p:tag name="KSO_WM_UNIT_TYPE" val="m_h_f"/>
  <p:tag name="KSO_WM_UNIT_INDEX" val="1_3_1"/>
  <p:tag name="KSO_WM_UNIT_ID" val="257*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44.xml><?xml version="1.0" encoding="utf-8"?>
<p:tagLst xmlns:p="http://schemas.openxmlformats.org/presentationml/2006/main">
  <p:tag name="KSO_WM_TAG_VERSION" val="1.0"/>
  <p:tag name="KSO_WM_BEAUTIFY_FLAG" val="#wm#"/>
  <p:tag name="KSO_WM_UNIT_TYPE" val="i"/>
  <p:tag name="KSO_WM_UNIT_ID" val="150995201*i*16"/>
  <p:tag name="KSO_WM_TEMPLATE_CATEGORY" val="diagram"/>
  <p:tag name="KSO_WM_TEMPLATE_INDEX" val="537"/>
</p:tagLst>
</file>

<file path=ppt/tags/tag45.xml><?xml version="1.0" encoding="utf-8"?>
<p:tagLst xmlns:p="http://schemas.openxmlformats.org/presentationml/2006/main">
  <p:tag name="KSO_WM_TAG_VERSION" val="1.0"/>
  <p:tag name="KSO_WM_TEMPLATE_CATEGORY" val="diagram"/>
  <p:tag name="KSO_WM_TEMPLATE_INDEX" val="537"/>
  <p:tag name="KSO_WM_UNIT_TYPE" val="m_i"/>
  <p:tag name="KSO_WM_UNIT_INDEX" val="1_4"/>
  <p:tag name="KSO_WM_UNIT_ID" val="257*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3"/>
  <p:tag name="KSO_WM_UNIT_TEXT_FILL_TYPE" val="1"/>
</p:tagLst>
</file>

<file path=ppt/tags/tag46.xml><?xml version="1.0" encoding="utf-8"?>
<p:tagLst xmlns:p="http://schemas.openxmlformats.org/presentationml/2006/main">
  <p:tag name="KSO_WM_TAG_VERSION" val="1.0"/>
  <p:tag name="KSO_WM_TEMPLATE_CATEGORY" val="diagram"/>
  <p:tag name="KSO_WM_TEMPLATE_INDEX" val="537"/>
  <p:tag name="KSO_WM_UNIT_TYPE" val="m_h_f"/>
  <p:tag name="KSO_WM_UNIT_INDEX" val="1_4_1"/>
  <p:tag name="KSO_WM_UNIT_ID" val="257*m_h_f*1_4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47.xml><?xml version="1.0" encoding="utf-8"?>
<p:tagLst xmlns:p="http://schemas.openxmlformats.org/presentationml/2006/main">
  <p:tag name="KSO_WM_TAG_VERSION" val="1.0"/>
  <p:tag name="KSO_WM_BEAUTIFY_FLAG" val="#wm#"/>
  <p:tag name="KSO_WM_UNIT_TYPE" val="i"/>
  <p:tag name="KSO_WM_UNIT_ID" val="150995201*i*21"/>
  <p:tag name="KSO_WM_TEMPLATE_CATEGORY" val="diagram"/>
  <p:tag name="KSO_WM_TEMPLATE_INDEX" val="537"/>
</p:tagLst>
</file>

<file path=ppt/tags/tag48.xml><?xml version="1.0" encoding="utf-8"?>
<p:tagLst xmlns:p="http://schemas.openxmlformats.org/presentationml/2006/main">
  <p:tag name="KSO_WM_TAG_VERSION" val="1.0"/>
  <p:tag name="KSO_WM_TEMPLATE_CATEGORY" val="diagram"/>
  <p:tag name="KSO_WM_TEMPLATE_INDEX" val="537"/>
  <p:tag name="KSO_WM_UNIT_TYPE" val="m_i"/>
  <p:tag name="KSO_WM_UNIT_INDEX" val="1_5"/>
  <p:tag name="KSO_WM_UNIT_ID" val="257*m_i*1_5"/>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3"/>
  <p:tag name="KSO_WM_UNIT_TEXT_FILL_TYPE" val="1"/>
</p:tagLst>
</file>

<file path=ppt/tags/tag49.xml><?xml version="1.0" encoding="utf-8"?>
<p:tagLst xmlns:p="http://schemas.openxmlformats.org/presentationml/2006/main">
  <p:tag name="KSO_WM_TAG_VERSION" val="1.0"/>
  <p:tag name="KSO_WM_TEMPLATE_CATEGORY" val="diagram"/>
  <p:tag name="KSO_WM_TEMPLATE_INDEX" val="537"/>
  <p:tag name="KSO_WM_UNIT_TYPE" val="m_h_f"/>
  <p:tag name="KSO_WM_UNIT_INDEX" val="1_5_1"/>
  <p:tag name="KSO_WM_UNIT_ID" val="257*m_h_f*1_5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TAG_VERSION" val="1.0"/>
  <p:tag name="KSO_WM_BEAUTIFY_FLAG" val="#wm#"/>
  <p:tag name="KSO_WM_UNIT_TYPE" val="i"/>
  <p:tag name="KSO_WM_UNIT_ID" val="diagram251_6*i*7"/>
  <p:tag name="KSO_WM_TEMPLATE_CATEGORY" val="diagram"/>
  <p:tag name="KSO_WM_TEMPLATE_INDEX" val="251"/>
  <p:tag name="KSO_WM_UNIT_INDEX" val="7"/>
</p:tagLst>
</file>

<file path=ppt/tags/tag50.xml><?xml version="1.0" encoding="utf-8"?>
<p:tagLst xmlns:p="http://schemas.openxmlformats.org/presentationml/2006/main">
  <p:tag name="KSO_WM_TAG_VERSION" val="1.0"/>
  <p:tag name="KSO_WM_TEMPLATE_CATEGORY" val="diagram"/>
  <p:tag name="KSO_WM_TEMPLATE_INDEX" val="419"/>
  <p:tag name="KSO_WM_UNIT_TYPE" val="l_h_a"/>
  <p:tag name="KSO_WM_UNIT_INDEX" val="1_1_1"/>
  <p:tag name="KSO_WM_UNIT_ID" val="256*l_h_a*1_1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FILL_FORE_SCHEMECOLOR_INDEX" val="5"/>
  <p:tag name="KSO_WM_UNIT_FILL_TYPE" val="1"/>
  <p:tag name="KSO_WM_UNIT_TEXT_FILL_FORE_SCHEMECOLOR_INDEX" val="14"/>
  <p:tag name="KSO_WM_UNIT_TEXT_FILL_TYPE" val="1"/>
</p:tagLst>
</file>

<file path=ppt/tags/tag51.xml><?xml version="1.0" encoding="utf-8"?>
<p:tagLst xmlns:p="http://schemas.openxmlformats.org/presentationml/2006/main">
  <p:tag name="KSO_WM_TAG_VERSION" val="1.0"/>
  <p:tag name="KSO_WM_TEMPLATE_CATEGORY" val="diagram"/>
  <p:tag name="KSO_WM_TEMPLATE_INDEX" val="419"/>
  <p:tag name="KSO_WM_UNIT_TYPE" val="l_h_a"/>
  <p:tag name="KSO_WM_UNIT_INDEX" val="1_2_1"/>
  <p:tag name="KSO_WM_UNIT_ID" val="256*l_h_a*1_2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FILL_FORE_SCHEMECOLOR_INDEX" val="5"/>
  <p:tag name="KSO_WM_UNIT_FILL_TYPE" val="1"/>
  <p:tag name="KSO_WM_UNIT_TEXT_FILL_FORE_SCHEMECOLOR_INDEX" val="14"/>
  <p:tag name="KSO_WM_UNIT_TEXT_FILL_TYPE" val="1"/>
</p:tagLst>
</file>

<file path=ppt/tags/tag52.xml><?xml version="1.0" encoding="utf-8"?>
<p:tagLst xmlns:p="http://schemas.openxmlformats.org/presentationml/2006/main">
  <p:tag name="KSO_WM_TAG_VERSION" val="1.0"/>
  <p:tag name="KSO_WM_TEMPLATE_CATEGORY" val="diagram"/>
  <p:tag name="KSO_WM_TEMPLATE_INDEX" val="419"/>
  <p:tag name="KSO_WM_UNIT_TYPE" val="l_h_a"/>
  <p:tag name="KSO_WM_UNIT_INDEX" val="1_3_1"/>
  <p:tag name="KSO_WM_UNIT_ID" val="256*l_h_a*1_3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FILL_FORE_SCHEMECOLOR_INDEX" val="5"/>
  <p:tag name="KSO_WM_UNIT_FILL_TYPE" val="1"/>
  <p:tag name="KSO_WM_UNIT_TEXT_FILL_FORE_SCHEMECOLOR_INDEX" val="14"/>
  <p:tag name="KSO_WM_UNIT_TEXT_FILL_TYPE" val="1"/>
</p:tagLst>
</file>

<file path=ppt/tags/tag53.xml><?xml version="1.0" encoding="utf-8"?>
<p:tagLst xmlns:p="http://schemas.openxmlformats.org/presentationml/2006/main">
  <p:tag name="KSO_WM_TAG_VERSION" val="1.0"/>
  <p:tag name="KSO_WM_TEMPLATE_CATEGORY" val="diagram"/>
  <p:tag name="KSO_WM_TEMPLATE_INDEX" val="419"/>
  <p:tag name="KSO_WM_UNIT_TYPE" val="l_h_a"/>
  <p:tag name="KSO_WM_UNIT_INDEX" val="1_4_1"/>
  <p:tag name="KSO_WM_UNIT_ID" val="256*l_h_a*1_4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FILL_FORE_SCHEMECOLOR_INDEX" val="5"/>
  <p:tag name="KSO_WM_UNIT_FILL_TYPE" val="1"/>
  <p:tag name="KSO_WM_UNIT_TEXT_FILL_FORE_SCHEMECOLOR_INDEX" val="14"/>
  <p:tag name="KSO_WM_UNIT_TEXT_FILL_TYPE" val="1"/>
</p:tagLst>
</file>

<file path=ppt/tags/tag54.xml><?xml version="1.0" encoding="utf-8"?>
<p:tagLst xmlns:p="http://schemas.openxmlformats.org/presentationml/2006/main">
  <p:tag name="KSO_WM_TAG_VERSION" val="1.0"/>
  <p:tag name="KSO_WM_TEMPLATE_CATEGORY" val="diagram"/>
  <p:tag name="KSO_WM_TEMPLATE_INDEX" val="419"/>
  <p:tag name="KSO_WM_UNIT_TYPE" val="l_h_a"/>
  <p:tag name="KSO_WM_UNIT_INDEX" val="1_5_1"/>
  <p:tag name="KSO_WM_UNIT_ID" val="256*l_h_a*1_5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FILL_FORE_SCHEMECOLOR_INDEX" val="5"/>
  <p:tag name="KSO_WM_UNIT_FILL_TYPE" val="1"/>
  <p:tag name="KSO_WM_UNIT_TEXT_FILL_FORE_SCHEMECOLOR_INDEX" val="14"/>
  <p:tag name="KSO_WM_UNIT_TEXT_FILL_TYPE" val="1"/>
</p:tagLst>
</file>

<file path=ppt/tags/tag55.xml><?xml version="1.0" encoding="utf-8"?>
<p:tagLst xmlns:p="http://schemas.openxmlformats.org/presentationml/2006/main">
  <p:tag name="KSO_WM_TAG_VERSION" val="1.0"/>
  <p:tag name="KSO_WM_TEMPLATE_CATEGORY" val="diagram"/>
  <p:tag name="KSO_WM_TEMPLATE_INDEX" val="419"/>
  <p:tag name="KSO_WM_UNIT_TYPE" val="l_h_a"/>
  <p:tag name="KSO_WM_UNIT_INDEX" val="1_6_1"/>
  <p:tag name="KSO_WM_UNIT_ID" val="256*l_h_a*1_6_1"/>
  <p:tag name="KSO_WM_UNIT_CLEAR" val="1"/>
  <p:tag name="KSO_WM_UNIT_LAYERLEVEL" val="1_1_1"/>
  <p:tag name="KSO_WM_UNIT_VALUE" val="7"/>
  <p:tag name="KSO_WM_UNIT_HIGHLIGHT" val="0"/>
  <p:tag name="KSO_WM_UNIT_COMPATIBLE" val="0"/>
  <p:tag name="KSO_WM_BEAUTIFY_FLAG" val="#wm#"/>
  <p:tag name="KSO_WM_UNIT_PRESET_TEXT_INDEX" val="3"/>
  <p:tag name="KSO_WM_UNIT_PRESET_TEXT_LEN" val="12"/>
  <p:tag name="KSO_WM_DIAGRAM_GROUP_CODE" val="l1-1"/>
  <p:tag name="KSO_WM_UNIT_FILL_FORE_SCHEMECOLOR_INDEX" val="5"/>
  <p:tag name="KSO_WM_UNIT_FILL_TYPE" val="1"/>
  <p:tag name="KSO_WM_UNIT_TEXT_FILL_FORE_SCHEMECOLOR_INDEX" val="14"/>
  <p:tag name="KSO_WM_UNIT_TEXT_FILL_TYPE" val="1"/>
</p:tagLst>
</file>

<file path=ppt/tags/tag56.xml><?xml version="1.0" encoding="utf-8"?>
<p:tagLst xmlns:p="http://schemas.openxmlformats.org/presentationml/2006/main">
  <p:tag name="KSO_WM_TAG_VERSION" val="1.0"/>
  <p:tag name="KSO_WM_TEMPLATE_CATEGORY" val="diagram"/>
  <p:tag name="KSO_WM_TEMPLATE_INDEX" val="419"/>
  <p:tag name="KSO_WM_UNIT_TYPE" val="l_h_f"/>
  <p:tag name="KSO_WM_UNIT_INDEX" val="1_1_1"/>
  <p:tag name="KSO_WM_UNIT_ID" val="256*l_h_f*1_1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57.xml><?xml version="1.0" encoding="utf-8"?>
<p:tagLst xmlns:p="http://schemas.openxmlformats.org/presentationml/2006/main">
  <p:tag name="KSO_WM_TAG_VERSION" val="1.0"/>
  <p:tag name="KSO_WM_TEMPLATE_CATEGORY" val="diagram"/>
  <p:tag name="KSO_WM_TEMPLATE_INDEX" val="419"/>
  <p:tag name="KSO_WM_UNIT_TYPE" val="l_i"/>
  <p:tag name="KSO_WM_UNIT_INDEX" val="1_1"/>
  <p:tag name="KSO_WM_UNIT_ID" val="256*l_i*1_1"/>
  <p:tag name="KSO_WM_UNIT_CLEAR" val="1"/>
  <p:tag name="KSO_WM_UNIT_LAYERLEVEL" val="1_1"/>
  <p:tag name="KSO_WM_BEAUTIFY_FLAG" val="#wm#"/>
  <p:tag name="KSO_WM_DIAGRAM_GROUP_CODE" val="l1-1"/>
</p:tagLst>
</file>

<file path=ppt/tags/tag58.xml><?xml version="1.0" encoding="utf-8"?>
<p:tagLst xmlns:p="http://schemas.openxmlformats.org/presentationml/2006/main">
  <p:tag name="KSO_WM_TAG_VERSION" val="1.0"/>
  <p:tag name="KSO_WM_TEMPLATE_CATEGORY" val="diagram"/>
  <p:tag name="KSO_WM_TEMPLATE_INDEX" val="419"/>
  <p:tag name="KSO_WM_UNIT_TYPE" val="l_h_f"/>
  <p:tag name="KSO_WM_UNIT_INDEX" val="1_2_1"/>
  <p:tag name="KSO_WM_UNIT_ID" val="256*l_h_f*1_2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59.xml><?xml version="1.0" encoding="utf-8"?>
<p:tagLst xmlns:p="http://schemas.openxmlformats.org/presentationml/2006/main">
  <p:tag name="KSO_WM_TAG_VERSION" val="1.0"/>
  <p:tag name="KSO_WM_TEMPLATE_CATEGORY" val="diagram"/>
  <p:tag name="KSO_WM_TEMPLATE_INDEX" val="419"/>
  <p:tag name="KSO_WM_UNIT_TYPE" val="l_i"/>
  <p:tag name="KSO_WM_UNIT_INDEX" val="1_2"/>
  <p:tag name="KSO_WM_UNIT_ID" val="256*l_i*1_2"/>
  <p:tag name="KSO_WM_UNIT_CLEAR" val="1"/>
  <p:tag name="KSO_WM_UNIT_LAYERLEVEL" val="1_1"/>
  <p:tag name="KSO_WM_BEAUTIFY_FLAG" val="#wm#"/>
  <p:tag name="KSO_WM_DIAGRAM_GROUP_CODE" val="l1-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a"/>
  <p:tag name="KSO_WM_UNIT_INDEX" val="1_2_1"/>
  <p:tag name="KSO_WM_UNIT_ID" val="diagram251_6*l_h_a*1_2_1"/>
  <p:tag name="KSO_WM_UNIT_CLEAR" val="1"/>
  <p:tag name="KSO_WM_UNIT_LAYERLEVEL" val="1_1_1"/>
  <p:tag name="KSO_WM_UNIT_VALUE" val="10"/>
  <p:tag name="KSO_WM_UNIT_HIGHLIGHT" val="0"/>
  <p:tag name="KSO_WM_UNIT_COMPATIBLE" val="0"/>
  <p:tag name="KSO_WM_DIAGRAM_GROUP_CODE" val="l1-1"/>
  <p:tag name="KSO_WM_UNIT_PRESET_TEXT" val="LOREM"/>
  <p:tag name="KSO_WM_UNIT_FILL_FORE_SCHEMECOLOR_INDEX" val="6"/>
  <p:tag name="KSO_WM_UNIT_FILL_TYPE" val="1"/>
  <p:tag name="KSO_WM_UNIT_TEXT_FILL_FORE_SCHEMECOLOR_INDEX" val="14"/>
  <p:tag name="KSO_WM_UNIT_TEXT_FILL_TYPE" val="1"/>
</p:tagLst>
</file>

<file path=ppt/tags/tag60.xml><?xml version="1.0" encoding="utf-8"?>
<p:tagLst xmlns:p="http://schemas.openxmlformats.org/presentationml/2006/main">
  <p:tag name="KSO_WM_TAG_VERSION" val="1.0"/>
  <p:tag name="KSO_WM_TEMPLATE_CATEGORY" val="diagram"/>
  <p:tag name="KSO_WM_TEMPLATE_INDEX" val="419"/>
  <p:tag name="KSO_WM_UNIT_TYPE" val="l_h_f"/>
  <p:tag name="KSO_WM_UNIT_INDEX" val="1_3_1"/>
  <p:tag name="KSO_WM_UNIT_ID" val="256*l_h_f*1_3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61.xml><?xml version="1.0" encoding="utf-8"?>
<p:tagLst xmlns:p="http://schemas.openxmlformats.org/presentationml/2006/main">
  <p:tag name="KSO_WM_TAG_VERSION" val="1.0"/>
  <p:tag name="KSO_WM_TEMPLATE_CATEGORY" val="diagram"/>
  <p:tag name="KSO_WM_TEMPLATE_INDEX" val="419"/>
  <p:tag name="KSO_WM_UNIT_TYPE" val="l_i"/>
  <p:tag name="KSO_WM_UNIT_INDEX" val="1_3"/>
  <p:tag name="KSO_WM_UNIT_ID" val="256*l_i*1_3"/>
  <p:tag name="KSO_WM_UNIT_CLEAR" val="1"/>
  <p:tag name="KSO_WM_UNIT_LAYERLEVEL" val="1_1"/>
  <p:tag name="KSO_WM_BEAUTIFY_FLAG" val="#wm#"/>
  <p:tag name="KSO_WM_DIAGRAM_GROUP_CODE" val="l1-1"/>
</p:tagLst>
</file>

<file path=ppt/tags/tag62.xml><?xml version="1.0" encoding="utf-8"?>
<p:tagLst xmlns:p="http://schemas.openxmlformats.org/presentationml/2006/main">
  <p:tag name="KSO_WM_TAG_VERSION" val="1.0"/>
  <p:tag name="KSO_WM_TEMPLATE_CATEGORY" val="diagram"/>
  <p:tag name="KSO_WM_TEMPLATE_INDEX" val="419"/>
  <p:tag name="KSO_WM_UNIT_TYPE" val="l_h_f"/>
  <p:tag name="KSO_WM_UNIT_INDEX" val="1_4_1"/>
  <p:tag name="KSO_WM_UNIT_ID" val="256*l_h_f*1_4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63.xml><?xml version="1.0" encoding="utf-8"?>
<p:tagLst xmlns:p="http://schemas.openxmlformats.org/presentationml/2006/main">
  <p:tag name="KSO_WM_TAG_VERSION" val="1.0"/>
  <p:tag name="KSO_WM_TEMPLATE_CATEGORY" val="diagram"/>
  <p:tag name="KSO_WM_TEMPLATE_INDEX" val="419"/>
  <p:tag name="KSO_WM_UNIT_TYPE" val="l_i"/>
  <p:tag name="KSO_WM_UNIT_INDEX" val="1_4"/>
  <p:tag name="KSO_WM_UNIT_ID" val="256*l_i*1_4"/>
  <p:tag name="KSO_WM_UNIT_CLEAR" val="1"/>
  <p:tag name="KSO_WM_UNIT_LAYERLEVEL" val="1_1"/>
  <p:tag name="KSO_WM_BEAUTIFY_FLAG" val="#wm#"/>
  <p:tag name="KSO_WM_DIAGRAM_GROUP_CODE" val="l1-1"/>
</p:tagLst>
</file>

<file path=ppt/tags/tag64.xml><?xml version="1.0" encoding="utf-8"?>
<p:tagLst xmlns:p="http://schemas.openxmlformats.org/presentationml/2006/main">
  <p:tag name="KSO_WM_TAG_VERSION" val="1.0"/>
  <p:tag name="KSO_WM_TEMPLATE_CATEGORY" val="diagram"/>
  <p:tag name="KSO_WM_TEMPLATE_INDEX" val="419"/>
  <p:tag name="KSO_WM_UNIT_TYPE" val="l_h_f"/>
  <p:tag name="KSO_WM_UNIT_INDEX" val="1_5_1"/>
  <p:tag name="KSO_WM_UNIT_ID" val="256*l_h_f*1_5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65.xml><?xml version="1.0" encoding="utf-8"?>
<p:tagLst xmlns:p="http://schemas.openxmlformats.org/presentationml/2006/main">
  <p:tag name="KSO_WM_TAG_VERSION" val="1.0"/>
  <p:tag name="KSO_WM_TEMPLATE_CATEGORY" val="diagram"/>
  <p:tag name="KSO_WM_TEMPLATE_INDEX" val="419"/>
  <p:tag name="KSO_WM_UNIT_TYPE" val="l_i"/>
  <p:tag name="KSO_WM_UNIT_INDEX" val="1_5"/>
  <p:tag name="KSO_WM_UNIT_ID" val="256*l_i*1_5"/>
  <p:tag name="KSO_WM_UNIT_CLEAR" val="1"/>
  <p:tag name="KSO_WM_UNIT_LAYERLEVEL" val="1_1"/>
  <p:tag name="KSO_WM_BEAUTIFY_FLAG" val="#wm#"/>
  <p:tag name="KSO_WM_DIAGRAM_GROUP_CODE" val="l1-1"/>
</p:tagLst>
</file>

<file path=ppt/tags/tag66.xml><?xml version="1.0" encoding="utf-8"?>
<p:tagLst xmlns:p="http://schemas.openxmlformats.org/presentationml/2006/main">
  <p:tag name="KSO_WM_TAG_VERSION" val="1.0"/>
  <p:tag name="KSO_WM_TEMPLATE_CATEGORY" val="diagram"/>
  <p:tag name="KSO_WM_TEMPLATE_INDEX" val="419"/>
  <p:tag name="KSO_WM_UNIT_TYPE" val="l_h_f"/>
  <p:tag name="KSO_WM_UNIT_INDEX" val="1_6_1"/>
  <p:tag name="KSO_WM_UNIT_ID" val="256*l_h_f*1_6_1"/>
  <p:tag name="KSO_WM_UNIT_CLEAR" val="1"/>
  <p:tag name="KSO_WM_UNIT_LAYERLEVEL" val="1_1_1"/>
  <p:tag name="KSO_WM_UNIT_VALUE" val="20"/>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67.xml><?xml version="1.0" encoding="utf-8"?>
<p:tagLst xmlns:p="http://schemas.openxmlformats.org/presentationml/2006/main">
  <p:tag name="KSO_WM_TAG_VERSION" val="1.0"/>
  <p:tag name="KSO_WM_TEMPLATE_CATEGORY" val="diagram"/>
  <p:tag name="KSO_WM_TEMPLATE_INDEX" val="419"/>
  <p:tag name="KSO_WM_UNIT_TYPE" val="l_i"/>
  <p:tag name="KSO_WM_UNIT_INDEX" val="1_6"/>
  <p:tag name="KSO_WM_UNIT_ID" val="256*l_i*1_6"/>
  <p:tag name="KSO_WM_UNIT_CLEAR" val="1"/>
  <p:tag name="KSO_WM_UNIT_LAYERLEVEL" val="1_1"/>
  <p:tag name="KSO_WM_BEAUTIFY_FLAG" val="#wm#"/>
  <p:tag name="KSO_WM_DIAGRAM_GROUP_CODE" val="l1-1"/>
</p:tagLst>
</file>

<file path=ppt/tags/tag68.xml><?xml version="1.0" encoding="utf-8"?>
<p:tagLst xmlns:p="http://schemas.openxmlformats.org/presentationml/2006/main">
  <p:tag name="KSO_WM_TAG_VERSION" val="1.0"/>
  <p:tag name="KSO_WM_TEMPLATE_CATEGORY" val="diagram"/>
  <p:tag name="KSO_WM_TEMPLATE_INDEX" val="419"/>
  <p:tag name="KSO_WM_UNIT_TYPE" val="l_i"/>
  <p:tag name="KSO_WM_UNIT_INDEX" val="1_7"/>
  <p:tag name="KSO_WM_UNIT_ID" val="256*l_i*1_7"/>
  <p:tag name="KSO_WM_UNIT_CLEAR" val="1"/>
  <p:tag name="KSO_WM_UNIT_LAYERLEVEL" val="1_1"/>
  <p:tag name="KSO_WM_BEAUTIFY_FLAG" val="#wm#"/>
  <p:tag name="KSO_WM_DIAGRAM_GROUP_CODE" val="l1-1"/>
</p:tagLst>
</file>

<file path=ppt/tags/tag7.xml><?xml version="1.0" encoding="utf-8"?>
<p:tagLst xmlns:p="http://schemas.openxmlformats.org/presentationml/2006/main">
  <p:tag name="KSO_WM_TAG_VERSION" val="1.0"/>
  <p:tag name="KSO_WM_BEAUTIFY_FLAG" val="#wm#"/>
  <p:tag name="KSO_WM_TEMPLATE_CATEGORY" val="diagram"/>
  <p:tag name="KSO_WM_TEMPLATE_INDEX" val="251"/>
  <p:tag name="KSO_WM_UNIT_TYPE" val="l_i"/>
  <p:tag name="KSO_WM_UNIT_INDEX" val="1_2"/>
  <p:tag name="KSO_WM_UNIT_ID" val="diagram251_6*l_i*1_2"/>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51"/>
  <p:tag name="KSO_WM_UNIT_TYPE" val="l_h_f"/>
  <p:tag name="KSO_WM_UNIT_INDEX" val="1_2_1"/>
  <p:tag name="KSO_WM_UNIT_ID" val="diagram251_6*l_h_f*1_2_1"/>
  <p:tag name="KSO_WM_UNIT_CLEAR" val="1"/>
  <p:tag name="KSO_WM_UNIT_LAYERLEVEL" val="1_1_1"/>
  <p:tag name="KSO_WM_UNIT_VALUE" val="15"/>
  <p:tag name="KSO_WM_UNIT_HIGHLIGHT" val="0"/>
  <p:tag name="KSO_WM_UNIT_COMPATIBLE" val="0"/>
  <p:tag name="KSO_WM_UNIT_PRESET_TEXT_INDEX" val="4"/>
  <p:tag name="KSO_WM_UNIT_PRESET_TEXT_LEN" val="23"/>
  <p:tag name="KSO_WM_DIAGRAM_GROUP_CODE" val="l1-1"/>
  <p:tag name="KSO_WM_UNIT_TEXT_FILL_FORE_SCHEMECOLOR_INDEX" val="13"/>
  <p:tag name="KSO_WM_UNIT_TEXT_FILL_TYPE" val="1"/>
</p:tagLst>
</file>

<file path=ppt/tags/tag9.xml><?xml version="1.0" encoding="utf-8"?>
<p:tagLst xmlns:p="http://schemas.openxmlformats.org/presentationml/2006/main">
  <p:tag name="KSO_WM_TAG_VERSION" val="1.0"/>
  <p:tag name="KSO_WM_BEAUTIFY_FLAG" val="#wm#"/>
  <p:tag name="KSO_WM_UNIT_TYPE" val="i"/>
  <p:tag name="KSO_WM_UNIT_ID" val="diagram251_6*i*14"/>
  <p:tag name="KSO_WM_TEMPLATE_CATEGORY" val="diagram"/>
  <p:tag name="KSO_WM_TEMPLATE_INDEX" val="251"/>
  <p:tag name="KSO_WM_UNIT_INDEX" val="14"/>
</p:tagLst>
</file>

<file path=ppt/theme/theme1.xml><?xml version="1.0" encoding="utf-8"?>
<a:theme xmlns:a="http://schemas.openxmlformats.org/drawingml/2006/main" name="商务型PPT模板">
  <a:themeElements>
    <a:clrScheme name="">
      <a:dk1>
        <a:srgbClr val="17347D"/>
      </a:dk1>
      <a:lt1>
        <a:srgbClr val="FFFFFF"/>
      </a:lt1>
      <a:dk2>
        <a:srgbClr val="3366CC"/>
      </a:dk2>
      <a:lt2>
        <a:srgbClr val="DDDDDD"/>
      </a:lt2>
      <a:accent1>
        <a:srgbClr val="77B7E7"/>
      </a:accent1>
      <a:accent2>
        <a:srgbClr val="45AB7D"/>
      </a:accent2>
      <a:accent3>
        <a:srgbClr val="FFFFFF"/>
      </a:accent3>
      <a:accent4>
        <a:srgbClr val="122B6B"/>
      </a:accent4>
      <a:accent5>
        <a:srgbClr val="BED7F1"/>
      </a:accent5>
      <a:accent6>
        <a:srgbClr val="3D9970"/>
      </a:accent6>
      <a:hlink>
        <a:srgbClr val="9999FF"/>
      </a:hlink>
      <a:folHlink>
        <a:srgbClr val="969696"/>
      </a:folHlink>
    </a:clrScheme>
    <a:fontScheme nam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1B525F"/>
        </a:dk1>
        <a:lt1>
          <a:srgbClr val="FFFFFF"/>
        </a:lt1>
        <a:dk2>
          <a:srgbClr val="339966"/>
        </a:dk2>
        <a:lt2>
          <a:srgbClr val="DDDDDD"/>
        </a:lt2>
        <a:accent1>
          <a:srgbClr val="C5BA6B"/>
        </a:accent1>
        <a:accent2>
          <a:srgbClr val="669900"/>
        </a:accent2>
        <a:accent3>
          <a:srgbClr val="FFFFFF"/>
        </a:accent3>
        <a:accent4>
          <a:srgbClr val="154551"/>
        </a:accent4>
        <a:accent5>
          <a:srgbClr val="DED9BA"/>
        </a:accent5>
        <a:accent6>
          <a:srgbClr val="5B89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5BA"/>
        </a:accent5>
        <a:accent6>
          <a:srgbClr val="0089E5"/>
        </a:accent6>
        <a:hlink>
          <a:srgbClr val="A0963C"/>
        </a:hlink>
        <a:folHlink>
          <a:srgbClr val="A0963C"/>
        </a:folHlink>
      </a:clrScheme>
      <a:clrMap bg1="lt1" tx1="dk1" bg2="lt2" tx2="dk2" accent1="accent1" accent2="accent2" accent3="accent3" accent4="accent4" accent5="accent5" accent6="accent6" hlink="hlink" folHlink="folHlink"/>
    </a:extraClrScheme>
    <a:extraClrScheme>
      <a:clrScheme name="">
        <a:dk1>
          <a:srgbClr val="17347D"/>
        </a:dk1>
        <a:lt1>
          <a:srgbClr val="FFFFFF"/>
        </a:lt1>
        <a:dk2>
          <a:srgbClr val="3366CC"/>
        </a:dk2>
        <a:lt2>
          <a:srgbClr val="DDDDDD"/>
        </a:lt2>
        <a:accent1>
          <a:srgbClr val="77B7E7"/>
        </a:accent1>
        <a:accent2>
          <a:srgbClr val="45AB7D"/>
        </a:accent2>
        <a:accent3>
          <a:srgbClr val="FFFFFF"/>
        </a:accent3>
        <a:accent4>
          <a:srgbClr val="122B6B"/>
        </a:accent4>
        <a:accent5>
          <a:srgbClr val="BED7F1"/>
        </a:accent5>
        <a:accent6>
          <a:srgbClr val="3D997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商务型PPT模板">
  <a:themeElements>
    <a:clrScheme name="">
      <a:dk1>
        <a:srgbClr val="17347D"/>
      </a:dk1>
      <a:lt1>
        <a:srgbClr val="FFFFFF"/>
      </a:lt1>
      <a:dk2>
        <a:srgbClr val="3366CC"/>
      </a:dk2>
      <a:lt2>
        <a:srgbClr val="DDDDDD"/>
      </a:lt2>
      <a:accent1>
        <a:srgbClr val="77B7E7"/>
      </a:accent1>
      <a:accent2>
        <a:srgbClr val="45AB7D"/>
      </a:accent2>
      <a:accent3>
        <a:srgbClr val="FFFFFF"/>
      </a:accent3>
      <a:accent4>
        <a:srgbClr val="122B6B"/>
      </a:accent4>
      <a:accent5>
        <a:srgbClr val="BED7F1"/>
      </a:accent5>
      <a:accent6>
        <a:srgbClr val="3D9970"/>
      </a:accent6>
      <a:hlink>
        <a:srgbClr val="9999FF"/>
      </a:hlink>
      <a:folHlink>
        <a:srgbClr val="969696"/>
      </a:folHlink>
    </a:clrScheme>
    <a:fontScheme nam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1B525F"/>
        </a:dk1>
        <a:lt1>
          <a:srgbClr val="FFFFFF"/>
        </a:lt1>
        <a:dk2>
          <a:srgbClr val="339966"/>
        </a:dk2>
        <a:lt2>
          <a:srgbClr val="DDDDDD"/>
        </a:lt2>
        <a:accent1>
          <a:srgbClr val="C5BA6B"/>
        </a:accent1>
        <a:accent2>
          <a:srgbClr val="669900"/>
        </a:accent2>
        <a:accent3>
          <a:srgbClr val="FFFFFF"/>
        </a:accent3>
        <a:accent4>
          <a:srgbClr val="154551"/>
        </a:accent4>
        <a:accent5>
          <a:srgbClr val="DED9BA"/>
        </a:accent5>
        <a:accent6>
          <a:srgbClr val="5B8900"/>
        </a:accent6>
        <a:hlink>
          <a:srgbClr val="E57C4D"/>
        </a:hlink>
        <a:folHlink>
          <a:srgbClr val="969696"/>
        </a:folHlink>
      </a:clrScheme>
      <a:clrMap bg1="lt1" tx1="dk1" bg2="lt2" tx2="dk2" accent1="accent1" accent2="accent2" accent3="accent3" accent4="accent4" accent5="accent5" accent6="accent6" hlink="hlink" folHlink="folHlink"/>
    </a:extraClrScheme>
    <a:extraClrScheme>
      <a:clrScheme name="">
        <a:dk1>
          <a:srgbClr val="191961"/>
        </a:dk1>
        <a:lt1>
          <a:srgbClr val="FFFFFF"/>
        </a:lt1>
        <a:dk2>
          <a:srgbClr val="5D4CDC"/>
        </a:dk2>
        <a:lt2>
          <a:srgbClr val="DDDDDD"/>
        </a:lt2>
        <a:accent1>
          <a:srgbClr val="31B36C"/>
        </a:accent1>
        <a:accent2>
          <a:srgbClr val="0099FF"/>
        </a:accent2>
        <a:accent3>
          <a:srgbClr val="FFFFFF"/>
        </a:accent3>
        <a:accent4>
          <a:srgbClr val="141452"/>
        </a:accent4>
        <a:accent5>
          <a:srgbClr val="ADD5BA"/>
        </a:accent5>
        <a:accent6>
          <a:srgbClr val="0089E5"/>
        </a:accent6>
        <a:hlink>
          <a:srgbClr val="A0963C"/>
        </a:hlink>
        <a:folHlink>
          <a:srgbClr val="A0963C"/>
        </a:folHlink>
      </a:clrScheme>
      <a:clrMap bg1="lt1" tx1="dk1" bg2="lt2" tx2="dk2" accent1="accent1" accent2="accent2" accent3="accent3" accent4="accent4" accent5="accent5" accent6="accent6" hlink="hlink" folHlink="folHlink"/>
    </a:extraClrScheme>
    <a:extraClrScheme>
      <a:clrScheme name="">
        <a:dk1>
          <a:srgbClr val="17347D"/>
        </a:dk1>
        <a:lt1>
          <a:srgbClr val="FFFFFF"/>
        </a:lt1>
        <a:dk2>
          <a:srgbClr val="3366CC"/>
        </a:dk2>
        <a:lt2>
          <a:srgbClr val="DDDDDD"/>
        </a:lt2>
        <a:accent1>
          <a:srgbClr val="77B7E7"/>
        </a:accent1>
        <a:accent2>
          <a:srgbClr val="45AB7D"/>
        </a:accent2>
        <a:accent3>
          <a:srgbClr val="FFFFFF"/>
        </a:accent3>
        <a:accent4>
          <a:srgbClr val="122B6B"/>
        </a:accent4>
        <a:accent5>
          <a:srgbClr val="BED7F1"/>
        </a:accent5>
        <a:accent6>
          <a:srgbClr val="3D997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11847</Words>
  <Application>WPS 演示</Application>
  <PresentationFormat>在屏幕上显示</PresentationFormat>
  <Paragraphs>1482</Paragraphs>
  <Slides>63</Slides>
  <Notes>2</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5</vt:i4>
      </vt:variant>
      <vt:variant>
        <vt:lpstr>幻灯片标题</vt:lpstr>
      </vt:variant>
      <vt:variant>
        <vt:i4>63</vt:i4>
      </vt:variant>
    </vt:vector>
  </HeadingPairs>
  <TitlesOfParts>
    <vt:vector size="84" baseType="lpstr">
      <vt:lpstr>Arial</vt:lpstr>
      <vt:lpstr>宋体</vt:lpstr>
      <vt:lpstr>Wingdings</vt:lpstr>
      <vt:lpstr>Verdana</vt:lpstr>
      <vt:lpstr>楷体_GB2312</vt:lpstr>
      <vt:lpstr>新宋体</vt:lpstr>
      <vt:lpstr>Calibri Light</vt:lpstr>
      <vt:lpstr>微软雅黑</vt:lpstr>
      <vt:lpstr>楷体</vt:lpstr>
      <vt:lpstr>黑体</vt:lpstr>
      <vt:lpstr>Arial Unicode MS</vt:lpstr>
      <vt:lpstr>仿宋_GB2312</vt:lpstr>
      <vt:lpstr>仿宋</vt:lpstr>
      <vt:lpstr>华文楷体</vt:lpstr>
      <vt:lpstr>商务型PPT模板</vt:lpstr>
      <vt:lpstr>1_商务型PPT模板</vt:lpstr>
      <vt:lpstr>MSGraph.Chart.8</vt:lpstr>
      <vt:lpstr>MSGraph.Chart.8</vt:lpstr>
      <vt:lpstr>MSGraph.Chart.8</vt:lpstr>
      <vt:lpstr>MS_ClipArt_Gallery.2</vt:lpstr>
      <vt:lpstr>MS_ClipArt_Gallery.2</vt:lpstr>
      <vt:lpstr>工程造价控制 </vt:lpstr>
      <vt:lpstr>PowerPoint 演示文稿</vt:lpstr>
      <vt:lpstr>PowerPoint 演示文稿</vt:lpstr>
      <vt:lpstr>PowerPoint 演示文稿</vt:lpstr>
      <vt:lpstr>Hot Tip</vt:lpstr>
      <vt:lpstr>Hot Tip</vt:lpstr>
      <vt:lpstr>Hot Tip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Hot Tip</vt:lpstr>
      <vt:lpstr>Hot Tip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一、教案头</vt:lpstr>
      <vt:lpstr>一、教案头</vt:lpstr>
      <vt:lpstr>PowerPoint 演示文稿</vt:lpstr>
      <vt:lpstr>PowerPoint 演示文稿</vt:lpstr>
      <vt:lpstr>PowerPoint 演示文稿</vt:lpstr>
      <vt:lpstr>四、教学实施</vt:lpstr>
      <vt:lpstr>四、教学实施</vt:lpstr>
      <vt:lpstr>四、教学实施</vt:lpstr>
      <vt:lpstr>四、教学实施</vt:lpstr>
      <vt:lpstr>四、教学实施</vt:lpstr>
      <vt:lpstr>四、教学实施</vt:lpstr>
      <vt:lpstr>四、教学实施</vt:lpstr>
      <vt:lpstr>四、教学实施</vt:lpstr>
      <vt:lpstr>四、教学实施</vt:lpstr>
      <vt:lpstr>PowerPoint 演示文稿</vt:lpstr>
      <vt:lpstr>四、教学实施</vt:lpstr>
      <vt:lpstr>PowerPoint 演示文稿</vt:lpstr>
      <vt:lpstr>四、教学实施</vt:lpstr>
      <vt:lpstr>PowerPoint 演示文稿</vt:lpstr>
      <vt:lpstr>四、教学实施</vt:lpstr>
      <vt:lpstr>四、教学实施</vt:lpstr>
      <vt:lpstr>四、教学实施</vt:lpstr>
      <vt:lpstr>PowerPoint 演示文稿</vt:lpstr>
      <vt:lpstr>四、教学实施</vt:lpstr>
      <vt:lpstr>PowerPoint 演示文稿</vt:lpstr>
      <vt:lpstr>四、教学实施</vt:lpstr>
      <vt:lpstr>四、教学实施</vt:lpstr>
      <vt:lpstr>PowerPoint 演示文稿</vt:lpstr>
      <vt:lpstr>PowerPoint 演示文稿</vt:lpstr>
      <vt:lpstr>二、教学设计</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微软用户</dc:creator>
  <cp:lastModifiedBy>小霞</cp:lastModifiedBy>
  <cp:revision>147</cp:revision>
  <dcterms:created xsi:type="dcterms:W3CDTF">2007-12-11T08:48:00Z</dcterms:created>
  <dcterms:modified xsi:type="dcterms:W3CDTF">2020-08-21T13:02:32Z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2052-11.1.0.9341</vt:lpwstr>
  </property>
</Properties>
</file>