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2" r:id="rId6"/>
    <p:sldId id="263" r:id="rId7"/>
    <p:sldId id="264" r:id="rId8"/>
    <p:sldId id="270" r:id="rId9"/>
    <p:sldId id="269" r:id="rId10"/>
    <p:sldId id="268" r:id="rId11"/>
    <p:sldId id="267" r:id="rId12"/>
    <p:sldId id="265" r:id="rId13"/>
    <p:sldId id="271" r:id="rId14"/>
    <p:sldId id="272" r:id="rId15"/>
    <p:sldId id="273" r:id="rId1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10.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意大利食物或成-背景与新鲜蔬菜，-pa-83593204"/>
          <p:cNvPicPr>
            <a:picLocks noChangeAspect="1"/>
          </p:cNvPicPr>
          <p:nvPr/>
        </p:nvPicPr>
        <p:blipFill>
          <a:blip r:embed="rId1"/>
          <a:stretch>
            <a:fillRect/>
          </a:stretch>
        </p:blipFill>
        <p:spPr>
          <a:xfrm>
            <a:off x="-17145" y="-8890"/>
            <a:ext cx="12226290" cy="6875780"/>
          </a:xfrm>
          <a:prstGeom prst="rect">
            <a:avLst/>
          </a:prstGeom>
        </p:spPr>
      </p:pic>
      <p:sp>
        <p:nvSpPr>
          <p:cNvPr id="6" name="矩形 5"/>
          <p:cNvSpPr/>
          <p:nvPr/>
        </p:nvSpPr>
        <p:spPr>
          <a:xfrm>
            <a:off x="5321935" y="5549265"/>
            <a:ext cx="3840480" cy="645160"/>
          </a:xfrm>
          <a:prstGeom prst="rect">
            <a:avLst/>
          </a:prstGeom>
          <a:noFill/>
          <a:ln>
            <a:noFill/>
          </a:ln>
        </p:spPr>
        <p:txBody>
          <a:bodyPr wrap="none" rtlCol="0" anchor="t">
            <a:spAutoFit/>
          </a:bodyPr>
          <a:p>
            <a:pPr algn="ctr"/>
            <a:r>
              <a:rPr lang="zh-CN" altLang="en-US" sz="3600" b="1">
                <a:ln w="22225">
                  <a:solidFill>
                    <a:schemeClr val="accent2"/>
                  </a:solidFill>
                  <a:prstDash val="solid"/>
                </a:ln>
                <a:solidFill>
                  <a:srgbClr val="002060"/>
                </a:solidFill>
                <a:effectLst/>
                <a:latin typeface="微软雅黑" panose="020B0503020204020204" charset="-122"/>
                <a:ea typeface="微软雅黑" panose="020B0503020204020204" charset="-122"/>
              </a:rPr>
              <a:t>中西饮食文化差异</a:t>
            </a:r>
            <a:endParaRPr lang="zh-CN" altLang="en-US" sz="3600" b="1">
              <a:ln w="22225">
                <a:solidFill>
                  <a:schemeClr val="accent2"/>
                </a:solidFill>
                <a:prstDash val="solid"/>
              </a:ln>
              <a:solidFill>
                <a:srgbClr val="002060"/>
              </a:solidFill>
              <a:effectLst/>
              <a:latin typeface="微软雅黑" panose="020B0503020204020204" charset="-122"/>
              <a:ea typeface="微软雅黑" panose="020B0503020204020204" charset="-122"/>
            </a:endParaRPr>
          </a:p>
        </p:txBody>
      </p:sp>
      <p:sp>
        <p:nvSpPr>
          <p:cNvPr id="7" name="矩形 6"/>
          <p:cNvSpPr/>
          <p:nvPr/>
        </p:nvSpPr>
        <p:spPr>
          <a:xfrm>
            <a:off x="3356928" y="4369435"/>
            <a:ext cx="8482965" cy="1322070"/>
          </a:xfrm>
          <a:prstGeom prst="rect">
            <a:avLst/>
          </a:prstGeom>
          <a:noFill/>
          <a:ln>
            <a:noFill/>
          </a:ln>
        </p:spPr>
        <p:txBody>
          <a:bodyPr wrap="none" rtlCol="0" anchor="t">
            <a:spAutoFit/>
          </a:bodyPr>
          <a:p>
            <a:pPr algn="ctr"/>
            <a:r>
              <a:rPr lang="zh-CN" altLang="en-US" sz="4000" b="1">
                <a:ln w="22225">
                  <a:solidFill>
                    <a:schemeClr val="accent2"/>
                  </a:solidFill>
                  <a:prstDash val="solid"/>
                </a:ln>
                <a:solidFill>
                  <a:srgbClr val="C00000"/>
                </a:solidFill>
                <a:effectLst/>
                <a:latin typeface="Arial" panose="020B0604020202020204" pitchFamily="34" charset="0"/>
                <a:cs typeface="Arial" panose="020B0604020202020204" pitchFamily="34" charset="0"/>
              </a:rPr>
              <a:t>Differences </a:t>
            </a:r>
            <a:r>
              <a:rPr lang="en-US" altLang="zh-CN" sz="4000" b="1">
                <a:ln w="22225">
                  <a:solidFill>
                    <a:schemeClr val="accent2"/>
                  </a:solidFill>
                  <a:prstDash val="solid"/>
                </a:ln>
                <a:solidFill>
                  <a:srgbClr val="C00000"/>
                </a:solidFill>
                <a:effectLst/>
                <a:latin typeface="Arial" panose="020B0604020202020204" pitchFamily="34" charset="0"/>
                <a:cs typeface="Arial" panose="020B0604020202020204" pitchFamily="34" charset="0"/>
              </a:rPr>
              <a:t>B</a:t>
            </a:r>
            <a:r>
              <a:rPr lang="zh-CN" altLang="en-US" sz="4000" b="1">
                <a:ln w="22225">
                  <a:solidFill>
                    <a:schemeClr val="accent2"/>
                  </a:solidFill>
                  <a:prstDash val="solid"/>
                </a:ln>
                <a:solidFill>
                  <a:srgbClr val="C00000"/>
                </a:solidFill>
                <a:effectLst/>
                <a:latin typeface="Arial" panose="020B0604020202020204" pitchFamily="34" charset="0"/>
                <a:cs typeface="Arial" panose="020B0604020202020204" pitchFamily="34" charset="0"/>
              </a:rPr>
              <a:t>etween </a:t>
            </a:r>
            <a:r>
              <a:rPr lang="en-US" altLang="zh-CN" sz="4000" b="1">
                <a:ln w="22225">
                  <a:solidFill>
                    <a:schemeClr val="accent2"/>
                  </a:solidFill>
                  <a:prstDash val="solid"/>
                </a:ln>
                <a:solidFill>
                  <a:srgbClr val="C00000"/>
                </a:solidFill>
                <a:effectLst/>
                <a:latin typeface="Arial" panose="020B0604020202020204" pitchFamily="34" charset="0"/>
                <a:cs typeface="Arial" panose="020B0604020202020204" pitchFamily="34" charset="0"/>
              </a:rPr>
              <a:t>C</a:t>
            </a:r>
            <a:r>
              <a:rPr lang="zh-CN" altLang="en-US" sz="4000" b="1">
                <a:ln w="22225">
                  <a:solidFill>
                    <a:schemeClr val="accent2"/>
                  </a:solidFill>
                  <a:prstDash val="solid"/>
                </a:ln>
                <a:solidFill>
                  <a:srgbClr val="C00000"/>
                </a:solidFill>
                <a:effectLst/>
                <a:latin typeface="Arial" panose="020B0604020202020204" pitchFamily="34" charset="0"/>
                <a:cs typeface="Arial" panose="020B0604020202020204" pitchFamily="34" charset="0"/>
              </a:rPr>
              <a:t>hinese and </a:t>
            </a:r>
            <a:endParaRPr lang="zh-CN" altLang="en-US" sz="4000" b="1">
              <a:ln w="22225">
                <a:solidFill>
                  <a:schemeClr val="accent2"/>
                </a:solidFill>
                <a:prstDash val="solid"/>
              </a:ln>
              <a:solidFill>
                <a:srgbClr val="C00000"/>
              </a:solidFill>
              <a:effectLst/>
              <a:latin typeface="Arial" panose="020B0604020202020204" pitchFamily="34" charset="0"/>
              <a:cs typeface="Arial" panose="020B0604020202020204" pitchFamily="34" charset="0"/>
            </a:endParaRPr>
          </a:p>
          <a:p>
            <a:pPr algn="ctr"/>
            <a:r>
              <a:rPr lang="zh-CN" altLang="en-US" sz="4000" b="1">
                <a:ln w="22225">
                  <a:solidFill>
                    <a:schemeClr val="accent2"/>
                  </a:solidFill>
                  <a:prstDash val="solid"/>
                </a:ln>
                <a:solidFill>
                  <a:srgbClr val="C00000"/>
                </a:solidFill>
                <a:effectLst/>
                <a:latin typeface="Arial" panose="020B0604020202020204" pitchFamily="34" charset="0"/>
                <a:cs typeface="Arial" panose="020B0604020202020204" pitchFamily="34" charset="0"/>
              </a:rPr>
              <a:t>Western </a:t>
            </a:r>
            <a:r>
              <a:rPr lang="en-US" altLang="zh-CN" sz="4000" b="1">
                <a:ln w="22225">
                  <a:solidFill>
                    <a:schemeClr val="accent2"/>
                  </a:solidFill>
                  <a:prstDash val="solid"/>
                </a:ln>
                <a:solidFill>
                  <a:srgbClr val="C00000"/>
                </a:solidFill>
                <a:effectLst/>
                <a:latin typeface="Arial" panose="020B0604020202020204" pitchFamily="34" charset="0"/>
                <a:cs typeface="Arial" panose="020B0604020202020204" pitchFamily="34" charset="0"/>
              </a:rPr>
              <a:t>Food</a:t>
            </a:r>
            <a:r>
              <a:rPr lang="zh-CN" altLang="en-US" sz="4000" b="1">
                <a:ln w="22225">
                  <a:solidFill>
                    <a:schemeClr val="accent2"/>
                  </a:solidFill>
                  <a:prstDash val="solid"/>
                </a:ln>
                <a:solidFill>
                  <a:srgbClr val="C00000"/>
                </a:solidFill>
                <a:effectLst/>
                <a:latin typeface="Arial" panose="020B0604020202020204" pitchFamily="34" charset="0"/>
                <a:cs typeface="Arial" panose="020B0604020202020204" pitchFamily="34" charset="0"/>
              </a:rPr>
              <a:t> Cultures</a:t>
            </a:r>
            <a:endParaRPr lang="zh-CN" altLang="en-US" sz="4000" b="1">
              <a:ln w="22225">
                <a:solidFill>
                  <a:schemeClr val="accent2"/>
                </a:solidFill>
                <a:prstDash val="solid"/>
              </a:ln>
              <a:solidFill>
                <a:srgbClr val="C00000"/>
              </a:solidFill>
              <a:effectLst/>
              <a:latin typeface="Arial" panose="020B0604020202020204" pitchFamily="34" charset="0"/>
              <a:cs typeface="Arial" panose="020B0604020202020204" pitchFamily="34" charset="0"/>
            </a:endParaRPr>
          </a:p>
        </p:txBody>
      </p:sp>
      <p:sp>
        <p:nvSpPr>
          <p:cNvPr id="8" name="文本框 7"/>
          <p:cNvSpPr txBox="1"/>
          <p:nvPr/>
        </p:nvSpPr>
        <p:spPr>
          <a:xfrm>
            <a:off x="10429240" y="6276975"/>
            <a:ext cx="1689100" cy="39878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rPr>
              <a:t>十一小组</a:t>
            </a:r>
            <a:endParaRPr lang="zh-CN" altLang="en-US" sz="2000" b="1">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
          <p:cNvPicPr>
            <a:picLocks noChangeAspect="1"/>
          </p:cNvPicPr>
          <p:nvPr/>
        </p:nvPicPr>
        <p:blipFill>
          <a:blip r:embed="rId1"/>
          <a:stretch>
            <a:fillRect/>
          </a:stretch>
        </p:blipFill>
        <p:spPr>
          <a:xfrm>
            <a:off x="-26035" y="-31115"/>
            <a:ext cx="12243435" cy="6920230"/>
          </a:xfrm>
          <a:prstGeom prst="rect">
            <a:avLst/>
          </a:prstGeom>
        </p:spPr>
      </p:pic>
      <p:sp>
        <p:nvSpPr>
          <p:cNvPr id="2" name="矩形 1"/>
          <p:cNvSpPr/>
          <p:nvPr/>
        </p:nvSpPr>
        <p:spPr>
          <a:xfrm>
            <a:off x="2780983" y="116840"/>
            <a:ext cx="3598545" cy="1198880"/>
          </a:xfrm>
          <a:prstGeom prst="rect">
            <a:avLst/>
          </a:prstGeom>
          <a:noFill/>
          <a:ln>
            <a:noFill/>
          </a:ln>
        </p:spPr>
        <p:txBody>
          <a:bodyPr wrap="none" rtlCol="0" anchor="t">
            <a:spAutoFit/>
            <a:scene3d>
              <a:camera prst="orthographicFront"/>
              <a:lightRig rig="threePt" dir="t"/>
            </a:scene3d>
          </a:bodyPr>
          <a:p>
            <a:pPr algn="ctr"/>
            <a:r>
              <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west</a:t>
            </a:r>
            <a:endPar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3" name="图片 2" descr="timg(17)"/>
          <p:cNvPicPr>
            <a:picLocks noChangeAspect="1"/>
          </p:cNvPicPr>
          <p:nvPr/>
        </p:nvPicPr>
        <p:blipFill>
          <a:blip r:embed="rId2"/>
          <a:stretch>
            <a:fillRect/>
          </a:stretch>
        </p:blipFill>
        <p:spPr>
          <a:xfrm>
            <a:off x="6710045" y="1409065"/>
            <a:ext cx="2485390" cy="2874645"/>
          </a:xfrm>
          <a:prstGeom prst="rect">
            <a:avLst/>
          </a:prstGeom>
        </p:spPr>
      </p:pic>
      <p:pic>
        <p:nvPicPr>
          <p:cNvPr id="5" name="图片 4" descr="timg(18)"/>
          <p:cNvPicPr>
            <a:picLocks noChangeAspect="1"/>
          </p:cNvPicPr>
          <p:nvPr/>
        </p:nvPicPr>
        <p:blipFill>
          <a:blip r:embed="rId3"/>
          <a:stretch>
            <a:fillRect/>
          </a:stretch>
        </p:blipFill>
        <p:spPr>
          <a:xfrm>
            <a:off x="12065" y="4283710"/>
            <a:ext cx="2913380" cy="2254250"/>
          </a:xfrm>
          <a:prstGeom prst="rect">
            <a:avLst/>
          </a:prstGeom>
        </p:spPr>
      </p:pic>
      <p:pic>
        <p:nvPicPr>
          <p:cNvPr id="6" name="图片 5" descr="timg(16)"/>
          <p:cNvPicPr>
            <a:picLocks noChangeAspect="1"/>
          </p:cNvPicPr>
          <p:nvPr/>
        </p:nvPicPr>
        <p:blipFill>
          <a:blip r:embed="rId4"/>
          <a:stretch>
            <a:fillRect/>
          </a:stretch>
        </p:blipFill>
        <p:spPr>
          <a:xfrm>
            <a:off x="12065" y="1557655"/>
            <a:ext cx="2977515" cy="2245995"/>
          </a:xfrm>
          <a:prstGeom prst="rect">
            <a:avLst/>
          </a:prstGeom>
        </p:spPr>
      </p:pic>
      <p:pic>
        <p:nvPicPr>
          <p:cNvPr id="7" name="图片 6" descr="timg(15)"/>
          <p:cNvPicPr>
            <a:picLocks noChangeAspect="1"/>
          </p:cNvPicPr>
          <p:nvPr/>
        </p:nvPicPr>
        <p:blipFill>
          <a:blip r:embed="rId5"/>
          <a:stretch>
            <a:fillRect/>
          </a:stretch>
        </p:blipFill>
        <p:spPr>
          <a:xfrm>
            <a:off x="6379845" y="4368800"/>
            <a:ext cx="3529330" cy="2336800"/>
          </a:xfrm>
          <a:prstGeom prst="rect">
            <a:avLst/>
          </a:prstGeom>
        </p:spPr>
      </p:pic>
      <p:sp>
        <p:nvSpPr>
          <p:cNvPr id="8" name="文本框 7"/>
          <p:cNvSpPr txBox="1"/>
          <p:nvPr/>
        </p:nvSpPr>
        <p:spPr>
          <a:xfrm>
            <a:off x="3365500" y="2084705"/>
            <a:ext cx="2780030" cy="3538220"/>
          </a:xfrm>
          <a:prstGeom prst="rect">
            <a:avLst/>
          </a:prstGeom>
          <a:noFill/>
        </p:spPr>
        <p:txBody>
          <a:bodyPr wrap="square" rtlCol="0">
            <a:spAutoFit/>
          </a:bodyPr>
          <a:p>
            <a:pPr>
              <a:lnSpc>
                <a:spcPct val="150000"/>
              </a:lnSpc>
            </a:pPr>
            <a:r>
              <a:rPr lang="zh-CN" altLang="en-US" sz="3200" b="1">
                <a:latin typeface="微软雅黑" panose="020B0503020204020204" charset="-122"/>
                <a:ea typeface="微软雅黑" panose="020B0503020204020204" charset="-122"/>
                <a:cs typeface="Arial" panose="020B0604020202020204" pitchFamily="34" charset="0"/>
              </a:rPr>
              <a:t>土司</a:t>
            </a:r>
            <a:r>
              <a:rPr lang="zh-CN" altLang="en-US" sz="3200" b="1">
                <a:latin typeface="Arial" panose="020B0604020202020204" pitchFamily="34" charset="0"/>
                <a:ea typeface="楷体" panose="02010609060101010101" charset="-122"/>
                <a:cs typeface="Arial" panose="020B0604020202020204" pitchFamily="34" charset="0"/>
              </a:rPr>
              <a:t>：</a:t>
            </a:r>
            <a:r>
              <a:rPr lang="en-US" altLang="zh-CN" sz="3200" b="1">
                <a:latin typeface="Arial" panose="020B0604020202020204" pitchFamily="34" charset="0"/>
                <a:ea typeface="楷体" panose="02010609060101010101" charset="-122"/>
                <a:cs typeface="Arial" panose="020B0604020202020204" pitchFamily="34" charset="0"/>
              </a:rPr>
              <a:t>toast</a:t>
            </a:r>
            <a:endParaRPr lang="en-US" altLang="zh-CN" sz="3200" b="1">
              <a:latin typeface="Arial" panose="020B0604020202020204" pitchFamily="34" charset="0"/>
              <a:ea typeface="楷体" panose="02010609060101010101" charset="-122"/>
              <a:cs typeface="Arial" panose="020B0604020202020204" pitchFamily="34" charset="0"/>
            </a:endParaRPr>
          </a:p>
          <a:p>
            <a:pPr>
              <a:lnSpc>
                <a:spcPct val="150000"/>
              </a:lnSpc>
            </a:pPr>
            <a:r>
              <a:rPr lang="zh-CN" altLang="en-US" sz="3200" b="1">
                <a:latin typeface="微软雅黑" panose="020B0503020204020204" charset="-122"/>
                <a:ea typeface="微软雅黑" panose="020B0503020204020204" charset="-122"/>
                <a:cs typeface="Arial" panose="020B0604020202020204" pitchFamily="34" charset="0"/>
              </a:rPr>
              <a:t>果酱</a:t>
            </a:r>
            <a:r>
              <a:rPr lang="zh-CN" altLang="en-US" sz="3200" b="1">
                <a:latin typeface="Arial" panose="020B0604020202020204" pitchFamily="34" charset="0"/>
                <a:ea typeface="楷体" panose="02010609060101010101" charset="-122"/>
                <a:cs typeface="Arial" panose="020B0604020202020204" pitchFamily="34" charset="0"/>
              </a:rPr>
              <a:t>：</a:t>
            </a:r>
            <a:r>
              <a:rPr lang="en-US" altLang="zh-CN" sz="3200" b="1">
                <a:latin typeface="Arial" panose="020B0604020202020204" pitchFamily="34" charset="0"/>
                <a:ea typeface="楷体" panose="02010609060101010101" charset="-122"/>
                <a:cs typeface="Arial" panose="020B0604020202020204" pitchFamily="34" charset="0"/>
              </a:rPr>
              <a:t>jam</a:t>
            </a:r>
            <a:endParaRPr lang="en-US" altLang="zh-CN" sz="3200" b="1">
              <a:latin typeface="Arial" panose="020B0604020202020204" pitchFamily="34" charset="0"/>
              <a:ea typeface="楷体" panose="02010609060101010101" charset="-122"/>
              <a:cs typeface="Arial" panose="020B0604020202020204" pitchFamily="34" charset="0"/>
            </a:endParaRPr>
          </a:p>
          <a:p>
            <a:pPr>
              <a:lnSpc>
                <a:spcPct val="150000"/>
              </a:lnSpc>
            </a:pPr>
            <a:r>
              <a:rPr lang="zh-CN" altLang="en-US" sz="3200" b="1">
                <a:latin typeface="微软雅黑" panose="020B0503020204020204" charset="-122"/>
                <a:ea typeface="微软雅黑" panose="020B0503020204020204" charset="-122"/>
                <a:cs typeface="Arial" panose="020B0604020202020204" pitchFamily="34" charset="0"/>
              </a:rPr>
              <a:t>咖啡</a:t>
            </a:r>
            <a:r>
              <a:rPr lang="zh-CN" altLang="en-US" sz="3200" b="1">
                <a:latin typeface="Arial" panose="020B0604020202020204" pitchFamily="34" charset="0"/>
                <a:ea typeface="楷体" panose="02010609060101010101" charset="-122"/>
                <a:cs typeface="Arial" panose="020B0604020202020204" pitchFamily="34" charset="0"/>
              </a:rPr>
              <a:t>：</a:t>
            </a:r>
            <a:r>
              <a:rPr lang="en-US" altLang="zh-CN" sz="3200" b="1">
                <a:latin typeface="Arial" panose="020B0604020202020204" pitchFamily="34" charset="0"/>
                <a:ea typeface="楷体" panose="02010609060101010101" charset="-122"/>
                <a:cs typeface="Arial" panose="020B0604020202020204" pitchFamily="34" charset="0"/>
              </a:rPr>
              <a:t>coffee</a:t>
            </a:r>
            <a:endParaRPr lang="en-US" altLang="zh-CN" sz="3200" b="1">
              <a:latin typeface="Arial" panose="020B0604020202020204" pitchFamily="34" charset="0"/>
              <a:ea typeface="楷体" panose="02010609060101010101" charset="-122"/>
              <a:cs typeface="Arial" panose="020B0604020202020204" pitchFamily="34" charset="0"/>
            </a:endParaRPr>
          </a:p>
          <a:p>
            <a:pPr>
              <a:lnSpc>
                <a:spcPct val="150000"/>
              </a:lnSpc>
            </a:pPr>
            <a:r>
              <a:rPr lang="zh-CN" altLang="en-US" sz="3200" b="1">
                <a:latin typeface="微软雅黑" panose="020B0503020204020204" charset="-122"/>
                <a:ea typeface="微软雅黑" panose="020B0503020204020204" charset="-122"/>
                <a:cs typeface="Arial" panose="020B0604020202020204" pitchFamily="34" charset="0"/>
              </a:rPr>
              <a:t>牛奶</a:t>
            </a:r>
            <a:r>
              <a:rPr lang="zh-CN" altLang="en-US" sz="3200" b="1">
                <a:latin typeface="Arial" panose="020B0604020202020204" pitchFamily="34" charset="0"/>
                <a:ea typeface="楷体" panose="02010609060101010101" charset="-122"/>
                <a:cs typeface="Arial" panose="020B0604020202020204" pitchFamily="34" charset="0"/>
              </a:rPr>
              <a:t>：</a:t>
            </a:r>
            <a:r>
              <a:rPr lang="en-US" altLang="zh-CN" sz="3200" b="1">
                <a:latin typeface="Arial" panose="020B0604020202020204" pitchFamily="34" charset="0"/>
                <a:ea typeface="楷体" panose="02010609060101010101" charset="-122"/>
                <a:cs typeface="Arial" panose="020B0604020202020204" pitchFamily="34" charset="0"/>
              </a:rPr>
              <a:t>milk </a:t>
            </a:r>
            <a:endParaRPr lang="en-US" altLang="zh-CN" sz="3200" b="1">
              <a:latin typeface="Arial" panose="020B0604020202020204" pitchFamily="34" charset="0"/>
              <a:ea typeface="楷体" panose="02010609060101010101" charset="-122"/>
              <a:cs typeface="Arial" panose="020B0604020202020204" pitchFamily="34" charset="0"/>
            </a:endParaRPr>
          </a:p>
          <a:p>
            <a:endParaRPr lang="en-US" altLang="zh-CN" sz="3200" b="1">
              <a:latin typeface="Arial" panose="020B0604020202020204" pitchFamily="34" charset="0"/>
              <a:ea typeface="楷体" panose="02010609060101010101"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1" fill="hold"/>
                                        <p:tgtEl>
                                          <p:spTgt spid="3"/>
                                        </p:tgtEl>
                                      </p:cBhvr>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0" fill="hold"/>
                                        <p:tgtEl>
                                          <p:spTgt spid="7"/>
                                        </p:tgtEl>
                                        <p:attrNameLst>
                                          <p:attrName>ppt_x</p:attrName>
                                        </p:attrNameLst>
                                      </p:cBhvr>
                                      <p:tavLst>
                                        <p:tav tm="0">
                                          <p:val>
                                            <p:strVal val="#ppt_x"/>
                                          </p:val>
                                        </p:tav>
                                        <p:tav tm="100000">
                                          <p:val>
                                            <p:strVal val="#ppt_x"/>
                                          </p:val>
                                        </p:tav>
                                      </p:tavLst>
                                    </p:anim>
                                    <p:anim calcmode="lin" valueType="num">
                                      <p:cBhvr additive="base">
                                        <p:cTn id="31"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
          <p:cNvPicPr>
            <a:picLocks noChangeAspect="1"/>
          </p:cNvPicPr>
          <p:nvPr/>
        </p:nvPicPr>
        <p:blipFill>
          <a:blip r:embed="rId1"/>
          <a:stretch>
            <a:fillRect/>
          </a:stretch>
        </p:blipFill>
        <p:spPr>
          <a:xfrm>
            <a:off x="-26035" y="-31115"/>
            <a:ext cx="12243435" cy="6920230"/>
          </a:xfrm>
          <a:prstGeom prst="rect">
            <a:avLst/>
          </a:prstGeom>
        </p:spPr>
      </p:pic>
      <p:sp>
        <p:nvSpPr>
          <p:cNvPr id="6" name="矩形 5"/>
          <p:cNvSpPr/>
          <p:nvPr/>
        </p:nvSpPr>
        <p:spPr>
          <a:xfrm>
            <a:off x="95885" y="116840"/>
            <a:ext cx="8641080" cy="1076325"/>
          </a:xfrm>
          <a:prstGeom prst="rect">
            <a:avLst/>
          </a:prstGeom>
          <a:noFill/>
          <a:ln>
            <a:noFill/>
          </a:ln>
        </p:spPr>
        <p:txBody>
          <a:bodyPr wrap="none" rtlCol="0" anchor="t">
            <a:spAutoFit/>
            <a:scene3d>
              <a:camera prst="perspectiveRight"/>
              <a:lightRig rig="threePt" dir="t">
                <a:rot lat="0" lon="0" rev="0"/>
              </a:lightRig>
            </a:scene3d>
            <a:sp3d extrusionH="311150" prstMaterial="plastic">
              <a:extrusionClr>
                <a:srgbClr val="D6C0C9"/>
              </a:extrusionClr>
            </a:sp3d>
          </a:bodyPr>
          <a:p>
            <a:pPr algn="ctr"/>
            <a:r>
              <a:rPr lang="en-US" altLang="zh-CN" sz="3200" b="1">
                <a:sym typeface="+mn-ea"/>
              </a:rPr>
              <a:t>Differences </a:t>
            </a:r>
            <a:r>
              <a:rPr lang="en-US" altLang="zh-CN" sz="3200" b="1">
                <a:solidFill>
                  <a:schemeClr val="tx1"/>
                </a:solidFill>
                <a:uFillTx/>
                <a:sym typeface="+mn-ea"/>
              </a:rPr>
              <a:t>B</a:t>
            </a:r>
            <a:r>
              <a:rPr lang="en-US" altLang="zh-CN" sz="3200" b="1">
                <a:solidFill>
                  <a:schemeClr val="tx1"/>
                </a:solidFill>
                <a:uFillTx/>
                <a:sym typeface="+mn-ea"/>
              </a:rPr>
              <a:t>etween </a:t>
            </a:r>
            <a:r>
              <a:rPr lang="en-US" altLang="zh-CN" sz="3200" b="1">
                <a:sym typeface="+mn-ea"/>
              </a:rPr>
              <a:t>Chinese and Western Cuisine</a:t>
            </a:r>
            <a:endParaRPr lang="en-US" altLang="zh-CN" sz="3200" b="1"/>
          </a:p>
          <a:p>
            <a:pPr algn="l"/>
            <a:r>
              <a:rPr lang="zh-CN" altLang="en-US" sz="2400" b="1">
                <a:sym typeface="+mn-ea"/>
              </a:rPr>
              <a:t>                                         </a:t>
            </a:r>
            <a:r>
              <a:rPr lang="zh-CN" altLang="en-US" sz="3200" b="1">
                <a:latin typeface="微软雅黑" panose="020B0503020204020204" charset="-122"/>
                <a:ea typeface="微软雅黑" panose="020B0503020204020204" charset="-122"/>
                <a:sym typeface="+mn-ea"/>
              </a:rPr>
              <a:t>中西烹饪差异</a:t>
            </a:r>
            <a:endParaRPr lang="zh-CN" altLang="en-US" sz="3200" b="1">
              <a:blipFill>
                <a:blip r:embed="rId2">
                  <a:alphaModFix amt="99000"/>
                </a:blip>
                <a:tile tx="-50800" ty="0" sx="48000" sy="29000" flip="none" algn="bl"/>
              </a:blipFill>
              <a:effectLst>
                <a:outerShdw blurRad="60007" dist="310007" dir="7680000" sy="30000" kx="1300200" algn="ctr" rotWithShape="0">
                  <a:srgbClr val="B4B1D6">
                    <a:alpha val="60000"/>
                  </a:srgbClr>
                </a:outerShdw>
              </a:effectLst>
              <a:latin typeface="微软雅黑" panose="020B0503020204020204" charset="-122"/>
              <a:ea typeface="微软雅黑" panose="020B0503020204020204" charset="-122"/>
              <a:sym typeface="+mn-ea"/>
            </a:endParaRPr>
          </a:p>
        </p:txBody>
      </p:sp>
      <p:pic>
        <p:nvPicPr>
          <p:cNvPr id="7" name="图片 6" descr="timg(20)"/>
          <p:cNvPicPr>
            <a:picLocks noChangeAspect="1"/>
          </p:cNvPicPr>
          <p:nvPr/>
        </p:nvPicPr>
        <p:blipFill>
          <a:blip r:embed="rId3"/>
          <a:stretch>
            <a:fillRect/>
          </a:stretch>
        </p:blipFill>
        <p:spPr>
          <a:xfrm>
            <a:off x="186690" y="1596390"/>
            <a:ext cx="2604770" cy="1734185"/>
          </a:xfrm>
          <a:prstGeom prst="rect">
            <a:avLst/>
          </a:prstGeom>
        </p:spPr>
      </p:pic>
      <p:pic>
        <p:nvPicPr>
          <p:cNvPr id="8" name="图片 7" descr="timg(21)"/>
          <p:cNvPicPr>
            <a:picLocks noChangeAspect="1"/>
          </p:cNvPicPr>
          <p:nvPr/>
        </p:nvPicPr>
        <p:blipFill>
          <a:blip r:embed="rId4"/>
          <a:stretch>
            <a:fillRect/>
          </a:stretch>
        </p:blipFill>
        <p:spPr>
          <a:xfrm>
            <a:off x="3314700" y="1579245"/>
            <a:ext cx="2652395" cy="1768475"/>
          </a:xfrm>
          <a:prstGeom prst="rect">
            <a:avLst/>
          </a:prstGeom>
        </p:spPr>
      </p:pic>
      <p:pic>
        <p:nvPicPr>
          <p:cNvPr id="9" name="图片 8" descr="timg(22)"/>
          <p:cNvPicPr>
            <a:picLocks noChangeAspect="1"/>
          </p:cNvPicPr>
          <p:nvPr/>
        </p:nvPicPr>
        <p:blipFill>
          <a:blip r:embed="rId5"/>
          <a:stretch>
            <a:fillRect/>
          </a:stretch>
        </p:blipFill>
        <p:spPr>
          <a:xfrm>
            <a:off x="6642735" y="1596390"/>
            <a:ext cx="2760980" cy="1771015"/>
          </a:xfrm>
          <a:prstGeom prst="rect">
            <a:avLst/>
          </a:prstGeom>
        </p:spPr>
      </p:pic>
      <p:sp>
        <p:nvSpPr>
          <p:cNvPr id="10" name="文本框 9"/>
          <p:cNvSpPr txBox="1"/>
          <p:nvPr/>
        </p:nvSpPr>
        <p:spPr>
          <a:xfrm>
            <a:off x="69215" y="3647440"/>
            <a:ext cx="5391785" cy="2245360"/>
          </a:xfrm>
          <a:prstGeom prst="rect">
            <a:avLst/>
          </a:prstGeom>
          <a:noFill/>
        </p:spPr>
        <p:txBody>
          <a:bodyPr wrap="square" rtlCol="0">
            <a:spAutoFit/>
          </a:bodyPr>
          <a:p>
            <a:r>
              <a:rPr lang="zh-CN" altLang="en-US" sz="2800" b="1">
                <a:latin typeface="Arial" panose="020B0604020202020204" pitchFamily="34" charset="0"/>
                <a:cs typeface="Arial" panose="020B0604020202020204" pitchFamily="34" charset="0"/>
              </a:rPr>
              <a:t>In China, there are many ways of cooking, such as fried, fried, boiled, steamed, roasted, silk drawn, sweet and sour, etc. The dishes made are dazzling.</a:t>
            </a:r>
            <a:endParaRPr lang="zh-CN" altLang="en-US" sz="2800" b="1">
              <a:latin typeface="Arial" panose="020B0604020202020204" pitchFamily="34" charset="0"/>
              <a:cs typeface="Arial" panose="020B0604020202020204" pitchFamily="34" charset="0"/>
            </a:endParaRPr>
          </a:p>
        </p:txBody>
      </p:sp>
      <p:sp>
        <p:nvSpPr>
          <p:cNvPr id="11" name="文本框 10"/>
          <p:cNvSpPr txBox="1"/>
          <p:nvPr/>
        </p:nvSpPr>
        <p:spPr>
          <a:xfrm>
            <a:off x="5461000" y="3647440"/>
            <a:ext cx="3441065" cy="224536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在中国，烹饪的方式多种多样，有炒、炸、煮、蒸、烤、拔丝、糖醋等，做出的菜肴让人眼花缭乱。</a:t>
            </a:r>
            <a:endParaRPr lang="zh-CN" altLang="en-US" sz="28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
          <p:cNvPicPr>
            <a:picLocks noChangeAspect="1"/>
          </p:cNvPicPr>
          <p:nvPr/>
        </p:nvPicPr>
        <p:blipFill>
          <a:blip r:embed="rId1"/>
          <a:stretch>
            <a:fillRect/>
          </a:stretch>
        </p:blipFill>
        <p:spPr>
          <a:xfrm>
            <a:off x="-18415" y="-31115"/>
            <a:ext cx="12243435" cy="6920230"/>
          </a:xfrm>
          <a:prstGeom prst="rect">
            <a:avLst/>
          </a:prstGeom>
        </p:spPr>
      </p:pic>
      <p:pic>
        <p:nvPicPr>
          <p:cNvPr id="5" name="图片 4" descr="timg(7)"/>
          <p:cNvPicPr>
            <a:picLocks noChangeAspect="1"/>
          </p:cNvPicPr>
          <p:nvPr/>
        </p:nvPicPr>
        <p:blipFill>
          <a:blip r:embed="rId2"/>
          <a:stretch>
            <a:fillRect/>
          </a:stretch>
        </p:blipFill>
        <p:spPr>
          <a:xfrm>
            <a:off x="-18415" y="-31115"/>
            <a:ext cx="2695575" cy="2021840"/>
          </a:xfrm>
          <a:prstGeom prst="rect">
            <a:avLst/>
          </a:prstGeom>
        </p:spPr>
      </p:pic>
      <p:pic>
        <p:nvPicPr>
          <p:cNvPr id="6" name="图片 5" descr="timg(25)"/>
          <p:cNvPicPr>
            <a:picLocks noChangeAspect="1"/>
          </p:cNvPicPr>
          <p:nvPr/>
        </p:nvPicPr>
        <p:blipFill>
          <a:blip r:embed="rId3"/>
          <a:stretch>
            <a:fillRect/>
          </a:stretch>
        </p:blipFill>
        <p:spPr>
          <a:xfrm>
            <a:off x="-26035" y="2332990"/>
            <a:ext cx="2703830" cy="2001520"/>
          </a:xfrm>
          <a:prstGeom prst="rect">
            <a:avLst/>
          </a:prstGeom>
        </p:spPr>
      </p:pic>
      <p:pic>
        <p:nvPicPr>
          <p:cNvPr id="7" name="图片 6" descr="timg(24)"/>
          <p:cNvPicPr>
            <a:picLocks noChangeAspect="1"/>
          </p:cNvPicPr>
          <p:nvPr/>
        </p:nvPicPr>
        <p:blipFill>
          <a:blip r:embed="rId4"/>
          <a:stretch>
            <a:fillRect/>
          </a:stretch>
        </p:blipFill>
        <p:spPr>
          <a:xfrm>
            <a:off x="-26035" y="5215890"/>
            <a:ext cx="2625090" cy="1673225"/>
          </a:xfrm>
          <a:prstGeom prst="rect">
            <a:avLst/>
          </a:prstGeom>
        </p:spPr>
      </p:pic>
      <p:pic>
        <p:nvPicPr>
          <p:cNvPr id="8" name="图片 7" descr="timg(23)"/>
          <p:cNvPicPr>
            <a:picLocks noChangeAspect="1"/>
          </p:cNvPicPr>
          <p:nvPr/>
        </p:nvPicPr>
        <p:blipFill>
          <a:blip r:embed="rId5"/>
          <a:stretch>
            <a:fillRect/>
          </a:stretch>
        </p:blipFill>
        <p:spPr>
          <a:xfrm>
            <a:off x="2677160" y="5215890"/>
            <a:ext cx="2756535" cy="1672590"/>
          </a:xfrm>
          <a:prstGeom prst="rect">
            <a:avLst/>
          </a:prstGeom>
        </p:spPr>
      </p:pic>
      <p:sp>
        <p:nvSpPr>
          <p:cNvPr id="9" name="文本框 8"/>
          <p:cNvSpPr txBox="1"/>
          <p:nvPr/>
        </p:nvSpPr>
        <p:spPr>
          <a:xfrm>
            <a:off x="2677795" y="76200"/>
            <a:ext cx="5833745" cy="3107690"/>
          </a:xfrm>
          <a:prstGeom prst="rect">
            <a:avLst/>
          </a:prstGeom>
          <a:noFill/>
        </p:spPr>
        <p:txBody>
          <a:bodyPr wrap="square" rtlCol="0">
            <a:spAutoFit/>
          </a:bodyPr>
          <a:p>
            <a:r>
              <a:rPr lang="zh-CN" altLang="en-US" sz="2800" b="1">
                <a:latin typeface="Arial" panose="020B0604020202020204" pitchFamily="34" charset="0"/>
                <a:cs typeface="Arial" panose="020B0604020202020204" pitchFamily="34" charset="0"/>
              </a:rPr>
              <a:t>Western dishes are mainly cooked by roasting, frying, roasting, frying and stewing. </a:t>
            </a:r>
            <a:r>
              <a:rPr lang="en-US" altLang="zh-CN" sz="2800" b="1">
                <a:latin typeface="Arial" panose="020B0604020202020204" pitchFamily="34" charset="0"/>
                <a:cs typeface="Arial" panose="020B0604020202020204" pitchFamily="34" charset="0"/>
              </a:rPr>
              <a:t>Few r</a:t>
            </a:r>
            <a:r>
              <a:rPr lang="zh-CN" altLang="en-US" sz="2800" b="1">
                <a:latin typeface="Arial" panose="020B0604020202020204" pitchFamily="34" charset="0"/>
                <a:cs typeface="Arial" panose="020B0604020202020204" pitchFamily="34" charset="0"/>
              </a:rPr>
              <a:t>aw ingredients are collected for cooking. </a:t>
            </a:r>
            <a:r>
              <a:rPr lang="en-US" altLang="zh-CN" sz="2800" b="1">
                <a:latin typeface="Arial" panose="020B0604020202020204" pitchFamily="34" charset="0"/>
                <a:cs typeface="Arial" panose="020B0604020202020204" pitchFamily="34" charset="0"/>
                <a:sym typeface="+mn-ea"/>
              </a:rPr>
              <a:t>I</a:t>
            </a:r>
            <a:r>
              <a:rPr lang="zh-CN" altLang="en-US" sz="2800" b="1">
                <a:latin typeface="Arial" panose="020B0604020202020204" pitchFamily="34" charset="0"/>
                <a:cs typeface="Arial" panose="020B0604020202020204" pitchFamily="34" charset="0"/>
                <a:sym typeface="+mn-ea"/>
              </a:rPr>
              <a:t>n the main dish, </a:t>
            </a:r>
            <a:r>
              <a:rPr lang="en-US" altLang="zh-CN" sz="2800" b="1">
                <a:latin typeface="Arial" panose="020B0604020202020204" pitchFamily="34" charset="0"/>
                <a:cs typeface="Arial" panose="020B0604020202020204" pitchFamily="34" charset="0"/>
                <a:sym typeface="+mn-ea"/>
              </a:rPr>
              <a:t>f</a:t>
            </a:r>
            <a:r>
              <a:rPr lang="zh-CN" altLang="en-US" sz="2800" b="1">
                <a:latin typeface="Arial" panose="020B0604020202020204" pitchFamily="34" charset="0"/>
                <a:cs typeface="Arial" panose="020B0604020202020204" pitchFamily="34" charset="0"/>
              </a:rPr>
              <a:t>ish is fish</a:t>
            </a:r>
            <a:r>
              <a:rPr lang="en-US" altLang="zh-CN" sz="2800" b="1">
                <a:latin typeface="Arial" panose="020B0604020202020204" pitchFamily="34" charset="0"/>
                <a:cs typeface="Arial" panose="020B0604020202020204" pitchFamily="34" charset="0"/>
              </a:rPr>
              <a:t>, </a:t>
            </a:r>
            <a:r>
              <a:rPr lang="zh-CN" altLang="en-US" sz="2800" b="1">
                <a:latin typeface="Arial" panose="020B0604020202020204" pitchFamily="34" charset="0"/>
                <a:cs typeface="Arial" panose="020B0604020202020204" pitchFamily="34" charset="0"/>
              </a:rPr>
              <a:t>chicken is chicken, </a:t>
            </a:r>
            <a:r>
              <a:rPr lang="en-US" altLang="zh-CN" sz="2800" b="1">
                <a:latin typeface="Arial" panose="020B0604020202020204" pitchFamily="34" charset="0"/>
                <a:cs typeface="Arial" panose="020B0604020202020204" pitchFamily="34" charset="0"/>
              </a:rPr>
              <a:t>and</a:t>
            </a:r>
            <a:r>
              <a:rPr lang="zh-CN" altLang="en-US" sz="2800" b="1">
                <a:latin typeface="Arial" panose="020B0604020202020204" pitchFamily="34" charset="0"/>
                <a:cs typeface="Arial" panose="020B0604020202020204" pitchFamily="34" charset="0"/>
              </a:rPr>
              <a:t> seasoning is added </a:t>
            </a:r>
            <a:r>
              <a:rPr lang="en-US" altLang="zh-CN" sz="2800" b="1">
                <a:latin typeface="Arial" panose="020B0604020202020204" pitchFamily="34" charset="0"/>
                <a:cs typeface="Arial" panose="020B0604020202020204" pitchFamily="34" charset="0"/>
              </a:rPr>
              <a:t>while eating</a:t>
            </a:r>
            <a:r>
              <a:rPr lang="zh-CN" altLang="en-US" sz="2800" b="1">
                <a:latin typeface="Arial" panose="020B0604020202020204" pitchFamily="34" charset="0"/>
                <a:cs typeface="Arial" panose="020B0604020202020204" pitchFamily="34" charset="0"/>
              </a:rPr>
              <a:t>.</a:t>
            </a:r>
            <a:endParaRPr lang="zh-CN" altLang="en-US" sz="2800" b="1">
              <a:latin typeface="Arial" panose="020B0604020202020204" pitchFamily="34" charset="0"/>
              <a:cs typeface="Arial" panose="020B0604020202020204" pitchFamily="34" charset="0"/>
            </a:endParaRPr>
          </a:p>
        </p:txBody>
      </p:sp>
      <p:sp>
        <p:nvSpPr>
          <p:cNvPr id="10" name="文本框 9"/>
          <p:cNvSpPr txBox="1"/>
          <p:nvPr/>
        </p:nvSpPr>
        <p:spPr>
          <a:xfrm>
            <a:off x="2677160" y="3401695"/>
            <a:ext cx="6274435" cy="1814830"/>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rPr>
              <a:t>西餐菜肴烹饪的方法主要是烧、煎、烤、炸、焖，各种原料很少集合烹调，正菜中鱼就是鱼，鸡就是鸡，即使是调味料也是现吃现加。</a:t>
            </a:r>
            <a:endParaRPr lang="zh-CN" altLang="en-US" sz="28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timg(27)"/>
          <p:cNvPicPr>
            <a:picLocks noChangeAspect="1"/>
          </p:cNvPicPr>
          <p:nvPr/>
        </p:nvPicPr>
        <p:blipFill>
          <a:blip r:embed="rId1"/>
          <a:stretch>
            <a:fillRect/>
          </a:stretch>
        </p:blipFill>
        <p:spPr>
          <a:xfrm>
            <a:off x="-10160" y="17780"/>
            <a:ext cx="12211685" cy="6822440"/>
          </a:xfrm>
          <a:prstGeom prst="rect">
            <a:avLst/>
          </a:prstGeom>
        </p:spPr>
      </p:pic>
      <p:sp>
        <p:nvSpPr>
          <p:cNvPr id="5" name="文本框 4"/>
          <p:cNvSpPr txBox="1"/>
          <p:nvPr/>
        </p:nvSpPr>
        <p:spPr>
          <a:xfrm>
            <a:off x="186055" y="669290"/>
            <a:ext cx="11532870" cy="3538220"/>
          </a:xfrm>
          <a:prstGeom prst="rect">
            <a:avLst/>
          </a:prstGeom>
          <a:solidFill>
            <a:schemeClr val="accent2">
              <a:lumMod val="20000"/>
              <a:lumOff val="80000"/>
            </a:schemeClr>
          </a:solidFill>
        </p:spPr>
        <p:txBody>
          <a:bodyPr wrap="square" rtlCol="0">
            <a:spAutoFit/>
          </a:bodyPr>
          <a:p>
            <a:r>
              <a:rPr lang="zh-CN" altLang="en-US" sz="2800" b="1">
                <a:latin typeface="Arial" panose="020B0604020202020204" pitchFamily="34" charset="0"/>
                <a:cs typeface="Arial" panose="020B0604020202020204" pitchFamily="34" charset="0"/>
              </a:rPr>
              <a:t>These are the differences between Chinese and Western </a:t>
            </a:r>
            <a:r>
              <a:rPr lang="en-US" altLang="zh-CN" sz="2800" b="1">
                <a:latin typeface="Arial" panose="020B0604020202020204" pitchFamily="34" charset="0"/>
                <a:cs typeface="Arial" panose="020B0604020202020204" pitchFamily="34" charset="0"/>
              </a:rPr>
              <a:t>food</a:t>
            </a:r>
            <a:r>
              <a:rPr lang="zh-CN" altLang="en-US" sz="2800" b="1">
                <a:latin typeface="Arial" panose="020B0604020202020204" pitchFamily="34" charset="0"/>
                <a:cs typeface="Arial" panose="020B0604020202020204" pitchFamily="34" charset="0"/>
              </a:rPr>
              <a:t> cultures. From the comparison, we may be able to understand the meaning of culture. Although they are different, they are all a stage in the history of human cultural development.They have been summarized by people all over the world for many years. For the whole human being, the whole society and the whole world, </a:t>
            </a:r>
            <a:r>
              <a:rPr lang="en-US" altLang="zh-CN" sz="2800" b="1">
                <a:latin typeface="Arial" panose="020B0604020202020204" pitchFamily="34" charset="0"/>
                <a:cs typeface="Arial" panose="020B0604020202020204" pitchFamily="34" charset="0"/>
              </a:rPr>
              <a:t>t</a:t>
            </a:r>
            <a:r>
              <a:rPr lang="zh-CN" altLang="en-US" sz="2800" b="1">
                <a:latin typeface="Arial" panose="020B0604020202020204" pitchFamily="34" charset="0"/>
                <a:cs typeface="Arial" panose="020B0604020202020204" pitchFamily="34" charset="0"/>
              </a:rPr>
              <a:t>hey are all treasures of world culture, which we should study, learn, master, apply to real life，inherit and develop.</a:t>
            </a:r>
            <a:endParaRPr lang="zh-CN" altLang="en-US" sz="2800" b="1">
              <a:latin typeface="Arial" panose="020B0604020202020204" pitchFamily="34" charset="0"/>
              <a:cs typeface="Arial" panose="020B0604020202020204" pitchFamily="34" charset="0"/>
            </a:endParaRPr>
          </a:p>
        </p:txBody>
      </p:sp>
      <p:sp>
        <p:nvSpPr>
          <p:cNvPr id="7" name="文本框 6"/>
          <p:cNvSpPr txBox="1"/>
          <p:nvPr/>
        </p:nvSpPr>
        <p:spPr>
          <a:xfrm>
            <a:off x="88265" y="4726305"/>
            <a:ext cx="12015470" cy="1568450"/>
          </a:xfrm>
          <a:prstGeom prst="rect">
            <a:avLst/>
          </a:prstGeom>
          <a:solidFill>
            <a:schemeClr val="accent2">
              <a:lumMod val="20000"/>
              <a:lumOff val="80000"/>
            </a:schemeClr>
          </a:solidFill>
        </p:spPr>
        <p:txBody>
          <a:bodyPr wrap="square" rtlCol="0">
            <a:spAutoFit/>
          </a:bodyPr>
          <a:p>
            <a:r>
              <a:rPr lang="zh-CN" altLang="en-US" sz="2400" b="1">
                <a:latin typeface="微软雅黑" panose="020B0503020204020204" charset="-122"/>
                <a:ea typeface="微软雅黑" panose="020B0503020204020204" charset="-122"/>
                <a:cs typeface="微软雅黑" panose="020B0503020204020204" charset="-122"/>
              </a:rPr>
              <a:t>以上就是中西方饮食文化的差异对比，从两者的对比中，我们也许能悟出文化的含义。它们虽然有着千差万别，但它们都是人类文化发展史的一个阶段，是多年来各地人们总结得来的。对于整个人类，整个社会，整个世界而言，他们都是世界文化宝库中的珍宝，都是我们应该好好研究、学习、掌握，应用于实际生活并加以继承和发展。</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8" name="矩形 7"/>
          <p:cNvSpPr/>
          <p:nvPr/>
        </p:nvSpPr>
        <p:spPr>
          <a:xfrm>
            <a:off x="8682355" y="8255"/>
            <a:ext cx="1300480" cy="768350"/>
          </a:xfrm>
          <a:prstGeom prst="rect">
            <a:avLst/>
          </a:prstGeom>
          <a:noFill/>
          <a:ln>
            <a:noFill/>
          </a:ln>
        </p:spPr>
        <p:txBody>
          <a:bodyPr wrap="none" rtlCol="0" anchor="t">
            <a:spAutoFit/>
            <a:scene3d>
              <a:camera prst="orthographicFront"/>
              <a:lightRig rig="threePt" dir="t"/>
            </a:scene3d>
          </a:bodyPr>
          <a:p>
            <a:pPr algn="ctr"/>
            <a:r>
              <a:rPr lang="zh-CN" altLang="en-US" sz="4400" b="1">
                <a:ln w="12700" cmpd="sng">
                  <a:solidFill>
                    <a:schemeClr val="accent4"/>
                  </a:solidFill>
                  <a:prstDash val="solid"/>
                </a:ln>
                <a:solidFill>
                  <a:srgbClr val="FF0000"/>
                </a:solidFill>
                <a:effectLst/>
                <a:latin typeface="微软雅黑" panose="020B0503020204020204" charset="-122"/>
                <a:ea typeface="微软雅黑" panose="020B0503020204020204" charset="-122"/>
              </a:rPr>
              <a:t>小结</a:t>
            </a:r>
            <a:endParaRPr lang="zh-CN" altLang="en-US" sz="4400" b="1">
              <a:ln w="12700" cmpd="sng">
                <a:solidFill>
                  <a:schemeClr val="accent4"/>
                </a:solidFill>
                <a:prstDash val="solid"/>
              </a:ln>
              <a:solidFill>
                <a:srgbClr val="FF0000"/>
              </a:solidFill>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bldLvl="0" animBg="1"/>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28)"/>
          <p:cNvPicPr>
            <a:picLocks noChangeAspect="1"/>
          </p:cNvPicPr>
          <p:nvPr/>
        </p:nvPicPr>
        <p:blipFill>
          <a:blip r:embed="rId1"/>
          <a:stretch>
            <a:fillRect/>
          </a:stretch>
        </p:blipFill>
        <p:spPr>
          <a:xfrm>
            <a:off x="-4445" y="-17145"/>
            <a:ext cx="12200255" cy="6881495"/>
          </a:xfrm>
          <a:prstGeom prst="rect">
            <a:avLst/>
          </a:prstGeom>
        </p:spPr>
      </p:pic>
      <p:sp>
        <p:nvSpPr>
          <p:cNvPr id="5" name="矩形 4"/>
          <p:cNvSpPr/>
          <p:nvPr/>
        </p:nvSpPr>
        <p:spPr>
          <a:xfrm>
            <a:off x="3843020" y="2983865"/>
            <a:ext cx="4119880" cy="1198880"/>
          </a:xfrm>
          <a:prstGeom prst="rect">
            <a:avLst/>
          </a:prstGeom>
          <a:noFill/>
          <a:ln>
            <a:noFill/>
          </a:ln>
        </p:spPr>
        <p:txBody>
          <a:bodyPr wrap="none" rtlCol="0" anchor="t">
            <a:spAutoFit/>
          </a:bodyPr>
          <a:p>
            <a:pPr algn="ctr"/>
            <a:r>
              <a:rPr lang="en-US" altLang="zh-CN" sz="7200" b="1">
                <a:solidFill>
                  <a:schemeClr val="bg2"/>
                </a:solidFill>
                <a:effectLst>
                  <a:innerShdw blurRad="63500" dist="50800" dir="13500000">
                    <a:srgbClr val="000000">
                      <a:alpha val="50000"/>
                    </a:srgbClr>
                  </a:innerShdw>
                </a:effectLst>
              </a:rPr>
              <a:t>Thank you</a:t>
            </a:r>
            <a:endParaRPr lang="en-US" altLang="zh-CN" sz="7200" b="1">
              <a:solidFill>
                <a:schemeClr val="bg2"/>
              </a:solidFill>
              <a:effectLst>
                <a:innerShdw blurRad="63500" dist="50800" dir="13500000">
                  <a:srgbClr val="000000">
                    <a:alpha val="50000"/>
                  </a:srgbClr>
                </a:inn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新鲜蔬菜和饮食肉在木背景-在桌上的健康自然食物与拷贝空间-烹调-113203450"/>
          <p:cNvPicPr>
            <a:picLocks noChangeAspect="1"/>
          </p:cNvPicPr>
          <p:nvPr/>
        </p:nvPicPr>
        <p:blipFill>
          <a:blip r:embed="rId1"/>
          <a:stretch>
            <a:fillRect/>
          </a:stretch>
        </p:blipFill>
        <p:spPr>
          <a:xfrm>
            <a:off x="1905" y="-6985"/>
            <a:ext cx="12188190" cy="6871970"/>
          </a:xfrm>
          <a:prstGeom prst="rect">
            <a:avLst/>
          </a:prstGeom>
        </p:spPr>
      </p:pic>
      <p:sp>
        <p:nvSpPr>
          <p:cNvPr id="3" name="矩形 2"/>
          <p:cNvSpPr/>
          <p:nvPr/>
        </p:nvSpPr>
        <p:spPr>
          <a:xfrm>
            <a:off x="8698548" y="744220"/>
            <a:ext cx="3018155" cy="1198880"/>
          </a:xfrm>
          <a:prstGeom prst="rect">
            <a:avLst/>
          </a:prstGeom>
          <a:noFill/>
          <a:ln>
            <a:noFill/>
          </a:ln>
        </p:spPr>
        <p:txBody>
          <a:bodyPr wrap="none" rtlCol="0" anchor="t">
            <a:spAutoFit/>
          </a:bodyPr>
          <a:p>
            <a:pPr algn="ctr"/>
            <a:r>
              <a:rPr lang="zh-CN" altLang="en-US" sz="7200" b="1">
                <a:ln w="12700" cmpd="sng">
                  <a:solidFill>
                    <a:schemeClr val="accent4"/>
                  </a:solidFill>
                  <a:prstDash val="solid"/>
                </a:ln>
                <a:solidFill>
                  <a:srgbClr val="FF0000"/>
                </a:solidFill>
                <a:effectLst/>
              </a:rPr>
              <a:t>Catalog</a:t>
            </a:r>
            <a:endParaRPr lang="zh-CN" altLang="en-US" sz="7200" b="1">
              <a:ln w="12700" cmpd="sng">
                <a:solidFill>
                  <a:schemeClr val="accent4"/>
                </a:solidFill>
                <a:prstDash val="solid"/>
              </a:ln>
              <a:solidFill>
                <a:srgbClr val="FF0000"/>
              </a:solidFill>
              <a:effectLst/>
            </a:endParaRPr>
          </a:p>
        </p:txBody>
      </p:sp>
      <p:sp>
        <p:nvSpPr>
          <p:cNvPr id="5" name="文本框 4"/>
          <p:cNvSpPr txBox="1"/>
          <p:nvPr/>
        </p:nvSpPr>
        <p:spPr>
          <a:xfrm>
            <a:off x="6343015" y="2736850"/>
            <a:ext cx="5847080" cy="1383665"/>
          </a:xfrm>
          <a:prstGeom prst="rect">
            <a:avLst/>
          </a:prstGeom>
          <a:noFill/>
        </p:spPr>
        <p:txBody>
          <a:bodyPr wrap="square" rtlCol="0">
            <a:spAutoFit/>
          </a:bodyPr>
          <a:p>
            <a:r>
              <a:rPr lang="en-US" altLang="zh-CN" sz="2800" b="1">
                <a:latin typeface="Arial" panose="020B0604020202020204" pitchFamily="34" charset="0"/>
                <a:cs typeface="Arial" panose="020B0604020202020204" pitchFamily="34" charset="0"/>
              </a:rPr>
              <a:t>1.Differences Between Chinese</a:t>
            </a:r>
            <a:endParaRPr lang="en-US" altLang="zh-CN" sz="2800" b="1">
              <a:latin typeface="Arial" panose="020B0604020202020204" pitchFamily="34" charset="0"/>
              <a:cs typeface="Arial" panose="020B0604020202020204" pitchFamily="34" charset="0"/>
            </a:endParaRPr>
          </a:p>
          <a:p>
            <a:r>
              <a:rPr lang="en-US" altLang="zh-CN" sz="2800" b="1">
                <a:latin typeface="Arial" panose="020B0604020202020204" pitchFamily="34" charset="0"/>
                <a:cs typeface="Arial" panose="020B0604020202020204" pitchFamily="34" charset="0"/>
              </a:rPr>
              <a:t>   and Western Cutlery </a:t>
            </a:r>
            <a:r>
              <a:rPr lang="en-US" altLang="zh-CN" sz="2400" b="1"/>
              <a:t>  </a:t>
            </a:r>
            <a:endParaRPr lang="en-US" altLang="zh-CN" sz="2400" b="1"/>
          </a:p>
          <a:p>
            <a:r>
              <a:rPr lang="en-US" altLang="zh-CN" sz="2400"/>
              <a:t>    </a:t>
            </a:r>
            <a:r>
              <a:rPr lang="zh-CN" altLang="en-US" sz="2800" b="1">
                <a:latin typeface="微软雅黑" panose="020B0503020204020204" charset="-122"/>
                <a:ea typeface="微软雅黑" panose="020B0503020204020204" charset="-122"/>
              </a:rPr>
              <a:t>中西餐具差异</a:t>
            </a:r>
            <a:endParaRPr lang="zh-CN" altLang="en-US" sz="2800" b="1">
              <a:latin typeface="微软雅黑" panose="020B0503020204020204" charset="-122"/>
              <a:ea typeface="微软雅黑" panose="020B0503020204020204" charset="-122"/>
            </a:endParaRPr>
          </a:p>
        </p:txBody>
      </p:sp>
      <p:sp>
        <p:nvSpPr>
          <p:cNvPr id="6" name="文本框 5"/>
          <p:cNvSpPr txBox="1"/>
          <p:nvPr/>
        </p:nvSpPr>
        <p:spPr>
          <a:xfrm>
            <a:off x="5765800" y="3985260"/>
            <a:ext cx="6424295" cy="1383665"/>
          </a:xfrm>
          <a:prstGeom prst="rect">
            <a:avLst/>
          </a:prstGeom>
          <a:noFill/>
        </p:spPr>
        <p:txBody>
          <a:bodyPr wrap="square" rtlCol="0">
            <a:spAutoFit/>
          </a:bodyPr>
          <a:p>
            <a:r>
              <a:rPr lang="en-US" altLang="zh-CN" sz="2800" b="1">
                <a:latin typeface="微软雅黑" panose="020B0503020204020204" charset="-122"/>
                <a:ea typeface="微软雅黑" panose="020B0503020204020204" charset="-122"/>
                <a:cs typeface="微软雅黑" panose="020B0503020204020204" charset="-122"/>
              </a:rPr>
              <a:t>2.Differences Between Chinese</a:t>
            </a:r>
            <a:endParaRPr lang="en-US" altLang="zh-CN" sz="2800" b="1">
              <a:latin typeface="微软雅黑" panose="020B0503020204020204" charset="-122"/>
              <a:ea typeface="微软雅黑" panose="020B0503020204020204" charset="-122"/>
              <a:cs typeface="微软雅黑" panose="020B0503020204020204" charset="-122"/>
            </a:endParaRPr>
          </a:p>
          <a:p>
            <a:r>
              <a:rPr lang="en-US" altLang="zh-CN" sz="2800" b="1">
                <a:latin typeface="微软雅黑" panose="020B0503020204020204" charset="-122"/>
                <a:ea typeface="微软雅黑" panose="020B0503020204020204" charset="-122"/>
                <a:cs typeface="微软雅黑" panose="020B0503020204020204" charset="-122"/>
              </a:rPr>
              <a:t>   and Western Diet</a:t>
            </a:r>
            <a:endParaRPr lang="en-US" altLang="zh-CN" sz="2800" b="1">
              <a:latin typeface="微软雅黑" panose="020B0503020204020204" charset="-122"/>
              <a:ea typeface="微软雅黑" panose="020B0503020204020204" charset="-122"/>
              <a:cs typeface="微软雅黑" panose="020B0503020204020204" charset="-122"/>
            </a:endParaRPr>
          </a:p>
          <a:p>
            <a:r>
              <a:rPr lang="zh-CN" altLang="en-US" sz="2800" b="1">
                <a:latin typeface="微软雅黑" panose="020B0503020204020204" charset="-122"/>
                <a:ea typeface="微软雅黑" panose="020B0503020204020204" charset="-122"/>
                <a:cs typeface="微软雅黑" panose="020B0503020204020204" charset="-122"/>
              </a:rPr>
              <a:t>   中西饮食差异</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286375" y="5368925"/>
            <a:ext cx="6793230" cy="1383665"/>
          </a:xfrm>
          <a:prstGeom prst="rect">
            <a:avLst/>
          </a:prstGeom>
          <a:noFill/>
        </p:spPr>
        <p:txBody>
          <a:bodyPr wrap="square" rtlCol="0">
            <a:spAutoFit/>
          </a:bodyPr>
          <a:p>
            <a:r>
              <a:rPr lang="en-US" altLang="zh-CN" sz="2800" b="1">
                <a:latin typeface="微软雅黑" panose="020B0503020204020204" charset="-122"/>
                <a:ea typeface="微软雅黑" panose="020B0503020204020204" charset="-122"/>
                <a:cs typeface="微软雅黑" panose="020B0503020204020204" charset="-122"/>
              </a:rPr>
              <a:t>3.Differences Between Chinese and</a:t>
            </a:r>
            <a:endParaRPr lang="en-US" altLang="zh-CN" sz="2800" b="1">
              <a:latin typeface="微软雅黑" panose="020B0503020204020204" charset="-122"/>
              <a:ea typeface="微软雅黑" panose="020B0503020204020204" charset="-122"/>
              <a:cs typeface="微软雅黑" panose="020B0503020204020204" charset="-122"/>
            </a:endParaRPr>
          </a:p>
          <a:p>
            <a:r>
              <a:rPr lang="en-US" altLang="zh-CN" sz="2800" b="1">
                <a:latin typeface="微软雅黑" panose="020B0503020204020204" charset="-122"/>
                <a:ea typeface="微软雅黑" panose="020B0503020204020204" charset="-122"/>
                <a:cs typeface="微软雅黑" panose="020B0503020204020204" charset="-122"/>
              </a:rPr>
              <a:t>   Western Cuisine</a:t>
            </a:r>
            <a:endParaRPr lang="en-US" altLang="zh-CN" sz="2800" b="1">
              <a:latin typeface="微软雅黑" panose="020B0503020204020204" charset="-122"/>
              <a:ea typeface="微软雅黑" panose="020B0503020204020204" charset="-122"/>
              <a:cs typeface="微软雅黑" panose="020B0503020204020204" charset="-122"/>
            </a:endParaRPr>
          </a:p>
          <a:p>
            <a:r>
              <a:rPr lang="zh-CN" altLang="en-US" sz="2800" b="1">
                <a:latin typeface="微软雅黑" panose="020B0503020204020204" charset="-122"/>
                <a:ea typeface="微软雅黑" panose="020B0503020204020204" charset="-122"/>
                <a:cs typeface="微软雅黑" panose="020B0503020204020204" charset="-122"/>
              </a:rPr>
              <a:t>   中西烹饪差异</a:t>
            </a:r>
            <a:endParaRPr lang="zh-CN" altLang="en-US" sz="2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timg"/>
          <p:cNvPicPr>
            <a:picLocks noChangeAspect="1"/>
          </p:cNvPicPr>
          <p:nvPr/>
        </p:nvPicPr>
        <p:blipFill>
          <a:blip r:embed="rId1"/>
          <a:stretch>
            <a:fillRect/>
          </a:stretch>
        </p:blipFill>
        <p:spPr>
          <a:xfrm>
            <a:off x="-26035" y="-31115"/>
            <a:ext cx="12243435" cy="6920230"/>
          </a:xfrm>
          <a:prstGeom prst="rect">
            <a:avLst/>
          </a:prstGeom>
        </p:spPr>
      </p:pic>
      <p:sp>
        <p:nvSpPr>
          <p:cNvPr id="2" name="文本框 1"/>
          <p:cNvSpPr txBox="1"/>
          <p:nvPr/>
        </p:nvSpPr>
        <p:spPr>
          <a:xfrm>
            <a:off x="110490" y="88900"/>
            <a:ext cx="8165465" cy="1568450"/>
          </a:xfrm>
          <a:prstGeom prst="rect">
            <a:avLst/>
          </a:prstGeom>
          <a:noFill/>
        </p:spPr>
        <p:txBody>
          <a:bodyPr wrap="square" rtlCol="0" anchor="t">
            <a:spAutoFit/>
            <a:scene3d>
              <a:camera prst="orthographicFront"/>
              <a:lightRig rig="threePt" dir="t"/>
            </a:scene3d>
          </a:bodyPr>
          <a:p>
            <a:r>
              <a:rPr lang="en-US" altLang="zh-CN" sz="3200" b="1">
                <a:ln w="12700">
                  <a:solidFill>
                    <a:schemeClr val="accent3">
                      <a:lumMod val="50000"/>
                    </a:schemeClr>
                  </a:solidFill>
                  <a:prstDash val="solid"/>
                </a:ln>
                <a:solidFill>
                  <a:srgbClr val="002060"/>
                </a:solidFill>
                <a:effectLst>
                  <a:innerShdw blurRad="177800">
                    <a:schemeClr val="accent3">
                      <a:lumMod val="50000"/>
                    </a:schemeClr>
                  </a:innerShdw>
                </a:effectLst>
                <a:latin typeface="Arial" panose="020B0604020202020204" pitchFamily="34" charset="0"/>
                <a:ea typeface="楷体" panose="02010609060101010101" charset="-122"/>
                <a:cs typeface="Arial" panose="020B0604020202020204" pitchFamily="34" charset="0"/>
                <a:sym typeface="+mn-ea"/>
              </a:rPr>
              <a:t>Differences Between Chinese and Western Cutlery </a:t>
            </a:r>
            <a:endParaRPr lang="en-US" altLang="zh-CN" sz="3200" b="1">
              <a:ln w="12700">
                <a:solidFill>
                  <a:schemeClr val="accent3">
                    <a:lumMod val="50000"/>
                  </a:schemeClr>
                </a:solidFill>
                <a:prstDash val="solid"/>
              </a:ln>
              <a:solidFill>
                <a:srgbClr val="FF0000"/>
              </a:solidFill>
              <a:effectLst>
                <a:innerShdw blurRad="177800">
                  <a:schemeClr val="accent3">
                    <a:lumMod val="50000"/>
                  </a:schemeClr>
                </a:innerShdw>
              </a:effectLst>
              <a:latin typeface="Arial" panose="020B0604020202020204" pitchFamily="34" charset="0"/>
              <a:ea typeface="楷体" panose="02010609060101010101" charset="-122"/>
              <a:cs typeface="Arial" panose="020B0604020202020204" pitchFamily="34" charset="0"/>
            </a:endParaRPr>
          </a:p>
          <a:p>
            <a:r>
              <a:rPr lang="zh-CN" altLang="en-US" sz="32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楷体" panose="02010609060101010101" charset="-122"/>
                <a:ea typeface="楷体" panose="02010609060101010101" charset="-122"/>
                <a:cs typeface="楷体" panose="02010609060101010101" charset="-122"/>
                <a:sym typeface="+mn-ea"/>
              </a:rPr>
              <a:t>               </a:t>
            </a:r>
            <a:r>
              <a:rPr lang="zh-CN" altLang="en-US" sz="3200" b="1">
                <a:ln w="12700">
                  <a:solidFill>
                    <a:schemeClr val="accent3">
                      <a:lumMod val="50000"/>
                    </a:schemeClr>
                  </a:solidFill>
                  <a:prstDash val="solid"/>
                </a:ln>
                <a:solidFill>
                  <a:srgbClr val="002060"/>
                </a:solidFill>
                <a:effectLst>
                  <a:innerShdw blurRad="177800">
                    <a:schemeClr val="accent3">
                      <a:lumMod val="50000"/>
                    </a:schemeClr>
                  </a:innerShdw>
                </a:effectLst>
                <a:latin typeface="微软雅黑" panose="020B0503020204020204" charset="-122"/>
                <a:ea typeface="微软雅黑" panose="020B0503020204020204" charset="-122"/>
                <a:cs typeface="楷体" panose="02010609060101010101" charset="-122"/>
                <a:sym typeface="+mn-ea"/>
              </a:rPr>
              <a:t>中西餐具差异</a:t>
            </a:r>
            <a:endParaRPr lang="zh-CN" altLang="en-US" sz="3200" b="1">
              <a:ln w="12700">
                <a:solidFill>
                  <a:schemeClr val="accent3">
                    <a:lumMod val="50000"/>
                  </a:schemeClr>
                </a:solidFill>
                <a:prstDash val="solid"/>
              </a:ln>
              <a:solidFill>
                <a:srgbClr val="002060"/>
              </a:solidFill>
              <a:effectLst>
                <a:innerShdw blurRad="177800">
                  <a:schemeClr val="accent3">
                    <a:lumMod val="50000"/>
                  </a:schemeClr>
                </a:innerShdw>
              </a:effectLst>
              <a:latin typeface="微软雅黑" panose="020B0503020204020204" charset="-122"/>
              <a:ea typeface="微软雅黑" panose="020B0503020204020204" charset="-122"/>
              <a:cs typeface="楷体" panose="02010609060101010101" charset="-122"/>
              <a:sym typeface="+mn-ea"/>
            </a:endParaRPr>
          </a:p>
        </p:txBody>
      </p:sp>
      <p:pic>
        <p:nvPicPr>
          <p:cNvPr id="6" name="图片 5" descr="timg(1)"/>
          <p:cNvPicPr>
            <a:picLocks noChangeAspect="1"/>
          </p:cNvPicPr>
          <p:nvPr/>
        </p:nvPicPr>
        <p:blipFill>
          <a:blip r:embed="rId2"/>
          <a:stretch>
            <a:fillRect/>
          </a:stretch>
        </p:blipFill>
        <p:spPr>
          <a:xfrm>
            <a:off x="217805" y="2099945"/>
            <a:ext cx="3301365" cy="2479040"/>
          </a:xfrm>
          <a:prstGeom prst="rect">
            <a:avLst/>
          </a:prstGeom>
        </p:spPr>
      </p:pic>
      <p:pic>
        <p:nvPicPr>
          <p:cNvPr id="7" name="图片 6" descr="timg(2)"/>
          <p:cNvPicPr>
            <a:picLocks noChangeAspect="1"/>
          </p:cNvPicPr>
          <p:nvPr/>
        </p:nvPicPr>
        <p:blipFill>
          <a:blip r:embed="rId3"/>
          <a:stretch>
            <a:fillRect/>
          </a:stretch>
        </p:blipFill>
        <p:spPr>
          <a:xfrm>
            <a:off x="4608195" y="2099945"/>
            <a:ext cx="3331210" cy="2479675"/>
          </a:xfrm>
          <a:prstGeom prst="rect">
            <a:avLst/>
          </a:prstGeom>
        </p:spPr>
      </p:pic>
      <p:sp>
        <p:nvSpPr>
          <p:cNvPr id="10" name="文本框 9"/>
          <p:cNvSpPr txBox="1"/>
          <p:nvPr/>
        </p:nvSpPr>
        <p:spPr>
          <a:xfrm>
            <a:off x="577850" y="4579620"/>
            <a:ext cx="2799080" cy="1076325"/>
          </a:xfrm>
          <a:prstGeom prst="rect">
            <a:avLst/>
          </a:prstGeom>
          <a:noFill/>
        </p:spPr>
        <p:txBody>
          <a:bodyPr wrap="square" rtlCol="0">
            <a:spAutoFit/>
          </a:bodyPr>
          <a:p>
            <a:r>
              <a:rPr lang="en-US" altLang="zh-CN" sz="3200" b="1">
                <a:latin typeface="Arial" panose="020B0604020202020204" pitchFamily="34" charset="0"/>
                <a:cs typeface="Arial" panose="020B0604020202020204" pitchFamily="34" charset="0"/>
              </a:rPr>
              <a:t>China</a:t>
            </a:r>
            <a:r>
              <a:rPr lang="zh-CN" altLang="en-US" sz="3200" b="1">
                <a:latin typeface="Arial" panose="020B0604020202020204" pitchFamily="34" charset="0"/>
                <a:cs typeface="Arial" panose="020B0604020202020204" pitchFamily="34" charset="0"/>
              </a:rPr>
              <a:t>：</a:t>
            </a:r>
            <a:r>
              <a:rPr lang="en-US" altLang="zh-CN" sz="3200" b="1">
                <a:latin typeface="Arial" panose="020B0604020202020204" pitchFamily="34" charset="0"/>
                <a:cs typeface="Arial" panose="020B0604020202020204" pitchFamily="34" charset="0"/>
              </a:rPr>
              <a:t>chopsticks</a:t>
            </a:r>
            <a:endParaRPr lang="en-US" altLang="zh-CN" sz="3200" b="1">
              <a:latin typeface="Arial" panose="020B0604020202020204" pitchFamily="34" charset="0"/>
              <a:cs typeface="Arial" panose="020B0604020202020204" pitchFamily="34" charset="0"/>
            </a:endParaRPr>
          </a:p>
        </p:txBody>
      </p:sp>
      <p:sp>
        <p:nvSpPr>
          <p:cNvPr id="11" name="文本框 10"/>
          <p:cNvSpPr txBox="1"/>
          <p:nvPr/>
        </p:nvSpPr>
        <p:spPr>
          <a:xfrm>
            <a:off x="4863465" y="4578985"/>
            <a:ext cx="3412490" cy="1076325"/>
          </a:xfrm>
          <a:prstGeom prst="rect">
            <a:avLst/>
          </a:prstGeom>
          <a:noFill/>
        </p:spPr>
        <p:txBody>
          <a:bodyPr wrap="square" rtlCol="0">
            <a:spAutoFit/>
          </a:bodyPr>
          <a:p>
            <a:r>
              <a:rPr lang="en-US" altLang="zh-CN" sz="3200" b="1">
                <a:latin typeface="Arial" panose="020B0604020202020204" pitchFamily="34" charset="0"/>
                <a:cs typeface="Arial" panose="020B0604020202020204" pitchFamily="34" charset="0"/>
              </a:rPr>
              <a:t>The west</a:t>
            </a:r>
            <a:r>
              <a:rPr lang="zh-CN" altLang="en-US" sz="3200" b="1">
                <a:latin typeface="Arial" panose="020B0604020202020204" pitchFamily="34" charset="0"/>
                <a:cs typeface="Arial" panose="020B0604020202020204" pitchFamily="34" charset="0"/>
              </a:rPr>
              <a:t>：</a:t>
            </a:r>
            <a:endParaRPr lang="zh-CN" altLang="en-US" sz="3200" b="1">
              <a:latin typeface="Arial" panose="020B0604020202020204" pitchFamily="34" charset="0"/>
              <a:cs typeface="Arial" panose="020B0604020202020204" pitchFamily="34" charset="0"/>
            </a:endParaRPr>
          </a:p>
          <a:p>
            <a:r>
              <a:rPr lang="en-US" altLang="zh-CN" sz="3200" b="1">
                <a:latin typeface="Arial" panose="020B0604020202020204" pitchFamily="34" charset="0"/>
                <a:cs typeface="Arial" panose="020B0604020202020204" pitchFamily="34" charset="0"/>
              </a:rPr>
              <a:t>knife and fork</a:t>
            </a:r>
            <a:endParaRPr lang="en-US" altLang="zh-CN" sz="32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timg"/>
          <p:cNvPicPr>
            <a:picLocks noChangeAspect="1"/>
          </p:cNvPicPr>
          <p:nvPr/>
        </p:nvPicPr>
        <p:blipFill>
          <a:blip r:embed="rId1"/>
          <a:stretch>
            <a:fillRect/>
          </a:stretch>
        </p:blipFill>
        <p:spPr>
          <a:xfrm>
            <a:off x="-25400" y="-31115"/>
            <a:ext cx="12243435" cy="6920230"/>
          </a:xfrm>
          <a:prstGeom prst="rect">
            <a:avLst/>
          </a:prstGeom>
        </p:spPr>
      </p:pic>
      <p:sp>
        <p:nvSpPr>
          <p:cNvPr id="2" name="矩形 1"/>
          <p:cNvSpPr/>
          <p:nvPr/>
        </p:nvSpPr>
        <p:spPr>
          <a:xfrm>
            <a:off x="88900" y="127635"/>
            <a:ext cx="8154670" cy="953135"/>
          </a:xfrm>
          <a:prstGeom prst="rect">
            <a:avLst/>
          </a:prstGeom>
          <a:noFill/>
          <a:ln>
            <a:noFill/>
          </a:ln>
        </p:spPr>
        <p:txBody>
          <a:bodyPr wrap="none" rtlCol="0" anchor="t">
            <a:spAutoFit/>
          </a:bodyPr>
          <a:p>
            <a:pPr algn="ctr"/>
            <a:r>
              <a:rPr lang="zh-CN" altLang="en-US" sz="2800" b="1">
                <a:solidFill>
                  <a:srgbClr val="002060"/>
                </a:solidFill>
                <a:effectLst>
                  <a:outerShdw blurRad="38100" dist="19050" dir="2700000" algn="tl" rotWithShape="0">
                    <a:schemeClr val="dk1">
                      <a:lumMod val="50000"/>
                      <a:alpha val="40000"/>
                    </a:schemeClr>
                  </a:outerShdw>
                </a:effectLst>
                <a:latin typeface="Arial" panose="020B0604020202020204" pitchFamily="34" charset="0"/>
                <a:ea typeface="楷体" panose="02010609060101010101" charset="-122"/>
                <a:cs typeface="Arial" panose="020B0604020202020204" pitchFamily="34" charset="0"/>
              </a:rPr>
              <a:t>Differences </a:t>
            </a:r>
            <a:r>
              <a:rPr lang="en-US" altLang="zh-CN" sz="2800" b="1">
                <a:solidFill>
                  <a:srgbClr val="002060"/>
                </a:solidFill>
                <a:effectLst>
                  <a:outerShdw blurRad="38100" dist="19050" dir="2700000" algn="tl" rotWithShape="0">
                    <a:schemeClr val="dk1">
                      <a:lumMod val="50000"/>
                      <a:alpha val="40000"/>
                    </a:schemeClr>
                  </a:outerShdw>
                </a:effectLst>
                <a:latin typeface="Arial" panose="020B0604020202020204" pitchFamily="34" charset="0"/>
                <a:ea typeface="楷体" panose="02010609060101010101" charset="-122"/>
                <a:cs typeface="Arial" panose="020B0604020202020204" pitchFamily="34" charset="0"/>
              </a:rPr>
              <a:t>B</a:t>
            </a:r>
            <a:r>
              <a:rPr lang="zh-CN" altLang="en-US" sz="2800" b="1">
                <a:solidFill>
                  <a:srgbClr val="002060"/>
                </a:solidFill>
                <a:effectLst>
                  <a:outerShdw blurRad="38100" dist="19050" dir="2700000" algn="tl" rotWithShape="0">
                    <a:schemeClr val="dk1">
                      <a:lumMod val="50000"/>
                      <a:alpha val="40000"/>
                    </a:schemeClr>
                  </a:outerShdw>
                </a:effectLst>
                <a:latin typeface="Arial" panose="020B0604020202020204" pitchFamily="34" charset="0"/>
                <a:ea typeface="楷体" panose="02010609060101010101" charset="-122"/>
                <a:cs typeface="Arial" panose="020B0604020202020204" pitchFamily="34" charset="0"/>
              </a:rPr>
              <a:t>etween Chinese and Western </a:t>
            </a:r>
            <a:r>
              <a:rPr lang="en-US" altLang="zh-CN" sz="2800" b="1">
                <a:solidFill>
                  <a:srgbClr val="002060"/>
                </a:solidFill>
                <a:effectLst>
                  <a:outerShdw blurRad="38100" dist="19050" dir="2700000" algn="tl" rotWithShape="0">
                    <a:schemeClr val="dk1">
                      <a:lumMod val="50000"/>
                      <a:alpha val="40000"/>
                    </a:schemeClr>
                  </a:outerShdw>
                </a:effectLst>
                <a:latin typeface="Arial" panose="020B0604020202020204" pitchFamily="34" charset="0"/>
                <a:ea typeface="楷体" panose="02010609060101010101" charset="-122"/>
                <a:cs typeface="Arial" panose="020B0604020202020204" pitchFamily="34" charset="0"/>
              </a:rPr>
              <a:t>D</a:t>
            </a:r>
            <a:r>
              <a:rPr lang="zh-CN" altLang="en-US" sz="2800" b="1">
                <a:solidFill>
                  <a:srgbClr val="002060"/>
                </a:solidFill>
                <a:effectLst>
                  <a:outerShdw blurRad="38100" dist="19050" dir="2700000" algn="tl" rotWithShape="0">
                    <a:schemeClr val="dk1">
                      <a:lumMod val="50000"/>
                      <a:alpha val="40000"/>
                    </a:schemeClr>
                  </a:outerShdw>
                </a:effectLst>
                <a:latin typeface="Arial" panose="020B0604020202020204" pitchFamily="34" charset="0"/>
                <a:ea typeface="楷体" panose="02010609060101010101" charset="-122"/>
                <a:cs typeface="Arial" panose="020B0604020202020204" pitchFamily="34" charset="0"/>
              </a:rPr>
              <a:t>iet</a:t>
            </a:r>
            <a:endParaRPr lang="zh-CN" altLang="en-US" sz="2800" b="1">
              <a:solidFill>
                <a:srgbClr val="002060"/>
              </a:solidFill>
              <a:effectLst>
                <a:outerShdw blurRad="38100" dist="19050" dir="2700000" algn="tl" rotWithShape="0">
                  <a:schemeClr val="dk1">
                    <a:lumMod val="50000"/>
                    <a:alpha val="40000"/>
                  </a:schemeClr>
                </a:outerShdw>
              </a:effectLst>
              <a:latin typeface="Arial" panose="020B0604020202020204" pitchFamily="34" charset="0"/>
              <a:ea typeface="楷体" panose="02010609060101010101" charset="-122"/>
              <a:cs typeface="Arial" panose="020B0604020202020204" pitchFamily="34" charset="0"/>
            </a:endParaRPr>
          </a:p>
          <a:p>
            <a:pPr algn="ctr"/>
            <a:r>
              <a:rPr lang="zh-CN" altLang="en-US" sz="2800" b="1">
                <a:solidFill>
                  <a:srgbClr val="002060"/>
                </a:solidFill>
                <a:effectLst>
                  <a:outerShdw blurRad="38100" dist="19050" dir="2700000" algn="tl" rotWithShape="0">
                    <a:schemeClr val="dk1">
                      <a:lumMod val="50000"/>
                      <a:alpha val="40000"/>
                    </a:schemeClr>
                  </a:outerShdw>
                </a:effectLst>
                <a:latin typeface="Arial" panose="020B0604020202020204" pitchFamily="34" charset="0"/>
                <a:ea typeface="楷体" panose="02010609060101010101" charset="-122"/>
                <a:cs typeface="Arial" panose="020B0604020202020204" pitchFamily="34" charset="0"/>
              </a:rPr>
              <a:t> </a:t>
            </a:r>
            <a:r>
              <a:rPr lang="zh-CN" altLang="en-US" sz="2800" b="1">
                <a:solidFill>
                  <a:srgbClr val="002060"/>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Arial" panose="020B0604020202020204" pitchFamily="34" charset="0"/>
              </a:rPr>
              <a:t>中西饮食内容差异</a:t>
            </a:r>
            <a:endParaRPr lang="zh-CN" altLang="en-US" sz="2800" b="1">
              <a:solidFill>
                <a:srgbClr val="002060"/>
              </a:solidFill>
              <a:effectLst>
                <a:outerShdw blurRad="38100" dist="19050" dir="2700000" algn="tl" rotWithShape="0">
                  <a:schemeClr val="dk1">
                    <a:lumMod val="50000"/>
                    <a:alpha val="40000"/>
                  </a:schemeClr>
                </a:outerShdw>
              </a:effectLst>
              <a:latin typeface="微软雅黑" panose="020B0503020204020204" charset="-122"/>
              <a:ea typeface="微软雅黑" panose="020B0503020204020204" charset="-122"/>
              <a:cs typeface="Arial" panose="020B0604020202020204" pitchFamily="34" charset="0"/>
            </a:endParaRPr>
          </a:p>
        </p:txBody>
      </p:sp>
      <p:pic>
        <p:nvPicPr>
          <p:cNvPr id="4" name="图片 3" descr="timg(3)"/>
          <p:cNvPicPr>
            <a:picLocks noChangeAspect="1"/>
          </p:cNvPicPr>
          <p:nvPr/>
        </p:nvPicPr>
        <p:blipFill>
          <a:blip r:embed="rId2"/>
          <a:stretch>
            <a:fillRect/>
          </a:stretch>
        </p:blipFill>
        <p:spPr>
          <a:xfrm rot="21000000">
            <a:off x="292735" y="1684655"/>
            <a:ext cx="4079240" cy="2331085"/>
          </a:xfrm>
          <a:prstGeom prst="rect">
            <a:avLst/>
          </a:prstGeom>
        </p:spPr>
      </p:pic>
      <p:pic>
        <p:nvPicPr>
          <p:cNvPr id="5" name="图片 4" descr="timg(4)"/>
          <p:cNvPicPr>
            <a:picLocks noChangeAspect="1"/>
          </p:cNvPicPr>
          <p:nvPr/>
        </p:nvPicPr>
        <p:blipFill>
          <a:blip r:embed="rId3"/>
          <a:stretch>
            <a:fillRect/>
          </a:stretch>
        </p:blipFill>
        <p:spPr>
          <a:xfrm>
            <a:off x="4851400" y="4004945"/>
            <a:ext cx="4095115" cy="2562860"/>
          </a:xfrm>
          <a:prstGeom prst="rect">
            <a:avLst/>
          </a:prstGeom>
        </p:spPr>
      </p:pic>
      <p:sp>
        <p:nvSpPr>
          <p:cNvPr id="6" name="泪滴形 5"/>
          <p:cNvSpPr/>
          <p:nvPr/>
        </p:nvSpPr>
        <p:spPr>
          <a:xfrm rot="1980000">
            <a:off x="1803400" y="4808855"/>
            <a:ext cx="2199640" cy="1769745"/>
          </a:xfrm>
          <a:prstGeom prst="teardrop">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017395" y="5216525"/>
            <a:ext cx="2068830" cy="1076325"/>
          </a:xfrm>
          <a:prstGeom prst="rect">
            <a:avLst/>
          </a:prstGeom>
          <a:noFill/>
        </p:spPr>
        <p:txBody>
          <a:bodyPr wrap="square" rtlCol="0">
            <a:spAutoFit/>
          </a:bodyPr>
          <a:p>
            <a:r>
              <a:rPr lang="en-US" altLang="zh-CN" sz="3200" b="1">
                <a:latin typeface="Arial" panose="020B0604020202020204" pitchFamily="34" charset="0"/>
                <a:cs typeface="Arial" panose="020B0604020202020204" pitchFamily="34" charset="0"/>
              </a:rPr>
              <a:t>Western </a:t>
            </a:r>
            <a:endParaRPr lang="en-US" altLang="zh-CN" sz="3200" b="1">
              <a:latin typeface="Arial" panose="020B0604020202020204" pitchFamily="34" charset="0"/>
              <a:cs typeface="Arial" panose="020B0604020202020204" pitchFamily="34" charset="0"/>
            </a:endParaRPr>
          </a:p>
          <a:p>
            <a:r>
              <a:rPr lang="en-US" altLang="zh-CN" sz="3200" b="1">
                <a:latin typeface="Arial" panose="020B0604020202020204" pitchFamily="34" charset="0"/>
                <a:cs typeface="Arial" panose="020B0604020202020204" pitchFamily="34" charset="0"/>
              </a:rPr>
              <a:t>food</a:t>
            </a:r>
            <a:endParaRPr lang="en-US" altLang="zh-CN" sz="3200" b="1">
              <a:latin typeface="Arial" panose="020B0604020202020204" pitchFamily="34" charset="0"/>
              <a:cs typeface="Arial" panose="020B0604020202020204" pitchFamily="34" charset="0"/>
            </a:endParaRPr>
          </a:p>
        </p:txBody>
      </p:sp>
      <p:sp>
        <p:nvSpPr>
          <p:cNvPr id="8" name="云形 7"/>
          <p:cNvSpPr/>
          <p:nvPr/>
        </p:nvSpPr>
        <p:spPr>
          <a:xfrm>
            <a:off x="4783455" y="1348105"/>
            <a:ext cx="2625090" cy="1872615"/>
          </a:xfrm>
          <a:prstGeom prst="cloud">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5130800" y="1746250"/>
            <a:ext cx="1931035" cy="1076325"/>
          </a:xfrm>
          <a:prstGeom prst="rect">
            <a:avLst/>
          </a:prstGeom>
          <a:noFill/>
        </p:spPr>
        <p:txBody>
          <a:bodyPr wrap="square" rtlCol="0">
            <a:spAutoFit/>
          </a:bodyPr>
          <a:p>
            <a:r>
              <a:rPr lang="en-US" altLang="zh-CN" sz="3200" b="1">
                <a:latin typeface="Arial" panose="020B0604020202020204" pitchFamily="34" charset="0"/>
                <a:cs typeface="Arial" panose="020B0604020202020204" pitchFamily="34" charset="0"/>
              </a:rPr>
              <a:t>Chinese</a:t>
            </a:r>
            <a:endParaRPr lang="en-US" altLang="zh-CN" sz="3200" b="1">
              <a:latin typeface="Arial" panose="020B0604020202020204" pitchFamily="34" charset="0"/>
              <a:cs typeface="Arial" panose="020B0604020202020204" pitchFamily="34" charset="0"/>
            </a:endParaRPr>
          </a:p>
          <a:p>
            <a:r>
              <a:rPr lang="en-US" altLang="zh-CN" sz="3200" b="1">
                <a:latin typeface="Arial" panose="020B0604020202020204" pitchFamily="34" charset="0"/>
                <a:cs typeface="Arial" panose="020B0604020202020204" pitchFamily="34" charset="0"/>
              </a:rPr>
              <a:t>food</a:t>
            </a:r>
            <a:endParaRPr lang="en-US" altLang="zh-CN" sz="32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ldLvl="0" animBg="1"/>
      <p:bldP spid="9"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timg"/>
          <p:cNvPicPr>
            <a:picLocks noChangeAspect="1"/>
          </p:cNvPicPr>
          <p:nvPr/>
        </p:nvPicPr>
        <p:blipFill>
          <a:blip r:embed="rId1"/>
          <a:stretch>
            <a:fillRect/>
          </a:stretch>
        </p:blipFill>
        <p:spPr>
          <a:xfrm>
            <a:off x="-26035" y="-31115"/>
            <a:ext cx="12243435" cy="6920230"/>
          </a:xfrm>
          <a:prstGeom prst="rect">
            <a:avLst/>
          </a:prstGeom>
        </p:spPr>
      </p:pic>
      <p:pic>
        <p:nvPicPr>
          <p:cNvPr id="2" name="图片 1" descr="timg(5)"/>
          <p:cNvPicPr>
            <a:picLocks noChangeAspect="1"/>
          </p:cNvPicPr>
          <p:nvPr/>
        </p:nvPicPr>
        <p:blipFill>
          <a:blip r:embed="rId2"/>
          <a:stretch>
            <a:fillRect/>
          </a:stretch>
        </p:blipFill>
        <p:spPr>
          <a:xfrm>
            <a:off x="193675" y="398145"/>
            <a:ext cx="3336290" cy="2435860"/>
          </a:xfrm>
          <a:prstGeom prst="rect">
            <a:avLst/>
          </a:prstGeom>
        </p:spPr>
      </p:pic>
      <p:sp>
        <p:nvSpPr>
          <p:cNvPr id="4" name="文本框 3"/>
          <p:cNvSpPr txBox="1"/>
          <p:nvPr/>
        </p:nvSpPr>
        <p:spPr>
          <a:xfrm>
            <a:off x="193675" y="5504180"/>
            <a:ext cx="7600950" cy="1076325"/>
          </a:xfrm>
          <a:prstGeom prst="rect">
            <a:avLst/>
          </a:prstGeom>
          <a:noFill/>
        </p:spPr>
        <p:txBody>
          <a:bodyPr wrap="square" rtlCol="0">
            <a:spAutoFit/>
          </a:bodyPr>
          <a:p>
            <a:r>
              <a:rPr lang="zh-CN" altLang="en-US" sz="3200" b="1">
                <a:latin typeface="微软雅黑" panose="020B0503020204020204" charset="-122"/>
                <a:ea typeface="微软雅黑" panose="020B0503020204020204" charset="-122"/>
              </a:rPr>
              <a:t>中国人的主食以谷类及其制品如面食为主，副食则以蔬菜为主，辅以肉类。</a:t>
            </a:r>
            <a:endParaRPr lang="zh-CN" altLang="en-US" sz="3200" b="1">
              <a:latin typeface="微软雅黑" panose="020B0503020204020204" charset="-122"/>
              <a:ea typeface="微软雅黑" panose="020B0503020204020204" charset="-122"/>
            </a:endParaRPr>
          </a:p>
        </p:txBody>
      </p:sp>
      <p:sp>
        <p:nvSpPr>
          <p:cNvPr id="5" name="文本框 4"/>
          <p:cNvSpPr txBox="1"/>
          <p:nvPr/>
        </p:nvSpPr>
        <p:spPr>
          <a:xfrm>
            <a:off x="73660" y="2950845"/>
            <a:ext cx="8968740" cy="2553335"/>
          </a:xfrm>
          <a:prstGeom prst="rect">
            <a:avLst/>
          </a:prstGeom>
          <a:noFill/>
        </p:spPr>
        <p:txBody>
          <a:bodyPr wrap="square" rtlCol="0">
            <a:spAutoFit/>
          </a:bodyPr>
          <a:p>
            <a:r>
              <a:rPr lang="zh-CN" altLang="en-US" sz="3200" b="1">
                <a:latin typeface="Arial" panose="020B0604020202020204" pitchFamily="34" charset="0"/>
                <a:cs typeface="Arial" panose="020B0604020202020204" pitchFamily="34" charset="0"/>
              </a:rPr>
              <a:t>The staple food of Chinese people is mainly </a:t>
            </a:r>
            <a:r>
              <a:rPr lang="zh-CN" altLang="en-US" sz="3200" b="1">
                <a:solidFill>
                  <a:srgbClr val="7030A0"/>
                </a:solidFill>
                <a:latin typeface="Arial" panose="020B0604020202020204" pitchFamily="34" charset="0"/>
                <a:cs typeface="Arial" panose="020B0604020202020204" pitchFamily="34" charset="0"/>
              </a:rPr>
              <a:t>cereals</a:t>
            </a:r>
            <a:r>
              <a:rPr lang="zh-CN" altLang="en-US" sz="3200" b="1">
                <a:latin typeface="Arial" panose="020B0604020202020204" pitchFamily="34" charset="0"/>
                <a:cs typeface="Arial" panose="020B0604020202020204" pitchFamily="34" charset="0"/>
              </a:rPr>
              <a:t> and its products such as </a:t>
            </a:r>
            <a:r>
              <a:rPr lang="zh-CN" altLang="en-US" sz="3200" b="1">
                <a:solidFill>
                  <a:srgbClr val="7030A0"/>
                </a:solidFill>
                <a:latin typeface="Arial" panose="020B0604020202020204" pitchFamily="34" charset="0"/>
                <a:cs typeface="Arial" panose="020B0604020202020204" pitchFamily="34" charset="0"/>
              </a:rPr>
              <a:t>pasta</a:t>
            </a:r>
            <a:r>
              <a:rPr lang="zh-CN" altLang="en-US" sz="3200" b="1">
                <a:latin typeface="Arial" panose="020B0604020202020204" pitchFamily="34" charset="0"/>
                <a:cs typeface="Arial" panose="020B0604020202020204" pitchFamily="34" charset="0"/>
              </a:rPr>
              <a:t>, while the non-staple food is vegetables, supplemented by meat. </a:t>
            </a:r>
            <a:r>
              <a:rPr lang="zh-CN" altLang="en-US" sz="3200" b="1">
                <a:solidFill>
                  <a:srgbClr val="7030A0"/>
                </a:solidFill>
                <a:latin typeface="Arial" panose="020B0604020202020204" pitchFamily="34" charset="0"/>
                <a:cs typeface="Arial" panose="020B0604020202020204" pitchFamily="34" charset="0"/>
              </a:rPr>
              <a:t>[ˈsɪəriəl] [ˈpæstə]</a:t>
            </a:r>
            <a:endParaRPr lang="zh-CN" altLang="en-US" sz="3200" b="1">
              <a:solidFill>
                <a:srgbClr val="7030A0"/>
              </a:solidFill>
              <a:latin typeface="Arial" panose="020B0604020202020204" pitchFamily="34" charset="0"/>
              <a:cs typeface="Arial" panose="020B0604020202020204" pitchFamily="34" charset="0"/>
            </a:endParaRPr>
          </a:p>
          <a:p>
            <a:r>
              <a:rPr lang="zh-CN" altLang="en-US" sz="3200" b="1">
                <a:solidFill>
                  <a:srgbClr val="7030A0"/>
                </a:solidFill>
                <a:latin typeface="Arial" panose="020B0604020202020204" pitchFamily="34" charset="0"/>
                <a:cs typeface="Arial" panose="020B0604020202020204" pitchFamily="34" charset="0"/>
              </a:rPr>
              <a:t>[ˈsʌplɪmənt] </a:t>
            </a:r>
            <a:r>
              <a:rPr lang="zh-CN" altLang="en-US" sz="3200" b="1">
                <a:solidFill>
                  <a:srgbClr val="7030A0"/>
                </a:solidFill>
                <a:latin typeface="微软雅黑" panose="020B0503020204020204" charset="-122"/>
                <a:ea typeface="微软雅黑" panose="020B0503020204020204" charset="-122"/>
                <a:cs typeface="微软雅黑" panose="020B0503020204020204" charset="-122"/>
              </a:rPr>
              <a:t>增补; 补充</a:t>
            </a:r>
            <a:endParaRPr lang="zh-CN" altLang="en-US" sz="3200" b="1">
              <a:solidFill>
                <a:srgbClr val="7030A0"/>
              </a:solidFill>
              <a:latin typeface="微软雅黑" panose="020B0503020204020204" charset="-122"/>
              <a:ea typeface="微软雅黑" panose="020B0503020204020204" charset="-122"/>
              <a:cs typeface="微软雅黑" panose="020B0503020204020204" charset="-122"/>
            </a:endParaRPr>
          </a:p>
        </p:txBody>
      </p:sp>
      <p:pic>
        <p:nvPicPr>
          <p:cNvPr id="6" name="图片 5" descr="timg(6)"/>
          <p:cNvPicPr>
            <a:picLocks noChangeAspect="1"/>
          </p:cNvPicPr>
          <p:nvPr/>
        </p:nvPicPr>
        <p:blipFill>
          <a:blip r:embed="rId3"/>
          <a:stretch>
            <a:fillRect/>
          </a:stretch>
        </p:blipFill>
        <p:spPr>
          <a:xfrm>
            <a:off x="4021455" y="419735"/>
            <a:ext cx="3620135" cy="2414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timg"/>
          <p:cNvPicPr>
            <a:picLocks noChangeAspect="1"/>
          </p:cNvPicPr>
          <p:nvPr/>
        </p:nvPicPr>
        <p:blipFill>
          <a:blip r:embed="rId1"/>
          <a:stretch>
            <a:fillRect/>
          </a:stretch>
        </p:blipFill>
        <p:spPr>
          <a:xfrm>
            <a:off x="-26035" y="-31115"/>
            <a:ext cx="12243435" cy="6920230"/>
          </a:xfrm>
          <a:prstGeom prst="rect">
            <a:avLst/>
          </a:prstGeom>
        </p:spPr>
      </p:pic>
      <p:pic>
        <p:nvPicPr>
          <p:cNvPr id="2" name="图片 1" descr="timg(7)"/>
          <p:cNvPicPr>
            <a:picLocks noChangeAspect="1"/>
          </p:cNvPicPr>
          <p:nvPr/>
        </p:nvPicPr>
        <p:blipFill>
          <a:blip r:embed="rId2"/>
          <a:stretch>
            <a:fillRect/>
          </a:stretch>
        </p:blipFill>
        <p:spPr>
          <a:xfrm>
            <a:off x="417830" y="432435"/>
            <a:ext cx="3302635" cy="2477135"/>
          </a:xfrm>
          <a:prstGeom prst="rect">
            <a:avLst/>
          </a:prstGeom>
        </p:spPr>
      </p:pic>
      <p:pic>
        <p:nvPicPr>
          <p:cNvPr id="4" name="图片 3" descr="timg(8)"/>
          <p:cNvPicPr>
            <a:picLocks noChangeAspect="1"/>
          </p:cNvPicPr>
          <p:nvPr/>
        </p:nvPicPr>
        <p:blipFill>
          <a:blip r:embed="rId3"/>
          <a:stretch>
            <a:fillRect/>
          </a:stretch>
        </p:blipFill>
        <p:spPr>
          <a:xfrm>
            <a:off x="4204970" y="431800"/>
            <a:ext cx="3359150" cy="2477770"/>
          </a:xfrm>
          <a:prstGeom prst="rect">
            <a:avLst/>
          </a:prstGeom>
        </p:spPr>
      </p:pic>
      <p:sp>
        <p:nvSpPr>
          <p:cNvPr id="5" name="文本框 4"/>
          <p:cNvSpPr txBox="1"/>
          <p:nvPr/>
        </p:nvSpPr>
        <p:spPr>
          <a:xfrm>
            <a:off x="417830" y="4581525"/>
            <a:ext cx="5998210" cy="583565"/>
          </a:xfrm>
          <a:prstGeom prst="rect">
            <a:avLst/>
          </a:prstGeom>
          <a:noFill/>
        </p:spPr>
        <p:txBody>
          <a:bodyPr wrap="square" rtlCol="0">
            <a:spAutoFit/>
          </a:bodyPr>
          <a:p>
            <a:r>
              <a:rPr lang="zh-CN" altLang="en-US" sz="3200" b="1">
                <a:latin typeface="微软雅黑" panose="020B0503020204020204" charset="-122"/>
                <a:ea typeface="微软雅黑" panose="020B0503020204020204" charset="-122"/>
              </a:rPr>
              <a:t>西方人的主食以肉类、奶类为主。</a:t>
            </a:r>
            <a:endParaRPr lang="zh-CN" altLang="en-US" sz="3200" b="1">
              <a:latin typeface="微软雅黑" panose="020B0503020204020204" charset="-122"/>
              <a:ea typeface="微软雅黑" panose="020B0503020204020204" charset="-122"/>
            </a:endParaRPr>
          </a:p>
        </p:txBody>
      </p:sp>
      <p:sp>
        <p:nvSpPr>
          <p:cNvPr id="6" name="文本框 5"/>
          <p:cNvSpPr txBox="1"/>
          <p:nvPr/>
        </p:nvSpPr>
        <p:spPr>
          <a:xfrm>
            <a:off x="215900" y="3164840"/>
            <a:ext cx="8673465" cy="1198880"/>
          </a:xfrm>
          <a:prstGeom prst="rect">
            <a:avLst/>
          </a:prstGeom>
          <a:noFill/>
        </p:spPr>
        <p:txBody>
          <a:bodyPr wrap="square" rtlCol="0">
            <a:spAutoFit/>
          </a:bodyPr>
          <a:p>
            <a:r>
              <a:rPr lang="zh-CN" altLang="en-US" sz="3600" b="1">
                <a:latin typeface="Arial" panose="020B0604020202020204" pitchFamily="34" charset="0"/>
                <a:cs typeface="Arial" panose="020B0604020202020204" pitchFamily="34" charset="0"/>
              </a:rPr>
              <a:t>The staple food of westerners is meat and milk.</a:t>
            </a:r>
            <a:endParaRPr lang="zh-CN" altLang="en-US" sz="36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
          <p:cNvPicPr>
            <a:picLocks noChangeAspect="1"/>
          </p:cNvPicPr>
          <p:nvPr/>
        </p:nvPicPr>
        <p:blipFill>
          <a:blip r:embed="rId1"/>
          <a:stretch>
            <a:fillRect/>
          </a:stretch>
        </p:blipFill>
        <p:spPr>
          <a:xfrm>
            <a:off x="-25400" y="-31115"/>
            <a:ext cx="12243435" cy="6920230"/>
          </a:xfrm>
          <a:prstGeom prst="rect">
            <a:avLst/>
          </a:prstGeom>
        </p:spPr>
      </p:pic>
      <p:sp>
        <p:nvSpPr>
          <p:cNvPr id="2" name="矩形 1"/>
          <p:cNvSpPr/>
          <p:nvPr/>
        </p:nvSpPr>
        <p:spPr>
          <a:xfrm>
            <a:off x="3429318" y="193675"/>
            <a:ext cx="4909185" cy="1198880"/>
          </a:xfrm>
          <a:prstGeom prst="rect">
            <a:avLst/>
          </a:prstGeom>
          <a:noFill/>
          <a:ln>
            <a:noFill/>
          </a:ln>
        </p:spPr>
        <p:txBody>
          <a:bodyPr wrap="none" rtlCol="0" anchor="t">
            <a:spAutoFit/>
          </a:bodyPr>
          <a:p>
            <a:pPr algn="ctr"/>
            <a:r>
              <a:rPr lang="en-US" altLang="zh-CN"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rPr>
              <a:t>On the table</a:t>
            </a:r>
            <a:endParaRPr lang="en-US" altLang="zh-CN" sz="72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endParaRPr>
          </a:p>
        </p:txBody>
      </p:sp>
      <p:sp>
        <p:nvSpPr>
          <p:cNvPr id="5" name="矩形 4"/>
          <p:cNvSpPr/>
          <p:nvPr/>
        </p:nvSpPr>
        <p:spPr>
          <a:xfrm>
            <a:off x="512128" y="1538605"/>
            <a:ext cx="3234055" cy="1014730"/>
          </a:xfrm>
          <a:prstGeom prst="rect">
            <a:avLst/>
          </a:prstGeom>
          <a:noFill/>
          <a:ln>
            <a:noFill/>
          </a:ln>
        </p:spPr>
        <p:txBody>
          <a:bodyPr wrap="none" rtlCol="0" anchor="t">
            <a:spAutoFit/>
            <a:scene3d>
              <a:camera prst="orthographicFront"/>
              <a:lightRig rig="threePt" dir="t"/>
            </a:scene3d>
          </a:bodyPr>
          <a:p>
            <a:pPr algn="ctr"/>
            <a:r>
              <a:rPr lang="en-US" altLang="zh-CN"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Courier New" panose="02070309020205020404" charset="0"/>
                <a:cs typeface="Courier New" panose="02070309020205020404" charset="0"/>
              </a:rPr>
              <a:t>china</a:t>
            </a:r>
            <a:r>
              <a:rPr lang="zh-CN" altLang="en-US"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Courier New" panose="02070309020205020404" charset="0"/>
                <a:cs typeface="Courier New" panose="02070309020205020404" charset="0"/>
              </a:rPr>
              <a:t>：</a:t>
            </a:r>
            <a:endParaRPr lang="zh-CN" altLang="en-US"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Courier New" panose="02070309020205020404" charset="0"/>
              <a:cs typeface="Courier New" panose="02070309020205020404" charset="0"/>
            </a:endParaRPr>
          </a:p>
        </p:txBody>
      </p:sp>
      <p:sp>
        <p:nvSpPr>
          <p:cNvPr id="6" name="文本框 5"/>
          <p:cNvSpPr txBox="1"/>
          <p:nvPr/>
        </p:nvSpPr>
        <p:spPr>
          <a:xfrm>
            <a:off x="71120" y="2699385"/>
            <a:ext cx="4116705" cy="2061210"/>
          </a:xfrm>
          <a:prstGeom prst="rect">
            <a:avLst/>
          </a:prstGeom>
          <a:noFill/>
        </p:spPr>
        <p:txBody>
          <a:bodyPr wrap="square" rtlCol="0">
            <a:spAutoFit/>
          </a:bodyPr>
          <a:p>
            <a:r>
              <a:rPr lang="en-US" altLang="zh-CN" sz="3200" b="1">
                <a:latin typeface="Arial" panose="020B0604020202020204" pitchFamily="34" charset="0"/>
                <a:cs typeface="Arial" panose="020B0604020202020204" pitchFamily="34" charset="0"/>
              </a:rPr>
              <a:t>The dishes are placed on the table and everyone shares.</a:t>
            </a:r>
            <a:endParaRPr lang="en-US" altLang="zh-CN" sz="3200" b="1">
              <a:latin typeface="Arial" panose="020B0604020202020204" pitchFamily="34" charset="0"/>
              <a:cs typeface="Arial" panose="020B0604020202020204" pitchFamily="34" charset="0"/>
            </a:endParaRPr>
          </a:p>
        </p:txBody>
      </p:sp>
      <p:pic>
        <p:nvPicPr>
          <p:cNvPr id="7" name="图片 6" descr="timg(9)"/>
          <p:cNvPicPr>
            <a:picLocks noChangeAspect="1"/>
          </p:cNvPicPr>
          <p:nvPr/>
        </p:nvPicPr>
        <p:blipFill>
          <a:blip r:embed="rId2"/>
          <a:stretch>
            <a:fillRect/>
          </a:stretch>
        </p:blipFill>
        <p:spPr>
          <a:xfrm>
            <a:off x="4090670" y="2699385"/>
            <a:ext cx="4572000" cy="3044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
          <p:cNvPicPr>
            <a:picLocks noChangeAspect="1"/>
          </p:cNvPicPr>
          <p:nvPr/>
        </p:nvPicPr>
        <p:blipFill>
          <a:blip r:embed="rId1"/>
          <a:stretch>
            <a:fillRect/>
          </a:stretch>
        </p:blipFill>
        <p:spPr>
          <a:xfrm>
            <a:off x="-25400" y="-31115"/>
            <a:ext cx="12243435" cy="6920230"/>
          </a:xfrm>
          <a:prstGeom prst="rect">
            <a:avLst/>
          </a:prstGeom>
        </p:spPr>
      </p:pic>
      <p:sp>
        <p:nvSpPr>
          <p:cNvPr id="5" name="矩形 4"/>
          <p:cNvSpPr/>
          <p:nvPr/>
        </p:nvSpPr>
        <p:spPr>
          <a:xfrm>
            <a:off x="299085" y="1172210"/>
            <a:ext cx="4297680" cy="1014730"/>
          </a:xfrm>
          <a:prstGeom prst="rect">
            <a:avLst/>
          </a:prstGeom>
          <a:noFill/>
          <a:ln>
            <a:noFill/>
          </a:ln>
        </p:spPr>
        <p:txBody>
          <a:bodyPr wrap="none" rtlCol="0" anchor="t">
            <a:spAutoFit/>
            <a:scene3d>
              <a:camera prst="orthographicFront"/>
              <a:lightRig rig="threePt" dir="t"/>
            </a:scene3d>
          </a:bodyPr>
          <a:p>
            <a:pPr algn="ctr"/>
            <a:r>
              <a:rPr lang="en-US"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Courier New" panose="02070309020205020404" charset="0"/>
                <a:cs typeface="Courier New" panose="02070309020205020404" charset="0"/>
              </a:rPr>
              <a:t>The west:</a:t>
            </a:r>
            <a:endParaRPr lang="en-US" sz="6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Courier New" panose="02070309020205020404" charset="0"/>
              <a:cs typeface="Courier New" panose="02070309020205020404" charset="0"/>
            </a:endParaRPr>
          </a:p>
        </p:txBody>
      </p:sp>
      <p:sp>
        <p:nvSpPr>
          <p:cNvPr id="2" name="文本框 1"/>
          <p:cNvSpPr txBox="1"/>
          <p:nvPr/>
        </p:nvSpPr>
        <p:spPr>
          <a:xfrm>
            <a:off x="299085" y="2890520"/>
            <a:ext cx="3630295" cy="1076325"/>
          </a:xfrm>
          <a:prstGeom prst="rect">
            <a:avLst/>
          </a:prstGeom>
          <a:noFill/>
        </p:spPr>
        <p:txBody>
          <a:bodyPr wrap="square" rtlCol="0">
            <a:spAutoFit/>
          </a:bodyPr>
          <a:p>
            <a:r>
              <a:rPr lang="en-US" altLang="zh-CN" sz="3200" b="1">
                <a:latin typeface="Arial" panose="020B0604020202020204" pitchFamily="34" charset="0"/>
                <a:cs typeface="Arial" panose="020B0604020202020204" pitchFamily="34" charset="0"/>
              </a:rPr>
              <a:t>You have your own plate of food.</a:t>
            </a:r>
            <a:endParaRPr lang="en-US" altLang="zh-CN" sz="3200" b="1">
              <a:latin typeface="Arial" panose="020B0604020202020204" pitchFamily="34" charset="0"/>
              <a:cs typeface="Arial" panose="020B0604020202020204" pitchFamily="34" charset="0"/>
            </a:endParaRPr>
          </a:p>
        </p:txBody>
      </p:sp>
      <p:pic>
        <p:nvPicPr>
          <p:cNvPr id="3" name="图片 2" descr="timg(10)"/>
          <p:cNvPicPr>
            <a:picLocks noChangeAspect="1"/>
          </p:cNvPicPr>
          <p:nvPr/>
        </p:nvPicPr>
        <p:blipFill>
          <a:blip r:embed="rId2"/>
          <a:stretch>
            <a:fillRect/>
          </a:stretch>
        </p:blipFill>
        <p:spPr>
          <a:xfrm>
            <a:off x="4104640" y="2475865"/>
            <a:ext cx="4268470" cy="2590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plus(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timg"/>
          <p:cNvPicPr>
            <a:picLocks noChangeAspect="1"/>
          </p:cNvPicPr>
          <p:nvPr/>
        </p:nvPicPr>
        <p:blipFill>
          <a:blip r:embed="rId1"/>
          <a:stretch>
            <a:fillRect/>
          </a:stretch>
        </p:blipFill>
        <p:spPr>
          <a:xfrm>
            <a:off x="-26035" y="-31115"/>
            <a:ext cx="12243435" cy="6920230"/>
          </a:xfrm>
          <a:prstGeom prst="rect">
            <a:avLst/>
          </a:prstGeom>
        </p:spPr>
      </p:pic>
      <p:pic>
        <p:nvPicPr>
          <p:cNvPr id="5" name="图片 4" descr="timg(11)"/>
          <p:cNvPicPr>
            <a:picLocks noChangeAspect="1"/>
          </p:cNvPicPr>
          <p:nvPr/>
        </p:nvPicPr>
        <p:blipFill>
          <a:blip r:embed="rId2"/>
          <a:stretch>
            <a:fillRect/>
          </a:stretch>
        </p:blipFill>
        <p:spPr>
          <a:xfrm rot="20340000">
            <a:off x="194945" y="1546225"/>
            <a:ext cx="2612390" cy="1593850"/>
          </a:xfrm>
          <a:prstGeom prst="rect">
            <a:avLst/>
          </a:prstGeom>
        </p:spPr>
      </p:pic>
      <p:pic>
        <p:nvPicPr>
          <p:cNvPr id="6" name="图片 5" descr="u=4292014653,292218679&amp;fm=26&amp;gp=0"/>
          <p:cNvPicPr>
            <a:picLocks noChangeAspect="1"/>
          </p:cNvPicPr>
          <p:nvPr/>
        </p:nvPicPr>
        <p:blipFill>
          <a:blip r:embed="rId3"/>
          <a:stretch>
            <a:fillRect/>
          </a:stretch>
        </p:blipFill>
        <p:spPr>
          <a:xfrm>
            <a:off x="229870" y="3103245"/>
            <a:ext cx="2543175" cy="1694180"/>
          </a:xfrm>
          <a:prstGeom prst="rect">
            <a:avLst/>
          </a:prstGeom>
        </p:spPr>
      </p:pic>
      <p:pic>
        <p:nvPicPr>
          <p:cNvPr id="7" name="图片 6" descr="timg(13)"/>
          <p:cNvPicPr>
            <a:picLocks noChangeAspect="1"/>
          </p:cNvPicPr>
          <p:nvPr/>
        </p:nvPicPr>
        <p:blipFill>
          <a:blip r:embed="rId4"/>
          <a:stretch>
            <a:fillRect/>
          </a:stretch>
        </p:blipFill>
        <p:spPr>
          <a:xfrm rot="540000">
            <a:off x="359410" y="4986655"/>
            <a:ext cx="2562860" cy="1854835"/>
          </a:xfrm>
          <a:prstGeom prst="rect">
            <a:avLst/>
          </a:prstGeom>
        </p:spPr>
      </p:pic>
      <p:pic>
        <p:nvPicPr>
          <p:cNvPr id="8" name="图片 7" descr="timg(12)"/>
          <p:cNvPicPr>
            <a:picLocks noChangeAspect="1"/>
          </p:cNvPicPr>
          <p:nvPr/>
        </p:nvPicPr>
        <p:blipFill>
          <a:blip r:embed="rId5"/>
          <a:stretch>
            <a:fillRect/>
          </a:stretch>
        </p:blipFill>
        <p:spPr>
          <a:xfrm>
            <a:off x="6873875" y="1403350"/>
            <a:ext cx="2202815" cy="1880235"/>
          </a:xfrm>
          <a:prstGeom prst="rect">
            <a:avLst/>
          </a:prstGeom>
        </p:spPr>
      </p:pic>
      <p:pic>
        <p:nvPicPr>
          <p:cNvPr id="9" name="图片 8" descr="timg(14)"/>
          <p:cNvPicPr>
            <a:picLocks noChangeAspect="1"/>
          </p:cNvPicPr>
          <p:nvPr/>
        </p:nvPicPr>
        <p:blipFill>
          <a:blip r:embed="rId6"/>
          <a:stretch>
            <a:fillRect/>
          </a:stretch>
        </p:blipFill>
        <p:spPr>
          <a:xfrm rot="20760000">
            <a:off x="6882765" y="3201670"/>
            <a:ext cx="2575560" cy="1803400"/>
          </a:xfrm>
          <a:prstGeom prst="rect">
            <a:avLst/>
          </a:prstGeom>
        </p:spPr>
      </p:pic>
      <p:pic>
        <p:nvPicPr>
          <p:cNvPr id="10" name="图片 9" descr="u=3590340418,3825657741&amp;fm=26&amp;gp=0"/>
          <p:cNvPicPr>
            <a:picLocks noChangeAspect="1"/>
          </p:cNvPicPr>
          <p:nvPr/>
        </p:nvPicPr>
        <p:blipFill>
          <a:blip r:embed="rId7"/>
          <a:stretch>
            <a:fillRect/>
          </a:stretch>
        </p:blipFill>
        <p:spPr>
          <a:xfrm>
            <a:off x="5861050" y="5105400"/>
            <a:ext cx="2421255" cy="1617345"/>
          </a:xfrm>
          <a:prstGeom prst="rect">
            <a:avLst/>
          </a:prstGeom>
        </p:spPr>
      </p:pic>
      <p:sp>
        <p:nvSpPr>
          <p:cNvPr id="12" name="文本框 11"/>
          <p:cNvSpPr txBox="1"/>
          <p:nvPr/>
        </p:nvSpPr>
        <p:spPr>
          <a:xfrm>
            <a:off x="2773045" y="2120900"/>
            <a:ext cx="5242560" cy="2676525"/>
          </a:xfrm>
          <a:prstGeom prst="rect">
            <a:avLst/>
          </a:prstGeom>
          <a:noFill/>
        </p:spPr>
        <p:txBody>
          <a:bodyPr wrap="square" rtlCol="0">
            <a:spAutoFit/>
          </a:bodyPr>
          <a:p>
            <a:r>
              <a:rPr lang="zh-CN" altLang="en-US" sz="2800" b="1">
                <a:latin typeface="微软雅黑" panose="020B0503020204020204" charset="-122"/>
                <a:ea typeface="微软雅黑" panose="020B0503020204020204" charset="-122"/>
                <a:cs typeface="Arial" panose="020B0604020202020204" pitchFamily="34" charset="0"/>
              </a:rPr>
              <a:t>油条</a:t>
            </a:r>
            <a:r>
              <a:rPr lang="zh-CN" altLang="en-US" sz="2800" b="1">
                <a:latin typeface="Arial" panose="020B0604020202020204" pitchFamily="34" charset="0"/>
                <a:ea typeface="楷体" panose="02010609060101010101" charset="-122"/>
                <a:cs typeface="Arial" panose="020B0604020202020204" pitchFamily="34" charset="0"/>
              </a:rPr>
              <a:t>：</a:t>
            </a:r>
            <a:r>
              <a:rPr lang="en-US" altLang="zh-CN" sz="2800" b="1">
                <a:latin typeface="Arial" panose="020B0604020202020204" pitchFamily="34" charset="0"/>
                <a:ea typeface="楷体" panose="02010609060101010101" charset="-122"/>
                <a:cs typeface="Arial" panose="020B0604020202020204" pitchFamily="34" charset="0"/>
              </a:rPr>
              <a:t>Fried bread stick</a:t>
            </a:r>
            <a:endParaRPr lang="en-US" altLang="zh-CN" sz="2800" b="1">
              <a:latin typeface="Arial" panose="020B0604020202020204" pitchFamily="34" charset="0"/>
              <a:ea typeface="楷体" panose="02010609060101010101" charset="-122"/>
              <a:cs typeface="Arial" panose="020B0604020202020204" pitchFamily="34" charset="0"/>
            </a:endParaRPr>
          </a:p>
          <a:p>
            <a:r>
              <a:rPr lang="zh-CN" altLang="en-US" sz="2800" b="1">
                <a:latin typeface="微软雅黑" panose="020B0503020204020204" charset="-122"/>
                <a:ea typeface="微软雅黑" panose="020B0503020204020204" charset="-122"/>
                <a:cs typeface="Arial" panose="020B0604020202020204" pitchFamily="34" charset="0"/>
              </a:rPr>
              <a:t>蒸饺</a:t>
            </a:r>
            <a:r>
              <a:rPr lang="zh-CN" altLang="en-US" sz="2800" b="1">
                <a:latin typeface="Arial" panose="020B0604020202020204" pitchFamily="34" charset="0"/>
                <a:ea typeface="楷体" panose="02010609060101010101" charset="-122"/>
                <a:cs typeface="Arial" panose="020B0604020202020204" pitchFamily="34" charset="0"/>
              </a:rPr>
              <a:t>：</a:t>
            </a:r>
            <a:r>
              <a:rPr lang="en-US" altLang="zh-CN" sz="2800" b="1">
                <a:latin typeface="Arial" panose="020B0604020202020204" pitchFamily="34" charset="0"/>
                <a:ea typeface="楷体" panose="02010609060101010101" charset="-122"/>
                <a:cs typeface="Arial" panose="020B0604020202020204" pitchFamily="34" charset="0"/>
              </a:rPr>
              <a:t>Steamed dumplings</a:t>
            </a:r>
            <a:endParaRPr lang="en-US" altLang="zh-CN" sz="2800" b="1">
              <a:latin typeface="Arial" panose="020B0604020202020204" pitchFamily="34" charset="0"/>
              <a:ea typeface="楷体" panose="02010609060101010101" charset="-122"/>
              <a:cs typeface="Arial" panose="020B0604020202020204" pitchFamily="34" charset="0"/>
            </a:endParaRPr>
          </a:p>
          <a:p>
            <a:r>
              <a:rPr lang="zh-CN" altLang="en-US" sz="2800" b="1">
                <a:latin typeface="微软雅黑" panose="020B0503020204020204" charset="-122"/>
                <a:ea typeface="微软雅黑" panose="020B0503020204020204" charset="-122"/>
                <a:cs typeface="Arial" panose="020B0604020202020204" pitchFamily="34" charset="0"/>
              </a:rPr>
              <a:t>稀饭</a:t>
            </a:r>
            <a:r>
              <a:rPr lang="zh-CN" altLang="en-US" sz="2800" b="1">
                <a:latin typeface="Arial" panose="020B0604020202020204" pitchFamily="34" charset="0"/>
                <a:ea typeface="楷体" panose="02010609060101010101" charset="-122"/>
                <a:cs typeface="Arial" panose="020B0604020202020204" pitchFamily="34" charset="0"/>
              </a:rPr>
              <a:t>：</a:t>
            </a:r>
            <a:r>
              <a:rPr lang="en-US" altLang="zh-CN" sz="2800" b="1">
                <a:latin typeface="Arial" panose="020B0604020202020204" pitchFamily="34" charset="0"/>
                <a:ea typeface="楷体" panose="02010609060101010101" charset="-122"/>
                <a:cs typeface="Arial" panose="020B0604020202020204" pitchFamily="34" charset="0"/>
              </a:rPr>
              <a:t>Rice porridge</a:t>
            </a:r>
            <a:endParaRPr lang="en-US" altLang="zh-CN" sz="2800" b="1">
              <a:latin typeface="Arial" panose="020B0604020202020204" pitchFamily="34" charset="0"/>
              <a:ea typeface="楷体" panose="02010609060101010101" charset="-122"/>
              <a:cs typeface="Arial" panose="020B0604020202020204" pitchFamily="34" charset="0"/>
            </a:endParaRPr>
          </a:p>
          <a:p>
            <a:r>
              <a:rPr lang="zh-CN" altLang="en-US" sz="2800" b="1">
                <a:latin typeface="微软雅黑" panose="020B0503020204020204" charset="-122"/>
                <a:ea typeface="微软雅黑" panose="020B0503020204020204" charset="-122"/>
                <a:cs typeface="Arial" panose="020B0604020202020204" pitchFamily="34" charset="0"/>
              </a:rPr>
              <a:t>豆浆</a:t>
            </a:r>
            <a:r>
              <a:rPr lang="zh-CN" altLang="en-US" sz="2800" b="1">
                <a:latin typeface="Arial" panose="020B0604020202020204" pitchFamily="34" charset="0"/>
                <a:ea typeface="楷体" panose="02010609060101010101" charset="-122"/>
                <a:cs typeface="Arial" panose="020B0604020202020204" pitchFamily="34" charset="0"/>
              </a:rPr>
              <a:t>：</a:t>
            </a:r>
            <a:r>
              <a:rPr lang="en-US" altLang="zh-CN" sz="2800" b="1">
                <a:latin typeface="Arial" panose="020B0604020202020204" pitchFamily="34" charset="0"/>
                <a:ea typeface="楷体" panose="02010609060101010101" charset="-122"/>
                <a:cs typeface="Arial" panose="020B0604020202020204" pitchFamily="34" charset="0"/>
              </a:rPr>
              <a:t>Soybean milk</a:t>
            </a:r>
            <a:endParaRPr lang="en-US" altLang="zh-CN" sz="2800" b="1">
              <a:latin typeface="Arial" panose="020B0604020202020204" pitchFamily="34" charset="0"/>
              <a:ea typeface="楷体" panose="02010609060101010101" charset="-122"/>
              <a:cs typeface="Arial" panose="020B0604020202020204" pitchFamily="34" charset="0"/>
            </a:endParaRPr>
          </a:p>
          <a:p>
            <a:r>
              <a:rPr lang="zh-CN" altLang="en-US" sz="2800" b="1">
                <a:latin typeface="微软雅黑" panose="020B0503020204020204" charset="-122"/>
                <a:ea typeface="微软雅黑" panose="020B0503020204020204" charset="-122"/>
                <a:cs typeface="Arial" panose="020B0604020202020204" pitchFamily="34" charset="0"/>
              </a:rPr>
              <a:t>面包</a:t>
            </a:r>
            <a:r>
              <a:rPr lang="zh-CN" altLang="en-US" sz="2800" b="1">
                <a:latin typeface="Arial" panose="020B0604020202020204" pitchFamily="34" charset="0"/>
                <a:ea typeface="楷体" panose="02010609060101010101" charset="-122"/>
                <a:cs typeface="Arial" panose="020B0604020202020204" pitchFamily="34" charset="0"/>
              </a:rPr>
              <a:t>：</a:t>
            </a:r>
            <a:r>
              <a:rPr lang="en-US" altLang="zh-CN" sz="2800" b="1">
                <a:latin typeface="Arial" panose="020B0604020202020204" pitchFamily="34" charset="0"/>
                <a:ea typeface="楷体" panose="02010609060101010101" charset="-122"/>
                <a:cs typeface="Arial" panose="020B0604020202020204" pitchFamily="34" charset="0"/>
              </a:rPr>
              <a:t>Bread</a:t>
            </a:r>
            <a:endParaRPr lang="en-US" altLang="zh-CN" sz="2800" b="1">
              <a:latin typeface="Arial" panose="020B0604020202020204" pitchFamily="34" charset="0"/>
              <a:ea typeface="楷体" panose="02010609060101010101" charset="-122"/>
              <a:cs typeface="Arial" panose="020B0604020202020204" pitchFamily="34" charset="0"/>
            </a:endParaRPr>
          </a:p>
          <a:p>
            <a:r>
              <a:rPr lang="zh-CN" altLang="en-US" sz="2800" b="1">
                <a:latin typeface="微软雅黑" panose="020B0503020204020204" charset="-122"/>
                <a:ea typeface="微软雅黑" panose="020B0503020204020204" charset="-122"/>
                <a:cs typeface="Arial" panose="020B0604020202020204" pitchFamily="34" charset="0"/>
              </a:rPr>
              <a:t>牛奶</a:t>
            </a:r>
            <a:r>
              <a:rPr lang="zh-CN" altLang="en-US" sz="2800" b="1">
                <a:latin typeface="Arial" panose="020B0604020202020204" pitchFamily="34" charset="0"/>
                <a:ea typeface="楷体" panose="02010609060101010101" charset="-122"/>
                <a:cs typeface="Arial" panose="020B0604020202020204" pitchFamily="34" charset="0"/>
              </a:rPr>
              <a:t>：</a:t>
            </a:r>
            <a:r>
              <a:rPr lang="en-US" altLang="zh-CN" sz="2800" b="1">
                <a:latin typeface="Arial" panose="020B0604020202020204" pitchFamily="34" charset="0"/>
                <a:ea typeface="楷体" panose="02010609060101010101" charset="-122"/>
                <a:cs typeface="Arial" panose="020B0604020202020204" pitchFamily="34" charset="0"/>
              </a:rPr>
              <a:t>Milk</a:t>
            </a:r>
            <a:endParaRPr lang="en-US" altLang="zh-CN" sz="2800" b="1">
              <a:latin typeface="Arial" panose="020B0604020202020204" pitchFamily="34" charset="0"/>
              <a:ea typeface="楷体" panose="02010609060101010101" charset="-122"/>
              <a:cs typeface="Arial" panose="020B0604020202020204" pitchFamily="34" charset="0"/>
            </a:endParaRPr>
          </a:p>
        </p:txBody>
      </p:sp>
      <p:sp>
        <p:nvSpPr>
          <p:cNvPr id="14" name="文本框 13"/>
          <p:cNvSpPr txBox="1"/>
          <p:nvPr/>
        </p:nvSpPr>
        <p:spPr>
          <a:xfrm>
            <a:off x="3455035" y="80645"/>
            <a:ext cx="3957955" cy="1322070"/>
          </a:xfrm>
          <a:prstGeom prst="rect">
            <a:avLst/>
          </a:prstGeom>
          <a:noFill/>
        </p:spPr>
        <p:txBody>
          <a:bodyPr wrap="square" rtlCol="0">
            <a:spAutoFit/>
          </a:bodyPr>
          <a:p>
            <a:r>
              <a:rPr lang="en-US" altLang="zh-CN" sz="8000">
                <a:solidFill>
                  <a:srgbClr val="FF0000"/>
                </a:solidFill>
              </a:rPr>
              <a:t>China</a:t>
            </a:r>
            <a:endParaRPr lang="en-US" altLang="zh-CN" sz="8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edg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2181</Words>
  <Application>WPS 演示</Application>
  <PresentationFormat>宽屏</PresentationFormat>
  <Paragraphs>93</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楷体</vt:lpstr>
      <vt:lpstr>Courier New</vt:lpstr>
      <vt:lpstr>MV Boli</vt:lpstr>
      <vt:lpstr>Calibri</vt:lpstr>
      <vt:lpstr>微软雅黑</vt:lpstr>
      <vt:lpstr>Arial Unicode MS</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阳光</cp:lastModifiedBy>
  <cp:revision>24</cp:revision>
  <dcterms:created xsi:type="dcterms:W3CDTF">2019-10-15T07:49:00Z</dcterms:created>
  <dcterms:modified xsi:type="dcterms:W3CDTF">2019-10-26T12:50:00Z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