
<file path=[Content_Types].xml><?xml version="1.0" encoding="utf-8"?>
<Types xmlns="http://schemas.openxmlformats.org/package/2006/content-types">
  <Default Extension="jpeg" ContentType="image/jpe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98" y="-2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022E4-91F6-4EBF-B096-44B8DC4D650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35FEC-384F-4CF7-B69F-331693673F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bilibili.com/video/av5833987?share_medium=android&amp;share_source=qq&amp;bbid=XY4286D4D88322D582AE2E372508582A67C3E&amp;ts=1571836438020&#13;&#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br>
              <a:rPr lang="zh-CN" alt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舒体" panose="02010601030101010101" pitchFamily="2" charset="-122"/>
                <a:ea typeface="方正舒体" panose="02010601030101010101" pitchFamily="2" charset="-122"/>
              </a:rPr>
            </a:br>
            <a:endParaRPr lang="zh-CN" altLang="en-US" dirty="0"/>
          </a:p>
        </p:txBody>
      </p:sp>
      <p:sp>
        <p:nvSpPr>
          <p:cNvPr id="6" name="矩形 5"/>
          <p:cNvSpPr/>
          <p:nvPr/>
        </p:nvSpPr>
        <p:spPr>
          <a:xfrm>
            <a:off x="2699792" y="404664"/>
            <a:ext cx="3960440" cy="2092881"/>
          </a:xfrm>
          <a:prstGeom prst="rect">
            <a:avLst/>
          </a:prstGeom>
        </p:spPr>
        <p:txBody>
          <a:bodyPr wrap="square">
            <a:spAutoFit/>
          </a:bodyPr>
          <a:lstStyle/>
          <a:p>
            <a:r>
              <a:rPr lang="zh-CN" altLang="en-US" sz="13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舒体" panose="02010601030101010101" pitchFamily="2" charset="-122"/>
                <a:ea typeface="方正舒体" panose="02010601030101010101" pitchFamily="2" charset="-122"/>
                <a:cs typeface="+mj-cs"/>
              </a:rPr>
              <a:t>青春</a:t>
            </a:r>
            <a:endParaRPr lang="zh-CN" altLang="en-US" sz="13000" dirty="0"/>
          </a:p>
        </p:txBody>
      </p:sp>
      <p:pic>
        <p:nvPicPr>
          <p:cNvPr id="1028" name="Picture 4" descr="C:\Program Files (x86)\Microsoft Office\MEDIA\CAGCAT10\j0298653.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73" y="3079864"/>
            <a:ext cx="4923368" cy="35016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08304" y="2497545"/>
            <a:ext cx="1728192" cy="369332"/>
          </a:xfrm>
          <a:prstGeom prst="rect">
            <a:avLst/>
          </a:prstGeom>
          <a:noFill/>
        </p:spPr>
        <p:txBody>
          <a:bodyPr wrap="square" rtlCol="0">
            <a:spAutoFit/>
          </a:bodyPr>
          <a:lstStyle/>
          <a:p>
            <a:endParaRPr lang="zh-CN" altLang="en-US" dirty="0"/>
          </a:p>
        </p:txBody>
      </p:sp>
      <p:sp>
        <p:nvSpPr>
          <p:cNvPr id="3" name="TextBox 2"/>
          <p:cNvSpPr txBox="1"/>
          <p:nvPr/>
        </p:nvSpPr>
        <p:spPr>
          <a:xfrm>
            <a:off x="5687616" y="2706844"/>
            <a:ext cx="3456384" cy="2861310"/>
          </a:xfrm>
          <a:prstGeom prst="rect">
            <a:avLst/>
          </a:prstGeom>
          <a:noFill/>
        </p:spPr>
        <p:txBody>
          <a:bodyPr wrap="square" rtlCol="0">
            <a:spAutoFit/>
          </a:bodyPr>
          <a:lstStyle/>
          <a:p>
            <a:r>
              <a:rPr lang="zh-CN" altLang="en-US" sz="3600" dirty="0">
                <a:latin typeface="华文行楷" panose="02010800040101010101" pitchFamily="2" charset="-122"/>
                <a:ea typeface="华文行楷" panose="02010800040101010101" pitchFamily="2" charset="-122"/>
              </a:rPr>
              <a:t>青春如一首歌，当用心聆听之际，沁人心脾，恍然间曲终人散，感叹青春</a:t>
            </a:r>
            <a:endParaRPr lang="zh-CN" altLang="en-US" sz="3600" dirty="0">
              <a:latin typeface="华文行楷" panose="02010800040101010101" pitchFamily="2" charset="-122"/>
              <a:ea typeface="华文行楷" panose="02010800040101010101" pitchFamily="2" charset="-122"/>
            </a:endParaRPr>
          </a:p>
        </p:txBody>
      </p:sp>
      <p:sp>
        <p:nvSpPr>
          <p:cNvPr id="4" name="文本框 3"/>
          <p:cNvSpPr txBox="1"/>
          <p:nvPr/>
        </p:nvSpPr>
        <p:spPr>
          <a:xfrm>
            <a:off x="6426200" y="5848985"/>
            <a:ext cx="2450465" cy="829945"/>
          </a:xfrm>
          <a:prstGeom prst="rect">
            <a:avLst/>
          </a:prstGeom>
          <a:noFill/>
        </p:spPr>
        <p:txBody>
          <a:bodyPr wrap="square" rtlCol="0">
            <a:spAutoFit/>
          </a:bodyPr>
          <a:p>
            <a:r>
              <a:rPr lang="zh-CN" altLang="en-US" sz="4800">
                <a:solidFill>
                  <a:schemeClr val="tx2">
                    <a:lumMod val="60000"/>
                    <a:lumOff val="40000"/>
                  </a:schemeClr>
                </a:solidFill>
              </a:rPr>
              <a:t>四组</a:t>
            </a:r>
            <a:endParaRPr lang="zh-CN" altLang="en-US" sz="4800">
              <a:solidFill>
                <a:schemeClr val="tx2">
                  <a:lumMod val="60000"/>
                  <a:lumOff val="40000"/>
                </a:schemeClr>
              </a:solidFill>
            </a:endParaRPr>
          </a:p>
        </p:txBody>
      </p:sp>
      <p:sp>
        <p:nvSpPr>
          <p:cNvPr id="5" name="文本框 4"/>
          <p:cNvSpPr txBox="1"/>
          <p:nvPr/>
        </p:nvSpPr>
        <p:spPr>
          <a:xfrm>
            <a:off x="3254375" y="2355215"/>
            <a:ext cx="2253615" cy="583565"/>
          </a:xfrm>
          <a:prstGeom prst="rect">
            <a:avLst/>
          </a:prstGeom>
          <a:noFill/>
        </p:spPr>
        <p:txBody>
          <a:bodyPr wrap="square" rtlCol="0">
            <a:spAutoFit/>
          </a:bodyPr>
          <a:p>
            <a:pPr algn="ctr"/>
            <a:r>
              <a:rPr lang="en-US" altLang="zh-CN" sz="3200">
                <a:solidFill>
                  <a:schemeClr val="accent1"/>
                </a:solidFill>
                <a:effectLst>
                  <a:outerShdw blurRad="38100" dist="25400" dir="5400000" algn="ctr" rotWithShape="0">
                    <a:srgbClr val="6E747A">
                      <a:alpha val="43000"/>
                    </a:srgbClr>
                  </a:outerShdw>
                </a:effectLst>
              </a:rPr>
              <a:t>YOUTH</a:t>
            </a:r>
            <a:endParaRPr lang="en-US" altLang="zh-CN" sz="320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3000" r="-13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4293"/>
            <a:ext cx="8229600" cy="1143000"/>
          </a:xfrm>
        </p:spPr>
        <p:txBody>
          <a:bodyPr/>
          <a:lstStyle/>
          <a:p>
            <a:r>
              <a:rPr lang="zh-CN" altLang="en-US" b="1" dirty="0" smtClean="0">
                <a:latin typeface="微软雅黑" panose="020B0503020204020204" charset="-122"/>
                <a:ea typeface="微软雅黑" panose="020B0503020204020204" charset="-122"/>
              </a:rPr>
              <a:t>青春</a:t>
            </a:r>
            <a:endParaRPr lang="zh-CN" altLang="en-US" b="1" dirty="0">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196850" y="931545"/>
            <a:ext cx="8829040" cy="4561840"/>
          </a:xfrm>
        </p:spPr>
        <p:txBody>
          <a:bodyPr>
            <a:normAutofit lnSpcReduction="10000"/>
          </a:bodyPr>
          <a:lstStyle/>
          <a:p>
            <a:r>
              <a:rPr lang="en-US" altLang="zh-CN" sz="2800" b="1" dirty="0">
                <a:latin typeface="Segoe UI Historic" panose="020B0502040204020203" pitchFamily="34" charset="0"/>
                <a:ea typeface="Segoe UI Historic" panose="020B0502040204020203" pitchFamily="34" charset="0"/>
                <a:cs typeface="Segoe UI Historic" panose="020B0502040204020203" pitchFamily="34" charset="0"/>
              </a:rPr>
              <a:t>Youth is not a time of life; it is a state of mind; it is not a matter of rosy cheeks, red lips and supple knees; it is a matter of the will, a quality of the imagination, a vigor of the emotions; it is the freshness of the deep springs of life. </a:t>
            </a:r>
            <a:endParaRPr lang="en-US" altLang="zh-CN" sz="2800" b="1"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zh-CN" altLang="en-US" b="1" dirty="0">
                <a:solidFill>
                  <a:schemeClr val="tx1">
                    <a:lumMod val="85000"/>
                    <a:lumOff val="15000"/>
                  </a:schemeClr>
                </a:solidFill>
                <a:latin typeface="华文行楷" panose="02010800040101010101" pitchFamily="2" charset="-122"/>
                <a:ea typeface="华文行楷" panose="02010800040101010101" pitchFamily="2" charset="-122"/>
              </a:rPr>
              <a:t>青春不是年华，而是心境；青春不是桃面、丹唇、柔膝，而是深沉的意志，恢宏的想象，炙热的恋情；青春是生命的深泉在涌流。</a:t>
            </a:r>
            <a:endParaRPr lang="zh-CN" altLang="en-US" b="1" dirty="0">
              <a:solidFill>
                <a:schemeClr val="tx1">
                  <a:lumMod val="85000"/>
                  <a:lumOff val="1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2052" name="Picture 4" descr="C:\Program Files (x86)\Microsoft Office\MEDIA\CAGCAT10\j01833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50" y="-698450"/>
            <a:ext cx="1921867" cy="1814513"/>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30175" y="462915"/>
            <a:ext cx="8896985" cy="7183120"/>
          </a:xfrm>
        </p:spPr>
        <p:txBody>
          <a:bodyPr>
            <a:normAutofit/>
          </a:bodyPr>
          <a:lstStyle/>
          <a:p>
            <a:pPr fontAlgn="auto">
              <a:lnSpc>
                <a:spcPct val="100000"/>
              </a:lnSpc>
              <a:spcBef>
                <a:spcPts val="0"/>
              </a:spcBef>
            </a:pPr>
            <a:r>
              <a:rPr lang="en-US" altLang="zh-CN" sz="2800" b="1" dirty="0">
                <a:latin typeface="Arial" panose="020B0604020202020204" pitchFamily="34" charset="0"/>
                <a:ea typeface="华文宋体" panose="02010600040101010101" pitchFamily="2" charset="-122"/>
                <a:cs typeface="Arial" panose="020B0604020202020204" pitchFamily="34" charset="0"/>
              </a:rPr>
              <a:t>Youth means a </a:t>
            </a:r>
            <a:r>
              <a:rPr lang="en-US" altLang="zh-CN" sz="2800" b="1" dirty="0">
                <a:solidFill>
                  <a:srgbClr val="FF0000"/>
                </a:solidFill>
                <a:latin typeface="Arial" panose="020B0604020202020204" pitchFamily="34" charset="0"/>
                <a:ea typeface="华文宋体" panose="02010600040101010101" pitchFamily="2" charset="-122"/>
                <a:cs typeface="Arial" panose="020B0604020202020204" pitchFamily="34" charset="0"/>
              </a:rPr>
              <a:t>temperamental predominance</a:t>
            </a:r>
            <a:r>
              <a:rPr lang="en-US" altLang="zh-CN" sz="2800" b="1" dirty="0">
                <a:latin typeface="Arial" panose="020B0604020202020204" pitchFamily="34" charset="0"/>
                <a:ea typeface="华文宋体" panose="02010600040101010101" pitchFamily="2" charset="-122"/>
                <a:cs typeface="Arial" panose="020B0604020202020204" pitchFamily="34" charset="0"/>
              </a:rPr>
              <a:t> of courage over </a:t>
            </a:r>
            <a:r>
              <a:rPr lang="en-US" altLang="zh-CN" sz="2800" b="1" dirty="0">
                <a:solidFill>
                  <a:srgbClr val="FF0000"/>
                </a:solidFill>
                <a:latin typeface="Arial" panose="020B0604020202020204" pitchFamily="34" charset="0"/>
                <a:ea typeface="华文宋体" panose="02010600040101010101" pitchFamily="2" charset="-122"/>
                <a:cs typeface="Arial" panose="020B0604020202020204" pitchFamily="34" charset="0"/>
              </a:rPr>
              <a:t>timidity,</a:t>
            </a:r>
            <a:r>
              <a:rPr lang="en-US" altLang="zh-CN" sz="2800" b="1" dirty="0">
                <a:latin typeface="Arial" panose="020B0604020202020204" pitchFamily="34" charset="0"/>
                <a:ea typeface="华文宋体" panose="02010600040101010101" pitchFamily="2" charset="-122"/>
                <a:cs typeface="Arial" panose="020B0604020202020204" pitchFamily="34" charset="0"/>
              </a:rPr>
              <a:t> of the </a:t>
            </a:r>
            <a:r>
              <a:rPr lang="en-US" altLang="zh-CN" sz="2800" b="1" dirty="0">
                <a:solidFill>
                  <a:srgbClr val="FF0000"/>
                </a:solidFill>
                <a:latin typeface="Arial" panose="020B0604020202020204" pitchFamily="34" charset="0"/>
                <a:ea typeface="华文宋体" panose="02010600040101010101" pitchFamily="2" charset="-122"/>
                <a:cs typeface="Arial" panose="020B0604020202020204" pitchFamily="34" charset="0"/>
              </a:rPr>
              <a:t>appetite (强烈欲望)</a:t>
            </a:r>
            <a:r>
              <a:rPr lang="en-US" altLang="zh-CN" sz="2800" b="1" dirty="0">
                <a:latin typeface="Arial" panose="020B0604020202020204" pitchFamily="34" charset="0"/>
                <a:ea typeface="华文宋体" panose="02010600040101010101" pitchFamily="2" charset="-122"/>
                <a:cs typeface="Arial" panose="020B0604020202020204" pitchFamily="34" charset="0"/>
              </a:rPr>
              <a:t>for adventure over the love of ease. This often exists in a man of 60 more than a boy of 20. Nobody grows old merely by a number of years. We grow old by deserting our ideals. </a:t>
            </a:r>
            <a:endParaRPr lang="en-US" altLang="zh-CN" sz="2800" b="1" dirty="0">
              <a:latin typeface="Arial" panose="020B0604020202020204" pitchFamily="34" charset="0"/>
              <a:ea typeface="华文宋体" panose="02010600040101010101" pitchFamily="2" charset="-122"/>
              <a:cs typeface="Arial" panose="020B0604020202020204" pitchFamily="34" charset="0"/>
            </a:endParaRPr>
          </a:p>
          <a:p>
            <a:pPr marL="0" indent="0">
              <a:buNone/>
            </a:pPr>
            <a:r>
              <a:rPr lang="zh-CN" altLang="en-US" sz="2400" b="1" dirty="0" smtClean="0">
                <a:latin typeface="微软雅黑" panose="020B0503020204020204" charset="-122"/>
                <a:ea typeface="微软雅黑" panose="020B0503020204020204" charset="-122"/>
              </a:rPr>
              <a:t>青春</a:t>
            </a:r>
            <a:r>
              <a:rPr lang="zh-CN" altLang="en-US" sz="2400" b="1" dirty="0">
                <a:latin typeface="微软雅黑" panose="020B0503020204020204" charset="-122"/>
                <a:ea typeface="微软雅黑" panose="020B0503020204020204" charset="-122"/>
              </a:rPr>
              <a:t>气贯长虹，勇锐</a:t>
            </a:r>
            <a:r>
              <a:rPr lang="zh-CN" altLang="en-US" sz="2400" b="1" dirty="0" smtClean="0">
                <a:latin typeface="微软雅黑" panose="020B0503020204020204" charset="-122"/>
                <a:ea typeface="微软雅黑" panose="020B0503020204020204" charset="-122"/>
              </a:rPr>
              <a:t>盖</a:t>
            </a:r>
            <a:endParaRPr lang="en-US" altLang="zh-CN" sz="2400" b="1" dirty="0" smtClean="0">
              <a:latin typeface="微软雅黑" panose="020B0503020204020204" charset="-122"/>
              <a:ea typeface="微软雅黑" panose="020B0503020204020204" charset="-122"/>
            </a:endParaRPr>
          </a:p>
          <a:p>
            <a:pPr marL="0" indent="0">
              <a:buNone/>
            </a:pPr>
            <a:r>
              <a:rPr lang="zh-CN" altLang="en-US" sz="2400" b="1" dirty="0" smtClean="0">
                <a:latin typeface="微软雅黑" panose="020B0503020204020204" charset="-122"/>
                <a:ea typeface="微软雅黑" panose="020B0503020204020204" charset="-122"/>
              </a:rPr>
              <a:t>过</a:t>
            </a:r>
            <a:r>
              <a:rPr lang="zh-CN" altLang="en-US" sz="2400" b="1" dirty="0">
                <a:latin typeface="微软雅黑" panose="020B0503020204020204" charset="-122"/>
                <a:ea typeface="微软雅黑" panose="020B0503020204020204" charset="-122"/>
              </a:rPr>
              <a:t>怯弱，进取压倒苟安</a:t>
            </a:r>
            <a:r>
              <a:rPr lang="zh-CN" altLang="en-US" sz="2400" b="1" dirty="0" smtClean="0">
                <a:latin typeface="微软雅黑" panose="020B0503020204020204" charset="-122"/>
                <a:ea typeface="微软雅黑" panose="020B0503020204020204" charset="-122"/>
              </a:rPr>
              <a:t>。</a:t>
            </a:r>
            <a:endParaRPr lang="en-US" altLang="zh-CN" sz="2400" b="1" dirty="0" smtClean="0">
              <a:latin typeface="微软雅黑" panose="020B0503020204020204" charset="-122"/>
              <a:ea typeface="微软雅黑" panose="020B0503020204020204" charset="-122"/>
            </a:endParaRPr>
          </a:p>
          <a:p>
            <a:pPr marL="0" indent="0">
              <a:buNone/>
            </a:pPr>
            <a:r>
              <a:rPr lang="zh-CN" altLang="en-US" sz="2400" b="1" dirty="0" smtClean="0">
                <a:latin typeface="微软雅黑" panose="020B0503020204020204" charset="-122"/>
                <a:ea typeface="微软雅黑" panose="020B0503020204020204" charset="-122"/>
              </a:rPr>
              <a:t>如此</a:t>
            </a:r>
            <a:r>
              <a:rPr lang="zh-CN" altLang="en-US" sz="2400" b="1" dirty="0">
                <a:latin typeface="微软雅黑" panose="020B0503020204020204" charset="-122"/>
                <a:ea typeface="微软雅黑" panose="020B0503020204020204" charset="-122"/>
              </a:rPr>
              <a:t>锐气，二十后生</a:t>
            </a:r>
            <a:r>
              <a:rPr lang="zh-CN" altLang="en-US" sz="2400" b="1" dirty="0" smtClean="0">
                <a:latin typeface="微软雅黑" panose="020B0503020204020204" charset="-122"/>
                <a:ea typeface="微软雅黑" panose="020B0503020204020204" charset="-122"/>
              </a:rPr>
              <a:t>而</a:t>
            </a:r>
            <a:endParaRPr lang="en-US" altLang="zh-CN" sz="2400" b="1" dirty="0" smtClean="0">
              <a:latin typeface="微软雅黑" panose="020B0503020204020204" charset="-122"/>
              <a:ea typeface="微软雅黑" panose="020B0503020204020204" charset="-122"/>
            </a:endParaRPr>
          </a:p>
          <a:p>
            <a:pPr marL="0" indent="0">
              <a:buNone/>
            </a:pPr>
            <a:r>
              <a:rPr lang="zh-CN" altLang="en-US" sz="2400" b="1" dirty="0" smtClean="0">
                <a:latin typeface="微软雅黑" panose="020B0503020204020204" charset="-122"/>
                <a:ea typeface="微软雅黑" panose="020B0503020204020204" charset="-122"/>
              </a:rPr>
              <a:t>有</a:t>
            </a:r>
            <a:r>
              <a:rPr lang="zh-CN" altLang="en-US" sz="2400" b="1" dirty="0">
                <a:latin typeface="微软雅黑" panose="020B0503020204020204" charset="-122"/>
                <a:ea typeface="微软雅黑" panose="020B0503020204020204" charset="-122"/>
              </a:rPr>
              <a:t>之</a:t>
            </a:r>
            <a:r>
              <a:rPr lang="zh-CN" altLang="en-US" sz="2400" b="1" dirty="0" smtClean="0">
                <a:latin typeface="微软雅黑" panose="020B0503020204020204" charset="-122"/>
                <a:ea typeface="微软雅黑" panose="020B0503020204020204" charset="-122"/>
              </a:rPr>
              <a:t>，六</a:t>
            </a:r>
            <a:r>
              <a:rPr lang="zh-CN" altLang="en-US" sz="2400" b="1" dirty="0">
                <a:latin typeface="微软雅黑" panose="020B0503020204020204" charset="-122"/>
                <a:ea typeface="微软雅黑" panose="020B0503020204020204" charset="-122"/>
              </a:rPr>
              <a:t>旬男子则</a:t>
            </a:r>
            <a:r>
              <a:rPr lang="zh-CN" altLang="en-US" sz="2400" b="1" dirty="0" smtClean="0">
                <a:latin typeface="微软雅黑" panose="020B0503020204020204" charset="-122"/>
                <a:ea typeface="微软雅黑" panose="020B0503020204020204" charset="-122"/>
              </a:rPr>
              <a:t>更多</a:t>
            </a:r>
            <a:endParaRPr lang="en-US" altLang="zh-CN" sz="2400" b="1" dirty="0" smtClean="0">
              <a:latin typeface="微软雅黑" panose="020B0503020204020204" charset="-122"/>
              <a:ea typeface="微软雅黑" panose="020B0503020204020204" charset="-122"/>
            </a:endParaRPr>
          </a:p>
          <a:p>
            <a:pPr marL="0" indent="0">
              <a:buNone/>
            </a:pPr>
            <a:r>
              <a:rPr lang="zh-CN" altLang="en-US" sz="2400" b="1" dirty="0" smtClean="0">
                <a:latin typeface="微软雅黑" panose="020B0503020204020204" charset="-122"/>
                <a:ea typeface="微软雅黑" panose="020B0503020204020204" charset="-122"/>
              </a:rPr>
              <a:t>见</a:t>
            </a:r>
            <a:r>
              <a:rPr lang="zh-CN" altLang="en-US" sz="2400" b="1" dirty="0">
                <a:latin typeface="微软雅黑" panose="020B0503020204020204" charset="-122"/>
                <a:ea typeface="微软雅黑" panose="020B0503020204020204" charset="-122"/>
              </a:rPr>
              <a:t>。</a:t>
            </a:r>
            <a:r>
              <a:rPr lang="zh-CN" altLang="en-US" sz="2400" b="1" dirty="0" smtClean="0">
                <a:latin typeface="微软雅黑" panose="020B0503020204020204" charset="-122"/>
                <a:ea typeface="微软雅黑" panose="020B0503020204020204" charset="-122"/>
              </a:rPr>
              <a:t>年岁</a:t>
            </a:r>
            <a:r>
              <a:rPr lang="zh-CN" altLang="en-US" sz="2400" b="1" dirty="0">
                <a:latin typeface="微软雅黑" panose="020B0503020204020204" charset="-122"/>
                <a:ea typeface="微软雅黑" panose="020B0503020204020204" charset="-122"/>
              </a:rPr>
              <a:t>有加，</a:t>
            </a:r>
            <a:r>
              <a:rPr lang="zh-CN" altLang="en-US" sz="2400" b="1" dirty="0" smtClean="0">
                <a:latin typeface="微软雅黑" panose="020B0503020204020204" charset="-122"/>
                <a:ea typeface="微软雅黑" panose="020B0503020204020204" charset="-122"/>
              </a:rPr>
              <a:t>并垂老，</a:t>
            </a:r>
            <a:endParaRPr lang="en-US" altLang="zh-CN" sz="2400" b="1" dirty="0" smtClean="0">
              <a:latin typeface="微软雅黑" panose="020B0503020204020204" charset="-122"/>
              <a:ea typeface="微软雅黑" panose="020B0503020204020204" charset="-122"/>
            </a:endParaRPr>
          </a:p>
          <a:p>
            <a:pPr marL="0" indent="0">
              <a:buNone/>
            </a:pPr>
            <a:r>
              <a:rPr lang="zh-CN" altLang="en-US" sz="2400" b="1" dirty="0" smtClean="0">
                <a:latin typeface="微软雅黑" panose="020B0503020204020204" charset="-122"/>
                <a:ea typeface="微软雅黑" panose="020B0503020204020204" charset="-122"/>
              </a:rPr>
              <a:t>理想</a:t>
            </a:r>
            <a:r>
              <a:rPr lang="zh-CN" altLang="en-US" sz="2400" b="1" dirty="0">
                <a:latin typeface="微软雅黑" panose="020B0503020204020204" charset="-122"/>
                <a:ea typeface="微软雅黑" panose="020B0503020204020204" charset="-122"/>
              </a:rPr>
              <a:t>丢弃，方堕暮年。</a:t>
            </a:r>
            <a:endParaRPr lang="zh-CN" altLang="en-US" sz="2400" b="1" dirty="0">
              <a:latin typeface="微软雅黑" panose="020B0503020204020204" charset="-122"/>
              <a:ea typeface="微软雅黑" panose="020B0503020204020204" charset="-122"/>
            </a:endParaRPr>
          </a:p>
          <a:p>
            <a:pPr marL="0" indent="0">
              <a:buNone/>
            </a:pPr>
            <a:r>
              <a:rPr lang="zh-CN" altLang="en-US" sz="2400" b="1" dirty="0">
                <a:solidFill>
                  <a:srgbClr val="FF0000"/>
                </a:solidFill>
                <a:latin typeface="微软雅黑" panose="020B0503020204020204" charset="-122"/>
                <a:ea typeface="微软雅黑" panose="020B0503020204020204" charset="-122"/>
              </a:rPr>
              <a:t>[ˌtemprəˈmentl]</a:t>
            </a:r>
            <a:endParaRPr lang="zh-CN" altLang="en-US" b="1" dirty="0">
              <a:solidFill>
                <a:srgbClr val="FF0000"/>
              </a:solidFill>
              <a:latin typeface="微软雅黑" panose="020B0503020204020204" charset="-122"/>
              <a:ea typeface="微软雅黑" panose="020B0503020204020204" charset="-122"/>
            </a:endParaRPr>
          </a:p>
          <a:p>
            <a:pPr marL="0" indent="0">
              <a:buNone/>
            </a:pPr>
            <a:r>
              <a:rPr lang="zh-CN" altLang="en-US" sz="2400" b="1" dirty="0">
                <a:latin typeface="微软雅黑" panose="020B0503020204020204" charset="-122"/>
                <a:ea typeface="微软雅黑" panose="020B0503020204020204" charset="-122"/>
              </a:rPr>
              <a:t>adj.容易激动的; 气质的; 性情的; 性格的;</a:t>
            </a:r>
            <a:endParaRPr lang="zh-CN" altLang="en-US" sz="2400" b="1" dirty="0">
              <a:latin typeface="微软雅黑" panose="020B0503020204020204" charset="-122"/>
              <a:ea typeface="微软雅黑" panose="020B0503020204020204" charset="-122"/>
            </a:endParaRPr>
          </a:p>
          <a:p>
            <a:endParaRPr lang="zh-CN" altLang="en-US" sz="2400" b="1"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690" y="3601720"/>
            <a:ext cx="3195320" cy="25342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9690" y="3863340"/>
            <a:ext cx="9025255" cy="3047365"/>
          </a:xfrm>
          <a:solidFill>
            <a:schemeClr val="bg1">
              <a:lumMod val="75000"/>
            </a:schemeClr>
          </a:solidFill>
        </p:spPr>
        <p:txBody>
          <a:bodyPr>
            <a:normAutofit/>
          </a:bodyPr>
          <a:lstStyle/>
          <a:p>
            <a:pPr marL="0" indent="0">
              <a:buNone/>
            </a:pPr>
            <a:r>
              <a:rPr lang="zh-CN" altLang="en-US" sz="2800" b="1" dirty="0" smtClean="0">
                <a:latin typeface="微软雅黑" panose="020B0503020204020204" charset="-122"/>
                <a:ea typeface="微软雅黑" panose="020B0503020204020204" charset="-122"/>
              </a:rPr>
              <a:t>岁月</a:t>
            </a:r>
            <a:r>
              <a:rPr lang="zh-CN" altLang="en-US" sz="2800" b="1" dirty="0">
                <a:latin typeface="微软雅黑" panose="020B0503020204020204" charset="-122"/>
                <a:ea typeface="微软雅黑" panose="020B0503020204020204" charset="-122"/>
              </a:rPr>
              <a:t>悠悠，衰微只及肌肤；热忱抛却，颓废必致灵魂。忧烦，惶恐，丧失自信，定使心灵扭曲，意气如灰。</a:t>
            </a:r>
            <a:r>
              <a:rPr lang="zh-CN" altLang="en-US" sz="4300" b="1" dirty="0">
                <a:latin typeface="华文宋体" panose="02010600040101010101" pitchFamily="2" charset="-122"/>
                <a:ea typeface="华文宋体" panose="02010600040101010101" pitchFamily="2" charset="-122"/>
              </a:rPr>
              <a:t> </a:t>
            </a:r>
            <a:endParaRPr lang="en-US" altLang="zh-CN" sz="4300" b="1" dirty="0" smtClean="0">
              <a:latin typeface="华文宋体" panose="02010600040101010101" pitchFamily="2" charset="-122"/>
              <a:ea typeface="华文宋体" panose="02010600040101010101" pitchFamily="2" charset="-122"/>
            </a:endParaRPr>
          </a:p>
          <a:p>
            <a:pPr marL="0" indent="0">
              <a:buNone/>
            </a:pPr>
            <a:r>
              <a:rPr lang="en-US" altLang="zh-CN" sz="2800" b="1" dirty="0" smtClean="0">
                <a:latin typeface="Arial" panose="020B0604020202020204" pitchFamily="34" charset="0"/>
                <a:ea typeface="宋体" panose="02010600030101010101" pitchFamily="2" charset="-122"/>
                <a:cs typeface="Arial" panose="020B0604020202020204" pitchFamily="34" charset="0"/>
              </a:rPr>
              <a:t>Years </a:t>
            </a:r>
            <a:r>
              <a:rPr lang="en-US" altLang="zh-CN" sz="2800" b="1" dirty="0">
                <a:latin typeface="Arial" panose="020B0604020202020204" pitchFamily="34" charset="0"/>
                <a:ea typeface="宋体" panose="02010600030101010101" pitchFamily="2" charset="-122"/>
                <a:cs typeface="Arial" panose="020B0604020202020204" pitchFamily="34" charset="0"/>
              </a:rPr>
              <a:t>may wrinkle the skin, but to give up enthusiasm wrinkles the soul. Worry, fear, self-distrust bows the heart and turns the spirit back to dust. </a:t>
            </a: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zh-CN" altLang="en-US" dirty="0"/>
          </a:p>
        </p:txBody>
      </p:sp>
      <p:pic>
        <p:nvPicPr>
          <p:cNvPr id="3076" name="Picture 4" descr="C:\Program Files (x86)\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88640"/>
            <a:ext cx="2520280" cy="240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2000"/>
          </a:blip>
          <a:srcRect/>
          <a:stretch>
            <a:fillRect l="-16000" r="-16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9845" y="1573530"/>
            <a:ext cx="4829175" cy="4526280"/>
          </a:xfrm>
        </p:spPr>
        <p:txBody>
          <a:bodyPr>
            <a:normAutofit lnSpcReduction="10000"/>
          </a:bodyPr>
          <a:lstStyle/>
          <a:p>
            <a:r>
              <a:rPr lang="zh-CN" altLang="en-US" sz="2800" b="1" dirty="0">
                <a:solidFill>
                  <a:schemeClr val="tx1"/>
                </a:solidFill>
                <a:latin typeface="华文行楷" panose="02010800040101010101" pitchFamily="2" charset="-122"/>
                <a:ea typeface="华文行楷" panose="02010800040101010101" pitchFamily="2" charset="-122"/>
              </a:rPr>
              <a:t>无论年届花甲，拟或</a:t>
            </a:r>
            <a:r>
              <a:rPr lang="zh-CN" altLang="en-US" sz="2800" b="1" dirty="0" smtClean="0">
                <a:solidFill>
                  <a:schemeClr val="tx1"/>
                </a:solidFill>
                <a:latin typeface="华文行楷" panose="02010800040101010101" pitchFamily="2" charset="-122"/>
                <a:ea typeface="华文行楷" panose="02010800040101010101" pitchFamily="2" charset="-122"/>
              </a:rPr>
              <a:t>二</a:t>
            </a:r>
            <a:endParaRPr lang="en-US" altLang="zh-CN" sz="2800" b="1" dirty="0" smtClean="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八芳龄</a:t>
            </a:r>
            <a:r>
              <a:rPr lang="zh-CN" altLang="en-US" sz="2800" b="1" dirty="0">
                <a:solidFill>
                  <a:schemeClr val="tx1"/>
                </a:solidFill>
                <a:latin typeface="华文行楷" panose="02010800040101010101" pitchFamily="2" charset="-122"/>
                <a:ea typeface="华文行楷" panose="02010800040101010101" pitchFamily="2" charset="-122"/>
              </a:rPr>
              <a:t>，心中皆有</a:t>
            </a:r>
            <a:r>
              <a:rPr lang="zh-CN" altLang="en-US" sz="2800" b="1" dirty="0" smtClean="0">
                <a:solidFill>
                  <a:schemeClr val="tx1"/>
                </a:solidFill>
                <a:latin typeface="华文行楷" panose="02010800040101010101" pitchFamily="2" charset="-122"/>
                <a:ea typeface="华文行楷" panose="02010800040101010101" pitchFamily="2" charset="-122"/>
              </a:rPr>
              <a:t>生命</a:t>
            </a:r>
            <a:endParaRPr lang="en-US" altLang="zh-CN" sz="2800" b="1" dirty="0" smtClean="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之</a:t>
            </a:r>
            <a:r>
              <a:rPr lang="zh-CN" altLang="en-US" sz="2800" b="1" dirty="0">
                <a:solidFill>
                  <a:schemeClr val="tx1"/>
                </a:solidFill>
                <a:latin typeface="华文行楷" panose="02010800040101010101" pitchFamily="2" charset="-122"/>
                <a:ea typeface="华文行楷" panose="02010800040101010101" pitchFamily="2" charset="-122"/>
              </a:rPr>
              <a:t>欢乐</a:t>
            </a:r>
            <a:r>
              <a:rPr lang="zh-CN" altLang="en-US" sz="2800" b="1" dirty="0" smtClean="0">
                <a:solidFill>
                  <a:schemeClr val="tx1"/>
                </a:solidFill>
                <a:latin typeface="华文行楷" panose="02010800040101010101" pitchFamily="2" charset="-122"/>
                <a:ea typeface="华文行楷" panose="02010800040101010101" pitchFamily="2" charset="-122"/>
              </a:rPr>
              <a:t>，奇迹</a:t>
            </a:r>
            <a:r>
              <a:rPr lang="zh-CN" altLang="en-US" sz="2800" b="1" dirty="0">
                <a:solidFill>
                  <a:schemeClr val="tx1"/>
                </a:solidFill>
                <a:latin typeface="华文行楷" panose="02010800040101010101" pitchFamily="2" charset="-122"/>
                <a:ea typeface="华文行楷" panose="02010800040101010101" pitchFamily="2" charset="-122"/>
              </a:rPr>
              <a:t>之</a:t>
            </a:r>
            <a:r>
              <a:rPr lang="zh-CN" altLang="en-US" sz="2800" b="1" dirty="0" smtClean="0">
                <a:solidFill>
                  <a:schemeClr val="tx1"/>
                </a:solidFill>
                <a:latin typeface="华文行楷" panose="02010800040101010101" pitchFamily="2" charset="-122"/>
                <a:ea typeface="华文行楷" panose="02010800040101010101" pitchFamily="2" charset="-122"/>
              </a:rPr>
              <a:t>诱惑孩</a:t>
            </a:r>
            <a:endParaRPr lang="en-US" altLang="zh-CN" sz="2800" b="1" dirty="0" smtClean="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童</a:t>
            </a:r>
            <a:r>
              <a:rPr lang="zh-CN" altLang="en-US" sz="2800" b="1" dirty="0">
                <a:solidFill>
                  <a:schemeClr val="tx1"/>
                </a:solidFill>
                <a:latin typeface="华文行楷" panose="02010800040101010101" pitchFamily="2" charset="-122"/>
                <a:ea typeface="华文行楷" panose="02010800040101010101" pitchFamily="2" charset="-122"/>
              </a:rPr>
              <a:t>般天真</a:t>
            </a:r>
            <a:r>
              <a:rPr lang="zh-CN" altLang="en-US" sz="2800" b="1" dirty="0" smtClean="0">
                <a:solidFill>
                  <a:schemeClr val="tx1"/>
                </a:solidFill>
                <a:latin typeface="华文行楷" panose="02010800040101010101" pitchFamily="2" charset="-122"/>
                <a:ea typeface="华文行楷" panose="02010800040101010101" pitchFamily="2" charset="-122"/>
              </a:rPr>
              <a:t>久盛不衰</a:t>
            </a:r>
            <a:r>
              <a:rPr lang="zh-CN" altLang="en-US" sz="2800" b="1" dirty="0">
                <a:solidFill>
                  <a:schemeClr val="tx1"/>
                </a:solidFill>
                <a:latin typeface="华文行楷" panose="02010800040101010101" pitchFamily="2" charset="-122"/>
                <a:ea typeface="华文行楷" panose="02010800040101010101" pitchFamily="2" charset="-122"/>
              </a:rPr>
              <a:t>。</a:t>
            </a:r>
            <a:r>
              <a:rPr lang="zh-CN" altLang="en-US" sz="2800" b="1" dirty="0" smtClean="0">
                <a:solidFill>
                  <a:schemeClr val="tx1"/>
                </a:solidFill>
                <a:latin typeface="华文行楷" panose="02010800040101010101" pitchFamily="2" charset="-122"/>
                <a:ea typeface="华文行楷" panose="02010800040101010101" pitchFamily="2" charset="-122"/>
              </a:rPr>
              <a:t>人</a:t>
            </a:r>
            <a:endParaRPr lang="en-US" altLang="zh-CN" sz="2800" b="1" dirty="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人心</a:t>
            </a:r>
            <a:r>
              <a:rPr lang="zh-CN" altLang="en-US" sz="2800" b="1" dirty="0">
                <a:solidFill>
                  <a:schemeClr val="tx1"/>
                </a:solidFill>
                <a:latin typeface="华文行楷" panose="02010800040101010101" pitchFamily="2" charset="-122"/>
                <a:ea typeface="华文行楷" panose="02010800040101010101" pitchFamily="2" charset="-122"/>
              </a:rPr>
              <a:t>中皆有一</a:t>
            </a:r>
            <a:r>
              <a:rPr lang="zh-CN" altLang="en-US" sz="2800" b="1" dirty="0" smtClean="0">
                <a:solidFill>
                  <a:schemeClr val="tx1"/>
                </a:solidFill>
                <a:latin typeface="华文行楷" panose="02010800040101010101" pitchFamily="2" charset="-122"/>
                <a:ea typeface="华文行楷" panose="02010800040101010101" pitchFamily="2" charset="-122"/>
              </a:rPr>
              <a:t>台天线，</a:t>
            </a:r>
            <a:endParaRPr lang="en-US" altLang="zh-CN" sz="2800" b="1" dirty="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只要</a:t>
            </a:r>
            <a:r>
              <a:rPr lang="zh-CN" altLang="en-US" sz="2800" b="1" dirty="0">
                <a:solidFill>
                  <a:schemeClr val="tx1"/>
                </a:solidFill>
                <a:latin typeface="华文行楷" panose="02010800040101010101" pitchFamily="2" charset="-122"/>
                <a:ea typeface="华文行楷" panose="02010800040101010101" pitchFamily="2" charset="-122"/>
              </a:rPr>
              <a:t>你从天上人</a:t>
            </a:r>
            <a:r>
              <a:rPr lang="zh-CN" altLang="en-US" sz="2800" b="1" dirty="0" smtClean="0">
                <a:solidFill>
                  <a:schemeClr val="tx1"/>
                </a:solidFill>
                <a:latin typeface="华文行楷" panose="02010800040101010101" pitchFamily="2" charset="-122"/>
                <a:ea typeface="华文行楷" panose="02010800040101010101" pitchFamily="2" charset="-122"/>
              </a:rPr>
              <a:t>间接受</a:t>
            </a:r>
            <a:endParaRPr lang="en-US" altLang="zh-CN" sz="2800" b="1" dirty="0" smtClean="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美好</a:t>
            </a:r>
            <a:r>
              <a:rPr lang="zh-CN" altLang="en-US" sz="2800" b="1" dirty="0">
                <a:solidFill>
                  <a:schemeClr val="tx1"/>
                </a:solidFill>
                <a:latin typeface="华文行楷" panose="02010800040101010101" pitchFamily="2" charset="-122"/>
                <a:ea typeface="华文行楷" panose="02010800040101010101" pitchFamily="2" charset="-122"/>
              </a:rPr>
              <a:t>、希望、欢乐、</a:t>
            </a:r>
            <a:r>
              <a:rPr lang="zh-CN" altLang="en-US" sz="2800" b="1" dirty="0" smtClean="0">
                <a:solidFill>
                  <a:schemeClr val="tx1"/>
                </a:solidFill>
                <a:latin typeface="华文行楷" panose="02010800040101010101" pitchFamily="2" charset="-122"/>
                <a:ea typeface="华文行楷" panose="02010800040101010101" pitchFamily="2" charset="-122"/>
              </a:rPr>
              <a:t>勇</a:t>
            </a:r>
            <a:endParaRPr lang="en-US" altLang="zh-CN" sz="2800" b="1" dirty="0" smtClean="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气和</a:t>
            </a:r>
            <a:r>
              <a:rPr lang="zh-CN" altLang="en-US" sz="2800" b="1" dirty="0">
                <a:solidFill>
                  <a:schemeClr val="tx1"/>
                </a:solidFill>
                <a:latin typeface="华文行楷" panose="02010800040101010101" pitchFamily="2" charset="-122"/>
                <a:ea typeface="华文行楷" panose="02010800040101010101" pitchFamily="2" charset="-122"/>
              </a:rPr>
              <a:t>力量的信号，你</a:t>
            </a:r>
            <a:r>
              <a:rPr lang="zh-CN" altLang="en-US" sz="2800" b="1" dirty="0" smtClean="0">
                <a:solidFill>
                  <a:schemeClr val="tx1"/>
                </a:solidFill>
                <a:latin typeface="华文行楷" panose="02010800040101010101" pitchFamily="2" charset="-122"/>
                <a:ea typeface="华文行楷" panose="02010800040101010101" pitchFamily="2" charset="-122"/>
              </a:rPr>
              <a:t>就</a:t>
            </a:r>
            <a:endParaRPr lang="en-US" altLang="zh-CN" sz="2800" b="1" dirty="0" smtClean="0">
              <a:solidFill>
                <a:schemeClr val="tx1"/>
              </a:solidFill>
              <a:latin typeface="华文行楷" panose="02010800040101010101" pitchFamily="2" charset="-122"/>
              <a:ea typeface="华文行楷" panose="02010800040101010101" pitchFamily="2" charset="-122"/>
            </a:endParaRPr>
          </a:p>
          <a:p>
            <a:r>
              <a:rPr lang="zh-CN" altLang="en-US" sz="2800" b="1" dirty="0" smtClean="0">
                <a:solidFill>
                  <a:schemeClr val="tx1"/>
                </a:solidFill>
                <a:latin typeface="华文行楷" panose="02010800040101010101" pitchFamily="2" charset="-122"/>
                <a:ea typeface="华文行楷" panose="02010800040101010101" pitchFamily="2" charset="-122"/>
              </a:rPr>
              <a:t>青春永驻，风华常存。 </a:t>
            </a:r>
            <a:endParaRPr lang="zh-CN" altLang="en-US" sz="2800" b="1" dirty="0" smtClean="0">
              <a:solidFill>
                <a:schemeClr val="tx1"/>
              </a:solidFill>
              <a:latin typeface="华文行楷" panose="02010800040101010101" pitchFamily="2" charset="-122"/>
              <a:ea typeface="华文行楷" panose="02010800040101010101" pitchFamily="2" charset="-122"/>
            </a:endParaRPr>
          </a:p>
          <a:p>
            <a:endParaRPr lang="zh-CN" altLang="en-US" dirty="0">
              <a:solidFill>
                <a:schemeClr val="tx1"/>
              </a:solidFill>
            </a:endParaRPr>
          </a:p>
          <a:p>
            <a:endParaRPr lang="zh-CN" altLang="en-US" dirty="0">
              <a:solidFill>
                <a:schemeClr val="tx1"/>
              </a:solidFill>
            </a:endParaRPr>
          </a:p>
        </p:txBody>
      </p:sp>
      <p:pic>
        <p:nvPicPr>
          <p:cNvPr id="4098" name="Picture 2" descr="C:\Program Files (x86)\Microsoft Office\MEDIA\CAGCAT10\j03029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0" y="16416"/>
            <a:ext cx="1338535" cy="15567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41520" y="16510"/>
            <a:ext cx="4418330" cy="6831965"/>
          </a:xfrm>
          <a:prstGeom prst="rect">
            <a:avLst/>
          </a:prstGeom>
          <a:solidFill>
            <a:schemeClr val="accent5">
              <a:lumMod val="40000"/>
              <a:lumOff val="60000"/>
            </a:schemeClr>
          </a:solidFill>
        </p:spPr>
        <p:txBody>
          <a:bodyPr wrap="square" rtlCol="0">
            <a:spAutoFit/>
          </a:bodyPr>
          <a:lstStyle/>
          <a:p>
            <a:r>
              <a:rPr lang="en-US" altLang="zh-CN" sz="2800" b="1" dirty="0">
                <a:solidFill>
                  <a:schemeClr val="tx1"/>
                </a:solidFill>
                <a:latin typeface="Arial" panose="020B0604020202020204" pitchFamily="34" charset="0"/>
                <a:cs typeface="Arial" panose="020B0604020202020204" pitchFamily="34" charset="0"/>
              </a:rPr>
              <a:t>Whether 60 or 16, there is in every human being’s heart the lure of wonders, the unfailing appetite for what’s next and the joy of the game of living. In the center of your heart and my heart, there is a wireless station; so long as it receives messages of beauty, hope, courage and power from man and from the infinite, so long as you are young. </a:t>
            </a:r>
            <a:endParaRPr lang="en-US" altLang="zh-CN" dirty="0">
              <a:solidFill>
                <a:schemeClr val="tx1"/>
              </a:solidFill>
            </a:endParaRPr>
          </a:p>
          <a:p>
            <a:endParaRPr lang="en-US" altLang="zh-CN"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lum/>
          </a:blip>
          <a:srcRect/>
          <a:stretch>
            <a:fillRect l="-6000" r="-6000"/>
          </a:stretch>
        </a:blipFill>
        <a:effectLst/>
      </p:bgPr>
    </p:bg>
    <p:spTree>
      <p:nvGrpSpPr>
        <p:cNvPr id="1" name=""/>
        <p:cNvGrpSpPr/>
        <p:nvPr/>
      </p:nvGrpSpPr>
      <p:grpSpPr>
        <a:xfrm>
          <a:off x="0" y="0"/>
          <a:ext cx="0" cy="0"/>
          <a:chOff x="0" y="0"/>
          <a:chExt cx="0" cy="0"/>
        </a:xfrm>
      </p:grpSpPr>
      <p:pic>
        <p:nvPicPr>
          <p:cNvPr id="5122" name="Picture 2" descr="C:\Program Files (x86)\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301" y="116632"/>
            <a:ext cx="1792699"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0800" y="116840"/>
            <a:ext cx="9042400" cy="4184650"/>
          </a:xfrm>
          <a:solidFill>
            <a:schemeClr val="accent5">
              <a:lumMod val="40000"/>
              <a:lumOff val="60000"/>
            </a:schemeClr>
          </a:solidFill>
        </p:spPr>
        <p:txBody>
          <a:bodyPr>
            <a:normAutofit fontScale="90000"/>
          </a:bodyPr>
          <a:lstStyle/>
          <a:p>
            <a:r>
              <a:rPr lang="zh-CN" altLang="en-US" b="1" dirty="0">
                <a:solidFill>
                  <a:schemeClr val="tx1"/>
                </a:solidFill>
                <a:latin typeface="华文行楷" panose="02010800040101010101" pitchFamily="2" charset="-122"/>
                <a:ea typeface="华文行楷" panose="02010800040101010101" pitchFamily="2" charset="-122"/>
              </a:rPr>
              <a:t>一旦天线下降，锐气便被冰雪覆盖，</a:t>
            </a:r>
            <a:r>
              <a:rPr lang="zh-CN" altLang="en-US" b="1" dirty="0">
                <a:solidFill>
                  <a:srgbClr val="FF0000"/>
                </a:solidFill>
                <a:latin typeface="华文行楷" panose="02010800040101010101" pitchFamily="2" charset="-122"/>
                <a:ea typeface="华文行楷" panose="02010800040101010101" pitchFamily="2" charset="-122"/>
              </a:rPr>
              <a:t>玩世不恭</a:t>
            </a:r>
            <a:r>
              <a:rPr lang="zh-CN" altLang="en-US" b="1" dirty="0">
                <a:solidFill>
                  <a:schemeClr val="tx1"/>
                </a:solidFill>
                <a:latin typeface="华文行楷" panose="02010800040101010101" pitchFamily="2" charset="-122"/>
                <a:ea typeface="华文行楷" panose="02010800040101010101" pitchFamily="2" charset="-122"/>
              </a:rPr>
              <a:t>、自暴自弃油然而生，即使年方二十，实已垂垂老矣；然则只要树起</a:t>
            </a:r>
            <a:r>
              <a:rPr lang="zh-CN" altLang="en-US" b="1" dirty="0">
                <a:solidFill>
                  <a:srgbClr val="FF0000"/>
                </a:solidFill>
                <a:latin typeface="华文行楷" panose="02010800040101010101" pitchFamily="2" charset="-122"/>
                <a:ea typeface="华文行楷" panose="02010800040101010101" pitchFamily="2" charset="-122"/>
              </a:rPr>
              <a:t>天线</a:t>
            </a:r>
            <a:r>
              <a:rPr lang="zh-CN" altLang="en-US" b="1" dirty="0">
                <a:solidFill>
                  <a:schemeClr val="tx1"/>
                </a:solidFill>
                <a:latin typeface="华文行楷" panose="02010800040101010101" pitchFamily="2" charset="-122"/>
                <a:ea typeface="华文行楷" panose="02010800040101010101" pitchFamily="2" charset="-122"/>
              </a:rPr>
              <a:t>，捕捉乐观信号，你就有望在八十高龄告别尘寰时仍觉年轻。 </a:t>
            </a:r>
            <a:endParaRPr lang="zh-CN" altLang="en-US" b="1" dirty="0">
              <a:solidFill>
                <a:schemeClr val="tx1"/>
              </a:solidFill>
              <a:latin typeface="华文行楷" panose="02010800040101010101" pitchFamily="2" charset="-122"/>
              <a:ea typeface="华文行楷" panose="02010800040101010101" pitchFamily="2" charset="-122"/>
            </a:endParaRPr>
          </a:p>
          <a:p>
            <a:r>
              <a:rPr lang="en-US" altLang="zh-CN" sz="2800" b="1" dirty="0">
                <a:solidFill>
                  <a:schemeClr val="tx1"/>
                </a:solidFill>
                <a:latin typeface="Arial" panose="020B0604020202020204" pitchFamily="34" charset="0"/>
                <a:cs typeface="Arial" panose="020B0604020202020204" pitchFamily="34" charset="0"/>
              </a:rPr>
              <a:t>When your aerials are down, and your spirit is covered with snows of </a:t>
            </a:r>
            <a:r>
              <a:rPr lang="en-US" altLang="zh-CN" sz="2800" b="1" dirty="0">
                <a:solidFill>
                  <a:srgbClr val="FF0000"/>
                </a:solidFill>
                <a:latin typeface="Arial" panose="020B0604020202020204" pitchFamily="34" charset="0"/>
                <a:cs typeface="Arial" panose="020B0604020202020204" pitchFamily="34" charset="0"/>
              </a:rPr>
              <a:t>cynicism</a:t>
            </a:r>
            <a:r>
              <a:rPr lang="en-US" altLang="zh-CN" sz="2800" b="1" dirty="0">
                <a:solidFill>
                  <a:schemeClr val="tx1"/>
                </a:solidFill>
                <a:latin typeface="Arial" panose="020B0604020202020204" pitchFamily="34" charset="0"/>
                <a:cs typeface="Arial" panose="020B0604020202020204" pitchFamily="34" charset="0"/>
              </a:rPr>
              <a:t> and the ice of pessimism, then you’ve grown old, even at 20; but as long as your </a:t>
            </a:r>
            <a:r>
              <a:rPr lang="en-US" altLang="zh-CN" sz="2800" b="1" dirty="0">
                <a:solidFill>
                  <a:srgbClr val="FF0000"/>
                </a:solidFill>
                <a:latin typeface="Arial" panose="020B0604020202020204" pitchFamily="34" charset="0"/>
                <a:cs typeface="Arial" panose="020B0604020202020204" pitchFamily="34" charset="0"/>
              </a:rPr>
              <a:t>aerials </a:t>
            </a:r>
            <a:r>
              <a:rPr lang="en-US" altLang="zh-CN" sz="2800" b="1" dirty="0">
                <a:solidFill>
                  <a:schemeClr val="tx1"/>
                </a:solidFill>
                <a:latin typeface="Arial" panose="020B0604020202020204" pitchFamily="34" charset="0"/>
                <a:cs typeface="Arial" panose="020B0604020202020204" pitchFamily="34" charset="0"/>
              </a:rPr>
              <a:t>are up, to catch waves of optimism, there’s hope you may die young at 80. </a:t>
            </a:r>
            <a:r>
              <a:rPr lang="en-US" altLang="zh-CN" sz="2800" b="1" dirty="0">
                <a:solidFill>
                  <a:srgbClr val="FF0000"/>
                </a:solidFill>
                <a:latin typeface="Arial" panose="020B0604020202020204" pitchFamily="34" charset="0"/>
                <a:cs typeface="Arial" panose="020B0604020202020204" pitchFamily="34" charset="0"/>
              </a:rPr>
              <a:t>[ˈsɪnɪsɪzəm] [ˈeərɪəlz]</a:t>
            </a:r>
            <a:endParaRPr lang="en-US" altLang="zh-CN"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hlinkClick r:id="rId1"/>
              </a:rPr>
              <a:t>视频</a:t>
            </a:r>
            <a:endParaRPr lang="zh-CN" altLang="en-US"/>
          </a:p>
        </p:txBody>
      </p:sp>
    </p:spTree>
  </p:cSld>
  <p:clrMapOvr>
    <a:masterClrMapping/>
  </p:clrMapOvr>
</p:sld>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1696</Words>
  <Application>WPS 演示</Application>
  <PresentationFormat>全屏显示(4:3)</PresentationFormat>
  <Paragraphs>54</Paragraphs>
  <Slides>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vt:i4>
      </vt:variant>
    </vt:vector>
  </HeadingPairs>
  <TitlesOfParts>
    <vt:vector size="20" baseType="lpstr">
      <vt:lpstr>Arial</vt:lpstr>
      <vt:lpstr>宋体</vt:lpstr>
      <vt:lpstr>Wingdings</vt:lpstr>
      <vt:lpstr>方正舒体</vt:lpstr>
      <vt:lpstr>华文行楷</vt:lpstr>
      <vt:lpstr>华文琥珀</vt:lpstr>
      <vt:lpstr>Segoe UI Historic</vt:lpstr>
      <vt:lpstr>华文宋体</vt:lpstr>
      <vt:lpstr>Calibri</vt:lpstr>
      <vt:lpstr>微软雅黑</vt:lpstr>
      <vt:lpstr>Arial Unicode MS</vt:lpstr>
      <vt:lpstr>Segoe UI</vt:lpstr>
      <vt:lpstr>Office 主题</vt:lpstr>
      <vt:lpstr> </vt:lpstr>
      <vt:lpstr>青春</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崔正营</dc:creator>
  <cp:lastModifiedBy>阳光</cp:lastModifiedBy>
  <cp:revision>15</cp:revision>
  <dcterms:created xsi:type="dcterms:W3CDTF">2019-10-14T05:25:00Z</dcterms:created>
  <dcterms:modified xsi:type="dcterms:W3CDTF">2019-10-23T14:54:46Z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