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0" r:id="rId3"/>
    <p:sldId id="390" r:id="rId5"/>
    <p:sldId id="357" r:id="rId6"/>
    <p:sldId id="359" r:id="rId7"/>
    <p:sldId id="361" r:id="rId8"/>
    <p:sldId id="372" r:id="rId9"/>
    <p:sldId id="3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3F16D8F-24D7-42C5-A87B-D9BAC8DBDDFF}">
          <p14:sldIdLst>
            <p14:sldId id="350"/>
            <p14:sldId id="357"/>
            <p14:sldId id="374"/>
            <p14:sldId id="390"/>
            <p14:sldId id="372"/>
            <p14:sldId id="359"/>
            <p14:sldId id="3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8E"/>
    <a:srgbClr val="202020"/>
    <a:srgbClr val="172459"/>
    <a:srgbClr val="A00112"/>
    <a:srgbClr val="C59850"/>
    <a:srgbClr val="DDDDDD"/>
    <a:srgbClr val="D7B55F"/>
    <a:srgbClr val="DFAB54"/>
    <a:srgbClr val="CD0407"/>
    <a:srgbClr val="CF0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69" autoAdjust="0"/>
    <p:restoredTop sz="94660"/>
  </p:normalViewPr>
  <p:slideViewPr>
    <p:cSldViewPr>
      <p:cViewPr varScale="1">
        <p:scale>
          <a:sx n="81" d="100"/>
          <a:sy n="81" d="100"/>
        </p:scale>
        <p:origin x="437" y="62"/>
      </p:cViewPr>
      <p:guideLst>
        <p:guide orient="horz" pos="2173"/>
        <p:guide pos="38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982EF-6D29-482D-B595-E657060E1A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E2E59-1352-4F46-8DA2-FEE878BBA3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E2E59-1352-4F46-8DA2-FEE878BBA3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E2E59-1352-4F46-8DA2-FEE878BBA3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E2E59-1352-4F46-8DA2-FEE878BBA3F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E2E59-1352-4F46-8DA2-FEE878BBA3F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E2E59-1352-4F46-8DA2-FEE878BBA3F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E2E59-1352-4F46-8DA2-FEE878BBA3F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E2E59-1352-4F46-8DA2-FEE878BBA3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1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31783"/>
          <a:stretch>
            <a:fillRect/>
          </a:stretch>
        </p:blipFill>
        <p:spPr>
          <a:xfrm>
            <a:off x="-32085" y="6192777"/>
            <a:ext cx="12192000" cy="935435"/>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100000" r="29484" b="-30561"/>
          <a:stretch>
            <a:fillRect/>
          </a:stretch>
        </p:blipFill>
        <p:spPr>
          <a:xfrm>
            <a:off x="2921599" y="6288456"/>
            <a:ext cx="3098201" cy="184743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076" y="4110066"/>
            <a:ext cx="1481465" cy="2178391"/>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2875" y="10456"/>
            <a:ext cx="465599" cy="465599"/>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293" y="2541704"/>
            <a:ext cx="635772" cy="637195"/>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9000" y="152400"/>
            <a:ext cx="859877" cy="4077042"/>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9664" y="3178899"/>
            <a:ext cx="1678490" cy="833437"/>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1968" y="3300126"/>
            <a:ext cx="1059134" cy="525902"/>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065" y="5318256"/>
            <a:ext cx="635772" cy="637195"/>
          </a:xfrm>
          <a:prstGeom prst="rect">
            <a:avLst/>
          </a:prstGeom>
        </p:spPr>
      </p:pic>
      <p:pic>
        <p:nvPicPr>
          <p:cNvPr id="15"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088" y="4271754"/>
            <a:ext cx="288485" cy="288485"/>
          </a:xfrm>
          <a:prstGeom prst="rect">
            <a:avLst/>
          </a:prstGeom>
        </p:spPr>
      </p:pic>
      <p:sp>
        <p:nvSpPr>
          <p:cNvPr id="5" name="文本框 4"/>
          <p:cNvSpPr txBox="1"/>
          <p:nvPr/>
        </p:nvSpPr>
        <p:spPr>
          <a:xfrm>
            <a:off x="2831535" y="1101115"/>
            <a:ext cx="5486400" cy="1938992"/>
          </a:xfrm>
          <a:prstGeom prst="rect">
            <a:avLst/>
          </a:prstGeom>
          <a:noFill/>
        </p:spPr>
        <p:txBody>
          <a:bodyPr wrap="square" rtlCol="0">
            <a:spAutoFit/>
          </a:bodyPr>
          <a:lstStyle/>
          <a:p>
            <a:r>
              <a:rPr lang="zh-CN" altLang="en-US" sz="6000" dirty="0">
                <a:solidFill>
                  <a:srgbClr val="FF0000"/>
                </a:solidFill>
              </a:rPr>
              <a:t>中国传统节日</a:t>
            </a:r>
            <a:endParaRPr lang="en-US" altLang="zh-CN" sz="6000" dirty="0">
              <a:solidFill>
                <a:srgbClr val="FF0000"/>
              </a:solidFill>
            </a:endParaRPr>
          </a:p>
          <a:p>
            <a:r>
              <a:rPr lang="en-US" altLang="zh-CN" sz="6000" dirty="0">
                <a:solidFill>
                  <a:srgbClr val="FF0000"/>
                </a:solidFill>
              </a:rPr>
              <a:t>——</a:t>
            </a:r>
            <a:r>
              <a:rPr lang="zh-CN" altLang="en-US" sz="6000" dirty="0">
                <a:solidFill>
                  <a:srgbClr val="FF0000"/>
                </a:solidFill>
              </a:rPr>
              <a:t>中秋</a:t>
            </a:r>
            <a:endParaRPr lang="zh-CN" altLang="en-US" sz="6000"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 fill="hold"/>
                                        <p:tgtEl>
                                          <p:spTgt spid="17"/>
                                        </p:tgtEl>
                                        <p:attrNameLst>
                                          <p:attrName>ppt_x</p:attrName>
                                        </p:attrNameLst>
                                      </p:cBhvr>
                                      <p:tavLst>
                                        <p:tav tm="0">
                                          <p:val>
                                            <p:strVal val="0-#ppt_w/2"/>
                                          </p:val>
                                        </p:tav>
                                        <p:tav tm="100000">
                                          <p:val>
                                            <p:strVal val="#ppt_x"/>
                                          </p:val>
                                        </p:tav>
                                      </p:tavLst>
                                    </p:anim>
                                    <p:anim calcmode="lin" valueType="num">
                                      <p:cBhvr additive="base">
                                        <p:cTn id="13" dur="20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2000" fill="hold"/>
                                        <p:tgtEl>
                                          <p:spTgt spid="16"/>
                                        </p:tgtEl>
                                        <p:attrNameLst>
                                          <p:attrName>ppt_x</p:attrName>
                                        </p:attrNameLst>
                                      </p:cBhvr>
                                      <p:tavLst>
                                        <p:tav tm="0">
                                          <p:val>
                                            <p:strVal val="1+#ppt_w/2"/>
                                          </p:val>
                                        </p:tav>
                                        <p:tav tm="100000">
                                          <p:val>
                                            <p:strVal val="#ppt_x"/>
                                          </p:val>
                                        </p:tav>
                                      </p:tavLst>
                                    </p:anim>
                                    <p:anim calcmode="lin" valueType="num">
                                      <p:cBhvr additive="base">
                                        <p:cTn id="17" dur="2000" fill="hold"/>
                                        <p:tgtEl>
                                          <p:spTgt spid="16"/>
                                        </p:tgtEl>
                                        <p:attrNameLst>
                                          <p:attrName>ppt_y</p:attrName>
                                        </p:attrNameLst>
                                      </p:cBhvr>
                                      <p:tavLst>
                                        <p:tav tm="0">
                                          <p:val>
                                            <p:strVal val="#ppt_y"/>
                                          </p:val>
                                        </p:tav>
                                        <p:tav tm="100000">
                                          <p:val>
                                            <p:strVal val="#ppt_y"/>
                                          </p:val>
                                        </p:tav>
                                      </p:tavLst>
                                    </p:anim>
                                  </p:childTnLst>
                                </p:cTn>
                              </p:par>
                              <p:par>
                                <p:cTn id="18" presetID="31"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2000" fill="hold"/>
                                        <p:tgtEl>
                                          <p:spTgt spid="14"/>
                                        </p:tgtEl>
                                        <p:attrNameLst>
                                          <p:attrName>ppt_w</p:attrName>
                                        </p:attrNameLst>
                                      </p:cBhvr>
                                      <p:tavLst>
                                        <p:tav tm="0">
                                          <p:val>
                                            <p:fltVal val="0"/>
                                          </p:val>
                                        </p:tav>
                                        <p:tav tm="100000">
                                          <p:val>
                                            <p:strVal val="#ppt_w"/>
                                          </p:val>
                                        </p:tav>
                                      </p:tavLst>
                                    </p:anim>
                                    <p:anim calcmode="lin" valueType="num">
                                      <p:cBhvr>
                                        <p:cTn id="21" dur="2000" fill="hold"/>
                                        <p:tgtEl>
                                          <p:spTgt spid="14"/>
                                        </p:tgtEl>
                                        <p:attrNameLst>
                                          <p:attrName>ppt_h</p:attrName>
                                        </p:attrNameLst>
                                      </p:cBhvr>
                                      <p:tavLst>
                                        <p:tav tm="0">
                                          <p:val>
                                            <p:fltVal val="0"/>
                                          </p:val>
                                        </p:tav>
                                        <p:tav tm="100000">
                                          <p:val>
                                            <p:strVal val="#ppt_h"/>
                                          </p:val>
                                        </p:tav>
                                      </p:tavLst>
                                    </p:anim>
                                    <p:anim calcmode="lin" valueType="num">
                                      <p:cBhvr>
                                        <p:cTn id="22" dur="2000" fill="hold"/>
                                        <p:tgtEl>
                                          <p:spTgt spid="14"/>
                                        </p:tgtEl>
                                        <p:attrNameLst>
                                          <p:attrName>style.rotation</p:attrName>
                                        </p:attrNameLst>
                                      </p:cBhvr>
                                      <p:tavLst>
                                        <p:tav tm="0">
                                          <p:val>
                                            <p:fltVal val="90"/>
                                          </p:val>
                                        </p:tav>
                                        <p:tav tm="100000">
                                          <p:val>
                                            <p:fltVal val="0"/>
                                          </p:val>
                                        </p:tav>
                                      </p:tavLst>
                                    </p:anim>
                                    <p:animEffect transition="in" filter="fade">
                                      <p:cBhvr>
                                        <p:cTn id="23" dur="2000"/>
                                        <p:tgtEl>
                                          <p:spTgt spid="14"/>
                                        </p:tgtEl>
                                      </p:cBhvr>
                                    </p:animEffect>
                                  </p:childTnLst>
                                </p:cTn>
                              </p:par>
                              <p:par>
                                <p:cTn id="24" presetID="31" presetClass="entr" presetSubtype="0" fill="hold" nodeType="withEffect">
                                  <p:stCondLst>
                                    <p:cond delay="1000"/>
                                  </p:stCondLst>
                                  <p:childTnLst>
                                    <p:set>
                                      <p:cBhvr>
                                        <p:cTn id="25" dur="1" fill="hold">
                                          <p:stCondLst>
                                            <p:cond delay="0"/>
                                          </p:stCondLst>
                                        </p:cTn>
                                        <p:tgtEl>
                                          <p:spTgt spid="15"/>
                                        </p:tgtEl>
                                        <p:attrNameLst>
                                          <p:attrName>style.visibility</p:attrName>
                                        </p:attrNameLst>
                                      </p:cBhvr>
                                      <p:to>
                                        <p:strVal val="visible"/>
                                      </p:to>
                                    </p:set>
                                    <p:anim calcmode="lin" valueType="num">
                                      <p:cBhvr>
                                        <p:cTn id="26" dur="2000" fill="hold"/>
                                        <p:tgtEl>
                                          <p:spTgt spid="15"/>
                                        </p:tgtEl>
                                        <p:attrNameLst>
                                          <p:attrName>ppt_w</p:attrName>
                                        </p:attrNameLst>
                                      </p:cBhvr>
                                      <p:tavLst>
                                        <p:tav tm="0">
                                          <p:val>
                                            <p:fltVal val="0"/>
                                          </p:val>
                                        </p:tav>
                                        <p:tav tm="100000">
                                          <p:val>
                                            <p:strVal val="#ppt_w"/>
                                          </p:val>
                                        </p:tav>
                                      </p:tavLst>
                                    </p:anim>
                                    <p:anim calcmode="lin" valueType="num">
                                      <p:cBhvr>
                                        <p:cTn id="27" dur="2000" fill="hold"/>
                                        <p:tgtEl>
                                          <p:spTgt spid="15"/>
                                        </p:tgtEl>
                                        <p:attrNameLst>
                                          <p:attrName>ppt_h</p:attrName>
                                        </p:attrNameLst>
                                      </p:cBhvr>
                                      <p:tavLst>
                                        <p:tav tm="0">
                                          <p:val>
                                            <p:fltVal val="0"/>
                                          </p:val>
                                        </p:tav>
                                        <p:tav tm="100000">
                                          <p:val>
                                            <p:strVal val="#ppt_h"/>
                                          </p:val>
                                        </p:tav>
                                      </p:tavLst>
                                    </p:anim>
                                    <p:anim calcmode="lin" valueType="num">
                                      <p:cBhvr>
                                        <p:cTn id="28" dur="2000" fill="hold"/>
                                        <p:tgtEl>
                                          <p:spTgt spid="15"/>
                                        </p:tgtEl>
                                        <p:attrNameLst>
                                          <p:attrName>style.rotation</p:attrName>
                                        </p:attrNameLst>
                                      </p:cBhvr>
                                      <p:tavLst>
                                        <p:tav tm="0">
                                          <p:val>
                                            <p:fltVal val="90"/>
                                          </p:val>
                                        </p:tav>
                                        <p:tav tm="100000">
                                          <p:val>
                                            <p:fltVal val="0"/>
                                          </p:val>
                                        </p:tav>
                                      </p:tavLst>
                                    </p:anim>
                                    <p:animEffect transition="in" filter="fade">
                                      <p:cBhvr>
                                        <p:cTn id="29" dur="2000"/>
                                        <p:tgtEl>
                                          <p:spTgt spid="15"/>
                                        </p:tgtEl>
                                      </p:cBhvr>
                                    </p:animEffect>
                                  </p:childTnLst>
                                </p:cTn>
                              </p:par>
                              <p:par>
                                <p:cTn id="30" presetID="31" presetClass="entr" presetSubtype="0" fill="hold" nodeType="with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fltVal val="0"/>
                                          </p:val>
                                        </p:tav>
                                        <p:tav tm="100000">
                                          <p:val>
                                            <p:strVal val="#ppt_w"/>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 calcmode="lin" valueType="num">
                                      <p:cBhvr>
                                        <p:cTn id="34" dur="2000" fill="hold"/>
                                        <p:tgtEl>
                                          <p:spTgt spid="9"/>
                                        </p:tgtEl>
                                        <p:attrNameLst>
                                          <p:attrName>style.rotation</p:attrName>
                                        </p:attrNameLst>
                                      </p:cBhvr>
                                      <p:tavLst>
                                        <p:tav tm="0">
                                          <p:val>
                                            <p:fltVal val="90"/>
                                          </p:val>
                                        </p:tav>
                                        <p:tav tm="100000">
                                          <p:val>
                                            <p:fltVal val="0"/>
                                          </p:val>
                                        </p:tav>
                                      </p:tavLst>
                                    </p:anim>
                                    <p:animEffect transition="in" filter="fade">
                                      <p:cBhvr>
                                        <p:cTn id="35" dur="2000"/>
                                        <p:tgtEl>
                                          <p:spTgt spid="9"/>
                                        </p:tgtEl>
                                      </p:cBhvr>
                                    </p:animEffect>
                                  </p:childTnLst>
                                </p:cTn>
                              </p:par>
                              <p:par>
                                <p:cTn id="36" presetID="31" presetClass="entr" presetSubtype="0" fill="hold" nodeType="withEffect">
                                  <p:stCondLst>
                                    <p:cond delay="10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000" fill="hold"/>
                                        <p:tgtEl>
                                          <p:spTgt spid="12"/>
                                        </p:tgtEl>
                                        <p:attrNameLst>
                                          <p:attrName>ppt_w</p:attrName>
                                        </p:attrNameLst>
                                      </p:cBhvr>
                                      <p:tavLst>
                                        <p:tav tm="0">
                                          <p:val>
                                            <p:fltVal val="0"/>
                                          </p:val>
                                        </p:tav>
                                        <p:tav tm="100000">
                                          <p:val>
                                            <p:strVal val="#ppt_w"/>
                                          </p:val>
                                        </p:tav>
                                      </p:tavLst>
                                    </p:anim>
                                    <p:anim calcmode="lin" valueType="num">
                                      <p:cBhvr>
                                        <p:cTn id="39" dur="2000" fill="hold"/>
                                        <p:tgtEl>
                                          <p:spTgt spid="12"/>
                                        </p:tgtEl>
                                        <p:attrNameLst>
                                          <p:attrName>ppt_h</p:attrName>
                                        </p:attrNameLst>
                                      </p:cBhvr>
                                      <p:tavLst>
                                        <p:tav tm="0">
                                          <p:val>
                                            <p:fltVal val="0"/>
                                          </p:val>
                                        </p:tav>
                                        <p:tav tm="100000">
                                          <p:val>
                                            <p:strVal val="#ppt_h"/>
                                          </p:val>
                                        </p:tav>
                                      </p:tavLst>
                                    </p:anim>
                                    <p:anim calcmode="lin" valueType="num">
                                      <p:cBhvr>
                                        <p:cTn id="40" dur="2000" fill="hold"/>
                                        <p:tgtEl>
                                          <p:spTgt spid="12"/>
                                        </p:tgtEl>
                                        <p:attrNameLst>
                                          <p:attrName>style.rotation</p:attrName>
                                        </p:attrNameLst>
                                      </p:cBhvr>
                                      <p:tavLst>
                                        <p:tav tm="0">
                                          <p:val>
                                            <p:fltVal val="90"/>
                                          </p:val>
                                        </p:tav>
                                        <p:tav tm="100000">
                                          <p:val>
                                            <p:fltVal val="0"/>
                                          </p:val>
                                        </p:tav>
                                      </p:tavLst>
                                    </p:anim>
                                    <p:animEffect transition="in" filter="fade">
                                      <p:cBhvr>
                                        <p:cTn id="41" dur="2000"/>
                                        <p:tgtEl>
                                          <p:spTgt spid="12"/>
                                        </p:tgtEl>
                                      </p:cBhvr>
                                    </p:animEffect>
                                  </p:childTnLst>
                                </p:cTn>
                              </p:par>
                              <p:par>
                                <p:cTn id="42" presetID="32" presetClass="emph" presetSubtype="0" fill="hold" nodeType="withEffect">
                                  <p:stCondLst>
                                    <p:cond delay="1000"/>
                                  </p:stCondLst>
                                  <p:childTnLst>
                                    <p:animRot by="120000">
                                      <p:cBhvr>
                                        <p:cTn id="43" dur="200" fill="hold">
                                          <p:stCondLst>
                                            <p:cond delay="0"/>
                                          </p:stCondLst>
                                        </p:cTn>
                                        <p:tgtEl>
                                          <p:spTgt spid="4"/>
                                        </p:tgtEl>
                                        <p:attrNameLst>
                                          <p:attrName>r</p:attrName>
                                        </p:attrNameLst>
                                      </p:cBhvr>
                                    </p:animRot>
                                    <p:animRot by="-240000">
                                      <p:cBhvr>
                                        <p:cTn id="44" dur="400" fill="hold">
                                          <p:stCondLst>
                                            <p:cond delay="400"/>
                                          </p:stCondLst>
                                        </p:cTn>
                                        <p:tgtEl>
                                          <p:spTgt spid="4"/>
                                        </p:tgtEl>
                                        <p:attrNameLst>
                                          <p:attrName>r</p:attrName>
                                        </p:attrNameLst>
                                      </p:cBhvr>
                                    </p:animRot>
                                    <p:animRot by="240000">
                                      <p:cBhvr>
                                        <p:cTn id="45" dur="400" fill="hold">
                                          <p:stCondLst>
                                            <p:cond delay="800"/>
                                          </p:stCondLst>
                                        </p:cTn>
                                        <p:tgtEl>
                                          <p:spTgt spid="4"/>
                                        </p:tgtEl>
                                        <p:attrNameLst>
                                          <p:attrName>r</p:attrName>
                                        </p:attrNameLst>
                                      </p:cBhvr>
                                    </p:animRot>
                                    <p:animRot by="-240000">
                                      <p:cBhvr>
                                        <p:cTn id="46" dur="400" fill="hold">
                                          <p:stCondLst>
                                            <p:cond delay="1200"/>
                                          </p:stCondLst>
                                        </p:cTn>
                                        <p:tgtEl>
                                          <p:spTgt spid="4"/>
                                        </p:tgtEl>
                                        <p:attrNameLst>
                                          <p:attrName>r</p:attrName>
                                        </p:attrNameLst>
                                      </p:cBhvr>
                                    </p:animRot>
                                    <p:animRot by="120000">
                                      <p:cBhvr>
                                        <p:cTn id="47" dur="400" fill="hold">
                                          <p:stCondLst>
                                            <p:cond delay="1600"/>
                                          </p:stCondLst>
                                        </p:cTn>
                                        <p:tgtEl>
                                          <p:spTgt spid="4"/>
                                        </p:tgtEl>
                                        <p:attrNameLst>
                                          <p:attrName>r</p:attrName>
                                        </p:attrNameLst>
                                      </p:cBhvr>
                                    </p:animRot>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par>
                                <p:cTn id="54" presetID="22" presetClass="entr" presetSubtype="1"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858000"/>
            <a:chOff x="0" y="0"/>
            <a:chExt cx="12192000" cy="685800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grpSp>
        <p:nvGrpSpPr>
          <p:cNvPr id="11" name="组合 10"/>
          <p:cNvGrpSpPr/>
          <p:nvPr/>
        </p:nvGrpSpPr>
        <p:grpSpPr>
          <a:xfrm>
            <a:off x="748030" y="599694"/>
            <a:ext cx="10874959" cy="5596793"/>
            <a:chOff x="703432" y="651607"/>
            <a:chExt cx="10874959" cy="5596793"/>
          </a:xfrm>
        </p:grpSpPr>
        <p:sp>
          <p:nvSpPr>
            <p:cNvPr id="12" name="矩形 11"/>
            <p:cNvSpPr/>
            <p:nvPr/>
          </p:nvSpPr>
          <p:spPr>
            <a:xfrm>
              <a:off x="703432" y="651607"/>
              <a:ext cx="10874959" cy="5596793"/>
            </a:xfrm>
            <a:prstGeom prst="rect">
              <a:avLst/>
            </a:prstGeom>
            <a:solidFill>
              <a:schemeClr val="bg1"/>
            </a:solidFill>
            <a:ln>
              <a:noFill/>
            </a:ln>
            <a:effectLst>
              <a:outerShdw blurRad="762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6073708" y="651607"/>
              <a:ext cx="645923" cy="5596793"/>
            </a:xfrm>
            <a:prstGeom prst="rect">
              <a:avLst/>
            </a:prstGeom>
            <a:gradFill>
              <a:gsLst>
                <a:gs pos="55000">
                  <a:schemeClr val="bg1">
                    <a:alpha val="0"/>
                  </a:schemeClr>
                </a:gs>
                <a:gs pos="0">
                  <a:schemeClr val="tx1">
                    <a:lumMod val="95000"/>
                    <a:lumOff val="5000"/>
                    <a:alpha val="4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84919" y="651607"/>
            <a:ext cx="492443" cy="1903327"/>
            <a:chOff x="884919" y="651607"/>
            <a:chExt cx="492443" cy="1903327"/>
          </a:xfrm>
        </p:grpSpPr>
        <p:sp>
          <p:nvSpPr>
            <p:cNvPr id="16" name="文本框 15"/>
            <p:cNvSpPr txBox="1"/>
            <p:nvPr/>
          </p:nvSpPr>
          <p:spPr>
            <a:xfrm>
              <a:off x="884919" y="651607"/>
              <a:ext cx="492443" cy="1903327"/>
            </a:xfrm>
            <a:prstGeom prst="rect">
              <a:avLst/>
            </a:prstGeom>
            <a:noFill/>
          </p:spPr>
          <p:txBody>
            <a:bodyPr vert="eaVert" wrap="square" rtlCol="0">
              <a:spAutoFit/>
            </a:bodyPr>
            <a:lstStyle/>
            <a:p>
              <a:pPr algn="ct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中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 </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秋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节 </a:t>
              </a:r>
              <a:endPar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sp>
          <p:nvSpPr>
            <p:cNvPr id="17" name="流程图: 接点 16"/>
            <p:cNvSpPr/>
            <p:nvPr/>
          </p:nvSpPr>
          <p:spPr>
            <a:xfrm>
              <a:off x="947257" y="1488069"/>
              <a:ext cx="367765" cy="367765"/>
            </a:xfrm>
            <a:prstGeom prst="flowChartConnector">
              <a:avLst/>
            </a:prstGeom>
            <a:noFill/>
            <a:ln w="12700">
              <a:solidFill>
                <a:srgbClr val="202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0249860" y="4624081"/>
            <a:ext cx="677108" cy="1627213"/>
          </a:xfrm>
          <a:prstGeom prst="rect">
            <a:avLst/>
          </a:prstGeom>
          <a:noFill/>
        </p:spPr>
        <p:txBody>
          <a:bodyPr vert="eaVert" wrap="square" rtlCol="0">
            <a:spAutoFit/>
          </a:bodyPr>
          <a:lstStyle/>
          <a:p>
            <a:r>
              <a:rPr lang="zh-CN" altLang="en-US" sz="3200" b="1" spc="2600" dirty="0">
                <a:solidFill>
                  <a:schemeClr val="tx1">
                    <a:lumMod val="85000"/>
                    <a:lumOff val="15000"/>
                  </a:schemeClr>
                </a:solidFill>
                <a:latin typeface="汉仪书魂体简" panose="02010600000101010101" pitchFamily="2" charset="-122"/>
                <a:ea typeface="汉仪书魂体简" panose="02010600000101010101" pitchFamily="2" charset="-122"/>
              </a:rPr>
              <a:t>中秋</a:t>
            </a:r>
            <a:endParaRPr lang="zh-CN" altLang="en-US" sz="3200" b="1" spc="2600" dirty="0">
              <a:solidFill>
                <a:schemeClr val="tx1">
                  <a:lumMod val="85000"/>
                  <a:lumOff val="15000"/>
                </a:schemeClr>
              </a:solidFill>
              <a:latin typeface="汉仪书魂体简" panose="02010600000101010101" pitchFamily="2" charset="-122"/>
              <a:ea typeface="汉仪书魂体简" panose="02010600000101010101" pitchFamily="2" charset="-122"/>
            </a:endParaRPr>
          </a:p>
        </p:txBody>
      </p:sp>
      <p:sp>
        <p:nvSpPr>
          <p:cNvPr id="19" name="文本框 18"/>
          <p:cNvSpPr txBox="1"/>
          <p:nvPr/>
        </p:nvSpPr>
        <p:spPr>
          <a:xfrm>
            <a:off x="10134600" y="4648200"/>
            <a:ext cx="392415" cy="1306495"/>
          </a:xfrm>
          <a:prstGeom prst="rect">
            <a:avLst/>
          </a:prstGeom>
          <a:noFill/>
        </p:spPr>
        <p:txBody>
          <a:bodyPr vert="eaVert" wrap="square" rtlCol="0">
            <a:spAutoFit/>
          </a:bodyPr>
          <a:lstStyle/>
          <a:p>
            <a:pPr>
              <a:lnSpc>
                <a:spcPct val="150000"/>
              </a:lnSpc>
            </a:pPr>
            <a:r>
              <a:rPr lang="en-US" altLang="zh-CN" sz="900" spc="600" dirty="0">
                <a:solidFill>
                  <a:schemeClr val="tx1">
                    <a:lumMod val="75000"/>
                    <a:lumOff val="25000"/>
                  </a:schemeClr>
                </a:solidFill>
                <a:latin typeface="汉仪楷体繁" panose="02010600000101010101" pitchFamily="2" charset="-122"/>
                <a:ea typeface="汉仪楷体繁" panose="02010600000101010101" pitchFamily="2" charset="-122"/>
              </a:rPr>
              <a:t>ZHONG QIU</a:t>
            </a:r>
            <a:endParaRPr lang="zh-CN" altLang="en-US" sz="900" spc="600" dirty="0">
              <a:solidFill>
                <a:schemeClr val="tx1">
                  <a:lumMod val="75000"/>
                  <a:lumOff val="25000"/>
                </a:schemeClr>
              </a:solidFill>
              <a:latin typeface="汉仪楷体繁" panose="02010600000101010101" pitchFamily="2" charset="-122"/>
              <a:ea typeface="汉仪楷体繁" panose="02010600000101010101" pitchFamily="2" charset="-122"/>
            </a:endParaRPr>
          </a:p>
        </p:txBody>
      </p:sp>
      <p:sp>
        <p:nvSpPr>
          <p:cNvPr id="22" name="文本框 21"/>
          <p:cNvSpPr txBox="1"/>
          <p:nvPr/>
        </p:nvSpPr>
        <p:spPr>
          <a:xfrm>
            <a:off x="9769812" y="4623241"/>
            <a:ext cx="461665" cy="1573187"/>
          </a:xfrm>
          <a:prstGeom prst="rect">
            <a:avLst/>
          </a:prstGeom>
          <a:noFill/>
        </p:spPr>
        <p:txBody>
          <a:bodyPr vert="eaVert" wrap="square" rtlCol="0">
            <a:spAutoFit/>
          </a:bodyPr>
          <a:lstStyle/>
          <a:p>
            <a:r>
              <a:rPr lang="zh-CN" altLang="en-US" b="1" spc="600" dirty="0">
                <a:solidFill>
                  <a:schemeClr val="tx1">
                    <a:lumMod val="85000"/>
                    <a:lumOff val="15000"/>
                  </a:schemeClr>
                </a:solidFill>
                <a:latin typeface="汉仪书魂体简" panose="02010600000101010101" pitchFamily="2" charset="-122"/>
                <a:ea typeface="汉仪书魂体简" panose="02010600000101010101" pitchFamily="2" charset="-122"/>
              </a:rPr>
              <a:t>八月十五</a:t>
            </a:r>
            <a:endParaRPr lang="zh-CN" altLang="en-US" b="1" spc="600" dirty="0">
              <a:solidFill>
                <a:schemeClr val="tx1">
                  <a:lumMod val="85000"/>
                  <a:lumOff val="15000"/>
                </a:schemeClr>
              </a:solidFill>
              <a:latin typeface="汉仪书魂体简" panose="02010600000101010101" pitchFamily="2" charset="-122"/>
              <a:ea typeface="汉仪书魂体简" panose="02010600000101010101" pitchFamily="2" charset="-122"/>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213" y="1636335"/>
            <a:ext cx="3102278" cy="3849889"/>
          </a:xfrm>
          <a:prstGeom prst="rect">
            <a:avLst/>
          </a:prstGeom>
        </p:spPr>
      </p:pic>
      <p:sp>
        <p:nvSpPr>
          <p:cNvPr id="2" name="矩形 1"/>
          <p:cNvSpPr/>
          <p:nvPr/>
        </p:nvSpPr>
        <p:spPr>
          <a:xfrm>
            <a:off x="1315085" y="1447800"/>
            <a:ext cx="4701540" cy="2245360"/>
          </a:xfrm>
          <a:prstGeom prst="rect">
            <a:avLst/>
          </a:prstGeom>
        </p:spPr>
        <p:txBody>
          <a:bodyPr wrap="square">
            <a:spAutoFit/>
          </a:bodyPr>
          <a:lstStyle/>
          <a:p>
            <a:r>
              <a:rPr lang="en-US" altLang="zh-CN" sz="2800" b="1" dirty="0"/>
              <a:t>The </a:t>
            </a:r>
            <a:r>
              <a:rPr lang="en-US" altLang="zh-CN" sz="2800" b="1" dirty="0" err="1"/>
              <a:t>MidAutumn</a:t>
            </a:r>
            <a:r>
              <a:rPr lang="en-US" altLang="zh-CN" sz="2800" b="1" dirty="0"/>
              <a:t> festival and </a:t>
            </a:r>
            <a:endParaRPr lang="en-US" altLang="zh-CN" sz="2800" b="1" dirty="0"/>
          </a:p>
          <a:p>
            <a:r>
              <a:rPr lang="en-US" altLang="zh-CN" sz="2800" b="1" dirty="0"/>
              <a:t>the Spring Festival, </a:t>
            </a:r>
            <a:r>
              <a:rPr lang="en-US" altLang="zh-CN" sz="2800" b="1" dirty="0" err="1"/>
              <a:t>qingming</a:t>
            </a:r>
            <a:r>
              <a:rPr lang="en-US" altLang="zh-CN" sz="2800" b="1" dirty="0"/>
              <a:t> </a:t>
            </a:r>
            <a:endParaRPr lang="en-US" altLang="zh-CN" sz="2800" b="1" dirty="0"/>
          </a:p>
          <a:p>
            <a:r>
              <a:rPr lang="en-US" altLang="zh-CN" sz="2800" b="1" dirty="0"/>
              <a:t>festival, Dragon Boat Festival </a:t>
            </a:r>
            <a:endParaRPr lang="en-US" altLang="zh-CN" sz="2800" b="1" dirty="0"/>
          </a:p>
          <a:p>
            <a:r>
              <a:rPr lang="en-US" altLang="zh-CN" sz="2800" b="1" dirty="0"/>
              <a:t>and known as </a:t>
            </a:r>
            <a:r>
              <a:rPr lang="en-US" altLang="zh-CN" sz="2800" b="1" dirty="0" err="1"/>
              <a:t>Chinese</a:t>
            </a:r>
            <a:r>
              <a:rPr lang="en-US" altLang="zh-CN" sz="2800" b="1" dirty="0"/>
              <a:t> four </a:t>
            </a:r>
            <a:endParaRPr lang="en-US" altLang="zh-CN" sz="2800" b="1" dirty="0"/>
          </a:p>
          <a:p>
            <a:r>
              <a:rPr lang="en-US" altLang="zh-CN" sz="2800" b="1" dirty="0"/>
              <a:t>traditional festivals.</a:t>
            </a:r>
            <a:endParaRPr lang="zh-CN" altLang="en-US" sz="2800" b="1" dirty="0"/>
          </a:p>
        </p:txBody>
      </p:sp>
      <p:sp>
        <p:nvSpPr>
          <p:cNvPr id="3" name="矩形 2"/>
          <p:cNvSpPr/>
          <p:nvPr/>
        </p:nvSpPr>
        <p:spPr>
          <a:xfrm>
            <a:off x="1577340" y="4178300"/>
            <a:ext cx="4139565" cy="1383665"/>
          </a:xfrm>
          <a:prstGeom prst="rect">
            <a:avLst/>
          </a:prstGeom>
        </p:spPr>
        <p:txBody>
          <a:bodyPr wrap="square">
            <a:spAutoFit/>
          </a:bodyPr>
          <a:lstStyle/>
          <a:p>
            <a:r>
              <a:rPr lang="zh-CN" altLang="en-US" sz="2800" b="1" dirty="0">
                <a:latin typeface="微软雅黑" panose="020B0503020204020204" charset="-122"/>
                <a:ea typeface="微软雅黑" panose="020B0503020204020204" charset="-122"/>
              </a:rPr>
              <a:t>中秋节与春节、清明节、端午节并称为中国四大传统节日</a:t>
            </a:r>
            <a:endParaRPr lang="zh-CN" altLang="en-US" sz="28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par>
                          <p:cTn id="12" fill="hold">
                            <p:stCondLst>
                              <p:cond delay="2500"/>
                            </p:stCondLst>
                            <p:childTnLst>
                              <p:par>
                                <p:cTn id="13" presetID="47"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7"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2459"/>
        </a:solidFill>
        <a:effectLst/>
      </p:bgPr>
    </p:bg>
    <p:spTree>
      <p:nvGrpSpPr>
        <p:cNvPr id="1" name=""/>
        <p:cNvGrpSpPr/>
        <p:nvPr/>
      </p:nvGrpSpPr>
      <p:grpSpPr>
        <a:xfrm>
          <a:off x="0" y="0"/>
          <a:ext cx="0" cy="0"/>
          <a:chOff x="0" y="0"/>
          <a:chExt cx="0" cy="0"/>
        </a:xfrm>
      </p:grpSpPr>
      <p:grpSp>
        <p:nvGrpSpPr>
          <p:cNvPr id="19" name="组合 18"/>
          <p:cNvGrpSpPr/>
          <p:nvPr/>
        </p:nvGrpSpPr>
        <p:grpSpPr>
          <a:xfrm>
            <a:off x="0" y="0"/>
            <a:ext cx="12192000" cy="6858000"/>
            <a:chOff x="0" y="0"/>
            <a:chExt cx="12192000" cy="6858000"/>
          </a:xfrm>
        </p:grpSpPr>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grpSp>
        <p:nvGrpSpPr>
          <p:cNvPr id="2" name="组合 1"/>
          <p:cNvGrpSpPr/>
          <p:nvPr/>
        </p:nvGrpSpPr>
        <p:grpSpPr>
          <a:xfrm>
            <a:off x="716970" y="651609"/>
            <a:ext cx="10874959" cy="5596793"/>
            <a:chOff x="703432" y="651607"/>
            <a:chExt cx="10874959" cy="5596793"/>
          </a:xfrm>
        </p:grpSpPr>
        <p:sp>
          <p:nvSpPr>
            <p:cNvPr id="3" name="矩形 2"/>
            <p:cNvSpPr/>
            <p:nvPr/>
          </p:nvSpPr>
          <p:spPr>
            <a:xfrm>
              <a:off x="703432" y="651607"/>
              <a:ext cx="10874959" cy="5596793"/>
            </a:xfrm>
            <a:prstGeom prst="rect">
              <a:avLst/>
            </a:prstGeom>
            <a:solidFill>
              <a:schemeClr val="bg1"/>
            </a:solidFill>
            <a:ln>
              <a:noFill/>
            </a:ln>
            <a:effectLst>
              <a:outerShdw blurRad="762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6073708" y="651607"/>
              <a:ext cx="645923" cy="5596793"/>
            </a:xfrm>
            <a:prstGeom prst="rect">
              <a:avLst/>
            </a:prstGeom>
            <a:gradFill>
              <a:gsLst>
                <a:gs pos="55000">
                  <a:schemeClr val="bg1">
                    <a:alpha val="0"/>
                  </a:schemeClr>
                </a:gs>
                <a:gs pos="0">
                  <a:schemeClr val="tx1">
                    <a:lumMod val="95000"/>
                    <a:lumOff val="5000"/>
                    <a:alpha val="4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00000" t="100000" r="-10034" b="-7145"/>
          <a:stretch>
            <a:fillRect/>
          </a:stretch>
        </p:blipFill>
        <p:spPr>
          <a:xfrm>
            <a:off x="11394813" y="6050187"/>
            <a:ext cx="492387" cy="350613"/>
          </a:xfrm>
          <a:prstGeom prst="rect">
            <a:avLst/>
          </a:prstGeom>
        </p:spPr>
      </p:pic>
      <p:grpSp>
        <p:nvGrpSpPr>
          <p:cNvPr id="12" name="组合 11"/>
          <p:cNvGrpSpPr/>
          <p:nvPr/>
        </p:nvGrpSpPr>
        <p:grpSpPr>
          <a:xfrm>
            <a:off x="736043" y="609598"/>
            <a:ext cx="492443" cy="1903327"/>
            <a:chOff x="884919" y="651607"/>
            <a:chExt cx="492443" cy="1903327"/>
          </a:xfrm>
        </p:grpSpPr>
        <p:sp>
          <p:nvSpPr>
            <p:cNvPr id="10" name="文本框 9"/>
            <p:cNvSpPr txBox="1"/>
            <p:nvPr/>
          </p:nvSpPr>
          <p:spPr>
            <a:xfrm>
              <a:off x="884919" y="651607"/>
              <a:ext cx="492443" cy="1903327"/>
            </a:xfrm>
            <a:prstGeom prst="rect">
              <a:avLst/>
            </a:prstGeom>
            <a:noFill/>
          </p:spPr>
          <p:txBody>
            <a:bodyPr vert="eaVert" wrap="square" rtlCol="0">
              <a:spAutoFit/>
            </a:bodyPr>
            <a:lstStyle/>
            <a:p>
              <a:pPr algn="ct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中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 </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秋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节 </a:t>
              </a:r>
              <a:endPar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sp>
          <p:nvSpPr>
            <p:cNvPr id="11" name="流程图: 接点 10"/>
            <p:cNvSpPr/>
            <p:nvPr/>
          </p:nvSpPr>
          <p:spPr>
            <a:xfrm>
              <a:off x="947257" y="1488069"/>
              <a:ext cx="367765" cy="367765"/>
            </a:xfrm>
            <a:prstGeom prst="flowChartConnector">
              <a:avLst/>
            </a:prstGeom>
            <a:noFill/>
            <a:ln w="12700">
              <a:solidFill>
                <a:srgbClr val="202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631" y="996409"/>
            <a:ext cx="4907187" cy="4907187"/>
          </a:xfrm>
          <a:prstGeom prst="rect">
            <a:avLst/>
          </a:prstGeom>
        </p:spPr>
      </p:pic>
      <p:sp>
        <p:nvSpPr>
          <p:cNvPr id="6" name="矩形 5"/>
          <p:cNvSpPr/>
          <p:nvPr/>
        </p:nvSpPr>
        <p:spPr>
          <a:xfrm>
            <a:off x="1219200" y="1219200"/>
            <a:ext cx="4813935" cy="2676525"/>
          </a:xfrm>
          <a:prstGeom prst="rect">
            <a:avLst/>
          </a:prstGeom>
        </p:spPr>
        <p:txBody>
          <a:bodyPr wrap="square">
            <a:spAutoFit/>
          </a:bodyPr>
          <a:lstStyle/>
          <a:p>
            <a:r>
              <a:rPr lang="en-US" altLang="zh-CN" sz="2800" b="1" dirty="0"/>
              <a:t>The Mid-Autumn festival is held </a:t>
            </a:r>
            <a:r>
              <a:rPr lang="en-US" altLang="zh-CN" sz="2800" b="1" dirty="0" err="1"/>
              <a:t>for homesickness</a:t>
            </a:r>
            <a:r>
              <a:rPr lang="en-US" altLang="zh-CN" sz="2800" b="1" dirty="0"/>
              <a:t> and family </a:t>
            </a:r>
            <a:endParaRPr lang="en-US" altLang="zh-CN" sz="2800" b="1" dirty="0"/>
          </a:p>
          <a:p>
            <a:r>
              <a:rPr lang="en-US" altLang="zh-CN" sz="2800" b="1" dirty="0"/>
              <a:t>members, for harvest </a:t>
            </a:r>
            <a:r>
              <a:rPr lang="en-US" altLang="zh-CN" sz="2800" b="1" dirty="0" err="1"/>
              <a:t>and happiness</a:t>
            </a:r>
            <a:r>
              <a:rPr lang="en-US" altLang="zh-CN" sz="2800" b="1" dirty="0"/>
              <a:t>, becoming a rich </a:t>
            </a:r>
            <a:endParaRPr lang="en-US" altLang="zh-CN" sz="2800" b="1" dirty="0"/>
          </a:p>
          <a:p>
            <a:r>
              <a:rPr lang="en-US" altLang="zh-CN" sz="2800" b="1" dirty="0"/>
              <a:t>and precious </a:t>
            </a:r>
            <a:r>
              <a:rPr lang="en-US" altLang="zh-CN" sz="2800" b="1" dirty="0" err="1"/>
              <a:t>cultural heritage.</a:t>
            </a:r>
            <a:endParaRPr lang="zh-CN" altLang="en-US" sz="2800" b="1" dirty="0"/>
          </a:p>
        </p:txBody>
      </p:sp>
      <p:sp>
        <p:nvSpPr>
          <p:cNvPr id="7" name="矩形 6"/>
          <p:cNvSpPr/>
          <p:nvPr/>
        </p:nvSpPr>
        <p:spPr>
          <a:xfrm>
            <a:off x="1228634" y="4088749"/>
            <a:ext cx="4495800" cy="1814830"/>
          </a:xfrm>
          <a:prstGeom prst="rect">
            <a:avLst/>
          </a:prstGeom>
        </p:spPr>
        <p:txBody>
          <a:bodyPr wrap="square">
            <a:spAutoFit/>
          </a:bodyPr>
          <a:lstStyle/>
          <a:p>
            <a:r>
              <a:rPr lang="zh-CN" altLang="en-US" sz="2800" b="1" dirty="0">
                <a:latin typeface="微软雅黑" panose="020B0503020204020204" charset="-122"/>
                <a:ea typeface="微软雅黑" panose="020B0503020204020204" charset="-122"/>
              </a:rPr>
              <a:t>中秋节为寄托思念故乡，思念亲人之情，祈盼丰收、幸福，成为丰富多彩、弥足珍贵的文化遗产</a:t>
            </a:r>
            <a:endParaRPr lang="zh-CN" altLang="en-US" sz="28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Effect transition="in" filter="fade">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2459"/>
        </a:solidFill>
        <a:effectLst/>
      </p:bgPr>
    </p:bg>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grpSp>
        <p:nvGrpSpPr>
          <p:cNvPr id="8" name="组合 7"/>
          <p:cNvGrpSpPr/>
          <p:nvPr/>
        </p:nvGrpSpPr>
        <p:grpSpPr>
          <a:xfrm>
            <a:off x="658519" y="651607"/>
            <a:ext cx="10874959" cy="5596793"/>
            <a:chOff x="703432" y="651607"/>
            <a:chExt cx="10874959" cy="5596793"/>
          </a:xfrm>
        </p:grpSpPr>
        <p:sp>
          <p:nvSpPr>
            <p:cNvPr id="9" name="矩形 8"/>
            <p:cNvSpPr/>
            <p:nvPr/>
          </p:nvSpPr>
          <p:spPr>
            <a:xfrm>
              <a:off x="703432" y="651607"/>
              <a:ext cx="10874959" cy="5596793"/>
            </a:xfrm>
            <a:prstGeom prst="rect">
              <a:avLst/>
            </a:prstGeom>
            <a:solidFill>
              <a:schemeClr val="bg1"/>
            </a:solidFill>
            <a:ln>
              <a:noFill/>
            </a:ln>
            <a:effectLst>
              <a:outerShdw blurRad="762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073708" y="651607"/>
              <a:ext cx="645923" cy="5596793"/>
            </a:xfrm>
            <a:prstGeom prst="rect">
              <a:avLst/>
            </a:prstGeom>
            <a:gradFill>
              <a:gsLst>
                <a:gs pos="55000">
                  <a:schemeClr val="bg1">
                    <a:alpha val="0"/>
                  </a:schemeClr>
                </a:gs>
                <a:gs pos="0">
                  <a:schemeClr val="tx1">
                    <a:lumMod val="95000"/>
                    <a:lumOff val="5000"/>
                    <a:alpha val="4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884919" y="651607"/>
            <a:ext cx="492443" cy="1903327"/>
            <a:chOff x="884919" y="651607"/>
            <a:chExt cx="492443" cy="1903327"/>
          </a:xfrm>
        </p:grpSpPr>
        <p:sp>
          <p:nvSpPr>
            <p:cNvPr id="14" name="文本框 13"/>
            <p:cNvSpPr txBox="1"/>
            <p:nvPr/>
          </p:nvSpPr>
          <p:spPr>
            <a:xfrm>
              <a:off x="884919" y="651607"/>
              <a:ext cx="492443" cy="1903327"/>
            </a:xfrm>
            <a:prstGeom prst="rect">
              <a:avLst/>
            </a:prstGeom>
            <a:noFill/>
          </p:spPr>
          <p:txBody>
            <a:bodyPr vert="eaVert" wrap="square" rtlCol="0">
              <a:spAutoFit/>
            </a:bodyPr>
            <a:lstStyle/>
            <a:p>
              <a:pPr algn="ct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中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 </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秋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节 </a:t>
              </a:r>
              <a:endPar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sp>
          <p:nvSpPr>
            <p:cNvPr id="15" name="流程图: 接点 14"/>
            <p:cNvSpPr/>
            <p:nvPr/>
          </p:nvSpPr>
          <p:spPr>
            <a:xfrm>
              <a:off x="947257" y="1488069"/>
              <a:ext cx="367765" cy="367765"/>
            </a:xfrm>
            <a:prstGeom prst="flowChartConnector">
              <a:avLst/>
            </a:prstGeom>
            <a:noFill/>
            <a:ln w="12700">
              <a:solidFill>
                <a:srgbClr val="202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7525616" y="1271091"/>
            <a:ext cx="3644382" cy="4197162"/>
          </a:xfrm>
          <a:prstGeom prst="rect">
            <a:avLst/>
          </a:prstGeom>
          <a:blipFill dpi="0" rotWithShape="1">
            <a:blip r:embed="rId3"/>
            <a:srcRect/>
            <a:tile tx="-1016000" ty="2540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l="100001" t="99999" r="-153232" b="-202408"/>
          <a:stretch>
            <a:fillRect/>
          </a:stretch>
        </p:blipFill>
        <p:spPr>
          <a:xfrm>
            <a:off x="3482160" y="2554934"/>
            <a:ext cx="1916432" cy="2626666"/>
          </a:xfrm>
          <a:prstGeom prst="rect">
            <a:avLst/>
          </a:prstGeom>
        </p:spPr>
      </p:pic>
      <p:sp>
        <p:nvSpPr>
          <p:cNvPr id="2" name="矩形 1"/>
          <p:cNvSpPr/>
          <p:nvPr/>
        </p:nvSpPr>
        <p:spPr>
          <a:xfrm>
            <a:off x="1377779" y="1657689"/>
            <a:ext cx="4451715" cy="2245360"/>
          </a:xfrm>
          <a:prstGeom prst="rect">
            <a:avLst/>
          </a:prstGeom>
        </p:spPr>
        <p:txBody>
          <a:bodyPr wrap="square">
            <a:spAutoFit/>
          </a:bodyPr>
          <a:lstStyle/>
          <a:p>
            <a:r>
              <a:rPr lang="en-US" altLang="zh-CN" sz="2800" b="1" dirty="0"/>
              <a:t>Mid-Autumn festival is also a traditional festival in some countries in east Asia and southeast Asia, especially the local Chinese.</a:t>
            </a:r>
            <a:endParaRPr lang="zh-CN" altLang="en-US" sz="2800" b="1" dirty="0"/>
          </a:p>
        </p:txBody>
      </p:sp>
      <p:sp>
        <p:nvSpPr>
          <p:cNvPr id="3" name="矩形 2"/>
          <p:cNvSpPr/>
          <p:nvPr/>
        </p:nvSpPr>
        <p:spPr>
          <a:xfrm>
            <a:off x="1454007" y="4108662"/>
            <a:ext cx="3909221" cy="1383665"/>
          </a:xfrm>
          <a:prstGeom prst="rect">
            <a:avLst/>
          </a:prstGeom>
        </p:spPr>
        <p:txBody>
          <a:bodyPr wrap="square">
            <a:spAutoFit/>
          </a:bodyPr>
          <a:lstStyle/>
          <a:p>
            <a:r>
              <a:rPr lang="zh-CN" altLang="en-US" sz="2800" b="1" dirty="0">
                <a:latin typeface="微软雅黑" panose="020B0503020204020204" charset="-122"/>
                <a:ea typeface="微软雅黑" panose="020B0503020204020204" charset="-122"/>
              </a:rPr>
              <a:t>中秋节也是东亚和东南亚一些国家尤其是当地的华人华侨的传统节日</a:t>
            </a:r>
            <a:endParaRPr lang="zh-CN" altLang="en-US" sz="28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26"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80">
                                          <p:stCondLst>
                                            <p:cond delay="0"/>
                                          </p:stCondLst>
                                        </p:cTn>
                                        <p:tgtEl>
                                          <p:spTgt spid="23"/>
                                        </p:tgtEl>
                                      </p:cBhvr>
                                    </p:animEffect>
                                    <p:anim calcmode="lin" valueType="num">
                                      <p:cBhvr>
                                        <p:cTn id="1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4" dur="26">
                                          <p:stCondLst>
                                            <p:cond delay="650"/>
                                          </p:stCondLst>
                                        </p:cTn>
                                        <p:tgtEl>
                                          <p:spTgt spid="23"/>
                                        </p:tgtEl>
                                      </p:cBhvr>
                                      <p:to x="100000" y="60000"/>
                                    </p:animScale>
                                    <p:animScale>
                                      <p:cBhvr>
                                        <p:cTn id="25" dur="166" decel="50000">
                                          <p:stCondLst>
                                            <p:cond delay="676"/>
                                          </p:stCondLst>
                                        </p:cTn>
                                        <p:tgtEl>
                                          <p:spTgt spid="23"/>
                                        </p:tgtEl>
                                      </p:cBhvr>
                                      <p:to x="100000" y="100000"/>
                                    </p:animScale>
                                    <p:animScale>
                                      <p:cBhvr>
                                        <p:cTn id="26" dur="26">
                                          <p:stCondLst>
                                            <p:cond delay="1312"/>
                                          </p:stCondLst>
                                        </p:cTn>
                                        <p:tgtEl>
                                          <p:spTgt spid="23"/>
                                        </p:tgtEl>
                                      </p:cBhvr>
                                      <p:to x="100000" y="80000"/>
                                    </p:animScale>
                                    <p:animScale>
                                      <p:cBhvr>
                                        <p:cTn id="27" dur="166" decel="50000">
                                          <p:stCondLst>
                                            <p:cond delay="1338"/>
                                          </p:stCondLst>
                                        </p:cTn>
                                        <p:tgtEl>
                                          <p:spTgt spid="23"/>
                                        </p:tgtEl>
                                      </p:cBhvr>
                                      <p:to x="100000" y="100000"/>
                                    </p:animScale>
                                    <p:animScale>
                                      <p:cBhvr>
                                        <p:cTn id="28" dur="26">
                                          <p:stCondLst>
                                            <p:cond delay="1642"/>
                                          </p:stCondLst>
                                        </p:cTn>
                                        <p:tgtEl>
                                          <p:spTgt spid="23"/>
                                        </p:tgtEl>
                                      </p:cBhvr>
                                      <p:to x="100000" y="90000"/>
                                    </p:animScale>
                                    <p:animScale>
                                      <p:cBhvr>
                                        <p:cTn id="29" dur="166" decel="50000">
                                          <p:stCondLst>
                                            <p:cond delay="1668"/>
                                          </p:stCondLst>
                                        </p:cTn>
                                        <p:tgtEl>
                                          <p:spTgt spid="23"/>
                                        </p:tgtEl>
                                      </p:cBhvr>
                                      <p:to x="100000" y="100000"/>
                                    </p:animScale>
                                    <p:animScale>
                                      <p:cBhvr>
                                        <p:cTn id="30" dur="26">
                                          <p:stCondLst>
                                            <p:cond delay="1808"/>
                                          </p:stCondLst>
                                        </p:cTn>
                                        <p:tgtEl>
                                          <p:spTgt spid="23"/>
                                        </p:tgtEl>
                                      </p:cBhvr>
                                      <p:to x="100000" y="95000"/>
                                    </p:animScale>
                                    <p:animScale>
                                      <p:cBhvr>
                                        <p:cTn id="31"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858000"/>
            <a:chOff x="0" y="0"/>
            <a:chExt cx="12192000" cy="685800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grpSp>
        <p:nvGrpSpPr>
          <p:cNvPr id="11" name="组合 10"/>
          <p:cNvGrpSpPr/>
          <p:nvPr/>
        </p:nvGrpSpPr>
        <p:grpSpPr>
          <a:xfrm>
            <a:off x="658519" y="762000"/>
            <a:ext cx="10874959" cy="5596793"/>
            <a:chOff x="703432" y="651607"/>
            <a:chExt cx="10874959" cy="5596793"/>
          </a:xfrm>
        </p:grpSpPr>
        <p:sp>
          <p:nvSpPr>
            <p:cNvPr id="12" name="矩形 11"/>
            <p:cNvSpPr/>
            <p:nvPr/>
          </p:nvSpPr>
          <p:spPr>
            <a:xfrm>
              <a:off x="703432" y="651607"/>
              <a:ext cx="10874959" cy="5596793"/>
            </a:xfrm>
            <a:prstGeom prst="rect">
              <a:avLst/>
            </a:prstGeom>
            <a:solidFill>
              <a:schemeClr val="bg1"/>
            </a:solidFill>
            <a:ln>
              <a:noFill/>
            </a:ln>
            <a:effectLst>
              <a:outerShdw blurRad="762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73708" y="651607"/>
              <a:ext cx="645923" cy="5596793"/>
            </a:xfrm>
            <a:prstGeom prst="rect">
              <a:avLst/>
            </a:prstGeom>
            <a:gradFill>
              <a:gsLst>
                <a:gs pos="55000">
                  <a:schemeClr val="bg1">
                    <a:alpha val="0"/>
                  </a:schemeClr>
                </a:gs>
                <a:gs pos="0">
                  <a:schemeClr val="tx1">
                    <a:lumMod val="95000"/>
                    <a:lumOff val="5000"/>
                    <a:alpha val="4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84919" y="651607"/>
            <a:ext cx="492443" cy="1903327"/>
            <a:chOff x="884919" y="651607"/>
            <a:chExt cx="492443" cy="1903327"/>
          </a:xfrm>
        </p:grpSpPr>
        <p:sp>
          <p:nvSpPr>
            <p:cNvPr id="16" name="文本框 15"/>
            <p:cNvSpPr txBox="1"/>
            <p:nvPr/>
          </p:nvSpPr>
          <p:spPr>
            <a:xfrm>
              <a:off x="884919" y="651607"/>
              <a:ext cx="492443" cy="1903327"/>
            </a:xfrm>
            <a:prstGeom prst="rect">
              <a:avLst/>
            </a:prstGeom>
            <a:noFill/>
          </p:spPr>
          <p:txBody>
            <a:bodyPr vert="eaVert" wrap="square" rtlCol="0">
              <a:spAutoFit/>
            </a:bodyPr>
            <a:lstStyle/>
            <a:p>
              <a:pPr algn="ct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中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 </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秋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节 </a:t>
              </a:r>
              <a:endPar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sp>
          <p:nvSpPr>
            <p:cNvPr id="17" name="流程图: 接点 16"/>
            <p:cNvSpPr/>
            <p:nvPr/>
          </p:nvSpPr>
          <p:spPr>
            <a:xfrm>
              <a:off x="947257" y="1488069"/>
              <a:ext cx="367765" cy="367765"/>
            </a:xfrm>
            <a:prstGeom prst="flowChartConnector">
              <a:avLst/>
            </a:prstGeom>
            <a:noFill/>
            <a:ln w="12700">
              <a:solidFill>
                <a:srgbClr val="202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951" y="1686403"/>
            <a:ext cx="4171249" cy="3598878"/>
          </a:xfrm>
          <a:prstGeom prst="rect">
            <a:avLst/>
          </a:prstGeom>
        </p:spPr>
      </p:pic>
      <p:sp>
        <p:nvSpPr>
          <p:cNvPr id="2" name="矩形 1"/>
          <p:cNvSpPr/>
          <p:nvPr/>
        </p:nvSpPr>
        <p:spPr>
          <a:xfrm>
            <a:off x="1386205" y="1012825"/>
            <a:ext cx="4643120" cy="3107690"/>
          </a:xfrm>
          <a:prstGeom prst="rect">
            <a:avLst/>
          </a:prstGeom>
        </p:spPr>
        <p:txBody>
          <a:bodyPr wrap="square">
            <a:spAutoFit/>
          </a:bodyPr>
          <a:lstStyle/>
          <a:p>
            <a:r>
              <a:rPr lang="en-US" altLang="zh-CN" sz="2800" b="1" dirty="0"/>
              <a:t>According to the Chinese calendar, the lunar  August in the middle of autumn, the second </a:t>
            </a:r>
            <a:r>
              <a:rPr lang="en-US" altLang="zh-CN" sz="2800" b="1" dirty="0" err="1"/>
              <a:t>month of</a:t>
            </a:r>
            <a:r>
              <a:rPr lang="en-US" altLang="zh-CN" sz="2800" b="1" dirty="0"/>
              <a:t> autumn, known as "</a:t>
            </a:r>
            <a:r>
              <a:rPr lang="en-US" altLang="zh-CN" sz="2800" b="1" dirty="0" err="1"/>
              <a:t>zhong</a:t>
            </a:r>
            <a:r>
              <a:rPr lang="en-US" altLang="zh-CN" sz="2800" b="1" dirty="0"/>
              <a:t> </a:t>
            </a:r>
            <a:r>
              <a:rPr lang="en-US" altLang="zh-CN" sz="2800" b="1" dirty="0" err="1"/>
              <a:t>qiu</a:t>
            </a:r>
            <a:r>
              <a:rPr lang="en-US" altLang="zh-CN" sz="2800" b="1" dirty="0"/>
              <a:t>" , and August 15 </a:t>
            </a:r>
            <a:r>
              <a:rPr lang="en-US" altLang="zh-CN" sz="2800" b="1" dirty="0" err="1"/>
              <a:t>in"zhong</a:t>
            </a:r>
            <a:r>
              <a:rPr lang="en-US" altLang="zh-CN" sz="2800" b="1" dirty="0"/>
              <a:t> </a:t>
            </a:r>
            <a:r>
              <a:rPr lang="en-US" altLang="zh-CN" sz="2800" b="1" dirty="0" err="1"/>
              <a:t>qiu</a:t>
            </a:r>
            <a:r>
              <a:rPr lang="en-US" altLang="zh-CN" sz="2800" b="1" dirty="0"/>
              <a:t>" , so called "Mid-Autumn festival"</a:t>
            </a:r>
            <a:endParaRPr lang="zh-CN" altLang="en-US" sz="2800" b="1" dirty="0"/>
          </a:p>
        </p:txBody>
      </p:sp>
      <p:sp>
        <p:nvSpPr>
          <p:cNvPr id="3" name="矩形 2"/>
          <p:cNvSpPr/>
          <p:nvPr/>
        </p:nvSpPr>
        <p:spPr>
          <a:xfrm>
            <a:off x="757555" y="4286885"/>
            <a:ext cx="5271770" cy="1814830"/>
          </a:xfrm>
          <a:prstGeom prst="rect">
            <a:avLst/>
          </a:prstGeom>
        </p:spPr>
        <p:txBody>
          <a:bodyPr wrap="square">
            <a:spAutoFit/>
          </a:bodyPr>
          <a:lstStyle/>
          <a:p>
            <a:r>
              <a:rPr lang="zh-CN" altLang="en-US" sz="2800" b="1" dirty="0">
                <a:latin typeface="微软雅黑" panose="020B0503020204020204" charset="-122"/>
                <a:ea typeface="微软雅黑" panose="020B0503020204020204" charset="-122"/>
                <a:cs typeface="微软雅黑" panose="020B0503020204020204" charset="-122"/>
              </a:rPr>
              <a:t>根据中国的历法，农历八月在秋季中间，为秋季的第二个月，称为“仲秋”，而八月十五又在“仲秋”之中，所以称“中秋”。</a:t>
            </a:r>
            <a:endParaRPr lang="zh-CN" altLang="en-US" sz="28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500" fill="hold"/>
                                        <p:tgtEl>
                                          <p:spTgt spid="23"/>
                                        </p:tgtEl>
                                        <p:attrNameLst>
                                          <p:attrName>ppt_w</p:attrName>
                                        </p:attrNameLst>
                                      </p:cBhvr>
                                      <p:tavLst>
                                        <p:tav tm="0">
                                          <p:val>
                                            <p:fltVal val="0"/>
                                          </p:val>
                                        </p:tav>
                                        <p:tav tm="100000">
                                          <p:val>
                                            <p:strVal val="#ppt_w"/>
                                          </p:val>
                                        </p:tav>
                                      </p:tavLst>
                                    </p:anim>
                                    <p:anim calcmode="lin" valueType="num">
                                      <p:cBhvr>
                                        <p:cTn id="12" dur="1500" fill="hold"/>
                                        <p:tgtEl>
                                          <p:spTgt spid="23"/>
                                        </p:tgtEl>
                                        <p:attrNameLst>
                                          <p:attrName>ppt_h</p:attrName>
                                        </p:attrNameLst>
                                      </p:cBhvr>
                                      <p:tavLst>
                                        <p:tav tm="0">
                                          <p:val>
                                            <p:fltVal val="0"/>
                                          </p:val>
                                        </p:tav>
                                        <p:tav tm="100000">
                                          <p:val>
                                            <p:strVal val="#ppt_h"/>
                                          </p:val>
                                        </p:tav>
                                      </p:tavLst>
                                    </p:anim>
                                    <p:animEffect transition="in" filter="fade">
                                      <p:cBhvr>
                                        <p:cTn id="13"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858000"/>
            <a:chOff x="0" y="0"/>
            <a:chExt cx="12192000" cy="685800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grpSp>
        <p:nvGrpSpPr>
          <p:cNvPr id="11" name="组合 10"/>
          <p:cNvGrpSpPr/>
          <p:nvPr/>
        </p:nvGrpSpPr>
        <p:grpSpPr>
          <a:xfrm>
            <a:off x="658725" y="654587"/>
            <a:ext cx="10874959" cy="5596793"/>
            <a:chOff x="703432" y="651607"/>
            <a:chExt cx="10874959" cy="5596793"/>
          </a:xfrm>
        </p:grpSpPr>
        <p:sp>
          <p:nvSpPr>
            <p:cNvPr id="12" name="矩形 11"/>
            <p:cNvSpPr/>
            <p:nvPr/>
          </p:nvSpPr>
          <p:spPr>
            <a:xfrm>
              <a:off x="703432" y="651607"/>
              <a:ext cx="10874959" cy="5596793"/>
            </a:xfrm>
            <a:prstGeom prst="rect">
              <a:avLst/>
            </a:prstGeom>
            <a:solidFill>
              <a:schemeClr val="bg1"/>
            </a:solidFill>
            <a:ln>
              <a:noFill/>
            </a:ln>
            <a:effectLst>
              <a:outerShdw blurRad="762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73708" y="651607"/>
              <a:ext cx="645923" cy="5596793"/>
            </a:xfrm>
            <a:prstGeom prst="rect">
              <a:avLst/>
            </a:prstGeom>
            <a:gradFill>
              <a:gsLst>
                <a:gs pos="55000">
                  <a:schemeClr val="bg1">
                    <a:alpha val="0"/>
                  </a:schemeClr>
                </a:gs>
                <a:gs pos="0">
                  <a:schemeClr val="tx1">
                    <a:lumMod val="95000"/>
                    <a:lumOff val="5000"/>
                    <a:alpha val="4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84919" y="651607"/>
            <a:ext cx="492443" cy="1903327"/>
            <a:chOff x="884919" y="651607"/>
            <a:chExt cx="492443" cy="1903327"/>
          </a:xfrm>
        </p:grpSpPr>
        <p:sp>
          <p:nvSpPr>
            <p:cNvPr id="16" name="文本框 15"/>
            <p:cNvSpPr txBox="1"/>
            <p:nvPr/>
          </p:nvSpPr>
          <p:spPr>
            <a:xfrm>
              <a:off x="884919" y="651607"/>
              <a:ext cx="492443" cy="1903327"/>
            </a:xfrm>
            <a:prstGeom prst="rect">
              <a:avLst/>
            </a:prstGeom>
            <a:noFill/>
          </p:spPr>
          <p:txBody>
            <a:bodyPr vert="eaVert" wrap="square" rtlCol="0">
              <a:spAutoFit/>
            </a:bodyPr>
            <a:lstStyle/>
            <a:p>
              <a:pPr algn="ct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中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 </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秋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节 </a:t>
              </a:r>
              <a:endPar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sp>
          <p:nvSpPr>
            <p:cNvPr id="17" name="流程图: 接点 16"/>
            <p:cNvSpPr/>
            <p:nvPr/>
          </p:nvSpPr>
          <p:spPr>
            <a:xfrm>
              <a:off x="947257" y="1488069"/>
              <a:ext cx="367765" cy="367765"/>
            </a:xfrm>
            <a:prstGeom prst="flowChartConnector">
              <a:avLst/>
            </a:prstGeom>
            <a:noFill/>
            <a:ln w="12700">
              <a:solidFill>
                <a:srgbClr val="202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0249860" y="4624081"/>
            <a:ext cx="677108" cy="1627213"/>
          </a:xfrm>
          <a:prstGeom prst="rect">
            <a:avLst/>
          </a:prstGeom>
          <a:noFill/>
        </p:spPr>
        <p:txBody>
          <a:bodyPr vert="eaVert" wrap="square" rtlCol="0">
            <a:spAutoFit/>
          </a:bodyPr>
          <a:lstStyle/>
          <a:p>
            <a:r>
              <a:rPr lang="zh-CN" altLang="en-US" sz="3200" b="1" spc="2600" dirty="0">
                <a:solidFill>
                  <a:schemeClr val="tx1">
                    <a:lumMod val="85000"/>
                    <a:lumOff val="15000"/>
                  </a:schemeClr>
                </a:solidFill>
                <a:latin typeface="汉仪书魂体简" panose="02010600000101010101" pitchFamily="2" charset="-122"/>
                <a:ea typeface="汉仪书魂体简" panose="02010600000101010101" pitchFamily="2" charset="-122"/>
              </a:rPr>
              <a:t>中秋</a:t>
            </a:r>
            <a:endParaRPr lang="zh-CN" altLang="en-US" sz="3200" b="1" spc="2600" dirty="0">
              <a:solidFill>
                <a:schemeClr val="tx1">
                  <a:lumMod val="85000"/>
                  <a:lumOff val="15000"/>
                </a:schemeClr>
              </a:solidFill>
              <a:latin typeface="汉仪书魂体简" panose="02010600000101010101" pitchFamily="2" charset="-122"/>
              <a:ea typeface="汉仪书魂体简" panose="02010600000101010101" pitchFamily="2" charset="-122"/>
            </a:endParaRPr>
          </a:p>
        </p:txBody>
      </p:sp>
      <p:sp>
        <p:nvSpPr>
          <p:cNvPr id="19" name="文本框 18"/>
          <p:cNvSpPr txBox="1"/>
          <p:nvPr/>
        </p:nvSpPr>
        <p:spPr>
          <a:xfrm>
            <a:off x="10134600" y="4648200"/>
            <a:ext cx="392415" cy="1306495"/>
          </a:xfrm>
          <a:prstGeom prst="rect">
            <a:avLst/>
          </a:prstGeom>
          <a:noFill/>
        </p:spPr>
        <p:txBody>
          <a:bodyPr vert="eaVert" wrap="square" rtlCol="0">
            <a:spAutoFit/>
          </a:bodyPr>
          <a:lstStyle/>
          <a:p>
            <a:pPr>
              <a:lnSpc>
                <a:spcPct val="150000"/>
              </a:lnSpc>
            </a:pPr>
            <a:r>
              <a:rPr lang="en-US" altLang="zh-CN" sz="900" spc="600" dirty="0">
                <a:solidFill>
                  <a:schemeClr val="tx1">
                    <a:lumMod val="75000"/>
                    <a:lumOff val="25000"/>
                  </a:schemeClr>
                </a:solidFill>
                <a:latin typeface="汉仪楷体繁" panose="02010600000101010101" pitchFamily="2" charset="-122"/>
                <a:ea typeface="汉仪楷体繁" panose="02010600000101010101" pitchFamily="2" charset="-122"/>
              </a:rPr>
              <a:t>ZHONG QIU</a:t>
            </a:r>
            <a:endParaRPr lang="zh-CN" altLang="en-US" sz="900" spc="600" dirty="0">
              <a:solidFill>
                <a:schemeClr val="tx1">
                  <a:lumMod val="75000"/>
                  <a:lumOff val="25000"/>
                </a:schemeClr>
              </a:solidFill>
              <a:latin typeface="汉仪楷体繁" panose="02010600000101010101" pitchFamily="2" charset="-122"/>
              <a:ea typeface="汉仪楷体繁" panose="02010600000101010101" pitchFamily="2" charset="-122"/>
            </a:endParaRPr>
          </a:p>
        </p:txBody>
      </p:sp>
      <p:sp>
        <p:nvSpPr>
          <p:cNvPr id="20" name="文本框 19"/>
          <p:cNvSpPr txBox="1"/>
          <p:nvPr/>
        </p:nvSpPr>
        <p:spPr>
          <a:xfrm>
            <a:off x="1772232" y="1009006"/>
            <a:ext cx="2967591" cy="737235"/>
          </a:xfrm>
          <a:prstGeom prst="rect">
            <a:avLst/>
          </a:prstGeom>
          <a:noFill/>
        </p:spPr>
        <p:txBody>
          <a:bodyPr vert="horz" wrap="square" rtlCol="0">
            <a:spAutoFit/>
          </a:bodyPr>
          <a:lstStyle/>
          <a:p>
            <a:pPr algn="ctr">
              <a:lnSpc>
                <a:spcPct val="150000"/>
              </a:lnSpc>
            </a:pPr>
            <a:r>
              <a:rPr lang="zh-CN" altLang="en-US" sz="2800" b="1" u="sng" spc="2600" dirty="0">
                <a:solidFill>
                  <a:schemeClr val="tx1">
                    <a:lumMod val="85000"/>
                    <a:lumOff val="15000"/>
                  </a:schemeClr>
                </a:solidFill>
                <a:latin typeface="微软雅黑" panose="020B0503020204020204" charset="-122"/>
                <a:ea typeface="微软雅黑" panose="020B0503020204020204" charset="-122"/>
              </a:rPr>
              <a:t>中秋习俗</a:t>
            </a:r>
            <a:endParaRPr lang="zh-CN" altLang="en-US" sz="2800" b="1" u="sng" spc="2600" dirty="0">
              <a:solidFill>
                <a:schemeClr val="tx1">
                  <a:lumMod val="85000"/>
                  <a:lumOff val="15000"/>
                </a:schemeClr>
              </a:solidFill>
              <a:latin typeface="微软雅黑" panose="020B0503020204020204" charset="-122"/>
              <a:ea typeface="微软雅黑" panose="020B0503020204020204" charset="-122"/>
            </a:endParaRPr>
          </a:p>
        </p:txBody>
      </p:sp>
      <p:sp>
        <p:nvSpPr>
          <p:cNvPr id="22" name="文本框 21"/>
          <p:cNvSpPr txBox="1"/>
          <p:nvPr/>
        </p:nvSpPr>
        <p:spPr>
          <a:xfrm>
            <a:off x="9769812" y="4623241"/>
            <a:ext cx="461665" cy="1573187"/>
          </a:xfrm>
          <a:prstGeom prst="rect">
            <a:avLst/>
          </a:prstGeom>
          <a:noFill/>
        </p:spPr>
        <p:txBody>
          <a:bodyPr vert="eaVert" wrap="square" rtlCol="0">
            <a:spAutoFit/>
          </a:bodyPr>
          <a:lstStyle/>
          <a:p>
            <a:r>
              <a:rPr lang="zh-CN" altLang="en-US" b="1" spc="600" dirty="0">
                <a:solidFill>
                  <a:schemeClr val="tx1">
                    <a:lumMod val="85000"/>
                    <a:lumOff val="15000"/>
                  </a:schemeClr>
                </a:solidFill>
                <a:latin typeface="汉仪书魂体简" panose="02010600000101010101" pitchFamily="2" charset="-122"/>
                <a:ea typeface="汉仪书魂体简" panose="02010600000101010101" pitchFamily="2" charset="-122"/>
              </a:rPr>
              <a:t>八月十五</a:t>
            </a:r>
            <a:endParaRPr lang="zh-CN" altLang="en-US" b="1" spc="600" dirty="0">
              <a:solidFill>
                <a:schemeClr val="tx1">
                  <a:lumMod val="85000"/>
                  <a:lumOff val="15000"/>
                </a:schemeClr>
              </a:solidFill>
              <a:latin typeface="汉仪书魂体简" panose="02010600000101010101" pitchFamily="2" charset="-122"/>
              <a:ea typeface="汉仪书魂体简" panose="02010600000101010101"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709" y="1258915"/>
            <a:ext cx="1646063" cy="1950889"/>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130" y="4325021"/>
            <a:ext cx="2182557" cy="1012024"/>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7976" y="2877337"/>
            <a:ext cx="882737" cy="409314"/>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4430" y="2379411"/>
            <a:ext cx="757075" cy="351046"/>
          </a:xfrm>
          <a:prstGeom prst="rect">
            <a:avLst/>
          </a:prstGeom>
        </p:spPr>
      </p:pic>
      <p:pic>
        <p:nvPicPr>
          <p:cNvPr id="29" name="图片 28" descr="图片包含 美食, 甜品, 餐桌, 就坐&#10;&#10;已生成极高可信度的说明"/>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1928" y="3817111"/>
            <a:ext cx="2365693" cy="1609366"/>
          </a:xfrm>
          <a:prstGeom prst="rect">
            <a:avLst/>
          </a:prstGeom>
        </p:spPr>
      </p:pic>
      <p:sp>
        <p:nvSpPr>
          <p:cNvPr id="4" name="矩形 3"/>
          <p:cNvSpPr/>
          <p:nvPr/>
        </p:nvSpPr>
        <p:spPr>
          <a:xfrm>
            <a:off x="1315085" y="1648460"/>
            <a:ext cx="6148705" cy="2676525"/>
          </a:xfrm>
          <a:prstGeom prst="rect">
            <a:avLst/>
          </a:prstGeom>
        </p:spPr>
        <p:txBody>
          <a:bodyPr wrap="square">
            <a:spAutoFit/>
          </a:bodyPr>
          <a:lstStyle/>
          <a:p>
            <a:r>
              <a:rPr lang="en-US" altLang="zh-CN" sz="2800" b="1" dirty="0"/>
              <a:t>The Mid-Autumn festival has since ancient  times to sacrifice the moon, the moon, eat moon  cakes, play with lanterns, enjoy </a:t>
            </a:r>
            <a:r>
              <a:rPr lang="en-US" altLang="zh-CN" sz="2800" b="1" dirty="0" err="1"/>
              <a:t>osmanthus</a:t>
            </a:r>
            <a:r>
              <a:rPr lang="en-US" altLang="zh-CN" sz="2800" b="1" dirty="0"/>
              <a:t> </a:t>
            </a:r>
            <a:r>
              <a:rPr lang="en-US" altLang="zh-CN" sz="2800" b="1" dirty="0" err="1"/>
              <a:t>flowers,drink</a:t>
            </a:r>
            <a:r>
              <a:rPr lang="en-US" altLang="zh-CN" sz="2800" b="1" dirty="0"/>
              <a:t> </a:t>
            </a:r>
            <a:r>
              <a:rPr lang="en-US" altLang="zh-CN" sz="2800" b="1" dirty="0" err="1"/>
              <a:t>osmanthus</a:t>
            </a:r>
            <a:r>
              <a:rPr lang="en-US" altLang="zh-CN" sz="2800" b="1" dirty="0"/>
              <a:t> wine and other folk </a:t>
            </a:r>
            <a:r>
              <a:rPr lang="en-US" altLang="zh-CN" sz="2800" b="1" dirty="0" err="1"/>
              <a:t>customs,spread</a:t>
            </a:r>
            <a:r>
              <a:rPr lang="en-US" altLang="zh-CN" sz="2800" b="1" dirty="0"/>
              <a:t> to today, enduring. </a:t>
            </a:r>
            <a:endParaRPr lang="zh-CN" altLang="en-US" sz="2800" b="1" dirty="0"/>
          </a:p>
        </p:txBody>
      </p:sp>
      <p:sp>
        <p:nvSpPr>
          <p:cNvPr id="5" name="矩形 4"/>
          <p:cNvSpPr/>
          <p:nvPr/>
        </p:nvSpPr>
        <p:spPr>
          <a:xfrm>
            <a:off x="1159510" y="4324985"/>
            <a:ext cx="5647055" cy="1383665"/>
          </a:xfrm>
          <a:prstGeom prst="rect">
            <a:avLst/>
          </a:prstGeom>
        </p:spPr>
        <p:txBody>
          <a:bodyPr wrap="square">
            <a:spAutoFit/>
          </a:bodyPr>
          <a:lstStyle/>
          <a:p>
            <a:r>
              <a:rPr lang="zh-CN" altLang="en-US" sz="2800" b="1" dirty="0">
                <a:latin typeface="微软雅黑" panose="020B0503020204020204" charset="-122"/>
                <a:ea typeface="微软雅黑" panose="020B0503020204020204" charset="-122"/>
              </a:rPr>
              <a:t>中秋节自古便有祭月、赏月、吃月饼、玩花灯、赏桂花、饮桂花酒等民俗，流传至今，经久不息。</a:t>
            </a:r>
            <a:endParaRPr lang="en-US" altLang="zh-CN" sz="28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par>
                          <p:cTn id="12" fill="hold">
                            <p:stCondLst>
                              <p:cond delay="2500"/>
                            </p:stCondLst>
                            <p:childTnLst>
                              <p:par>
                                <p:cTn id="13" presetID="47"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7"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7"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1000" fill="hold"/>
                                        <p:tgtEl>
                                          <p:spTgt spid="29"/>
                                        </p:tgtEl>
                                        <p:attrNameLst>
                                          <p:attrName>ppt_w</p:attrName>
                                        </p:attrNameLst>
                                      </p:cBhvr>
                                      <p:tavLst>
                                        <p:tav tm="0">
                                          <p:val>
                                            <p:fltVal val="0"/>
                                          </p:val>
                                        </p:tav>
                                        <p:tav tm="100000">
                                          <p:val>
                                            <p:strVal val="#ppt_w"/>
                                          </p:val>
                                        </p:tav>
                                      </p:tavLst>
                                    </p:anim>
                                    <p:anim calcmode="lin" valueType="num">
                                      <p:cBhvr>
                                        <p:cTn id="34" dur="1000" fill="hold"/>
                                        <p:tgtEl>
                                          <p:spTgt spid="29"/>
                                        </p:tgtEl>
                                        <p:attrNameLst>
                                          <p:attrName>ppt_h</p:attrName>
                                        </p:attrNameLst>
                                      </p:cBhvr>
                                      <p:tavLst>
                                        <p:tav tm="0">
                                          <p:val>
                                            <p:fltVal val="0"/>
                                          </p:val>
                                        </p:tav>
                                        <p:tav tm="100000">
                                          <p:val>
                                            <p:strVal val="#ppt_h"/>
                                          </p:val>
                                        </p:tav>
                                      </p:tavLst>
                                    </p:anim>
                                    <p:animEffect transition="in" filter="fade">
                                      <p:cBhvr>
                                        <p:cTn id="35" dur="1000"/>
                                        <p:tgtEl>
                                          <p:spTgt spid="29"/>
                                        </p:tgtEl>
                                      </p:cBhvr>
                                    </p:animEffect>
                                  </p:childTnLst>
                                </p:cTn>
                              </p:par>
                            </p:childTnLst>
                          </p:cTn>
                        </p:par>
                        <p:par>
                          <p:cTn id="36" fill="hold">
                            <p:stCondLst>
                              <p:cond delay="6500"/>
                            </p:stCondLst>
                            <p:childTnLst>
                              <p:par>
                                <p:cTn id="37" presetID="42"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par>
                          <p:cTn id="42" fill="hold">
                            <p:stCondLst>
                              <p:cond delay="7500"/>
                            </p:stCondLst>
                            <p:childTnLst>
                              <p:par>
                                <p:cTn id="43" presetID="42"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25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50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858000"/>
            <a:chOff x="0" y="0"/>
            <a:chExt cx="12192000" cy="685800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grpSp>
        <p:nvGrpSpPr>
          <p:cNvPr id="11" name="组合 10"/>
          <p:cNvGrpSpPr/>
          <p:nvPr/>
        </p:nvGrpSpPr>
        <p:grpSpPr>
          <a:xfrm>
            <a:off x="703432" y="651607"/>
            <a:ext cx="10874959" cy="5596793"/>
            <a:chOff x="703432" y="651607"/>
            <a:chExt cx="10874959" cy="5596793"/>
          </a:xfrm>
        </p:grpSpPr>
        <p:sp>
          <p:nvSpPr>
            <p:cNvPr id="12" name="矩形 11"/>
            <p:cNvSpPr/>
            <p:nvPr/>
          </p:nvSpPr>
          <p:spPr>
            <a:xfrm>
              <a:off x="703432" y="651607"/>
              <a:ext cx="10874959" cy="5596793"/>
            </a:xfrm>
            <a:prstGeom prst="rect">
              <a:avLst/>
            </a:prstGeom>
            <a:solidFill>
              <a:schemeClr val="bg1"/>
            </a:solidFill>
            <a:ln>
              <a:noFill/>
            </a:ln>
            <a:effectLst>
              <a:outerShdw blurRad="762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6073708" y="651607"/>
              <a:ext cx="645923" cy="5596793"/>
            </a:xfrm>
            <a:prstGeom prst="rect">
              <a:avLst/>
            </a:prstGeom>
            <a:gradFill>
              <a:gsLst>
                <a:gs pos="55000">
                  <a:schemeClr val="bg1">
                    <a:alpha val="0"/>
                  </a:schemeClr>
                </a:gs>
                <a:gs pos="0">
                  <a:schemeClr val="tx1">
                    <a:lumMod val="95000"/>
                    <a:lumOff val="5000"/>
                    <a:alpha val="4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84919" y="651607"/>
            <a:ext cx="492443" cy="1903327"/>
            <a:chOff x="884919" y="651607"/>
            <a:chExt cx="492443" cy="1903327"/>
          </a:xfrm>
        </p:grpSpPr>
        <p:sp>
          <p:nvSpPr>
            <p:cNvPr id="16" name="文本框 15"/>
            <p:cNvSpPr txBox="1"/>
            <p:nvPr/>
          </p:nvSpPr>
          <p:spPr>
            <a:xfrm>
              <a:off x="884919" y="651607"/>
              <a:ext cx="492443" cy="1903327"/>
            </a:xfrm>
            <a:prstGeom prst="rect">
              <a:avLst/>
            </a:prstGeom>
            <a:noFill/>
          </p:spPr>
          <p:txBody>
            <a:bodyPr vert="eaVert" wrap="square" rtlCol="0">
              <a:spAutoFit/>
            </a:bodyPr>
            <a:lstStyle/>
            <a:p>
              <a:pPr algn="ct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中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 </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秋 </a:t>
              </a:r>
              <a:r>
                <a:rPr lang="en-US" altLang="zh-CN" sz="2000" b="1" spc="-400" dirty="0">
                  <a:solidFill>
                    <a:schemeClr val="tx1">
                      <a:lumMod val="85000"/>
                      <a:lumOff val="15000"/>
                    </a:schemeClr>
                  </a:solidFill>
                  <a:latin typeface="汉仪楷体繁" panose="02010600000101010101" pitchFamily="2" charset="-122"/>
                  <a:ea typeface="汉仪楷体繁" panose="02010600000101010101" pitchFamily="2" charset="-122"/>
                </a:rPr>
                <a:t>·</a:t>
              </a:r>
              <a:r>
                <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rPr>
                <a:t>节 </a:t>
              </a:r>
              <a:endParaRPr lang="zh-CN" altLang="en-US" sz="2000" b="1" spc="-4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sp>
          <p:nvSpPr>
            <p:cNvPr id="17" name="流程图: 接点 16"/>
            <p:cNvSpPr/>
            <p:nvPr/>
          </p:nvSpPr>
          <p:spPr>
            <a:xfrm>
              <a:off x="947257" y="1488069"/>
              <a:ext cx="367765" cy="367765"/>
            </a:xfrm>
            <a:prstGeom prst="flowChartConnector">
              <a:avLst/>
            </a:prstGeom>
            <a:noFill/>
            <a:ln w="12700">
              <a:solidFill>
                <a:srgbClr val="202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0249860" y="4624081"/>
            <a:ext cx="677108" cy="1627213"/>
          </a:xfrm>
          <a:prstGeom prst="rect">
            <a:avLst/>
          </a:prstGeom>
          <a:noFill/>
        </p:spPr>
        <p:txBody>
          <a:bodyPr vert="eaVert" wrap="square" rtlCol="0">
            <a:spAutoFit/>
          </a:bodyPr>
          <a:lstStyle/>
          <a:p>
            <a:r>
              <a:rPr lang="zh-CN" altLang="en-US" sz="3200" b="1" spc="2600" dirty="0">
                <a:solidFill>
                  <a:schemeClr val="tx1">
                    <a:lumMod val="85000"/>
                    <a:lumOff val="15000"/>
                  </a:schemeClr>
                </a:solidFill>
                <a:latin typeface="汉仪书魂体简" panose="02010600000101010101" pitchFamily="2" charset="-122"/>
                <a:ea typeface="汉仪书魂体简" panose="02010600000101010101" pitchFamily="2" charset="-122"/>
              </a:rPr>
              <a:t>中秋</a:t>
            </a:r>
            <a:endParaRPr lang="zh-CN" altLang="en-US" sz="3200" b="1" spc="2600" dirty="0">
              <a:solidFill>
                <a:schemeClr val="tx1">
                  <a:lumMod val="85000"/>
                  <a:lumOff val="15000"/>
                </a:schemeClr>
              </a:solidFill>
              <a:latin typeface="汉仪书魂体简" panose="02010600000101010101" pitchFamily="2" charset="-122"/>
              <a:ea typeface="汉仪书魂体简" panose="02010600000101010101" pitchFamily="2" charset="-122"/>
            </a:endParaRPr>
          </a:p>
        </p:txBody>
      </p:sp>
      <p:sp>
        <p:nvSpPr>
          <p:cNvPr id="19" name="文本框 18"/>
          <p:cNvSpPr txBox="1"/>
          <p:nvPr/>
        </p:nvSpPr>
        <p:spPr>
          <a:xfrm>
            <a:off x="10134600" y="4648200"/>
            <a:ext cx="392415" cy="1306495"/>
          </a:xfrm>
          <a:prstGeom prst="rect">
            <a:avLst/>
          </a:prstGeom>
          <a:noFill/>
        </p:spPr>
        <p:txBody>
          <a:bodyPr vert="eaVert" wrap="square" rtlCol="0">
            <a:spAutoFit/>
          </a:bodyPr>
          <a:lstStyle/>
          <a:p>
            <a:pPr>
              <a:lnSpc>
                <a:spcPct val="150000"/>
              </a:lnSpc>
            </a:pPr>
            <a:r>
              <a:rPr lang="en-US" altLang="zh-CN" sz="900" spc="600" dirty="0">
                <a:solidFill>
                  <a:schemeClr val="tx1">
                    <a:lumMod val="75000"/>
                    <a:lumOff val="25000"/>
                  </a:schemeClr>
                </a:solidFill>
                <a:latin typeface="汉仪楷体繁" panose="02010600000101010101" pitchFamily="2" charset="-122"/>
                <a:ea typeface="汉仪楷体繁" panose="02010600000101010101" pitchFamily="2" charset="-122"/>
              </a:rPr>
              <a:t>ZHONG QIU</a:t>
            </a:r>
            <a:endParaRPr lang="zh-CN" altLang="en-US" sz="900" spc="600" dirty="0">
              <a:solidFill>
                <a:schemeClr val="tx1">
                  <a:lumMod val="75000"/>
                  <a:lumOff val="25000"/>
                </a:schemeClr>
              </a:solidFill>
              <a:latin typeface="汉仪楷体繁" panose="02010600000101010101" pitchFamily="2" charset="-122"/>
              <a:ea typeface="汉仪楷体繁" panose="02010600000101010101" pitchFamily="2" charset="-122"/>
            </a:endParaRPr>
          </a:p>
        </p:txBody>
      </p:sp>
      <p:sp>
        <p:nvSpPr>
          <p:cNvPr id="22" name="文本框 21"/>
          <p:cNvSpPr txBox="1"/>
          <p:nvPr/>
        </p:nvSpPr>
        <p:spPr>
          <a:xfrm>
            <a:off x="9769812" y="4623241"/>
            <a:ext cx="461665" cy="1573187"/>
          </a:xfrm>
          <a:prstGeom prst="rect">
            <a:avLst/>
          </a:prstGeom>
          <a:noFill/>
        </p:spPr>
        <p:txBody>
          <a:bodyPr vert="eaVert" wrap="square" rtlCol="0">
            <a:spAutoFit/>
          </a:bodyPr>
          <a:lstStyle/>
          <a:p>
            <a:r>
              <a:rPr lang="zh-CN" altLang="en-US" b="1" spc="600" dirty="0">
                <a:solidFill>
                  <a:schemeClr val="tx1">
                    <a:lumMod val="85000"/>
                    <a:lumOff val="15000"/>
                  </a:schemeClr>
                </a:solidFill>
                <a:latin typeface="汉仪书魂体简" panose="02010600000101010101" pitchFamily="2" charset="-122"/>
                <a:ea typeface="汉仪书魂体简" panose="02010600000101010101" pitchFamily="2" charset="-122"/>
              </a:rPr>
              <a:t>八月十五</a:t>
            </a:r>
            <a:endParaRPr lang="zh-CN" altLang="en-US" b="1" spc="600" dirty="0">
              <a:solidFill>
                <a:schemeClr val="tx1">
                  <a:lumMod val="85000"/>
                  <a:lumOff val="15000"/>
                </a:schemeClr>
              </a:solidFill>
              <a:latin typeface="汉仪书魂体简" panose="02010600000101010101" pitchFamily="2" charset="-122"/>
              <a:ea typeface="汉仪书魂体简" panose="0201060000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48713"/>
            <a:ext cx="5006976" cy="4754318"/>
          </a:xfrm>
          <a:prstGeom prst="rect">
            <a:avLst/>
          </a:prstGeom>
        </p:spPr>
      </p:pic>
      <p:sp>
        <p:nvSpPr>
          <p:cNvPr id="3" name="矩形 2"/>
          <p:cNvSpPr/>
          <p:nvPr/>
        </p:nvSpPr>
        <p:spPr>
          <a:xfrm>
            <a:off x="1178457" y="2184275"/>
            <a:ext cx="4594528" cy="3631763"/>
          </a:xfrm>
          <a:prstGeom prst="rect">
            <a:avLst/>
          </a:prstGeom>
        </p:spPr>
        <p:txBody>
          <a:bodyPr wrap="none">
            <a:spAutoFit/>
          </a:bodyPr>
          <a:lstStyle/>
          <a:p>
            <a:r>
              <a:rPr lang="en-US" altLang="zh-CN" dirty="0"/>
              <a:t>                 </a:t>
            </a:r>
            <a:r>
              <a:rPr lang="en-US" altLang="zh-CN" sz="2800" dirty="0">
                <a:solidFill>
                  <a:srgbClr val="FF0000"/>
                </a:solidFill>
              </a:rPr>
              <a:t>19</a:t>
            </a:r>
            <a:r>
              <a:rPr lang="zh-CN" altLang="en-US" sz="2800" dirty="0">
                <a:solidFill>
                  <a:srgbClr val="FF0000"/>
                </a:solidFill>
              </a:rPr>
              <a:t>汽修一班一组</a:t>
            </a:r>
            <a:endParaRPr lang="en-US" altLang="zh-CN" sz="2800" dirty="0">
              <a:solidFill>
                <a:srgbClr val="FF0000"/>
              </a:solidFill>
            </a:endParaRPr>
          </a:p>
          <a:p>
            <a:endParaRPr lang="en-US" altLang="zh-CN" sz="2800" dirty="0">
              <a:solidFill>
                <a:srgbClr val="FF0000"/>
              </a:solidFill>
            </a:endParaRPr>
          </a:p>
          <a:p>
            <a:r>
              <a:rPr lang="zh-CN" altLang="en-US" dirty="0"/>
              <a:t> </a:t>
            </a:r>
            <a:endParaRPr lang="en-US" altLang="zh-CN" dirty="0"/>
          </a:p>
          <a:p>
            <a:r>
              <a:rPr lang="zh-CN" altLang="en-US" dirty="0"/>
              <a:t>成员</a:t>
            </a:r>
            <a:r>
              <a:rPr lang="en-US" altLang="zh-CN" dirty="0"/>
              <a:t>:</a:t>
            </a:r>
            <a:r>
              <a:rPr lang="zh-CN" altLang="en-US" dirty="0"/>
              <a:t>张文豪  贾秀平  孔闯闯  奚权威  高晨灏</a:t>
            </a:r>
            <a:endParaRPr lang="en-US" altLang="zh-CN" dirty="0"/>
          </a:p>
          <a:p>
            <a:endParaRPr lang="en-US" altLang="zh-CN" dirty="0"/>
          </a:p>
          <a:p>
            <a:endParaRPr lang="en-US" altLang="zh-CN" dirty="0"/>
          </a:p>
          <a:p>
            <a:endParaRPr lang="en-US" altLang="zh-CN" dirty="0"/>
          </a:p>
          <a:p>
            <a:endParaRPr lang="en-US" altLang="zh-CN" dirty="0"/>
          </a:p>
          <a:p>
            <a:r>
              <a:rPr lang="zh-CN" altLang="en-US" dirty="0"/>
              <a:t>        </a:t>
            </a:r>
            <a:r>
              <a:rPr lang="zh-CN" altLang="en-US" sz="6600" dirty="0">
                <a:solidFill>
                  <a:srgbClr val="FF0000"/>
                </a:solidFill>
              </a:rPr>
              <a:t>谢谢观看</a:t>
            </a:r>
            <a:endParaRPr lang="zh-CN" altLang="en-US" sz="6600"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par>
                          <p:cTn id="12" fill="hold">
                            <p:stCondLst>
                              <p:cond delay="2500"/>
                            </p:stCondLst>
                            <p:childTnLst>
                              <p:par>
                                <p:cTn id="13" presetID="47"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7"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16" presetClass="entr" presetSubtype="4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Horizontal)">
                                      <p:cBhvr>
                                        <p:cTn id="2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1187</Words>
  <Application>WPS 演示</Application>
  <PresentationFormat>宽屏</PresentationFormat>
  <Paragraphs>71</Paragraphs>
  <Slides>7</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汉仪楷体繁</vt:lpstr>
      <vt:lpstr>汉仪书魂体简</vt:lpstr>
      <vt:lpstr>Calibri</vt:lpstr>
      <vt:lpstr>微软雅黑</vt:lpstr>
      <vt:lpstr>Arial Unicode MS</vt:lpstr>
      <vt:lpstr>等线</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Manager>1</Manager>
  <HyperlinkBase>1</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1</dc:creator>
  <dc:description>1</dc:description>
  <dc:subject>1</dc:subject>
  <cp:lastModifiedBy>阳光</cp:lastModifiedBy>
  <cp:revision>265</cp:revision>
  <dcterms:created xsi:type="dcterms:W3CDTF">2006-08-16T00:00:00Z</dcterms:created>
  <dcterms:modified xsi:type="dcterms:W3CDTF">2019-12-02T12:49:17Z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