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320" r:id="rId4"/>
    <p:sldId id="300" r:id="rId5"/>
    <p:sldId id="323" r:id="rId7"/>
    <p:sldId id="296" r:id="rId8"/>
    <p:sldId id="325" r:id="rId9"/>
    <p:sldId id="327" r:id="rId10"/>
    <p:sldId id="328" r:id="rId11"/>
    <p:sldId id="329" r:id="rId12"/>
    <p:sldId id="326" r:id="rId13"/>
    <p:sldId id="331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0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ang\office图表模板\背景素材2\02981\master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394" b="859"/>
          <a:stretch>
            <a:fillRect/>
          </a:stretch>
        </p:blipFill>
        <p:spPr bwMode="auto">
          <a:xfrm>
            <a:off x="-18661" y="-18661"/>
            <a:ext cx="9151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3200" y="1105200"/>
            <a:ext cx="7617600" cy="8604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3200" y="2001600"/>
            <a:ext cx="7617600" cy="46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443600" y="2098800"/>
            <a:ext cx="6458400" cy="69959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443600" y="3049199"/>
            <a:ext cx="6458400" cy="1741741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2"/>
                </a:solidFill>
              </a:defRPr>
            </a:lvl1pPr>
            <a:lvl2pPr algn="l">
              <a:defRPr sz="2000"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70" y="2031999"/>
            <a:ext cx="5995988" cy="123507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3764" y="3388997"/>
            <a:ext cx="3276601" cy="3983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96000" y="1764000"/>
            <a:ext cx="6458400" cy="69959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296000" y="2664000"/>
            <a:ext cx="6458400" cy="1339200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296000" y="4060800"/>
            <a:ext cx="6458400" cy="1339200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167951" y="-83976"/>
            <a:ext cx="9330612" cy="6997959"/>
          </a:xfrm>
          <a:prstGeom prst="rect">
            <a:avLst/>
          </a:prstGeom>
          <a:solidFill>
            <a:srgbClr val="F6E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2680677" y="1587379"/>
            <a:ext cx="3594100" cy="359568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2517165" y="1638179"/>
            <a:ext cx="3519487" cy="351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>
              <a:latin typeface="Broadway BT" panose="04040905080B02020502" pitchFamily="82" charset="0"/>
              <a:ea typeface="汉仪丫丫体简" panose="02010604000101010101" pitchFamily="2" charset="-122"/>
              <a:cs typeface="Verdana" panose="020B0604030504040204" pitchFamily="34" charset="0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7549540" y="2668466"/>
            <a:ext cx="506412" cy="506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6157302" y="1930279"/>
            <a:ext cx="231775" cy="231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674202" y="4719516"/>
            <a:ext cx="506413" cy="506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3463315" y="5395791"/>
            <a:ext cx="233362" cy="233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7165" y="2816323"/>
            <a:ext cx="3519487" cy="10633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E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727200"/>
            <a:ext cx="6379200" cy="4968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806400" y="2509200"/>
            <a:ext cx="6854400" cy="3754800"/>
          </a:xfr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09600" y="1494000"/>
            <a:ext cx="6379200" cy="820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91407" y="1398344"/>
            <a:ext cx="58380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microsoft.com/office/2007/relationships/hdphoto" Target="../media/image3.wdp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ang\office图表模板\背景素材2\02981\slide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3" t="10320" r="265" b="1906"/>
          <a:stretch>
            <a:fillRect/>
          </a:stretch>
        </p:blipFill>
        <p:spPr bwMode="auto">
          <a:xfrm>
            <a:off x="-34834" y="-43543"/>
            <a:ext cx="9187544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39290" y="119013"/>
            <a:ext cx="812544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44137" y="992460"/>
            <a:ext cx="8212184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963B22"/>
          </a:solidFill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spcBef>
          <a:spcPts val="1800"/>
        </a:spcBef>
        <a:spcAft>
          <a:spcPts val="0"/>
        </a:spcAft>
        <a:buClr>
          <a:srgbClr val="963B22"/>
        </a:buClr>
        <a:buSzPct val="60000"/>
        <a:buFont typeface="Wingdings" panose="05000000000000000000" pitchFamily="2" charset="2"/>
        <a:buChar char="l"/>
        <a:defRPr sz="2400" kern="1200" baseline="0">
          <a:solidFill>
            <a:schemeClr val="accent2"/>
          </a:solidFill>
          <a:latin typeface="+mn-ea"/>
          <a:ea typeface="+mn-ea"/>
          <a:cs typeface="+mn-cs"/>
        </a:defRPr>
      </a:lvl1pPr>
      <a:lvl2pPr marL="811530" indent="-271780" algn="just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631825" algn="l"/>
        </a:tabLst>
        <a:defRPr sz="2000" kern="1200" baseline="0">
          <a:solidFill>
            <a:schemeClr val="accent2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8.xml"/><Relationship Id="rId2" Type="http://schemas.openxmlformats.org/officeDocument/2006/relationships/image" Target="../media/image11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2" Type="http://schemas.openxmlformats.org/officeDocument/2006/relationships/image" Target="../media/image12.png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2.xml"/><Relationship Id="rId2" Type="http://schemas.openxmlformats.org/officeDocument/2006/relationships/image" Target="../media/image13.png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4.xml"/><Relationship Id="rId2" Type="http://schemas.openxmlformats.org/officeDocument/2006/relationships/image" Target="../media/image14.png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3" descr="E:\other\办公软件\PPt\PPT模板研究院\01第一次作业\锐普PPT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7425" y="1196975"/>
            <a:ext cx="1308100" cy="3603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23" name="Picture 2" descr="C:\Documents and Settings\RLBXZ.HR\Application Data\Tencent\Users\20464918\QQ\WinTemp\RichOle\3{DNP(DP)}EY[3}8P[Z0JL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857250"/>
            <a:ext cx="528638" cy="5143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24" name="任意多边形 8"/>
          <p:cNvSpPr/>
          <p:nvPr/>
        </p:nvSpPr>
        <p:spPr>
          <a:xfrm>
            <a:off x="414338" y="857250"/>
            <a:ext cx="144462" cy="5153025"/>
          </a:xfrm>
          <a:custGeom>
            <a:avLst/>
            <a:gdLst/>
            <a:ahLst/>
            <a:cxnLst>
              <a:cxn ang="0">
                <a:pos x="135297" y="0"/>
              </a:cxn>
              <a:cxn ang="0">
                <a:pos x="62345" y="270164"/>
              </a:cxn>
              <a:cxn ang="0">
                <a:pos x="114300" y="550718"/>
              </a:cxn>
              <a:cxn ang="0">
                <a:pos x="31172" y="904009"/>
              </a:cxn>
              <a:cxn ang="0">
                <a:pos x="114300" y="1174173"/>
              </a:cxn>
              <a:cxn ang="0">
                <a:pos x="41563" y="1517073"/>
              </a:cxn>
              <a:cxn ang="0">
                <a:pos x="93518" y="1766455"/>
              </a:cxn>
              <a:cxn ang="0">
                <a:pos x="31172" y="2119745"/>
              </a:cxn>
              <a:cxn ang="0">
                <a:pos x="145760" y="2389909"/>
              </a:cxn>
              <a:cxn ang="0">
                <a:pos x="41563" y="2763982"/>
              </a:cxn>
              <a:cxn ang="0">
                <a:pos x="93518" y="3117273"/>
              </a:cxn>
              <a:cxn ang="0">
                <a:pos x="10391" y="3439391"/>
              </a:cxn>
              <a:cxn ang="0">
                <a:pos x="83127" y="3730336"/>
              </a:cxn>
              <a:cxn ang="0">
                <a:pos x="0" y="4166755"/>
              </a:cxn>
              <a:cxn ang="0">
                <a:pos x="103909" y="4468091"/>
              </a:cxn>
              <a:cxn ang="0">
                <a:pos x="0" y="4862945"/>
              </a:cxn>
              <a:cxn ang="0">
                <a:pos x="114514" y="5153891"/>
              </a:cxn>
              <a:cxn ang="0">
                <a:pos x="135297" y="0"/>
              </a:cxn>
            </a:cxnLst>
            <a:pathLst>
              <a:path w="145760" h="5153891">
                <a:moveTo>
                  <a:pt x="135297" y="0"/>
                </a:moveTo>
                <a:lnTo>
                  <a:pt x="62345" y="270164"/>
                </a:lnTo>
                <a:lnTo>
                  <a:pt x="114300" y="550718"/>
                </a:lnTo>
                <a:lnTo>
                  <a:pt x="31172" y="904009"/>
                </a:lnTo>
                <a:lnTo>
                  <a:pt x="114300" y="1174173"/>
                </a:lnTo>
                <a:lnTo>
                  <a:pt x="41563" y="1517073"/>
                </a:lnTo>
                <a:lnTo>
                  <a:pt x="93518" y="1766455"/>
                </a:lnTo>
                <a:lnTo>
                  <a:pt x="31172" y="2119745"/>
                </a:lnTo>
                <a:lnTo>
                  <a:pt x="145760" y="2389909"/>
                </a:lnTo>
                <a:lnTo>
                  <a:pt x="41563" y="2763982"/>
                </a:lnTo>
                <a:lnTo>
                  <a:pt x="93518" y="3117273"/>
                </a:lnTo>
                <a:lnTo>
                  <a:pt x="10391" y="3439391"/>
                </a:lnTo>
                <a:lnTo>
                  <a:pt x="83127" y="3730336"/>
                </a:lnTo>
                <a:lnTo>
                  <a:pt x="0" y="4166755"/>
                </a:lnTo>
                <a:lnTo>
                  <a:pt x="103909" y="4468091"/>
                </a:lnTo>
                <a:lnTo>
                  <a:pt x="0" y="4862945"/>
                </a:lnTo>
                <a:cubicBezTo>
                  <a:pt x="27709" y="4956463"/>
                  <a:pt x="128656" y="5153891"/>
                  <a:pt x="114514" y="5153891"/>
                </a:cubicBezTo>
                <a:cubicBezTo>
                  <a:pt x="117978" y="3442855"/>
                  <a:pt x="121442" y="1721427"/>
                  <a:pt x="135297" y="0"/>
                </a:cubicBezTo>
                <a:close/>
              </a:path>
            </a:pathLst>
          </a:custGeom>
          <a:solidFill>
            <a:srgbClr val="F2F2F2"/>
          </a:solidFill>
          <a:ln w="254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0725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950"/>
            <a:ext cx="9144000" cy="5143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26" name="矩形 3"/>
          <p:cNvSpPr/>
          <p:nvPr/>
        </p:nvSpPr>
        <p:spPr>
          <a:xfrm>
            <a:off x="2555875" y="2679700"/>
            <a:ext cx="4445000" cy="1022350"/>
          </a:xfrm>
          <a:prstGeom prst="rect">
            <a:avLst/>
          </a:prstGeom>
          <a:solidFill>
            <a:srgbClr val="595959">
              <a:alpha val="50000"/>
            </a:srgbClr>
          </a:solidFill>
          <a:ln w="25400">
            <a:noFill/>
            <a:miter/>
          </a:ln>
        </p:spPr>
        <p:txBody>
          <a:bodyPr anchor="ctr"/>
          <a:p>
            <a:pPr lvl="0" algn="ctr"/>
            <a:r>
              <a:rPr lang="zh-CN" altLang="en-US" sz="40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台湾校园歌曲</a:t>
            </a:r>
            <a:endParaRPr lang="zh-CN" altLang="en-US" sz="400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9" name="等腰三角形 6"/>
          <p:cNvSpPr/>
          <p:nvPr/>
        </p:nvSpPr>
        <p:spPr>
          <a:xfrm rot="5400000">
            <a:off x="4560888" y="3862388"/>
            <a:ext cx="485775" cy="190500"/>
          </a:xfrm>
          <a:prstGeom prst="triangle">
            <a:avLst>
              <a:gd name="adj" fmla="val 50000"/>
            </a:avLst>
          </a:prstGeom>
          <a:solidFill>
            <a:srgbClr val="E36C09">
              <a:alpha val="50000"/>
            </a:srgbClr>
          </a:solidFill>
          <a:ln w="25400">
            <a:noFill/>
            <a:miter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1706245" y="153035"/>
            <a:ext cx="7482840" cy="5373370"/>
          </a:xfrm>
        </p:spPr>
        <p:txBody>
          <a:bodyPr>
            <a:normAutofit/>
          </a:bodyPr>
          <a:p>
            <a:pPr algn="l"/>
            <a:b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35710" y="341630"/>
            <a:ext cx="513397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endParaRPr lang="zh-CN" altLang="en-US" sz="2400" b="1">
              <a:solidFill>
                <a:srgbClr val="963B22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9565" y="923925"/>
            <a:ext cx="8219440" cy="344424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zh-CN" altLang="en-US" sz="2800" dirty="0" smtClean="0">
                <a:ea typeface="微软雅黑" panose="020B0503020204020204" pitchFamily="34" charset="-122"/>
                <a:sym typeface="+mn-ea"/>
              </a:rPr>
            </a:br>
            <a:br>
              <a:rPr lang="zh-CN" altLang="en-US" sz="2800" dirty="0" smtClean="0">
                <a:ea typeface="微软雅黑" panose="020B0503020204020204" pitchFamily="34" charset="-122"/>
                <a:sym typeface="+mn-ea"/>
              </a:rPr>
            </a:br>
            <a:br>
              <a:rPr lang="zh-CN" altLang="en-US" sz="2800" dirty="0" smtClean="0">
                <a:ea typeface="微软雅黑" panose="020B0503020204020204" pitchFamily="34" charset="-122"/>
                <a:sym typeface="+mn-ea"/>
              </a:rPr>
            </a:br>
            <a:br>
              <a:rPr lang="zh-CN" altLang="en-US" sz="2800" dirty="0" smtClean="0">
                <a:ea typeface="微软雅黑" panose="020B0503020204020204" pitchFamily="34" charset="-122"/>
                <a:sym typeface="+mn-ea"/>
              </a:rPr>
            </a:br>
            <a:br>
              <a:rPr lang="zh-CN" altLang="en-US" sz="2800" dirty="0" smtClean="0">
                <a:ea typeface="微软雅黑" panose="020B0503020204020204" pitchFamily="34" charset="-122"/>
                <a:sym typeface="+mn-ea"/>
              </a:rPr>
            </a:br>
            <a:r>
              <a:rPr lang="zh-CN" altLang="en-US" sz="2800" dirty="0" smtClean="0">
                <a:ea typeface="微软雅黑" panose="020B0503020204020204" pitchFamily="34" charset="-122"/>
                <a:sym typeface="+mn-ea"/>
              </a:rPr>
              <a:t>       校园歌曲诞生于上个世纪</a:t>
            </a:r>
            <a:r>
              <a:rPr lang="en-US" altLang="zh-CN" sz="2800" dirty="0" smtClean="0">
                <a:ea typeface="微软雅黑" panose="020B0503020204020204" pitchFamily="34" charset="-122"/>
                <a:sym typeface="+mn-ea"/>
              </a:rPr>
              <a:t>70</a:t>
            </a:r>
            <a:r>
              <a:rPr lang="zh-CN" altLang="en-US" sz="2800" dirty="0" smtClean="0">
                <a:ea typeface="微软雅黑" panose="020B0503020204020204" pitchFamily="34" charset="-122"/>
                <a:sym typeface="+mn-ea"/>
              </a:rPr>
              <a:t>年代中期的台湾各大学校园，也被称为“校园民歌”、“现代民歌”、“乐府民风”。它从我国的民间歌曲中汲取了丰富的营养，并将西方乡村歌曲的音乐元素融会其中，形成了一种独特的“通俗歌谣体”体裁。</a:t>
            </a:r>
            <a:br>
              <a:rPr lang="zh-CN" altLang="en-US" sz="2800" dirty="0" smtClean="0">
                <a:ea typeface="微软雅黑" panose="020B0503020204020204" pitchFamily="34" charset="-122"/>
                <a:sym typeface="+mn-ea"/>
              </a:rPr>
            </a:br>
            <a:r>
              <a:rPr lang="zh-CN" altLang="en-US" sz="2800" dirty="0" smtClean="0">
                <a:ea typeface="微软雅黑" panose="020B0503020204020204" pitchFamily="34" charset="-122"/>
                <a:sym typeface="+mn-ea"/>
              </a:rPr>
              <a:t>        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86380" y="3103880"/>
            <a:ext cx="309880" cy="6502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b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0085" y="121920"/>
            <a:ext cx="41941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校园歌曲</a:t>
            </a:r>
            <a:b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endParaRPr lang="zh-CN" altLang="en-US" sz="4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5" y="4064635"/>
            <a:ext cx="6096000" cy="28289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8320" y="900430"/>
            <a:ext cx="8087360" cy="3030220"/>
          </a:xfrm>
        </p:spPr>
        <p:txBody>
          <a:bodyPr>
            <a:normAutofit fontScale="90000"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校园歌曲表现出年轻人的蓬勃朝气、青春活力以及他们那富有诗意的浪漫气息。</a:t>
            </a:r>
            <a:b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侯德建、罗大佑、叶佳修等人是台湾校园歌曲的代表性人物。</a:t>
            </a:r>
            <a:b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还有一大批校园歌曲被广泛传唱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如《清晨》《踏浪》《外婆的澎湖湾》《乡间的小路》等等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.</a:t>
            </a:r>
            <a:b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86380" y="3103880"/>
            <a:ext cx="309880" cy="6502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b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4236085"/>
            <a:ext cx="4211955" cy="2378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1023620" y="227330"/>
            <a:ext cx="7482840" cy="5373370"/>
          </a:xfrm>
        </p:spPr>
        <p:txBody>
          <a:bodyPr>
            <a:normAutofit/>
          </a:bodyPr>
          <a:p>
            <a:pPr algn="l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曲唱红的华人歌手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2130" y="3636010"/>
            <a:ext cx="3491230" cy="3194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" y="775335"/>
            <a:ext cx="3848100" cy="53644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42130" y="774700"/>
            <a:ext cx="4301490" cy="2745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刘文正演唱过的歌曲</a:t>
            </a:r>
            <a:endParaRPr lang="zh-CN" altLang="en-US" sz="2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zh-CN" altLang="en-US" sz="2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《兰花草》</a:t>
            </a:r>
            <a:endParaRPr lang="zh-CN" altLang="en-US" sz="2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zh-CN" altLang="en-US" sz="2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《走在乡间的小路上》</a:t>
            </a:r>
            <a:endParaRPr lang="zh-CN" altLang="en-US" sz="2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zh-CN" altLang="en-US" sz="2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《雨中即景》</a:t>
            </a:r>
            <a:endParaRPr lang="zh-CN" altLang="en-US" sz="2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zh-CN" altLang="en-US" sz="2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《三月里的小雨》</a:t>
            </a:r>
            <a:endParaRPr lang="zh-CN" altLang="en-US" sz="2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0585" y="227330"/>
            <a:ext cx="3383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rgbClr val="963B2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刘文正是首位把校园歌曲唱红的华人歌手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560" y="727710"/>
            <a:ext cx="7863840" cy="4628515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7560" y="4096385"/>
            <a:ext cx="400367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963B2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外婆的彭湖湾 [潘安邦]</a:t>
            </a:r>
            <a:endParaRPr lang="zh-CN" altLang="en-US" sz="2400" b="1">
              <a:solidFill>
                <a:srgbClr val="963B22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5" y="532130"/>
            <a:ext cx="4632325" cy="34740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560" y="727710"/>
            <a:ext cx="7863840" cy="4628515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86380" y="3103880"/>
            <a:ext cx="309880" cy="6502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b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65" y="360680"/>
            <a:ext cx="5182235" cy="39020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32915" y="4675505"/>
            <a:ext cx="407733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963B2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故乡的风 [张明敏]</a:t>
            </a:r>
            <a:endParaRPr lang="zh-CN" altLang="en-US" sz="2400" b="1">
              <a:solidFill>
                <a:srgbClr val="963B22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560" y="727710"/>
            <a:ext cx="7863840" cy="4628515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86380" y="3103880"/>
            <a:ext cx="309880" cy="6502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b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" y="267335"/>
            <a:ext cx="4606290" cy="36683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1230" y="4044950"/>
            <a:ext cx="337058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963B2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梦的衣裳 [李碧华]</a:t>
            </a:r>
            <a:endParaRPr lang="zh-CN" altLang="en-US" sz="2400" b="1">
              <a:solidFill>
                <a:srgbClr val="963B22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53615" y="4814570"/>
            <a:ext cx="639572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963B2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“我有一件梦的衣裳，用青春欢笑编织的衣裳，柔情为它加上点缀，仰慕为它加上装潢......”</a:t>
            </a:r>
            <a:endParaRPr lang="zh-CN" altLang="en-US" sz="2400" b="1">
              <a:solidFill>
                <a:srgbClr val="963B22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560" y="727710"/>
            <a:ext cx="7863840" cy="4628515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86380" y="3103880"/>
            <a:ext cx="309880" cy="6502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b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25" y="314325"/>
            <a:ext cx="5523230" cy="4467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31975" y="5133340"/>
            <a:ext cx="381254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963B2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赤足走在田埂上 [叶佳修]</a:t>
            </a:r>
            <a:endParaRPr lang="zh-CN" altLang="en-US" sz="2400" b="1">
              <a:solidFill>
                <a:srgbClr val="963B22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3560" y="727710"/>
            <a:ext cx="7863840" cy="4628515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b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86380" y="3103880"/>
            <a:ext cx="309880" cy="6502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b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135" y="185420"/>
            <a:ext cx="4610100" cy="4552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03780" y="4984750"/>
            <a:ext cx="292481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2400" b="1">
                <a:solidFill>
                  <a:srgbClr val="963B2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踏浪 [沈雁]</a:t>
            </a:r>
            <a:endParaRPr lang="zh-CN" altLang="en-US" sz="2400" b="1">
              <a:solidFill>
                <a:srgbClr val="963B22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a"/>
  <p:tag name="KSO_WM_UNIT_INDEX" val="1"/>
  <p:tag name="KSO_WM_UNIT_ID" val="custom126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a"/>
  <p:tag name="KSO_WM_UNIT_INDEX" val="1"/>
  <p:tag name="KSO_WM_UNIT_ID" val="custom126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a"/>
  <p:tag name="KSO_WM_UNIT_INDEX" val="1"/>
  <p:tag name="KSO_WM_UNIT_ID" val="custom126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a"/>
  <p:tag name="KSO_WM_UNIT_INDEX" val="1"/>
  <p:tag name="KSO_WM_UNIT_ID" val="custom126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a"/>
  <p:tag name="KSO_WM_UNIT_INDEX" val="1"/>
  <p:tag name="KSO_WM_UNIT_ID" val="custom126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a"/>
  <p:tag name="KSO_WM_UNIT_INDEX" val="1"/>
  <p:tag name="KSO_WM_UNIT_ID" val="custom126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a"/>
  <p:tag name="KSO_WM_UNIT_INDEX" val="1"/>
  <p:tag name="KSO_WM_UNIT_ID" val="custom126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76PPBG">
  <a:themeElements>
    <a:clrScheme name="126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A67653"/>
      </a:accent1>
      <a:accent2>
        <a:srgbClr val="876D5F"/>
      </a:accent2>
      <a:accent3>
        <a:srgbClr val="C7645E"/>
      </a:accent3>
      <a:accent4>
        <a:srgbClr val="AE8BA0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3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WPS 演示</Application>
  <PresentationFormat>全屏显示(4:3)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黑体</vt:lpstr>
      <vt:lpstr>Broadway BT</vt:lpstr>
      <vt:lpstr>汉仪丫丫体简</vt:lpstr>
      <vt:lpstr>Verdana</vt:lpstr>
      <vt:lpstr>Calibri</vt:lpstr>
      <vt:lpstr>Arial Unicode MS</vt:lpstr>
      <vt:lpstr>Gabriola</vt:lpstr>
      <vt:lpstr>Office 主题</vt:lpstr>
      <vt:lpstr>A000120140530A76PPBG</vt:lpstr>
      <vt:lpstr>PowerPoint 演示文稿</vt:lpstr>
      <vt:lpstr>            校园歌曲诞生于上个世纪70年代中期的台湾各大学校园，也被称为“校园民歌”、“现代民歌”、“乐府民风”。它从我国的民间歌曲中汲取了丰富的营养，并将西方乡村歌曲的音乐元素融会其中，形成了一种独特的“通俗歌谣体”体裁。         </vt:lpstr>
      <vt:lpstr>                   校园歌曲表现出年轻人的蓬勃朝气、青春活力以及他们那富有诗意的浪漫气息。     侯德建、罗大佑、叶佳修等人是台湾校园歌曲的代表性人物。     台湾的校园歌曲《橄榄树》、《踏浪》、《我们情诗》等一大批歌曲介绍到内地听众，受到人们的欢迎。       还有一大批校园歌曲被广泛传唱,如《清晨》《踏浪》《外婆的澎湖湾》《乡间的小路》等等.  </vt:lpstr>
      <vt:lpstr>曲唱红的华人歌手</vt:lpstr>
      <vt:lpstr>          </vt:lpstr>
      <vt:lpstr>            </vt:lpstr>
      <vt:lpstr>            </vt:lpstr>
      <vt:lpstr>            </vt:lpstr>
      <vt:lpstr>          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台湾流行音乐</dc:title>
  <dc:creator>Administrator</dc:creator>
  <cp:lastModifiedBy>Administrator</cp:lastModifiedBy>
  <cp:revision>27</cp:revision>
  <dcterms:created xsi:type="dcterms:W3CDTF">2016-04-05T00:14:00Z</dcterms:created>
  <dcterms:modified xsi:type="dcterms:W3CDTF">2020-06-19T08:14:15Z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