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20" r:id="rId4"/>
    <p:sldId id="343" r:id="rId5"/>
    <p:sldId id="345" r:id="rId7"/>
    <p:sldId id="300" r:id="rId8"/>
    <p:sldId id="329" r:id="rId9"/>
    <p:sldId id="328" r:id="rId10"/>
    <p:sldId id="342" r:id="rId11"/>
    <p:sldId id="323" r:id="rId12"/>
    <p:sldId id="29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0" autoAdjust="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2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B1EC8-FC9B-4ED1-A193-D6108B1BE40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ang\office图表模板\背景素材2\02981\master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394" b="859"/>
          <a:stretch>
            <a:fillRect/>
          </a:stretch>
        </p:blipFill>
        <p:spPr bwMode="auto">
          <a:xfrm>
            <a:off x="-18661" y="-18661"/>
            <a:ext cx="91515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63200" y="1105200"/>
            <a:ext cx="7617600" cy="860400"/>
          </a:xfrm>
        </p:spPr>
        <p:txBody>
          <a:bodyPr anchor="b">
            <a:normAutofit/>
          </a:bodyPr>
          <a:lstStyle>
            <a:lvl1pPr algn="ctr"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3200" y="2001600"/>
            <a:ext cx="7617600" cy="468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443600" y="2098800"/>
            <a:ext cx="6458400" cy="69959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443600" y="3049199"/>
            <a:ext cx="6458400" cy="1741741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accent2"/>
                </a:solidFill>
              </a:defRPr>
            </a:lvl1pPr>
            <a:lvl2pPr algn="l">
              <a:defRPr sz="2000"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70" y="2031999"/>
            <a:ext cx="5995988" cy="1235075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2933764" y="3388997"/>
            <a:ext cx="3276601" cy="39837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96000" y="1764000"/>
            <a:ext cx="6458400" cy="699594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296000" y="2664000"/>
            <a:ext cx="6458400" cy="13392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1296000" y="4060800"/>
            <a:ext cx="6458400" cy="1339200"/>
          </a:xfrm>
        </p:spPr>
        <p:txBody>
          <a:bodyPr>
            <a:normAutofit/>
          </a:bodyPr>
          <a:lstStyle>
            <a:lvl1pPr algn="l"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  <a:lvl2pPr algn="l">
              <a:defRPr sz="1800">
                <a:solidFill>
                  <a:schemeClr val="accent1">
                    <a:lumMod val="75000"/>
                  </a:schemeClr>
                </a:solidFill>
              </a:defRPr>
            </a:lvl2pPr>
          </a:lstStyle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>
            <a:off x="-167951" y="-83976"/>
            <a:ext cx="9330612" cy="6997959"/>
          </a:xfrm>
          <a:prstGeom prst="rect">
            <a:avLst/>
          </a:prstGeom>
          <a:solidFill>
            <a:srgbClr val="F6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 userDrawn="1"/>
        </p:nvSpPr>
        <p:spPr>
          <a:xfrm>
            <a:off x="2680677" y="1587379"/>
            <a:ext cx="3594100" cy="3595687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2517165" y="1638179"/>
            <a:ext cx="3519487" cy="3517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>
              <a:latin typeface="Broadway BT" panose="04040905080B02020502" pitchFamily="82" charset="0"/>
              <a:ea typeface="汉仪丫丫体简" panose="02010604000101010101" pitchFamily="2" charset="-122"/>
              <a:cs typeface="Verdana" panose="020B0604030504040204" pitchFamily="34" charset="0"/>
            </a:endParaRPr>
          </a:p>
        </p:txBody>
      </p:sp>
      <p:sp>
        <p:nvSpPr>
          <p:cNvPr id="8" name="椭圆 7"/>
          <p:cNvSpPr/>
          <p:nvPr userDrawn="1"/>
        </p:nvSpPr>
        <p:spPr>
          <a:xfrm>
            <a:off x="7549540" y="2668466"/>
            <a:ext cx="506412" cy="506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6157302" y="1930279"/>
            <a:ext cx="231775" cy="2317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250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674202" y="4719516"/>
            <a:ext cx="506413" cy="50641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lnSpcReduction="1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3463315" y="5395791"/>
            <a:ext cx="233362" cy="2333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32500" lnSpcReduction="2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7165" y="2816323"/>
            <a:ext cx="3519487" cy="106334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E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09600" y="727200"/>
            <a:ext cx="6379200" cy="496800"/>
          </a:xfrm>
        </p:spPr>
        <p:txBody>
          <a:bodyPr lIns="0" tIns="0" rIns="0" bIns="0" anchor="ctr" anchorCtr="0">
            <a:normAutofit/>
          </a:bodyPr>
          <a:lstStyle>
            <a:lvl1pPr algn="ctr"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806400" y="2509200"/>
            <a:ext cx="6854400" cy="3754800"/>
          </a:xfrm>
        </p:spPr>
        <p:txBody>
          <a:bodyPr anchor="ctr" anchorCtr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209600" y="1494000"/>
            <a:ext cx="6379200" cy="8208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91407" y="1398344"/>
            <a:ext cx="58380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200" y="408675"/>
            <a:ext cx="7887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microsoft.com/office/2007/relationships/hdphoto" Target="../media/image3.wdp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99A6-4B2E-41E6-A93E-D1DDE3D30EF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2DD53-9027-4615-B907-E29A383E52C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ang\office图表模板\背景素材2\02981\slid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63" t="10320" r="265" b="1906"/>
          <a:stretch>
            <a:fillRect/>
          </a:stretch>
        </p:blipFill>
        <p:spPr bwMode="auto">
          <a:xfrm>
            <a:off x="-34834" y="-43543"/>
            <a:ext cx="9187544" cy="691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39290" y="119013"/>
            <a:ext cx="8125448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44137" y="992460"/>
            <a:ext cx="8212184" cy="519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zh-CN" dirty="0" smtClean="0"/>
              <a:t>单击此处编辑母版文本样式</a:t>
            </a:r>
            <a:endParaRPr lang="zh-CN" altLang="zh-CN" dirty="0" smtClean="0"/>
          </a:p>
          <a:p>
            <a:pPr lvl="1"/>
            <a:r>
              <a:rPr lang="zh-CN" altLang="zh-CN" dirty="0" smtClean="0"/>
              <a:t>第二级</a:t>
            </a:r>
            <a:endParaRPr lang="zh-CN" altLang="zh-CN" dirty="0" smtClean="0"/>
          </a:p>
          <a:p>
            <a:pPr lvl="2"/>
            <a:r>
              <a:rPr lang="zh-CN" altLang="zh-CN" dirty="0" smtClean="0"/>
              <a:t>第三级</a:t>
            </a:r>
            <a:endParaRPr lang="zh-CN" altLang="zh-CN" dirty="0" smtClean="0"/>
          </a:p>
          <a:p>
            <a:pPr lvl="3"/>
            <a:r>
              <a:rPr lang="zh-CN" altLang="zh-CN" dirty="0" smtClean="0"/>
              <a:t>第四级</a:t>
            </a:r>
            <a:endParaRPr lang="zh-CN" altLang="zh-CN" dirty="0" smtClean="0"/>
          </a:p>
          <a:p>
            <a:pPr lvl="4"/>
            <a:r>
              <a:rPr lang="zh-CN" altLang="zh-CN" dirty="0" smtClean="0"/>
              <a:t>第五级</a:t>
            </a:r>
            <a:endParaRPr lang="zh-CN" altLang="zh-CN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396-D038-42D1-B183-3069D62222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8D983-97C2-4624-98F9-F9D6AE8A9B7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rgbClr val="963B22"/>
          </a:solidFill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spcBef>
          <a:spcPts val="1800"/>
        </a:spcBef>
        <a:spcAft>
          <a:spcPts val="0"/>
        </a:spcAft>
        <a:buClr>
          <a:srgbClr val="963B22"/>
        </a:buClr>
        <a:buSzPct val="60000"/>
        <a:buFont typeface="Wingdings" panose="05000000000000000000" pitchFamily="2" charset="2"/>
        <a:buChar char="l"/>
        <a:defRPr sz="2400" kern="1200" baseline="0">
          <a:solidFill>
            <a:schemeClr val="accent2"/>
          </a:solidFill>
          <a:latin typeface="+mn-ea"/>
          <a:ea typeface="+mn-ea"/>
          <a:cs typeface="+mn-cs"/>
        </a:defRPr>
      </a:lvl1pPr>
      <a:lvl2pPr marL="811530" indent="-271780" algn="just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tabLst>
          <a:tab pos="631825" algn="l"/>
        </a:tabLst>
        <a:defRPr sz="2000" kern="1200" baseline="0">
          <a:solidFill>
            <a:schemeClr val="accent2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2" name="Picture 3" descr="E:\other\办公软件\PPt\PPT模板研究院\01第一次作业\锐普PPT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37425" y="1196975"/>
            <a:ext cx="1308100" cy="360363"/>
          </a:xfrm>
          <a:prstGeom prst="rect">
            <a:avLst/>
          </a:prstGeom>
          <a:noFill/>
          <a:ln w="9525">
            <a:noFill/>
            <a:miter/>
          </a:ln>
        </p:spPr>
      </p:pic>
      <p:pic>
        <p:nvPicPr>
          <p:cNvPr id="30723" name="Picture 2" descr="C:\Documents and Settings\RLBXZ.HR\Application Data\Tencent\Users\20464918\QQ\WinTemp\RichOle\3{DNP(DP)}EY[3}8P[Z0JL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857250"/>
            <a:ext cx="528638" cy="514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24" name="任意多边形 8"/>
          <p:cNvSpPr/>
          <p:nvPr/>
        </p:nvSpPr>
        <p:spPr>
          <a:xfrm>
            <a:off x="414338" y="857250"/>
            <a:ext cx="144462" cy="5153025"/>
          </a:xfrm>
          <a:custGeom>
            <a:avLst/>
            <a:gdLst/>
            <a:ahLst/>
            <a:cxnLst>
              <a:cxn ang="0">
                <a:pos x="135297" y="0"/>
              </a:cxn>
              <a:cxn ang="0">
                <a:pos x="62345" y="270164"/>
              </a:cxn>
              <a:cxn ang="0">
                <a:pos x="114300" y="550718"/>
              </a:cxn>
              <a:cxn ang="0">
                <a:pos x="31172" y="904009"/>
              </a:cxn>
              <a:cxn ang="0">
                <a:pos x="114300" y="1174173"/>
              </a:cxn>
              <a:cxn ang="0">
                <a:pos x="41563" y="1517073"/>
              </a:cxn>
              <a:cxn ang="0">
                <a:pos x="93518" y="1766455"/>
              </a:cxn>
              <a:cxn ang="0">
                <a:pos x="31172" y="2119745"/>
              </a:cxn>
              <a:cxn ang="0">
                <a:pos x="145760" y="2389909"/>
              </a:cxn>
              <a:cxn ang="0">
                <a:pos x="41563" y="2763982"/>
              </a:cxn>
              <a:cxn ang="0">
                <a:pos x="93518" y="3117273"/>
              </a:cxn>
              <a:cxn ang="0">
                <a:pos x="10391" y="3439391"/>
              </a:cxn>
              <a:cxn ang="0">
                <a:pos x="83127" y="3730336"/>
              </a:cxn>
              <a:cxn ang="0">
                <a:pos x="0" y="4166755"/>
              </a:cxn>
              <a:cxn ang="0">
                <a:pos x="103909" y="4468091"/>
              </a:cxn>
              <a:cxn ang="0">
                <a:pos x="0" y="4862945"/>
              </a:cxn>
              <a:cxn ang="0">
                <a:pos x="114514" y="5153891"/>
              </a:cxn>
              <a:cxn ang="0">
                <a:pos x="135297" y="0"/>
              </a:cxn>
            </a:cxnLst>
            <a:pathLst>
              <a:path w="145760" h="5153891">
                <a:moveTo>
                  <a:pt x="135297" y="0"/>
                </a:moveTo>
                <a:lnTo>
                  <a:pt x="62345" y="270164"/>
                </a:lnTo>
                <a:lnTo>
                  <a:pt x="114300" y="550718"/>
                </a:lnTo>
                <a:lnTo>
                  <a:pt x="31172" y="904009"/>
                </a:lnTo>
                <a:lnTo>
                  <a:pt x="114300" y="1174173"/>
                </a:lnTo>
                <a:lnTo>
                  <a:pt x="41563" y="1517073"/>
                </a:lnTo>
                <a:lnTo>
                  <a:pt x="93518" y="1766455"/>
                </a:lnTo>
                <a:lnTo>
                  <a:pt x="31172" y="2119745"/>
                </a:lnTo>
                <a:lnTo>
                  <a:pt x="145760" y="2389909"/>
                </a:lnTo>
                <a:lnTo>
                  <a:pt x="41563" y="2763982"/>
                </a:lnTo>
                <a:lnTo>
                  <a:pt x="93518" y="3117273"/>
                </a:lnTo>
                <a:lnTo>
                  <a:pt x="10391" y="3439391"/>
                </a:lnTo>
                <a:lnTo>
                  <a:pt x="83127" y="3730336"/>
                </a:lnTo>
                <a:lnTo>
                  <a:pt x="0" y="4166755"/>
                </a:lnTo>
                <a:lnTo>
                  <a:pt x="103909" y="4468091"/>
                </a:lnTo>
                <a:lnTo>
                  <a:pt x="0" y="4862945"/>
                </a:lnTo>
                <a:cubicBezTo>
                  <a:pt x="27709" y="4956463"/>
                  <a:pt x="128656" y="5153891"/>
                  <a:pt x="114514" y="5153891"/>
                </a:cubicBezTo>
                <a:cubicBezTo>
                  <a:pt x="117978" y="3442855"/>
                  <a:pt x="121442" y="1721427"/>
                  <a:pt x="135297" y="0"/>
                </a:cubicBezTo>
                <a:close/>
              </a:path>
            </a:pathLst>
          </a:custGeom>
          <a:solidFill>
            <a:srgbClr val="F2F2F2"/>
          </a:solidFill>
          <a:ln w="25400">
            <a:noFill/>
          </a:ln>
        </p:spPr>
        <p:txBody>
          <a:bodyPr/>
          <a:p>
            <a:endParaRPr lang="zh-CN" altLang="en-US"/>
          </a:p>
        </p:txBody>
      </p:sp>
      <p:pic>
        <p:nvPicPr>
          <p:cNvPr id="30725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950"/>
            <a:ext cx="9144000" cy="5143500"/>
          </a:xfrm>
          <a:prstGeom prst="rect">
            <a:avLst/>
          </a:prstGeom>
          <a:noFill/>
          <a:ln w="9525">
            <a:noFill/>
            <a:miter/>
          </a:ln>
        </p:spPr>
      </p:pic>
      <p:sp>
        <p:nvSpPr>
          <p:cNvPr id="30726" name="矩形 3"/>
          <p:cNvSpPr/>
          <p:nvPr/>
        </p:nvSpPr>
        <p:spPr>
          <a:xfrm>
            <a:off x="2687320" y="2451735"/>
            <a:ext cx="4445000" cy="1647190"/>
          </a:xfrm>
          <a:prstGeom prst="rect">
            <a:avLst/>
          </a:prstGeom>
          <a:solidFill>
            <a:srgbClr val="595959">
              <a:alpha val="50000"/>
            </a:srgbClr>
          </a:solidFill>
          <a:ln w="25400">
            <a:noFill/>
            <a:miter/>
          </a:ln>
        </p:spPr>
        <p:txBody>
          <a:bodyPr anchor="ctr"/>
          <a:p>
            <a:pPr lvl="0" algn="ctr"/>
            <a:r>
              <a:rPr lang="zh-CN" sz="40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中国早期校园歌曲（1979-1994）</a:t>
            </a:r>
            <a:endParaRPr lang="zh-CN" sz="40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9" name="等腰三角形 6"/>
          <p:cNvSpPr/>
          <p:nvPr/>
        </p:nvSpPr>
        <p:spPr>
          <a:xfrm rot="5400000">
            <a:off x="4560888" y="3862388"/>
            <a:ext cx="485775" cy="190500"/>
          </a:xfrm>
          <a:prstGeom prst="triangle">
            <a:avLst>
              <a:gd name="adj" fmla="val 50000"/>
            </a:avLst>
          </a:prstGeom>
          <a:solidFill>
            <a:srgbClr val="E36C09">
              <a:alpha val="50000"/>
            </a:srgbClr>
          </a:solidFill>
          <a:ln w="25400">
            <a:noFill/>
            <a:miter/>
          </a:ln>
        </p:spPr>
        <p:txBody>
          <a:bodyPr anchor="ctr"/>
          <a:p>
            <a:pPr lvl="0" algn="ctr"/>
            <a:endParaRPr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80720" y="181610"/>
            <a:ext cx="2529840" cy="1333500"/>
          </a:xfrm>
        </p:spPr>
        <p:txBody>
          <a:bodyPr>
            <a:normAutofit/>
          </a:bodyPr>
          <a:lstStyle/>
          <a:p>
            <a:pPr algn="l"/>
            <a:r>
              <a:rPr 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校园歌曲</a:t>
            </a:r>
            <a:br>
              <a:rPr 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8150" y="1286510"/>
            <a:ext cx="8453755" cy="40081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4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校园歌曲，顾名思义，是广受学生喜爱，流行于校园，体现校园生活和学子心境或感受的创作，其或称为“校园民谣”、“现代民歌”、“乐府民风”等等。     </a:t>
            </a:r>
            <a:endParaRPr lang="zh-CN" altLang="en-US" sz="2400" b="1">
              <a:solidFill>
                <a:srgbClr val="963B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校园歌曲朝气蓬勃，极富有校园味道，毫无矫饰，完全是率真性情的流露，听起来十分感人，激励学子进步，它形象地反映出青年学子的生活，表现出年轻人的蓬勃朝气、青春活力以及他们那富有诗意的浪漫气息，其曲风总体来说朴实明快、积极向上，充满活力，深受人们的喜爱和传唱。</a:t>
            </a:r>
            <a:endParaRPr lang="zh-CN" altLang="en-US" sz="2400" b="1">
              <a:solidFill>
                <a:srgbClr val="963B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/>
          <p:nvPr/>
        </p:nvSpPr>
        <p:spPr>
          <a:xfrm>
            <a:off x="1734090" y="396239"/>
            <a:ext cx="5995988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68655" y="944880"/>
            <a:ext cx="7806690" cy="3888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朱逢博，</a:t>
            </a: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中</a:t>
            </a: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国著名歌唱表演艺术家，1937年4月生于山东济南。国家一级演员，享受国务院政府特殊津贴专家，有中国夜莺的美誉、中国新民歌之母的美誉，创建中国首个轻音乐团，是中国现代流行音乐的开山鼻祖。开创一代歌风，是华语乐坛具有开创性和标志性的人物。</a:t>
            </a: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      1979年朱逢博率先在内地将台湾的校园歌曲《橄榄树》、《踏浪》、《我的情诗》等一大批歌曲介绍到内地听众，受到人们的欢迎。她深情委婉的低吟浅唱，成为一道亮丽的风景。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朱逢博1980－1981年录制《我的情诗》、《轻问》两张台湾校园歌曲专辑。</a:t>
            </a:r>
            <a:b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endParaRPr lang="zh-CN" altLang="en-US" b="0" dirty="0" smtClean="0">
              <a:solidFill>
                <a:schemeClr val="tx1"/>
              </a:solidFill>
              <a:ea typeface="微软雅黑" panose="020B0503020204020204" pitchFamily="34" charset="-122"/>
              <a:cs typeface="+mn-cs"/>
            </a:endParaRPr>
          </a:p>
          <a:p>
            <a:pPr>
              <a:lnSpc>
                <a:spcPct val="130000"/>
              </a:lnSpc>
            </a:pP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905125" y="1861820"/>
            <a:ext cx="5315585" cy="3451225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</a:pPr>
            <a:br>
              <a:rPr 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</a:b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    </a:t>
            </a: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1980年朱逢博率先演唱内地作曲家谷建芬创作的《清晨，我们踏上小道》和《脚印》拉开了大陆校园歌曲的帷幕。</a:t>
            </a:r>
            <a:b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</a:t>
            </a:r>
            <a:br>
              <a: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endParaRPr lang="zh-CN" altLang="en-US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" y="1625600"/>
            <a:ext cx="2832735" cy="36061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/>
          <p:nvPr/>
        </p:nvSpPr>
        <p:spPr>
          <a:xfrm>
            <a:off x="1734090" y="396239"/>
            <a:ext cx="5995988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4" name="标题 3"/>
          <p:cNvSpPr/>
          <p:nvPr>
            <p:ph type="title"/>
          </p:nvPr>
        </p:nvSpPr>
        <p:spPr>
          <a:xfrm>
            <a:off x="937895" y="45085"/>
            <a:ext cx="7400925" cy="5297805"/>
          </a:xfrm>
        </p:spPr>
        <p:txBody>
          <a:bodyPr>
            <a:normAutofit/>
          </a:bodyPr>
          <a:p>
            <a:pPr algn="l">
              <a:lnSpc>
                <a:spcPct val="170000"/>
              </a:lnSpc>
            </a:pPr>
            <a:r>
              <a:rPr lang="en-US" altLang="zh-CN" sz="2400"/>
              <a:t>       </a:t>
            </a:r>
            <a:r>
              <a:rPr lang="zh-CN" altLang="en-US" sz="2000" b="0" dirty="0" smtClean="0">
                <a:solidFill>
                  <a:schemeClr val="tx1"/>
                </a:solidFill>
                <a:ea typeface="微软雅黑" panose="020B0503020204020204" pitchFamily="34" charset="-122"/>
                <a:cs typeface="+mn-cs"/>
              </a:rPr>
              <a:t>朱逢博的音色甜美、圆润、亮丽、吐字清晰。她歌唱保留了很多传统民歌唱法的精华，又借鉴了艺术歌唱的发声方法，为了进一步提高中国民族民间的演唱方法，她领先进行了艰苦尝试和探索，获得了可喜的成就，她掌握了西洋传统发声和中国戏曲演唱的混合共鸣，解决了真假声的结合，其高音区极具特色，清丽、空灵、干净、透明，有着独特的风格，具有与众不同的韵味，辨识度很高。她不仅擅长演唱中国民族风格的歌曲，而且也擅于掌握各种外国歌曲的风格。</a:t>
            </a:r>
            <a:br>
              <a:rPr lang="zh-CN" altLang="en-US" sz="2000" b="0" dirty="0" smtClean="0">
                <a:solidFill>
                  <a:schemeClr val="tx1"/>
                </a:solidFill>
                <a:ea typeface="微软雅黑" panose="020B0503020204020204" pitchFamily="34" charset="-122"/>
                <a:cs typeface="+mn-cs"/>
              </a:rPr>
            </a:br>
            <a:endParaRPr lang="zh-CN" altLang="en-US" sz="2000" b="0" dirty="0" smtClean="0">
              <a:solidFill>
                <a:schemeClr val="tx1"/>
              </a:solidFill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9475" y="797560"/>
            <a:ext cx="6888480" cy="5123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歌唱家王洁实和谢莉斯 </a:t>
            </a:r>
            <a:endParaRPr lang="zh-CN" altLang="en-US" sz="2800" b="1">
              <a:solidFill>
                <a:srgbClr val="963B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王洁实、谢莉斯是我国著名歌唱家，中国电影乐团国家一级演员，享受国务院专家待遇。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王洁实、谢莉斯合作于1978年，通过刻苦钻研后，努力创新形成了自己的演唱风格，他们用校园歌曲的方式首先向中国歌坛介绍并展示了"通俗"唱法，并演唱了许多优秀的创作作品。他们演唱过的歌曲像《校园的早晨》、《笑比哭好》、《外婆的澎湖湾》、 《乡间的小路》、《九九艳阳天》、《龙船调》、《花儿为什么这样红》、等歌曲至今还在广为流传，深深影响了三代人，他们把人类对明天美好的期盼和憧憬，用歌声传颂世人。</a:t>
            </a:r>
            <a:endParaRPr lang="zh-CN" altLang="en-US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zh-CN" altLang="en-US" b="1">
              <a:solidFill>
                <a:srgbClr val="963B2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26110" y="1077595"/>
            <a:ext cx="7891145" cy="2236470"/>
          </a:xfrm>
        </p:spPr>
        <p:txBody>
          <a:bodyPr>
            <a:normAutofit/>
          </a:bodyPr>
          <a:lstStyle/>
          <a:p>
            <a:pPr algn="l"/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2" name="标题 2"/>
          <p:cNvSpPr/>
          <p:nvPr/>
        </p:nvSpPr>
        <p:spPr>
          <a:xfrm>
            <a:off x="1734090" y="396239"/>
            <a:ext cx="5995988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963B22"/>
                </a:solidFill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022350" y="598805"/>
            <a:ext cx="7894320" cy="1610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《校园的早晨》</a:t>
            </a: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是一首校园歌曲，由著名作曲家谷建芬作曲、诗人高枫作词，创作灵感源于辽宁大学，在二十世纪八十年代曾经风靡一时。</a:t>
            </a:r>
            <a:endParaRPr lang="zh-CN" altLang="en-US" sz="18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50240" y="2545080"/>
            <a:ext cx="760603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800" dirty="0" smtClean="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传唱度较高的优秀校园歌曲还有</a:t>
            </a: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《金梭和银梭》《小道》《脚印》《卖汤圆》</a:t>
            </a: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《洁白的羽毛寄深情》</a:t>
            </a:r>
            <a:b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</a:br>
            <a:r>
              <a:rPr lang="zh-CN" altLang="en-US" sz="2800" b="1">
                <a:solidFill>
                  <a:srgbClr val="963B2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《白兰鸽》《如果》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7565" y="396240"/>
            <a:ext cx="6892925" cy="3794760"/>
          </a:xfrm>
        </p:spPr>
        <p:txBody>
          <a:bodyPr>
            <a:normAutofit/>
          </a:bodyPr>
          <a:lstStyle/>
          <a:p>
            <a:pPr algn="l"/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endParaRPr lang="zh-CN" altLang="en-US" dirty="0">
              <a:latin typeface="+mj-lt"/>
              <a:ea typeface="+mj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7565" y="396240"/>
            <a:ext cx="6892925" cy="3794760"/>
          </a:xfrm>
        </p:spPr>
        <p:txBody>
          <a:bodyPr>
            <a:normAutofit/>
          </a:bodyPr>
          <a:lstStyle/>
          <a:p>
            <a:pPr algn="l"/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02000" y="-1648460"/>
            <a:ext cx="2540000" cy="101555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沈小岑，1957年出生于上海。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八十年代著名歌星，参加1984年春节联欢晚会被大家熟知。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1989年，获得中国第一届金唱片奖，中国著名歌手，国家一级演员。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她幼年便喜欢唱歌跳舞，高中毕业后分配到上海房地局当了一名建筑工人。工作之余坚持学习音乐，并拜著名声乐家廖一鸣为师，学到了正统的意大利咽声唱法。这为她日后的歌唱生涯打下了坚实的基础。1978年，沈小岑考入上海芭蕾舞团合唱队，并在1980年一次组台演出中以一曲《洁白的羽毛寄深情》技惊四座，一举成名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1982年，沈小岑应邀到广州录制个人首张专集，发行量直逼200万张。这在当年实属罕见，其中一首《请到天涯海角来》广受欢迎，成了她的代表作。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1984年，中央电视台春节联欢晚会上演唱歌曲《喜迎新春》《请到天涯海角来》《妈妈教我一支歌》火遍大江南北。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上世纪九十年代初期，沈小岑留学澳洲。在崭新的舞台上她继续着歌唱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7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p="http://schemas.openxmlformats.org/presentationml/2006/main">
  <p:tag name="KSO_WM_TEMPLATE_CATEGORY" val="custom"/>
  <p:tag name="KSO_WM_TEMPLATE_INDEX" val="126"/>
  <p:tag name="KSO_WM_TAG_VERSION" val="1.0"/>
  <p:tag name="KSO_WM_SLIDE_ID" val="custom126_12"/>
  <p:tag name="KSO_WM_SLIDE_INDEX" val="12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26"/>
  <p:tag name="KSO_WM_UNIT_TYPE" val="a"/>
  <p:tag name="KSO_WM_UNIT_INDEX" val="1"/>
  <p:tag name="KSO_WM_UNIT_ID" val="custom126_12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76PPBG">
  <a:themeElements>
    <a:clrScheme name="126">
      <a:dk1>
        <a:srgbClr val="47494B"/>
      </a:dk1>
      <a:lt1>
        <a:srgbClr val="FFFFFF"/>
      </a:lt1>
      <a:dk2>
        <a:srgbClr val="454749"/>
      </a:dk2>
      <a:lt2>
        <a:srgbClr val="FFFFFF"/>
      </a:lt2>
      <a:accent1>
        <a:srgbClr val="A67653"/>
      </a:accent1>
      <a:accent2>
        <a:srgbClr val="876D5F"/>
      </a:accent2>
      <a:accent3>
        <a:srgbClr val="C7645E"/>
      </a:accent3>
      <a:accent4>
        <a:srgbClr val="AE8BA0"/>
      </a:accent4>
      <a:accent5>
        <a:srgbClr val="84ADE4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39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1504</Words>
  <Application>WPS 演示</Application>
  <PresentationFormat>全屏显示(4:3)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黑体</vt:lpstr>
      <vt:lpstr>Broadway BT</vt:lpstr>
      <vt:lpstr>汉仪丫丫体简</vt:lpstr>
      <vt:lpstr>Verdana</vt:lpstr>
      <vt:lpstr>楷体</vt:lpstr>
      <vt:lpstr>Calibri</vt:lpstr>
      <vt:lpstr>Arial Unicode MS</vt:lpstr>
      <vt:lpstr>Gabriola</vt:lpstr>
      <vt:lpstr>Office 主题</vt:lpstr>
      <vt:lpstr>A000120140530A76PPBG</vt:lpstr>
      <vt:lpstr>PowerPoint 演示文稿</vt:lpstr>
      <vt:lpstr>校园歌曲 </vt:lpstr>
      <vt:lpstr>PowerPoint 演示文稿</vt:lpstr>
      <vt:lpstr>         1980年朱逢博率先演唱内地作曲家谷建芬创作的《清晨，我们踏上小道》和《脚印》拉开了大陆校园歌曲的帷幕。     </vt:lpstr>
      <vt:lpstr>       朱逢博的音色甜美、圆润、亮丽、吐字清晰。她歌唱保留了很多传统民歌唱法的精华，又借鉴了艺术歌唱的发声方法，为了进一步提高中国民族民间的演唱方法，她领先进行了艰苦尝试和探索，获得了可喜的成就，她掌握了西洋传统发声和中国戏曲演唱的混合共鸣，解决了真假声的结合，其高音区极具特色，清丽、空灵、干净、透明，有着独特的风格，具有与众不同的韵味，辨识度很高。她不仅擅长演唱中国民族风格的歌曲，而且也擅于掌握各种外国歌曲的风格。 </vt:lpstr>
      <vt:lpstr>PowerPoint 演示文稿</vt:lpstr>
      <vt:lpstr>  </vt:lpstr>
      <vt:lpstr>  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台湾流行音乐</dc:title>
  <dc:creator>Administrator</dc:creator>
  <cp:lastModifiedBy>Administrator</cp:lastModifiedBy>
  <cp:revision>34</cp:revision>
  <dcterms:created xsi:type="dcterms:W3CDTF">2016-04-05T00:14:00Z</dcterms:created>
  <dcterms:modified xsi:type="dcterms:W3CDTF">2020-06-19T08:07:29Z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