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3"/>
    <p:sldId id="268" r:id="rId4"/>
    <p:sldId id="269" r:id="rId5"/>
    <p:sldId id="283" r:id="rId6"/>
    <p:sldId id="267" r:id="rId7"/>
    <p:sldId id="262" r:id="rId8"/>
    <p:sldId id="259" r:id="rId9"/>
    <p:sldId id="266" r:id="rId10"/>
    <p:sldId id="263" r:id="rId11"/>
    <p:sldId id="284" r:id="rId12"/>
    <p:sldId id="286" r:id="rId13"/>
    <p:sldId id="285" r:id="rId14"/>
    <p:sldId id="257" r:id="rId15"/>
    <p:sldId id="260" r:id="rId16"/>
    <p:sldId id="261" r:id="rId17"/>
    <p:sldId id="258" r:id="rId18"/>
    <p:sldId id="270" r:id="rId19"/>
    <p:sldId id="271" r:id="rId20"/>
    <p:sldId id="287" r:id="rId21"/>
    <p:sldId id="282"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png"/><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4.png"/><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37.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9.png"/><Relationship Id="rId1" Type="http://schemas.openxmlformats.org/officeDocument/2006/relationships/image" Target="../media/image38.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0.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2.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3" descr="E:\other\办公软件\PPt\PPT模板研究院\01第一次作业\锐普PPT.jpg"/>
          <p:cNvPicPr>
            <a:picLocks noChangeAspect="1"/>
          </p:cNvPicPr>
          <p:nvPr/>
        </p:nvPicPr>
        <p:blipFill>
          <a:blip r:embed="rId1">
            <a:clrChange>
              <a:clrFrom>
                <a:srgbClr val="FDFDFD"/>
              </a:clrFrom>
              <a:clrTo>
                <a:srgbClr val="FDFDFD">
                  <a:alpha val="0"/>
                </a:srgbClr>
              </a:clrTo>
            </a:clrChange>
          </a:blip>
          <a:stretch>
            <a:fillRect/>
          </a:stretch>
        </p:blipFill>
        <p:spPr>
          <a:xfrm>
            <a:off x="9783233" y="452967"/>
            <a:ext cx="1744133" cy="480484"/>
          </a:xfrm>
          <a:prstGeom prst="rect">
            <a:avLst/>
          </a:prstGeom>
          <a:noFill/>
          <a:ln w="9525">
            <a:noFill/>
            <a:miter/>
          </a:ln>
        </p:spPr>
      </p:pic>
      <p:pic>
        <p:nvPicPr>
          <p:cNvPr id="30723" name="Picture 2" descr="C:\Documents and Settings\RLBXZ.HR\Application Data\Tencent\Users\20464918\QQ\WinTemp\RichOle\3{DNP(DP)}EY[3}8P[Z0JLX.jpg"/>
          <p:cNvPicPr>
            <a:picLocks noChangeAspect="1"/>
          </p:cNvPicPr>
          <p:nvPr/>
        </p:nvPicPr>
        <p:blipFill>
          <a:blip r:embed="rId2"/>
          <a:stretch>
            <a:fillRect/>
          </a:stretch>
        </p:blipFill>
        <p:spPr>
          <a:xfrm>
            <a:off x="-4233" y="0"/>
            <a:ext cx="704851" cy="6858000"/>
          </a:xfrm>
          <a:prstGeom prst="rect">
            <a:avLst/>
          </a:prstGeom>
          <a:noFill/>
          <a:ln w="9525">
            <a:noFill/>
            <a:miter/>
          </a:ln>
        </p:spPr>
      </p:pic>
      <p:sp>
        <p:nvSpPr>
          <p:cNvPr id="30724" name="任意多边形 8"/>
          <p:cNvSpPr/>
          <p:nvPr/>
        </p:nvSpPr>
        <p:spPr>
          <a:xfrm>
            <a:off x="552451" y="0"/>
            <a:ext cx="192616" cy="6870700"/>
          </a:xfrm>
          <a:custGeom>
            <a:avLst/>
            <a:gdLst/>
            <a:ahLst/>
            <a:cxnLst>
              <a:cxn ang="0">
                <a:pos x="135297" y="0"/>
              </a:cxn>
              <a:cxn ang="0">
                <a:pos x="62345" y="270164"/>
              </a:cxn>
              <a:cxn ang="0">
                <a:pos x="114300" y="550718"/>
              </a:cxn>
              <a:cxn ang="0">
                <a:pos x="31172" y="904009"/>
              </a:cxn>
              <a:cxn ang="0">
                <a:pos x="114300" y="1174173"/>
              </a:cxn>
              <a:cxn ang="0">
                <a:pos x="41563" y="1517073"/>
              </a:cxn>
              <a:cxn ang="0">
                <a:pos x="93518" y="1766455"/>
              </a:cxn>
              <a:cxn ang="0">
                <a:pos x="31172" y="2119745"/>
              </a:cxn>
              <a:cxn ang="0">
                <a:pos x="145760" y="2389909"/>
              </a:cxn>
              <a:cxn ang="0">
                <a:pos x="41563" y="2763982"/>
              </a:cxn>
              <a:cxn ang="0">
                <a:pos x="93518" y="3117273"/>
              </a:cxn>
              <a:cxn ang="0">
                <a:pos x="10391" y="3439391"/>
              </a:cxn>
              <a:cxn ang="0">
                <a:pos x="83127" y="3730336"/>
              </a:cxn>
              <a:cxn ang="0">
                <a:pos x="0" y="4166755"/>
              </a:cxn>
              <a:cxn ang="0">
                <a:pos x="103909" y="4468091"/>
              </a:cxn>
              <a:cxn ang="0">
                <a:pos x="0" y="4862945"/>
              </a:cxn>
              <a:cxn ang="0">
                <a:pos x="114514" y="5153891"/>
              </a:cxn>
              <a:cxn ang="0">
                <a:pos x="135297" y="0"/>
              </a:cxn>
            </a:cxnLst>
            <a:pathLst>
              <a:path w="145760" h="5153891">
                <a:moveTo>
                  <a:pt x="135297" y="0"/>
                </a:moveTo>
                <a:lnTo>
                  <a:pt x="62345" y="270164"/>
                </a:lnTo>
                <a:lnTo>
                  <a:pt x="114300" y="550718"/>
                </a:lnTo>
                <a:lnTo>
                  <a:pt x="31172" y="904009"/>
                </a:lnTo>
                <a:lnTo>
                  <a:pt x="114300" y="1174173"/>
                </a:lnTo>
                <a:lnTo>
                  <a:pt x="41563" y="1517073"/>
                </a:lnTo>
                <a:lnTo>
                  <a:pt x="93518" y="1766455"/>
                </a:lnTo>
                <a:lnTo>
                  <a:pt x="31172" y="2119745"/>
                </a:lnTo>
                <a:lnTo>
                  <a:pt x="145760" y="2389909"/>
                </a:lnTo>
                <a:lnTo>
                  <a:pt x="41563" y="2763982"/>
                </a:lnTo>
                <a:lnTo>
                  <a:pt x="93518" y="3117273"/>
                </a:lnTo>
                <a:lnTo>
                  <a:pt x="10391" y="3439391"/>
                </a:lnTo>
                <a:lnTo>
                  <a:pt x="83127" y="3730336"/>
                </a:lnTo>
                <a:lnTo>
                  <a:pt x="0" y="4166755"/>
                </a:lnTo>
                <a:lnTo>
                  <a:pt x="103909" y="4468091"/>
                </a:lnTo>
                <a:lnTo>
                  <a:pt x="0" y="4862945"/>
                </a:lnTo>
                <a:cubicBezTo>
                  <a:pt x="27709" y="4956463"/>
                  <a:pt x="128656" y="5153891"/>
                  <a:pt x="114514" y="5153891"/>
                </a:cubicBezTo>
                <a:cubicBezTo>
                  <a:pt x="117978" y="3442855"/>
                  <a:pt x="121442" y="1721427"/>
                  <a:pt x="135297" y="0"/>
                </a:cubicBezTo>
                <a:close/>
              </a:path>
            </a:pathLst>
          </a:custGeom>
          <a:solidFill>
            <a:srgbClr val="F2F2F2"/>
          </a:solidFill>
          <a:ln w="25400">
            <a:noFill/>
          </a:ln>
        </p:spPr>
        <p:txBody>
          <a:bodyPr/>
          <a:p>
            <a:endParaRPr lang="zh-CN" altLang="en-US" sz="2400"/>
          </a:p>
        </p:txBody>
      </p:sp>
      <p:pic>
        <p:nvPicPr>
          <p:cNvPr id="30725" name="图片 8"/>
          <p:cNvPicPr>
            <a:picLocks noChangeAspect="1"/>
          </p:cNvPicPr>
          <p:nvPr/>
        </p:nvPicPr>
        <p:blipFill>
          <a:blip r:embed="rId3"/>
          <a:stretch>
            <a:fillRect/>
          </a:stretch>
        </p:blipFill>
        <p:spPr>
          <a:xfrm>
            <a:off x="0" y="16933"/>
            <a:ext cx="12192000" cy="6858000"/>
          </a:xfrm>
          <a:prstGeom prst="rect">
            <a:avLst/>
          </a:prstGeom>
          <a:noFill/>
          <a:ln w="9525">
            <a:noFill/>
            <a:miter/>
          </a:ln>
        </p:spPr>
      </p:pic>
      <p:sp>
        <p:nvSpPr>
          <p:cNvPr id="30726" name="矩形 3"/>
          <p:cNvSpPr/>
          <p:nvPr/>
        </p:nvSpPr>
        <p:spPr>
          <a:xfrm>
            <a:off x="3407833" y="2429933"/>
            <a:ext cx="5926667" cy="1363133"/>
          </a:xfrm>
          <a:prstGeom prst="rect">
            <a:avLst/>
          </a:prstGeom>
          <a:solidFill>
            <a:srgbClr val="595959">
              <a:alpha val="50000"/>
            </a:srgbClr>
          </a:solidFill>
          <a:ln w="25400">
            <a:noFill/>
            <a:miter/>
          </a:ln>
        </p:spPr>
        <p:txBody>
          <a:bodyPr anchor="ctr"/>
          <a:p>
            <a:pPr lvl="0" algn="ctr"/>
            <a:r>
              <a:rPr lang="zh-CN" sz="3200">
                <a:solidFill>
                  <a:srgbClr val="FFFFFF"/>
                </a:solidFill>
                <a:latin typeface="微软雅黑" pitchFamily="2" charset="-122"/>
                <a:ea typeface="微软雅黑" pitchFamily="2" charset="-122"/>
                <a:sym typeface="微软雅黑" pitchFamily="2" charset="-122"/>
              </a:rPr>
              <a:t>中国近现代音乐家</a:t>
            </a:r>
            <a:endParaRPr lang="zh-CN" sz="3200">
              <a:solidFill>
                <a:srgbClr val="FFFFFF"/>
              </a:solidFill>
              <a:latin typeface="微软雅黑" pitchFamily="2" charset="-122"/>
              <a:ea typeface="微软雅黑" pitchFamily="2" charset="-122"/>
              <a:sym typeface="微软雅黑" pitchFamily="2" charset="-122"/>
            </a:endParaRPr>
          </a:p>
        </p:txBody>
      </p:sp>
      <p:sp>
        <p:nvSpPr>
          <p:cNvPr id="30729" name="等腰三角形 6"/>
          <p:cNvSpPr/>
          <p:nvPr/>
        </p:nvSpPr>
        <p:spPr>
          <a:xfrm rot="5400000">
            <a:off x="6081184" y="4006851"/>
            <a:ext cx="647700" cy="254000"/>
          </a:xfrm>
          <a:prstGeom prst="triangle">
            <a:avLst>
              <a:gd name="adj" fmla="val 50000"/>
            </a:avLst>
          </a:prstGeom>
          <a:solidFill>
            <a:srgbClr val="E36C09">
              <a:alpha val="50000"/>
            </a:srgbClr>
          </a:solidFill>
          <a:ln w="25400">
            <a:noFill/>
            <a:miter/>
          </a:ln>
        </p:spPr>
        <p:txBody>
          <a:bodyPr anchor="ctr"/>
          <a:p>
            <a:pPr lvl="0" algn="ctr"/>
            <a:endParaRPr sz="2400">
              <a:solidFill>
                <a:srgbClr val="FFFFFF"/>
              </a:solidFill>
              <a:latin typeface="微软雅黑" pitchFamily="2" charset="-122"/>
              <a:ea typeface="微软雅黑" pitchFamily="2" charset="-122"/>
              <a:sym typeface="微软雅黑"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Picture 2" descr="C:\Documents and Settings\RLBXZ.HR\Application Data\Tencent\Users\20464918\QQ\WinTemp\RichOle\3{DNP(DP)}EY[3}8P[Z0JLX.jpg"/>
          <p:cNvPicPr>
            <a:picLocks noChangeAspect="1"/>
          </p:cNvPicPr>
          <p:nvPr/>
        </p:nvPicPr>
        <p:blipFill>
          <a:blip r:embed="rId1"/>
          <a:stretch>
            <a:fillRect/>
          </a:stretch>
        </p:blipFill>
        <p:spPr>
          <a:xfrm>
            <a:off x="-4233" y="0"/>
            <a:ext cx="704851" cy="6858000"/>
          </a:xfrm>
          <a:prstGeom prst="rect">
            <a:avLst/>
          </a:prstGeom>
          <a:noFill/>
          <a:ln w="9525">
            <a:noFill/>
            <a:miter/>
          </a:ln>
        </p:spPr>
      </p:pic>
      <p:sp>
        <p:nvSpPr>
          <p:cNvPr id="31746" name="任意多边形 8"/>
          <p:cNvSpPr/>
          <p:nvPr/>
        </p:nvSpPr>
        <p:spPr>
          <a:xfrm>
            <a:off x="552451" y="0"/>
            <a:ext cx="192616" cy="6870700"/>
          </a:xfrm>
          <a:custGeom>
            <a:avLst/>
            <a:gdLst/>
            <a:ahLst/>
            <a:cxnLst>
              <a:cxn ang="0">
                <a:pos x="135297" y="0"/>
              </a:cxn>
              <a:cxn ang="0">
                <a:pos x="62345" y="270164"/>
              </a:cxn>
              <a:cxn ang="0">
                <a:pos x="114300" y="550718"/>
              </a:cxn>
              <a:cxn ang="0">
                <a:pos x="31172" y="904009"/>
              </a:cxn>
              <a:cxn ang="0">
                <a:pos x="114300" y="1174173"/>
              </a:cxn>
              <a:cxn ang="0">
                <a:pos x="41563" y="1517073"/>
              </a:cxn>
              <a:cxn ang="0">
                <a:pos x="93518" y="1766455"/>
              </a:cxn>
              <a:cxn ang="0">
                <a:pos x="31172" y="2119745"/>
              </a:cxn>
              <a:cxn ang="0">
                <a:pos x="145760" y="2389909"/>
              </a:cxn>
              <a:cxn ang="0">
                <a:pos x="41563" y="2763982"/>
              </a:cxn>
              <a:cxn ang="0">
                <a:pos x="93518" y="3117273"/>
              </a:cxn>
              <a:cxn ang="0">
                <a:pos x="10391" y="3439391"/>
              </a:cxn>
              <a:cxn ang="0">
                <a:pos x="83127" y="3730336"/>
              </a:cxn>
              <a:cxn ang="0">
                <a:pos x="0" y="4166755"/>
              </a:cxn>
              <a:cxn ang="0">
                <a:pos x="103909" y="4468091"/>
              </a:cxn>
              <a:cxn ang="0">
                <a:pos x="0" y="4862945"/>
              </a:cxn>
              <a:cxn ang="0">
                <a:pos x="114514" y="5153891"/>
              </a:cxn>
              <a:cxn ang="0">
                <a:pos x="135297" y="0"/>
              </a:cxn>
            </a:cxnLst>
            <a:pathLst>
              <a:path w="145760" h="5153891">
                <a:moveTo>
                  <a:pt x="135297" y="0"/>
                </a:moveTo>
                <a:lnTo>
                  <a:pt x="62345" y="270164"/>
                </a:lnTo>
                <a:lnTo>
                  <a:pt x="114300" y="550718"/>
                </a:lnTo>
                <a:lnTo>
                  <a:pt x="31172" y="904009"/>
                </a:lnTo>
                <a:lnTo>
                  <a:pt x="114300" y="1174173"/>
                </a:lnTo>
                <a:lnTo>
                  <a:pt x="41563" y="1517073"/>
                </a:lnTo>
                <a:lnTo>
                  <a:pt x="93518" y="1766455"/>
                </a:lnTo>
                <a:lnTo>
                  <a:pt x="31172" y="2119745"/>
                </a:lnTo>
                <a:lnTo>
                  <a:pt x="145760" y="2389909"/>
                </a:lnTo>
                <a:lnTo>
                  <a:pt x="41563" y="2763982"/>
                </a:lnTo>
                <a:lnTo>
                  <a:pt x="93518" y="3117273"/>
                </a:lnTo>
                <a:lnTo>
                  <a:pt x="10391" y="3439391"/>
                </a:lnTo>
                <a:lnTo>
                  <a:pt x="83127" y="3730336"/>
                </a:lnTo>
                <a:lnTo>
                  <a:pt x="0" y="4166755"/>
                </a:lnTo>
                <a:lnTo>
                  <a:pt x="103909" y="4468091"/>
                </a:lnTo>
                <a:lnTo>
                  <a:pt x="0" y="4862945"/>
                </a:lnTo>
                <a:cubicBezTo>
                  <a:pt x="27709" y="4956463"/>
                  <a:pt x="128656" y="5153891"/>
                  <a:pt x="114514" y="5153891"/>
                </a:cubicBezTo>
                <a:cubicBezTo>
                  <a:pt x="117978" y="3442855"/>
                  <a:pt x="121442" y="1721427"/>
                  <a:pt x="135297" y="0"/>
                </a:cubicBezTo>
                <a:close/>
              </a:path>
            </a:pathLst>
          </a:custGeom>
          <a:solidFill>
            <a:srgbClr val="F2F2F2"/>
          </a:solidFill>
          <a:ln w="25400">
            <a:noFill/>
          </a:ln>
        </p:spPr>
        <p:txBody>
          <a:bodyPr/>
          <a:p>
            <a:endParaRPr lang="zh-CN" altLang="en-US" sz="2400"/>
          </a:p>
        </p:txBody>
      </p:sp>
      <p:sp>
        <p:nvSpPr>
          <p:cNvPr id="30728" name="矩形 5"/>
          <p:cNvSpPr/>
          <p:nvPr/>
        </p:nvSpPr>
        <p:spPr>
          <a:xfrm>
            <a:off x="868680" y="182880"/>
            <a:ext cx="2870200" cy="670984"/>
          </a:xfrm>
          <a:prstGeom prst="rect">
            <a:avLst/>
          </a:prstGeom>
          <a:solidFill>
            <a:srgbClr val="E36C09">
              <a:alpha val="50000"/>
            </a:srgbClr>
          </a:solidFill>
          <a:ln w="25400">
            <a:noFill/>
            <a:miter/>
          </a:ln>
        </p:spPr>
        <p:txBody>
          <a:bodyPr anchor="ctr"/>
          <a:p>
            <a:pPr lvl="0" algn="ctr"/>
            <a:r>
              <a:rPr lang="zh-CN" sz="2400">
                <a:solidFill>
                  <a:srgbClr val="FFFFFF"/>
                </a:solidFill>
                <a:latin typeface="微软雅黑" pitchFamily="2" charset="-122"/>
                <a:ea typeface="微软雅黑" pitchFamily="2" charset="-122"/>
                <a:sym typeface="微软雅黑" pitchFamily="2" charset="-122"/>
              </a:rPr>
              <a:t>学堂乐歌</a:t>
            </a:r>
            <a:endParaRPr lang="zh-CN" sz="2400">
              <a:solidFill>
                <a:srgbClr val="FFFFFF"/>
              </a:solidFill>
              <a:latin typeface="微软雅黑" pitchFamily="2" charset="-122"/>
              <a:ea typeface="微软雅黑" pitchFamily="2" charset="-122"/>
              <a:sym typeface="微软雅黑" pitchFamily="2" charset="-122"/>
            </a:endParaRPr>
          </a:p>
        </p:txBody>
      </p:sp>
      <p:sp>
        <p:nvSpPr>
          <p:cNvPr id="2" name="文本框 1"/>
          <p:cNvSpPr txBox="1"/>
          <p:nvPr/>
        </p:nvSpPr>
        <p:spPr>
          <a:xfrm>
            <a:off x="772160" y="1019810"/>
            <a:ext cx="11271250" cy="6065520"/>
          </a:xfrm>
          <a:prstGeom prst="rect">
            <a:avLst/>
          </a:prstGeom>
          <a:noFill/>
        </p:spPr>
        <p:txBody>
          <a:bodyPr wrap="square" rtlCol="0" anchor="t">
            <a:spAutoFit/>
          </a:bodyPr>
          <a:p>
            <a:r>
              <a:rPr lang="zh-CN" altLang="en-US" sz="2800">
                <a:sym typeface="+mn-ea"/>
              </a:rPr>
              <a:t>我们所指的学堂乐歌，是二十世纪初到三十年代的校园歌曲。学堂乐歌从创始到现在已将近一百年，是我国音乐史上一次具有启蒙意义的音乐运动。</a:t>
            </a:r>
            <a:endParaRPr lang="zh-CN" altLang="en-US" sz="2800">
              <a:sym typeface="+mn-ea"/>
            </a:endParaRPr>
          </a:p>
          <a:p>
            <a:endParaRPr lang="zh-CN" altLang="en-US" sz="2800">
              <a:sym typeface="+mn-ea"/>
            </a:endParaRPr>
          </a:p>
          <a:p>
            <a:r>
              <a:rPr lang="zh-CN" altLang="en-US" sz="2800"/>
              <a:t>1902年，在废除科举制度办新学堂的背景下，新兴学堂开办了音乐课，当然，那时的音乐课程内容单纯，主要是教唱学堂乐歌。</a:t>
            </a:r>
            <a:endParaRPr lang="zh-CN" altLang="en-US" sz="2800"/>
          </a:p>
          <a:p>
            <a:endParaRPr lang="zh-CN" altLang="en-US" sz="2800"/>
          </a:p>
          <a:p>
            <a:r>
              <a:rPr lang="zh-CN" altLang="en-US" sz="2800"/>
              <a:t>学堂乐歌的创作主要是据现有曲调以填新词，曲调大多选自日本和欧美歌调，以中国传统曲调填词的乐歌为数不多，自创曲则更少。其歌词内容主要反映富国强兵，抵御外侮的爱国思想、宣传女子自强、男女平等的女权思想、宣传资产阶级民主、学习科学文明的思想以及许多专门向少年儿童进行思想和知识教育的歌曲，学堂乐歌早期创作中也夹杂有忠君尊孔和狭隘民族主义思想。</a:t>
            </a:r>
            <a:endParaRPr lang="zh-CN" altLang="en-US" sz="2800"/>
          </a:p>
          <a:p>
            <a:r>
              <a:rPr lang="zh-CN" altLang="en-US" sz="2800"/>
              <a:t>  </a:t>
            </a:r>
            <a:endParaRPr lang="zh-CN" alt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Picture 2" descr="C:\Documents and Settings\RLBXZ.HR\Application Data\Tencent\Users\20464918\QQ\WinTemp\RichOle\3{DNP(DP)}EY[3}8P[Z0JLX.jpg"/>
          <p:cNvPicPr>
            <a:picLocks noChangeAspect="1"/>
          </p:cNvPicPr>
          <p:nvPr/>
        </p:nvPicPr>
        <p:blipFill>
          <a:blip r:embed="rId1"/>
          <a:stretch>
            <a:fillRect/>
          </a:stretch>
        </p:blipFill>
        <p:spPr>
          <a:xfrm>
            <a:off x="-4233" y="0"/>
            <a:ext cx="704851" cy="6858000"/>
          </a:xfrm>
          <a:prstGeom prst="rect">
            <a:avLst/>
          </a:prstGeom>
          <a:noFill/>
          <a:ln w="9525">
            <a:noFill/>
            <a:miter/>
          </a:ln>
        </p:spPr>
      </p:pic>
      <p:sp>
        <p:nvSpPr>
          <p:cNvPr id="31746" name="任意多边形 8"/>
          <p:cNvSpPr/>
          <p:nvPr/>
        </p:nvSpPr>
        <p:spPr>
          <a:xfrm>
            <a:off x="552451" y="0"/>
            <a:ext cx="192616" cy="6870700"/>
          </a:xfrm>
          <a:custGeom>
            <a:avLst/>
            <a:gdLst/>
            <a:ahLst/>
            <a:cxnLst>
              <a:cxn ang="0">
                <a:pos x="135297" y="0"/>
              </a:cxn>
              <a:cxn ang="0">
                <a:pos x="62345" y="270164"/>
              </a:cxn>
              <a:cxn ang="0">
                <a:pos x="114300" y="550718"/>
              </a:cxn>
              <a:cxn ang="0">
                <a:pos x="31172" y="904009"/>
              </a:cxn>
              <a:cxn ang="0">
                <a:pos x="114300" y="1174173"/>
              </a:cxn>
              <a:cxn ang="0">
                <a:pos x="41563" y="1517073"/>
              </a:cxn>
              <a:cxn ang="0">
                <a:pos x="93518" y="1766455"/>
              </a:cxn>
              <a:cxn ang="0">
                <a:pos x="31172" y="2119745"/>
              </a:cxn>
              <a:cxn ang="0">
                <a:pos x="145760" y="2389909"/>
              </a:cxn>
              <a:cxn ang="0">
                <a:pos x="41563" y="2763982"/>
              </a:cxn>
              <a:cxn ang="0">
                <a:pos x="93518" y="3117273"/>
              </a:cxn>
              <a:cxn ang="0">
                <a:pos x="10391" y="3439391"/>
              </a:cxn>
              <a:cxn ang="0">
                <a:pos x="83127" y="3730336"/>
              </a:cxn>
              <a:cxn ang="0">
                <a:pos x="0" y="4166755"/>
              </a:cxn>
              <a:cxn ang="0">
                <a:pos x="103909" y="4468091"/>
              </a:cxn>
              <a:cxn ang="0">
                <a:pos x="0" y="4862945"/>
              </a:cxn>
              <a:cxn ang="0">
                <a:pos x="114514" y="5153891"/>
              </a:cxn>
              <a:cxn ang="0">
                <a:pos x="135297" y="0"/>
              </a:cxn>
            </a:cxnLst>
            <a:pathLst>
              <a:path w="145760" h="5153891">
                <a:moveTo>
                  <a:pt x="135297" y="0"/>
                </a:moveTo>
                <a:lnTo>
                  <a:pt x="62345" y="270164"/>
                </a:lnTo>
                <a:lnTo>
                  <a:pt x="114300" y="550718"/>
                </a:lnTo>
                <a:lnTo>
                  <a:pt x="31172" y="904009"/>
                </a:lnTo>
                <a:lnTo>
                  <a:pt x="114300" y="1174173"/>
                </a:lnTo>
                <a:lnTo>
                  <a:pt x="41563" y="1517073"/>
                </a:lnTo>
                <a:lnTo>
                  <a:pt x="93518" y="1766455"/>
                </a:lnTo>
                <a:lnTo>
                  <a:pt x="31172" y="2119745"/>
                </a:lnTo>
                <a:lnTo>
                  <a:pt x="145760" y="2389909"/>
                </a:lnTo>
                <a:lnTo>
                  <a:pt x="41563" y="2763982"/>
                </a:lnTo>
                <a:lnTo>
                  <a:pt x="93518" y="3117273"/>
                </a:lnTo>
                <a:lnTo>
                  <a:pt x="10391" y="3439391"/>
                </a:lnTo>
                <a:lnTo>
                  <a:pt x="83127" y="3730336"/>
                </a:lnTo>
                <a:lnTo>
                  <a:pt x="0" y="4166755"/>
                </a:lnTo>
                <a:lnTo>
                  <a:pt x="103909" y="4468091"/>
                </a:lnTo>
                <a:lnTo>
                  <a:pt x="0" y="4862945"/>
                </a:lnTo>
                <a:cubicBezTo>
                  <a:pt x="27709" y="4956463"/>
                  <a:pt x="128656" y="5153891"/>
                  <a:pt x="114514" y="5153891"/>
                </a:cubicBezTo>
                <a:cubicBezTo>
                  <a:pt x="117978" y="3442855"/>
                  <a:pt x="121442" y="1721427"/>
                  <a:pt x="135297" y="0"/>
                </a:cubicBezTo>
                <a:close/>
              </a:path>
            </a:pathLst>
          </a:custGeom>
          <a:solidFill>
            <a:srgbClr val="F2F2F2"/>
          </a:solidFill>
          <a:ln w="25400">
            <a:noFill/>
          </a:ln>
        </p:spPr>
        <p:txBody>
          <a:bodyPr/>
          <a:p>
            <a:endParaRPr lang="zh-CN" altLang="en-US" sz="2400"/>
          </a:p>
        </p:txBody>
      </p:sp>
      <p:sp>
        <p:nvSpPr>
          <p:cNvPr id="30728" name="矩形 5"/>
          <p:cNvSpPr/>
          <p:nvPr/>
        </p:nvSpPr>
        <p:spPr>
          <a:xfrm>
            <a:off x="792480" y="30480"/>
            <a:ext cx="2870200" cy="670984"/>
          </a:xfrm>
          <a:prstGeom prst="rect">
            <a:avLst/>
          </a:prstGeom>
          <a:solidFill>
            <a:srgbClr val="E36C09">
              <a:alpha val="50000"/>
            </a:srgbClr>
          </a:solidFill>
          <a:ln w="25400">
            <a:noFill/>
            <a:miter/>
          </a:ln>
        </p:spPr>
        <p:txBody>
          <a:bodyPr anchor="ctr"/>
          <a:p>
            <a:pPr lvl="0" algn="ctr"/>
            <a:r>
              <a:rPr lang="zh-CN" sz="2400">
                <a:solidFill>
                  <a:srgbClr val="FFFFFF"/>
                </a:solidFill>
                <a:latin typeface="微软雅黑" pitchFamily="2" charset="-122"/>
                <a:ea typeface="微软雅黑" pitchFamily="2" charset="-122"/>
                <a:sym typeface="微软雅黑" pitchFamily="2" charset="-122"/>
              </a:rPr>
              <a:t>李叔同</a:t>
            </a:r>
            <a:endParaRPr lang="zh-CN" sz="2400">
              <a:solidFill>
                <a:srgbClr val="FFFFFF"/>
              </a:solidFill>
              <a:latin typeface="微软雅黑" pitchFamily="2" charset="-122"/>
              <a:ea typeface="微软雅黑" pitchFamily="2" charset="-122"/>
              <a:sym typeface="微软雅黑" pitchFamily="2" charset="-122"/>
            </a:endParaRPr>
          </a:p>
        </p:txBody>
      </p:sp>
      <p:pic>
        <p:nvPicPr>
          <p:cNvPr id="6" name="图片 5"/>
          <p:cNvPicPr>
            <a:picLocks noChangeAspect="1"/>
          </p:cNvPicPr>
          <p:nvPr/>
        </p:nvPicPr>
        <p:blipFill>
          <a:blip r:embed="rId2"/>
          <a:stretch>
            <a:fillRect/>
          </a:stretch>
        </p:blipFill>
        <p:spPr>
          <a:xfrm>
            <a:off x="756285" y="1083310"/>
            <a:ext cx="3282950" cy="4706620"/>
          </a:xfrm>
          <a:prstGeom prst="rect">
            <a:avLst/>
          </a:prstGeom>
        </p:spPr>
      </p:pic>
      <p:sp>
        <p:nvSpPr>
          <p:cNvPr id="3" name="文本框 2"/>
          <p:cNvSpPr txBox="1"/>
          <p:nvPr/>
        </p:nvSpPr>
        <p:spPr>
          <a:xfrm>
            <a:off x="4292600" y="272415"/>
            <a:ext cx="7843520" cy="6496050"/>
          </a:xfrm>
          <a:prstGeom prst="rect">
            <a:avLst/>
          </a:prstGeom>
          <a:noFill/>
        </p:spPr>
        <p:txBody>
          <a:bodyPr wrap="square" rtlCol="0" anchor="t">
            <a:spAutoFit/>
          </a:bodyPr>
          <a:p>
            <a:r>
              <a:rPr lang="zh-CN" altLang="en-US" sz="2800"/>
              <a:t>李叔同（1880—1942），又名李息霜、李岸、李良，谱名文涛，幼名成蹊，学名广侯，字息霜，别号漱筒。</a:t>
            </a:r>
            <a:endParaRPr lang="zh-CN" altLang="en-US" sz="2800"/>
          </a:p>
          <a:p>
            <a:endParaRPr lang="zh-CN" altLang="en-US" sz="2800"/>
          </a:p>
          <a:p>
            <a:r>
              <a:rPr lang="zh-CN" altLang="en-US" sz="2800"/>
              <a:t>李叔同是著名音乐家、美术教育家、书法家、戏剧活动家，是中国话剧的开拓者之一。他从日本留学归国后，担任过教师、编辑之职，后剃度为僧，法名演音，号弘一，晚号晚晴老人，后被人尊称为弘一法师。</a:t>
            </a:r>
            <a:endParaRPr lang="zh-CN" altLang="en-US" sz="2800"/>
          </a:p>
          <a:p>
            <a:endParaRPr lang="zh-CN" altLang="en-US" sz="2800"/>
          </a:p>
          <a:p>
            <a:r>
              <a:rPr lang="zh-CN" altLang="en-US" sz="2800"/>
              <a:t>1913年受聘为浙江两级师范学校（后改为浙江省立第一师范学校）音乐、图画教师。1915年起兼任南京高等师范学校音乐、图画教师，并谱曲南京大学历史上第一首校歌。</a:t>
            </a:r>
            <a:endParaRPr lang="zh-CN" altLang="en-US" sz="2800"/>
          </a:p>
          <a:p>
            <a:r>
              <a:rPr lang="zh-CN" altLang="en-US" sz="2800"/>
              <a:t>1942年10月13日在福建泉州开元寺圆寂。</a:t>
            </a:r>
            <a:endParaRPr lang="zh-CN" altLang="en-US"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Picture 2" descr="C:\Documents and Settings\RLBXZ.HR\Application Data\Tencent\Users\20464918\QQ\WinTemp\RichOle\3{DNP(DP)}EY[3}8P[Z0JLX.jpg"/>
          <p:cNvPicPr>
            <a:picLocks noChangeAspect="1"/>
          </p:cNvPicPr>
          <p:nvPr/>
        </p:nvPicPr>
        <p:blipFill>
          <a:blip r:embed="rId1"/>
          <a:stretch>
            <a:fillRect/>
          </a:stretch>
        </p:blipFill>
        <p:spPr>
          <a:xfrm>
            <a:off x="-4233" y="0"/>
            <a:ext cx="704851" cy="6858000"/>
          </a:xfrm>
          <a:prstGeom prst="rect">
            <a:avLst/>
          </a:prstGeom>
          <a:noFill/>
          <a:ln w="9525">
            <a:noFill/>
            <a:miter/>
          </a:ln>
        </p:spPr>
      </p:pic>
      <p:sp>
        <p:nvSpPr>
          <p:cNvPr id="31746" name="任意多边形 8"/>
          <p:cNvSpPr/>
          <p:nvPr/>
        </p:nvSpPr>
        <p:spPr>
          <a:xfrm>
            <a:off x="552451" y="0"/>
            <a:ext cx="192616" cy="6870700"/>
          </a:xfrm>
          <a:custGeom>
            <a:avLst/>
            <a:gdLst/>
            <a:ahLst/>
            <a:cxnLst>
              <a:cxn ang="0">
                <a:pos x="135297" y="0"/>
              </a:cxn>
              <a:cxn ang="0">
                <a:pos x="62345" y="270164"/>
              </a:cxn>
              <a:cxn ang="0">
                <a:pos x="114300" y="550718"/>
              </a:cxn>
              <a:cxn ang="0">
                <a:pos x="31172" y="904009"/>
              </a:cxn>
              <a:cxn ang="0">
                <a:pos x="114300" y="1174173"/>
              </a:cxn>
              <a:cxn ang="0">
                <a:pos x="41563" y="1517073"/>
              </a:cxn>
              <a:cxn ang="0">
                <a:pos x="93518" y="1766455"/>
              </a:cxn>
              <a:cxn ang="0">
                <a:pos x="31172" y="2119745"/>
              </a:cxn>
              <a:cxn ang="0">
                <a:pos x="145760" y="2389909"/>
              </a:cxn>
              <a:cxn ang="0">
                <a:pos x="41563" y="2763982"/>
              </a:cxn>
              <a:cxn ang="0">
                <a:pos x="93518" y="3117273"/>
              </a:cxn>
              <a:cxn ang="0">
                <a:pos x="10391" y="3439391"/>
              </a:cxn>
              <a:cxn ang="0">
                <a:pos x="83127" y="3730336"/>
              </a:cxn>
              <a:cxn ang="0">
                <a:pos x="0" y="4166755"/>
              </a:cxn>
              <a:cxn ang="0">
                <a:pos x="103909" y="4468091"/>
              </a:cxn>
              <a:cxn ang="0">
                <a:pos x="0" y="4862945"/>
              </a:cxn>
              <a:cxn ang="0">
                <a:pos x="114514" y="5153891"/>
              </a:cxn>
              <a:cxn ang="0">
                <a:pos x="135297" y="0"/>
              </a:cxn>
            </a:cxnLst>
            <a:pathLst>
              <a:path w="145760" h="5153891">
                <a:moveTo>
                  <a:pt x="135297" y="0"/>
                </a:moveTo>
                <a:lnTo>
                  <a:pt x="62345" y="270164"/>
                </a:lnTo>
                <a:lnTo>
                  <a:pt x="114300" y="550718"/>
                </a:lnTo>
                <a:lnTo>
                  <a:pt x="31172" y="904009"/>
                </a:lnTo>
                <a:lnTo>
                  <a:pt x="114300" y="1174173"/>
                </a:lnTo>
                <a:lnTo>
                  <a:pt x="41563" y="1517073"/>
                </a:lnTo>
                <a:lnTo>
                  <a:pt x="93518" y="1766455"/>
                </a:lnTo>
                <a:lnTo>
                  <a:pt x="31172" y="2119745"/>
                </a:lnTo>
                <a:lnTo>
                  <a:pt x="145760" y="2389909"/>
                </a:lnTo>
                <a:lnTo>
                  <a:pt x="41563" y="2763982"/>
                </a:lnTo>
                <a:lnTo>
                  <a:pt x="93518" y="3117273"/>
                </a:lnTo>
                <a:lnTo>
                  <a:pt x="10391" y="3439391"/>
                </a:lnTo>
                <a:lnTo>
                  <a:pt x="83127" y="3730336"/>
                </a:lnTo>
                <a:lnTo>
                  <a:pt x="0" y="4166755"/>
                </a:lnTo>
                <a:lnTo>
                  <a:pt x="103909" y="4468091"/>
                </a:lnTo>
                <a:lnTo>
                  <a:pt x="0" y="4862945"/>
                </a:lnTo>
                <a:cubicBezTo>
                  <a:pt x="27709" y="4956463"/>
                  <a:pt x="128656" y="5153891"/>
                  <a:pt x="114514" y="5153891"/>
                </a:cubicBezTo>
                <a:cubicBezTo>
                  <a:pt x="117978" y="3442855"/>
                  <a:pt x="121442" y="1721427"/>
                  <a:pt x="135297" y="0"/>
                </a:cubicBezTo>
                <a:close/>
              </a:path>
            </a:pathLst>
          </a:custGeom>
          <a:solidFill>
            <a:srgbClr val="F2F2F2"/>
          </a:solidFill>
          <a:ln w="25400">
            <a:noFill/>
          </a:ln>
        </p:spPr>
        <p:txBody>
          <a:bodyPr/>
          <a:p>
            <a:endParaRPr lang="zh-CN" altLang="en-US" sz="2400"/>
          </a:p>
        </p:txBody>
      </p:sp>
      <p:sp>
        <p:nvSpPr>
          <p:cNvPr id="30728" name="矩形 5"/>
          <p:cNvSpPr/>
          <p:nvPr/>
        </p:nvSpPr>
        <p:spPr>
          <a:xfrm>
            <a:off x="868680" y="182880"/>
            <a:ext cx="2870200" cy="670984"/>
          </a:xfrm>
          <a:prstGeom prst="rect">
            <a:avLst/>
          </a:prstGeom>
          <a:solidFill>
            <a:srgbClr val="E36C09">
              <a:alpha val="50000"/>
            </a:srgbClr>
          </a:solidFill>
          <a:ln w="25400">
            <a:noFill/>
            <a:miter/>
          </a:ln>
        </p:spPr>
        <p:txBody>
          <a:bodyPr anchor="ctr"/>
          <a:p>
            <a:pPr lvl="0" algn="ctr"/>
            <a:r>
              <a:rPr lang="zh-CN" sz="2400">
                <a:solidFill>
                  <a:srgbClr val="FFFFFF"/>
                </a:solidFill>
                <a:latin typeface="微软雅黑" pitchFamily="2" charset="-122"/>
                <a:ea typeface="微软雅黑" pitchFamily="2" charset="-122"/>
                <a:sym typeface="微软雅黑" pitchFamily="2" charset="-122"/>
              </a:rPr>
              <a:t>学堂乐歌</a:t>
            </a:r>
            <a:endParaRPr lang="zh-CN" sz="2400">
              <a:solidFill>
                <a:srgbClr val="FFFFFF"/>
              </a:solidFill>
              <a:latin typeface="微软雅黑" pitchFamily="2" charset="-122"/>
              <a:ea typeface="微软雅黑" pitchFamily="2" charset="-122"/>
              <a:sym typeface="微软雅黑" pitchFamily="2" charset="-122"/>
            </a:endParaRPr>
          </a:p>
        </p:txBody>
      </p:sp>
      <p:sp>
        <p:nvSpPr>
          <p:cNvPr id="4" name="文本框 3"/>
          <p:cNvSpPr txBox="1"/>
          <p:nvPr/>
        </p:nvSpPr>
        <p:spPr>
          <a:xfrm>
            <a:off x="2293620" y="853440"/>
            <a:ext cx="1097280" cy="640080"/>
          </a:xfrm>
          <a:prstGeom prst="rect">
            <a:avLst/>
          </a:prstGeom>
          <a:noFill/>
        </p:spPr>
        <p:txBody>
          <a:bodyPr wrap="none" rtlCol="0" anchor="t">
            <a:spAutoFit/>
          </a:bodyPr>
          <a:p>
            <a:r>
              <a:rPr lang="zh-CN" altLang="en-US" sz="3600">
                <a:sym typeface="+mn-ea"/>
              </a:rPr>
              <a:t>送别</a:t>
            </a:r>
            <a:endParaRPr lang="zh-CN" altLang="en-US" sz="3600">
              <a:sym typeface="+mn-ea"/>
            </a:endParaRPr>
          </a:p>
        </p:txBody>
      </p:sp>
      <p:sp>
        <p:nvSpPr>
          <p:cNvPr id="3" name="文本框 2"/>
          <p:cNvSpPr txBox="1"/>
          <p:nvPr/>
        </p:nvSpPr>
        <p:spPr>
          <a:xfrm>
            <a:off x="666115" y="1448435"/>
            <a:ext cx="5054600" cy="4789170"/>
          </a:xfrm>
          <a:prstGeom prst="rect">
            <a:avLst/>
          </a:prstGeom>
          <a:noFill/>
        </p:spPr>
        <p:txBody>
          <a:bodyPr wrap="square" rtlCol="0" anchor="t">
            <a:spAutoFit/>
          </a:bodyPr>
          <a:p>
            <a:r>
              <a:rPr lang="en-US" altLang="zh-CN" sz="2800"/>
              <a:t> </a:t>
            </a:r>
            <a:r>
              <a:rPr lang="zh-CN" altLang="en-US" sz="2800"/>
              <a:t>长亭外，古道边，芳草碧连天。</a:t>
            </a:r>
            <a:endParaRPr lang="zh-CN" altLang="en-US" sz="2800"/>
          </a:p>
          <a:p>
            <a:endParaRPr lang="zh-CN" altLang="en-US" sz="2800"/>
          </a:p>
          <a:p>
            <a:r>
              <a:rPr lang="zh-CN" altLang="en-US" sz="2800"/>
              <a:t> 晚风拂柳笛声残，夕阳山外山。 </a:t>
            </a:r>
            <a:endParaRPr lang="zh-CN" altLang="en-US" sz="2800"/>
          </a:p>
          <a:p>
            <a:endParaRPr lang="zh-CN" altLang="en-US" sz="2800"/>
          </a:p>
          <a:p>
            <a:r>
              <a:rPr lang="zh-CN" altLang="en-US" sz="2800"/>
              <a:t>天之涯，地之角，知交半零落； </a:t>
            </a:r>
            <a:endParaRPr lang="zh-CN" altLang="en-US" sz="2800"/>
          </a:p>
          <a:p>
            <a:endParaRPr lang="zh-CN" altLang="en-US" sz="2800"/>
          </a:p>
          <a:p>
            <a:r>
              <a:rPr lang="zh-CN" altLang="en-US" sz="2800"/>
              <a:t>一杯浊酒尽余欢，今宵别梦寒。 </a:t>
            </a:r>
            <a:endParaRPr lang="zh-CN" altLang="en-US" sz="2800"/>
          </a:p>
          <a:p>
            <a:endParaRPr lang="zh-CN" altLang="en-US" sz="2800"/>
          </a:p>
          <a:p>
            <a:r>
              <a:rPr lang="zh-CN" altLang="en-US" sz="2800"/>
              <a:t>长亭外，古道边，芳草碧连天。 </a:t>
            </a:r>
            <a:endParaRPr lang="zh-CN" altLang="en-US" sz="2800"/>
          </a:p>
          <a:p>
            <a:endParaRPr lang="zh-CN" altLang="en-US" sz="2800"/>
          </a:p>
          <a:p>
            <a:r>
              <a:rPr lang="zh-CN" altLang="en-US" sz="2800"/>
              <a:t>晚风拂柳笛声残，夕阳山外山。</a:t>
            </a:r>
            <a:endParaRPr lang="zh-CN" altLang="en-US" sz="2800"/>
          </a:p>
        </p:txBody>
      </p:sp>
      <p:sp>
        <p:nvSpPr>
          <p:cNvPr id="5" name="文本框 4"/>
          <p:cNvSpPr txBox="1"/>
          <p:nvPr/>
        </p:nvSpPr>
        <p:spPr>
          <a:xfrm>
            <a:off x="6425565" y="274320"/>
            <a:ext cx="5422265" cy="6309360"/>
          </a:xfrm>
          <a:prstGeom prst="rect">
            <a:avLst/>
          </a:prstGeom>
          <a:noFill/>
        </p:spPr>
        <p:txBody>
          <a:bodyPr wrap="square" rtlCol="0" anchor="t">
            <a:spAutoFit/>
          </a:bodyPr>
          <a:p>
            <a:r>
              <a:rPr lang="zh-CN" altLang="en-US" sz="2400"/>
              <a:t>《送别》分三段，第一段是“写景”，写在长亭外、古道边送别的画面；</a:t>
            </a:r>
            <a:endParaRPr lang="zh-CN" altLang="en-US" sz="2400"/>
          </a:p>
          <a:p>
            <a:r>
              <a:rPr lang="zh-CN" altLang="en-US" sz="2400"/>
              <a:t>第二段则是抒情，抒发知交零落天涯的心灵悲慨；</a:t>
            </a:r>
            <a:endParaRPr lang="zh-CN" altLang="en-US" sz="2400"/>
          </a:p>
          <a:p>
            <a:r>
              <a:rPr lang="zh-CN" altLang="en-US" sz="2400"/>
              <a:t>第三段从文字上看，是对第一段的重复，其实不然，是文字重复而意蕴升华：</a:t>
            </a:r>
            <a:endParaRPr lang="zh-CN" altLang="en-US" sz="2400"/>
          </a:p>
          <a:p>
            <a:r>
              <a:rPr lang="zh-CN" altLang="en-US" sz="2400"/>
              <a:t>经历了“送友离别”，而感悟到人生短暂，犹如日落，充满着彻骨的寒意。</a:t>
            </a:r>
            <a:endParaRPr lang="zh-CN" altLang="en-US" sz="2400"/>
          </a:p>
          <a:p>
            <a:r>
              <a:rPr lang="zh-CN" altLang="en-US" sz="2400"/>
              <a:t>整首歌词弥漫着浓重的人生空幻感，深藏着顿悟出世的暗示。</a:t>
            </a:r>
            <a:endParaRPr lang="zh-CN" altLang="en-US" sz="2400"/>
          </a:p>
          <a:p>
            <a:r>
              <a:rPr lang="zh-CN" altLang="en-US" sz="2400"/>
              <a:t>　　</a:t>
            </a:r>
            <a:endParaRPr lang="zh-CN" altLang="en-US" sz="2400"/>
          </a:p>
          <a:p>
            <a:r>
              <a:rPr lang="zh-CN" altLang="en-US" sz="2400"/>
              <a:t>《送别》，实际上是李叔同以送别朋友为缘由，用无所明指的象征，传达出感悟人生、看破红尘的觉悟。所以，《送别》不仅仅是朋友之间挥手相送的骊歌；而是李叔同即将告别人间、弃世出家的“前奏曲”。</a:t>
            </a:r>
            <a:endParaRPr lang="zh-CN" alt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Picture 2" descr="C:\Documents and Settings\RLBXZ.HR\Application Data\Tencent\Users\20464918\QQ\WinTemp\RichOle\3{DNP(DP)}EY[3}8P[Z0JLX.jpg"/>
          <p:cNvPicPr>
            <a:picLocks noChangeAspect="1"/>
          </p:cNvPicPr>
          <p:nvPr/>
        </p:nvPicPr>
        <p:blipFill>
          <a:blip r:embed="rId1"/>
          <a:stretch>
            <a:fillRect/>
          </a:stretch>
        </p:blipFill>
        <p:spPr>
          <a:xfrm>
            <a:off x="-4233" y="0"/>
            <a:ext cx="704851" cy="6858000"/>
          </a:xfrm>
          <a:prstGeom prst="rect">
            <a:avLst/>
          </a:prstGeom>
          <a:noFill/>
          <a:ln w="9525">
            <a:noFill/>
            <a:miter/>
          </a:ln>
        </p:spPr>
      </p:pic>
      <p:sp>
        <p:nvSpPr>
          <p:cNvPr id="31746" name="任意多边形 8"/>
          <p:cNvSpPr/>
          <p:nvPr/>
        </p:nvSpPr>
        <p:spPr>
          <a:xfrm>
            <a:off x="552451" y="0"/>
            <a:ext cx="192616" cy="6870700"/>
          </a:xfrm>
          <a:custGeom>
            <a:avLst/>
            <a:gdLst/>
            <a:ahLst/>
            <a:cxnLst>
              <a:cxn ang="0">
                <a:pos x="135297" y="0"/>
              </a:cxn>
              <a:cxn ang="0">
                <a:pos x="62345" y="270164"/>
              </a:cxn>
              <a:cxn ang="0">
                <a:pos x="114300" y="550718"/>
              </a:cxn>
              <a:cxn ang="0">
                <a:pos x="31172" y="904009"/>
              </a:cxn>
              <a:cxn ang="0">
                <a:pos x="114300" y="1174173"/>
              </a:cxn>
              <a:cxn ang="0">
                <a:pos x="41563" y="1517073"/>
              </a:cxn>
              <a:cxn ang="0">
                <a:pos x="93518" y="1766455"/>
              </a:cxn>
              <a:cxn ang="0">
                <a:pos x="31172" y="2119745"/>
              </a:cxn>
              <a:cxn ang="0">
                <a:pos x="145760" y="2389909"/>
              </a:cxn>
              <a:cxn ang="0">
                <a:pos x="41563" y="2763982"/>
              </a:cxn>
              <a:cxn ang="0">
                <a:pos x="93518" y="3117273"/>
              </a:cxn>
              <a:cxn ang="0">
                <a:pos x="10391" y="3439391"/>
              </a:cxn>
              <a:cxn ang="0">
                <a:pos x="83127" y="3730336"/>
              </a:cxn>
              <a:cxn ang="0">
                <a:pos x="0" y="4166755"/>
              </a:cxn>
              <a:cxn ang="0">
                <a:pos x="103909" y="4468091"/>
              </a:cxn>
              <a:cxn ang="0">
                <a:pos x="0" y="4862945"/>
              </a:cxn>
              <a:cxn ang="0">
                <a:pos x="114514" y="5153891"/>
              </a:cxn>
              <a:cxn ang="0">
                <a:pos x="135297" y="0"/>
              </a:cxn>
            </a:cxnLst>
            <a:pathLst>
              <a:path w="145760" h="5153891">
                <a:moveTo>
                  <a:pt x="135297" y="0"/>
                </a:moveTo>
                <a:lnTo>
                  <a:pt x="62345" y="270164"/>
                </a:lnTo>
                <a:lnTo>
                  <a:pt x="114300" y="550718"/>
                </a:lnTo>
                <a:lnTo>
                  <a:pt x="31172" y="904009"/>
                </a:lnTo>
                <a:lnTo>
                  <a:pt x="114300" y="1174173"/>
                </a:lnTo>
                <a:lnTo>
                  <a:pt x="41563" y="1517073"/>
                </a:lnTo>
                <a:lnTo>
                  <a:pt x="93518" y="1766455"/>
                </a:lnTo>
                <a:lnTo>
                  <a:pt x="31172" y="2119745"/>
                </a:lnTo>
                <a:lnTo>
                  <a:pt x="145760" y="2389909"/>
                </a:lnTo>
                <a:lnTo>
                  <a:pt x="41563" y="2763982"/>
                </a:lnTo>
                <a:lnTo>
                  <a:pt x="93518" y="3117273"/>
                </a:lnTo>
                <a:lnTo>
                  <a:pt x="10391" y="3439391"/>
                </a:lnTo>
                <a:lnTo>
                  <a:pt x="83127" y="3730336"/>
                </a:lnTo>
                <a:lnTo>
                  <a:pt x="0" y="4166755"/>
                </a:lnTo>
                <a:lnTo>
                  <a:pt x="103909" y="4468091"/>
                </a:lnTo>
                <a:lnTo>
                  <a:pt x="0" y="4862945"/>
                </a:lnTo>
                <a:cubicBezTo>
                  <a:pt x="27709" y="4956463"/>
                  <a:pt x="128656" y="5153891"/>
                  <a:pt x="114514" y="5153891"/>
                </a:cubicBezTo>
                <a:cubicBezTo>
                  <a:pt x="117978" y="3442855"/>
                  <a:pt x="121442" y="1721427"/>
                  <a:pt x="135297" y="0"/>
                </a:cubicBezTo>
                <a:close/>
              </a:path>
            </a:pathLst>
          </a:custGeom>
          <a:solidFill>
            <a:srgbClr val="F2F2F2"/>
          </a:solidFill>
          <a:ln w="25400">
            <a:noFill/>
          </a:ln>
        </p:spPr>
        <p:txBody>
          <a:bodyPr/>
          <a:p>
            <a:endParaRPr lang="zh-CN" altLang="en-US" sz="2400"/>
          </a:p>
        </p:txBody>
      </p:sp>
      <p:sp>
        <p:nvSpPr>
          <p:cNvPr id="30728" name="矩形 5"/>
          <p:cNvSpPr/>
          <p:nvPr/>
        </p:nvSpPr>
        <p:spPr>
          <a:xfrm>
            <a:off x="838200" y="320040"/>
            <a:ext cx="2870200" cy="670984"/>
          </a:xfrm>
          <a:prstGeom prst="rect">
            <a:avLst/>
          </a:prstGeom>
          <a:solidFill>
            <a:srgbClr val="E36C09">
              <a:alpha val="50000"/>
            </a:srgbClr>
          </a:solidFill>
          <a:ln w="25400">
            <a:noFill/>
            <a:miter/>
          </a:ln>
        </p:spPr>
        <p:txBody>
          <a:bodyPr anchor="ctr"/>
          <a:p>
            <a:pPr lvl="0" algn="ctr"/>
            <a:r>
              <a:rPr lang="zh-CN" sz="2400">
                <a:solidFill>
                  <a:srgbClr val="FFFFFF"/>
                </a:solidFill>
                <a:latin typeface="微软雅黑" pitchFamily="2" charset="-122"/>
                <a:ea typeface="微软雅黑" pitchFamily="2" charset="-122"/>
                <a:sym typeface="微软雅黑" pitchFamily="2" charset="-122"/>
              </a:rPr>
              <a:t>马思聪</a:t>
            </a:r>
            <a:endParaRPr lang="zh-CN" sz="2400">
              <a:solidFill>
                <a:srgbClr val="FFFFFF"/>
              </a:solidFill>
              <a:latin typeface="微软雅黑" pitchFamily="2" charset="-122"/>
              <a:ea typeface="微软雅黑" pitchFamily="2" charset="-122"/>
              <a:sym typeface="微软雅黑" pitchFamily="2" charset="-122"/>
            </a:endParaRPr>
          </a:p>
        </p:txBody>
      </p:sp>
      <p:sp>
        <p:nvSpPr>
          <p:cNvPr id="100" name="文本框 99"/>
          <p:cNvSpPr txBox="1"/>
          <p:nvPr/>
        </p:nvSpPr>
        <p:spPr>
          <a:xfrm>
            <a:off x="950595" y="1011555"/>
            <a:ext cx="6716395" cy="5638800"/>
          </a:xfrm>
          <a:prstGeom prst="rect">
            <a:avLst/>
          </a:prstGeom>
          <a:noFill/>
          <a:ln w="9525">
            <a:noFill/>
            <a:miter/>
          </a:ln>
        </p:spPr>
        <p:txBody>
          <a:bodyPr wrap="square">
            <a:spAutoFit/>
          </a:bodyPr>
          <a:p>
            <a:pPr marL="0" indent="0" algn="l"/>
            <a:r>
              <a:rPr lang="zh-CN" altLang="en-US" sz="2800" b="0" u="none">
                <a:solidFill>
                  <a:srgbClr val="333333"/>
                </a:solidFill>
                <a:highlight>
                  <a:srgbClr val="F3FFEC"/>
                </a:highlight>
                <a:latin typeface="Arial" charset="0"/>
                <a:ea typeface="Arial" charset="0"/>
                <a:cs typeface="Arial" charset="0"/>
              </a:rPr>
              <a:t>马思聪（</a:t>
            </a:r>
            <a:r>
              <a:rPr lang="en-US" altLang="zh-CN" sz="2800" b="0" u="none">
                <a:solidFill>
                  <a:srgbClr val="333333"/>
                </a:solidFill>
                <a:highlight>
                  <a:srgbClr val="F3FFEC"/>
                </a:highlight>
                <a:latin typeface="Arial" charset="0"/>
                <a:ea typeface="Arial" charset="0"/>
                <a:cs typeface="Arial" charset="0"/>
              </a:rPr>
              <a:t>1912</a:t>
            </a:r>
            <a:r>
              <a:rPr lang="zh-CN" altLang="en-US" sz="2800" b="0" u="none">
                <a:solidFill>
                  <a:srgbClr val="333333"/>
                </a:solidFill>
                <a:highlight>
                  <a:srgbClr val="F3FFEC"/>
                </a:highlight>
                <a:latin typeface="宋体" charset="0"/>
                <a:ea typeface="宋体" charset="0"/>
                <a:cs typeface="宋体" charset="0"/>
              </a:rPr>
              <a:t>年</a:t>
            </a:r>
            <a:r>
              <a:rPr lang="en-US" altLang="zh-CN" sz="2800" b="0" u="none">
                <a:solidFill>
                  <a:srgbClr val="333333"/>
                </a:solidFill>
                <a:highlight>
                  <a:srgbClr val="F3FFEC"/>
                </a:highlight>
                <a:latin typeface="Arial" charset="0"/>
                <a:ea typeface="Arial" charset="0"/>
                <a:cs typeface="Arial" charset="0"/>
              </a:rPr>
              <a:t>--1987</a:t>
            </a:r>
            <a:r>
              <a:rPr lang="zh-CN" altLang="en-US" sz="2800" b="0" u="none">
                <a:solidFill>
                  <a:srgbClr val="333333"/>
                </a:solidFill>
                <a:highlight>
                  <a:srgbClr val="F3FFEC"/>
                </a:highlight>
                <a:latin typeface="宋体" charset="0"/>
                <a:ea typeface="宋体" charset="0"/>
                <a:cs typeface="宋体" charset="0"/>
              </a:rPr>
              <a:t>年） </a:t>
            </a:r>
            <a:r>
              <a:rPr lang="zh-CN" altLang="en-US" sz="2800" b="0" u="none">
                <a:solidFill>
                  <a:srgbClr val="333333"/>
                </a:solidFill>
                <a:highlight>
                  <a:srgbClr val="F3FFEC"/>
                </a:highlight>
                <a:latin typeface="Arial" charset="0"/>
                <a:ea typeface="Arial" charset="0"/>
                <a:cs typeface="Arial" charset="0"/>
              </a:rPr>
              <a:t>著名作曲家，小提琴演奏家，广东海丰人。</a:t>
            </a:r>
            <a:r>
              <a:rPr lang="en-US" altLang="zh-CN" sz="2800">
                <a:solidFill>
                  <a:srgbClr val="333333"/>
                </a:solidFill>
                <a:highlight>
                  <a:srgbClr val="F3FFEC"/>
                </a:highlight>
                <a:latin typeface="Arial" charset="0"/>
                <a:ea typeface="Arial" charset="0"/>
                <a:cs typeface="Arial" charset="0"/>
                <a:sym typeface="+mn-ea"/>
              </a:rPr>
              <a:t>1966</a:t>
            </a:r>
            <a:r>
              <a:rPr lang="zh-CN" altLang="en-US" sz="2800">
                <a:solidFill>
                  <a:srgbClr val="333333"/>
                </a:solidFill>
                <a:highlight>
                  <a:srgbClr val="F3FFEC"/>
                </a:highlight>
                <a:latin typeface="宋体" charset="0"/>
                <a:ea typeface="宋体" charset="0"/>
                <a:cs typeface="宋体" charset="0"/>
                <a:sym typeface="+mn-ea"/>
              </a:rPr>
              <a:t>年</a:t>
            </a:r>
            <a:r>
              <a:rPr lang="en-US" altLang="zh-CN" sz="2800">
                <a:solidFill>
                  <a:srgbClr val="333333"/>
                </a:solidFill>
                <a:highlight>
                  <a:srgbClr val="F3FFEC"/>
                </a:highlight>
                <a:latin typeface="Arial" charset="0"/>
                <a:ea typeface="Arial" charset="0"/>
                <a:cs typeface="Arial" charset="0"/>
                <a:sym typeface="+mn-ea"/>
              </a:rPr>
              <a:t>11</a:t>
            </a:r>
            <a:r>
              <a:rPr lang="zh-CN" altLang="en-US" sz="2800">
                <a:solidFill>
                  <a:srgbClr val="333333"/>
                </a:solidFill>
                <a:highlight>
                  <a:srgbClr val="F3FFEC"/>
                </a:highlight>
                <a:latin typeface="宋体" charset="0"/>
                <a:ea typeface="宋体" charset="0"/>
                <a:cs typeface="宋体" charset="0"/>
                <a:sym typeface="+mn-ea"/>
              </a:rPr>
              <a:t>月移居美国。</a:t>
            </a:r>
            <a:endParaRPr lang="zh-CN" altLang="en-US" sz="2800" b="0" u="none">
              <a:solidFill>
                <a:srgbClr val="333333"/>
              </a:solidFill>
              <a:highlight>
                <a:srgbClr val="F3FFEC"/>
              </a:highlight>
              <a:latin typeface="Arial" charset="0"/>
              <a:ea typeface="Arial" charset="0"/>
              <a:cs typeface="Arial" charset="0"/>
            </a:endParaRPr>
          </a:p>
          <a:p>
            <a:pPr marL="0" indent="0" algn="l"/>
            <a:endParaRPr lang="zh-CN" altLang="en-US" sz="2800" b="0" u="none">
              <a:solidFill>
                <a:srgbClr val="333333"/>
              </a:solidFill>
              <a:highlight>
                <a:srgbClr val="F3FFEC"/>
              </a:highlight>
              <a:latin typeface="Arial" charset="0"/>
              <a:ea typeface="Arial" charset="0"/>
              <a:cs typeface="Arial" charset="0"/>
            </a:endParaRPr>
          </a:p>
          <a:p>
            <a:pPr marL="0" indent="0" algn="l"/>
            <a:r>
              <a:rPr lang="en-US" altLang="zh-CN" sz="2800" b="0" u="none">
                <a:solidFill>
                  <a:srgbClr val="333333"/>
                </a:solidFill>
                <a:highlight>
                  <a:srgbClr val="F3FFEC"/>
                </a:highlight>
                <a:latin typeface="Arial" charset="0"/>
                <a:ea typeface="Arial" charset="0"/>
                <a:cs typeface="Arial" charset="0"/>
              </a:rPr>
              <a:t>1923</a:t>
            </a:r>
            <a:r>
              <a:rPr lang="zh-CN" altLang="en-US" sz="2800" b="0" u="none">
                <a:solidFill>
                  <a:srgbClr val="333333"/>
                </a:solidFill>
                <a:highlight>
                  <a:srgbClr val="F3FFEC"/>
                </a:highlight>
                <a:latin typeface="宋体" charset="0"/>
                <a:ea typeface="宋体" charset="0"/>
                <a:cs typeface="宋体" charset="0"/>
              </a:rPr>
              <a:t>年赴法留学，于巴黎从奥博德菲尔学习小提琴，后考入巴黎音乐学院布舍里小提琴班。</a:t>
            </a:r>
            <a:endParaRPr lang="zh-CN" altLang="en-US" sz="2800" b="0" u="none">
              <a:solidFill>
                <a:srgbClr val="333333"/>
              </a:solidFill>
              <a:highlight>
                <a:srgbClr val="F3FFEC"/>
              </a:highlight>
              <a:latin typeface="宋体" charset="0"/>
              <a:ea typeface="宋体" charset="0"/>
              <a:cs typeface="宋体" charset="0"/>
            </a:endParaRPr>
          </a:p>
          <a:p>
            <a:pPr marL="0" indent="0" algn="l"/>
            <a:endParaRPr lang="zh-CN" altLang="en-US" sz="2800" b="0" u="none">
              <a:solidFill>
                <a:srgbClr val="333333"/>
              </a:solidFill>
              <a:highlight>
                <a:srgbClr val="F3FFEC"/>
              </a:highlight>
              <a:latin typeface="宋体" charset="0"/>
              <a:ea typeface="宋体" charset="0"/>
              <a:cs typeface="宋体" charset="0"/>
            </a:endParaRPr>
          </a:p>
          <a:p>
            <a:pPr marL="0" indent="0" algn="l"/>
            <a:r>
              <a:rPr lang="zh-CN" altLang="en-US" sz="2800" b="0" u="none">
                <a:solidFill>
                  <a:srgbClr val="333333"/>
                </a:solidFill>
                <a:highlight>
                  <a:srgbClr val="F3FFEC"/>
                </a:highlight>
                <a:latin typeface="宋体" charset="0"/>
                <a:ea typeface="宋体" charset="0"/>
                <a:cs typeface="宋体" charset="0"/>
              </a:rPr>
              <a:t>建国后出任中央音乐学院院长等职，他不仅是中国近现代音乐历史中优秀的小提琴演奏家，也是当时著名的作曲家、指挥家、教育家。小提琴曲</a:t>
            </a:r>
            <a:r>
              <a:rPr lang="en-US" altLang="zh-CN" sz="2800" b="0" u="none">
                <a:solidFill>
                  <a:srgbClr val="333333"/>
                </a:solidFill>
                <a:highlight>
                  <a:srgbClr val="F3FFEC"/>
                </a:highlight>
                <a:latin typeface="宋体" charset="0"/>
                <a:ea typeface="宋体" charset="0"/>
                <a:cs typeface="宋体" charset="0"/>
              </a:rPr>
              <a:t>《</a:t>
            </a:r>
            <a:r>
              <a:rPr lang="zh-CN" altLang="en-US" sz="2800" b="0" u="none">
                <a:solidFill>
                  <a:srgbClr val="333333"/>
                </a:solidFill>
                <a:highlight>
                  <a:srgbClr val="F3FFEC"/>
                </a:highlight>
                <a:latin typeface="宋体" charset="0"/>
                <a:ea typeface="宋体" charset="0"/>
                <a:cs typeface="宋体" charset="0"/>
              </a:rPr>
              <a:t>牧歌</a:t>
            </a:r>
            <a:r>
              <a:rPr lang="en-US" altLang="zh-CN" sz="2800" b="0" u="none">
                <a:solidFill>
                  <a:srgbClr val="333333"/>
                </a:solidFill>
                <a:highlight>
                  <a:srgbClr val="F3FFEC"/>
                </a:highlight>
                <a:latin typeface="宋体" charset="0"/>
                <a:ea typeface="宋体" charset="0"/>
                <a:cs typeface="宋体" charset="0"/>
              </a:rPr>
              <a:t>》</a:t>
            </a:r>
            <a:r>
              <a:rPr lang="zh-CN" altLang="en-US" sz="2800" b="0" u="none">
                <a:solidFill>
                  <a:srgbClr val="333333"/>
                </a:solidFill>
                <a:highlight>
                  <a:srgbClr val="F3FFEC"/>
                </a:highlight>
                <a:latin typeface="宋体" charset="0"/>
                <a:ea typeface="宋体" charset="0"/>
                <a:cs typeface="宋体" charset="0"/>
              </a:rPr>
              <a:t>等奠定了中国近现代小提琴音乐的基础。 </a:t>
            </a:r>
            <a:endParaRPr lang="zh-CN" altLang="en-US" sz="2800"/>
          </a:p>
        </p:txBody>
      </p:sp>
      <p:pic>
        <p:nvPicPr>
          <p:cNvPr id="2" name="图片 1"/>
          <p:cNvPicPr>
            <a:picLocks noChangeAspect="1"/>
          </p:cNvPicPr>
          <p:nvPr/>
        </p:nvPicPr>
        <p:blipFill>
          <a:blip r:embed="rId2"/>
          <a:stretch>
            <a:fillRect/>
          </a:stretch>
        </p:blipFill>
        <p:spPr>
          <a:xfrm>
            <a:off x="7778115" y="445135"/>
            <a:ext cx="4285615" cy="55810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Picture 2" descr="C:\Documents and Settings\RLBXZ.HR\Application Data\Tencent\Users\20464918\QQ\WinTemp\RichOle\3{DNP(DP)}EY[3}8P[Z0JLX.jpg"/>
          <p:cNvPicPr>
            <a:picLocks noChangeAspect="1"/>
          </p:cNvPicPr>
          <p:nvPr/>
        </p:nvPicPr>
        <p:blipFill>
          <a:blip r:embed="rId1"/>
          <a:stretch>
            <a:fillRect/>
          </a:stretch>
        </p:blipFill>
        <p:spPr>
          <a:xfrm>
            <a:off x="-4233" y="0"/>
            <a:ext cx="704851" cy="6858000"/>
          </a:xfrm>
          <a:prstGeom prst="rect">
            <a:avLst/>
          </a:prstGeom>
          <a:noFill/>
          <a:ln w="9525">
            <a:noFill/>
            <a:miter/>
          </a:ln>
        </p:spPr>
      </p:pic>
      <p:sp>
        <p:nvSpPr>
          <p:cNvPr id="31746" name="任意多边形 8"/>
          <p:cNvSpPr/>
          <p:nvPr/>
        </p:nvSpPr>
        <p:spPr>
          <a:xfrm>
            <a:off x="552451" y="0"/>
            <a:ext cx="192616" cy="6870700"/>
          </a:xfrm>
          <a:custGeom>
            <a:avLst/>
            <a:gdLst/>
            <a:ahLst/>
            <a:cxnLst>
              <a:cxn ang="0">
                <a:pos x="135297" y="0"/>
              </a:cxn>
              <a:cxn ang="0">
                <a:pos x="62345" y="270164"/>
              </a:cxn>
              <a:cxn ang="0">
                <a:pos x="114300" y="550718"/>
              </a:cxn>
              <a:cxn ang="0">
                <a:pos x="31172" y="904009"/>
              </a:cxn>
              <a:cxn ang="0">
                <a:pos x="114300" y="1174173"/>
              </a:cxn>
              <a:cxn ang="0">
                <a:pos x="41563" y="1517073"/>
              </a:cxn>
              <a:cxn ang="0">
                <a:pos x="93518" y="1766455"/>
              </a:cxn>
              <a:cxn ang="0">
                <a:pos x="31172" y="2119745"/>
              </a:cxn>
              <a:cxn ang="0">
                <a:pos x="145760" y="2389909"/>
              </a:cxn>
              <a:cxn ang="0">
                <a:pos x="41563" y="2763982"/>
              </a:cxn>
              <a:cxn ang="0">
                <a:pos x="93518" y="3117273"/>
              </a:cxn>
              <a:cxn ang="0">
                <a:pos x="10391" y="3439391"/>
              </a:cxn>
              <a:cxn ang="0">
                <a:pos x="83127" y="3730336"/>
              </a:cxn>
              <a:cxn ang="0">
                <a:pos x="0" y="4166755"/>
              </a:cxn>
              <a:cxn ang="0">
                <a:pos x="103909" y="4468091"/>
              </a:cxn>
              <a:cxn ang="0">
                <a:pos x="0" y="4862945"/>
              </a:cxn>
              <a:cxn ang="0">
                <a:pos x="114514" y="5153891"/>
              </a:cxn>
              <a:cxn ang="0">
                <a:pos x="135297" y="0"/>
              </a:cxn>
            </a:cxnLst>
            <a:pathLst>
              <a:path w="145760" h="5153891">
                <a:moveTo>
                  <a:pt x="135297" y="0"/>
                </a:moveTo>
                <a:lnTo>
                  <a:pt x="62345" y="270164"/>
                </a:lnTo>
                <a:lnTo>
                  <a:pt x="114300" y="550718"/>
                </a:lnTo>
                <a:lnTo>
                  <a:pt x="31172" y="904009"/>
                </a:lnTo>
                <a:lnTo>
                  <a:pt x="114300" y="1174173"/>
                </a:lnTo>
                <a:lnTo>
                  <a:pt x="41563" y="1517073"/>
                </a:lnTo>
                <a:lnTo>
                  <a:pt x="93518" y="1766455"/>
                </a:lnTo>
                <a:lnTo>
                  <a:pt x="31172" y="2119745"/>
                </a:lnTo>
                <a:lnTo>
                  <a:pt x="145760" y="2389909"/>
                </a:lnTo>
                <a:lnTo>
                  <a:pt x="41563" y="2763982"/>
                </a:lnTo>
                <a:lnTo>
                  <a:pt x="93518" y="3117273"/>
                </a:lnTo>
                <a:lnTo>
                  <a:pt x="10391" y="3439391"/>
                </a:lnTo>
                <a:lnTo>
                  <a:pt x="83127" y="3730336"/>
                </a:lnTo>
                <a:lnTo>
                  <a:pt x="0" y="4166755"/>
                </a:lnTo>
                <a:lnTo>
                  <a:pt x="103909" y="4468091"/>
                </a:lnTo>
                <a:lnTo>
                  <a:pt x="0" y="4862945"/>
                </a:lnTo>
                <a:cubicBezTo>
                  <a:pt x="27709" y="4956463"/>
                  <a:pt x="128656" y="5153891"/>
                  <a:pt x="114514" y="5153891"/>
                </a:cubicBezTo>
                <a:cubicBezTo>
                  <a:pt x="117978" y="3442855"/>
                  <a:pt x="121442" y="1721427"/>
                  <a:pt x="135297" y="0"/>
                </a:cubicBezTo>
                <a:close/>
              </a:path>
            </a:pathLst>
          </a:custGeom>
          <a:solidFill>
            <a:srgbClr val="F2F2F2"/>
          </a:solidFill>
          <a:ln w="25400">
            <a:noFill/>
          </a:ln>
        </p:spPr>
        <p:txBody>
          <a:bodyPr/>
          <a:p>
            <a:endParaRPr lang="zh-CN" altLang="en-US" sz="2400"/>
          </a:p>
        </p:txBody>
      </p:sp>
      <p:sp>
        <p:nvSpPr>
          <p:cNvPr id="30728" name="矩形 5"/>
          <p:cNvSpPr/>
          <p:nvPr/>
        </p:nvSpPr>
        <p:spPr>
          <a:xfrm>
            <a:off x="838200" y="320040"/>
            <a:ext cx="2870200" cy="670984"/>
          </a:xfrm>
          <a:prstGeom prst="rect">
            <a:avLst/>
          </a:prstGeom>
          <a:solidFill>
            <a:srgbClr val="E36C09">
              <a:alpha val="50000"/>
            </a:srgbClr>
          </a:solidFill>
          <a:ln w="25400">
            <a:noFill/>
            <a:miter/>
          </a:ln>
        </p:spPr>
        <p:txBody>
          <a:bodyPr anchor="ctr"/>
          <a:p>
            <a:pPr lvl="0" algn="ctr"/>
            <a:r>
              <a:rPr lang="zh-CN" sz="2400">
                <a:solidFill>
                  <a:srgbClr val="FFFFFF"/>
                </a:solidFill>
                <a:latin typeface="微软雅黑" pitchFamily="2" charset="-122"/>
                <a:ea typeface="微软雅黑" pitchFamily="2" charset="-122"/>
                <a:sym typeface="微软雅黑" pitchFamily="2" charset="-122"/>
              </a:rPr>
              <a:t>马思聪</a:t>
            </a:r>
            <a:endParaRPr lang="zh-CN" sz="2400">
              <a:solidFill>
                <a:srgbClr val="FFFFFF"/>
              </a:solidFill>
              <a:latin typeface="微软雅黑" pitchFamily="2" charset="-122"/>
              <a:ea typeface="微软雅黑" pitchFamily="2" charset="-122"/>
              <a:sym typeface="微软雅黑" pitchFamily="2" charset="-122"/>
            </a:endParaRPr>
          </a:p>
        </p:txBody>
      </p:sp>
      <p:pic>
        <p:nvPicPr>
          <p:cNvPr id="3" name="图片 2"/>
          <p:cNvPicPr>
            <a:picLocks noChangeAspect="1"/>
          </p:cNvPicPr>
          <p:nvPr/>
        </p:nvPicPr>
        <p:blipFill>
          <a:blip r:embed="rId2"/>
          <a:stretch>
            <a:fillRect/>
          </a:stretch>
        </p:blipFill>
        <p:spPr>
          <a:xfrm>
            <a:off x="780415" y="51435"/>
            <a:ext cx="10105390" cy="67373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3" descr="E:\other\办公软件\PPt\PPT模板研究院\01第一次作业\锐普PPT.jpg"/>
          <p:cNvPicPr>
            <a:picLocks noChangeAspect="1"/>
          </p:cNvPicPr>
          <p:nvPr/>
        </p:nvPicPr>
        <p:blipFill>
          <a:blip r:embed="rId1">
            <a:clrChange>
              <a:clrFrom>
                <a:srgbClr val="FDFDFD"/>
              </a:clrFrom>
              <a:clrTo>
                <a:srgbClr val="FDFDFD">
                  <a:alpha val="0"/>
                </a:srgbClr>
              </a:clrTo>
            </a:clrChange>
          </a:blip>
          <a:stretch>
            <a:fillRect/>
          </a:stretch>
        </p:blipFill>
        <p:spPr>
          <a:xfrm>
            <a:off x="9783233" y="452967"/>
            <a:ext cx="1744133" cy="480484"/>
          </a:xfrm>
          <a:prstGeom prst="rect">
            <a:avLst/>
          </a:prstGeom>
          <a:noFill/>
          <a:ln w="9525">
            <a:noFill/>
            <a:miter/>
          </a:ln>
        </p:spPr>
      </p:pic>
      <p:pic>
        <p:nvPicPr>
          <p:cNvPr id="32771" name="Picture 2" descr="C:\Documents and Settings\RLBXZ.HR\Application Data\Tencent\Users\20464918\QQ\WinTemp\RichOle\3{DNP(DP)}EY[3}8P[Z0JLX.jpg"/>
          <p:cNvPicPr>
            <a:picLocks noChangeAspect="1"/>
          </p:cNvPicPr>
          <p:nvPr/>
        </p:nvPicPr>
        <p:blipFill>
          <a:blip r:embed="rId2"/>
          <a:stretch>
            <a:fillRect/>
          </a:stretch>
        </p:blipFill>
        <p:spPr>
          <a:xfrm>
            <a:off x="-4233" y="0"/>
            <a:ext cx="704851" cy="6858000"/>
          </a:xfrm>
          <a:prstGeom prst="rect">
            <a:avLst/>
          </a:prstGeom>
          <a:noFill/>
          <a:ln w="9525">
            <a:noFill/>
            <a:miter/>
          </a:ln>
        </p:spPr>
      </p:pic>
      <p:sp>
        <p:nvSpPr>
          <p:cNvPr id="32772" name="任意多边形 8"/>
          <p:cNvSpPr/>
          <p:nvPr/>
        </p:nvSpPr>
        <p:spPr>
          <a:xfrm>
            <a:off x="552451" y="0"/>
            <a:ext cx="192616" cy="6870700"/>
          </a:xfrm>
          <a:custGeom>
            <a:avLst/>
            <a:gdLst/>
            <a:ahLst/>
            <a:cxnLst>
              <a:cxn ang="0">
                <a:pos x="135297" y="0"/>
              </a:cxn>
              <a:cxn ang="0">
                <a:pos x="62345" y="270164"/>
              </a:cxn>
              <a:cxn ang="0">
                <a:pos x="114300" y="550718"/>
              </a:cxn>
              <a:cxn ang="0">
                <a:pos x="31172" y="904009"/>
              </a:cxn>
              <a:cxn ang="0">
                <a:pos x="114300" y="1174173"/>
              </a:cxn>
              <a:cxn ang="0">
                <a:pos x="41563" y="1517073"/>
              </a:cxn>
              <a:cxn ang="0">
                <a:pos x="93518" y="1766455"/>
              </a:cxn>
              <a:cxn ang="0">
                <a:pos x="31172" y="2119745"/>
              </a:cxn>
              <a:cxn ang="0">
                <a:pos x="145760" y="2389909"/>
              </a:cxn>
              <a:cxn ang="0">
                <a:pos x="41563" y="2763982"/>
              </a:cxn>
              <a:cxn ang="0">
                <a:pos x="93518" y="3117273"/>
              </a:cxn>
              <a:cxn ang="0">
                <a:pos x="10391" y="3439391"/>
              </a:cxn>
              <a:cxn ang="0">
                <a:pos x="83127" y="3730336"/>
              </a:cxn>
              <a:cxn ang="0">
                <a:pos x="0" y="4166755"/>
              </a:cxn>
              <a:cxn ang="0">
                <a:pos x="103909" y="4468091"/>
              </a:cxn>
              <a:cxn ang="0">
                <a:pos x="0" y="4862945"/>
              </a:cxn>
              <a:cxn ang="0">
                <a:pos x="114514" y="5153891"/>
              </a:cxn>
              <a:cxn ang="0">
                <a:pos x="135297" y="0"/>
              </a:cxn>
            </a:cxnLst>
            <a:pathLst>
              <a:path w="145760" h="5153891">
                <a:moveTo>
                  <a:pt x="135297" y="0"/>
                </a:moveTo>
                <a:lnTo>
                  <a:pt x="62345" y="270164"/>
                </a:lnTo>
                <a:lnTo>
                  <a:pt x="114300" y="550718"/>
                </a:lnTo>
                <a:lnTo>
                  <a:pt x="31172" y="904009"/>
                </a:lnTo>
                <a:lnTo>
                  <a:pt x="114300" y="1174173"/>
                </a:lnTo>
                <a:lnTo>
                  <a:pt x="41563" y="1517073"/>
                </a:lnTo>
                <a:lnTo>
                  <a:pt x="93518" y="1766455"/>
                </a:lnTo>
                <a:lnTo>
                  <a:pt x="31172" y="2119745"/>
                </a:lnTo>
                <a:lnTo>
                  <a:pt x="145760" y="2389909"/>
                </a:lnTo>
                <a:lnTo>
                  <a:pt x="41563" y="2763982"/>
                </a:lnTo>
                <a:lnTo>
                  <a:pt x="93518" y="3117273"/>
                </a:lnTo>
                <a:lnTo>
                  <a:pt x="10391" y="3439391"/>
                </a:lnTo>
                <a:lnTo>
                  <a:pt x="83127" y="3730336"/>
                </a:lnTo>
                <a:lnTo>
                  <a:pt x="0" y="4166755"/>
                </a:lnTo>
                <a:lnTo>
                  <a:pt x="103909" y="4468091"/>
                </a:lnTo>
                <a:lnTo>
                  <a:pt x="0" y="4862945"/>
                </a:lnTo>
                <a:cubicBezTo>
                  <a:pt x="27709" y="4956463"/>
                  <a:pt x="128656" y="5153891"/>
                  <a:pt x="114514" y="5153891"/>
                </a:cubicBezTo>
                <a:cubicBezTo>
                  <a:pt x="117978" y="3442855"/>
                  <a:pt x="121442" y="1721427"/>
                  <a:pt x="135297" y="0"/>
                </a:cubicBezTo>
                <a:close/>
              </a:path>
            </a:pathLst>
          </a:custGeom>
          <a:solidFill>
            <a:srgbClr val="F2F2F2"/>
          </a:solidFill>
          <a:ln w="25400">
            <a:noFill/>
          </a:ln>
        </p:spPr>
        <p:txBody>
          <a:bodyPr/>
          <a:p>
            <a:endParaRPr lang="zh-CN" altLang="en-US" sz="2400"/>
          </a:p>
        </p:txBody>
      </p:sp>
      <p:pic>
        <p:nvPicPr>
          <p:cNvPr id="32773" name="图片 10"/>
          <p:cNvPicPr>
            <a:picLocks noChangeAspect="1"/>
          </p:cNvPicPr>
          <p:nvPr/>
        </p:nvPicPr>
        <p:blipFill>
          <a:blip r:embed="rId3"/>
          <a:stretch>
            <a:fillRect/>
          </a:stretch>
        </p:blipFill>
        <p:spPr>
          <a:xfrm>
            <a:off x="-95673" y="-2540"/>
            <a:ext cx="12189884" cy="6858000"/>
          </a:xfrm>
          <a:prstGeom prst="rect">
            <a:avLst/>
          </a:prstGeom>
          <a:noFill/>
          <a:ln w="9525">
            <a:noFill/>
            <a:miter/>
          </a:ln>
        </p:spPr>
      </p:pic>
      <p:pic>
        <p:nvPicPr>
          <p:cNvPr id="3" name="图片 2"/>
          <p:cNvPicPr>
            <a:picLocks noChangeAspect="1"/>
          </p:cNvPicPr>
          <p:nvPr/>
        </p:nvPicPr>
        <p:blipFill>
          <a:blip r:embed="rId4"/>
          <a:stretch>
            <a:fillRect/>
          </a:stretch>
        </p:blipFill>
        <p:spPr>
          <a:xfrm>
            <a:off x="3223260" y="3014345"/>
            <a:ext cx="5135880" cy="3803015"/>
          </a:xfrm>
          <a:prstGeom prst="rect">
            <a:avLst/>
          </a:prstGeom>
        </p:spPr>
      </p:pic>
      <p:pic>
        <p:nvPicPr>
          <p:cNvPr id="8" name="图片 7"/>
          <p:cNvPicPr>
            <a:picLocks noChangeAspect="1"/>
          </p:cNvPicPr>
          <p:nvPr/>
        </p:nvPicPr>
        <p:blipFill>
          <a:blip r:embed="rId5"/>
          <a:stretch>
            <a:fillRect/>
          </a:stretch>
        </p:blipFill>
        <p:spPr>
          <a:xfrm>
            <a:off x="7458075" y="-15240"/>
            <a:ext cx="4758055" cy="4718685"/>
          </a:xfrm>
          <a:prstGeom prst="rect">
            <a:avLst/>
          </a:prstGeom>
        </p:spPr>
      </p:pic>
      <p:pic>
        <p:nvPicPr>
          <p:cNvPr id="5" name="图片 4"/>
          <p:cNvPicPr>
            <a:picLocks noChangeAspect="1"/>
          </p:cNvPicPr>
          <p:nvPr/>
        </p:nvPicPr>
        <p:blipFill>
          <a:blip r:embed="rId6"/>
          <a:stretch>
            <a:fillRect/>
          </a:stretch>
        </p:blipFill>
        <p:spPr>
          <a:xfrm>
            <a:off x="-87630" y="50165"/>
            <a:ext cx="4516120" cy="359854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3" descr="E:\other\办公软件\PPt\PPT模板研究院\01第一次作业\锐普PPT.jpg"/>
          <p:cNvPicPr>
            <a:picLocks noChangeAspect="1"/>
          </p:cNvPicPr>
          <p:nvPr/>
        </p:nvPicPr>
        <p:blipFill>
          <a:blip r:embed="rId1">
            <a:clrChange>
              <a:clrFrom>
                <a:srgbClr val="FDFDFD"/>
              </a:clrFrom>
              <a:clrTo>
                <a:srgbClr val="FDFDFD">
                  <a:alpha val="0"/>
                </a:srgbClr>
              </a:clrTo>
            </a:clrChange>
          </a:blip>
          <a:stretch>
            <a:fillRect/>
          </a:stretch>
        </p:blipFill>
        <p:spPr>
          <a:xfrm>
            <a:off x="9783233" y="452967"/>
            <a:ext cx="1744133" cy="480484"/>
          </a:xfrm>
          <a:prstGeom prst="rect">
            <a:avLst/>
          </a:prstGeom>
          <a:noFill/>
          <a:ln w="9525">
            <a:noFill/>
            <a:miter/>
          </a:ln>
        </p:spPr>
      </p:pic>
      <p:pic>
        <p:nvPicPr>
          <p:cNvPr id="32771" name="Picture 2" descr="C:\Documents and Settings\RLBXZ.HR\Application Data\Tencent\Users\20464918\QQ\WinTemp\RichOle\3{DNP(DP)}EY[3}8P[Z0JLX.jpg"/>
          <p:cNvPicPr>
            <a:picLocks noChangeAspect="1"/>
          </p:cNvPicPr>
          <p:nvPr/>
        </p:nvPicPr>
        <p:blipFill>
          <a:blip r:embed="rId2"/>
          <a:stretch>
            <a:fillRect/>
          </a:stretch>
        </p:blipFill>
        <p:spPr>
          <a:xfrm>
            <a:off x="-4233" y="0"/>
            <a:ext cx="704851" cy="6858000"/>
          </a:xfrm>
          <a:prstGeom prst="rect">
            <a:avLst/>
          </a:prstGeom>
          <a:noFill/>
          <a:ln w="9525">
            <a:noFill/>
            <a:miter/>
          </a:ln>
        </p:spPr>
      </p:pic>
      <p:sp>
        <p:nvSpPr>
          <p:cNvPr id="32772" name="任意多边形 8"/>
          <p:cNvSpPr/>
          <p:nvPr/>
        </p:nvSpPr>
        <p:spPr>
          <a:xfrm>
            <a:off x="552451" y="0"/>
            <a:ext cx="192616" cy="6870700"/>
          </a:xfrm>
          <a:custGeom>
            <a:avLst/>
            <a:gdLst/>
            <a:ahLst/>
            <a:cxnLst>
              <a:cxn ang="0">
                <a:pos x="135297" y="0"/>
              </a:cxn>
              <a:cxn ang="0">
                <a:pos x="62345" y="270164"/>
              </a:cxn>
              <a:cxn ang="0">
                <a:pos x="114300" y="550718"/>
              </a:cxn>
              <a:cxn ang="0">
                <a:pos x="31172" y="904009"/>
              </a:cxn>
              <a:cxn ang="0">
                <a:pos x="114300" y="1174173"/>
              </a:cxn>
              <a:cxn ang="0">
                <a:pos x="41563" y="1517073"/>
              </a:cxn>
              <a:cxn ang="0">
                <a:pos x="93518" y="1766455"/>
              </a:cxn>
              <a:cxn ang="0">
                <a:pos x="31172" y="2119745"/>
              </a:cxn>
              <a:cxn ang="0">
                <a:pos x="145760" y="2389909"/>
              </a:cxn>
              <a:cxn ang="0">
                <a:pos x="41563" y="2763982"/>
              </a:cxn>
              <a:cxn ang="0">
                <a:pos x="93518" y="3117273"/>
              </a:cxn>
              <a:cxn ang="0">
                <a:pos x="10391" y="3439391"/>
              </a:cxn>
              <a:cxn ang="0">
                <a:pos x="83127" y="3730336"/>
              </a:cxn>
              <a:cxn ang="0">
                <a:pos x="0" y="4166755"/>
              </a:cxn>
              <a:cxn ang="0">
                <a:pos x="103909" y="4468091"/>
              </a:cxn>
              <a:cxn ang="0">
                <a:pos x="0" y="4862945"/>
              </a:cxn>
              <a:cxn ang="0">
                <a:pos x="114514" y="5153891"/>
              </a:cxn>
              <a:cxn ang="0">
                <a:pos x="135297" y="0"/>
              </a:cxn>
            </a:cxnLst>
            <a:pathLst>
              <a:path w="145760" h="5153891">
                <a:moveTo>
                  <a:pt x="135297" y="0"/>
                </a:moveTo>
                <a:lnTo>
                  <a:pt x="62345" y="270164"/>
                </a:lnTo>
                <a:lnTo>
                  <a:pt x="114300" y="550718"/>
                </a:lnTo>
                <a:lnTo>
                  <a:pt x="31172" y="904009"/>
                </a:lnTo>
                <a:lnTo>
                  <a:pt x="114300" y="1174173"/>
                </a:lnTo>
                <a:lnTo>
                  <a:pt x="41563" y="1517073"/>
                </a:lnTo>
                <a:lnTo>
                  <a:pt x="93518" y="1766455"/>
                </a:lnTo>
                <a:lnTo>
                  <a:pt x="31172" y="2119745"/>
                </a:lnTo>
                <a:lnTo>
                  <a:pt x="145760" y="2389909"/>
                </a:lnTo>
                <a:lnTo>
                  <a:pt x="41563" y="2763982"/>
                </a:lnTo>
                <a:lnTo>
                  <a:pt x="93518" y="3117273"/>
                </a:lnTo>
                <a:lnTo>
                  <a:pt x="10391" y="3439391"/>
                </a:lnTo>
                <a:lnTo>
                  <a:pt x="83127" y="3730336"/>
                </a:lnTo>
                <a:lnTo>
                  <a:pt x="0" y="4166755"/>
                </a:lnTo>
                <a:lnTo>
                  <a:pt x="103909" y="4468091"/>
                </a:lnTo>
                <a:lnTo>
                  <a:pt x="0" y="4862945"/>
                </a:lnTo>
                <a:cubicBezTo>
                  <a:pt x="27709" y="4956463"/>
                  <a:pt x="128656" y="5153891"/>
                  <a:pt x="114514" y="5153891"/>
                </a:cubicBezTo>
                <a:cubicBezTo>
                  <a:pt x="117978" y="3442855"/>
                  <a:pt x="121442" y="1721427"/>
                  <a:pt x="135297" y="0"/>
                </a:cubicBezTo>
                <a:close/>
              </a:path>
            </a:pathLst>
          </a:custGeom>
          <a:solidFill>
            <a:srgbClr val="F2F2F2"/>
          </a:solidFill>
          <a:ln w="25400">
            <a:noFill/>
          </a:ln>
        </p:spPr>
        <p:txBody>
          <a:bodyPr/>
          <a:p>
            <a:endParaRPr lang="zh-CN" altLang="en-US" sz="2400"/>
          </a:p>
        </p:txBody>
      </p:sp>
      <p:pic>
        <p:nvPicPr>
          <p:cNvPr id="32773" name="图片 10"/>
          <p:cNvPicPr>
            <a:picLocks noChangeAspect="1"/>
          </p:cNvPicPr>
          <p:nvPr/>
        </p:nvPicPr>
        <p:blipFill>
          <a:blip r:embed="rId3"/>
          <a:stretch>
            <a:fillRect/>
          </a:stretch>
        </p:blipFill>
        <p:spPr>
          <a:xfrm>
            <a:off x="-4233" y="27940"/>
            <a:ext cx="12189884" cy="6858000"/>
          </a:xfrm>
          <a:prstGeom prst="rect">
            <a:avLst/>
          </a:prstGeom>
          <a:noFill/>
          <a:ln w="9525">
            <a:noFill/>
            <a:miter/>
          </a:ln>
        </p:spPr>
      </p:pic>
      <p:sp>
        <p:nvSpPr>
          <p:cNvPr id="32777" name="等腰三角形 8"/>
          <p:cNvSpPr/>
          <p:nvPr/>
        </p:nvSpPr>
        <p:spPr>
          <a:xfrm rot="5400000">
            <a:off x="6081184" y="3977217"/>
            <a:ext cx="647700" cy="254000"/>
          </a:xfrm>
          <a:prstGeom prst="triangle">
            <a:avLst>
              <a:gd name="adj" fmla="val 50000"/>
            </a:avLst>
          </a:prstGeom>
          <a:solidFill>
            <a:srgbClr val="E36C09">
              <a:alpha val="50000"/>
            </a:srgbClr>
          </a:solidFill>
          <a:ln w="25400">
            <a:noFill/>
            <a:miter/>
          </a:ln>
        </p:spPr>
        <p:txBody>
          <a:bodyPr anchor="ctr"/>
          <a:p>
            <a:pPr lvl="0" algn="ctr"/>
            <a:endParaRPr sz="2400">
              <a:solidFill>
                <a:srgbClr val="FFFFFF"/>
              </a:solidFill>
              <a:latin typeface="微软雅黑" pitchFamily="2" charset="-122"/>
              <a:ea typeface="微软雅黑" pitchFamily="2" charset="-122"/>
              <a:sym typeface="微软雅黑" pitchFamily="2" charset="-122"/>
            </a:endParaRPr>
          </a:p>
        </p:txBody>
      </p:sp>
      <p:pic>
        <p:nvPicPr>
          <p:cNvPr id="6" name="图片 5"/>
          <p:cNvPicPr>
            <a:picLocks noChangeAspect="1"/>
          </p:cNvPicPr>
          <p:nvPr/>
        </p:nvPicPr>
        <p:blipFill>
          <a:blip r:embed="rId4"/>
          <a:stretch>
            <a:fillRect/>
          </a:stretch>
        </p:blipFill>
        <p:spPr>
          <a:xfrm>
            <a:off x="6964680" y="74295"/>
            <a:ext cx="5109210" cy="3398520"/>
          </a:xfrm>
          <a:prstGeom prst="rect">
            <a:avLst/>
          </a:prstGeom>
        </p:spPr>
      </p:pic>
      <p:pic>
        <p:nvPicPr>
          <p:cNvPr id="7" name="图片 6"/>
          <p:cNvPicPr>
            <a:picLocks noChangeAspect="1"/>
          </p:cNvPicPr>
          <p:nvPr/>
        </p:nvPicPr>
        <p:blipFill>
          <a:blip r:embed="rId5"/>
          <a:stretch>
            <a:fillRect/>
          </a:stretch>
        </p:blipFill>
        <p:spPr>
          <a:xfrm>
            <a:off x="4056380" y="1411605"/>
            <a:ext cx="2877185" cy="3272790"/>
          </a:xfrm>
          <a:prstGeom prst="rect">
            <a:avLst/>
          </a:prstGeom>
        </p:spPr>
      </p:pic>
      <p:pic>
        <p:nvPicPr>
          <p:cNvPr id="8" name="图片 7"/>
          <p:cNvPicPr>
            <a:picLocks noChangeAspect="1"/>
          </p:cNvPicPr>
          <p:nvPr/>
        </p:nvPicPr>
        <p:blipFill>
          <a:blip r:embed="rId6"/>
          <a:stretch>
            <a:fillRect/>
          </a:stretch>
        </p:blipFill>
        <p:spPr>
          <a:xfrm>
            <a:off x="7193280" y="3623945"/>
            <a:ext cx="4765675" cy="3134360"/>
          </a:xfrm>
          <a:prstGeom prst="rect">
            <a:avLst/>
          </a:prstGeom>
        </p:spPr>
      </p:pic>
      <p:pic>
        <p:nvPicPr>
          <p:cNvPr id="4" name="图片 3"/>
          <p:cNvPicPr>
            <a:picLocks noChangeAspect="1"/>
          </p:cNvPicPr>
          <p:nvPr/>
        </p:nvPicPr>
        <p:blipFill>
          <a:blip r:embed="rId7"/>
          <a:stretch>
            <a:fillRect/>
          </a:stretch>
        </p:blipFill>
        <p:spPr>
          <a:xfrm>
            <a:off x="96520" y="29845"/>
            <a:ext cx="3881755" cy="581787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Picture 2" descr="C:\Documents and Settings\RLBXZ.HR\Application Data\Tencent\Users\20464918\QQ\WinTemp\RichOle\3{DNP(DP)}EY[3}8P[Z0JLX.jpg"/>
          <p:cNvPicPr>
            <a:picLocks noChangeAspect="1"/>
          </p:cNvPicPr>
          <p:nvPr/>
        </p:nvPicPr>
        <p:blipFill>
          <a:blip r:embed="rId1"/>
          <a:stretch>
            <a:fillRect/>
          </a:stretch>
        </p:blipFill>
        <p:spPr>
          <a:xfrm>
            <a:off x="-4233" y="0"/>
            <a:ext cx="704851" cy="6858000"/>
          </a:xfrm>
          <a:prstGeom prst="rect">
            <a:avLst/>
          </a:prstGeom>
          <a:noFill/>
          <a:ln w="9525">
            <a:noFill/>
            <a:miter/>
          </a:ln>
        </p:spPr>
      </p:pic>
      <p:sp>
        <p:nvSpPr>
          <p:cNvPr id="31746" name="任意多边形 8"/>
          <p:cNvSpPr/>
          <p:nvPr/>
        </p:nvSpPr>
        <p:spPr>
          <a:xfrm>
            <a:off x="552451" y="0"/>
            <a:ext cx="192616" cy="6870700"/>
          </a:xfrm>
          <a:custGeom>
            <a:avLst/>
            <a:gdLst/>
            <a:ahLst/>
            <a:cxnLst>
              <a:cxn ang="0">
                <a:pos x="135297" y="0"/>
              </a:cxn>
              <a:cxn ang="0">
                <a:pos x="62345" y="270164"/>
              </a:cxn>
              <a:cxn ang="0">
                <a:pos x="114300" y="550718"/>
              </a:cxn>
              <a:cxn ang="0">
                <a:pos x="31172" y="904009"/>
              </a:cxn>
              <a:cxn ang="0">
                <a:pos x="114300" y="1174173"/>
              </a:cxn>
              <a:cxn ang="0">
                <a:pos x="41563" y="1517073"/>
              </a:cxn>
              <a:cxn ang="0">
                <a:pos x="93518" y="1766455"/>
              </a:cxn>
              <a:cxn ang="0">
                <a:pos x="31172" y="2119745"/>
              </a:cxn>
              <a:cxn ang="0">
                <a:pos x="145760" y="2389909"/>
              </a:cxn>
              <a:cxn ang="0">
                <a:pos x="41563" y="2763982"/>
              </a:cxn>
              <a:cxn ang="0">
                <a:pos x="93518" y="3117273"/>
              </a:cxn>
              <a:cxn ang="0">
                <a:pos x="10391" y="3439391"/>
              </a:cxn>
              <a:cxn ang="0">
                <a:pos x="83127" y="3730336"/>
              </a:cxn>
              <a:cxn ang="0">
                <a:pos x="0" y="4166755"/>
              </a:cxn>
              <a:cxn ang="0">
                <a:pos x="103909" y="4468091"/>
              </a:cxn>
              <a:cxn ang="0">
                <a:pos x="0" y="4862945"/>
              </a:cxn>
              <a:cxn ang="0">
                <a:pos x="114514" y="5153891"/>
              </a:cxn>
              <a:cxn ang="0">
                <a:pos x="135297" y="0"/>
              </a:cxn>
            </a:cxnLst>
            <a:pathLst>
              <a:path w="145760" h="5153891">
                <a:moveTo>
                  <a:pt x="135297" y="0"/>
                </a:moveTo>
                <a:lnTo>
                  <a:pt x="62345" y="270164"/>
                </a:lnTo>
                <a:lnTo>
                  <a:pt x="114300" y="550718"/>
                </a:lnTo>
                <a:lnTo>
                  <a:pt x="31172" y="904009"/>
                </a:lnTo>
                <a:lnTo>
                  <a:pt x="114300" y="1174173"/>
                </a:lnTo>
                <a:lnTo>
                  <a:pt x="41563" y="1517073"/>
                </a:lnTo>
                <a:lnTo>
                  <a:pt x="93518" y="1766455"/>
                </a:lnTo>
                <a:lnTo>
                  <a:pt x="31172" y="2119745"/>
                </a:lnTo>
                <a:lnTo>
                  <a:pt x="145760" y="2389909"/>
                </a:lnTo>
                <a:lnTo>
                  <a:pt x="41563" y="2763982"/>
                </a:lnTo>
                <a:lnTo>
                  <a:pt x="93518" y="3117273"/>
                </a:lnTo>
                <a:lnTo>
                  <a:pt x="10391" y="3439391"/>
                </a:lnTo>
                <a:lnTo>
                  <a:pt x="83127" y="3730336"/>
                </a:lnTo>
                <a:lnTo>
                  <a:pt x="0" y="4166755"/>
                </a:lnTo>
                <a:lnTo>
                  <a:pt x="103909" y="4468091"/>
                </a:lnTo>
                <a:lnTo>
                  <a:pt x="0" y="4862945"/>
                </a:lnTo>
                <a:cubicBezTo>
                  <a:pt x="27709" y="4956463"/>
                  <a:pt x="128656" y="5153891"/>
                  <a:pt x="114514" y="5153891"/>
                </a:cubicBezTo>
                <a:cubicBezTo>
                  <a:pt x="117978" y="3442855"/>
                  <a:pt x="121442" y="1721427"/>
                  <a:pt x="135297" y="0"/>
                </a:cubicBezTo>
                <a:close/>
              </a:path>
            </a:pathLst>
          </a:custGeom>
          <a:solidFill>
            <a:srgbClr val="F2F2F2"/>
          </a:solidFill>
          <a:ln w="25400">
            <a:noFill/>
          </a:ln>
        </p:spPr>
        <p:txBody>
          <a:bodyPr/>
          <a:p>
            <a:endParaRPr lang="zh-CN" altLang="en-US" sz="2400"/>
          </a:p>
        </p:txBody>
      </p:sp>
      <p:sp>
        <p:nvSpPr>
          <p:cNvPr id="2" name="矩形 5"/>
          <p:cNvSpPr/>
          <p:nvPr/>
        </p:nvSpPr>
        <p:spPr>
          <a:xfrm>
            <a:off x="797560" y="187960"/>
            <a:ext cx="2870200" cy="670984"/>
          </a:xfrm>
          <a:prstGeom prst="rect">
            <a:avLst/>
          </a:prstGeom>
          <a:solidFill>
            <a:srgbClr val="E36C09">
              <a:alpha val="50000"/>
            </a:srgbClr>
          </a:solidFill>
          <a:ln w="25400">
            <a:noFill/>
            <a:miter/>
          </a:ln>
        </p:spPr>
        <p:txBody>
          <a:bodyPr anchor="ctr"/>
          <a:p>
            <a:pPr lvl="0" algn="ctr"/>
            <a:r>
              <a:rPr lang="zh-CN" sz="2400">
                <a:solidFill>
                  <a:srgbClr val="FFFFFF"/>
                </a:solidFill>
                <a:latin typeface="微软雅黑" pitchFamily="2" charset="-122"/>
                <a:ea typeface="微软雅黑" pitchFamily="2" charset="-122"/>
                <a:sym typeface="微软雅黑" pitchFamily="2" charset="-122"/>
              </a:rPr>
              <a:t>赵元任</a:t>
            </a:r>
            <a:endParaRPr lang="zh-CN" sz="2400">
              <a:solidFill>
                <a:srgbClr val="FFFFFF"/>
              </a:solidFill>
              <a:latin typeface="微软雅黑" pitchFamily="2" charset="-122"/>
              <a:ea typeface="微软雅黑" pitchFamily="2" charset="-122"/>
              <a:sym typeface="微软雅黑" pitchFamily="2" charset="-122"/>
            </a:endParaRPr>
          </a:p>
        </p:txBody>
      </p:sp>
      <p:pic>
        <p:nvPicPr>
          <p:cNvPr id="5" name="图片 4"/>
          <p:cNvPicPr>
            <a:picLocks noChangeAspect="1"/>
          </p:cNvPicPr>
          <p:nvPr/>
        </p:nvPicPr>
        <p:blipFill>
          <a:blip r:embed="rId2"/>
          <a:stretch>
            <a:fillRect/>
          </a:stretch>
        </p:blipFill>
        <p:spPr>
          <a:xfrm>
            <a:off x="883920" y="1283970"/>
            <a:ext cx="3136265" cy="4792345"/>
          </a:xfrm>
          <a:prstGeom prst="rect">
            <a:avLst/>
          </a:prstGeom>
        </p:spPr>
      </p:pic>
      <p:sp>
        <p:nvSpPr>
          <p:cNvPr id="3" name="文本框 2"/>
          <p:cNvSpPr txBox="1"/>
          <p:nvPr/>
        </p:nvSpPr>
        <p:spPr>
          <a:xfrm>
            <a:off x="4353560" y="608330"/>
            <a:ext cx="7674610" cy="6069330"/>
          </a:xfrm>
          <a:prstGeom prst="rect">
            <a:avLst/>
          </a:prstGeom>
          <a:noFill/>
        </p:spPr>
        <p:txBody>
          <a:bodyPr wrap="square" rtlCol="0" anchor="t">
            <a:spAutoFit/>
          </a:bodyPr>
          <a:p>
            <a:r>
              <a:rPr lang="zh-CN" altLang="en-US" sz="2800"/>
              <a:t>赵元任(1892—1982 2.25) 汉族，字宣仲，又字宜重，江苏武进(今常州)人，生于天津。1929年6月底被中央研究院聘为历史语言研究所研究员兼语言组主任，同时兼任清华中国文学系讲师，授“音韵学”等课程。1938年起在美国任教。他是中国现代语言和现代音乐学先驱。</a:t>
            </a:r>
            <a:endParaRPr lang="zh-CN" altLang="en-US" sz="2800"/>
          </a:p>
          <a:p>
            <a:endParaRPr lang="zh-CN" altLang="en-US" sz="2800">
              <a:sym typeface="+mn-ea"/>
            </a:endParaRPr>
          </a:p>
          <a:p>
            <a:endParaRPr lang="zh-CN" altLang="en-US" sz="2800">
              <a:sym typeface="+mn-ea"/>
            </a:endParaRPr>
          </a:p>
          <a:p>
            <a:r>
              <a:rPr lang="zh-CN" altLang="en-US" sz="2800">
                <a:sym typeface="+mn-ea"/>
              </a:rPr>
              <a:t>赵元任的音乐创作，突破了"学堂乐歌"借用外国乐谱填词的模式，开始完全由中国人独立作曲作词,使中国近现代音乐进入了新的发展阶段,因此，他是中国近现代音乐史上当之无愧的先驱者之一，是我国20世纪20年代优秀的作曲家。</a:t>
            </a:r>
            <a:endParaRPr lang="zh-CN" altLang="en-US" sz="2800"/>
          </a:p>
          <a:p>
            <a:endParaRPr lang="zh-CN" altLang="en-US"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Picture 2" descr="C:\Documents and Settings\RLBXZ.HR\Application Data\Tencent\Users\20464918\QQ\WinTemp\RichOle\3{DNP(DP)}EY[3}8P[Z0JLX.jpg"/>
          <p:cNvPicPr>
            <a:picLocks noChangeAspect="1"/>
          </p:cNvPicPr>
          <p:nvPr/>
        </p:nvPicPr>
        <p:blipFill>
          <a:blip r:embed="rId1"/>
          <a:stretch>
            <a:fillRect/>
          </a:stretch>
        </p:blipFill>
        <p:spPr>
          <a:xfrm>
            <a:off x="-4233" y="0"/>
            <a:ext cx="704851" cy="6858000"/>
          </a:xfrm>
          <a:prstGeom prst="rect">
            <a:avLst/>
          </a:prstGeom>
          <a:noFill/>
          <a:ln w="9525">
            <a:noFill/>
            <a:miter/>
          </a:ln>
        </p:spPr>
      </p:pic>
      <p:sp>
        <p:nvSpPr>
          <p:cNvPr id="31746" name="任意多边形 8"/>
          <p:cNvSpPr/>
          <p:nvPr/>
        </p:nvSpPr>
        <p:spPr>
          <a:xfrm>
            <a:off x="552451" y="0"/>
            <a:ext cx="192616" cy="6870700"/>
          </a:xfrm>
          <a:custGeom>
            <a:avLst/>
            <a:gdLst/>
            <a:ahLst/>
            <a:cxnLst>
              <a:cxn ang="0">
                <a:pos x="135297" y="0"/>
              </a:cxn>
              <a:cxn ang="0">
                <a:pos x="62345" y="270164"/>
              </a:cxn>
              <a:cxn ang="0">
                <a:pos x="114300" y="550718"/>
              </a:cxn>
              <a:cxn ang="0">
                <a:pos x="31172" y="904009"/>
              </a:cxn>
              <a:cxn ang="0">
                <a:pos x="114300" y="1174173"/>
              </a:cxn>
              <a:cxn ang="0">
                <a:pos x="41563" y="1517073"/>
              </a:cxn>
              <a:cxn ang="0">
                <a:pos x="93518" y="1766455"/>
              </a:cxn>
              <a:cxn ang="0">
                <a:pos x="31172" y="2119745"/>
              </a:cxn>
              <a:cxn ang="0">
                <a:pos x="145760" y="2389909"/>
              </a:cxn>
              <a:cxn ang="0">
                <a:pos x="41563" y="2763982"/>
              </a:cxn>
              <a:cxn ang="0">
                <a:pos x="93518" y="3117273"/>
              </a:cxn>
              <a:cxn ang="0">
                <a:pos x="10391" y="3439391"/>
              </a:cxn>
              <a:cxn ang="0">
                <a:pos x="83127" y="3730336"/>
              </a:cxn>
              <a:cxn ang="0">
                <a:pos x="0" y="4166755"/>
              </a:cxn>
              <a:cxn ang="0">
                <a:pos x="103909" y="4468091"/>
              </a:cxn>
              <a:cxn ang="0">
                <a:pos x="0" y="4862945"/>
              </a:cxn>
              <a:cxn ang="0">
                <a:pos x="114514" y="5153891"/>
              </a:cxn>
              <a:cxn ang="0">
                <a:pos x="135297" y="0"/>
              </a:cxn>
            </a:cxnLst>
            <a:pathLst>
              <a:path w="145760" h="5153891">
                <a:moveTo>
                  <a:pt x="135297" y="0"/>
                </a:moveTo>
                <a:lnTo>
                  <a:pt x="62345" y="270164"/>
                </a:lnTo>
                <a:lnTo>
                  <a:pt x="114300" y="550718"/>
                </a:lnTo>
                <a:lnTo>
                  <a:pt x="31172" y="904009"/>
                </a:lnTo>
                <a:lnTo>
                  <a:pt x="114300" y="1174173"/>
                </a:lnTo>
                <a:lnTo>
                  <a:pt x="41563" y="1517073"/>
                </a:lnTo>
                <a:lnTo>
                  <a:pt x="93518" y="1766455"/>
                </a:lnTo>
                <a:lnTo>
                  <a:pt x="31172" y="2119745"/>
                </a:lnTo>
                <a:lnTo>
                  <a:pt x="145760" y="2389909"/>
                </a:lnTo>
                <a:lnTo>
                  <a:pt x="41563" y="2763982"/>
                </a:lnTo>
                <a:lnTo>
                  <a:pt x="93518" y="3117273"/>
                </a:lnTo>
                <a:lnTo>
                  <a:pt x="10391" y="3439391"/>
                </a:lnTo>
                <a:lnTo>
                  <a:pt x="83127" y="3730336"/>
                </a:lnTo>
                <a:lnTo>
                  <a:pt x="0" y="4166755"/>
                </a:lnTo>
                <a:lnTo>
                  <a:pt x="103909" y="4468091"/>
                </a:lnTo>
                <a:lnTo>
                  <a:pt x="0" y="4862945"/>
                </a:lnTo>
                <a:cubicBezTo>
                  <a:pt x="27709" y="4956463"/>
                  <a:pt x="128656" y="5153891"/>
                  <a:pt x="114514" y="5153891"/>
                </a:cubicBezTo>
                <a:cubicBezTo>
                  <a:pt x="117978" y="3442855"/>
                  <a:pt x="121442" y="1721427"/>
                  <a:pt x="135297" y="0"/>
                </a:cubicBezTo>
                <a:close/>
              </a:path>
            </a:pathLst>
          </a:custGeom>
          <a:solidFill>
            <a:srgbClr val="F2F2F2"/>
          </a:solidFill>
          <a:ln w="25400">
            <a:noFill/>
          </a:ln>
        </p:spPr>
        <p:txBody>
          <a:bodyPr/>
          <a:p>
            <a:endParaRPr lang="zh-CN" altLang="en-US" sz="2400"/>
          </a:p>
        </p:txBody>
      </p:sp>
      <p:sp>
        <p:nvSpPr>
          <p:cNvPr id="30728" name="矩形 5"/>
          <p:cNvSpPr/>
          <p:nvPr/>
        </p:nvSpPr>
        <p:spPr>
          <a:xfrm>
            <a:off x="838200" y="320040"/>
            <a:ext cx="2870200" cy="670984"/>
          </a:xfrm>
          <a:prstGeom prst="rect">
            <a:avLst/>
          </a:prstGeom>
          <a:solidFill>
            <a:srgbClr val="E36C09">
              <a:alpha val="50000"/>
            </a:srgbClr>
          </a:solidFill>
          <a:ln w="25400">
            <a:noFill/>
            <a:miter/>
          </a:ln>
        </p:spPr>
        <p:txBody>
          <a:bodyPr anchor="ctr"/>
          <a:p>
            <a:pPr lvl="0" algn="ctr"/>
            <a:r>
              <a:rPr lang="zh-CN" sz="2400">
                <a:solidFill>
                  <a:srgbClr val="FFFFFF"/>
                </a:solidFill>
                <a:latin typeface="微软雅黑" pitchFamily="2" charset="-122"/>
                <a:ea typeface="微软雅黑" pitchFamily="2" charset="-122"/>
                <a:sym typeface="微软雅黑" pitchFamily="2" charset="-122"/>
              </a:rPr>
              <a:t>赵元任</a:t>
            </a:r>
            <a:endParaRPr lang="zh-CN" sz="2400">
              <a:solidFill>
                <a:srgbClr val="FFFFFF"/>
              </a:solidFill>
              <a:latin typeface="微软雅黑" pitchFamily="2" charset="-122"/>
              <a:ea typeface="微软雅黑" pitchFamily="2" charset="-122"/>
              <a:sym typeface="微软雅黑" pitchFamily="2" charset="-122"/>
            </a:endParaRPr>
          </a:p>
        </p:txBody>
      </p:sp>
      <p:sp>
        <p:nvSpPr>
          <p:cNvPr id="4" name="文本框 3"/>
          <p:cNvSpPr txBox="1"/>
          <p:nvPr/>
        </p:nvSpPr>
        <p:spPr>
          <a:xfrm>
            <a:off x="848995" y="1309370"/>
            <a:ext cx="10676890" cy="5215890"/>
          </a:xfrm>
          <a:prstGeom prst="rect">
            <a:avLst/>
          </a:prstGeom>
          <a:noFill/>
        </p:spPr>
        <p:txBody>
          <a:bodyPr wrap="square" rtlCol="0" anchor="t">
            <a:spAutoFit/>
          </a:bodyPr>
          <a:p>
            <a:r>
              <a:rPr lang="zh-CN" altLang="en-US" sz="2800"/>
              <a:t>赵元任于1926年创作的《教我如何不想他》，已成为中国近现代音乐宝库中一首经典的艺术歌曲，也是专业音乐学府的优秀声乐教材。</a:t>
            </a:r>
            <a:endParaRPr lang="zh-CN" altLang="en-US" sz="2800"/>
          </a:p>
          <a:p>
            <a:endParaRPr lang="zh-CN" altLang="en-US" sz="2800"/>
          </a:p>
          <a:p>
            <a:r>
              <a:rPr lang="zh-CN" altLang="en-US" sz="2800"/>
              <a:t>它的歌词是刘半农于1920年旅居英国时写的一首新诗--</a:t>
            </a:r>
            <a:endParaRPr lang="zh-CN" altLang="en-US" sz="2800"/>
          </a:p>
          <a:p>
            <a:r>
              <a:rPr lang="zh-CN" altLang="en-US" sz="2800"/>
              <a:t>《教我如何不想她》。</a:t>
            </a:r>
            <a:endParaRPr lang="zh-CN" altLang="en-US" sz="2800"/>
          </a:p>
          <a:p>
            <a:r>
              <a:rPr lang="zh-CN" altLang="en-US" sz="2800"/>
              <a:t>诗人自己说，它表达的是一个海外游子对祖国"母亲"的思念之情。可1926年赵元任为这首诗谱曲时，把诗中的"她"改成"他"，扩大了"想"的空间，更为含蓄深邃。正如后来赵元任自己所说:"歌词中的他，可以是男的他，女的她，代表一切心爱的他、她、它。"这首歌的旋律优美深情,一方面运用我国戏曲的唱腔，富有"中国的韵味"，另一方面又融进了西洋风格的曲式构思和转调等多声技法，表现了思念和向往层层交织的深挚情意。</a:t>
            </a:r>
            <a:endParaRPr lang="zh-CN" alt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Picture 2" descr="C:\Documents and Settings\RLBXZ.HR\Application Data\Tencent\Users\20464918\QQ\WinTemp\RichOle\3{DNP(DP)}EY[3}8P[Z0JLX.jpg"/>
          <p:cNvPicPr>
            <a:picLocks noChangeAspect="1"/>
          </p:cNvPicPr>
          <p:nvPr/>
        </p:nvPicPr>
        <p:blipFill>
          <a:blip r:embed="rId1"/>
          <a:stretch>
            <a:fillRect/>
          </a:stretch>
        </p:blipFill>
        <p:spPr>
          <a:xfrm>
            <a:off x="-4233" y="0"/>
            <a:ext cx="704851" cy="6858000"/>
          </a:xfrm>
          <a:prstGeom prst="rect">
            <a:avLst/>
          </a:prstGeom>
          <a:noFill/>
          <a:ln w="9525">
            <a:noFill/>
            <a:miter/>
          </a:ln>
        </p:spPr>
      </p:pic>
      <p:sp>
        <p:nvSpPr>
          <p:cNvPr id="31746" name="任意多边形 8"/>
          <p:cNvSpPr/>
          <p:nvPr/>
        </p:nvSpPr>
        <p:spPr>
          <a:xfrm>
            <a:off x="552451" y="0"/>
            <a:ext cx="192616" cy="6870700"/>
          </a:xfrm>
          <a:custGeom>
            <a:avLst/>
            <a:gdLst/>
            <a:ahLst/>
            <a:cxnLst>
              <a:cxn ang="0">
                <a:pos x="135297" y="0"/>
              </a:cxn>
              <a:cxn ang="0">
                <a:pos x="62345" y="270164"/>
              </a:cxn>
              <a:cxn ang="0">
                <a:pos x="114300" y="550718"/>
              </a:cxn>
              <a:cxn ang="0">
                <a:pos x="31172" y="904009"/>
              </a:cxn>
              <a:cxn ang="0">
                <a:pos x="114300" y="1174173"/>
              </a:cxn>
              <a:cxn ang="0">
                <a:pos x="41563" y="1517073"/>
              </a:cxn>
              <a:cxn ang="0">
                <a:pos x="93518" y="1766455"/>
              </a:cxn>
              <a:cxn ang="0">
                <a:pos x="31172" y="2119745"/>
              </a:cxn>
              <a:cxn ang="0">
                <a:pos x="145760" y="2389909"/>
              </a:cxn>
              <a:cxn ang="0">
                <a:pos x="41563" y="2763982"/>
              </a:cxn>
              <a:cxn ang="0">
                <a:pos x="93518" y="3117273"/>
              </a:cxn>
              <a:cxn ang="0">
                <a:pos x="10391" y="3439391"/>
              </a:cxn>
              <a:cxn ang="0">
                <a:pos x="83127" y="3730336"/>
              </a:cxn>
              <a:cxn ang="0">
                <a:pos x="0" y="4166755"/>
              </a:cxn>
              <a:cxn ang="0">
                <a:pos x="103909" y="4468091"/>
              </a:cxn>
              <a:cxn ang="0">
                <a:pos x="0" y="4862945"/>
              </a:cxn>
              <a:cxn ang="0">
                <a:pos x="114514" y="5153891"/>
              </a:cxn>
              <a:cxn ang="0">
                <a:pos x="135297" y="0"/>
              </a:cxn>
            </a:cxnLst>
            <a:pathLst>
              <a:path w="145760" h="5153891">
                <a:moveTo>
                  <a:pt x="135297" y="0"/>
                </a:moveTo>
                <a:lnTo>
                  <a:pt x="62345" y="270164"/>
                </a:lnTo>
                <a:lnTo>
                  <a:pt x="114300" y="550718"/>
                </a:lnTo>
                <a:lnTo>
                  <a:pt x="31172" y="904009"/>
                </a:lnTo>
                <a:lnTo>
                  <a:pt x="114300" y="1174173"/>
                </a:lnTo>
                <a:lnTo>
                  <a:pt x="41563" y="1517073"/>
                </a:lnTo>
                <a:lnTo>
                  <a:pt x="93518" y="1766455"/>
                </a:lnTo>
                <a:lnTo>
                  <a:pt x="31172" y="2119745"/>
                </a:lnTo>
                <a:lnTo>
                  <a:pt x="145760" y="2389909"/>
                </a:lnTo>
                <a:lnTo>
                  <a:pt x="41563" y="2763982"/>
                </a:lnTo>
                <a:lnTo>
                  <a:pt x="93518" y="3117273"/>
                </a:lnTo>
                <a:lnTo>
                  <a:pt x="10391" y="3439391"/>
                </a:lnTo>
                <a:lnTo>
                  <a:pt x="83127" y="3730336"/>
                </a:lnTo>
                <a:lnTo>
                  <a:pt x="0" y="4166755"/>
                </a:lnTo>
                <a:lnTo>
                  <a:pt x="103909" y="4468091"/>
                </a:lnTo>
                <a:lnTo>
                  <a:pt x="0" y="4862945"/>
                </a:lnTo>
                <a:cubicBezTo>
                  <a:pt x="27709" y="4956463"/>
                  <a:pt x="128656" y="5153891"/>
                  <a:pt x="114514" y="5153891"/>
                </a:cubicBezTo>
                <a:cubicBezTo>
                  <a:pt x="117978" y="3442855"/>
                  <a:pt x="121442" y="1721427"/>
                  <a:pt x="135297" y="0"/>
                </a:cubicBezTo>
                <a:close/>
              </a:path>
            </a:pathLst>
          </a:custGeom>
          <a:solidFill>
            <a:srgbClr val="F2F2F2"/>
          </a:solidFill>
          <a:ln w="25400">
            <a:noFill/>
          </a:ln>
        </p:spPr>
        <p:txBody>
          <a:bodyPr/>
          <a:p>
            <a:endParaRPr lang="zh-CN" altLang="en-US" sz="2400"/>
          </a:p>
        </p:txBody>
      </p:sp>
      <p:sp>
        <p:nvSpPr>
          <p:cNvPr id="2" name="文本框 1"/>
          <p:cNvSpPr txBox="1"/>
          <p:nvPr/>
        </p:nvSpPr>
        <p:spPr>
          <a:xfrm>
            <a:off x="665480" y="670560"/>
            <a:ext cx="4216400" cy="6435725"/>
          </a:xfrm>
          <a:prstGeom prst="rect">
            <a:avLst/>
          </a:prstGeom>
          <a:noFill/>
        </p:spPr>
        <p:txBody>
          <a:bodyPr wrap="square" rtlCol="0" anchor="t">
            <a:spAutoFit/>
          </a:bodyPr>
          <a:p>
            <a:endParaRPr lang="zh-CN" altLang="en-US" sz="3200"/>
          </a:p>
          <a:p>
            <a:r>
              <a:rPr lang="zh-CN" altLang="en-US" sz="3200"/>
              <a:t>天上飘着些微云 </a:t>
            </a:r>
            <a:endParaRPr lang="zh-CN" altLang="en-US" sz="3200"/>
          </a:p>
          <a:p>
            <a:r>
              <a:rPr lang="zh-CN" altLang="en-US" sz="3200"/>
              <a:t>地上吹着些微风 啊…… </a:t>
            </a:r>
            <a:endParaRPr lang="zh-CN" altLang="en-US" sz="3200"/>
          </a:p>
          <a:p>
            <a:r>
              <a:rPr lang="zh-CN" altLang="en-US" sz="3200"/>
              <a:t>微风吹动了我头发 </a:t>
            </a:r>
            <a:endParaRPr lang="zh-CN" altLang="en-US" sz="3200"/>
          </a:p>
          <a:p>
            <a:r>
              <a:rPr lang="zh-CN" altLang="en-US" sz="3200"/>
              <a:t>教我如何不想他 </a:t>
            </a:r>
            <a:endParaRPr lang="zh-CN" altLang="en-US" sz="3200"/>
          </a:p>
          <a:p>
            <a:r>
              <a:rPr lang="zh-CN" altLang="en-US" sz="3200"/>
              <a:t> </a:t>
            </a:r>
            <a:endParaRPr lang="zh-CN" altLang="en-US" sz="3200"/>
          </a:p>
          <a:p>
            <a:r>
              <a:rPr lang="zh-CN" altLang="en-US" sz="3200"/>
              <a:t>月光恋爱着海洋 </a:t>
            </a:r>
            <a:endParaRPr lang="zh-CN" altLang="en-US" sz="3200"/>
          </a:p>
          <a:p>
            <a:r>
              <a:rPr lang="zh-CN" altLang="en-US" sz="3200"/>
              <a:t>海洋恋爱着月光 啊…… </a:t>
            </a:r>
            <a:endParaRPr lang="zh-CN" altLang="en-US" sz="3200"/>
          </a:p>
          <a:p>
            <a:r>
              <a:rPr lang="zh-CN" altLang="en-US" sz="3200"/>
              <a:t> </a:t>
            </a:r>
            <a:endParaRPr lang="zh-CN" altLang="en-US" sz="3200"/>
          </a:p>
          <a:p>
            <a:r>
              <a:rPr lang="zh-CN" altLang="en-US" sz="3200"/>
              <a:t>这般蜜也似的银夜 </a:t>
            </a:r>
            <a:endParaRPr lang="zh-CN" altLang="en-US" sz="3200"/>
          </a:p>
          <a:p>
            <a:r>
              <a:rPr lang="zh-CN" altLang="en-US" sz="3200"/>
              <a:t>教我如何不想他 </a:t>
            </a:r>
            <a:endParaRPr lang="zh-CN" altLang="en-US" sz="3200"/>
          </a:p>
          <a:p>
            <a:r>
              <a:rPr lang="zh-CN" altLang="en-US" sz="3200"/>
              <a:t> </a:t>
            </a:r>
            <a:endParaRPr lang="zh-CN" altLang="en-US" sz="3200"/>
          </a:p>
          <a:p>
            <a:endParaRPr lang="zh-CN" altLang="en-US" sz="3200"/>
          </a:p>
        </p:txBody>
      </p:sp>
      <p:sp>
        <p:nvSpPr>
          <p:cNvPr id="4" name="文本框 3"/>
          <p:cNvSpPr txBox="1"/>
          <p:nvPr/>
        </p:nvSpPr>
        <p:spPr>
          <a:xfrm>
            <a:off x="4213860" y="106680"/>
            <a:ext cx="3486785" cy="645160"/>
          </a:xfrm>
          <a:prstGeom prst="rect">
            <a:avLst/>
          </a:prstGeom>
          <a:solidFill>
            <a:schemeClr val="accent2"/>
          </a:solidFill>
        </p:spPr>
        <p:txBody>
          <a:bodyPr wrap="none" rtlCol="0" anchor="t">
            <a:spAutoFit/>
          </a:bodyPr>
          <a:p>
            <a:pPr algn="l"/>
            <a:r>
              <a:rPr lang="zh-CN" altLang="en-US" sz="3600">
                <a:sym typeface="+mn-ea"/>
              </a:rPr>
              <a:t>教我如何不想她 </a:t>
            </a:r>
            <a:endParaRPr lang="zh-CN" altLang="en-US" sz="3600">
              <a:sym typeface="+mn-ea"/>
            </a:endParaRPr>
          </a:p>
        </p:txBody>
      </p:sp>
      <p:sp>
        <p:nvSpPr>
          <p:cNvPr id="5" name="文本框 4"/>
          <p:cNvSpPr txBox="1"/>
          <p:nvPr/>
        </p:nvSpPr>
        <p:spPr>
          <a:xfrm>
            <a:off x="8818880" y="654050"/>
            <a:ext cx="2540000" cy="948690"/>
          </a:xfrm>
          <a:prstGeom prst="rect">
            <a:avLst/>
          </a:prstGeom>
          <a:noFill/>
        </p:spPr>
        <p:txBody>
          <a:bodyPr wrap="square" rtlCol="0" anchor="t">
            <a:spAutoFit/>
          </a:bodyPr>
          <a:p>
            <a:r>
              <a:rPr lang="zh-CN" altLang="en-US" sz="2800"/>
              <a:t>作曲：赵元任 </a:t>
            </a:r>
            <a:endParaRPr lang="zh-CN" altLang="en-US" sz="2800"/>
          </a:p>
          <a:p>
            <a:r>
              <a:rPr lang="zh-CN" altLang="en-US" sz="2800"/>
              <a:t>作词：刘半农</a:t>
            </a:r>
            <a:endParaRPr lang="zh-CN" altLang="en-US" sz="2800"/>
          </a:p>
        </p:txBody>
      </p:sp>
      <p:sp>
        <p:nvSpPr>
          <p:cNvPr id="3" name="文本框 2"/>
          <p:cNvSpPr txBox="1"/>
          <p:nvPr/>
        </p:nvSpPr>
        <p:spPr>
          <a:xfrm>
            <a:off x="4749800" y="1172845"/>
            <a:ext cx="3712210" cy="5948045"/>
          </a:xfrm>
          <a:prstGeom prst="rect">
            <a:avLst/>
          </a:prstGeom>
          <a:noFill/>
        </p:spPr>
        <p:txBody>
          <a:bodyPr wrap="square" rtlCol="0" anchor="t">
            <a:spAutoFit/>
          </a:bodyPr>
          <a:p>
            <a:r>
              <a:rPr lang="zh-CN" altLang="en-US" sz="3200">
                <a:sym typeface="+mn-ea"/>
              </a:rPr>
              <a:t>水面落花慢慢流 </a:t>
            </a:r>
            <a:endParaRPr lang="zh-CN" altLang="en-US" sz="3200"/>
          </a:p>
          <a:p>
            <a:r>
              <a:rPr lang="zh-CN" altLang="en-US" sz="3200">
                <a:sym typeface="+mn-ea"/>
              </a:rPr>
              <a:t>水底鱼儿慢慢游 啊…… </a:t>
            </a:r>
            <a:endParaRPr lang="zh-CN" altLang="en-US" sz="3200"/>
          </a:p>
          <a:p>
            <a:r>
              <a:rPr lang="zh-CN" altLang="en-US" sz="3200">
                <a:sym typeface="+mn-ea"/>
              </a:rPr>
              <a:t> </a:t>
            </a:r>
            <a:endParaRPr lang="zh-CN" altLang="en-US" sz="3200"/>
          </a:p>
          <a:p>
            <a:r>
              <a:rPr lang="zh-CN" altLang="en-US" sz="3200">
                <a:sym typeface="+mn-ea"/>
              </a:rPr>
              <a:t>燕子你说些什么话 </a:t>
            </a:r>
            <a:endParaRPr lang="zh-CN" altLang="en-US" sz="3200"/>
          </a:p>
          <a:p>
            <a:r>
              <a:rPr lang="zh-CN" altLang="en-US" sz="3200">
                <a:sym typeface="+mn-ea"/>
              </a:rPr>
              <a:t>教我如何不想他 </a:t>
            </a:r>
            <a:endParaRPr lang="zh-CN" altLang="en-US" sz="3200">
              <a:sym typeface="+mn-ea"/>
            </a:endParaRPr>
          </a:p>
          <a:p>
            <a:endParaRPr lang="zh-CN" altLang="en-US" sz="3200">
              <a:sym typeface="+mn-ea"/>
            </a:endParaRPr>
          </a:p>
          <a:p>
            <a:r>
              <a:rPr lang="zh-CN" altLang="en-US" sz="3200">
                <a:sym typeface="+mn-ea"/>
              </a:rPr>
              <a:t>枯树在冷风里摇 </a:t>
            </a:r>
            <a:endParaRPr lang="zh-CN" altLang="en-US" sz="3200"/>
          </a:p>
          <a:p>
            <a:r>
              <a:rPr lang="zh-CN" altLang="en-US" sz="3200">
                <a:sym typeface="+mn-ea"/>
              </a:rPr>
              <a:t>野火在暮色中烧 啊…… </a:t>
            </a:r>
            <a:endParaRPr lang="zh-CN" altLang="en-US" sz="3200"/>
          </a:p>
          <a:p>
            <a:r>
              <a:rPr lang="zh-CN" altLang="en-US" sz="3200">
                <a:sym typeface="+mn-ea"/>
              </a:rPr>
              <a:t> </a:t>
            </a:r>
            <a:endParaRPr lang="zh-CN" altLang="en-US" sz="3200"/>
          </a:p>
          <a:p>
            <a:endParaRPr lang="zh-CN" altLang="en-US" sz="3200"/>
          </a:p>
        </p:txBody>
      </p:sp>
      <p:sp>
        <p:nvSpPr>
          <p:cNvPr id="7" name="文本框 6"/>
          <p:cNvSpPr txBox="1"/>
          <p:nvPr/>
        </p:nvSpPr>
        <p:spPr>
          <a:xfrm>
            <a:off x="8194040" y="4616450"/>
            <a:ext cx="3484880" cy="1345565"/>
          </a:xfrm>
          <a:prstGeom prst="rect">
            <a:avLst/>
          </a:prstGeom>
          <a:noFill/>
        </p:spPr>
        <p:txBody>
          <a:bodyPr wrap="square" rtlCol="0" anchor="t">
            <a:spAutoFit/>
          </a:bodyPr>
          <a:p>
            <a:r>
              <a:rPr lang="zh-CN" altLang="en-US" sz="3200">
                <a:sym typeface="+mn-ea"/>
              </a:rPr>
              <a:t>西天还有些儿残霞 教我如何不想他</a:t>
            </a:r>
            <a:endParaRPr lang="zh-CN" altLang="en-US" sz="3200"/>
          </a:p>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Picture 2" descr="C:\Documents and Settings\RLBXZ.HR\Application Data\Tencent\Users\20464918\QQ\WinTemp\RichOle\3{DNP(DP)}EY[3}8P[Z0JLX.jpg"/>
          <p:cNvPicPr>
            <a:picLocks noChangeAspect="1"/>
          </p:cNvPicPr>
          <p:nvPr/>
        </p:nvPicPr>
        <p:blipFill>
          <a:blip r:embed="rId1"/>
          <a:stretch>
            <a:fillRect/>
          </a:stretch>
        </p:blipFill>
        <p:spPr>
          <a:xfrm>
            <a:off x="-4233" y="0"/>
            <a:ext cx="704851" cy="6858000"/>
          </a:xfrm>
          <a:prstGeom prst="rect">
            <a:avLst/>
          </a:prstGeom>
          <a:noFill/>
          <a:ln w="9525">
            <a:noFill/>
            <a:miter/>
          </a:ln>
        </p:spPr>
      </p:pic>
      <p:sp>
        <p:nvSpPr>
          <p:cNvPr id="31746" name="任意多边形 8"/>
          <p:cNvSpPr/>
          <p:nvPr/>
        </p:nvSpPr>
        <p:spPr>
          <a:xfrm>
            <a:off x="552451" y="0"/>
            <a:ext cx="192616" cy="6870700"/>
          </a:xfrm>
          <a:custGeom>
            <a:avLst/>
            <a:gdLst/>
            <a:ahLst/>
            <a:cxnLst>
              <a:cxn ang="0">
                <a:pos x="135297" y="0"/>
              </a:cxn>
              <a:cxn ang="0">
                <a:pos x="62345" y="270164"/>
              </a:cxn>
              <a:cxn ang="0">
                <a:pos x="114300" y="550718"/>
              </a:cxn>
              <a:cxn ang="0">
                <a:pos x="31172" y="904009"/>
              </a:cxn>
              <a:cxn ang="0">
                <a:pos x="114300" y="1174173"/>
              </a:cxn>
              <a:cxn ang="0">
                <a:pos x="41563" y="1517073"/>
              </a:cxn>
              <a:cxn ang="0">
                <a:pos x="93518" y="1766455"/>
              </a:cxn>
              <a:cxn ang="0">
                <a:pos x="31172" y="2119745"/>
              </a:cxn>
              <a:cxn ang="0">
                <a:pos x="145760" y="2389909"/>
              </a:cxn>
              <a:cxn ang="0">
                <a:pos x="41563" y="2763982"/>
              </a:cxn>
              <a:cxn ang="0">
                <a:pos x="93518" y="3117273"/>
              </a:cxn>
              <a:cxn ang="0">
                <a:pos x="10391" y="3439391"/>
              </a:cxn>
              <a:cxn ang="0">
                <a:pos x="83127" y="3730336"/>
              </a:cxn>
              <a:cxn ang="0">
                <a:pos x="0" y="4166755"/>
              </a:cxn>
              <a:cxn ang="0">
                <a:pos x="103909" y="4468091"/>
              </a:cxn>
              <a:cxn ang="0">
                <a:pos x="0" y="4862945"/>
              </a:cxn>
              <a:cxn ang="0">
                <a:pos x="114514" y="5153891"/>
              </a:cxn>
              <a:cxn ang="0">
                <a:pos x="135297" y="0"/>
              </a:cxn>
            </a:cxnLst>
            <a:pathLst>
              <a:path w="145760" h="5153891">
                <a:moveTo>
                  <a:pt x="135297" y="0"/>
                </a:moveTo>
                <a:lnTo>
                  <a:pt x="62345" y="270164"/>
                </a:lnTo>
                <a:lnTo>
                  <a:pt x="114300" y="550718"/>
                </a:lnTo>
                <a:lnTo>
                  <a:pt x="31172" y="904009"/>
                </a:lnTo>
                <a:lnTo>
                  <a:pt x="114300" y="1174173"/>
                </a:lnTo>
                <a:lnTo>
                  <a:pt x="41563" y="1517073"/>
                </a:lnTo>
                <a:lnTo>
                  <a:pt x="93518" y="1766455"/>
                </a:lnTo>
                <a:lnTo>
                  <a:pt x="31172" y="2119745"/>
                </a:lnTo>
                <a:lnTo>
                  <a:pt x="145760" y="2389909"/>
                </a:lnTo>
                <a:lnTo>
                  <a:pt x="41563" y="2763982"/>
                </a:lnTo>
                <a:lnTo>
                  <a:pt x="93518" y="3117273"/>
                </a:lnTo>
                <a:lnTo>
                  <a:pt x="10391" y="3439391"/>
                </a:lnTo>
                <a:lnTo>
                  <a:pt x="83127" y="3730336"/>
                </a:lnTo>
                <a:lnTo>
                  <a:pt x="0" y="4166755"/>
                </a:lnTo>
                <a:lnTo>
                  <a:pt x="103909" y="4468091"/>
                </a:lnTo>
                <a:lnTo>
                  <a:pt x="0" y="4862945"/>
                </a:lnTo>
                <a:cubicBezTo>
                  <a:pt x="27709" y="4956463"/>
                  <a:pt x="128656" y="5153891"/>
                  <a:pt x="114514" y="5153891"/>
                </a:cubicBezTo>
                <a:cubicBezTo>
                  <a:pt x="117978" y="3442855"/>
                  <a:pt x="121442" y="1721427"/>
                  <a:pt x="135297" y="0"/>
                </a:cubicBezTo>
                <a:close/>
              </a:path>
            </a:pathLst>
          </a:custGeom>
          <a:solidFill>
            <a:srgbClr val="F2F2F2"/>
          </a:solidFill>
          <a:ln w="25400">
            <a:noFill/>
          </a:ln>
        </p:spPr>
        <p:txBody>
          <a:bodyPr/>
          <a:p>
            <a:endParaRPr lang="zh-CN" altLang="en-US" sz="2400"/>
          </a:p>
        </p:txBody>
      </p:sp>
      <p:pic>
        <p:nvPicPr>
          <p:cNvPr id="5" name="图片 4"/>
          <p:cNvPicPr>
            <a:picLocks noChangeAspect="1"/>
          </p:cNvPicPr>
          <p:nvPr/>
        </p:nvPicPr>
        <p:blipFill>
          <a:blip r:embed="rId2"/>
          <a:stretch>
            <a:fillRect/>
          </a:stretch>
        </p:blipFill>
        <p:spPr>
          <a:xfrm>
            <a:off x="8178165" y="66040"/>
            <a:ext cx="3881120" cy="5275580"/>
          </a:xfrm>
          <a:prstGeom prst="rect">
            <a:avLst/>
          </a:prstGeom>
        </p:spPr>
      </p:pic>
      <p:sp>
        <p:nvSpPr>
          <p:cNvPr id="2" name="矩形 5"/>
          <p:cNvSpPr/>
          <p:nvPr/>
        </p:nvSpPr>
        <p:spPr>
          <a:xfrm>
            <a:off x="777240" y="472440"/>
            <a:ext cx="2870200" cy="670984"/>
          </a:xfrm>
          <a:prstGeom prst="rect">
            <a:avLst/>
          </a:prstGeom>
          <a:solidFill>
            <a:srgbClr val="E36C09">
              <a:alpha val="50000"/>
            </a:srgbClr>
          </a:solidFill>
          <a:ln w="25400">
            <a:noFill/>
            <a:miter/>
          </a:ln>
        </p:spPr>
        <p:txBody>
          <a:bodyPr anchor="ctr"/>
          <a:p>
            <a:pPr lvl="0" algn="ctr"/>
            <a:r>
              <a:rPr lang="zh-CN" sz="2400">
                <a:solidFill>
                  <a:srgbClr val="FFFFFF"/>
                </a:solidFill>
                <a:latin typeface="微软雅黑" pitchFamily="2" charset="-122"/>
                <a:ea typeface="微软雅黑" pitchFamily="2" charset="-122"/>
                <a:sym typeface="微软雅黑" pitchFamily="2" charset="-122"/>
              </a:rPr>
              <a:t>萧友梅</a:t>
            </a:r>
            <a:endParaRPr lang="zh-CN" sz="2400">
              <a:solidFill>
                <a:srgbClr val="FFFFFF"/>
              </a:solidFill>
              <a:latin typeface="微软雅黑" pitchFamily="2" charset="-122"/>
              <a:ea typeface="微软雅黑" pitchFamily="2" charset="-122"/>
              <a:sym typeface="微软雅黑" pitchFamily="2" charset="-122"/>
            </a:endParaRPr>
          </a:p>
        </p:txBody>
      </p:sp>
      <p:sp>
        <p:nvSpPr>
          <p:cNvPr id="3" name="文本框 2"/>
          <p:cNvSpPr txBox="1"/>
          <p:nvPr/>
        </p:nvSpPr>
        <p:spPr>
          <a:xfrm>
            <a:off x="772160" y="1187450"/>
            <a:ext cx="2966085" cy="825500"/>
          </a:xfrm>
          <a:prstGeom prst="rect">
            <a:avLst/>
          </a:prstGeom>
          <a:noFill/>
        </p:spPr>
        <p:txBody>
          <a:bodyPr wrap="square" rtlCol="0" anchor="t">
            <a:spAutoFit/>
          </a:bodyPr>
          <a:p>
            <a:endParaRPr lang="zh-CN" altLang="en-US" sz="2000"/>
          </a:p>
          <a:p>
            <a:endParaRPr lang="zh-CN" altLang="en-US" sz="2800"/>
          </a:p>
        </p:txBody>
      </p:sp>
      <p:sp>
        <p:nvSpPr>
          <p:cNvPr id="6" name="文本框 5"/>
          <p:cNvSpPr txBox="1"/>
          <p:nvPr/>
        </p:nvSpPr>
        <p:spPr>
          <a:xfrm>
            <a:off x="696595" y="1325880"/>
            <a:ext cx="7233285" cy="5948045"/>
          </a:xfrm>
          <a:prstGeom prst="rect">
            <a:avLst/>
          </a:prstGeom>
          <a:noFill/>
        </p:spPr>
        <p:txBody>
          <a:bodyPr wrap="square" rtlCol="0" anchor="t">
            <a:spAutoFit/>
          </a:bodyPr>
          <a:p>
            <a:r>
              <a:rPr lang="zh-CN" altLang="en-US" sz="3200"/>
              <a:t>1884年1月7日生于广东香山（今中山市），1940年12月31日卒于上海；</a:t>
            </a:r>
            <a:endParaRPr lang="zh-CN" altLang="en-US" sz="3200"/>
          </a:p>
          <a:p>
            <a:r>
              <a:rPr lang="zh-CN" altLang="en-US" sz="3200"/>
              <a:t>萧友梅是中国第一所正规的专业高等音乐学府——国立音乐院（今上海音乐学院）的创始人之一。</a:t>
            </a:r>
            <a:endParaRPr lang="zh-CN" altLang="en-US" sz="3200"/>
          </a:p>
          <a:p>
            <a:r>
              <a:rPr lang="zh-CN" altLang="en-US" sz="3200">
                <a:sym typeface="+mn-ea"/>
              </a:rPr>
              <a:t>是中国现代音乐史上开基创业的一代宗师、现代专业音乐教育的开拓者与奠基者；</a:t>
            </a:r>
            <a:endParaRPr lang="zh-CN" altLang="en-US" sz="3200">
              <a:sym typeface="+mn-ea"/>
            </a:endParaRPr>
          </a:p>
          <a:p>
            <a:r>
              <a:rPr lang="zh-CN" altLang="en-US" sz="3200">
                <a:sym typeface="+mn-ea"/>
              </a:rPr>
              <a:t>为中国音乐文化的建设与发展，做出了不可磨灭的历史性贡献，在中国近代音乐史上享有崇高的地位。</a:t>
            </a:r>
            <a:endParaRPr lang="zh-CN" altLang="en-US" sz="3200"/>
          </a:p>
          <a:p>
            <a:endParaRPr lang="zh-CN" altLang="en-US" sz="3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Picture 2" descr="C:\Documents and Settings\RLBXZ.HR\Application Data\Tencent\Users\20464918\QQ\WinTemp\RichOle\3{DNP(DP)}EY[3}8P[Z0JLX.jpg"/>
          <p:cNvPicPr>
            <a:picLocks noChangeAspect="1"/>
          </p:cNvPicPr>
          <p:nvPr/>
        </p:nvPicPr>
        <p:blipFill>
          <a:blip r:embed="rId1"/>
          <a:stretch>
            <a:fillRect/>
          </a:stretch>
        </p:blipFill>
        <p:spPr>
          <a:xfrm>
            <a:off x="-4233" y="0"/>
            <a:ext cx="704851" cy="6858000"/>
          </a:xfrm>
          <a:prstGeom prst="rect">
            <a:avLst/>
          </a:prstGeom>
          <a:noFill/>
          <a:ln w="9525">
            <a:noFill/>
            <a:miter/>
          </a:ln>
        </p:spPr>
      </p:pic>
      <p:sp>
        <p:nvSpPr>
          <p:cNvPr id="31746" name="任意多边形 8"/>
          <p:cNvSpPr/>
          <p:nvPr/>
        </p:nvSpPr>
        <p:spPr>
          <a:xfrm>
            <a:off x="552451" y="0"/>
            <a:ext cx="192616" cy="6870700"/>
          </a:xfrm>
          <a:custGeom>
            <a:avLst/>
            <a:gdLst/>
            <a:ahLst/>
            <a:cxnLst>
              <a:cxn ang="0">
                <a:pos x="135297" y="0"/>
              </a:cxn>
              <a:cxn ang="0">
                <a:pos x="62345" y="270164"/>
              </a:cxn>
              <a:cxn ang="0">
                <a:pos x="114300" y="550718"/>
              </a:cxn>
              <a:cxn ang="0">
                <a:pos x="31172" y="904009"/>
              </a:cxn>
              <a:cxn ang="0">
                <a:pos x="114300" y="1174173"/>
              </a:cxn>
              <a:cxn ang="0">
                <a:pos x="41563" y="1517073"/>
              </a:cxn>
              <a:cxn ang="0">
                <a:pos x="93518" y="1766455"/>
              </a:cxn>
              <a:cxn ang="0">
                <a:pos x="31172" y="2119745"/>
              </a:cxn>
              <a:cxn ang="0">
                <a:pos x="145760" y="2389909"/>
              </a:cxn>
              <a:cxn ang="0">
                <a:pos x="41563" y="2763982"/>
              </a:cxn>
              <a:cxn ang="0">
                <a:pos x="93518" y="3117273"/>
              </a:cxn>
              <a:cxn ang="0">
                <a:pos x="10391" y="3439391"/>
              </a:cxn>
              <a:cxn ang="0">
                <a:pos x="83127" y="3730336"/>
              </a:cxn>
              <a:cxn ang="0">
                <a:pos x="0" y="4166755"/>
              </a:cxn>
              <a:cxn ang="0">
                <a:pos x="103909" y="4468091"/>
              </a:cxn>
              <a:cxn ang="0">
                <a:pos x="0" y="4862945"/>
              </a:cxn>
              <a:cxn ang="0">
                <a:pos x="114514" y="5153891"/>
              </a:cxn>
              <a:cxn ang="0">
                <a:pos x="135297" y="0"/>
              </a:cxn>
            </a:cxnLst>
            <a:pathLst>
              <a:path w="145760" h="5153891">
                <a:moveTo>
                  <a:pt x="135297" y="0"/>
                </a:moveTo>
                <a:lnTo>
                  <a:pt x="62345" y="270164"/>
                </a:lnTo>
                <a:lnTo>
                  <a:pt x="114300" y="550718"/>
                </a:lnTo>
                <a:lnTo>
                  <a:pt x="31172" y="904009"/>
                </a:lnTo>
                <a:lnTo>
                  <a:pt x="114300" y="1174173"/>
                </a:lnTo>
                <a:lnTo>
                  <a:pt x="41563" y="1517073"/>
                </a:lnTo>
                <a:lnTo>
                  <a:pt x="93518" y="1766455"/>
                </a:lnTo>
                <a:lnTo>
                  <a:pt x="31172" y="2119745"/>
                </a:lnTo>
                <a:lnTo>
                  <a:pt x="145760" y="2389909"/>
                </a:lnTo>
                <a:lnTo>
                  <a:pt x="41563" y="2763982"/>
                </a:lnTo>
                <a:lnTo>
                  <a:pt x="93518" y="3117273"/>
                </a:lnTo>
                <a:lnTo>
                  <a:pt x="10391" y="3439391"/>
                </a:lnTo>
                <a:lnTo>
                  <a:pt x="83127" y="3730336"/>
                </a:lnTo>
                <a:lnTo>
                  <a:pt x="0" y="4166755"/>
                </a:lnTo>
                <a:lnTo>
                  <a:pt x="103909" y="4468091"/>
                </a:lnTo>
                <a:lnTo>
                  <a:pt x="0" y="4862945"/>
                </a:lnTo>
                <a:cubicBezTo>
                  <a:pt x="27709" y="4956463"/>
                  <a:pt x="128656" y="5153891"/>
                  <a:pt x="114514" y="5153891"/>
                </a:cubicBezTo>
                <a:cubicBezTo>
                  <a:pt x="117978" y="3442855"/>
                  <a:pt x="121442" y="1721427"/>
                  <a:pt x="135297" y="0"/>
                </a:cubicBezTo>
                <a:close/>
              </a:path>
            </a:pathLst>
          </a:custGeom>
          <a:solidFill>
            <a:srgbClr val="F2F2F2"/>
          </a:solidFill>
          <a:ln w="25400">
            <a:noFill/>
          </a:ln>
        </p:spPr>
        <p:txBody>
          <a:bodyPr/>
          <a:p>
            <a:endParaRPr lang="zh-CN" altLang="en-US" sz="2400"/>
          </a:p>
        </p:txBody>
      </p:sp>
      <p:sp>
        <p:nvSpPr>
          <p:cNvPr id="2" name="文本框 1"/>
          <p:cNvSpPr txBox="1"/>
          <p:nvPr/>
        </p:nvSpPr>
        <p:spPr>
          <a:xfrm>
            <a:off x="665480" y="670560"/>
            <a:ext cx="4216400" cy="6435725"/>
          </a:xfrm>
          <a:prstGeom prst="rect">
            <a:avLst/>
          </a:prstGeom>
          <a:noFill/>
        </p:spPr>
        <p:txBody>
          <a:bodyPr wrap="square" rtlCol="0" anchor="t">
            <a:spAutoFit/>
          </a:bodyPr>
          <a:p>
            <a:endParaRPr lang="zh-CN" altLang="en-US" sz="3200"/>
          </a:p>
          <a:p>
            <a:r>
              <a:rPr lang="zh-CN" altLang="en-US" sz="3200"/>
              <a:t>天上飘着些微云 </a:t>
            </a:r>
            <a:endParaRPr lang="zh-CN" altLang="en-US" sz="3200"/>
          </a:p>
          <a:p>
            <a:r>
              <a:rPr lang="zh-CN" altLang="en-US" sz="3200"/>
              <a:t>地上吹着些微风 啊…… </a:t>
            </a:r>
            <a:endParaRPr lang="zh-CN" altLang="en-US" sz="3200"/>
          </a:p>
          <a:p>
            <a:r>
              <a:rPr lang="zh-CN" altLang="en-US" sz="3200"/>
              <a:t>微风吹动了我头发 </a:t>
            </a:r>
            <a:endParaRPr lang="zh-CN" altLang="en-US" sz="3200"/>
          </a:p>
          <a:p>
            <a:r>
              <a:rPr lang="zh-CN" altLang="en-US" sz="3200"/>
              <a:t>教我如何不想他 </a:t>
            </a:r>
            <a:endParaRPr lang="zh-CN" altLang="en-US" sz="3200"/>
          </a:p>
          <a:p>
            <a:r>
              <a:rPr lang="zh-CN" altLang="en-US" sz="3200"/>
              <a:t> </a:t>
            </a:r>
            <a:endParaRPr lang="zh-CN" altLang="en-US" sz="3200"/>
          </a:p>
          <a:p>
            <a:r>
              <a:rPr lang="zh-CN" altLang="en-US" sz="3200"/>
              <a:t>月光恋爱着海洋 </a:t>
            </a:r>
            <a:endParaRPr lang="zh-CN" altLang="en-US" sz="3200"/>
          </a:p>
          <a:p>
            <a:r>
              <a:rPr lang="zh-CN" altLang="en-US" sz="3200"/>
              <a:t>海洋恋爱着月光 啊…… </a:t>
            </a:r>
            <a:endParaRPr lang="zh-CN" altLang="en-US" sz="3200"/>
          </a:p>
          <a:p>
            <a:r>
              <a:rPr lang="zh-CN" altLang="en-US" sz="3200"/>
              <a:t> </a:t>
            </a:r>
            <a:endParaRPr lang="zh-CN" altLang="en-US" sz="3200"/>
          </a:p>
          <a:p>
            <a:r>
              <a:rPr lang="zh-CN" altLang="en-US" sz="3200"/>
              <a:t>这般蜜也似的银夜 </a:t>
            </a:r>
            <a:endParaRPr lang="zh-CN" altLang="en-US" sz="3200"/>
          </a:p>
          <a:p>
            <a:r>
              <a:rPr lang="zh-CN" altLang="en-US" sz="3200"/>
              <a:t>教我如何不想他 </a:t>
            </a:r>
            <a:endParaRPr lang="zh-CN" altLang="en-US" sz="3200"/>
          </a:p>
          <a:p>
            <a:r>
              <a:rPr lang="zh-CN" altLang="en-US" sz="3200"/>
              <a:t> </a:t>
            </a:r>
            <a:endParaRPr lang="zh-CN" altLang="en-US" sz="3200"/>
          </a:p>
          <a:p>
            <a:endParaRPr lang="zh-CN" altLang="en-US" sz="3200"/>
          </a:p>
        </p:txBody>
      </p:sp>
      <p:sp>
        <p:nvSpPr>
          <p:cNvPr id="4" name="文本框 3"/>
          <p:cNvSpPr txBox="1"/>
          <p:nvPr/>
        </p:nvSpPr>
        <p:spPr>
          <a:xfrm>
            <a:off x="4213860" y="106680"/>
            <a:ext cx="3486785" cy="645160"/>
          </a:xfrm>
          <a:prstGeom prst="rect">
            <a:avLst/>
          </a:prstGeom>
          <a:solidFill>
            <a:schemeClr val="accent2"/>
          </a:solidFill>
        </p:spPr>
        <p:txBody>
          <a:bodyPr wrap="none" rtlCol="0" anchor="t">
            <a:spAutoFit/>
          </a:bodyPr>
          <a:p>
            <a:pPr algn="l"/>
            <a:r>
              <a:rPr lang="zh-CN" altLang="en-US" sz="3600">
                <a:sym typeface="+mn-ea"/>
              </a:rPr>
              <a:t>教我如何不想她 </a:t>
            </a:r>
            <a:endParaRPr lang="zh-CN" altLang="en-US" sz="3600">
              <a:sym typeface="+mn-ea"/>
            </a:endParaRPr>
          </a:p>
        </p:txBody>
      </p:sp>
      <p:sp>
        <p:nvSpPr>
          <p:cNvPr id="5" name="文本框 4"/>
          <p:cNvSpPr txBox="1"/>
          <p:nvPr/>
        </p:nvSpPr>
        <p:spPr>
          <a:xfrm>
            <a:off x="8818880" y="654050"/>
            <a:ext cx="2540000" cy="948690"/>
          </a:xfrm>
          <a:prstGeom prst="rect">
            <a:avLst/>
          </a:prstGeom>
          <a:noFill/>
        </p:spPr>
        <p:txBody>
          <a:bodyPr wrap="square" rtlCol="0" anchor="t">
            <a:spAutoFit/>
          </a:bodyPr>
          <a:p>
            <a:r>
              <a:rPr lang="zh-CN" altLang="en-US" sz="2800"/>
              <a:t>作曲：赵元任 </a:t>
            </a:r>
            <a:endParaRPr lang="zh-CN" altLang="en-US" sz="2800"/>
          </a:p>
          <a:p>
            <a:r>
              <a:rPr lang="zh-CN" altLang="en-US" sz="2800"/>
              <a:t>作词：刘半农</a:t>
            </a:r>
            <a:endParaRPr lang="zh-CN" altLang="en-US" sz="2800"/>
          </a:p>
        </p:txBody>
      </p:sp>
      <p:sp>
        <p:nvSpPr>
          <p:cNvPr id="3" name="文本框 2"/>
          <p:cNvSpPr txBox="1"/>
          <p:nvPr/>
        </p:nvSpPr>
        <p:spPr>
          <a:xfrm>
            <a:off x="4749800" y="1172845"/>
            <a:ext cx="3712210" cy="5948045"/>
          </a:xfrm>
          <a:prstGeom prst="rect">
            <a:avLst/>
          </a:prstGeom>
          <a:noFill/>
        </p:spPr>
        <p:txBody>
          <a:bodyPr wrap="square" rtlCol="0" anchor="t">
            <a:spAutoFit/>
          </a:bodyPr>
          <a:p>
            <a:r>
              <a:rPr lang="zh-CN" altLang="en-US" sz="3200">
                <a:sym typeface="+mn-ea"/>
              </a:rPr>
              <a:t>水面落花慢慢流 </a:t>
            </a:r>
            <a:endParaRPr lang="zh-CN" altLang="en-US" sz="3200"/>
          </a:p>
          <a:p>
            <a:r>
              <a:rPr lang="zh-CN" altLang="en-US" sz="3200">
                <a:sym typeface="+mn-ea"/>
              </a:rPr>
              <a:t>水底鱼儿慢慢游 啊…… </a:t>
            </a:r>
            <a:endParaRPr lang="zh-CN" altLang="en-US" sz="3200"/>
          </a:p>
          <a:p>
            <a:r>
              <a:rPr lang="zh-CN" altLang="en-US" sz="3200">
                <a:sym typeface="+mn-ea"/>
              </a:rPr>
              <a:t> </a:t>
            </a:r>
            <a:endParaRPr lang="zh-CN" altLang="en-US" sz="3200"/>
          </a:p>
          <a:p>
            <a:r>
              <a:rPr lang="zh-CN" altLang="en-US" sz="3200">
                <a:sym typeface="+mn-ea"/>
              </a:rPr>
              <a:t>燕子你说些什么话 </a:t>
            </a:r>
            <a:endParaRPr lang="zh-CN" altLang="en-US" sz="3200"/>
          </a:p>
          <a:p>
            <a:r>
              <a:rPr lang="zh-CN" altLang="en-US" sz="3200">
                <a:sym typeface="+mn-ea"/>
              </a:rPr>
              <a:t>教我如何不想他 </a:t>
            </a:r>
            <a:endParaRPr lang="zh-CN" altLang="en-US" sz="3200">
              <a:sym typeface="+mn-ea"/>
            </a:endParaRPr>
          </a:p>
          <a:p>
            <a:endParaRPr lang="zh-CN" altLang="en-US" sz="3200">
              <a:sym typeface="+mn-ea"/>
            </a:endParaRPr>
          </a:p>
          <a:p>
            <a:r>
              <a:rPr lang="zh-CN" altLang="en-US" sz="3200">
                <a:sym typeface="+mn-ea"/>
              </a:rPr>
              <a:t>枯树在冷风里摇 </a:t>
            </a:r>
            <a:endParaRPr lang="zh-CN" altLang="en-US" sz="3200"/>
          </a:p>
          <a:p>
            <a:r>
              <a:rPr lang="zh-CN" altLang="en-US" sz="3200">
                <a:sym typeface="+mn-ea"/>
              </a:rPr>
              <a:t>野火在暮色中烧 啊…… </a:t>
            </a:r>
            <a:endParaRPr lang="zh-CN" altLang="en-US" sz="3200"/>
          </a:p>
          <a:p>
            <a:r>
              <a:rPr lang="zh-CN" altLang="en-US" sz="3200">
                <a:sym typeface="+mn-ea"/>
              </a:rPr>
              <a:t> </a:t>
            </a:r>
            <a:endParaRPr lang="zh-CN" altLang="en-US" sz="3200"/>
          </a:p>
          <a:p>
            <a:endParaRPr lang="zh-CN" altLang="en-US" sz="3200"/>
          </a:p>
        </p:txBody>
      </p:sp>
      <p:sp>
        <p:nvSpPr>
          <p:cNvPr id="7" name="文本框 6"/>
          <p:cNvSpPr txBox="1"/>
          <p:nvPr/>
        </p:nvSpPr>
        <p:spPr>
          <a:xfrm>
            <a:off x="8194040" y="4616450"/>
            <a:ext cx="3484880" cy="1345565"/>
          </a:xfrm>
          <a:prstGeom prst="rect">
            <a:avLst/>
          </a:prstGeom>
          <a:noFill/>
        </p:spPr>
        <p:txBody>
          <a:bodyPr wrap="square" rtlCol="0" anchor="t">
            <a:spAutoFit/>
          </a:bodyPr>
          <a:p>
            <a:r>
              <a:rPr lang="zh-CN" altLang="en-US" sz="3200">
                <a:sym typeface="+mn-ea"/>
              </a:rPr>
              <a:t>西天还有些儿残霞 教我如何不想他</a:t>
            </a:r>
            <a:endParaRPr lang="zh-CN" altLang="en-US" sz="3200"/>
          </a:p>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Picture 2" descr="C:\Documents and Settings\RLBXZ.HR\Application Data\Tencent\Users\20464918\QQ\WinTemp\RichOle\3{DNP(DP)}EY[3}8P[Z0JLX.jpg"/>
          <p:cNvPicPr>
            <a:picLocks noChangeAspect="1"/>
          </p:cNvPicPr>
          <p:nvPr/>
        </p:nvPicPr>
        <p:blipFill>
          <a:blip r:embed="rId1"/>
          <a:stretch>
            <a:fillRect/>
          </a:stretch>
        </p:blipFill>
        <p:spPr>
          <a:xfrm>
            <a:off x="-4233" y="0"/>
            <a:ext cx="704851" cy="6858000"/>
          </a:xfrm>
          <a:prstGeom prst="rect">
            <a:avLst/>
          </a:prstGeom>
          <a:noFill/>
          <a:ln w="9525">
            <a:noFill/>
            <a:miter/>
          </a:ln>
        </p:spPr>
      </p:pic>
      <p:sp>
        <p:nvSpPr>
          <p:cNvPr id="31746" name="任意多边形 8"/>
          <p:cNvSpPr/>
          <p:nvPr/>
        </p:nvSpPr>
        <p:spPr>
          <a:xfrm>
            <a:off x="552451" y="0"/>
            <a:ext cx="192616" cy="6870700"/>
          </a:xfrm>
          <a:custGeom>
            <a:avLst/>
            <a:gdLst/>
            <a:ahLst/>
            <a:cxnLst>
              <a:cxn ang="0">
                <a:pos x="135297" y="0"/>
              </a:cxn>
              <a:cxn ang="0">
                <a:pos x="62345" y="270164"/>
              </a:cxn>
              <a:cxn ang="0">
                <a:pos x="114300" y="550718"/>
              </a:cxn>
              <a:cxn ang="0">
                <a:pos x="31172" y="904009"/>
              </a:cxn>
              <a:cxn ang="0">
                <a:pos x="114300" y="1174173"/>
              </a:cxn>
              <a:cxn ang="0">
                <a:pos x="41563" y="1517073"/>
              </a:cxn>
              <a:cxn ang="0">
                <a:pos x="93518" y="1766455"/>
              </a:cxn>
              <a:cxn ang="0">
                <a:pos x="31172" y="2119745"/>
              </a:cxn>
              <a:cxn ang="0">
                <a:pos x="145760" y="2389909"/>
              </a:cxn>
              <a:cxn ang="0">
                <a:pos x="41563" y="2763982"/>
              </a:cxn>
              <a:cxn ang="0">
                <a:pos x="93518" y="3117273"/>
              </a:cxn>
              <a:cxn ang="0">
                <a:pos x="10391" y="3439391"/>
              </a:cxn>
              <a:cxn ang="0">
                <a:pos x="83127" y="3730336"/>
              </a:cxn>
              <a:cxn ang="0">
                <a:pos x="0" y="4166755"/>
              </a:cxn>
              <a:cxn ang="0">
                <a:pos x="103909" y="4468091"/>
              </a:cxn>
              <a:cxn ang="0">
                <a:pos x="0" y="4862945"/>
              </a:cxn>
              <a:cxn ang="0">
                <a:pos x="114514" y="5153891"/>
              </a:cxn>
              <a:cxn ang="0">
                <a:pos x="135297" y="0"/>
              </a:cxn>
            </a:cxnLst>
            <a:pathLst>
              <a:path w="145760" h="5153891">
                <a:moveTo>
                  <a:pt x="135297" y="0"/>
                </a:moveTo>
                <a:lnTo>
                  <a:pt x="62345" y="270164"/>
                </a:lnTo>
                <a:lnTo>
                  <a:pt x="114300" y="550718"/>
                </a:lnTo>
                <a:lnTo>
                  <a:pt x="31172" y="904009"/>
                </a:lnTo>
                <a:lnTo>
                  <a:pt x="114300" y="1174173"/>
                </a:lnTo>
                <a:lnTo>
                  <a:pt x="41563" y="1517073"/>
                </a:lnTo>
                <a:lnTo>
                  <a:pt x="93518" y="1766455"/>
                </a:lnTo>
                <a:lnTo>
                  <a:pt x="31172" y="2119745"/>
                </a:lnTo>
                <a:lnTo>
                  <a:pt x="145760" y="2389909"/>
                </a:lnTo>
                <a:lnTo>
                  <a:pt x="41563" y="2763982"/>
                </a:lnTo>
                <a:lnTo>
                  <a:pt x="93518" y="3117273"/>
                </a:lnTo>
                <a:lnTo>
                  <a:pt x="10391" y="3439391"/>
                </a:lnTo>
                <a:lnTo>
                  <a:pt x="83127" y="3730336"/>
                </a:lnTo>
                <a:lnTo>
                  <a:pt x="0" y="4166755"/>
                </a:lnTo>
                <a:lnTo>
                  <a:pt x="103909" y="4468091"/>
                </a:lnTo>
                <a:lnTo>
                  <a:pt x="0" y="4862945"/>
                </a:lnTo>
                <a:cubicBezTo>
                  <a:pt x="27709" y="4956463"/>
                  <a:pt x="128656" y="5153891"/>
                  <a:pt x="114514" y="5153891"/>
                </a:cubicBezTo>
                <a:cubicBezTo>
                  <a:pt x="117978" y="3442855"/>
                  <a:pt x="121442" y="1721427"/>
                  <a:pt x="135297" y="0"/>
                </a:cubicBezTo>
                <a:close/>
              </a:path>
            </a:pathLst>
          </a:custGeom>
          <a:solidFill>
            <a:srgbClr val="F2F2F2"/>
          </a:solidFill>
          <a:ln w="25400">
            <a:noFill/>
          </a:ln>
        </p:spPr>
        <p:txBody>
          <a:bodyPr/>
          <a:p>
            <a:endParaRPr lang="zh-CN" altLang="en-US" sz="2400"/>
          </a:p>
        </p:txBody>
      </p:sp>
      <p:sp>
        <p:nvSpPr>
          <p:cNvPr id="30728" name="矩形 5"/>
          <p:cNvSpPr/>
          <p:nvPr/>
        </p:nvSpPr>
        <p:spPr>
          <a:xfrm>
            <a:off x="792480" y="30480"/>
            <a:ext cx="2870200" cy="670984"/>
          </a:xfrm>
          <a:prstGeom prst="rect">
            <a:avLst/>
          </a:prstGeom>
          <a:solidFill>
            <a:srgbClr val="E36C09">
              <a:alpha val="50000"/>
            </a:srgbClr>
          </a:solidFill>
          <a:ln w="25400">
            <a:noFill/>
            <a:miter/>
          </a:ln>
        </p:spPr>
        <p:txBody>
          <a:bodyPr anchor="ctr"/>
          <a:p>
            <a:pPr lvl="0" algn="ctr"/>
            <a:r>
              <a:rPr lang="zh-CN" sz="2400">
                <a:solidFill>
                  <a:srgbClr val="FFFFFF"/>
                </a:solidFill>
                <a:latin typeface="微软雅黑" pitchFamily="2" charset="-122"/>
                <a:ea typeface="微软雅黑" pitchFamily="2" charset="-122"/>
                <a:sym typeface="微软雅黑" pitchFamily="2" charset="-122"/>
              </a:rPr>
              <a:t>萧友梅</a:t>
            </a:r>
            <a:endParaRPr lang="zh-CN" sz="2400">
              <a:solidFill>
                <a:srgbClr val="FFFFFF"/>
              </a:solidFill>
              <a:latin typeface="微软雅黑" pitchFamily="2" charset="-122"/>
              <a:ea typeface="微软雅黑" pitchFamily="2" charset="-122"/>
              <a:sym typeface="微软雅黑" pitchFamily="2" charset="-122"/>
            </a:endParaRPr>
          </a:p>
        </p:txBody>
      </p:sp>
      <p:pic>
        <p:nvPicPr>
          <p:cNvPr id="2" name="图片 1"/>
          <p:cNvPicPr>
            <a:picLocks noChangeAspect="1"/>
          </p:cNvPicPr>
          <p:nvPr/>
        </p:nvPicPr>
        <p:blipFill>
          <a:blip r:embed="rId2"/>
          <a:stretch>
            <a:fillRect/>
          </a:stretch>
        </p:blipFill>
        <p:spPr>
          <a:xfrm>
            <a:off x="7673340" y="3677285"/>
            <a:ext cx="4480560" cy="3091815"/>
          </a:xfrm>
          <a:prstGeom prst="rect">
            <a:avLst/>
          </a:prstGeom>
        </p:spPr>
      </p:pic>
      <p:sp>
        <p:nvSpPr>
          <p:cNvPr id="4" name="文本框 3"/>
          <p:cNvSpPr txBox="1"/>
          <p:nvPr/>
        </p:nvSpPr>
        <p:spPr>
          <a:xfrm>
            <a:off x="665480" y="974090"/>
            <a:ext cx="6944360" cy="5642610"/>
          </a:xfrm>
          <a:prstGeom prst="rect">
            <a:avLst/>
          </a:prstGeom>
          <a:noFill/>
        </p:spPr>
        <p:txBody>
          <a:bodyPr wrap="square" rtlCol="0" anchor="t">
            <a:spAutoFit/>
          </a:bodyPr>
          <a:p>
            <a:r>
              <a:rPr lang="zh-CN" altLang="en-US" sz="2800"/>
              <a:t>1922 年北大将所属音乐研究会改组为附设音乐传习所后，又同时应聘为这所我国第一个具有相对独立性的高等音乐教育机构的教务主任，并在该所成立了我国第一支基本由国人组成的附设小型管弦乐队，亲任指挥，这个乐队前身是清末民初海关税务局的管弦乐队，连指挥萧友梅一共17人，这个乐队虽小，但从1922年底到1927年将近5年时间，共开过40余次音乐会，演奏了海顿、莫扎特、贝多芬、舒伯特等作曲家的作品，为北京群众介绍了西方音乐艺术——这也是第一个由中国乐师演奏，由中国人指挥的乐队，在当时很受欢迎。</a:t>
            </a:r>
            <a:endParaRPr lang="zh-CN" altLang="en-US" sz="2800"/>
          </a:p>
        </p:txBody>
      </p:sp>
      <p:pic>
        <p:nvPicPr>
          <p:cNvPr id="5" name="图片 4"/>
          <p:cNvPicPr>
            <a:picLocks noChangeAspect="1"/>
          </p:cNvPicPr>
          <p:nvPr/>
        </p:nvPicPr>
        <p:blipFill>
          <a:blip r:embed="rId3"/>
          <a:stretch>
            <a:fillRect/>
          </a:stretch>
        </p:blipFill>
        <p:spPr>
          <a:xfrm>
            <a:off x="8319770" y="34290"/>
            <a:ext cx="3289935" cy="38296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Picture 2" descr="C:\Documents and Settings\RLBXZ.HR\Application Data\Tencent\Users\20464918\QQ\WinTemp\RichOle\3{DNP(DP)}EY[3}8P[Z0JLX.jpg"/>
          <p:cNvPicPr>
            <a:picLocks noChangeAspect="1"/>
          </p:cNvPicPr>
          <p:nvPr/>
        </p:nvPicPr>
        <p:blipFill>
          <a:blip r:embed="rId1"/>
          <a:stretch>
            <a:fillRect/>
          </a:stretch>
        </p:blipFill>
        <p:spPr>
          <a:xfrm>
            <a:off x="-4233" y="0"/>
            <a:ext cx="704851" cy="6858000"/>
          </a:xfrm>
          <a:prstGeom prst="rect">
            <a:avLst/>
          </a:prstGeom>
          <a:noFill/>
          <a:ln w="9525">
            <a:noFill/>
            <a:miter/>
          </a:ln>
        </p:spPr>
      </p:pic>
      <p:sp>
        <p:nvSpPr>
          <p:cNvPr id="31746" name="任意多边形 8"/>
          <p:cNvSpPr/>
          <p:nvPr/>
        </p:nvSpPr>
        <p:spPr>
          <a:xfrm>
            <a:off x="552451" y="0"/>
            <a:ext cx="192616" cy="6870700"/>
          </a:xfrm>
          <a:custGeom>
            <a:avLst/>
            <a:gdLst/>
            <a:ahLst/>
            <a:cxnLst>
              <a:cxn ang="0">
                <a:pos x="135297" y="0"/>
              </a:cxn>
              <a:cxn ang="0">
                <a:pos x="62345" y="270164"/>
              </a:cxn>
              <a:cxn ang="0">
                <a:pos x="114300" y="550718"/>
              </a:cxn>
              <a:cxn ang="0">
                <a:pos x="31172" y="904009"/>
              </a:cxn>
              <a:cxn ang="0">
                <a:pos x="114300" y="1174173"/>
              </a:cxn>
              <a:cxn ang="0">
                <a:pos x="41563" y="1517073"/>
              </a:cxn>
              <a:cxn ang="0">
                <a:pos x="93518" y="1766455"/>
              </a:cxn>
              <a:cxn ang="0">
                <a:pos x="31172" y="2119745"/>
              </a:cxn>
              <a:cxn ang="0">
                <a:pos x="145760" y="2389909"/>
              </a:cxn>
              <a:cxn ang="0">
                <a:pos x="41563" y="2763982"/>
              </a:cxn>
              <a:cxn ang="0">
                <a:pos x="93518" y="3117273"/>
              </a:cxn>
              <a:cxn ang="0">
                <a:pos x="10391" y="3439391"/>
              </a:cxn>
              <a:cxn ang="0">
                <a:pos x="83127" y="3730336"/>
              </a:cxn>
              <a:cxn ang="0">
                <a:pos x="0" y="4166755"/>
              </a:cxn>
              <a:cxn ang="0">
                <a:pos x="103909" y="4468091"/>
              </a:cxn>
              <a:cxn ang="0">
                <a:pos x="0" y="4862945"/>
              </a:cxn>
              <a:cxn ang="0">
                <a:pos x="114514" y="5153891"/>
              </a:cxn>
              <a:cxn ang="0">
                <a:pos x="135297" y="0"/>
              </a:cxn>
            </a:cxnLst>
            <a:pathLst>
              <a:path w="145760" h="5153891">
                <a:moveTo>
                  <a:pt x="135297" y="0"/>
                </a:moveTo>
                <a:lnTo>
                  <a:pt x="62345" y="270164"/>
                </a:lnTo>
                <a:lnTo>
                  <a:pt x="114300" y="550718"/>
                </a:lnTo>
                <a:lnTo>
                  <a:pt x="31172" y="904009"/>
                </a:lnTo>
                <a:lnTo>
                  <a:pt x="114300" y="1174173"/>
                </a:lnTo>
                <a:lnTo>
                  <a:pt x="41563" y="1517073"/>
                </a:lnTo>
                <a:lnTo>
                  <a:pt x="93518" y="1766455"/>
                </a:lnTo>
                <a:lnTo>
                  <a:pt x="31172" y="2119745"/>
                </a:lnTo>
                <a:lnTo>
                  <a:pt x="145760" y="2389909"/>
                </a:lnTo>
                <a:lnTo>
                  <a:pt x="41563" y="2763982"/>
                </a:lnTo>
                <a:lnTo>
                  <a:pt x="93518" y="3117273"/>
                </a:lnTo>
                <a:lnTo>
                  <a:pt x="10391" y="3439391"/>
                </a:lnTo>
                <a:lnTo>
                  <a:pt x="83127" y="3730336"/>
                </a:lnTo>
                <a:lnTo>
                  <a:pt x="0" y="4166755"/>
                </a:lnTo>
                <a:lnTo>
                  <a:pt x="103909" y="4468091"/>
                </a:lnTo>
                <a:lnTo>
                  <a:pt x="0" y="4862945"/>
                </a:lnTo>
                <a:cubicBezTo>
                  <a:pt x="27709" y="4956463"/>
                  <a:pt x="128656" y="5153891"/>
                  <a:pt x="114514" y="5153891"/>
                </a:cubicBezTo>
                <a:cubicBezTo>
                  <a:pt x="117978" y="3442855"/>
                  <a:pt x="121442" y="1721427"/>
                  <a:pt x="135297" y="0"/>
                </a:cubicBezTo>
                <a:close/>
              </a:path>
            </a:pathLst>
          </a:custGeom>
          <a:solidFill>
            <a:srgbClr val="F2F2F2"/>
          </a:solidFill>
          <a:ln w="25400">
            <a:noFill/>
          </a:ln>
        </p:spPr>
        <p:txBody>
          <a:bodyPr/>
          <a:p>
            <a:endParaRPr lang="zh-CN" altLang="en-US" sz="2400"/>
          </a:p>
        </p:txBody>
      </p:sp>
      <p:sp>
        <p:nvSpPr>
          <p:cNvPr id="3" name="文本框 2"/>
          <p:cNvSpPr txBox="1"/>
          <p:nvPr/>
        </p:nvSpPr>
        <p:spPr>
          <a:xfrm>
            <a:off x="894715" y="1143000"/>
            <a:ext cx="10982325" cy="5460365"/>
          </a:xfrm>
          <a:prstGeom prst="rect">
            <a:avLst/>
          </a:prstGeom>
          <a:noFill/>
        </p:spPr>
        <p:txBody>
          <a:bodyPr wrap="square" rtlCol="0" anchor="t">
            <a:spAutoFit/>
          </a:bodyPr>
          <a:p>
            <a:r>
              <a:rPr lang="zh-CN" altLang="en-US" sz="3200">
                <a:sym typeface="+mn-ea"/>
              </a:rPr>
              <a:t>艺术歌曲，具体说来是指音乐与诗歌的完美结合。 </a:t>
            </a:r>
            <a:endParaRPr lang="zh-CN" altLang="en-US" sz="3200"/>
          </a:p>
          <a:p>
            <a:endParaRPr lang="zh-CN" altLang="en-US" sz="3200"/>
          </a:p>
          <a:p>
            <a:r>
              <a:rPr lang="zh-CN" altLang="en-US" sz="3200"/>
              <a:t>艺术歌曲一般短小精致，是一种高度浓缩的音乐小品，在聆赏或演唱时要非常注意细节，因为每个字、每个音都有特意的安排。</a:t>
            </a:r>
            <a:endParaRPr lang="zh-CN" altLang="en-US" sz="3200"/>
          </a:p>
          <a:p>
            <a:endParaRPr lang="zh-CN" altLang="en-US" sz="3200"/>
          </a:p>
          <a:p>
            <a:r>
              <a:rPr lang="zh-CN" altLang="en-US" sz="3200"/>
              <a:t>艺术歌曲的特点：歌词极富有感情，且真挚深邃，情绪跌宕，起伏性大。意境盎然，内涵外延深广，藏露相间又耐人寻味。能寓不尽之意于言外，使人联想翩翩。</a:t>
            </a:r>
            <a:endParaRPr lang="zh-CN" altLang="en-US" sz="3200"/>
          </a:p>
          <a:p>
            <a:r>
              <a:rPr lang="zh-CN" altLang="en-US" sz="3200"/>
              <a:t>艺术歌曲与群众歌曲主要区别：艺术歌曲的多段歌词常使用不同的旋律谱成。</a:t>
            </a:r>
            <a:endParaRPr lang="zh-CN" altLang="en-US" sz="3200"/>
          </a:p>
        </p:txBody>
      </p:sp>
      <p:sp>
        <p:nvSpPr>
          <p:cNvPr id="30728" name="矩形 5"/>
          <p:cNvSpPr/>
          <p:nvPr/>
        </p:nvSpPr>
        <p:spPr>
          <a:xfrm>
            <a:off x="838200" y="320040"/>
            <a:ext cx="2870200" cy="670984"/>
          </a:xfrm>
          <a:prstGeom prst="rect">
            <a:avLst/>
          </a:prstGeom>
          <a:solidFill>
            <a:srgbClr val="E36C09">
              <a:alpha val="50000"/>
            </a:srgbClr>
          </a:solidFill>
          <a:ln w="25400">
            <a:noFill/>
            <a:miter/>
          </a:ln>
        </p:spPr>
        <p:txBody>
          <a:bodyPr anchor="ctr"/>
          <a:p>
            <a:pPr lvl="0" algn="ctr"/>
            <a:r>
              <a:rPr lang="zh-CN" altLang="en-US" sz="2400">
                <a:sym typeface="+mn-ea"/>
              </a:rPr>
              <a:t>艺术歌曲</a:t>
            </a:r>
            <a:endParaRPr lang="zh-CN" sz="2400">
              <a:solidFill>
                <a:srgbClr val="FFFFFF"/>
              </a:solidFill>
              <a:latin typeface="微软雅黑" pitchFamily="2" charset="-122"/>
              <a:ea typeface="微软雅黑" pitchFamily="2" charset="-122"/>
              <a:sym typeface="微软雅黑"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Picture 2" descr="C:\Documents and Settings\RLBXZ.HR\Application Data\Tencent\Users\20464918\QQ\WinTemp\RichOle\3{DNP(DP)}EY[3}8P[Z0JLX.jpg"/>
          <p:cNvPicPr>
            <a:picLocks noChangeAspect="1"/>
          </p:cNvPicPr>
          <p:nvPr/>
        </p:nvPicPr>
        <p:blipFill>
          <a:blip r:embed="rId1"/>
          <a:stretch>
            <a:fillRect/>
          </a:stretch>
        </p:blipFill>
        <p:spPr>
          <a:xfrm>
            <a:off x="-4233" y="0"/>
            <a:ext cx="704851" cy="6858000"/>
          </a:xfrm>
          <a:prstGeom prst="rect">
            <a:avLst/>
          </a:prstGeom>
          <a:noFill/>
          <a:ln w="9525">
            <a:noFill/>
            <a:miter/>
          </a:ln>
        </p:spPr>
      </p:pic>
      <p:sp>
        <p:nvSpPr>
          <p:cNvPr id="31746" name="任意多边形 8"/>
          <p:cNvSpPr/>
          <p:nvPr/>
        </p:nvSpPr>
        <p:spPr>
          <a:xfrm>
            <a:off x="552451" y="0"/>
            <a:ext cx="192616" cy="6870700"/>
          </a:xfrm>
          <a:custGeom>
            <a:avLst/>
            <a:gdLst/>
            <a:ahLst/>
            <a:cxnLst>
              <a:cxn ang="0">
                <a:pos x="135297" y="0"/>
              </a:cxn>
              <a:cxn ang="0">
                <a:pos x="62345" y="270164"/>
              </a:cxn>
              <a:cxn ang="0">
                <a:pos x="114300" y="550718"/>
              </a:cxn>
              <a:cxn ang="0">
                <a:pos x="31172" y="904009"/>
              </a:cxn>
              <a:cxn ang="0">
                <a:pos x="114300" y="1174173"/>
              </a:cxn>
              <a:cxn ang="0">
                <a:pos x="41563" y="1517073"/>
              </a:cxn>
              <a:cxn ang="0">
                <a:pos x="93518" y="1766455"/>
              </a:cxn>
              <a:cxn ang="0">
                <a:pos x="31172" y="2119745"/>
              </a:cxn>
              <a:cxn ang="0">
                <a:pos x="145760" y="2389909"/>
              </a:cxn>
              <a:cxn ang="0">
                <a:pos x="41563" y="2763982"/>
              </a:cxn>
              <a:cxn ang="0">
                <a:pos x="93518" y="3117273"/>
              </a:cxn>
              <a:cxn ang="0">
                <a:pos x="10391" y="3439391"/>
              </a:cxn>
              <a:cxn ang="0">
                <a:pos x="83127" y="3730336"/>
              </a:cxn>
              <a:cxn ang="0">
                <a:pos x="0" y="4166755"/>
              </a:cxn>
              <a:cxn ang="0">
                <a:pos x="103909" y="4468091"/>
              </a:cxn>
              <a:cxn ang="0">
                <a:pos x="0" y="4862945"/>
              </a:cxn>
              <a:cxn ang="0">
                <a:pos x="114514" y="5153891"/>
              </a:cxn>
              <a:cxn ang="0">
                <a:pos x="135297" y="0"/>
              </a:cxn>
            </a:cxnLst>
            <a:pathLst>
              <a:path w="145760" h="5153891">
                <a:moveTo>
                  <a:pt x="135297" y="0"/>
                </a:moveTo>
                <a:lnTo>
                  <a:pt x="62345" y="270164"/>
                </a:lnTo>
                <a:lnTo>
                  <a:pt x="114300" y="550718"/>
                </a:lnTo>
                <a:lnTo>
                  <a:pt x="31172" y="904009"/>
                </a:lnTo>
                <a:lnTo>
                  <a:pt x="114300" y="1174173"/>
                </a:lnTo>
                <a:lnTo>
                  <a:pt x="41563" y="1517073"/>
                </a:lnTo>
                <a:lnTo>
                  <a:pt x="93518" y="1766455"/>
                </a:lnTo>
                <a:lnTo>
                  <a:pt x="31172" y="2119745"/>
                </a:lnTo>
                <a:lnTo>
                  <a:pt x="145760" y="2389909"/>
                </a:lnTo>
                <a:lnTo>
                  <a:pt x="41563" y="2763982"/>
                </a:lnTo>
                <a:lnTo>
                  <a:pt x="93518" y="3117273"/>
                </a:lnTo>
                <a:lnTo>
                  <a:pt x="10391" y="3439391"/>
                </a:lnTo>
                <a:lnTo>
                  <a:pt x="83127" y="3730336"/>
                </a:lnTo>
                <a:lnTo>
                  <a:pt x="0" y="4166755"/>
                </a:lnTo>
                <a:lnTo>
                  <a:pt x="103909" y="4468091"/>
                </a:lnTo>
                <a:lnTo>
                  <a:pt x="0" y="4862945"/>
                </a:lnTo>
                <a:cubicBezTo>
                  <a:pt x="27709" y="4956463"/>
                  <a:pt x="128656" y="5153891"/>
                  <a:pt x="114514" y="5153891"/>
                </a:cubicBezTo>
                <a:cubicBezTo>
                  <a:pt x="117978" y="3442855"/>
                  <a:pt x="121442" y="1721427"/>
                  <a:pt x="135297" y="0"/>
                </a:cubicBezTo>
                <a:close/>
              </a:path>
            </a:pathLst>
          </a:custGeom>
          <a:solidFill>
            <a:srgbClr val="F2F2F2"/>
          </a:solidFill>
          <a:ln w="25400">
            <a:noFill/>
          </a:ln>
        </p:spPr>
        <p:txBody>
          <a:bodyPr/>
          <a:p>
            <a:endParaRPr lang="zh-CN" altLang="en-US" sz="2400"/>
          </a:p>
        </p:txBody>
      </p:sp>
      <p:sp>
        <p:nvSpPr>
          <p:cNvPr id="30728" name="矩形 5"/>
          <p:cNvSpPr/>
          <p:nvPr/>
        </p:nvSpPr>
        <p:spPr>
          <a:xfrm>
            <a:off x="792480" y="30480"/>
            <a:ext cx="2870200" cy="670984"/>
          </a:xfrm>
          <a:prstGeom prst="rect">
            <a:avLst/>
          </a:prstGeom>
          <a:solidFill>
            <a:srgbClr val="E36C09">
              <a:alpha val="50000"/>
            </a:srgbClr>
          </a:solidFill>
          <a:ln w="25400">
            <a:noFill/>
            <a:miter/>
          </a:ln>
        </p:spPr>
        <p:txBody>
          <a:bodyPr anchor="ctr"/>
          <a:p>
            <a:pPr lvl="0" algn="ctr"/>
            <a:r>
              <a:rPr lang="zh-CN" sz="2400">
                <a:solidFill>
                  <a:srgbClr val="FFFFFF"/>
                </a:solidFill>
                <a:latin typeface="微软雅黑" pitchFamily="2" charset="-122"/>
                <a:ea typeface="微软雅黑" pitchFamily="2" charset="-122"/>
                <a:sym typeface="微软雅黑" pitchFamily="2" charset="-122"/>
              </a:rPr>
              <a:t>艺术歌曲</a:t>
            </a:r>
            <a:endParaRPr lang="zh-CN" sz="2400">
              <a:solidFill>
                <a:srgbClr val="FFFFFF"/>
              </a:solidFill>
              <a:latin typeface="微软雅黑" pitchFamily="2" charset="-122"/>
              <a:ea typeface="微软雅黑" pitchFamily="2" charset="-122"/>
              <a:sym typeface="微软雅黑" pitchFamily="2" charset="-122"/>
            </a:endParaRPr>
          </a:p>
        </p:txBody>
      </p:sp>
      <p:sp>
        <p:nvSpPr>
          <p:cNvPr id="2" name="文本框 1"/>
          <p:cNvSpPr txBox="1"/>
          <p:nvPr/>
        </p:nvSpPr>
        <p:spPr>
          <a:xfrm>
            <a:off x="1960880" y="1219200"/>
            <a:ext cx="7431405" cy="4972685"/>
          </a:xfrm>
          <a:prstGeom prst="rect">
            <a:avLst/>
          </a:prstGeom>
          <a:noFill/>
        </p:spPr>
        <p:txBody>
          <a:bodyPr wrap="square" rtlCol="0" anchor="t">
            <a:spAutoFit/>
          </a:bodyPr>
          <a:p>
            <a:endParaRPr lang="zh-CN" altLang="en-US" sz="3200"/>
          </a:p>
          <a:p>
            <a:r>
              <a:rPr lang="zh-CN" altLang="en-US" sz="3200"/>
              <a:t>你知道你是谁？你知道华年如水？</a:t>
            </a:r>
            <a:endParaRPr lang="zh-CN" altLang="en-US" sz="3200"/>
          </a:p>
          <a:p>
            <a:r>
              <a:rPr lang="zh-CN" altLang="en-US" sz="3200"/>
              <a:t>你知道秋声添得几分憔悴？垂！垂！垂！</a:t>
            </a:r>
            <a:endParaRPr lang="zh-CN" altLang="en-US" sz="3200"/>
          </a:p>
          <a:p>
            <a:r>
              <a:rPr lang="zh-CN" altLang="en-US" sz="3200"/>
              <a:t>你知道今日的江山有多少凄凉的泪？</a:t>
            </a:r>
            <a:endParaRPr lang="zh-CN" altLang="en-US" sz="3200"/>
          </a:p>
          <a:p>
            <a:r>
              <a:rPr lang="zh-CN" altLang="en-US" sz="3200"/>
              <a:t>你想想呵！对！对！对！</a:t>
            </a:r>
            <a:endParaRPr lang="zh-CN" altLang="en-US" sz="3200"/>
          </a:p>
          <a:p>
            <a:r>
              <a:rPr lang="zh-CN" altLang="en-US" sz="3200"/>
              <a:t>　　</a:t>
            </a:r>
            <a:endParaRPr lang="zh-CN" altLang="en-US" sz="3200"/>
          </a:p>
          <a:p>
            <a:r>
              <a:rPr lang="zh-CN" altLang="en-US" sz="3200"/>
              <a:t>你知道你是谁？你知道人生如蕊？</a:t>
            </a:r>
            <a:endParaRPr lang="zh-CN" altLang="en-US" sz="3200"/>
          </a:p>
          <a:p>
            <a:r>
              <a:rPr lang="zh-CN" altLang="en-US" sz="3200"/>
              <a:t>你知道秋花开的为何沉醉？吹！吹！吹！　　你知道尘世的波澜有几种温良的类？</a:t>
            </a:r>
            <a:endParaRPr lang="zh-CN" altLang="en-US" sz="3200"/>
          </a:p>
          <a:p>
            <a:r>
              <a:rPr lang="zh-CN" altLang="en-US" sz="3200"/>
              <a:t>你讲讲呵！脆！脆！脆！</a:t>
            </a:r>
            <a:endParaRPr lang="zh-CN" altLang="en-US" sz="3200"/>
          </a:p>
        </p:txBody>
      </p:sp>
      <p:sp>
        <p:nvSpPr>
          <p:cNvPr id="4" name="文本框 3"/>
          <p:cNvSpPr txBox="1"/>
          <p:nvPr/>
        </p:nvSpPr>
        <p:spPr>
          <a:xfrm>
            <a:off x="5143500" y="365760"/>
            <a:ext cx="640080" cy="640080"/>
          </a:xfrm>
          <a:prstGeom prst="rect">
            <a:avLst/>
          </a:prstGeom>
          <a:noFill/>
        </p:spPr>
        <p:txBody>
          <a:bodyPr wrap="none" rtlCol="0" anchor="t">
            <a:spAutoFit/>
          </a:bodyPr>
          <a:p>
            <a:r>
              <a:rPr lang="zh-CN" altLang="en-US" sz="3600">
                <a:sym typeface="+mn-ea"/>
              </a:rPr>
              <a:t>问</a:t>
            </a:r>
            <a:endParaRPr lang="zh-CN" altLang="en-US" sz="3600">
              <a:sym typeface="+mn-ea"/>
            </a:endParaRPr>
          </a:p>
        </p:txBody>
      </p:sp>
      <p:sp>
        <p:nvSpPr>
          <p:cNvPr id="5" name="文本框 4"/>
          <p:cNvSpPr txBox="1"/>
          <p:nvPr/>
        </p:nvSpPr>
        <p:spPr>
          <a:xfrm>
            <a:off x="6441440" y="791210"/>
            <a:ext cx="2540000" cy="826135"/>
          </a:xfrm>
          <a:prstGeom prst="rect">
            <a:avLst/>
          </a:prstGeom>
          <a:noFill/>
        </p:spPr>
        <p:txBody>
          <a:bodyPr wrap="square" rtlCol="0" anchor="t">
            <a:spAutoFit/>
          </a:bodyPr>
          <a:p>
            <a:r>
              <a:rPr lang="zh-CN" altLang="en-US" sz="2400"/>
              <a:t>作曲：萧友梅 </a:t>
            </a:r>
            <a:endParaRPr lang="zh-CN" altLang="en-US" sz="2400"/>
          </a:p>
          <a:p>
            <a:r>
              <a:rPr lang="zh-CN" altLang="en-US" sz="2400"/>
              <a:t>作词：易韦斋</a:t>
            </a:r>
            <a:endParaRPr lang="zh-CN"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Picture 2" descr="C:\Documents and Settings\RLBXZ.HR\Application Data\Tencent\Users\20464918\QQ\WinTemp\RichOle\3{DNP(DP)}EY[3}8P[Z0JLX.jpg"/>
          <p:cNvPicPr>
            <a:picLocks noChangeAspect="1"/>
          </p:cNvPicPr>
          <p:nvPr/>
        </p:nvPicPr>
        <p:blipFill>
          <a:blip r:embed="rId1"/>
          <a:stretch>
            <a:fillRect/>
          </a:stretch>
        </p:blipFill>
        <p:spPr>
          <a:xfrm>
            <a:off x="-4233" y="0"/>
            <a:ext cx="704851" cy="6858000"/>
          </a:xfrm>
          <a:prstGeom prst="rect">
            <a:avLst/>
          </a:prstGeom>
          <a:noFill/>
          <a:ln w="9525">
            <a:noFill/>
            <a:miter/>
          </a:ln>
        </p:spPr>
      </p:pic>
      <p:sp>
        <p:nvSpPr>
          <p:cNvPr id="31746" name="任意多边形 8"/>
          <p:cNvSpPr/>
          <p:nvPr/>
        </p:nvSpPr>
        <p:spPr>
          <a:xfrm>
            <a:off x="552451" y="0"/>
            <a:ext cx="192616" cy="6870700"/>
          </a:xfrm>
          <a:custGeom>
            <a:avLst/>
            <a:gdLst/>
            <a:ahLst/>
            <a:cxnLst>
              <a:cxn ang="0">
                <a:pos x="135297" y="0"/>
              </a:cxn>
              <a:cxn ang="0">
                <a:pos x="62345" y="270164"/>
              </a:cxn>
              <a:cxn ang="0">
                <a:pos x="114300" y="550718"/>
              </a:cxn>
              <a:cxn ang="0">
                <a:pos x="31172" y="904009"/>
              </a:cxn>
              <a:cxn ang="0">
                <a:pos x="114300" y="1174173"/>
              </a:cxn>
              <a:cxn ang="0">
                <a:pos x="41563" y="1517073"/>
              </a:cxn>
              <a:cxn ang="0">
                <a:pos x="93518" y="1766455"/>
              </a:cxn>
              <a:cxn ang="0">
                <a:pos x="31172" y="2119745"/>
              </a:cxn>
              <a:cxn ang="0">
                <a:pos x="145760" y="2389909"/>
              </a:cxn>
              <a:cxn ang="0">
                <a:pos x="41563" y="2763982"/>
              </a:cxn>
              <a:cxn ang="0">
                <a:pos x="93518" y="3117273"/>
              </a:cxn>
              <a:cxn ang="0">
                <a:pos x="10391" y="3439391"/>
              </a:cxn>
              <a:cxn ang="0">
                <a:pos x="83127" y="3730336"/>
              </a:cxn>
              <a:cxn ang="0">
                <a:pos x="0" y="4166755"/>
              </a:cxn>
              <a:cxn ang="0">
                <a:pos x="103909" y="4468091"/>
              </a:cxn>
              <a:cxn ang="0">
                <a:pos x="0" y="4862945"/>
              </a:cxn>
              <a:cxn ang="0">
                <a:pos x="114514" y="5153891"/>
              </a:cxn>
              <a:cxn ang="0">
                <a:pos x="135297" y="0"/>
              </a:cxn>
            </a:cxnLst>
            <a:pathLst>
              <a:path w="145760" h="5153891">
                <a:moveTo>
                  <a:pt x="135297" y="0"/>
                </a:moveTo>
                <a:lnTo>
                  <a:pt x="62345" y="270164"/>
                </a:lnTo>
                <a:lnTo>
                  <a:pt x="114300" y="550718"/>
                </a:lnTo>
                <a:lnTo>
                  <a:pt x="31172" y="904009"/>
                </a:lnTo>
                <a:lnTo>
                  <a:pt x="114300" y="1174173"/>
                </a:lnTo>
                <a:lnTo>
                  <a:pt x="41563" y="1517073"/>
                </a:lnTo>
                <a:lnTo>
                  <a:pt x="93518" y="1766455"/>
                </a:lnTo>
                <a:lnTo>
                  <a:pt x="31172" y="2119745"/>
                </a:lnTo>
                <a:lnTo>
                  <a:pt x="145760" y="2389909"/>
                </a:lnTo>
                <a:lnTo>
                  <a:pt x="41563" y="2763982"/>
                </a:lnTo>
                <a:lnTo>
                  <a:pt x="93518" y="3117273"/>
                </a:lnTo>
                <a:lnTo>
                  <a:pt x="10391" y="3439391"/>
                </a:lnTo>
                <a:lnTo>
                  <a:pt x="83127" y="3730336"/>
                </a:lnTo>
                <a:lnTo>
                  <a:pt x="0" y="4166755"/>
                </a:lnTo>
                <a:lnTo>
                  <a:pt x="103909" y="4468091"/>
                </a:lnTo>
                <a:lnTo>
                  <a:pt x="0" y="4862945"/>
                </a:lnTo>
                <a:cubicBezTo>
                  <a:pt x="27709" y="4956463"/>
                  <a:pt x="128656" y="5153891"/>
                  <a:pt x="114514" y="5153891"/>
                </a:cubicBezTo>
                <a:cubicBezTo>
                  <a:pt x="117978" y="3442855"/>
                  <a:pt x="121442" y="1721427"/>
                  <a:pt x="135297" y="0"/>
                </a:cubicBezTo>
                <a:close/>
              </a:path>
            </a:pathLst>
          </a:custGeom>
          <a:solidFill>
            <a:srgbClr val="F2F2F2"/>
          </a:solidFill>
          <a:ln w="25400">
            <a:noFill/>
          </a:ln>
        </p:spPr>
        <p:txBody>
          <a:bodyPr/>
          <a:p>
            <a:endParaRPr lang="zh-CN" altLang="en-US" sz="2400"/>
          </a:p>
        </p:txBody>
      </p:sp>
      <p:sp>
        <p:nvSpPr>
          <p:cNvPr id="30728" name="矩形 5"/>
          <p:cNvSpPr/>
          <p:nvPr/>
        </p:nvSpPr>
        <p:spPr>
          <a:xfrm>
            <a:off x="838200" y="320040"/>
            <a:ext cx="2870200" cy="670984"/>
          </a:xfrm>
          <a:prstGeom prst="rect">
            <a:avLst/>
          </a:prstGeom>
          <a:solidFill>
            <a:srgbClr val="E36C09">
              <a:alpha val="50000"/>
            </a:srgbClr>
          </a:solidFill>
          <a:ln w="25400">
            <a:noFill/>
            <a:miter/>
          </a:ln>
        </p:spPr>
        <p:txBody>
          <a:bodyPr anchor="ctr"/>
          <a:p>
            <a:pPr lvl="0" algn="ctr"/>
            <a:r>
              <a:rPr lang="zh-CN" sz="2400">
                <a:solidFill>
                  <a:srgbClr val="FFFFFF"/>
                </a:solidFill>
                <a:latin typeface="微软雅黑" pitchFamily="2" charset="-122"/>
                <a:ea typeface="微软雅黑" pitchFamily="2" charset="-122"/>
                <a:sym typeface="微软雅黑" pitchFamily="2" charset="-122"/>
              </a:rPr>
              <a:t>黄自</a:t>
            </a:r>
            <a:endParaRPr lang="zh-CN" sz="2400">
              <a:solidFill>
                <a:srgbClr val="FFFFFF"/>
              </a:solidFill>
              <a:latin typeface="微软雅黑" pitchFamily="2" charset="-122"/>
              <a:ea typeface="微软雅黑" pitchFamily="2" charset="-122"/>
              <a:sym typeface="微软雅黑" pitchFamily="2" charset="-122"/>
            </a:endParaRPr>
          </a:p>
        </p:txBody>
      </p:sp>
      <p:pic>
        <p:nvPicPr>
          <p:cNvPr id="4" name="图片 3"/>
          <p:cNvPicPr>
            <a:picLocks noChangeAspect="1"/>
          </p:cNvPicPr>
          <p:nvPr/>
        </p:nvPicPr>
        <p:blipFill>
          <a:blip r:embed="rId2"/>
          <a:stretch>
            <a:fillRect/>
          </a:stretch>
        </p:blipFill>
        <p:spPr>
          <a:xfrm>
            <a:off x="3714750" y="335280"/>
            <a:ext cx="8434705" cy="63277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Picture 2" descr="C:\Documents and Settings\RLBXZ.HR\Application Data\Tencent\Users\20464918\QQ\WinTemp\RichOle\3{DNP(DP)}EY[3}8P[Z0JLX.jpg"/>
          <p:cNvPicPr>
            <a:picLocks noChangeAspect="1"/>
          </p:cNvPicPr>
          <p:nvPr/>
        </p:nvPicPr>
        <p:blipFill>
          <a:blip r:embed="rId1"/>
          <a:stretch>
            <a:fillRect/>
          </a:stretch>
        </p:blipFill>
        <p:spPr>
          <a:xfrm>
            <a:off x="-4233" y="0"/>
            <a:ext cx="704851" cy="6858000"/>
          </a:xfrm>
          <a:prstGeom prst="rect">
            <a:avLst/>
          </a:prstGeom>
          <a:noFill/>
          <a:ln w="9525">
            <a:noFill/>
            <a:miter/>
          </a:ln>
        </p:spPr>
      </p:pic>
      <p:sp>
        <p:nvSpPr>
          <p:cNvPr id="31746" name="任意多边形 8"/>
          <p:cNvSpPr/>
          <p:nvPr/>
        </p:nvSpPr>
        <p:spPr>
          <a:xfrm>
            <a:off x="552451" y="0"/>
            <a:ext cx="192616" cy="6870700"/>
          </a:xfrm>
          <a:custGeom>
            <a:avLst/>
            <a:gdLst/>
            <a:ahLst/>
            <a:cxnLst>
              <a:cxn ang="0">
                <a:pos x="135297" y="0"/>
              </a:cxn>
              <a:cxn ang="0">
                <a:pos x="62345" y="270164"/>
              </a:cxn>
              <a:cxn ang="0">
                <a:pos x="114300" y="550718"/>
              </a:cxn>
              <a:cxn ang="0">
                <a:pos x="31172" y="904009"/>
              </a:cxn>
              <a:cxn ang="0">
                <a:pos x="114300" y="1174173"/>
              </a:cxn>
              <a:cxn ang="0">
                <a:pos x="41563" y="1517073"/>
              </a:cxn>
              <a:cxn ang="0">
                <a:pos x="93518" y="1766455"/>
              </a:cxn>
              <a:cxn ang="0">
                <a:pos x="31172" y="2119745"/>
              </a:cxn>
              <a:cxn ang="0">
                <a:pos x="145760" y="2389909"/>
              </a:cxn>
              <a:cxn ang="0">
                <a:pos x="41563" y="2763982"/>
              </a:cxn>
              <a:cxn ang="0">
                <a:pos x="93518" y="3117273"/>
              </a:cxn>
              <a:cxn ang="0">
                <a:pos x="10391" y="3439391"/>
              </a:cxn>
              <a:cxn ang="0">
                <a:pos x="83127" y="3730336"/>
              </a:cxn>
              <a:cxn ang="0">
                <a:pos x="0" y="4166755"/>
              </a:cxn>
              <a:cxn ang="0">
                <a:pos x="103909" y="4468091"/>
              </a:cxn>
              <a:cxn ang="0">
                <a:pos x="0" y="4862945"/>
              </a:cxn>
              <a:cxn ang="0">
                <a:pos x="114514" y="5153891"/>
              </a:cxn>
              <a:cxn ang="0">
                <a:pos x="135297" y="0"/>
              </a:cxn>
            </a:cxnLst>
            <a:pathLst>
              <a:path w="145760" h="5153891">
                <a:moveTo>
                  <a:pt x="135297" y="0"/>
                </a:moveTo>
                <a:lnTo>
                  <a:pt x="62345" y="270164"/>
                </a:lnTo>
                <a:lnTo>
                  <a:pt x="114300" y="550718"/>
                </a:lnTo>
                <a:lnTo>
                  <a:pt x="31172" y="904009"/>
                </a:lnTo>
                <a:lnTo>
                  <a:pt x="114300" y="1174173"/>
                </a:lnTo>
                <a:lnTo>
                  <a:pt x="41563" y="1517073"/>
                </a:lnTo>
                <a:lnTo>
                  <a:pt x="93518" y="1766455"/>
                </a:lnTo>
                <a:lnTo>
                  <a:pt x="31172" y="2119745"/>
                </a:lnTo>
                <a:lnTo>
                  <a:pt x="145760" y="2389909"/>
                </a:lnTo>
                <a:lnTo>
                  <a:pt x="41563" y="2763982"/>
                </a:lnTo>
                <a:lnTo>
                  <a:pt x="93518" y="3117273"/>
                </a:lnTo>
                <a:lnTo>
                  <a:pt x="10391" y="3439391"/>
                </a:lnTo>
                <a:lnTo>
                  <a:pt x="83127" y="3730336"/>
                </a:lnTo>
                <a:lnTo>
                  <a:pt x="0" y="4166755"/>
                </a:lnTo>
                <a:lnTo>
                  <a:pt x="103909" y="4468091"/>
                </a:lnTo>
                <a:lnTo>
                  <a:pt x="0" y="4862945"/>
                </a:lnTo>
                <a:cubicBezTo>
                  <a:pt x="27709" y="4956463"/>
                  <a:pt x="128656" y="5153891"/>
                  <a:pt x="114514" y="5153891"/>
                </a:cubicBezTo>
                <a:cubicBezTo>
                  <a:pt x="117978" y="3442855"/>
                  <a:pt x="121442" y="1721427"/>
                  <a:pt x="135297" y="0"/>
                </a:cubicBezTo>
                <a:close/>
              </a:path>
            </a:pathLst>
          </a:custGeom>
          <a:solidFill>
            <a:srgbClr val="F2F2F2"/>
          </a:solidFill>
          <a:ln w="25400">
            <a:noFill/>
          </a:ln>
        </p:spPr>
        <p:txBody>
          <a:bodyPr/>
          <a:p>
            <a:endParaRPr lang="zh-CN" altLang="en-US" sz="2400"/>
          </a:p>
        </p:txBody>
      </p:sp>
      <p:sp>
        <p:nvSpPr>
          <p:cNvPr id="30728" name="矩形 5"/>
          <p:cNvSpPr/>
          <p:nvPr/>
        </p:nvSpPr>
        <p:spPr>
          <a:xfrm>
            <a:off x="838200" y="320040"/>
            <a:ext cx="2870200" cy="670984"/>
          </a:xfrm>
          <a:prstGeom prst="rect">
            <a:avLst/>
          </a:prstGeom>
          <a:solidFill>
            <a:srgbClr val="E36C09">
              <a:alpha val="50000"/>
            </a:srgbClr>
          </a:solidFill>
          <a:ln w="25400">
            <a:noFill/>
            <a:miter/>
          </a:ln>
        </p:spPr>
        <p:txBody>
          <a:bodyPr anchor="ctr"/>
          <a:p>
            <a:pPr lvl="0" algn="ctr"/>
            <a:r>
              <a:rPr lang="zh-CN" sz="2400">
                <a:solidFill>
                  <a:srgbClr val="FFFFFF"/>
                </a:solidFill>
                <a:latin typeface="微软雅黑" pitchFamily="2" charset="-122"/>
                <a:ea typeface="微软雅黑" pitchFamily="2" charset="-122"/>
                <a:sym typeface="微软雅黑" pitchFamily="2" charset="-122"/>
              </a:rPr>
              <a:t>黄自</a:t>
            </a:r>
            <a:endParaRPr lang="zh-CN" sz="2400">
              <a:solidFill>
                <a:srgbClr val="FFFFFF"/>
              </a:solidFill>
              <a:latin typeface="微软雅黑" pitchFamily="2" charset="-122"/>
              <a:ea typeface="微软雅黑" pitchFamily="2" charset="-122"/>
              <a:sym typeface="微软雅黑" pitchFamily="2" charset="-122"/>
            </a:endParaRPr>
          </a:p>
        </p:txBody>
      </p:sp>
      <p:sp>
        <p:nvSpPr>
          <p:cNvPr id="3" name="文本框 2"/>
          <p:cNvSpPr txBox="1"/>
          <p:nvPr/>
        </p:nvSpPr>
        <p:spPr>
          <a:xfrm>
            <a:off x="5073650" y="547370"/>
            <a:ext cx="7015480" cy="6918960"/>
          </a:xfrm>
          <a:prstGeom prst="rect">
            <a:avLst/>
          </a:prstGeom>
          <a:noFill/>
          <a:ln w="9525">
            <a:noFill/>
            <a:miter/>
          </a:ln>
        </p:spPr>
        <p:txBody>
          <a:bodyPr wrap="square">
            <a:spAutoFit/>
          </a:bodyPr>
          <a:p>
            <a:pPr marL="0" indent="0" algn="l"/>
            <a:r>
              <a:rPr lang="zh-CN" altLang="en-US" sz="2800" b="0" u="none">
                <a:solidFill>
                  <a:srgbClr val="333333"/>
                </a:solidFill>
                <a:highlight>
                  <a:srgbClr val="FFFFFF"/>
                </a:highlight>
                <a:latin typeface="宋体" charset="0"/>
                <a:ea typeface="宋体" charset="0"/>
                <a:cs typeface="宋体" charset="0"/>
              </a:rPr>
              <a:t>黄自（</a:t>
            </a:r>
            <a:r>
              <a:rPr lang="en-US" altLang="zh-CN" sz="2800" b="0" u="none">
                <a:solidFill>
                  <a:srgbClr val="333333"/>
                </a:solidFill>
                <a:highlight>
                  <a:srgbClr val="FFFFFF"/>
                </a:highlight>
                <a:latin typeface="宋体" charset="0"/>
                <a:ea typeface="宋体" charset="0"/>
                <a:cs typeface="宋体" charset="0"/>
              </a:rPr>
              <a:t>1904</a:t>
            </a:r>
            <a:r>
              <a:rPr lang="zh-CN" altLang="en-US" sz="2800" b="0" u="none">
                <a:solidFill>
                  <a:srgbClr val="333333"/>
                </a:solidFill>
                <a:highlight>
                  <a:srgbClr val="FFFFFF"/>
                </a:highlight>
                <a:latin typeface="宋体" charset="0"/>
                <a:ea typeface="宋体" charset="0"/>
                <a:cs typeface="宋体" charset="0"/>
              </a:rPr>
              <a:t>年</a:t>
            </a:r>
            <a:r>
              <a:rPr lang="en-US" altLang="zh-CN" sz="2800" b="0" u="none">
                <a:solidFill>
                  <a:srgbClr val="333333"/>
                </a:solidFill>
                <a:highlight>
                  <a:srgbClr val="FFFFFF"/>
                </a:highlight>
                <a:latin typeface="宋体" charset="0"/>
                <a:ea typeface="宋体" charset="0"/>
                <a:cs typeface="宋体" charset="0"/>
              </a:rPr>
              <a:t>3</a:t>
            </a:r>
            <a:r>
              <a:rPr lang="zh-CN" altLang="en-US" sz="2800" b="0" u="none">
                <a:solidFill>
                  <a:srgbClr val="333333"/>
                </a:solidFill>
                <a:highlight>
                  <a:srgbClr val="FFFFFF"/>
                </a:highlight>
                <a:latin typeface="宋体" charset="0"/>
                <a:ea typeface="宋体" charset="0"/>
                <a:cs typeface="宋体" charset="0"/>
              </a:rPr>
              <a:t>月</a:t>
            </a:r>
            <a:r>
              <a:rPr lang="en-US" altLang="zh-CN" sz="2800" b="0" u="none">
                <a:solidFill>
                  <a:srgbClr val="333333"/>
                </a:solidFill>
                <a:highlight>
                  <a:srgbClr val="FFFFFF"/>
                </a:highlight>
                <a:latin typeface="宋体" charset="0"/>
                <a:ea typeface="宋体" charset="0"/>
                <a:cs typeface="宋体" charset="0"/>
              </a:rPr>
              <a:t>23</a:t>
            </a:r>
            <a:r>
              <a:rPr lang="zh-CN" altLang="en-US" sz="2800" b="0" u="none">
                <a:solidFill>
                  <a:srgbClr val="333333"/>
                </a:solidFill>
                <a:highlight>
                  <a:srgbClr val="FFFFFF"/>
                </a:highlight>
                <a:latin typeface="宋体" charset="0"/>
                <a:ea typeface="宋体" charset="0"/>
                <a:cs typeface="宋体" charset="0"/>
              </a:rPr>
              <a:t>日～</a:t>
            </a:r>
            <a:r>
              <a:rPr lang="en-US" altLang="zh-CN" sz="2800" b="0" u="none">
                <a:solidFill>
                  <a:srgbClr val="333333"/>
                </a:solidFill>
                <a:highlight>
                  <a:srgbClr val="FFFFFF"/>
                </a:highlight>
                <a:latin typeface="宋体" charset="0"/>
                <a:ea typeface="宋体" charset="0"/>
                <a:cs typeface="宋体" charset="0"/>
              </a:rPr>
              <a:t>1938</a:t>
            </a:r>
            <a:r>
              <a:rPr lang="zh-CN" altLang="en-US" sz="2800" b="0" u="none">
                <a:solidFill>
                  <a:srgbClr val="333333"/>
                </a:solidFill>
                <a:highlight>
                  <a:srgbClr val="FFFFFF"/>
                </a:highlight>
                <a:latin typeface="宋体" charset="0"/>
                <a:ea typeface="宋体" charset="0"/>
                <a:cs typeface="宋体" charset="0"/>
              </a:rPr>
              <a:t>年</a:t>
            </a:r>
            <a:r>
              <a:rPr lang="en-US" altLang="zh-CN" sz="2800" b="0" u="none">
                <a:solidFill>
                  <a:srgbClr val="333333"/>
                </a:solidFill>
                <a:highlight>
                  <a:srgbClr val="FFFFFF"/>
                </a:highlight>
                <a:latin typeface="宋体" charset="0"/>
                <a:ea typeface="宋体" charset="0"/>
                <a:cs typeface="宋体" charset="0"/>
              </a:rPr>
              <a:t>5</a:t>
            </a:r>
            <a:r>
              <a:rPr lang="zh-CN" altLang="en-US" sz="2800" b="0" u="none">
                <a:solidFill>
                  <a:srgbClr val="333333"/>
                </a:solidFill>
                <a:highlight>
                  <a:srgbClr val="FFFFFF"/>
                </a:highlight>
                <a:latin typeface="宋体" charset="0"/>
                <a:ea typeface="宋体" charset="0"/>
                <a:cs typeface="宋体" charset="0"/>
              </a:rPr>
              <a:t>月</a:t>
            </a:r>
            <a:r>
              <a:rPr lang="en-US" altLang="zh-CN" sz="2800" b="0" u="none">
                <a:solidFill>
                  <a:srgbClr val="333333"/>
                </a:solidFill>
                <a:highlight>
                  <a:srgbClr val="FFFFFF"/>
                </a:highlight>
                <a:latin typeface="宋体" charset="0"/>
                <a:ea typeface="宋体" charset="0"/>
                <a:cs typeface="宋体" charset="0"/>
              </a:rPr>
              <a:t>9</a:t>
            </a:r>
            <a:r>
              <a:rPr lang="zh-CN" altLang="en-US" sz="2800" b="0" u="none">
                <a:solidFill>
                  <a:srgbClr val="333333"/>
                </a:solidFill>
                <a:highlight>
                  <a:srgbClr val="FFFFFF"/>
                </a:highlight>
                <a:latin typeface="宋体" charset="0"/>
                <a:ea typeface="宋体" charset="0"/>
                <a:cs typeface="宋体" charset="0"/>
              </a:rPr>
              <a:t>日）字今吾，中国近现代作曲家、音乐理论家、音乐教育家，江苏川沙（今属上海市）人。父母是教育家，其父黄洪培是著名爱国民主人士黄炎培之堂兄。</a:t>
            </a:r>
            <a:endParaRPr lang="zh-CN" altLang="en-US" sz="2800" b="0" u="none">
              <a:solidFill>
                <a:srgbClr val="333333"/>
              </a:solidFill>
              <a:highlight>
                <a:srgbClr val="FFFFFF"/>
              </a:highlight>
              <a:latin typeface="宋体" charset="0"/>
              <a:ea typeface="宋体" charset="0"/>
              <a:cs typeface="宋体" charset="0"/>
            </a:endParaRPr>
          </a:p>
          <a:p>
            <a:pPr marL="0" indent="0" algn="l"/>
            <a:endParaRPr lang="zh-CN" altLang="en-US" sz="2800" b="0" u="none">
              <a:solidFill>
                <a:srgbClr val="333333"/>
              </a:solidFill>
              <a:highlight>
                <a:srgbClr val="FFFFFF"/>
              </a:highlight>
              <a:latin typeface="宋体" charset="0"/>
              <a:ea typeface="宋体" charset="0"/>
              <a:cs typeface="宋体" charset="0"/>
              <a:sym typeface="+mn-ea"/>
            </a:endParaRPr>
          </a:p>
          <a:p>
            <a:pPr marL="0" indent="0" algn="l"/>
            <a:r>
              <a:rPr lang="zh-CN" altLang="en-US" sz="2800">
                <a:sym typeface="+mn-ea"/>
              </a:rPr>
              <a:t>黄自不仅是音乐教育家，也是出色的作曲家。在短暂的34年生命里，他创作了包括交响乐、室内乐、钢琴复调音乐、清唱剧、合唱、独唱、教材歌曲等多种体裁形式的94首音乐作品</a:t>
            </a:r>
            <a:endParaRPr lang="zh-CN" altLang="en-US" sz="2800"/>
          </a:p>
          <a:p>
            <a:pPr marL="0" indent="0" algn="l"/>
            <a:endParaRPr lang="zh-CN" altLang="en-US" sz="2800"/>
          </a:p>
          <a:p>
            <a:pPr marL="0" indent="0" algn="l"/>
            <a:endParaRPr lang="zh-CN" altLang="en-US" sz="2800" b="0" u="none">
              <a:solidFill>
                <a:srgbClr val="333333"/>
              </a:solidFill>
              <a:highlight>
                <a:srgbClr val="FFFFFF"/>
              </a:highlight>
              <a:latin typeface="宋体" charset="0"/>
              <a:ea typeface="宋体" charset="0"/>
              <a:cs typeface="宋体" charset="0"/>
            </a:endParaRPr>
          </a:p>
          <a:p>
            <a:pPr marL="0" indent="0" algn="l"/>
            <a:endParaRPr lang="zh-CN" altLang="en-US" sz="2800">
              <a:solidFill>
                <a:srgbClr val="333333"/>
              </a:solidFill>
              <a:highlight>
                <a:srgbClr val="FFFFFF"/>
              </a:highlight>
              <a:latin typeface="宋体" charset="0"/>
              <a:ea typeface="宋体" charset="0"/>
              <a:cs typeface="宋体" charset="0"/>
              <a:sym typeface="+mn-ea"/>
            </a:endParaRPr>
          </a:p>
          <a:p>
            <a:pPr marL="0" indent="0" algn="l"/>
            <a:endParaRPr lang="zh-CN" altLang="en-US" sz="2800" b="0" u="none">
              <a:solidFill>
                <a:srgbClr val="333333"/>
              </a:solidFill>
              <a:highlight>
                <a:srgbClr val="FFFFFF"/>
              </a:highlight>
              <a:latin typeface="宋体" charset="0"/>
              <a:ea typeface="宋体" charset="0"/>
              <a:cs typeface="宋体" charset="0"/>
            </a:endParaRPr>
          </a:p>
          <a:p>
            <a:endParaRPr lang="zh-CN" altLang="en-US" sz="2800"/>
          </a:p>
        </p:txBody>
      </p:sp>
      <p:pic>
        <p:nvPicPr>
          <p:cNvPr id="5" name="图片 4"/>
          <p:cNvPicPr>
            <a:picLocks noChangeAspect="1"/>
          </p:cNvPicPr>
          <p:nvPr/>
        </p:nvPicPr>
        <p:blipFill>
          <a:blip r:embed="rId2"/>
          <a:stretch>
            <a:fillRect/>
          </a:stretch>
        </p:blipFill>
        <p:spPr>
          <a:xfrm>
            <a:off x="708025" y="1630680"/>
            <a:ext cx="4195445" cy="47847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Picture 2" descr="C:\Documents and Settings\RLBXZ.HR\Application Data\Tencent\Users\20464918\QQ\WinTemp\RichOle\3{DNP(DP)}EY[3}8P[Z0JLX.jpg"/>
          <p:cNvPicPr>
            <a:picLocks noChangeAspect="1"/>
          </p:cNvPicPr>
          <p:nvPr/>
        </p:nvPicPr>
        <p:blipFill>
          <a:blip r:embed="rId1"/>
          <a:stretch>
            <a:fillRect/>
          </a:stretch>
        </p:blipFill>
        <p:spPr>
          <a:xfrm>
            <a:off x="-4233" y="0"/>
            <a:ext cx="704851" cy="6858000"/>
          </a:xfrm>
          <a:prstGeom prst="rect">
            <a:avLst/>
          </a:prstGeom>
          <a:noFill/>
          <a:ln w="9525">
            <a:noFill/>
            <a:miter/>
          </a:ln>
        </p:spPr>
      </p:pic>
      <p:sp>
        <p:nvSpPr>
          <p:cNvPr id="31746" name="任意多边形 8"/>
          <p:cNvSpPr/>
          <p:nvPr/>
        </p:nvSpPr>
        <p:spPr>
          <a:xfrm>
            <a:off x="552451" y="0"/>
            <a:ext cx="192616" cy="6870700"/>
          </a:xfrm>
          <a:custGeom>
            <a:avLst/>
            <a:gdLst/>
            <a:ahLst/>
            <a:cxnLst>
              <a:cxn ang="0">
                <a:pos x="135297" y="0"/>
              </a:cxn>
              <a:cxn ang="0">
                <a:pos x="62345" y="270164"/>
              </a:cxn>
              <a:cxn ang="0">
                <a:pos x="114300" y="550718"/>
              </a:cxn>
              <a:cxn ang="0">
                <a:pos x="31172" y="904009"/>
              </a:cxn>
              <a:cxn ang="0">
                <a:pos x="114300" y="1174173"/>
              </a:cxn>
              <a:cxn ang="0">
                <a:pos x="41563" y="1517073"/>
              </a:cxn>
              <a:cxn ang="0">
                <a:pos x="93518" y="1766455"/>
              </a:cxn>
              <a:cxn ang="0">
                <a:pos x="31172" y="2119745"/>
              </a:cxn>
              <a:cxn ang="0">
                <a:pos x="145760" y="2389909"/>
              </a:cxn>
              <a:cxn ang="0">
                <a:pos x="41563" y="2763982"/>
              </a:cxn>
              <a:cxn ang="0">
                <a:pos x="93518" y="3117273"/>
              </a:cxn>
              <a:cxn ang="0">
                <a:pos x="10391" y="3439391"/>
              </a:cxn>
              <a:cxn ang="0">
                <a:pos x="83127" y="3730336"/>
              </a:cxn>
              <a:cxn ang="0">
                <a:pos x="0" y="4166755"/>
              </a:cxn>
              <a:cxn ang="0">
                <a:pos x="103909" y="4468091"/>
              </a:cxn>
              <a:cxn ang="0">
                <a:pos x="0" y="4862945"/>
              </a:cxn>
              <a:cxn ang="0">
                <a:pos x="114514" y="5153891"/>
              </a:cxn>
              <a:cxn ang="0">
                <a:pos x="135297" y="0"/>
              </a:cxn>
            </a:cxnLst>
            <a:pathLst>
              <a:path w="145760" h="5153891">
                <a:moveTo>
                  <a:pt x="135297" y="0"/>
                </a:moveTo>
                <a:lnTo>
                  <a:pt x="62345" y="270164"/>
                </a:lnTo>
                <a:lnTo>
                  <a:pt x="114300" y="550718"/>
                </a:lnTo>
                <a:lnTo>
                  <a:pt x="31172" y="904009"/>
                </a:lnTo>
                <a:lnTo>
                  <a:pt x="114300" y="1174173"/>
                </a:lnTo>
                <a:lnTo>
                  <a:pt x="41563" y="1517073"/>
                </a:lnTo>
                <a:lnTo>
                  <a:pt x="93518" y="1766455"/>
                </a:lnTo>
                <a:lnTo>
                  <a:pt x="31172" y="2119745"/>
                </a:lnTo>
                <a:lnTo>
                  <a:pt x="145760" y="2389909"/>
                </a:lnTo>
                <a:lnTo>
                  <a:pt x="41563" y="2763982"/>
                </a:lnTo>
                <a:lnTo>
                  <a:pt x="93518" y="3117273"/>
                </a:lnTo>
                <a:lnTo>
                  <a:pt x="10391" y="3439391"/>
                </a:lnTo>
                <a:lnTo>
                  <a:pt x="83127" y="3730336"/>
                </a:lnTo>
                <a:lnTo>
                  <a:pt x="0" y="4166755"/>
                </a:lnTo>
                <a:lnTo>
                  <a:pt x="103909" y="4468091"/>
                </a:lnTo>
                <a:lnTo>
                  <a:pt x="0" y="4862945"/>
                </a:lnTo>
                <a:cubicBezTo>
                  <a:pt x="27709" y="4956463"/>
                  <a:pt x="128656" y="5153891"/>
                  <a:pt x="114514" y="5153891"/>
                </a:cubicBezTo>
                <a:cubicBezTo>
                  <a:pt x="117978" y="3442855"/>
                  <a:pt x="121442" y="1721427"/>
                  <a:pt x="135297" y="0"/>
                </a:cubicBezTo>
                <a:close/>
              </a:path>
            </a:pathLst>
          </a:custGeom>
          <a:solidFill>
            <a:srgbClr val="F2F2F2"/>
          </a:solidFill>
          <a:ln w="25400">
            <a:noFill/>
          </a:ln>
        </p:spPr>
        <p:txBody>
          <a:bodyPr/>
          <a:p>
            <a:endParaRPr lang="zh-CN" altLang="en-US" sz="2400"/>
          </a:p>
        </p:txBody>
      </p:sp>
      <p:sp>
        <p:nvSpPr>
          <p:cNvPr id="30728" name="矩形 5"/>
          <p:cNvSpPr/>
          <p:nvPr/>
        </p:nvSpPr>
        <p:spPr>
          <a:xfrm>
            <a:off x="9022080" y="6126480"/>
            <a:ext cx="2870200" cy="670984"/>
          </a:xfrm>
          <a:prstGeom prst="rect">
            <a:avLst/>
          </a:prstGeom>
          <a:solidFill>
            <a:srgbClr val="E36C09">
              <a:alpha val="50000"/>
            </a:srgbClr>
          </a:solidFill>
          <a:ln w="25400">
            <a:noFill/>
            <a:miter/>
          </a:ln>
        </p:spPr>
        <p:txBody>
          <a:bodyPr anchor="ctr"/>
          <a:p>
            <a:pPr lvl="0" algn="ctr"/>
            <a:r>
              <a:rPr lang="zh-CN" sz="2400">
                <a:solidFill>
                  <a:srgbClr val="FFFFFF"/>
                </a:solidFill>
                <a:latin typeface="微软雅黑" pitchFamily="2" charset="-122"/>
                <a:ea typeface="微软雅黑" pitchFamily="2" charset="-122"/>
                <a:sym typeface="微软雅黑" pitchFamily="2" charset="-122"/>
              </a:rPr>
              <a:t>黄自</a:t>
            </a:r>
            <a:endParaRPr lang="zh-CN" sz="2400">
              <a:solidFill>
                <a:srgbClr val="FFFFFF"/>
              </a:solidFill>
              <a:latin typeface="微软雅黑" pitchFamily="2" charset="-122"/>
              <a:ea typeface="微软雅黑" pitchFamily="2" charset="-122"/>
              <a:sym typeface="微软雅黑" pitchFamily="2" charset="-122"/>
            </a:endParaRPr>
          </a:p>
        </p:txBody>
      </p:sp>
      <p:sp>
        <p:nvSpPr>
          <p:cNvPr id="3" name="文本框 2"/>
          <p:cNvSpPr txBox="1"/>
          <p:nvPr/>
        </p:nvSpPr>
        <p:spPr>
          <a:xfrm>
            <a:off x="802640" y="212090"/>
            <a:ext cx="11089005" cy="6312535"/>
          </a:xfrm>
          <a:prstGeom prst="rect">
            <a:avLst/>
          </a:prstGeom>
          <a:noFill/>
        </p:spPr>
        <p:txBody>
          <a:bodyPr wrap="square" rtlCol="0" anchor="t">
            <a:spAutoFit/>
          </a:bodyPr>
          <a:p>
            <a:r>
              <a:rPr lang="zh-CN" altLang="en-US" sz="2400"/>
              <a:t>1930年11月23日晚，在上海大光明电影院，由意大利音乐家马利奥·帕契(Mario Paci，1878-1946)指挥上海工部局交响乐团(一支全部由外国人组成的乐队)演奏了黄自的交响序曲《怀旧》。此举令中国音乐家深感自豪，并大大地激励了中国音乐家创作新音乐的热情。</a:t>
            </a:r>
            <a:endParaRPr lang="zh-CN" altLang="en-US" sz="2400"/>
          </a:p>
          <a:p>
            <a:endParaRPr lang="zh-CN" altLang="en-US" sz="2400"/>
          </a:p>
          <a:p>
            <a:r>
              <a:rPr lang="zh-CN" altLang="en-US" sz="2400"/>
              <a:t>1933年11月，在音专学生音乐会上首演了黄自于1932~1933年间创作的清唱剧《长恨歌》(韦瀚章词)中的七个乐章:一、《仙乐飘飘处处闻》，二、《七月七日长生殿》，三、《渔阳鼙鼓动地来》、五、《六军不发无奈何》，六、《婉转蛾眉马前死》，八、《山在虚无缥缈间》，十、《此恨绵绵无绝期》。尽管其余三个乐章尚未谱曲，但已完成的上述七个乐章，基本上概括了白居易原诗的主要情节，在艺术上已相当完整。《长恨歌》是中国最早的一部清唱剧，作品既讽刺了国民党统治集团的不抵抗主义，如"舞袖正翻翻，哪管它社稷残。只爱美人醇酒，不爱江山。"亦将宫闱艳史美化为爱情悲剧。该作品的部分乐章在黄自生前曾出版过乐谱及唱片。1943年5月，重庆的中国音乐研究会为纪念黄自逝世五周年，在《音乐月刊》二卷一期上首次出版了"黄自遗作--《长恨歌》专号"。1957年，上海音乐出版社正式出版了黄自的《长恨歌》。</a:t>
            </a:r>
            <a:endParaRPr lang="zh-CN" altLang="en-US" sz="2400"/>
          </a:p>
          <a:p>
            <a:endParaRPr lang="zh-CN" altLang="en-US"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Picture 2" descr="C:\Documents and Settings\RLBXZ.HR\Application Data\Tencent\Users\20464918\QQ\WinTemp\RichOle\3{DNP(DP)}EY[3}8P[Z0JLX.jpg"/>
          <p:cNvPicPr>
            <a:picLocks noChangeAspect="1"/>
          </p:cNvPicPr>
          <p:nvPr/>
        </p:nvPicPr>
        <p:blipFill>
          <a:blip r:embed="rId1"/>
          <a:stretch>
            <a:fillRect/>
          </a:stretch>
        </p:blipFill>
        <p:spPr>
          <a:xfrm>
            <a:off x="-4233" y="0"/>
            <a:ext cx="704851" cy="6858000"/>
          </a:xfrm>
          <a:prstGeom prst="rect">
            <a:avLst/>
          </a:prstGeom>
          <a:noFill/>
          <a:ln w="9525">
            <a:noFill/>
            <a:miter/>
          </a:ln>
        </p:spPr>
      </p:pic>
      <p:sp>
        <p:nvSpPr>
          <p:cNvPr id="31746" name="任意多边形 8"/>
          <p:cNvSpPr/>
          <p:nvPr/>
        </p:nvSpPr>
        <p:spPr>
          <a:xfrm>
            <a:off x="552451" y="0"/>
            <a:ext cx="192616" cy="6870700"/>
          </a:xfrm>
          <a:custGeom>
            <a:avLst/>
            <a:gdLst/>
            <a:ahLst/>
            <a:cxnLst>
              <a:cxn ang="0">
                <a:pos x="135297" y="0"/>
              </a:cxn>
              <a:cxn ang="0">
                <a:pos x="62345" y="270164"/>
              </a:cxn>
              <a:cxn ang="0">
                <a:pos x="114300" y="550718"/>
              </a:cxn>
              <a:cxn ang="0">
                <a:pos x="31172" y="904009"/>
              </a:cxn>
              <a:cxn ang="0">
                <a:pos x="114300" y="1174173"/>
              </a:cxn>
              <a:cxn ang="0">
                <a:pos x="41563" y="1517073"/>
              </a:cxn>
              <a:cxn ang="0">
                <a:pos x="93518" y="1766455"/>
              </a:cxn>
              <a:cxn ang="0">
                <a:pos x="31172" y="2119745"/>
              </a:cxn>
              <a:cxn ang="0">
                <a:pos x="145760" y="2389909"/>
              </a:cxn>
              <a:cxn ang="0">
                <a:pos x="41563" y="2763982"/>
              </a:cxn>
              <a:cxn ang="0">
                <a:pos x="93518" y="3117273"/>
              </a:cxn>
              <a:cxn ang="0">
                <a:pos x="10391" y="3439391"/>
              </a:cxn>
              <a:cxn ang="0">
                <a:pos x="83127" y="3730336"/>
              </a:cxn>
              <a:cxn ang="0">
                <a:pos x="0" y="4166755"/>
              </a:cxn>
              <a:cxn ang="0">
                <a:pos x="103909" y="4468091"/>
              </a:cxn>
              <a:cxn ang="0">
                <a:pos x="0" y="4862945"/>
              </a:cxn>
              <a:cxn ang="0">
                <a:pos x="114514" y="5153891"/>
              </a:cxn>
              <a:cxn ang="0">
                <a:pos x="135297" y="0"/>
              </a:cxn>
            </a:cxnLst>
            <a:pathLst>
              <a:path w="145760" h="5153891">
                <a:moveTo>
                  <a:pt x="135297" y="0"/>
                </a:moveTo>
                <a:lnTo>
                  <a:pt x="62345" y="270164"/>
                </a:lnTo>
                <a:lnTo>
                  <a:pt x="114300" y="550718"/>
                </a:lnTo>
                <a:lnTo>
                  <a:pt x="31172" y="904009"/>
                </a:lnTo>
                <a:lnTo>
                  <a:pt x="114300" y="1174173"/>
                </a:lnTo>
                <a:lnTo>
                  <a:pt x="41563" y="1517073"/>
                </a:lnTo>
                <a:lnTo>
                  <a:pt x="93518" y="1766455"/>
                </a:lnTo>
                <a:lnTo>
                  <a:pt x="31172" y="2119745"/>
                </a:lnTo>
                <a:lnTo>
                  <a:pt x="145760" y="2389909"/>
                </a:lnTo>
                <a:lnTo>
                  <a:pt x="41563" y="2763982"/>
                </a:lnTo>
                <a:lnTo>
                  <a:pt x="93518" y="3117273"/>
                </a:lnTo>
                <a:lnTo>
                  <a:pt x="10391" y="3439391"/>
                </a:lnTo>
                <a:lnTo>
                  <a:pt x="83127" y="3730336"/>
                </a:lnTo>
                <a:lnTo>
                  <a:pt x="0" y="4166755"/>
                </a:lnTo>
                <a:lnTo>
                  <a:pt x="103909" y="4468091"/>
                </a:lnTo>
                <a:lnTo>
                  <a:pt x="0" y="4862945"/>
                </a:lnTo>
                <a:cubicBezTo>
                  <a:pt x="27709" y="4956463"/>
                  <a:pt x="128656" y="5153891"/>
                  <a:pt x="114514" y="5153891"/>
                </a:cubicBezTo>
                <a:cubicBezTo>
                  <a:pt x="117978" y="3442855"/>
                  <a:pt x="121442" y="1721427"/>
                  <a:pt x="135297" y="0"/>
                </a:cubicBezTo>
                <a:close/>
              </a:path>
            </a:pathLst>
          </a:custGeom>
          <a:solidFill>
            <a:srgbClr val="F2F2F2"/>
          </a:solidFill>
          <a:ln w="25400">
            <a:noFill/>
          </a:ln>
        </p:spPr>
        <p:txBody>
          <a:bodyPr/>
          <a:p>
            <a:endParaRPr lang="zh-CN" altLang="en-US" sz="2400"/>
          </a:p>
        </p:txBody>
      </p:sp>
      <p:sp>
        <p:nvSpPr>
          <p:cNvPr id="30728" name="矩形 5"/>
          <p:cNvSpPr/>
          <p:nvPr/>
        </p:nvSpPr>
        <p:spPr>
          <a:xfrm>
            <a:off x="838200" y="320040"/>
            <a:ext cx="2870200" cy="670984"/>
          </a:xfrm>
          <a:prstGeom prst="rect">
            <a:avLst/>
          </a:prstGeom>
          <a:solidFill>
            <a:srgbClr val="E36C09">
              <a:alpha val="50000"/>
            </a:srgbClr>
          </a:solidFill>
          <a:ln w="25400">
            <a:noFill/>
            <a:miter/>
          </a:ln>
        </p:spPr>
        <p:txBody>
          <a:bodyPr anchor="ctr"/>
          <a:p>
            <a:pPr lvl="0" algn="ctr"/>
            <a:r>
              <a:rPr lang="zh-CN" sz="2400">
                <a:solidFill>
                  <a:srgbClr val="FFFFFF"/>
                </a:solidFill>
                <a:latin typeface="微软雅黑" pitchFamily="2" charset="-122"/>
                <a:ea typeface="微软雅黑" pitchFamily="2" charset="-122"/>
                <a:sym typeface="微软雅黑" pitchFamily="2" charset="-122"/>
              </a:rPr>
              <a:t>黄自</a:t>
            </a:r>
            <a:endParaRPr lang="zh-CN" sz="2400">
              <a:solidFill>
                <a:srgbClr val="FFFFFF"/>
              </a:solidFill>
              <a:latin typeface="微软雅黑" pitchFamily="2" charset="-122"/>
              <a:ea typeface="微软雅黑" pitchFamily="2" charset="-122"/>
              <a:sym typeface="微软雅黑" pitchFamily="2" charset="-122"/>
            </a:endParaRPr>
          </a:p>
        </p:txBody>
      </p:sp>
      <p:sp>
        <p:nvSpPr>
          <p:cNvPr id="2" name="文本框 1"/>
          <p:cNvSpPr txBox="1"/>
          <p:nvPr/>
        </p:nvSpPr>
        <p:spPr>
          <a:xfrm>
            <a:off x="818515" y="1097915"/>
            <a:ext cx="11195050" cy="6065520"/>
          </a:xfrm>
          <a:prstGeom prst="rect">
            <a:avLst/>
          </a:prstGeom>
          <a:noFill/>
        </p:spPr>
        <p:txBody>
          <a:bodyPr wrap="square" rtlCol="0" anchor="t">
            <a:spAutoFit/>
          </a:bodyPr>
          <a:p>
            <a:r>
              <a:rPr lang="zh-CN" altLang="en-US" sz="2800"/>
              <a:t>“我们现在所要的是学西洋好的音乐的方法，而利用这方法来研究和整理我国的旧乐与民谣，那么我们就不难产生民族化的新音乐了。”</a:t>
            </a:r>
            <a:r>
              <a:rPr lang="en-US" altLang="zh-CN" sz="2800"/>
              <a:t>——</a:t>
            </a:r>
            <a:r>
              <a:rPr lang="zh-CN" altLang="en-US" sz="2800">
                <a:sym typeface="+mn-ea"/>
              </a:rPr>
              <a:t>黄自</a:t>
            </a:r>
            <a:endParaRPr lang="zh-CN" altLang="en-US" sz="2800">
              <a:sym typeface="+mn-ea"/>
            </a:endParaRPr>
          </a:p>
          <a:p>
            <a:endParaRPr lang="zh-CN" altLang="en-US" sz="2800"/>
          </a:p>
          <a:p>
            <a:pPr marL="0" indent="0" algn="l"/>
            <a:r>
              <a:rPr lang="zh-CN" altLang="en-US" sz="2800">
                <a:solidFill>
                  <a:srgbClr val="333333"/>
                </a:solidFill>
                <a:highlight>
                  <a:srgbClr val="FFFFFF"/>
                </a:highlight>
                <a:latin typeface="宋体" charset="0"/>
                <a:ea typeface="宋体" charset="0"/>
                <a:cs typeface="宋体" charset="0"/>
                <a:sym typeface="+mn-ea"/>
              </a:rPr>
              <a:t>黄自</a:t>
            </a:r>
            <a:r>
              <a:rPr lang="zh-CN" altLang="en-US" sz="2800">
                <a:sym typeface="+mn-ea"/>
              </a:rPr>
              <a:t>在美国时的毕业作品管弦乐序曲《怀旧》是中国第一部交响音乐作品，也是最早在国外演出的中国交响作品；为左翼进步影片《都市风光》写的片头音乐《都市风光幻想曲》是我国第一部具有专业水平的电影片头音乐；《抗敌歌》和《旗正飘飘》是我国最早的两首抗日救亡合唱歌曲；《长恨歌》是我国最早的清唱剧。说他是我国古典音乐第一人，也许并不为过。1935年11月1日，黄自发起创办第一个由中国人组成的上海管弦乐团。由黄自、谭小麟任正副团长，吴伯超、李惟宁任正副指挥。</a:t>
            </a:r>
            <a:endParaRPr lang="zh-CN" altLang="en-US" sz="2800">
              <a:sym typeface="+mn-ea"/>
            </a:endParaRPr>
          </a:p>
          <a:p>
            <a:pPr marL="0" indent="0" algn="l"/>
            <a:endParaRPr lang="zh-CN" altLang="en-US" sz="2800">
              <a:solidFill>
                <a:srgbClr val="333333"/>
              </a:solidFill>
              <a:highlight>
                <a:srgbClr val="FFFFFF"/>
              </a:highlight>
              <a:latin typeface="宋体" charset="0"/>
              <a:ea typeface="宋体" charset="0"/>
              <a:cs typeface="宋体" charset="0"/>
              <a:sym typeface="+mn-ea"/>
            </a:endParaRPr>
          </a:p>
          <a:p>
            <a:endParaRPr lang="zh-CN" altLang="en-US" sz="280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3692</Words>
  <Application>WPS 演示</Application>
  <PresentationFormat>宽屏</PresentationFormat>
  <Paragraphs>201</Paragraphs>
  <Slides>20</Slides>
  <Notes>0</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6</cp:revision>
  <dcterms:created xsi:type="dcterms:W3CDTF">2015-05-05T08:02:00Z</dcterms:created>
  <dcterms:modified xsi:type="dcterms:W3CDTF">2016-06-01T10:03:00Z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