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Lst>
  <p:handoutMasterIdLst>
    <p:handoutMasterId r:id="rId19"/>
  </p:handoutMasterIdLst>
  <p:sldIdLst>
    <p:sldId id="352" r:id="rId2"/>
    <p:sldId id="262" r:id="rId3"/>
    <p:sldId id="353" r:id="rId4"/>
    <p:sldId id="356" r:id="rId5"/>
    <p:sldId id="283" r:id="rId6"/>
    <p:sldId id="264" r:id="rId7"/>
    <p:sldId id="354" r:id="rId8"/>
    <p:sldId id="266" r:id="rId9"/>
    <p:sldId id="267" r:id="rId10"/>
    <p:sldId id="323" r:id="rId11"/>
    <p:sldId id="268" r:id="rId12"/>
    <p:sldId id="274" r:id="rId13"/>
    <p:sldId id="269" r:id="rId14"/>
    <p:sldId id="270" r:id="rId15"/>
    <p:sldId id="271" r:id="rId16"/>
    <p:sldId id="326" r:id="rId17"/>
    <p:sldId id="327" r:id="rId18"/>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Times New Roman" pitchFamily="18" charset="0"/>
        <a:ea typeface="宋体" pitchFamily="2" charset="-122"/>
        <a:cs typeface="+mn-cs"/>
      </a:defRPr>
    </a:lvl1pPr>
    <a:lvl2pPr marL="457200" algn="l" rtl="0" fontAlgn="base">
      <a:spcBef>
        <a:spcPct val="0"/>
      </a:spcBef>
      <a:spcAft>
        <a:spcPct val="0"/>
      </a:spcAft>
      <a:defRPr kern="1200">
        <a:solidFill>
          <a:schemeClr val="tx1"/>
        </a:solidFill>
        <a:latin typeface="Times New Roman" pitchFamily="18" charset="0"/>
        <a:ea typeface="宋体" pitchFamily="2" charset="-122"/>
        <a:cs typeface="+mn-cs"/>
      </a:defRPr>
    </a:lvl2pPr>
    <a:lvl3pPr marL="914400" algn="l" rtl="0" fontAlgn="base">
      <a:spcBef>
        <a:spcPct val="0"/>
      </a:spcBef>
      <a:spcAft>
        <a:spcPct val="0"/>
      </a:spcAft>
      <a:defRPr kern="1200">
        <a:solidFill>
          <a:schemeClr val="tx1"/>
        </a:solidFill>
        <a:latin typeface="Times New Roman" pitchFamily="18" charset="0"/>
        <a:ea typeface="宋体" pitchFamily="2" charset="-122"/>
        <a:cs typeface="+mn-cs"/>
      </a:defRPr>
    </a:lvl3pPr>
    <a:lvl4pPr marL="1371600" algn="l" rtl="0" fontAlgn="base">
      <a:spcBef>
        <a:spcPct val="0"/>
      </a:spcBef>
      <a:spcAft>
        <a:spcPct val="0"/>
      </a:spcAft>
      <a:defRPr kern="1200">
        <a:solidFill>
          <a:schemeClr val="tx1"/>
        </a:solidFill>
        <a:latin typeface="Times New Roman" pitchFamily="18" charset="0"/>
        <a:ea typeface="宋体" pitchFamily="2" charset="-122"/>
        <a:cs typeface="+mn-cs"/>
      </a:defRPr>
    </a:lvl4pPr>
    <a:lvl5pPr marL="1828800" algn="l" rtl="0" fontAlgn="base">
      <a:spcBef>
        <a:spcPct val="0"/>
      </a:spcBef>
      <a:spcAft>
        <a:spcPct val="0"/>
      </a:spcAft>
      <a:defRPr kern="1200">
        <a:solidFill>
          <a:schemeClr val="tx1"/>
        </a:solidFill>
        <a:latin typeface="Times New Roman" pitchFamily="18" charset="0"/>
        <a:ea typeface="宋体" pitchFamily="2" charset="-122"/>
        <a:cs typeface="+mn-cs"/>
      </a:defRPr>
    </a:lvl5pPr>
    <a:lvl6pPr marL="2286000" algn="l" defTabSz="914400" rtl="0" eaLnBrk="1" latinLnBrk="0" hangingPunct="1">
      <a:defRPr kern="1200">
        <a:solidFill>
          <a:schemeClr val="tx1"/>
        </a:solidFill>
        <a:latin typeface="Times New Roman" pitchFamily="18" charset="0"/>
        <a:ea typeface="宋体" pitchFamily="2" charset="-122"/>
        <a:cs typeface="+mn-cs"/>
      </a:defRPr>
    </a:lvl6pPr>
    <a:lvl7pPr marL="2743200" algn="l" defTabSz="914400" rtl="0" eaLnBrk="1" latinLnBrk="0" hangingPunct="1">
      <a:defRPr kern="1200">
        <a:solidFill>
          <a:schemeClr val="tx1"/>
        </a:solidFill>
        <a:latin typeface="Times New Roman" pitchFamily="18" charset="0"/>
        <a:ea typeface="宋体" pitchFamily="2" charset="-122"/>
        <a:cs typeface="+mn-cs"/>
      </a:defRPr>
    </a:lvl7pPr>
    <a:lvl8pPr marL="3200400" algn="l" defTabSz="914400" rtl="0" eaLnBrk="1" latinLnBrk="0" hangingPunct="1">
      <a:defRPr kern="1200">
        <a:solidFill>
          <a:schemeClr val="tx1"/>
        </a:solidFill>
        <a:latin typeface="Times New Roman" pitchFamily="18" charset="0"/>
        <a:ea typeface="宋体" pitchFamily="2" charset="-122"/>
        <a:cs typeface="+mn-cs"/>
      </a:defRPr>
    </a:lvl8pPr>
    <a:lvl9pPr marL="3657600" algn="l" defTabSz="914400" rtl="0" eaLnBrk="1" latinLnBrk="0" hangingPunct="1">
      <a:defRPr kern="1200">
        <a:solidFill>
          <a:schemeClr val="tx1"/>
        </a:solidFill>
        <a:latin typeface="Times New Roman" pitchFamily="18"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02" autoAdjust="0"/>
    <p:restoredTop sz="91774" autoAdjust="0"/>
  </p:normalViewPr>
  <p:slideViewPr>
    <p:cSldViewPr>
      <p:cViewPr>
        <p:scale>
          <a:sx n="80" d="100"/>
          <a:sy n="80" d="100"/>
        </p:scale>
        <p:origin x="-1116" y="-12"/>
      </p:cViewPr>
      <p:guideLst>
        <p:guide orient="horz" pos="2160"/>
        <p:guide pos="2880"/>
      </p:guideLst>
    </p:cSldViewPr>
  </p:slideViewPr>
  <p:outlineViewPr>
    <p:cViewPr>
      <p:scale>
        <a:sx n="25" d="100"/>
        <a:sy n="25" d="100"/>
      </p:scale>
      <p:origin x="0" y="0"/>
    </p:cViewPr>
  </p:outlineViewPr>
  <p:notesTextViewPr>
    <p:cViewPr>
      <p:scale>
        <a:sx n="100" d="100"/>
        <a:sy n="100" d="100"/>
      </p:scale>
      <p:origin x="0" y="0"/>
    </p:cViewPr>
  </p:notesTextViewPr>
  <p:sorterViewPr>
    <p:cViewPr>
      <p:scale>
        <a:sx n="50" d="100"/>
        <a:sy n="50" d="100"/>
      </p:scale>
      <p:origin x="0" y="6516"/>
    </p:cViewPr>
  </p:sorterViewPr>
  <p:notesViewPr>
    <p:cSldViewPr>
      <p:cViewPr varScale="1">
        <p:scale>
          <a:sx n="86" d="100"/>
          <a:sy n="86" d="100"/>
        </p:scale>
        <p:origin x="-3846" y="-7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72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ltLang="zh-CN"/>
          </a:p>
        </p:txBody>
      </p:sp>
      <p:sp>
        <p:nvSpPr>
          <p:cNvPr id="9728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ltLang="zh-CN"/>
          </a:p>
        </p:txBody>
      </p:sp>
      <p:sp>
        <p:nvSpPr>
          <p:cNvPr id="9728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ltLang="zh-CN"/>
          </a:p>
        </p:txBody>
      </p:sp>
      <p:sp>
        <p:nvSpPr>
          <p:cNvPr id="9728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E2761BF2-5692-40C4-991B-A22765D57D90}" type="slidenum">
              <a:rPr lang="en-US" altLang="zh-CN"/>
              <a:pPr/>
              <a:t>‹#›</a:t>
            </a:fld>
            <a:endParaRPr lang="en-US" altLang="zh-CN"/>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Ref idx="1002">
        <a:schemeClr val="bg2"/>
      </p:bgRef>
    </p:bg>
    <p:spTree>
      <p:nvGrpSpPr>
        <p:cNvPr id="1" name=""/>
        <p:cNvGrpSpPr/>
        <p:nvPr/>
      </p:nvGrpSpPr>
      <p:grpSpPr>
        <a:xfrm>
          <a:off x="0" y="0"/>
          <a:ext cx="0" cy="0"/>
          <a:chOff x="0" y="0"/>
          <a:chExt cx="0" cy="0"/>
        </a:xfrm>
      </p:grpSpPr>
      <p:sp>
        <p:nvSpPr>
          <p:cNvPr id="9" name="标题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zh-CN" altLang="en-US" smtClean="0"/>
              <a:t>单击此处编辑母版标题样式</a:t>
            </a:r>
            <a:endParaRPr kumimoji="0" lang="en-US"/>
          </a:p>
        </p:txBody>
      </p:sp>
      <p:sp>
        <p:nvSpPr>
          <p:cNvPr id="17" name="副标题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CN" altLang="en-US" smtClean="0"/>
              <a:t>单击此处编辑母版副标题样式</a:t>
            </a:r>
            <a:endParaRPr kumimoji="0" lang="en-US"/>
          </a:p>
        </p:txBody>
      </p:sp>
      <p:sp>
        <p:nvSpPr>
          <p:cNvPr id="30" name="日期占位符 29"/>
          <p:cNvSpPr>
            <a:spLocks noGrp="1"/>
          </p:cNvSpPr>
          <p:nvPr>
            <p:ph type="dt" sz="half" idx="10"/>
          </p:nvPr>
        </p:nvSpPr>
        <p:spPr/>
        <p:txBody>
          <a:bodyPr/>
          <a:lstStyle/>
          <a:p>
            <a:endParaRPr lang="en-US" altLang="zh-CN"/>
          </a:p>
        </p:txBody>
      </p:sp>
      <p:sp>
        <p:nvSpPr>
          <p:cNvPr id="19" name="页脚占位符 18"/>
          <p:cNvSpPr>
            <a:spLocks noGrp="1"/>
          </p:cNvSpPr>
          <p:nvPr>
            <p:ph type="ftr" sz="quarter" idx="11"/>
          </p:nvPr>
        </p:nvSpPr>
        <p:spPr/>
        <p:txBody>
          <a:bodyPr/>
          <a:lstStyle/>
          <a:p>
            <a:endParaRPr lang="en-US" altLang="zh-CN"/>
          </a:p>
        </p:txBody>
      </p:sp>
      <p:sp>
        <p:nvSpPr>
          <p:cNvPr id="27" name="灯片编号占位符 26"/>
          <p:cNvSpPr>
            <a:spLocks noGrp="1"/>
          </p:cNvSpPr>
          <p:nvPr>
            <p:ph type="sldNum" sz="quarter" idx="12"/>
          </p:nvPr>
        </p:nvSpPr>
        <p:spPr/>
        <p:txBody>
          <a:bodyPr/>
          <a:lstStyle/>
          <a:p>
            <a:fld id="{93BC983A-509D-4A8A-AB25-0CA97D606E7E}" type="slidenum">
              <a:rPr lang="en-US" altLang="zh-CN" smtClean="0"/>
              <a:pPr/>
              <a:t>‹#›</a:t>
            </a:fld>
            <a:endParaRPr lang="en-US" altLang="zh-CN"/>
          </a:p>
        </p:txBody>
      </p:sp>
    </p:spTree>
  </p:cSld>
  <p:clrMapOvr>
    <a:overrideClrMapping bg1="dk1" tx1="lt1" bg2="dk2" tx2="lt2" accent1="accent1" accent2="accent2" accent3="accent3" accent4="accent4" accent5="accent5" accent6="accent6" hlink="hlink" folHlink="folHlink"/>
  </p:clrMapOvr>
  <p:transition>
    <p:random/>
    <p:sndAc>
      <p:stSnd>
        <p:snd r:embed="rId1" name="coin.wav"/>
      </p:stSnd>
    </p:sndAc>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357166"/>
            <a:ext cx="8229600" cy="1143000"/>
          </a:xfrm>
        </p:spPr>
        <p:txBody>
          <a:bodyPr>
            <a:normAutofit/>
          </a:bodyPr>
          <a:lstStyle>
            <a:lvl1pPr>
              <a:defRPr sz="3600"/>
            </a:lvl1pPr>
          </a:lstStyle>
          <a:p>
            <a:r>
              <a:rPr kumimoji="0" lang="zh-CN" altLang="en-US" dirty="0" smtClean="0"/>
              <a:t>单击此处编辑母版标题样式</a:t>
            </a:r>
            <a:endParaRPr kumimoji="0" lang="en-US" dirty="0"/>
          </a:p>
        </p:txBody>
      </p:sp>
      <p:sp>
        <p:nvSpPr>
          <p:cNvPr id="3" name="竖排文字占位符 2"/>
          <p:cNvSpPr>
            <a:spLocks noGrp="1"/>
          </p:cNvSpPr>
          <p:nvPr>
            <p:ph type="body" orient="vert" idx="1"/>
          </p:nvPr>
        </p:nvSpPr>
        <p:spPr>
          <a:xfrm>
            <a:off x="457200" y="1643050"/>
            <a:ext cx="8229600" cy="4389120"/>
          </a:xfrm>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endParaRPr lang="en-US" altLang="zh-CN"/>
          </a:p>
        </p:txBody>
      </p:sp>
      <p:sp>
        <p:nvSpPr>
          <p:cNvPr id="5" name="页脚占位符 4"/>
          <p:cNvSpPr>
            <a:spLocks noGrp="1"/>
          </p:cNvSpPr>
          <p:nvPr>
            <p:ph type="ftr" sz="quarter" idx="11"/>
          </p:nvPr>
        </p:nvSpPr>
        <p:spPr/>
        <p:txBody>
          <a:bodyPr/>
          <a:lstStyle/>
          <a:p>
            <a:endParaRPr lang="en-US" altLang="zh-CN"/>
          </a:p>
        </p:txBody>
      </p:sp>
      <p:sp>
        <p:nvSpPr>
          <p:cNvPr id="6" name="灯片编号占位符 5"/>
          <p:cNvSpPr>
            <a:spLocks noGrp="1"/>
          </p:cNvSpPr>
          <p:nvPr>
            <p:ph type="sldNum" sz="quarter" idx="12"/>
          </p:nvPr>
        </p:nvSpPr>
        <p:spPr/>
        <p:txBody>
          <a:bodyPr/>
          <a:lstStyle/>
          <a:p>
            <a:fld id="{21B66147-9AB5-4DB2-BD88-093F3407F58D}" type="slidenum">
              <a:rPr lang="en-US" altLang="zh-CN" smtClean="0"/>
              <a:pPr/>
              <a:t>‹#›</a:t>
            </a:fld>
            <a:endParaRPr lang="en-US" altLang="zh-CN"/>
          </a:p>
        </p:txBody>
      </p:sp>
    </p:spTree>
  </p:cSld>
  <p:clrMapOvr>
    <a:masterClrMapping/>
  </p:clrMapOvr>
  <p:transition>
    <p:random/>
    <p:sndAc>
      <p:stSnd>
        <p:snd r:embed="rId1" name="coin.wav"/>
      </p:stSnd>
    </p:sndAc>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914401"/>
            <a:ext cx="2057400" cy="5211763"/>
          </a:xfrm>
        </p:spPr>
        <p:txBody>
          <a:bodyPr vert="eaVer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914401"/>
            <a:ext cx="6019800" cy="5211763"/>
          </a:xfrm>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endParaRPr lang="en-US" altLang="zh-CN"/>
          </a:p>
        </p:txBody>
      </p:sp>
      <p:sp>
        <p:nvSpPr>
          <p:cNvPr id="5" name="页脚占位符 4"/>
          <p:cNvSpPr>
            <a:spLocks noGrp="1"/>
          </p:cNvSpPr>
          <p:nvPr>
            <p:ph type="ftr" sz="quarter" idx="11"/>
          </p:nvPr>
        </p:nvSpPr>
        <p:spPr/>
        <p:txBody>
          <a:bodyPr/>
          <a:lstStyle/>
          <a:p>
            <a:endParaRPr lang="en-US" altLang="zh-CN"/>
          </a:p>
        </p:txBody>
      </p:sp>
      <p:sp>
        <p:nvSpPr>
          <p:cNvPr id="6" name="灯片编号占位符 5"/>
          <p:cNvSpPr>
            <a:spLocks noGrp="1"/>
          </p:cNvSpPr>
          <p:nvPr>
            <p:ph type="sldNum" sz="quarter" idx="12"/>
          </p:nvPr>
        </p:nvSpPr>
        <p:spPr/>
        <p:txBody>
          <a:bodyPr/>
          <a:lstStyle/>
          <a:p>
            <a:fld id="{602F564A-EB6F-4C1F-8088-01CDE650588D}" type="slidenum">
              <a:rPr lang="en-US" altLang="zh-CN" smtClean="0"/>
              <a:pPr/>
              <a:t>‹#›</a:t>
            </a:fld>
            <a:endParaRPr lang="en-US" altLang="zh-CN"/>
          </a:p>
        </p:txBody>
      </p:sp>
    </p:spTree>
  </p:cSld>
  <p:clrMapOvr>
    <a:masterClrMapping/>
  </p:clrMapOvr>
  <p:transition>
    <p:random/>
    <p:sndAc>
      <p:stSnd>
        <p:snd r:embed="rId1" name="coin.wav"/>
      </p:stSnd>
    </p:sndAc>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57200" y="533400"/>
            <a:ext cx="8229600" cy="5597525"/>
          </a:xfrm>
        </p:spPr>
        <p:txBody>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3" name="日期占位符 2"/>
          <p:cNvSpPr>
            <a:spLocks noGrp="1"/>
          </p:cNvSpPr>
          <p:nvPr>
            <p:ph type="dt" sz="half" idx="10"/>
          </p:nvPr>
        </p:nvSpPr>
        <p:spPr>
          <a:xfrm>
            <a:off x="457200" y="6248400"/>
            <a:ext cx="1676400" cy="457200"/>
          </a:xfrm>
        </p:spPr>
        <p:txBody>
          <a:bodyPr/>
          <a:lstStyle>
            <a:lvl1pPr>
              <a:defRPr/>
            </a:lvl1pPr>
          </a:lstStyle>
          <a:p>
            <a:endParaRPr lang="en-US" altLang="zh-CN"/>
          </a:p>
        </p:txBody>
      </p:sp>
      <p:sp>
        <p:nvSpPr>
          <p:cNvPr id="4" name="页脚占位符 3"/>
          <p:cNvSpPr>
            <a:spLocks noGrp="1"/>
          </p:cNvSpPr>
          <p:nvPr>
            <p:ph type="ftr" sz="quarter" idx="11"/>
          </p:nvPr>
        </p:nvSpPr>
        <p:spPr>
          <a:xfrm>
            <a:off x="3124200" y="6248400"/>
            <a:ext cx="2895600" cy="457200"/>
          </a:xfrm>
        </p:spPr>
        <p:txBody>
          <a:bodyPr/>
          <a:lstStyle>
            <a:lvl1pPr>
              <a:defRPr/>
            </a:lvl1pPr>
          </a:lstStyle>
          <a:p>
            <a:endParaRPr lang="en-US" altLang="zh-CN"/>
          </a:p>
        </p:txBody>
      </p:sp>
      <p:sp>
        <p:nvSpPr>
          <p:cNvPr id="5" name="灯片编号占位符 4"/>
          <p:cNvSpPr>
            <a:spLocks noGrp="1"/>
          </p:cNvSpPr>
          <p:nvPr>
            <p:ph type="sldNum" sz="quarter" idx="12"/>
          </p:nvPr>
        </p:nvSpPr>
        <p:spPr>
          <a:xfrm>
            <a:off x="6781800" y="6248400"/>
            <a:ext cx="1905000" cy="457200"/>
          </a:xfrm>
        </p:spPr>
        <p:txBody>
          <a:bodyPr/>
          <a:lstStyle>
            <a:lvl1pPr>
              <a:defRPr/>
            </a:lvl1pPr>
          </a:lstStyle>
          <a:p>
            <a:fld id="{78B8FCE2-EE01-4584-9C86-5053F5629F66}" type="slidenum">
              <a:rPr lang="en-US" altLang="zh-CN"/>
              <a:pPr/>
              <a:t>‹#›</a:t>
            </a:fld>
            <a:endParaRPr lang="en-US" altLang="zh-CN"/>
          </a:p>
        </p:txBody>
      </p:sp>
    </p:spTree>
  </p:cSld>
  <p:clrMapOvr>
    <a:masterClrMapping/>
  </p:clrMapOvr>
  <p:transition>
    <p:random/>
    <p:sndAc>
      <p:stSnd>
        <p:snd r:embed="rId1" name="coin.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85728"/>
            <a:ext cx="8229600" cy="1143000"/>
          </a:xfrm>
        </p:spPr>
        <p:txBody>
          <a:bodyPr>
            <a:normAutofit/>
          </a:bodyPr>
          <a:lstStyle>
            <a:lvl1pPr algn="ctr">
              <a:defRPr sz="4000"/>
            </a:lvl1pPr>
          </a:lstStyle>
          <a:p>
            <a:r>
              <a:rPr kumimoji="0" lang="zh-CN" altLang="en-US" dirty="0" smtClean="0"/>
              <a:t>单击此处编辑母版标题样式</a:t>
            </a:r>
            <a:endParaRPr kumimoji="0" lang="en-US" dirty="0"/>
          </a:p>
        </p:txBody>
      </p:sp>
      <p:sp>
        <p:nvSpPr>
          <p:cNvPr id="3" name="内容占位符 2"/>
          <p:cNvSpPr>
            <a:spLocks noGrp="1"/>
          </p:cNvSpPr>
          <p:nvPr>
            <p:ph idx="1"/>
          </p:nvPr>
        </p:nvSpPr>
        <p:spPr>
          <a:xfrm>
            <a:off x="457200" y="1571612"/>
            <a:ext cx="8229600" cy="4389120"/>
          </a:xfrm>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endParaRPr lang="en-US" altLang="zh-CN"/>
          </a:p>
        </p:txBody>
      </p:sp>
      <p:sp>
        <p:nvSpPr>
          <p:cNvPr id="5" name="页脚占位符 4"/>
          <p:cNvSpPr>
            <a:spLocks noGrp="1"/>
          </p:cNvSpPr>
          <p:nvPr>
            <p:ph type="ftr" sz="quarter" idx="11"/>
          </p:nvPr>
        </p:nvSpPr>
        <p:spPr/>
        <p:txBody>
          <a:bodyPr/>
          <a:lstStyle/>
          <a:p>
            <a:endParaRPr lang="en-US" altLang="zh-CN"/>
          </a:p>
        </p:txBody>
      </p:sp>
      <p:sp>
        <p:nvSpPr>
          <p:cNvPr id="6" name="灯片编号占位符 5"/>
          <p:cNvSpPr>
            <a:spLocks noGrp="1"/>
          </p:cNvSpPr>
          <p:nvPr>
            <p:ph type="sldNum" sz="quarter" idx="12"/>
          </p:nvPr>
        </p:nvSpPr>
        <p:spPr/>
        <p:txBody>
          <a:bodyPr/>
          <a:lstStyle/>
          <a:p>
            <a:fld id="{E33385C8-2CB3-4A46-9F92-47852D42B837}" type="slidenum">
              <a:rPr lang="en-US" altLang="zh-CN" smtClean="0"/>
              <a:pPr/>
              <a:t>‹#›</a:t>
            </a:fld>
            <a:endParaRPr lang="en-US" altLang="zh-CN"/>
          </a:p>
        </p:txBody>
      </p:sp>
    </p:spTree>
  </p:cSld>
  <p:clrMapOvr>
    <a:masterClrMapping/>
  </p:clrMapOvr>
  <p:transition>
    <p:random/>
    <p:sndAc>
      <p:stSnd>
        <p:snd r:embed="rId1" name="coin.wav"/>
      </p:stSnd>
    </p:sndAc>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Ref idx="1002">
        <a:schemeClr val="bg2"/>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CN" altLang="en-US" smtClean="0"/>
              <a:t>单击此处编辑母版文本样式</a:t>
            </a:r>
          </a:p>
        </p:txBody>
      </p:sp>
      <p:sp>
        <p:nvSpPr>
          <p:cNvPr id="4" name="日期占位符 3"/>
          <p:cNvSpPr>
            <a:spLocks noGrp="1"/>
          </p:cNvSpPr>
          <p:nvPr>
            <p:ph type="dt" sz="half" idx="10"/>
          </p:nvPr>
        </p:nvSpPr>
        <p:spPr/>
        <p:txBody>
          <a:bodyPr/>
          <a:lstStyle/>
          <a:p>
            <a:endParaRPr lang="en-US" altLang="zh-CN"/>
          </a:p>
        </p:txBody>
      </p:sp>
      <p:sp>
        <p:nvSpPr>
          <p:cNvPr id="5" name="页脚占位符 4"/>
          <p:cNvSpPr>
            <a:spLocks noGrp="1"/>
          </p:cNvSpPr>
          <p:nvPr>
            <p:ph type="ftr" sz="quarter" idx="11"/>
          </p:nvPr>
        </p:nvSpPr>
        <p:spPr/>
        <p:txBody>
          <a:bodyPr/>
          <a:lstStyle/>
          <a:p>
            <a:endParaRPr lang="en-US" altLang="zh-CN"/>
          </a:p>
        </p:txBody>
      </p:sp>
      <p:sp>
        <p:nvSpPr>
          <p:cNvPr id="6" name="灯片编号占位符 5"/>
          <p:cNvSpPr>
            <a:spLocks noGrp="1"/>
          </p:cNvSpPr>
          <p:nvPr>
            <p:ph type="sldNum" sz="quarter" idx="12"/>
          </p:nvPr>
        </p:nvSpPr>
        <p:spPr/>
        <p:txBody>
          <a:bodyPr/>
          <a:lstStyle/>
          <a:p>
            <a:fld id="{FD1B4922-F69C-4DDF-B6F7-DF8F18FE8520}" type="slidenum">
              <a:rPr lang="en-US" altLang="zh-CN" smtClean="0"/>
              <a:pPr/>
              <a:t>‹#›</a:t>
            </a:fld>
            <a:endParaRPr lang="en-US" altLang="zh-CN"/>
          </a:p>
        </p:txBody>
      </p:sp>
    </p:spTree>
  </p:cSld>
  <p:clrMapOvr>
    <a:overrideClrMapping bg1="dk1" tx1="lt1" bg2="dk2" tx2="lt2" accent1="accent1" accent2="accent2" accent3="accent3" accent4="accent4" accent5="accent5" accent6="accent6" hlink="hlink" folHlink="folHlink"/>
  </p:clrMapOvr>
  <p:transition>
    <p:random/>
    <p:sndAc>
      <p:stSnd>
        <p:snd r:embed="rId1" name="coin.wav"/>
      </p:stSnd>
    </p:sndAc>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704088"/>
            <a:ext cx="8229600" cy="1143000"/>
          </a:xfrm>
        </p:spPr>
        <p:txBody>
          <a:bodyPr/>
          <a:lstStyle/>
          <a:p>
            <a:r>
              <a:rPr kumimoji="0" lang="zh-CN" altLang="en-US" smtClean="0"/>
              <a:t>单击此处编辑母版标题样式</a:t>
            </a:r>
            <a:endParaRPr kumimoji="0" lang="en-US"/>
          </a:p>
        </p:txBody>
      </p:sp>
      <p:sp>
        <p:nvSpPr>
          <p:cNvPr id="3" name="内容占位符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内容占位符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endParaRPr lang="en-US" altLang="zh-CN"/>
          </a:p>
        </p:txBody>
      </p:sp>
      <p:sp>
        <p:nvSpPr>
          <p:cNvPr id="6" name="页脚占位符 5"/>
          <p:cNvSpPr>
            <a:spLocks noGrp="1"/>
          </p:cNvSpPr>
          <p:nvPr>
            <p:ph type="ftr" sz="quarter" idx="11"/>
          </p:nvPr>
        </p:nvSpPr>
        <p:spPr/>
        <p:txBody>
          <a:bodyPr/>
          <a:lstStyle/>
          <a:p>
            <a:endParaRPr lang="en-US" altLang="zh-CN"/>
          </a:p>
        </p:txBody>
      </p:sp>
      <p:sp>
        <p:nvSpPr>
          <p:cNvPr id="7" name="灯片编号占位符 6"/>
          <p:cNvSpPr>
            <a:spLocks noGrp="1"/>
          </p:cNvSpPr>
          <p:nvPr>
            <p:ph type="sldNum" sz="quarter" idx="12"/>
          </p:nvPr>
        </p:nvSpPr>
        <p:spPr/>
        <p:txBody>
          <a:bodyPr/>
          <a:lstStyle/>
          <a:p>
            <a:fld id="{FA890D3A-C377-49DC-8AB3-A2054E1D08C5}" type="slidenum">
              <a:rPr lang="en-US" altLang="zh-CN" smtClean="0"/>
              <a:pPr/>
              <a:t>‹#›</a:t>
            </a:fld>
            <a:endParaRPr lang="en-US" altLang="zh-CN"/>
          </a:p>
        </p:txBody>
      </p:sp>
    </p:spTree>
  </p:cSld>
  <p:clrMapOvr>
    <a:masterClrMapping/>
  </p:clrMapOvr>
  <p:transition>
    <p:random/>
    <p:sndAc>
      <p:stSnd>
        <p:snd r:embed="rId1" name="coin.wav"/>
      </p:stSnd>
    </p:sndAc>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704088"/>
            <a:ext cx="8229600" cy="1143000"/>
          </a:xfrm>
        </p:spPr>
        <p:txBody>
          <a:bodyPr tIns="45720" anchor="b"/>
          <a:lstStyle>
            <a:lvl1pPr>
              <a:defRPr/>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p>
        </p:txBody>
      </p:sp>
      <p:sp>
        <p:nvSpPr>
          <p:cNvPr id="4" name="文本占位符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p>
        </p:txBody>
      </p:sp>
      <p:sp>
        <p:nvSpPr>
          <p:cNvPr id="5" name="内容占位符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6" name="内容占位符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7" name="日期占位符 6"/>
          <p:cNvSpPr>
            <a:spLocks noGrp="1"/>
          </p:cNvSpPr>
          <p:nvPr>
            <p:ph type="dt" sz="half" idx="10"/>
          </p:nvPr>
        </p:nvSpPr>
        <p:spPr/>
        <p:txBody>
          <a:bodyPr/>
          <a:lstStyle/>
          <a:p>
            <a:endParaRPr lang="en-US" altLang="zh-CN"/>
          </a:p>
        </p:txBody>
      </p:sp>
      <p:sp>
        <p:nvSpPr>
          <p:cNvPr id="8" name="页脚占位符 7"/>
          <p:cNvSpPr>
            <a:spLocks noGrp="1"/>
          </p:cNvSpPr>
          <p:nvPr>
            <p:ph type="ftr" sz="quarter" idx="11"/>
          </p:nvPr>
        </p:nvSpPr>
        <p:spPr/>
        <p:txBody>
          <a:bodyPr/>
          <a:lstStyle/>
          <a:p>
            <a:endParaRPr lang="en-US" altLang="zh-CN"/>
          </a:p>
        </p:txBody>
      </p:sp>
      <p:sp>
        <p:nvSpPr>
          <p:cNvPr id="9" name="灯片编号占位符 8"/>
          <p:cNvSpPr>
            <a:spLocks noGrp="1"/>
          </p:cNvSpPr>
          <p:nvPr>
            <p:ph type="sldNum" sz="quarter" idx="12"/>
          </p:nvPr>
        </p:nvSpPr>
        <p:spPr/>
        <p:txBody>
          <a:bodyPr/>
          <a:lstStyle/>
          <a:p>
            <a:fld id="{7CB202A0-7D0E-4843-AACD-4EB4B4CF7C0E}" type="slidenum">
              <a:rPr lang="en-US" altLang="zh-CN" smtClean="0"/>
              <a:pPr/>
              <a:t>‹#›</a:t>
            </a:fld>
            <a:endParaRPr lang="en-US" altLang="zh-CN"/>
          </a:p>
        </p:txBody>
      </p:sp>
    </p:spTree>
  </p:cSld>
  <p:clrMapOvr>
    <a:masterClrMapping/>
  </p:clrMapOvr>
  <p:transition>
    <p:random/>
    <p:sndAc>
      <p:stSnd>
        <p:snd r:embed="rId1" name="coin.wav"/>
      </p:stSnd>
    </p:sndAc>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zh-CN" altLang="en-US" smtClean="0"/>
              <a:t>单击此处编辑母版标题样式</a:t>
            </a:r>
            <a:endParaRPr kumimoji="0" lang="en-US"/>
          </a:p>
        </p:txBody>
      </p:sp>
      <p:sp>
        <p:nvSpPr>
          <p:cNvPr id="3" name="日期占位符 2"/>
          <p:cNvSpPr>
            <a:spLocks noGrp="1"/>
          </p:cNvSpPr>
          <p:nvPr>
            <p:ph type="dt" sz="half" idx="10"/>
          </p:nvPr>
        </p:nvSpPr>
        <p:spPr/>
        <p:txBody>
          <a:bodyPr/>
          <a:lstStyle/>
          <a:p>
            <a:endParaRPr lang="en-US" altLang="zh-CN"/>
          </a:p>
        </p:txBody>
      </p:sp>
      <p:sp>
        <p:nvSpPr>
          <p:cNvPr id="4" name="页脚占位符 3"/>
          <p:cNvSpPr>
            <a:spLocks noGrp="1"/>
          </p:cNvSpPr>
          <p:nvPr>
            <p:ph type="ftr" sz="quarter" idx="11"/>
          </p:nvPr>
        </p:nvSpPr>
        <p:spPr/>
        <p:txBody>
          <a:bodyPr/>
          <a:lstStyle/>
          <a:p>
            <a:endParaRPr lang="en-US" altLang="zh-CN"/>
          </a:p>
        </p:txBody>
      </p:sp>
      <p:sp>
        <p:nvSpPr>
          <p:cNvPr id="5" name="灯片编号占位符 4"/>
          <p:cNvSpPr>
            <a:spLocks noGrp="1"/>
          </p:cNvSpPr>
          <p:nvPr>
            <p:ph type="sldNum" sz="quarter" idx="12"/>
          </p:nvPr>
        </p:nvSpPr>
        <p:spPr/>
        <p:txBody>
          <a:bodyPr/>
          <a:lstStyle/>
          <a:p>
            <a:fld id="{7154EEA4-9363-4538-BFF8-A3D72102F760}" type="slidenum">
              <a:rPr lang="en-US" altLang="zh-CN" smtClean="0"/>
              <a:pPr/>
              <a:t>‹#›</a:t>
            </a:fld>
            <a:endParaRPr lang="en-US" altLang="zh-CN"/>
          </a:p>
        </p:txBody>
      </p:sp>
    </p:spTree>
  </p:cSld>
  <p:clrMapOvr>
    <a:masterClrMapping/>
  </p:clrMapOvr>
  <p:transition>
    <p:random/>
    <p:sndAc>
      <p:stSnd>
        <p:snd r:embed="rId1" name="coin.wav"/>
      </p:stSnd>
    </p:sndAc>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endParaRPr lang="en-US" altLang="zh-CN"/>
          </a:p>
        </p:txBody>
      </p:sp>
      <p:sp>
        <p:nvSpPr>
          <p:cNvPr id="3" name="页脚占位符 2"/>
          <p:cNvSpPr>
            <a:spLocks noGrp="1"/>
          </p:cNvSpPr>
          <p:nvPr>
            <p:ph type="ftr" sz="quarter" idx="11"/>
          </p:nvPr>
        </p:nvSpPr>
        <p:spPr/>
        <p:txBody>
          <a:bodyPr/>
          <a:lstStyle/>
          <a:p>
            <a:endParaRPr lang="en-US" altLang="zh-CN"/>
          </a:p>
        </p:txBody>
      </p:sp>
      <p:sp>
        <p:nvSpPr>
          <p:cNvPr id="4" name="灯片编号占位符 3"/>
          <p:cNvSpPr>
            <a:spLocks noGrp="1"/>
          </p:cNvSpPr>
          <p:nvPr>
            <p:ph type="sldNum" sz="quarter" idx="12"/>
          </p:nvPr>
        </p:nvSpPr>
        <p:spPr/>
        <p:txBody>
          <a:bodyPr/>
          <a:lstStyle/>
          <a:p>
            <a:fld id="{BFEC64C6-65F8-4CA3-896C-1FFA21D12EDF}" type="slidenum">
              <a:rPr lang="en-US" altLang="zh-CN" smtClean="0"/>
              <a:pPr/>
              <a:t>‹#›</a:t>
            </a:fld>
            <a:endParaRPr lang="en-US" altLang="zh-CN"/>
          </a:p>
        </p:txBody>
      </p:sp>
    </p:spTree>
  </p:cSld>
  <p:clrMapOvr>
    <a:masterClrMapping/>
  </p:clrMapOvr>
  <p:transition>
    <p:random/>
    <p:sndAc>
      <p:stSnd>
        <p:snd r:embed="rId1" name="coin.wav"/>
      </p:stSnd>
    </p:sndAc>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zh-CN" altLang="en-US" smtClean="0"/>
              <a:t>单击此处编辑母版标题样式</a:t>
            </a:r>
            <a:endParaRPr kumimoji="0" lang="en-US"/>
          </a:p>
        </p:txBody>
      </p:sp>
      <p:sp>
        <p:nvSpPr>
          <p:cNvPr id="3" name="文本占位符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zh-CN" altLang="en-US" smtClean="0"/>
              <a:t>单击此处编辑母版文本样式</a:t>
            </a:r>
          </a:p>
        </p:txBody>
      </p:sp>
      <p:sp>
        <p:nvSpPr>
          <p:cNvPr id="4" name="内容占位符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endParaRPr lang="en-US" altLang="zh-CN"/>
          </a:p>
        </p:txBody>
      </p:sp>
      <p:sp>
        <p:nvSpPr>
          <p:cNvPr id="6" name="页脚占位符 5"/>
          <p:cNvSpPr>
            <a:spLocks noGrp="1"/>
          </p:cNvSpPr>
          <p:nvPr>
            <p:ph type="ftr" sz="quarter" idx="11"/>
          </p:nvPr>
        </p:nvSpPr>
        <p:spPr/>
        <p:txBody>
          <a:bodyPr/>
          <a:lstStyle/>
          <a:p>
            <a:endParaRPr lang="en-US" altLang="zh-CN"/>
          </a:p>
        </p:txBody>
      </p:sp>
      <p:sp>
        <p:nvSpPr>
          <p:cNvPr id="7" name="灯片编号占位符 6"/>
          <p:cNvSpPr>
            <a:spLocks noGrp="1"/>
          </p:cNvSpPr>
          <p:nvPr>
            <p:ph type="sldNum" sz="quarter" idx="12"/>
          </p:nvPr>
        </p:nvSpPr>
        <p:spPr/>
        <p:txBody>
          <a:bodyPr/>
          <a:lstStyle/>
          <a:p>
            <a:fld id="{E49C79BD-5594-43C7-A169-C825BEB1F34B}" type="slidenum">
              <a:rPr lang="en-US" altLang="zh-CN" smtClean="0"/>
              <a:pPr/>
              <a:t>‹#›</a:t>
            </a:fld>
            <a:endParaRPr lang="en-US" altLang="zh-CN"/>
          </a:p>
        </p:txBody>
      </p:sp>
    </p:spTree>
  </p:cSld>
  <p:clrMapOvr>
    <a:masterClrMapping/>
  </p:clrMapOvr>
  <p:transition>
    <p:random/>
    <p:sndAc>
      <p:stSnd>
        <p:snd r:embed="rId1" name="coin.wav"/>
      </p:stSnd>
    </p:sndAc>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9" name="单圆角矩形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直角三角形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标题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zh-CN" altLang="en-US" smtClean="0"/>
              <a:t>单击此处编辑母版标题样式</a:t>
            </a:r>
            <a:endParaRPr kumimoji="0" lang="en-US"/>
          </a:p>
        </p:txBody>
      </p:sp>
      <p:sp>
        <p:nvSpPr>
          <p:cNvPr id="4" name="文本占位符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zh-CN" altLang="en-US" smtClean="0"/>
              <a:t>单击此处编辑母版文本样式</a:t>
            </a:r>
          </a:p>
        </p:txBody>
      </p:sp>
      <p:sp>
        <p:nvSpPr>
          <p:cNvPr id="5" name="日期占位符 4"/>
          <p:cNvSpPr>
            <a:spLocks noGrp="1"/>
          </p:cNvSpPr>
          <p:nvPr>
            <p:ph type="dt" sz="half" idx="10"/>
          </p:nvPr>
        </p:nvSpPr>
        <p:spPr/>
        <p:txBody>
          <a:bodyPr/>
          <a:lstStyle/>
          <a:p>
            <a:endParaRPr lang="en-US" altLang="zh-CN"/>
          </a:p>
        </p:txBody>
      </p:sp>
      <p:sp>
        <p:nvSpPr>
          <p:cNvPr id="6" name="页脚占位符 5"/>
          <p:cNvSpPr>
            <a:spLocks noGrp="1"/>
          </p:cNvSpPr>
          <p:nvPr>
            <p:ph type="ftr" sz="quarter" idx="11"/>
          </p:nvPr>
        </p:nvSpPr>
        <p:spPr/>
        <p:txBody>
          <a:bodyPr/>
          <a:lstStyle/>
          <a:p>
            <a:endParaRPr lang="en-US" altLang="zh-CN"/>
          </a:p>
        </p:txBody>
      </p:sp>
      <p:sp>
        <p:nvSpPr>
          <p:cNvPr id="7" name="灯片编号占位符 6"/>
          <p:cNvSpPr>
            <a:spLocks noGrp="1"/>
          </p:cNvSpPr>
          <p:nvPr>
            <p:ph type="sldNum" sz="quarter" idx="12"/>
          </p:nvPr>
        </p:nvSpPr>
        <p:spPr>
          <a:xfrm>
            <a:off x="8077200" y="6356350"/>
            <a:ext cx="609600" cy="365125"/>
          </a:xfrm>
        </p:spPr>
        <p:txBody>
          <a:bodyPr/>
          <a:lstStyle/>
          <a:p>
            <a:fld id="{F9F9FDA7-B8DD-4EE1-A701-66D6BD39ADD9}" type="slidenum">
              <a:rPr lang="en-US" altLang="zh-CN" smtClean="0"/>
              <a:pPr/>
              <a:t>‹#›</a:t>
            </a:fld>
            <a:endParaRPr lang="en-US" altLang="zh-CN"/>
          </a:p>
        </p:txBody>
      </p:sp>
      <p:sp>
        <p:nvSpPr>
          <p:cNvPr id="3" name="图片占位符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zh-CN" altLang="en-US" smtClean="0"/>
              <a:t>单击图标添加图片</a:t>
            </a:r>
            <a:endParaRPr kumimoji="0" lang="en-US" dirty="0"/>
          </a:p>
        </p:txBody>
      </p:sp>
      <p:sp>
        <p:nvSpPr>
          <p:cNvPr id="10" name="任意多边形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任意多边形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random/>
    <p:sndAc>
      <p:stSnd>
        <p:snd r:embed="rId1" name="coin.wav"/>
      </p:stSnd>
    </p:sndAc>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audio" Target="../media/audio1.wav"/></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任意多边形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任意多边形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标题占位符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zh-CN" altLang="en-US" smtClean="0"/>
              <a:t>单击此处编辑母版标题样式</a:t>
            </a:r>
            <a:endParaRPr kumimoji="0" lang="en-US"/>
          </a:p>
        </p:txBody>
      </p:sp>
      <p:sp>
        <p:nvSpPr>
          <p:cNvPr id="30" name="文本占位符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10" name="日期占位符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ltLang="zh-CN"/>
          </a:p>
        </p:txBody>
      </p:sp>
      <p:sp>
        <p:nvSpPr>
          <p:cNvPr id="22" name="页脚占位符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ltLang="zh-CN"/>
          </a:p>
        </p:txBody>
      </p:sp>
      <p:sp>
        <p:nvSpPr>
          <p:cNvPr id="18" name="灯片编号占位符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CCB311F-989C-42E6-BA84-6442126C45B0}" type="slidenum">
              <a:rPr lang="en-US" altLang="zh-CN" smtClean="0"/>
              <a:pPr/>
              <a:t>‹#›</a:t>
            </a:fld>
            <a:endParaRPr lang="en-US" altLang="zh-CN"/>
          </a:p>
        </p:txBody>
      </p:sp>
      <p:grpSp>
        <p:nvGrpSpPr>
          <p:cNvPr id="2" name="组合 1"/>
          <p:cNvGrpSpPr/>
          <p:nvPr/>
        </p:nvGrpSpPr>
        <p:grpSpPr>
          <a:xfrm>
            <a:off x="-19017" y="202408"/>
            <a:ext cx="9180548" cy="649224"/>
            <a:chOff x="-19045" y="216550"/>
            <a:chExt cx="9180548" cy="649224"/>
          </a:xfrm>
        </p:grpSpPr>
        <p:sp>
          <p:nvSpPr>
            <p:cNvPr id="12" name="任意多边形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任意多边形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Lst>
  <p:transition>
    <p:random/>
    <p:sndAc>
      <p:stSnd>
        <p:snd r:embed="rId14" name="coin.wav"/>
      </p:stSnd>
    </p:sndAc>
  </p:transition>
  <p:timing>
    <p:tnLst>
      <p:par>
        <p:cTn id="1" dur="indefinite" restart="never" nodeType="tmRoot"/>
      </p:par>
    </p:tnLst>
  </p:timing>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oleObject" Target="../embeddings/Microsoft_Office_Word_97_-_2003___111.doc"/></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28596" y="2000240"/>
            <a:ext cx="8305800" cy="1143000"/>
          </a:xfrm>
        </p:spPr>
        <p:txBody>
          <a:bodyPr>
            <a:normAutofit/>
          </a:bodyPr>
          <a:lstStyle/>
          <a:p>
            <a:pPr algn="ctr"/>
            <a:r>
              <a:rPr lang="zh-CN" altLang="en-US" sz="5400" kern="0" dirty="0" smtClean="0">
                <a:latin typeface="宋体" pitchFamily="2" charset="-122"/>
              </a:rPr>
              <a:t>主题公园管理</a:t>
            </a:r>
          </a:p>
        </p:txBody>
      </p:sp>
    </p:spTree>
  </p:cSld>
  <p:clrMapOvr>
    <a:masterClrMapping/>
  </p:clrMapOvr>
  <p:transition>
    <p:random/>
    <p:sndAc>
      <p:stSnd>
        <p:snd r:embed="rId2" name="coin.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normAutofit/>
          </a:bodyPr>
          <a:lstStyle/>
          <a:p>
            <a:r>
              <a:rPr lang="zh-CN" altLang="en-US" sz="3600" dirty="0">
                <a:solidFill>
                  <a:srgbClr val="000000"/>
                </a:solidFill>
                <a:latin typeface="宋体" pitchFamily="2" charset="-122"/>
              </a:rPr>
              <a:t>主题公园失败的主要原因</a:t>
            </a:r>
          </a:p>
        </p:txBody>
      </p:sp>
      <p:sp>
        <p:nvSpPr>
          <p:cNvPr id="89091" name="Rectangle 3"/>
          <p:cNvSpPr>
            <a:spLocks noGrp="1" noChangeArrowheads="1"/>
          </p:cNvSpPr>
          <p:nvPr>
            <p:ph idx="1"/>
          </p:nvPr>
        </p:nvSpPr>
        <p:spPr>
          <a:xfrm>
            <a:off x="857224" y="1714488"/>
            <a:ext cx="7829576" cy="4389120"/>
          </a:xfrm>
        </p:spPr>
        <p:txBody>
          <a:bodyPr>
            <a:normAutofit/>
          </a:bodyPr>
          <a:lstStyle/>
          <a:p>
            <a:pPr>
              <a:lnSpc>
                <a:spcPct val="120000"/>
              </a:lnSpc>
            </a:pPr>
            <a:r>
              <a:rPr lang="en-US" altLang="zh-CN" sz="2400" dirty="0">
                <a:solidFill>
                  <a:srgbClr val="000000"/>
                </a:solidFill>
                <a:latin typeface="Times New Roman" pitchFamily="18" charset="0"/>
                <a:cs typeface="Times New Roman" pitchFamily="18" charset="0"/>
              </a:rPr>
              <a:t>1.</a:t>
            </a:r>
            <a:r>
              <a:rPr lang="zh-CN" altLang="en-US" sz="2400" dirty="0">
                <a:solidFill>
                  <a:srgbClr val="000000"/>
                </a:solidFill>
                <a:latin typeface="Times New Roman" pitchFamily="18" charset="0"/>
                <a:cs typeface="Times New Roman" pitchFamily="18" charset="0"/>
              </a:rPr>
              <a:t>自然环境破坏严重；</a:t>
            </a:r>
          </a:p>
          <a:p>
            <a:pPr>
              <a:lnSpc>
                <a:spcPct val="120000"/>
              </a:lnSpc>
            </a:pPr>
            <a:r>
              <a:rPr lang="en-US" altLang="zh-CN" sz="2400" dirty="0">
                <a:solidFill>
                  <a:srgbClr val="000000"/>
                </a:solidFill>
                <a:latin typeface="Times New Roman" pitchFamily="18" charset="0"/>
                <a:cs typeface="Times New Roman" pitchFamily="18" charset="0"/>
              </a:rPr>
              <a:t>2.</a:t>
            </a:r>
            <a:r>
              <a:rPr lang="zh-CN" altLang="en-US" sz="2400" dirty="0">
                <a:solidFill>
                  <a:srgbClr val="000000"/>
                </a:solidFill>
                <a:latin typeface="Times New Roman" pitchFamily="18" charset="0"/>
                <a:cs typeface="Times New Roman" pitchFamily="18" charset="0"/>
              </a:rPr>
              <a:t>公园地形设计不合理，游客游览吃力；</a:t>
            </a:r>
          </a:p>
          <a:p>
            <a:pPr>
              <a:lnSpc>
                <a:spcPct val="120000"/>
              </a:lnSpc>
            </a:pPr>
            <a:r>
              <a:rPr lang="en-US" altLang="zh-CN" sz="2400" dirty="0">
                <a:solidFill>
                  <a:srgbClr val="000000"/>
                </a:solidFill>
                <a:latin typeface="Times New Roman" pitchFamily="18" charset="0"/>
                <a:cs typeface="Times New Roman" pitchFamily="18" charset="0"/>
              </a:rPr>
              <a:t>3.</a:t>
            </a:r>
            <a:r>
              <a:rPr lang="zh-CN" altLang="en-US" sz="2400" dirty="0">
                <a:solidFill>
                  <a:srgbClr val="000000"/>
                </a:solidFill>
                <a:latin typeface="Times New Roman" pitchFamily="18" charset="0"/>
                <a:cs typeface="Times New Roman" pitchFamily="18" charset="0"/>
              </a:rPr>
              <a:t>主题混乱，模糊不清；</a:t>
            </a:r>
          </a:p>
          <a:p>
            <a:pPr>
              <a:lnSpc>
                <a:spcPct val="120000"/>
              </a:lnSpc>
            </a:pPr>
            <a:r>
              <a:rPr lang="en-US" altLang="zh-CN" sz="2400" dirty="0">
                <a:solidFill>
                  <a:srgbClr val="000000"/>
                </a:solidFill>
                <a:latin typeface="Times New Roman" pitchFamily="18" charset="0"/>
                <a:cs typeface="Times New Roman" pitchFamily="18" charset="0"/>
              </a:rPr>
              <a:t>4.</a:t>
            </a:r>
            <a:r>
              <a:rPr lang="zh-CN" altLang="en-US" sz="2400" dirty="0">
                <a:solidFill>
                  <a:srgbClr val="000000"/>
                </a:solidFill>
                <a:latin typeface="Times New Roman" pitchFamily="18" charset="0"/>
                <a:cs typeface="Times New Roman" pitchFamily="18" charset="0"/>
              </a:rPr>
              <a:t>节目无特色；</a:t>
            </a:r>
          </a:p>
          <a:p>
            <a:pPr>
              <a:lnSpc>
                <a:spcPct val="120000"/>
              </a:lnSpc>
            </a:pPr>
            <a:r>
              <a:rPr lang="en-US" altLang="zh-CN" sz="2400" dirty="0">
                <a:solidFill>
                  <a:srgbClr val="000000"/>
                </a:solidFill>
                <a:latin typeface="Times New Roman" pitchFamily="18" charset="0"/>
                <a:cs typeface="Times New Roman" pitchFamily="18" charset="0"/>
              </a:rPr>
              <a:t>5.</a:t>
            </a:r>
            <a:r>
              <a:rPr lang="zh-CN" altLang="en-US" sz="2400" dirty="0">
                <a:solidFill>
                  <a:srgbClr val="000000"/>
                </a:solidFill>
                <a:latin typeface="Times New Roman" pitchFamily="18" charset="0"/>
                <a:cs typeface="Times New Roman" pitchFamily="18" charset="0"/>
              </a:rPr>
              <a:t>缺乏人情味。</a:t>
            </a:r>
            <a:r>
              <a:rPr lang="zh-CN" altLang="en-US" sz="2400" dirty="0">
                <a:latin typeface="Times New Roman" pitchFamily="18" charset="0"/>
                <a:cs typeface="Times New Roman" pitchFamily="18" charset="0"/>
              </a:rPr>
              <a:t> </a:t>
            </a:r>
          </a:p>
        </p:txBody>
      </p:sp>
    </p:spTree>
  </p:cSld>
  <p:clrMapOvr>
    <a:masterClrMapping/>
  </p:clrMapOvr>
  <p:transition>
    <p:random/>
    <p:sndAc>
      <p:stSnd>
        <p:snd r:embed="rId2" name="coin.wav"/>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1028"/>
          <p:cNvSpPr>
            <a:spLocks noGrp="1" noChangeArrowheads="1"/>
          </p:cNvSpPr>
          <p:nvPr>
            <p:ph type="title" idx="4294967295"/>
          </p:nvPr>
        </p:nvSpPr>
        <p:spPr>
          <a:xfrm>
            <a:off x="485804" y="214290"/>
            <a:ext cx="8229600" cy="1143000"/>
          </a:xfrm>
        </p:spPr>
        <p:txBody>
          <a:bodyPr>
            <a:normAutofit/>
          </a:bodyPr>
          <a:lstStyle/>
          <a:p>
            <a:pPr algn="ctr"/>
            <a:r>
              <a:rPr lang="zh-CN" altLang="en-US" sz="4000" dirty="0">
                <a:latin typeface="宋体" pitchFamily="2" charset="-122"/>
              </a:rPr>
              <a:t>第四节</a:t>
            </a:r>
            <a:r>
              <a:rPr lang="zh-CN" altLang="en-US" sz="4000" dirty="0"/>
              <a:t>  </a:t>
            </a:r>
            <a:r>
              <a:rPr lang="zh-CN" altLang="en-US" sz="4000" dirty="0">
                <a:latin typeface="宋体" pitchFamily="2" charset="-122"/>
              </a:rPr>
              <a:t>市场</a:t>
            </a:r>
            <a:r>
              <a:rPr lang="zh-CN" altLang="en-US" sz="4000" dirty="0" smtClean="0">
                <a:latin typeface="宋体" pitchFamily="2" charset="-122"/>
              </a:rPr>
              <a:t>营销和发展趋势</a:t>
            </a:r>
            <a:r>
              <a:rPr lang="zh-CN" altLang="en-US" sz="4000" dirty="0" smtClean="0"/>
              <a:t> </a:t>
            </a:r>
            <a:endParaRPr lang="zh-CN" altLang="en-US" sz="4000" dirty="0"/>
          </a:p>
        </p:txBody>
      </p:sp>
      <p:sp>
        <p:nvSpPr>
          <p:cNvPr id="23557" name="Rectangle 1029"/>
          <p:cNvSpPr>
            <a:spLocks noChangeArrowheads="1"/>
          </p:cNvSpPr>
          <p:nvPr/>
        </p:nvSpPr>
        <p:spPr bwMode="auto">
          <a:xfrm>
            <a:off x="714348" y="1643050"/>
            <a:ext cx="7929618" cy="3477875"/>
          </a:xfrm>
          <a:prstGeom prst="rect">
            <a:avLst/>
          </a:prstGeom>
          <a:noFill/>
          <a:ln w="12700" cap="sq">
            <a:noFill/>
            <a:miter lim="800000"/>
            <a:headEnd type="none" w="sm" len="sm"/>
            <a:tailEnd type="none" w="sm" len="sm"/>
          </a:ln>
          <a:effectLst/>
        </p:spPr>
        <p:txBody>
          <a:bodyPr wrap="square">
            <a:spAutoFit/>
          </a:bodyPr>
          <a:lstStyle/>
          <a:p>
            <a:pPr marL="457200" indent="-457200"/>
            <a:r>
              <a:rPr kumimoji="1" lang="zh-CN" altLang="en-US" sz="2800" b="1" dirty="0">
                <a:solidFill>
                  <a:schemeClr val="tx2">
                    <a:lumMod val="50000"/>
                  </a:schemeClr>
                </a:solidFill>
                <a:latin typeface="宋体" pitchFamily="2" charset="-122"/>
              </a:rPr>
              <a:t>一、营销方式</a:t>
            </a:r>
            <a:r>
              <a:rPr kumimoji="1" lang="zh-CN" altLang="en-US" sz="2800" dirty="0">
                <a:solidFill>
                  <a:schemeClr val="tx2">
                    <a:lumMod val="50000"/>
                  </a:schemeClr>
                </a:solidFill>
              </a:rPr>
              <a:t> </a:t>
            </a:r>
          </a:p>
          <a:p>
            <a:pPr marL="457200" indent="-457200">
              <a:lnSpc>
                <a:spcPct val="120000"/>
              </a:lnSpc>
              <a:buFontTx/>
              <a:buAutoNum type="arabicPeriod"/>
            </a:pPr>
            <a:r>
              <a:rPr kumimoji="1" lang="zh-CN" altLang="en-US" sz="2000" dirty="0"/>
              <a:t>节目单营销。主题公园将休闲娱乐项目制作成精美的节目单，在报纸上登载广告或者直接邮寄给预先选定的旅行社、酒店、机关、团体、企业单位等，或者将节目单放在车站、机场、码头、商场等人员流动量大的公共场所，随人拿取。</a:t>
            </a:r>
          </a:p>
          <a:p>
            <a:pPr marL="457200" indent="-457200">
              <a:lnSpc>
                <a:spcPct val="120000"/>
              </a:lnSpc>
              <a:buFontTx/>
              <a:buAutoNum type="arabicPeriod"/>
            </a:pPr>
            <a:r>
              <a:rPr kumimoji="1" lang="zh-CN" altLang="en-US" sz="2000" dirty="0"/>
              <a:t>制作成光碟营销。主题公园把景区富有特色的活动和节目拍摄成</a:t>
            </a:r>
            <a:r>
              <a:rPr kumimoji="1" lang="en-US" altLang="zh-CN" sz="2000" dirty="0"/>
              <a:t>VCD</a:t>
            </a:r>
            <a:r>
              <a:rPr kumimoji="1" lang="zh-CN" altLang="en-US" sz="2000" dirty="0"/>
              <a:t>，供目标游客观看。</a:t>
            </a:r>
          </a:p>
          <a:p>
            <a:pPr marL="457200" indent="-457200">
              <a:lnSpc>
                <a:spcPct val="120000"/>
              </a:lnSpc>
              <a:buFontTx/>
              <a:buAutoNum type="arabicPeriod"/>
            </a:pPr>
            <a:r>
              <a:rPr kumimoji="1" lang="zh-CN" altLang="en-US" sz="2000" dirty="0">
                <a:latin typeface="宋体" pitchFamily="2" charset="-122"/>
              </a:rPr>
              <a:t>电视节目营销。主题公园把景区场地提供给电视台举办表演节目用，以期取得宣传效果。</a:t>
            </a:r>
            <a:r>
              <a:rPr kumimoji="1" lang="zh-CN" altLang="en-US" sz="2000" dirty="0"/>
              <a:t> </a:t>
            </a:r>
          </a:p>
        </p:txBody>
      </p:sp>
    </p:spTree>
  </p:cSld>
  <p:clrMapOvr>
    <a:masterClrMapping/>
  </p:clrMapOvr>
  <p:transition>
    <p:random/>
    <p:sndAc>
      <p:stSnd>
        <p:snd r:embed="rId2" name="coin.wav"/>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3796" name="Object 4"/>
          <p:cNvGraphicFramePr>
            <a:graphicFrameLocks noChangeAspect="1"/>
          </p:cNvGraphicFramePr>
          <p:nvPr>
            <p:ph/>
          </p:nvPr>
        </p:nvGraphicFramePr>
        <p:xfrm>
          <a:off x="714348" y="1670063"/>
          <a:ext cx="7770813" cy="3616325"/>
        </p:xfrm>
        <a:graphic>
          <a:graphicData uri="http://schemas.openxmlformats.org/presentationml/2006/ole">
            <p:oleObj spid="_x0000_s33796" name="文档" r:id="rId4" imgW="7770600" imgH="3616920" progId="">
              <p:embed/>
            </p:oleObj>
          </a:graphicData>
        </a:graphic>
      </p:graphicFrame>
      <p:sp>
        <p:nvSpPr>
          <p:cNvPr id="33797" name="Rectangle 5"/>
          <p:cNvSpPr>
            <a:spLocks noGrp="1" noChangeArrowheads="1"/>
          </p:cNvSpPr>
          <p:nvPr>
            <p:ph type="title" idx="4294967295"/>
          </p:nvPr>
        </p:nvSpPr>
        <p:spPr>
          <a:xfrm>
            <a:off x="500034" y="571480"/>
            <a:ext cx="8229600" cy="914400"/>
          </a:xfrm>
        </p:spPr>
        <p:txBody>
          <a:bodyPr>
            <a:normAutofit/>
          </a:bodyPr>
          <a:lstStyle/>
          <a:p>
            <a:r>
              <a:rPr lang="zh-CN" altLang="en-US" sz="3200" dirty="0">
                <a:latin typeface="宋体" pitchFamily="2" charset="-122"/>
              </a:rPr>
              <a:t>我国著名主题公园的广告语</a:t>
            </a:r>
            <a:r>
              <a:rPr lang="zh-CN" altLang="en-US" sz="3200" dirty="0"/>
              <a:t> </a:t>
            </a:r>
          </a:p>
        </p:txBody>
      </p:sp>
    </p:spTree>
  </p:cSld>
  <p:clrMapOvr>
    <a:masterClrMapping/>
  </p:clrMapOvr>
  <p:transition>
    <p:random/>
    <p:sndAc>
      <p:stSnd>
        <p:snd r:embed="rId3" name="coin.wav"/>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5"/>
          <p:cNvSpPr>
            <a:spLocks noChangeArrowheads="1"/>
          </p:cNvSpPr>
          <p:nvPr/>
        </p:nvSpPr>
        <p:spPr bwMode="auto">
          <a:xfrm>
            <a:off x="571472" y="1071546"/>
            <a:ext cx="8143932" cy="3551742"/>
          </a:xfrm>
          <a:prstGeom prst="rect">
            <a:avLst/>
          </a:prstGeom>
          <a:noFill/>
          <a:ln w="12700" cap="sq">
            <a:noFill/>
            <a:miter lim="800000"/>
            <a:headEnd type="none" w="sm" len="sm"/>
            <a:tailEnd type="none" w="sm" len="sm"/>
          </a:ln>
          <a:effectLst/>
        </p:spPr>
        <p:txBody>
          <a:bodyPr wrap="square">
            <a:spAutoFit/>
          </a:bodyPr>
          <a:lstStyle/>
          <a:p>
            <a:r>
              <a:rPr kumimoji="1" lang="en-US" altLang="zh-CN" sz="2800" b="1" dirty="0">
                <a:solidFill>
                  <a:schemeClr val="tx2"/>
                </a:solidFill>
                <a:latin typeface="宋体" pitchFamily="2" charset="-122"/>
              </a:rPr>
              <a:t> </a:t>
            </a:r>
            <a:r>
              <a:rPr kumimoji="1" lang="zh-CN" altLang="en-US" sz="2800" b="1" dirty="0">
                <a:solidFill>
                  <a:schemeClr val="tx2"/>
                </a:solidFill>
                <a:latin typeface="宋体" pitchFamily="2" charset="-122"/>
              </a:rPr>
              <a:t>二、主题活动营销</a:t>
            </a:r>
            <a:endParaRPr kumimoji="1" lang="zh-CN" altLang="en-US" sz="2800" b="1" dirty="0">
              <a:latin typeface="宋体" pitchFamily="2" charset="-122"/>
            </a:endParaRPr>
          </a:p>
          <a:p>
            <a:pPr>
              <a:lnSpc>
                <a:spcPct val="120000"/>
              </a:lnSpc>
            </a:pPr>
            <a:r>
              <a:rPr kumimoji="1" lang="zh-CN" altLang="en-US" sz="2400" dirty="0">
                <a:latin typeface="宋体" pitchFamily="2" charset="-122"/>
              </a:rPr>
              <a:t>   </a:t>
            </a:r>
            <a:r>
              <a:rPr kumimoji="1" lang="zh-CN" altLang="en-US" sz="2000" dirty="0">
                <a:latin typeface="宋体" pitchFamily="2" charset="-122"/>
              </a:rPr>
              <a:t>成功的主题公园总是充满活力，特色节庆艺术表演是主题公园的活力源泉，艺术表演对一个主题公园来说起了画龙点睛的作用</a:t>
            </a:r>
            <a:r>
              <a:rPr kumimoji="1" lang="zh-CN" altLang="en-US" sz="2000" dirty="0" smtClean="0">
                <a:latin typeface="宋体" pitchFamily="2" charset="-122"/>
              </a:rPr>
              <a:t>。</a:t>
            </a:r>
            <a:endParaRPr kumimoji="1" lang="zh-CN" altLang="en-US" sz="2000" dirty="0">
              <a:latin typeface="宋体" pitchFamily="2" charset="-122"/>
            </a:endParaRPr>
          </a:p>
          <a:p>
            <a:pPr>
              <a:lnSpc>
                <a:spcPct val="120000"/>
              </a:lnSpc>
            </a:pPr>
            <a:r>
              <a:rPr kumimoji="1" lang="zh-CN" altLang="en-US" sz="2000" b="1" dirty="0" smtClean="0"/>
              <a:t>（一）表演性</a:t>
            </a:r>
            <a:r>
              <a:rPr kumimoji="1" lang="zh-CN" altLang="en-US" sz="2000" b="1" dirty="0"/>
              <a:t>、群体性、参与性相结合</a:t>
            </a:r>
            <a:endParaRPr kumimoji="1" lang="zh-CN" altLang="en-US" sz="2000" dirty="0">
              <a:latin typeface="宋体" pitchFamily="2" charset="-122"/>
            </a:endParaRPr>
          </a:p>
          <a:p>
            <a:pPr>
              <a:lnSpc>
                <a:spcPct val="120000"/>
              </a:lnSpc>
            </a:pPr>
            <a:r>
              <a:rPr kumimoji="1" lang="zh-CN" altLang="en-US" sz="2000" dirty="0">
                <a:latin typeface="宋体" pitchFamily="2" charset="-122"/>
              </a:rPr>
              <a:t>    </a:t>
            </a:r>
            <a:r>
              <a:rPr kumimoji="1" lang="zh-CN" altLang="en-US" sz="2000" dirty="0">
                <a:cs typeface="Times New Roman" pitchFamily="18" charset="0"/>
              </a:rPr>
              <a:t>旅游娱乐活动有以下几个基本特征：</a:t>
            </a:r>
            <a:r>
              <a:rPr kumimoji="1" lang="en-US" altLang="zh-CN" sz="2000" dirty="0">
                <a:cs typeface="Times New Roman" pitchFamily="18" charset="0"/>
              </a:rPr>
              <a:t>1</a:t>
            </a:r>
            <a:r>
              <a:rPr kumimoji="1" lang="zh-CN" altLang="en-US" sz="2000" dirty="0">
                <a:cs typeface="Times New Roman" pitchFamily="18" charset="0"/>
              </a:rPr>
              <a:t>、强调具有民族特色和地方特色，使旅游者耳目一新，差异产生吸引力；</a:t>
            </a:r>
            <a:r>
              <a:rPr kumimoji="1" lang="en-US" altLang="zh-CN" sz="2000" dirty="0">
                <a:cs typeface="Times New Roman" pitchFamily="18" charset="0"/>
              </a:rPr>
              <a:t>2</a:t>
            </a:r>
            <a:r>
              <a:rPr kumimoji="1" lang="zh-CN" altLang="en-US" sz="2000" dirty="0">
                <a:cs typeface="Times New Roman" pitchFamily="18" charset="0"/>
              </a:rPr>
              <a:t>、强调欢快，热闹，幽默，雅俗共赏，使大多数人喜闻乐见；</a:t>
            </a:r>
            <a:r>
              <a:rPr kumimoji="1" lang="en-US" altLang="zh-CN" sz="2000" dirty="0">
                <a:cs typeface="Times New Roman" pitchFamily="18" charset="0"/>
              </a:rPr>
              <a:t>3</a:t>
            </a:r>
            <a:r>
              <a:rPr kumimoji="1" lang="zh-CN" altLang="en-US" sz="2000" dirty="0">
                <a:cs typeface="Times New Roman" pitchFamily="18" charset="0"/>
              </a:rPr>
              <a:t>、强调参与性，满足顾客的表现欲，活跃现场气氛；</a:t>
            </a:r>
            <a:r>
              <a:rPr kumimoji="1" lang="en-US" altLang="zh-CN" sz="2000" dirty="0">
                <a:cs typeface="Times New Roman" pitchFamily="18" charset="0"/>
              </a:rPr>
              <a:t>4</a:t>
            </a:r>
            <a:r>
              <a:rPr kumimoji="1" lang="zh-CN" altLang="en-US" sz="2000" dirty="0">
                <a:cs typeface="Times New Roman" pitchFamily="18" charset="0"/>
              </a:rPr>
              <a:t>、时间要适宜，日场</a:t>
            </a:r>
            <a:r>
              <a:rPr kumimoji="1" lang="en-US" altLang="zh-CN" sz="2000" dirty="0">
                <a:cs typeface="Times New Roman" pitchFamily="18" charset="0"/>
              </a:rPr>
              <a:t>50</a:t>
            </a:r>
            <a:r>
              <a:rPr kumimoji="1" lang="zh-CN" altLang="en-US" sz="2000" dirty="0">
                <a:cs typeface="Times New Roman" pitchFamily="18" charset="0"/>
              </a:rPr>
              <a:t>分钟左右，夜场一个半钟头左右；</a:t>
            </a:r>
            <a:r>
              <a:rPr kumimoji="1" lang="en-US" altLang="zh-CN" sz="2000" dirty="0">
                <a:cs typeface="Times New Roman" pitchFamily="18" charset="0"/>
              </a:rPr>
              <a:t>5</a:t>
            </a:r>
            <a:r>
              <a:rPr kumimoji="1" lang="zh-CN" altLang="en-US" sz="2000" dirty="0">
                <a:cs typeface="Times New Roman" pitchFamily="18" charset="0"/>
              </a:rPr>
              <a:t>、节目编排要针对客源市场，要有差异；</a:t>
            </a:r>
            <a:r>
              <a:rPr kumimoji="1" lang="en-US" altLang="zh-CN" sz="2000" dirty="0">
                <a:cs typeface="Times New Roman" pitchFamily="18" charset="0"/>
              </a:rPr>
              <a:t>6</a:t>
            </a:r>
            <a:r>
              <a:rPr kumimoji="1" lang="zh-CN" altLang="en-US" sz="2000" dirty="0">
                <a:cs typeface="Times New Roman" pitchFamily="18" charset="0"/>
              </a:rPr>
              <a:t>、固定演出时间。  </a:t>
            </a:r>
          </a:p>
        </p:txBody>
      </p:sp>
    </p:spTree>
  </p:cSld>
  <p:clrMapOvr>
    <a:masterClrMapping/>
  </p:clrMapOvr>
  <p:transition>
    <p:random/>
    <p:sndAc>
      <p:stSnd>
        <p:snd r:embed="rId2" name="coin.wav"/>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4"/>
          <p:cNvSpPr>
            <a:spLocks noChangeArrowheads="1"/>
          </p:cNvSpPr>
          <p:nvPr/>
        </p:nvSpPr>
        <p:spPr bwMode="auto">
          <a:xfrm>
            <a:off x="714348" y="1142984"/>
            <a:ext cx="8178132" cy="4119654"/>
          </a:xfrm>
          <a:prstGeom prst="rect">
            <a:avLst/>
          </a:prstGeom>
          <a:noFill/>
          <a:ln w="12700" cap="sq">
            <a:noFill/>
            <a:miter lim="800000"/>
            <a:headEnd type="none" w="sm" len="sm"/>
            <a:tailEnd type="none" w="sm" len="sm"/>
          </a:ln>
          <a:effectLst/>
        </p:spPr>
        <p:txBody>
          <a:bodyPr wrap="square">
            <a:spAutoFit/>
          </a:bodyPr>
          <a:lstStyle/>
          <a:p>
            <a:pPr>
              <a:lnSpc>
                <a:spcPct val="120000"/>
              </a:lnSpc>
            </a:pPr>
            <a:r>
              <a:rPr kumimoji="1" lang="zh-CN" altLang="en-US" sz="2000" b="1" dirty="0" smtClean="0">
                <a:latin typeface="宋体" pitchFamily="2" charset="-122"/>
              </a:rPr>
              <a:t>（二）节庆</a:t>
            </a:r>
            <a:r>
              <a:rPr kumimoji="1" lang="zh-CN" altLang="en-US" sz="2000" b="1" dirty="0">
                <a:latin typeface="宋体" pitchFamily="2" charset="-122"/>
              </a:rPr>
              <a:t>活动是艺术表演的载体</a:t>
            </a:r>
            <a:r>
              <a:rPr kumimoji="1" lang="zh-CN" altLang="en-US" sz="2000" dirty="0"/>
              <a:t> </a:t>
            </a:r>
          </a:p>
          <a:p>
            <a:pPr>
              <a:lnSpc>
                <a:spcPct val="120000"/>
              </a:lnSpc>
            </a:pPr>
            <a:r>
              <a:rPr kumimoji="1" lang="zh-CN" altLang="en-US" sz="2000" dirty="0"/>
              <a:t>节庆是有主题的公众庆典，节庆活动一般包括五种：</a:t>
            </a:r>
          </a:p>
          <a:p>
            <a:pPr>
              <a:lnSpc>
                <a:spcPct val="120000"/>
              </a:lnSpc>
            </a:pPr>
            <a:r>
              <a:rPr kumimoji="1" lang="zh-CN" altLang="en-US" sz="2000" dirty="0"/>
              <a:t>    </a:t>
            </a:r>
            <a:r>
              <a:rPr kumimoji="1" lang="en-US" altLang="zh-CN" sz="2000" dirty="0"/>
              <a:t>1</a:t>
            </a:r>
            <a:r>
              <a:rPr kumimoji="1" lang="zh-CN" altLang="en-US" sz="2000" dirty="0"/>
              <a:t>、一个神圣的或世俗的庆典，以特别的仪式为标志。</a:t>
            </a:r>
          </a:p>
          <a:p>
            <a:pPr>
              <a:lnSpc>
                <a:spcPct val="120000"/>
              </a:lnSpc>
            </a:pPr>
            <a:r>
              <a:rPr kumimoji="1" lang="zh-CN" altLang="en-US" sz="2000" dirty="0"/>
              <a:t>    </a:t>
            </a:r>
            <a:r>
              <a:rPr kumimoji="1" lang="en-US" altLang="zh-CN" sz="2000" dirty="0"/>
              <a:t>2</a:t>
            </a:r>
            <a:r>
              <a:rPr kumimoji="1" lang="zh-CN" altLang="en-US" sz="2000" dirty="0"/>
              <a:t>、为纪念某个名人或著名事件，或为庆祝某种重要产品丰收而举办的年度仪式</a:t>
            </a:r>
          </a:p>
          <a:p>
            <a:pPr>
              <a:lnSpc>
                <a:spcPct val="120000"/>
              </a:lnSpc>
            </a:pPr>
            <a:r>
              <a:rPr kumimoji="1" lang="zh-CN" altLang="en-US" sz="2000" dirty="0"/>
              <a:t>    </a:t>
            </a:r>
            <a:r>
              <a:rPr kumimoji="1" lang="en-US" altLang="zh-CN" sz="2000" dirty="0"/>
              <a:t>3</a:t>
            </a:r>
            <a:r>
              <a:rPr kumimoji="1" lang="zh-CN" altLang="en-US" sz="2000" dirty="0"/>
              <a:t>、为纪念某个人的作品，工艺品展览的文化事件</a:t>
            </a:r>
          </a:p>
          <a:p>
            <a:pPr>
              <a:lnSpc>
                <a:spcPct val="120000"/>
              </a:lnSpc>
            </a:pPr>
            <a:r>
              <a:rPr kumimoji="1" lang="zh-CN" altLang="en-US" sz="2000" dirty="0"/>
              <a:t>    </a:t>
            </a:r>
            <a:r>
              <a:rPr kumimoji="1" lang="en-US" altLang="zh-CN" sz="2000" dirty="0"/>
              <a:t>4</a:t>
            </a:r>
            <a:r>
              <a:rPr kumimoji="1" lang="zh-CN" altLang="en-US" sz="2000" dirty="0"/>
              <a:t>、交易会</a:t>
            </a:r>
          </a:p>
          <a:p>
            <a:pPr>
              <a:lnSpc>
                <a:spcPct val="120000"/>
              </a:lnSpc>
            </a:pPr>
            <a:r>
              <a:rPr kumimoji="1" lang="zh-CN" altLang="en-US" sz="2000" dirty="0"/>
              <a:t>    </a:t>
            </a:r>
            <a:r>
              <a:rPr kumimoji="1" lang="en-US" altLang="zh-CN" sz="2000" dirty="0"/>
              <a:t>5</a:t>
            </a:r>
            <a:r>
              <a:rPr kumimoji="1" lang="zh-CN" altLang="en-US" sz="2000" dirty="0"/>
              <a:t>、一般性的娱乐，舞会。</a:t>
            </a:r>
          </a:p>
          <a:p>
            <a:pPr>
              <a:lnSpc>
                <a:spcPct val="120000"/>
              </a:lnSpc>
            </a:pPr>
            <a:r>
              <a:rPr kumimoji="1" lang="zh-CN" altLang="en-US" sz="2000" b="1" dirty="0" smtClean="0"/>
              <a:t> （三）合作</a:t>
            </a:r>
            <a:r>
              <a:rPr kumimoji="1" lang="zh-CN" altLang="en-US" sz="2000" b="1" dirty="0"/>
              <a:t>与交流是艺术表演长期活力的来源</a:t>
            </a:r>
            <a:endParaRPr kumimoji="1" lang="zh-CN" altLang="en-US" sz="2000" dirty="0"/>
          </a:p>
          <a:p>
            <a:pPr>
              <a:lnSpc>
                <a:spcPct val="120000"/>
              </a:lnSpc>
            </a:pPr>
            <a:r>
              <a:rPr kumimoji="1" lang="zh-CN" altLang="en-US" sz="2000" dirty="0">
                <a:latin typeface="宋体" pitchFamily="2" charset="-122"/>
              </a:rPr>
              <a:t>   交流与合作是延长节庆表演艺术产品寿命，减少开发成本，丰富产品类型，实现资源共享，循环利用的最佳选择。</a:t>
            </a:r>
            <a:r>
              <a:rPr kumimoji="1" lang="zh-CN" altLang="en-US" sz="2000" dirty="0"/>
              <a:t> </a:t>
            </a:r>
          </a:p>
        </p:txBody>
      </p:sp>
    </p:spTree>
  </p:cSld>
  <p:clrMapOvr>
    <a:masterClrMapping/>
  </p:clrMapOvr>
  <p:transition>
    <p:random/>
    <p:sndAc>
      <p:stSnd>
        <p:snd r:embed="rId2" name="coin.wav"/>
      </p:st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ChangeArrowheads="1"/>
          </p:cNvSpPr>
          <p:nvPr/>
        </p:nvSpPr>
        <p:spPr bwMode="auto">
          <a:xfrm>
            <a:off x="571472" y="1142984"/>
            <a:ext cx="7858180" cy="4562852"/>
          </a:xfrm>
          <a:prstGeom prst="rect">
            <a:avLst/>
          </a:prstGeom>
          <a:noFill/>
          <a:ln w="12700" cap="sq">
            <a:noFill/>
            <a:miter lim="800000"/>
            <a:headEnd type="none" w="sm" len="sm"/>
            <a:tailEnd type="none" w="sm" len="sm"/>
          </a:ln>
          <a:effectLst/>
        </p:spPr>
        <p:txBody>
          <a:bodyPr wrap="square">
            <a:spAutoFit/>
          </a:bodyPr>
          <a:lstStyle/>
          <a:p>
            <a:pPr>
              <a:lnSpc>
                <a:spcPct val="120000"/>
              </a:lnSpc>
            </a:pPr>
            <a:r>
              <a:rPr kumimoji="1" lang="zh-CN" altLang="en-US" sz="2800" b="1" dirty="0" smtClean="0">
                <a:solidFill>
                  <a:schemeClr val="tx2"/>
                </a:solidFill>
                <a:latin typeface="宋体" pitchFamily="2" charset="-122"/>
              </a:rPr>
              <a:t>三</a:t>
            </a:r>
            <a:r>
              <a:rPr kumimoji="1" lang="zh-CN" altLang="en-US" sz="2800" b="1" dirty="0">
                <a:solidFill>
                  <a:schemeClr val="tx2"/>
                </a:solidFill>
                <a:latin typeface="宋体" pitchFamily="2" charset="-122"/>
              </a:rPr>
              <a:t>、</a:t>
            </a:r>
            <a:r>
              <a:rPr kumimoji="1" lang="zh-CN" altLang="en-US" sz="2800" b="1" dirty="0">
                <a:solidFill>
                  <a:schemeClr val="tx2"/>
                </a:solidFill>
              </a:rPr>
              <a:t> </a:t>
            </a:r>
            <a:r>
              <a:rPr kumimoji="1" lang="zh-CN" altLang="en-US" sz="2800" b="1" dirty="0">
                <a:solidFill>
                  <a:schemeClr val="tx2"/>
                </a:solidFill>
                <a:latin typeface="宋体" pitchFamily="2" charset="-122"/>
              </a:rPr>
              <a:t>网络营销</a:t>
            </a:r>
          </a:p>
          <a:p>
            <a:pPr>
              <a:lnSpc>
                <a:spcPct val="120000"/>
              </a:lnSpc>
            </a:pPr>
            <a:r>
              <a:rPr kumimoji="1" lang="zh-CN" altLang="en-US" sz="2400" dirty="0">
                <a:latin typeface="宋体" pitchFamily="2" charset="-122"/>
              </a:rPr>
              <a:t>   </a:t>
            </a:r>
            <a:r>
              <a:rPr kumimoji="1" lang="zh-CN" altLang="en-US" sz="2000" dirty="0" smtClean="0">
                <a:latin typeface="宋体" pitchFamily="2" charset="-122"/>
              </a:rPr>
              <a:t>主题</a:t>
            </a:r>
            <a:r>
              <a:rPr kumimoji="1" lang="zh-CN" altLang="en-US" sz="2000" dirty="0">
                <a:latin typeface="宋体" pitchFamily="2" charset="-122"/>
              </a:rPr>
              <a:t>公园必须重视利用信息技术开展新兴媒体的营销。开展网上营销的方法主要有两种途径：一是建立主题公园自己的宣传网站，二是在门户主流网站上发布广告或者进行链接。两者结合使用的效果会更好，因为在主流门户网站上发布广告可以迅速提高主题公园网站的知名度和浏览量。</a:t>
            </a:r>
          </a:p>
          <a:p>
            <a:pPr>
              <a:lnSpc>
                <a:spcPct val="120000"/>
              </a:lnSpc>
            </a:pPr>
            <a:r>
              <a:rPr kumimoji="1" lang="zh-CN" altLang="en-US" sz="2800" b="1" dirty="0" smtClean="0">
                <a:solidFill>
                  <a:schemeClr val="tx2"/>
                </a:solidFill>
                <a:latin typeface="宋体" pitchFamily="2" charset="-122"/>
              </a:rPr>
              <a:t>四</a:t>
            </a:r>
            <a:r>
              <a:rPr kumimoji="1" lang="zh-CN" altLang="en-US" sz="2800" b="1" dirty="0">
                <a:solidFill>
                  <a:schemeClr val="tx2"/>
                </a:solidFill>
                <a:latin typeface="宋体" pitchFamily="2" charset="-122"/>
              </a:rPr>
              <a:t>、品牌营销管理</a:t>
            </a:r>
          </a:p>
          <a:p>
            <a:pPr>
              <a:lnSpc>
                <a:spcPct val="120000"/>
              </a:lnSpc>
            </a:pPr>
            <a:r>
              <a:rPr kumimoji="1" lang="zh-CN" altLang="en-US" sz="2400" dirty="0">
                <a:latin typeface="宋体" pitchFamily="2" charset="-122"/>
              </a:rPr>
              <a:t>   </a:t>
            </a:r>
            <a:r>
              <a:rPr kumimoji="1" lang="zh-CN" altLang="en-US" sz="2000" dirty="0" smtClean="0">
                <a:latin typeface="宋体" pitchFamily="2" charset="-122"/>
              </a:rPr>
              <a:t>主题</a:t>
            </a:r>
            <a:r>
              <a:rPr kumimoji="1" lang="zh-CN" altLang="en-US" sz="2000" dirty="0">
                <a:latin typeface="宋体" pitchFamily="2" charset="-122"/>
              </a:rPr>
              <a:t>公园品牌认知度提升有两个途径：一是进行有效的市场营销，二是通过游客的口头传播。通过市场营销提升品牌的知晓度主要依靠良好的沟通渠道和大量的资金投入，而游客的口头传播则主要依赖于主题公园产品功能的完善和旅游者对产品满意度的增加。 </a:t>
            </a:r>
            <a:r>
              <a:rPr kumimoji="1" lang="zh-CN" altLang="en-US" sz="2000" dirty="0"/>
              <a:t> </a:t>
            </a:r>
          </a:p>
        </p:txBody>
      </p:sp>
    </p:spTree>
  </p:cSld>
  <p:clrMapOvr>
    <a:masterClrMapping/>
  </p:clrMapOvr>
  <p:transition>
    <p:random/>
    <p:sndAc>
      <p:stSnd>
        <p:snd r:embed="rId2" name="coin.wav"/>
      </p:st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normAutofit/>
          </a:bodyPr>
          <a:lstStyle/>
          <a:p>
            <a:r>
              <a:rPr lang="zh-CN" altLang="en-US" sz="4000" dirty="0">
                <a:solidFill>
                  <a:srgbClr val="000000"/>
                </a:solidFill>
                <a:latin typeface="宋体" pitchFamily="2" charset="-122"/>
              </a:rPr>
              <a:t>发展趋势</a:t>
            </a:r>
          </a:p>
        </p:txBody>
      </p:sp>
      <p:sp>
        <p:nvSpPr>
          <p:cNvPr id="94211" name="Rectangle 3"/>
          <p:cNvSpPr>
            <a:spLocks noGrp="1" noChangeArrowheads="1"/>
          </p:cNvSpPr>
          <p:nvPr>
            <p:ph idx="1"/>
          </p:nvPr>
        </p:nvSpPr>
        <p:spPr>
          <a:xfrm>
            <a:off x="857224" y="1714488"/>
            <a:ext cx="7829576" cy="4389120"/>
          </a:xfrm>
        </p:spPr>
        <p:txBody>
          <a:bodyPr/>
          <a:lstStyle/>
          <a:p>
            <a:r>
              <a:rPr lang="zh-CN" altLang="en-US" sz="2400" dirty="0">
                <a:solidFill>
                  <a:srgbClr val="000000"/>
                </a:solidFill>
                <a:latin typeface="宋体" pitchFamily="2" charset="-122"/>
              </a:rPr>
              <a:t>由主题模仿到主题原创转变；</a:t>
            </a:r>
          </a:p>
          <a:p>
            <a:r>
              <a:rPr lang="zh-CN" altLang="en-US" sz="2400" dirty="0">
                <a:solidFill>
                  <a:srgbClr val="000000"/>
                </a:solidFill>
                <a:latin typeface="宋体" pitchFamily="2" charset="-122"/>
              </a:rPr>
              <a:t>由侧重娱乐到娱乐与教育并重；</a:t>
            </a:r>
          </a:p>
          <a:p>
            <a:r>
              <a:rPr lang="zh-CN" altLang="en-US" sz="2400" dirty="0">
                <a:solidFill>
                  <a:srgbClr val="000000"/>
                </a:solidFill>
                <a:latin typeface="宋体" pitchFamily="2" charset="-122"/>
              </a:rPr>
              <a:t>由分散经营到品牌经营转变；</a:t>
            </a:r>
          </a:p>
          <a:p>
            <a:r>
              <a:rPr lang="zh-CN" altLang="en-US" sz="2400" dirty="0">
                <a:solidFill>
                  <a:srgbClr val="000000"/>
                </a:solidFill>
                <a:latin typeface="宋体" pitchFamily="2" charset="-122"/>
              </a:rPr>
              <a:t>由单一主题向多主题转变；</a:t>
            </a:r>
          </a:p>
          <a:p>
            <a:r>
              <a:rPr lang="zh-CN" altLang="en-US" sz="2400" dirty="0">
                <a:solidFill>
                  <a:srgbClr val="000000"/>
                </a:solidFill>
                <a:latin typeface="宋体" pitchFamily="2" charset="-122"/>
              </a:rPr>
              <a:t>由单一领域向多领域转变。</a:t>
            </a:r>
            <a:endParaRPr lang="zh-CN" altLang="en-US" sz="2400" dirty="0"/>
          </a:p>
          <a:p>
            <a:endParaRPr lang="en-US" altLang="zh-CN" dirty="0"/>
          </a:p>
        </p:txBody>
      </p:sp>
    </p:spTree>
  </p:cSld>
  <p:clrMapOvr>
    <a:masterClrMapping/>
  </p:clrMapOvr>
  <p:transition>
    <p:random/>
    <p:sndAc>
      <p:stSnd>
        <p:snd r:embed="rId2" name="coin.wav"/>
      </p:stSnd>
    </p:sndAc>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normAutofit/>
          </a:bodyPr>
          <a:lstStyle/>
          <a:p>
            <a:r>
              <a:rPr lang="zh-CN" altLang="en-US" sz="3600" dirty="0"/>
              <a:t>经营策略调整</a:t>
            </a:r>
          </a:p>
        </p:txBody>
      </p:sp>
      <p:sp>
        <p:nvSpPr>
          <p:cNvPr id="95235" name="Rectangle 3"/>
          <p:cNvSpPr>
            <a:spLocks noGrp="1" noChangeArrowheads="1"/>
          </p:cNvSpPr>
          <p:nvPr>
            <p:ph idx="1"/>
          </p:nvPr>
        </p:nvSpPr>
        <p:spPr/>
        <p:txBody>
          <a:bodyPr/>
          <a:lstStyle/>
          <a:p>
            <a:r>
              <a:rPr lang="zh-CN" altLang="en-US" sz="2400" dirty="0">
                <a:solidFill>
                  <a:srgbClr val="000000"/>
                </a:solidFill>
                <a:latin typeface="宋体" pitchFamily="2" charset="-122"/>
              </a:rPr>
              <a:t>面向短期度假市场；</a:t>
            </a:r>
            <a:endParaRPr lang="zh-CN" altLang="en-US" sz="2400" dirty="0"/>
          </a:p>
          <a:p>
            <a:pPr algn="just"/>
            <a:r>
              <a:rPr lang="zh-CN" altLang="en-US" sz="2400" dirty="0">
                <a:solidFill>
                  <a:srgbClr val="000000"/>
                </a:solidFill>
                <a:latin typeface="宋体" pitchFamily="2" charset="-122"/>
              </a:rPr>
              <a:t>强调游客参与；</a:t>
            </a:r>
            <a:endParaRPr lang="zh-CN" altLang="en-US" sz="2400" dirty="0"/>
          </a:p>
          <a:p>
            <a:pPr algn="just"/>
            <a:r>
              <a:rPr lang="zh-CN" altLang="en-US" sz="2400" dirty="0">
                <a:solidFill>
                  <a:srgbClr val="000000"/>
                </a:solidFill>
                <a:latin typeface="宋体" pitchFamily="2" charset="-122"/>
              </a:rPr>
              <a:t>主题公园与零售业相结合；</a:t>
            </a:r>
            <a:endParaRPr lang="zh-CN" altLang="en-US" sz="2400" dirty="0"/>
          </a:p>
          <a:p>
            <a:pPr algn="just"/>
            <a:r>
              <a:rPr lang="zh-CN" altLang="en-US" sz="2400" dirty="0">
                <a:solidFill>
                  <a:srgbClr val="000000"/>
                </a:solidFill>
                <a:latin typeface="宋体" pitchFamily="2" charset="-122"/>
              </a:rPr>
              <a:t>价格策略多元化；</a:t>
            </a:r>
          </a:p>
          <a:p>
            <a:pPr algn="just"/>
            <a:r>
              <a:rPr lang="zh-CN" altLang="en-US" sz="2400" dirty="0">
                <a:solidFill>
                  <a:srgbClr val="000000"/>
                </a:solidFill>
                <a:latin typeface="宋体" pitchFamily="2" charset="-122"/>
              </a:rPr>
              <a:t>普遍应用高科技。</a:t>
            </a:r>
            <a:endParaRPr lang="zh-CN" altLang="en-US" sz="2400" dirty="0"/>
          </a:p>
          <a:p>
            <a:endParaRPr lang="en-US" altLang="zh-CN" dirty="0"/>
          </a:p>
        </p:txBody>
      </p:sp>
    </p:spTree>
  </p:cSld>
  <p:clrMapOvr>
    <a:masterClrMapping/>
  </p:clrMapOvr>
  <p:transition>
    <p:random/>
    <p:sndAc>
      <p:stSnd>
        <p:snd r:embed="rId2" name="coin.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4"/>
          <p:cNvSpPr>
            <a:spLocks noGrp="1" noChangeArrowheads="1"/>
          </p:cNvSpPr>
          <p:nvPr>
            <p:ph type="title" idx="4294967295"/>
          </p:nvPr>
        </p:nvSpPr>
        <p:spPr>
          <a:xfrm>
            <a:off x="414366" y="357174"/>
            <a:ext cx="8229600" cy="1143000"/>
          </a:xfrm>
        </p:spPr>
        <p:txBody>
          <a:bodyPr>
            <a:normAutofit/>
          </a:bodyPr>
          <a:lstStyle/>
          <a:p>
            <a:pPr algn="ctr"/>
            <a:r>
              <a:rPr lang="zh-CN" altLang="en-US" sz="3600" dirty="0"/>
              <a:t>第二节 </a:t>
            </a:r>
            <a:r>
              <a:rPr lang="zh-CN" altLang="en-US" sz="3600" dirty="0" smtClean="0"/>
              <a:t> 区位</a:t>
            </a:r>
            <a:r>
              <a:rPr lang="zh-CN" altLang="en-US" sz="3600" dirty="0"/>
              <a:t>选择 </a:t>
            </a:r>
          </a:p>
        </p:txBody>
      </p:sp>
      <p:sp>
        <p:nvSpPr>
          <p:cNvPr id="12293" name="Rectangle 5"/>
          <p:cNvSpPr>
            <a:spLocks noChangeArrowheads="1"/>
          </p:cNvSpPr>
          <p:nvPr/>
        </p:nvSpPr>
        <p:spPr bwMode="auto">
          <a:xfrm>
            <a:off x="714348" y="1643050"/>
            <a:ext cx="7924800" cy="2800767"/>
          </a:xfrm>
          <a:prstGeom prst="rect">
            <a:avLst/>
          </a:prstGeom>
          <a:noFill/>
          <a:ln w="12700" cap="sq">
            <a:noFill/>
            <a:miter lim="800000"/>
            <a:headEnd type="none" w="sm" len="sm"/>
            <a:tailEnd type="none" w="sm" len="sm"/>
          </a:ln>
          <a:effectLst/>
        </p:spPr>
        <p:txBody>
          <a:bodyPr>
            <a:spAutoFit/>
          </a:bodyPr>
          <a:lstStyle/>
          <a:p>
            <a:r>
              <a:rPr lang="zh-CN" altLang="en-US" sz="3200" dirty="0">
                <a:solidFill>
                  <a:schemeClr val="tx2"/>
                </a:solidFill>
                <a:latin typeface="+mj-lt"/>
                <a:ea typeface="+mj-ea"/>
                <a:cs typeface="+mj-cs"/>
              </a:rPr>
              <a:t>一、影响因素 </a:t>
            </a:r>
          </a:p>
          <a:p>
            <a:pPr>
              <a:lnSpc>
                <a:spcPct val="120000"/>
              </a:lnSpc>
            </a:pPr>
            <a:r>
              <a:rPr kumimoji="1" lang="zh-CN" altLang="en-US" sz="2000" dirty="0"/>
              <a:t>      </a:t>
            </a:r>
            <a:r>
              <a:rPr kumimoji="1" lang="zh-CN" altLang="en-US" sz="2000" dirty="0" smtClean="0"/>
              <a:t> 主题</a:t>
            </a:r>
            <a:r>
              <a:rPr kumimoji="1" lang="zh-CN" altLang="en-US" sz="2000" dirty="0"/>
              <a:t>公园区位选择考虑的影响因素一般包括以下内容</a:t>
            </a:r>
            <a:r>
              <a:rPr kumimoji="1" lang="zh-CN" altLang="en-US" sz="2000" dirty="0" smtClean="0"/>
              <a:t>：（</a:t>
            </a:r>
            <a:r>
              <a:rPr kumimoji="1" lang="en-US" altLang="zh-CN" sz="2000" dirty="0" smtClean="0"/>
              <a:t>1</a:t>
            </a:r>
            <a:r>
              <a:rPr kumimoji="1" lang="zh-CN" altLang="en-US" sz="2000" dirty="0" smtClean="0"/>
              <a:t>）地区</a:t>
            </a:r>
            <a:r>
              <a:rPr kumimoji="1" lang="zh-CN" altLang="en-US" sz="2000" dirty="0"/>
              <a:t>经济发展水平</a:t>
            </a:r>
            <a:r>
              <a:rPr kumimoji="1" lang="zh-CN" altLang="en-US" sz="2000" dirty="0" smtClean="0"/>
              <a:t>；（</a:t>
            </a:r>
            <a:r>
              <a:rPr kumimoji="1" lang="en-US" altLang="zh-CN" sz="2000" dirty="0" smtClean="0"/>
              <a:t>2</a:t>
            </a:r>
            <a:r>
              <a:rPr kumimoji="1" lang="zh-CN" altLang="en-US" sz="2000" dirty="0" smtClean="0"/>
              <a:t>）区域</a:t>
            </a:r>
            <a:r>
              <a:rPr kumimoji="1" lang="zh-CN" altLang="en-US" sz="2000" dirty="0"/>
              <a:t>发展战略</a:t>
            </a:r>
            <a:r>
              <a:rPr kumimoji="1" lang="zh-CN" altLang="en-US" sz="2000" dirty="0" smtClean="0"/>
              <a:t>；（</a:t>
            </a:r>
            <a:r>
              <a:rPr kumimoji="1" lang="en-US" altLang="zh-CN" sz="2000" dirty="0" smtClean="0"/>
              <a:t>3</a:t>
            </a:r>
            <a:r>
              <a:rPr kumimoji="1" lang="zh-CN" altLang="en-US" sz="2000" dirty="0" smtClean="0"/>
              <a:t>）产业结构；（</a:t>
            </a:r>
            <a:r>
              <a:rPr kumimoji="1" lang="en-US" altLang="zh-CN" sz="2000" dirty="0" smtClean="0"/>
              <a:t>4</a:t>
            </a:r>
            <a:r>
              <a:rPr kumimoji="1" lang="zh-CN" altLang="en-US" sz="2000" dirty="0" smtClean="0"/>
              <a:t>）文化</a:t>
            </a:r>
            <a:r>
              <a:rPr kumimoji="1" lang="zh-CN" altLang="en-US" sz="2000" dirty="0"/>
              <a:t>环境</a:t>
            </a:r>
            <a:r>
              <a:rPr kumimoji="1" lang="zh-CN" altLang="en-US" sz="2000" dirty="0" smtClean="0"/>
              <a:t>；（</a:t>
            </a:r>
            <a:r>
              <a:rPr kumimoji="1" lang="en-US" altLang="zh-CN" sz="2000" dirty="0" smtClean="0"/>
              <a:t>5</a:t>
            </a:r>
            <a:r>
              <a:rPr kumimoji="1" lang="zh-CN" altLang="en-US" sz="2000" dirty="0" smtClean="0"/>
              <a:t>）消费</a:t>
            </a:r>
            <a:r>
              <a:rPr kumimoji="1" lang="zh-CN" altLang="en-US" sz="2000" dirty="0"/>
              <a:t>方式</a:t>
            </a:r>
            <a:r>
              <a:rPr kumimoji="1" lang="zh-CN" altLang="en-US" sz="2000" dirty="0" smtClean="0"/>
              <a:t>；（</a:t>
            </a:r>
            <a:r>
              <a:rPr kumimoji="1" lang="en-US" altLang="zh-CN" sz="2000" dirty="0" smtClean="0"/>
              <a:t>6</a:t>
            </a:r>
            <a:r>
              <a:rPr kumimoji="1" lang="zh-CN" altLang="en-US" sz="2000" dirty="0" smtClean="0"/>
              <a:t>）交通条件；（</a:t>
            </a:r>
            <a:r>
              <a:rPr kumimoji="1" lang="en-US" altLang="zh-CN" sz="2000" dirty="0" smtClean="0"/>
              <a:t>7</a:t>
            </a:r>
            <a:r>
              <a:rPr kumimoji="1" lang="zh-CN" altLang="en-US" sz="2000" dirty="0" smtClean="0"/>
              <a:t>）旅游</a:t>
            </a:r>
            <a:r>
              <a:rPr kumimoji="1" lang="zh-CN" altLang="en-US" sz="2000" dirty="0"/>
              <a:t>吸引物与活动</a:t>
            </a:r>
            <a:r>
              <a:rPr kumimoji="1" lang="zh-CN" altLang="en-US" sz="2000" dirty="0" smtClean="0"/>
              <a:t>；（</a:t>
            </a:r>
            <a:r>
              <a:rPr kumimoji="1" lang="en-US" altLang="zh-CN" sz="2000" dirty="0" smtClean="0"/>
              <a:t>8</a:t>
            </a:r>
            <a:r>
              <a:rPr kumimoji="1" lang="zh-CN" altLang="en-US" sz="2000" dirty="0" smtClean="0"/>
              <a:t>）竞争</a:t>
            </a:r>
            <a:r>
              <a:rPr kumimoji="1" lang="zh-CN" altLang="en-US" sz="2000" dirty="0"/>
              <a:t>状况</a:t>
            </a:r>
            <a:r>
              <a:rPr kumimoji="1" lang="zh-CN" altLang="en-US" sz="2000" dirty="0" smtClean="0"/>
              <a:t>；（</a:t>
            </a:r>
            <a:r>
              <a:rPr kumimoji="1" lang="en-US" altLang="zh-CN" sz="2000" dirty="0" smtClean="0"/>
              <a:t>9</a:t>
            </a:r>
            <a:r>
              <a:rPr kumimoji="1" lang="zh-CN" altLang="en-US" sz="2000" dirty="0" smtClean="0"/>
              <a:t>）运作</a:t>
            </a:r>
            <a:r>
              <a:rPr kumimoji="1" lang="zh-CN" altLang="en-US" sz="2000" dirty="0"/>
              <a:t>成本</a:t>
            </a:r>
            <a:r>
              <a:rPr kumimoji="1" lang="zh-CN" altLang="en-US" sz="2000" dirty="0" smtClean="0"/>
              <a:t>；（</a:t>
            </a:r>
            <a:r>
              <a:rPr kumimoji="1" lang="en-US" altLang="zh-CN" sz="2000" dirty="0" smtClean="0"/>
              <a:t>10</a:t>
            </a:r>
            <a:r>
              <a:rPr kumimoji="1" lang="zh-CN" altLang="en-US" sz="2000" dirty="0" smtClean="0"/>
              <a:t>）地理</a:t>
            </a:r>
            <a:r>
              <a:rPr kumimoji="1" lang="zh-CN" altLang="en-US" sz="2000" dirty="0"/>
              <a:t>特征</a:t>
            </a:r>
            <a:r>
              <a:rPr kumimoji="1" lang="zh-CN" altLang="en-US" sz="2000" dirty="0" smtClean="0"/>
              <a:t>；（</a:t>
            </a:r>
            <a:r>
              <a:rPr kumimoji="1" lang="en-US" altLang="zh-CN" sz="2000" dirty="0" smtClean="0"/>
              <a:t>11</a:t>
            </a:r>
            <a:r>
              <a:rPr kumimoji="1" lang="zh-CN" altLang="en-US" sz="2000" dirty="0" smtClean="0"/>
              <a:t>）旅游业</a:t>
            </a:r>
            <a:r>
              <a:rPr kumimoji="1" lang="zh-CN" altLang="en-US" sz="2000" dirty="0"/>
              <a:t>形象</a:t>
            </a:r>
            <a:r>
              <a:rPr kumimoji="1" lang="zh-CN" altLang="en-US" sz="2000" dirty="0" smtClean="0"/>
              <a:t>；（</a:t>
            </a:r>
            <a:r>
              <a:rPr kumimoji="1" lang="en-US" altLang="zh-CN" sz="2000" dirty="0" smtClean="0"/>
              <a:t>12</a:t>
            </a:r>
            <a:r>
              <a:rPr kumimoji="1" lang="zh-CN" altLang="en-US" sz="2000" dirty="0" smtClean="0"/>
              <a:t>）客源</a:t>
            </a:r>
            <a:r>
              <a:rPr kumimoji="1" lang="zh-CN" altLang="en-US" sz="2000" dirty="0"/>
              <a:t>市场群体</a:t>
            </a:r>
            <a:r>
              <a:rPr kumimoji="1" lang="zh-CN" altLang="en-US" sz="2000" dirty="0" smtClean="0"/>
              <a:t>；（</a:t>
            </a:r>
            <a:r>
              <a:rPr kumimoji="1" lang="en-US" altLang="zh-CN" sz="2000" dirty="0" smtClean="0"/>
              <a:t>13</a:t>
            </a:r>
            <a:r>
              <a:rPr kumimoji="1" lang="zh-CN" altLang="en-US" sz="2000" dirty="0" smtClean="0"/>
              <a:t>）旅游</a:t>
            </a:r>
            <a:r>
              <a:rPr kumimoji="1" lang="zh-CN" altLang="en-US" sz="2000" dirty="0"/>
              <a:t>接待设施和服务</a:t>
            </a:r>
            <a:r>
              <a:rPr kumimoji="1" lang="zh-CN" altLang="en-US" sz="2000" dirty="0" smtClean="0"/>
              <a:t>；（</a:t>
            </a:r>
            <a:r>
              <a:rPr kumimoji="1" lang="en-US" altLang="zh-CN" sz="2000" dirty="0" smtClean="0"/>
              <a:t>14</a:t>
            </a:r>
            <a:r>
              <a:rPr kumimoji="1" lang="zh-CN" altLang="en-US" sz="2000" dirty="0" smtClean="0"/>
              <a:t>）配套</a:t>
            </a:r>
            <a:r>
              <a:rPr kumimoji="1" lang="zh-CN" altLang="en-US" sz="2000" dirty="0"/>
              <a:t>基础设施</a:t>
            </a:r>
            <a:r>
              <a:rPr kumimoji="1" lang="zh-CN" altLang="en-US" sz="2000" dirty="0" smtClean="0"/>
              <a:t>；（</a:t>
            </a:r>
            <a:r>
              <a:rPr kumimoji="1" lang="en-US" altLang="zh-CN" sz="2000" dirty="0" smtClean="0"/>
              <a:t>15</a:t>
            </a:r>
            <a:r>
              <a:rPr kumimoji="1" lang="zh-CN" altLang="en-US" sz="2000" dirty="0" smtClean="0"/>
              <a:t>）社区</a:t>
            </a:r>
            <a:r>
              <a:rPr kumimoji="1" lang="zh-CN" altLang="en-US" sz="2000" dirty="0"/>
              <a:t>居民态度</a:t>
            </a:r>
            <a:r>
              <a:rPr kumimoji="1" lang="zh-CN" altLang="en-US" sz="2000" dirty="0" smtClean="0"/>
              <a:t>；（</a:t>
            </a:r>
            <a:r>
              <a:rPr kumimoji="1" lang="en-US" altLang="zh-CN" sz="2000" dirty="0" smtClean="0"/>
              <a:t>16</a:t>
            </a:r>
            <a:r>
              <a:rPr kumimoji="1" lang="zh-CN" altLang="en-US" sz="2000" dirty="0" smtClean="0"/>
              <a:t>）当地</a:t>
            </a:r>
            <a:r>
              <a:rPr kumimoji="1" lang="zh-CN" altLang="en-US" sz="2000" dirty="0"/>
              <a:t>政府态度。 </a:t>
            </a:r>
          </a:p>
        </p:txBody>
      </p:sp>
    </p:spTree>
  </p:cSld>
  <p:clrMapOvr>
    <a:masterClrMapping/>
  </p:clrMapOvr>
  <p:transition>
    <p:random/>
    <p:sndAc>
      <p:stSnd>
        <p:snd r:embed="rId2" name="coin.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a:xfrm>
            <a:off x="428596" y="357166"/>
            <a:ext cx="8229600" cy="1143000"/>
          </a:xfrm>
        </p:spPr>
        <p:txBody>
          <a:bodyPr>
            <a:normAutofit/>
          </a:bodyPr>
          <a:lstStyle/>
          <a:p>
            <a:pPr fontAlgn="base">
              <a:spcAft>
                <a:spcPct val="0"/>
              </a:spcAft>
            </a:pPr>
            <a:r>
              <a:rPr lang="zh-CN" altLang="en-US" sz="3200" dirty="0"/>
              <a:t>二、区位导向 </a:t>
            </a:r>
          </a:p>
        </p:txBody>
      </p:sp>
      <p:sp>
        <p:nvSpPr>
          <p:cNvPr id="14339" name="Rectangle 3"/>
          <p:cNvSpPr>
            <a:spLocks noChangeArrowheads="1"/>
          </p:cNvSpPr>
          <p:nvPr/>
        </p:nvSpPr>
        <p:spPr bwMode="auto">
          <a:xfrm>
            <a:off x="714348" y="1571612"/>
            <a:ext cx="7848600" cy="4524315"/>
          </a:xfrm>
          <a:prstGeom prst="rect">
            <a:avLst/>
          </a:prstGeom>
          <a:noFill/>
          <a:ln w="12700" cap="sq">
            <a:noFill/>
            <a:miter lim="800000"/>
            <a:headEnd type="none" w="sm" len="sm"/>
            <a:tailEnd type="none" w="sm" len="sm"/>
          </a:ln>
          <a:effectLst/>
        </p:spPr>
        <p:txBody>
          <a:bodyPr>
            <a:spAutoFit/>
          </a:bodyPr>
          <a:lstStyle/>
          <a:p>
            <a:pPr>
              <a:lnSpc>
                <a:spcPct val="120000"/>
              </a:lnSpc>
            </a:pPr>
            <a:r>
              <a:rPr kumimoji="1" lang="en-US" altLang="zh-CN" sz="2000" dirty="0"/>
              <a:t>   </a:t>
            </a:r>
            <a:r>
              <a:rPr kumimoji="1" lang="en-US" altLang="zh-CN" sz="2000" dirty="0" smtClean="0"/>
              <a:t>    </a:t>
            </a:r>
            <a:r>
              <a:rPr kumimoji="1" lang="zh-CN" altLang="en-US" sz="2000" dirty="0" smtClean="0"/>
              <a:t>通常</a:t>
            </a:r>
            <a:r>
              <a:rPr kumimoji="1" lang="zh-CN" altLang="en-US" sz="2000" dirty="0"/>
              <a:t>情况下，主题公园区位选择比较注重市场、交通</a:t>
            </a:r>
            <a:r>
              <a:rPr kumimoji="1" lang="zh-CN" altLang="en-US" sz="2000" dirty="0" smtClean="0"/>
              <a:t>、环境和地价等</a:t>
            </a:r>
            <a:r>
              <a:rPr kumimoji="1" lang="zh-CN" altLang="en-US" sz="2000" dirty="0"/>
              <a:t>的导向作用。</a:t>
            </a:r>
          </a:p>
          <a:p>
            <a:pPr>
              <a:lnSpc>
                <a:spcPct val="120000"/>
              </a:lnSpc>
            </a:pPr>
            <a:r>
              <a:rPr kumimoji="1" lang="zh-CN" altLang="en-US" sz="2000" b="1" dirty="0"/>
              <a:t>    （一）市场导向 </a:t>
            </a:r>
          </a:p>
          <a:p>
            <a:pPr>
              <a:lnSpc>
                <a:spcPct val="120000"/>
              </a:lnSpc>
            </a:pPr>
            <a:r>
              <a:rPr kumimoji="1" lang="zh-CN" altLang="en-US" sz="2000" dirty="0"/>
              <a:t>    </a:t>
            </a:r>
            <a:r>
              <a:rPr kumimoji="1" lang="zh-CN" altLang="en-US" sz="2000" dirty="0" smtClean="0"/>
              <a:t>    三</a:t>
            </a:r>
            <a:r>
              <a:rPr kumimoji="1" lang="zh-CN" altLang="en-US" sz="2000" dirty="0"/>
              <a:t>级客源市场是机会市场，二级客源市场属于有开拓潜力的基本市场，一级客源市场为主题公园的支撑市场。</a:t>
            </a:r>
          </a:p>
          <a:p>
            <a:pPr>
              <a:lnSpc>
                <a:spcPct val="120000"/>
              </a:lnSpc>
            </a:pPr>
            <a:r>
              <a:rPr kumimoji="1" lang="zh-CN" altLang="en-US" sz="2000" dirty="0"/>
              <a:t>    </a:t>
            </a:r>
            <a:r>
              <a:rPr kumimoji="1" lang="zh-CN" altLang="en-US" sz="2000" b="1" dirty="0"/>
              <a:t>（二）交通导向 </a:t>
            </a:r>
          </a:p>
          <a:p>
            <a:pPr>
              <a:lnSpc>
                <a:spcPct val="120000"/>
              </a:lnSpc>
            </a:pPr>
            <a:r>
              <a:rPr kumimoji="1" lang="zh-CN" altLang="en-US" sz="2000" dirty="0"/>
              <a:t>  </a:t>
            </a:r>
            <a:r>
              <a:rPr kumimoji="1" lang="zh-CN" altLang="en-US" sz="2000" dirty="0" smtClean="0"/>
              <a:t>      英国旅游局</a:t>
            </a:r>
            <a:r>
              <a:rPr kumimoji="1" lang="zh-CN" altLang="en-US" sz="2000" dirty="0"/>
              <a:t>认为，主题公园的理想位置必须具备</a:t>
            </a:r>
            <a:r>
              <a:rPr kumimoji="1" lang="en-US" altLang="zh-CN" sz="2000" dirty="0"/>
              <a:t>4</a:t>
            </a:r>
            <a:r>
              <a:rPr kumimoji="1" lang="zh-CN" altLang="en-US" sz="2000" dirty="0"/>
              <a:t>个条件：</a:t>
            </a:r>
            <a:r>
              <a:rPr kumimoji="1" lang="zh-CN" altLang="en-US" sz="2000" dirty="0" smtClean="0"/>
              <a:t>①在</a:t>
            </a:r>
            <a:r>
              <a:rPr kumimoji="1" lang="en-US" altLang="zh-CN" sz="2000" dirty="0"/>
              <a:t>2</a:t>
            </a:r>
            <a:r>
              <a:rPr kumimoji="1" lang="zh-CN" altLang="en-US" sz="2000" dirty="0"/>
              <a:t>小时车程范围内，有</a:t>
            </a:r>
            <a:r>
              <a:rPr kumimoji="1" lang="en-US" altLang="zh-CN" sz="2000" dirty="0"/>
              <a:t>1200</a:t>
            </a:r>
            <a:r>
              <a:rPr kumimoji="1" lang="zh-CN" altLang="en-US" sz="2000" dirty="0"/>
              <a:t>万以上的居民或离大的旅游度假区不到</a:t>
            </a:r>
            <a:r>
              <a:rPr kumimoji="1" lang="en-US" altLang="zh-CN" sz="2000" dirty="0"/>
              <a:t>1</a:t>
            </a:r>
            <a:r>
              <a:rPr kumimoji="1" lang="zh-CN" altLang="en-US" sz="2000" dirty="0"/>
              <a:t>小时的车程；</a:t>
            </a:r>
            <a:r>
              <a:rPr kumimoji="1" lang="zh-CN" altLang="en-US" sz="2000" dirty="0" smtClean="0"/>
              <a:t>②为了</a:t>
            </a:r>
            <a:r>
              <a:rPr kumimoji="1" lang="zh-CN" altLang="en-US" sz="2000" dirty="0"/>
              <a:t>促销的需要，主题公园必须临近</a:t>
            </a:r>
            <a:r>
              <a:rPr kumimoji="1" lang="en-US" altLang="zh-CN" sz="2000" dirty="0"/>
              <a:t>2</a:t>
            </a:r>
            <a:r>
              <a:rPr kumimoji="1" lang="zh-CN" altLang="en-US" sz="2000" dirty="0"/>
              <a:t>个商业广告密集区；</a:t>
            </a:r>
            <a:r>
              <a:rPr kumimoji="1" lang="zh-CN" altLang="en-US" sz="2000" dirty="0" smtClean="0"/>
              <a:t>③最好</a:t>
            </a:r>
            <a:r>
              <a:rPr kumimoji="1" lang="zh-CN" altLang="en-US" sz="2000" dirty="0"/>
              <a:t>与其它主题公园相比邻；</a:t>
            </a:r>
            <a:r>
              <a:rPr kumimoji="1" lang="zh-CN" altLang="en-US" sz="2000" dirty="0" smtClean="0"/>
              <a:t>④距</a:t>
            </a:r>
            <a:r>
              <a:rPr kumimoji="1" lang="zh-CN" altLang="en-US" sz="2000" dirty="0"/>
              <a:t>交通主干道在</a:t>
            </a:r>
            <a:r>
              <a:rPr kumimoji="1" lang="en-US" altLang="zh-CN" sz="2000" dirty="0"/>
              <a:t>15</a:t>
            </a:r>
            <a:r>
              <a:rPr kumimoji="1" lang="zh-CN" altLang="en-US" sz="2000" dirty="0"/>
              <a:t>分钟的车程范围。这就突出了交通因素对主题公园区位选择的重要导向作用。 </a:t>
            </a:r>
            <a:br>
              <a:rPr kumimoji="1" lang="zh-CN" altLang="en-US" sz="2000" dirty="0"/>
            </a:br>
            <a:endParaRPr kumimoji="1" lang="zh-CN" altLang="en-US" sz="2000" dirty="0"/>
          </a:p>
        </p:txBody>
      </p:sp>
    </p:spTree>
  </p:cSld>
  <p:clrMapOvr>
    <a:masterClrMapping/>
  </p:clrMapOvr>
  <p:transition>
    <p:random/>
    <p:sndAc>
      <p:stSnd>
        <p:snd r:embed="rId2" name="coin.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ChangeArrowheads="1"/>
          </p:cNvSpPr>
          <p:nvPr/>
        </p:nvSpPr>
        <p:spPr bwMode="auto">
          <a:xfrm>
            <a:off x="714348" y="1357298"/>
            <a:ext cx="7848600" cy="3046988"/>
          </a:xfrm>
          <a:prstGeom prst="rect">
            <a:avLst/>
          </a:prstGeom>
          <a:noFill/>
          <a:ln w="12700" cap="sq">
            <a:noFill/>
            <a:miter lim="800000"/>
            <a:headEnd type="none" w="sm" len="sm"/>
            <a:tailEnd type="none" w="sm" len="sm"/>
          </a:ln>
          <a:effectLst/>
        </p:spPr>
        <p:txBody>
          <a:bodyPr>
            <a:spAutoFit/>
          </a:bodyPr>
          <a:lstStyle/>
          <a:p>
            <a:pPr>
              <a:lnSpc>
                <a:spcPct val="120000"/>
              </a:lnSpc>
            </a:pPr>
            <a:r>
              <a:rPr kumimoji="1" lang="zh-CN" altLang="en-US" sz="2000" b="1" dirty="0" smtClean="0"/>
              <a:t>   （三）环境导向 </a:t>
            </a:r>
            <a:endParaRPr kumimoji="1" lang="zh-CN" altLang="en-US" sz="2000" b="1" dirty="0"/>
          </a:p>
          <a:p>
            <a:pPr>
              <a:lnSpc>
                <a:spcPct val="120000"/>
              </a:lnSpc>
            </a:pPr>
            <a:r>
              <a:rPr kumimoji="1" lang="zh-CN" altLang="en-US" sz="2000" dirty="0"/>
              <a:t>    </a:t>
            </a:r>
            <a:r>
              <a:rPr kumimoji="1" lang="zh-CN" altLang="en-US" sz="2000" dirty="0" smtClean="0"/>
              <a:t>    “环境”指主题公园所处的经营环境： ①主题公园应尽可能选址于自然环境优美的地区，并且要注重和营造一个良好的自然环境； ②考虑到主题公园客源市场的特性，应选址在人口正在增长的地区圈。</a:t>
            </a:r>
            <a:endParaRPr kumimoji="1" lang="en-US" altLang="zh-CN" sz="2000" dirty="0" smtClean="0"/>
          </a:p>
          <a:p>
            <a:pPr>
              <a:lnSpc>
                <a:spcPct val="120000"/>
              </a:lnSpc>
            </a:pPr>
            <a:r>
              <a:rPr kumimoji="1" lang="zh-CN" altLang="en-US" sz="2000" b="1" dirty="0" smtClean="0"/>
              <a:t>  （四）微观区位 </a:t>
            </a:r>
            <a:endParaRPr kumimoji="1" lang="zh-CN" altLang="en-US" sz="2000" b="1" dirty="0"/>
          </a:p>
          <a:p>
            <a:pPr>
              <a:lnSpc>
                <a:spcPct val="120000"/>
              </a:lnSpc>
            </a:pPr>
            <a:r>
              <a:rPr kumimoji="1" lang="zh-CN" altLang="en-US" sz="2000" dirty="0"/>
              <a:t>  </a:t>
            </a:r>
            <a:r>
              <a:rPr kumimoji="1" lang="zh-CN" altLang="en-US" sz="2000" dirty="0" smtClean="0"/>
              <a:t>      微观区位是指城市内部位置。大、中型主题公园一般在大城市边缘选址，主要是因为主题公园占地面积大，城市边缘用地限制小，地价相对便宜。</a:t>
            </a:r>
            <a:endParaRPr kumimoji="1" lang="en-US" altLang="zh-CN" sz="2000" dirty="0" smtClean="0"/>
          </a:p>
        </p:txBody>
      </p:sp>
    </p:spTree>
  </p:cSld>
  <p:clrMapOvr>
    <a:masterClrMapping/>
  </p:clrMapOvr>
  <p:transition>
    <p:random/>
    <p:sndAc>
      <p:stSnd>
        <p:snd r:embed="rId2" name="coin.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457200" y="357166"/>
            <a:ext cx="8229600" cy="1143000"/>
          </a:xfrm>
        </p:spPr>
        <p:txBody>
          <a:bodyPr>
            <a:normAutofit/>
          </a:bodyPr>
          <a:lstStyle/>
          <a:p>
            <a:r>
              <a:rPr lang="zh-CN" altLang="en-US" sz="3200" dirty="0"/>
              <a:t>区位</a:t>
            </a:r>
            <a:r>
              <a:rPr lang="zh-CN" altLang="en-US" sz="3200" dirty="0" smtClean="0"/>
              <a:t>选择（市场导向）</a:t>
            </a:r>
            <a:endParaRPr lang="zh-CN" altLang="en-US" sz="3200" dirty="0"/>
          </a:p>
        </p:txBody>
      </p:sp>
      <p:sp>
        <p:nvSpPr>
          <p:cNvPr id="48131" name="Rectangle 3"/>
          <p:cNvSpPr>
            <a:spLocks noGrp="1" noChangeArrowheads="1"/>
          </p:cNvSpPr>
          <p:nvPr>
            <p:ph idx="1"/>
          </p:nvPr>
        </p:nvSpPr>
        <p:spPr>
          <a:xfrm>
            <a:off x="457200" y="1643050"/>
            <a:ext cx="8229600" cy="4389120"/>
          </a:xfrm>
        </p:spPr>
        <p:txBody>
          <a:bodyPr/>
          <a:lstStyle/>
          <a:p>
            <a:pPr marL="342900" indent="-342900" algn="ctr">
              <a:lnSpc>
                <a:spcPct val="120000"/>
              </a:lnSpc>
              <a:buNone/>
            </a:pPr>
            <a:r>
              <a:rPr lang="zh-CN" altLang="en-US" sz="2400" b="1" dirty="0">
                <a:solidFill>
                  <a:srgbClr val="000000"/>
                </a:solidFill>
                <a:latin typeface="+mn-ea"/>
              </a:rPr>
              <a:t>美国华盛顿城市土地研究所</a:t>
            </a:r>
          </a:p>
          <a:p>
            <a:pPr marL="342900" indent="-342900">
              <a:lnSpc>
                <a:spcPct val="120000"/>
              </a:lnSpc>
            </a:pPr>
            <a:r>
              <a:rPr lang="zh-CN" altLang="en-US" sz="2000" dirty="0">
                <a:solidFill>
                  <a:srgbClr val="000000"/>
                </a:solidFill>
                <a:latin typeface="宋体" pitchFamily="2" charset="-122"/>
              </a:rPr>
              <a:t>一级客源市场最少需要</a:t>
            </a:r>
            <a:r>
              <a:rPr lang="en-US" altLang="zh-CN" sz="2000" dirty="0">
                <a:solidFill>
                  <a:srgbClr val="000000"/>
                </a:solidFill>
                <a:latin typeface="宋体" pitchFamily="2" charset="-122"/>
              </a:rPr>
              <a:t>200</a:t>
            </a:r>
            <a:r>
              <a:rPr lang="zh-CN" altLang="en-US" sz="2000" dirty="0">
                <a:solidFill>
                  <a:srgbClr val="000000"/>
                </a:solidFill>
                <a:latin typeface="宋体" pitchFamily="2" charset="-122"/>
              </a:rPr>
              <a:t>万人口，市场范围在</a:t>
            </a:r>
            <a:r>
              <a:rPr lang="en-US" altLang="zh-CN" sz="2000" dirty="0">
                <a:solidFill>
                  <a:srgbClr val="000000"/>
                </a:solidFill>
                <a:latin typeface="宋体" pitchFamily="2" charset="-122"/>
              </a:rPr>
              <a:t>50</a:t>
            </a:r>
            <a:r>
              <a:rPr lang="zh-CN" altLang="en-US" sz="2000" dirty="0">
                <a:solidFill>
                  <a:srgbClr val="000000"/>
                </a:solidFill>
                <a:latin typeface="宋体" pitchFamily="2" charset="-122"/>
              </a:rPr>
              <a:t>英里或</a:t>
            </a:r>
            <a:r>
              <a:rPr lang="en-US" altLang="zh-CN" sz="2000" dirty="0">
                <a:solidFill>
                  <a:srgbClr val="000000"/>
                </a:solidFill>
                <a:latin typeface="宋体" pitchFamily="2" charset="-122"/>
              </a:rPr>
              <a:t>l</a:t>
            </a:r>
            <a:r>
              <a:rPr lang="zh-CN" altLang="en-US" sz="2000" dirty="0">
                <a:solidFill>
                  <a:srgbClr val="000000"/>
                </a:solidFill>
                <a:latin typeface="宋体" pitchFamily="2" charset="-122"/>
              </a:rPr>
              <a:t>小时汽车行程距离内；</a:t>
            </a:r>
          </a:p>
          <a:p>
            <a:pPr marL="342900" indent="-342900">
              <a:lnSpc>
                <a:spcPct val="120000"/>
              </a:lnSpc>
            </a:pPr>
            <a:r>
              <a:rPr lang="zh-CN" altLang="en-US" sz="2000" dirty="0">
                <a:solidFill>
                  <a:srgbClr val="000000"/>
                </a:solidFill>
                <a:latin typeface="宋体" pitchFamily="2" charset="-122"/>
              </a:rPr>
              <a:t>二级客源市场也要有</a:t>
            </a:r>
            <a:r>
              <a:rPr lang="en-US" altLang="zh-CN" sz="2000" dirty="0">
                <a:solidFill>
                  <a:srgbClr val="000000"/>
                </a:solidFill>
                <a:latin typeface="宋体" pitchFamily="2" charset="-122"/>
              </a:rPr>
              <a:t>200</a:t>
            </a:r>
            <a:r>
              <a:rPr lang="zh-CN" altLang="en-US" sz="2000" dirty="0">
                <a:solidFill>
                  <a:srgbClr val="000000"/>
                </a:solidFill>
                <a:latin typeface="宋体" pitchFamily="2" charset="-122"/>
              </a:rPr>
              <a:t>万人口以上，在</a:t>
            </a:r>
            <a:r>
              <a:rPr lang="en-US" altLang="zh-CN" sz="2000" dirty="0">
                <a:solidFill>
                  <a:srgbClr val="000000"/>
                </a:solidFill>
                <a:latin typeface="宋体" pitchFamily="2" charset="-122"/>
              </a:rPr>
              <a:t>150</a:t>
            </a:r>
            <a:r>
              <a:rPr lang="zh-CN" altLang="en-US" sz="2000" dirty="0">
                <a:solidFill>
                  <a:srgbClr val="000000"/>
                </a:solidFill>
                <a:latin typeface="宋体" pitchFamily="2" charset="-122"/>
              </a:rPr>
              <a:t>英里或</a:t>
            </a:r>
            <a:r>
              <a:rPr lang="en-US" altLang="zh-CN" sz="2000" dirty="0">
                <a:solidFill>
                  <a:srgbClr val="000000"/>
                </a:solidFill>
                <a:latin typeface="宋体" pitchFamily="2" charset="-122"/>
              </a:rPr>
              <a:t>3</a:t>
            </a:r>
            <a:r>
              <a:rPr lang="zh-CN" altLang="en-US" sz="2000" dirty="0">
                <a:solidFill>
                  <a:srgbClr val="000000"/>
                </a:solidFill>
                <a:latin typeface="宋体" pitchFamily="2" charset="-122"/>
              </a:rPr>
              <a:t>小时汽车车程距离内，这个距离内的旅游者可以在</a:t>
            </a:r>
            <a:r>
              <a:rPr lang="en-US" altLang="zh-CN" sz="2000" dirty="0">
                <a:solidFill>
                  <a:srgbClr val="000000"/>
                </a:solidFill>
                <a:latin typeface="宋体" pitchFamily="2" charset="-122"/>
              </a:rPr>
              <a:t>1</a:t>
            </a:r>
            <a:r>
              <a:rPr lang="zh-CN" altLang="en-US" sz="2000" dirty="0">
                <a:solidFill>
                  <a:srgbClr val="000000"/>
                </a:solidFill>
                <a:latin typeface="宋体" pitchFamily="2" charset="-122"/>
              </a:rPr>
              <a:t>天时间内往返；</a:t>
            </a:r>
          </a:p>
          <a:p>
            <a:pPr marL="342900" indent="-342900">
              <a:lnSpc>
                <a:spcPct val="120000"/>
              </a:lnSpc>
            </a:pPr>
            <a:r>
              <a:rPr lang="zh-CN" altLang="en-US" sz="2000" dirty="0">
                <a:solidFill>
                  <a:srgbClr val="000000"/>
                </a:solidFill>
                <a:latin typeface="宋体" pitchFamily="2" charset="-122"/>
              </a:rPr>
              <a:t>二级客源市场之外以及流动人口属于三级客源市场，三级客源市场交通费用太高，不能过分依赖。</a:t>
            </a:r>
            <a:endParaRPr lang="zh-CN" altLang="en-US" sz="2000" dirty="0"/>
          </a:p>
          <a:p>
            <a:pPr marL="342900" indent="-342900"/>
            <a:endParaRPr lang="en-US" altLang="zh-CN" sz="2800" dirty="0"/>
          </a:p>
        </p:txBody>
      </p:sp>
    </p:spTree>
  </p:cSld>
  <p:clrMapOvr>
    <a:masterClrMapping/>
  </p:clrMapOvr>
  <p:transition>
    <p:random/>
    <p:sndAc>
      <p:stSnd>
        <p:snd r:embed="rId2" name="coin.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a:xfrm>
            <a:off x="571472" y="571480"/>
            <a:ext cx="8229600" cy="1143000"/>
          </a:xfrm>
        </p:spPr>
        <p:txBody>
          <a:bodyPr anchor="ctr">
            <a:normAutofit/>
          </a:bodyPr>
          <a:lstStyle/>
          <a:p>
            <a:pPr algn="ctr"/>
            <a:r>
              <a:rPr lang="zh-CN" altLang="en-US" sz="3600" dirty="0">
                <a:latin typeface="宋体" pitchFamily="2" charset="-122"/>
              </a:rPr>
              <a:t>第三节</a:t>
            </a:r>
            <a:r>
              <a:rPr lang="zh-CN" altLang="en-US" sz="3600" dirty="0"/>
              <a:t>  </a:t>
            </a:r>
            <a:r>
              <a:rPr lang="zh-CN" altLang="en-US" sz="3600" dirty="0">
                <a:latin typeface="宋体" pitchFamily="2" charset="-122"/>
              </a:rPr>
              <a:t>主题确定和产品创新管理</a:t>
            </a:r>
            <a:r>
              <a:rPr lang="zh-CN" altLang="en-US" sz="3600" dirty="0"/>
              <a:t> </a:t>
            </a:r>
          </a:p>
        </p:txBody>
      </p:sp>
      <p:sp>
        <p:nvSpPr>
          <p:cNvPr id="16387" name="Rectangle 3"/>
          <p:cNvSpPr>
            <a:spLocks noChangeArrowheads="1"/>
          </p:cNvSpPr>
          <p:nvPr/>
        </p:nvSpPr>
        <p:spPr bwMode="auto">
          <a:xfrm>
            <a:off x="714348" y="1714488"/>
            <a:ext cx="7696200" cy="3637919"/>
          </a:xfrm>
          <a:prstGeom prst="rect">
            <a:avLst/>
          </a:prstGeom>
          <a:noFill/>
          <a:ln w="12700" cap="sq">
            <a:noFill/>
            <a:miter lim="800000"/>
            <a:headEnd type="none" w="sm" len="sm"/>
            <a:tailEnd type="none" w="sm" len="sm"/>
          </a:ln>
          <a:effectLst/>
        </p:spPr>
        <p:txBody>
          <a:bodyPr>
            <a:spAutoFit/>
          </a:bodyPr>
          <a:lstStyle/>
          <a:p>
            <a:pPr>
              <a:lnSpc>
                <a:spcPct val="120000"/>
              </a:lnSpc>
            </a:pPr>
            <a:r>
              <a:rPr kumimoji="1" lang="zh-CN" altLang="en-US" sz="2400" b="1" dirty="0">
                <a:latin typeface="宋体" pitchFamily="2" charset="-122"/>
              </a:rPr>
              <a:t>一、主题选择</a:t>
            </a:r>
            <a:r>
              <a:rPr kumimoji="1" lang="zh-CN" altLang="en-US" sz="2400" dirty="0"/>
              <a:t> </a:t>
            </a:r>
          </a:p>
          <a:p>
            <a:pPr>
              <a:lnSpc>
                <a:spcPct val="120000"/>
              </a:lnSpc>
            </a:pPr>
            <a:r>
              <a:rPr kumimoji="1" lang="zh-CN" altLang="en-US" sz="2000" dirty="0">
                <a:latin typeface="宋体" pitchFamily="2" charset="-122"/>
              </a:rPr>
              <a:t>   </a:t>
            </a:r>
            <a:r>
              <a:rPr kumimoji="1" lang="zh-CN" altLang="en-US" sz="2000" dirty="0" smtClean="0">
                <a:latin typeface="宋体" pitchFamily="2" charset="-122"/>
              </a:rPr>
              <a:t> 主题</a:t>
            </a:r>
            <a:r>
              <a:rPr kumimoji="1" lang="zh-CN" altLang="en-US" sz="2000" dirty="0">
                <a:latin typeface="宋体" pitchFamily="2" charset="-122"/>
              </a:rPr>
              <a:t>是主题公园经营成败的关键。主题公园正朝着寓教于乐的方向发展。主题向自然，动植物，科普，教育扩展。目前最受欢迎的主题排名是：教育展览，珍禽异兽，植物园林，原野丛林，外国文化，历史陈列，河流历险，生活娱乐，水上乐园，动物表演与花卉展览。</a:t>
            </a:r>
          </a:p>
          <a:p>
            <a:pPr>
              <a:lnSpc>
                <a:spcPct val="120000"/>
              </a:lnSpc>
            </a:pPr>
            <a:r>
              <a:rPr kumimoji="1" lang="zh-CN" altLang="en-US" sz="2400" b="1" dirty="0">
                <a:latin typeface="宋体" pitchFamily="2" charset="-122"/>
              </a:rPr>
              <a:t>二、主题公园成败的关键因素</a:t>
            </a:r>
            <a:r>
              <a:rPr kumimoji="1" lang="zh-CN" altLang="en-US" sz="2400" dirty="0">
                <a:latin typeface="宋体" pitchFamily="2" charset="-122"/>
              </a:rPr>
              <a:t> </a:t>
            </a:r>
          </a:p>
          <a:p>
            <a:pPr>
              <a:lnSpc>
                <a:spcPct val="120000"/>
              </a:lnSpc>
            </a:pPr>
            <a:r>
              <a:rPr kumimoji="1" lang="zh-CN" altLang="en-US" sz="2400" dirty="0">
                <a:latin typeface="宋体" pitchFamily="2" charset="-122"/>
              </a:rPr>
              <a:t>   </a:t>
            </a:r>
            <a:r>
              <a:rPr kumimoji="1" lang="zh-CN" altLang="en-US" sz="2000" dirty="0" smtClean="0">
                <a:latin typeface="宋体" pitchFamily="2" charset="-122"/>
              </a:rPr>
              <a:t>影响</a:t>
            </a:r>
            <a:r>
              <a:rPr kumimoji="1" lang="zh-CN" altLang="en-US" sz="2000" dirty="0">
                <a:latin typeface="宋体" pitchFamily="2" charset="-122"/>
              </a:rPr>
              <a:t>主题公园成败的关键因素有：吸引人的设施，合理的价格，距离较近，家庭气氛，主题有特色等。 </a:t>
            </a:r>
            <a:r>
              <a:rPr kumimoji="1" lang="zh-CN" altLang="en-US" sz="2000" dirty="0"/>
              <a:t> </a:t>
            </a:r>
          </a:p>
        </p:txBody>
      </p:sp>
    </p:spTree>
  </p:cSld>
  <p:clrMapOvr>
    <a:masterClrMapping/>
  </p:clrMapOvr>
  <p:transition>
    <p:random/>
    <p:sndAc>
      <p:stSnd>
        <p:snd r:embed="rId2" name="coin.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571472" y="500042"/>
            <a:ext cx="7721600" cy="1143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altLang="zh-CN" sz="4000" b="1" i="0" u="none" strike="noStrike" kern="1200" cap="none" spc="0" normalizeH="0" baseline="0" noProof="0" dirty="0" smtClean="0">
                <a:ln>
                  <a:noFill/>
                </a:ln>
                <a:solidFill>
                  <a:schemeClr val="tx2"/>
                </a:solidFill>
                <a:effectLst/>
                <a:uLnTx/>
                <a:uFillTx/>
                <a:latin typeface="宋体" pitchFamily="2" charset="-122"/>
                <a:ea typeface="+mj-ea"/>
                <a:cs typeface="+mj-cs"/>
              </a:rPr>
              <a:t> </a:t>
            </a:r>
            <a:r>
              <a:rPr kumimoji="0" lang="zh-CN" altLang="en-US" sz="3600" i="0" u="none" strike="noStrike" kern="1200" cap="none" spc="0" normalizeH="0" baseline="0" noProof="0" dirty="0" smtClean="0">
                <a:ln>
                  <a:noFill/>
                </a:ln>
                <a:solidFill>
                  <a:schemeClr val="tx2"/>
                </a:solidFill>
                <a:effectLst/>
                <a:uLnTx/>
                <a:uFillTx/>
                <a:latin typeface="宋体" pitchFamily="2" charset="-122"/>
                <a:ea typeface="+mj-ea"/>
                <a:cs typeface="+mj-cs"/>
              </a:rPr>
              <a:t>迪斯尼的主题选择</a:t>
            </a:r>
            <a:endParaRPr kumimoji="0" lang="zh-CN" altLang="en-US" sz="3600" i="0" u="none" strike="noStrike" kern="1200" cap="none" spc="0" normalizeH="0" baseline="0" noProof="0" dirty="0">
              <a:ln>
                <a:noFill/>
              </a:ln>
              <a:solidFill>
                <a:schemeClr val="tx2"/>
              </a:solidFill>
              <a:effectLst/>
              <a:uLnTx/>
              <a:uFillTx/>
              <a:latin typeface="+mj-lt"/>
              <a:ea typeface="+mj-ea"/>
              <a:cs typeface="+mj-cs"/>
            </a:endParaRPr>
          </a:p>
        </p:txBody>
      </p:sp>
      <p:grpSp>
        <p:nvGrpSpPr>
          <p:cNvPr id="3" name="Group 77"/>
          <p:cNvGrpSpPr>
            <a:grpSpLocks/>
          </p:cNvGrpSpPr>
          <p:nvPr/>
        </p:nvGrpSpPr>
        <p:grpSpPr bwMode="auto">
          <a:xfrm>
            <a:off x="723928" y="1285859"/>
            <a:ext cx="7848600" cy="4786347"/>
            <a:chOff x="0" y="0"/>
            <a:chExt cx="3208" cy="4416"/>
          </a:xfrm>
        </p:grpSpPr>
        <p:grpSp>
          <p:nvGrpSpPr>
            <p:cNvPr id="4" name="Group 30"/>
            <p:cNvGrpSpPr>
              <a:grpSpLocks/>
            </p:cNvGrpSpPr>
            <p:nvPr/>
          </p:nvGrpSpPr>
          <p:grpSpPr bwMode="auto">
            <a:xfrm>
              <a:off x="0" y="0"/>
              <a:ext cx="298" cy="768"/>
              <a:chOff x="0" y="0"/>
              <a:chExt cx="298" cy="768"/>
            </a:xfrm>
          </p:grpSpPr>
          <p:sp>
            <p:nvSpPr>
              <p:cNvPr id="74" name="Rectangle 5"/>
              <p:cNvSpPr>
                <a:spLocks noChangeArrowheads="1"/>
              </p:cNvSpPr>
              <p:nvPr/>
            </p:nvSpPr>
            <p:spPr bwMode="auto">
              <a:xfrm>
                <a:off x="0" y="0"/>
                <a:ext cx="298" cy="768"/>
              </a:xfrm>
              <a:prstGeom prst="rect">
                <a:avLst/>
              </a:prstGeom>
              <a:noFill/>
              <a:ln w="12700" cap="sq">
                <a:noFill/>
                <a:miter lim="800000"/>
                <a:headEnd type="none" w="sm" len="sm"/>
                <a:tailEnd type="none" w="sm" len="sm"/>
              </a:ln>
              <a:effectLst/>
            </p:spPr>
            <p:txBody>
              <a:bodyPr/>
              <a:lstStyle/>
              <a:p>
                <a:pPr indent="266700" algn="ctr"/>
                <a:r>
                  <a:rPr kumimoji="1" lang="en-US" altLang="zh-CN" sz="1200"/>
                  <a:t> </a:t>
                </a:r>
              </a:p>
              <a:p>
                <a:pPr indent="266700" algn="ctr" eaLnBrk="0" hangingPunct="0"/>
                <a:r>
                  <a:rPr kumimoji="1" lang="en-US" altLang="zh-CN" sz="1200"/>
                  <a:t> </a:t>
                </a:r>
              </a:p>
              <a:p>
                <a:pPr indent="266700" algn="ctr" eaLnBrk="0" hangingPunct="0"/>
                <a:r>
                  <a:rPr kumimoji="1" lang="en-US" altLang="zh-CN" sz="1200"/>
                  <a:t> </a:t>
                </a:r>
              </a:p>
              <a:p>
                <a:pPr indent="266700" algn="ctr" eaLnBrk="0" hangingPunct="0"/>
                <a:endParaRPr kumimoji="1" lang="en-US" altLang="zh-CN" sz="1200"/>
              </a:p>
            </p:txBody>
          </p:sp>
          <p:sp>
            <p:nvSpPr>
              <p:cNvPr id="75" name="Rectangle 29"/>
              <p:cNvSpPr>
                <a:spLocks noChangeArrowheads="1"/>
              </p:cNvSpPr>
              <p:nvPr/>
            </p:nvSpPr>
            <p:spPr bwMode="auto">
              <a:xfrm>
                <a:off x="0" y="0"/>
                <a:ext cx="298" cy="768"/>
              </a:xfrm>
              <a:prstGeom prst="rect">
                <a:avLst/>
              </a:prstGeom>
              <a:noFill/>
              <a:ln w="7" cap="sq">
                <a:solidFill>
                  <a:srgbClr val="A0A0A0"/>
                </a:solidFill>
                <a:miter lim="800000"/>
                <a:headEnd type="none" w="sm" len="sm"/>
                <a:tailEnd type="none" w="sm" len="sm"/>
              </a:ln>
              <a:effectLst/>
            </p:spPr>
            <p:txBody>
              <a:bodyPr wrap="none"/>
              <a:lstStyle/>
              <a:p>
                <a:pPr algn="ctr"/>
                <a:endParaRPr lang="zh-CN" altLang="en-US" sz="1200"/>
              </a:p>
            </p:txBody>
          </p:sp>
        </p:grpSp>
        <p:grpSp>
          <p:nvGrpSpPr>
            <p:cNvPr id="5" name="Group 32"/>
            <p:cNvGrpSpPr>
              <a:grpSpLocks/>
            </p:cNvGrpSpPr>
            <p:nvPr/>
          </p:nvGrpSpPr>
          <p:grpSpPr bwMode="auto">
            <a:xfrm>
              <a:off x="288" y="0"/>
              <a:ext cx="589" cy="989"/>
              <a:chOff x="288" y="0"/>
              <a:chExt cx="589" cy="989"/>
            </a:xfrm>
          </p:grpSpPr>
          <p:sp>
            <p:nvSpPr>
              <p:cNvPr id="72" name="Rectangle 6"/>
              <p:cNvSpPr>
                <a:spLocks noChangeArrowheads="1"/>
              </p:cNvSpPr>
              <p:nvPr/>
            </p:nvSpPr>
            <p:spPr bwMode="auto">
              <a:xfrm>
                <a:off x="288" y="221"/>
                <a:ext cx="579" cy="768"/>
              </a:xfrm>
              <a:prstGeom prst="rect">
                <a:avLst/>
              </a:prstGeom>
              <a:noFill/>
              <a:ln w="12700" cap="sq">
                <a:noFill/>
                <a:miter lim="800000"/>
                <a:headEnd type="none" w="sm" len="sm"/>
                <a:tailEnd type="none" w="sm" len="sm"/>
              </a:ln>
              <a:effectLst/>
            </p:spPr>
            <p:txBody>
              <a:bodyPr anchor="b"/>
              <a:lstStyle/>
              <a:p>
                <a:pPr algn="ctr"/>
                <a:r>
                  <a:rPr kumimoji="1" lang="zh-CN" altLang="en-US" sz="1200" b="1" dirty="0"/>
                  <a:t>美国</a:t>
                </a:r>
                <a:r>
                  <a:rPr kumimoji="1" lang="zh-CN" altLang="en-US" sz="1200" b="1" dirty="0" smtClean="0"/>
                  <a:t>加州洛杉矶</a:t>
                </a:r>
                <a:endParaRPr kumimoji="1" lang="en-US" altLang="zh-CN" sz="1200" b="1" dirty="0" smtClean="0"/>
              </a:p>
              <a:p>
                <a:pPr algn="ctr"/>
                <a:r>
                  <a:rPr kumimoji="1" lang="zh-CN" altLang="en-US" sz="1200" b="1" dirty="0" smtClean="0"/>
                  <a:t>迪斯尼</a:t>
                </a:r>
                <a:r>
                  <a:rPr kumimoji="1" lang="zh-CN" altLang="en-US" sz="1200" b="1" dirty="0"/>
                  <a:t>乐园</a:t>
                </a:r>
              </a:p>
              <a:p>
                <a:pPr indent="266700" algn="ctr" eaLnBrk="0" hangingPunct="0"/>
                <a:r>
                  <a:rPr kumimoji="1" lang="zh-CN" altLang="en-US" sz="1200" dirty="0"/>
                  <a:t> </a:t>
                </a:r>
              </a:p>
              <a:p>
                <a:pPr indent="266700" algn="ctr" eaLnBrk="0" hangingPunct="0"/>
                <a:endParaRPr kumimoji="1" lang="en-US" altLang="zh-CN" sz="1200" dirty="0"/>
              </a:p>
            </p:txBody>
          </p:sp>
          <p:sp>
            <p:nvSpPr>
              <p:cNvPr id="73" name="Rectangle 31"/>
              <p:cNvSpPr>
                <a:spLocks noChangeArrowheads="1"/>
              </p:cNvSpPr>
              <p:nvPr/>
            </p:nvSpPr>
            <p:spPr bwMode="auto">
              <a:xfrm>
                <a:off x="298" y="0"/>
                <a:ext cx="579" cy="768"/>
              </a:xfrm>
              <a:prstGeom prst="rect">
                <a:avLst/>
              </a:prstGeom>
              <a:noFill/>
              <a:ln w="7" cap="sq">
                <a:solidFill>
                  <a:srgbClr val="A0A0A0"/>
                </a:solidFill>
                <a:miter lim="800000"/>
                <a:headEnd type="none" w="sm" len="sm"/>
                <a:tailEnd type="none" w="sm" len="sm"/>
              </a:ln>
              <a:effectLst/>
            </p:spPr>
            <p:txBody>
              <a:bodyPr wrap="none" anchor="ctr"/>
              <a:lstStyle/>
              <a:p>
                <a:pPr algn="ctr"/>
                <a:endParaRPr lang="zh-CN" altLang="en-US" sz="1200"/>
              </a:p>
            </p:txBody>
          </p:sp>
        </p:grpSp>
        <p:grpSp>
          <p:nvGrpSpPr>
            <p:cNvPr id="6" name="Group 34"/>
            <p:cNvGrpSpPr>
              <a:grpSpLocks/>
            </p:cNvGrpSpPr>
            <p:nvPr/>
          </p:nvGrpSpPr>
          <p:grpSpPr bwMode="auto">
            <a:xfrm>
              <a:off x="872" y="0"/>
              <a:ext cx="584" cy="768"/>
              <a:chOff x="872" y="0"/>
              <a:chExt cx="584" cy="768"/>
            </a:xfrm>
          </p:grpSpPr>
          <p:sp>
            <p:nvSpPr>
              <p:cNvPr id="70" name="Rectangle 7"/>
              <p:cNvSpPr>
                <a:spLocks noChangeArrowheads="1"/>
              </p:cNvSpPr>
              <p:nvPr/>
            </p:nvSpPr>
            <p:spPr bwMode="auto">
              <a:xfrm>
                <a:off x="872" y="0"/>
                <a:ext cx="584" cy="768"/>
              </a:xfrm>
              <a:prstGeom prst="rect">
                <a:avLst/>
              </a:prstGeom>
              <a:noFill/>
              <a:ln w="12700" cap="sq">
                <a:noFill/>
                <a:miter lim="800000"/>
                <a:headEnd type="none" w="sm" len="sm"/>
                <a:tailEnd type="none" w="sm" len="sm"/>
              </a:ln>
              <a:effectLst/>
            </p:spPr>
            <p:txBody>
              <a:bodyPr anchor="t"/>
              <a:lstStyle/>
              <a:p>
                <a:pPr algn="ctr"/>
                <a:endParaRPr kumimoji="1" lang="en-US" altLang="zh-CN" sz="1200" dirty="0" smtClean="0"/>
              </a:p>
              <a:p>
                <a:pPr algn="ctr"/>
                <a:r>
                  <a:rPr kumimoji="1" lang="zh-CN" altLang="en-US" sz="1200" b="1" dirty="0" smtClean="0"/>
                  <a:t>美国</a:t>
                </a:r>
                <a:r>
                  <a:rPr kumimoji="1" lang="zh-CN" altLang="en-US" sz="1200" b="1" dirty="0"/>
                  <a:t>佛罗里达州奥兰多迪斯尼世界</a:t>
                </a:r>
              </a:p>
              <a:p>
                <a:pPr indent="266700" algn="ctr" eaLnBrk="0" hangingPunct="0"/>
                <a:r>
                  <a:rPr kumimoji="1" lang="zh-CN" altLang="en-US" sz="1200" dirty="0"/>
                  <a:t> </a:t>
                </a:r>
              </a:p>
              <a:p>
                <a:pPr indent="266700" algn="ctr" eaLnBrk="0" hangingPunct="0"/>
                <a:endParaRPr kumimoji="1" lang="en-US" altLang="zh-CN" sz="1200" dirty="0"/>
              </a:p>
            </p:txBody>
          </p:sp>
          <p:sp>
            <p:nvSpPr>
              <p:cNvPr id="71" name="Rectangle 33"/>
              <p:cNvSpPr>
                <a:spLocks noChangeArrowheads="1"/>
              </p:cNvSpPr>
              <p:nvPr/>
            </p:nvSpPr>
            <p:spPr bwMode="auto">
              <a:xfrm>
                <a:off x="877" y="0"/>
                <a:ext cx="569" cy="768"/>
              </a:xfrm>
              <a:prstGeom prst="rect">
                <a:avLst/>
              </a:prstGeom>
              <a:noFill/>
              <a:ln w="7" cap="sq">
                <a:solidFill>
                  <a:srgbClr val="A0A0A0"/>
                </a:solidFill>
                <a:miter lim="800000"/>
                <a:headEnd type="none" w="sm" len="sm"/>
                <a:tailEnd type="none" w="sm" len="sm"/>
              </a:ln>
              <a:effectLst/>
            </p:spPr>
            <p:txBody>
              <a:bodyPr wrap="none"/>
              <a:lstStyle/>
              <a:p>
                <a:pPr algn="ctr"/>
                <a:endParaRPr lang="zh-CN" altLang="en-US" sz="1200"/>
              </a:p>
            </p:txBody>
          </p:sp>
        </p:grpSp>
        <p:grpSp>
          <p:nvGrpSpPr>
            <p:cNvPr id="7" name="Group 36"/>
            <p:cNvGrpSpPr>
              <a:grpSpLocks/>
            </p:cNvGrpSpPr>
            <p:nvPr/>
          </p:nvGrpSpPr>
          <p:grpSpPr bwMode="auto">
            <a:xfrm>
              <a:off x="1446" y="0"/>
              <a:ext cx="569" cy="834"/>
              <a:chOff x="1446" y="0"/>
              <a:chExt cx="569" cy="834"/>
            </a:xfrm>
          </p:grpSpPr>
          <p:sp>
            <p:nvSpPr>
              <p:cNvPr id="68" name="Rectangle 8"/>
              <p:cNvSpPr>
                <a:spLocks noChangeArrowheads="1"/>
              </p:cNvSpPr>
              <p:nvPr/>
            </p:nvSpPr>
            <p:spPr bwMode="auto">
              <a:xfrm>
                <a:off x="1446" y="66"/>
                <a:ext cx="569" cy="768"/>
              </a:xfrm>
              <a:prstGeom prst="rect">
                <a:avLst/>
              </a:prstGeom>
              <a:noFill/>
              <a:ln w="12700" cap="sq">
                <a:noFill/>
                <a:miter lim="800000"/>
                <a:headEnd type="none" w="sm" len="sm"/>
                <a:tailEnd type="none" w="sm" len="sm"/>
              </a:ln>
              <a:effectLst/>
            </p:spPr>
            <p:txBody>
              <a:bodyPr anchor="ctr"/>
              <a:lstStyle/>
              <a:p>
                <a:pPr algn="ctr"/>
                <a:r>
                  <a:rPr kumimoji="1" lang="zh-CN" altLang="en-US" sz="1200" b="1" dirty="0"/>
                  <a:t>东京迪斯尼乐园</a:t>
                </a:r>
              </a:p>
              <a:p>
                <a:pPr algn="ctr" eaLnBrk="0" hangingPunct="0"/>
                <a:endParaRPr kumimoji="1" lang="en-US" altLang="zh-CN" sz="1200" dirty="0"/>
              </a:p>
            </p:txBody>
          </p:sp>
          <p:sp>
            <p:nvSpPr>
              <p:cNvPr id="69" name="Rectangle 35"/>
              <p:cNvSpPr>
                <a:spLocks noChangeArrowheads="1"/>
              </p:cNvSpPr>
              <p:nvPr/>
            </p:nvSpPr>
            <p:spPr bwMode="auto">
              <a:xfrm>
                <a:off x="1446" y="0"/>
                <a:ext cx="569" cy="768"/>
              </a:xfrm>
              <a:prstGeom prst="rect">
                <a:avLst/>
              </a:prstGeom>
              <a:noFill/>
              <a:ln w="7" cap="sq">
                <a:solidFill>
                  <a:srgbClr val="A0A0A0"/>
                </a:solidFill>
                <a:miter lim="800000"/>
                <a:headEnd type="none" w="sm" len="sm"/>
                <a:tailEnd type="none" w="sm" len="sm"/>
              </a:ln>
              <a:effectLst/>
            </p:spPr>
            <p:txBody>
              <a:bodyPr wrap="none"/>
              <a:lstStyle/>
              <a:p>
                <a:pPr algn="ctr"/>
                <a:endParaRPr lang="zh-CN" altLang="en-US" sz="1200"/>
              </a:p>
            </p:txBody>
          </p:sp>
        </p:grpSp>
        <p:grpSp>
          <p:nvGrpSpPr>
            <p:cNvPr id="8" name="Group 38"/>
            <p:cNvGrpSpPr>
              <a:grpSpLocks/>
            </p:cNvGrpSpPr>
            <p:nvPr/>
          </p:nvGrpSpPr>
          <p:grpSpPr bwMode="auto">
            <a:xfrm>
              <a:off x="2015" y="0"/>
              <a:ext cx="616" cy="768"/>
              <a:chOff x="2015" y="0"/>
              <a:chExt cx="616" cy="768"/>
            </a:xfrm>
          </p:grpSpPr>
          <p:sp>
            <p:nvSpPr>
              <p:cNvPr id="66" name="Rectangle 9"/>
              <p:cNvSpPr>
                <a:spLocks noChangeArrowheads="1"/>
              </p:cNvSpPr>
              <p:nvPr/>
            </p:nvSpPr>
            <p:spPr bwMode="auto">
              <a:xfrm>
                <a:off x="2015" y="0"/>
                <a:ext cx="616" cy="768"/>
              </a:xfrm>
              <a:prstGeom prst="rect">
                <a:avLst/>
              </a:prstGeom>
              <a:noFill/>
              <a:ln w="12700" cap="sq">
                <a:noFill/>
                <a:miter lim="800000"/>
                <a:headEnd type="none" w="sm" len="sm"/>
                <a:tailEnd type="none" w="sm" len="sm"/>
              </a:ln>
              <a:effectLst/>
            </p:spPr>
            <p:txBody>
              <a:bodyPr anchor="ctr"/>
              <a:lstStyle/>
              <a:p>
                <a:pPr algn="ctr"/>
                <a:endParaRPr kumimoji="1" lang="en-US" altLang="zh-CN" sz="1200" dirty="0" smtClean="0"/>
              </a:p>
              <a:p>
                <a:pPr algn="ctr"/>
                <a:r>
                  <a:rPr kumimoji="1" lang="zh-CN" altLang="en-US" sz="1200" b="1" dirty="0" smtClean="0"/>
                  <a:t>巴黎迪斯尼乐园</a:t>
                </a:r>
                <a:endParaRPr kumimoji="1" lang="zh-CN" altLang="en-US" sz="1200" b="1" dirty="0"/>
              </a:p>
              <a:p>
                <a:pPr algn="ctr" eaLnBrk="0" hangingPunct="0"/>
                <a:endParaRPr kumimoji="1" lang="en-US" altLang="zh-CN" sz="1200" dirty="0"/>
              </a:p>
            </p:txBody>
          </p:sp>
          <p:sp>
            <p:nvSpPr>
              <p:cNvPr id="67" name="Rectangle 37"/>
              <p:cNvSpPr>
                <a:spLocks noChangeArrowheads="1"/>
              </p:cNvSpPr>
              <p:nvPr/>
            </p:nvSpPr>
            <p:spPr bwMode="auto">
              <a:xfrm>
                <a:off x="2015" y="0"/>
                <a:ext cx="616" cy="768"/>
              </a:xfrm>
              <a:prstGeom prst="rect">
                <a:avLst/>
              </a:prstGeom>
              <a:noFill/>
              <a:ln w="7" cap="sq">
                <a:solidFill>
                  <a:srgbClr val="A0A0A0"/>
                </a:solidFill>
                <a:miter lim="800000"/>
                <a:headEnd type="none" w="sm" len="sm"/>
                <a:tailEnd type="none" w="sm" len="sm"/>
              </a:ln>
              <a:effectLst/>
            </p:spPr>
            <p:txBody>
              <a:bodyPr wrap="none"/>
              <a:lstStyle/>
              <a:p>
                <a:pPr algn="ctr"/>
                <a:endParaRPr lang="zh-CN" altLang="en-US" sz="1200"/>
              </a:p>
            </p:txBody>
          </p:sp>
        </p:grpSp>
        <p:grpSp>
          <p:nvGrpSpPr>
            <p:cNvPr id="9" name="Group 40"/>
            <p:cNvGrpSpPr>
              <a:grpSpLocks/>
            </p:cNvGrpSpPr>
            <p:nvPr/>
          </p:nvGrpSpPr>
          <p:grpSpPr bwMode="auto">
            <a:xfrm>
              <a:off x="2631" y="0"/>
              <a:ext cx="577" cy="768"/>
              <a:chOff x="2631" y="0"/>
              <a:chExt cx="577" cy="768"/>
            </a:xfrm>
          </p:grpSpPr>
          <p:sp>
            <p:nvSpPr>
              <p:cNvPr id="64" name="Rectangle 10"/>
              <p:cNvSpPr>
                <a:spLocks noChangeArrowheads="1"/>
              </p:cNvSpPr>
              <p:nvPr/>
            </p:nvSpPr>
            <p:spPr bwMode="auto">
              <a:xfrm>
                <a:off x="2631" y="0"/>
                <a:ext cx="577" cy="768"/>
              </a:xfrm>
              <a:prstGeom prst="rect">
                <a:avLst/>
              </a:prstGeom>
              <a:noFill/>
              <a:ln w="12700" cap="sq">
                <a:noFill/>
                <a:miter lim="800000"/>
                <a:headEnd type="none" w="sm" len="sm"/>
                <a:tailEnd type="none" w="sm" len="sm"/>
              </a:ln>
              <a:effectLst/>
            </p:spPr>
            <p:txBody>
              <a:bodyPr anchor="ctr"/>
              <a:lstStyle/>
              <a:p>
                <a:pPr algn="ctr"/>
                <a:endParaRPr kumimoji="1" lang="en-US" altLang="zh-CN" sz="1200" dirty="0" smtClean="0"/>
              </a:p>
              <a:p>
                <a:pPr algn="ctr"/>
                <a:r>
                  <a:rPr kumimoji="1" lang="zh-CN" altLang="en-US" sz="1200" b="1" dirty="0" smtClean="0"/>
                  <a:t>香港迪斯尼乐园</a:t>
                </a:r>
                <a:endParaRPr kumimoji="1" lang="zh-CN" altLang="en-US" sz="1200" b="1" dirty="0"/>
              </a:p>
              <a:p>
                <a:pPr algn="ctr" eaLnBrk="0" hangingPunct="0"/>
                <a:endParaRPr kumimoji="1" lang="en-US" altLang="zh-CN" sz="1200" dirty="0"/>
              </a:p>
            </p:txBody>
          </p:sp>
          <p:sp>
            <p:nvSpPr>
              <p:cNvPr id="65" name="Rectangle 39"/>
              <p:cNvSpPr>
                <a:spLocks noChangeArrowheads="1"/>
              </p:cNvSpPr>
              <p:nvPr/>
            </p:nvSpPr>
            <p:spPr bwMode="auto">
              <a:xfrm>
                <a:off x="2631" y="0"/>
                <a:ext cx="577" cy="768"/>
              </a:xfrm>
              <a:prstGeom prst="rect">
                <a:avLst/>
              </a:prstGeom>
              <a:noFill/>
              <a:ln w="7" cap="sq">
                <a:solidFill>
                  <a:srgbClr val="A0A0A0"/>
                </a:solidFill>
                <a:miter lim="800000"/>
                <a:headEnd type="none" w="sm" len="sm"/>
                <a:tailEnd type="none" w="sm" len="sm"/>
              </a:ln>
              <a:effectLst/>
            </p:spPr>
            <p:txBody>
              <a:bodyPr wrap="none"/>
              <a:lstStyle/>
              <a:p>
                <a:pPr algn="ctr"/>
                <a:endParaRPr lang="zh-CN" altLang="en-US" sz="1200"/>
              </a:p>
            </p:txBody>
          </p:sp>
        </p:grpSp>
        <p:grpSp>
          <p:nvGrpSpPr>
            <p:cNvPr id="10" name="Group 42"/>
            <p:cNvGrpSpPr>
              <a:grpSpLocks/>
            </p:cNvGrpSpPr>
            <p:nvPr/>
          </p:nvGrpSpPr>
          <p:grpSpPr bwMode="auto">
            <a:xfrm>
              <a:off x="0" y="768"/>
              <a:ext cx="298" cy="480"/>
              <a:chOff x="0" y="768"/>
              <a:chExt cx="298" cy="480"/>
            </a:xfrm>
          </p:grpSpPr>
          <p:sp>
            <p:nvSpPr>
              <p:cNvPr id="62" name="Rectangle 11"/>
              <p:cNvSpPr>
                <a:spLocks noChangeArrowheads="1"/>
              </p:cNvSpPr>
              <p:nvPr/>
            </p:nvSpPr>
            <p:spPr bwMode="auto">
              <a:xfrm>
                <a:off x="0" y="768"/>
                <a:ext cx="298" cy="480"/>
              </a:xfrm>
              <a:prstGeom prst="rect">
                <a:avLst/>
              </a:prstGeom>
              <a:noFill/>
              <a:ln w="12700" cap="sq">
                <a:noFill/>
                <a:miter lim="800000"/>
                <a:headEnd type="none" w="sm" len="sm"/>
                <a:tailEnd type="none" w="sm" len="sm"/>
              </a:ln>
              <a:effectLst/>
            </p:spPr>
            <p:txBody>
              <a:bodyPr anchor="ctr"/>
              <a:lstStyle/>
              <a:p>
                <a:pPr algn="ctr"/>
                <a:endParaRPr kumimoji="1" lang="en-US" altLang="zh-CN" sz="1200" dirty="0" smtClean="0"/>
              </a:p>
              <a:p>
                <a:pPr algn="ctr"/>
                <a:r>
                  <a:rPr kumimoji="1" lang="zh-CN" altLang="en-US" sz="1200" b="1" dirty="0" smtClean="0"/>
                  <a:t>面积</a:t>
                </a:r>
                <a:endParaRPr kumimoji="1" lang="zh-CN" altLang="en-US" sz="1200" b="1" dirty="0"/>
              </a:p>
              <a:p>
                <a:pPr algn="ctr" eaLnBrk="0" hangingPunct="0"/>
                <a:endParaRPr kumimoji="1" lang="en-US" altLang="zh-CN" sz="1200" b="1" dirty="0"/>
              </a:p>
            </p:txBody>
          </p:sp>
          <p:sp>
            <p:nvSpPr>
              <p:cNvPr id="63" name="Rectangle 41"/>
              <p:cNvSpPr>
                <a:spLocks noChangeArrowheads="1"/>
              </p:cNvSpPr>
              <p:nvPr/>
            </p:nvSpPr>
            <p:spPr bwMode="auto">
              <a:xfrm>
                <a:off x="0" y="768"/>
                <a:ext cx="298" cy="480"/>
              </a:xfrm>
              <a:prstGeom prst="rect">
                <a:avLst/>
              </a:prstGeom>
              <a:noFill/>
              <a:ln w="7" cap="sq">
                <a:solidFill>
                  <a:srgbClr val="A0A0A0"/>
                </a:solidFill>
                <a:miter lim="800000"/>
                <a:headEnd type="none" w="sm" len="sm"/>
                <a:tailEnd type="none" w="sm" len="sm"/>
              </a:ln>
              <a:effectLst/>
            </p:spPr>
            <p:txBody>
              <a:bodyPr wrap="none"/>
              <a:lstStyle/>
              <a:p>
                <a:pPr algn="ctr"/>
                <a:endParaRPr lang="zh-CN" altLang="en-US" sz="1200"/>
              </a:p>
            </p:txBody>
          </p:sp>
        </p:grpSp>
        <p:grpSp>
          <p:nvGrpSpPr>
            <p:cNvPr id="11" name="Group 44"/>
            <p:cNvGrpSpPr>
              <a:grpSpLocks/>
            </p:cNvGrpSpPr>
            <p:nvPr/>
          </p:nvGrpSpPr>
          <p:grpSpPr bwMode="auto">
            <a:xfrm>
              <a:off x="298" y="768"/>
              <a:ext cx="579" cy="480"/>
              <a:chOff x="298" y="768"/>
              <a:chExt cx="579" cy="480"/>
            </a:xfrm>
          </p:grpSpPr>
          <p:sp>
            <p:nvSpPr>
              <p:cNvPr id="60" name="Rectangle 12"/>
              <p:cNvSpPr>
                <a:spLocks noChangeArrowheads="1"/>
              </p:cNvSpPr>
              <p:nvPr/>
            </p:nvSpPr>
            <p:spPr bwMode="auto">
              <a:xfrm>
                <a:off x="298" y="768"/>
                <a:ext cx="579" cy="480"/>
              </a:xfrm>
              <a:prstGeom prst="rect">
                <a:avLst/>
              </a:prstGeom>
              <a:noFill/>
              <a:ln w="12700" cap="sq">
                <a:noFill/>
                <a:miter lim="800000"/>
                <a:headEnd type="none" w="sm" len="sm"/>
                <a:tailEnd type="none" w="sm" len="sm"/>
              </a:ln>
              <a:effectLst/>
            </p:spPr>
            <p:txBody>
              <a:bodyPr anchor="ctr"/>
              <a:lstStyle/>
              <a:p>
                <a:pPr algn="ctr"/>
                <a:endParaRPr kumimoji="1" lang="en-US" altLang="zh-CN" sz="1200" dirty="0" smtClean="0"/>
              </a:p>
              <a:p>
                <a:pPr algn="ctr"/>
                <a:r>
                  <a:rPr kumimoji="1" lang="en-US" altLang="zh-CN" sz="1200" dirty="0" smtClean="0"/>
                  <a:t>72.84</a:t>
                </a:r>
                <a:r>
                  <a:rPr kumimoji="1" lang="zh-CN" altLang="en-US" sz="1200" dirty="0"/>
                  <a:t>公顷</a:t>
                </a:r>
              </a:p>
              <a:p>
                <a:pPr algn="ctr" eaLnBrk="0" hangingPunct="0"/>
                <a:endParaRPr kumimoji="1" lang="en-US" altLang="zh-CN" sz="1200" dirty="0"/>
              </a:p>
            </p:txBody>
          </p:sp>
          <p:sp>
            <p:nvSpPr>
              <p:cNvPr id="61" name="Rectangle 43"/>
              <p:cNvSpPr>
                <a:spLocks noChangeArrowheads="1"/>
              </p:cNvSpPr>
              <p:nvPr/>
            </p:nvSpPr>
            <p:spPr bwMode="auto">
              <a:xfrm>
                <a:off x="298" y="768"/>
                <a:ext cx="579" cy="480"/>
              </a:xfrm>
              <a:prstGeom prst="rect">
                <a:avLst/>
              </a:prstGeom>
              <a:noFill/>
              <a:ln w="7" cap="sq">
                <a:solidFill>
                  <a:srgbClr val="A0A0A0"/>
                </a:solidFill>
                <a:miter lim="800000"/>
                <a:headEnd type="none" w="sm" len="sm"/>
                <a:tailEnd type="none" w="sm" len="sm"/>
              </a:ln>
              <a:effectLst/>
            </p:spPr>
            <p:txBody>
              <a:bodyPr wrap="none"/>
              <a:lstStyle/>
              <a:p>
                <a:pPr algn="ctr"/>
                <a:endParaRPr lang="zh-CN" altLang="en-US" sz="1200"/>
              </a:p>
            </p:txBody>
          </p:sp>
        </p:grpSp>
        <p:sp>
          <p:nvSpPr>
            <p:cNvPr id="58" name="Rectangle 13"/>
            <p:cNvSpPr>
              <a:spLocks noChangeArrowheads="1"/>
            </p:cNvSpPr>
            <p:nvPr/>
          </p:nvSpPr>
          <p:spPr bwMode="auto">
            <a:xfrm>
              <a:off x="877" y="768"/>
              <a:ext cx="569" cy="480"/>
            </a:xfrm>
            <a:prstGeom prst="rect">
              <a:avLst/>
            </a:prstGeom>
            <a:noFill/>
            <a:ln w="12700" cap="sq">
              <a:noFill/>
              <a:miter lim="800000"/>
              <a:headEnd type="none" w="sm" len="sm"/>
              <a:tailEnd type="none" w="sm" len="sm"/>
            </a:ln>
            <a:effectLst/>
          </p:spPr>
          <p:txBody>
            <a:bodyPr/>
            <a:lstStyle/>
            <a:p>
              <a:pPr algn="ctr"/>
              <a:endParaRPr kumimoji="1" lang="en-US" altLang="zh-CN" sz="1200" dirty="0" smtClean="0"/>
            </a:p>
            <a:p>
              <a:pPr algn="ctr"/>
              <a:r>
                <a:rPr kumimoji="1" lang="en-US" altLang="zh-CN" sz="1200" dirty="0" smtClean="0"/>
                <a:t>12432</a:t>
              </a:r>
              <a:r>
                <a:rPr kumimoji="1" lang="zh-CN" altLang="en-US" sz="1200" dirty="0"/>
                <a:t>公顷</a:t>
              </a:r>
            </a:p>
            <a:p>
              <a:pPr algn="ctr" eaLnBrk="0" hangingPunct="0"/>
              <a:endParaRPr kumimoji="1" lang="en-US" altLang="zh-CN" sz="1200" dirty="0"/>
            </a:p>
          </p:txBody>
        </p:sp>
        <p:grpSp>
          <p:nvGrpSpPr>
            <p:cNvPr id="13" name="Group 48"/>
            <p:cNvGrpSpPr>
              <a:grpSpLocks/>
            </p:cNvGrpSpPr>
            <p:nvPr/>
          </p:nvGrpSpPr>
          <p:grpSpPr bwMode="auto">
            <a:xfrm>
              <a:off x="1446" y="768"/>
              <a:ext cx="569" cy="480"/>
              <a:chOff x="1446" y="768"/>
              <a:chExt cx="569" cy="480"/>
            </a:xfrm>
          </p:grpSpPr>
          <p:sp>
            <p:nvSpPr>
              <p:cNvPr id="56" name="Rectangle 14"/>
              <p:cNvSpPr>
                <a:spLocks noChangeArrowheads="1"/>
              </p:cNvSpPr>
              <p:nvPr/>
            </p:nvSpPr>
            <p:spPr bwMode="auto">
              <a:xfrm>
                <a:off x="1446" y="768"/>
                <a:ext cx="569" cy="480"/>
              </a:xfrm>
              <a:prstGeom prst="rect">
                <a:avLst/>
              </a:prstGeom>
              <a:noFill/>
              <a:ln w="12700" cap="sq">
                <a:noFill/>
                <a:miter lim="800000"/>
                <a:headEnd type="none" w="sm" len="sm"/>
                <a:tailEnd type="none" w="sm" len="sm"/>
              </a:ln>
              <a:effectLst/>
            </p:spPr>
            <p:txBody>
              <a:bodyPr/>
              <a:lstStyle/>
              <a:p>
                <a:pPr algn="ctr"/>
                <a:endParaRPr kumimoji="1" lang="en-US" altLang="zh-CN" sz="1200" dirty="0" smtClean="0"/>
              </a:p>
              <a:p>
                <a:pPr algn="ctr"/>
                <a:r>
                  <a:rPr kumimoji="1" lang="en-US" altLang="zh-CN" sz="1200" dirty="0" smtClean="0"/>
                  <a:t>46.2l</a:t>
                </a:r>
                <a:r>
                  <a:rPr kumimoji="1" lang="zh-CN" altLang="en-US" sz="1200" dirty="0"/>
                  <a:t>公顷</a:t>
                </a:r>
              </a:p>
              <a:p>
                <a:pPr algn="ctr" eaLnBrk="0" hangingPunct="0"/>
                <a:endParaRPr kumimoji="1" lang="en-US" altLang="zh-CN" sz="1200" dirty="0"/>
              </a:p>
            </p:txBody>
          </p:sp>
          <p:sp>
            <p:nvSpPr>
              <p:cNvPr id="57" name="Rectangle 47"/>
              <p:cNvSpPr>
                <a:spLocks noChangeArrowheads="1"/>
              </p:cNvSpPr>
              <p:nvPr/>
            </p:nvSpPr>
            <p:spPr bwMode="auto">
              <a:xfrm>
                <a:off x="1446" y="768"/>
                <a:ext cx="569" cy="480"/>
              </a:xfrm>
              <a:prstGeom prst="rect">
                <a:avLst/>
              </a:prstGeom>
              <a:noFill/>
              <a:ln w="7" cap="sq">
                <a:solidFill>
                  <a:srgbClr val="A0A0A0"/>
                </a:solidFill>
                <a:miter lim="800000"/>
                <a:headEnd type="none" w="sm" len="sm"/>
                <a:tailEnd type="none" w="sm" len="sm"/>
              </a:ln>
              <a:effectLst/>
            </p:spPr>
            <p:txBody>
              <a:bodyPr wrap="none"/>
              <a:lstStyle/>
              <a:p>
                <a:pPr algn="ctr"/>
                <a:endParaRPr lang="zh-CN" altLang="en-US" sz="1200"/>
              </a:p>
            </p:txBody>
          </p:sp>
        </p:grpSp>
        <p:grpSp>
          <p:nvGrpSpPr>
            <p:cNvPr id="14" name="Group 50"/>
            <p:cNvGrpSpPr>
              <a:grpSpLocks/>
            </p:cNvGrpSpPr>
            <p:nvPr/>
          </p:nvGrpSpPr>
          <p:grpSpPr bwMode="auto">
            <a:xfrm>
              <a:off x="2015" y="768"/>
              <a:ext cx="616" cy="480"/>
              <a:chOff x="2015" y="768"/>
              <a:chExt cx="616" cy="480"/>
            </a:xfrm>
          </p:grpSpPr>
          <p:sp>
            <p:nvSpPr>
              <p:cNvPr id="54" name="Rectangle 15"/>
              <p:cNvSpPr>
                <a:spLocks noChangeArrowheads="1"/>
              </p:cNvSpPr>
              <p:nvPr/>
            </p:nvSpPr>
            <p:spPr bwMode="auto">
              <a:xfrm>
                <a:off x="2015" y="768"/>
                <a:ext cx="616" cy="480"/>
              </a:xfrm>
              <a:prstGeom prst="rect">
                <a:avLst/>
              </a:prstGeom>
              <a:noFill/>
              <a:ln w="12700" cap="sq">
                <a:noFill/>
                <a:miter lim="800000"/>
                <a:headEnd type="none" w="sm" len="sm"/>
                <a:tailEnd type="none" w="sm" len="sm"/>
              </a:ln>
              <a:effectLst/>
            </p:spPr>
            <p:txBody>
              <a:bodyPr/>
              <a:lstStyle/>
              <a:p>
                <a:pPr algn="ctr"/>
                <a:endParaRPr kumimoji="1" lang="en-US" altLang="zh-CN" sz="1200" dirty="0" smtClean="0"/>
              </a:p>
              <a:p>
                <a:pPr algn="ctr"/>
                <a:r>
                  <a:rPr kumimoji="1" lang="en-US" altLang="zh-CN" sz="1200" dirty="0" smtClean="0"/>
                  <a:t>2000</a:t>
                </a:r>
                <a:r>
                  <a:rPr kumimoji="1" lang="zh-CN" altLang="en-US" sz="1200" dirty="0"/>
                  <a:t>公顷</a:t>
                </a:r>
              </a:p>
              <a:p>
                <a:pPr algn="ctr" eaLnBrk="0" hangingPunct="0"/>
                <a:endParaRPr kumimoji="1" lang="en-US" altLang="zh-CN" sz="1200" dirty="0"/>
              </a:p>
            </p:txBody>
          </p:sp>
          <p:sp>
            <p:nvSpPr>
              <p:cNvPr id="55" name="Rectangle 49"/>
              <p:cNvSpPr>
                <a:spLocks noChangeArrowheads="1"/>
              </p:cNvSpPr>
              <p:nvPr/>
            </p:nvSpPr>
            <p:spPr bwMode="auto">
              <a:xfrm>
                <a:off x="2015" y="768"/>
                <a:ext cx="616" cy="480"/>
              </a:xfrm>
              <a:prstGeom prst="rect">
                <a:avLst/>
              </a:prstGeom>
              <a:noFill/>
              <a:ln w="7" cap="sq">
                <a:solidFill>
                  <a:srgbClr val="A0A0A0"/>
                </a:solidFill>
                <a:miter lim="800000"/>
                <a:headEnd type="none" w="sm" len="sm"/>
                <a:tailEnd type="none" w="sm" len="sm"/>
              </a:ln>
              <a:effectLst/>
            </p:spPr>
            <p:txBody>
              <a:bodyPr wrap="none"/>
              <a:lstStyle/>
              <a:p>
                <a:pPr algn="ctr"/>
                <a:endParaRPr lang="zh-CN" altLang="en-US" sz="1200"/>
              </a:p>
            </p:txBody>
          </p:sp>
        </p:grpSp>
        <p:grpSp>
          <p:nvGrpSpPr>
            <p:cNvPr id="15" name="Group 52"/>
            <p:cNvGrpSpPr>
              <a:grpSpLocks/>
            </p:cNvGrpSpPr>
            <p:nvPr/>
          </p:nvGrpSpPr>
          <p:grpSpPr bwMode="auto">
            <a:xfrm>
              <a:off x="2631" y="768"/>
              <a:ext cx="577" cy="480"/>
              <a:chOff x="2631" y="768"/>
              <a:chExt cx="577" cy="480"/>
            </a:xfrm>
          </p:grpSpPr>
          <p:sp>
            <p:nvSpPr>
              <p:cNvPr id="52" name="Rectangle 16"/>
              <p:cNvSpPr>
                <a:spLocks noChangeArrowheads="1"/>
              </p:cNvSpPr>
              <p:nvPr/>
            </p:nvSpPr>
            <p:spPr bwMode="auto">
              <a:xfrm>
                <a:off x="2631" y="768"/>
                <a:ext cx="577" cy="480"/>
              </a:xfrm>
              <a:prstGeom prst="rect">
                <a:avLst/>
              </a:prstGeom>
              <a:noFill/>
              <a:ln w="12700" cap="sq">
                <a:noFill/>
                <a:miter lim="800000"/>
                <a:headEnd type="none" w="sm" len="sm"/>
                <a:tailEnd type="none" w="sm" len="sm"/>
              </a:ln>
              <a:effectLst/>
            </p:spPr>
            <p:txBody>
              <a:bodyPr/>
              <a:lstStyle/>
              <a:p>
                <a:pPr algn="ctr"/>
                <a:endParaRPr kumimoji="1" lang="en-US" altLang="zh-CN" sz="1200" dirty="0" smtClean="0"/>
              </a:p>
              <a:p>
                <a:pPr algn="ctr"/>
                <a:r>
                  <a:rPr kumimoji="1" lang="en-US" altLang="zh-CN" sz="1200" dirty="0" smtClean="0"/>
                  <a:t>180</a:t>
                </a:r>
                <a:r>
                  <a:rPr kumimoji="1" lang="zh-CN" altLang="en-US" sz="1200" dirty="0"/>
                  <a:t>公顷</a:t>
                </a:r>
              </a:p>
              <a:p>
                <a:pPr algn="ctr" eaLnBrk="0" hangingPunct="0"/>
                <a:endParaRPr kumimoji="1" lang="en-US" altLang="zh-CN" sz="1200" dirty="0"/>
              </a:p>
            </p:txBody>
          </p:sp>
          <p:sp>
            <p:nvSpPr>
              <p:cNvPr id="53" name="Rectangle 51"/>
              <p:cNvSpPr>
                <a:spLocks noChangeArrowheads="1"/>
              </p:cNvSpPr>
              <p:nvPr/>
            </p:nvSpPr>
            <p:spPr bwMode="auto">
              <a:xfrm>
                <a:off x="2631" y="768"/>
                <a:ext cx="577" cy="480"/>
              </a:xfrm>
              <a:prstGeom prst="rect">
                <a:avLst/>
              </a:prstGeom>
              <a:noFill/>
              <a:ln w="7" cap="sq">
                <a:solidFill>
                  <a:srgbClr val="A0A0A0"/>
                </a:solidFill>
                <a:miter lim="800000"/>
                <a:headEnd type="none" w="sm" len="sm"/>
                <a:tailEnd type="none" w="sm" len="sm"/>
              </a:ln>
              <a:effectLst/>
            </p:spPr>
            <p:txBody>
              <a:bodyPr wrap="none"/>
              <a:lstStyle/>
              <a:p>
                <a:pPr algn="ctr"/>
                <a:endParaRPr lang="zh-CN" altLang="en-US" sz="1200"/>
              </a:p>
            </p:txBody>
          </p:sp>
        </p:grpSp>
        <p:grpSp>
          <p:nvGrpSpPr>
            <p:cNvPr id="16" name="Group 54"/>
            <p:cNvGrpSpPr>
              <a:grpSpLocks/>
            </p:cNvGrpSpPr>
            <p:nvPr/>
          </p:nvGrpSpPr>
          <p:grpSpPr bwMode="auto">
            <a:xfrm>
              <a:off x="0" y="1248"/>
              <a:ext cx="298" cy="480"/>
              <a:chOff x="0" y="1248"/>
              <a:chExt cx="298" cy="480"/>
            </a:xfrm>
          </p:grpSpPr>
          <p:sp>
            <p:nvSpPr>
              <p:cNvPr id="50" name="Rectangle 17"/>
              <p:cNvSpPr>
                <a:spLocks noChangeArrowheads="1"/>
              </p:cNvSpPr>
              <p:nvPr/>
            </p:nvSpPr>
            <p:spPr bwMode="auto">
              <a:xfrm>
                <a:off x="0" y="1248"/>
                <a:ext cx="298" cy="480"/>
              </a:xfrm>
              <a:prstGeom prst="rect">
                <a:avLst/>
              </a:prstGeom>
              <a:noFill/>
              <a:ln w="12700" cap="sq">
                <a:noFill/>
                <a:miter lim="800000"/>
                <a:headEnd type="none" w="sm" len="sm"/>
                <a:tailEnd type="none" w="sm" len="sm"/>
              </a:ln>
              <a:effectLst/>
            </p:spPr>
            <p:txBody>
              <a:bodyPr anchor="b"/>
              <a:lstStyle/>
              <a:p>
                <a:pPr algn="ctr"/>
                <a:r>
                  <a:rPr kumimoji="1" lang="zh-CN" altLang="en-US" sz="1200" b="1" dirty="0"/>
                  <a:t>开业</a:t>
                </a:r>
              </a:p>
              <a:p>
                <a:pPr algn="ctr" eaLnBrk="0" hangingPunct="0"/>
                <a:endParaRPr kumimoji="1" lang="en-US" altLang="zh-CN" sz="1200" dirty="0"/>
              </a:p>
            </p:txBody>
          </p:sp>
          <p:sp>
            <p:nvSpPr>
              <p:cNvPr id="51" name="Rectangle 53"/>
              <p:cNvSpPr>
                <a:spLocks noChangeArrowheads="1"/>
              </p:cNvSpPr>
              <p:nvPr/>
            </p:nvSpPr>
            <p:spPr bwMode="auto">
              <a:xfrm>
                <a:off x="0" y="1248"/>
                <a:ext cx="298" cy="480"/>
              </a:xfrm>
              <a:prstGeom prst="rect">
                <a:avLst/>
              </a:prstGeom>
              <a:noFill/>
              <a:ln w="7" cap="sq">
                <a:solidFill>
                  <a:srgbClr val="A0A0A0"/>
                </a:solidFill>
                <a:miter lim="800000"/>
                <a:headEnd type="none" w="sm" len="sm"/>
                <a:tailEnd type="none" w="sm" len="sm"/>
              </a:ln>
              <a:effectLst/>
            </p:spPr>
            <p:txBody>
              <a:bodyPr wrap="none"/>
              <a:lstStyle/>
              <a:p>
                <a:pPr algn="ctr"/>
                <a:endParaRPr lang="zh-CN" altLang="en-US" sz="1200"/>
              </a:p>
            </p:txBody>
          </p:sp>
        </p:grpSp>
        <p:grpSp>
          <p:nvGrpSpPr>
            <p:cNvPr id="17" name="Group 56"/>
            <p:cNvGrpSpPr>
              <a:grpSpLocks/>
            </p:cNvGrpSpPr>
            <p:nvPr/>
          </p:nvGrpSpPr>
          <p:grpSpPr bwMode="auto">
            <a:xfrm>
              <a:off x="298" y="1248"/>
              <a:ext cx="579" cy="480"/>
              <a:chOff x="298" y="1248"/>
              <a:chExt cx="579" cy="480"/>
            </a:xfrm>
          </p:grpSpPr>
          <p:sp>
            <p:nvSpPr>
              <p:cNvPr id="48" name="Rectangle 18"/>
              <p:cNvSpPr>
                <a:spLocks noChangeArrowheads="1"/>
              </p:cNvSpPr>
              <p:nvPr/>
            </p:nvSpPr>
            <p:spPr bwMode="auto">
              <a:xfrm>
                <a:off x="298" y="1248"/>
                <a:ext cx="579" cy="480"/>
              </a:xfrm>
              <a:prstGeom prst="rect">
                <a:avLst/>
              </a:prstGeom>
              <a:noFill/>
              <a:ln w="12700" cap="sq">
                <a:noFill/>
                <a:miter lim="800000"/>
                <a:headEnd type="none" w="sm" len="sm"/>
                <a:tailEnd type="none" w="sm" len="sm"/>
              </a:ln>
              <a:effectLst/>
            </p:spPr>
            <p:txBody>
              <a:bodyPr anchor="b"/>
              <a:lstStyle/>
              <a:p>
                <a:pPr algn="ctr"/>
                <a:r>
                  <a:rPr kumimoji="1" lang="en-US" altLang="zh-CN" sz="1200" dirty="0"/>
                  <a:t>1955.7.17</a:t>
                </a:r>
              </a:p>
              <a:p>
                <a:pPr algn="ctr" eaLnBrk="0" hangingPunct="0"/>
                <a:endParaRPr kumimoji="1" lang="en-US" altLang="zh-CN" sz="1200" dirty="0"/>
              </a:p>
            </p:txBody>
          </p:sp>
          <p:sp>
            <p:nvSpPr>
              <p:cNvPr id="49" name="Rectangle 55"/>
              <p:cNvSpPr>
                <a:spLocks noChangeArrowheads="1"/>
              </p:cNvSpPr>
              <p:nvPr/>
            </p:nvSpPr>
            <p:spPr bwMode="auto">
              <a:xfrm>
                <a:off x="298" y="1248"/>
                <a:ext cx="579" cy="480"/>
              </a:xfrm>
              <a:prstGeom prst="rect">
                <a:avLst/>
              </a:prstGeom>
              <a:noFill/>
              <a:ln w="7" cap="sq">
                <a:solidFill>
                  <a:srgbClr val="A0A0A0"/>
                </a:solidFill>
                <a:miter lim="800000"/>
                <a:headEnd type="none" w="sm" len="sm"/>
                <a:tailEnd type="none" w="sm" len="sm"/>
              </a:ln>
              <a:effectLst/>
            </p:spPr>
            <p:txBody>
              <a:bodyPr wrap="none"/>
              <a:lstStyle/>
              <a:p>
                <a:pPr algn="ctr"/>
                <a:endParaRPr lang="zh-CN" altLang="en-US" sz="1200"/>
              </a:p>
            </p:txBody>
          </p:sp>
        </p:grpSp>
        <p:grpSp>
          <p:nvGrpSpPr>
            <p:cNvPr id="18" name="Group 58"/>
            <p:cNvGrpSpPr>
              <a:grpSpLocks/>
            </p:cNvGrpSpPr>
            <p:nvPr/>
          </p:nvGrpSpPr>
          <p:grpSpPr bwMode="auto">
            <a:xfrm>
              <a:off x="877" y="1248"/>
              <a:ext cx="569" cy="480"/>
              <a:chOff x="877" y="1248"/>
              <a:chExt cx="569" cy="480"/>
            </a:xfrm>
          </p:grpSpPr>
          <p:sp>
            <p:nvSpPr>
              <p:cNvPr id="46" name="Rectangle 19"/>
              <p:cNvSpPr>
                <a:spLocks noChangeArrowheads="1"/>
              </p:cNvSpPr>
              <p:nvPr/>
            </p:nvSpPr>
            <p:spPr bwMode="auto">
              <a:xfrm>
                <a:off x="877" y="1248"/>
                <a:ext cx="569" cy="480"/>
              </a:xfrm>
              <a:prstGeom prst="rect">
                <a:avLst/>
              </a:prstGeom>
              <a:noFill/>
              <a:ln w="12700" cap="sq">
                <a:noFill/>
                <a:miter lim="800000"/>
                <a:headEnd type="none" w="sm" len="sm"/>
                <a:tailEnd type="none" w="sm" len="sm"/>
              </a:ln>
              <a:effectLst/>
            </p:spPr>
            <p:txBody>
              <a:bodyPr anchor="b"/>
              <a:lstStyle/>
              <a:p>
                <a:pPr algn="ctr"/>
                <a:r>
                  <a:rPr kumimoji="1" lang="en-US" altLang="zh-CN" sz="1200" dirty="0"/>
                  <a:t>1971.10.1</a:t>
                </a:r>
              </a:p>
              <a:p>
                <a:pPr algn="ctr" eaLnBrk="0" hangingPunct="0"/>
                <a:endParaRPr kumimoji="1" lang="en-US" altLang="zh-CN" sz="1200" dirty="0"/>
              </a:p>
            </p:txBody>
          </p:sp>
          <p:sp>
            <p:nvSpPr>
              <p:cNvPr id="47" name="Rectangle 57"/>
              <p:cNvSpPr>
                <a:spLocks noChangeArrowheads="1"/>
              </p:cNvSpPr>
              <p:nvPr/>
            </p:nvSpPr>
            <p:spPr bwMode="auto">
              <a:xfrm>
                <a:off x="877" y="1248"/>
                <a:ext cx="569" cy="480"/>
              </a:xfrm>
              <a:prstGeom prst="rect">
                <a:avLst/>
              </a:prstGeom>
              <a:noFill/>
              <a:ln w="7" cap="sq">
                <a:solidFill>
                  <a:srgbClr val="A0A0A0"/>
                </a:solidFill>
                <a:miter lim="800000"/>
                <a:headEnd type="none" w="sm" len="sm"/>
                <a:tailEnd type="none" w="sm" len="sm"/>
              </a:ln>
              <a:effectLst/>
            </p:spPr>
            <p:txBody>
              <a:bodyPr wrap="none"/>
              <a:lstStyle/>
              <a:p>
                <a:pPr algn="ctr"/>
                <a:endParaRPr lang="zh-CN" altLang="en-US" sz="1200"/>
              </a:p>
            </p:txBody>
          </p:sp>
        </p:grpSp>
        <p:grpSp>
          <p:nvGrpSpPr>
            <p:cNvPr id="19" name="Group 60"/>
            <p:cNvGrpSpPr>
              <a:grpSpLocks/>
            </p:cNvGrpSpPr>
            <p:nvPr/>
          </p:nvGrpSpPr>
          <p:grpSpPr bwMode="auto">
            <a:xfrm>
              <a:off x="1446" y="1248"/>
              <a:ext cx="569" cy="480"/>
              <a:chOff x="1446" y="1248"/>
              <a:chExt cx="569" cy="480"/>
            </a:xfrm>
          </p:grpSpPr>
          <p:sp>
            <p:nvSpPr>
              <p:cNvPr id="44" name="Rectangle 20"/>
              <p:cNvSpPr>
                <a:spLocks noChangeArrowheads="1"/>
              </p:cNvSpPr>
              <p:nvPr/>
            </p:nvSpPr>
            <p:spPr bwMode="auto">
              <a:xfrm>
                <a:off x="1446" y="1248"/>
                <a:ext cx="569" cy="480"/>
              </a:xfrm>
              <a:prstGeom prst="rect">
                <a:avLst/>
              </a:prstGeom>
              <a:noFill/>
              <a:ln w="12700" cap="sq">
                <a:noFill/>
                <a:miter lim="800000"/>
                <a:headEnd type="none" w="sm" len="sm"/>
                <a:tailEnd type="none" w="sm" len="sm"/>
              </a:ln>
              <a:effectLst/>
            </p:spPr>
            <p:txBody>
              <a:bodyPr anchor="b"/>
              <a:lstStyle/>
              <a:p>
                <a:pPr algn="ctr"/>
                <a:r>
                  <a:rPr kumimoji="1" lang="en-US" altLang="zh-CN" sz="1200"/>
                  <a:t>1983.4.15</a:t>
                </a:r>
              </a:p>
              <a:p>
                <a:pPr algn="ctr" eaLnBrk="0" hangingPunct="0"/>
                <a:endParaRPr kumimoji="1" lang="en-US" altLang="zh-CN" sz="1200"/>
              </a:p>
            </p:txBody>
          </p:sp>
          <p:sp>
            <p:nvSpPr>
              <p:cNvPr id="45" name="Rectangle 59"/>
              <p:cNvSpPr>
                <a:spLocks noChangeArrowheads="1"/>
              </p:cNvSpPr>
              <p:nvPr/>
            </p:nvSpPr>
            <p:spPr bwMode="auto">
              <a:xfrm>
                <a:off x="1446" y="1248"/>
                <a:ext cx="569" cy="480"/>
              </a:xfrm>
              <a:prstGeom prst="rect">
                <a:avLst/>
              </a:prstGeom>
              <a:noFill/>
              <a:ln w="7" cap="sq">
                <a:solidFill>
                  <a:srgbClr val="A0A0A0"/>
                </a:solidFill>
                <a:miter lim="800000"/>
                <a:headEnd type="none" w="sm" len="sm"/>
                <a:tailEnd type="none" w="sm" len="sm"/>
              </a:ln>
              <a:effectLst/>
            </p:spPr>
            <p:txBody>
              <a:bodyPr wrap="none"/>
              <a:lstStyle/>
              <a:p>
                <a:pPr algn="ctr"/>
                <a:endParaRPr lang="zh-CN" altLang="en-US" sz="1200"/>
              </a:p>
            </p:txBody>
          </p:sp>
        </p:grpSp>
        <p:grpSp>
          <p:nvGrpSpPr>
            <p:cNvPr id="20" name="Group 62"/>
            <p:cNvGrpSpPr>
              <a:grpSpLocks/>
            </p:cNvGrpSpPr>
            <p:nvPr/>
          </p:nvGrpSpPr>
          <p:grpSpPr bwMode="auto">
            <a:xfrm>
              <a:off x="2015" y="1248"/>
              <a:ext cx="616" cy="480"/>
              <a:chOff x="2015" y="1248"/>
              <a:chExt cx="616" cy="480"/>
            </a:xfrm>
          </p:grpSpPr>
          <p:sp>
            <p:nvSpPr>
              <p:cNvPr id="42" name="Rectangle 21"/>
              <p:cNvSpPr>
                <a:spLocks noChangeArrowheads="1"/>
              </p:cNvSpPr>
              <p:nvPr/>
            </p:nvSpPr>
            <p:spPr bwMode="auto">
              <a:xfrm>
                <a:off x="2015" y="1248"/>
                <a:ext cx="616" cy="480"/>
              </a:xfrm>
              <a:prstGeom prst="rect">
                <a:avLst/>
              </a:prstGeom>
              <a:noFill/>
              <a:ln w="12700" cap="sq">
                <a:noFill/>
                <a:miter lim="800000"/>
                <a:headEnd type="none" w="sm" len="sm"/>
                <a:tailEnd type="none" w="sm" len="sm"/>
              </a:ln>
              <a:effectLst/>
            </p:spPr>
            <p:txBody>
              <a:bodyPr anchor="b"/>
              <a:lstStyle/>
              <a:p>
                <a:pPr algn="ctr"/>
                <a:r>
                  <a:rPr kumimoji="1" lang="en-US" altLang="zh-CN" sz="1200"/>
                  <a:t>1992.4.12</a:t>
                </a:r>
              </a:p>
              <a:p>
                <a:pPr algn="ctr" eaLnBrk="0" hangingPunct="0"/>
                <a:endParaRPr kumimoji="1" lang="en-US" altLang="zh-CN" sz="1200"/>
              </a:p>
            </p:txBody>
          </p:sp>
          <p:sp>
            <p:nvSpPr>
              <p:cNvPr id="43" name="Rectangle 61"/>
              <p:cNvSpPr>
                <a:spLocks noChangeArrowheads="1"/>
              </p:cNvSpPr>
              <p:nvPr/>
            </p:nvSpPr>
            <p:spPr bwMode="auto">
              <a:xfrm>
                <a:off x="2015" y="1248"/>
                <a:ext cx="616" cy="480"/>
              </a:xfrm>
              <a:prstGeom prst="rect">
                <a:avLst/>
              </a:prstGeom>
              <a:noFill/>
              <a:ln w="7" cap="sq">
                <a:solidFill>
                  <a:srgbClr val="A0A0A0"/>
                </a:solidFill>
                <a:miter lim="800000"/>
                <a:headEnd type="none" w="sm" len="sm"/>
                <a:tailEnd type="none" w="sm" len="sm"/>
              </a:ln>
              <a:effectLst/>
            </p:spPr>
            <p:txBody>
              <a:bodyPr wrap="none"/>
              <a:lstStyle/>
              <a:p>
                <a:pPr algn="ctr"/>
                <a:endParaRPr lang="zh-CN" altLang="en-US" sz="1200"/>
              </a:p>
            </p:txBody>
          </p:sp>
        </p:grpSp>
        <p:grpSp>
          <p:nvGrpSpPr>
            <p:cNvPr id="21" name="Group 64"/>
            <p:cNvGrpSpPr>
              <a:grpSpLocks/>
            </p:cNvGrpSpPr>
            <p:nvPr/>
          </p:nvGrpSpPr>
          <p:grpSpPr bwMode="auto">
            <a:xfrm>
              <a:off x="2631" y="1248"/>
              <a:ext cx="577" cy="480"/>
              <a:chOff x="2631" y="1248"/>
              <a:chExt cx="577" cy="480"/>
            </a:xfrm>
          </p:grpSpPr>
          <p:sp>
            <p:nvSpPr>
              <p:cNvPr id="40" name="Rectangle 22"/>
              <p:cNvSpPr>
                <a:spLocks noChangeArrowheads="1"/>
              </p:cNvSpPr>
              <p:nvPr/>
            </p:nvSpPr>
            <p:spPr bwMode="auto">
              <a:xfrm>
                <a:off x="2631" y="1248"/>
                <a:ext cx="577" cy="480"/>
              </a:xfrm>
              <a:prstGeom prst="rect">
                <a:avLst/>
              </a:prstGeom>
              <a:noFill/>
              <a:ln w="12700" cap="sq">
                <a:noFill/>
                <a:miter lim="800000"/>
                <a:headEnd type="none" w="sm" len="sm"/>
                <a:tailEnd type="none" w="sm" len="sm"/>
              </a:ln>
              <a:effectLst/>
            </p:spPr>
            <p:txBody>
              <a:bodyPr anchor="b"/>
              <a:lstStyle/>
              <a:p>
                <a:pPr algn="ctr"/>
                <a:r>
                  <a:rPr kumimoji="1" lang="en-US" altLang="zh-CN" sz="1200"/>
                  <a:t>2005</a:t>
                </a:r>
              </a:p>
              <a:p>
                <a:pPr algn="ctr" eaLnBrk="0" hangingPunct="0"/>
                <a:endParaRPr kumimoji="1" lang="en-US" altLang="zh-CN" sz="1200"/>
              </a:p>
            </p:txBody>
          </p:sp>
          <p:sp>
            <p:nvSpPr>
              <p:cNvPr id="41" name="Rectangle 63"/>
              <p:cNvSpPr>
                <a:spLocks noChangeArrowheads="1"/>
              </p:cNvSpPr>
              <p:nvPr/>
            </p:nvSpPr>
            <p:spPr bwMode="auto">
              <a:xfrm>
                <a:off x="2631" y="1248"/>
                <a:ext cx="577" cy="480"/>
              </a:xfrm>
              <a:prstGeom prst="rect">
                <a:avLst/>
              </a:prstGeom>
              <a:noFill/>
              <a:ln w="7" cap="sq">
                <a:solidFill>
                  <a:srgbClr val="A0A0A0"/>
                </a:solidFill>
                <a:miter lim="800000"/>
                <a:headEnd type="none" w="sm" len="sm"/>
                <a:tailEnd type="none" w="sm" len="sm"/>
              </a:ln>
              <a:effectLst/>
            </p:spPr>
            <p:txBody>
              <a:bodyPr wrap="none"/>
              <a:lstStyle/>
              <a:p>
                <a:pPr algn="ctr"/>
                <a:endParaRPr lang="zh-CN" altLang="en-US" sz="1200"/>
              </a:p>
            </p:txBody>
          </p:sp>
        </p:grpSp>
        <p:grpSp>
          <p:nvGrpSpPr>
            <p:cNvPr id="22" name="Group 66"/>
            <p:cNvGrpSpPr>
              <a:grpSpLocks/>
            </p:cNvGrpSpPr>
            <p:nvPr/>
          </p:nvGrpSpPr>
          <p:grpSpPr bwMode="auto">
            <a:xfrm>
              <a:off x="0" y="1728"/>
              <a:ext cx="298" cy="2688"/>
              <a:chOff x="0" y="1728"/>
              <a:chExt cx="298" cy="2688"/>
            </a:xfrm>
          </p:grpSpPr>
          <p:sp>
            <p:nvSpPr>
              <p:cNvPr id="38" name="Rectangle 23"/>
              <p:cNvSpPr>
                <a:spLocks noChangeArrowheads="1"/>
              </p:cNvSpPr>
              <p:nvPr/>
            </p:nvSpPr>
            <p:spPr bwMode="auto">
              <a:xfrm>
                <a:off x="0" y="1728"/>
                <a:ext cx="298" cy="2688"/>
              </a:xfrm>
              <a:prstGeom prst="rect">
                <a:avLst/>
              </a:prstGeom>
              <a:noFill/>
              <a:ln w="12700" cap="sq">
                <a:noFill/>
                <a:miter lim="800000"/>
                <a:headEnd type="none" w="sm" len="sm"/>
                <a:tailEnd type="none" w="sm" len="sm"/>
              </a:ln>
              <a:effectLst/>
            </p:spPr>
            <p:txBody>
              <a:bodyPr/>
              <a:lstStyle/>
              <a:p>
                <a:pPr indent="266700" algn="ctr"/>
                <a:r>
                  <a:rPr kumimoji="1" lang="en-US" altLang="zh-CN" sz="1200" dirty="0"/>
                  <a:t> </a:t>
                </a:r>
              </a:p>
              <a:p>
                <a:pPr indent="266700" algn="ctr" eaLnBrk="0" hangingPunct="0"/>
                <a:r>
                  <a:rPr kumimoji="1" lang="en-US" altLang="zh-CN" sz="1200" dirty="0"/>
                  <a:t> </a:t>
                </a:r>
              </a:p>
              <a:p>
                <a:pPr indent="266700" algn="ctr" eaLnBrk="0" hangingPunct="0"/>
                <a:r>
                  <a:rPr kumimoji="1" lang="en-US" altLang="zh-CN" sz="1200" dirty="0"/>
                  <a:t> </a:t>
                </a:r>
              </a:p>
              <a:p>
                <a:pPr algn="ctr" eaLnBrk="0" hangingPunct="0"/>
                <a:r>
                  <a:rPr kumimoji="1" lang="zh-CN" altLang="en-US" sz="1200" b="1" dirty="0"/>
                  <a:t>园</a:t>
                </a:r>
              </a:p>
              <a:p>
                <a:pPr algn="ctr" eaLnBrk="0" hangingPunct="0"/>
                <a:r>
                  <a:rPr kumimoji="1" lang="zh-CN" altLang="en-US" sz="1200" b="1" dirty="0"/>
                  <a:t>内</a:t>
                </a:r>
              </a:p>
              <a:p>
                <a:pPr algn="ctr" eaLnBrk="0" hangingPunct="0"/>
                <a:r>
                  <a:rPr kumimoji="1" lang="zh-CN" altLang="en-US" sz="1200" b="1" dirty="0"/>
                  <a:t>布</a:t>
                </a:r>
              </a:p>
              <a:p>
                <a:pPr algn="ctr" eaLnBrk="0" hangingPunct="0"/>
                <a:r>
                  <a:rPr kumimoji="1" lang="zh-CN" altLang="en-US" sz="1200" b="1" dirty="0"/>
                  <a:t>局</a:t>
                </a:r>
              </a:p>
              <a:p>
                <a:pPr indent="266700" algn="ctr" eaLnBrk="0" hangingPunct="0"/>
                <a:endParaRPr kumimoji="1" lang="en-US" altLang="zh-CN" sz="1200" dirty="0"/>
              </a:p>
            </p:txBody>
          </p:sp>
          <p:sp>
            <p:nvSpPr>
              <p:cNvPr id="39" name="Rectangle 65"/>
              <p:cNvSpPr>
                <a:spLocks noChangeArrowheads="1"/>
              </p:cNvSpPr>
              <p:nvPr/>
            </p:nvSpPr>
            <p:spPr bwMode="auto">
              <a:xfrm>
                <a:off x="0" y="1728"/>
                <a:ext cx="298" cy="2688"/>
              </a:xfrm>
              <a:prstGeom prst="rect">
                <a:avLst/>
              </a:prstGeom>
              <a:noFill/>
              <a:ln w="7" cap="sq">
                <a:solidFill>
                  <a:srgbClr val="A0A0A0"/>
                </a:solidFill>
                <a:miter lim="800000"/>
                <a:headEnd type="none" w="sm" len="sm"/>
                <a:tailEnd type="none" w="sm" len="sm"/>
              </a:ln>
              <a:effectLst/>
            </p:spPr>
            <p:txBody>
              <a:bodyPr wrap="none"/>
              <a:lstStyle/>
              <a:p>
                <a:pPr algn="ctr"/>
                <a:endParaRPr lang="zh-CN" altLang="en-US" sz="1200"/>
              </a:p>
            </p:txBody>
          </p:sp>
        </p:grpSp>
        <p:grpSp>
          <p:nvGrpSpPr>
            <p:cNvPr id="23" name="Group 68"/>
            <p:cNvGrpSpPr>
              <a:grpSpLocks/>
            </p:cNvGrpSpPr>
            <p:nvPr/>
          </p:nvGrpSpPr>
          <p:grpSpPr bwMode="auto">
            <a:xfrm>
              <a:off x="298" y="1728"/>
              <a:ext cx="579" cy="2688"/>
              <a:chOff x="298" y="1728"/>
              <a:chExt cx="579" cy="2688"/>
            </a:xfrm>
          </p:grpSpPr>
          <p:sp>
            <p:nvSpPr>
              <p:cNvPr id="36" name="Rectangle 24"/>
              <p:cNvSpPr>
                <a:spLocks noChangeArrowheads="1"/>
              </p:cNvSpPr>
              <p:nvPr/>
            </p:nvSpPr>
            <p:spPr bwMode="auto">
              <a:xfrm>
                <a:off x="298" y="1728"/>
                <a:ext cx="579" cy="2688"/>
              </a:xfrm>
              <a:prstGeom prst="rect">
                <a:avLst/>
              </a:prstGeom>
              <a:noFill/>
              <a:ln w="12700" cap="sq">
                <a:noFill/>
                <a:miter lim="800000"/>
                <a:headEnd type="none" w="sm" len="sm"/>
                <a:tailEnd type="none" w="sm" len="sm"/>
              </a:ln>
              <a:effectLst/>
            </p:spPr>
            <p:txBody>
              <a:bodyPr/>
              <a:lstStyle/>
              <a:p>
                <a:pPr algn="ctr"/>
                <a:r>
                  <a:rPr kumimoji="1" lang="zh-CN" altLang="en-US" sz="1200" dirty="0"/>
                  <a:t>一个</a:t>
                </a:r>
                <a:r>
                  <a:rPr kumimoji="1" lang="zh-CN" altLang="en-US" sz="1200" dirty="0" smtClean="0"/>
                  <a:t>主题</a:t>
                </a:r>
                <a:endParaRPr kumimoji="1" lang="en-US" altLang="zh-CN" sz="1200" dirty="0" smtClean="0"/>
              </a:p>
              <a:p>
                <a:endParaRPr kumimoji="1" lang="en-US" altLang="zh-CN" sz="1200" dirty="0" smtClean="0"/>
              </a:p>
              <a:p>
                <a:r>
                  <a:rPr kumimoji="1" lang="zh-CN" altLang="en-US" sz="1200" dirty="0" smtClean="0"/>
                  <a:t>“神奇王国”分</a:t>
                </a:r>
                <a:r>
                  <a:rPr kumimoji="1" lang="zh-CN" altLang="en-US" sz="1200" dirty="0"/>
                  <a:t>八个</a:t>
                </a:r>
                <a:r>
                  <a:rPr kumimoji="1" lang="zh-CN" altLang="en-US" sz="1200" dirty="0" smtClean="0"/>
                  <a:t>部分：</a:t>
                </a:r>
                <a:endParaRPr kumimoji="1" lang="zh-CN" altLang="en-US" sz="1200" dirty="0"/>
              </a:p>
              <a:p>
                <a:pPr algn="ctr" eaLnBrk="0" hangingPunct="0"/>
                <a:r>
                  <a:rPr kumimoji="1" lang="zh-CN" altLang="en-US" sz="1200" dirty="0"/>
                  <a:t>美国大街</a:t>
                </a:r>
              </a:p>
              <a:p>
                <a:pPr algn="ctr" eaLnBrk="0" hangingPunct="0"/>
                <a:r>
                  <a:rPr kumimoji="1" lang="zh-CN" altLang="en-US" sz="1200" dirty="0"/>
                  <a:t>冒险乐园</a:t>
                </a:r>
              </a:p>
              <a:p>
                <a:pPr algn="ctr" eaLnBrk="0" hangingPunct="0"/>
                <a:r>
                  <a:rPr kumimoji="1" lang="zh-CN" altLang="en-US" sz="1200" dirty="0"/>
                  <a:t>边域乐园</a:t>
                </a:r>
              </a:p>
              <a:p>
                <a:pPr algn="ctr" eaLnBrk="0" hangingPunct="0"/>
                <a:r>
                  <a:rPr kumimoji="1" lang="zh-CN" altLang="en-US" sz="1200" dirty="0"/>
                  <a:t>新生物区</a:t>
                </a:r>
              </a:p>
              <a:p>
                <a:pPr algn="ctr" eaLnBrk="0" hangingPunct="0"/>
                <a:r>
                  <a:rPr kumimoji="1" lang="zh-CN" altLang="en-US" sz="1200" dirty="0"/>
                  <a:t>幻想乐园</a:t>
                </a:r>
              </a:p>
              <a:p>
                <a:pPr algn="ctr" eaLnBrk="0" hangingPunct="0"/>
                <a:r>
                  <a:rPr kumimoji="1" lang="zh-CN" altLang="en-US" sz="1200" dirty="0"/>
                  <a:t>未来乐园</a:t>
                </a:r>
              </a:p>
              <a:p>
                <a:pPr algn="ctr" eaLnBrk="0" hangingPunct="0"/>
                <a:r>
                  <a:rPr kumimoji="1" lang="zh-CN" altLang="en-US" sz="1200" dirty="0"/>
                  <a:t>卡通城</a:t>
                </a:r>
              </a:p>
              <a:p>
                <a:pPr algn="ctr" eaLnBrk="0" hangingPunct="0"/>
                <a:r>
                  <a:rPr kumimoji="1" lang="zh-CN" altLang="en-US" sz="1200" dirty="0"/>
                  <a:t>新奥尔良广场</a:t>
                </a:r>
              </a:p>
              <a:p>
                <a:pPr algn="ctr" eaLnBrk="0" hangingPunct="0"/>
                <a:r>
                  <a:rPr kumimoji="1" lang="zh-CN" altLang="en-US" sz="1200" dirty="0"/>
                  <a:t> </a:t>
                </a:r>
              </a:p>
              <a:p>
                <a:pPr indent="266700" algn="ctr" eaLnBrk="0" hangingPunct="0"/>
                <a:r>
                  <a:rPr kumimoji="1" lang="zh-CN" altLang="en-US" sz="1200" dirty="0"/>
                  <a:t> </a:t>
                </a:r>
              </a:p>
              <a:p>
                <a:pPr indent="266700" algn="ctr" eaLnBrk="0" hangingPunct="0"/>
                <a:endParaRPr kumimoji="1" lang="en-US" altLang="zh-CN" sz="1200" dirty="0"/>
              </a:p>
            </p:txBody>
          </p:sp>
          <p:sp>
            <p:nvSpPr>
              <p:cNvPr id="37" name="Rectangle 67"/>
              <p:cNvSpPr>
                <a:spLocks noChangeArrowheads="1"/>
              </p:cNvSpPr>
              <p:nvPr/>
            </p:nvSpPr>
            <p:spPr bwMode="auto">
              <a:xfrm>
                <a:off x="298" y="1728"/>
                <a:ext cx="579" cy="2688"/>
              </a:xfrm>
              <a:prstGeom prst="rect">
                <a:avLst/>
              </a:prstGeom>
              <a:noFill/>
              <a:ln w="7" cap="sq">
                <a:solidFill>
                  <a:srgbClr val="A0A0A0"/>
                </a:solidFill>
                <a:miter lim="800000"/>
                <a:headEnd type="none" w="sm" len="sm"/>
                <a:tailEnd type="none" w="sm" len="sm"/>
              </a:ln>
              <a:effectLst/>
            </p:spPr>
            <p:txBody>
              <a:bodyPr wrap="none"/>
              <a:lstStyle/>
              <a:p>
                <a:pPr algn="ctr"/>
                <a:endParaRPr lang="zh-CN" altLang="en-US" sz="1200"/>
              </a:p>
            </p:txBody>
          </p:sp>
        </p:grpSp>
        <p:grpSp>
          <p:nvGrpSpPr>
            <p:cNvPr id="24" name="Group 70"/>
            <p:cNvGrpSpPr>
              <a:grpSpLocks/>
            </p:cNvGrpSpPr>
            <p:nvPr/>
          </p:nvGrpSpPr>
          <p:grpSpPr bwMode="auto">
            <a:xfrm>
              <a:off x="877" y="1728"/>
              <a:ext cx="569" cy="2688"/>
              <a:chOff x="877" y="1728"/>
              <a:chExt cx="569" cy="2688"/>
            </a:xfrm>
          </p:grpSpPr>
          <p:sp>
            <p:nvSpPr>
              <p:cNvPr id="34" name="Rectangle 25"/>
              <p:cNvSpPr>
                <a:spLocks noChangeArrowheads="1"/>
              </p:cNvSpPr>
              <p:nvPr/>
            </p:nvSpPr>
            <p:spPr bwMode="auto">
              <a:xfrm>
                <a:off x="877" y="1728"/>
                <a:ext cx="569" cy="2688"/>
              </a:xfrm>
              <a:prstGeom prst="rect">
                <a:avLst/>
              </a:prstGeom>
              <a:noFill/>
              <a:ln w="12700" cap="sq">
                <a:noFill/>
                <a:miter lim="800000"/>
                <a:headEnd type="none" w="sm" len="sm"/>
                <a:tailEnd type="none" w="sm" len="sm"/>
              </a:ln>
              <a:effectLst/>
            </p:spPr>
            <p:txBody>
              <a:bodyPr/>
              <a:lstStyle/>
              <a:p>
                <a:pPr algn="ctr"/>
                <a:r>
                  <a:rPr kumimoji="1" lang="zh-CN" altLang="en-US" sz="1200" dirty="0"/>
                  <a:t>四个</a:t>
                </a:r>
                <a:r>
                  <a:rPr kumimoji="1" lang="zh-CN" altLang="en-US" sz="1200" dirty="0" smtClean="0"/>
                  <a:t>主题</a:t>
                </a:r>
                <a:endParaRPr kumimoji="1" lang="zh-CN" altLang="en-US" sz="1200" dirty="0"/>
              </a:p>
              <a:p>
                <a:pPr eaLnBrk="0" hangingPunct="0"/>
                <a:endParaRPr kumimoji="1" lang="en-US" altLang="zh-CN" sz="1200" dirty="0" smtClean="0"/>
              </a:p>
              <a:p>
                <a:pPr eaLnBrk="0" hangingPunct="0"/>
                <a:r>
                  <a:rPr kumimoji="1" lang="en-US" altLang="zh-CN" sz="1200" dirty="0" smtClean="0"/>
                  <a:t>1</a:t>
                </a:r>
                <a:r>
                  <a:rPr kumimoji="1" lang="zh-CN" altLang="en-US" sz="1200" dirty="0"/>
                  <a:t>、神奇王国</a:t>
                </a:r>
              </a:p>
              <a:p>
                <a:pPr eaLnBrk="0" hangingPunct="0"/>
                <a:r>
                  <a:rPr kumimoji="1" lang="zh-CN" altLang="en-US" sz="1200" dirty="0" smtClean="0"/>
                  <a:t>      美国大街</a:t>
                </a:r>
                <a:endParaRPr kumimoji="1" lang="zh-CN" altLang="en-US" sz="1200" dirty="0"/>
              </a:p>
              <a:p>
                <a:pPr eaLnBrk="0" hangingPunct="0"/>
                <a:r>
                  <a:rPr kumimoji="1" lang="zh-CN" altLang="en-US" sz="1200" dirty="0" smtClean="0"/>
                  <a:t>      冒险</a:t>
                </a:r>
                <a:r>
                  <a:rPr kumimoji="1" lang="zh-CN" altLang="en-US" sz="1200" dirty="0"/>
                  <a:t>乐园</a:t>
                </a:r>
              </a:p>
              <a:p>
                <a:pPr eaLnBrk="0" hangingPunct="0"/>
                <a:r>
                  <a:rPr kumimoji="1" lang="zh-CN" altLang="en-US" sz="1200" dirty="0" smtClean="0"/>
                  <a:t>      边</a:t>
                </a:r>
                <a:r>
                  <a:rPr kumimoji="1" lang="zh-CN" altLang="en-US" sz="1200" dirty="0"/>
                  <a:t>域乐园</a:t>
                </a:r>
              </a:p>
              <a:p>
                <a:pPr eaLnBrk="0" hangingPunct="0"/>
                <a:r>
                  <a:rPr kumimoji="1" lang="zh-CN" altLang="en-US" sz="1200" dirty="0" smtClean="0"/>
                  <a:t>      自由</a:t>
                </a:r>
                <a:r>
                  <a:rPr kumimoji="1" lang="zh-CN" altLang="en-US" sz="1200" dirty="0"/>
                  <a:t>广场</a:t>
                </a:r>
              </a:p>
              <a:p>
                <a:pPr eaLnBrk="0" hangingPunct="0"/>
                <a:r>
                  <a:rPr kumimoji="1" lang="zh-CN" altLang="en-US" sz="1200" dirty="0" smtClean="0"/>
                  <a:t>      幻想</a:t>
                </a:r>
                <a:r>
                  <a:rPr kumimoji="1" lang="zh-CN" altLang="en-US" sz="1200" dirty="0"/>
                  <a:t>乐园</a:t>
                </a:r>
              </a:p>
              <a:p>
                <a:pPr eaLnBrk="0" hangingPunct="0"/>
                <a:r>
                  <a:rPr kumimoji="1" lang="zh-CN" altLang="en-US" sz="1200" dirty="0" smtClean="0"/>
                  <a:t>      未来</a:t>
                </a:r>
                <a:r>
                  <a:rPr kumimoji="1" lang="zh-CN" altLang="en-US" sz="1200" dirty="0"/>
                  <a:t>乐园</a:t>
                </a:r>
              </a:p>
              <a:p>
                <a:pPr eaLnBrk="0" hangingPunct="0"/>
                <a:r>
                  <a:rPr kumimoji="1" lang="zh-CN" altLang="en-US" sz="1200" dirty="0" smtClean="0"/>
                  <a:t>      米</a:t>
                </a:r>
                <a:r>
                  <a:rPr kumimoji="1" lang="zh-CN" altLang="en-US" sz="1200" dirty="0"/>
                  <a:t>奇卡通城</a:t>
                </a:r>
              </a:p>
              <a:p>
                <a:pPr eaLnBrk="0" hangingPunct="0"/>
                <a:r>
                  <a:rPr kumimoji="1" lang="en-US" altLang="zh-CN" sz="1200" dirty="0"/>
                  <a:t>2</a:t>
                </a:r>
                <a:r>
                  <a:rPr kumimoji="1" lang="zh-CN" altLang="en-US" sz="1200" dirty="0"/>
                  <a:t>、动物王国</a:t>
                </a:r>
              </a:p>
              <a:p>
                <a:pPr eaLnBrk="0" hangingPunct="0"/>
                <a:r>
                  <a:rPr kumimoji="1" lang="en-US" altLang="zh-CN" sz="1200" dirty="0"/>
                  <a:t>3</a:t>
                </a:r>
                <a:r>
                  <a:rPr kumimoji="1" lang="zh-CN" altLang="en-US" sz="1200" dirty="0"/>
                  <a:t>、米梅高影城</a:t>
                </a:r>
              </a:p>
              <a:p>
                <a:pPr eaLnBrk="0" hangingPunct="0"/>
                <a:r>
                  <a:rPr kumimoji="1" lang="en-US" altLang="zh-CN" sz="1200" dirty="0"/>
                  <a:t>4</a:t>
                </a:r>
                <a:r>
                  <a:rPr kumimoji="1" lang="zh-CN" altLang="en-US" sz="1200" dirty="0"/>
                  <a:t>、世界橱窗</a:t>
                </a:r>
              </a:p>
              <a:p>
                <a:pPr indent="266700" eaLnBrk="0" hangingPunct="0"/>
                <a:r>
                  <a:rPr kumimoji="1" lang="zh-CN" altLang="en-US" sz="1200" dirty="0"/>
                  <a:t> </a:t>
                </a:r>
              </a:p>
              <a:p>
                <a:pPr indent="266700" eaLnBrk="0" hangingPunct="0"/>
                <a:endParaRPr kumimoji="1" lang="en-US" altLang="zh-CN" sz="1200" dirty="0"/>
              </a:p>
            </p:txBody>
          </p:sp>
          <p:sp>
            <p:nvSpPr>
              <p:cNvPr id="35" name="Rectangle 69"/>
              <p:cNvSpPr>
                <a:spLocks noChangeArrowheads="1"/>
              </p:cNvSpPr>
              <p:nvPr/>
            </p:nvSpPr>
            <p:spPr bwMode="auto">
              <a:xfrm>
                <a:off x="877" y="1728"/>
                <a:ext cx="569" cy="2688"/>
              </a:xfrm>
              <a:prstGeom prst="rect">
                <a:avLst/>
              </a:prstGeom>
              <a:noFill/>
              <a:ln w="7" cap="sq">
                <a:solidFill>
                  <a:srgbClr val="A0A0A0"/>
                </a:solidFill>
                <a:miter lim="800000"/>
                <a:headEnd type="none" w="sm" len="sm"/>
                <a:tailEnd type="none" w="sm" len="sm"/>
              </a:ln>
              <a:effectLst/>
            </p:spPr>
            <p:txBody>
              <a:bodyPr wrap="none"/>
              <a:lstStyle/>
              <a:p>
                <a:pPr algn="ctr"/>
                <a:endParaRPr lang="zh-CN" altLang="en-US" sz="1200"/>
              </a:p>
            </p:txBody>
          </p:sp>
        </p:grpSp>
        <p:grpSp>
          <p:nvGrpSpPr>
            <p:cNvPr id="25" name="Group 72"/>
            <p:cNvGrpSpPr>
              <a:grpSpLocks/>
            </p:cNvGrpSpPr>
            <p:nvPr/>
          </p:nvGrpSpPr>
          <p:grpSpPr bwMode="auto">
            <a:xfrm>
              <a:off x="1446" y="1728"/>
              <a:ext cx="569" cy="2688"/>
              <a:chOff x="1446" y="1728"/>
              <a:chExt cx="569" cy="2688"/>
            </a:xfrm>
          </p:grpSpPr>
          <p:sp>
            <p:nvSpPr>
              <p:cNvPr id="32" name="Rectangle 26"/>
              <p:cNvSpPr>
                <a:spLocks noChangeArrowheads="1"/>
              </p:cNvSpPr>
              <p:nvPr/>
            </p:nvSpPr>
            <p:spPr bwMode="auto">
              <a:xfrm>
                <a:off x="1446" y="1728"/>
                <a:ext cx="569" cy="2688"/>
              </a:xfrm>
              <a:prstGeom prst="rect">
                <a:avLst/>
              </a:prstGeom>
              <a:noFill/>
              <a:ln w="12700" cap="sq">
                <a:noFill/>
                <a:miter lim="800000"/>
                <a:headEnd type="none" w="sm" len="sm"/>
                <a:tailEnd type="none" w="sm" len="sm"/>
              </a:ln>
              <a:effectLst/>
            </p:spPr>
            <p:txBody>
              <a:bodyPr/>
              <a:lstStyle/>
              <a:p>
                <a:pPr algn="ctr"/>
                <a:r>
                  <a:rPr kumimoji="1" lang="zh-CN" altLang="en-US" sz="1200" dirty="0"/>
                  <a:t>一个</a:t>
                </a:r>
                <a:r>
                  <a:rPr kumimoji="1" lang="zh-CN" altLang="en-US" sz="1200" dirty="0" smtClean="0"/>
                  <a:t>主题</a:t>
                </a:r>
                <a:endParaRPr kumimoji="1" lang="en-US" altLang="zh-CN" sz="1200" dirty="0" smtClean="0"/>
              </a:p>
              <a:p>
                <a:endParaRPr kumimoji="1" lang="en-US" altLang="zh-CN" sz="1200" dirty="0" smtClean="0"/>
              </a:p>
              <a:p>
                <a:r>
                  <a:rPr kumimoji="1" lang="zh-CN" altLang="en-US" sz="1200" dirty="0" smtClean="0"/>
                  <a:t>公园</a:t>
                </a:r>
                <a:r>
                  <a:rPr kumimoji="1" lang="zh-CN" altLang="en-US" sz="1200" dirty="0"/>
                  <a:t>“神奇王国”内分七个部分：</a:t>
                </a:r>
              </a:p>
              <a:p>
                <a:pPr eaLnBrk="0" hangingPunct="0"/>
                <a:r>
                  <a:rPr kumimoji="1" lang="zh-CN" altLang="en-US" sz="1200" dirty="0" smtClean="0"/>
                  <a:t>     世界</a:t>
                </a:r>
                <a:r>
                  <a:rPr kumimoji="1" lang="zh-CN" altLang="en-US" sz="1200" dirty="0"/>
                  <a:t>集市</a:t>
                </a:r>
              </a:p>
              <a:p>
                <a:pPr eaLnBrk="0" hangingPunct="0"/>
                <a:r>
                  <a:rPr kumimoji="1" lang="zh-CN" altLang="en-US" sz="1200" dirty="0" smtClean="0"/>
                  <a:t>     冒险</a:t>
                </a:r>
                <a:r>
                  <a:rPr kumimoji="1" lang="zh-CN" altLang="en-US" sz="1200" dirty="0"/>
                  <a:t>乐园</a:t>
                </a:r>
              </a:p>
              <a:p>
                <a:pPr eaLnBrk="0" hangingPunct="0"/>
                <a:r>
                  <a:rPr kumimoji="1" lang="zh-CN" altLang="en-US" sz="1200" dirty="0" smtClean="0"/>
                  <a:t>     西部</a:t>
                </a:r>
                <a:r>
                  <a:rPr kumimoji="1" lang="zh-CN" altLang="en-US" sz="1200" dirty="0"/>
                  <a:t>乐园</a:t>
                </a:r>
              </a:p>
              <a:p>
                <a:pPr eaLnBrk="0" hangingPunct="0"/>
                <a:r>
                  <a:rPr kumimoji="1" lang="zh-CN" altLang="en-US" sz="1200" dirty="0" smtClean="0"/>
                  <a:t>     新生物</a:t>
                </a:r>
                <a:r>
                  <a:rPr kumimoji="1" lang="zh-CN" altLang="en-US" sz="1200" dirty="0"/>
                  <a:t>区</a:t>
                </a:r>
              </a:p>
              <a:p>
                <a:pPr eaLnBrk="0" hangingPunct="0"/>
                <a:r>
                  <a:rPr kumimoji="1" lang="zh-CN" altLang="en-US" sz="1200" dirty="0" smtClean="0"/>
                  <a:t>     幻想</a:t>
                </a:r>
                <a:r>
                  <a:rPr kumimoji="1" lang="zh-CN" altLang="en-US" sz="1200" dirty="0"/>
                  <a:t>乐园</a:t>
                </a:r>
              </a:p>
              <a:p>
                <a:pPr eaLnBrk="0" hangingPunct="0"/>
                <a:r>
                  <a:rPr kumimoji="1" lang="zh-CN" altLang="en-US" sz="1200" dirty="0" smtClean="0"/>
                  <a:t>     未来</a:t>
                </a:r>
                <a:r>
                  <a:rPr kumimoji="1" lang="zh-CN" altLang="en-US" sz="1200" dirty="0"/>
                  <a:t>乐园</a:t>
                </a:r>
              </a:p>
              <a:p>
                <a:pPr eaLnBrk="0" hangingPunct="0"/>
                <a:r>
                  <a:rPr kumimoji="1" lang="zh-CN" altLang="en-US" sz="1200" dirty="0" smtClean="0"/>
                  <a:t>       卡通</a:t>
                </a:r>
                <a:r>
                  <a:rPr kumimoji="1" lang="zh-CN" altLang="en-US" sz="1200" dirty="0"/>
                  <a:t>城</a:t>
                </a:r>
              </a:p>
              <a:p>
                <a:pPr indent="266700" eaLnBrk="0" hangingPunct="0"/>
                <a:r>
                  <a:rPr kumimoji="1" lang="zh-CN" altLang="en-US" sz="1200" dirty="0"/>
                  <a:t> </a:t>
                </a:r>
              </a:p>
              <a:p>
                <a:pPr indent="266700" eaLnBrk="0" hangingPunct="0"/>
                <a:r>
                  <a:rPr kumimoji="1" lang="zh-CN" altLang="en-US" sz="1200" dirty="0"/>
                  <a:t> </a:t>
                </a:r>
              </a:p>
              <a:p>
                <a:pPr indent="266700" algn="ctr" eaLnBrk="0" hangingPunct="0"/>
                <a:endParaRPr kumimoji="1" lang="en-US" altLang="zh-CN" sz="1200" dirty="0"/>
              </a:p>
            </p:txBody>
          </p:sp>
          <p:sp>
            <p:nvSpPr>
              <p:cNvPr id="33" name="Rectangle 71"/>
              <p:cNvSpPr>
                <a:spLocks noChangeArrowheads="1"/>
              </p:cNvSpPr>
              <p:nvPr/>
            </p:nvSpPr>
            <p:spPr bwMode="auto">
              <a:xfrm>
                <a:off x="1446" y="1728"/>
                <a:ext cx="569" cy="2688"/>
              </a:xfrm>
              <a:prstGeom prst="rect">
                <a:avLst/>
              </a:prstGeom>
              <a:noFill/>
              <a:ln w="7" cap="sq">
                <a:solidFill>
                  <a:srgbClr val="A0A0A0"/>
                </a:solidFill>
                <a:miter lim="800000"/>
                <a:headEnd type="none" w="sm" len="sm"/>
                <a:tailEnd type="none" w="sm" len="sm"/>
              </a:ln>
              <a:effectLst/>
            </p:spPr>
            <p:txBody>
              <a:bodyPr wrap="none"/>
              <a:lstStyle/>
              <a:p>
                <a:pPr algn="ctr"/>
                <a:endParaRPr lang="zh-CN" altLang="en-US" sz="1200"/>
              </a:p>
            </p:txBody>
          </p:sp>
        </p:grpSp>
        <p:grpSp>
          <p:nvGrpSpPr>
            <p:cNvPr id="26" name="Group 74"/>
            <p:cNvGrpSpPr>
              <a:grpSpLocks/>
            </p:cNvGrpSpPr>
            <p:nvPr/>
          </p:nvGrpSpPr>
          <p:grpSpPr bwMode="auto">
            <a:xfrm>
              <a:off x="2015" y="1728"/>
              <a:ext cx="616" cy="2688"/>
              <a:chOff x="2015" y="1728"/>
              <a:chExt cx="616" cy="2688"/>
            </a:xfrm>
          </p:grpSpPr>
          <p:sp>
            <p:nvSpPr>
              <p:cNvPr id="30" name="Rectangle 27"/>
              <p:cNvSpPr>
                <a:spLocks noChangeArrowheads="1"/>
              </p:cNvSpPr>
              <p:nvPr/>
            </p:nvSpPr>
            <p:spPr bwMode="auto">
              <a:xfrm>
                <a:off x="2015" y="1728"/>
                <a:ext cx="616" cy="2688"/>
              </a:xfrm>
              <a:prstGeom prst="rect">
                <a:avLst/>
              </a:prstGeom>
              <a:noFill/>
              <a:ln w="12700" cap="sq">
                <a:noFill/>
                <a:miter lim="800000"/>
                <a:headEnd type="none" w="sm" len="sm"/>
                <a:tailEnd type="none" w="sm" len="sm"/>
              </a:ln>
              <a:effectLst/>
            </p:spPr>
            <p:txBody>
              <a:bodyPr/>
              <a:lstStyle/>
              <a:p>
                <a:pPr algn="ctr"/>
                <a:r>
                  <a:rPr kumimoji="1" lang="zh-CN" altLang="en-US" sz="1200" dirty="0"/>
                  <a:t>一个主题</a:t>
                </a:r>
                <a:r>
                  <a:rPr kumimoji="1" lang="zh-CN" altLang="en-US" sz="1200" dirty="0" smtClean="0"/>
                  <a:t>公园</a:t>
                </a:r>
                <a:endParaRPr kumimoji="1" lang="en-US" altLang="zh-CN" sz="1200" dirty="0" smtClean="0"/>
              </a:p>
              <a:p>
                <a:pPr algn="ctr"/>
                <a:endParaRPr kumimoji="1" lang="en-US" altLang="zh-CN" sz="1200" dirty="0" smtClean="0"/>
              </a:p>
              <a:p>
                <a:pPr algn="ctr"/>
                <a:r>
                  <a:rPr kumimoji="1" lang="zh-CN" altLang="en-US" sz="1200" dirty="0" smtClean="0"/>
                  <a:t>“神奇王国” </a:t>
                </a:r>
                <a:r>
                  <a:rPr kumimoji="1" lang="zh-CN" altLang="en-US" sz="1200" dirty="0"/>
                  <a:t>六个</a:t>
                </a:r>
                <a:r>
                  <a:rPr kumimoji="1" lang="zh-CN" altLang="en-US" sz="1200" dirty="0" smtClean="0"/>
                  <a:t>部分：</a:t>
                </a:r>
                <a:endParaRPr kumimoji="1" lang="zh-CN" altLang="en-US" sz="1200" dirty="0"/>
              </a:p>
              <a:p>
                <a:pPr algn="ctr" eaLnBrk="0" hangingPunct="0"/>
                <a:r>
                  <a:rPr kumimoji="1" lang="zh-CN" altLang="en-US" sz="1200" dirty="0"/>
                  <a:t>美国大街</a:t>
                </a:r>
              </a:p>
              <a:p>
                <a:pPr algn="ctr" eaLnBrk="0" hangingPunct="0"/>
                <a:r>
                  <a:rPr kumimoji="1" lang="zh-CN" altLang="en-US" sz="1200" dirty="0"/>
                  <a:t>冒险乐园</a:t>
                </a:r>
              </a:p>
              <a:p>
                <a:pPr algn="ctr" eaLnBrk="0" hangingPunct="0"/>
                <a:r>
                  <a:rPr kumimoji="1" lang="zh-CN" altLang="en-US" sz="1200" dirty="0"/>
                  <a:t>边城乐园</a:t>
                </a:r>
              </a:p>
              <a:p>
                <a:pPr algn="ctr" eaLnBrk="0" hangingPunct="0"/>
                <a:r>
                  <a:rPr kumimoji="1" lang="zh-CN" altLang="en-US" sz="1200" dirty="0"/>
                  <a:t>幻想乐园</a:t>
                </a:r>
              </a:p>
              <a:p>
                <a:pPr algn="ctr" eaLnBrk="0" hangingPunct="0"/>
                <a:r>
                  <a:rPr kumimoji="1" lang="zh-CN" altLang="en-US" sz="1200" dirty="0"/>
                  <a:t>发现乐园</a:t>
                </a:r>
              </a:p>
              <a:p>
                <a:pPr algn="ctr" eaLnBrk="0" hangingPunct="0"/>
                <a:r>
                  <a:rPr kumimoji="1" lang="zh-CN" altLang="en-US" sz="1200" dirty="0"/>
                  <a:t>迪斯尼村</a:t>
                </a:r>
              </a:p>
              <a:p>
                <a:pPr algn="ctr" eaLnBrk="0" hangingPunct="0"/>
                <a:r>
                  <a:rPr kumimoji="1" lang="zh-CN" altLang="en-US" sz="1200" dirty="0"/>
                  <a:t> </a:t>
                </a:r>
              </a:p>
              <a:p>
                <a:pPr indent="266700" algn="ctr" eaLnBrk="0" hangingPunct="0"/>
                <a:r>
                  <a:rPr kumimoji="1" lang="zh-CN" altLang="en-US" sz="1200" dirty="0"/>
                  <a:t> </a:t>
                </a:r>
              </a:p>
              <a:p>
                <a:pPr indent="266700" algn="ctr" eaLnBrk="0" hangingPunct="0"/>
                <a:r>
                  <a:rPr kumimoji="1" lang="zh-CN" altLang="en-US" sz="1200" dirty="0"/>
                  <a:t> </a:t>
                </a:r>
              </a:p>
              <a:p>
                <a:pPr indent="266700" algn="ctr" eaLnBrk="0" hangingPunct="0"/>
                <a:endParaRPr kumimoji="1" lang="en-US" altLang="zh-CN" sz="1200" dirty="0"/>
              </a:p>
            </p:txBody>
          </p:sp>
          <p:sp>
            <p:nvSpPr>
              <p:cNvPr id="31" name="Rectangle 73"/>
              <p:cNvSpPr>
                <a:spLocks noChangeArrowheads="1"/>
              </p:cNvSpPr>
              <p:nvPr/>
            </p:nvSpPr>
            <p:spPr bwMode="auto">
              <a:xfrm>
                <a:off x="2015" y="1728"/>
                <a:ext cx="616" cy="2688"/>
              </a:xfrm>
              <a:prstGeom prst="rect">
                <a:avLst/>
              </a:prstGeom>
              <a:noFill/>
              <a:ln w="7" cap="sq">
                <a:solidFill>
                  <a:srgbClr val="A0A0A0"/>
                </a:solidFill>
                <a:miter lim="800000"/>
                <a:headEnd type="none" w="sm" len="sm"/>
                <a:tailEnd type="none" w="sm" len="sm"/>
              </a:ln>
              <a:effectLst/>
            </p:spPr>
            <p:txBody>
              <a:bodyPr wrap="none"/>
              <a:lstStyle/>
              <a:p>
                <a:pPr algn="ctr"/>
                <a:endParaRPr lang="zh-CN" altLang="en-US" sz="1200"/>
              </a:p>
            </p:txBody>
          </p:sp>
        </p:grpSp>
        <p:grpSp>
          <p:nvGrpSpPr>
            <p:cNvPr id="27" name="Group 76"/>
            <p:cNvGrpSpPr>
              <a:grpSpLocks/>
            </p:cNvGrpSpPr>
            <p:nvPr/>
          </p:nvGrpSpPr>
          <p:grpSpPr bwMode="auto">
            <a:xfrm>
              <a:off x="2631" y="1728"/>
              <a:ext cx="577" cy="2688"/>
              <a:chOff x="2631" y="1728"/>
              <a:chExt cx="577" cy="2688"/>
            </a:xfrm>
          </p:grpSpPr>
          <p:sp>
            <p:nvSpPr>
              <p:cNvPr id="28" name="Rectangle 28"/>
              <p:cNvSpPr>
                <a:spLocks noChangeArrowheads="1"/>
              </p:cNvSpPr>
              <p:nvPr/>
            </p:nvSpPr>
            <p:spPr bwMode="auto">
              <a:xfrm>
                <a:off x="2631" y="1728"/>
                <a:ext cx="577" cy="2688"/>
              </a:xfrm>
              <a:prstGeom prst="rect">
                <a:avLst/>
              </a:prstGeom>
              <a:noFill/>
              <a:ln w="12700" cap="sq">
                <a:noFill/>
                <a:miter lim="800000"/>
                <a:headEnd type="none" w="sm" len="sm"/>
                <a:tailEnd type="none" w="sm" len="sm"/>
              </a:ln>
              <a:effectLst/>
            </p:spPr>
            <p:txBody>
              <a:bodyPr/>
              <a:lstStyle/>
              <a:p>
                <a:pPr algn="ctr"/>
                <a:r>
                  <a:rPr kumimoji="1" lang="zh-CN" altLang="en-US" sz="1200" dirty="0"/>
                  <a:t>一个主题</a:t>
                </a:r>
                <a:r>
                  <a:rPr kumimoji="1" lang="zh-CN" altLang="en-US" sz="1200" dirty="0" smtClean="0"/>
                  <a:t>公园</a:t>
                </a:r>
                <a:endParaRPr kumimoji="1" lang="en-US" altLang="zh-CN" sz="1200" dirty="0" smtClean="0"/>
              </a:p>
              <a:p>
                <a:endParaRPr kumimoji="1" lang="en-US" altLang="zh-CN" sz="1200" dirty="0" smtClean="0"/>
              </a:p>
              <a:p>
                <a:r>
                  <a:rPr kumimoji="1" lang="zh-CN" altLang="en-US" sz="1200" dirty="0" smtClean="0"/>
                  <a:t>“神奇王国” </a:t>
                </a:r>
                <a:r>
                  <a:rPr kumimoji="1" lang="zh-CN" altLang="en-US" sz="1200" dirty="0"/>
                  <a:t>六个</a:t>
                </a:r>
                <a:r>
                  <a:rPr kumimoji="1" lang="zh-CN" altLang="en-US" sz="1200" dirty="0" smtClean="0"/>
                  <a:t>部分：</a:t>
                </a:r>
                <a:endParaRPr kumimoji="1" lang="zh-CN" altLang="en-US" sz="1200" dirty="0"/>
              </a:p>
              <a:p>
                <a:pPr eaLnBrk="0" hangingPunct="0"/>
                <a:r>
                  <a:rPr kumimoji="1" lang="zh-CN" altLang="en-US" sz="1200" dirty="0" smtClean="0"/>
                  <a:t>       美国大街</a:t>
                </a:r>
                <a:endParaRPr kumimoji="1" lang="zh-CN" altLang="en-US" sz="1200" dirty="0"/>
              </a:p>
              <a:p>
                <a:pPr eaLnBrk="0" hangingPunct="0"/>
                <a:r>
                  <a:rPr kumimoji="1" lang="zh-CN" altLang="en-US" sz="1200" dirty="0" smtClean="0"/>
                  <a:t>       幻想</a:t>
                </a:r>
                <a:r>
                  <a:rPr kumimoji="1" lang="zh-CN" altLang="en-US" sz="1200" dirty="0"/>
                  <a:t>世界</a:t>
                </a:r>
              </a:p>
              <a:p>
                <a:pPr eaLnBrk="0" hangingPunct="0"/>
                <a:r>
                  <a:rPr kumimoji="1" lang="zh-CN" altLang="en-US" sz="1200" dirty="0" smtClean="0"/>
                  <a:t>       边城</a:t>
                </a:r>
                <a:r>
                  <a:rPr kumimoji="1" lang="zh-CN" altLang="en-US" sz="1200" dirty="0"/>
                  <a:t>乐园</a:t>
                </a:r>
              </a:p>
              <a:p>
                <a:pPr eaLnBrk="0" hangingPunct="0"/>
                <a:r>
                  <a:rPr kumimoji="1" lang="zh-CN" altLang="en-US" sz="1200" dirty="0" smtClean="0"/>
                  <a:t>       冒险</a:t>
                </a:r>
                <a:r>
                  <a:rPr kumimoji="1" lang="zh-CN" altLang="en-US" sz="1200" dirty="0"/>
                  <a:t>世界</a:t>
                </a:r>
              </a:p>
              <a:p>
                <a:pPr eaLnBrk="0" hangingPunct="0"/>
                <a:r>
                  <a:rPr kumimoji="1" lang="zh-CN" altLang="en-US" sz="1200" dirty="0" smtClean="0"/>
                  <a:t>       明日</a:t>
                </a:r>
                <a:r>
                  <a:rPr kumimoji="1" lang="zh-CN" altLang="en-US" sz="1200" dirty="0"/>
                  <a:t>世界</a:t>
                </a:r>
              </a:p>
              <a:p>
                <a:pPr eaLnBrk="0" hangingPunct="0"/>
                <a:r>
                  <a:rPr kumimoji="1" lang="zh-CN" altLang="en-US" sz="1200" dirty="0" smtClean="0"/>
                  <a:t>         卡通</a:t>
                </a:r>
                <a:r>
                  <a:rPr kumimoji="1" lang="zh-CN" altLang="en-US" sz="1200" dirty="0"/>
                  <a:t>城</a:t>
                </a:r>
              </a:p>
              <a:p>
                <a:pPr indent="266700" eaLnBrk="0" hangingPunct="0"/>
                <a:r>
                  <a:rPr kumimoji="1" lang="zh-CN" altLang="en-US" sz="1200" dirty="0"/>
                  <a:t> </a:t>
                </a:r>
              </a:p>
              <a:p>
                <a:pPr indent="266700" eaLnBrk="0" hangingPunct="0"/>
                <a:r>
                  <a:rPr kumimoji="1" lang="zh-CN" altLang="en-US" sz="1200" dirty="0"/>
                  <a:t> </a:t>
                </a:r>
              </a:p>
              <a:p>
                <a:pPr indent="266700" algn="ctr" eaLnBrk="0" hangingPunct="0"/>
                <a:r>
                  <a:rPr kumimoji="1" lang="zh-CN" altLang="en-US" sz="1200" dirty="0"/>
                  <a:t> </a:t>
                </a:r>
              </a:p>
              <a:p>
                <a:pPr indent="266700" algn="ctr" eaLnBrk="0" hangingPunct="0"/>
                <a:endParaRPr kumimoji="1" lang="en-US" altLang="zh-CN" sz="1200" dirty="0"/>
              </a:p>
            </p:txBody>
          </p:sp>
          <p:sp>
            <p:nvSpPr>
              <p:cNvPr id="29" name="Rectangle 75"/>
              <p:cNvSpPr>
                <a:spLocks noChangeArrowheads="1"/>
              </p:cNvSpPr>
              <p:nvPr/>
            </p:nvSpPr>
            <p:spPr bwMode="auto">
              <a:xfrm>
                <a:off x="2631" y="1728"/>
                <a:ext cx="577" cy="2688"/>
              </a:xfrm>
              <a:prstGeom prst="rect">
                <a:avLst/>
              </a:prstGeom>
              <a:noFill/>
              <a:ln w="7" cap="sq">
                <a:solidFill>
                  <a:srgbClr val="A0A0A0"/>
                </a:solidFill>
                <a:miter lim="800000"/>
                <a:headEnd type="none" w="sm" len="sm"/>
                <a:tailEnd type="none" w="sm" len="sm"/>
              </a:ln>
              <a:effectLst/>
            </p:spPr>
            <p:txBody>
              <a:bodyPr wrap="none"/>
              <a:lstStyle/>
              <a:p>
                <a:pPr algn="ctr"/>
                <a:endParaRPr lang="zh-CN" altLang="en-US" sz="1200"/>
              </a:p>
            </p:txBody>
          </p:sp>
        </p:grpSp>
      </p:grpSp>
    </p:spTree>
  </p:cSld>
  <p:clrMapOvr>
    <a:masterClrMapping/>
  </p:clrMapOvr>
  <p:transition>
    <p:random/>
    <p:sndAc>
      <p:stSnd>
        <p:snd r:embed="rId2" name="coin.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4"/>
          <p:cNvSpPr>
            <a:spLocks noGrp="1" noChangeArrowheads="1"/>
          </p:cNvSpPr>
          <p:nvPr>
            <p:ph type="title" idx="4294967295"/>
          </p:nvPr>
        </p:nvSpPr>
        <p:spPr>
          <a:xfrm>
            <a:off x="571472" y="428604"/>
            <a:ext cx="8229600" cy="1143000"/>
          </a:xfrm>
        </p:spPr>
        <p:txBody>
          <a:bodyPr>
            <a:normAutofit/>
          </a:bodyPr>
          <a:lstStyle/>
          <a:p>
            <a:r>
              <a:rPr lang="zh-CN" altLang="en-US" sz="3200" dirty="0">
                <a:latin typeface="宋体" pitchFamily="2" charset="-122"/>
              </a:rPr>
              <a:t>三、产品创新管理概念</a:t>
            </a:r>
            <a:r>
              <a:rPr lang="zh-CN" altLang="en-US" sz="3200" dirty="0"/>
              <a:t> </a:t>
            </a:r>
          </a:p>
        </p:txBody>
      </p:sp>
      <p:sp>
        <p:nvSpPr>
          <p:cNvPr id="19461" name="Rectangle 5"/>
          <p:cNvSpPr>
            <a:spLocks noChangeArrowheads="1"/>
          </p:cNvSpPr>
          <p:nvPr/>
        </p:nvSpPr>
        <p:spPr bwMode="auto">
          <a:xfrm>
            <a:off x="571528" y="1785926"/>
            <a:ext cx="8001000" cy="2751522"/>
          </a:xfrm>
          <a:prstGeom prst="rect">
            <a:avLst/>
          </a:prstGeom>
          <a:noFill/>
          <a:ln w="12700" cap="sq">
            <a:noFill/>
            <a:miter lim="800000"/>
            <a:headEnd type="none" w="sm" len="sm"/>
            <a:tailEnd type="none" w="sm" len="sm"/>
          </a:ln>
          <a:effectLst/>
        </p:spPr>
        <p:txBody>
          <a:bodyPr>
            <a:spAutoFit/>
          </a:bodyPr>
          <a:lstStyle/>
          <a:p>
            <a:pPr>
              <a:lnSpc>
                <a:spcPct val="120000"/>
              </a:lnSpc>
            </a:pPr>
            <a:r>
              <a:rPr kumimoji="1" lang="en-US" altLang="zh-CN" sz="2400" dirty="0">
                <a:latin typeface="宋体" pitchFamily="2" charset="-122"/>
              </a:rPr>
              <a:t>   </a:t>
            </a:r>
            <a:r>
              <a:rPr kumimoji="1" lang="en-US" altLang="zh-CN" sz="2400" dirty="0" smtClean="0">
                <a:latin typeface="宋体" pitchFamily="2" charset="-122"/>
              </a:rPr>
              <a:t> </a:t>
            </a:r>
            <a:r>
              <a:rPr kumimoji="1" lang="zh-CN" altLang="en-US" sz="2400" dirty="0" smtClean="0">
                <a:latin typeface="宋体" pitchFamily="2" charset="-122"/>
              </a:rPr>
              <a:t>根据</a:t>
            </a:r>
            <a:r>
              <a:rPr kumimoji="1" lang="zh-CN" altLang="en-US" sz="2400" dirty="0">
                <a:latin typeface="宋体" pitchFamily="2" charset="-122"/>
              </a:rPr>
              <a:t>现代市场营销理论，产品整体概念包含核心产品、有形产品和延伸产品等三个层次。主题公园的核心产品是旅游者的休闲娱乐经历和体验，主要满足旅游者追求休闲娱乐情趣的基本消费利益。</a:t>
            </a:r>
            <a:r>
              <a:rPr kumimoji="1" lang="zh-CN" altLang="en-US" sz="2400" dirty="0"/>
              <a:t> </a:t>
            </a:r>
          </a:p>
          <a:p>
            <a:pPr>
              <a:lnSpc>
                <a:spcPct val="120000"/>
              </a:lnSpc>
            </a:pPr>
            <a:r>
              <a:rPr kumimoji="1" lang="zh-CN" altLang="en-US" sz="2400" dirty="0">
                <a:latin typeface="宋体" pitchFamily="2" charset="-122"/>
              </a:rPr>
              <a:t>   </a:t>
            </a:r>
            <a:r>
              <a:rPr kumimoji="1" lang="zh-CN" altLang="en-US" sz="2400" dirty="0" smtClean="0">
                <a:latin typeface="宋体" pitchFamily="2" charset="-122"/>
              </a:rPr>
              <a:t> 主题</a:t>
            </a:r>
            <a:r>
              <a:rPr kumimoji="1" lang="zh-CN" altLang="en-US" sz="2400" dirty="0">
                <a:latin typeface="宋体" pitchFamily="2" charset="-122"/>
              </a:rPr>
              <a:t>公园产品创新主要包括产品整体性能创新、产品技术条件创新和产品市场条件创新等三大方面。</a:t>
            </a:r>
            <a:r>
              <a:rPr kumimoji="1" lang="zh-CN" altLang="en-US" sz="2400" dirty="0"/>
              <a:t> </a:t>
            </a:r>
          </a:p>
        </p:txBody>
      </p:sp>
    </p:spTree>
  </p:cSld>
  <p:clrMapOvr>
    <a:masterClrMapping/>
  </p:clrMapOvr>
  <p:transition>
    <p:random/>
    <p:sndAc>
      <p:stSnd>
        <p:snd r:embed="rId2" name="coin.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4"/>
          <p:cNvSpPr>
            <a:spLocks noGrp="1" noChangeArrowheads="1"/>
          </p:cNvSpPr>
          <p:nvPr>
            <p:ph type="title" idx="4294967295"/>
          </p:nvPr>
        </p:nvSpPr>
        <p:spPr>
          <a:xfrm>
            <a:off x="557242" y="142852"/>
            <a:ext cx="8229600" cy="1143000"/>
          </a:xfrm>
        </p:spPr>
        <p:txBody>
          <a:bodyPr>
            <a:normAutofit/>
          </a:bodyPr>
          <a:lstStyle/>
          <a:p>
            <a:r>
              <a:rPr lang="zh-CN" altLang="en-US" sz="3200" dirty="0">
                <a:latin typeface="宋体" pitchFamily="2" charset="-122"/>
              </a:rPr>
              <a:t>四、创新实践</a:t>
            </a:r>
            <a:r>
              <a:rPr lang="zh-CN" altLang="en-US" sz="3200" dirty="0"/>
              <a:t> </a:t>
            </a:r>
          </a:p>
        </p:txBody>
      </p:sp>
      <p:sp>
        <p:nvSpPr>
          <p:cNvPr id="21509" name="Rectangle 5"/>
          <p:cNvSpPr>
            <a:spLocks noChangeArrowheads="1"/>
          </p:cNvSpPr>
          <p:nvPr/>
        </p:nvSpPr>
        <p:spPr bwMode="auto">
          <a:xfrm>
            <a:off x="571472" y="1357298"/>
            <a:ext cx="8072494" cy="4216539"/>
          </a:xfrm>
          <a:prstGeom prst="rect">
            <a:avLst/>
          </a:prstGeom>
          <a:noFill/>
          <a:ln w="12700" cap="sq">
            <a:noFill/>
            <a:miter lim="800000"/>
            <a:headEnd type="none" w="sm" len="sm"/>
            <a:tailEnd type="none" w="sm" len="sm"/>
          </a:ln>
          <a:effectLst/>
        </p:spPr>
        <p:txBody>
          <a:bodyPr wrap="square">
            <a:spAutoFit/>
          </a:bodyPr>
          <a:lstStyle/>
          <a:p>
            <a:pPr algn="ctr"/>
            <a:r>
              <a:rPr kumimoji="1" lang="en-US" altLang="zh-CN" sz="2800" b="1" dirty="0">
                <a:latin typeface="宋体" pitchFamily="2" charset="-122"/>
              </a:rPr>
              <a:t> </a:t>
            </a:r>
            <a:r>
              <a:rPr kumimoji="1" lang="zh-CN" altLang="en-US" sz="2400" b="1" dirty="0" smtClean="0">
                <a:solidFill>
                  <a:srgbClr val="FF0000"/>
                </a:solidFill>
                <a:latin typeface="宋体" pitchFamily="2" charset="-122"/>
              </a:rPr>
              <a:t>世界</a:t>
            </a:r>
            <a:r>
              <a:rPr kumimoji="1" lang="zh-CN" altLang="en-US" sz="2400" b="1" dirty="0">
                <a:solidFill>
                  <a:srgbClr val="FF0000"/>
                </a:solidFill>
                <a:latin typeface="宋体" pitchFamily="2" charset="-122"/>
              </a:rPr>
              <a:t>之</a:t>
            </a:r>
            <a:r>
              <a:rPr kumimoji="1" lang="zh-CN" altLang="en-US" sz="2400" b="1" dirty="0" smtClean="0">
                <a:solidFill>
                  <a:srgbClr val="FF0000"/>
                </a:solidFill>
                <a:latin typeface="宋体" pitchFamily="2" charset="-122"/>
              </a:rPr>
              <a:t>窗</a:t>
            </a:r>
            <a:endParaRPr kumimoji="1" lang="zh-CN" altLang="en-US" sz="2400" dirty="0">
              <a:solidFill>
                <a:srgbClr val="FF0000"/>
              </a:solidFill>
              <a:latin typeface="宋体" pitchFamily="2" charset="-122"/>
            </a:endParaRPr>
          </a:p>
          <a:p>
            <a:pPr>
              <a:lnSpc>
                <a:spcPct val="120000"/>
              </a:lnSpc>
            </a:pPr>
            <a:r>
              <a:rPr kumimoji="1" lang="zh-CN" altLang="en-US" sz="2000" dirty="0">
                <a:latin typeface="宋体" pitchFamily="2" charset="-122"/>
              </a:rPr>
              <a:t>    深圳华侨城的世界之窗一直重视产品创新。</a:t>
            </a:r>
            <a:r>
              <a:rPr kumimoji="1" lang="en-US" altLang="zh-CN" sz="2000" dirty="0"/>
              <a:t>1994</a:t>
            </a:r>
            <a:r>
              <a:rPr kumimoji="1" lang="zh-CN" altLang="en-US" sz="2000" dirty="0">
                <a:latin typeface="宋体" pitchFamily="2" charset="-122"/>
              </a:rPr>
              <a:t>年开业的世界之窗一直把</a:t>
            </a:r>
            <a:r>
              <a:rPr kumimoji="1" lang="zh-CN" altLang="en-US" sz="2000" dirty="0">
                <a:latin typeface="Times New Roman"/>
              </a:rPr>
              <a:t>“</a:t>
            </a:r>
            <a:r>
              <a:rPr kumimoji="1" lang="zh-CN" altLang="en-US" sz="2000" dirty="0">
                <a:latin typeface="宋体" pitchFamily="2" charset="-122"/>
              </a:rPr>
              <a:t>创新</a:t>
            </a:r>
            <a:r>
              <a:rPr kumimoji="1" lang="zh-CN" altLang="en-US" sz="2000" dirty="0">
                <a:latin typeface="Times New Roman"/>
              </a:rPr>
              <a:t>”</a:t>
            </a:r>
            <a:r>
              <a:rPr kumimoji="1" lang="zh-CN" altLang="en-US" sz="2000" dirty="0">
                <a:latin typeface="宋体" pitchFamily="2" charset="-122"/>
              </a:rPr>
              <a:t>视为公司核心理念之一。</a:t>
            </a:r>
            <a:r>
              <a:rPr kumimoji="1" lang="en-US" altLang="zh-CN" sz="2000" dirty="0"/>
              <a:t>1998</a:t>
            </a:r>
            <a:r>
              <a:rPr kumimoji="1" lang="zh-CN" altLang="en-US" sz="2000" dirty="0">
                <a:latin typeface="宋体" pitchFamily="2" charset="-122"/>
              </a:rPr>
              <a:t>年开始，世界之窗对原有</a:t>
            </a:r>
            <a:r>
              <a:rPr kumimoji="1" lang="en-US" altLang="zh-CN" sz="2000" dirty="0"/>
              <a:t>118</a:t>
            </a:r>
            <a:r>
              <a:rPr kumimoji="1" lang="zh-CN" altLang="en-US" sz="2000" dirty="0">
                <a:latin typeface="宋体" pitchFamily="2" charset="-122"/>
              </a:rPr>
              <a:t>个景点进行重新整合策划包装，建立了探险漂流、金字塔幻想馆、丛林穿梭等一系列娱乐性节目，将景区增加到</a:t>
            </a:r>
            <a:r>
              <a:rPr kumimoji="1" lang="en-US" altLang="zh-CN" sz="2000" dirty="0"/>
              <a:t>130</a:t>
            </a:r>
            <a:r>
              <a:rPr kumimoji="1" lang="zh-CN" altLang="en-US" sz="2000" dirty="0">
                <a:latin typeface="宋体" pitchFamily="2" charset="-122"/>
              </a:rPr>
              <a:t>多个，并完成了景区由静态观赏向观赏、参与、娱乐等复合动态型转变。</a:t>
            </a:r>
            <a:r>
              <a:rPr kumimoji="1" lang="en-US" altLang="zh-CN" sz="2000" dirty="0"/>
              <a:t>2001</a:t>
            </a:r>
            <a:r>
              <a:rPr kumimoji="1" lang="zh-CN" altLang="en-US" sz="2000" dirty="0">
                <a:latin typeface="宋体" pitchFamily="2" charset="-122"/>
              </a:rPr>
              <a:t>年投入使用的环形舞台更为大型特色歌舞表演</a:t>
            </a:r>
            <a:r>
              <a:rPr kumimoji="1" lang="en-US" altLang="zh-CN" sz="2000" dirty="0">
                <a:latin typeface="宋体" pitchFamily="2" charset="-122"/>
              </a:rPr>
              <a:t>《</a:t>
            </a:r>
            <a:r>
              <a:rPr kumimoji="1" lang="zh-CN" altLang="en-US" sz="2000" dirty="0">
                <a:latin typeface="宋体" pitchFamily="2" charset="-122"/>
              </a:rPr>
              <a:t>创世纪</a:t>
            </a:r>
            <a:r>
              <a:rPr kumimoji="1" lang="en-US" altLang="zh-CN" sz="2000" dirty="0">
                <a:latin typeface="宋体" pitchFamily="2" charset="-122"/>
              </a:rPr>
              <a:t>》</a:t>
            </a:r>
            <a:r>
              <a:rPr kumimoji="1" lang="zh-CN" altLang="en-US" sz="2000" dirty="0">
                <a:latin typeface="宋体" pitchFamily="2" charset="-122"/>
              </a:rPr>
              <a:t>、</a:t>
            </a:r>
            <a:r>
              <a:rPr kumimoji="1" lang="en-US" altLang="zh-CN" sz="2000" dirty="0">
                <a:latin typeface="宋体" pitchFamily="2" charset="-122"/>
              </a:rPr>
              <a:t>《</a:t>
            </a:r>
            <a:r>
              <a:rPr kumimoji="1" lang="zh-CN" altLang="en-US" sz="2000" dirty="0">
                <a:latin typeface="宋体" pitchFamily="2" charset="-122"/>
              </a:rPr>
              <a:t>跨世纪</a:t>
            </a:r>
            <a:r>
              <a:rPr kumimoji="1" lang="en-US" altLang="zh-CN" sz="2000" dirty="0">
                <a:latin typeface="宋体" pitchFamily="2" charset="-122"/>
              </a:rPr>
              <a:t>》</a:t>
            </a:r>
            <a:r>
              <a:rPr kumimoji="1" lang="zh-CN" altLang="en-US" sz="2000" dirty="0">
                <a:latin typeface="宋体" pitchFamily="2" charset="-122"/>
              </a:rPr>
              <a:t>提供了绝佳舞台载体，成为深圳的文化表演和旅游市场的最亮丽的风景。通过加大发展改造的力度，营造景区节庆亮点，即要营造两个黄金周、春节假期等活动新亮点，营造景区与强势媒体合作的新亮点，营造景区艺术演出和活动策划的新亮点，营造景区宣传的新亮点。</a:t>
            </a:r>
            <a:r>
              <a:rPr kumimoji="1" lang="zh-CN" altLang="en-US" sz="2000" dirty="0"/>
              <a:t> </a:t>
            </a:r>
          </a:p>
        </p:txBody>
      </p:sp>
    </p:spTree>
  </p:cSld>
  <p:clrMapOvr>
    <a:masterClrMapping/>
  </p:clrMapOvr>
  <p:transition>
    <p:random/>
    <p:sndAc>
      <p:stSnd>
        <p:snd r:embed="rId2" name="coin.wav"/>
      </p:stSnd>
    </p:sndAc>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流畅">
  <a:themeElements>
    <a:clrScheme name="流畅">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流畅">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流畅">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635</TotalTime>
  <Words>2842</Words>
  <Application>Microsoft Office PowerPoint</Application>
  <PresentationFormat>全屏显示(4:3)</PresentationFormat>
  <Paragraphs>174</Paragraphs>
  <Slides>17</Slides>
  <Notes>0</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17</vt:i4>
      </vt:variant>
    </vt:vector>
  </HeadingPairs>
  <TitlesOfParts>
    <vt:vector size="19" baseType="lpstr">
      <vt:lpstr>流畅</vt:lpstr>
      <vt:lpstr>文档</vt:lpstr>
      <vt:lpstr>主题公园管理</vt:lpstr>
      <vt:lpstr>第二节  区位选择 </vt:lpstr>
      <vt:lpstr>二、区位导向 </vt:lpstr>
      <vt:lpstr>幻灯片 4</vt:lpstr>
      <vt:lpstr>区位选择（市场导向）</vt:lpstr>
      <vt:lpstr>第三节  主题确定和产品创新管理 </vt:lpstr>
      <vt:lpstr>幻灯片 7</vt:lpstr>
      <vt:lpstr>三、产品创新管理概念 </vt:lpstr>
      <vt:lpstr>四、创新实践 </vt:lpstr>
      <vt:lpstr>主题公园失败的主要原因</vt:lpstr>
      <vt:lpstr>第四节  市场营销和发展趋势 </vt:lpstr>
      <vt:lpstr>我国著名主题公园的广告语 </vt:lpstr>
      <vt:lpstr>幻灯片 13</vt:lpstr>
      <vt:lpstr>幻灯片 14</vt:lpstr>
      <vt:lpstr>幻灯片 15</vt:lpstr>
      <vt:lpstr>发展趋势</vt:lpstr>
      <vt:lpstr>经营策略调整</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第十一章  主题公园的经营与管理</dc:title>
  <dc:creator>ew01</dc:creator>
  <cp:lastModifiedBy>Administrator</cp:lastModifiedBy>
  <cp:revision>72</cp:revision>
  <dcterms:created xsi:type="dcterms:W3CDTF">2004-08-11T12:33:36Z</dcterms:created>
  <dcterms:modified xsi:type="dcterms:W3CDTF">2018-05-28T05:24:13Z</dcterms:modified>
</cp:coreProperties>
</file>